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5"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10692000" cx="7560000"/>
  <p:notesSz cx="6858000" cy="9144000"/>
  <p:embeddedFontLst>
    <p:embeddedFont>
      <p:font typeface="Roboto"/>
      <p:regular r:id="rId35"/>
      <p:bold r:id="rId36"/>
      <p:italic r:id="rId37"/>
      <p:boldItalic r:id="rId38"/>
    </p:embeddedFont>
    <p:embeddedFont>
      <p:font typeface="Cabin"/>
      <p:regular r:id="rId39"/>
      <p:bold r:id="rId40"/>
      <p:italic r:id="rId41"/>
      <p:boldItalic r:id="rId42"/>
    </p:embeddedFont>
    <p:embeddedFont>
      <p:font typeface="Mada"/>
      <p:regular r:id="rId43"/>
      <p:bold r:id="rId44"/>
    </p:embeddedFont>
    <p:embeddedFont>
      <p:font typeface="Mada Black"/>
      <p:bold r:id="rId45"/>
    </p:embeddedFont>
    <p:embeddedFont>
      <p:font typeface="Pacifico"/>
      <p:regular r:id="rId46"/>
    </p:embeddedFont>
    <p:embeddedFont>
      <p:font typeface="Exo"/>
      <p:regular r:id="rId47"/>
      <p:bold r:id="rId48"/>
      <p:italic r:id="rId49"/>
      <p:boldItalic r:id="rId50"/>
    </p:embeddedFont>
    <p:embeddedFont>
      <p:font typeface="Alegreya"/>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76E6E4-02A1-4E70-BCD9-788658AE278E}">
  <a:tblStyle styleId="{6276E6E4-02A1-4E70-BCD9-788658AE278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bin-bold.fntdata"/><Relationship Id="rId42" Type="http://schemas.openxmlformats.org/officeDocument/2006/relationships/font" Target="fonts/Cabin-boldItalic.fntdata"/><Relationship Id="rId41" Type="http://schemas.openxmlformats.org/officeDocument/2006/relationships/font" Target="fonts/Cabin-italic.fntdata"/><Relationship Id="rId44" Type="http://schemas.openxmlformats.org/officeDocument/2006/relationships/font" Target="fonts/Mada-bold.fntdata"/><Relationship Id="rId43" Type="http://schemas.openxmlformats.org/officeDocument/2006/relationships/font" Target="fonts/Mada-regular.fntdata"/><Relationship Id="rId46" Type="http://schemas.openxmlformats.org/officeDocument/2006/relationships/font" Target="fonts/Pacifico-regular.fntdata"/><Relationship Id="rId45" Type="http://schemas.openxmlformats.org/officeDocument/2006/relationships/font" Target="fonts/MadaBlac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Exo-bold.fntdata"/><Relationship Id="rId47" Type="http://schemas.openxmlformats.org/officeDocument/2006/relationships/font" Target="fonts/Exo-regular.fntdata"/><Relationship Id="rId49" Type="http://schemas.openxmlformats.org/officeDocument/2006/relationships/font" Target="fonts/Exo-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Roboto-regular.fntdata"/><Relationship Id="rId34" Type="http://schemas.openxmlformats.org/officeDocument/2006/relationships/slide" Target="slides/slide27.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Cabin-regular.fntdata"/><Relationship Id="rId38" Type="http://schemas.openxmlformats.org/officeDocument/2006/relationships/font" Target="fonts/Roboto-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Alegreya-regular.fntdata"/><Relationship Id="rId50" Type="http://schemas.openxmlformats.org/officeDocument/2006/relationships/font" Target="fonts/Exo-boldItalic.fntdata"/><Relationship Id="rId53" Type="http://schemas.openxmlformats.org/officeDocument/2006/relationships/font" Target="fonts/Alegreya-italic.fntdata"/><Relationship Id="rId52" Type="http://schemas.openxmlformats.org/officeDocument/2006/relationships/font" Target="fonts/Alegreya-bold.fntdata"/><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Alegreya-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aff5023bf5_0_36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aff5023bf5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c09ee4727d_0_4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c09ee4727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8a525942b8_0_13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8a525942b8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8a525942b8_0_16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8a525942b8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beb1612f5c_0_23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beb1612f5c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beb1612f5c_0_28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beb1612f5c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8b13488dc2_0_5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b13488dc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8a525942b8_0_19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8a525942b8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beb1612f5c_0_4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beb1612f5c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c09ee4727d_0_17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c09ee4727d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8a525942b8_0_21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8a525942b8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7e20b9e176658136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e20b9e176658136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beb1612f5c_0_61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beb1612f5c_0_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c09ee4727d_0_22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c09ee4727d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beb1612f5c_0_70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beb1612f5c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beb1612f5c_0_77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beb1612f5c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8da1022bf4_1_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8da1022bf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aff5023bf5_0_44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aff5023bf5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aff5023bf5_0_45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aff5023bf5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8a525942b8_0_6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8a525942b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bdcbe51a10_1_4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bdcbe51a10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8a525942b8_0_10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8a525942b8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bdcbe51a10_1_16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bdcbe51a10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8a525942b8_0_11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8a525942b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bdcbe51a10_1_22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bdcbe51a10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beb1612f5c_0_8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beb1612f5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 name="Shape 56"/>
        <p:cNvGrpSpPr/>
        <p:nvPr/>
      </p:nvGrpSpPr>
      <p:grpSpPr>
        <a:xfrm>
          <a:off x="0" y="0"/>
          <a:ext cx="0" cy="0"/>
          <a:chOff x="0" y="0"/>
          <a:chExt cx="0" cy="0"/>
        </a:xfrm>
      </p:grpSpPr>
      <p:sp>
        <p:nvSpPr>
          <p:cNvPr id="57" name="Google Shape;57;p12"/>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8" name="Google Shape;58;p12"/>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59" name="Google Shape;59;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2" name="Google Shape;62;p1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3" name="Shape 63"/>
        <p:cNvGrpSpPr/>
        <p:nvPr/>
      </p:nvGrpSpPr>
      <p:grpSpPr>
        <a:xfrm>
          <a:off x="0" y="0"/>
          <a:ext cx="0" cy="0"/>
          <a:chOff x="0" y="0"/>
          <a:chExt cx="0" cy="0"/>
        </a:xfrm>
      </p:grpSpPr>
      <p:sp>
        <p:nvSpPr>
          <p:cNvPr id="64" name="Google Shape;64;p14"/>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65" name="Google Shape;65;p14"/>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66" name="Google Shape;66;p14"/>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67" name="Google Shape;67;p14"/>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cxnSp>
        <p:nvCxnSpPr>
          <p:cNvPr id="69" name="Google Shape;69;p1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0" name="Google Shape;70;p1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3" name="Google Shape;73;p16"/>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74" name="Shape 74"/>
        <p:cNvGrpSpPr/>
        <p:nvPr/>
      </p:nvGrpSpPr>
      <p:grpSpPr>
        <a:xfrm>
          <a:off x="0" y="0"/>
          <a:ext cx="0" cy="0"/>
          <a:chOff x="0" y="0"/>
          <a:chExt cx="0" cy="0"/>
        </a:xfrm>
      </p:grpSpPr>
      <p:sp>
        <p:nvSpPr>
          <p:cNvPr id="75" name="Google Shape;75;p17"/>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76" name="Google Shape;76;p1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77" name="Google Shape;77;p17"/>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78" name="Google Shape;78;p17"/>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79" name="Google Shape;79;p17"/>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80" name="Google Shape;80;p17"/>
          <p:cNvGrpSpPr/>
          <p:nvPr/>
        </p:nvGrpSpPr>
        <p:grpSpPr>
          <a:xfrm>
            <a:off x="205413" y="904850"/>
            <a:ext cx="7149175" cy="8714700"/>
            <a:chOff x="217025" y="916300"/>
            <a:chExt cx="7149175" cy="8714700"/>
          </a:xfrm>
        </p:grpSpPr>
        <p:cxnSp>
          <p:nvCxnSpPr>
            <p:cNvPr id="81" name="Google Shape;81;p17"/>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82" name="Google Shape;82;p17"/>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83" name="Google Shape;83;p17"/>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84" name="Google Shape;84;p17"/>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85" name="Google Shape;85;p1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86" name="Google Shape;86;p17"/>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87" name="Shape 87"/>
        <p:cNvGrpSpPr/>
        <p:nvPr/>
      </p:nvGrpSpPr>
      <p:grpSpPr>
        <a:xfrm>
          <a:off x="0" y="0"/>
          <a:ext cx="0" cy="0"/>
          <a:chOff x="0" y="0"/>
          <a:chExt cx="0" cy="0"/>
        </a:xfrm>
      </p:grpSpPr>
      <p:cxnSp>
        <p:nvCxnSpPr>
          <p:cNvPr id="88" name="Google Shape;88;p1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89" name="Google Shape;89;p1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90" name="Shape 90"/>
        <p:cNvGrpSpPr/>
        <p:nvPr/>
      </p:nvGrpSpPr>
      <p:grpSpPr>
        <a:xfrm>
          <a:off x="0" y="0"/>
          <a:ext cx="0" cy="0"/>
          <a:chOff x="0" y="0"/>
          <a:chExt cx="0" cy="0"/>
        </a:xfrm>
      </p:grpSpPr>
      <p:sp>
        <p:nvSpPr>
          <p:cNvPr id="91" name="Google Shape;91;p19"/>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92" name="Google Shape;92;p19"/>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93" name="Google Shape;93;p19"/>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94" name="Google Shape;94;p19"/>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Mada Black"/>
              <a:ea typeface="Mada Black"/>
              <a:cs typeface="Mada Black"/>
              <a:sym typeface="Mada Black"/>
            </a:endParaRPr>
          </a:p>
        </p:txBody>
      </p:sp>
      <p:sp>
        <p:nvSpPr>
          <p:cNvPr id="16" name="Google Shape;16;p3"/>
          <p:cNvSpPr txBox="1"/>
          <p:nvPr>
            <p:ph idx="12" type="sldNum"/>
          </p:nvPr>
        </p:nvSpPr>
        <p:spPr>
          <a:xfrm>
            <a:off x="6981775" y="0"/>
            <a:ext cx="5781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800">
                <a:solidFill>
                  <a:schemeClr val="lt1"/>
                </a:solidFill>
                <a:latin typeface="Mada"/>
                <a:ea typeface="Mada"/>
                <a:cs typeface="Mada"/>
                <a:sym typeface="Mada"/>
              </a:defRPr>
            </a:lvl1pPr>
            <a:lvl2pPr lvl="1" algn="ctr">
              <a:buNone/>
              <a:defRPr b="1" sz="1800">
                <a:solidFill>
                  <a:schemeClr val="lt1"/>
                </a:solidFill>
                <a:latin typeface="Mada"/>
                <a:ea typeface="Mada"/>
                <a:cs typeface="Mada"/>
                <a:sym typeface="Mada"/>
              </a:defRPr>
            </a:lvl2pPr>
            <a:lvl3pPr lvl="2" algn="ctr">
              <a:buNone/>
              <a:defRPr b="1" sz="1800">
                <a:solidFill>
                  <a:schemeClr val="lt1"/>
                </a:solidFill>
                <a:latin typeface="Mada"/>
                <a:ea typeface="Mada"/>
                <a:cs typeface="Mada"/>
                <a:sym typeface="Mada"/>
              </a:defRPr>
            </a:lvl3pPr>
            <a:lvl4pPr lvl="3" algn="ctr">
              <a:buNone/>
              <a:defRPr b="1" sz="1800">
                <a:solidFill>
                  <a:schemeClr val="lt1"/>
                </a:solidFill>
                <a:latin typeface="Mada"/>
                <a:ea typeface="Mada"/>
                <a:cs typeface="Mada"/>
                <a:sym typeface="Mada"/>
              </a:defRPr>
            </a:lvl4pPr>
            <a:lvl5pPr lvl="4" algn="ctr">
              <a:buNone/>
              <a:defRPr b="1" sz="1800">
                <a:solidFill>
                  <a:schemeClr val="lt1"/>
                </a:solidFill>
                <a:latin typeface="Mada"/>
                <a:ea typeface="Mada"/>
                <a:cs typeface="Mada"/>
                <a:sym typeface="Mada"/>
              </a:defRPr>
            </a:lvl5pPr>
            <a:lvl6pPr lvl="5" algn="ctr">
              <a:buNone/>
              <a:defRPr b="1" sz="1800">
                <a:solidFill>
                  <a:schemeClr val="lt1"/>
                </a:solidFill>
                <a:latin typeface="Mada"/>
                <a:ea typeface="Mada"/>
                <a:cs typeface="Mada"/>
                <a:sym typeface="Mada"/>
              </a:defRPr>
            </a:lvl6pPr>
            <a:lvl7pPr lvl="6" algn="ctr">
              <a:buNone/>
              <a:defRPr b="1" sz="1800">
                <a:solidFill>
                  <a:schemeClr val="lt1"/>
                </a:solidFill>
                <a:latin typeface="Mada"/>
                <a:ea typeface="Mada"/>
                <a:cs typeface="Mada"/>
                <a:sym typeface="Mada"/>
              </a:defRPr>
            </a:lvl7pPr>
            <a:lvl8pPr lvl="7" algn="ctr">
              <a:buNone/>
              <a:defRPr b="1" sz="1800">
                <a:solidFill>
                  <a:schemeClr val="lt1"/>
                </a:solidFill>
                <a:latin typeface="Mada"/>
                <a:ea typeface="Mada"/>
                <a:cs typeface="Mada"/>
                <a:sym typeface="Mada"/>
              </a:defRPr>
            </a:lvl8pPr>
            <a:lvl9pPr lvl="8" algn="ctr">
              <a:buNone/>
              <a:defRPr b="1" sz="18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19" name="Google Shape;19;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0" name="Google Shape;20;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3" name="Google Shape;23;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 name="Shape 24"/>
        <p:cNvGrpSpPr/>
        <p:nvPr/>
      </p:nvGrpSpPr>
      <p:grpSpPr>
        <a:xfrm>
          <a:off x="0" y="0"/>
          <a:ext cx="0" cy="0"/>
          <a:chOff x="0" y="0"/>
          <a:chExt cx="0" cy="0"/>
        </a:xfrm>
      </p:grpSpPr>
      <p:sp>
        <p:nvSpPr>
          <p:cNvPr id="25" name="Google Shape;25;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6" name="Google Shape;26;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27" name="Google Shape;27;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8" name="Google Shape;28;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 name="Shape 29"/>
        <p:cNvGrpSpPr/>
        <p:nvPr/>
      </p:nvGrpSpPr>
      <p:grpSpPr>
        <a:xfrm>
          <a:off x="0" y="0"/>
          <a:ext cx="0" cy="0"/>
          <a:chOff x="0" y="0"/>
          <a:chExt cx="0" cy="0"/>
        </a:xfrm>
      </p:grpSpPr>
      <p:cxnSp>
        <p:nvCxnSpPr>
          <p:cNvPr id="30" name="Google Shape;30;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1" name="Google Shape;31;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4" name="Google Shape;34;p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 name="Shape 39"/>
        <p:cNvGrpSpPr/>
        <p:nvPr/>
      </p:nvGrpSpPr>
      <p:grpSpPr>
        <a:xfrm>
          <a:off x="0" y="0"/>
          <a:ext cx="0" cy="0"/>
          <a:chOff x="0" y="0"/>
          <a:chExt cx="0" cy="0"/>
        </a:xfrm>
      </p:grpSpPr>
      <p:sp>
        <p:nvSpPr>
          <p:cNvPr id="40" name="Google Shape;40;p10"/>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1" name="Google Shape;41;p10"/>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2" name="Google Shape;42;p10"/>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0"/>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cxnSp>
        <p:nvCxnSpPr>
          <p:cNvPr id="45" name="Google Shape;45;p1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46" name="Google Shape;46;p11"/>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47" name="Google Shape;47;p11"/>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48" name="Google Shape;48;p11"/>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49" name="Google Shape;49;p11"/>
          <p:cNvGrpSpPr/>
          <p:nvPr/>
        </p:nvGrpSpPr>
        <p:grpSpPr>
          <a:xfrm>
            <a:off x="205413" y="904850"/>
            <a:ext cx="7149175" cy="8714700"/>
            <a:chOff x="217025" y="916300"/>
            <a:chExt cx="7149175" cy="8714700"/>
          </a:xfrm>
        </p:grpSpPr>
        <p:cxnSp>
          <p:nvCxnSpPr>
            <p:cNvPr id="50" name="Google Shape;50;p11"/>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51" name="Google Shape;51;p11"/>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52" name="Google Shape;52;p11"/>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53" name="Google Shape;53;p11"/>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54" name="Google Shape;54;p1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5" name="Google Shape;55;p11"/>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11" Type="http://schemas.openxmlformats.org/officeDocument/2006/relationships/theme" Target="../theme/theme3.xml"/><Relationship Id="rId10" Type="http://schemas.openxmlformats.org/officeDocument/2006/relationships/slideLayout" Target="../slideLayouts/slideLayout17.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Font typeface="Mada"/>
              <a:buNone/>
              <a:defRPr sz="3300">
                <a:solidFill>
                  <a:schemeClr val="dk1"/>
                </a:solidFill>
                <a:latin typeface="Mada"/>
                <a:ea typeface="Mada"/>
                <a:cs typeface="Mada"/>
                <a:sym typeface="Mada"/>
              </a:defRPr>
            </a:lvl1pPr>
            <a:lvl2pPr lvl="1">
              <a:spcBef>
                <a:spcPts val="0"/>
              </a:spcBef>
              <a:spcAft>
                <a:spcPts val="0"/>
              </a:spcAft>
              <a:buClr>
                <a:schemeClr val="dk1"/>
              </a:buClr>
              <a:buSzPts val="3300"/>
              <a:buFont typeface="Mada"/>
              <a:buNone/>
              <a:defRPr sz="3300">
                <a:solidFill>
                  <a:schemeClr val="dk1"/>
                </a:solidFill>
                <a:latin typeface="Mada"/>
                <a:ea typeface="Mada"/>
                <a:cs typeface="Mada"/>
                <a:sym typeface="Mada"/>
              </a:defRPr>
            </a:lvl2pPr>
            <a:lvl3pPr lvl="2">
              <a:spcBef>
                <a:spcPts val="0"/>
              </a:spcBef>
              <a:spcAft>
                <a:spcPts val="0"/>
              </a:spcAft>
              <a:buClr>
                <a:schemeClr val="dk1"/>
              </a:buClr>
              <a:buSzPts val="3300"/>
              <a:buFont typeface="Mada"/>
              <a:buNone/>
              <a:defRPr sz="3300">
                <a:solidFill>
                  <a:schemeClr val="dk1"/>
                </a:solidFill>
                <a:latin typeface="Mada"/>
                <a:ea typeface="Mada"/>
                <a:cs typeface="Mada"/>
                <a:sym typeface="Mada"/>
              </a:defRPr>
            </a:lvl3pPr>
            <a:lvl4pPr lvl="3">
              <a:spcBef>
                <a:spcPts val="0"/>
              </a:spcBef>
              <a:spcAft>
                <a:spcPts val="0"/>
              </a:spcAft>
              <a:buClr>
                <a:schemeClr val="dk1"/>
              </a:buClr>
              <a:buSzPts val="3300"/>
              <a:buFont typeface="Mada"/>
              <a:buNone/>
              <a:defRPr sz="3300">
                <a:solidFill>
                  <a:schemeClr val="dk1"/>
                </a:solidFill>
                <a:latin typeface="Mada"/>
                <a:ea typeface="Mada"/>
                <a:cs typeface="Mada"/>
                <a:sym typeface="Mada"/>
              </a:defRPr>
            </a:lvl4pPr>
            <a:lvl5pPr lvl="4">
              <a:spcBef>
                <a:spcPts val="0"/>
              </a:spcBef>
              <a:spcAft>
                <a:spcPts val="0"/>
              </a:spcAft>
              <a:buClr>
                <a:schemeClr val="dk1"/>
              </a:buClr>
              <a:buSzPts val="3300"/>
              <a:buFont typeface="Mada"/>
              <a:buNone/>
              <a:defRPr sz="3300">
                <a:solidFill>
                  <a:schemeClr val="dk1"/>
                </a:solidFill>
                <a:latin typeface="Mada"/>
                <a:ea typeface="Mada"/>
                <a:cs typeface="Mada"/>
                <a:sym typeface="Mada"/>
              </a:defRPr>
            </a:lvl5pPr>
            <a:lvl6pPr lvl="5">
              <a:spcBef>
                <a:spcPts val="0"/>
              </a:spcBef>
              <a:spcAft>
                <a:spcPts val="0"/>
              </a:spcAft>
              <a:buClr>
                <a:schemeClr val="dk1"/>
              </a:buClr>
              <a:buSzPts val="3300"/>
              <a:buFont typeface="Mada"/>
              <a:buNone/>
              <a:defRPr sz="3300">
                <a:solidFill>
                  <a:schemeClr val="dk1"/>
                </a:solidFill>
                <a:latin typeface="Mada"/>
                <a:ea typeface="Mada"/>
                <a:cs typeface="Mada"/>
                <a:sym typeface="Mada"/>
              </a:defRPr>
            </a:lvl6pPr>
            <a:lvl7pPr lvl="6">
              <a:spcBef>
                <a:spcPts val="0"/>
              </a:spcBef>
              <a:spcAft>
                <a:spcPts val="0"/>
              </a:spcAft>
              <a:buClr>
                <a:schemeClr val="dk1"/>
              </a:buClr>
              <a:buSzPts val="3300"/>
              <a:buFont typeface="Mada"/>
              <a:buNone/>
              <a:defRPr sz="3300">
                <a:solidFill>
                  <a:schemeClr val="dk1"/>
                </a:solidFill>
                <a:latin typeface="Mada"/>
                <a:ea typeface="Mada"/>
                <a:cs typeface="Mada"/>
                <a:sym typeface="Mada"/>
              </a:defRPr>
            </a:lvl7pPr>
            <a:lvl8pPr lvl="7">
              <a:spcBef>
                <a:spcPts val="0"/>
              </a:spcBef>
              <a:spcAft>
                <a:spcPts val="0"/>
              </a:spcAft>
              <a:buClr>
                <a:schemeClr val="dk1"/>
              </a:buClr>
              <a:buSzPts val="3300"/>
              <a:buFont typeface="Mada"/>
              <a:buNone/>
              <a:defRPr sz="3300">
                <a:solidFill>
                  <a:schemeClr val="dk1"/>
                </a:solidFill>
                <a:latin typeface="Mada"/>
                <a:ea typeface="Mada"/>
                <a:cs typeface="Mada"/>
                <a:sym typeface="Mada"/>
              </a:defRPr>
            </a:lvl8pPr>
            <a:lvl9pPr lvl="8">
              <a:spcBef>
                <a:spcPts val="0"/>
              </a:spcBef>
              <a:spcAft>
                <a:spcPts val="0"/>
              </a:spcAft>
              <a:buClr>
                <a:schemeClr val="dk1"/>
              </a:buClr>
              <a:buSzPts val="3300"/>
              <a:buFont typeface="Mada"/>
              <a:buNone/>
              <a:defRPr sz="3300">
                <a:solidFill>
                  <a:schemeClr val="dk1"/>
                </a:solidFill>
                <a:latin typeface="Mada"/>
                <a:ea typeface="Mada"/>
                <a:cs typeface="Mada"/>
                <a:sym typeface="Mada"/>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Font typeface="Mada"/>
              <a:buChar char="●"/>
              <a:defRPr sz="2300">
                <a:solidFill>
                  <a:schemeClr val="dk2"/>
                </a:solidFill>
                <a:latin typeface="Mada"/>
                <a:ea typeface="Mada"/>
                <a:cs typeface="Mada"/>
                <a:sym typeface="Mada"/>
              </a:defRPr>
            </a:lvl1pPr>
            <a:lvl2pPr indent="-342900" lvl="1" marL="9144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2pPr>
            <a:lvl3pPr indent="-342900" lvl="2" marL="13716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3pPr>
            <a:lvl4pPr indent="-342900" lvl="3" marL="18288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4pPr>
            <a:lvl5pPr indent="-342900" lvl="4" marL="22860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5pPr>
            <a:lvl6pPr indent="-342900" lvl="5" marL="27432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6pPr>
            <a:lvl7pPr indent="-342900" lvl="6" marL="32004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7pPr>
            <a:lvl8pPr indent="-342900" lvl="7" marL="365760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8pPr>
            <a:lvl9pPr indent="-342900" lvl="8" marL="4114800">
              <a:lnSpc>
                <a:spcPct val="115000"/>
              </a:lnSpc>
              <a:spcBef>
                <a:spcPts val="2000"/>
              </a:spcBef>
              <a:spcAft>
                <a:spcPts val="2000"/>
              </a:spcAft>
              <a:buClr>
                <a:schemeClr val="dk2"/>
              </a:buClr>
              <a:buSzPts val="1800"/>
              <a:buFont typeface="Mada"/>
              <a:buChar char="■"/>
              <a:defRPr sz="1800">
                <a:solidFill>
                  <a:schemeClr val="dk2"/>
                </a:solidFill>
                <a:latin typeface="Mada"/>
                <a:ea typeface="Mada"/>
                <a:cs typeface="Mada"/>
                <a:sym typeface="Mada"/>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 name="Shape 35"/>
        <p:cNvGrpSpPr/>
        <p:nvPr/>
      </p:nvGrpSpPr>
      <p:grpSpPr>
        <a:xfrm>
          <a:off x="0" y="0"/>
          <a:ext cx="0" cy="0"/>
          <a:chOff x="0" y="0"/>
          <a:chExt cx="0" cy="0"/>
        </a:xfrm>
      </p:grpSpPr>
      <p:sp>
        <p:nvSpPr>
          <p:cNvPr id="36" name="Google Shape;36;p9"/>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1pPr>
            <a:lvl2pPr lvl="1"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2pPr>
            <a:lvl3pPr lvl="2"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3pPr>
            <a:lvl4pPr lvl="3"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4pPr>
            <a:lvl5pPr lvl="4"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5pPr>
            <a:lvl6pPr lvl="5"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6pPr>
            <a:lvl7pPr lvl="6"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7pPr>
            <a:lvl8pPr lvl="7"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8pPr>
            <a:lvl9pPr lvl="8" rtl="0">
              <a:spcBef>
                <a:spcPts val="0"/>
              </a:spcBef>
              <a:spcAft>
                <a:spcPts val="0"/>
              </a:spcAft>
              <a:buClr>
                <a:schemeClr val="dk1"/>
              </a:buClr>
              <a:buSzPts val="3300"/>
              <a:buFont typeface="Mada"/>
              <a:buNone/>
              <a:defRPr sz="3300">
                <a:solidFill>
                  <a:schemeClr val="dk1"/>
                </a:solidFill>
                <a:latin typeface="Mada"/>
                <a:ea typeface="Mada"/>
                <a:cs typeface="Mada"/>
                <a:sym typeface="Mada"/>
              </a:defRPr>
            </a:lvl9pPr>
          </a:lstStyle>
          <a:p/>
        </p:txBody>
      </p:sp>
      <p:sp>
        <p:nvSpPr>
          <p:cNvPr id="37" name="Google Shape;37;p9"/>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Font typeface="Mada"/>
              <a:buChar char="●"/>
              <a:defRPr sz="2300">
                <a:solidFill>
                  <a:schemeClr val="dk2"/>
                </a:solidFill>
                <a:latin typeface="Mada"/>
                <a:ea typeface="Mada"/>
                <a:cs typeface="Mada"/>
                <a:sym typeface="Mada"/>
              </a:defRPr>
            </a:lvl1pPr>
            <a:lvl2pPr indent="-342900" lvl="1" marL="914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2pPr>
            <a:lvl3pPr indent="-342900" lvl="2" marL="1371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3pPr>
            <a:lvl4pPr indent="-342900" lvl="3" marL="18288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4pPr>
            <a:lvl5pPr indent="-342900" lvl="4" marL="22860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5pPr>
            <a:lvl6pPr indent="-342900" lvl="5" marL="27432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6pPr>
            <a:lvl7pPr indent="-342900" lvl="6" marL="32004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7pPr>
            <a:lvl8pPr indent="-342900" lvl="7" marL="3657600" rtl="0">
              <a:lnSpc>
                <a:spcPct val="115000"/>
              </a:lnSpc>
              <a:spcBef>
                <a:spcPts val="2000"/>
              </a:spcBef>
              <a:spcAft>
                <a:spcPts val="0"/>
              </a:spcAft>
              <a:buClr>
                <a:schemeClr val="dk2"/>
              </a:buClr>
              <a:buSzPts val="1800"/>
              <a:buFont typeface="Mada"/>
              <a:buChar char="○"/>
              <a:defRPr sz="1800">
                <a:solidFill>
                  <a:schemeClr val="dk2"/>
                </a:solidFill>
                <a:latin typeface="Mada"/>
                <a:ea typeface="Mada"/>
                <a:cs typeface="Mada"/>
                <a:sym typeface="Mada"/>
              </a:defRPr>
            </a:lvl8pPr>
            <a:lvl9pPr indent="-342900" lvl="8" marL="4114800" rtl="0">
              <a:lnSpc>
                <a:spcPct val="115000"/>
              </a:lnSpc>
              <a:spcBef>
                <a:spcPts val="2000"/>
              </a:spcBef>
              <a:spcAft>
                <a:spcPts val="2000"/>
              </a:spcAft>
              <a:buClr>
                <a:schemeClr val="dk2"/>
              </a:buClr>
              <a:buSzPts val="1800"/>
              <a:buFont typeface="Mada"/>
              <a:buChar char="■"/>
              <a:defRPr sz="1800">
                <a:solidFill>
                  <a:schemeClr val="dk2"/>
                </a:solidFill>
                <a:latin typeface="Mada"/>
                <a:ea typeface="Mada"/>
                <a:cs typeface="Mada"/>
                <a:sym typeface="Mada"/>
              </a:defRPr>
            </a:lvl9pPr>
          </a:lstStyle>
          <a:p/>
        </p:txBody>
      </p:sp>
      <p:sp>
        <p:nvSpPr>
          <p:cNvPr id="38" name="Google Shape;38;p9"/>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latin typeface="Mada"/>
                <a:ea typeface="Mada"/>
                <a:cs typeface="Mada"/>
                <a:sym typeface="Mada"/>
              </a:defRPr>
            </a:lvl1pPr>
            <a:lvl2pPr lvl="1" rtl="0" algn="r">
              <a:buNone/>
              <a:defRPr sz="1300">
                <a:solidFill>
                  <a:schemeClr val="dk2"/>
                </a:solidFill>
                <a:latin typeface="Mada"/>
                <a:ea typeface="Mada"/>
                <a:cs typeface="Mada"/>
                <a:sym typeface="Mada"/>
              </a:defRPr>
            </a:lvl2pPr>
            <a:lvl3pPr lvl="2" rtl="0" algn="r">
              <a:buNone/>
              <a:defRPr sz="1300">
                <a:solidFill>
                  <a:schemeClr val="dk2"/>
                </a:solidFill>
                <a:latin typeface="Mada"/>
                <a:ea typeface="Mada"/>
                <a:cs typeface="Mada"/>
                <a:sym typeface="Mada"/>
              </a:defRPr>
            </a:lvl3pPr>
            <a:lvl4pPr lvl="3" rtl="0" algn="r">
              <a:buNone/>
              <a:defRPr sz="1300">
                <a:solidFill>
                  <a:schemeClr val="dk2"/>
                </a:solidFill>
                <a:latin typeface="Mada"/>
                <a:ea typeface="Mada"/>
                <a:cs typeface="Mada"/>
                <a:sym typeface="Mada"/>
              </a:defRPr>
            </a:lvl4pPr>
            <a:lvl5pPr lvl="4" rtl="0" algn="r">
              <a:buNone/>
              <a:defRPr sz="1300">
                <a:solidFill>
                  <a:schemeClr val="dk2"/>
                </a:solidFill>
                <a:latin typeface="Mada"/>
                <a:ea typeface="Mada"/>
                <a:cs typeface="Mada"/>
                <a:sym typeface="Mada"/>
              </a:defRPr>
            </a:lvl5pPr>
            <a:lvl6pPr lvl="5" rtl="0" algn="r">
              <a:buNone/>
              <a:defRPr sz="1300">
                <a:solidFill>
                  <a:schemeClr val="dk2"/>
                </a:solidFill>
                <a:latin typeface="Mada"/>
                <a:ea typeface="Mada"/>
                <a:cs typeface="Mada"/>
                <a:sym typeface="Mada"/>
              </a:defRPr>
            </a:lvl6pPr>
            <a:lvl7pPr lvl="6" rtl="0" algn="r">
              <a:buNone/>
              <a:defRPr sz="1300">
                <a:solidFill>
                  <a:schemeClr val="dk2"/>
                </a:solidFill>
                <a:latin typeface="Mada"/>
                <a:ea typeface="Mada"/>
                <a:cs typeface="Mada"/>
                <a:sym typeface="Mada"/>
              </a:defRPr>
            </a:lvl7pPr>
            <a:lvl8pPr lvl="7" rtl="0" algn="r">
              <a:buNone/>
              <a:defRPr sz="1300">
                <a:solidFill>
                  <a:schemeClr val="dk2"/>
                </a:solidFill>
                <a:latin typeface="Mada"/>
                <a:ea typeface="Mada"/>
                <a:cs typeface="Mada"/>
                <a:sym typeface="Mada"/>
              </a:defRPr>
            </a:lvl8pPr>
            <a:lvl9pPr lvl="8" rtl="0" algn="r">
              <a:buNone/>
              <a:defRPr sz="1300">
                <a:solidFill>
                  <a:schemeClr val="dk2"/>
                </a:solidFill>
                <a:latin typeface="Mada"/>
                <a:ea typeface="Mada"/>
                <a:cs typeface="Mada"/>
                <a:sym typeface="Mada"/>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ts=5f8ecbc0" TargetMode="External"/><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4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53.png"/><Relationship Id="rId5"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 TargetMode="External"/><Relationship Id="rId5"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hyperlink" Target="https://forms.gle/5bhKW2hufJ2NrmJP7" TargetMode="Externa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31.png"/><Relationship Id="rId7" Type="http://schemas.openxmlformats.org/officeDocument/2006/relationships/image" Target="../media/image6.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34.png"/><Relationship Id="rId13" Type="http://schemas.openxmlformats.org/officeDocument/2006/relationships/image" Target="../media/image24.png"/><Relationship Id="rId12"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3F3F3"/>
                </a:solidFill>
                <a:latin typeface="Mada"/>
                <a:ea typeface="Mada"/>
                <a:cs typeface="Mada"/>
                <a:sym typeface="Mada"/>
                <a:hlinkClick r:id="rId4">
                  <a:extLst>
                    <a:ext uri="{A12FA001-AC4F-418D-AE19-62706E023703}">
                      <ahyp:hlinkClr val="tx"/>
                    </a:ext>
                  </a:extLst>
                </a:hlinkClick>
              </a:rPr>
              <a:t> Editing file</a:t>
            </a:r>
            <a:endParaRPr b="1" sz="2000" u="sng">
              <a:solidFill>
                <a:srgbClr val="F3F3F3"/>
              </a:solidFill>
              <a:latin typeface="Mada"/>
              <a:ea typeface="Mada"/>
              <a:cs typeface="Mada"/>
              <a:sym typeface="Mada"/>
            </a:endParaRPr>
          </a:p>
        </p:txBody>
      </p:sp>
      <p:sp>
        <p:nvSpPr>
          <p:cNvPr id="100" name="Google Shape;100;p20"/>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48 </a:t>
            </a:r>
            <a:endParaRPr sz="2200">
              <a:latin typeface="Mada"/>
              <a:ea typeface="Mada"/>
              <a:cs typeface="Mada"/>
              <a:sym typeface="Mada"/>
            </a:endParaRPr>
          </a:p>
        </p:txBody>
      </p:sp>
      <p:sp>
        <p:nvSpPr>
          <p:cNvPr id="101" name="Google Shape;101;p20"/>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102" name="Google Shape;102;p20"/>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03" name="Google Shape;103;p20"/>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104" name="Google Shape;104;p20"/>
          <p:cNvGrpSpPr/>
          <p:nvPr/>
        </p:nvGrpSpPr>
        <p:grpSpPr>
          <a:xfrm>
            <a:off x="1046700" y="9957725"/>
            <a:ext cx="5434699" cy="734050"/>
            <a:chOff x="1442323" y="11224701"/>
            <a:chExt cx="7792800" cy="734050"/>
          </a:xfrm>
        </p:grpSpPr>
        <p:sp>
          <p:nvSpPr>
            <p:cNvPr id="105" name="Google Shape;105;p20"/>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06" name="Google Shape;106;p20"/>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107" name="Google Shape;107;p20"/>
          <p:cNvSpPr txBox="1"/>
          <p:nvPr/>
        </p:nvSpPr>
        <p:spPr>
          <a:xfrm>
            <a:off x="693275" y="5768925"/>
            <a:ext cx="6839100" cy="39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0200" lvl="0" marL="457200" rtl="0" algn="l">
              <a:lnSpc>
                <a:spcPct val="115000"/>
              </a:lnSpc>
              <a:spcBef>
                <a:spcPts val="1200"/>
              </a:spcBef>
              <a:spcAft>
                <a:spcPts val="0"/>
              </a:spcAft>
              <a:buSzPts val="1600"/>
              <a:buFont typeface="Mada"/>
              <a:buChar char="★"/>
            </a:pPr>
            <a:r>
              <a:rPr lang="ar" sz="1600">
                <a:latin typeface="Mada"/>
                <a:ea typeface="Mada"/>
                <a:cs typeface="Mada"/>
                <a:sym typeface="Mada"/>
              </a:rPr>
              <a:t>Understand physiology/diseases and management of Hypoadrenalism.</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Understand physiology/diseases and management of Cushing syndrome.</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Understand physiology/diseases and management of Hyperaldosteronism. </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Understand physiology/diseases and management.</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Know the Pheochromocytoma. </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Understand anatomy, physiology and biochemistry of adrenal glands. </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Understand clinical approach and management of adrenal disorders, function, hyper and hypo-secretion.</a:t>
            </a:r>
            <a:endParaRPr sz="1600">
              <a:latin typeface="Mada"/>
              <a:ea typeface="Mada"/>
              <a:cs typeface="Mada"/>
              <a:sym typeface="Mada"/>
            </a:endParaRPr>
          </a:p>
        </p:txBody>
      </p:sp>
      <p:sp>
        <p:nvSpPr>
          <p:cNvPr id="108" name="Google Shape;108;p20"/>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Adrenal Disorders</a:t>
            </a:r>
            <a:endParaRPr b="1" sz="3600">
              <a:solidFill>
                <a:schemeClr val="accent1"/>
              </a:solidFill>
              <a:latin typeface="Mada"/>
              <a:ea typeface="Mada"/>
              <a:cs typeface="Mada"/>
              <a:sym typeface="Mada"/>
            </a:endParaRPr>
          </a:p>
        </p:txBody>
      </p:sp>
      <p:pic>
        <p:nvPicPr>
          <p:cNvPr id="109" name="Google Shape;109;p20"/>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10" name="Google Shape;110;p20"/>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11" name="Google Shape;111;p20"/>
          <p:cNvPicPr preferRelativeResize="0"/>
          <p:nvPr/>
        </p:nvPicPr>
        <p:blipFill>
          <a:blip r:embed="rId7">
            <a:alphaModFix/>
          </a:blip>
          <a:stretch>
            <a:fillRect/>
          </a:stretch>
        </p:blipFill>
        <p:spPr>
          <a:xfrm>
            <a:off x="6386051" y="1818251"/>
            <a:ext cx="962351" cy="962325"/>
          </a:xfrm>
          <a:prstGeom prst="rect">
            <a:avLst/>
          </a:prstGeom>
          <a:noFill/>
          <a:ln>
            <a:noFill/>
          </a:ln>
        </p:spPr>
      </p:pic>
      <p:pic>
        <p:nvPicPr>
          <p:cNvPr id="112" name="Google Shape;112;p20"/>
          <p:cNvPicPr preferRelativeResize="0"/>
          <p:nvPr/>
        </p:nvPicPr>
        <p:blipFill>
          <a:blip r:embed="rId8">
            <a:alphaModFix/>
          </a:blip>
          <a:stretch>
            <a:fillRect/>
          </a:stretch>
        </p:blipFill>
        <p:spPr>
          <a:xfrm>
            <a:off x="2411562" y="982275"/>
            <a:ext cx="2883750" cy="2883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9"/>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13" name="Google Shape;313;p29"/>
          <p:cNvSpPr txBox="1"/>
          <p:nvPr/>
        </p:nvSpPr>
        <p:spPr>
          <a:xfrm>
            <a:off x="315750" y="114300"/>
            <a:ext cx="68049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Acute Adrenal Crisis</a:t>
            </a:r>
            <a:endParaRPr sz="2600">
              <a:latin typeface="Mada Black"/>
              <a:ea typeface="Mada Black"/>
              <a:cs typeface="Mada Black"/>
              <a:sym typeface="Mada Black"/>
            </a:endParaRPr>
          </a:p>
        </p:txBody>
      </p:sp>
      <p:cxnSp>
        <p:nvCxnSpPr>
          <p:cNvPr id="314" name="Google Shape;314;p29"/>
          <p:cNvCxnSpPr/>
          <p:nvPr/>
        </p:nvCxnSpPr>
        <p:spPr>
          <a:xfrm flipH="1" rot="10800000">
            <a:off x="1355300" y="664450"/>
            <a:ext cx="4827000" cy="12000"/>
          </a:xfrm>
          <a:prstGeom prst="straightConnector1">
            <a:avLst/>
          </a:prstGeom>
          <a:noFill/>
          <a:ln cap="flat" cmpd="sng" w="38100">
            <a:solidFill>
              <a:schemeClr val="accent1"/>
            </a:solidFill>
            <a:prstDash val="solid"/>
            <a:round/>
            <a:headEnd len="med" w="med" type="diamond"/>
            <a:tailEnd len="med" w="med" type="diamond"/>
          </a:ln>
        </p:spPr>
      </p:cxnSp>
      <p:graphicFrame>
        <p:nvGraphicFramePr>
          <p:cNvPr id="315" name="Google Shape;315;p29"/>
          <p:cNvGraphicFramePr/>
          <p:nvPr/>
        </p:nvGraphicFramePr>
        <p:xfrm>
          <a:off x="266900" y="2785925"/>
          <a:ext cx="3000000" cy="3000000"/>
        </p:xfrm>
        <a:graphic>
          <a:graphicData uri="http://schemas.openxmlformats.org/drawingml/2006/table">
            <a:tbl>
              <a:tblPr>
                <a:noFill/>
                <a:tableStyleId>{6276E6E4-02A1-4E70-BCD9-788658AE278E}</a:tableStyleId>
              </a:tblPr>
              <a:tblGrid>
                <a:gridCol w="382850"/>
                <a:gridCol w="2960600"/>
                <a:gridCol w="382850"/>
                <a:gridCol w="1953300"/>
                <a:gridCol w="1419900"/>
              </a:tblGrid>
              <a:tr h="210575">
                <a:tc>
                  <a:txBody>
                    <a:bodyPr/>
                    <a:lstStyle/>
                    <a:p>
                      <a:pPr indent="0" lvl="0" marL="0" rtl="0" algn="ctr">
                        <a:spcBef>
                          <a:spcPts val="0"/>
                        </a:spcBef>
                        <a:spcAft>
                          <a:spcPts val="0"/>
                        </a:spcAft>
                        <a:buNone/>
                      </a:pPr>
                      <a:r>
                        <a:rPr b="1" lang="ar" sz="1300">
                          <a:latin typeface="Mada"/>
                          <a:ea typeface="Mada"/>
                          <a:cs typeface="Mada"/>
                          <a:sym typeface="Mada"/>
                        </a:rPr>
                        <a:t>1</a:t>
                      </a:r>
                      <a:endParaRPr b="1" sz="13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Weakness, apathy</a:t>
                      </a:r>
                      <a:endParaRPr sz="12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tcPr>
                </a:tc>
                <a:tc>
                  <a:txBody>
                    <a:bodyPr/>
                    <a:lstStyle/>
                    <a:p>
                      <a:pPr indent="0" lvl="0" marL="0" rtl="0" algn="ctr">
                        <a:spcBef>
                          <a:spcPts val="0"/>
                        </a:spcBef>
                        <a:spcAft>
                          <a:spcPts val="0"/>
                        </a:spcAft>
                        <a:buNone/>
                      </a:pPr>
                      <a:r>
                        <a:rPr b="1" lang="ar" sz="1300">
                          <a:latin typeface="Mada"/>
                          <a:ea typeface="Mada"/>
                          <a:cs typeface="Mada"/>
                          <a:sym typeface="Mada"/>
                        </a:rPr>
                        <a:t>5</a:t>
                      </a:r>
                      <a:endParaRPr b="1" sz="13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solidFill>
                      <a:srgbClr val="F3F3F3"/>
                    </a:solidFill>
                  </a:tcPr>
                </a:tc>
                <a:tc gridSpan="2">
                  <a:txBody>
                    <a:bodyPr/>
                    <a:lstStyle/>
                    <a:p>
                      <a:pPr indent="0" lvl="0" marL="0" rtl="0" algn="ctr">
                        <a:spcBef>
                          <a:spcPts val="0"/>
                        </a:spcBef>
                        <a:spcAft>
                          <a:spcPts val="0"/>
                        </a:spcAft>
                        <a:buNone/>
                      </a:pPr>
                      <a:r>
                        <a:rPr lang="ar" sz="1200">
                          <a:latin typeface="Mada"/>
                          <a:ea typeface="Mada"/>
                          <a:cs typeface="Mada"/>
                          <a:sym typeface="Mada"/>
                        </a:rPr>
                        <a:t>Nausea, vomiting, anorexia</a:t>
                      </a:r>
                      <a:endParaRPr sz="12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tcPr>
                </a:tc>
                <a:tc hMerge="1"/>
              </a:tr>
              <a:tr h="210575">
                <a:tc>
                  <a:txBody>
                    <a:bodyPr/>
                    <a:lstStyle/>
                    <a:p>
                      <a:pPr indent="0" lvl="0" marL="0" rtl="0" algn="ctr">
                        <a:spcBef>
                          <a:spcPts val="0"/>
                        </a:spcBef>
                        <a:spcAft>
                          <a:spcPts val="0"/>
                        </a:spcAft>
                        <a:buNone/>
                      </a:pPr>
                      <a:r>
                        <a:rPr b="1" lang="ar" sz="1300">
                          <a:latin typeface="Mada"/>
                          <a:ea typeface="Mada"/>
                          <a:cs typeface="Mada"/>
                          <a:sym typeface="Mada"/>
                        </a:rPr>
                        <a:t>2</a:t>
                      </a:r>
                      <a:endParaRPr b="1" sz="13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Hypotension and shock</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rgbClr val="6AA84F"/>
                          </a:solidFill>
                          <a:latin typeface="Mada"/>
                          <a:ea typeface="Mada"/>
                          <a:cs typeface="Mada"/>
                          <a:sym typeface="Mada"/>
                        </a:rPr>
                        <a:t>vascular collapse</a:t>
                      </a:r>
                      <a:endParaRPr sz="1200">
                        <a:solidFill>
                          <a:schemeClr val="dk1"/>
                        </a:solidFill>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tcPr>
                </a:tc>
                <a:tc>
                  <a:txBody>
                    <a:bodyPr/>
                    <a:lstStyle/>
                    <a:p>
                      <a:pPr indent="0" lvl="0" marL="0" rtl="0" algn="ctr">
                        <a:spcBef>
                          <a:spcPts val="0"/>
                        </a:spcBef>
                        <a:spcAft>
                          <a:spcPts val="0"/>
                        </a:spcAft>
                        <a:buNone/>
                      </a:pPr>
                      <a:r>
                        <a:rPr b="1" lang="ar" sz="1300">
                          <a:latin typeface="Mada"/>
                          <a:ea typeface="Mada"/>
                          <a:cs typeface="Mada"/>
                          <a:sym typeface="Mada"/>
                        </a:rPr>
                        <a:t>6</a:t>
                      </a:r>
                      <a:endParaRPr b="1" sz="13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solidFill>
                      <a:srgbClr val="F3F3F3"/>
                    </a:solidFill>
                  </a:tcPr>
                </a:tc>
                <a:tc gridSpan="2">
                  <a:txBody>
                    <a:bodyPr/>
                    <a:lstStyle/>
                    <a:p>
                      <a:pPr indent="0" lvl="0" marL="0" rtl="0" algn="ctr">
                        <a:spcBef>
                          <a:spcPts val="0"/>
                        </a:spcBef>
                        <a:spcAft>
                          <a:spcPts val="0"/>
                        </a:spcAft>
                        <a:buNone/>
                      </a:pPr>
                      <a:r>
                        <a:rPr lang="ar" sz="1200">
                          <a:solidFill>
                            <a:schemeClr val="dk1"/>
                          </a:solidFill>
                          <a:latin typeface="Mada"/>
                          <a:ea typeface="Mada"/>
                          <a:cs typeface="Mada"/>
                          <a:sym typeface="Mada"/>
                        </a:rPr>
                        <a:t>Fever</a:t>
                      </a:r>
                      <a:endParaRPr sz="1200">
                        <a:solidFill>
                          <a:schemeClr val="dk1"/>
                        </a:solidFill>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tcPr>
                </a:tc>
                <a:tc hMerge="1"/>
              </a:tr>
              <a:tr h="93725">
                <a:tc>
                  <a:txBody>
                    <a:bodyPr/>
                    <a:lstStyle/>
                    <a:p>
                      <a:pPr indent="0" lvl="0" marL="0" rtl="0" algn="ctr">
                        <a:spcBef>
                          <a:spcPts val="0"/>
                        </a:spcBef>
                        <a:spcAft>
                          <a:spcPts val="0"/>
                        </a:spcAft>
                        <a:buNone/>
                      </a:pPr>
                      <a:r>
                        <a:rPr b="1" lang="ar" sz="1300">
                          <a:latin typeface="Mada"/>
                          <a:ea typeface="Mada"/>
                          <a:cs typeface="Mada"/>
                          <a:sym typeface="Mada"/>
                        </a:rPr>
                        <a:t>3</a:t>
                      </a:r>
                      <a:endParaRPr b="1" sz="13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Abdominal Pain</a:t>
                      </a:r>
                      <a:endParaRPr sz="12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tcPr>
                </a:tc>
                <a:tc>
                  <a:txBody>
                    <a:bodyPr/>
                    <a:lstStyle/>
                    <a:p>
                      <a:pPr indent="0" lvl="0" marL="0" rtl="0" algn="ctr">
                        <a:spcBef>
                          <a:spcPts val="0"/>
                        </a:spcBef>
                        <a:spcAft>
                          <a:spcPts val="0"/>
                        </a:spcAft>
                        <a:buNone/>
                      </a:pPr>
                      <a:r>
                        <a:rPr b="1" lang="ar" sz="1300">
                          <a:latin typeface="Mada"/>
                          <a:ea typeface="Mada"/>
                          <a:cs typeface="Mada"/>
                          <a:sym typeface="Mada"/>
                        </a:rPr>
                        <a:t>7</a:t>
                      </a:r>
                      <a:endParaRPr b="1" sz="13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solidFill>
                      <a:srgbClr val="F3F3F3"/>
                    </a:solidFill>
                  </a:tcPr>
                </a:tc>
                <a:tc gridSpan="2">
                  <a:txBody>
                    <a:bodyPr/>
                    <a:lstStyle/>
                    <a:p>
                      <a:pPr indent="0" lvl="0" marL="0" rtl="0" algn="ctr">
                        <a:spcBef>
                          <a:spcPts val="0"/>
                        </a:spcBef>
                        <a:spcAft>
                          <a:spcPts val="0"/>
                        </a:spcAft>
                        <a:buNone/>
                      </a:pPr>
                      <a:r>
                        <a:rPr lang="ar" sz="1200">
                          <a:solidFill>
                            <a:schemeClr val="dk1"/>
                          </a:solidFill>
                          <a:latin typeface="Mada"/>
                          <a:ea typeface="Mada"/>
                          <a:cs typeface="Mada"/>
                          <a:sym typeface="Mada"/>
                        </a:rPr>
                        <a:t>depressed mentation</a:t>
                      </a:r>
                      <a:endParaRPr sz="12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tcPr>
                </a:tc>
                <a:tc hMerge="1"/>
              </a:tr>
              <a:tr h="93725">
                <a:tc>
                  <a:txBody>
                    <a:bodyPr/>
                    <a:lstStyle/>
                    <a:p>
                      <a:pPr indent="0" lvl="0" marL="0" rtl="0" algn="ctr">
                        <a:spcBef>
                          <a:spcPts val="0"/>
                        </a:spcBef>
                        <a:spcAft>
                          <a:spcPts val="0"/>
                        </a:spcAft>
                        <a:buNone/>
                      </a:pPr>
                      <a:r>
                        <a:rPr b="1" lang="ar" sz="1300">
                          <a:latin typeface="Mada"/>
                          <a:ea typeface="Mada"/>
                          <a:cs typeface="Mada"/>
                          <a:sym typeface="Mada"/>
                        </a:rPr>
                        <a:t>4</a:t>
                      </a:r>
                      <a:endParaRPr b="1" sz="13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Hypoglycemia</a:t>
                      </a:r>
                      <a:endParaRPr sz="1200">
                        <a:solidFill>
                          <a:schemeClr val="dk1"/>
                        </a:solidFill>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tcPr>
                </a:tc>
                <a:tc>
                  <a:txBody>
                    <a:bodyPr/>
                    <a:lstStyle/>
                    <a:p>
                      <a:pPr indent="0" lvl="0" marL="0" rtl="0" algn="ctr">
                        <a:spcBef>
                          <a:spcPts val="0"/>
                        </a:spcBef>
                        <a:spcAft>
                          <a:spcPts val="0"/>
                        </a:spcAft>
                        <a:buNone/>
                      </a:pPr>
                      <a:r>
                        <a:rPr b="1" lang="ar" sz="1300">
                          <a:latin typeface="Mada"/>
                          <a:ea typeface="Mada"/>
                          <a:cs typeface="Mada"/>
                          <a:sym typeface="Mada"/>
                        </a:rPr>
                        <a:t>8</a:t>
                      </a:r>
                      <a:endParaRPr b="1" sz="1300">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solidFill>
                      <a:srgbClr val="F3F3F3"/>
                    </a:solidFill>
                  </a:tcPr>
                </a:tc>
                <a:tc gridSpan="2">
                  <a:txBody>
                    <a:bodyPr/>
                    <a:lstStyle/>
                    <a:p>
                      <a:pPr indent="0" lvl="0" marL="0" rtl="0" algn="ctr">
                        <a:spcBef>
                          <a:spcPts val="0"/>
                        </a:spcBef>
                        <a:spcAft>
                          <a:spcPts val="0"/>
                        </a:spcAft>
                        <a:buNone/>
                      </a:pPr>
                      <a:r>
                        <a:rPr lang="ar" sz="1200">
                          <a:solidFill>
                            <a:schemeClr val="dk1"/>
                          </a:solidFill>
                          <a:latin typeface="Mada"/>
                          <a:ea typeface="Mada"/>
                          <a:cs typeface="Mada"/>
                          <a:sym typeface="Mada"/>
                        </a:rPr>
                        <a:t>Dehydration and volume depletion</a:t>
                      </a:r>
                      <a:endParaRPr sz="1200">
                        <a:solidFill>
                          <a:schemeClr val="dk1"/>
                        </a:solidFill>
                        <a:latin typeface="Mada"/>
                        <a:ea typeface="Mada"/>
                        <a:cs typeface="Mada"/>
                        <a:sym typeface="Mada"/>
                      </a:endParaRPr>
                    </a:p>
                  </a:txBody>
                  <a:tcPr marT="91425" marB="91425" marR="91425" marL="91425" anchor="ctr">
                    <a:lnL cap="flat" cmpd="sng" w="19050">
                      <a:solidFill>
                        <a:srgbClr val="76A5AF"/>
                      </a:solidFill>
                      <a:prstDash val="solid"/>
                      <a:round/>
                      <a:headEnd len="sm" w="sm" type="none"/>
                      <a:tailEnd len="sm" w="sm" type="none"/>
                    </a:lnL>
                    <a:lnR cap="flat" cmpd="sng" w="19050">
                      <a:solidFill>
                        <a:srgbClr val="76A5AF"/>
                      </a:solidFill>
                      <a:prstDash val="solid"/>
                      <a:round/>
                      <a:headEnd len="sm" w="sm" type="none"/>
                      <a:tailEnd len="sm" w="sm" type="none"/>
                    </a:lnR>
                    <a:lnT cap="flat" cmpd="sng" w="19050">
                      <a:solidFill>
                        <a:srgbClr val="76A5AF"/>
                      </a:solidFill>
                      <a:prstDash val="solid"/>
                      <a:round/>
                      <a:headEnd len="sm" w="sm" type="none"/>
                      <a:tailEnd len="sm" w="sm" type="none"/>
                    </a:lnT>
                    <a:lnB cap="flat" cmpd="sng" w="19050">
                      <a:solidFill>
                        <a:srgbClr val="76A5AF"/>
                      </a:solidFill>
                      <a:prstDash val="solid"/>
                      <a:round/>
                      <a:headEnd len="sm" w="sm" type="none"/>
                      <a:tailEnd len="sm" w="sm" type="none"/>
                    </a:lnB>
                  </a:tcPr>
                </a:tc>
                <a:tc hMerge="1"/>
              </a:tr>
            </a:tbl>
          </a:graphicData>
        </a:graphic>
      </p:graphicFrame>
      <p:sp>
        <p:nvSpPr>
          <p:cNvPr id="316" name="Google Shape;316;p29"/>
          <p:cNvSpPr txBox="1"/>
          <p:nvPr/>
        </p:nvSpPr>
        <p:spPr>
          <a:xfrm>
            <a:off x="151388" y="4969925"/>
            <a:ext cx="7330500" cy="1662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It should be started as soon as possible once diagnosis suspected.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If oral therapy cannot be taken because of vomiting or diarrhea, then medical assistance should be sought for parenteral therapy</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patient should be informed about life-long therapy and the need to</a:t>
            </a:r>
            <a:r>
              <a:rPr b="1" lang="ar" sz="1200">
                <a:solidFill>
                  <a:srgbClr val="CC0000"/>
                </a:solidFill>
                <a:latin typeface="Mada"/>
                <a:ea typeface="Mada"/>
                <a:cs typeface="Mada"/>
                <a:sym typeface="Mada"/>
              </a:rPr>
              <a:t> increase the dose of steroids during illness (should be at least doubled for minor illnesses)</a:t>
            </a:r>
            <a:r>
              <a:rPr lang="ar" sz="1200">
                <a:solidFill>
                  <a:schemeClr val="dk1"/>
                </a:solidFill>
                <a:latin typeface="Mada"/>
                <a:ea typeface="Mada"/>
                <a:cs typeface="Mada"/>
                <a:sym typeface="Mada"/>
              </a:rPr>
              <a:t> and if symptoms continue, a physician should be called.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Whenever they are under stress they should double the dose, this may include : acute viral illness.They can increase the dose for 3-5 days until the stress is gone then go back to usual dose.</a:t>
            </a:r>
            <a:endParaRPr sz="1200">
              <a:solidFill>
                <a:schemeClr val="dk1"/>
              </a:solidFill>
              <a:latin typeface="Mada"/>
              <a:ea typeface="Mada"/>
              <a:cs typeface="Mada"/>
              <a:sym typeface="Mada"/>
            </a:endParaRPr>
          </a:p>
        </p:txBody>
      </p:sp>
      <p:sp>
        <p:nvSpPr>
          <p:cNvPr id="317" name="Google Shape;317;p29"/>
          <p:cNvSpPr txBox="1"/>
          <p:nvPr/>
        </p:nvSpPr>
        <p:spPr>
          <a:xfrm>
            <a:off x="205700" y="2243150"/>
            <a:ext cx="3000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SzPts val="2200"/>
              <a:buFont typeface="Mada Black"/>
              <a:buChar char="◄"/>
            </a:pPr>
            <a:r>
              <a:rPr lang="ar" sz="2200">
                <a:highlight>
                  <a:srgbClr val="D0E0E3"/>
                </a:highlight>
                <a:latin typeface="Mada Black"/>
                <a:ea typeface="Mada Black"/>
                <a:cs typeface="Mada Black"/>
                <a:sym typeface="Mada Black"/>
              </a:rPr>
              <a:t>Clinical Features</a:t>
            </a:r>
            <a:endParaRPr/>
          </a:p>
        </p:txBody>
      </p:sp>
      <p:sp>
        <p:nvSpPr>
          <p:cNvPr id="318" name="Google Shape;318;p29"/>
          <p:cNvSpPr txBox="1"/>
          <p:nvPr/>
        </p:nvSpPr>
        <p:spPr>
          <a:xfrm>
            <a:off x="145671" y="4514025"/>
            <a:ext cx="21267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SzPts val="2200"/>
              <a:buFont typeface="Mada Black"/>
              <a:buChar char="◄"/>
            </a:pPr>
            <a:r>
              <a:rPr lang="ar" sz="2200">
                <a:highlight>
                  <a:srgbClr val="D0E0E3"/>
                </a:highlight>
                <a:latin typeface="Mada Black"/>
                <a:ea typeface="Mada Black"/>
                <a:cs typeface="Mada Black"/>
                <a:sym typeface="Mada Black"/>
              </a:rPr>
              <a:t>Treatment</a:t>
            </a:r>
            <a:endParaRPr b="1" sz="1600" u="sng">
              <a:solidFill>
                <a:schemeClr val="dk1"/>
              </a:solidFill>
              <a:latin typeface="Mada"/>
              <a:ea typeface="Mada"/>
              <a:cs typeface="Mada"/>
              <a:sym typeface="Mada"/>
            </a:endParaRPr>
          </a:p>
        </p:txBody>
      </p:sp>
      <p:sp>
        <p:nvSpPr>
          <p:cNvPr id="319" name="Google Shape;319;p29"/>
          <p:cNvSpPr txBox="1"/>
          <p:nvPr/>
        </p:nvSpPr>
        <p:spPr>
          <a:xfrm>
            <a:off x="114750" y="9816850"/>
            <a:ext cx="73305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Adrenal crisis </a:t>
            </a:r>
            <a:r>
              <a:rPr b="1" lang="ar" sz="1200">
                <a:solidFill>
                  <a:srgbClr val="CC0000"/>
                </a:solidFill>
                <a:latin typeface="Mada"/>
                <a:ea typeface="Mada"/>
                <a:cs typeface="Mada"/>
                <a:sym typeface="Mada"/>
              </a:rPr>
              <a:t>can be prevented</a:t>
            </a:r>
            <a:r>
              <a:rPr lang="ar" sz="1200">
                <a:solidFill>
                  <a:schemeClr val="dk1"/>
                </a:solidFill>
                <a:latin typeface="Mada"/>
                <a:ea typeface="Mada"/>
                <a:cs typeface="Mada"/>
                <a:sym typeface="Mada"/>
              </a:rPr>
              <a:t> in an already diagnosed patient</a:t>
            </a:r>
            <a:r>
              <a:rPr b="1" lang="ar" sz="1200">
                <a:solidFill>
                  <a:srgbClr val="CC0000"/>
                </a:solidFill>
                <a:latin typeface="Mada"/>
                <a:ea typeface="Mada"/>
                <a:cs typeface="Mada"/>
                <a:sym typeface="Mada"/>
              </a:rPr>
              <a:t> by proper education </a:t>
            </a:r>
            <a:r>
              <a:rPr lang="ar" sz="1200">
                <a:solidFill>
                  <a:schemeClr val="dk1"/>
                </a:solidFill>
                <a:latin typeface="Mada"/>
                <a:ea typeface="Mada"/>
                <a:cs typeface="Mada"/>
                <a:sym typeface="Mada"/>
              </a:rPr>
              <a:t>on dosage of drugs during illness.</a:t>
            </a:r>
            <a:endParaRPr sz="1200">
              <a:solidFill>
                <a:srgbClr val="6AA84F"/>
              </a:solidFill>
              <a:latin typeface="Mada"/>
              <a:ea typeface="Mada"/>
              <a:cs typeface="Mada"/>
              <a:sym typeface="Mada"/>
            </a:endParaRPr>
          </a:p>
        </p:txBody>
      </p:sp>
      <p:sp>
        <p:nvSpPr>
          <p:cNvPr id="320" name="Google Shape;320;p29"/>
          <p:cNvSpPr txBox="1"/>
          <p:nvPr/>
        </p:nvSpPr>
        <p:spPr>
          <a:xfrm>
            <a:off x="434658" y="7411572"/>
            <a:ext cx="1712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Parenteral cortisol</a:t>
            </a:r>
            <a:r>
              <a:rPr lang="ar" sz="1200">
                <a:solidFill>
                  <a:srgbClr val="6AA84F"/>
                </a:solidFill>
                <a:latin typeface="Mada"/>
                <a:ea typeface="Mada"/>
                <a:cs typeface="Mada"/>
                <a:sym typeface="Mada"/>
              </a:rPr>
              <a:t> </a:t>
            </a:r>
            <a:r>
              <a:rPr lang="ar" sz="1200">
                <a:solidFill>
                  <a:schemeClr val="dk1"/>
                </a:solidFill>
                <a:latin typeface="Mada"/>
                <a:ea typeface="Mada"/>
                <a:cs typeface="Mada"/>
                <a:sym typeface="Mada"/>
              </a:rPr>
              <a:t> is commonly used and it has sufficient mineralocorticoid activity so additional treatment is not required.</a:t>
            </a:r>
            <a:endParaRPr sz="1200">
              <a:solidFill>
                <a:schemeClr val="dk1"/>
              </a:solidFill>
              <a:latin typeface="Mada"/>
              <a:ea typeface="Mada"/>
              <a:cs typeface="Mada"/>
              <a:sym typeface="Mada"/>
            </a:endParaRPr>
          </a:p>
        </p:txBody>
      </p:sp>
      <p:sp>
        <p:nvSpPr>
          <p:cNvPr id="321" name="Google Shape;321;p29"/>
          <p:cNvSpPr txBox="1"/>
          <p:nvPr/>
        </p:nvSpPr>
        <p:spPr>
          <a:xfrm>
            <a:off x="2151935" y="7411572"/>
            <a:ext cx="1712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The dose is 100 mg every 6 hrs, and the dose is gradually tapered when condition is stable.</a:t>
            </a:r>
            <a:endParaRPr sz="1200">
              <a:solidFill>
                <a:schemeClr val="dk1"/>
              </a:solidFill>
              <a:latin typeface="Mada"/>
              <a:ea typeface="Mada"/>
              <a:cs typeface="Mada"/>
              <a:sym typeface="Mada"/>
            </a:endParaRPr>
          </a:p>
        </p:txBody>
      </p:sp>
      <p:sp>
        <p:nvSpPr>
          <p:cNvPr id="322" name="Google Shape;322;p29"/>
          <p:cNvSpPr txBox="1"/>
          <p:nvPr/>
        </p:nvSpPr>
        <p:spPr>
          <a:xfrm>
            <a:off x="3869212" y="7411572"/>
            <a:ext cx="1712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Maintenance therapy with oral cortisol with or without a mineralocorticoid is then given.</a:t>
            </a:r>
            <a:endParaRPr sz="1200">
              <a:solidFill>
                <a:schemeClr val="dk1"/>
              </a:solidFill>
              <a:latin typeface="Mada"/>
              <a:ea typeface="Mada"/>
              <a:cs typeface="Mada"/>
              <a:sym typeface="Mada"/>
            </a:endParaRPr>
          </a:p>
        </p:txBody>
      </p:sp>
      <p:sp>
        <p:nvSpPr>
          <p:cNvPr id="323" name="Google Shape;323;p29"/>
          <p:cNvSpPr txBox="1"/>
          <p:nvPr/>
        </p:nvSpPr>
        <p:spPr>
          <a:xfrm>
            <a:off x="5586500" y="7411575"/>
            <a:ext cx="1976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solidFill>
                  <a:srgbClr val="CC0000"/>
                </a:solidFill>
                <a:latin typeface="Mada"/>
                <a:ea typeface="Mada"/>
                <a:cs typeface="Mada"/>
                <a:sym typeface="Mada"/>
              </a:rPr>
              <a:t>Intravenous fluids </a:t>
            </a:r>
            <a:r>
              <a:rPr b="1" lang="ar" sz="1200">
                <a:solidFill>
                  <a:schemeClr val="dk1"/>
                </a:solidFill>
                <a:latin typeface="Mada"/>
                <a:ea typeface="Mada"/>
                <a:cs typeface="Mada"/>
                <a:sym typeface="Mada"/>
              </a:rPr>
              <a:t>including glucose and saline are required to correct volume depletion</a:t>
            </a:r>
            <a:r>
              <a:rPr lang="ar" sz="1200">
                <a:solidFill>
                  <a:schemeClr val="dk1"/>
                </a:solidFill>
                <a:latin typeface="Mada"/>
                <a:ea typeface="Mada"/>
                <a:cs typeface="Mada"/>
                <a:sym typeface="Mada"/>
              </a:rPr>
              <a:t>, hypotension and hypoglycemia as well as the acidosis and hyperkalemia but the shock may not respond to vasopressors unless glucocorticoids are administered.</a:t>
            </a:r>
            <a:endParaRPr sz="1200">
              <a:solidFill>
                <a:schemeClr val="dk1"/>
              </a:solidFill>
              <a:latin typeface="Mada"/>
              <a:ea typeface="Mada"/>
              <a:cs typeface="Mada"/>
              <a:sym typeface="Mada"/>
            </a:endParaRPr>
          </a:p>
        </p:txBody>
      </p:sp>
      <p:sp>
        <p:nvSpPr>
          <p:cNvPr id="324" name="Google Shape;324;p29"/>
          <p:cNvSpPr txBox="1"/>
          <p:nvPr/>
        </p:nvSpPr>
        <p:spPr>
          <a:xfrm>
            <a:off x="114750" y="9396225"/>
            <a:ext cx="30000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SzPts val="2200"/>
              <a:buFont typeface="Mada Black"/>
              <a:buChar char="◄"/>
            </a:pPr>
            <a:r>
              <a:rPr lang="ar" sz="2200">
                <a:highlight>
                  <a:srgbClr val="D0E0E3"/>
                </a:highlight>
                <a:latin typeface="Mada Black"/>
                <a:ea typeface="Mada Black"/>
                <a:cs typeface="Mada Black"/>
                <a:sym typeface="Mada Black"/>
              </a:rPr>
              <a:t>Prevention</a:t>
            </a:r>
            <a:endParaRPr b="1" sz="1600" u="sng">
              <a:solidFill>
                <a:schemeClr val="dk1"/>
              </a:solidFill>
              <a:latin typeface="Mada"/>
              <a:ea typeface="Mada"/>
              <a:cs typeface="Mada"/>
              <a:sym typeface="Mada"/>
            </a:endParaRPr>
          </a:p>
        </p:txBody>
      </p:sp>
      <p:grpSp>
        <p:nvGrpSpPr>
          <p:cNvPr id="325" name="Google Shape;325;p29"/>
          <p:cNvGrpSpPr/>
          <p:nvPr/>
        </p:nvGrpSpPr>
        <p:grpSpPr>
          <a:xfrm>
            <a:off x="285447" y="1055638"/>
            <a:ext cx="6989106" cy="1067223"/>
            <a:chOff x="259050" y="1692388"/>
            <a:chExt cx="6339900" cy="1216625"/>
          </a:xfrm>
        </p:grpSpPr>
        <p:sp>
          <p:nvSpPr>
            <p:cNvPr id="326" name="Google Shape;326;p29"/>
            <p:cNvSpPr/>
            <p:nvPr/>
          </p:nvSpPr>
          <p:spPr>
            <a:xfrm>
              <a:off x="259050" y="1899213"/>
              <a:ext cx="6339900" cy="1009800"/>
            </a:xfrm>
            <a:prstGeom prst="roundRect">
              <a:avLst>
                <a:gd fmla="val 16667" name="adj"/>
              </a:avLst>
            </a:prstGeom>
            <a:noFill/>
            <a:ln cap="flat" cmpd="sng" w="19050">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 state of acute adrenocortical insufficiency </a:t>
              </a:r>
              <a:r>
                <a:rPr lang="ar" sz="1200">
                  <a:solidFill>
                    <a:schemeClr val="dk1"/>
                  </a:solidFill>
                  <a:latin typeface="Mada"/>
                  <a:ea typeface="Mada"/>
                  <a:cs typeface="Mada"/>
                  <a:sym typeface="Mada"/>
                </a:rPr>
                <a:t>occurring in patients with</a:t>
              </a:r>
              <a:r>
                <a:rPr b="1" lang="ar" sz="1200">
                  <a:solidFill>
                    <a:schemeClr val="dk1"/>
                  </a:solidFill>
                  <a:latin typeface="Mada"/>
                  <a:ea typeface="Mada"/>
                  <a:cs typeface="Mada"/>
                  <a:sym typeface="Mada"/>
                </a:rPr>
                <a:t> Addison’s disease </a:t>
              </a:r>
              <a:r>
                <a:rPr lang="ar" sz="1200">
                  <a:solidFill>
                    <a:schemeClr val="dk1"/>
                  </a:solidFill>
                  <a:latin typeface="Mada"/>
                  <a:ea typeface="Mada"/>
                  <a:cs typeface="Mada"/>
                  <a:sym typeface="Mada"/>
                </a:rPr>
                <a:t>who are exposed to the </a:t>
              </a:r>
              <a:r>
                <a:rPr b="1" lang="ar" sz="1200">
                  <a:solidFill>
                    <a:schemeClr val="dk1"/>
                  </a:solidFill>
                  <a:latin typeface="Mada"/>
                  <a:ea typeface="Mada"/>
                  <a:cs typeface="Mada"/>
                  <a:sym typeface="Mada"/>
                </a:rPr>
                <a:t>stress of infection,</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trauma</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surgery </a:t>
              </a:r>
              <a:r>
                <a:rPr lang="ar" sz="1200">
                  <a:solidFill>
                    <a:schemeClr val="dk1"/>
                  </a:solidFill>
                  <a:latin typeface="Mada"/>
                  <a:ea typeface="Mada"/>
                  <a:cs typeface="Mada"/>
                  <a:sym typeface="Mada"/>
                </a:rPr>
                <a:t>or </a:t>
              </a:r>
              <a:r>
                <a:rPr b="1" lang="ar" sz="1200">
                  <a:solidFill>
                    <a:schemeClr val="dk1"/>
                  </a:solidFill>
                  <a:latin typeface="Mada"/>
                  <a:ea typeface="Mada"/>
                  <a:cs typeface="Mada"/>
                  <a:sym typeface="Mada"/>
                </a:rPr>
                <a:t>dehydration</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Shock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coma </a:t>
              </a:r>
              <a:r>
                <a:rPr lang="ar" sz="1200">
                  <a:solidFill>
                    <a:schemeClr val="dk1"/>
                  </a:solidFill>
                  <a:latin typeface="Mada"/>
                  <a:ea typeface="Mada"/>
                  <a:cs typeface="Mada"/>
                  <a:sym typeface="Mada"/>
                </a:rPr>
                <a:t>may rapidly </a:t>
              </a:r>
              <a:r>
                <a:rPr b="1" lang="ar" sz="1200">
                  <a:solidFill>
                    <a:schemeClr val="dk1"/>
                  </a:solidFill>
                  <a:latin typeface="Mada"/>
                  <a:ea typeface="Mada"/>
                  <a:cs typeface="Mada"/>
                  <a:sym typeface="Mada"/>
                </a:rPr>
                <a:t>lead to death in untreated patients</a:t>
              </a:r>
              <a:endParaRPr b="1">
                <a:latin typeface="Mada"/>
                <a:ea typeface="Mada"/>
                <a:cs typeface="Mada"/>
                <a:sym typeface="Mada"/>
              </a:endParaRPr>
            </a:p>
          </p:txBody>
        </p:sp>
        <p:sp>
          <p:nvSpPr>
            <p:cNvPr id="327" name="Google Shape;327;p29"/>
            <p:cNvSpPr/>
            <p:nvPr/>
          </p:nvSpPr>
          <p:spPr>
            <a:xfrm>
              <a:off x="485325" y="1692388"/>
              <a:ext cx="2115000" cy="397500"/>
            </a:xfrm>
            <a:prstGeom prst="flowChartAlternateProcess">
              <a:avLst/>
            </a:prstGeom>
            <a:solidFill>
              <a:srgbClr val="77A9AD"/>
            </a:solidFill>
            <a:ln cap="flat" cmpd="sng" w="19050">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Definition</a:t>
              </a:r>
              <a:endParaRPr b="1" sz="2000">
                <a:solidFill>
                  <a:srgbClr val="FFFFFF"/>
                </a:solidFill>
                <a:latin typeface="Mada"/>
                <a:ea typeface="Mada"/>
                <a:cs typeface="Mada"/>
                <a:sym typeface="Mada"/>
              </a:endParaRPr>
            </a:p>
          </p:txBody>
        </p:sp>
      </p:grpSp>
      <p:cxnSp>
        <p:nvCxnSpPr>
          <p:cNvPr id="328" name="Google Shape;328;p29"/>
          <p:cNvCxnSpPr/>
          <p:nvPr/>
        </p:nvCxnSpPr>
        <p:spPr>
          <a:xfrm>
            <a:off x="266912" y="7061191"/>
            <a:ext cx="6975600" cy="0"/>
          </a:xfrm>
          <a:prstGeom prst="straightConnector1">
            <a:avLst/>
          </a:prstGeom>
          <a:noFill/>
          <a:ln cap="flat" cmpd="sng" w="25400">
            <a:solidFill>
              <a:srgbClr val="576868"/>
            </a:solidFill>
            <a:prstDash val="dot"/>
            <a:round/>
            <a:headEnd len="med" w="med" type="oval"/>
            <a:tailEnd len="med" w="med" type="oval"/>
          </a:ln>
        </p:spPr>
      </p:cxnSp>
      <p:grpSp>
        <p:nvGrpSpPr>
          <p:cNvPr id="329" name="Google Shape;329;p29"/>
          <p:cNvGrpSpPr/>
          <p:nvPr/>
        </p:nvGrpSpPr>
        <p:grpSpPr>
          <a:xfrm>
            <a:off x="845754" y="6717630"/>
            <a:ext cx="866052" cy="647777"/>
            <a:chOff x="1835696" y="2517293"/>
            <a:chExt cx="792000" cy="792000"/>
          </a:xfrm>
        </p:grpSpPr>
        <p:sp>
          <p:nvSpPr>
            <p:cNvPr id="330" name="Google Shape;330;p29"/>
            <p:cNvSpPr/>
            <p:nvPr/>
          </p:nvSpPr>
          <p:spPr>
            <a:xfrm>
              <a:off x="1835696" y="2517293"/>
              <a:ext cx="792000" cy="792000"/>
            </a:xfrm>
            <a:prstGeom prst="diamond">
              <a:avLst/>
            </a:prstGeom>
            <a:solidFill>
              <a:srgbClr val="FFFFFF"/>
            </a:solidFill>
            <a:ln cap="flat" cmpd="sng" w="38100">
              <a:solidFill>
                <a:srgbClr val="4A77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31" name="Google Shape;331;p29"/>
            <p:cNvSpPr/>
            <p:nvPr/>
          </p:nvSpPr>
          <p:spPr>
            <a:xfrm>
              <a:off x="1901658" y="2583255"/>
              <a:ext cx="660300" cy="660300"/>
            </a:xfrm>
            <a:prstGeom prst="diamond">
              <a:avLst/>
            </a:prstGeom>
            <a:solidFill>
              <a:srgbClr val="4A777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332" name="Google Shape;332;p29"/>
          <p:cNvGrpSpPr/>
          <p:nvPr/>
        </p:nvGrpSpPr>
        <p:grpSpPr>
          <a:xfrm>
            <a:off x="2493541" y="6717630"/>
            <a:ext cx="866052" cy="647777"/>
            <a:chOff x="1835696" y="2517293"/>
            <a:chExt cx="792000" cy="792000"/>
          </a:xfrm>
        </p:grpSpPr>
        <p:sp>
          <p:nvSpPr>
            <p:cNvPr id="333" name="Google Shape;333;p29"/>
            <p:cNvSpPr/>
            <p:nvPr/>
          </p:nvSpPr>
          <p:spPr>
            <a:xfrm>
              <a:off x="1835696" y="2517293"/>
              <a:ext cx="792000" cy="792000"/>
            </a:xfrm>
            <a:prstGeom prst="diamond">
              <a:avLst/>
            </a:prstGeom>
            <a:solidFill>
              <a:srgbClr val="FFFFFF"/>
            </a:solidFill>
            <a:ln cap="flat" cmpd="sng" w="38100">
              <a:solidFill>
                <a:srgbClr val="77A9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34" name="Google Shape;334;p29"/>
            <p:cNvSpPr/>
            <p:nvPr/>
          </p:nvSpPr>
          <p:spPr>
            <a:xfrm>
              <a:off x="1901658" y="2583255"/>
              <a:ext cx="660300" cy="660300"/>
            </a:xfrm>
            <a:prstGeom prst="diamond">
              <a:avLst/>
            </a:prstGeom>
            <a:solidFill>
              <a:srgbClr val="77A9AD"/>
            </a:solidFill>
            <a:ln cap="flat" cmpd="sng" w="9525">
              <a:solidFill>
                <a:srgbClr val="77A9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335" name="Google Shape;335;p29"/>
          <p:cNvGrpSpPr/>
          <p:nvPr/>
        </p:nvGrpSpPr>
        <p:grpSpPr>
          <a:xfrm>
            <a:off x="4147114" y="6717608"/>
            <a:ext cx="866052" cy="647777"/>
            <a:chOff x="4168070" y="2133281"/>
            <a:chExt cx="792000" cy="792000"/>
          </a:xfrm>
        </p:grpSpPr>
        <p:sp>
          <p:nvSpPr>
            <p:cNvPr id="336" name="Google Shape;336;p29"/>
            <p:cNvSpPr/>
            <p:nvPr/>
          </p:nvSpPr>
          <p:spPr>
            <a:xfrm>
              <a:off x="4168070" y="2133281"/>
              <a:ext cx="792000" cy="792000"/>
            </a:xfrm>
            <a:prstGeom prst="diamond">
              <a:avLst/>
            </a:prstGeom>
            <a:solidFill>
              <a:srgbClr val="FFFFFF"/>
            </a:solidFill>
            <a:ln cap="flat" cmpd="sng" w="38100">
              <a:solidFill>
                <a:srgbClr val="B3CFD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37" name="Google Shape;337;p29"/>
            <p:cNvSpPr/>
            <p:nvPr/>
          </p:nvSpPr>
          <p:spPr>
            <a:xfrm>
              <a:off x="4234032" y="2199243"/>
              <a:ext cx="660300" cy="660300"/>
            </a:xfrm>
            <a:prstGeom prst="diamond">
              <a:avLst/>
            </a:prstGeom>
            <a:solidFill>
              <a:srgbClr val="B3CFD1"/>
            </a:solidFill>
            <a:ln cap="flat" cmpd="sng" w="9525">
              <a:solidFill>
                <a:srgbClr val="EEEEE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338" name="Google Shape;338;p29"/>
          <p:cNvGrpSpPr/>
          <p:nvPr/>
        </p:nvGrpSpPr>
        <p:grpSpPr>
          <a:xfrm>
            <a:off x="5800670" y="6717608"/>
            <a:ext cx="866052" cy="647777"/>
            <a:chOff x="5680238" y="2133281"/>
            <a:chExt cx="792000" cy="792000"/>
          </a:xfrm>
        </p:grpSpPr>
        <p:sp>
          <p:nvSpPr>
            <p:cNvPr id="339" name="Google Shape;339;p29"/>
            <p:cNvSpPr/>
            <p:nvPr/>
          </p:nvSpPr>
          <p:spPr>
            <a:xfrm>
              <a:off x="5680238" y="2133281"/>
              <a:ext cx="792000" cy="792000"/>
            </a:xfrm>
            <a:prstGeom prst="diamond">
              <a:avLst/>
            </a:prstGeom>
            <a:solidFill>
              <a:srgbClr val="FFFFFF"/>
            </a:solidFill>
            <a:ln cap="flat" cmpd="sng" w="38100">
              <a:solidFill>
                <a:srgbClr val="D0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40" name="Google Shape;340;p29"/>
            <p:cNvSpPr/>
            <p:nvPr/>
          </p:nvSpPr>
          <p:spPr>
            <a:xfrm>
              <a:off x="5746200" y="2199243"/>
              <a:ext cx="660300" cy="660300"/>
            </a:xfrm>
            <a:prstGeom prst="diamond">
              <a:avLst/>
            </a:prstGeom>
            <a:solidFill>
              <a:srgbClr val="D0E0E3"/>
            </a:solidFill>
            <a:ln cap="flat" cmpd="sng" w="9525">
              <a:solidFill>
                <a:srgbClr val="D0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0"/>
          <p:cNvSpPr/>
          <p:nvPr/>
        </p:nvSpPr>
        <p:spPr>
          <a:xfrm>
            <a:off x="5709200" y="2620950"/>
            <a:ext cx="1643700" cy="8958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0"/>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47" name="Google Shape;347;p30"/>
          <p:cNvSpPr txBox="1"/>
          <p:nvPr/>
        </p:nvSpPr>
        <p:spPr>
          <a:xfrm>
            <a:off x="315750" y="38100"/>
            <a:ext cx="68049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 Congenital Adrenal Hyperplasia</a:t>
            </a:r>
            <a:endParaRPr sz="2600">
              <a:latin typeface="Mada Black"/>
              <a:ea typeface="Mada Black"/>
              <a:cs typeface="Mada Black"/>
              <a:sym typeface="Mada Black"/>
            </a:endParaRPr>
          </a:p>
        </p:txBody>
      </p:sp>
      <p:sp>
        <p:nvSpPr>
          <p:cNvPr id="348" name="Google Shape;348;p30"/>
          <p:cNvSpPr txBox="1"/>
          <p:nvPr/>
        </p:nvSpPr>
        <p:spPr>
          <a:xfrm>
            <a:off x="144900" y="3765100"/>
            <a:ext cx="3878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Diagnosis:</a:t>
            </a:r>
            <a:endParaRPr>
              <a:latin typeface="Mada"/>
              <a:ea typeface="Mada"/>
              <a:cs typeface="Mada"/>
              <a:sym typeface="Mada"/>
            </a:endParaRPr>
          </a:p>
        </p:txBody>
      </p:sp>
      <p:sp>
        <p:nvSpPr>
          <p:cNvPr id="349" name="Google Shape;349;p30"/>
          <p:cNvSpPr txBox="1"/>
          <p:nvPr/>
        </p:nvSpPr>
        <p:spPr>
          <a:xfrm>
            <a:off x="144900" y="7676350"/>
            <a:ext cx="2784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Management:</a:t>
            </a:r>
            <a:endParaRPr>
              <a:latin typeface="Mada"/>
              <a:ea typeface="Mada"/>
              <a:cs typeface="Mada"/>
              <a:sym typeface="Mada"/>
            </a:endParaRPr>
          </a:p>
        </p:txBody>
      </p:sp>
      <p:sp>
        <p:nvSpPr>
          <p:cNvPr id="350" name="Google Shape;350;p30"/>
          <p:cNvSpPr txBox="1"/>
          <p:nvPr/>
        </p:nvSpPr>
        <p:spPr>
          <a:xfrm>
            <a:off x="1175" y="8050750"/>
            <a:ext cx="7612800" cy="2179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Hydrocortisone</a:t>
            </a:r>
            <a:r>
              <a:rPr lang="ar" sz="1200">
                <a:solidFill>
                  <a:srgbClr val="000000"/>
                </a:solidFill>
                <a:latin typeface="Mada"/>
                <a:ea typeface="Mada"/>
                <a:cs typeface="Mada"/>
                <a:sym typeface="Mada"/>
              </a:rPr>
              <a:t>: 10-20 mg/m2/day divided into three doses. Adult usually 10-5-5 mg</a:t>
            </a:r>
            <a:endParaRPr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Glucocorticoids which suppress ACTH, are used to reduce the levels of adrenal sex steroids in the blood</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Fludrocortisone </a:t>
            </a:r>
            <a:r>
              <a:rPr lang="ar" sz="1200">
                <a:solidFill>
                  <a:srgbClr val="000000"/>
                </a:solidFill>
                <a:latin typeface="Mada"/>
                <a:ea typeface="Mada"/>
                <a:cs typeface="Mada"/>
                <a:sym typeface="Mada"/>
              </a:rPr>
              <a:t>0.05 - 0.2 mg/day</a:t>
            </a:r>
            <a:endParaRPr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Individuals with salt wasting CAH also require mineralocorticoids and sodium chloride supplements</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During adrenal crisis </a:t>
            </a:r>
            <a:r>
              <a:rPr lang="ar" sz="1200">
                <a:solidFill>
                  <a:srgbClr val="000000"/>
                </a:solidFill>
                <a:latin typeface="Mada"/>
                <a:ea typeface="Mada"/>
                <a:cs typeface="Mada"/>
                <a:sym typeface="Mada"/>
              </a:rPr>
              <a:t>intravenous hydrocortisone 50-100 mg Q 6-8hrs</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IVF </a:t>
            </a:r>
            <a:r>
              <a:rPr lang="ar" sz="1200">
                <a:solidFill>
                  <a:srgbClr val="000000"/>
                </a:solidFill>
                <a:latin typeface="Mada"/>
                <a:ea typeface="Mada"/>
                <a:cs typeface="Mada"/>
                <a:sym typeface="Mada"/>
              </a:rPr>
              <a:t>D5 0.9% saline </a:t>
            </a:r>
            <a:endParaRPr sz="1200">
              <a:solidFill>
                <a:srgbClr val="00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During fever or sickness 2-3 fold increment in hydrocortisone dose, </a:t>
            </a:r>
            <a:r>
              <a:rPr lang="ar" sz="1200">
                <a:solidFill>
                  <a:srgbClr val="6AA84F"/>
                </a:solidFill>
                <a:latin typeface="Mada"/>
                <a:ea typeface="Mada"/>
                <a:cs typeface="Mada"/>
                <a:sym typeface="Mada"/>
              </a:rPr>
              <a:t>aslo the patient should have a card or a bracelet indicating that he have adrenal insufficiency,</a:t>
            </a:r>
            <a:endParaRPr sz="12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In vomiting or diarrhea</a:t>
            </a:r>
            <a:r>
              <a:rPr lang="ar" sz="1200">
                <a:solidFill>
                  <a:srgbClr val="000000"/>
                </a:solidFill>
                <a:latin typeface="Mada"/>
                <a:ea typeface="Mada"/>
                <a:cs typeface="Mada"/>
                <a:sym typeface="Mada"/>
              </a:rPr>
              <a:t>, parental therapy is indicated </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Medical Alert:</a:t>
            </a:r>
            <a:r>
              <a:rPr lang="ar" sz="1200">
                <a:solidFill>
                  <a:srgbClr val="000000"/>
                </a:solidFill>
                <a:latin typeface="Mada"/>
                <a:ea typeface="Mada"/>
                <a:cs typeface="Mada"/>
                <a:sym typeface="Mada"/>
              </a:rPr>
              <a:t> bracelet</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Surgery on virilised females, Growth monitoring to detect over and under treatment.</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Dexamethosone can be used to prevent/reduce prenatal virilisation. Side effects for the mother include weight gain, irritability and oedema</a:t>
            </a:r>
            <a:endParaRPr sz="1200">
              <a:latin typeface="Mada"/>
              <a:ea typeface="Mada"/>
              <a:cs typeface="Mada"/>
              <a:sym typeface="Mada"/>
            </a:endParaRPr>
          </a:p>
        </p:txBody>
      </p:sp>
      <p:graphicFrame>
        <p:nvGraphicFramePr>
          <p:cNvPr id="351" name="Google Shape;351;p30"/>
          <p:cNvGraphicFramePr/>
          <p:nvPr/>
        </p:nvGraphicFramePr>
        <p:xfrm>
          <a:off x="231550" y="4630063"/>
          <a:ext cx="3000000" cy="3000000"/>
        </p:xfrm>
        <a:graphic>
          <a:graphicData uri="http://schemas.openxmlformats.org/drawingml/2006/table">
            <a:tbl>
              <a:tblPr>
                <a:noFill/>
                <a:tableStyleId>{6276E6E4-02A1-4E70-BCD9-788658AE278E}</a:tableStyleId>
              </a:tblPr>
              <a:tblGrid>
                <a:gridCol w="1123750"/>
                <a:gridCol w="6008750"/>
              </a:tblGrid>
              <a:tr h="128775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Clinical</a:t>
                      </a:r>
                      <a:endParaRPr b="1" sz="13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History and examination (B.P)</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Classical CAH:</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Simple Virilising: </a:t>
                      </a:r>
                      <a:r>
                        <a:rPr lang="ar" sz="1100">
                          <a:solidFill>
                            <a:schemeClr val="dk1"/>
                          </a:solidFill>
                          <a:latin typeface="Mada"/>
                          <a:ea typeface="Mada"/>
                          <a:cs typeface="Mada"/>
                          <a:sym typeface="Mada"/>
                        </a:rPr>
                        <a:t>Ambiguous genitalia in females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Salt Wasting:</a:t>
                      </a:r>
                      <a:r>
                        <a:rPr lang="ar" sz="1100">
                          <a:solidFill>
                            <a:schemeClr val="dk1"/>
                          </a:solidFill>
                          <a:latin typeface="Mada"/>
                          <a:ea typeface="Mada"/>
                          <a:cs typeface="Mada"/>
                          <a:sym typeface="Mada"/>
                        </a:rPr>
                        <a:t> Dehydration, vomiting and diarrhoea. If untreated can prove fatal</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Non-classical CAH:</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Milder than classical CAH – Androgen excess can </a:t>
                      </a:r>
                      <a:r>
                        <a:rPr b="1" lang="ar" sz="1100">
                          <a:solidFill>
                            <a:schemeClr val="dk1"/>
                          </a:solidFill>
                          <a:latin typeface="Mada"/>
                          <a:ea typeface="Mada"/>
                          <a:cs typeface="Mada"/>
                          <a:sym typeface="Mada"/>
                        </a:rPr>
                        <a:t>cause precocious puberty in either sex, Males are often undiagnosed/asymptomatic</a:t>
                      </a:r>
                      <a:endParaRPr b="1" sz="1100">
                        <a:solidFill>
                          <a:schemeClr val="dk1"/>
                        </a:solidFill>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Biochemical</a:t>
                      </a:r>
                      <a:endParaRPr b="1" sz="1300">
                        <a:solidFill>
                          <a:srgbClr val="FFFFFF"/>
                        </a:solidFill>
                        <a:latin typeface="Mada"/>
                        <a:ea typeface="Mada"/>
                        <a:cs typeface="Mada"/>
                        <a:sym typeface="Mada"/>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2C4C9"/>
                    </a:solidFill>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Serum electrolytes &amp; glucose: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Low Na &amp; high K, Fasting hypoglycemia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Elevated serum urea due to associated dehydration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Elevated plasma Renin &amp; ACTH levels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Low Cortisol </a:t>
                      </a:r>
                      <a:endParaRPr sz="1100">
                        <a:solidFill>
                          <a:schemeClr val="dk1"/>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High 17 – OHP</a:t>
                      </a:r>
                      <a:endParaRPr b="1"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Cabin"/>
                        <a:buChar char="●"/>
                      </a:pPr>
                      <a:r>
                        <a:rPr b="1" lang="ar" sz="1100">
                          <a:solidFill>
                            <a:schemeClr val="dk1"/>
                          </a:solidFill>
                          <a:latin typeface="Mada"/>
                          <a:ea typeface="Mada"/>
                          <a:cs typeface="Mada"/>
                          <a:sym typeface="Mada"/>
                        </a:rPr>
                        <a:t>High androgen</a:t>
                      </a:r>
                      <a:r>
                        <a:rPr b="1" lang="ar" sz="1100" u="sng">
                          <a:solidFill>
                            <a:schemeClr val="dk1"/>
                          </a:solidFill>
                          <a:latin typeface="Mada"/>
                          <a:ea typeface="Mada"/>
                          <a:cs typeface="Mada"/>
                          <a:sym typeface="Mada"/>
                        </a:rPr>
                        <a:t>s</a:t>
                      </a:r>
                      <a:r>
                        <a:rPr lang="ar" sz="1100">
                          <a:solidFill>
                            <a:schemeClr val="dk1"/>
                          </a:solidFill>
                          <a:latin typeface="Mada"/>
                          <a:ea typeface="Mada"/>
                          <a:cs typeface="Mada"/>
                          <a:sym typeface="Mada"/>
                        </a:rPr>
                        <a:t> especially testosterone level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Low Aldosterone ( in salt losing types only) </a:t>
                      </a:r>
                      <a:endParaRPr sz="1100">
                        <a:latin typeface="Mada"/>
                        <a:ea typeface="Mada"/>
                        <a:cs typeface="Mada"/>
                        <a:sym typeface="Mada"/>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cxnSp>
        <p:nvCxnSpPr>
          <p:cNvPr id="352" name="Google Shape;352;p30"/>
          <p:cNvCxnSpPr/>
          <p:nvPr/>
        </p:nvCxnSpPr>
        <p:spPr>
          <a:xfrm rot="10800000">
            <a:off x="8900" y="10992650"/>
            <a:ext cx="7612800" cy="0"/>
          </a:xfrm>
          <a:prstGeom prst="straightConnector1">
            <a:avLst/>
          </a:prstGeom>
          <a:noFill/>
          <a:ln cap="flat" cmpd="sng" w="28575">
            <a:solidFill>
              <a:schemeClr val="accent3"/>
            </a:solidFill>
            <a:prstDash val="dot"/>
            <a:round/>
            <a:headEnd len="med" w="med" type="none"/>
            <a:tailEnd len="med" w="med" type="none"/>
          </a:ln>
        </p:spPr>
      </p:cxnSp>
      <p:cxnSp>
        <p:nvCxnSpPr>
          <p:cNvPr id="353" name="Google Shape;353;p3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54" name="Google Shape;354;p30"/>
          <p:cNvSpPr/>
          <p:nvPr/>
        </p:nvSpPr>
        <p:spPr>
          <a:xfrm>
            <a:off x="300725" y="1407425"/>
            <a:ext cx="7132500" cy="22686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0"/>
          <p:cNvSpPr txBox="1"/>
          <p:nvPr/>
        </p:nvSpPr>
        <p:spPr>
          <a:xfrm>
            <a:off x="152400" y="838200"/>
            <a:ext cx="58116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Black"/>
              <a:buChar char="◄"/>
            </a:pPr>
            <a:r>
              <a:rPr lang="ar" sz="2200">
                <a:solidFill>
                  <a:schemeClr val="dk1"/>
                </a:solidFill>
                <a:highlight>
                  <a:schemeClr val="accent4"/>
                </a:highlight>
                <a:latin typeface="Mada Black"/>
                <a:ea typeface="Mada Black"/>
                <a:cs typeface="Mada Black"/>
                <a:sym typeface="Mada Black"/>
              </a:rPr>
              <a:t> Congenital Adrenal Hyperplasia</a:t>
            </a:r>
            <a:endParaRPr sz="2200">
              <a:solidFill>
                <a:schemeClr val="dk1"/>
              </a:solidFill>
              <a:highlight>
                <a:schemeClr val="accent4"/>
              </a:highlight>
              <a:latin typeface="Mada Black"/>
              <a:ea typeface="Mada Black"/>
              <a:cs typeface="Mada Black"/>
              <a:sym typeface="Mada Black"/>
            </a:endParaRPr>
          </a:p>
        </p:txBody>
      </p:sp>
      <p:sp>
        <p:nvSpPr>
          <p:cNvPr id="356" name="Google Shape;356;p30"/>
          <p:cNvSpPr txBox="1"/>
          <p:nvPr/>
        </p:nvSpPr>
        <p:spPr>
          <a:xfrm>
            <a:off x="315925" y="1478975"/>
            <a:ext cx="5388900" cy="2216400"/>
          </a:xfrm>
          <a:prstGeom prst="rect">
            <a:avLst/>
          </a:prstGeom>
          <a:noFill/>
          <a:ln>
            <a:noFill/>
          </a:ln>
        </p:spPr>
        <p:txBody>
          <a:bodyPr anchorCtr="0" anchor="t" bIns="91425" lIns="91425" spcFirstLastPara="1" rIns="91425" wrap="square" tIns="91425">
            <a:spAutoFit/>
          </a:bodyPr>
          <a:lstStyle/>
          <a:p>
            <a:pPr indent="-185900" lvl="0" marL="244800" rtl="0" algn="l">
              <a:spcBef>
                <a:spcPts val="0"/>
              </a:spcBef>
              <a:spcAft>
                <a:spcPts val="0"/>
              </a:spcAft>
              <a:buClr>
                <a:schemeClr val="dk1"/>
              </a:buClr>
              <a:buSzPts val="1000"/>
              <a:buFont typeface="Mada"/>
              <a:buChar char="●"/>
            </a:pPr>
            <a:r>
              <a:rPr lang="ar" sz="1200">
                <a:solidFill>
                  <a:schemeClr val="dk1"/>
                </a:solidFill>
                <a:latin typeface="Mada"/>
                <a:ea typeface="Mada"/>
                <a:cs typeface="Mada"/>
                <a:sym typeface="Mada"/>
              </a:rPr>
              <a:t>Classic CAH (congenital adrenal hyperplasia ) is an autosomal recessive disorder with an incidence of 1 in 7,000-15,000</a:t>
            </a:r>
            <a:endParaRPr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Non-Classic CAH is less severe and effects 1 in 500-1000 individuals</a:t>
            </a:r>
            <a:endParaRPr sz="1200">
              <a:solidFill>
                <a:schemeClr val="dk1"/>
              </a:solidFill>
              <a:latin typeface="Mada"/>
              <a:ea typeface="Mada"/>
              <a:cs typeface="Mada"/>
              <a:sym typeface="Mada"/>
            </a:endParaRPr>
          </a:p>
          <a:p>
            <a:pPr indent="-185900" lvl="0" marL="244800" rtl="0" algn="l">
              <a:spcBef>
                <a:spcPts val="0"/>
              </a:spcBef>
              <a:spcAft>
                <a:spcPts val="0"/>
              </a:spcAft>
              <a:buClr>
                <a:schemeClr val="dk1"/>
              </a:buClr>
              <a:buSzPts val="1000"/>
              <a:buFont typeface="Mada"/>
              <a:buChar char="●"/>
            </a:pPr>
            <a:r>
              <a:rPr lang="ar" sz="1200">
                <a:solidFill>
                  <a:schemeClr val="dk1"/>
                </a:solidFill>
                <a:latin typeface="Mada"/>
                <a:ea typeface="Mada"/>
                <a:cs typeface="Mada"/>
                <a:sym typeface="Mada"/>
              </a:rPr>
              <a:t>90–95% of CAH cases are caused by </a:t>
            </a:r>
            <a:r>
              <a:rPr b="1" lang="ar" sz="1200">
                <a:solidFill>
                  <a:schemeClr val="dk1"/>
                </a:solidFill>
                <a:latin typeface="Mada"/>
                <a:ea typeface="Mada"/>
                <a:cs typeface="Mada"/>
                <a:sym typeface="Mada"/>
              </a:rPr>
              <a:t>deficiency of</a:t>
            </a:r>
            <a:r>
              <a:rPr b="1" lang="ar" sz="1200">
                <a:solidFill>
                  <a:srgbClr val="CC0000"/>
                </a:solidFill>
                <a:latin typeface="Mada"/>
                <a:ea typeface="Mada"/>
                <a:cs typeface="Mada"/>
                <a:sym typeface="Mada"/>
              </a:rPr>
              <a:t> 21-hydroxylase enzyme</a:t>
            </a:r>
            <a:r>
              <a:rPr lang="ar" sz="1200">
                <a:solidFill>
                  <a:schemeClr val="dk1"/>
                </a:solidFill>
                <a:latin typeface="Mada"/>
                <a:ea typeface="Mada"/>
                <a:cs typeface="Mada"/>
                <a:sym typeface="Mada"/>
              </a:rPr>
              <a:t>, which catalyses the synthesis of </a:t>
            </a:r>
            <a:r>
              <a:rPr b="1" lang="ar" sz="1200">
                <a:solidFill>
                  <a:schemeClr val="dk1"/>
                </a:solidFill>
                <a:latin typeface="Mada"/>
                <a:ea typeface="Mada"/>
                <a:cs typeface="Mada"/>
                <a:sym typeface="Mada"/>
              </a:rPr>
              <a:t>cortisol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aldosterone </a:t>
            </a:r>
            <a:r>
              <a:rPr lang="ar" sz="1200">
                <a:solidFill>
                  <a:schemeClr val="dk1"/>
                </a:solidFill>
                <a:latin typeface="Mada"/>
                <a:ea typeface="Mada"/>
                <a:cs typeface="Mada"/>
                <a:sym typeface="Mada"/>
              </a:rPr>
              <a:t>from cholesterol</a:t>
            </a:r>
            <a:endParaRPr sz="1200">
              <a:solidFill>
                <a:schemeClr val="dk1"/>
              </a:solidFill>
              <a:latin typeface="Mada"/>
              <a:ea typeface="Mada"/>
              <a:cs typeface="Mada"/>
              <a:sym typeface="Mada"/>
            </a:endParaRPr>
          </a:p>
          <a:p>
            <a:pPr indent="-198600" lvl="0" marL="2448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Ambiguous genitalia ( Female)</a:t>
            </a:r>
            <a:endParaRPr b="1" sz="1200">
              <a:solidFill>
                <a:srgbClr val="CC0000"/>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Failure to thrive</a:t>
            </a:r>
            <a:endParaRPr sz="1200">
              <a:solidFill>
                <a:schemeClr val="dk1"/>
              </a:solidFill>
              <a:latin typeface="Mada"/>
              <a:ea typeface="Mada"/>
              <a:cs typeface="Mada"/>
              <a:sym typeface="Mada"/>
            </a:endParaRPr>
          </a:p>
          <a:p>
            <a:pPr indent="-198600" lvl="0" marL="2448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Dehydration &amp; Shock ( usually male)  </a:t>
            </a:r>
            <a:endParaRPr b="1" sz="1200">
              <a:solidFill>
                <a:srgbClr val="CC0000"/>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Salt-loss presentations with electrolytes imbalance: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Hyponatremia, Hyperkalemia, Hypoglycemia. </a:t>
            </a:r>
            <a:endParaRPr b="1"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Hyperpigmentation </a:t>
            </a:r>
            <a:endParaRPr b="1" sz="1200">
              <a:solidFill>
                <a:schemeClr val="dk1"/>
              </a:solidFill>
              <a:latin typeface="Mada"/>
              <a:ea typeface="Mada"/>
              <a:cs typeface="Mada"/>
              <a:sym typeface="Mada"/>
            </a:endParaRPr>
          </a:p>
        </p:txBody>
      </p:sp>
      <p:pic>
        <p:nvPicPr>
          <p:cNvPr id="357" name="Google Shape;357;p30"/>
          <p:cNvPicPr preferRelativeResize="0"/>
          <p:nvPr/>
        </p:nvPicPr>
        <p:blipFill>
          <a:blip r:embed="rId3">
            <a:alphaModFix/>
          </a:blip>
          <a:stretch>
            <a:fillRect/>
          </a:stretch>
        </p:blipFill>
        <p:spPr>
          <a:xfrm>
            <a:off x="5720771" y="1798200"/>
            <a:ext cx="1620300" cy="749700"/>
          </a:xfrm>
          <a:prstGeom prst="roundRect">
            <a:avLst>
              <a:gd fmla="val 16667" name="adj"/>
            </a:avLst>
          </a:prstGeom>
          <a:noFill/>
          <a:ln cap="flat" cmpd="sng" w="19050">
            <a:solidFill>
              <a:schemeClr val="accent1"/>
            </a:solidFill>
            <a:prstDash val="solid"/>
            <a:round/>
            <a:headEnd len="sm" w="sm" type="none"/>
            <a:tailEnd len="sm" w="sm" type="none"/>
          </a:ln>
        </p:spPr>
      </p:pic>
      <p:pic>
        <p:nvPicPr>
          <p:cNvPr id="358" name="Google Shape;358;p30"/>
          <p:cNvPicPr preferRelativeResize="0"/>
          <p:nvPr/>
        </p:nvPicPr>
        <p:blipFill>
          <a:blip r:embed="rId4">
            <a:alphaModFix/>
          </a:blip>
          <a:stretch>
            <a:fillRect/>
          </a:stretch>
        </p:blipFill>
        <p:spPr>
          <a:xfrm>
            <a:off x="5732220" y="2681064"/>
            <a:ext cx="1620300" cy="551100"/>
          </a:xfrm>
          <a:prstGeom prst="roundRect">
            <a:avLst>
              <a:gd fmla="val 16667" name="adj"/>
            </a:avLst>
          </a:prstGeom>
          <a:noFill/>
          <a:ln>
            <a:noFill/>
          </a:ln>
        </p:spPr>
      </p:pic>
      <p:sp>
        <p:nvSpPr>
          <p:cNvPr id="359" name="Google Shape;359;p30"/>
          <p:cNvSpPr txBox="1"/>
          <p:nvPr/>
        </p:nvSpPr>
        <p:spPr>
          <a:xfrm>
            <a:off x="5584076" y="3187442"/>
            <a:ext cx="1975800" cy="23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53868B"/>
                </a:solidFill>
                <a:latin typeface="Mada"/>
                <a:ea typeface="Mada"/>
                <a:cs typeface="Mada"/>
                <a:sym typeface="Mada"/>
              </a:rPr>
              <a:t>Is it a boy or a girl?</a:t>
            </a:r>
            <a:endParaRPr b="1">
              <a:solidFill>
                <a:srgbClr val="53868B"/>
              </a:solidFill>
              <a:latin typeface="Mada"/>
              <a:ea typeface="Mada"/>
              <a:cs typeface="Mada"/>
              <a:sym typeface="Mada"/>
            </a:endParaRPr>
          </a:p>
        </p:txBody>
      </p:sp>
      <p:sp>
        <p:nvSpPr>
          <p:cNvPr id="360" name="Google Shape;360;p30"/>
          <p:cNvSpPr txBox="1"/>
          <p:nvPr/>
        </p:nvSpPr>
        <p:spPr>
          <a:xfrm>
            <a:off x="-76200" y="4215700"/>
            <a:ext cx="7829700" cy="369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Clinical severity depends on degree of 21-hydroxylase deficiency, good genotype phenotype correlations.</a:t>
            </a:r>
            <a:endParaRPr b="1" sz="1200">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1"/>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66" name="Google Shape;366;p31"/>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rgbClr val="000000"/>
                </a:solidFill>
                <a:latin typeface="Mada Black"/>
                <a:ea typeface="Mada Black"/>
                <a:cs typeface="Mada Black"/>
                <a:sym typeface="Mada Black"/>
              </a:rPr>
              <a:t>Adrenocortical Hyperfunction</a:t>
            </a:r>
            <a:endParaRPr sz="2600">
              <a:latin typeface="Mada Black"/>
              <a:ea typeface="Mada Black"/>
              <a:cs typeface="Mada Black"/>
              <a:sym typeface="Mada Black"/>
            </a:endParaRPr>
          </a:p>
        </p:txBody>
      </p:sp>
      <p:sp>
        <p:nvSpPr>
          <p:cNvPr id="367" name="Google Shape;367;p31"/>
          <p:cNvSpPr txBox="1"/>
          <p:nvPr/>
        </p:nvSpPr>
        <p:spPr>
          <a:xfrm>
            <a:off x="146400" y="840100"/>
            <a:ext cx="75078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Adrenocortical Hyperfunction:</a:t>
            </a:r>
            <a:endParaRPr b="1" sz="2200">
              <a:solidFill>
                <a:srgbClr val="000000"/>
              </a:solidFill>
              <a:latin typeface="Mada"/>
              <a:ea typeface="Mada"/>
              <a:cs typeface="Mada"/>
              <a:sym typeface="Mada"/>
            </a:endParaRPr>
          </a:p>
        </p:txBody>
      </p:sp>
      <p:sp>
        <p:nvSpPr>
          <p:cNvPr id="368" name="Google Shape;368;p31"/>
          <p:cNvSpPr txBox="1"/>
          <p:nvPr/>
        </p:nvSpPr>
        <p:spPr>
          <a:xfrm>
            <a:off x="572400" y="2781300"/>
            <a:ext cx="64152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rgbClr val="000000"/>
                </a:solidFill>
                <a:latin typeface="Mada Black"/>
                <a:ea typeface="Mada Black"/>
                <a:cs typeface="Mada Black"/>
                <a:sym typeface="Mada Black"/>
              </a:rPr>
              <a:t> Hypercortisolism (Cushing Syndrome)</a:t>
            </a:r>
            <a:endParaRPr baseline="30000" sz="2600">
              <a:latin typeface="Mada Black"/>
              <a:ea typeface="Mada Black"/>
              <a:cs typeface="Mada Black"/>
              <a:sym typeface="Mada Black"/>
            </a:endParaRPr>
          </a:p>
        </p:txBody>
      </p:sp>
      <p:cxnSp>
        <p:nvCxnSpPr>
          <p:cNvPr id="369" name="Google Shape;369;p31"/>
          <p:cNvCxnSpPr/>
          <p:nvPr/>
        </p:nvCxnSpPr>
        <p:spPr>
          <a:xfrm flipH="1" rot="10800000">
            <a:off x="1401800" y="3378000"/>
            <a:ext cx="4827000" cy="12000"/>
          </a:xfrm>
          <a:prstGeom prst="straightConnector1">
            <a:avLst/>
          </a:prstGeom>
          <a:noFill/>
          <a:ln cap="flat" cmpd="sng" w="38100">
            <a:solidFill>
              <a:srgbClr val="53868B"/>
            </a:solidFill>
            <a:prstDash val="solid"/>
            <a:round/>
            <a:headEnd len="med" w="med" type="diamond"/>
            <a:tailEnd len="med" w="med" type="diamond"/>
          </a:ln>
        </p:spPr>
      </p:cxnSp>
      <p:sp>
        <p:nvSpPr>
          <p:cNvPr id="370" name="Google Shape;370;p31"/>
          <p:cNvSpPr txBox="1"/>
          <p:nvPr/>
        </p:nvSpPr>
        <p:spPr>
          <a:xfrm>
            <a:off x="-158400" y="1290700"/>
            <a:ext cx="7780200" cy="1475700"/>
          </a:xfrm>
          <a:prstGeom prst="rect">
            <a:avLst/>
          </a:prstGeom>
          <a:noFill/>
          <a:ln>
            <a:noFill/>
          </a:ln>
        </p:spPr>
        <p:txBody>
          <a:bodyPr anchorCtr="0" anchor="t" bIns="91425" lIns="91425" spcFirstLastPara="1" rIns="91425" wrap="square" tIns="91425">
            <a:noAutofit/>
          </a:bodyPr>
          <a:lstStyle/>
          <a:p>
            <a:pPr indent="-317500" lvl="1" marL="914400" rtl="0" algn="l">
              <a:spcBef>
                <a:spcPts val="0"/>
              </a:spcBef>
              <a:spcAft>
                <a:spcPts val="0"/>
              </a:spcAft>
              <a:buClr>
                <a:srgbClr val="000000"/>
              </a:buClr>
              <a:buSzPts val="1400"/>
              <a:buFont typeface="Mada"/>
              <a:buAutoNum type="alphaUcPeriod"/>
            </a:pPr>
            <a:r>
              <a:rPr b="1" lang="ar">
                <a:solidFill>
                  <a:srgbClr val="000000"/>
                </a:solidFill>
                <a:latin typeface="Mada"/>
                <a:ea typeface="Mada"/>
                <a:cs typeface="Mada"/>
                <a:sym typeface="Mada"/>
              </a:rPr>
              <a:t>Hypercortisolism (Cushing syndrome):</a:t>
            </a:r>
            <a:endParaRPr b="1">
              <a:latin typeface="Mada"/>
              <a:ea typeface="Mada"/>
              <a:cs typeface="Mada"/>
              <a:sym typeface="Mada"/>
            </a:endParaRPr>
          </a:p>
          <a:p>
            <a:pPr indent="-304800" lvl="0" marL="914400" rtl="0" algn="l">
              <a:spcBef>
                <a:spcPts val="0"/>
              </a:spcBef>
              <a:spcAft>
                <a:spcPts val="0"/>
              </a:spcAft>
              <a:buSzPts val="1200"/>
              <a:buFont typeface="Mada"/>
              <a:buChar char="❖"/>
            </a:pPr>
            <a:r>
              <a:rPr lang="ar" sz="1200">
                <a:solidFill>
                  <a:srgbClr val="CC0000"/>
                </a:solidFill>
                <a:latin typeface="Mada"/>
                <a:ea typeface="Mada"/>
                <a:cs typeface="Mada"/>
                <a:sym typeface="Mada"/>
              </a:rPr>
              <a:t>Chronic glucocorticoid excess </a:t>
            </a:r>
            <a:r>
              <a:rPr lang="ar" sz="1200">
                <a:latin typeface="Mada"/>
                <a:ea typeface="Mada"/>
                <a:cs typeface="Mada"/>
                <a:sym typeface="Mada"/>
              </a:rPr>
              <a:t>whatever the cause leads to a constellation of symptoms and physical features known as Cushing’s syndrome, f</a:t>
            </a:r>
            <a:r>
              <a:rPr lang="ar" sz="1200">
                <a:solidFill>
                  <a:srgbClr val="000000"/>
                </a:solidFill>
                <a:latin typeface="Mada"/>
                <a:ea typeface="Mada"/>
                <a:cs typeface="Mada"/>
                <a:sym typeface="Mada"/>
              </a:rPr>
              <a:t>irst described by Cushing in 1932</a:t>
            </a:r>
            <a:r>
              <a:rPr lang="ar" sz="1200">
                <a:latin typeface="Mada"/>
                <a:ea typeface="Mada"/>
                <a:cs typeface="Mada"/>
                <a:sym typeface="Mada"/>
              </a:rPr>
              <a:t>.</a:t>
            </a:r>
            <a:endParaRPr sz="1200">
              <a:latin typeface="Mada"/>
              <a:ea typeface="Mada"/>
              <a:cs typeface="Mada"/>
              <a:sym typeface="Mada"/>
            </a:endParaRPr>
          </a:p>
          <a:p>
            <a:pPr indent="0" lvl="0" marL="914400" rtl="0" algn="l">
              <a:spcBef>
                <a:spcPts val="0"/>
              </a:spcBef>
              <a:spcAft>
                <a:spcPts val="0"/>
              </a:spcAft>
              <a:buNone/>
            </a:pPr>
            <a:r>
              <a:rPr b="1" lang="ar" sz="1200">
                <a:solidFill>
                  <a:srgbClr val="CC0000"/>
                </a:solidFill>
                <a:latin typeface="Mada"/>
                <a:ea typeface="Mada"/>
                <a:cs typeface="Mada"/>
                <a:sym typeface="Mada"/>
              </a:rPr>
              <a:t>The most common cause is iatrogenic i.e. secondary to chronic steroid ingestion</a:t>
            </a:r>
            <a:r>
              <a:rPr lang="ar" sz="1200">
                <a:latin typeface="Mada"/>
                <a:ea typeface="Mada"/>
                <a:cs typeface="Mada"/>
                <a:sym typeface="Mada"/>
              </a:rPr>
              <a:t>. Others causes are:</a:t>
            </a:r>
            <a:endParaRPr sz="1200">
              <a:latin typeface="Mada"/>
              <a:ea typeface="Mada"/>
              <a:cs typeface="Mada"/>
              <a:sym typeface="Mada"/>
            </a:endParaRPr>
          </a:p>
          <a:p>
            <a:pPr indent="-304800" lvl="3" marL="1828800" rtl="0" algn="l">
              <a:spcBef>
                <a:spcPts val="0"/>
              </a:spcBef>
              <a:spcAft>
                <a:spcPts val="0"/>
              </a:spcAft>
              <a:buSzPts val="1200"/>
              <a:buFont typeface="Mada"/>
              <a:buChar char="●"/>
            </a:pPr>
            <a:r>
              <a:rPr b="1" lang="ar" sz="1200">
                <a:solidFill>
                  <a:srgbClr val="CC0000"/>
                </a:solidFill>
                <a:latin typeface="Mada"/>
                <a:ea typeface="Mada"/>
                <a:cs typeface="Mada"/>
                <a:sym typeface="Mada"/>
              </a:rPr>
              <a:t>ACTH dependent</a:t>
            </a:r>
            <a:r>
              <a:rPr b="1" lang="ar" sz="1200">
                <a:latin typeface="Mada"/>
                <a:ea typeface="Mada"/>
                <a:cs typeface="Mada"/>
                <a:sym typeface="Mada"/>
              </a:rPr>
              <a:t> (</a:t>
            </a:r>
            <a:r>
              <a:rPr b="1" lang="ar" sz="1200">
                <a:latin typeface="Mada"/>
                <a:ea typeface="Mada"/>
                <a:cs typeface="Mada"/>
                <a:sym typeface="Mada"/>
              </a:rPr>
              <a:t>Cushing’s disease 68%</a:t>
            </a:r>
            <a:r>
              <a:rPr b="1" lang="ar" sz="1200">
                <a:latin typeface="Mada"/>
                <a:ea typeface="Mada"/>
                <a:cs typeface="Mada"/>
                <a:sym typeface="Mada"/>
              </a:rPr>
              <a:t> or </a:t>
            </a:r>
            <a:r>
              <a:rPr b="1" lang="ar" sz="1200">
                <a:latin typeface="Mada"/>
                <a:ea typeface="Mada"/>
                <a:cs typeface="Mada"/>
                <a:sym typeface="Mada"/>
              </a:rPr>
              <a:t>Ectopic ACTH syndrome 15%</a:t>
            </a:r>
            <a:r>
              <a:rPr b="1" lang="ar" sz="1200">
                <a:latin typeface="Mada"/>
                <a:ea typeface="Mada"/>
                <a:cs typeface="Mada"/>
                <a:sym typeface="Mada"/>
              </a:rPr>
              <a:t>)</a:t>
            </a:r>
            <a:endParaRPr b="1" sz="1200">
              <a:latin typeface="Mada"/>
              <a:ea typeface="Mada"/>
              <a:cs typeface="Mada"/>
              <a:sym typeface="Mada"/>
            </a:endParaRPr>
          </a:p>
          <a:p>
            <a:pPr indent="-317500" lvl="3" marL="1828800" rtl="0" algn="l">
              <a:spcBef>
                <a:spcPts val="0"/>
              </a:spcBef>
              <a:spcAft>
                <a:spcPts val="0"/>
              </a:spcAft>
              <a:buSzPts val="1400"/>
              <a:buFont typeface="Mada"/>
              <a:buChar char="●"/>
            </a:pPr>
            <a:r>
              <a:rPr b="1" lang="ar" sz="1200">
                <a:solidFill>
                  <a:srgbClr val="CC0000"/>
                </a:solidFill>
                <a:latin typeface="Mada"/>
                <a:ea typeface="Mada"/>
                <a:cs typeface="Mada"/>
                <a:sym typeface="Mada"/>
              </a:rPr>
              <a:t>ACTH independent </a:t>
            </a:r>
            <a:r>
              <a:rPr b="1" lang="ar" sz="1200">
                <a:latin typeface="Mada"/>
                <a:ea typeface="Mada"/>
                <a:cs typeface="Mada"/>
                <a:sym typeface="Mada"/>
              </a:rPr>
              <a:t>(Iatrogenic, adrenal adenoma 9% or carcinoma 8%)</a:t>
            </a:r>
            <a:endParaRPr sz="1200">
              <a:latin typeface="Mada"/>
              <a:ea typeface="Mada"/>
              <a:cs typeface="Mada"/>
              <a:sym typeface="Mada"/>
            </a:endParaRPr>
          </a:p>
          <a:p>
            <a:pPr indent="-317500" lvl="1" marL="914400" rtl="0" algn="l">
              <a:spcBef>
                <a:spcPts val="0"/>
              </a:spcBef>
              <a:spcAft>
                <a:spcPts val="0"/>
              </a:spcAft>
              <a:buClr>
                <a:srgbClr val="000000"/>
              </a:buClr>
              <a:buSzPts val="1400"/>
              <a:buFont typeface="Mada Black"/>
              <a:buAutoNum type="alphaUcPeriod"/>
            </a:pPr>
            <a:r>
              <a:rPr lang="ar">
                <a:solidFill>
                  <a:srgbClr val="000000"/>
                </a:solidFill>
                <a:latin typeface="Mada Black"/>
                <a:ea typeface="Mada Black"/>
                <a:cs typeface="Mada Black"/>
                <a:sym typeface="Mada Black"/>
              </a:rPr>
              <a:t> </a:t>
            </a:r>
            <a:r>
              <a:rPr b="1" lang="ar">
                <a:solidFill>
                  <a:srgbClr val="000000"/>
                </a:solidFill>
                <a:latin typeface="Mada"/>
                <a:ea typeface="Mada"/>
                <a:cs typeface="Mada"/>
                <a:sym typeface="Mada"/>
              </a:rPr>
              <a:t>Hyperaldosteronism </a:t>
            </a:r>
            <a:endParaRPr>
              <a:latin typeface="Mada"/>
              <a:ea typeface="Mada"/>
              <a:cs typeface="Mada"/>
              <a:sym typeface="Mada"/>
            </a:endParaRPr>
          </a:p>
        </p:txBody>
      </p:sp>
      <p:pic>
        <p:nvPicPr>
          <p:cNvPr id="371" name="Google Shape;371;p31"/>
          <p:cNvPicPr preferRelativeResize="0"/>
          <p:nvPr/>
        </p:nvPicPr>
        <p:blipFill>
          <a:blip r:embed="rId3">
            <a:alphaModFix/>
          </a:blip>
          <a:stretch>
            <a:fillRect/>
          </a:stretch>
        </p:blipFill>
        <p:spPr>
          <a:xfrm>
            <a:off x="4355200" y="9749163"/>
            <a:ext cx="1043157" cy="773244"/>
          </a:xfrm>
          <a:prstGeom prst="rect">
            <a:avLst/>
          </a:prstGeom>
          <a:noFill/>
          <a:ln>
            <a:noFill/>
          </a:ln>
        </p:spPr>
      </p:pic>
      <p:sp>
        <p:nvSpPr>
          <p:cNvPr id="372" name="Google Shape;372;p31"/>
          <p:cNvSpPr txBox="1"/>
          <p:nvPr/>
        </p:nvSpPr>
        <p:spPr>
          <a:xfrm>
            <a:off x="146400" y="5886800"/>
            <a:ext cx="5367900" cy="45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2200">
                <a:highlight>
                  <a:srgbClr val="D0E0E3"/>
                </a:highlight>
                <a:latin typeface="Mada Black"/>
                <a:ea typeface="Mada Black"/>
                <a:cs typeface="Mada Black"/>
                <a:sym typeface="Mada Black"/>
              </a:rPr>
              <a:t>         </a:t>
            </a:r>
            <a:r>
              <a:rPr lang="ar" sz="2200">
                <a:solidFill>
                  <a:srgbClr val="000000"/>
                </a:solidFill>
                <a:highlight>
                  <a:srgbClr val="D0E0E3"/>
                </a:highlight>
                <a:latin typeface="Mada Black"/>
                <a:ea typeface="Mada Black"/>
                <a:cs typeface="Mada Black"/>
                <a:sym typeface="Mada Black"/>
              </a:rPr>
              <a:t>Signs &amp; Symptoms:</a:t>
            </a:r>
            <a:endParaRPr b="1" sz="1500">
              <a:solidFill>
                <a:srgbClr val="000000"/>
              </a:solidFill>
              <a:latin typeface="Mada"/>
              <a:ea typeface="Mada"/>
              <a:cs typeface="Mada"/>
              <a:sym typeface="Mada"/>
            </a:endParaRPr>
          </a:p>
        </p:txBody>
      </p:sp>
      <p:cxnSp>
        <p:nvCxnSpPr>
          <p:cNvPr id="373" name="Google Shape;373;p31"/>
          <p:cNvCxnSpPr/>
          <p:nvPr/>
        </p:nvCxnSpPr>
        <p:spPr>
          <a:xfrm rot="10800000">
            <a:off x="8900" y="114498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374" name="Google Shape;374;p31"/>
          <p:cNvPicPr preferRelativeResize="0"/>
          <p:nvPr/>
        </p:nvPicPr>
        <p:blipFill>
          <a:blip r:embed="rId4">
            <a:alphaModFix/>
          </a:blip>
          <a:stretch>
            <a:fillRect/>
          </a:stretch>
        </p:blipFill>
        <p:spPr>
          <a:xfrm>
            <a:off x="1177963" y="9736172"/>
            <a:ext cx="800230" cy="799229"/>
          </a:xfrm>
          <a:prstGeom prst="rect">
            <a:avLst/>
          </a:prstGeom>
          <a:noFill/>
          <a:ln>
            <a:noFill/>
          </a:ln>
        </p:spPr>
      </p:pic>
      <p:pic>
        <p:nvPicPr>
          <p:cNvPr id="375" name="Google Shape;375;p31"/>
          <p:cNvPicPr preferRelativeResize="0"/>
          <p:nvPr/>
        </p:nvPicPr>
        <p:blipFill>
          <a:blip r:embed="rId5">
            <a:alphaModFix/>
          </a:blip>
          <a:stretch>
            <a:fillRect/>
          </a:stretch>
        </p:blipFill>
        <p:spPr>
          <a:xfrm>
            <a:off x="3270099" y="9736171"/>
            <a:ext cx="960727" cy="799229"/>
          </a:xfrm>
          <a:prstGeom prst="rect">
            <a:avLst/>
          </a:prstGeom>
          <a:noFill/>
          <a:ln>
            <a:noFill/>
          </a:ln>
        </p:spPr>
      </p:pic>
      <p:pic>
        <p:nvPicPr>
          <p:cNvPr id="376" name="Google Shape;376;p31"/>
          <p:cNvPicPr preferRelativeResize="0"/>
          <p:nvPr/>
        </p:nvPicPr>
        <p:blipFill rotWithShape="1">
          <a:blip r:embed="rId6">
            <a:alphaModFix/>
          </a:blip>
          <a:srcRect b="0" l="-2933" r="0" t="0"/>
          <a:stretch/>
        </p:blipFill>
        <p:spPr>
          <a:xfrm>
            <a:off x="2102566" y="9792436"/>
            <a:ext cx="1043158" cy="686700"/>
          </a:xfrm>
          <a:prstGeom prst="rect">
            <a:avLst/>
          </a:prstGeom>
          <a:noFill/>
          <a:ln>
            <a:noFill/>
          </a:ln>
        </p:spPr>
      </p:pic>
      <p:pic>
        <p:nvPicPr>
          <p:cNvPr id="377" name="Google Shape;377;p31"/>
          <p:cNvPicPr preferRelativeResize="0"/>
          <p:nvPr/>
        </p:nvPicPr>
        <p:blipFill>
          <a:blip r:embed="rId7">
            <a:alphaModFix/>
          </a:blip>
          <a:stretch>
            <a:fillRect/>
          </a:stretch>
        </p:blipFill>
        <p:spPr>
          <a:xfrm>
            <a:off x="5522715" y="9715875"/>
            <a:ext cx="859322" cy="799228"/>
          </a:xfrm>
          <a:prstGeom prst="rect">
            <a:avLst/>
          </a:prstGeom>
          <a:noFill/>
          <a:ln>
            <a:noFill/>
          </a:ln>
        </p:spPr>
      </p:pic>
      <p:cxnSp>
        <p:nvCxnSpPr>
          <p:cNvPr id="378" name="Google Shape;378;p3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pic>
        <p:nvPicPr>
          <p:cNvPr id="379" name="Google Shape;379;p31"/>
          <p:cNvPicPr preferRelativeResize="0"/>
          <p:nvPr/>
        </p:nvPicPr>
        <p:blipFill>
          <a:blip r:embed="rId8">
            <a:alphaModFix/>
          </a:blip>
          <a:stretch>
            <a:fillRect/>
          </a:stretch>
        </p:blipFill>
        <p:spPr>
          <a:xfrm>
            <a:off x="6264472" y="840100"/>
            <a:ext cx="1163449" cy="666751"/>
          </a:xfrm>
          <a:prstGeom prst="rect">
            <a:avLst/>
          </a:prstGeom>
          <a:noFill/>
          <a:ln cap="flat" cmpd="sng" w="9525">
            <a:solidFill>
              <a:schemeClr val="accent1"/>
            </a:solidFill>
            <a:prstDash val="solid"/>
            <a:round/>
            <a:headEnd len="sm" w="sm" type="none"/>
            <a:tailEnd len="sm" w="sm" type="none"/>
          </a:ln>
        </p:spPr>
      </p:pic>
      <p:sp>
        <p:nvSpPr>
          <p:cNvPr id="380" name="Google Shape;380;p31"/>
          <p:cNvSpPr txBox="1"/>
          <p:nvPr/>
        </p:nvSpPr>
        <p:spPr>
          <a:xfrm>
            <a:off x="152400" y="3505200"/>
            <a:ext cx="48270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dk1"/>
              </a:buClr>
              <a:buSzPts val="2200"/>
              <a:buFont typeface="Mada Black"/>
              <a:buChar char="◄"/>
            </a:pPr>
            <a:r>
              <a:rPr lang="ar" sz="2200">
                <a:solidFill>
                  <a:schemeClr val="dk1"/>
                </a:solidFill>
                <a:highlight>
                  <a:schemeClr val="accent4"/>
                </a:highlight>
                <a:latin typeface="Mada Black"/>
                <a:ea typeface="Mada Black"/>
                <a:cs typeface="Mada Black"/>
                <a:sym typeface="Mada Black"/>
              </a:rPr>
              <a:t>introduction</a:t>
            </a:r>
            <a:endParaRPr b="1" sz="1500">
              <a:solidFill>
                <a:schemeClr val="dk1"/>
              </a:solidFill>
              <a:latin typeface="Mada"/>
              <a:ea typeface="Mada"/>
              <a:cs typeface="Mada"/>
              <a:sym typeface="Mada"/>
            </a:endParaRPr>
          </a:p>
        </p:txBody>
      </p:sp>
      <p:sp>
        <p:nvSpPr>
          <p:cNvPr id="381" name="Google Shape;381;p31"/>
          <p:cNvSpPr txBox="1"/>
          <p:nvPr/>
        </p:nvSpPr>
        <p:spPr>
          <a:xfrm>
            <a:off x="114900" y="3935350"/>
            <a:ext cx="74451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Cushing’s disease:</a:t>
            </a:r>
            <a:endParaRPr b="1">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Is defined as the specific type of Cushing's syndrome due to</a:t>
            </a:r>
            <a:r>
              <a:rPr b="1" lang="ar" sz="1200">
                <a:solidFill>
                  <a:srgbClr val="CC0000"/>
                </a:solidFill>
                <a:latin typeface="Mada"/>
                <a:ea typeface="Mada"/>
                <a:cs typeface="Mada"/>
                <a:sym typeface="Mada"/>
              </a:rPr>
              <a:t> excessive pituitary ACTH secretion </a:t>
            </a:r>
            <a:r>
              <a:rPr b="1" lang="ar" sz="1200">
                <a:latin typeface="Mada"/>
                <a:ea typeface="Mada"/>
                <a:cs typeface="Mada"/>
                <a:sym typeface="Mada"/>
              </a:rPr>
              <a:t>(commonly secondary to an adenoma)</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Women to men ratio is 8:1 and the age of diagnosis is usually between 20-40 yrs.</a:t>
            </a:r>
            <a:endParaRPr sz="1200">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Ectopic ACTH syndrome:</a:t>
            </a:r>
            <a:endParaRPr b="1">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Non-pituitary tumors secrete biologically active ACTH</a:t>
            </a:r>
            <a:r>
              <a:rPr lang="ar" sz="1200">
                <a:latin typeface="Mada"/>
                <a:ea typeface="Mada"/>
                <a:cs typeface="Mada"/>
                <a:sym typeface="Mada"/>
              </a:rPr>
              <a:t>. It is more common in men, female to male ratio is 1:3 with the peak incidence at the age of 40-60 years. I</a:t>
            </a:r>
            <a:r>
              <a:rPr b="1" lang="ar" sz="1200">
                <a:solidFill>
                  <a:srgbClr val="CC0000"/>
                </a:solidFill>
                <a:latin typeface="Mada"/>
                <a:ea typeface="Mada"/>
                <a:cs typeface="Mada"/>
                <a:sym typeface="Mada"/>
              </a:rPr>
              <a:t>t is most common with oat-cell carcinoma of the lung</a:t>
            </a:r>
            <a:r>
              <a:rPr lang="ar" sz="1200">
                <a:latin typeface="Mada"/>
                <a:ea typeface="Mada"/>
                <a:cs typeface="Mada"/>
                <a:sym typeface="Mada"/>
              </a:rPr>
              <a:t> (50% of the cases) but other tumors, e.g. </a:t>
            </a:r>
            <a:r>
              <a:rPr b="1" lang="ar" sz="1200">
                <a:latin typeface="Mada"/>
                <a:ea typeface="Mada"/>
                <a:cs typeface="Mada"/>
                <a:sym typeface="Mada"/>
              </a:rPr>
              <a:t>pancreatic cell tumors, carcinoid tumors</a:t>
            </a:r>
            <a:r>
              <a:rPr lang="ar" sz="1200">
                <a:latin typeface="Mada"/>
                <a:ea typeface="Mada"/>
                <a:cs typeface="Mada"/>
                <a:sym typeface="Mada"/>
              </a:rPr>
              <a:t>, etc. can cause it.</a:t>
            </a:r>
            <a:endParaRPr sz="1200">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Glucocorticoid producing adrenal adenomas and carcinomas:</a:t>
            </a:r>
            <a:endParaRPr b="1">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Arise spontaneously and they are autonomous and not under pituitary hypothalamic control.</a:t>
            </a:r>
            <a:endParaRPr sz="1200">
              <a:latin typeface="Mada"/>
              <a:ea typeface="Mada"/>
              <a:cs typeface="Mada"/>
              <a:sym typeface="Mada"/>
            </a:endParaRPr>
          </a:p>
        </p:txBody>
      </p:sp>
      <p:pic>
        <p:nvPicPr>
          <p:cNvPr id="382" name="Google Shape;382;p31"/>
          <p:cNvPicPr preferRelativeResize="0"/>
          <p:nvPr/>
        </p:nvPicPr>
        <p:blipFill>
          <a:blip r:embed="rId9">
            <a:alphaModFix/>
          </a:blip>
          <a:stretch>
            <a:fillRect/>
          </a:stretch>
        </p:blipFill>
        <p:spPr>
          <a:xfrm>
            <a:off x="6264475" y="3515662"/>
            <a:ext cx="1163450" cy="666734"/>
          </a:xfrm>
          <a:prstGeom prst="rect">
            <a:avLst/>
          </a:prstGeom>
          <a:noFill/>
          <a:ln cap="flat" cmpd="sng" w="9525">
            <a:solidFill>
              <a:schemeClr val="accent1"/>
            </a:solidFill>
            <a:prstDash val="solid"/>
            <a:round/>
            <a:headEnd len="sm" w="sm" type="none"/>
            <a:tailEnd len="sm" w="sm" type="none"/>
          </a:ln>
        </p:spPr>
      </p:pic>
      <p:graphicFrame>
        <p:nvGraphicFramePr>
          <p:cNvPr id="383" name="Google Shape;383;p31"/>
          <p:cNvGraphicFramePr/>
          <p:nvPr/>
        </p:nvGraphicFramePr>
        <p:xfrm>
          <a:off x="213750" y="6489000"/>
          <a:ext cx="3000000" cy="3000000"/>
        </p:xfrm>
        <a:graphic>
          <a:graphicData uri="http://schemas.openxmlformats.org/drawingml/2006/table">
            <a:tbl>
              <a:tblPr>
                <a:noFill/>
                <a:tableStyleId>{6276E6E4-02A1-4E70-BCD9-788658AE278E}</a:tableStyleId>
              </a:tblPr>
              <a:tblGrid>
                <a:gridCol w="976500"/>
                <a:gridCol w="6156000"/>
              </a:tblGrid>
              <a:tr h="381000">
                <a:tc>
                  <a:txBody>
                    <a:bodyPr/>
                    <a:lstStyle/>
                    <a:p>
                      <a:pPr indent="0" lvl="0" marL="0" rtl="0" algn="ctr">
                        <a:spcBef>
                          <a:spcPts val="0"/>
                        </a:spcBef>
                        <a:spcAft>
                          <a:spcPts val="0"/>
                        </a:spcAft>
                        <a:buClr>
                          <a:schemeClr val="dk1"/>
                        </a:buClr>
                        <a:buSzPts val="1100"/>
                        <a:buFont typeface="Arial"/>
                        <a:buNone/>
                      </a:pPr>
                      <a:r>
                        <a:rPr b="1" lang="ar">
                          <a:latin typeface="Mada"/>
                          <a:ea typeface="Mada"/>
                          <a:cs typeface="Mada"/>
                          <a:sym typeface="Mada"/>
                        </a:rPr>
                        <a:t>Obesity </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 most common manifestation</a:t>
                      </a:r>
                      <a:r>
                        <a:rPr lang="ar" sz="1200">
                          <a:solidFill>
                            <a:schemeClr val="dk1"/>
                          </a:solidFill>
                          <a:latin typeface="Mada"/>
                          <a:ea typeface="Mada"/>
                          <a:cs typeface="Mada"/>
                          <a:sym typeface="Mada"/>
                        </a:rPr>
                        <a:t> and is classically </a:t>
                      </a:r>
                      <a:r>
                        <a:rPr b="1" lang="ar" sz="1200">
                          <a:solidFill>
                            <a:srgbClr val="CC0000"/>
                          </a:solidFill>
                          <a:latin typeface="Mada"/>
                          <a:ea typeface="Mada"/>
                          <a:cs typeface="Mada"/>
                          <a:sym typeface="Mada"/>
                        </a:rPr>
                        <a:t>central (truncal) affecting mainly the face (moon faced)</a:t>
                      </a:r>
                      <a:r>
                        <a:rPr lang="ar" sz="1200">
                          <a:solidFill>
                            <a:schemeClr val="dk1"/>
                          </a:solidFill>
                          <a:latin typeface="Mada"/>
                          <a:ea typeface="Mada"/>
                          <a:cs typeface="Mada"/>
                          <a:sym typeface="Mada"/>
                        </a:rPr>
                        <a:t> with a plethoric appearance, neck, trunk, and abdomen with relative sparing of the extremities.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supraclavicular and dorsal cervical fat pads "</a:t>
                      </a:r>
                      <a:r>
                        <a:rPr b="1" lang="ar" sz="1200">
                          <a:solidFill>
                            <a:schemeClr val="dk1"/>
                          </a:solidFill>
                          <a:latin typeface="Mada"/>
                          <a:ea typeface="Mada"/>
                          <a:cs typeface="Mada"/>
                          <a:sym typeface="Mada"/>
                        </a:rPr>
                        <a:t>buffalo</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hump</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ctr">
                        <a:spcBef>
                          <a:spcPts val="0"/>
                        </a:spcBef>
                        <a:spcAft>
                          <a:spcPts val="0"/>
                        </a:spcAft>
                        <a:buClr>
                          <a:schemeClr val="dk1"/>
                        </a:buClr>
                        <a:buSzPts val="1100"/>
                        <a:buFont typeface="Arial"/>
                        <a:buNone/>
                      </a:pPr>
                      <a:r>
                        <a:rPr b="1" lang="ar">
                          <a:latin typeface="Mada"/>
                          <a:ea typeface="Mada"/>
                          <a:cs typeface="Mada"/>
                          <a:sym typeface="Mada"/>
                        </a:rPr>
                        <a:t> Skin Changes</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There is </a:t>
                      </a:r>
                      <a:r>
                        <a:rPr b="1" lang="ar" sz="1200">
                          <a:solidFill>
                            <a:schemeClr val="dk1"/>
                          </a:solidFill>
                          <a:latin typeface="Mada"/>
                          <a:ea typeface="Mada"/>
                          <a:cs typeface="Mada"/>
                          <a:sym typeface="Mada"/>
                        </a:rPr>
                        <a:t>thinning of the skin</a:t>
                      </a:r>
                      <a:r>
                        <a:rPr lang="ar" sz="1200">
                          <a:solidFill>
                            <a:schemeClr val="dk1"/>
                          </a:solidFill>
                          <a:latin typeface="Mada"/>
                          <a:ea typeface="Mada"/>
                          <a:cs typeface="Mada"/>
                          <a:sym typeface="Mada"/>
                        </a:rPr>
                        <a:t> because of atrophy of the epidermis and underlying connective tissue and facial plethora.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They also have</a:t>
                      </a:r>
                      <a:r>
                        <a:rPr b="1" lang="ar" sz="1200">
                          <a:solidFill>
                            <a:srgbClr val="CC0000"/>
                          </a:solidFill>
                          <a:latin typeface="Mada"/>
                          <a:ea typeface="Mada"/>
                          <a:cs typeface="Mada"/>
                          <a:sym typeface="Mada"/>
                        </a:rPr>
                        <a:t> striae which are classically red to purple</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may appear on the abdomen  and are due to loss of connective tissue support as well as</a:t>
                      </a:r>
                      <a:r>
                        <a:rPr b="1" lang="ar" sz="1200">
                          <a:solidFill>
                            <a:srgbClr val="CC0000"/>
                          </a:solidFill>
                          <a:latin typeface="Mada"/>
                          <a:ea typeface="Mada"/>
                          <a:cs typeface="Mada"/>
                          <a:sym typeface="Mada"/>
                        </a:rPr>
                        <a:t> easy bruising.</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Minor wound heal slowly</a:t>
                      </a:r>
                      <a:r>
                        <a:rPr lang="ar" sz="1200">
                          <a:solidFill>
                            <a:schemeClr val="dk1"/>
                          </a:solidFill>
                          <a:latin typeface="Mada"/>
                          <a:ea typeface="Mada"/>
                          <a:cs typeface="Mada"/>
                          <a:sym typeface="Mada"/>
                        </a:rPr>
                        <a:t> and they have frequent mucocutaneous fungal infections.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Hyperpigmentation is common in the</a:t>
                      </a:r>
                      <a:r>
                        <a:rPr b="1" lang="ar" sz="1200">
                          <a:solidFill>
                            <a:srgbClr val="CC0000"/>
                          </a:solidFill>
                          <a:latin typeface="Mada"/>
                          <a:ea typeface="Mada"/>
                          <a:cs typeface="Mada"/>
                          <a:sym typeface="Mada"/>
                        </a:rPr>
                        <a:t> ectopic ACTH.</a:t>
                      </a:r>
                      <a:endParaRPr b="1" sz="1200">
                        <a:solidFill>
                          <a:srgbClr val="CC0000"/>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l">
                        <a:spcBef>
                          <a:spcPts val="0"/>
                        </a:spcBef>
                        <a:spcAft>
                          <a:spcPts val="0"/>
                        </a:spcAft>
                        <a:buClr>
                          <a:schemeClr val="dk1"/>
                        </a:buClr>
                        <a:buSzPts val="1100"/>
                        <a:buFont typeface="Arial"/>
                        <a:buNone/>
                      </a:pPr>
                      <a:r>
                        <a:rPr b="1" lang="ar">
                          <a:latin typeface="Mada"/>
                          <a:ea typeface="Mada"/>
                          <a:cs typeface="Mada"/>
                          <a:sym typeface="Mada"/>
                        </a:rPr>
                        <a:t>Hirsutism</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Facial hirsutism</a:t>
                      </a:r>
                      <a:r>
                        <a:rPr lang="ar" sz="1200">
                          <a:latin typeface="Mada"/>
                          <a:ea typeface="Mada"/>
                          <a:cs typeface="Mada"/>
                          <a:sym typeface="Mada"/>
                        </a:rPr>
                        <a:t> is most common but it can occur anywhere in the body.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It is due to the hypersecretion of adrenal androgens.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Acne </a:t>
                      </a:r>
                      <a:r>
                        <a:rPr lang="ar" sz="1200">
                          <a:latin typeface="Mada"/>
                          <a:ea typeface="Mada"/>
                          <a:cs typeface="Mada"/>
                          <a:sym typeface="Mada"/>
                        </a:rPr>
                        <a:t>and seborrhea usually accompany the hirsutism.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Virilism is rare and occur in adrenal carcinoma.</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384" name="Google Shape;384;p31"/>
          <p:cNvSpPr/>
          <p:nvPr/>
        </p:nvSpPr>
        <p:spPr>
          <a:xfrm>
            <a:off x="278175" y="5984325"/>
            <a:ext cx="359700" cy="3144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1"/>
          <p:cNvSpPr/>
          <p:nvPr/>
        </p:nvSpPr>
        <p:spPr>
          <a:xfrm>
            <a:off x="428250" y="1913200"/>
            <a:ext cx="263100" cy="2307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2"/>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91" name="Google Shape;391;p32"/>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 Hypercortisolism (Cushing Syndrome)</a:t>
            </a:r>
            <a:endParaRPr sz="2600">
              <a:latin typeface="Mada Black"/>
              <a:ea typeface="Mada Black"/>
              <a:cs typeface="Mada Black"/>
              <a:sym typeface="Mada Black"/>
            </a:endParaRPr>
          </a:p>
        </p:txBody>
      </p:sp>
      <p:sp>
        <p:nvSpPr>
          <p:cNvPr id="392" name="Google Shape;392;p32"/>
          <p:cNvSpPr txBox="1"/>
          <p:nvPr/>
        </p:nvSpPr>
        <p:spPr>
          <a:xfrm>
            <a:off x="146400" y="857600"/>
            <a:ext cx="5367900" cy="4506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15000"/>
              </a:lnSpc>
              <a:spcBef>
                <a:spcPts val="0"/>
              </a:spcBef>
              <a:spcAft>
                <a:spcPts val="0"/>
              </a:spcAft>
              <a:buClr>
                <a:schemeClr val="dk1"/>
              </a:buClr>
              <a:buSzPts val="2200"/>
              <a:buFont typeface="Mada Black"/>
              <a:buChar char="◄"/>
            </a:pPr>
            <a:r>
              <a:rPr lang="ar" sz="2200">
                <a:highlight>
                  <a:srgbClr val="D0E0E3"/>
                </a:highlight>
                <a:latin typeface="Mada Black"/>
                <a:ea typeface="Mada Black"/>
                <a:cs typeface="Mada Black"/>
                <a:sym typeface="Mada Black"/>
              </a:rPr>
              <a:t> </a:t>
            </a:r>
            <a:r>
              <a:rPr lang="ar" sz="2200">
                <a:solidFill>
                  <a:srgbClr val="000000"/>
                </a:solidFill>
                <a:highlight>
                  <a:srgbClr val="D0E0E3"/>
                </a:highlight>
                <a:latin typeface="Mada Black"/>
                <a:ea typeface="Mada Black"/>
                <a:cs typeface="Mada Black"/>
                <a:sym typeface="Mada Black"/>
              </a:rPr>
              <a:t>Signs &amp; Symptoms Cont.</a:t>
            </a:r>
            <a:endParaRPr b="1" sz="1500">
              <a:solidFill>
                <a:srgbClr val="000000"/>
              </a:solidFill>
              <a:latin typeface="Mada"/>
              <a:ea typeface="Mada"/>
              <a:cs typeface="Mada"/>
              <a:sym typeface="Mada"/>
            </a:endParaRPr>
          </a:p>
        </p:txBody>
      </p:sp>
      <p:sp>
        <p:nvSpPr>
          <p:cNvPr id="393" name="Google Shape;393;p32"/>
          <p:cNvSpPr txBox="1"/>
          <p:nvPr/>
        </p:nvSpPr>
        <p:spPr>
          <a:xfrm>
            <a:off x="213738" y="6015550"/>
            <a:ext cx="59853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Diagnosis</a:t>
            </a:r>
            <a:endParaRPr b="1" sz="1500">
              <a:solidFill>
                <a:srgbClr val="000000"/>
              </a:solidFill>
              <a:latin typeface="Mada"/>
              <a:ea typeface="Mada"/>
              <a:cs typeface="Mada"/>
              <a:sym typeface="Mada"/>
            </a:endParaRPr>
          </a:p>
        </p:txBody>
      </p:sp>
      <p:sp>
        <p:nvSpPr>
          <p:cNvPr id="394" name="Google Shape;394;p32"/>
          <p:cNvSpPr txBox="1"/>
          <p:nvPr/>
        </p:nvSpPr>
        <p:spPr>
          <a:xfrm>
            <a:off x="0" y="9944675"/>
            <a:ext cx="7560000" cy="8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999999"/>
              </a:solidFill>
              <a:latin typeface="Mada"/>
              <a:ea typeface="Mada"/>
              <a:cs typeface="Mada"/>
              <a:sym typeface="Mada"/>
            </a:endParaRPr>
          </a:p>
        </p:txBody>
      </p:sp>
      <p:cxnSp>
        <p:nvCxnSpPr>
          <p:cNvPr id="395" name="Google Shape;395;p32"/>
          <p:cNvCxnSpPr/>
          <p:nvPr/>
        </p:nvCxnSpPr>
        <p:spPr>
          <a:xfrm rot="10800000">
            <a:off x="8900" y="9925850"/>
            <a:ext cx="7612800" cy="0"/>
          </a:xfrm>
          <a:prstGeom prst="straightConnector1">
            <a:avLst/>
          </a:prstGeom>
          <a:noFill/>
          <a:ln cap="flat" cmpd="sng" w="28575">
            <a:solidFill>
              <a:schemeClr val="accent3"/>
            </a:solidFill>
            <a:prstDash val="dot"/>
            <a:round/>
            <a:headEnd len="med" w="med" type="none"/>
            <a:tailEnd len="med" w="med" type="none"/>
          </a:ln>
        </p:spPr>
      </p:cxnSp>
      <p:cxnSp>
        <p:nvCxnSpPr>
          <p:cNvPr id="396" name="Google Shape;396;p3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graphicFrame>
        <p:nvGraphicFramePr>
          <p:cNvPr id="397" name="Google Shape;397;p32"/>
          <p:cNvGraphicFramePr/>
          <p:nvPr/>
        </p:nvGraphicFramePr>
        <p:xfrm>
          <a:off x="213750" y="1459800"/>
          <a:ext cx="3000000" cy="3000000"/>
        </p:xfrm>
        <a:graphic>
          <a:graphicData uri="http://schemas.openxmlformats.org/drawingml/2006/table">
            <a:tbl>
              <a:tblPr>
                <a:noFill/>
                <a:tableStyleId>{6276E6E4-02A1-4E70-BCD9-788658AE278E}</a:tableStyleId>
              </a:tblPr>
              <a:tblGrid>
                <a:gridCol w="1208800"/>
                <a:gridCol w="5923700"/>
              </a:tblGrid>
              <a:tr h="286600">
                <a:tc>
                  <a:txBody>
                    <a:bodyPr/>
                    <a:lstStyle/>
                    <a:p>
                      <a:pPr indent="0" lvl="0" marL="0" rtl="0" algn="ctr">
                        <a:spcBef>
                          <a:spcPts val="0"/>
                        </a:spcBef>
                        <a:spcAft>
                          <a:spcPts val="0"/>
                        </a:spcAft>
                        <a:buNone/>
                      </a:pPr>
                      <a:r>
                        <a:rPr b="1" lang="ar">
                          <a:latin typeface="Mada"/>
                          <a:ea typeface="Mada"/>
                          <a:cs typeface="Mada"/>
                          <a:sym typeface="Mada"/>
                        </a:rPr>
                        <a:t>Hyper-</a:t>
                      </a:r>
                      <a:endParaRPr b="1">
                        <a:latin typeface="Mada"/>
                        <a:ea typeface="Mada"/>
                        <a:cs typeface="Mada"/>
                        <a:sym typeface="Mada"/>
                      </a:endParaRPr>
                    </a:p>
                    <a:p>
                      <a:pPr indent="0" lvl="0" marL="0" rtl="0" algn="ctr">
                        <a:spcBef>
                          <a:spcPts val="0"/>
                        </a:spcBef>
                        <a:spcAft>
                          <a:spcPts val="0"/>
                        </a:spcAft>
                        <a:buNone/>
                      </a:pPr>
                      <a:r>
                        <a:rPr b="1" lang="ar">
                          <a:latin typeface="Mada"/>
                          <a:ea typeface="Mada"/>
                          <a:cs typeface="Mada"/>
                          <a:sym typeface="Mada"/>
                        </a:rPr>
                        <a:t>tension</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It is a classical feature in Cushing’s syndrome and its complications contribute greatly to the</a:t>
                      </a:r>
                      <a:r>
                        <a:rPr lang="ar" sz="1200">
                          <a:solidFill>
                            <a:srgbClr val="CC0000"/>
                          </a:solidFill>
                          <a:latin typeface="Mada"/>
                          <a:ea typeface="Mada"/>
                          <a:cs typeface="Mada"/>
                          <a:sym typeface="Mada"/>
                        </a:rPr>
                        <a:t> morbidity and mortality </a:t>
                      </a:r>
                      <a:r>
                        <a:rPr lang="ar" sz="1200">
                          <a:solidFill>
                            <a:schemeClr val="dk1"/>
                          </a:solidFill>
                          <a:latin typeface="Mada"/>
                          <a:ea typeface="Mada"/>
                          <a:cs typeface="Mada"/>
                          <a:sym typeface="Mada"/>
                        </a:rPr>
                        <a:t>in the disease.</a:t>
                      </a:r>
                      <a:endParaRPr sz="1200">
                        <a:solidFill>
                          <a:schemeClr val="dk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86600">
                <a:tc>
                  <a:txBody>
                    <a:bodyPr/>
                    <a:lstStyle/>
                    <a:p>
                      <a:pPr indent="0" lvl="0" marL="0" rtl="0" algn="ctr">
                        <a:spcBef>
                          <a:spcPts val="0"/>
                        </a:spcBef>
                        <a:spcAft>
                          <a:spcPts val="0"/>
                        </a:spcAft>
                        <a:buNone/>
                      </a:pPr>
                      <a:r>
                        <a:rPr b="1" lang="ar">
                          <a:latin typeface="Mada"/>
                          <a:ea typeface="Mada"/>
                          <a:cs typeface="Mada"/>
                          <a:sym typeface="Mada"/>
                        </a:rPr>
                        <a:t> Gonadal Dysfunction</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This is very common as a result of elevated androgens and cortisol, e.g. </a:t>
                      </a:r>
                      <a:r>
                        <a:rPr b="1" lang="ar" sz="1200">
                          <a:solidFill>
                            <a:schemeClr val="dk1"/>
                          </a:solidFill>
                          <a:latin typeface="Mada"/>
                          <a:ea typeface="Mada"/>
                          <a:cs typeface="Mada"/>
                          <a:sym typeface="Mada"/>
                        </a:rPr>
                        <a:t>amenorrhoea</a:t>
                      </a:r>
                      <a:r>
                        <a:rPr lang="ar" sz="1200">
                          <a:solidFill>
                            <a:schemeClr val="dk1"/>
                          </a:solidFill>
                          <a:latin typeface="Mada"/>
                          <a:ea typeface="Mada"/>
                          <a:cs typeface="Mada"/>
                          <a:sym typeface="Mada"/>
                        </a:rPr>
                        <a:t>, infertility, decreased libido.</a:t>
                      </a:r>
                      <a:endParaRPr sz="1200">
                        <a:solidFill>
                          <a:schemeClr val="dk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43900">
                <a:tc>
                  <a:txBody>
                    <a:bodyPr/>
                    <a:lstStyle/>
                    <a:p>
                      <a:pPr indent="0" lvl="0" marL="0" rtl="0" algn="ctr">
                        <a:spcBef>
                          <a:spcPts val="0"/>
                        </a:spcBef>
                        <a:spcAft>
                          <a:spcPts val="0"/>
                        </a:spcAft>
                        <a:buNone/>
                      </a:pPr>
                      <a:r>
                        <a:rPr b="1" lang="ar" sz="1300">
                          <a:latin typeface="Mada"/>
                          <a:ea typeface="Mada"/>
                          <a:cs typeface="Mada"/>
                          <a:sym typeface="Mada"/>
                        </a:rPr>
                        <a:t>Psychological Disturbances</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Symptoms range from mild irritability to anxiety, depression, poor memory and concentration to euphoria and mania as well as sleep disorders.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Severe depression and psychosis as well as hallucinations and paranoia can occur.</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65400">
                <a:tc>
                  <a:txBody>
                    <a:bodyPr/>
                    <a:lstStyle/>
                    <a:p>
                      <a:pPr indent="0" lvl="0" marL="0" rtl="0" algn="ctr">
                        <a:spcBef>
                          <a:spcPts val="0"/>
                        </a:spcBef>
                        <a:spcAft>
                          <a:spcPts val="0"/>
                        </a:spcAft>
                        <a:buNone/>
                      </a:pPr>
                      <a:r>
                        <a:rPr b="1" lang="ar" sz="1300">
                          <a:latin typeface="Mada"/>
                          <a:ea typeface="Mada"/>
                          <a:cs typeface="Mada"/>
                          <a:sym typeface="Mada"/>
                        </a:rPr>
                        <a:t>Muscle wasting and weakness </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Commonly proximal</a:t>
                      </a:r>
                      <a:r>
                        <a:rPr lang="ar" sz="1200">
                          <a:latin typeface="Mada"/>
                          <a:ea typeface="Mada"/>
                          <a:cs typeface="Mada"/>
                          <a:sym typeface="Mada"/>
                        </a:rPr>
                        <a:t> and more prominent in the lower limbs.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Distal extremities and fingers are slender </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7925">
                <a:tc>
                  <a:txBody>
                    <a:bodyPr/>
                    <a:lstStyle/>
                    <a:p>
                      <a:pPr indent="0" lvl="0" marL="0" rtl="0" algn="ctr">
                        <a:spcBef>
                          <a:spcPts val="0"/>
                        </a:spcBef>
                        <a:spcAft>
                          <a:spcPts val="0"/>
                        </a:spcAft>
                        <a:buNone/>
                      </a:pPr>
                      <a:r>
                        <a:rPr b="1" lang="ar" sz="1300">
                          <a:latin typeface="Mada"/>
                          <a:ea typeface="Mada"/>
                          <a:cs typeface="Mada"/>
                          <a:sym typeface="Mada"/>
                        </a:rPr>
                        <a:t>Osteoporosis</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common complication presenting with back pain, and pathological fractures can occur in severe cases.</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7925">
                <a:tc>
                  <a:txBody>
                    <a:bodyPr/>
                    <a:lstStyle/>
                    <a:p>
                      <a:pPr indent="0" lvl="0" marL="0" rtl="0" algn="ctr">
                        <a:spcBef>
                          <a:spcPts val="0"/>
                        </a:spcBef>
                        <a:spcAft>
                          <a:spcPts val="0"/>
                        </a:spcAft>
                        <a:buNone/>
                      </a:pPr>
                      <a:r>
                        <a:rPr b="1" lang="ar" sz="1300">
                          <a:latin typeface="Mada"/>
                          <a:ea typeface="Mada"/>
                          <a:cs typeface="Mada"/>
                          <a:sym typeface="Mada"/>
                        </a:rPr>
                        <a:t>Renal Calculi</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Occur secondary to hypercalcuria and renal colic may occasionally be a presenting complaint.</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72250">
                <a:tc>
                  <a:txBody>
                    <a:bodyPr/>
                    <a:lstStyle/>
                    <a:p>
                      <a:pPr indent="0" lvl="0" marL="0" rtl="0" algn="ctr">
                        <a:spcBef>
                          <a:spcPts val="0"/>
                        </a:spcBef>
                        <a:spcAft>
                          <a:spcPts val="0"/>
                        </a:spcAft>
                        <a:buNone/>
                      </a:pPr>
                      <a:r>
                        <a:rPr b="1" lang="ar" sz="1300">
                          <a:latin typeface="Mada"/>
                          <a:ea typeface="Mada"/>
                          <a:cs typeface="Mada"/>
                          <a:sym typeface="Mada"/>
                        </a:rPr>
                        <a:t>Thirst and Polyuria</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Occur secondary to development of diabetes mellitus but </a:t>
                      </a:r>
                      <a:r>
                        <a:rPr b="1" lang="ar" sz="1200">
                          <a:latin typeface="Mada"/>
                          <a:ea typeface="Mada"/>
                          <a:cs typeface="Mada"/>
                          <a:sym typeface="Mada"/>
                        </a:rPr>
                        <a:t>asymptomatic glucose intolerance is much more common.</a:t>
                      </a:r>
                      <a:endParaRPr b="1"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398" name="Google Shape;398;p32"/>
          <p:cNvSpPr/>
          <p:nvPr/>
        </p:nvSpPr>
        <p:spPr>
          <a:xfrm>
            <a:off x="277375" y="6542350"/>
            <a:ext cx="7132500" cy="10581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u="sng">
                <a:solidFill>
                  <a:schemeClr val="accent1"/>
                </a:solidFill>
                <a:latin typeface="Mada"/>
                <a:ea typeface="Mada"/>
                <a:cs typeface="Mada"/>
                <a:sym typeface="Mada"/>
              </a:rPr>
              <a:t>Clinical:</a:t>
            </a:r>
            <a:endParaRPr b="1" sz="1800" u="sng">
              <a:solidFill>
                <a:schemeClr val="accent1"/>
              </a:solidFill>
              <a:latin typeface="Mada"/>
              <a:ea typeface="Mada"/>
              <a:cs typeface="Mada"/>
              <a:sym typeface="Mada"/>
            </a:endParaRPr>
          </a:p>
          <a:p>
            <a:pPr indent="-304800" lvl="0" marL="457200" rtl="0" algn="l">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Function : Hirsutism, acne, easy bruising, DM, HTN, irregular period, proximal weakness, recurrent infections, depression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O/E: hirsutism, acne, moon face, central obesity, stria, proximal weakness, supraclavicular fat pad.</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99" name="Google Shape;399;p32"/>
          <p:cNvSpPr/>
          <p:nvPr/>
        </p:nvSpPr>
        <p:spPr>
          <a:xfrm>
            <a:off x="277375" y="8000325"/>
            <a:ext cx="7132500" cy="15969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ar" sz="1800" u="sng">
                <a:solidFill>
                  <a:schemeClr val="accent1"/>
                </a:solidFill>
                <a:latin typeface="Mada"/>
                <a:ea typeface="Mada"/>
                <a:cs typeface="Mada"/>
                <a:sym typeface="Mada"/>
              </a:rPr>
              <a:t>Laboratory:</a:t>
            </a:r>
            <a:endParaRPr b="1" sz="1800" u="sng">
              <a:solidFill>
                <a:schemeClr val="accent1"/>
              </a:solidFill>
              <a:latin typeface="Mada"/>
              <a:ea typeface="Mada"/>
              <a:cs typeface="Mada"/>
              <a:sym typeface="Mada"/>
            </a:endParaRPr>
          </a:p>
          <a:p>
            <a:pPr indent="-304800" lvl="0" marL="457200" rtl="0" algn="l">
              <a:spcBef>
                <a:spcPts val="1000"/>
              </a:spcBef>
              <a:spcAft>
                <a:spcPts val="0"/>
              </a:spcAft>
              <a:buSzPts val="1200"/>
              <a:buFont typeface="Mada"/>
              <a:buChar char="●"/>
            </a:pPr>
            <a:r>
              <a:rPr b="1" lang="ar" sz="1200">
                <a:solidFill>
                  <a:srgbClr val="CC0000"/>
                </a:solidFill>
                <a:latin typeface="Mada"/>
                <a:ea typeface="Mada"/>
                <a:cs typeface="Mada"/>
                <a:sym typeface="Mada"/>
              </a:rPr>
              <a:t>High normal hemoglobin and hematocrit </a:t>
            </a:r>
            <a:r>
              <a:rPr lang="ar" sz="1200">
                <a:latin typeface="Mada"/>
                <a:ea typeface="Mada"/>
                <a:cs typeface="Mada"/>
                <a:sym typeface="Mada"/>
              </a:rPr>
              <a:t>are usual with lymphocytopenia and depressed eosinophils count.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Hypokalemic alkalosis</a:t>
            </a:r>
            <a:r>
              <a:rPr b="1" lang="ar" sz="1200">
                <a:latin typeface="Mada"/>
                <a:ea typeface="Mada"/>
                <a:cs typeface="Mada"/>
                <a:sym typeface="Mada"/>
              </a:rPr>
              <a:t> may occur in the setting of ectopic ACTH production.</a:t>
            </a:r>
            <a:r>
              <a:rPr lang="ar" sz="1200">
                <a:latin typeface="Mada"/>
                <a:ea typeface="Mada"/>
                <a:cs typeface="Mada"/>
                <a:sym typeface="Mada"/>
              </a:rPr>
              <a:t> Most patients have secondary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Hyperinsulinism and abnormal glucose tolerance tests</a:t>
            </a:r>
            <a:r>
              <a:rPr b="1" lang="ar" sz="1200">
                <a:latin typeface="Mada"/>
                <a:ea typeface="Mada"/>
                <a:cs typeface="Mada"/>
                <a:sym typeface="Mada"/>
              </a:rPr>
              <a:t> while some have fasting hyperglycemia or clinical diabetes mellitus</a:t>
            </a:r>
            <a:endParaRPr b="1" sz="1200">
              <a:latin typeface="Mada"/>
              <a:ea typeface="Mada"/>
              <a:cs typeface="Mada"/>
              <a:sym typeface="Mada"/>
            </a:endParaRPr>
          </a:p>
        </p:txBody>
      </p:sp>
      <p:pic>
        <p:nvPicPr>
          <p:cNvPr id="400" name="Google Shape;400;p32"/>
          <p:cNvPicPr preferRelativeResize="0"/>
          <p:nvPr/>
        </p:nvPicPr>
        <p:blipFill>
          <a:blip r:embed="rId3">
            <a:alphaModFix/>
          </a:blip>
          <a:stretch>
            <a:fillRect/>
          </a:stretch>
        </p:blipFill>
        <p:spPr>
          <a:xfrm>
            <a:off x="6727625" y="6202600"/>
            <a:ext cx="756175" cy="756175"/>
          </a:xfrm>
          <a:prstGeom prst="rect">
            <a:avLst/>
          </a:prstGeom>
          <a:noFill/>
          <a:ln>
            <a:noFill/>
          </a:ln>
        </p:spPr>
      </p:pic>
      <p:pic>
        <p:nvPicPr>
          <p:cNvPr id="401" name="Google Shape;401;p32"/>
          <p:cNvPicPr preferRelativeResize="0"/>
          <p:nvPr/>
        </p:nvPicPr>
        <p:blipFill>
          <a:blip r:embed="rId4">
            <a:alphaModFix/>
          </a:blip>
          <a:stretch>
            <a:fillRect/>
          </a:stretch>
        </p:blipFill>
        <p:spPr>
          <a:xfrm>
            <a:off x="6727625" y="7683125"/>
            <a:ext cx="756175" cy="756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3"/>
          <p:cNvSpPr/>
          <p:nvPr/>
        </p:nvSpPr>
        <p:spPr>
          <a:xfrm>
            <a:off x="268950" y="1339200"/>
            <a:ext cx="7132500" cy="5555400"/>
          </a:xfrm>
          <a:prstGeom prst="rect">
            <a:avLst/>
          </a:prstGeom>
          <a:noFill/>
          <a:ln cap="flat" cmpd="sng" w="28575">
            <a:solidFill>
              <a:schemeClr val="accent2"/>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u="sng">
                <a:solidFill>
                  <a:schemeClr val="accent1"/>
                </a:solidFill>
                <a:latin typeface="Mada"/>
                <a:ea typeface="Mada"/>
                <a:cs typeface="Mada"/>
                <a:sym typeface="Mada"/>
              </a:rPr>
              <a:t>Biochemical</a:t>
            </a:r>
            <a:r>
              <a:rPr b="1" lang="ar" sz="1800" u="sng">
                <a:solidFill>
                  <a:schemeClr val="accent1"/>
                </a:solidFill>
                <a:latin typeface="Mada"/>
                <a:ea typeface="Mada"/>
                <a:cs typeface="Mada"/>
                <a:sym typeface="Mada"/>
              </a:rPr>
              <a:t>:</a:t>
            </a:r>
            <a:endParaRPr b="1" sz="1800" u="sng">
              <a:solidFill>
                <a:schemeClr val="accent1"/>
              </a:solidFill>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p:txBody>
      </p:sp>
      <p:sp>
        <p:nvSpPr>
          <p:cNvPr id="407" name="Google Shape;407;p33"/>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08" name="Google Shape;408;p33"/>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 Hypercortisolism (Cushing Syndrome)</a:t>
            </a:r>
            <a:endParaRPr sz="2600">
              <a:latin typeface="Mada Black"/>
              <a:ea typeface="Mada Black"/>
              <a:cs typeface="Mada Black"/>
              <a:sym typeface="Mada Black"/>
            </a:endParaRPr>
          </a:p>
        </p:txBody>
      </p:sp>
      <p:sp>
        <p:nvSpPr>
          <p:cNvPr id="409" name="Google Shape;409;p33"/>
          <p:cNvSpPr txBox="1"/>
          <p:nvPr/>
        </p:nvSpPr>
        <p:spPr>
          <a:xfrm>
            <a:off x="213738" y="757750"/>
            <a:ext cx="59853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Diagnosis Cont.</a:t>
            </a:r>
            <a:endParaRPr b="1" sz="1500">
              <a:solidFill>
                <a:srgbClr val="000000"/>
              </a:solidFill>
              <a:latin typeface="Mada"/>
              <a:ea typeface="Mada"/>
              <a:cs typeface="Mada"/>
              <a:sym typeface="Mada"/>
            </a:endParaRPr>
          </a:p>
        </p:txBody>
      </p:sp>
      <p:sp>
        <p:nvSpPr>
          <p:cNvPr id="410" name="Google Shape;410;p33"/>
          <p:cNvSpPr txBox="1"/>
          <p:nvPr/>
        </p:nvSpPr>
        <p:spPr>
          <a:xfrm>
            <a:off x="0" y="9985617"/>
            <a:ext cx="7560000" cy="6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999999"/>
              </a:solidFill>
              <a:latin typeface="Mada"/>
              <a:ea typeface="Mada"/>
              <a:cs typeface="Mada"/>
              <a:sym typeface="Mada"/>
            </a:endParaRPr>
          </a:p>
        </p:txBody>
      </p:sp>
      <p:cxnSp>
        <p:nvCxnSpPr>
          <p:cNvPr id="411" name="Google Shape;411;p33"/>
          <p:cNvCxnSpPr/>
          <p:nvPr/>
        </p:nvCxnSpPr>
        <p:spPr>
          <a:xfrm rot="10800000">
            <a:off x="8900" y="10840250"/>
            <a:ext cx="7612800" cy="0"/>
          </a:xfrm>
          <a:prstGeom prst="straightConnector1">
            <a:avLst/>
          </a:prstGeom>
          <a:noFill/>
          <a:ln cap="flat" cmpd="sng" w="28575">
            <a:solidFill>
              <a:schemeClr val="accent3"/>
            </a:solidFill>
            <a:prstDash val="dot"/>
            <a:round/>
            <a:headEnd len="med" w="med" type="none"/>
            <a:tailEnd len="med" w="med" type="none"/>
          </a:ln>
        </p:spPr>
      </p:cxnSp>
      <p:cxnSp>
        <p:nvCxnSpPr>
          <p:cNvPr id="412" name="Google Shape;412;p3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pic>
        <p:nvPicPr>
          <p:cNvPr id="413" name="Google Shape;413;p33"/>
          <p:cNvPicPr preferRelativeResize="0"/>
          <p:nvPr/>
        </p:nvPicPr>
        <p:blipFill>
          <a:blip r:embed="rId3">
            <a:alphaModFix/>
          </a:blip>
          <a:stretch>
            <a:fillRect/>
          </a:stretch>
        </p:blipFill>
        <p:spPr>
          <a:xfrm>
            <a:off x="5144625" y="9014318"/>
            <a:ext cx="2308249" cy="1496881"/>
          </a:xfrm>
          <a:prstGeom prst="rect">
            <a:avLst/>
          </a:prstGeom>
          <a:noFill/>
          <a:ln>
            <a:noFill/>
          </a:ln>
        </p:spPr>
      </p:pic>
      <p:sp>
        <p:nvSpPr>
          <p:cNvPr id="414" name="Google Shape;414;p33"/>
          <p:cNvSpPr/>
          <p:nvPr/>
        </p:nvSpPr>
        <p:spPr>
          <a:xfrm>
            <a:off x="268975" y="7123275"/>
            <a:ext cx="7132500" cy="16503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b="1" lang="ar" sz="1800" u="sng">
                <a:solidFill>
                  <a:schemeClr val="accent1"/>
                </a:solidFill>
                <a:latin typeface="Mada"/>
                <a:ea typeface="Mada"/>
                <a:cs typeface="Mada"/>
                <a:sym typeface="Mada"/>
              </a:rPr>
              <a:t>Anatomical:</a:t>
            </a:r>
            <a:endParaRPr b="1" sz="1800" u="sng">
              <a:solidFill>
                <a:schemeClr val="accent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If ACTH: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high: </a:t>
            </a:r>
            <a:r>
              <a:rPr b="1" lang="ar" sz="1200">
                <a:solidFill>
                  <a:srgbClr val="CC0000"/>
                </a:solidFill>
                <a:latin typeface="Mada"/>
                <a:ea typeface="Mada"/>
                <a:cs typeface="Mada"/>
                <a:sym typeface="Mada"/>
              </a:rPr>
              <a:t>MRI pituitary </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low: </a:t>
            </a:r>
            <a:r>
              <a:rPr b="1" lang="ar" sz="1200">
                <a:solidFill>
                  <a:srgbClr val="CC0000"/>
                </a:solidFill>
                <a:latin typeface="Mada"/>
                <a:ea typeface="Mada"/>
                <a:cs typeface="Mada"/>
                <a:sym typeface="Mada"/>
              </a:rPr>
              <a:t>history then CT adrenals</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CT scanning will help in localizing pituitary and adrenal tumors and in some instances, ectopic ACTH production.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Small tumors may be difficult to detect and selective venous sampling may be needed. In some cases, more detailed isotope scanning and</a:t>
            </a:r>
            <a:r>
              <a:rPr b="1" lang="ar" sz="1200">
                <a:solidFill>
                  <a:schemeClr val="dk1"/>
                </a:solidFill>
                <a:latin typeface="Mada"/>
                <a:ea typeface="Mada"/>
                <a:cs typeface="Mada"/>
                <a:sym typeface="Mada"/>
              </a:rPr>
              <a:t> arteriography or venography may be needed.</a:t>
            </a:r>
            <a:endParaRPr b="1" sz="1200">
              <a:solidFill>
                <a:schemeClr val="dk1"/>
              </a:solidFill>
              <a:latin typeface="Mada"/>
              <a:ea typeface="Mada"/>
              <a:cs typeface="Mada"/>
              <a:sym typeface="Mada"/>
            </a:endParaRPr>
          </a:p>
        </p:txBody>
      </p:sp>
      <p:pic>
        <p:nvPicPr>
          <p:cNvPr id="415" name="Google Shape;415;p33"/>
          <p:cNvPicPr preferRelativeResize="0"/>
          <p:nvPr/>
        </p:nvPicPr>
        <p:blipFill>
          <a:blip r:embed="rId4">
            <a:alphaModFix/>
          </a:blip>
          <a:stretch>
            <a:fillRect/>
          </a:stretch>
        </p:blipFill>
        <p:spPr>
          <a:xfrm>
            <a:off x="107125" y="9011075"/>
            <a:ext cx="2308255" cy="1496885"/>
          </a:xfrm>
          <a:prstGeom prst="rect">
            <a:avLst/>
          </a:prstGeom>
          <a:noFill/>
          <a:ln cap="flat" cmpd="sng" w="19050">
            <a:solidFill>
              <a:srgbClr val="0B5394"/>
            </a:solidFill>
            <a:prstDash val="solid"/>
            <a:round/>
            <a:headEnd len="sm" w="sm" type="none"/>
            <a:tailEnd len="sm" w="sm" type="none"/>
          </a:ln>
        </p:spPr>
      </p:pic>
      <p:pic>
        <p:nvPicPr>
          <p:cNvPr id="416" name="Google Shape;416;p33"/>
          <p:cNvPicPr preferRelativeResize="0"/>
          <p:nvPr/>
        </p:nvPicPr>
        <p:blipFill>
          <a:blip r:embed="rId5">
            <a:alphaModFix/>
          </a:blip>
          <a:stretch>
            <a:fillRect/>
          </a:stretch>
        </p:blipFill>
        <p:spPr>
          <a:xfrm>
            <a:off x="2625869" y="9011075"/>
            <a:ext cx="2308254" cy="1496880"/>
          </a:xfrm>
          <a:prstGeom prst="rect">
            <a:avLst/>
          </a:prstGeom>
          <a:noFill/>
          <a:ln cap="flat" cmpd="sng" w="19050">
            <a:solidFill>
              <a:srgbClr val="0B5394"/>
            </a:solidFill>
            <a:prstDash val="solid"/>
            <a:round/>
            <a:headEnd len="sm" w="sm" type="none"/>
            <a:tailEnd len="sm" w="sm" type="none"/>
          </a:ln>
        </p:spPr>
      </p:pic>
      <p:pic>
        <p:nvPicPr>
          <p:cNvPr id="417" name="Google Shape;417;p33"/>
          <p:cNvPicPr preferRelativeResize="0"/>
          <p:nvPr/>
        </p:nvPicPr>
        <p:blipFill>
          <a:blip r:embed="rId6">
            <a:alphaModFix/>
          </a:blip>
          <a:stretch>
            <a:fillRect/>
          </a:stretch>
        </p:blipFill>
        <p:spPr>
          <a:xfrm>
            <a:off x="6736300" y="6894675"/>
            <a:ext cx="716575" cy="716575"/>
          </a:xfrm>
          <a:prstGeom prst="rect">
            <a:avLst/>
          </a:prstGeom>
          <a:noFill/>
          <a:ln>
            <a:noFill/>
          </a:ln>
        </p:spPr>
      </p:pic>
      <p:sp>
        <p:nvSpPr>
          <p:cNvPr id="418" name="Google Shape;418;p33"/>
          <p:cNvSpPr/>
          <p:nvPr/>
        </p:nvSpPr>
        <p:spPr>
          <a:xfrm>
            <a:off x="2625875" y="8987300"/>
            <a:ext cx="397800" cy="332700"/>
          </a:xfrm>
          <a:prstGeom prst="star5">
            <a:avLst>
              <a:gd fmla="val 19098" name="adj"/>
              <a:gd fmla="val 105146" name="hf"/>
              <a:gd fmla="val 110557" name="vf"/>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3"/>
          <p:cNvSpPr/>
          <p:nvPr/>
        </p:nvSpPr>
        <p:spPr>
          <a:xfrm>
            <a:off x="128875" y="9016000"/>
            <a:ext cx="397800" cy="332700"/>
          </a:xfrm>
          <a:prstGeom prst="star5">
            <a:avLst>
              <a:gd fmla="val 19098" name="adj"/>
              <a:gd fmla="val 105146" name="hf"/>
              <a:gd fmla="val 110557" name="vf"/>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20" name="Google Shape;420;p33"/>
          <p:cNvGraphicFramePr/>
          <p:nvPr/>
        </p:nvGraphicFramePr>
        <p:xfrm>
          <a:off x="376338" y="1817950"/>
          <a:ext cx="3000000" cy="3000000"/>
        </p:xfrm>
        <a:graphic>
          <a:graphicData uri="http://schemas.openxmlformats.org/drawingml/2006/table">
            <a:tbl>
              <a:tblPr>
                <a:noFill/>
                <a:tableStyleId>{6276E6E4-02A1-4E70-BCD9-788658AE278E}</a:tableStyleId>
              </a:tblPr>
              <a:tblGrid>
                <a:gridCol w="1308900"/>
                <a:gridCol w="5650825"/>
              </a:tblGrid>
              <a:tr h="655775">
                <a:tc>
                  <a:txBody>
                    <a:bodyPr/>
                    <a:lstStyle/>
                    <a:p>
                      <a:pPr indent="0" lvl="0" marL="0" rtl="0" algn="ctr">
                        <a:spcBef>
                          <a:spcPts val="0"/>
                        </a:spcBef>
                        <a:spcAft>
                          <a:spcPts val="0"/>
                        </a:spcAft>
                        <a:buNone/>
                      </a:pPr>
                      <a:r>
                        <a:rPr b="1" lang="ar" sz="1200">
                          <a:latin typeface="Mada"/>
                          <a:ea typeface="Mada"/>
                          <a:cs typeface="Mada"/>
                          <a:sym typeface="Mada"/>
                        </a:rPr>
                        <a:t>Cortisol &amp; ACTH</a:t>
                      </a:r>
                      <a:endParaRPr b="1"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192250" lvl="0" marL="244800" marR="0" rtl="0" algn="l">
                        <a:lnSpc>
                          <a:spcPct val="100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High cortiso</a:t>
                      </a:r>
                      <a:r>
                        <a:rPr lang="ar" sz="1100">
                          <a:solidFill>
                            <a:schemeClr val="dk1"/>
                          </a:solidFill>
                          <a:latin typeface="Mada"/>
                          <a:ea typeface="Mada"/>
                          <a:cs typeface="Mada"/>
                          <a:sym typeface="Mada"/>
                        </a:rPr>
                        <a:t>l</a:t>
                      </a:r>
                      <a:r>
                        <a:rPr lang="ar" sz="1100">
                          <a:solidFill>
                            <a:schemeClr val="dk1"/>
                          </a:solidFill>
                          <a:latin typeface="Mada"/>
                          <a:ea typeface="Mada"/>
                          <a:cs typeface="Mada"/>
                          <a:sym typeface="Mada"/>
                        </a:rPr>
                        <a:t> which is </a:t>
                      </a:r>
                      <a:r>
                        <a:rPr lang="ar" sz="1100">
                          <a:solidFill>
                            <a:schemeClr val="dk1"/>
                          </a:solidFill>
                          <a:latin typeface="Mada"/>
                          <a:ea typeface="Mada"/>
                          <a:cs typeface="Mada"/>
                          <a:sym typeface="Mada"/>
                        </a:rPr>
                        <a:t>random</a:t>
                      </a:r>
                      <a:r>
                        <a:rPr lang="ar" sz="1100">
                          <a:solidFill>
                            <a:schemeClr val="dk1"/>
                          </a:solidFill>
                          <a:latin typeface="Mada"/>
                          <a:ea typeface="Mada"/>
                          <a:cs typeface="Mada"/>
                          <a:sym typeface="Mada"/>
                        </a:rPr>
                        <a:t> and episodic with loss of normal circadian rhythm .</a:t>
                      </a:r>
                      <a:endParaRPr b="1" sz="1100">
                        <a:solidFill>
                          <a:schemeClr val="dk1"/>
                        </a:solidFill>
                        <a:latin typeface="Mada"/>
                        <a:ea typeface="Mada"/>
                        <a:cs typeface="Mada"/>
                        <a:sym typeface="Mada"/>
                      </a:endParaRPr>
                    </a:p>
                    <a:p>
                      <a:pPr indent="-192250" lvl="0" marL="244800" marR="0" rtl="0" algn="l">
                        <a:lnSpc>
                          <a:spcPct val="100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High ACTH</a:t>
                      </a:r>
                      <a:r>
                        <a:rPr lang="ar" sz="1100">
                          <a:solidFill>
                            <a:schemeClr val="dk1"/>
                          </a:solidFill>
                          <a:latin typeface="Mada"/>
                          <a:ea typeface="Mada"/>
                          <a:cs typeface="Mada"/>
                          <a:sym typeface="Mada"/>
                        </a:rPr>
                        <a:t> (ACTH </a:t>
                      </a:r>
                      <a:r>
                        <a:rPr lang="ar" sz="1100">
                          <a:solidFill>
                            <a:schemeClr val="dk1"/>
                          </a:solidFill>
                          <a:latin typeface="Mada"/>
                          <a:ea typeface="Mada"/>
                          <a:cs typeface="Mada"/>
                          <a:sym typeface="Mada"/>
                        </a:rPr>
                        <a:t>dependent</a:t>
                      </a:r>
                      <a:r>
                        <a:rPr lang="ar" sz="1100">
                          <a:solidFill>
                            <a:schemeClr val="dk1"/>
                          </a:solidFill>
                          <a:latin typeface="Mada"/>
                          <a:ea typeface="Mada"/>
                          <a:cs typeface="Mada"/>
                          <a:sym typeface="Mada"/>
                        </a:rPr>
                        <a:t>) and low if (non-ACTH dependent).</a:t>
                      </a:r>
                      <a:endParaRPr sz="1100">
                        <a:solidFill>
                          <a:schemeClr val="dk1"/>
                        </a:solidFill>
                        <a:latin typeface="Mada"/>
                        <a:ea typeface="Mada"/>
                        <a:cs typeface="Mada"/>
                        <a:sym typeface="Mada"/>
                      </a:endParaRPr>
                    </a:p>
                    <a:p>
                      <a:pPr indent="-192250" lvl="0" marL="244800" marR="0" rtl="0" algn="l">
                        <a:lnSpc>
                          <a:spcPct val="100000"/>
                        </a:lnSpc>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In Cushing’s disease, ACTH is normal or modestly elevated while in the ectopic syndrome, it is markedly elevated. In adrenal tumors, ACTH</a:t>
                      </a:r>
                      <a:r>
                        <a:rPr b="1" lang="ar" sz="1100">
                          <a:solidFill>
                            <a:srgbClr val="CC0000"/>
                          </a:solidFill>
                          <a:latin typeface="Mada"/>
                          <a:ea typeface="Mada"/>
                          <a:cs typeface="Mada"/>
                          <a:sym typeface="Mada"/>
                        </a:rPr>
                        <a:t> is undetectable.</a:t>
                      </a:r>
                      <a:endParaRPr b="1" sz="1100">
                        <a:solidFill>
                          <a:srgbClr val="CC0000"/>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5621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24- hour urinary free cortisol (UFC)</a:t>
                      </a:r>
                      <a:endParaRPr b="1"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192250" lvl="0" marL="244800" marR="0" rtl="0" algn="l">
                        <a:lnSpc>
                          <a:spcPct val="100000"/>
                        </a:lnSpc>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 is an excellent method for diagnosis of Cushing’s syndrome </a:t>
                      </a:r>
                      <a:r>
                        <a:rPr lang="ar" sz="1100">
                          <a:solidFill>
                            <a:schemeClr val="dk1"/>
                          </a:solidFill>
                          <a:latin typeface="Mada"/>
                          <a:ea typeface="Mada"/>
                          <a:cs typeface="Mada"/>
                          <a:sym typeface="Mada"/>
                        </a:rPr>
                        <a:t>and in differentiating it from </a:t>
                      </a:r>
                      <a:r>
                        <a:rPr lang="ar" sz="1100">
                          <a:solidFill>
                            <a:schemeClr val="dk1"/>
                          </a:solidFill>
                          <a:latin typeface="Mada"/>
                          <a:ea typeface="Mada"/>
                          <a:cs typeface="Mada"/>
                          <a:sym typeface="Mada"/>
                        </a:rPr>
                        <a:t>other</a:t>
                      </a:r>
                      <a:r>
                        <a:rPr lang="ar" sz="1100">
                          <a:solidFill>
                            <a:schemeClr val="dk1"/>
                          </a:solidFill>
                          <a:latin typeface="Mada"/>
                          <a:ea typeface="Mada"/>
                          <a:cs typeface="Mada"/>
                          <a:sym typeface="Mada"/>
                        </a:rPr>
                        <a:t> forms of hypercortisolism, e.g. obesity.</a:t>
                      </a:r>
                      <a:endParaRPr sz="1100"/>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8125">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Midnight salivary cortisol</a:t>
                      </a:r>
                      <a:endParaRPr b="1"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ar" sz="1200"/>
                        <a:t>-</a:t>
                      </a:r>
                      <a:endParaRPr sz="1200"/>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655750">
                <a:tc rowSpan="4">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Dexamethasone Suppression Tests </a:t>
                      </a:r>
                      <a:endParaRPr b="1"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Overnight 1 MG Dexamethasone </a:t>
                      </a:r>
                      <a:r>
                        <a:rPr b="1" lang="ar" sz="1100">
                          <a:solidFill>
                            <a:schemeClr val="dk1"/>
                          </a:solidFill>
                          <a:latin typeface="Mada"/>
                          <a:ea typeface="Mada"/>
                          <a:cs typeface="Mada"/>
                          <a:sym typeface="Mada"/>
                        </a:rPr>
                        <a:t>suppression</a:t>
                      </a:r>
                      <a:r>
                        <a:rPr b="1" lang="ar" sz="1100">
                          <a:solidFill>
                            <a:schemeClr val="dk1"/>
                          </a:solidFill>
                          <a:latin typeface="Mada"/>
                          <a:ea typeface="Mada"/>
                          <a:cs typeface="Mada"/>
                          <a:sym typeface="Mada"/>
                        </a:rPr>
                        <a:t> test (A screening test):</a:t>
                      </a:r>
                      <a:endParaRPr b="1" sz="1100">
                        <a:solidFill>
                          <a:schemeClr val="dk1"/>
                        </a:solidFill>
                        <a:latin typeface="Mada"/>
                        <a:ea typeface="Mada"/>
                        <a:cs typeface="Mada"/>
                        <a:sym typeface="Mada"/>
                      </a:endParaRPr>
                    </a:p>
                    <a:p>
                      <a:pPr indent="-192250" lvl="0" marL="2448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If the test is positive in the absence of conditions causing false positive results. e.g. </a:t>
                      </a:r>
                      <a:r>
                        <a:rPr b="1" lang="ar" sz="1100">
                          <a:solidFill>
                            <a:schemeClr val="dk1"/>
                          </a:solidFill>
                          <a:latin typeface="Mada"/>
                          <a:ea typeface="Mada"/>
                          <a:cs typeface="Mada"/>
                          <a:sym typeface="Mada"/>
                        </a:rPr>
                        <a:t>alcoholism</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depression</a:t>
                      </a:r>
                      <a:r>
                        <a:rPr lang="ar" sz="1100">
                          <a:solidFill>
                            <a:schemeClr val="dk1"/>
                          </a:solidFill>
                          <a:latin typeface="Mada"/>
                          <a:ea typeface="Mada"/>
                          <a:cs typeface="Mada"/>
                          <a:sym typeface="Mada"/>
                        </a:rPr>
                        <a:t>, and </a:t>
                      </a:r>
                      <a:r>
                        <a:rPr b="1" lang="ar" sz="1100">
                          <a:solidFill>
                            <a:schemeClr val="dk1"/>
                          </a:solidFill>
                          <a:latin typeface="Mada"/>
                          <a:ea typeface="Mada"/>
                          <a:cs typeface="Mada"/>
                          <a:sym typeface="Mada"/>
                        </a:rPr>
                        <a:t>drugs</a:t>
                      </a:r>
                      <a:r>
                        <a:rPr lang="ar" sz="1100">
                          <a:solidFill>
                            <a:schemeClr val="dk1"/>
                          </a:solidFill>
                          <a:latin typeface="Mada"/>
                          <a:ea typeface="Mada"/>
                          <a:cs typeface="Mada"/>
                          <a:sym typeface="Mada"/>
                        </a:rPr>
                        <a:t>, then the diagnosis should be confirmed by other tests.</a:t>
                      </a:r>
                      <a:endParaRPr sz="1100"/>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526950">
                <a:tc vMerge="1"/>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LOW DOSE TEST:</a:t>
                      </a:r>
                      <a:r>
                        <a:rPr lang="ar"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192250" lvl="0" marL="244800" marR="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Dexamethasone 0.5 mg is given every 6 hours for two days. Plasma cortisol level should s</a:t>
                      </a:r>
                      <a:r>
                        <a:rPr lang="ar" sz="1100">
                          <a:solidFill>
                            <a:schemeClr val="dk1"/>
                          </a:solidFill>
                          <a:latin typeface="Mada"/>
                          <a:ea typeface="Mada"/>
                          <a:cs typeface="Mada"/>
                          <a:sym typeface="Mada"/>
                        </a:rPr>
                        <a:t>uppress after the </a:t>
                      </a:r>
                      <a:r>
                        <a:rPr lang="ar" sz="1100">
                          <a:solidFill>
                            <a:schemeClr val="dk1"/>
                          </a:solidFill>
                          <a:latin typeface="Mada"/>
                          <a:ea typeface="Mada"/>
                          <a:cs typeface="Mada"/>
                          <a:sym typeface="Mada"/>
                        </a:rPr>
                        <a:t>last</a:t>
                      </a:r>
                      <a:r>
                        <a:rPr lang="ar" sz="1100">
                          <a:solidFill>
                            <a:schemeClr val="dk1"/>
                          </a:solidFill>
                          <a:latin typeface="Mada"/>
                          <a:ea typeface="Mada"/>
                          <a:cs typeface="Mada"/>
                          <a:sym typeface="Mada"/>
                        </a:rPr>
                        <a:t> dose</a:t>
                      </a:r>
                      <a:endParaRPr sz="1100"/>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526950">
                <a:tc vMerge="1"/>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Overnight high dose Dexamethasone </a:t>
                      </a:r>
                      <a:r>
                        <a:rPr b="1" lang="ar" sz="1100">
                          <a:solidFill>
                            <a:schemeClr val="dk1"/>
                          </a:solidFill>
                          <a:latin typeface="Mada"/>
                          <a:ea typeface="Mada"/>
                          <a:cs typeface="Mada"/>
                          <a:sym typeface="Mada"/>
                        </a:rPr>
                        <a:t>suppression</a:t>
                      </a:r>
                      <a:r>
                        <a:rPr b="1" lang="ar" sz="1100">
                          <a:solidFill>
                            <a:schemeClr val="dk1"/>
                          </a:solidFill>
                          <a:latin typeface="Mada"/>
                          <a:ea typeface="Mada"/>
                          <a:cs typeface="Mada"/>
                          <a:sym typeface="Mada"/>
                        </a:rPr>
                        <a:t> test: </a:t>
                      </a:r>
                      <a:endParaRPr b="1" sz="1100">
                        <a:solidFill>
                          <a:schemeClr val="dk1"/>
                        </a:solidFill>
                        <a:latin typeface="Mada"/>
                        <a:ea typeface="Mada"/>
                        <a:cs typeface="Mada"/>
                        <a:sym typeface="Mada"/>
                      </a:endParaRPr>
                    </a:p>
                    <a:p>
                      <a:pPr indent="-192250" lvl="0" marL="244800" marR="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 simple fast test – The AM cortisol after 8 mg of Dexamethasone given the night before should reduce to </a:t>
                      </a:r>
                      <a:r>
                        <a:rPr lang="ar" sz="1100">
                          <a:solidFill>
                            <a:schemeClr val="dk1"/>
                          </a:solidFill>
                          <a:latin typeface="Mada"/>
                          <a:ea typeface="Mada"/>
                          <a:cs typeface="Mada"/>
                          <a:sym typeface="Mada"/>
                        </a:rPr>
                        <a:t>less</a:t>
                      </a:r>
                      <a:r>
                        <a:rPr lang="ar" sz="1100">
                          <a:solidFill>
                            <a:schemeClr val="dk1"/>
                          </a:solidFill>
                          <a:latin typeface="Mada"/>
                          <a:ea typeface="Mada"/>
                          <a:cs typeface="Mada"/>
                          <a:sym typeface="Mada"/>
                        </a:rPr>
                        <a:t> than 50% of the baseline value</a:t>
                      </a:r>
                      <a:endParaRPr sz="1100"/>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526950">
                <a:tc vMerge="1"/>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TWO-DAY HIGH DOSE TEST: </a:t>
                      </a:r>
                      <a:endParaRPr b="1" sz="1100">
                        <a:solidFill>
                          <a:schemeClr val="dk1"/>
                        </a:solidFill>
                        <a:latin typeface="Mada"/>
                        <a:ea typeface="Mada"/>
                        <a:cs typeface="Mada"/>
                        <a:sym typeface="Mada"/>
                      </a:endParaRPr>
                    </a:p>
                    <a:p>
                      <a:pPr indent="-192250" lvl="0" marL="244800" marR="0" rtl="0" algn="l">
                        <a:lnSpc>
                          <a:spcPct val="100000"/>
                        </a:lnSpc>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Dexamethasone 2 mg every 6 hours is given for two days Serum and urine </a:t>
                      </a:r>
                      <a:r>
                        <a:rPr lang="ar" sz="1100">
                          <a:solidFill>
                            <a:schemeClr val="dk1"/>
                          </a:solidFill>
                          <a:latin typeface="Mada"/>
                          <a:ea typeface="Mada"/>
                          <a:cs typeface="Mada"/>
                          <a:sym typeface="Mada"/>
                        </a:rPr>
                        <a:t>cortisol</a:t>
                      </a:r>
                      <a:r>
                        <a:rPr lang="ar" sz="1100">
                          <a:solidFill>
                            <a:schemeClr val="dk1"/>
                          </a:solidFill>
                          <a:latin typeface="Mada"/>
                          <a:ea typeface="Mada"/>
                          <a:cs typeface="Mada"/>
                          <a:sym typeface="Mada"/>
                        </a:rPr>
                        <a:t> should suppress to less than 50% the baseline values.</a:t>
                      </a:r>
                      <a:endParaRPr sz="1100"/>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421" name="Google Shape;421;p33"/>
          <p:cNvSpPr txBox="1"/>
          <p:nvPr/>
        </p:nvSpPr>
        <p:spPr>
          <a:xfrm>
            <a:off x="289950" y="4259475"/>
            <a:ext cx="1469700" cy="248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Mada"/>
                <a:ea typeface="Mada"/>
                <a:cs typeface="Mada"/>
                <a:sym typeface="Mada"/>
              </a:rPr>
              <a:t>(establish the presence of a Cushing’s syndrome regardless of the cause. It assesses feedback inhibition of the hypothalamic pituitary adrenal axis which is abnormal in Cushing’s syndrome).</a:t>
            </a:r>
            <a:endParaRPr b="1" sz="1000">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4"/>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27" name="Google Shape;427;p34"/>
          <p:cNvSpPr txBox="1"/>
          <p:nvPr/>
        </p:nvSpPr>
        <p:spPr>
          <a:xfrm>
            <a:off x="649800"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 Hypercortisolism (Cushing Syndrome)</a:t>
            </a:r>
            <a:endParaRPr sz="2600">
              <a:latin typeface="Mada Black"/>
              <a:ea typeface="Mada Black"/>
              <a:cs typeface="Mada Black"/>
              <a:sym typeface="Mada Black"/>
            </a:endParaRPr>
          </a:p>
        </p:txBody>
      </p:sp>
      <p:sp>
        <p:nvSpPr>
          <p:cNvPr id="428" name="Google Shape;428;p34"/>
          <p:cNvSpPr txBox="1"/>
          <p:nvPr/>
        </p:nvSpPr>
        <p:spPr>
          <a:xfrm>
            <a:off x="153225" y="874900"/>
            <a:ext cx="4607700" cy="5145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Treatment:</a:t>
            </a:r>
            <a:endParaRPr b="1" sz="1500">
              <a:solidFill>
                <a:srgbClr val="000000"/>
              </a:solidFill>
              <a:latin typeface="Mada"/>
              <a:ea typeface="Mada"/>
              <a:cs typeface="Mada"/>
              <a:sym typeface="Mada"/>
            </a:endParaRPr>
          </a:p>
        </p:txBody>
      </p:sp>
      <p:sp>
        <p:nvSpPr>
          <p:cNvPr id="429" name="Google Shape;429;p34"/>
          <p:cNvSpPr txBox="1"/>
          <p:nvPr/>
        </p:nvSpPr>
        <p:spPr>
          <a:xfrm>
            <a:off x="459775" y="1319025"/>
            <a:ext cx="6980100" cy="321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1800" u="sng">
                <a:latin typeface="Mada"/>
                <a:ea typeface="Mada"/>
                <a:cs typeface="Mada"/>
                <a:sym typeface="Mada"/>
              </a:rPr>
              <a:t> </a:t>
            </a:r>
            <a:r>
              <a:rPr b="1" lang="ar" sz="1800" u="sng">
                <a:latin typeface="Mada"/>
                <a:ea typeface="Mada"/>
                <a:cs typeface="Mada"/>
                <a:sym typeface="Mada"/>
              </a:rPr>
              <a:t> Surgical: </a:t>
            </a:r>
            <a:endParaRPr b="1" sz="1800" u="sng">
              <a:latin typeface="Mada"/>
              <a:ea typeface="Mada"/>
              <a:cs typeface="Mada"/>
              <a:sym typeface="Mada"/>
            </a:endParaRPr>
          </a:p>
          <a:p>
            <a:pPr indent="0" lvl="0" marL="0" rtl="0" algn="l">
              <a:lnSpc>
                <a:spcPct val="115000"/>
              </a:lnSpc>
              <a:spcBef>
                <a:spcPts val="0"/>
              </a:spcBef>
              <a:spcAft>
                <a:spcPts val="0"/>
              </a:spcAft>
              <a:buNone/>
            </a:pPr>
            <a:r>
              <a:rPr b="1" lang="ar" sz="1200">
                <a:latin typeface="Mada"/>
                <a:ea typeface="Mada"/>
                <a:cs typeface="Mada"/>
                <a:sym typeface="Mada"/>
              </a:rPr>
              <a:t>Hypercortisolism has a lot of complications and can be fatal if left untreated.</a:t>
            </a:r>
            <a:endParaRPr b="1" sz="1200">
              <a:latin typeface="Mada"/>
              <a:ea typeface="Mada"/>
              <a:cs typeface="Mada"/>
              <a:sym typeface="Mada"/>
            </a:endParaRPr>
          </a:p>
          <a:p>
            <a:pPr indent="-304800" lvl="0" marL="457200" rtl="0" algn="l">
              <a:spcBef>
                <a:spcPts val="115"/>
              </a:spcBef>
              <a:spcAft>
                <a:spcPts val="0"/>
              </a:spcAft>
              <a:buSzPts val="1200"/>
              <a:buFont typeface="Mada"/>
              <a:buChar char="●"/>
            </a:pPr>
            <a:r>
              <a:rPr b="1" lang="ar" sz="1200">
                <a:latin typeface="Mada"/>
                <a:ea typeface="Mada"/>
                <a:cs typeface="Mada"/>
                <a:sym typeface="Mada"/>
              </a:rPr>
              <a:t>Adrenal tumours:</a:t>
            </a:r>
            <a:endParaRPr b="1" sz="1200">
              <a:latin typeface="Mada"/>
              <a:ea typeface="Mada"/>
              <a:cs typeface="Mada"/>
              <a:sym typeface="Mada"/>
            </a:endParaRPr>
          </a:p>
          <a:p>
            <a:pPr indent="-304800" lvl="1" marL="914400" rtl="0" algn="l">
              <a:spcBef>
                <a:spcPts val="115"/>
              </a:spcBef>
              <a:spcAft>
                <a:spcPts val="0"/>
              </a:spcAft>
              <a:buSzPts val="1200"/>
              <a:buFont typeface="Mada"/>
              <a:buChar char="○"/>
            </a:pPr>
            <a:r>
              <a:rPr b="1" lang="ar" sz="1200">
                <a:latin typeface="Mada"/>
                <a:ea typeface="Mada"/>
                <a:cs typeface="Mada"/>
                <a:sym typeface="Mada"/>
              </a:rPr>
              <a:t>Adenomas are successfully treated by </a:t>
            </a:r>
            <a:r>
              <a:rPr b="1" lang="ar" sz="1200">
                <a:solidFill>
                  <a:srgbClr val="CC0000"/>
                </a:solidFill>
                <a:latin typeface="Mada"/>
                <a:ea typeface="Mada"/>
                <a:cs typeface="Mada"/>
                <a:sym typeface="Mada"/>
              </a:rPr>
              <a:t>adrenalectomy</a:t>
            </a:r>
            <a:r>
              <a:rPr lang="ar" sz="1200">
                <a:solidFill>
                  <a:srgbClr val="CC0000"/>
                </a:solidFill>
                <a:latin typeface="Mada"/>
                <a:ea typeface="Mada"/>
                <a:cs typeface="Mada"/>
                <a:sym typeface="Mada"/>
              </a:rPr>
              <a:t> </a:t>
            </a:r>
            <a:r>
              <a:rPr lang="ar" sz="1200">
                <a:latin typeface="Mada"/>
                <a:ea typeface="Mada"/>
                <a:cs typeface="Mada"/>
                <a:sym typeface="Mada"/>
              </a:rPr>
              <a:t>while this treatment for carcinoma is usually unsuccessful and medical therapy can control hypercortisolism in these patients</a:t>
            </a:r>
            <a:endParaRPr sz="1200">
              <a:solidFill>
                <a:srgbClr val="0B5394"/>
              </a:solidFill>
              <a:latin typeface="Mada"/>
              <a:ea typeface="Mada"/>
              <a:cs typeface="Mada"/>
              <a:sym typeface="Mada"/>
            </a:endParaRPr>
          </a:p>
          <a:p>
            <a:pPr indent="-304800" lvl="0" marL="457200" rtl="0" algn="l">
              <a:spcBef>
                <a:spcPts val="115"/>
              </a:spcBef>
              <a:spcAft>
                <a:spcPts val="0"/>
              </a:spcAft>
              <a:buSzPts val="1200"/>
              <a:buFont typeface="Mada"/>
              <a:buChar char="●"/>
            </a:pPr>
            <a:r>
              <a:rPr b="1" lang="ar" sz="1200">
                <a:latin typeface="Mada"/>
                <a:ea typeface="Mada"/>
                <a:cs typeface="Mada"/>
                <a:sym typeface="Mada"/>
              </a:rPr>
              <a:t>Ectopic ACTH syndrome:</a:t>
            </a:r>
            <a:endParaRPr b="1" sz="1200">
              <a:latin typeface="Mada"/>
              <a:ea typeface="Mada"/>
              <a:cs typeface="Mada"/>
              <a:sym typeface="Mada"/>
            </a:endParaRPr>
          </a:p>
          <a:p>
            <a:pPr indent="-304800" lvl="1" marL="914400" rtl="0" algn="l">
              <a:spcBef>
                <a:spcPts val="115"/>
              </a:spcBef>
              <a:spcAft>
                <a:spcPts val="0"/>
              </a:spcAft>
              <a:buSzPts val="1200"/>
              <a:buFont typeface="Mada"/>
              <a:buChar char="○"/>
            </a:pPr>
            <a:r>
              <a:rPr b="1" lang="ar" sz="1200">
                <a:latin typeface="Mada"/>
                <a:ea typeface="Mada"/>
                <a:cs typeface="Mada"/>
                <a:sym typeface="Mada"/>
              </a:rPr>
              <a:t>Therapy </a:t>
            </a:r>
            <a:r>
              <a:rPr b="1" lang="ar" sz="1200">
                <a:solidFill>
                  <a:srgbClr val="CC0000"/>
                </a:solidFill>
                <a:latin typeface="Mada"/>
                <a:ea typeface="Mada"/>
                <a:cs typeface="Mada"/>
                <a:sym typeface="Mada"/>
              </a:rPr>
              <a:t>is directed at removal of the tumour</a:t>
            </a:r>
            <a:r>
              <a:rPr b="1" lang="ar" sz="1200">
                <a:latin typeface="Mada"/>
                <a:ea typeface="Mada"/>
                <a:cs typeface="Mada"/>
                <a:sym typeface="Mada"/>
              </a:rPr>
              <a:t> which is only successful in the benign tumours </a:t>
            </a:r>
            <a:r>
              <a:rPr lang="ar" sz="1200">
                <a:latin typeface="Mada"/>
                <a:ea typeface="Mada"/>
                <a:cs typeface="Mada"/>
                <a:sym typeface="Mada"/>
              </a:rPr>
              <a:t>otherwise drugs that block steroid synthesis can be used, e.g. </a:t>
            </a:r>
            <a:r>
              <a:rPr b="1" lang="ar" sz="1200">
                <a:solidFill>
                  <a:srgbClr val="CC0000"/>
                </a:solidFill>
                <a:latin typeface="Mada"/>
                <a:ea typeface="Mada"/>
                <a:cs typeface="Mada"/>
                <a:sym typeface="Mada"/>
              </a:rPr>
              <a:t>Metyrapone </a:t>
            </a:r>
            <a:r>
              <a:rPr lang="ar" sz="1200">
                <a:latin typeface="Mada"/>
                <a:ea typeface="Mada"/>
                <a:cs typeface="Mada"/>
                <a:sym typeface="Mada"/>
              </a:rPr>
              <a:t>and </a:t>
            </a:r>
            <a:r>
              <a:rPr b="1" lang="ar" sz="1200">
                <a:solidFill>
                  <a:srgbClr val="CC0000"/>
                </a:solidFill>
                <a:latin typeface="Mada"/>
                <a:ea typeface="Mada"/>
                <a:cs typeface="Mada"/>
                <a:sym typeface="Mada"/>
              </a:rPr>
              <a:t>mitotane </a:t>
            </a:r>
            <a:r>
              <a:rPr lang="ar" sz="1200">
                <a:latin typeface="Mada"/>
                <a:ea typeface="Mada"/>
                <a:cs typeface="Mada"/>
                <a:sym typeface="Mada"/>
              </a:rPr>
              <a:t>with steroid replacement if necessary.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Cushing’s disease:</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Treatment is directed at control of ACTH hypersecretion by the pituitary and available methods include:</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Microsurgery </a:t>
            </a:r>
            <a:r>
              <a:rPr lang="ar" sz="1200">
                <a:latin typeface="Mada"/>
                <a:ea typeface="Mada"/>
                <a:cs typeface="Mada"/>
                <a:sym typeface="Mada"/>
              </a:rPr>
              <a:t>-</a:t>
            </a:r>
            <a:r>
              <a:rPr b="1" lang="ar" sz="1200">
                <a:solidFill>
                  <a:srgbClr val="0B5394"/>
                </a:solidFill>
                <a:latin typeface="Mada"/>
                <a:ea typeface="Mada"/>
                <a:cs typeface="Mada"/>
                <a:sym typeface="Mada"/>
              </a:rPr>
              <a:t>Trans-sphenoidal surgery with selective removal of the adenoma is</a:t>
            </a:r>
            <a:r>
              <a:rPr b="1" lang="ar" sz="1200">
                <a:solidFill>
                  <a:srgbClr val="CC0000"/>
                </a:solidFill>
                <a:latin typeface="Mada"/>
                <a:ea typeface="Mada"/>
                <a:cs typeface="Mada"/>
                <a:sym typeface="Mada"/>
              </a:rPr>
              <a:t> the treatment of choice.</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Radiotherapy</a:t>
            </a:r>
            <a:endParaRPr sz="1200">
              <a:latin typeface="Mada"/>
              <a:ea typeface="Mada"/>
              <a:cs typeface="Mada"/>
              <a:sym typeface="Mada"/>
            </a:endParaRPr>
          </a:p>
          <a:p>
            <a:pPr indent="-304800" lvl="2" marL="1371600" rtl="0" algn="l">
              <a:spcBef>
                <a:spcPts val="0"/>
              </a:spcBef>
              <a:spcAft>
                <a:spcPts val="0"/>
              </a:spcAft>
              <a:buSzPts val="1200"/>
              <a:buFont typeface="Mada"/>
              <a:buChar char="■"/>
            </a:pPr>
            <a:r>
              <a:rPr lang="ar" sz="1200">
                <a:latin typeface="Mada"/>
                <a:ea typeface="Mada"/>
                <a:cs typeface="Mada"/>
                <a:sym typeface="Mada"/>
              </a:rPr>
              <a:t>Pharmacological inhibition of ACTH secretion</a:t>
            </a:r>
            <a:endParaRPr sz="1200">
              <a:solidFill>
                <a:srgbClr val="0B5394"/>
              </a:solidFill>
              <a:latin typeface="Mada"/>
              <a:ea typeface="Mada"/>
              <a:cs typeface="Mada"/>
              <a:sym typeface="Mada"/>
            </a:endParaRPr>
          </a:p>
        </p:txBody>
      </p:sp>
      <p:pic>
        <p:nvPicPr>
          <p:cNvPr id="430" name="Google Shape;430;p34"/>
          <p:cNvPicPr preferRelativeResize="0"/>
          <p:nvPr/>
        </p:nvPicPr>
        <p:blipFill>
          <a:blip r:embed="rId3">
            <a:alphaModFix/>
          </a:blip>
          <a:stretch>
            <a:fillRect/>
          </a:stretch>
        </p:blipFill>
        <p:spPr>
          <a:xfrm>
            <a:off x="306825" y="4522725"/>
            <a:ext cx="229160" cy="276489"/>
          </a:xfrm>
          <a:prstGeom prst="rect">
            <a:avLst/>
          </a:prstGeom>
          <a:noFill/>
          <a:ln>
            <a:noFill/>
          </a:ln>
        </p:spPr>
      </p:pic>
      <p:pic>
        <p:nvPicPr>
          <p:cNvPr id="431" name="Google Shape;431;p34"/>
          <p:cNvPicPr preferRelativeResize="0"/>
          <p:nvPr/>
        </p:nvPicPr>
        <p:blipFill>
          <a:blip r:embed="rId4">
            <a:alphaModFix/>
          </a:blip>
          <a:stretch>
            <a:fillRect/>
          </a:stretch>
        </p:blipFill>
        <p:spPr>
          <a:xfrm>
            <a:off x="306816" y="1431962"/>
            <a:ext cx="229160" cy="276489"/>
          </a:xfrm>
          <a:prstGeom prst="rect">
            <a:avLst/>
          </a:prstGeom>
          <a:noFill/>
          <a:ln>
            <a:noFill/>
          </a:ln>
        </p:spPr>
      </p:pic>
      <p:cxnSp>
        <p:nvCxnSpPr>
          <p:cNvPr id="432" name="Google Shape;432;p34"/>
          <p:cNvCxnSpPr/>
          <p:nvPr/>
        </p:nvCxnSpPr>
        <p:spPr>
          <a:xfrm rot="10800000">
            <a:off x="8900" y="11145050"/>
            <a:ext cx="7612800" cy="0"/>
          </a:xfrm>
          <a:prstGeom prst="straightConnector1">
            <a:avLst/>
          </a:prstGeom>
          <a:noFill/>
          <a:ln cap="flat" cmpd="sng" w="28575">
            <a:solidFill>
              <a:schemeClr val="accent3"/>
            </a:solidFill>
            <a:prstDash val="dot"/>
            <a:round/>
            <a:headEnd len="med" w="med" type="none"/>
            <a:tailEnd len="med" w="med" type="none"/>
          </a:ln>
        </p:spPr>
      </p:cxnSp>
      <p:cxnSp>
        <p:nvCxnSpPr>
          <p:cNvPr id="433" name="Google Shape;433;p3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34" name="Google Shape;434;p34"/>
          <p:cNvSpPr txBox="1"/>
          <p:nvPr/>
        </p:nvSpPr>
        <p:spPr>
          <a:xfrm>
            <a:off x="459575" y="4466150"/>
            <a:ext cx="6980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ar" sz="1800" u="sng">
                <a:solidFill>
                  <a:schemeClr val="dk1"/>
                </a:solidFill>
                <a:latin typeface="Mada"/>
                <a:ea typeface="Mada"/>
                <a:cs typeface="Mada"/>
                <a:sym typeface="Mada"/>
              </a:rPr>
              <a:t>Medical:</a:t>
            </a:r>
            <a:endParaRPr sz="1200">
              <a:solidFill>
                <a:srgbClr val="6AA84F"/>
              </a:solidFill>
              <a:latin typeface="Mada"/>
              <a:ea typeface="Mada"/>
              <a:cs typeface="Mada"/>
              <a:sym typeface="Mada"/>
            </a:endParaRPr>
          </a:p>
        </p:txBody>
      </p:sp>
      <p:sp>
        <p:nvSpPr>
          <p:cNvPr id="435" name="Google Shape;435;p34"/>
          <p:cNvSpPr txBox="1"/>
          <p:nvPr/>
        </p:nvSpPr>
        <p:spPr>
          <a:xfrm>
            <a:off x="539375" y="7276200"/>
            <a:ext cx="69801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B5394"/>
              </a:buClr>
              <a:buSzPts val="1200"/>
              <a:buFont typeface="Mada"/>
              <a:buChar char="❖"/>
            </a:pPr>
            <a:r>
              <a:rPr b="1" lang="ar" sz="1200">
                <a:solidFill>
                  <a:srgbClr val="0B5394"/>
                </a:solidFill>
                <a:latin typeface="Mada"/>
                <a:ea typeface="Mada"/>
                <a:cs typeface="Mada"/>
                <a:sym typeface="Mada"/>
              </a:rPr>
              <a:t>When hypercortisolism cannot be cured with surgery, give mifepristone. </a:t>
            </a:r>
            <a:r>
              <a:rPr lang="ar" sz="1200">
                <a:solidFill>
                  <a:srgbClr val="0B5394"/>
                </a:solidFill>
                <a:latin typeface="Mada"/>
                <a:ea typeface="Mada"/>
                <a:cs typeface="Mada"/>
                <a:sym typeface="Mada"/>
              </a:rPr>
              <a:t>Mifepristone inhibits cortisol receptors throughout the body. </a:t>
            </a:r>
            <a:endParaRPr sz="1200">
              <a:solidFill>
                <a:srgbClr val="0B5394"/>
              </a:solidFill>
              <a:latin typeface="Mada"/>
              <a:ea typeface="Mada"/>
              <a:cs typeface="Mada"/>
              <a:sym typeface="Mada"/>
            </a:endParaRPr>
          </a:p>
          <a:p>
            <a:pPr indent="-304800" lvl="0" marL="457200" rtl="0" algn="l">
              <a:spcBef>
                <a:spcPts val="0"/>
              </a:spcBef>
              <a:spcAft>
                <a:spcPts val="0"/>
              </a:spcAft>
              <a:buClr>
                <a:srgbClr val="0B5394"/>
              </a:buClr>
              <a:buSzPts val="1200"/>
              <a:buFont typeface="Mada"/>
              <a:buChar char="❖"/>
            </a:pPr>
            <a:r>
              <a:rPr b="1" lang="ar" sz="1200">
                <a:solidFill>
                  <a:srgbClr val="0B5394"/>
                </a:solidFill>
                <a:latin typeface="Mada"/>
                <a:ea typeface="Mada"/>
                <a:cs typeface="Mada"/>
                <a:sym typeface="Mada"/>
              </a:rPr>
              <a:t>When adrenal cancer cannot be fully resected or there is metastatic disease that can’t be identified</a:t>
            </a:r>
            <a:r>
              <a:rPr b="1" lang="ar" sz="1200">
                <a:solidFill>
                  <a:srgbClr val="CC0000"/>
                </a:solidFill>
                <a:latin typeface="Mada"/>
                <a:ea typeface="Mada"/>
                <a:cs typeface="Mada"/>
                <a:sym typeface="Mada"/>
              </a:rPr>
              <a:t>, give mitotane.</a:t>
            </a:r>
            <a:endParaRPr b="1">
              <a:solidFill>
                <a:srgbClr val="CC0000"/>
              </a:solidFill>
            </a:endParaRPr>
          </a:p>
        </p:txBody>
      </p:sp>
      <p:graphicFrame>
        <p:nvGraphicFramePr>
          <p:cNvPr id="436" name="Google Shape;436;p34"/>
          <p:cNvGraphicFramePr/>
          <p:nvPr/>
        </p:nvGraphicFramePr>
        <p:xfrm>
          <a:off x="488700" y="4977500"/>
          <a:ext cx="3000000" cy="3000000"/>
        </p:xfrm>
        <a:graphic>
          <a:graphicData uri="http://schemas.openxmlformats.org/drawingml/2006/table">
            <a:tbl>
              <a:tblPr>
                <a:noFill/>
                <a:tableStyleId>{6276E6E4-02A1-4E70-BCD9-788658AE278E}</a:tableStyleId>
              </a:tblPr>
              <a:tblGrid>
                <a:gridCol w="1238725"/>
                <a:gridCol w="5407925"/>
              </a:tblGrid>
              <a:tr h="381000">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Drug</a:t>
                      </a:r>
                      <a:endParaRPr b="1" sz="1500">
                        <a:solidFill>
                          <a:srgbClr val="FFFFF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Mechanism Of Action</a:t>
                      </a:r>
                      <a:endParaRPr b="1" sz="1500">
                        <a:solidFill>
                          <a:srgbClr val="FFFFF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381000">
                <a:tc>
                  <a:txBody>
                    <a:bodyPr/>
                    <a:lstStyle/>
                    <a:p>
                      <a:pPr indent="0" lvl="0" marL="0" rtl="0" algn="ctr">
                        <a:spcBef>
                          <a:spcPts val="0"/>
                        </a:spcBef>
                        <a:spcAft>
                          <a:spcPts val="0"/>
                        </a:spcAft>
                        <a:buNone/>
                      </a:pPr>
                      <a:r>
                        <a:rPr b="1" lang="ar" sz="1300">
                          <a:latin typeface="Mada"/>
                          <a:ea typeface="Mada"/>
                          <a:cs typeface="Mada"/>
                          <a:sym typeface="Mada"/>
                        </a:rPr>
                        <a:t>Mitotane </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latin typeface="Mada"/>
                          <a:ea typeface="Mada"/>
                          <a:cs typeface="Mada"/>
                          <a:sym typeface="Mada"/>
                        </a:rPr>
                        <a:t>acts by inhibiting cortisol synthesis through inhibiting the </a:t>
                      </a:r>
                      <a:r>
                        <a:rPr b="1" lang="ar" sz="1200">
                          <a:latin typeface="Mada"/>
                          <a:ea typeface="Mada"/>
                          <a:cs typeface="Mada"/>
                          <a:sym typeface="Mada"/>
                        </a:rPr>
                        <a:t>P450 enzyme responsible for 11B hydroxylation.</a:t>
                      </a:r>
                      <a:endParaRPr b="1"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300">
                          <a:latin typeface="Mada"/>
                          <a:ea typeface="Mada"/>
                          <a:cs typeface="Mada"/>
                          <a:sym typeface="Mada"/>
                        </a:rPr>
                        <a:t>Metyrapone </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solidFill>
                            <a:srgbClr val="0B5394"/>
                          </a:solidFill>
                          <a:highlight>
                            <a:srgbClr val="FFFFFF"/>
                          </a:highlight>
                          <a:latin typeface="Mada"/>
                          <a:ea typeface="Mada"/>
                          <a:cs typeface="Mada"/>
                          <a:sym typeface="Mada"/>
                        </a:rPr>
                        <a:t>The usual drug ,</a:t>
                      </a:r>
                      <a:r>
                        <a:rPr lang="ar" sz="1050">
                          <a:solidFill>
                            <a:srgbClr val="3C4043"/>
                          </a:solidFill>
                          <a:highlight>
                            <a:srgbClr val="FFFFFF"/>
                          </a:highlight>
                          <a:latin typeface="Roboto"/>
                          <a:ea typeface="Roboto"/>
                          <a:cs typeface="Roboto"/>
                          <a:sym typeface="Roboto"/>
                        </a:rPr>
                        <a:t> </a:t>
                      </a:r>
                      <a:r>
                        <a:rPr lang="ar" sz="1200">
                          <a:latin typeface="Mada"/>
                          <a:ea typeface="Mada"/>
                          <a:cs typeface="Mada"/>
                          <a:sym typeface="Mada"/>
                        </a:rPr>
                        <a:t>also blocks cortisol synthesis by</a:t>
                      </a:r>
                      <a:r>
                        <a:rPr b="1" lang="ar" sz="1200">
                          <a:latin typeface="Mada"/>
                          <a:ea typeface="Mada"/>
                          <a:cs typeface="Mada"/>
                          <a:sym typeface="Mada"/>
                        </a:rPr>
                        <a:t> inhibiting 11B hydroxylase action and also the cholesterol side-chain cleavage.</a:t>
                      </a:r>
                      <a:endParaRPr b="1"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300">
                          <a:latin typeface="Mada"/>
                          <a:ea typeface="Mada"/>
                          <a:cs typeface="Mada"/>
                          <a:sym typeface="Mada"/>
                        </a:rPr>
                        <a:t>Ketocenazole </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200">
                          <a:latin typeface="Mada"/>
                          <a:ea typeface="Mada"/>
                          <a:cs typeface="Mada"/>
                          <a:sym typeface="Mada"/>
                        </a:rPr>
                        <a:t>is a potent</a:t>
                      </a:r>
                      <a:r>
                        <a:rPr b="1" lang="ar" sz="1200">
                          <a:latin typeface="Mada"/>
                          <a:ea typeface="Mada"/>
                          <a:cs typeface="Mada"/>
                          <a:sym typeface="Mada"/>
                        </a:rPr>
                        <a:t> inhibition of the P450 enzymes</a:t>
                      </a:r>
                      <a:r>
                        <a:rPr lang="ar" sz="1200">
                          <a:latin typeface="Mada"/>
                          <a:ea typeface="Mada"/>
                          <a:cs typeface="Mada"/>
                          <a:sym typeface="Mada"/>
                        </a:rPr>
                        <a:t> with a </a:t>
                      </a:r>
                      <a:r>
                        <a:rPr b="1" lang="ar" sz="1200">
                          <a:latin typeface="Mada"/>
                          <a:ea typeface="Mada"/>
                          <a:cs typeface="Mada"/>
                          <a:sym typeface="Mada"/>
                        </a:rPr>
                        <a:t>principle effect on the 17-20 lyase enzymes but it also inhibits 11B hydroxylase, 18 hydroxylase and cholesterol side-chain cleavage.</a:t>
                      </a:r>
                      <a:endParaRPr b="1"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pic>
        <p:nvPicPr>
          <p:cNvPr id="437" name="Google Shape;437;p34"/>
          <p:cNvPicPr preferRelativeResize="0"/>
          <p:nvPr/>
        </p:nvPicPr>
        <p:blipFill>
          <a:blip r:embed="rId5">
            <a:alphaModFix/>
          </a:blip>
          <a:stretch>
            <a:fillRect/>
          </a:stretch>
        </p:blipFill>
        <p:spPr>
          <a:xfrm>
            <a:off x="2532475" y="8226400"/>
            <a:ext cx="2559101" cy="1858424"/>
          </a:xfrm>
          <a:prstGeom prst="rect">
            <a:avLst/>
          </a:prstGeom>
          <a:noFill/>
          <a:ln cap="flat" cmpd="sng" w="19050">
            <a:solidFill>
              <a:schemeClr val="accent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5"/>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43" name="Google Shape;443;p35"/>
          <p:cNvSpPr txBox="1"/>
          <p:nvPr/>
        </p:nvSpPr>
        <p:spPr>
          <a:xfrm>
            <a:off x="691338" y="1143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Hyperaldosteronism</a:t>
            </a:r>
            <a:endParaRPr sz="2600">
              <a:latin typeface="Mada Black"/>
              <a:ea typeface="Mada Black"/>
              <a:cs typeface="Mada Black"/>
              <a:sym typeface="Mada Black"/>
            </a:endParaRPr>
          </a:p>
        </p:txBody>
      </p:sp>
      <p:sp>
        <p:nvSpPr>
          <p:cNvPr id="444" name="Google Shape;444;p35"/>
          <p:cNvSpPr txBox="1"/>
          <p:nvPr/>
        </p:nvSpPr>
        <p:spPr>
          <a:xfrm>
            <a:off x="228600" y="4207925"/>
            <a:ext cx="7317000" cy="10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000000"/>
                </a:solidFill>
                <a:latin typeface="Mada"/>
                <a:ea typeface="Mada"/>
                <a:cs typeface="Mada"/>
                <a:sym typeface="Mada"/>
              </a:rPr>
              <a:t>Primary hyperaldosteronism</a:t>
            </a:r>
            <a:endParaRPr b="1"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Adenoma, usually unilateral, of the glomerulosa cells of the adrenal cortex </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rarely, adrenal carcinoma  </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Bilateral adrenal hyperplasia; idiopathic AH</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Indeterminate hyperaldosteronism, Dexamethasone suppressible hyperaldosteronism.</a:t>
            </a:r>
            <a:endParaRPr sz="1200">
              <a:latin typeface="Mada"/>
              <a:ea typeface="Mada"/>
              <a:cs typeface="Mada"/>
              <a:sym typeface="Mada"/>
            </a:endParaRPr>
          </a:p>
        </p:txBody>
      </p:sp>
      <p:graphicFrame>
        <p:nvGraphicFramePr>
          <p:cNvPr id="445" name="Google Shape;445;p35"/>
          <p:cNvGraphicFramePr/>
          <p:nvPr/>
        </p:nvGraphicFramePr>
        <p:xfrm>
          <a:off x="213750" y="1387400"/>
          <a:ext cx="3000000" cy="3000000"/>
        </p:xfrm>
        <a:graphic>
          <a:graphicData uri="http://schemas.openxmlformats.org/drawingml/2006/table">
            <a:tbl>
              <a:tblPr>
                <a:noFill/>
                <a:tableStyleId>{6276E6E4-02A1-4E70-BCD9-788658AE278E}</a:tableStyleId>
              </a:tblPr>
              <a:tblGrid>
                <a:gridCol w="2116175"/>
                <a:gridCol w="869000"/>
                <a:gridCol w="919950"/>
                <a:gridCol w="3227375"/>
              </a:tblGrid>
              <a:tr h="246250">
                <a:tc>
                  <a:txBody>
                    <a:bodyPr/>
                    <a:lstStyle/>
                    <a:p>
                      <a:pPr indent="0" lvl="0" marL="0" rtl="0" algn="ctr">
                        <a:spcBef>
                          <a:spcPts val="0"/>
                        </a:spcBef>
                        <a:spcAft>
                          <a:spcPts val="0"/>
                        </a:spcAft>
                        <a:buNone/>
                      </a:pPr>
                      <a:r>
                        <a:rPr b="1" lang="ar" sz="1000">
                          <a:latin typeface="Mada"/>
                          <a:ea typeface="Mada"/>
                          <a:cs typeface="Mada"/>
                          <a:sym typeface="Mada"/>
                        </a:rPr>
                        <a:t>Cause</a:t>
                      </a:r>
                      <a:endParaRPr b="1" sz="10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c>
                  <a:txBody>
                    <a:bodyPr/>
                    <a:lstStyle/>
                    <a:p>
                      <a:pPr indent="0" lvl="0" marL="0" rtl="0" algn="ctr">
                        <a:spcBef>
                          <a:spcPts val="0"/>
                        </a:spcBef>
                        <a:spcAft>
                          <a:spcPts val="0"/>
                        </a:spcAft>
                        <a:buNone/>
                      </a:pPr>
                      <a:r>
                        <a:rPr b="1" lang="ar" sz="1000">
                          <a:latin typeface="Mada"/>
                          <a:ea typeface="Mada"/>
                          <a:cs typeface="Mada"/>
                          <a:sym typeface="Mada"/>
                        </a:rPr>
                        <a:t>Renin</a:t>
                      </a:r>
                      <a:endParaRPr b="1" sz="10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c>
                  <a:txBody>
                    <a:bodyPr/>
                    <a:lstStyle/>
                    <a:p>
                      <a:pPr indent="0" lvl="0" marL="0" rtl="0" algn="ctr">
                        <a:spcBef>
                          <a:spcPts val="0"/>
                        </a:spcBef>
                        <a:spcAft>
                          <a:spcPts val="0"/>
                        </a:spcAft>
                        <a:buNone/>
                      </a:pPr>
                      <a:r>
                        <a:rPr b="1" lang="ar" sz="1000">
                          <a:latin typeface="Mada"/>
                          <a:ea typeface="Mada"/>
                          <a:cs typeface="Mada"/>
                          <a:sym typeface="Mada"/>
                        </a:rPr>
                        <a:t>Aldosterone</a:t>
                      </a:r>
                      <a:endParaRPr b="1" sz="10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c>
                  <a:txBody>
                    <a:bodyPr/>
                    <a:lstStyle/>
                    <a:p>
                      <a:pPr indent="0" lvl="0" marL="0" rtl="0" algn="ctr">
                        <a:spcBef>
                          <a:spcPts val="0"/>
                        </a:spcBef>
                        <a:spcAft>
                          <a:spcPts val="0"/>
                        </a:spcAft>
                        <a:buNone/>
                      </a:pPr>
                      <a:r>
                        <a:rPr b="1" lang="ar" sz="1000">
                          <a:latin typeface="Mada"/>
                          <a:ea typeface="Mada"/>
                          <a:cs typeface="Mada"/>
                          <a:sym typeface="Mada"/>
                        </a:rPr>
                        <a:t>Example</a:t>
                      </a:r>
                      <a:endParaRPr b="1" sz="10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r>
              <a:tr h="330225">
                <a:tc>
                  <a:txBody>
                    <a:bodyPr/>
                    <a:lstStyle/>
                    <a:p>
                      <a:pPr indent="0" lvl="0" marL="0" rtl="0" algn="ctr">
                        <a:spcBef>
                          <a:spcPts val="0"/>
                        </a:spcBef>
                        <a:spcAft>
                          <a:spcPts val="0"/>
                        </a:spcAft>
                        <a:buNone/>
                      </a:pPr>
                      <a:r>
                        <a:rPr b="1" lang="ar" sz="1000">
                          <a:latin typeface="Mada"/>
                          <a:ea typeface="Mada"/>
                          <a:cs typeface="Mada"/>
                          <a:sym typeface="Mada"/>
                        </a:rPr>
                        <a:t>Primary hyperaldosteronism</a:t>
                      </a:r>
                      <a:endParaRPr b="1" sz="10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900">
                          <a:latin typeface="Mada"/>
                          <a:ea typeface="Mada"/>
                          <a:cs typeface="Mada"/>
                          <a:sym typeface="Mada"/>
                        </a:rPr>
                        <a:t>Low</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Mada"/>
                          <a:ea typeface="Mada"/>
                          <a:cs typeface="Mada"/>
                          <a:sym typeface="Mada"/>
                        </a:rPr>
                        <a:t>High</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b="1" lang="ar" sz="900">
                          <a:solidFill>
                            <a:schemeClr val="dk1"/>
                          </a:solidFill>
                          <a:latin typeface="Mada"/>
                          <a:ea typeface="Mada"/>
                          <a:cs typeface="Mada"/>
                          <a:sym typeface="Mada"/>
                        </a:rPr>
                        <a:t>Conn’s syndrome</a:t>
                      </a:r>
                      <a:r>
                        <a:rPr lang="ar" sz="900">
                          <a:solidFill>
                            <a:schemeClr val="dk1"/>
                          </a:solidFill>
                          <a:latin typeface="Mada"/>
                          <a:ea typeface="Mada"/>
                          <a:cs typeface="Mada"/>
                          <a:sym typeface="Mada"/>
                        </a:rPr>
                        <a:t>, Idiopathic bilateral adrenal hyperplasia</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428175">
                <a:tc>
                  <a:txBody>
                    <a:bodyPr/>
                    <a:lstStyle/>
                    <a:p>
                      <a:pPr indent="0" lvl="0" marL="0" rtl="0" algn="ctr">
                        <a:spcBef>
                          <a:spcPts val="0"/>
                        </a:spcBef>
                        <a:spcAft>
                          <a:spcPts val="0"/>
                        </a:spcAft>
                        <a:buNone/>
                      </a:pPr>
                      <a:r>
                        <a:rPr b="1" lang="ar" sz="1000">
                          <a:latin typeface="Mada"/>
                          <a:ea typeface="Mada"/>
                          <a:cs typeface="Mada"/>
                          <a:sym typeface="Mada"/>
                        </a:rPr>
                        <a:t>Secondary hyperaldosteronism</a:t>
                      </a:r>
                      <a:endParaRPr b="1" sz="10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900">
                          <a:latin typeface="Mada"/>
                          <a:ea typeface="Mada"/>
                          <a:cs typeface="Mada"/>
                          <a:sym typeface="Mada"/>
                        </a:rPr>
                        <a:t>High</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Mada"/>
                          <a:ea typeface="Mada"/>
                          <a:cs typeface="Mada"/>
                          <a:sym typeface="Mada"/>
                        </a:rPr>
                        <a:t>High</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chemeClr val="dk1"/>
                          </a:solidFill>
                          <a:latin typeface="Mada"/>
                          <a:ea typeface="Mada"/>
                          <a:cs typeface="Mada"/>
                          <a:sym typeface="Mada"/>
                        </a:rPr>
                        <a:t>Inadequate renal perfusion (diuretic therapy, cardiac failure, liver failure, nephrotic syndrome, renal artery stenosis)</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470150">
                <a:tc>
                  <a:txBody>
                    <a:bodyPr/>
                    <a:lstStyle/>
                    <a:p>
                      <a:pPr indent="0" lvl="0" marL="0" rtl="0" algn="ctr">
                        <a:spcBef>
                          <a:spcPts val="0"/>
                        </a:spcBef>
                        <a:spcAft>
                          <a:spcPts val="0"/>
                        </a:spcAft>
                        <a:buNone/>
                      </a:pPr>
                      <a:r>
                        <a:rPr b="1" lang="ar" sz="1000">
                          <a:latin typeface="Mada"/>
                          <a:ea typeface="Mada"/>
                          <a:cs typeface="Mada"/>
                          <a:sym typeface="Mada"/>
                        </a:rPr>
                        <a:t>Non-aldosterone-dependent activation of mineralocorticoid pathway</a:t>
                      </a:r>
                      <a:endParaRPr b="1" sz="10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900">
                          <a:latin typeface="Mada"/>
                          <a:ea typeface="Mada"/>
                          <a:cs typeface="Mada"/>
                          <a:sym typeface="Mada"/>
                        </a:rPr>
                        <a:t>Low</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Mada"/>
                          <a:ea typeface="Mada"/>
                          <a:cs typeface="Mada"/>
                          <a:sym typeface="Mada"/>
                        </a:rPr>
                        <a:t>Low</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Mada"/>
                          <a:ea typeface="Mada"/>
                          <a:cs typeface="Mada"/>
                          <a:sym typeface="Mada"/>
                        </a:rPr>
                        <a:t>Ectopic ACTH syndrome</a:t>
                      </a:r>
                      <a:endParaRPr sz="9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bl>
          </a:graphicData>
        </a:graphic>
      </p:graphicFrame>
      <p:sp>
        <p:nvSpPr>
          <p:cNvPr id="446" name="Google Shape;446;p35"/>
          <p:cNvSpPr txBox="1"/>
          <p:nvPr/>
        </p:nvSpPr>
        <p:spPr>
          <a:xfrm>
            <a:off x="213750" y="798925"/>
            <a:ext cx="6260400" cy="4764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B5394"/>
              </a:buClr>
              <a:buSzPts val="2200"/>
              <a:buFont typeface="Mada Black"/>
              <a:buChar char="◄"/>
            </a:pPr>
            <a:r>
              <a:rPr lang="ar" sz="2200">
                <a:solidFill>
                  <a:srgbClr val="0B5394"/>
                </a:solidFill>
                <a:highlight>
                  <a:schemeClr val="accent4"/>
                </a:highlight>
                <a:latin typeface="Mada Black"/>
                <a:ea typeface="Mada Black"/>
                <a:cs typeface="Mada Black"/>
                <a:sym typeface="Mada Black"/>
              </a:rPr>
              <a:t>Causes of mineralocorticoid excess:</a:t>
            </a:r>
            <a:endParaRPr b="1" sz="1500">
              <a:solidFill>
                <a:srgbClr val="0B5394"/>
              </a:solidFill>
              <a:latin typeface="Mada"/>
              <a:ea typeface="Mada"/>
              <a:cs typeface="Mada"/>
              <a:sym typeface="Mada"/>
            </a:endParaRPr>
          </a:p>
        </p:txBody>
      </p:sp>
      <p:sp>
        <p:nvSpPr>
          <p:cNvPr id="447" name="Google Shape;447;p35"/>
          <p:cNvSpPr txBox="1"/>
          <p:nvPr/>
        </p:nvSpPr>
        <p:spPr>
          <a:xfrm>
            <a:off x="2280000" y="3204650"/>
            <a:ext cx="3000000" cy="92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 Conn's Syndrome</a:t>
            </a:r>
            <a:endParaRPr sz="2600">
              <a:solidFill>
                <a:schemeClr val="dk1"/>
              </a:solidFill>
              <a:latin typeface="Mada Black"/>
              <a:ea typeface="Mada Black"/>
              <a:cs typeface="Mada Black"/>
              <a:sym typeface="Mada Black"/>
            </a:endParaRPr>
          </a:p>
        </p:txBody>
      </p:sp>
      <p:cxnSp>
        <p:nvCxnSpPr>
          <p:cNvPr id="448" name="Google Shape;448;p35"/>
          <p:cNvCxnSpPr/>
          <p:nvPr/>
        </p:nvCxnSpPr>
        <p:spPr>
          <a:xfrm flipH="1" rot="10800000">
            <a:off x="1366500" y="3710275"/>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449" name="Google Shape;449;p3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50" name="Google Shape;450;p35"/>
          <p:cNvSpPr txBox="1"/>
          <p:nvPr/>
        </p:nvSpPr>
        <p:spPr>
          <a:xfrm>
            <a:off x="213757" y="3777900"/>
            <a:ext cx="59736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Causes:</a:t>
            </a:r>
            <a:endParaRPr b="1" sz="1500">
              <a:solidFill>
                <a:srgbClr val="000000"/>
              </a:solidFill>
              <a:latin typeface="Mada"/>
              <a:ea typeface="Mada"/>
              <a:cs typeface="Mada"/>
              <a:sym typeface="Mada"/>
            </a:endParaRPr>
          </a:p>
        </p:txBody>
      </p:sp>
      <p:sp>
        <p:nvSpPr>
          <p:cNvPr id="451" name="Google Shape;451;p35"/>
          <p:cNvSpPr txBox="1"/>
          <p:nvPr/>
        </p:nvSpPr>
        <p:spPr>
          <a:xfrm>
            <a:off x="213757" y="5225700"/>
            <a:ext cx="59736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Clinical Features:</a:t>
            </a:r>
            <a:endParaRPr b="1" sz="1500">
              <a:solidFill>
                <a:srgbClr val="000000"/>
              </a:solidFill>
              <a:latin typeface="Mada"/>
              <a:ea typeface="Mada"/>
              <a:cs typeface="Mada"/>
              <a:sym typeface="Mada"/>
            </a:endParaRPr>
          </a:p>
        </p:txBody>
      </p:sp>
      <p:sp>
        <p:nvSpPr>
          <p:cNvPr id="452" name="Google Shape;452;p35"/>
          <p:cNvSpPr/>
          <p:nvPr/>
        </p:nvSpPr>
        <p:spPr>
          <a:xfrm>
            <a:off x="176550" y="5957975"/>
            <a:ext cx="2201100" cy="15501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clinical picture may mimic CAH from of 11 α-hydroxylase deficiency  </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Expansion of the extracellular fluid volume and</a:t>
            </a:r>
            <a:r>
              <a:rPr b="1" lang="ar" sz="1200">
                <a:solidFill>
                  <a:schemeClr val="dk1"/>
                </a:solidFill>
                <a:latin typeface="Mada"/>
                <a:ea typeface="Mada"/>
                <a:cs typeface="Mada"/>
                <a:sym typeface="Mada"/>
              </a:rPr>
              <a:t> Secondary HTN  </a:t>
            </a:r>
            <a:endParaRPr b="1"/>
          </a:p>
        </p:txBody>
      </p:sp>
      <p:sp>
        <p:nvSpPr>
          <p:cNvPr id="453" name="Google Shape;453;p35"/>
          <p:cNvSpPr/>
          <p:nvPr/>
        </p:nvSpPr>
        <p:spPr>
          <a:xfrm>
            <a:off x="61350" y="57417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1</a:t>
            </a:r>
            <a:endParaRPr b="1" sz="1700">
              <a:latin typeface="Mada"/>
              <a:ea typeface="Mada"/>
              <a:cs typeface="Mada"/>
              <a:sym typeface="Mada"/>
            </a:endParaRPr>
          </a:p>
        </p:txBody>
      </p:sp>
      <p:sp>
        <p:nvSpPr>
          <p:cNvPr id="454" name="Google Shape;454;p35"/>
          <p:cNvSpPr/>
          <p:nvPr/>
        </p:nvSpPr>
        <p:spPr>
          <a:xfrm>
            <a:off x="2462550" y="5957975"/>
            <a:ext cx="2330100" cy="15501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Patient usually come to medical attention because of symptoms of </a:t>
            </a:r>
            <a:r>
              <a:rPr b="1" lang="ar" sz="1200">
                <a:solidFill>
                  <a:srgbClr val="CC0000"/>
                </a:solidFill>
                <a:latin typeface="Mada"/>
                <a:ea typeface="Mada"/>
                <a:cs typeface="Mada"/>
                <a:sym typeface="Mada"/>
              </a:rPr>
              <a:t>hypokalemia or detection of previously unsuspected hypertension. </a:t>
            </a:r>
            <a:endParaRPr b="1" sz="1200">
              <a:solidFill>
                <a:srgbClr val="CC0000"/>
              </a:solidFill>
              <a:latin typeface="Mada"/>
              <a:ea typeface="Mada"/>
              <a:cs typeface="Mada"/>
              <a:sym typeface="Mada"/>
            </a:endParaRPr>
          </a:p>
        </p:txBody>
      </p:sp>
      <p:sp>
        <p:nvSpPr>
          <p:cNvPr id="455" name="Google Shape;455;p35"/>
          <p:cNvSpPr/>
          <p:nvPr/>
        </p:nvSpPr>
        <p:spPr>
          <a:xfrm>
            <a:off x="2347350" y="57417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2</a:t>
            </a:r>
            <a:endParaRPr b="1" sz="1700">
              <a:latin typeface="Mada"/>
              <a:ea typeface="Mada"/>
              <a:cs typeface="Mada"/>
              <a:sym typeface="Mada"/>
            </a:endParaRPr>
          </a:p>
        </p:txBody>
      </p:sp>
      <p:sp>
        <p:nvSpPr>
          <p:cNvPr id="456" name="Google Shape;456;p35"/>
          <p:cNvSpPr/>
          <p:nvPr/>
        </p:nvSpPr>
        <p:spPr>
          <a:xfrm>
            <a:off x="4977150" y="5957975"/>
            <a:ext cx="2406300" cy="15501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98600" lvl="0" marL="208799"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potassium depletion is severe with </a:t>
            </a:r>
            <a:r>
              <a:rPr b="1" lang="ar" sz="1200">
                <a:solidFill>
                  <a:schemeClr val="dk1"/>
                </a:solidFill>
                <a:latin typeface="Mada"/>
                <a:ea typeface="Mada"/>
                <a:cs typeface="Mada"/>
                <a:sym typeface="Mada"/>
              </a:rPr>
              <a:t>alkalosis</a:t>
            </a:r>
            <a:r>
              <a:rPr lang="ar" sz="1200">
                <a:solidFill>
                  <a:schemeClr val="dk1"/>
                </a:solidFill>
                <a:latin typeface="Mada"/>
                <a:ea typeface="Mada"/>
                <a:cs typeface="Mada"/>
                <a:sym typeface="Mada"/>
              </a:rPr>
              <a:t>, there is increased thirst and polyuria and maybe </a:t>
            </a:r>
            <a:r>
              <a:rPr lang="ar" sz="1200">
                <a:solidFill>
                  <a:srgbClr val="CC0000"/>
                </a:solidFill>
                <a:latin typeface="Mada"/>
                <a:ea typeface="Mada"/>
                <a:cs typeface="Mada"/>
                <a:sym typeface="Mada"/>
              </a:rPr>
              <a:t>paresthesia</a:t>
            </a:r>
            <a:r>
              <a:rPr lang="ar" sz="1200">
                <a:solidFill>
                  <a:srgbClr val="CC0000"/>
                </a:solidFill>
                <a:latin typeface="Mada"/>
                <a:ea typeface="Mada"/>
                <a:cs typeface="Mada"/>
                <a:sym typeface="Mada"/>
              </a:rPr>
              <a:t> </a:t>
            </a:r>
            <a:r>
              <a:rPr lang="ar" sz="1200">
                <a:solidFill>
                  <a:srgbClr val="6AA84F"/>
                </a:solidFill>
                <a:latin typeface="Mada"/>
                <a:ea typeface="Mada"/>
                <a:cs typeface="Mada"/>
                <a:sym typeface="Mada"/>
              </a:rPr>
              <a:t>(secondary to hypokalemia)</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98600" lvl="0" marL="208799"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Headache is a frequent complaint.</a:t>
            </a:r>
            <a:endParaRPr sz="1200">
              <a:solidFill>
                <a:schemeClr val="dk1"/>
              </a:solidFill>
              <a:latin typeface="Mada"/>
              <a:ea typeface="Mada"/>
              <a:cs typeface="Mada"/>
              <a:sym typeface="Mada"/>
            </a:endParaRPr>
          </a:p>
        </p:txBody>
      </p:sp>
      <p:sp>
        <p:nvSpPr>
          <p:cNvPr id="457" name="Google Shape;457;p35"/>
          <p:cNvSpPr/>
          <p:nvPr/>
        </p:nvSpPr>
        <p:spPr>
          <a:xfrm>
            <a:off x="4861950" y="57417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3</a:t>
            </a:r>
            <a:endParaRPr b="1" sz="1700">
              <a:latin typeface="Mada"/>
              <a:ea typeface="Mada"/>
              <a:cs typeface="Mada"/>
              <a:sym typeface="Mada"/>
            </a:endParaRPr>
          </a:p>
        </p:txBody>
      </p:sp>
      <p:sp>
        <p:nvSpPr>
          <p:cNvPr id="458" name="Google Shape;458;p35"/>
          <p:cNvSpPr/>
          <p:nvPr/>
        </p:nvSpPr>
        <p:spPr>
          <a:xfrm>
            <a:off x="237575" y="7758477"/>
            <a:ext cx="4478100" cy="10353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98600" lvl="0" marL="2448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There are no characteristic symptoms and often nonspecific complaints, e.g.</a:t>
            </a:r>
            <a:r>
              <a:rPr b="1" lang="ar" sz="1200">
                <a:solidFill>
                  <a:schemeClr val="dk1"/>
                </a:solidFill>
                <a:latin typeface="Mada"/>
                <a:ea typeface="Mada"/>
                <a:cs typeface="Mada"/>
                <a:sym typeface="Mada"/>
              </a:rPr>
              <a:t> tiredness, lethargy, weakness, nocturia and symptoms of potassium depletion.</a:t>
            </a:r>
            <a:endParaRPr sz="1200">
              <a:solidFill>
                <a:schemeClr val="dk1"/>
              </a:solidFill>
              <a:latin typeface="Mada"/>
              <a:ea typeface="Mada"/>
              <a:cs typeface="Mada"/>
              <a:sym typeface="Mada"/>
            </a:endParaRPr>
          </a:p>
        </p:txBody>
      </p:sp>
      <p:sp>
        <p:nvSpPr>
          <p:cNvPr id="459" name="Google Shape;459;p35"/>
          <p:cNvSpPr/>
          <p:nvPr/>
        </p:nvSpPr>
        <p:spPr>
          <a:xfrm>
            <a:off x="137550" y="760210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4</a:t>
            </a:r>
            <a:endParaRPr b="1" sz="1700">
              <a:latin typeface="Mada"/>
              <a:ea typeface="Mada"/>
              <a:cs typeface="Mada"/>
              <a:sym typeface="Mada"/>
            </a:endParaRPr>
          </a:p>
        </p:txBody>
      </p:sp>
      <p:sp>
        <p:nvSpPr>
          <p:cNvPr id="460" name="Google Shape;460;p35"/>
          <p:cNvSpPr/>
          <p:nvPr/>
        </p:nvSpPr>
        <p:spPr>
          <a:xfrm>
            <a:off x="5114375" y="7758475"/>
            <a:ext cx="2330100" cy="10353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98600" lvl="0" marL="244800" marR="0" rtl="0" algn="l">
              <a:lnSpc>
                <a:spcPct val="10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Blood</a:t>
            </a:r>
            <a:r>
              <a:rPr lang="ar" sz="1200">
                <a:solidFill>
                  <a:schemeClr val="dk1"/>
                </a:solidFill>
                <a:latin typeface="Mada"/>
                <a:ea typeface="Mada"/>
                <a:cs typeface="Mada"/>
                <a:sym typeface="Mada"/>
              </a:rPr>
              <a:t> pressure can range from borderline to severe hypertensive levels.</a:t>
            </a:r>
            <a:endParaRPr sz="1200">
              <a:solidFill>
                <a:schemeClr val="dk1"/>
              </a:solidFill>
              <a:latin typeface="Mada"/>
              <a:ea typeface="Mada"/>
              <a:cs typeface="Mada"/>
              <a:sym typeface="Mada"/>
            </a:endParaRPr>
          </a:p>
        </p:txBody>
      </p:sp>
      <p:sp>
        <p:nvSpPr>
          <p:cNvPr id="461" name="Google Shape;461;p35"/>
          <p:cNvSpPr/>
          <p:nvPr/>
        </p:nvSpPr>
        <p:spPr>
          <a:xfrm>
            <a:off x="5014350" y="760210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5</a:t>
            </a:r>
            <a:endParaRPr b="1" sz="1700">
              <a:latin typeface="Mada"/>
              <a:ea typeface="Mada"/>
              <a:cs typeface="Mada"/>
              <a:sym typeface="Mada"/>
            </a:endParaRPr>
          </a:p>
        </p:txBody>
      </p:sp>
      <p:sp>
        <p:nvSpPr>
          <p:cNvPr id="462" name="Google Shape;462;p35"/>
          <p:cNvSpPr/>
          <p:nvPr/>
        </p:nvSpPr>
        <p:spPr>
          <a:xfrm>
            <a:off x="171575" y="9059250"/>
            <a:ext cx="7272900" cy="1035300"/>
          </a:xfrm>
          <a:prstGeom prst="roundRect">
            <a:avLst>
              <a:gd fmla="val 16667" name="adj"/>
            </a:avLst>
          </a:prstGeom>
          <a:solidFill>
            <a:srgbClr val="EBF3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6AA84F"/>
                </a:solidFill>
                <a:latin typeface="Mada"/>
                <a:ea typeface="Mada"/>
                <a:cs typeface="Mada"/>
                <a:sym typeface="Mada"/>
              </a:rPr>
              <a:t>Cases from doctor notes:</a:t>
            </a:r>
            <a:endParaRPr b="1">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80 year old came to the hospital and he has a BP of 150/100, must likely he has essintial HTN.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if a 20 year old has high BP then i must rule out secondary causes of HTN e.g. hyperaldosteronism</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if a 70 year old has HTN and</a:t>
            </a:r>
            <a:r>
              <a:rPr lang="ar" sz="1200">
                <a:solidFill>
                  <a:schemeClr val="accent6"/>
                </a:solidFill>
                <a:latin typeface="Mada"/>
                <a:ea typeface="Mada"/>
                <a:cs typeface="Mada"/>
                <a:sym typeface="Mada"/>
              </a:rPr>
              <a:t> </a:t>
            </a:r>
            <a:r>
              <a:rPr b="1" lang="ar" sz="1200">
                <a:solidFill>
                  <a:srgbClr val="CC0000"/>
                </a:solidFill>
                <a:latin typeface="Mada"/>
                <a:ea typeface="Mada"/>
                <a:cs typeface="Mada"/>
                <a:sym typeface="Mada"/>
              </a:rPr>
              <a:t>didn’t respond to multiple medications</a:t>
            </a:r>
            <a:r>
              <a:rPr lang="ar" sz="1200">
                <a:solidFill>
                  <a:srgbClr val="6AA84F"/>
                </a:solidFill>
                <a:latin typeface="Mada"/>
                <a:ea typeface="Mada"/>
                <a:cs typeface="Mada"/>
                <a:sym typeface="Mada"/>
              </a:rPr>
              <a:t> then i must rule out secondary causes of HTN e.g. hyperaldosteronism.</a:t>
            </a:r>
            <a:endParaRPr b="1">
              <a:solidFill>
                <a:srgbClr val="6AA84F"/>
              </a:solidFill>
              <a:latin typeface="Mada"/>
              <a:ea typeface="Mada"/>
              <a:cs typeface="Mada"/>
              <a:sym typeface="Mada"/>
            </a:endParaRPr>
          </a:p>
        </p:txBody>
      </p:sp>
      <p:sp>
        <p:nvSpPr>
          <p:cNvPr id="463" name="Google Shape;463;p35"/>
          <p:cNvSpPr/>
          <p:nvPr/>
        </p:nvSpPr>
        <p:spPr>
          <a:xfrm>
            <a:off x="359900" y="9660225"/>
            <a:ext cx="263100" cy="2307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6"/>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69" name="Google Shape;469;p36"/>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2600">
                <a:solidFill>
                  <a:schemeClr val="dk1"/>
                </a:solidFill>
                <a:latin typeface="Mada Black"/>
                <a:ea typeface="Mada Black"/>
                <a:cs typeface="Mada Black"/>
                <a:sym typeface="Mada Black"/>
              </a:rPr>
              <a:t> Conn's Syndrome</a:t>
            </a:r>
            <a:endParaRPr sz="2600">
              <a:solidFill>
                <a:schemeClr val="dk1"/>
              </a:solidFill>
              <a:latin typeface="Mada Black"/>
              <a:ea typeface="Mada Black"/>
              <a:cs typeface="Mada Black"/>
              <a:sym typeface="Mada Black"/>
            </a:endParaRPr>
          </a:p>
          <a:p>
            <a:pPr indent="0" lvl="0" marL="0" rtl="0" algn="ctr">
              <a:spcBef>
                <a:spcPts val="0"/>
              </a:spcBef>
              <a:spcAft>
                <a:spcPts val="0"/>
              </a:spcAft>
              <a:buNone/>
            </a:pPr>
            <a:r>
              <a:t/>
            </a:r>
            <a:endParaRPr sz="2600">
              <a:solidFill>
                <a:schemeClr val="dk1"/>
              </a:solidFill>
              <a:latin typeface="Mada Black"/>
              <a:ea typeface="Mada Black"/>
              <a:cs typeface="Mada Black"/>
              <a:sym typeface="Mada Black"/>
            </a:endParaRPr>
          </a:p>
        </p:txBody>
      </p:sp>
      <p:cxnSp>
        <p:nvCxnSpPr>
          <p:cNvPr id="470" name="Google Shape;470;p36"/>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71" name="Google Shape;471;p36"/>
          <p:cNvSpPr txBox="1"/>
          <p:nvPr/>
        </p:nvSpPr>
        <p:spPr>
          <a:xfrm>
            <a:off x="213757" y="3168300"/>
            <a:ext cx="59736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Laboratory Findings:</a:t>
            </a:r>
            <a:endParaRPr b="1" sz="1500">
              <a:solidFill>
                <a:srgbClr val="000000"/>
              </a:solidFill>
              <a:latin typeface="Mada"/>
              <a:ea typeface="Mada"/>
              <a:cs typeface="Mada"/>
              <a:sym typeface="Mada"/>
            </a:endParaRPr>
          </a:p>
        </p:txBody>
      </p:sp>
      <p:sp>
        <p:nvSpPr>
          <p:cNvPr id="472" name="Google Shape;472;p36"/>
          <p:cNvSpPr/>
          <p:nvPr/>
        </p:nvSpPr>
        <p:spPr>
          <a:xfrm>
            <a:off x="304800" y="3741988"/>
            <a:ext cx="7041600" cy="24960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Because aldosterone biosynthesis is intensified, the entire biosynthetic pathway becomes activated and precursors like DOC, corticosterone, and 18-hydroxycorticosterone are present in increased amount in person with an aldosterone producing tumor.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There is no abnormalities in cortisol production, plasma cortisol levels or cortisol metabolism.</a:t>
            </a:r>
            <a:endParaRPr b="1"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Diuretics should be stopped three weeks prior to potassium measurement.</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 high serum sodium </a:t>
            </a:r>
            <a:r>
              <a:rPr lang="ar" sz="1200">
                <a:solidFill>
                  <a:schemeClr val="dk1"/>
                </a:solidFill>
                <a:latin typeface="Mada"/>
                <a:ea typeface="Mada"/>
                <a:cs typeface="Mada"/>
                <a:sym typeface="Mada"/>
              </a:rPr>
              <a:t>in the presence of reduced haematocrit value (due to increased extracellular fluid and plasma volume from sodium retention).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There is also failure to concentrate urine.</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High Chloride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Alkalosis</a:t>
            </a:r>
            <a:endParaRPr b="1"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High Aldosterone. </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Increased total body sodium content that leads to</a:t>
            </a:r>
            <a:r>
              <a:rPr b="1" lang="ar" sz="1200">
                <a:solidFill>
                  <a:schemeClr val="dk1"/>
                </a:solidFill>
                <a:latin typeface="Mada"/>
                <a:ea typeface="Mada"/>
                <a:cs typeface="Mada"/>
                <a:sym typeface="Mada"/>
              </a:rPr>
              <a:t> suppression of renin production.</a:t>
            </a:r>
            <a:endParaRPr b="1" sz="1200">
              <a:solidFill>
                <a:schemeClr val="dk1"/>
              </a:solidFill>
              <a:latin typeface="Mada"/>
              <a:ea typeface="Mada"/>
              <a:cs typeface="Mada"/>
              <a:sym typeface="Mada"/>
            </a:endParaRPr>
          </a:p>
        </p:txBody>
      </p:sp>
      <p:sp>
        <p:nvSpPr>
          <p:cNvPr id="473" name="Google Shape;473;p36"/>
          <p:cNvSpPr/>
          <p:nvPr/>
        </p:nvSpPr>
        <p:spPr>
          <a:xfrm>
            <a:off x="237575" y="1538375"/>
            <a:ext cx="2330100" cy="15501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Accelerated/malignant hypertension is rare and a postural fall in blood pressure without reflex tachycardia is observed in severe potassium depletion because of blunting of the baroreceptors.</a:t>
            </a:r>
            <a:endParaRPr/>
          </a:p>
        </p:txBody>
      </p:sp>
      <p:sp>
        <p:nvSpPr>
          <p:cNvPr id="474" name="Google Shape;474;p36"/>
          <p:cNvSpPr/>
          <p:nvPr/>
        </p:nvSpPr>
        <p:spPr>
          <a:xfrm>
            <a:off x="137550" y="13221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6</a:t>
            </a:r>
            <a:endParaRPr b="1" sz="1700">
              <a:latin typeface="Mada"/>
              <a:ea typeface="Mada"/>
              <a:cs typeface="Mada"/>
              <a:sym typeface="Mada"/>
            </a:endParaRPr>
          </a:p>
        </p:txBody>
      </p:sp>
      <p:sp>
        <p:nvSpPr>
          <p:cNvPr id="475" name="Google Shape;475;p36"/>
          <p:cNvSpPr/>
          <p:nvPr/>
        </p:nvSpPr>
        <p:spPr>
          <a:xfrm>
            <a:off x="2675975" y="1538375"/>
            <a:ext cx="2330100" cy="15501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98600" lvl="0" marL="244800" marR="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 positive </a:t>
            </a:r>
            <a:r>
              <a:rPr b="1" lang="ar" sz="1200">
                <a:solidFill>
                  <a:srgbClr val="CC0000"/>
                </a:solidFill>
                <a:latin typeface="Mada"/>
                <a:ea typeface="Mada"/>
                <a:cs typeface="Mada"/>
                <a:sym typeface="Mada"/>
              </a:rPr>
              <a:t>trousseau </a:t>
            </a:r>
            <a:r>
              <a:rPr b="1" lang="ar" sz="1200">
                <a:solidFill>
                  <a:schemeClr val="dk1"/>
                </a:solidFill>
                <a:latin typeface="Mada"/>
                <a:ea typeface="Mada"/>
                <a:cs typeface="Mada"/>
                <a:sym typeface="Mada"/>
              </a:rPr>
              <a:t>or </a:t>
            </a:r>
            <a:r>
              <a:rPr b="1" lang="ar" sz="1200">
                <a:solidFill>
                  <a:srgbClr val="CC0000"/>
                </a:solidFill>
                <a:latin typeface="Mada"/>
                <a:ea typeface="Mada"/>
                <a:cs typeface="Mada"/>
                <a:sym typeface="Mada"/>
              </a:rPr>
              <a:t>chevostek </a:t>
            </a:r>
            <a:r>
              <a:rPr b="1" lang="ar" sz="1200">
                <a:solidFill>
                  <a:schemeClr val="dk1"/>
                </a:solidFill>
                <a:latin typeface="Mada"/>
                <a:ea typeface="Mada"/>
                <a:cs typeface="Mada"/>
                <a:sym typeface="Mada"/>
              </a:rPr>
              <a:t>sign may suggest alkalosis with severe potassium depletion.</a:t>
            </a:r>
            <a:endParaRPr b="1" sz="1200">
              <a:solidFill>
                <a:schemeClr val="dk1"/>
              </a:solidFill>
              <a:latin typeface="Mada"/>
              <a:ea typeface="Mada"/>
              <a:cs typeface="Mada"/>
              <a:sym typeface="Mada"/>
            </a:endParaRPr>
          </a:p>
        </p:txBody>
      </p:sp>
      <p:sp>
        <p:nvSpPr>
          <p:cNvPr id="476" name="Google Shape;476;p36"/>
          <p:cNvSpPr/>
          <p:nvPr/>
        </p:nvSpPr>
        <p:spPr>
          <a:xfrm>
            <a:off x="2575950" y="13221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7</a:t>
            </a:r>
            <a:endParaRPr b="1" sz="1700">
              <a:latin typeface="Mada"/>
              <a:ea typeface="Mada"/>
              <a:cs typeface="Mada"/>
              <a:sym typeface="Mada"/>
            </a:endParaRPr>
          </a:p>
        </p:txBody>
      </p:sp>
      <p:sp>
        <p:nvSpPr>
          <p:cNvPr id="477" name="Google Shape;477;p36"/>
          <p:cNvSpPr/>
          <p:nvPr/>
        </p:nvSpPr>
        <p:spPr>
          <a:xfrm>
            <a:off x="5114375" y="1538375"/>
            <a:ext cx="2330100" cy="15501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98600" lvl="0" marL="244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Retinopathy </a:t>
            </a:r>
            <a:r>
              <a:rPr lang="ar" sz="1200">
                <a:solidFill>
                  <a:schemeClr val="dk1"/>
                </a:solidFill>
                <a:latin typeface="Mada"/>
                <a:ea typeface="Mada"/>
                <a:cs typeface="Mada"/>
                <a:sym typeface="Mada"/>
              </a:rPr>
              <a:t>is mild with hemorrhages being rare.</a:t>
            </a:r>
            <a:endParaRPr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ECG shows signs of modest LVH and potassium depletion.</a:t>
            </a:r>
            <a:endParaRPr sz="1200">
              <a:solidFill>
                <a:schemeClr val="dk1"/>
              </a:solidFill>
              <a:latin typeface="Mada"/>
              <a:ea typeface="Mada"/>
              <a:cs typeface="Mada"/>
              <a:sym typeface="Mada"/>
            </a:endParaRPr>
          </a:p>
        </p:txBody>
      </p:sp>
      <p:sp>
        <p:nvSpPr>
          <p:cNvPr id="478" name="Google Shape;478;p36"/>
          <p:cNvSpPr/>
          <p:nvPr/>
        </p:nvSpPr>
        <p:spPr>
          <a:xfrm>
            <a:off x="5014350" y="13221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8</a:t>
            </a:r>
            <a:endParaRPr b="1" sz="1700">
              <a:latin typeface="Mada"/>
              <a:ea typeface="Mada"/>
              <a:cs typeface="Mada"/>
              <a:sym typeface="Mada"/>
            </a:endParaRPr>
          </a:p>
        </p:txBody>
      </p:sp>
      <p:sp>
        <p:nvSpPr>
          <p:cNvPr id="479" name="Google Shape;479;p36"/>
          <p:cNvSpPr txBox="1"/>
          <p:nvPr/>
        </p:nvSpPr>
        <p:spPr>
          <a:xfrm>
            <a:off x="0" y="762000"/>
            <a:ext cx="35436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dk1"/>
              </a:buClr>
              <a:buSzPts val="2200"/>
              <a:buFont typeface="Mada Black"/>
              <a:buChar char="◄"/>
            </a:pPr>
            <a:r>
              <a:rPr lang="ar" sz="2200">
                <a:solidFill>
                  <a:schemeClr val="dk1"/>
                </a:solidFill>
                <a:highlight>
                  <a:schemeClr val="accent4"/>
                </a:highlight>
                <a:latin typeface="Mada Black"/>
                <a:ea typeface="Mada Black"/>
                <a:cs typeface="Mada Black"/>
                <a:sym typeface="Mada Black"/>
              </a:rPr>
              <a:t>Clinical Features Cont.</a:t>
            </a:r>
            <a:endParaRPr b="1" sz="1500">
              <a:solidFill>
                <a:schemeClr val="dk1"/>
              </a:solidFill>
              <a:latin typeface="Mada"/>
              <a:ea typeface="Mada"/>
              <a:cs typeface="Mada"/>
              <a:sym typeface="Mada"/>
            </a:endParaRPr>
          </a:p>
        </p:txBody>
      </p:sp>
      <p:cxnSp>
        <p:nvCxnSpPr>
          <p:cNvPr id="480" name="Google Shape;480;p36"/>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cxnSp>
        <p:nvCxnSpPr>
          <p:cNvPr id="481" name="Google Shape;481;p36"/>
          <p:cNvCxnSpPr/>
          <p:nvPr/>
        </p:nvCxnSpPr>
        <p:spPr>
          <a:xfrm>
            <a:off x="187185" y="6893166"/>
            <a:ext cx="6975600" cy="0"/>
          </a:xfrm>
          <a:prstGeom prst="straightConnector1">
            <a:avLst/>
          </a:prstGeom>
          <a:noFill/>
          <a:ln cap="flat" cmpd="sng" w="25400">
            <a:solidFill>
              <a:srgbClr val="576868"/>
            </a:solidFill>
            <a:prstDash val="dot"/>
            <a:round/>
            <a:headEnd len="med" w="med" type="oval"/>
            <a:tailEnd len="med" w="med" type="oval"/>
          </a:ln>
        </p:spPr>
      </p:cxnSp>
      <p:grpSp>
        <p:nvGrpSpPr>
          <p:cNvPr id="482" name="Google Shape;482;p36"/>
          <p:cNvGrpSpPr/>
          <p:nvPr/>
        </p:nvGrpSpPr>
        <p:grpSpPr>
          <a:xfrm>
            <a:off x="766027" y="6549605"/>
            <a:ext cx="866052" cy="647777"/>
            <a:chOff x="1835696" y="2517293"/>
            <a:chExt cx="792000" cy="792000"/>
          </a:xfrm>
        </p:grpSpPr>
        <p:sp>
          <p:nvSpPr>
            <p:cNvPr id="483" name="Google Shape;483;p36"/>
            <p:cNvSpPr/>
            <p:nvPr/>
          </p:nvSpPr>
          <p:spPr>
            <a:xfrm>
              <a:off x="1835696" y="2517293"/>
              <a:ext cx="792000" cy="792000"/>
            </a:xfrm>
            <a:prstGeom prst="diamond">
              <a:avLst/>
            </a:prstGeom>
            <a:solidFill>
              <a:srgbClr val="FFFFFF"/>
            </a:solidFill>
            <a:ln cap="flat" cmpd="sng" w="38100">
              <a:solidFill>
                <a:srgbClr val="4A77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84" name="Google Shape;484;p36"/>
            <p:cNvSpPr/>
            <p:nvPr/>
          </p:nvSpPr>
          <p:spPr>
            <a:xfrm>
              <a:off x="1901658" y="2583255"/>
              <a:ext cx="660300" cy="660300"/>
            </a:xfrm>
            <a:prstGeom prst="diamond">
              <a:avLst/>
            </a:prstGeom>
            <a:solidFill>
              <a:srgbClr val="4A777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485" name="Google Shape;485;p36"/>
          <p:cNvGrpSpPr/>
          <p:nvPr/>
        </p:nvGrpSpPr>
        <p:grpSpPr>
          <a:xfrm>
            <a:off x="2413815" y="6549605"/>
            <a:ext cx="866052" cy="647777"/>
            <a:chOff x="1835696" y="2517293"/>
            <a:chExt cx="792000" cy="792000"/>
          </a:xfrm>
        </p:grpSpPr>
        <p:sp>
          <p:nvSpPr>
            <p:cNvPr id="486" name="Google Shape;486;p36"/>
            <p:cNvSpPr/>
            <p:nvPr/>
          </p:nvSpPr>
          <p:spPr>
            <a:xfrm>
              <a:off x="1835696" y="2517293"/>
              <a:ext cx="792000" cy="792000"/>
            </a:xfrm>
            <a:prstGeom prst="diamond">
              <a:avLst/>
            </a:prstGeom>
            <a:solidFill>
              <a:srgbClr val="FFFFFF"/>
            </a:solidFill>
            <a:ln cap="flat" cmpd="sng" w="38100">
              <a:solidFill>
                <a:srgbClr val="77A9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87" name="Google Shape;487;p36"/>
            <p:cNvSpPr/>
            <p:nvPr/>
          </p:nvSpPr>
          <p:spPr>
            <a:xfrm>
              <a:off x="1901658" y="2583255"/>
              <a:ext cx="660300" cy="660300"/>
            </a:xfrm>
            <a:prstGeom prst="diamond">
              <a:avLst/>
            </a:prstGeom>
            <a:solidFill>
              <a:srgbClr val="77A9AD"/>
            </a:solidFill>
            <a:ln cap="flat" cmpd="sng" w="9525">
              <a:solidFill>
                <a:srgbClr val="77A9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488" name="Google Shape;488;p36"/>
          <p:cNvGrpSpPr/>
          <p:nvPr/>
        </p:nvGrpSpPr>
        <p:grpSpPr>
          <a:xfrm>
            <a:off x="5720944" y="6549583"/>
            <a:ext cx="866052" cy="647777"/>
            <a:chOff x="5680238" y="2133281"/>
            <a:chExt cx="792000" cy="792000"/>
          </a:xfrm>
        </p:grpSpPr>
        <p:sp>
          <p:nvSpPr>
            <p:cNvPr id="489" name="Google Shape;489;p36"/>
            <p:cNvSpPr/>
            <p:nvPr/>
          </p:nvSpPr>
          <p:spPr>
            <a:xfrm>
              <a:off x="5680238" y="2133281"/>
              <a:ext cx="792000" cy="792000"/>
            </a:xfrm>
            <a:prstGeom prst="diamond">
              <a:avLst/>
            </a:prstGeom>
            <a:solidFill>
              <a:srgbClr val="FFFFFF"/>
            </a:solidFill>
            <a:ln cap="flat" cmpd="sng" w="38100">
              <a:solidFill>
                <a:srgbClr val="D0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90" name="Google Shape;490;p36"/>
            <p:cNvSpPr/>
            <p:nvPr/>
          </p:nvSpPr>
          <p:spPr>
            <a:xfrm>
              <a:off x="5746200" y="2199243"/>
              <a:ext cx="660300" cy="660300"/>
            </a:xfrm>
            <a:prstGeom prst="diamond">
              <a:avLst/>
            </a:prstGeom>
            <a:solidFill>
              <a:srgbClr val="D0E0E3"/>
            </a:solidFill>
            <a:ln cap="flat" cmpd="sng" w="9525">
              <a:solidFill>
                <a:srgbClr val="D0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91" name="Google Shape;491;p36"/>
          <p:cNvSpPr txBox="1"/>
          <p:nvPr/>
        </p:nvSpPr>
        <p:spPr>
          <a:xfrm>
            <a:off x="354925" y="7243551"/>
            <a:ext cx="1712100" cy="1196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Potassium depletion occur </a:t>
            </a:r>
            <a:r>
              <a:rPr lang="ar" sz="1200">
                <a:solidFill>
                  <a:schemeClr val="dk1"/>
                </a:solidFill>
                <a:latin typeface="Mada"/>
                <a:ea typeface="Mada"/>
                <a:cs typeface="Mada"/>
                <a:sym typeface="Mada"/>
              </a:rPr>
              <a:t>decreasing the total body and plasma concentration of potassium and </a:t>
            </a:r>
            <a:r>
              <a:rPr b="1" lang="ar" sz="1200">
                <a:solidFill>
                  <a:schemeClr val="dk1"/>
                </a:solidFill>
                <a:latin typeface="Mada"/>
                <a:ea typeface="Mada"/>
                <a:cs typeface="Mada"/>
                <a:sym typeface="Mada"/>
              </a:rPr>
              <a:t>producing alkalosis.</a:t>
            </a:r>
            <a:endParaRPr b="1">
              <a:latin typeface="Mada"/>
              <a:ea typeface="Mada"/>
              <a:cs typeface="Mada"/>
              <a:sym typeface="Mada"/>
            </a:endParaRPr>
          </a:p>
        </p:txBody>
      </p:sp>
      <p:sp>
        <p:nvSpPr>
          <p:cNvPr id="492" name="Google Shape;492;p36"/>
          <p:cNvSpPr txBox="1"/>
          <p:nvPr/>
        </p:nvSpPr>
        <p:spPr>
          <a:xfrm>
            <a:off x="2072200" y="7243550"/>
            <a:ext cx="1712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low K ( episodic weakness, Paresthesias, transient paralysis, tetany, nephropathy with polyuria and polydipsia) </a:t>
            </a:r>
            <a:endParaRPr>
              <a:latin typeface="Mada"/>
              <a:ea typeface="Mada"/>
              <a:cs typeface="Mada"/>
              <a:sym typeface="Mada"/>
            </a:endParaRPr>
          </a:p>
        </p:txBody>
      </p:sp>
      <p:sp>
        <p:nvSpPr>
          <p:cNvPr id="493" name="Google Shape;493;p36"/>
          <p:cNvSpPr txBox="1"/>
          <p:nvPr/>
        </p:nvSpPr>
        <p:spPr>
          <a:xfrm>
            <a:off x="3789485" y="7243547"/>
            <a:ext cx="1712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With moderate potassium depletion. There is decreased carbohydrate tolerance and </a:t>
            </a:r>
            <a:r>
              <a:rPr b="1" lang="ar" sz="1200">
                <a:solidFill>
                  <a:schemeClr val="dk1"/>
                </a:solidFill>
                <a:latin typeface="Mada"/>
                <a:ea typeface="Mada"/>
                <a:cs typeface="Mada"/>
                <a:sym typeface="Mada"/>
              </a:rPr>
              <a:t>resistance to antidiuretic hormone.</a:t>
            </a:r>
            <a:endParaRPr b="1">
              <a:latin typeface="Mada"/>
              <a:ea typeface="Mada"/>
              <a:cs typeface="Mada"/>
              <a:sym typeface="Mada"/>
            </a:endParaRPr>
          </a:p>
        </p:txBody>
      </p:sp>
      <p:sp>
        <p:nvSpPr>
          <p:cNvPr id="494" name="Google Shape;494;p36"/>
          <p:cNvSpPr txBox="1"/>
          <p:nvPr/>
        </p:nvSpPr>
        <p:spPr>
          <a:xfrm>
            <a:off x="5506750" y="7243550"/>
            <a:ext cx="2053200" cy="2563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If </a:t>
            </a:r>
            <a:r>
              <a:rPr b="1" lang="ar" sz="1200">
                <a:solidFill>
                  <a:schemeClr val="dk1"/>
                </a:solidFill>
                <a:latin typeface="Mada"/>
                <a:ea typeface="Mada"/>
                <a:cs typeface="Mada"/>
                <a:sym typeface="Mada"/>
              </a:rPr>
              <a:t>hypokalemia </a:t>
            </a:r>
            <a:r>
              <a:rPr lang="ar" sz="1200">
                <a:solidFill>
                  <a:schemeClr val="dk1"/>
                </a:solidFill>
                <a:latin typeface="Mada"/>
                <a:ea typeface="Mada"/>
                <a:cs typeface="Mada"/>
                <a:sym typeface="Mada"/>
              </a:rPr>
              <a:t>is documented, </a:t>
            </a:r>
            <a:r>
              <a:rPr b="1" lang="ar" sz="1200">
                <a:solidFill>
                  <a:schemeClr val="dk1"/>
                </a:solidFill>
                <a:latin typeface="Mada"/>
                <a:ea typeface="Mada"/>
                <a:cs typeface="Mada"/>
                <a:sym typeface="Mada"/>
              </a:rPr>
              <a:t>the next step</a:t>
            </a:r>
            <a:r>
              <a:rPr lang="ar" sz="1200">
                <a:solidFill>
                  <a:schemeClr val="dk1"/>
                </a:solidFill>
                <a:latin typeface="Mada"/>
                <a:ea typeface="Mada"/>
                <a:cs typeface="Mada"/>
                <a:sym typeface="Mada"/>
              </a:rPr>
              <a:t> is to </a:t>
            </a:r>
            <a:r>
              <a:rPr b="1" lang="ar" sz="1200">
                <a:solidFill>
                  <a:srgbClr val="CC0000"/>
                </a:solidFill>
                <a:latin typeface="Mada"/>
                <a:ea typeface="Mada"/>
                <a:cs typeface="Mada"/>
                <a:sym typeface="Mada"/>
              </a:rPr>
              <a:t>assess the renin angiotensin system</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by doing a </a:t>
            </a:r>
            <a:r>
              <a:rPr b="1" lang="ar" sz="1200">
                <a:solidFill>
                  <a:schemeClr val="dk1"/>
                </a:solidFill>
                <a:latin typeface="Mada"/>
                <a:ea typeface="Mada"/>
                <a:cs typeface="Mada"/>
                <a:sym typeface="Mada"/>
              </a:rPr>
              <a:t>random plasma renin activity</a:t>
            </a:r>
            <a:r>
              <a:rPr lang="ar" sz="1200">
                <a:solidFill>
                  <a:schemeClr val="dk1"/>
                </a:solidFill>
                <a:latin typeface="Mada"/>
                <a:ea typeface="Mada"/>
                <a:cs typeface="Mada"/>
                <a:sym typeface="Mada"/>
              </a:rPr>
              <a:t> level and if normal or high in the absence of diuretics therapy, then primary aldosteronism is very unlikely</a:t>
            </a:r>
            <a:r>
              <a:rPr b="1" lang="ar" sz="1200">
                <a:solidFill>
                  <a:schemeClr val="dk1"/>
                </a:solidFill>
                <a:latin typeface="Mada"/>
                <a:ea typeface="Mada"/>
                <a:cs typeface="Mada"/>
                <a:sym typeface="Mada"/>
              </a:rPr>
              <a:t> but if it is suppressed</a:t>
            </a:r>
            <a:r>
              <a:rPr lang="ar" sz="1200">
                <a:solidFill>
                  <a:schemeClr val="dk1"/>
                </a:solidFill>
                <a:latin typeface="Mada"/>
                <a:ea typeface="Mada"/>
                <a:cs typeface="Mada"/>
                <a:sym typeface="Mada"/>
              </a:rPr>
              <a:t>, then</a:t>
            </a:r>
            <a:r>
              <a:rPr b="1" lang="ar" sz="1200">
                <a:solidFill>
                  <a:schemeClr val="dk1"/>
                </a:solidFill>
                <a:latin typeface="Mada"/>
                <a:ea typeface="Mada"/>
                <a:cs typeface="Mada"/>
                <a:sym typeface="Mada"/>
              </a:rPr>
              <a:t> primary aldosteronism</a:t>
            </a:r>
            <a:r>
              <a:rPr lang="ar" sz="1200">
                <a:solidFill>
                  <a:schemeClr val="dk1"/>
                </a:solidFill>
                <a:latin typeface="Mada"/>
                <a:ea typeface="Mada"/>
                <a:cs typeface="Mada"/>
                <a:sym typeface="Mada"/>
              </a:rPr>
              <a:t> is a likely diagnosis.</a:t>
            </a:r>
            <a:endParaRPr>
              <a:latin typeface="Mada"/>
              <a:ea typeface="Mada"/>
              <a:cs typeface="Mada"/>
              <a:sym typeface="Mada"/>
            </a:endParaRPr>
          </a:p>
        </p:txBody>
      </p:sp>
      <p:grpSp>
        <p:nvGrpSpPr>
          <p:cNvPr id="495" name="Google Shape;495;p36"/>
          <p:cNvGrpSpPr/>
          <p:nvPr/>
        </p:nvGrpSpPr>
        <p:grpSpPr>
          <a:xfrm>
            <a:off x="4067388" y="6549583"/>
            <a:ext cx="866052" cy="647777"/>
            <a:chOff x="4168070" y="2133281"/>
            <a:chExt cx="792000" cy="792000"/>
          </a:xfrm>
        </p:grpSpPr>
        <p:sp>
          <p:nvSpPr>
            <p:cNvPr id="496" name="Google Shape;496;p36"/>
            <p:cNvSpPr/>
            <p:nvPr/>
          </p:nvSpPr>
          <p:spPr>
            <a:xfrm>
              <a:off x="4168070" y="2133281"/>
              <a:ext cx="792000" cy="792000"/>
            </a:xfrm>
            <a:prstGeom prst="diamond">
              <a:avLst/>
            </a:prstGeom>
            <a:solidFill>
              <a:srgbClr val="FFFFFF"/>
            </a:solidFill>
            <a:ln cap="flat" cmpd="sng" w="38100">
              <a:solidFill>
                <a:srgbClr val="B3CFD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497" name="Google Shape;497;p36"/>
            <p:cNvSpPr/>
            <p:nvPr/>
          </p:nvSpPr>
          <p:spPr>
            <a:xfrm>
              <a:off x="4234032" y="2199243"/>
              <a:ext cx="660300" cy="660300"/>
            </a:xfrm>
            <a:prstGeom prst="diamond">
              <a:avLst/>
            </a:prstGeom>
            <a:solidFill>
              <a:srgbClr val="B3CFD1"/>
            </a:solidFill>
            <a:ln cap="flat" cmpd="sng" w="9525">
              <a:solidFill>
                <a:srgbClr val="EEEEE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pic>
        <p:nvPicPr>
          <p:cNvPr id="498" name="Google Shape;498;p36"/>
          <p:cNvPicPr preferRelativeResize="0"/>
          <p:nvPr/>
        </p:nvPicPr>
        <p:blipFill>
          <a:blip r:embed="rId3">
            <a:alphaModFix/>
          </a:blip>
          <a:stretch>
            <a:fillRect/>
          </a:stretch>
        </p:blipFill>
        <p:spPr>
          <a:xfrm>
            <a:off x="1152375" y="8440063"/>
            <a:ext cx="1423575" cy="1423575"/>
          </a:xfrm>
          <a:prstGeom prst="rect">
            <a:avLst/>
          </a:prstGeom>
          <a:noFill/>
          <a:ln>
            <a:noFill/>
          </a:ln>
        </p:spPr>
      </p:pic>
      <p:sp>
        <p:nvSpPr>
          <p:cNvPr id="499" name="Google Shape;499;p36"/>
          <p:cNvSpPr/>
          <p:nvPr/>
        </p:nvSpPr>
        <p:spPr>
          <a:xfrm>
            <a:off x="428250" y="5765725"/>
            <a:ext cx="263100" cy="2307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7"/>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05" name="Google Shape;505;p37"/>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2600">
                <a:solidFill>
                  <a:schemeClr val="dk1"/>
                </a:solidFill>
                <a:latin typeface="Mada Black"/>
                <a:ea typeface="Mada Black"/>
                <a:cs typeface="Mada Black"/>
                <a:sym typeface="Mada Black"/>
              </a:rPr>
              <a:t> Conn's Syndrome</a:t>
            </a:r>
            <a:endParaRPr sz="2600">
              <a:solidFill>
                <a:schemeClr val="dk1"/>
              </a:solidFill>
              <a:latin typeface="Mada Black"/>
              <a:ea typeface="Mada Black"/>
              <a:cs typeface="Mada Black"/>
              <a:sym typeface="Mada Black"/>
            </a:endParaRPr>
          </a:p>
          <a:p>
            <a:pPr indent="0" lvl="0" marL="0" rtl="0" algn="ctr">
              <a:spcBef>
                <a:spcPts val="0"/>
              </a:spcBef>
              <a:spcAft>
                <a:spcPts val="0"/>
              </a:spcAft>
              <a:buNone/>
            </a:pPr>
            <a:r>
              <a:t/>
            </a:r>
            <a:endParaRPr sz="2600">
              <a:solidFill>
                <a:schemeClr val="dk1"/>
              </a:solidFill>
              <a:latin typeface="Mada Black"/>
              <a:ea typeface="Mada Black"/>
              <a:cs typeface="Mada Black"/>
              <a:sym typeface="Mada Black"/>
            </a:endParaRPr>
          </a:p>
        </p:txBody>
      </p:sp>
      <p:sp>
        <p:nvSpPr>
          <p:cNvPr id="506" name="Google Shape;506;p37"/>
          <p:cNvSpPr txBox="1"/>
          <p:nvPr/>
        </p:nvSpPr>
        <p:spPr>
          <a:xfrm>
            <a:off x="152432" y="4271188"/>
            <a:ext cx="59736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Radiological Findings</a:t>
            </a:r>
            <a:r>
              <a:rPr lang="ar" sz="2200">
                <a:solidFill>
                  <a:srgbClr val="000000"/>
                </a:solidFill>
                <a:highlight>
                  <a:srgbClr val="D0E0E3"/>
                </a:highlight>
                <a:latin typeface="Mada Black"/>
                <a:ea typeface="Mada Black"/>
                <a:cs typeface="Mada Black"/>
                <a:sym typeface="Mada Black"/>
              </a:rPr>
              <a:t>:</a:t>
            </a:r>
            <a:endParaRPr b="1" sz="1500">
              <a:solidFill>
                <a:srgbClr val="000000"/>
              </a:solidFill>
              <a:latin typeface="Mada"/>
              <a:ea typeface="Mada"/>
              <a:cs typeface="Mada"/>
              <a:sym typeface="Mada"/>
            </a:endParaRPr>
          </a:p>
        </p:txBody>
      </p:sp>
      <p:graphicFrame>
        <p:nvGraphicFramePr>
          <p:cNvPr id="507" name="Google Shape;507;p37"/>
          <p:cNvGraphicFramePr/>
          <p:nvPr/>
        </p:nvGraphicFramePr>
        <p:xfrm>
          <a:off x="211450" y="4830588"/>
          <a:ext cx="3000000" cy="3000000"/>
        </p:xfrm>
        <a:graphic>
          <a:graphicData uri="http://schemas.openxmlformats.org/drawingml/2006/table">
            <a:tbl>
              <a:tblPr>
                <a:noFill/>
                <a:tableStyleId>{6276E6E4-02A1-4E70-BCD9-788658AE278E}</a:tableStyleId>
              </a:tblPr>
              <a:tblGrid>
                <a:gridCol w="3603850"/>
                <a:gridCol w="3528650"/>
              </a:tblGrid>
              <a:tr h="49607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Localization of Adenoma/Carcinoma</a:t>
                      </a:r>
                      <a:endParaRPr b="1">
                        <a:solidFill>
                          <a:srgbClr val="FFFFF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Anatomical (CT Adrenal)</a:t>
                      </a:r>
                      <a:endParaRPr b="1">
                        <a:solidFill>
                          <a:srgbClr val="FFFFF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76A5AF"/>
                    </a:solidFill>
                  </a:tcPr>
                </a:tc>
              </a:tr>
              <a:tr h="117180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r">
                        <a:spcBef>
                          <a:spcPts val="0"/>
                        </a:spcBef>
                        <a:spcAft>
                          <a:spcPts val="0"/>
                        </a:spcAft>
                        <a:buNone/>
                      </a:pPr>
                      <a:r>
                        <a:t/>
                      </a:r>
                      <a:endParaRPr>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1098700">
                <a:tc vMerge="1"/>
                <a:tc>
                  <a:txBody>
                    <a:bodyPr/>
                    <a:lstStyle/>
                    <a:p>
                      <a:pPr indent="0" lvl="0" marL="0" rtl="0" algn="l">
                        <a:spcBef>
                          <a:spcPts val="0"/>
                        </a:spcBef>
                        <a:spcAft>
                          <a:spcPts val="0"/>
                        </a:spcAft>
                        <a:buNone/>
                      </a:pPr>
                      <a:r>
                        <a:t/>
                      </a:r>
                      <a:endParaRPr>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bl>
          </a:graphicData>
        </a:graphic>
      </p:graphicFrame>
      <p:pic>
        <p:nvPicPr>
          <p:cNvPr id="508" name="Google Shape;508;p37"/>
          <p:cNvPicPr preferRelativeResize="0"/>
          <p:nvPr/>
        </p:nvPicPr>
        <p:blipFill>
          <a:blip r:embed="rId3">
            <a:alphaModFix/>
          </a:blip>
          <a:stretch>
            <a:fillRect/>
          </a:stretch>
        </p:blipFill>
        <p:spPr>
          <a:xfrm>
            <a:off x="3908325" y="5486312"/>
            <a:ext cx="1713900" cy="881700"/>
          </a:xfrm>
          <a:prstGeom prst="roundRect">
            <a:avLst>
              <a:gd fmla="val 16667" name="adj"/>
            </a:avLst>
          </a:prstGeom>
          <a:noFill/>
          <a:ln>
            <a:noFill/>
          </a:ln>
        </p:spPr>
      </p:pic>
      <p:pic>
        <p:nvPicPr>
          <p:cNvPr id="509" name="Google Shape;509;p37"/>
          <p:cNvPicPr preferRelativeResize="0"/>
          <p:nvPr/>
        </p:nvPicPr>
        <p:blipFill>
          <a:blip r:embed="rId4">
            <a:alphaModFix/>
          </a:blip>
          <a:stretch>
            <a:fillRect/>
          </a:stretch>
        </p:blipFill>
        <p:spPr>
          <a:xfrm>
            <a:off x="3889250" y="6578468"/>
            <a:ext cx="1713900" cy="881700"/>
          </a:xfrm>
          <a:prstGeom prst="roundRect">
            <a:avLst>
              <a:gd fmla="val 16667" name="adj"/>
            </a:avLst>
          </a:prstGeom>
          <a:noFill/>
          <a:ln>
            <a:noFill/>
          </a:ln>
        </p:spPr>
      </p:pic>
      <p:sp>
        <p:nvSpPr>
          <p:cNvPr id="510" name="Google Shape;510;p37"/>
          <p:cNvSpPr txBox="1"/>
          <p:nvPr/>
        </p:nvSpPr>
        <p:spPr>
          <a:xfrm>
            <a:off x="5181075" y="5424388"/>
            <a:ext cx="2151600" cy="10353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ar" sz="1200">
                <a:solidFill>
                  <a:srgbClr val="6AA84F"/>
                </a:solidFill>
                <a:latin typeface="Mada"/>
                <a:ea typeface="Mada"/>
                <a:cs typeface="Mada"/>
                <a:sym typeface="Mada"/>
              </a:rPr>
              <a:t>Mercedes sign or inverted Y-shape</a:t>
            </a:r>
            <a:endParaRPr sz="1200">
              <a:solidFill>
                <a:srgbClr val="6AA84F"/>
              </a:solidFill>
              <a:latin typeface="Mada"/>
              <a:ea typeface="Mada"/>
              <a:cs typeface="Mada"/>
              <a:sym typeface="Mada"/>
            </a:endParaRPr>
          </a:p>
        </p:txBody>
      </p:sp>
      <p:sp>
        <p:nvSpPr>
          <p:cNvPr id="511" name="Google Shape;511;p37"/>
          <p:cNvSpPr txBox="1"/>
          <p:nvPr/>
        </p:nvSpPr>
        <p:spPr>
          <a:xfrm>
            <a:off x="5409675" y="6124313"/>
            <a:ext cx="1842300" cy="8817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200">
              <a:solidFill>
                <a:srgbClr val="000000"/>
              </a:solidFill>
              <a:latin typeface="Mada"/>
              <a:ea typeface="Mada"/>
              <a:cs typeface="Mada"/>
              <a:sym typeface="Mada"/>
            </a:endParaRPr>
          </a:p>
        </p:txBody>
      </p:sp>
      <p:sp>
        <p:nvSpPr>
          <p:cNvPr id="512" name="Google Shape;512;p37"/>
          <p:cNvSpPr txBox="1"/>
          <p:nvPr/>
        </p:nvSpPr>
        <p:spPr>
          <a:xfrm>
            <a:off x="0" y="10097075"/>
            <a:ext cx="7560000" cy="8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Mada"/>
              <a:ea typeface="Mada"/>
              <a:cs typeface="Mada"/>
              <a:sym typeface="Mada"/>
            </a:endParaRPr>
          </a:p>
        </p:txBody>
      </p:sp>
      <p:cxnSp>
        <p:nvCxnSpPr>
          <p:cNvPr id="513" name="Google Shape;513;p3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14" name="Google Shape;514;p37"/>
          <p:cNvSpPr txBox="1"/>
          <p:nvPr/>
        </p:nvSpPr>
        <p:spPr>
          <a:xfrm>
            <a:off x="213757" y="882300"/>
            <a:ext cx="59736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Laboratory Findings Cont.</a:t>
            </a:r>
            <a:endParaRPr b="1" sz="1500">
              <a:solidFill>
                <a:srgbClr val="000000"/>
              </a:solidFill>
              <a:latin typeface="Mada"/>
              <a:ea typeface="Mada"/>
              <a:cs typeface="Mada"/>
              <a:sym typeface="Mada"/>
            </a:endParaRPr>
          </a:p>
        </p:txBody>
      </p:sp>
      <p:graphicFrame>
        <p:nvGraphicFramePr>
          <p:cNvPr id="515" name="Google Shape;515;p37"/>
          <p:cNvGraphicFramePr/>
          <p:nvPr/>
        </p:nvGraphicFramePr>
        <p:xfrm>
          <a:off x="213750" y="1459800"/>
          <a:ext cx="3000000" cy="3000000"/>
        </p:xfrm>
        <a:graphic>
          <a:graphicData uri="http://schemas.openxmlformats.org/drawingml/2006/table">
            <a:tbl>
              <a:tblPr>
                <a:noFill/>
                <a:tableStyleId>{6276E6E4-02A1-4E70-BCD9-788658AE278E}</a:tableStyleId>
              </a:tblPr>
              <a:tblGrid>
                <a:gridCol w="3566250"/>
                <a:gridCol w="3566250"/>
              </a:tblGrid>
              <a:tr h="381000">
                <a:tc>
                  <a:txBody>
                    <a:bodyPr/>
                    <a:lstStyle/>
                    <a:p>
                      <a:pPr indent="0" lvl="0" marL="0" rtl="0" algn="ctr">
                        <a:spcBef>
                          <a:spcPts val="0"/>
                        </a:spcBef>
                        <a:spcAft>
                          <a:spcPts val="0"/>
                        </a:spcAft>
                        <a:buNone/>
                      </a:pPr>
                      <a:r>
                        <a:rPr b="1" lang="ar">
                          <a:solidFill>
                            <a:schemeClr val="dk1"/>
                          </a:solidFill>
                          <a:latin typeface="Mada"/>
                          <a:ea typeface="Mada"/>
                          <a:cs typeface="Mada"/>
                          <a:sym typeface="Mada"/>
                        </a:rPr>
                        <a:t>Screening test</a:t>
                      </a:r>
                      <a:endParaRPr>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a:solidFill>
                            <a:schemeClr val="dk1"/>
                          </a:solidFill>
                          <a:latin typeface="Mada"/>
                          <a:ea typeface="Mada"/>
                          <a:cs typeface="Mada"/>
                          <a:sym typeface="Mada"/>
                        </a:rPr>
                        <a:t>Confirmatory test</a:t>
                      </a:r>
                      <a:endParaRPr>
                        <a:latin typeface="Mada"/>
                        <a:ea typeface="Mada"/>
                        <a:cs typeface="Mada"/>
                        <a:sym typeface="Mada"/>
                      </a:endParaRPr>
                    </a:p>
                  </a:txBody>
                  <a:tcPr marT="91425" marB="91425" marR="91425" marL="91425" anchor="ctr">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solidFill>
                      <a:schemeClr val="accent3"/>
                    </a:solidFill>
                  </a:tcPr>
                </a:tc>
              </a:tr>
              <a:tr h="381000">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aldosterone/renin ratio</a:t>
                      </a:r>
                      <a:endParaRPr b="1" baseline="30000"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high: do confirmatory test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low: look for secondary causes </a:t>
                      </a:r>
                      <a:endParaRPr sz="1200">
                        <a:latin typeface="Mada"/>
                        <a:ea typeface="Mada"/>
                        <a:cs typeface="Mada"/>
                        <a:sym typeface="Mada"/>
                      </a:endParaRPr>
                    </a:p>
                  </a:txBody>
                  <a:tcPr marT="91425" marB="91425" marR="91425" marL="9142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Saline infusion test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Oral salt loading test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Captopril test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Fludrocortisone suppression test</a:t>
                      </a:r>
                      <a:endParaRPr b="1" sz="1200">
                        <a:latin typeface="Mada"/>
                        <a:ea typeface="Mada"/>
                        <a:cs typeface="Mada"/>
                        <a:sym typeface="Mada"/>
                      </a:endParaRPr>
                    </a:p>
                  </a:txBody>
                  <a:tcPr marT="91425" marB="91425" marR="91425" marL="91425">
                    <a:lnL cap="flat" cmpd="sng" w="19050">
                      <a:solidFill>
                        <a:schemeClr val="accent1"/>
                      </a:solidFill>
                      <a:prstDash val="solid"/>
                      <a:round/>
                      <a:headEnd len="sm" w="sm" type="none"/>
                      <a:tailEnd len="sm" w="sm" type="none"/>
                    </a:lnL>
                    <a:lnR cap="flat" cmpd="sng" w="19050">
                      <a:solidFill>
                        <a:schemeClr val="accent1"/>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bl>
          </a:graphicData>
        </a:graphic>
      </p:graphicFrame>
      <p:sp>
        <p:nvSpPr>
          <p:cNvPr id="516" name="Google Shape;516;p37"/>
          <p:cNvSpPr txBox="1"/>
          <p:nvPr/>
        </p:nvSpPr>
        <p:spPr>
          <a:xfrm>
            <a:off x="213750" y="2770375"/>
            <a:ext cx="73170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dk1"/>
                </a:solidFill>
                <a:latin typeface="Mada"/>
                <a:ea typeface="Mada"/>
                <a:cs typeface="Mada"/>
                <a:sym typeface="Mada"/>
              </a:rPr>
              <a:t>Measurement of Aldosterone (both</a:t>
            </a:r>
            <a:r>
              <a:rPr b="1" lang="ar">
                <a:solidFill>
                  <a:srgbClr val="CC0000"/>
                </a:solidFill>
                <a:latin typeface="Mada"/>
                <a:ea typeface="Mada"/>
                <a:cs typeface="Mada"/>
                <a:sym typeface="Mada"/>
              </a:rPr>
              <a:t> plasma and urinary</a:t>
            </a:r>
            <a:r>
              <a:rPr b="1" lang="ar">
                <a:solidFill>
                  <a:schemeClr val="dk1"/>
                </a:solidFill>
                <a:latin typeface="Mada"/>
                <a:ea typeface="Mada"/>
                <a:cs typeface="Mada"/>
                <a:sym typeface="Mada"/>
              </a:rPr>
              <a:t>): </a:t>
            </a:r>
            <a:r>
              <a:rPr b="1" lang="ar" sz="1200">
                <a:solidFill>
                  <a:srgbClr val="6AA84F"/>
                </a:solidFill>
                <a:latin typeface="Mada"/>
                <a:ea typeface="Mada"/>
                <a:cs typeface="Mada"/>
                <a:sym typeface="Mada"/>
              </a:rPr>
              <a:t>Very sensitive</a:t>
            </a:r>
            <a:endParaRPr b="1"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a:t>
            </a:r>
            <a:r>
              <a:rPr lang="ar" sz="1200">
                <a:solidFill>
                  <a:schemeClr val="dk1"/>
                </a:solidFill>
                <a:latin typeface="Mada"/>
                <a:ea typeface="Mada"/>
                <a:cs typeface="Mada"/>
                <a:sym typeface="Mada"/>
              </a:rPr>
              <a:t>ldosterone measurement should be performed while the patient is taking a high salt diet with sodium chloride supplementation.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Assessment of aldosterone production can be best done by</a:t>
            </a:r>
            <a:r>
              <a:rPr b="1" lang="ar" sz="1200">
                <a:solidFill>
                  <a:schemeClr val="dk1"/>
                </a:solidFill>
                <a:latin typeface="Mada"/>
                <a:ea typeface="Mada"/>
                <a:cs typeface="Mada"/>
                <a:sym typeface="Mada"/>
              </a:rPr>
              <a:t> measurement of urinary aldosterone excretion over 24 hour period and it is superior to plasma aldosterone measurement in detecting abnormal production of aldosterone but cannot discriminate between adenoma and hyperplasia. </a:t>
            </a:r>
            <a:r>
              <a:rPr b="1" lang="ar" sz="1200">
                <a:solidFill>
                  <a:srgbClr val="CC0000"/>
                </a:solidFill>
                <a:latin typeface="Mada"/>
                <a:ea typeface="Mada"/>
                <a:cs typeface="Mada"/>
                <a:sym typeface="Mada"/>
              </a:rPr>
              <a:t>While the plasma levels can differentiate between the two conditions in most cases.</a:t>
            </a:r>
            <a:endParaRPr b="1" sz="1200">
              <a:solidFill>
                <a:srgbClr val="CC0000"/>
              </a:solidFill>
              <a:latin typeface="Mada"/>
              <a:ea typeface="Mada"/>
              <a:cs typeface="Mada"/>
              <a:sym typeface="Mada"/>
            </a:endParaRPr>
          </a:p>
        </p:txBody>
      </p:sp>
      <p:sp>
        <p:nvSpPr>
          <p:cNvPr id="517" name="Google Shape;517;p37"/>
          <p:cNvSpPr txBox="1"/>
          <p:nvPr/>
        </p:nvSpPr>
        <p:spPr>
          <a:xfrm>
            <a:off x="0" y="5322263"/>
            <a:ext cx="3854100" cy="2325000"/>
          </a:xfrm>
          <a:prstGeom prst="rect">
            <a:avLst/>
          </a:prstGeom>
          <a:noFill/>
          <a:ln>
            <a:noFill/>
          </a:ln>
        </p:spPr>
        <p:txBody>
          <a:bodyPr anchorCtr="0" anchor="t" bIns="91425" lIns="91425" spcFirstLastPara="1" rIns="91425" wrap="square" tIns="91425">
            <a:noAutofit/>
          </a:bodyPr>
          <a:lstStyle/>
          <a:p>
            <a:pPr indent="-162599"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Scanning </a:t>
            </a:r>
            <a:r>
              <a:rPr lang="ar" sz="1200">
                <a:solidFill>
                  <a:schemeClr val="dk1"/>
                </a:solidFill>
                <a:latin typeface="Mada"/>
                <a:ea typeface="Mada"/>
                <a:cs typeface="Mada"/>
                <a:sym typeface="Mada"/>
              </a:rPr>
              <a:t>using I.V. Administered 1</a:t>
            </a:r>
            <a:r>
              <a:rPr baseline="30000" lang="ar" sz="1200">
                <a:solidFill>
                  <a:schemeClr val="dk1"/>
                </a:solidFill>
                <a:latin typeface="Mada"/>
                <a:ea typeface="Mada"/>
                <a:cs typeface="Mada"/>
                <a:sym typeface="Mada"/>
              </a:rPr>
              <a:t>3</a:t>
            </a:r>
            <a:r>
              <a:rPr lang="ar" sz="1200">
                <a:solidFill>
                  <a:schemeClr val="dk1"/>
                </a:solidFill>
                <a:latin typeface="Mada"/>
                <a:ea typeface="Mada"/>
                <a:cs typeface="Mada"/>
                <a:sym typeface="Mada"/>
              </a:rPr>
              <a:t> iodocholesterol locates tumour in 80% of the cases depending on the size of the tumour.</a:t>
            </a:r>
            <a:endParaRPr sz="1200">
              <a:solidFill>
                <a:schemeClr val="dk1"/>
              </a:solidFill>
              <a:latin typeface="Mada"/>
              <a:ea typeface="Mada"/>
              <a:cs typeface="Mada"/>
              <a:sym typeface="Mada"/>
            </a:endParaRPr>
          </a:p>
          <a:p>
            <a:pPr indent="-162599"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NP59 scan </a:t>
            </a:r>
            <a:r>
              <a:rPr lang="ar" sz="1200">
                <a:solidFill>
                  <a:schemeClr val="dk1"/>
                </a:solidFill>
                <a:latin typeface="Mada"/>
                <a:ea typeface="Mada"/>
                <a:cs typeface="Mada"/>
                <a:sym typeface="Mada"/>
              </a:rPr>
              <a:t>is another scan which consumes less time.</a:t>
            </a:r>
            <a:endParaRPr sz="1200">
              <a:solidFill>
                <a:schemeClr val="dk1"/>
              </a:solidFill>
              <a:latin typeface="Mada"/>
              <a:ea typeface="Mada"/>
              <a:cs typeface="Mada"/>
              <a:sym typeface="Mada"/>
            </a:endParaRPr>
          </a:p>
          <a:p>
            <a:pPr indent="-162599"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CT </a:t>
            </a:r>
            <a:r>
              <a:rPr lang="ar" sz="1200">
                <a:solidFill>
                  <a:schemeClr val="dk1"/>
                </a:solidFill>
                <a:latin typeface="Mada"/>
                <a:ea typeface="Mada"/>
                <a:cs typeface="Mada"/>
                <a:sym typeface="Mada"/>
              </a:rPr>
              <a:t>scanning is also useful with less radiation hazard.</a:t>
            </a:r>
            <a:endParaRPr sz="1200">
              <a:solidFill>
                <a:schemeClr val="dk1"/>
              </a:solidFill>
              <a:latin typeface="Mada"/>
              <a:ea typeface="Mada"/>
              <a:cs typeface="Mada"/>
              <a:sym typeface="Mada"/>
            </a:endParaRPr>
          </a:p>
          <a:p>
            <a:pPr indent="-162599"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MRI</a:t>
            </a:r>
            <a:endParaRPr sz="1200">
              <a:solidFill>
                <a:srgbClr val="6AA84F"/>
              </a:solidFill>
              <a:latin typeface="Mada"/>
              <a:ea typeface="Mada"/>
              <a:cs typeface="Mada"/>
              <a:sym typeface="Mada"/>
            </a:endParaRPr>
          </a:p>
          <a:p>
            <a:pPr indent="-162599"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Other methods include</a:t>
            </a:r>
            <a:r>
              <a:rPr b="1" lang="ar" sz="1200">
                <a:solidFill>
                  <a:schemeClr val="dk1"/>
                </a:solidFill>
                <a:latin typeface="Mada"/>
                <a:ea typeface="Mada"/>
                <a:cs typeface="Mada"/>
                <a:sym typeface="Mada"/>
              </a:rPr>
              <a:t> adrenal venography</a:t>
            </a:r>
            <a:r>
              <a:rPr lang="ar" sz="1200">
                <a:solidFill>
                  <a:schemeClr val="dk1"/>
                </a:solidFill>
                <a:latin typeface="Mada"/>
                <a:ea typeface="Mada"/>
                <a:cs typeface="Mada"/>
                <a:sym typeface="Mada"/>
              </a:rPr>
              <a:t>, adrenal vein catheterization and bilateral sampling of blood for aldosterone measurements.</a:t>
            </a:r>
            <a:endParaRPr sz="1200">
              <a:solidFill>
                <a:schemeClr val="dk1"/>
              </a:solidFill>
              <a:latin typeface="Mada"/>
              <a:ea typeface="Mada"/>
              <a:cs typeface="Mada"/>
              <a:sym typeface="Mada"/>
            </a:endParaRPr>
          </a:p>
        </p:txBody>
      </p:sp>
      <p:sp>
        <p:nvSpPr>
          <p:cNvPr id="518" name="Google Shape;518;p37"/>
          <p:cNvSpPr txBox="1"/>
          <p:nvPr/>
        </p:nvSpPr>
        <p:spPr>
          <a:xfrm>
            <a:off x="5181075" y="6567388"/>
            <a:ext cx="2151600" cy="8997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ar" sz="1200">
                <a:solidFill>
                  <a:srgbClr val="6AA84F"/>
                </a:solidFill>
                <a:latin typeface="Mada"/>
                <a:ea typeface="Mada"/>
                <a:cs typeface="Mada"/>
                <a:sym typeface="Mada"/>
              </a:rPr>
              <a:t>Tumor in the adrenal gland (adenoma secreting aldosterone and we will do surgery for it)</a:t>
            </a:r>
            <a:endParaRPr sz="1200">
              <a:solidFill>
                <a:srgbClr val="6AA84F"/>
              </a:solidFill>
              <a:latin typeface="Mada"/>
              <a:ea typeface="Mada"/>
              <a:cs typeface="Mada"/>
              <a:sym typeface="Mada"/>
            </a:endParaRPr>
          </a:p>
        </p:txBody>
      </p:sp>
      <p:cxnSp>
        <p:nvCxnSpPr>
          <p:cNvPr id="519" name="Google Shape;519;p37"/>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20" name="Google Shape;520;p37"/>
          <p:cNvSpPr txBox="1"/>
          <p:nvPr/>
        </p:nvSpPr>
        <p:spPr>
          <a:xfrm>
            <a:off x="265975" y="7691500"/>
            <a:ext cx="54930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Treatment:</a:t>
            </a:r>
            <a:endParaRPr b="1" sz="1500">
              <a:solidFill>
                <a:srgbClr val="000000"/>
              </a:solidFill>
              <a:latin typeface="Mada"/>
              <a:ea typeface="Mada"/>
              <a:cs typeface="Mada"/>
              <a:sym typeface="Mada"/>
            </a:endParaRPr>
          </a:p>
        </p:txBody>
      </p:sp>
      <p:sp>
        <p:nvSpPr>
          <p:cNvPr id="521" name="Google Shape;521;p37"/>
          <p:cNvSpPr txBox="1"/>
          <p:nvPr/>
        </p:nvSpPr>
        <p:spPr>
          <a:xfrm>
            <a:off x="338075" y="8186325"/>
            <a:ext cx="7221900" cy="1795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Adrenal hyperplasia</a:t>
            </a:r>
            <a:r>
              <a:rPr b="1" lang="ar" sz="1200">
                <a:solidFill>
                  <a:srgbClr val="6AA84F"/>
                </a:solidFill>
                <a:latin typeface="Mada"/>
                <a:ea typeface="Mada"/>
                <a:cs typeface="Mada"/>
                <a:sym typeface="Mada"/>
              </a:rPr>
              <a:t> (if bilateral)</a:t>
            </a:r>
            <a:r>
              <a:rPr b="1" lang="ar" sz="1200">
                <a:solidFill>
                  <a:schemeClr val="dk1"/>
                </a:solidFill>
                <a:latin typeface="Mada"/>
                <a:ea typeface="Mada"/>
                <a:cs typeface="Mada"/>
                <a:sym typeface="Mada"/>
              </a:rPr>
              <a:t> → </a:t>
            </a:r>
            <a:r>
              <a:rPr b="1" lang="ar" sz="1200">
                <a:solidFill>
                  <a:srgbClr val="CC0000"/>
                </a:solidFill>
                <a:latin typeface="Mada"/>
                <a:ea typeface="Mada"/>
                <a:cs typeface="Mada"/>
                <a:sym typeface="Mada"/>
              </a:rPr>
              <a:t>Spironolactone</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antihypertensive medication should be given as surgery will not ameliorate the hypertension.</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Adenoma</a:t>
            </a:r>
            <a:r>
              <a:rPr b="1" lang="ar" sz="1200">
                <a:solidFill>
                  <a:srgbClr val="6AA84F"/>
                </a:solidFill>
                <a:latin typeface="Mada"/>
                <a:ea typeface="Mada"/>
                <a:cs typeface="Mada"/>
                <a:sym typeface="Mada"/>
              </a:rPr>
              <a:t> (if unilateral) </a:t>
            </a:r>
            <a:r>
              <a:rPr b="1" lang="ar" sz="1200">
                <a:latin typeface="Mada"/>
                <a:ea typeface="Mada"/>
                <a:cs typeface="Mada"/>
                <a:sym typeface="Mada"/>
              </a:rPr>
              <a:t>→ </a:t>
            </a:r>
            <a:r>
              <a:rPr b="1" lang="ar" sz="1200">
                <a:solidFill>
                  <a:srgbClr val="CC0000"/>
                </a:solidFill>
                <a:latin typeface="Mada"/>
                <a:ea typeface="Mada"/>
                <a:cs typeface="Mada"/>
                <a:sym typeface="Mada"/>
              </a:rPr>
              <a:t>unilateral adrenalectomy </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adequate potassium replacement and adequate extracellular volume expansion</a:t>
            </a:r>
            <a:r>
              <a:rPr lang="ar" sz="1200">
                <a:latin typeface="Mada"/>
                <a:ea typeface="Mada"/>
                <a:cs typeface="Mada"/>
                <a:sym typeface="Mada"/>
              </a:rPr>
              <a:t> with adequate control of BP before surgery all of which can be achieved by spironolactone with or without other medications which should be given for some time before surgery.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The surgical cure of hypertension associated with adenoma is excellent as is reported to be over 50% in many series with reduction of hypertension in the remainder.</a:t>
            </a:r>
            <a:endParaRPr sz="1200">
              <a:latin typeface="Mada"/>
              <a:ea typeface="Mada"/>
              <a:cs typeface="Mada"/>
              <a:sym typeface="Mad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8"/>
          <p:cNvSpPr txBox="1"/>
          <p:nvPr>
            <p:ph idx="12" type="sldNum"/>
          </p:nvPr>
        </p:nvSpPr>
        <p:spPr>
          <a:xfrm>
            <a:off x="7102400" y="0"/>
            <a:ext cx="627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27" name="Google Shape;527;p38"/>
          <p:cNvSpPr txBox="1"/>
          <p:nvPr/>
        </p:nvSpPr>
        <p:spPr>
          <a:xfrm>
            <a:off x="691338" y="1143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rgbClr val="000000"/>
                </a:solidFill>
                <a:latin typeface="Mada Black"/>
                <a:ea typeface="Mada Black"/>
                <a:cs typeface="Mada Black"/>
                <a:sym typeface="Mada Black"/>
              </a:rPr>
              <a:t>Pheochromocytoma</a:t>
            </a:r>
            <a:endParaRPr sz="2600">
              <a:latin typeface="Mada Black"/>
              <a:ea typeface="Mada Black"/>
              <a:cs typeface="Mada Black"/>
              <a:sym typeface="Mada Black"/>
            </a:endParaRPr>
          </a:p>
        </p:txBody>
      </p:sp>
      <p:sp>
        <p:nvSpPr>
          <p:cNvPr id="528" name="Google Shape;528;p38"/>
          <p:cNvSpPr txBox="1"/>
          <p:nvPr/>
        </p:nvSpPr>
        <p:spPr>
          <a:xfrm>
            <a:off x="193950" y="6831250"/>
            <a:ext cx="75600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When you should think about Pheochromocytoma ?</a:t>
            </a:r>
            <a:endParaRPr b="1" sz="1500">
              <a:solidFill>
                <a:srgbClr val="000000"/>
              </a:solidFill>
              <a:latin typeface="Mada"/>
              <a:ea typeface="Mada"/>
              <a:cs typeface="Mada"/>
              <a:sym typeface="Mada"/>
            </a:endParaRPr>
          </a:p>
        </p:txBody>
      </p:sp>
      <p:sp>
        <p:nvSpPr>
          <p:cNvPr id="529" name="Google Shape;529;p38"/>
          <p:cNvSpPr txBox="1"/>
          <p:nvPr/>
        </p:nvSpPr>
        <p:spPr>
          <a:xfrm>
            <a:off x="88550" y="7358050"/>
            <a:ext cx="7132500" cy="197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Typical symptoms</a:t>
            </a:r>
            <a:r>
              <a:rPr b="1" lang="ar" sz="1200">
                <a:solidFill>
                  <a:srgbClr val="6AA84F"/>
                </a:solidFill>
                <a:latin typeface="Mada"/>
                <a:ea typeface="Mada"/>
                <a:cs typeface="Mada"/>
                <a:sym typeface="Mada"/>
              </a:rPr>
              <a:t> (tachycardia, palpitations, sweating, headache and high blood pressure)</a:t>
            </a:r>
            <a:endParaRPr b="1" sz="1200">
              <a:solidFill>
                <a:srgbClr val="6AA84F"/>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 Secondary HTN:</a:t>
            </a:r>
            <a:endParaRPr b="1" sz="1200">
              <a:solidFill>
                <a:srgbClr val="00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Young age &lt; 40</a:t>
            </a:r>
            <a:r>
              <a:rPr b="1" lang="ar" sz="1200">
                <a:solidFill>
                  <a:srgbClr val="CC0000"/>
                </a:solidFill>
                <a:latin typeface="Mada"/>
                <a:ea typeface="Mada"/>
                <a:cs typeface="Mada"/>
                <a:sym typeface="Mada"/>
              </a:rPr>
              <a:t>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3 anti-HTN medications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Resistant HTN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Accelerated HTN  </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 If there’s any adrenal mass in image: </a:t>
            </a:r>
            <a:r>
              <a:rPr b="1" lang="ar" sz="1200">
                <a:solidFill>
                  <a:srgbClr val="000000"/>
                </a:solidFill>
                <a:latin typeface="Mada"/>
                <a:ea typeface="Mada"/>
                <a:cs typeface="Mada"/>
                <a:sym typeface="Mada"/>
              </a:rPr>
              <a:t>adrenal incidentaloma</a:t>
            </a:r>
            <a:r>
              <a:rPr lang="ar" sz="1200">
                <a:solidFill>
                  <a:srgbClr val="000000"/>
                </a:solidFill>
                <a:latin typeface="Mada"/>
                <a:ea typeface="Mada"/>
                <a:cs typeface="Mada"/>
                <a:sym typeface="Mada"/>
              </a:rPr>
              <a:t> You should rule out:</a:t>
            </a:r>
            <a:endParaRPr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pheochromocytoma </a:t>
            </a:r>
            <a:endParaRPr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Cushing </a:t>
            </a:r>
            <a:endParaRPr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I</a:t>
            </a:r>
            <a:r>
              <a:rPr lang="ar" sz="1200">
                <a:solidFill>
                  <a:srgbClr val="000000"/>
                </a:solidFill>
                <a:latin typeface="Mada"/>
                <a:ea typeface="Mada"/>
                <a:cs typeface="Mada"/>
                <a:sym typeface="Mada"/>
              </a:rPr>
              <a:t>f there is HTN ,you should R/O hyperaldosteronism also</a:t>
            </a:r>
            <a:endParaRPr sz="1200">
              <a:solidFill>
                <a:srgbClr val="000000"/>
              </a:solidFill>
              <a:latin typeface="Mada"/>
              <a:ea typeface="Mada"/>
              <a:cs typeface="Mada"/>
              <a:sym typeface="Mada"/>
            </a:endParaRPr>
          </a:p>
        </p:txBody>
      </p:sp>
      <p:cxnSp>
        <p:nvCxnSpPr>
          <p:cNvPr id="530" name="Google Shape;530;p38"/>
          <p:cNvCxnSpPr/>
          <p:nvPr/>
        </p:nvCxnSpPr>
        <p:spPr>
          <a:xfrm rot="10800000">
            <a:off x="8900" y="9697250"/>
            <a:ext cx="7612800" cy="0"/>
          </a:xfrm>
          <a:prstGeom prst="straightConnector1">
            <a:avLst/>
          </a:prstGeom>
          <a:noFill/>
          <a:ln cap="flat" cmpd="sng" w="28575">
            <a:solidFill>
              <a:schemeClr val="accent3"/>
            </a:solidFill>
            <a:prstDash val="dot"/>
            <a:round/>
            <a:headEnd len="med" w="med" type="none"/>
            <a:tailEnd len="med" w="med" type="none"/>
          </a:ln>
        </p:spPr>
      </p:cxnSp>
      <p:cxnSp>
        <p:nvCxnSpPr>
          <p:cNvPr id="531" name="Google Shape;531;p3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32" name="Google Shape;532;p38"/>
          <p:cNvSpPr txBox="1"/>
          <p:nvPr/>
        </p:nvSpPr>
        <p:spPr>
          <a:xfrm>
            <a:off x="250800" y="2507950"/>
            <a:ext cx="54930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C</a:t>
            </a:r>
            <a:r>
              <a:rPr lang="ar" sz="2200">
                <a:highlight>
                  <a:srgbClr val="D0E0E3"/>
                </a:highlight>
                <a:latin typeface="Mada Black"/>
                <a:ea typeface="Mada Black"/>
                <a:cs typeface="Mada Black"/>
                <a:sym typeface="Mada Black"/>
              </a:rPr>
              <a:t>haracteristics:</a:t>
            </a:r>
            <a:endParaRPr b="1" sz="1500">
              <a:solidFill>
                <a:srgbClr val="000000"/>
              </a:solidFill>
              <a:latin typeface="Mada"/>
              <a:ea typeface="Mada"/>
              <a:cs typeface="Mada"/>
              <a:sym typeface="Mada"/>
            </a:endParaRPr>
          </a:p>
        </p:txBody>
      </p:sp>
      <p:sp>
        <p:nvSpPr>
          <p:cNvPr id="533" name="Google Shape;533;p38"/>
          <p:cNvSpPr/>
          <p:nvPr/>
        </p:nvSpPr>
        <p:spPr>
          <a:xfrm>
            <a:off x="312757" y="3041350"/>
            <a:ext cx="7110000" cy="18792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8"/>
          <p:cNvSpPr txBox="1"/>
          <p:nvPr/>
        </p:nvSpPr>
        <p:spPr>
          <a:xfrm>
            <a:off x="289643" y="3041938"/>
            <a:ext cx="6853800" cy="2284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Mada"/>
              <a:buChar char="●"/>
            </a:pPr>
            <a:r>
              <a:rPr lang="ar" sz="1200">
                <a:solidFill>
                  <a:srgbClr val="6AA84F"/>
                </a:solidFill>
                <a:latin typeface="Mada"/>
                <a:ea typeface="Mada"/>
                <a:cs typeface="Mada"/>
                <a:sym typeface="Mada"/>
              </a:rPr>
              <a:t>Adenoma of </a:t>
            </a:r>
            <a:r>
              <a:rPr lang="ar" sz="1200">
                <a:latin typeface="Mada"/>
                <a:ea typeface="Mada"/>
                <a:cs typeface="Mada"/>
                <a:sym typeface="Mada"/>
              </a:rPr>
              <a:t>a</a:t>
            </a:r>
            <a:r>
              <a:rPr lang="ar" sz="1200">
                <a:solidFill>
                  <a:srgbClr val="000000"/>
                </a:solidFill>
                <a:latin typeface="Mada"/>
                <a:ea typeface="Mada"/>
                <a:cs typeface="Mada"/>
                <a:sym typeface="Mada"/>
              </a:rPr>
              <a:t>drenal </a:t>
            </a:r>
            <a:r>
              <a:rPr b="1" lang="ar" sz="1200">
                <a:solidFill>
                  <a:srgbClr val="000000"/>
                </a:solidFill>
                <a:latin typeface="Mada"/>
                <a:ea typeface="Mada"/>
                <a:cs typeface="Mada"/>
                <a:sym typeface="Mada"/>
              </a:rPr>
              <a:t>medulla</a:t>
            </a:r>
            <a:r>
              <a:rPr lang="ar" sz="1200">
                <a:latin typeface="Mada"/>
                <a:ea typeface="Mada"/>
                <a:cs typeface="Mada"/>
                <a:sym typeface="Mada"/>
              </a:rPr>
              <a:t> </a:t>
            </a:r>
            <a:r>
              <a:rPr lang="ar" sz="1200">
                <a:solidFill>
                  <a:srgbClr val="6AA84F"/>
                </a:solidFill>
                <a:latin typeface="Mada"/>
                <a:ea typeface="Mada"/>
                <a:cs typeface="Mada"/>
                <a:sym typeface="Mada"/>
              </a:rPr>
              <a:t>and activates </a:t>
            </a:r>
            <a:r>
              <a:rPr lang="ar" sz="1200">
                <a:solidFill>
                  <a:srgbClr val="000000"/>
                </a:solidFill>
                <a:latin typeface="Mada"/>
                <a:ea typeface="Mada"/>
                <a:cs typeface="Mada"/>
                <a:sym typeface="Mada"/>
              </a:rPr>
              <a:t> sympathetic nervous system.</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50%</a:t>
            </a:r>
            <a:r>
              <a:rPr lang="ar" sz="1200">
                <a:solidFill>
                  <a:srgbClr val="000000"/>
                </a:solidFill>
                <a:latin typeface="Mada"/>
                <a:ea typeface="Mada"/>
                <a:cs typeface="Mada"/>
                <a:sym typeface="Mada"/>
              </a:rPr>
              <a:t> are silent. ( NO symptoms)</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Pheochromocytoma may occur as a heritable disorder either alone or in combination with other endocrine tumours, e.g. MEN type II A – hyperparathyroidism, pituitary adenoma and medullary thyroid carcinoma or MEN Type II B – pheochromocytoma with mucosal neuroma.</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Secondary HTN </a:t>
            </a:r>
            <a:endParaRPr b="1"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Only 0.1% of hypertensive patients have pheochromocytoma but recognition is important because it can be fatal during delivery or surgery if unrecognized and not properly treated.</a:t>
            </a:r>
            <a:endParaRPr sz="1200">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Episodic (spells): sweating, palpitation, headache</a:t>
            </a:r>
            <a:endParaRPr b="1" u="sng">
              <a:latin typeface="Mada"/>
              <a:ea typeface="Mada"/>
              <a:cs typeface="Mada"/>
              <a:sym typeface="Mada"/>
            </a:endParaRPr>
          </a:p>
        </p:txBody>
      </p:sp>
      <p:grpSp>
        <p:nvGrpSpPr>
          <p:cNvPr id="535" name="Google Shape;535;p38"/>
          <p:cNvGrpSpPr/>
          <p:nvPr/>
        </p:nvGrpSpPr>
        <p:grpSpPr>
          <a:xfrm>
            <a:off x="664489" y="5615190"/>
            <a:ext cx="499406" cy="564927"/>
            <a:chOff x="205630" y="1124884"/>
            <a:chExt cx="531000" cy="736349"/>
          </a:xfrm>
        </p:grpSpPr>
        <p:grpSp>
          <p:nvGrpSpPr>
            <p:cNvPr id="536" name="Google Shape;536;p38"/>
            <p:cNvGrpSpPr/>
            <p:nvPr/>
          </p:nvGrpSpPr>
          <p:grpSpPr>
            <a:xfrm>
              <a:off x="219906" y="1124884"/>
              <a:ext cx="502455" cy="736349"/>
              <a:chOff x="4041649" y="1707654"/>
              <a:chExt cx="1060704" cy="1429526"/>
            </a:xfrm>
          </p:grpSpPr>
          <p:sp>
            <p:nvSpPr>
              <p:cNvPr id="537" name="Google Shape;537;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538" name="Google Shape;538;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539" name="Google Shape;539;p38"/>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300">
                  <a:latin typeface="Mada"/>
                  <a:ea typeface="Mada"/>
                  <a:cs typeface="Mada"/>
                  <a:sym typeface="Mada"/>
                </a:rPr>
                <a:t>10%</a:t>
              </a:r>
              <a:endParaRPr b="1" sz="1300">
                <a:latin typeface="Mada"/>
                <a:ea typeface="Mada"/>
                <a:cs typeface="Mada"/>
                <a:sym typeface="Mada"/>
              </a:endParaRPr>
            </a:p>
          </p:txBody>
        </p:sp>
      </p:grpSp>
      <p:sp>
        <p:nvSpPr>
          <p:cNvPr id="540" name="Google Shape;540;p38"/>
          <p:cNvSpPr txBox="1"/>
          <p:nvPr/>
        </p:nvSpPr>
        <p:spPr>
          <a:xfrm>
            <a:off x="1150509" y="5677870"/>
            <a:ext cx="1958100" cy="22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rPr b="1" lang="ar" sz="1200">
                <a:latin typeface="Mada"/>
                <a:ea typeface="Mada"/>
                <a:cs typeface="Mada"/>
                <a:sym typeface="Mada"/>
              </a:rPr>
              <a:t>bilateral</a:t>
            </a:r>
            <a:endParaRPr b="1" sz="1200">
              <a:latin typeface="Mada"/>
              <a:ea typeface="Mada"/>
              <a:cs typeface="Mada"/>
              <a:sym typeface="Mada"/>
            </a:endParaRPr>
          </a:p>
        </p:txBody>
      </p:sp>
      <p:grpSp>
        <p:nvGrpSpPr>
          <p:cNvPr id="541" name="Google Shape;541;p38"/>
          <p:cNvGrpSpPr/>
          <p:nvPr/>
        </p:nvGrpSpPr>
        <p:grpSpPr>
          <a:xfrm>
            <a:off x="2264689" y="5615190"/>
            <a:ext cx="499406" cy="564927"/>
            <a:chOff x="205630" y="1124884"/>
            <a:chExt cx="531000" cy="736349"/>
          </a:xfrm>
        </p:grpSpPr>
        <p:grpSp>
          <p:nvGrpSpPr>
            <p:cNvPr id="542" name="Google Shape;542;p38"/>
            <p:cNvGrpSpPr/>
            <p:nvPr/>
          </p:nvGrpSpPr>
          <p:grpSpPr>
            <a:xfrm>
              <a:off x="219906" y="1124884"/>
              <a:ext cx="502455" cy="736349"/>
              <a:chOff x="4041649" y="1707654"/>
              <a:chExt cx="1060704" cy="1429526"/>
            </a:xfrm>
          </p:grpSpPr>
          <p:sp>
            <p:nvSpPr>
              <p:cNvPr id="543" name="Google Shape;543;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544" name="Google Shape;544;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545" name="Google Shape;545;p38"/>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300">
                  <a:latin typeface="Mada"/>
                  <a:ea typeface="Mada"/>
                  <a:cs typeface="Mada"/>
                  <a:sym typeface="Mada"/>
                </a:rPr>
                <a:t>10%</a:t>
              </a:r>
              <a:endParaRPr b="1" sz="1300">
                <a:latin typeface="Mada"/>
                <a:ea typeface="Mada"/>
                <a:cs typeface="Mada"/>
                <a:sym typeface="Mada"/>
              </a:endParaRPr>
            </a:p>
          </p:txBody>
        </p:sp>
      </p:grpSp>
      <p:sp>
        <p:nvSpPr>
          <p:cNvPr id="546" name="Google Shape;546;p38"/>
          <p:cNvSpPr txBox="1"/>
          <p:nvPr/>
        </p:nvSpPr>
        <p:spPr>
          <a:xfrm>
            <a:off x="2750709" y="5677870"/>
            <a:ext cx="1958100" cy="22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rPr b="1" lang="ar" sz="1200">
                <a:latin typeface="Mada"/>
                <a:ea typeface="Mada"/>
                <a:cs typeface="Mada"/>
                <a:sym typeface="Mada"/>
              </a:rPr>
              <a:t>Familial</a:t>
            </a:r>
            <a:endParaRPr b="1" sz="1200">
              <a:latin typeface="Mada"/>
              <a:ea typeface="Mada"/>
              <a:cs typeface="Mada"/>
              <a:sym typeface="Mada"/>
            </a:endParaRPr>
          </a:p>
        </p:txBody>
      </p:sp>
      <p:grpSp>
        <p:nvGrpSpPr>
          <p:cNvPr id="547" name="Google Shape;547;p38"/>
          <p:cNvGrpSpPr/>
          <p:nvPr/>
        </p:nvGrpSpPr>
        <p:grpSpPr>
          <a:xfrm>
            <a:off x="3788689" y="5615190"/>
            <a:ext cx="499406" cy="564927"/>
            <a:chOff x="205630" y="1124884"/>
            <a:chExt cx="531000" cy="736349"/>
          </a:xfrm>
        </p:grpSpPr>
        <p:grpSp>
          <p:nvGrpSpPr>
            <p:cNvPr id="548" name="Google Shape;548;p38"/>
            <p:cNvGrpSpPr/>
            <p:nvPr/>
          </p:nvGrpSpPr>
          <p:grpSpPr>
            <a:xfrm>
              <a:off x="219906" y="1124884"/>
              <a:ext cx="502455" cy="736349"/>
              <a:chOff x="4041649" y="1707654"/>
              <a:chExt cx="1060704" cy="1429526"/>
            </a:xfrm>
          </p:grpSpPr>
          <p:sp>
            <p:nvSpPr>
              <p:cNvPr id="549" name="Google Shape;549;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550" name="Google Shape;550;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551" name="Google Shape;551;p38"/>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300">
                  <a:latin typeface="Mada"/>
                  <a:ea typeface="Mada"/>
                  <a:cs typeface="Mada"/>
                  <a:sym typeface="Mada"/>
                </a:rPr>
                <a:t>10%</a:t>
              </a:r>
              <a:endParaRPr b="1" sz="1300">
                <a:latin typeface="Mada"/>
                <a:ea typeface="Mada"/>
                <a:cs typeface="Mada"/>
                <a:sym typeface="Mada"/>
              </a:endParaRPr>
            </a:p>
          </p:txBody>
        </p:sp>
      </p:grpSp>
      <p:sp>
        <p:nvSpPr>
          <p:cNvPr id="552" name="Google Shape;552;p38"/>
          <p:cNvSpPr txBox="1"/>
          <p:nvPr/>
        </p:nvSpPr>
        <p:spPr>
          <a:xfrm>
            <a:off x="4274709" y="5677870"/>
            <a:ext cx="1958100" cy="22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rPr b="1" lang="ar" sz="1200">
                <a:latin typeface="Mada"/>
                <a:ea typeface="Mada"/>
                <a:cs typeface="Mada"/>
                <a:sym typeface="Mada"/>
              </a:rPr>
              <a:t>Malignant</a:t>
            </a:r>
            <a:endParaRPr b="1" sz="1200">
              <a:latin typeface="Mada"/>
              <a:ea typeface="Mada"/>
              <a:cs typeface="Mada"/>
              <a:sym typeface="Mada"/>
            </a:endParaRPr>
          </a:p>
        </p:txBody>
      </p:sp>
      <p:grpSp>
        <p:nvGrpSpPr>
          <p:cNvPr id="553" name="Google Shape;553;p38"/>
          <p:cNvGrpSpPr/>
          <p:nvPr/>
        </p:nvGrpSpPr>
        <p:grpSpPr>
          <a:xfrm>
            <a:off x="5236489" y="5615190"/>
            <a:ext cx="499406" cy="564927"/>
            <a:chOff x="205630" y="1124884"/>
            <a:chExt cx="531000" cy="736349"/>
          </a:xfrm>
        </p:grpSpPr>
        <p:grpSp>
          <p:nvGrpSpPr>
            <p:cNvPr id="554" name="Google Shape;554;p38"/>
            <p:cNvGrpSpPr/>
            <p:nvPr/>
          </p:nvGrpSpPr>
          <p:grpSpPr>
            <a:xfrm>
              <a:off x="219906" y="1124884"/>
              <a:ext cx="502455" cy="736349"/>
              <a:chOff x="4041649" y="1707654"/>
              <a:chExt cx="1060704" cy="1429526"/>
            </a:xfrm>
          </p:grpSpPr>
          <p:sp>
            <p:nvSpPr>
              <p:cNvPr id="555" name="Google Shape;555;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556" name="Google Shape;556;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557" name="Google Shape;557;p38"/>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300">
                  <a:latin typeface="Mada"/>
                  <a:ea typeface="Mada"/>
                  <a:cs typeface="Mada"/>
                  <a:sym typeface="Mada"/>
                </a:rPr>
                <a:t>10%</a:t>
              </a:r>
              <a:endParaRPr b="1" sz="1300">
                <a:latin typeface="Mada"/>
                <a:ea typeface="Mada"/>
                <a:cs typeface="Mada"/>
                <a:sym typeface="Mada"/>
              </a:endParaRPr>
            </a:p>
          </p:txBody>
        </p:sp>
      </p:grpSp>
      <p:sp>
        <p:nvSpPr>
          <p:cNvPr id="558" name="Google Shape;558;p38"/>
          <p:cNvSpPr txBox="1"/>
          <p:nvPr/>
        </p:nvSpPr>
        <p:spPr>
          <a:xfrm>
            <a:off x="5722509" y="5677870"/>
            <a:ext cx="1958100" cy="22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rPr b="1" lang="ar" sz="1200">
                <a:latin typeface="Mada"/>
                <a:ea typeface="Mada"/>
                <a:cs typeface="Mada"/>
                <a:sym typeface="Mada"/>
              </a:rPr>
              <a:t>Extra adrenal</a:t>
            </a:r>
            <a:endParaRPr b="1" sz="1200">
              <a:latin typeface="Mada"/>
              <a:ea typeface="Mada"/>
              <a:cs typeface="Mada"/>
              <a:sym typeface="Mada"/>
            </a:endParaRPr>
          </a:p>
        </p:txBody>
      </p:sp>
      <p:sp>
        <p:nvSpPr>
          <p:cNvPr id="559" name="Google Shape;559;p38"/>
          <p:cNvSpPr txBox="1"/>
          <p:nvPr/>
        </p:nvSpPr>
        <p:spPr>
          <a:xfrm>
            <a:off x="54888" y="6216713"/>
            <a:ext cx="70083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Common extra adrenal sites and near the kidneys and the organ of Zuckerkandl.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They can also occur in the posterior mediastinal region.</a:t>
            </a:r>
            <a:endParaRPr b="1" sz="1200">
              <a:latin typeface="Mada"/>
              <a:ea typeface="Mada"/>
              <a:cs typeface="Mada"/>
              <a:sym typeface="Mada"/>
            </a:endParaRPr>
          </a:p>
        </p:txBody>
      </p:sp>
      <p:grpSp>
        <p:nvGrpSpPr>
          <p:cNvPr id="560" name="Google Shape;560;p38"/>
          <p:cNvGrpSpPr/>
          <p:nvPr/>
        </p:nvGrpSpPr>
        <p:grpSpPr>
          <a:xfrm>
            <a:off x="327000" y="1124538"/>
            <a:ext cx="6989106" cy="1248554"/>
            <a:chOff x="259048" y="1692388"/>
            <a:chExt cx="6339900" cy="1423340"/>
          </a:xfrm>
        </p:grpSpPr>
        <p:sp>
          <p:nvSpPr>
            <p:cNvPr id="561" name="Google Shape;561;p38"/>
            <p:cNvSpPr/>
            <p:nvPr/>
          </p:nvSpPr>
          <p:spPr>
            <a:xfrm>
              <a:off x="259048" y="1899228"/>
              <a:ext cx="6339900" cy="1216500"/>
            </a:xfrm>
            <a:prstGeom prst="roundRect">
              <a:avLst>
                <a:gd fmla="val 16667" name="adj"/>
              </a:avLst>
            </a:prstGeom>
            <a:no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Pheochromocytomas are tumors arising from the </a:t>
              </a:r>
              <a:r>
                <a:rPr b="1" lang="ar" sz="1200">
                  <a:solidFill>
                    <a:srgbClr val="CC0000"/>
                  </a:solidFill>
                  <a:latin typeface="Mada"/>
                  <a:ea typeface="Mada"/>
                  <a:cs typeface="Mada"/>
                  <a:sym typeface="Mada"/>
                </a:rPr>
                <a:t>chromaffin cells </a:t>
              </a:r>
              <a:r>
                <a:rPr lang="ar" sz="1200">
                  <a:solidFill>
                    <a:schemeClr val="dk1"/>
                  </a:solidFill>
                  <a:latin typeface="Mada"/>
                  <a:ea typeface="Mada"/>
                  <a:cs typeface="Mada"/>
                  <a:sym typeface="Mada"/>
                </a:rPr>
                <a:t>in the sympathetic nervous system.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They release epinephrine or norepinephrine (or both) and in some cases, dopamine into the circulation.</a:t>
              </a:r>
              <a:endParaRPr b="1">
                <a:latin typeface="Mada"/>
                <a:ea typeface="Mada"/>
                <a:cs typeface="Mada"/>
                <a:sym typeface="Mada"/>
              </a:endParaRPr>
            </a:p>
          </p:txBody>
        </p:sp>
        <p:sp>
          <p:nvSpPr>
            <p:cNvPr id="562" name="Google Shape;562;p38"/>
            <p:cNvSpPr/>
            <p:nvPr/>
          </p:nvSpPr>
          <p:spPr>
            <a:xfrm>
              <a:off x="485325" y="1692388"/>
              <a:ext cx="2115000" cy="397500"/>
            </a:xfrm>
            <a:prstGeom prst="flowChartAlternateProcess">
              <a:avLst/>
            </a:prstGeom>
            <a:solidFill>
              <a:srgbClr val="77A9AD"/>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Definition</a:t>
              </a:r>
              <a:endParaRPr b="1" sz="2000">
                <a:solidFill>
                  <a:srgbClr val="FFFFFF"/>
                </a:solidFill>
                <a:latin typeface="Mada"/>
                <a:ea typeface="Mada"/>
                <a:cs typeface="Mada"/>
                <a:sym typeface="Mada"/>
              </a:endParaRPr>
            </a:p>
          </p:txBody>
        </p:sp>
      </p:grpSp>
      <p:sp>
        <p:nvSpPr>
          <p:cNvPr id="563" name="Google Shape;563;p38"/>
          <p:cNvSpPr txBox="1"/>
          <p:nvPr/>
        </p:nvSpPr>
        <p:spPr>
          <a:xfrm>
            <a:off x="193950" y="5087200"/>
            <a:ext cx="30000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rgbClr val="CC0000"/>
              </a:buClr>
              <a:buSzPts val="2200"/>
              <a:buFont typeface="Mada Black"/>
              <a:buChar char="◄"/>
            </a:pPr>
            <a:r>
              <a:rPr lang="ar" sz="2200">
                <a:solidFill>
                  <a:srgbClr val="CC0000"/>
                </a:solidFill>
                <a:highlight>
                  <a:schemeClr val="accent4"/>
                </a:highlight>
                <a:latin typeface="Mada Black"/>
                <a:ea typeface="Mada Black"/>
                <a:cs typeface="Mada Black"/>
                <a:sym typeface="Mada Black"/>
              </a:rPr>
              <a:t>The role of 10:</a:t>
            </a:r>
            <a:endParaRPr sz="2200">
              <a:solidFill>
                <a:srgbClr val="CC0000"/>
              </a:solidFill>
              <a:highlight>
                <a:schemeClr val="accent4"/>
              </a:highlight>
              <a:latin typeface="Mada Black"/>
              <a:ea typeface="Mada Black"/>
              <a:cs typeface="Mada Black"/>
              <a:sym typeface="Mada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118" name="Google Shape;118;p21"/>
          <p:cNvSpPr txBox="1"/>
          <p:nvPr/>
        </p:nvSpPr>
        <p:spPr>
          <a:xfrm>
            <a:off x="1000125" y="29650"/>
            <a:ext cx="55911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Basic Review of Adrenal Gland</a:t>
            </a:r>
            <a:endParaRPr sz="2600">
              <a:latin typeface="Mada Black"/>
              <a:ea typeface="Mada Black"/>
              <a:cs typeface="Mada Black"/>
              <a:sym typeface="Mada Black"/>
            </a:endParaRPr>
          </a:p>
        </p:txBody>
      </p:sp>
      <p:sp>
        <p:nvSpPr>
          <p:cNvPr id="119" name="Google Shape;119;p21"/>
          <p:cNvSpPr txBox="1"/>
          <p:nvPr/>
        </p:nvSpPr>
        <p:spPr>
          <a:xfrm>
            <a:off x="153225" y="4007600"/>
            <a:ext cx="5157600" cy="348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Physiology of the adrenal glands:</a:t>
            </a:r>
            <a:endParaRPr sz="2200">
              <a:highlight>
                <a:srgbClr val="D0E0E3"/>
              </a:highlight>
              <a:latin typeface="Mada Black"/>
              <a:ea typeface="Mada Black"/>
              <a:cs typeface="Mada Black"/>
              <a:sym typeface="Mada Black"/>
            </a:endParaRPr>
          </a:p>
          <a:p>
            <a:pPr indent="0" lvl="0" marL="0" rtl="0" algn="l">
              <a:spcBef>
                <a:spcPts val="0"/>
              </a:spcBef>
              <a:spcAft>
                <a:spcPts val="0"/>
              </a:spcAft>
              <a:buNone/>
            </a:pPr>
            <a:r>
              <a:t/>
            </a:r>
            <a:endParaRPr sz="2200">
              <a:solidFill>
                <a:srgbClr val="000000"/>
              </a:solidFill>
              <a:highlight>
                <a:srgbClr val="D0E0E3"/>
              </a:highlight>
              <a:latin typeface="Mada Black"/>
              <a:ea typeface="Mada Black"/>
              <a:cs typeface="Mada Black"/>
              <a:sym typeface="Mada Black"/>
            </a:endParaRPr>
          </a:p>
          <a:p>
            <a:pPr indent="0" lvl="0" marL="0" rtl="0" algn="l">
              <a:lnSpc>
                <a:spcPct val="115000"/>
              </a:lnSpc>
              <a:spcBef>
                <a:spcPts val="0"/>
              </a:spcBef>
              <a:spcAft>
                <a:spcPts val="0"/>
              </a:spcAft>
              <a:buNone/>
            </a:pPr>
            <a:r>
              <a:t/>
            </a:r>
            <a:endParaRPr b="1">
              <a:solidFill>
                <a:srgbClr val="53868B"/>
              </a:solidFill>
              <a:latin typeface="Mada"/>
              <a:ea typeface="Mada"/>
              <a:cs typeface="Mada"/>
              <a:sym typeface="Mada"/>
            </a:endParaRPr>
          </a:p>
        </p:txBody>
      </p:sp>
      <p:graphicFrame>
        <p:nvGraphicFramePr>
          <p:cNvPr id="120" name="Google Shape;120;p21"/>
          <p:cNvGraphicFramePr/>
          <p:nvPr/>
        </p:nvGraphicFramePr>
        <p:xfrm>
          <a:off x="217025" y="4508325"/>
          <a:ext cx="3000000" cy="3000000"/>
        </p:xfrm>
        <a:graphic>
          <a:graphicData uri="http://schemas.openxmlformats.org/drawingml/2006/table">
            <a:tbl>
              <a:tblPr>
                <a:noFill/>
                <a:tableStyleId>{6276E6E4-02A1-4E70-BCD9-788658AE278E}</a:tableStyleId>
              </a:tblPr>
              <a:tblGrid>
                <a:gridCol w="1472325"/>
                <a:gridCol w="1466325"/>
                <a:gridCol w="2903900"/>
                <a:gridCol w="1306625"/>
              </a:tblGrid>
              <a:tr h="3108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Tissue Area</a:t>
                      </a:r>
                      <a:endParaRPr b="1" sz="1200">
                        <a:solidFill>
                          <a:srgbClr val="FFFFF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Hormones</a:t>
                      </a:r>
                      <a:endParaRPr b="1" sz="1200">
                        <a:solidFill>
                          <a:srgbClr val="FFFFF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Effect</a:t>
                      </a:r>
                      <a:endParaRPr b="1" sz="1200">
                        <a:solidFill>
                          <a:srgbClr val="FFFFF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Regulation</a:t>
                      </a:r>
                      <a:endParaRPr b="1" sz="1200">
                        <a:solidFill>
                          <a:srgbClr val="FFFFF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chemeClr val="accent2"/>
                    </a:solidFill>
                  </a:tcPr>
                </a:tc>
              </a:tr>
              <a:tr h="592100">
                <a:tc>
                  <a:txBody>
                    <a:bodyPr/>
                    <a:lstStyle/>
                    <a:p>
                      <a:pPr indent="0" lvl="0" marL="0" rtl="0" algn="ctr">
                        <a:spcBef>
                          <a:spcPts val="0"/>
                        </a:spcBef>
                        <a:spcAft>
                          <a:spcPts val="0"/>
                        </a:spcAft>
                        <a:buNone/>
                      </a:pPr>
                      <a:r>
                        <a:rPr b="1" lang="ar" sz="1200">
                          <a:latin typeface="Mada"/>
                          <a:ea typeface="Mada"/>
                          <a:cs typeface="Mada"/>
                          <a:sym typeface="Mada"/>
                        </a:rPr>
                        <a:t>Zona Glomerulosa</a:t>
                      </a:r>
                      <a:endParaRPr b="1"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sz="1100" u="sng">
                          <a:latin typeface="Mada"/>
                          <a:ea typeface="Mada"/>
                          <a:cs typeface="Mada"/>
                          <a:sym typeface="Mada"/>
                        </a:rPr>
                        <a:t>S</a:t>
                      </a:r>
                      <a:r>
                        <a:rPr lang="ar" sz="1100">
                          <a:latin typeface="Mada"/>
                          <a:ea typeface="Mada"/>
                          <a:cs typeface="Mada"/>
                          <a:sym typeface="Mada"/>
                        </a:rPr>
                        <a:t>alt</a:t>
                      </a:r>
                      <a:endParaRPr sz="1100">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 Mineralocorticoids </a:t>
                      </a:r>
                      <a:r>
                        <a:rPr b="1" lang="ar" sz="1100">
                          <a:solidFill>
                            <a:srgbClr val="CC0000"/>
                          </a:solidFill>
                          <a:latin typeface="Mada"/>
                          <a:ea typeface="Mada"/>
                          <a:cs typeface="Mada"/>
                          <a:sym typeface="Mada"/>
                        </a:rPr>
                        <a:t>(aldosterone) </a:t>
                      </a:r>
                      <a:endParaRPr b="1" sz="1100">
                        <a:solidFill>
                          <a:srgbClr val="CC0000"/>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rPr b="1" lang="ar" sz="1100">
                          <a:latin typeface="Mada"/>
                          <a:ea typeface="Mada"/>
                          <a:cs typeface="Mada"/>
                          <a:sym typeface="Mada"/>
                        </a:rPr>
                        <a:t>Kidney: Maintain</a:t>
                      </a:r>
                      <a:r>
                        <a:rPr b="1" lang="ar" sz="1100">
                          <a:solidFill>
                            <a:srgbClr val="CC0000"/>
                          </a:solidFill>
                          <a:latin typeface="Mada"/>
                          <a:ea typeface="Mada"/>
                          <a:cs typeface="Mada"/>
                          <a:sym typeface="Mada"/>
                        </a:rPr>
                        <a:t> intravascular volume</a:t>
                      </a:r>
                      <a:r>
                        <a:rPr b="1" lang="ar" sz="1100">
                          <a:solidFill>
                            <a:srgbClr val="6AA84F"/>
                          </a:solidFill>
                          <a:latin typeface="Mada"/>
                          <a:ea typeface="Mada"/>
                          <a:cs typeface="Mada"/>
                          <a:sym typeface="Mada"/>
                        </a:rPr>
                        <a:t> and electrolytes </a:t>
                      </a:r>
                      <a:r>
                        <a:rPr b="1" lang="ar" sz="1100">
                          <a:latin typeface="Mada"/>
                          <a:ea typeface="Mada"/>
                          <a:cs typeface="Mada"/>
                          <a:sym typeface="Mada"/>
                        </a:rPr>
                        <a:t>by</a:t>
                      </a:r>
                      <a:r>
                        <a:rPr lang="ar" sz="1100">
                          <a:latin typeface="Mada"/>
                          <a:ea typeface="Mada"/>
                          <a:cs typeface="Mada"/>
                          <a:sym typeface="Mada"/>
                        </a:rPr>
                        <a:t>: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 </a:t>
                      </a:r>
                      <a:r>
                        <a:rPr lang="ar" sz="1100">
                          <a:latin typeface="Mada"/>
                          <a:ea typeface="Mada"/>
                          <a:cs typeface="Mada"/>
                          <a:sym typeface="Mada"/>
                        </a:rPr>
                        <a:t>increase reabsorption of Na+ and water  </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angiotensin II </a:t>
                      </a:r>
                      <a:r>
                        <a:rPr lang="ar" sz="1100">
                          <a:solidFill>
                            <a:srgbClr val="6AA84F"/>
                          </a:solidFill>
                          <a:latin typeface="Mada"/>
                          <a:ea typeface="Mada"/>
                          <a:cs typeface="Mada"/>
                          <a:sym typeface="Mada"/>
                        </a:rPr>
                        <a:t>(RAAS), ACTH</a:t>
                      </a:r>
                      <a:r>
                        <a:rPr lang="ar" sz="1100">
                          <a:latin typeface="Mada"/>
                          <a:ea typeface="Mada"/>
                          <a:cs typeface="Mada"/>
                          <a:sym typeface="Mada"/>
                        </a:rPr>
                        <a:t>, K+ ؛Na+</a:t>
                      </a:r>
                      <a:endParaRPr sz="1100">
                        <a:solidFill>
                          <a:srgbClr val="6AA84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592100">
                <a:tc>
                  <a:txBody>
                    <a:bodyPr/>
                    <a:lstStyle/>
                    <a:p>
                      <a:pPr indent="0" lvl="0" marL="0" rtl="0" algn="ctr">
                        <a:spcBef>
                          <a:spcPts val="0"/>
                        </a:spcBef>
                        <a:spcAft>
                          <a:spcPts val="0"/>
                        </a:spcAft>
                        <a:buNone/>
                      </a:pPr>
                      <a:r>
                        <a:rPr b="1" lang="ar" sz="1200">
                          <a:latin typeface="Mada"/>
                          <a:ea typeface="Mada"/>
                          <a:cs typeface="Mada"/>
                          <a:sym typeface="Mada"/>
                        </a:rPr>
                        <a:t>Zona Fasciculata</a:t>
                      </a:r>
                      <a:endParaRPr b="1"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sz="1100" u="sng">
                          <a:latin typeface="Mada"/>
                          <a:ea typeface="Mada"/>
                          <a:cs typeface="Mada"/>
                          <a:sym typeface="Mada"/>
                        </a:rPr>
                        <a:t>S</a:t>
                      </a:r>
                      <a:r>
                        <a:rPr lang="ar" sz="1100">
                          <a:latin typeface="Mada"/>
                          <a:ea typeface="Mada"/>
                          <a:cs typeface="Mada"/>
                          <a:sym typeface="Mada"/>
                        </a:rPr>
                        <a:t>weet </a:t>
                      </a:r>
                      <a:endParaRPr sz="1100">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Glucocorticoids </a:t>
                      </a:r>
                      <a:r>
                        <a:rPr b="1" lang="ar" sz="1100">
                          <a:solidFill>
                            <a:srgbClr val="CC0000"/>
                          </a:solidFill>
                          <a:latin typeface="Mada"/>
                          <a:ea typeface="Mada"/>
                          <a:cs typeface="Mada"/>
                          <a:sym typeface="Mada"/>
                        </a:rPr>
                        <a:t>(cortisol) </a:t>
                      </a:r>
                      <a:endParaRPr b="1" sz="1100">
                        <a:solidFill>
                          <a:srgbClr val="CC0000"/>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Lipolysis Increase blood sugar</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rowSpan="2">
                  <a:txBody>
                    <a:bodyPr/>
                    <a:lstStyle/>
                    <a:p>
                      <a:pPr indent="0" lvl="0" marL="0" rtl="0" algn="ctr">
                        <a:spcBef>
                          <a:spcPts val="0"/>
                        </a:spcBef>
                        <a:spcAft>
                          <a:spcPts val="0"/>
                        </a:spcAft>
                        <a:buNone/>
                      </a:pPr>
                      <a:r>
                        <a:rPr lang="ar" sz="1100">
                          <a:latin typeface="Mada"/>
                          <a:ea typeface="Mada"/>
                          <a:cs typeface="Mada"/>
                          <a:sym typeface="Mada"/>
                        </a:rPr>
                        <a:t>ACTH</a:t>
                      </a:r>
                      <a:endParaRPr sz="1100">
                        <a:latin typeface="Mada"/>
                        <a:ea typeface="Mada"/>
                        <a:cs typeface="Mada"/>
                        <a:sym typeface="Mada"/>
                      </a:endParaRPr>
                    </a:p>
                    <a:p>
                      <a:pPr indent="0" lvl="0" marL="0" rtl="0" algn="ctr">
                        <a:spcBef>
                          <a:spcPts val="0"/>
                        </a:spcBef>
                        <a:spcAft>
                          <a:spcPts val="0"/>
                        </a:spcAft>
                        <a:buNone/>
                      </a:pPr>
                      <a:r>
                        <a:rPr lang="ar" sz="1100">
                          <a:solidFill>
                            <a:srgbClr val="6AA84F"/>
                          </a:solidFill>
                          <a:latin typeface="Mada"/>
                          <a:ea typeface="Mada"/>
                          <a:cs typeface="Mada"/>
                          <a:sym typeface="Mada"/>
                        </a:rPr>
                        <a:t>(from pituitary gland)</a:t>
                      </a:r>
                      <a:endParaRPr sz="1100">
                        <a:solidFill>
                          <a:srgbClr val="6AA84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592100">
                <a:tc>
                  <a:txBody>
                    <a:bodyPr/>
                    <a:lstStyle/>
                    <a:p>
                      <a:pPr indent="0" lvl="0" marL="0" rtl="0" algn="ctr">
                        <a:spcBef>
                          <a:spcPts val="0"/>
                        </a:spcBef>
                        <a:spcAft>
                          <a:spcPts val="0"/>
                        </a:spcAft>
                        <a:buNone/>
                      </a:pPr>
                      <a:r>
                        <a:rPr b="1" lang="ar" sz="1200">
                          <a:latin typeface="Mada"/>
                          <a:ea typeface="Mada"/>
                          <a:cs typeface="Mada"/>
                          <a:sym typeface="Mada"/>
                        </a:rPr>
                        <a:t>Zona Reticularis</a:t>
                      </a:r>
                      <a:endParaRPr b="1"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b="1" lang="ar" sz="1100" u="sng">
                          <a:latin typeface="Mada"/>
                          <a:ea typeface="Mada"/>
                          <a:cs typeface="Mada"/>
                          <a:sym typeface="Mada"/>
                        </a:rPr>
                        <a:t>S</a:t>
                      </a:r>
                      <a:r>
                        <a:rPr lang="ar" sz="1100">
                          <a:latin typeface="Mada"/>
                          <a:ea typeface="Mada"/>
                          <a:cs typeface="Mada"/>
                          <a:sym typeface="Mada"/>
                        </a:rPr>
                        <a:t>ex </a:t>
                      </a:r>
                      <a:endParaRPr sz="1100">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Androgens</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It is the main source of androgen in human But it is important in the disorders</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vMerge="1"/>
              </a:tr>
              <a:tr h="1035000">
                <a:tc>
                  <a:txBody>
                    <a:bodyPr/>
                    <a:lstStyle/>
                    <a:p>
                      <a:pPr indent="0" lvl="0" marL="0" rtl="0" algn="ctr">
                        <a:spcBef>
                          <a:spcPts val="0"/>
                        </a:spcBef>
                        <a:spcAft>
                          <a:spcPts val="0"/>
                        </a:spcAft>
                        <a:buNone/>
                      </a:pPr>
                      <a:r>
                        <a:rPr b="1" lang="ar" sz="1200">
                          <a:latin typeface="Mada"/>
                          <a:ea typeface="Mada"/>
                          <a:cs typeface="Mada"/>
                          <a:sym typeface="Mada"/>
                        </a:rPr>
                        <a:t>Medulla</a:t>
                      </a:r>
                      <a:endParaRPr b="1" sz="1200">
                        <a:latin typeface="Mada"/>
                        <a:ea typeface="Mada"/>
                        <a:cs typeface="Mada"/>
                        <a:sym typeface="Mada"/>
                      </a:endParaRPr>
                    </a:p>
                    <a:p>
                      <a:pPr indent="0" lvl="0" marL="0" rtl="0" algn="ctr">
                        <a:spcBef>
                          <a:spcPts val="0"/>
                        </a:spcBef>
                        <a:spcAft>
                          <a:spcPts val="0"/>
                        </a:spcAft>
                        <a:buNone/>
                      </a:pPr>
                      <a:r>
                        <a:rPr lang="ar" sz="1200">
                          <a:solidFill>
                            <a:srgbClr val="6AA84F"/>
                          </a:solidFill>
                          <a:latin typeface="Mada"/>
                          <a:ea typeface="Mada"/>
                          <a:cs typeface="Mada"/>
                          <a:sym typeface="Mada"/>
                        </a:rPr>
                        <a:t>(fight or flight)</a:t>
                      </a:r>
                      <a:endParaRPr sz="1200">
                        <a:solidFill>
                          <a:srgbClr val="6AA84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E9F3F5"/>
                    </a:solidFill>
                  </a:tcPr>
                </a:tc>
                <a:tc>
                  <a:txBody>
                    <a:bodyPr/>
                    <a:lstStyle/>
                    <a:p>
                      <a:pPr indent="0" lvl="0" marL="0" rtl="0" algn="ctr">
                        <a:spcBef>
                          <a:spcPts val="0"/>
                        </a:spcBef>
                        <a:spcAft>
                          <a:spcPts val="0"/>
                        </a:spcAft>
                        <a:buNone/>
                      </a:pPr>
                      <a:r>
                        <a:rPr b="1" lang="ar" sz="1100">
                          <a:latin typeface="Mada"/>
                          <a:ea typeface="Mada"/>
                          <a:cs typeface="Mada"/>
                          <a:sym typeface="Mada"/>
                        </a:rPr>
                        <a:t>Catecholamines </a:t>
                      </a:r>
                      <a:r>
                        <a:rPr lang="ar" sz="1100">
                          <a:latin typeface="Mada"/>
                          <a:ea typeface="Mada"/>
                          <a:cs typeface="Mada"/>
                          <a:sym typeface="Mada"/>
                        </a:rPr>
                        <a:t>(Epinephrine,Norepinephrine, Dopamine) </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Most of the time activate sympathetic fibers and increase</a:t>
                      </a:r>
                      <a:r>
                        <a:rPr b="1" lang="ar" sz="1100">
                          <a:latin typeface="Mada"/>
                          <a:ea typeface="Mada"/>
                          <a:cs typeface="Mada"/>
                          <a:sym typeface="Mada"/>
                        </a:rPr>
                        <a:t> ( BP, HR, blood sugar)</a:t>
                      </a:r>
                      <a:r>
                        <a:rPr lang="ar" sz="1100">
                          <a:latin typeface="Mada"/>
                          <a:ea typeface="Mada"/>
                          <a:cs typeface="Mada"/>
                          <a:sym typeface="Mada"/>
                        </a:rPr>
                        <a:t> But could present with activations of parasympathetic as pathologic disorders</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bl>
          </a:graphicData>
        </a:graphic>
      </p:graphicFrame>
      <p:sp>
        <p:nvSpPr>
          <p:cNvPr id="121" name="Google Shape;121;p21"/>
          <p:cNvSpPr txBox="1"/>
          <p:nvPr/>
        </p:nvSpPr>
        <p:spPr>
          <a:xfrm>
            <a:off x="27525" y="8281850"/>
            <a:ext cx="5844900" cy="2339100"/>
          </a:xfrm>
          <a:prstGeom prst="rect">
            <a:avLst/>
          </a:prstGeom>
          <a:noFill/>
          <a:ln>
            <a:noFill/>
          </a:ln>
        </p:spPr>
        <p:txBody>
          <a:bodyPr anchorCtr="0" anchor="t" bIns="91425" lIns="91425" spcFirstLastPara="1" rIns="91425" wrap="square" tIns="91425">
            <a:noAutofit/>
          </a:bodyPr>
          <a:lstStyle/>
          <a:p>
            <a:pPr indent="-204950" lvl="0" marL="352799" rtl="0" algn="l">
              <a:lnSpc>
                <a:spcPct val="100000"/>
              </a:lnSpc>
              <a:spcBef>
                <a:spcPts val="0"/>
              </a:spcBef>
              <a:spcAft>
                <a:spcPts val="0"/>
              </a:spcAft>
              <a:buClr>
                <a:srgbClr val="000000"/>
              </a:buClr>
              <a:buSzPts val="1300"/>
              <a:buFont typeface="Mada"/>
              <a:buChar char="❖"/>
            </a:pPr>
            <a:r>
              <a:rPr b="1" lang="ar" sz="1300">
                <a:latin typeface="Mada"/>
                <a:ea typeface="Mada"/>
                <a:cs typeface="Mada"/>
                <a:sym typeface="Mada"/>
              </a:rPr>
              <a:t> Zona glomerulosa: </a:t>
            </a:r>
            <a:endParaRPr b="1" sz="1300">
              <a:latin typeface="Mada"/>
              <a:ea typeface="Mada"/>
              <a:cs typeface="Mada"/>
              <a:sym typeface="Mada"/>
            </a:endParaRPr>
          </a:p>
          <a:p>
            <a:pPr indent="-198600" lvl="1" marL="737999" rtl="0" algn="l">
              <a:lnSpc>
                <a:spcPct val="100000"/>
              </a:lnSpc>
              <a:spcBef>
                <a:spcPts val="0"/>
              </a:spcBef>
              <a:spcAft>
                <a:spcPts val="0"/>
              </a:spcAft>
              <a:buClr>
                <a:srgbClr val="000000"/>
              </a:buClr>
              <a:buSzPts val="1200"/>
              <a:buFont typeface="Cabin"/>
              <a:buChar char="➢"/>
            </a:pPr>
            <a:r>
              <a:rPr lang="ar" sz="1200">
                <a:latin typeface="Mada"/>
                <a:ea typeface="Mada"/>
                <a:cs typeface="Mada"/>
                <a:sym typeface="Mada"/>
              </a:rPr>
              <a:t>produces </a:t>
            </a:r>
            <a:r>
              <a:rPr b="1" lang="ar" sz="1200">
                <a:latin typeface="Mada"/>
                <a:ea typeface="Mada"/>
                <a:cs typeface="Mada"/>
                <a:sym typeface="Mada"/>
              </a:rPr>
              <a:t>aldosterone </a:t>
            </a:r>
            <a:r>
              <a:rPr lang="ar" sz="1200">
                <a:latin typeface="Mada"/>
                <a:ea typeface="Mada"/>
                <a:cs typeface="Mada"/>
                <a:sym typeface="Mada"/>
              </a:rPr>
              <a:t>and</a:t>
            </a:r>
            <a:r>
              <a:rPr b="1" lang="ar" sz="1200">
                <a:solidFill>
                  <a:srgbClr val="CC0000"/>
                </a:solidFill>
                <a:latin typeface="Mada"/>
                <a:ea typeface="Mada"/>
                <a:cs typeface="Mada"/>
                <a:sym typeface="Mada"/>
              </a:rPr>
              <a:t> lacks 17 hydroxylase activity</a:t>
            </a:r>
            <a:r>
              <a:rPr lang="ar" sz="1200">
                <a:latin typeface="Mada"/>
                <a:ea typeface="Mada"/>
                <a:cs typeface="Mada"/>
                <a:sym typeface="Mada"/>
              </a:rPr>
              <a:t> and cannot synthesize cortisol and androgens.</a:t>
            </a:r>
            <a:endParaRPr sz="1200">
              <a:latin typeface="Mada"/>
              <a:ea typeface="Mada"/>
              <a:cs typeface="Mada"/>
              <a:sym typeface="Mada"/>
            </a:endParaRPr>
          </a:p>
          <a:p>
            <a:pPr indent="-198600" lvl="1" marL="737999" rtl="0" algn="l">
              <a:lnSpc>
                <a:spcPct val="100000"/>
              </a:lnSpc>
              <a:spcBef>
                <a:spcPts val="0"/>
              </a:spcBef>
              <a:spcAft>
                <a:spcPts val="0"/>
              </a:spcAft>
              <a:buClr>
                <a:srgbClr val="000000"/>
              </a:buClr>
              <a:buSzPts val="1200"/>
              <a:buFont typeface="Cabin"/>
              <a:buChar char="➢"/>
            </a:pPr>
            <a:r>
              <a:rPr lang="ar" sz="1200">
                <a:latin typeface="Mada"/>
                <a:ea typeface="Mada"/>
                <a:cs typeface="Mada"/>
                <a:sym typeface="Mada"/>
              </a:rPr>
              <a:t>The synthesis of aldosterone is primarily</a:t>
            </a:r>
            <a:r>
              <a:rPr b="1" lang="ar" sz="1200">
                <a:latin typeface="Mada"/>
                <a:ea typeface="Mada"/>
                <a:cs typeface="Mada"/>
                <a:sym typeface="Mada"/>
              </a:rPr>
              <a:t> regulated by the </a:t>
            </a:r>
            <a:r>
              <a:rPr b="1" lang="ar" sz="1200">
                <a:solidFill>
                  <a:srgbClr val="CC0000"/>
                </a:solidFill>
                <a:latin typeface="Mada"/>
                <a:ea typeface="Mada"/>
                <a:cs typeface="Mada"/>
                <a:sym typeface="Mada"/>
              </a:rPr>
              <a:t>renin angiotensin</a:t>
            </a:r>
            <a:r>
              <a:rPr lang="ar" sz="1200">
                <a:latin typeface="Mada"/>
                <a:ea typeface="Mada"/>
                <a:cs typeface="Mada"/>
                <a:sym typeface="Mada"/>
              </a:rPr>
              <a:t> </a:t>
            </a:r>
            <a:r>
              <a:rPr b="1" lang="ar" sz="1200">
                <a:solidFill>
                  <a:srgbClr val="CC0000"/>
                </a:solidFill>
                <a:latin typeface="Mada"/>
                <a:ea typeface="Mada"/>
                <a:cs typeface="Mada"/>
                <a:sym typeface="Mada"/>
              </a:rPr>
              <a:t>system </a:t>
            </a:r>
            <a:r>
              <a:rPr lang="ar" sz="1200">
                <a:latin typeface="Mada"/>
                <a:ea typeface="Mada"/>
                <a:cs typeface="Mada"/>
                <a:sym typeface="Mada"/>
              </a:rPr>
              <a:t>and by </a:t>
            </a:r>
            <a:r>
              <a:rPr b="1" lang="ar" sz="1200">
                <a:latin typeface="Mada"/>
                <a:ea typeface="Mada"/>
                <a:cs typeface="Mada"/>
                <a:sym typeface="Mada"/>
              </a:rPr>
              <a:t>potassium</a:t>
            </a:r>
            <a:r>
              <a:rPr lang="ar" sz="1200">
                <a:latin typeface="Mada"/>
                <a:ea typeface="Mada"/>
                <a:cs typeface="Mada"/>
                <a:sym typeface="Mada"/>
              </a:rPr>
              <a:t>, others include ACTH and Neural Components of the adrenergic and dopaminergic systems.</a:t>
            </a:r>
            <a:endParaRPr sz="1200">
              <a:latin typeface="Mada"/>
              <a:ea typeface="Mada"/>
              <a:cs typeface="Mada"/>
              <a:sym typeface="Mada"/>
            </a:endParaRPr>
          </a:p>
          <a:p>
            <a:pPr indent="0" lvl="0" marL="0" rtl="0" algn="l">
              <a:lnSpc>
                <a:spcPct val="100000"/>
              </a:lnSpc>
              <a:spcBef>
                <a:spcPts val="0"/>
              </a:spcBef>
              <a:spcAft>
                <a:spcPts val="0"/>
              </a:spcAft>
              <a:buNone/>
            </a:pPr>
            <a:r>
              <a:t/>
            </a:r>
            <a:endParaRPr sz="600">
              <a:latin typeface="Mada"/>
              <a:ea typeface="Mada"/>
              <a:cs typeface="Mada"/>
              <a:sym typeface="Mada"/>
            </a:endParaRPr>
          </a:p>
          <a:p>
            <a:pPr indent="-204950" lvl="0" marL="352799" rtl="0" algn="l">
              <a:lnSpc>
                <a:spcPct val="100000"/>
              </a:lnSpc>
              <a:spcBef>
                <a:spcPts val="0"/>
              </a:spcBef>
              <a:spcAft>
                <a:spcPts val="0"/>
              </a:spcAft>
              <a:buClr>
                <a:srgbClr val="000000"/>
              </a:buClr>
              <a:buSzPts val="1300"/>
              <a:buFont typeface="Mada"/>
              <a:buChar char="❖"/>
            </a:pPr>
            <a:r>
              <a:rPr b="1" lang="ar" sz="1300">
                <a:latin typeface="Mada"/>
                <a:ea typeface="Mada"/>
                <a:cs typeface="Mada"/>
                <a:sym typeface="Mada"/>
              </a:rPr>
              <a:t>Zona fasciculata and reticularis:</a:t>
            </a:r>
            <a:endParaRPr b="1" sz="1300">
              <a:latin typeface="Mada"/>
              <a:ea typeface="Mada"/>
              <a:cs typeface="Mada"/>
              <a:sym typeface="Mada"/>
            </a:endParaRPr>
          </a:p>
          <a:p>
            <a:pPr indent="-198600" lvl="1" marL="737999" rtl="0" algn="l">
              <a:spcBef>
                <a:spcPts val="0"/>
              </a:spcBef>
              <a:spcAft>
                <a:spcPts val="0"/>
              </a:spcAft>
              <a:buClr>
                <a:srgbClr val="000000"/>
              </a:buClr>
              <a:buSzPts val="1200"/>
              <a:buFont typeface="Cabin"/>
              <a:buChar char="➢"/>
            </a:pPr>
            <a:r>
              <a:rPr lang="ar" sz="1200">
                <a:latin typeface="Mada"/>
                <a:ea typeface="Mada"/>
                <a:cs typeface="Mada"/>
                <a:sym typeface="Mada"/>
              </a:rPr>
              <a:t>P</a:t>
            </a:r>
            <a:r>
              <a:rPr lang="ar" sz="1200">
                <a:latin typeface="Mada"/>
                <a:ea typeface="Mada"/>
                <a:cs typeface="Mada"/>
                <a:sym typeface="Mada"/>
              </a:rPr>
              <a:t>roduce </a:t>
            </a:r>
            <a:r>
              <a:rPr b="1" lang="ar" sz="1200">
                <a:solidFill>
                  <a:srgbClr val="CC0000"/>
                </a:solidFill>
                <a:latin typeface="Mada"/>
                <a:ea typeface="Mada"/>
                <a:cs typeface="Mada"/>
                <a:sym typeface="Mada"/>
              </a:rPr>
              <a:t>cortisol, androgens </a:t>
            </a:r>
            <a:r>
              <a:rPr lang="ar" sz="1200">
                <a:latin typeface="Mada"/>
                <a:ea typeface="Mada"/>
                <a:cs typeface="Mada"/>
                <a:sym typeface="Mada"/>
              </a:rPr>
              <a:t>and small amounts of estrogens and they </a:t>
            </a:r>
            <a:r>
              <a:rPr b="1" lang="ar" sz="1200">
                <a:latin typeface="Mada"/>
                <a:ea typeface="Mada"/>
                <a:cs typeface="Mada"/>
                <a:sym typeface="Mada"/>
              </a:rPr>
              <a:t>do not</a:t>
            </a:r>
            <a:r>
              <a:rPr lang="ar" sz="1200">
                <a:latin typeface="Mada"/>
                <a:ea typeface="Mada"/>
                <a:cs typeface="Mada"/>
                <a:sym typeface="Mada"/>
              </a:rPr>
              <a:t> contain the enzymatic system necessary for production of </a:t>
            </a:r>
            <a:r>
              <a:rPr b="1" lang="ar" sz="1200">
                <a:latin typeface="Mada"/>
                <a:ea typeface="Mada"/>
                <a:cs typeface="Mada"/>
                <a:sym typeface="Mada"/>
              </a:rPr>
              <a:t>aldosterone</a:t>
            </a:r>
            <a:r>
              <a:rPr lang="ar" sz="1200">
                <a:latin typeface="Mada"/>
                <a:ea typeface="Mada"/>
                <a:cs typeface="Mada"/>
                <a:sym typeface="Mada"/>
              </a:rPr>
              <a:t>. </a:t>
            </a:r>
            <a:endParaRPr sz="1200">
              <a:latin typeface="Mada"/>
              <a:ea typeface="Mada"/>
              <a:cs typeface="Mada"/>
              <a:sym typeface="Mada"/>
            </a:endParaRPr>
          </a:p>
          <a:p>
            <a:pPr indent="-198600" lvl="0" marL="352799" rtl="0" algn="l">
              <a:spcBef>
                <a:spcPts val="0"/>
              </a:spcBef>
              <a:spcAft>
                <a:spcPts val="0"/>
              </a:spcAft>
              <a:buClr>
                <a:srgbClr val="000000"/>
              </a:buClr>
              <a:buSzPts val="1200"/>
              <a:buFont typeface="Mada"/>
              <a:buChar char="❖"/>
            </a:pPr>
            <a:r>
              <a:rPr lang="ar" sz="1200">
                <a:latin typeface="Mada"/>
                <a:ea typeface="Mada"/>
                <a:cs typeface="Mada"/>
                <a:sym typeface="Mada"/>
              </a:rPr>
              <a:t>All adrenal </a:t>
            </a:r>
            <a:r>
              <a:rPr b="1" lang="ar" sz="1200" u="sng">
                <a:latin typeface="Mada"/>
                <a:ea typeface="Mada"/>
                <a:cs typeface="Mada"/>
                <a:sym typeface="Mada"/>
              </a:rPr>
              <a:t>cortex </a:t>
            </a:r>
            <a:r>
              <a:rPr lang="ar" sz="1200">
                <a:latin typeface="Mada"/>
                <a:ea typeface="Mada"/>
                <a:cs typeface="Mada"/>
                <a:sym typeface="Mada"/>
              </a:rPr>
              <a:t>hormones are </a:t>
            </a:r>
            <a:r>
              <a:rPr b="1" lang="ar" sz="1200">
                <a:latin typeface="Mada"/>
                <a:ea typeface="Mada"/>
                <a:cs typeface="Mada"/>
                <a:sym typeface="Mada"/>
              </a:rPr>
              <a:t>originating from </a:t>
            </a:r>
            <a:r>
              <a:rPr b="1" lang="ar" sz="1200" u="sng">
                <a:solidFill>
                  <a:srgbClr val="CC0000"/>
                </a:solidFill>
                <a:latin typeface="Mada"/>
                <a:ea typeface="Mada"/>
                <a:cs typeface="Mada"/>
                <a:sym typeface="Mada"/>
              </a:rPr>
              <a:t>Cholesterol</a:t>
            </a:r>
            <a:r>
              <a:rPr b="1" lang="ar" sz="1200">
                <a:latin typeface="Mada"/>
                <a:ea typeface="Mada"/>
                <a:cs typeface="Mada"/>
                <a:sym typeface="Mada"/>
              </a:rPr>
              <a:t>.</a:t>
            </a:r>
            <a:endParaRPr b="1" sz="1200">
              <a:latin typeface="Mada"/>
              <a:ea typeface="Mada"/>
              <a:cs typeface="Mada"/>
              <a:sym typeface="Mada"/>
            </a:endParaRPr>
          </a:p>
          <a:p>
            <a:pPr indent="-198600" lvl="0" marL="352799" rtl="0" algn="l">
              <a:spcBef>
                <a:spcPts val="0"/>
              </a:spcBef>
              <a:spcAft>
                <a:spcPts val="0"/>
              </a:spcAft>
              <a:buClr>
                <a:srgbClr val="000000"/>
              </a:buClr>
              <a:buSzPts val="1200"/>
              <a:buFont typeface="Mada"/>
              <a:buChar char="❖"/>
            </a:pPr>
            <a:r>
              <a:rPr lang="ar" sz="1200">
                <a:latin typeface="Mada"/>
                <a:ea typeface="Mada"/>
                <a:cs typeface="Mada"/>
                <a:sym typeface="Mada"/>
              </a:rPr>
              <a:t>All adrenal </a:t>
            </a:r>
            <a:r>
              <a:rPr b="1" lang="ar" sz="1200" u="sng">
                <a:latin typeface="Mada"/>
                <a:ea typeface="Mada"/>
                <a:cs typeface="Mada"/>
                <a:sym typeface="Mada"/>
              </a:rPr>
              <a:t>medulla</a:t>
            </a:r>
            <a:r>
              <a:rPr b="1" lang="ar" sz="1200">
                <a:latin typeface="Mada"/>
                <a:ea typeface="Mada"/>
                <a:cs typeface="Mada"/>
                <a:sym typeface="Mada"/>
              </a:rPr>
              <a:t> </a:t>
            </a:r>
            <a:r>
              <a:rPr lang="ar" sz="1200">
                <a:latin typeface="Mada"/>
                <a:ea typeface="Mada"/>
                <a:cs typeface="Mada"/>
                <a:sym typeface="Mada"/>
              </a:rPr>
              <a:t>hormones are </a:t>
            </a:r>
            <a:r>
              <a:rPr b="1" lang="ar" sz="1200">
                <a:latin typeface="Mada"/>
                <a:ea typeface="Mada"/>
                <a:cs typeface="Mada"/>
                <a:sym typeface="Mada"/>
              </a:rPr>
              <a:t>originating from amino acid </a:t>
            </a:r>
            <a:r>
              <a:rPr b="1" lang="ar" sz="1200" u="sng">
                <a:solidFill>
                  <a:srgbClr val="CC0000"/>
                </a:solidFill>
                <a:latin typeface="Mada"/>
                <a:ea typeface="Mada"/>
                <a:cs typeface="Mada"/>
                <a:sym typeface="Mada"/>
              </a:rPr>
              <a:t>Tyrosine </a:t>
            </a:r>
            <a:endParaRPr b="1" sz="1200" u="sng">
              <a:solidFill>
                <a:srgbClr val="CC0000"/>
              </a:solidFill>
              <a:latin typeface="Mada"/>
              <a:ea typeface="Mada"/>
              <a:cs typeface="Mada"/>
              <a:sym typeface="Mada"/>
            </a:endParaRPr>
          </a:p>
        </p:txBody>
      </p:sp>
      <p:pic>
        <p:nvPicPr>
          <p:cNvPr id="122" name="Google Shape;122;p21"/>
          <p:cNvPicPr preferRelativeResize="0"/>
          <p:nvPr/>
        </p:nvPicPr>
        <p:blipFill rotWithShape="1">
          <a:blip r:embed="rId3">
            <a:alphaModFix/>
          </a:blip>
          <a:srcRect b="0" l="0" r="0" t="27420"/>
          <a:stretch/>
        </p:blipFill>
        <p:spPr>
          <a:xfrm>
            <a:off x="5874353" y="8340981"/>
            <a:ext cx="1515969" cy="824838"/>
          </a:xfrm>
          <a:prstGeom prst="rect">
            <a:avLst/>
          </a:prstGeom>
          <a:noFill/>
          <a:ln>
            <a:noFill/>
          </a:ln>
        </p:spPr>
      </p:pic>
      <p:pic>
        <p:nvPicPr>
          <p:cNvPr id="123" name="Google Shape;123;p21"/>
          <p:cNvPicPr preferRelativeResize="0"/>
          <p:nvPr/>
        </p:nvPicPr>
        <p:blipFill rotWithShape="1">
          <a:blip r:embed="rId4">
            <a:alphaModFix/>
          </a:blip>
          <a:srcRect b="0" l="0" r="0" t="19093"/>
          <a:stretch/>
        </p:blipFill>
        <p:spPr>
          <a:xfrm>
            <a:off x="5914767" y="9491984"/>
            <a:ext cx="1435143" cy="966391"/>
          </a:xfrm>
          <a:prstGeom prst="rect">
            <a:avLst/>
          </a:prstGeom>
          <a:noFill/>
          <a:ln>
            <a:noFill/>
          </a:ln>
        </p:spPr>
      </p:pic>
      <p:sp>
        <p:nvSpPr>
          <p:cNvPr id="124" name="Google Shape;124;p21"/>
          <p:cNvSpPr txBox="1"/>
          <p:nvPr/>
        </p:nvSpPr>
        <p:spPr>
          <a:xfrm>
            <a:off x="5940099" y="8119275"/>
            <a:ext cx="15159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53868B"/>
                </a:solidFill>
                <a:latin typeface="Mada"/>
                <a:ea typeface="Mada"/>
                <a:cs typeface="Mada"/>
                <a:sym typeface="Mada"/>
              </a:rPr>
              <a:t>Adrenal Cortex</a:t>
            </a:r>
            <a:endParaRPr b="1" sz="1500">
              <a:solidFill>
                <a:srgbClr val="53868B"/>
              </a:solidFill>
              <a:latin typeface="Mada"/>
              <a:ea typeface="Mada"/>
              <a:cs typeface="Mada"/>
              <a:sym typeface="Mada"/>
            </a:endParaRPr>
          </a:p>
        </p:txBody>
      </p:sp>
      <p:sp>
        <p:nvSpPr>
          <p:cNvPr id="125" name="Google Shape;125;p21"/>
          <p:cNvSpPr txBox="1"/>
          <p:nvPr/>
        </p:nvSpPr>
        <p:spPr>
          <a:xfrm>
            <a:off x="5390025" y="9209537"/>
            <a:ext cx="2489700" cy="2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500">
                <a:solidFill>
                  <a:srgbClr val="53868B"/>
                </a:solidFill>
                <a:latin typeface="Mada"/>
                <a:ea typeface="Mada"/>
                <a:cs typeface="Mada"/>
                <a:sym typeface="Mada"/>
              </a:rPr>
              <a:t>Adrenal Medulla</a:t>
            </a:r>
            <a:endParaRPr b="1" sz="1500">
              <a:solidFill>
                <a:srgbClr val="53868B"/>
              </a:solidFill>
              <a:latin typeface="Mada"/>
              <a:ea typeface="Mada"/>
              <a:cs typeface="Mada"/>
              <a:sym typeface="Mada"/>
            </a:endParaRPr>
          </a:p>
        </p:txBody>
      </p:sp>
      <p:sp>
        <p:nvSpPr>
          <p:cNvPr id="126" name="Google Shape;126;p21"/>
          <p:cNvSpPr/>
          <p:nvPr/>
        </p:nvSpPr>
        <p:spPr>
          <a:xfrm>
            <a:off x="5842694" y="8134323"/>
            <a:ext cx="1549800" cy="1090500"/>
          </a:xfrm>
          <a:prstGeom prst="roundRect">
            <a:avLst>
              <a:gd fmla="val 16667" name="adj"/>
            </a:avLst>
          </a:prstGeom>
          <a:no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1"/>
          <p:cNvSpPr/>
          <p:nvPr/>
        </p:nvSpPr>
        <p:spPr>
          <a:xfrm>
            <a:off x="5842694" y="9296360"/>
            <a:ext cx="1549800" cy="1136100"/>
          </a:xfrm>
          <a:prstGeom prst="roundRect">
            <a:avLst>
              <a:gd fmla="val 16667" name="adj"/>
            </a:avLst>
          </a:prstGeom>
          <a:no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1"/>
          <p:cNvSpPr txBox="1"/>
          <p:nvPr/>
        </p:nvSpPr>
        <p:spPr>
          <a:xfrm>
            <a:off x="153225" y="763113"/>
            <a:ext cx="4827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Anatomy of the adrenal glands:</a:t>
            </a:r>
            <a:endParaRPr>
              <a:latin typeface="Mada"/>
              <a:ea typeface="Mada"/>
              <a:cs typeface="Mada"/>
              <a:sym typeface="Mada"/>
            </a:endParaRPr>
          </a:p>
        </p:txBody>
      </p:sp>
      <p:sp>
        <p:nvSpPr>
          <p:cNvPr id="129" name="Google Shape;129;p21"/>
          <p:cNvSpPr txBox="1"/>
          <p:nvPr/>
        </p:nvSpPr>
        <p:spPr>
          <a:xfrm>
            <a:off x="153225" y="7907450"/>
            <a:ext cx="5389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Biochemistry of the adrenal glands:</a:t>
            </a:r>
            <a:endParaRPr sz="2200">
              <a:solidFill>
                <a:srgbClr val="000000"/>
              </a:solidFill>
              <a:highlight>
                <a:srgbClr val="D0E0E3"/>
              </a:highlight>
              <a:latin typeface="Mada Black"/>
              <a:ea typeface="Mada Black"/>
              <a:cs typeface="Mada Black"/>
              <a:sym typeface="Mada Black"/>
            </a:endParaRPr>
          </a:p>
        </p:txBody>
      </p:sp>
      <p:pic>
        <p:nvPicPr>
          <p:cNvPr id="130" name="Google Shape;130;p21"/>
          <p:cNvPicPr preferRelativeResize="0"/>
          <p:nvPr/>
        </p:nvPicPr>
        <p:blipFill>
          <a:blip r:embed="rId5">
            <a:alphaModFix/>
          </a:blip>
          <a:stretch>
            <a:fillRect/>
          </a:stretch>
        </p:blipFill>
        <p:spPr>
          <a:xfrm>
            <a:off x="5985644" y="2711207"/>
            <a:ext cx="1259856" cy="1076694"/>
          </a:xfrm>
          <a:prstGeom prst="rect">
            <a:avLst/>
          </a:prstGeom>
          <a:noFill/>
          <a:ln>
            <a:noFill/>
          </a:ln>
        </p:spPr>
      </p:pic>
      <p:pic>
        <p:nvPicPr>
          <p:cNvPr id="131" name="Google Shape;131;p21"/>
          <p:cNvPicPr preferRelativeResize="0"/>
          <p:nvPr/>
        </p:nvPicPr>
        <p:blipFill>
          <a:blip r:embed="rId6">
            <a:alphaModFix/>
          </a:blip>
          <a:stretch>
            <a:fillRect/>
          </a:stretch>
        </p:blipFill>
        <p:spPr>
          <a:xfrm>
            <a:off x="5978600" y="1668150"/>
            <a:ext cx="1259847" cy="992869"/>
          </a:xfrm>
          <a:prstGeom prst="rect">
            <a:avLst/>
          </a:prstGeom>
          <a:noFill/>
          <a:ln>
            <a:noFill/>
          </a:ln>
        </p:spPr>
      </p:pic>
      <p:sp>
        <p:nvSpPr>
          <p:cNvPr id="132" name="Google Shape;132;p21"/>
          <p:cNvSpPr/>
          <p:nvPr/>
        </p:nvSpPr>
        <p:spPr>
          <a:xfrm>
            <a:off x="205350" y="1300400"/>
            <a:ext cx="7149300" cy="25914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1"/>
          <p:cNvSpPr txBox="1"/>
          <p:nvPr/>
        </p:nvSpPr>
        <p:spPr>
          <a:xfrm>
            <a:off x="102625" y="1222413"/>
            <a:ext cx="5844900" cy="2591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adult adrenal glands weighs 8-10 gm and lie in the</a:t>
            </a:r>
            <a:r>
              <a:rPr b="1" lang="ar" sz="1200">
                <a:solidFill>
                  <a:srgbClr val="CC0000"/>
                </a:solidFill>
                <a:latin typeface="Mada"/>
                <a:ea typeface="Mada"/>
                <a:cs typeface="Mada"/>
                <a:sym typeface="Mada"/>
              </a:rPr>
              <a:t> retro-peritoneum</a:t>
            </a:r>
            <a:r>
              <a:rPr lang="ar" sz="1200">
                <a:latin typeface="Mada"/>
                <a:ea typeface="Mada"/>
                <a:cs typeface="Mada"/>
                <a:sym typeface="Mada"/>
              </a:rPr>
              <a:t> above and medial to the upper poles of the kidneys.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 fibrous capsule surrounds the gland. The </a:t>
            </a:r>
            <a:r>
              <a:rPr b="1" lang="ar" sz="1200">
                <a:solidFill>
                  <a:srgbClr val="CC0000"/>
                </a:solidFill>
                <a:latin typeface="Mada"/>
                <a:ea typeface="Mada"/>
                <a:cs typeface="Mada"/>
                <a:sym typeface="Mada"/>
              </a:rPr>
              <a:t>yellowish outer cortex</a:t>
            </a:r>
            <a:r>
              <a:rPr lang="ar" sz="1200">
                <a:latin typeface="Mada"/>
                <a:ea typeface="Mada"/>
                <a:cs typeface="Mada"/>
                <a:sym typeface="Mada"/>
              </a:rPr>
              <a:t> comprises </a:t>
            </a:r>
            <a:r>
              <a:rPr b="1" lang="ar" sz="1200">
                <a:latin typeface="Mada"/>
                <a:ea typeface="Mada"/>
                <a:cs typeface="Mada"/>
                <a:sym typeface="Mada"/>
              </a:rPr>
              <a:t>90% </a:t>
            </a:r>
            <a:r>
              <a:rPr lang="ar" sz="1200">
                <a:latin typeface="Mada"/>
                <a:ea typeface="Mada"/>
                <a:cs typeface="Mada"/>
                <a:sym typeface="Mada"/>
              </a:rPr>
              <a:t>of the adrenal weight and the </a:t>
            </a:r>
            <a:r>
              <a:rPr b="1" lang="ar" sz="1200">
                <a:latin typeface="Mada"/>
                <a:ea typeface="Mada"/>
                <a:cs typeface="Mada"/>
                <a:sym typeface="Mada"/>
              </a:rPr>
              <a:t>inner medulla </a:t>
            </a:r>
            <a:r>
              <a:rPr lang="ar" sz="1200">
                <a:latin typeface="Mada"/>
                <a:ea typeface="Mada"/>
                <a:cs typeface="Mada"/>
                <a:sym typeface="Mada"/>
              </a:rPr>
              <a:t>about </a:t>
            </a:r>
            <a:r>
              <a:rPr b="1" lang="ar" sz="1200">
                <a:latin typeface="Mada"/>
                <a:ea typeface="Mada"/>
                <a:cs typeface="Mada"/>
                <a:sym typeface="Mada"/>
              </a:rPr>
              <a:t>10%</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The outer cortex has three zones:</a:t>
            </a:r>
            <a:endParaRPr b="1"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Zona glomerulosa</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Zone fasciculata</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Zona reticularis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u="sng">
                <a:latin typeface="Mada"/>
                <a:ea typeface="Mada"/>
                <a:cs typeface="Mada"/>
                <a:sym typeface="Mada"/>
              </a:rPr>
              <a:t>The inner two zones function as one</a:t>
            </a:r>
            <a:r>
              <a:rPr lang="ar" sz="1200">
                <a:latin typeface="Mada"/>
                <a:ea typeface="Mada"/>
                <a:cs typeface="Mada"/>
                <a:sym typeface="Mada"/>
              </a:rPr>
              <a:t> unit, </a:t>
            </a:r>
            <a:r>
              <a:rPr b="1" lang="ar" sz="1200">
                <a:latin typeface="Mada"/>
                <a:ea typeface="Mada"/>
                <a:cs typeface="Mada"/>
                <a:sym typeface="Mada"/>
              </a:rPr>
              <a:t>both producing cortisol and androgens </a:t>
            </a:r>
            <a:r>
              <a:rPr lang="ar" sz="1200">
                <a:latin typeface="Mada"/>
                <a:ea typeface="Mada"/>
                <a:cs typeface="Mada"/>
                <a:sym typeface="Mada"/>
              </a:rPr>
              <a:t>while the</a:t>
            </a:r>
            <a:r>
              <a:rPr b="1" lang="ar" sz="1200">
                <a:latin typeface="Mada"/>
                <a:ea typeface="Mada"/>
                <a:cs typeface="Mada"/>
                <a:sym typeface="Mada"/>
              </a:rPr>
              <a:t> zona glomerulosa produces mineralocorticoids.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a:t>
            </a:r>
            <a:r>
              <a:rPr lang="ar" sz="1200" u="sng">
                <a:latin typeface="Mada"/>
                <a:ea typeface="Mada"/>
                <a:cs typeface="Mada"/>
                <a:sym typeface="Mada"/>
              </a:rPr>
              <a:t>zona fasciculata and reticularis</a:t>
            </a:r>
            <a:r>
              <a:rPr lang="ar" sz="1200">
                <a:latin typeface="Mada"/>
                <a:ea typeface="Mada"/>
                <a:cs typeface="Mada"/>
                <a:sym typeface="Mada"/>
              </a:rPr>
              <a:t> are </a:t>
            </a:r>
            <a:r>
              <a:rPr b="1" lang="ar" sz="1200">
                <a:solidFill>
                  <a:srgbClr val="CC0000"/>
                </a:solidFill>
                <a:latin typeface="Mada"/>
                <a:ea typeface="Mada"/>
                <a:cs typeface="Mada"/>
                <a:sym typeface="Mada"/>
              </a:rPr>
              <a:t>regulated by ACTH</a:t>
            </a:r>
            <a:r>
              <a:rPr lang="ar" sz="1200">
                <a:latin typeface="Mada"/>
                <a:ea typeface="Mada"/>
                <a:cs typeface="Mada"/>
                <a:sym typeface="Mada"/>
              </a:rPr>
              <a:t>, </a:t>
            </a:r>
            <a:r>
              <a:rPr b="1" lang="ar" sz="1200">
                <a:latin typeface="Mada"/>
                <a:ea typeface="Mada"/>
                <a:cs typeface="Mada"/>
                <a:sym typeface="Mada"/>
              </a:rPr>
              <a:t>excess </a:t>
            </a:r>
            <a:r>
              <a:rPr lang="ar" sz="1200">
                <a:latin typeface="Mada"/>
                <a:ea typeface="Mada"/>
                <a:cs typeface="Mada"/>
                <a:sym typeface="Mada"/>
              </a:rPr>
              <a:t>or </a:t>
            </a:r>
            <a:r>
              <a:rPr b="1" lang="ar" sz="1200">
                <a:latin typeface="Mada"/>
                <a:ea typeface="Mada"/>
                <a:cs typeface="Mada"/>
                <a:sym typeface="Mada"/>
              </a:rPr>
              <a:t>deficiency </a:t>
            </a:r>
            <a:r>
              <a:rPr lang="ar" sz="1200">
                <a:latin typeface="Mada"/>
                <a:ea typeface="Mada"/>
                <a:cs typeface="Mada"/>
                <a:sym typeface="Mada"/>
              </a:rPr>
              <a:t>of this hormone alters the structure and function of the zones i.e. both zones </a:t>
            </a:r>
            <a:r>
              <a:rPr b="1" lang="ar" sz="1200">
                <a:latin typeface="Mada"/>
                <a:ea typeface="Mada"/>
                <a:cs typeface="Mada"/>
                <a:sym typeface="Mada"/>
              </a:rPr>
              <a:t>atrophy </a:t>
            </a:r>
            <a:r>
              <a:rPr lang="ar" sz="1200">
                <a:latin typeface="Mada"/>
                <a:ea typeface="Mada"/>
                <a:cs typeface="Mada"/>
                <a:sym typeface="Mada"/>
              </a:rPr>
              <a:t>when ACTH is deficient and when ACTH is present in excess, </a:t>
            </a:r>
            <a:r>
              <a:rPr b="1" lang="ar" sz="1200">
                <a:latin typeface="Mada"/>
                <a:ea typeface="Mada"/>
                <a:cs typeface="Mada"/>
                <a:sym typeface="Mada"/>
              </a:rPr>
              <a:t>hyperplasia </a:t>
            </a:r>
            <a:r>
              <a:rPr lang="ar" sz="1200">
                <a:latin typeface="Mada"/>
                <a:ea typeface="Mada"/>
                <a:cs typeface="Mada"/>
                <a:sym typeface="Mada"/>
              </a:rPr>
              <a:t>and hypertrophy of these zones occur.</a:t>
            </a:r>
            <a:endParaRPr sz="1200">
              <a:latin typeface="Mada"/>
              <a:ea typeface="Mada"/>
              <a:cs typeface="Mada"/>
              <a:sym typeface="Mada"/>
            </a:endParaRPr>
          </a:p>
        </p:txBody>
      </p:sp>
      <p:cxnSp>
        <p:nvCxnSpPr>
          <p:cNvPr id="134" name="Google Shape;134;p2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39"/>
          <p:cNvSpPr txBox="1"/>
          <p:nvPr>
            <p:ph idx="12" type="sldNum"/>
          </p:nvPr>
        </p:nvSpPr>
        <p:spPr>
          <a:xfrm>
            <a:off x="7102400" y="0"/>
            <a:ext cx="627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69" name="Google Shape;569;p39"/>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Pheochromocytoma</a:t>
            </a:r>
            <a:endParaRPr sz="2600">
              <a:solidFill>
                <a:schemeClr val="dk1"/>
              </a:solidFill>
              <a:latin typeface="Mada Black"/>
              <a:ea typeface="Mada Black"/>
              <a:cs typeface="Mada Black"/>
              <a:sym typeface="Mada Black"/>
            </a:endParaRPr>
          </a:p>
          <a:p>
            <a:pPr indent="0" lvl="0" marL="0" rtl="0" algn="ctr">
              <a:spcBef>
                <a:spcPts val="0"/>
              </a:spcBef>
              <a:spcAft>
                <a:spcPts val="0"/>
              </a:spcAft>
              <a:buNone/>
            </a:pPr>
            <a:r>
              <a:t/>
            </a:r>
            <a:endParaRPr sz="2600">
              <a:solidFill>
                <a:schemeClr val="dk1"/>
              </a:solidFill>
              <a:latin typeface="Mada Black"/>
              <a:ea typeface="Mada Black"/>
              <a:cs typeface="Mada Black"/>
              <a:sym typeface="Mada Black"/>
            </a:endParaRPr>
          </a:p>
        </p:txBody>
      </p:sp>
      <p:cxnSp>
        <p:nvCxnSpPr>
          <p:cNvPr id="570" name="Google Shape;570;p39"/>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71" name="Google Shape;571;p39"/>
          <p:cNvSpPr txBox="1"/>
          <p:nvPr/>
        </p:nvSpPr>
        <p:spPr>
          <a:xfrm>
            <a:off x="264300" y="799750"/>
            <a:ext cx="35157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Clinical Manifestation:</a:t>
            </a:r>
            <a:endParaRPr b="1" sz="1500">
              <a:solidFill>
                <a:srgbClr val="000000"/>
              </a:solidFill>
              <a:latin typeface="Mada"/>
              <a:ea typeface="Mada"/>
              <a:cs typeface="Mada"/>
              <a:sym typeface="Mada"/>
            </a:endParaRPr>
          </a:p>
        </p:txBody>
      </p:sp>
      <p:sp>
        <p:nvSpPr>
          <p:cNvPr id="572" name="Google Shape;572;p39"/>
          <p:cNvSpPr txBox="1"/>
          <p:nvPr/>
        </p:nvSpPr>
        <p:spPr>
          <a:xfrm>
            <a:off x="242750" y="6514800"/>
            <a:ext cx="70746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Mada"/>
              <a:buChar char="●"/>
            </a:pPr>
            <a:r>
              <a:rPr b="1" lang="ar">
                <a:solidFill>
                  <a:schemeClr val="dk1"/>
                </a:solidFill>
                <a:latin typeface="Mada"/>
                <a:ea typeface="Mada"/>
                <a:cs typeface="Mada"/>
                <a:sym typeface="Mada"/>
              </a:rPr>
              <a:t>In the attack the symptoms resemble those produced by injection of epinephrine or norepinephrine.</a:t>
            </a:r>
            <a:endParaRPr b="1"/>
          </a:p>
        </p:txBody>
      </p:sp>
      <p:graphicFrame>
        <p:nvGraphicFramePr>
          <p:cNvPr id="573" name="Google Shape;573;p39"/>
          <p:cNvGraphicFramePr/>
          <p:nvPr/>
        </p:nvGraphicFramePr>
        <p:xfrm>
          <a:off x="391150" y="1441400"/>
          <a:ext cx="3000000" cy="3000000"/>
        </p:xfrm>
        <a:graphic>
          <a:graphicData uri="http://schemas.openxmlformats.org/drawingml/2006/table">
            <a:tbl>
              <a:tblPr>
                <a:noFill/>
                <a:tableStyleId>{6276E6E4-02A1-4E70-BCD9-788658AE278E}</a:tableStyleId>
              </a:tblPr>
              <a:tblGrid>
                <a:gridCol w="1339300"/>
                <a:gridCol w="5416000"/>
              </a:tblGrid>
              <a:tr h="381000">
                <a:tc>
                  <a:txBody>
                    <a:bodyPr/>
                    <a:lstStyle/>
                    <a:p>
                      <a:pPr indent="0" lvl="0" marL="0" rtl="0" algn="ctr">
                        <a:spcBef>
                          <a:spcPts val="0"/>
                        </a:spcBef>
                        <a:spcAft>
                          <a:spcPts val="0"/>
                        </a:spcAft>
                        <a:buNone/>
                      </a:pPr>
                      <a:r>
                        <a:rPr b="1" lang="ar">
                          <a:latin typeface="Mada"/>
                          <a:ea typeface="Mada"/>
                          <a:cs typeface="Mada"/>
                          <a:sym typeface="Mada"/>
                        </a:rPr>
                        <a:t>General</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Most patients have symptoms that vary in intensity and are perceived to be mainly</a:t>
                      </a:r>
                      <a:r>
                        <a:rPr b="1" lang="ar" sz="1200">
                          <a:solidFill>
                            <a:schemeClr val="dk1"/>
                          </a:solidFill>
                          <a:latin typeface="Mada"/>
                          <a:ea typeface="Mada"/>
                          <a:cs typeface="Mada"/>
                          <a:sym typeface="Mada"/>
                        </a:rPr>
                        <a:t> episodic or paroxysmal</a:t>
                      </a:r>
                      <a:r>
                        <a:rPr lang="ar" sz="1200">
                          <a:solidFill>
                            <a:schemeClr val="dk1"/>
                          </a:solidFill>
                          <a:latin typeface="Mada"/>
                          <a:ea typeface="Mada"/>
                          <a:cs typeface="Mada"/>
                          <a:sym typeface="Mada"/>
                        </a:rPr>
                        <a:t> by about half the patients.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Patients with persistently secreting tumors and chronic symptoms usually experience the symptoms complex in response to transient increases in the release of catecholamines.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 addition, they have</a:t>
                      </a:r>
                      <a:r>
                        <a:rPr b="1" lang="ar" sz="1200">
                          <a:solidFill>
                            <a:schemeClr val="dk1"/>
                          </a:solidFill>
                          <a:latin typeface="Mada"/>
                          <a:ea typeface="Mada"/>
                          <a:cs typeface="Mada"/>
                          <a:sym typeface="Mada"/>
                        </a:rPr>
                        <a:t> increased metabolic rate </a:t>
                      </a:r>
                      <a:r>
                        <a:rPr lang="ar" sz="1200">
                          <a:solidFill>
                            <a:schemeClr val="dk1"/>
                          </a:solidFill>
                          <a:latin typeface="Mada"/>
                          <a:ea typeface="Mada"/>
                          <a:cs typeface="Mada"/>
                          <a:sym typeface="Mada"/>
                        </a:rPr>
                        <a:t>with </a:t>
                      </a:r>
                      <a:r>
                        <a:rPr b="1" lang="ar" sz="1200">
                          <a:solidFill>
                            <a:schemeClr val="dk1"/>
                          </a:solidFill>
                          <a:latin typeface="Mada"/>
                          <a:ea typeface="Mada"/>
                          <a:cs typeface="Mada"/>
                          <a:sym typeface="Mada"/>
                        </a:rPr>
                        <a:t>heat intolerance, increased sweating </a:t>
                      </a:r>
                      <a:r>
                        <a:rPr lang="ar" sz="1200">
                          <a:solidFill>
                            <a:schemeClr val="dk1"/>
                          </a:solidFill>
                          <a:latin typeface="Mada"/>
                          <a:ea typeface="Mada"/>
                          <a:cs typeface="Mada"/>
                          <a:sym typeface="Mada"/>
                        </a:rPr>
                        <a:t>with </a:t>
                      </a:r>
                      <a:r>
                        <a:rPr b="1" lang="ar" sz="1200">
                          <a:solidFill>
                            <a:schemeClr val="dk1"/>
                          </a:solidFill>
                          <a:latin typeface="Mada"/>
                          <a:ea typeface="Mada"/>
                          <a:cs typeface="Mada"/>
                          <a:sym typeface="Mada"/>
                        </a:rPr>
                        <a:t>weight loss. There is also </a:t>
                      </a:r>
                      <a:r>
                        <a:rPr b="1" lang="ar" sz="1200">
                          <a:solidFill>
                            <a:srgbClr val="CC0000"/>
                          </a:solidFill>
                          <a:latin typeface="Mada"/>
                          <a:ea typeface="Mada"/>
                          <a:cs typeface="Mada"/>
                          <a:sym typeface="Mada"/>
                        </a:rPr>
                        <a:t>hyperglycemia</a:t>
                      </a:r>
                      <a:r>
                        <a:rPr b="1" lang="ar" sz="1200">
                          <a:solidFill>
                            <a:schemeClr val="dk1"/>
                          </a:solidFill>
                          <a:latin typeface="Mada"/>
                          <a:ea typeface="Mada"/>
                          <a:cs typeface="Mada"/>
                          <a:sym typeface="Mada"/>
                        </a:rPr>
                        <a:t> and </a:t>
                      </a:r>
                      <a:r>
                        <a:rPr b="1" lang="ar" sz="1200">
                          <a:solidFill>
                            <a:srgbClr val="CC0000"/>
                          </a:solidFill>
                          <a:latin typeface="Mada"/>
                          <a:ea typeface="Mada"/>
                          <a:cs typeface="Mada"/>
                          <a:sym typeface="Mada"/>
                        </a:rPr>
                        <a:t>glucose intolerance.</a:t>
                      </a:r>
                      <a:endParaRPr b="1" sz="1200">
                        <a:solidFill>
                          <a:srgbClr val="CC0000"/>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Frequency of attacks</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 attacks in pheochromocytoma in those patients with</a:t>
                      </a:r>
                      <a:r>
                        <a:rPr b="1" lang="ar" sz="1200">
                          <a:solidFill>
                            <a:srgbClr val="CC0000"/>
                          </a:solidFill>
                          <a:latin typeface="Mada"/>
                          <a:ea typeface="Mada"/>
                          <a:cs typeface="Mada"/>
                          <a:sym typeface="Mada"/>
                        </a:rPr>
                        <a:t> paroxysmal symptoms </a:t>
                      </a:r>
                      <a:r>
                        <a:rPr lang="ar" sz="1200">
                          <a:solidFill>
                            <a:schemeClr val="dk1"/>
                          </a:solidFill>
                          <a:latin typeface="Mada"/>
                          <a:ea typeface="Mada"/>
                          <a:cs typeface="Mada"/>
                          <a:sym typeface="Mada"/>
                        </a:rPr>
                        <a:t>occur several times a week or oftener and last 15 minutes or less but they may occur at intervals of months or as often as 25 times a day and may last minutes to days. With time the attacks usually increase in frequency but do not change much in character.</a:t>
                      </a:r>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solidFill>
                            <a:srgbClr val="CC0000"/>
                          </a:solidFill>
                          <a:latin typeface="Mada"/>
                          <a:ea typeface="Mada"/>
                          <a:cs typeface="Mada"/>
                          <a:sym typeface="Mada"/>
                        </a:rPr>
                        <a:t>Precipitating factors</a:t>
                      </a:r>
                      <a:endParaRPr b="1">
                        <a:solidFill>
                          <a:srgbClr val="CC0000"/>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They are usually precipitated by activities that compress the tumor, e.g. changes in position, exercise lifting, defecation or eating and by emotional distress or anxiety, </a:t>
                      </a:r>
                      <a:r>
                        <a:rPr lang="ar" sz="1200">
                          <a:solidFill>
                            <a:srgbClr val="6AA84F"/>
                          </a:solidFill>
                          <a:latin typeface="Mada"/>
                          <a:ea typeface="Mada"/>
                          <a:cs typeface="Mada"/>
                          <a:sym typeface="Mada"/>
                        </a:rPr>
                        <a:t>even coughing or sneezing.</a:t>
                      </a:r>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solidFill>
                            <a:srgbClr val="CC0000"/>
                          </a:solidFill>
                          <a:latin typeface="Mada"/>
                          <a:ea typeface="Mada"/>
                          <a:cs typeface="Mada"/>
                          <a:sym typeface="Mada"/>
                        </a:rPr>
                        <a:t>Hypertension</a:t>
                      </a:r>
                      <a:endParaRPr b="1">
                        <a:solidFill>
                          <a:srgbClr val="CC0000"/>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Most patients with persistent hypertension also have</a:t>
                      </a:r>
                      <a:r>
                        <a:rPr b="1" lang="ar" sz="1200">
                          <a:solidFill>
                            <a:schemeClr val="dk1"/>
                          </a:solidFill>
                          <a:latin typeface="Mada"/>
                          <a:ea typeface="Mada"/>
                          <a:cs typeface="Mada"/>
                          <a:sym typeface="Mada"/>
                        </a:rPr>
                        <a:t> superimposed paroxysms </a:t>
                      </a:r>
                      <a:r>
                        <a:rPr lang="ar" sz="1200">
                          <a:solidFill>
                            <a:schemeClr val="dk1"/>
                          </a:solidFill>
                          <a:latin typeface="Mada"/>
                          <a:ea typeface="Mada"/>
                          <a:cs typeface="Mada"/>
                          <a:sym typeface="Mada"/>
                        </a:rPr>
                        <a:t>and only few patients are entirely free of symptoms and hypertension between attacks and give no evidence of catecholamine excess during these intervals.</a:t>
                      </a:r>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574" name="Google Shape;574;p39"/>
          <p:cNvSpPr txBox="1"/>
          <p:nvPr/>
        </p:nvSpPr>
        <p:spPr>
          <a:xfrm>
            <a:off x="391150" y="6021450"/>
            <a:ext cx="64395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dk1"/>
              </a:buClr>
              <a:buSzPts val="2200"/>
              <a:buFont typeface="Mada Black"/>
              <a:buChar char="◄"/>
            </a:pPr>
            <a:r>
              <a:rPr lang="ar" sz="2200">
                <a:solidFill>
                  <a:schemeClr val="dk1"/>
                </a:solidFill>
                <a:highlight>
                  <a:schemeClr val="accent4"/>
                </a:highlight>
                <a:latin typeface="Mada Black"/>
                <a:ea typeface="Mada Black"/>
                <a:cs typeface="Mada Black"/>
                <a:sym typeface="Mada Black"/>
              </a:rPr>
              <a:t>Symptoms during or following paroxysms:</a:t>
            </a:r>
            <a:endParaRPr sz="2200">
              <a:solidFill>
                <a:schemeClr val="dk1"/>
              </a:solidFill>
              <a:highlight>
                <a:schemeClr val="accent4"/>
              </a:highlight>
              <a:latin typeface="Mada Black"/>
              <a:ea typeface="Mada Black"/>
              <a:cs typeface="Mada Black"/>
              <a:sym typeface="Mada Black"/>
            </a:endParaRPr>
          </a:p>
        </p:txBody>
      </p:sp>
      <p:graphicFrame>
        <p:nvGraphicFramePr>
          <p:cNvPr id="575" name="Google Shape;575;p39"/>
          <p:cNvGraphicFramePr/>
          <p:nvPr/>
        </p:nvGraphicFramePr>
        <p:xfrm>
          <a:off x="391125" y="7130400"/>
          <a:ext cx="3000000" cy="3000000"/>
        </p:xfrm>
        <a:graphic>
          <a:graphicData uri="http://schemas.openxmlformats.org/drawingml/2006/table">
            <a:tbl>
              <a:tblPr>
                <a:noFill/>
                <a:tableStyleId>{6276E6E4-02A1-4E70-BCD9-788658AE278E}</a:tableStyleId>
              </a:tblPr>
              <a:tblGrid>
                <a:gridCol w="469625"/>
                <a:gridCol w="2908025"/>
                <a:gridCol w="469625"/>
                <a:gridCol w="2908025"/>
              </a:tblGrid>
              <a:tr h="3810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1</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Fatigue or exhaustion</a:t>
                      </a:r>
                      <a:endParaRPr sz="1200">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7</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Forceful heartbeat with or without tachycardia</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2</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Tremor</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8</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Sweating</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3</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Visual disturbances</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9</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cold hands and feet</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4</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Abdominal or chest pain</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10</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Anxiety or fear of impending death</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5</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Headache</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11</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Nausea and vomiting</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6</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Increased sweating</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12</a:t>
                      </a:r>
                      <a:endParaRPr b="1" sz="1200">
                        <a:solidFill>
                          <a:srgbClr val="FFFFFF"/>
                        </a:solidFill>
                        <a:latin typeface="Mada"/>
                        <a:ea typeface="Mada"/>
                        <a:cs typeface="Mada"/>
                        <a:sym typeface="Mada"/>
                      </a:endParaRPr>
                    </a:p>
                  </a:txBody>
                  <a:tcPr marT="91425" marB="91425" marR="91425" marL="91425" anchor="ctr">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weight loss, constipation</a:t>
                      </a:r>
                      <a:endParaRPr sz="1200">
                        <a:latin typeface="Mada"/>
                        <a:ea typeface="Mada"/>
                        <a:cs typeface="Mada"/>
                        <a:sym typeface="Mada"/>
                      </a:endParaRPr>
                    </a:p>
                  </a:txBody>
                  <a:tcPr marT="91425" marB="91425" marR="91425" marL="91425">
                    <a:lnL cap="flat" cmpd="sng" w="19050">
                      <a:solidFill>
                        <a:schemeClr val="accent3"/>
                      </a:solidFill>
                      <a:prstDash val="solid"/>
                      <a:round/>
                      <a:headEnd len="sm" w="sm" type="none"/>
                      <a:tailEnd len="sm" w="sm" type="none"/>
                    </a:lnL>
                    <a:lnR cap="flat" cmpd="sng" w="19050">
                      <a:solidFill>
                        <a:schemeClr val="accent3"/>
                      </a:solidFill>
                      <a:prstDash val="solid"/>
                      <a:round/>
                      <a:headEnd len="sm" w="sm" type="none"/>
                      <a:tailEnd len="sm" w="sm" type="none"/>
                    </a:lnR>
                    <a:lnT cap="flat" cmpd="sng" w="19050">
                      <a:solidFill>
                        <a:schemeClr val="accent3"/>
                      </a:solidFill>
                      <a:prstDash val="solid"/>
                      <a:round/>
                      <a:headEnd len="sm" w="sm" type="none"/>
                      <a:tailEnd len="sm" w="sm" type="none"/>
                    </a:lnT>
                    <a:lnB cap="flat" cmpd="sng" w="19050">
                      <a:solidFill>
                        <a:schemeClr val="accent3"/>
                      </a:solidFill>
                      <a:prstDash val="solid"/>
                      <a:round/>
                      <a:headEnd len="sm" w="sm" type="none"/>
                      <a:tailEnd len="sm" w="sm" type="none"/>
                    </a:lnB>
                    <a:solidFill>
                      <a:srgbClr val="F3F3F3"/>
                    </a:solidFill>
                  </a:tcPr>
                </a:tc>
              </a:tr>
            </a:tbl>
          </a:graphicData>
        </a:graphic>
      </p:graphicFrame>
      <p:cxnSp>
        <p:nvCxnSpPr>
          <p:cNvPr id="576" name="Google Shape;576;p39"/>
          <p:cNvCxnSpPr/>
          <p:nvPr/>
        </p:nvCxnSpPr>
        <p:spPr>
          <a:xfrm rot="10800000">
            <a:off x="8900" y="99258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0"/>
          <p:cNvSpPr txBox="1"/>
          <p:nvPr>
            <p:ph idx="12" type="sldNum"/>
          </p:nvPr>
        </p:nvSpPr>
        <p:spPr>
          <a:xfrm>
            <a:off x="7102400" y="0"/>
            <a:ext cx="627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582" name="Google Shape;582;p40"/>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83" name="Google Shape;583;p40"/>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Pheochromocytoma</a:t>
            </a:r>
            <a:endParaRPr sz="2600">
              <a:solidFill>
                <a:schemeClr val="dk1"/>
              </a:solidFill>
              <a:latin typeface="Mada Black"/>
              <a:ea typeface="Mada Black"/>
              <a:cs typeface="Mada Black"/>
              <a:sym typeface="Mada Black"/>
            </a:endParaRPr>
          </a:p>
          <a:p>
            <a:pPr indent="0" lvl="0" marL="0" rtl="0" algn="ctr">
              <a:spcBef>
                <a:spcPts val="0"/>
              </a:spcBef>
              <a:spcAft>
                <a:spcPts val="0"/>
              </a:spcAft>
              <a:buNone/>
            </a:pPr>
            <a:r>
              <a:t/>
            </a:r>
            <a:endParaRPr sz="2600">
              <a:solidFill>
                <a:schemeClr val="dk1"/>
              </a:solidFill>
              <a:latin typeface="Mada Black"/>
              <a:ea typeface="Mada Black"/>
              <a:cs typeface="Mada Black"/>
              <a:sym typeface="Mada Black"/>
            </a:endParaRPr>
          </a:p>
        </p:txBody>
      </p:sp>
      <p:cxnSp>
        <p:nvCxnSpPr>
          <p:cNvPr id="584" name="Google Shape;584;p4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85" name="Google Shape;585;p40"/>
          <p:cNvSpPr/>
          <p:nvPr/>
        </p:nvSpPr>
        <p:spPr>
          <a:xfrm>
            <a:off x="237575" y="1766975"/>
            <a:ext cx="2330100" cy="16623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When there’s a metabolic derangement like diabetes and hypertension you should suspect secondary cause and look for hormonal disturbance  including hypercortisolism , pheochromocytoma or conn's disease</a:t>
            </a:r>
            <a:r>
              <a:rPr lang="ar" sz="1200">
                <a:solidFill>
                  <a:srgbClr val="6AA84F"/>
                </a:solidFill>
                <a:latin typeface="Mada"/>
                <a:ea typeface="Mada"/>
                <a:cs typeface="Mada"/>
                <a:sym typeface="Mada"/>
              </a:rPr>
              <a:t>.</a:t>
            </a:r>
            <a:endParaRPr/>
          </a:p>
        </p:txBody>
      </p:sp>
      <p:sp>
        <p:nvSpPr>
          <p:cNvPr id="586" name="Google Shape;586;p40"/>
          <p:cNvSpPr/>
          <p:nvPr/>
        </p:nvSpPr>
        <p:spPr>
          <a:xfrm>
            <a:off x="137550" y="15507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1</a:t>
            </a:r>
            <a:endParaRPr b="1" sz="1700">
              <a:latin typeface="Mada"/>
              <a:ea typeface="Mada"/>
              <a:cs typeface="Mada"/>
              <a:sym typeface="Mada"/>
            </a:endParaRPr>
          </a:p>
        </p:txBody>
      </p:sp>
      <p:sp>
        <p:nvSpPr>
          <p:cNvPr id="587" name="Google Shape;587;p40"/>
          <p:cNvSpPr/>
          <p:nvPr/>
        </p:nvSpPr>
        <p:spPr>
          <a:xfrm>
            <a:off x="2828375" y="1766975"/>
            <a:ext cx="4563000" cy="16623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The intense</a:t>
            </a:r>
            <a:r>
              <a:rPr lang="ar" sz="1200">
                <a:solidFill>
                  <a:srgbClr val="CC0000"/>
                </a:solidFill>
                <a:latin typeface="Mada"/>
                <a:ea typeface="Mada"/>
                <a:cs typeface="Mada"/>
                <a:sym typeface="Mada"/>
              </a:rPr>
              <a:t> alpha-recepto-mediated</a:t>
            </a:r>
            <a:r>
              <a:rPr lang="ar" sz="1200">
                <a:solidFill>
                  <a:schemeClr val="dk1"/>
                </a:solidFill>
                <a:latin typeface="Mada"/>
                <a:ea typeface="Mada"/>
                <a:cs typeface="Mada"/>
                <a:sym typeface="Mada"/>
              </a:rPr>
              <a:t> peripheral vasoconstriction </a:t>
            </a:r>
            <a:r>
              <a:rPr b="1" lang="ar" sz="1200">
                <a:solidFill>
                  <a:schemeClr val="dk1"/>
                </a:solidFill>
                <a:latin typeface="Mada"/>
                <a:ea typeface="Mada"/>
                <a:cs typeface="Mada"/>
                <a:sym typeface="Mada"/>
              </a:rPr>
              <a:t>causes cool, moist hands</a:t>
            </a:r>
            <a:r>
              <a:rPr lang="ar" sz="1200">
                <a:solidFill>
                  <a:schemeClr val="dk1"/>
                </a:solidFill>
                <a:latin typeface="Mada"/>
                <a:ea typeface="Mada"/>
                <a:cs typeface="Mada"/>
                <a:sym typeface="Mada"/>
              </a:rPr>
              <a:t> and feet and facial pallor.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This combination of increased cardiac output and vasoconstriction causes marked</a:t>
            </a:r>
            <a:r>
              <a:rPr b="1" lang="ar" sz="1200">
                <a:solidFill>
                  <a:schemeClr val="dk1"/>
                </a:solidFill>
                <a:latin typeface="Mada"/>
                <a:ea typeface="Mada"/>
                <a:cs typeface="Mada"/>
                <a:sym typeface="Mada"/>
              </a:rPr>
              <a:t> elevation of the blood pressure</a:t>
            </a:r>
            <a:r>
              <a:rPr lang="ar" sz="1200">
                <a:solidFill>
                  <a:schemeClr val="dk1"/>
                </a:solidFill>
                <a:latin typeface="Mada"/>
                <a:ea typeface="Mada"/>
                <a:cs typeface="Mada"/>
                <a:sym typeface="Mada"/>
              </a:rPr>
              <a:t>. The decreased heat loss and increased metabolism cause a</a:t>
            </a:r>
            <a:r>
              <a:rPr b="1" lang="ar" sz="1200">
                <a:solidFill>
                  <a:schemeClr val="dk1"/>
                </a:solidFill>
                <a:latin typeface="Mada"/>
                <a:ea typeface="Mada"/>
                <a:cs typeface="Mada"/>
                <a:sym typeface="Mada"/>
              </a:rPr>
              <a:t> rise in temperature</a:t>
            </a:r>
            <a:r>
              <a:rPr lang="ar" sz="1200">
                <a:solidFill>
                  <a:schemeClr val="dk1"/>
                </a:solidFill>
                <a:latin typeface="Mada"/>
                <a:ea typeface="Mada"/>
                <a:cs typeface="Mada"/>
                <a:sym typeface="Mada"/>
              </a:rPr>
              <a:t> and </a:t>
            </a:r>
            <a:r>
              <a:rPr b="1" lang="ar" sz="1200">
                <a:solidFill>
                  <a:schemeClr val="dk1"/>
                </a:solidFill>
                <a:latin typeface="Mada"/>
                <a:ea typeface="Mada"/>
                <a:cs typeface="Mada"/>
                <a:sym typeface="Mada"/>
              </a:rPr>
              <a:t>flushing </a:t>
            </a:r>
            <a:r>
              <a:rPr lang="ar" sz="1200">
                <a:solidFill>
                  <a:schemeClr val="dk1"/>
                </a:solidFill>
                <a:latin typeface="Mada"/>
                <a:ea typeface="Mada"/>
                <a:cs typeface="Mada"/>
                <a:sym typeface="Mada"/>
              </a:rPr>
              <a:t>and leads to</a:t>
            </a:r>
            <a:r>
              <a:rPr b="1" lang="ar" sz="1200">
                <a:solidFill>
                  <a:schemeClr val="dk1"/>
                </a:solidFill>
                <a:latin typeface="Mada"/>
                <a:ea typeface="Mada"/>
                <a:cs typeface="Mada"/>
                <a:sym typeface="Mada"/>
              </a:rPr>
              <a:t> reflex sweating </a:t>
            </a:r>
            <a:r>
              <a:rPr lang="ar" sz="1200">
                <a:solidFill>
                  <a:schemeClr val="dk1"/>
                </a:solidFill>
                <a:latin typeface="Mada"/>
                <a:ea typeface="Mada"/>
                <a:cs typeface="Mada"/>
                <a:sym typeface="Mada"/>
              </a:rPr>
              <a:t>which may be profuse and usually follows the cardiovascular effects.</a:t>
            </a:r>
            <a:endParaRPr sz="1200">
              <a:solidFill>
                <a:schemeClr val="dk1"/>
              </a:solidFill>
              <a:latin typeface="Mada"/>
              <a:ea typeface="Mada"/>
              <a:cs typeface="Mada"/>
              <a:sym typeface="Mada"/>
            </a:endParaRPr>
          </a:p>
        </p:txBody>
      </p:sp>
      <p:sp>
        <p:nvSpPr>
          <p:cNvPr id="588" name="Google Shape;588;p40"/>
          <p:cNvSpPr/>
          <p:nvPr/>
        </p:nvSpPr>
        <p:spPr>
          <a:xfrm>
            <a:off x="2728350" y="15507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2</a:t>
            </a:r>
            <a:endParaRPr b="1" sz="1700">
              <a:latin typeface="Mada"/>
              <a:ea typeface="Mada"/>
              <a:cs typeface="Mada"/>
              <a:sym typeface="Mada"/>
            </a:endParaRPr>
          </a:p>
        </p:txBody>
      </p:sp>
      <p:sp>
        <p:nvSpPr>
          <p:cNvPr id="589" name="Google Shape;589;p40"/>
          <p:cNvSpPr/>
          <p:nvPr/>
        </p:nvSpPr>
        <p:spPr>
          <a:xfrm>
            <a:off x="237575" y="3832013"/>
            <a:ext cx="3382200" cy="18726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162599" lvl="0" marL="208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increased </a:t>
            </a:r>
            <a:r>
              <a:rPr b="1" lang="ar" sz="1200">
                <a:solidFill>
                  <a:schemeClr val="dk1"/>
                </a:solidFill>
                <a:latin typeface="Mada"/>
                <a:ea typeface="Mada"/>
                <a:cs typeface="Mada"/>
                <a:sym typeface="Mada"/>
              </a:rPr>
              <a:t>glycolysis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alpha receptor mediated inhibition of insulin</a:t>
            </a:r>
            <a:r>
              <a:rPr lang="ar" sz="1200">
                <a:solidFill>
                  <a:schemeClr val="dk1"/>
                </a:solidFill>
                <a:latin typeface="Mada"/>
                <a:ea typeface="Mada"/>
                <a:cs typeface="Mada"/>
                <a:sym typeface="Mada"/>
              </a:rPr>
              <a:t> release cause an increase in blood sugar levels.</a:t>
            </a:r>
            <a:endParaRPr sz="1200">
              <a:solidFill>
                <a:schemeClr val="dk1"/>
              </a:solidFill>
              <a:latin typeface="Mada"/>
              <a:ea typeface="Mada"/>
              <a:cs typeface="Mada"/>
              <a:sym typeface="Mada"/>
            </a:endParaRPr>
          </a:p>
          <a:p>
            <a:pPr indent="-162599" lvl="0" marL="208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Hypertension is usually present and characteristically there is wide fluctuations and an episode of marked hypertension might be followed by hypotension and shock.</a:t>
            </a:r>
            <a:endParaRPr b="1" sz="1200">
              <a:solidFill>
                <a:srgbClr val="6AA84F"/>
              </a:solidFill>
              <a:latin typeface="Mada"/>
              <a:ea typeface="Mada"/>
              <a:cs typeface="Mada"/>
              <a:sym typeface="Mada"/>
            </a:endParaRPr>
          </a:p>
        </p:txBody>
      </p:sp>
      <p:sp>
        <p:nvSpPr>
          <p:cNvPr id="590" name="Google Shape;590;p40"/>
          <p:cNvSpPr/>
          <p:nvPr/>
        </p:nvSpPr>
        <p:spPr>
          <a:xfrm>
            <a:off x="137550" y="3615788"/>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3</a:t>
            </a:r>
            <a:endParaRPr b="1" sz="1700">
              <a:latin typeface="Mada"/>
              <a:ea typeface="Mada"/>
              <a:cs typeface="Mada"/>
              <a:sym typeface="Mada"/>
            </a:endParaRPr>
          </a:p>
        </p:txBody>
      </p:sp>
      <p:sp>
        <p:nvSpPr>
          <p:cNvPr id="591" name="Google Shape;591;p40"/>
          <p:cNvSpPr/>
          <p:nvPr/>
        </p:nvSpPr>
        <p:spPr>
          <a:xfrm>
            <a:off x="3746550" y="3832013"/>
            <a:ext cx="3644700" cy="18726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198600" lvl="0" marL="244800" rtl="0" algn="l">
              <a:spcBef>
                <a:spcPts val="0"/>
              </a:spcBef>
              <a:spcAft>
                <a:spcPts val="0"/>
              </a:spcAft>
              <a:buSzPts val="1200"/>
              <a:buFont typeface="Mada"/>
              <a:buChar char="●"/>
            </a:pPr>
            <a:r>
              <a:rPr b="1" lang="ar" sz="1200">
                <a:solidFill>
                  <a:schemeClr val="dk1"/>
                </a:solidFill>
                <a:latin typeface="Mada"/>
                <a:ea typeface="Mada"/>
                <a:cs typeface="Mada"/>
                <a:sym typeface="Mada"/>
              </a:rPr>
              <a:t>The blood pressure typically</a:t>
            </a:r>
            <a:r>
              <a:rPr b="1" lang="ar" sz="1200">
                <a:solidFill>
                  <a:srgbClr val="CC0000"/>
                </a:solidFill>
                <a:latin typeface="Mada"/>
                <a:ea typeface="Mada"/>
                <a:cs typeface="Mada"/>
                <a:sym typeface="Mada"/>
              </a:rPr>
              <a:t> does not respond to commonly used antihypertensive medications</a:t>
            </a:r>
            <a:r>
              <a:rPr lang="ar" sz="1200">
                <a:solidFill>
                  <a:srgbClr val="CC0000"/>
                </a:solidFill>
                <a:latin typeface="Mada"/>
                <a:ea typeface="Mada"/>
                <a:cs typeface="Mada"/>
                <a:sym typeface="Mada"/>
              </a:rPr>
              <a:t>.</a:t>
            </a:r>
            <a:endParaRPr sz="1200">
              <a:solidFill>
                <a:srgbClr val="CC0000"/>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Chronic constriction of the arterial and venous beds leads to reduction in plasma volume and the inability to further constrict the bed upon arising causes the </a:t>
            </a:r>
            <a:r>
              <a:rPr b="1" lang="ar" sz="1200">
                <a:solidFill>
                  <a:schemeClr val="dk1"/>
                </a:solidFill>
                <a:latin typeface="Mada"/>
                <a:ea typeface="Mada"/>
                <a:cs typeface="Mada"/>
                <a:sym typeface="Mada"/>
              </a:rPr>
              <a:t>postural hypotension </a:t>
            </a:r>
            <a:r>
              <a:rPr lang="ar" sz="1200">
                <a:solidFill>
                  <a:schemeClr val="dk1"/>
                </a:solidFill>
                <a:latin typeface="Mada"/>
                <a:ea typeface="Mada"/>
                <a:cs typeface="Mada"/>
                <a:sym typeface="Mada"/>
              </a:rPr>
              <a:t>that is characteristically observed.</a:t>
            </a:r>
            <a:endParaRPr sz="1100">
              <a:solidFill>
                <a:schemeClr val="dk1"/>
              </a:solidFill>
              <a:latin typeface="Mada"/>
              <a:ea typeface="Mada"/>
              <a:cs typeface="Mada"/>
              <a:sym typeface="Mada"/>
            </a:endParaRPr>
          </a:p>
        </p:txBody>
      </p:sp>
      <p:sp>
        <p:nvSpPr>
          <p:cNvPr id="592" name="Google Shape;592;p40"/>
          <p:cNvSpPr/>
          <p:nvPr/>
        </p:nvSpPr>
        <p:spPr>
          <a:xfrm>
            <a:off x="3642750" y="3615788"/>
            <a:ext cx="410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4</a:t>
            </a:r>
            <a:endParaRPr b="1" sz="1700">
              <a:latin typeface="Mada"/>
              <a:ea typeface="Mada"/>
              <a:cs typeface="Mada"/>
              <a:sym typeface="Mada"/>
            </a:endParaRPr>
          </a:p>
        </p:txBody>
      </p:sp>
      <p:sp>
        <p:nvSpPr>
          <p:cNvPr id="593" name="Google Shape;593;p40"/>
          <p:cNvSpPr txBox="1"/>
          <p:nvPr/>
        </p:nvSpPr>
        <p:spPr>
          <a:xfrm>
            <a:off x="137550" y="922050"/>
            <a:ext cx="6814200" cy="5232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SzPts val="2200"/>
              <a:buFont typeface="Mada Black"/>
              <a:buChar char="◄"/>
            </a:pPr>
            <a:r>
              <a:rPr lang="ar" sz="2200">
                <a:highlight>
                  <a:srgbClr val="D0E0E3"/>
                </a:highlight>
                <a:latin typeface="Mada Black"/>
                <a:ea typeface="Mada Black"/>
                <a:cs typeface="Mada Black"/>
                <a:sym typeface="Mada Black"/>
              </a:rPr>
              <a:t>Symptoms Between paroxysms:</a:t>
            </a:r>
            <a:endParaRPr sz="2200">
              <a:highlight>
                <a:srgbClr val="D0E0E3"/>
              </a:highlight>
              <a:latin typeface="Mada Black"/>
              <a:ea typeface="Mada Black"/>
              <a:cs typeface="Mada Black"/>
              <a:sym typeface="Mada Black"/>
            </a:endParaRPr>
          </a:p>
        </p:txBody>
      </p:sp>
      <p:sp>
        <p:nvSpPr>
          <p:cNvPr id="594" name="Google Shape;594;p40"/>
          <p:cNvSpPr/>
          <p:nvPr/>
        </p:nvSpPr>
        <p:spPr>
          <a:xfrm>
            <a:off x="237575" y="6110375"/>
            <a:ext cx="2291100" cy="13200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Patients with persistent symptoms and hypertension may develop</a:t>
            </a:r>
            <a:r>
              <a:rPr b="1" lang="ar" sz="1200">
                <a:solidFill>
                  <a:schemeClr val="dk1"/>
                </a:solidFill>
                <a:latin typeface="Mada"/>
                <a:ea typeface="Mada"/>
                <a:cs typeface="Mada"/>
                <a:sym typeface="Mada"/>
              </a:rPr>
              <a:t> hypertensive retinopathy or nephropathy</a:t>
            </a:r>
            <a:r>
              <a:rPr lang="ar" sz="1200">
                <a:solidFill>
                  <a:schemeClr val="dk1"/>
                </a:solidFill>
                <a:latin typeface="Mada"/>
                <a:ea typeface="Mada"/>
                <a:cs typeface="Mada"/>
                <a:sym typeface="Mada"/>
              </a:rPr>
              <a:t> as well as the other sequelae of hypertension.</a:t>
            </a:r>
            <a:endParaRPr/>
          </a:p>
        </p:txBody>
      </p:sp>
      <p:sp>
        <p:nvSpPr>
          <p:cNvPr id="595" name="Google Shape;595;p40"/>
          <p:cNvSpPr/>
          <p:nvPr/>
        </p:nvSpPr>
        <p:spPr>
          <a:xfrm>
            <a:off x="137550" y="58941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5</a:t>
            </a:r>
            <a:endParaRPr b="1" sz="1700">
              <a:latin typeface="Mada"/>
              <a:ea typeface="Mada"/>
              <a:cs typeface="Mada"/>
              <a:sym typeface="Mada"/>
            </a:endParaRPr>
          </a:p>
        </p:txBody>
      </p:sp>
      <p:sp>
        <p:nvSpPr>
          <p:cNvPr id="596" name="Google Shape;596;p40"/>
          <p:cNvSpPr/>
          <p:nvPr/>
        </p:nvSpPr>
        <p:spPr>
          <a:xfrm>
            <a:off x="2710225" y="6110375"/>
            <a:ext cx="2291100" cy="13200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A mass is felt in the neck or abdomen and palpation may produce a typical paroxysm.</a:t>
            </a:r>
            <a:endParaRPr sz="1200">
              <a:solidFill>
                <a:schemeClr val="dk1"/>
              </a:solidFill>
              <a:latin typeface="Mada"/>
              <a:ea typeface="Mada"/>
              <a:cs typeface="Mada"/>
              <a:sym typeface="Mada"/>
            </a:endParaRPr>
          </a:p>
        </p:txBody>
      </p:sp>
      <p:sp>
        <p:nvSpPr>
          <p:cNvPr id="597" name="Google Shape;597;p40"/>
          <p:cNvSpPr/>
          <p:nvPr/>
        </p:nvSpPr>
        <p:spPr>
          <a:xfrm>
            <a:off x="2652150" y="58941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6</a:t>
            </a:r>
            <a:endParaRPr b="1" sz="1700">
              <a:latin typeface="Mada"/>
              <a:ea typeface="Mada"/>
              <a:cs typeface="Mada"/>
              <a:sym typeface="Mada"/>
            </a:endParaRPr>
          </a:p>
        </p:txBody>
      </p:sp>
      <p:sp>
        <p:nvSpPr>
          <p:cNvPr id="598" name="Google Shape;598;p40"/>
          <p:cNvSpPr/>
          <p:nvPr/>
        </p:nvSpPr>
        <p:spPr>
          <a:xfrm>
            <a:off x="5107947" y="6110375"/>
            <a:ext cx="2291100" cy="1320000"/>
          </a:xfrm>
          <a:prstGeom prst="snip1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CVA, CCF and MI are all observed. A significant number were found to have myocarditis post partum.</a:t>
            </a:r>
            <a:endParaRPr sz="1200">
              <a:solidFill>
                <a:schemeClr val="dk1"/>
              </a:solidFill>
              <a:latin typeface="Mada"/>
              <a:ea typeface="Mada"/>
              <a:cs typeface="Mada"/>
              <a:sym typeface="Mada"/>
            </a:endParaRPr>
          </a:p>
        </p:txBody>
      </p:sp>
      <p:sp>
        <p:nvSpPr>
          <p:cNvPr id="599" name="Google Shape;599;p40"/>
          <p:cNvSpPr/>
          <p:nvPr/>
        </p:nvSpPr>
        <p:spPr>
          <a:xfrm>
            <a:off x="5090550" y="5894150"/>
            <a:ext cx="395700" cy="284100"/>
          </a:xfrm>
          <a:prstGeom prst="snip1Rect">
            <a:avLst>
              <a:gd fmla="val 16667" name="adj"/>
            </a:avLst>
          </a:prstGeom>
          <a:solidFill>
            <a:srgbClr val="A2C4C9"/>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latin typeface="Mada"/>
                <a:ea typeface="Mada"/>
                <a:cs typeface="Mada"/>
                <a:sym typeface="Mada"/>
              </a:rPr>
              <a:t>7</a:t>
            </a:r>
            <a:endParaRPr b="1" sz="1700">
              <a:latin typeface="Mada"/>
              <a:ea typeface="Mada"/>
              <a:cs typeface="Mada"/>
              <a:sym typeface="Mada"/>
            </a:endParaRPr>
          </a:p>
        </p:txBody>
      </p:sp>
      <p:sp>
        <p:nvSpPr>
          <p:cNvPr id="600" name="Google Shape;600;p40"/>
          <p:cNvSpPr txBox="1"/>
          <p:nvPr/>
        </p:nvSpPr>
        <p:spPr>
          <a:xfrm>
            <a:off x="111900" y="7581550"/>
            <a:ext cx="65106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Other causes of increased sympathetic activity </a:t>
            </a:r>
            <a:endParaRPr sz="2200">
              <a:highlight>
                <a:srgbClr val="D0E0E3"/>
              </a:highlight>
              <a:latin typeface="Mada Black"/>
              <a:ea typeface="Mada Black"/>
              <a:cs typeface="Mada Black"/>
              <a:sym typeface="Mada Black"/>
            </a:endParaRPr>
          </a:p>
        </p:txBody>
      </p:sp>
      <p:sp>
        <p:nvSpPr>
          <p:cNvPr id="601" name="Google Shape;601;p40"/>
          <p:cNvSpPr txBox="1"/>
          <p:nvPr/>
        </p:nvSpPr>
        <p:spPr>
          <a:xfrm>
            <a:off x="158025" y="7974400"/>
            <a:ext cx="7311300" cy="369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Other causes of increased sympathetic activity must be thought of:</a:t>
            </a:r>
            <a:endParaRPr b="1" sz="1200">
              <a:latin typeface="Mada"/>
              <a:ea typeface="Mada"/>
              <a:cs typeface="Mada"/>
              <a:sym typeface="Mada"/>
            </a:endParaRPr>
          </a:p>
        </p:txBody>
      </p:sp>
      <p:graphicFrame>
        <p:nvGraphicFramePr>
          <p:cNvPr id="602" name="Google Shape;602;p40"/>
          <p:cNvGraphicFramePr/>
          <p:nvPr/>
        </p:nvGraphicFramePr>
        <p:xfrm>
          <a:off x="256850" y="8432100"/>
          <a:ext cx="3000000" cy="3000000"/>
        </p:xfrm>
        <a:graphic>
          <a:graphicData uri="http://schemas.openxmlformats.org/drawingml/2006/table">
            <a:tbl>
              <a:tblPr>
                <a:noFill/>
                <a:tableStyleId>{6276E6E4-02A1-4E70-BCD9-788658AE278E}</a:tableStyleId>
              </a:tblPr>
              <a:tblGrid>
                <a:gridCol w="434500"/>
                <a:gridCol w="3088650"/>
                <a:gridCol w="410850"/>
                <a:gridCol w="3112300"/>
              </a:tblGrid>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1</a:t>
                      </a:r>
                      <a:endParaRPr b="1">
                        <a:solidFill>
                          <a:srgbClr val="FFFFFF"/>
                        </a:solidFill>
                        <a:latin typeface="Mada"/>
                        <a:ea typeface="Mada"/>
                        <a:cs typeface="Mada"/>
                        <a:sym typeface="Mada"/>
                      </a:endParaRPr>
                    </a:p>
                  </a:txBody>
                  <a:tcPr marT="91425" marB="91425" marR="91425" marL="91425" anchor="ctr">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Angina </a:t>
                      </a:r>
                      <a:r>
                        <a:rPr lang="ar" sz="1200">
                          <a:solidFill>
                            <a:schemeClr val="dk1"/>
                          </a:solidFill>
                          <a:latin typeface="Mada"/>
                          <a:ea typeface="Mada"/>
                          <a:cs typeface="Mada"/>
                          <a:sym typeface="Mada"/>
                        </a:rPr>
                        <a:t>due to coronary vasospasm</a:t>
                      </a:r>
                      <a:endParaRPr/>
                    </a:p>
                  </a:txBody>
                  <a:tcPr marT="91425" marB="91425" marR="91425" marL="91425">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a:txBody>
                  <a:tcPr marT="91425" marB="91425" marR="91425" marL="91425" anchor="ctr">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Severe anxiety state</a:t>
                      </a:r>
                      <a:endParaRPr/>
                    </a:p>
                  </a:txBody>
                  <a:tcPr marT="91425" marB="91425" marR="91425" marL="91425">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2</a:t>
                      </a:r>
                      <a:endParaRPr b="1">
                        <a:solidFill>
                          <a:srgbClr val="FFFFFF"/>
                        </a:solidFill>
                        <a:latin typeface="Mada"/>
                        <a:ea typeface="Mada"/>
                        <a:cs typeface="Mada"/>
                        <a:sym typeface="Mada"/>
                      </a:endParaRPr>
                    </a:p>
                  </a:txBody>
                  <a:tcPr marT="91425" marB="91425" marR="91425" marL="91425" anchor="ctr">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Hypertension, Thyrotoxicosis</a:t>
                      </a:r>
                      <a:endParaRPr/>
                    </a:p>
                  </a:txBody>
                  <a:tcPr marT="91425" marB="91425" marR="91425" marL="91425">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5</a:t>
                      </a:r>
                      <a:endParaRPr b="1">
                        <a:solidFill>
                          <a:srgbClr val="FFFFFF"/>
                        </a:solidFill>
                        <a:latin typeface="Mada"/>
                        <a:ea typeface="Mada"/>
                        <a:cs typeface="Mada"/>
                        <a:sym typeface="Mada"/>
                      </a:endParaRPr>
                    </a:p>
                  </a:txBody>
                  <a:tcPr marT="91425" marB="91425" marR="91425" marL="91425" anchor="ctr">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solidFill>
                      <a:srgbClr val="45818E"/>
                    </a:solidFill>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Menopausal hot flushes</a:t>
                      </a:r>
                      <a:endParaRPr/>
                    </a:p>
                  </a:txBody>
                  <a:tcPr marT="91425" marB="91425" marR="91425" marL="91425">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a:txBody>
                  <a:tcPr marT="91425" marB="91425" marR="91425" marL="91425" anchor="ctr">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solidFill>
                      <a:srgbClr val="45818E"/>
                    </a:solidFill>
                  </a:tcPr>
                </a:tc>
                <a:tc gridSpan="3">
                  <a:txBody>
                    <a:bodyPr/>
                    <a:lstStyle/>
                    <a:p>
                      <a:pPr indent="0" lvl="0" marL="0" rtl="0" algn="l">
                        <a:spcBef>
                          <a:spcPts val="0"/>
                        </a:spcBef>
                        <a:spcAft>
                          <a:spcPts val="0"/>
                        </a:spcAft>
                        <a:buNone/>
                      </a:pPr>
                      <a:r>
                        <a:rPr lang="ar" sz="1200">
                          <a:solidFill>
                            <a:schemeClr val="dk1"/>
                          </a:solidFill>
                          <a:latin typeface="Mada"/>
                          <a:ea typeface="Mada"/>
                          <a:cs typeface="Mada"/>
                          <a:sym typeface="Mada"/>
                        </a:rPr>
                        <a:t>Hypertensive crises associated with: Paraplegia, Tabesansalis,  Lead poisoning, Acute porphyria</a:t>
                      </a:r>
                      <a:endParaRPr/>
                    </a:p>
                  </a:txBody>
                  <a:tcPr marT="91425" marB="91425" marR="91425" marL="91425">
                    <a:lnL cap="flat" cmpd="sng" w="19050">
                      <a:solidFill>
                        <a:srgbClr val="A2C4C9"/>
                      </a:solidFill>
                      <a:prstDash val="solid"/>
                      <a:round/>
                      <a:headEnd len="sm" w="sm" type="none"/>
                      <a:tailEnd len="sm" w="sm" type="none"/>
                    </a:lnL>
                    <a:lnR cap="flat" cmpd="sng" w="19050">
                      <a:solidFill>
                        <a:srgbClr val="A2C4C9"/>
                      </a:solidFill>
                      <a:prstDash val="solid"/>
                      <a:round/>
                      <a:headEnd len="sm" w="sm" type="none"/>
                      <a:tailEnd len="sm" w="sm" type="none"/>
                    </a:lnR>
                    <a:lnT cap="flat" cmpd="sng" w="19050">
                      <a:solidFill>
                        <a:srgbClr val="A2C4C9"/>
                      </a:solidFill>
                      <a:prstDash val="solid"/>
                      <a:round/>
                      <a:headEnd len="sm" w="sm" type="none"/>
                      <a:tailEnd len="sm" w="sm" type="none"/>
                    </a:lnT>
                    <a:lnB cap="flat" cmpd="sng" w="19050">
                      <a:solidFill>
                        <a:srgbClr val="A2C4C9"/>
                      </a:solidFill>
                      <a:prstDash val="solid"/>
                      <a:round/>
                      <a:headEnd len="sm" w="sm" type="none"/>
                      <a:tailEnd len="sm" w="sm" type="none"/>
                    </a:lnB>
                  </a:tcPr>
                </a:tc>
                <a:tc hMerge="1"/>
                <a:tc hMerge="1"/>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41"/>
          <p:cNvSpPr txBox="1"/>
          <p:nvPr>
            <p:ph idx="12" type="sldNum"/>
          </p:nvPr>
        </p:nvSpPr>
        <p:spPr>
          <a:xfrm>
            <a:off x="7102400" y="0"/>
            <a:ext cx="627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608" name="Google Shape;608;p41"/>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09" name="Google Shape;609;p41"/>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Pheochromocytoma</a:t>
            </a:r>
            <a:endParaRPr sz="2600">
              <a:solidFill>
                <a:schemeClr val="dk1"/>
              </a:solidFill>
              <a:latin typeface="Mada Black"/>
              <a:ea typeface="Mada Black"/>
              <a:cs typeface="Mada Black"/>
              <a:sym typeface="Mada Black"/>
            </a:endParaRPr>
          </a:p>
          <a:p>
            <a:pPr indent="0" lvl="0" marL="0" rtl="0" algn="ctr">
              <a:spcBef>
                <a:spcPts val="0"/>
              </a:spcBef>
              <a:spcAft>
                <a:spcPts val="0"/>
              </a:spcAft>
              <a:buNone/>
            </a:pPr>
            <a:r>
              <a:t/>
            </a:r>
            <a:endParaRPr sz="2600">
              <a:solidFill>
                <a:schemeClr val="dk1"/>
              </a:solidFill>
              <a:latin typeface="Mada Black"/>
              <a:ea typeface="Mada Black"/>
              <a:cs typeface="Mada Black"/>
              <a:sym typeface="Mada Black"/>
            </a:endParaRPr>
          </a:p>
        </p:txBody>
      </p:sp>
      <p:cxnSp>
        <p:nvCxnSpPr>
          <p:cNvPr id="610" name="Google Shape;610;p4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11" name="Google Shape;611;p41"/>
          <p:cNvSpPr txBox="1"/>
          <p:nvPr/>
        </p:nvSpPr>
        <p:spPr>
          <a:xfrm>
            <a:off x="264300" y="952150"/>
            <a:ext cx="65106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Diagnosis</a:t>
            </a:r>
            <a:endParaRPr sz="2200">
              <a:highlight>
                <a:srgbClr val="D0E0E3"/>
              </a:highlight>
              <a:latin typeface="Mada Black"/>
              <a:ea typeface="Mada Black"/>
              <a:cs typeface="Mada Black"/>
              <a:sym typeface="Mada Black"/>
            </a:endParaRPr>
          </a:p>
        </p:txBody>
      </p:sp>
      <p:sp>
        <p:nvSpPr>
          <p:cNvPr id="612" name="Google Shape;612;p41"/>
          <p:cNvSpPr txBox="1"/>
          <p:nvPr/>
        </p:nvSpPr>
        <p:spPr>
          <a:xfrm>
            <a:off x="304800" y="4648200"/>
            <a:ext cx="4580100" cy="5232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dk1"/>
              </a:buClr>
              <a:buSzPts val="2200"/>
              <a:buFont typeface="Mada Black"/>
              <a:buChar char="◄"/>
            </a:pPr>
            <a:r>
              <a:rPr lang="ar" sz="2200">
                <a:solidFill>
                  <a:schemeClr val="dk1"/>
                </a:solidFill>
                <a:highlight>
                  <a:schemeClr val="accent4"/>
                </a:highlight>
                <a:latin typeface="Mada Black"/>
                <a:ea typeface="Mada Black"/>
                <a:cs typeface="Mada Black"/>
                <a:sym typeface="Mada Black"/>
              </a:rPr>
              <a:t>Laboratory Diagnostic Test:</a:t>
            </a:r>
            <a:endParaRPr sz="2200">
              <a:solidFill>
                <a:schemeClr val="dk1"/>
              </a:solidFill>
              <a:highlight>
                <a:schemeClr val="accent4"/>
              </a:highlight>
              <a:latin typeface="Mada Black"/>
              <a:ea typeface="Mada Black"/>
              <a:cs typeface="Mada Black"/>
              <a:sym typeface="Mada Black"/>
            </a:endParaRPr>
          </a:p>
        </p:txBody>
      </p:sp>
      <p:sp>
        <p:nvSpPr>
          <p:cNvPr id="613" name="Google Shape;613;p41"/>
          <p:cNvSpPr txBox="1"/>
          <p:nvPr/>
        </p:nvSpPr>
        <p:spPr>
          <a:xfrm>
            <a:off x="319575" y="5068175"/>
            <a:ext cx="71490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In patients with continuous hypertension or symptoms, levels of plasma or urinary </a:t>
            </a:r>
            <a:r>
              <a:rPr b="1" lang="ar" sz="1200" u="sng">
                <a:solidFill>
                  <a:srgbClr val="CC0000"/>
                </a:solidFill>
                <a:latin typeface="Mada"/>
                <a:ea typeface="Mada"/>
                <a:cs typeface="Mada"/>
                <a:sym typeface="Mada"/>
              </a:rPr>
              <a:t>catecholamines and their metabolites</a:t>
            </a:r>
            <a:r>
              <a:rPr lang="ar" sz="1200">
                <a:latin typeface="Mada"/>
                <a:ea typeface="Mada"/>
                <a:cs typeface="Mada"/>
                <a:sym typeface="Mada"/>
              </a:rPr>
              <a:t> are usually clearly increased, the difficulty arises in patients having brief and infrequent paroxysms with symptom-free intervals and in such cases,</a:t>
            </a:r>
            <a:r>
              <a:rPr b="1" lang="ar" sz="1200">
                <a:latin typeface="Mada"/>
                <a:ea typeface="Mada"/>
                <a:cs typeface="Mada"/>
                <a:sym typeface="Mada"/>
              </a:rPr>
              <a:t> sampling of blood or urine should be done during a carefully observed episode to confirm the diagnosis.</a:t>
            </a:r>
            <a:endParaRPr b="1" sz="1200">
              <a:latin typeface="Mada"/>
              <a:ea typeface="Mada"/>
              <a:cs typeface="Mada"/>
              <a:sym typeface="Mada"/>
            </a:endParaRPr>
          </a:p>
        </p:txBody>
      </p:sp>
      <p:graphicFrame>
        <p:nvGraphicFramePr>
          <p:cNvPr id="614" name="Google Shape;614;p41"/>
          <p:cNvGraphicFramePr/>
          <p:nvPr/>
        </p:nvGraphicFramePr>
        <p:xfrm>
          <a:off x="194200" y="5998225"/>
          <a:ext cx="3000000" cy="3000000"/>
        </p:xfrm>
        <a:graphic>
          <a:graphicData uri="http://schemas.openxmlformats.org/drawingml/2006/table">
            <a:tbl>
              <a:tblPr>
                <a:noFill/>
                <a:tableStyleId>{6276E6E4-02A1-4E70-BCD9-788658AE278E}</a:tableStyleId>
              </a:tblPr>
              <a:tblGrid>
                <a:gridCol w="1419825"/>
                <a:gridCol w="5729375"/>
              </a:tblGrid>
              <a:tr h="259900">
                <a:tc>
                  <a:txBody>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Mada"/>
                          <a:ea typeface="Mada"/>
                          <a:cs typeface="Mada"/>
                          <a:sym typeface="Mada"/>
                        </a:rPr>
                        <a:t>COMPOUND</a:t>
                      </a:r>
                      <a:endParaRPr b="1" sz="12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Characteristic</a:t>
                      </a:r>
                      <a:endParaRPr b="1" sz="12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419850">
                <a:tc>
                  <a:txBody>
                    <a:bodyPr/>
                    <a:lstStyle/>
                    <a:p>
                      <a:pPr indent="0" lvl="0" marL="0" rtl="0" algn="ctr">
                        <a:spcBef>
                          <a:spcPts val="0"/>
                        </a:spcBef>
                        <a:spcAft>
                          <a:spcPts val="0"/>
                        </a:spcAft>
                        <a:buClr>
                          <a:schemeClr val="dk1"/>
                        </a:buClr>
                        <a:buSzPts val="1100"/>
                        <a:buFont typeface="Arial"/>
                        <a:buNone/>
                      </a:pPr>
                      <a:r>
                        <a:rPr b="1" lang="ar" sz="1300">
                          <a:latin typeface="Mada"/>
                          <a:ea typeface="Mada"/>
                          <a:cs typeface="Mada"/>
                          <a:sym typeface="Mada"/>
                        </a:rPr>
                        <a:t>Metanephrin</a:t>
                      </a:r>
                      <a:endParaRPr b="1" sz="13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300">
                          <a:latin typeface="Mada"/>
                          <a:ea typeface="Mada"/>
                          <a:cs typeface="Mada"/>
                          <a:sym typeface="Mada"/>
                        </a:rPr>
                        <a:t>Normetanephrin</a:t>
                      </a:r>
                      <a:endParaRPr b="1" sz="1300">
                        <a:latin typeface="Mada"/>
                        <a:ea typeface="Mada"/>
                        <a:cs typeface="Mada"/>
                        <a:sym typeface="Mada"/>
                      </a:endParaRPr>
                    </a:p>
                    <a:p>
                      <a:pPr indent="0" lvl="0" marL="0" rtl="0" algn="ctr">
                        <a:spcBef>
                          <a:spcPts val="0"/>
                        </a:spcBef>
                        <a:spcAft>
                          <a:spcPts val="0"/>
                        </a:spcAft>
                        <a:buNone/>
                      </a:pPr>
                      <a:r>
                        <a:rPr b="1" lang="ar" sz="1300">
                          <a:latin typeface="Mada"/>
                          <a:ea typeface="Mada"/>
                          <a:cs typeface="Mada"/>
                          <a:sym typeface="Mada"/>
                        </a:rPr>
                        <a:t>(Blood /Urine)</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Clr>
                          <a:srgbClr val="0B5394"/>
                        </a:buClr>
                        <a:buSzPts val="1200"/>
                        <a:buFont typeface="Mada"/>
                        <a:buChar char="●"/>
                      </a:pPr>
                      <a:r>
                        <a:rPr b="1" lang="ar" sz="1200">
                          <a:solidFill>
                            <a:srgbClr val="0B5394"/>
                          </a:solidFill>
                          <a:latin typeface="Mada"/>
                          <a:ea typeface="Mada"/>
                          <a:cs typeface="Mada"/>
                          <a:sym typeface="Mada"/>
                        </a:rPr>
                        <a:t>The best initial test is the level of </a:t>
                      </a:r>
                      <a:r>
                        <a:rPr b="1" lang="ar" sz="1200">
                          <a:solidFill>
                            <a:srgbClr val="CC0000"/>
                          </a:solidFill>
                          <a:latin typeface="Mada"/>
                          <a:ea typeface="Mada"/>
                          <a:cs typeface="Mada"/>
                          <a:sym typeface="Mada"/>
                        </a:rPr>
                        <a:t>free metanephrines in </a:t>
                      </a:r>
                      <a:r>
                        <a:rPr b="1" lang="ar" sz="1200" u="sng">
                          <a:solidFill>
                            <a:srgbClr val="CC0000"/>
                          </a:solidFill>
                          <a:latin typeface="Mada"/>
                          <a:ea typeface="Mada"/>
                          <a:cs typeface="Mada"/>
                          <a:sym typeface="Mada"/>
                        </a:rPr>
                        <a:t>plasma</a:t>
                      </a:r>
                      <a:r>
                        <a:rPr b="1" lang="ar"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24 hr urine collection of Metanephrines(2X)</a:t>
                      </a:r>
                      <a:r>
                        <a:rPr b="1" lang="ar" sz="1200">
                          <a:solidFill>
                            <a:srgbClr val="CC0000"/>
                          </a:solidFill>
                          <a:latin typeface="Mada"/>
                          <a:ea typeface="Mada"/>
                          <a:cs typeface="Mada"/>
                          <a:sym typeface="Mada"/>
                        </a:rPr>
                        <a:t> </a:t>
                      </a:r>
                      <a:r>
                        <a:rPr b="1" lang="ar" sz="1200">
                          <a:solidFill>
                            <a:srgbClr val="0B5394"/>
                          </a:solidFill>
                          <a:latin typeface="Mada"/>
                          <a:ea typeface="Mada"/>
                          <a:cs typeface="Mada"/>
                          <a:sym typeface="Mada"/>
                        </a:rPr>
                        <a:t>(Confirmatory Test).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Make sure about medications that affect the result of the test (false positive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Increased by catecholamines, MAOI and others.</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high levels are diagnostic for pheochromocytoma</a:t>
                      </a:r>
                      <a:endParaRPr b="1" sz="1200">
                        <a:solidFill>
                          <a:srgbClr val="6AA84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19850">
                <a:tc>
                  <a:txBody>
                    <a:bodyPr/>
                    <a:lstStyle/>
                    <a:p>
                      <a:pPr indent="0" lvl="0" marL="0" rtl="0" algn="ctr">
                        <a:spcBef>
                          <a:spcPts val="0"/>
                        </a:spcBef>
                        <a:spcAft>
                          <a:spcPts val="0"/>
                        </a:spcAft>
                        <a:buClr>
                          <a:schemeClr val="dk1"/>
                        </a:buClr>
                        <a:buSzPts val="1100"/>
                        <a:buFont typeface="Arial"/>
                        <a:buNone/>
                      </a:pPr>
                      <a:r>
                        <a:rPr b="1" lang="ar" sz="1300">
                          <a:latin typeface="Mada"/>
                          <a:ea typeface="Mada"/>
                          <a:cs typeface="Mada"/>
                          <a:sym typeface="Mada"/>
                        </a:rPr>
                        <a:t>Vanilly Mandelic</a:t>
                      </a:r>
                      <a:endParaRPr b="1" sz="13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300">
                          <a:latin typeface="Mada"/>
                          <a:ea typeface="Mada"/>
                          <a:cs typeface="Mada"/>
                          <a:sym typeface="Mada"/>
                        </a:rPr>
                        <a:t>Acid (VMA)</a:t>
                      </a:r>
                      <a:endParaRPr b="1" sz="1300">
                        <a:latin typeface="Mada"/>
                        <a:ea typeface="Mada"/>
                        <a:cs typeface="Mada"/>
                        <a:sym typeface="Mada"/>
                      </a:endParaRPr>
                    </a:p>
                    <a:p>
                      <a:pPr indent="0" lvl="0" marL="0" rtl="0" algn="ctr">
                        <a:spcBef>
                          <a:spcPts val="0"/>
                        </a:spcBef>
                        <a:spcAft>
                          <a:spcPts val="0"/>
                        </a:spcAft>
                        <a:buNone/>
                      </a:pPr>
                      <a:r>
                        <a:rPr b="1" lang="ar" sz="1300">
                          <a:latin typeface="Mada"/>
                          <a:ea typeface="Mada"/>
                          <a:cs typeface="Mada"/>
                          <a:sym typeface="Mada"/>
                        </a:rPr>
                        <a:t>(Urine)</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Increased by catecholamines and food that contain vanillin or L-dopa. Decreased by Clofibrale and MAOI. </a:t>
                      </a:r>
                      <a:endParaRPr sz="1200">
                        <a:solidFill>
                          <a:srgbClr val="6AA84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3F3F3"/>
                    </a:solidFill>
                  </a:tcPr>
                </a:tc>
              </a:tr>
              <a:tr h="319875">
                <a:tc>
                  <a:txBody>
                    <a:bodyPr/>
                    <a:lstStyle/>
                    <a:p>
                      <a:pPr indent="0" lvl="0" marL="0" rtl="0" algn="ctr">
                        <a:spcBef>
                          <a:spcPts val="0"/>
                        </a:spcBef>
                        <a:spcAft>
                          <a:spcPts val="0"/>
                        </a:spcAft>
                        <a:buNone/>
                      </a:pPr>
                      <a:r>
                        <a:rPr b="1" lang="ar" sz="1300">
                          <a:latin typeface="Mada"/>
                          <a:ea typeface="Mada"/>
                          <a:cs typeface="Mada"/>
                          <a:sym typeface="Mada"/>
                        </a:rPr>
                        <a:t>Catecholamines</a:t>
                      </a:r>
                      <a:endParaRPr b="1" sz="1300">
                        <a:latin typeface="Mada"/>
                        <a:ea typeface="Mada"/>
                        <a:cs typeface="Mada"/>
                        <a:sym typeface="Mada"/>
                      </a:endParaRPr>
                    </a:p>
                    <a:p>
                      <a:pPr indent="0" lvl="0" marL="0" rtl="0" algn="ctr">
                        <a:spcBef>
                          <a:spcPts val="0"/>
                        </a:spcBef>
                        <a:spcAft>
                          <a:spcPts val="0"/>
                        </a:spcAft>
                        <a:buNone/>
                      </a:pPr>
                      <a:r>
                        <a:rPr b="1" lang="ar" sz="1300">
                          <a:latin typeface="Mada"/>
                          <a:ea typeface="Mada"/>
                          <a:cs typeface="Mada"/>
                          <a:sym typeface="Mada"/>
                        </a:rPr>
                        <a:t>(Blood/Urine)</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200">
                          <a:latin typeface="Mada"/>
                          <a:ea typeface="Mada"/>
                          <a:cs typeface="Mada"/>
                          <a:sym typeface="Mada"/>
                        </a:rPr>
                        <a:t>-</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519825">
                <a:tc>
                  <a:txBody>
                    <a:bodyPr/>
                    <a:lstStyle/>
                    <a:p>
                      <a:pPr indent="0" lvl="0" marL="0" rtl="0" algn="ctr">
                        <a:spcBef>
                          <a:spcPts val="0"/>
                        </a:spcBef>
                        <a:spcAft>
                          <a:spcPts val="0"/>
                        </a:spcAft>
                        <a:buClr>
                          <a:schemeClr val="dk1"/>
                        </a:buClr>
                        <a:buSzPts val="1100"/>
                        <a:buFont typeface="Arial"/>
                        <a:buNone/>
                      </a:pPr>
                      <a:r>
                        <a:rPr b="1" lang="ar" sz="1300">
                          <a:latin typeface="Mada"/>
                          <a:ea typeface="Mada"/>
                          <a:cs typeface="Mada"/>
                          <a:sym typeface="Mada"/>
                        </a:rPr>
                        <a:t>Epinephrine</a:t>
                      </a:r>
                      <a:endParaRPr b="1" sz="13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300">
                          <a:latin typeface="Mada"/>
                          <a:ea typeface="Mada"/>
                          <a:cs typeface="Mada"/>
                          <a:sym typeface="Mada"/>
                        </a:rPr>
                        <a:t>Norepinephrine</a:t>
                      </a:r>
                      <a:endParaRPr b="1" sz="13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300">
                          <a:latin typeface="Mada"/>
                          <a:ea typeface="Mada"/>
                          <a:cs typeface="Mada"/>
                          <a:sym typeface="Mada"/>
                        </a:rPr>
                        <a:t>Dopamine</a:t>
                      </a:r>
                      <a:endParaRPr b="1" sz="1300">
                        <a:latin typeface="Mada"/>
                        <a:ea typeface="Mada"/>
                        <a:cs typeface="Mada"/>
                        <a:sym typeface="Mada"/>
                      </a:endParaRPr>
                    </a:p>
                    <a:p>
                      <a:pPr indent="0" lvl="0" marL="0" rtl="0" algn="ctr">
                        <a:spcBef>
                          <a:spcPts val="0"/>
                        </a:spcBef>
                        <a:spcAft>
                          <a:spcPts val="0"/>
                        </a:spcAft>
                        <a:buNone/>
                      </a:pPr>
                      <a:r>
                        <a:rPr b="1" lang="ar" sz="1300">
                          <a:latin typeface="Mada"/>
                          <a:ea typeface="Mada"/>
                          <a:cs typeface="Mada"/>
                          <a:sym typeface="Mada"/>
                        </a:rPr>
                        <a:t>(Urine)</a:t>
                      </a:r>
                      <a:endParaRPr b="1" sz="13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May be increased with highly fluorescent compounds, e.g. tetracycline, quinidine as well as food and drugs containing catecholamines, e.g. bananas and other drugs, e.g. methyldopa, ethanol.</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3F3F3"/>
                    </a:solidFill>
                  </a:tcPr>
                </a:tc>
              </a:tr>
            </a:tbl>
          </a:graphicData>
        </a:graphic>
      </p:graphicFrame>
      <p:sp>
        <p:nvSpPr>
          <p:cNvPr id="615" name="Google Shape;615;p41"/>
          <p:cNvSpPr/>
          <p:nvPr/>
        </p:nvSpPr>
        <p:spPr>
          <a:xfrm>
            <a:off x="205350" y="1555150"/>
            <a:ext cx="7149300" cy="29331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The diagnosis of pheochromocytoma should be considered in the following patients: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b="1" lang="ar" sz="1200">
                <a:solidFill>
                  <a:schemeClr val="dk1"/>
                </a:solidFill>
                <a:latin typeface="Mada"/>
                <a:ea typeface="Mada"/>
                <a:cs typeface="Mada"/>
                <a:sym typeface="Mada"/>
              </a:rPr>
              <a:t>Patients with</a:t>
            </a:r>
            <a:r>
              <a:rPr b="1" lang="ar" sz="1200">
                <a:solidFill>
                  <a:srgbClr val="CC0000"/>
                </a:solidFill>
                <a:latin typeface="Mada"/>
                <a:ea typeface="Mada"/>
                <a:cs typeface="Mada"/>
                <a:sym typeface="Mada"/>
              </a:rPr>
              <a:t> paroxysmal symptoms</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AutoNum type="alphaUcPeriod"/>
            </a:pPr>
            <a:r>
              <a:rPr b="1" lang="ar" sz="1200">
                <a:solidFill>
                  <a:srgbClr val="CC0000"/>
                </a:solidFill>
                <a:latin typeface="Mada"/>
                <a:ea typeface="Mada"/>
                <a:cs typeface="Mada"/>
                <a:sym typeface="Mada"/>
              </a:rPr>
              <a:t>Children with hypertension</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AutoNum type="alphaUcPeriod"/>
            </a:pPr>
            <a:r>
              <a:rPr b="1" lang="ar" sz="1200">
                <a:solidFill>
                  <a:srgbClr val="CC0000"/>
                </a:solidFill>
                <a:latin typeface="Mada"/>
                <a:ea typeface="Mada"/>
                <a:cs typeface="Mada"/>
                <a:sym typeface="Mada"/>
              </a:rPr>
              <a:t>Adults with severe hypertension not responding to therapy.</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Hypertensive patients</a:t>
            </a:r>
            <a:r>
              <a:rPr b="1" lang="ar" sz="1200">
                <a:solidFill>
                  <a:schemeClr val="dk1"/>
                </a:solidFill>
                <a:latin typeface="Mada"/>
                <a:ea typeface="Mada"/>
                <a:cs typeface="Mada"/>
                <a:sym typeface="Mada"/>
              </a:rPr>
              <a:t> with diabetes or hyper-metabolism.</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Hypertensive patients with symptoms resembling the </a:t>
            </a:r>
            <a:r>
              <a:rPr b="1" lang="ar" sz="1200">
                <a:solidFill>
                  <a:schemeClr val="dk1"/>
                </a:solidFill>
                <a:latin typeface="Mada"/>
                <a:ea typeface="Mada"/>
                <a:cs typeface="Mada"/>
                <a:sym typeface="Mada"/>
              </a:rPr>
              <a:t>symptom complex</a:t>
            </a:r>
            <a:r>
              <a:rPr lang="ar" sz="1200">
                <a:solidFill>
                  <a:schemeClr val="dk1"/>
                </a:solidFill>
                <a:latin typeface="Mada"/>
                <a:ea typeface="Mada"/>
                <a:cs typeface="Mada"/>
                <a:sym typeface="Mada"/>
              </a:rPr>
              <a:t> described above or can be </a:t>
            </a:r>
            <a:r>
              <a:rPr b="1" lang="ar" sz="1200">
                <a:solidFill>
                  <a:schemeClr val="dk1"/>
                </a:solidFill>
                <a:latin typeface="Mada"/>
                <a:ea typeface="Mada"/>
                <a:cs typeface="Mada"/>
                <a:sym typeface="Mada"/>
              </a:rPr>
              <a:t>evoked by exercise position change</a:t>
            </a:r>
            <a:r>
              <a:rPr lang="ar" sz="1200">
                <a:solidFill>
                  <a:schemeClr val="dk1"/>
                </a:solidFill>
                <a:latin typeface="Mada"/>
                <a:ea typeface="Mada"/>
                <a:cs typeface="Mada"/>
                <a:sym typeface="Mada"/>
              </a:rPr>
              <a:t> .. ect. or certain antihypertensive medications.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Patients who become severely hypertensive or go into shock during anesthesia, surgery or obstetric delivery,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lphaUcPeriod"/>
            </a:pPr>
            <a:r>
              <a:rPr lang="ar" sz="1200">
                <a:solidFill>
                  <a:schemeClr val="dk1"/>
                </a:solidFill>
                <a:latin typeface="Mada"/>
                <a:ea typeface="Mada"/>
                <a:cs typeface="Mada"/>
                <a:sym typeface="Mada"/>
              </a:rPr>
              <a:t>Patients who have disorders sometimes associated with pheochromocytoma, e.g. </a:t>
            </a:r>
            <a:r>
              <a:rPr b="1" lang="ar" sz="1200">
                <a:solidFill>
                  <a:schemeClr val="dk1"/>
                </a:solidFill>
                <a:latin typeface="Mada"/>
                <a:ea typeface="Mada"/>
                <a:cs typeface="Mada"/>
                <a:sym typeface="Mada"/>
              </a:rPr>
              <a:t>neurofibromatosis, mucosal adenomes, medullary carcinoma of thyroid</a:t>
            </a:r>
            <a:r>
              <a:rPr lang="ar" sz="1200">
                <a:solidFill>
                  <a:schemeClr val="dk1"/>
                </a:solidFill>
                <a:latin typeface="Mada"/>
                <a:ea typeface="Mada"/>
                <a:cs typeface="Mada"/>
                <a:sym typeface="Mada"/>
              </a:rPr>
              <a:t> or those who have first degree relatives who have pheochromocytomas or other manifestations of MEN.</a:t>
            </a:r>
            <a:endParaRPr sz="1200">
              <a:solidFill>
                <a:schemeClr val="dk1"/>
              </a:solidFill>
              <a:latin typeface="Mada"/>
              <a:ea typeface="Mada"/>
              <a:cs typeface="Mada"/>
              <a:sym typeface="Mada"/>
            </a:endParaRPr>
          </a:p>
          <a:p>
            <a:pPr indent="-304800" lvl="0" marL="457200" rtl="0" algn="l">
              <a:spcBef>
                <a:spcPts val="1000"/>
              </a:spcBef>
              <a:spcAft>
                <a:spcPts val="0"/>
              </a:spcAft>
              <a:buClr>
                <a:schemeClr val="dk1"/>
              </a:buClr>
              <a:buSzPts val="1200"/>
              <a:buFont typeface="Mada"/>
              <a:buChar char="➢"/>
            </a:pPr>
            <a:r>
              <a:rPr lang="ar" sz="1200">
                <a:solidFill>
                  <a:schemeClr val="dk1"/>
                </a:solidFill>
                <a:latin typeface="Mada"/>
                <a:ea typeface="Mada"/>
                <a:cs typeface="Mada"/>
                <a:sym typeface="Mada"/>
              </a:rPr>
              <a:t>Ganglioneuromas and neuroblastomas can produce catecholamines with dopamine being the major product leading to a similar picture resembling pheochromocytoma.</a:t>
            </a:r>
            <a:endParaRPr/>
          </a:p>
        </p:txBody>
      </p:sp>
      <p:pic>
        <p:nvPicPr>
          <p:cNvPr id="616" name="Google Shape;616;p41"/>
          <p:cNvPicPr preferRelativeResize="0"/>
          <p:nvPr/>
        </p:nvPicPr>
        <p:blipFill>
          <a:blip r:embed="rId3">
            <a:alphaModFix/>
          </a:blip>
          <a:stretch>
            <a:fillRect/>
          </a:stretch>
        </p:blipFill>
        <p:spPr>
          <a:xfrm>
            <a:off x="6431250" y="1193100"/>
            <a:ext cx="923400" cy="923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42"/>
          <p:cNvSpPr txBox="1"/>
          <p:nvPr>
            <p:ph idx="12" type="sldNum"/>
          </p:nvPr>
        </p:nvSpPr>
        <p:spPr>
          <a:xfrm>
            <a:off x="7102400" y="0"/>
            <a:ext cx="627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22" name="Google Shape;622;p42"/>
          <p:cNvSpPr txBox="1"/>
          <p:nvPr/>
        </p:nvSpPr>
        <p:spPr>
          <a:xfrm>
            <a:off x="327825" y="4122175"/>
            <a:ext cx="30585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Treatment</a:t>
            </a:r>
            <a:endParaRPr b="1" sz="1500">
              <a:solidFill>
                <a:srgbClr val="000000"/>
              </a:solidFill>
              <a:latin typeface="Mada"/>
              <a:ea typeface="Mada"/>
              <a:cs typeface="Mada"/>
              <a:sym typeface="Mada"/>
            </a:endParaRPr>
          </a:p>
        </p:txBody>
      </p:sp>
      <p:sp>
        <p:nvSpPr>
          <p:cNvPr id="623" name="Google Shape;623;p42"/>
          <p:cNvSpPr txBox="1"/>
          <p:nvPr/>
        </p:nvSpPr>
        <p:spPr>
          <a:xfrm>
            <a:off x="0" y="10154450"/>
            <a:ext cx="75600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0B5394"/>
                </a:solidFill>
                <a:latin typeface="Mada"/>
                <a:ea typeface="Mada"/>
                <a:cs typeface="Mada"/>
                <a:sym typeface="Mada"/>
              </a:rPr>
              <a:t>1- the only case where sodium is given for HTN, because if you remove the tumor there will be vasodilation and this will lead to hypovolemia</a:t>
            </a:r>
            <a:endParaRPr sz="800">
              <a:solidFill>
                <a:srgbClr val="0B5394"/>
              </a:solidFill>
              <a:latin typeface="Mada"/>
              <a:ea typeface="Mada"/>
              <a:cs typeface="Mada"/>
              <a:sym typeface="Mada"/>
            </a:endParaRPr>
          </a:p>
          <a:p>
            <a:pPr indent="0" lvl="0" marL="0" rtl="0" algn="l">
              <a:spcBef>
                <a:spcPts val="0"/>
              </a:spcBef>
              <a:spcAft>
                <a:spcPts val="0"/>
              </a:spcAft>
              <a:buNone/>
            </a:pPr>
            <a:r>
              <a:rPr lang="ar" sz="800">
                <a:solidFill>
                  <a:srgbClr val="0B5394"/>
                </a:solidFill>
                <a:latin typeface="Mada"/>
                <a:ea typeface="Mada"/>
                <a:cs typeface="Mada"/>
                <a:sym typeface="Mada"/>
              </a:rPr>
              <a:t>2- Phenoxybenzamine is an alpha blocker that is the</a:t>
            </a:r>
            <a:r>
              <a:rPr b="1" lang="ar" sz="800">
                <a:solidFill>
                  <a:srgbClr val="0B5394"/>
                </a:solidFill>
                <a:latin typeface="Mada"/>
                <a:ea typeface="Mada"/>
                <a:cs typeface="Mada"/>
                <a:sym typeface="Mada"/>
              </a:rPr>
              <a:t> best initial therapy of pheochromocytoma</a:t>
            </a:r>
            <a:r>
              <a:rPr lang="ar" sz="800">
                <a:solidFill>
                  <a:srgbClr val="0B5394"/>
                </a:solidFill>
                <a:latin typeface="Mada"/>
                <a:ea typeface="Mada"/>
                <a:cs typeface="Mada"/>
                <a:sym typeface="Mada"/>
              </a:rPr>
              <a:t>. Calcium channel blocker and beta blockers are used afterward.</a:t>
            </a:r>
            <a:endParaRPr sz="800">
              <a:solidFill>
                <a:srgbClr val="0B5394"/>
              </a:solidFill>
              <a:latin typeface="Mada"/>
              <a:ea typeface="Mada"/>
              <a:cs typeface="Mada"/>
              <a:sym typeface="Mada"/>
            </a:endParaRPr>
          </a:p>
          <a:p>
            <a:pPr indent="0" lvl="0" marL="0" rtl="0" algn="l">
              <a:spcBef>
                <a:spcPts val="0"/>
              </a:spcBef>
              <a:spcAft>
                <a:spcPts val="0"/>
              </a:spcAft>
              <a:buNone/>
            </a:pPr>
            <a:r>
              <a:t/>
            </a:r>
            <a:endParaRPr sz="800">
              <a:solidFill>
                <a:srgbClr val="0B5394"/>
              </a:solidFill>
              <a:latin typeface="Mada"/>
              <a:ea typeface="Mada"/>
              <a:cs typeface="Mada"/>
              <a:sym typeface="Mada"/>
            </a:endParaRPr>
          </a:p>
        </p:txBody>
      </p:sp>
      <p:cxnSp>
        <p:nvCxnSpPr>
          <p:cNvPr id="624" name="Google Shape;624;p42"/>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25" name="Google Shape;625;p42"/>
          <p:cNvSpPr txBox="1"/>
          <p:nvPr/>
        </p:nvSpPr>
        <p:spPr>
          <a:xfrm>
            <a:off x="691338" y="38100"/>
            <a:ext cx="62604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solidFill>
                  <a:schemeClr val="dk1"/>
                </a:solidFill>
                <a:latin typeface="Mada Black"/>
                <a:ea typeface="Mada Black"/>
                <a:cs typeface="Mada Black"/>
                <a:sym typeface="Mada Black"/>
              </a:rPr>
              <a:t>Pheochromocytoma</a:t>
            </a:r>
            <a:endParaRPr sz="2600">
              <a:solidFill>
                <a:schemeClr val="dk1"/>
              </a:solidFill>
              <a:latin typeface="Mada Black"/>
              <a:ea typeface="Mada Black"/>
              <a:cs typeface="Mada Black"/>
              <a:sym typeface="Mada Black"/>
            </a:endParaRPr>
          </a:p>
          <a:p>
            <a:pPr indent="0" lvl="0" marL="0" rtl="0" algn="ctr">
              <a:spcBef>
                <a:spcPts val="0"/>
              </a:spcBef>
              <a:spcAft>
                <a:spcPts val="0"/>
              </a:spcAft>
              <a:buNone/>
            </a:pPr>
            <a:r>
              <a:t/>
            </a:r>
            <a:endParaRPr sz="2600">
              <a:solidFill>
                <a:schemeClr val="dk1"/>
              </a:solidFill>
              <a:latin typeface="Mada Black"/>
              <a:ea typeface="Mada Black"/>
              <a:cs typeface="Mada Black"/>
              <a:sym typeface="Mada Black"/>
            </a:endParaRPr>
          </a:p>
        </p:txBody>
      </p:sp>
      <p:cxnSp>
        <p:nvCxnSpPr>
          <p:cNvPr id="626" name="Google Shape;626;p4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27" name="Google Shape;627;p42"/>
          <p:cNvSpPr txBox="1"/>
          <p:nvPr/>
        </p:nvSpPr>
        <p:spPr>
          <a:xfrm>
            <a:off x="264300" y="723550"/>
            <a:ext cx="6510600" cy="450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Anatomical Evaluation:</a:t>
            </a:r>
            <a:endParaRPr sz="2200">
              <a:highlight>
                <a:srgbClr val="D0E0E3"/>
              </a:highlight>
              <a:latin typeface="Mada Black"/>
              <a:ea typeface="Mada Black"/>
              <a:cs typeface="Mada Black"/>
              <a:sym typeface="Mada Black"/>
            </a:endParaRPr>
          </a:p>
        </p:txBody>
      </p:sp>
      <p:sp>
        <p:nvSpPr>
          <p:cNvPr id="628" name="Google Shape;628;p42"/>
          <p:cNvSpPr txBox="1"/>
          <p:nvPr/>
        </p:nvSpPr>
        <p:spPr>
          <a:xfrm>
            <a:off x="357075" y="4572775"/>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ada"/>
              <a:buChar char="❖"/>
            </a:pPr>
            <a:r>
              <a:rPr b="1" lang="ar">
                <a:latin typeface="Mada"/>
                <a:ea typeface="Mada"/>
                <a:cs typeface="Mada"/>
                <a:sym typeface="Mada"/>
              </a:rPr>
              <a:t>Treatment is directed toward:</a:t>
            </a:r>
            <a:endParaRPr b="1">
              <a:latin typeface="Mada"/>
              <a:ea typeface="Mada"/>
              <a:cs typeface="Mada"/>
              <a:sym typeface="Mada"/>
            </a:endParaRPr>
          </a:p>
        </p:txBody>
      </p:sp>
      <p:grpSp>
        <p:nvGrpSpPr>
          <p:cNvPr id="629" name="Google Shape;629;p42"/>
          <p:cNvGrpSpPr/>
          <p:nvPr/>
        </p:nvGrpSpPr>
        <p:grpSpPr>
          <a:xfrm>
            <a:off x="310040" y="4950377"/>
            <a:ext cx="499406" cy="564927"/>
            <a:chOff x="205630" y="1124884"/>
            <a:chExt cx="531000" cy="736349"/>
          </a:xfrm>
        </p:grpSpPr>
        <p:grpSp>
          <p:nvGrpSpPr>
            <p:cNvPr id="630" name="Google Shape;630;p42"/>
            <p:cNvGrpSpPr/>
            <p:nvPr/>
          </p:nvGrpSpPr>
          <p:grpSpPr>
            <a:xfrm>
              <a:off x="219906" y="1124884"/>
              <a:ext cx="502455" cy="736349"/>
              <a:chOff x="4041649" y="1707654"/>
              <a:chExt cx="1060704" cy="1429526"/>
            </a:xfrm>
          </p:grpSpPr>
          <p:sp>
            <p:nvSpPr>
              <p:cNvPr id="631" name="Google Shape;631;p42"/>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632" name="Google Shape;632;p42"/>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633" name="Google Shape;633;p42"/>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300">
                  <a:latin typeface="Mada"/>
                  <a:ea typeface="Mada"/>
                  <a:cs typeface="Mada"/>
                  <a:sym typeface="Mada"/>
                </a:rPr>
                <a:t>1</a:t>
              </a:r>
              <a:endParaRPr b="1" sz="1300">
                <a:latin typeface="Mada"/>
                <a:ea typeface="Mada"/>
                <a:cs typeface="Mada"/>
                <a:sym typeface="Mada"/>
              </a:endParaRPr>
            </a:p>
          </p:txBody>
        </p:sp>
      </p:grpSp>
      <p:sp>
        <p:nvSpPr>
          <p:cNvPr id="634" name="Google Shape;634;p42"/>
          <p:cNvSpPr txBox="1"/>
          <p:nvPr/>
        </p:nvSpPr>
        <p:spPr>
          <a:xfrm>
            <a:off x="796060" y="5013058"/>
            <a:ext cx="1958100" cy="22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rPr b="1" lang="ar" sz="1200">
                <a:latin typeface="Mada"/>
                <a:ea typeface="Mada"/>
                <a:cs typeface="Mada"/>
                <a:sym typeface="Mada"/>
              </a:rPr>
              <a:t>Reduction of symptoms</a:t>
            </a:r>
            <a:endParaRPr b="1" sz="1200">
              <a:latin typeface="Mada"/>
              <a:ea typeface="Mada"/>
              <a:cs typeface="Mada"/>
              <a:sym typeface="Mada"/>
            </a:endParaRPr>
          </a:p>
        </p:txBody>
      </p:sp>
      <p:grpSp>
        <p:nvGrpSpPr>
          <p:cNvPr id="635" name="Google Shape;635;p42"/>
          <p:cNvGrpSpPr/>
          <p:nvPr/>
        </p:nvGrpSpPr>
        <p:grpSpPr>
          <a:xfrm>
            <a:off x="2927690" y="4950377"/>
            <a:ext cx="499406" cy="564927"/>
            <a:chOff x="205630" y="1124884"/>
            <a:chExt cx="531000" cy="736349"/>
          </a:xfrm>
        </p:grpSpPr>
        <p:grpSp>
          <p:nvGrpSpPr>
            <p:cNvPr id="636" name="Google Shape;636;p42"/>
            <p:cNvGrpSpPr/>
            <p:nvPr/>
          </p:nvGrpSpPr>
          <p:grpSpPr>
            <a:xfrm>
              <a:off x="219906" y="1124884"/>
              <a:ext cx="502455" cy="736349"/>
              <a:chOff x="4041649" y="1707654"/>
              <a:chExt cx="1060704" cy="1429526"/>
            </a:xfrm>
          </p:grpSpPr>
          <p:sp>
            <p:nvSpPr>
              <p:cNvPr id="637" name="Google Shape;637;p42"/>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638" name="Google Shape;638;p42"/>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639" name="Google Shape;639;p42"/>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300">
                  <a:latin typeface="Mada"/>
                  <a:ea typeface="Mada"/>
                  <a:cs typeface="Mada"/>
                  <a:sym typeface="Mada"/>
                </a:rPr>
                <a:t>2</a:t>
              </a:r>
              <a:endParaRPr b="1" sz="1300">
                <a:latin typeface="Mada"/>
                <a:ea typeface="Mada"/>
                <a:cs typeface="Mada"/>
                <a:sym typeface="Mada"/>
              </a:endParaRPr>
            </a:p>
          </p:txBody>
        </p:sp>
      </p:grpSp>
      <p:sp>
        <p:nvSpPr>
          <p:cNvPr id="640" name="Google Shape;640;p42"/>
          <p:cNvSpPr txBox="1"/>
          <p:nvPr/>
        </p:nvSpPr>
        <p:spPr>
          <a:xfrm>
            <a:off x="3413710" y="5013058"/>
            <a:ext cx="1958100" cy="22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rPr b="1" lang="ar" sz="1200">
                <a:latin typeface="Mada"/>
                <a:ea typeface="Mada"/>
                <a:cs typeface="Mada"/>
                <a:sym typeface="Mada"/>
              </a:rPr>
              <a:t>Lowering of BP</a:t>
            </a:r>
            <a:endParaRPr b="1" sz="1200">
              <a:latin typeface="Mada"/>
              <a:ea typeface="Mada"/>
              <a:cs typeface="Mada"/>
              <a:sym typeface="Mada"/>
            </a:endParaRPr>
          </a:p>
        </p:txBody>
      </p:sp>
      <p:grpSp>
        <p:nvGrpSpPr>
          <p:cNvPr id="641" name="Google Shape;641;p42"/>
          <p:cNvGrpSpPr/>
          <p:nvPr/>
        </p:nvGrpSpPr>
        <p:grpSpPr>
          <a:xfrm>
            <a:off x="5061290" y="4950377"/>
            <a:ext cx="499406" cy="564927"/>
            <a:chOff x="205630" y="1124884"/>
            <a:chExt cx="531000" cy="736349"/>
          </a:xfrm>
        </p:grpSpPr>
        <p:grpSp>
          <p:nvGrpSpPr>
            <p:cNvPr id="642" name="Google Shape;642;p42"/>
            <p:cNvGrpSpPr/>
            <p:nvPr/>
          </p:nvGrpSpPr>
          <p:grpSpPr>
            <a:xfrm>
              <a:off x="219906" y="1124884"/>
              <a:ext cx="502455" cy="736349"/>
              <a:chOff x="4041649" y="1707654"/>
              <a:chExt cx="1060704" cy="1429526"/>
            </a:xfrm>
          </p:grpSpPr>
          <p:sp>
            <p:nvSpPr>
              <p:cNvPr id="643" name="Google Shape;643;p42"/>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644" name="Google Shape;644;p42"/>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645" name="Google Shape;645;p42"/>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300">
                  <a:latin typeface="Mada"/>
                  <a:ea typeface="Mada"/>
                  <a:cs typeface="Mada"/>
                  <a:sym typeface="Mada"/>
                </a:rPr>
                <a:t>3</a:t>
              </a:r>
              <a:endParaRPr b="1" sz="1300">
                <a:latin typeface="Mada"/>
                <a:ea typeface="Mada"/>
                <a:cs typeface="Mada"/>
                <a:sym typeface="Mada"/>
              </a:endParaRPr>
            </a:p>
          </p:txBody>
        </p:sp>
      </p:grpSp>
      <p:sp>
        <p:nvSpPr>
          <p:cNvPr id="646" name="Google Shape;646;p42"/>
          <p:cNvSpPr txBox="1"/>
          <p:nvPr/>
        </p:nvSpPr>
        <p:spPr>
          <a:xfrm>
            <a:off x="5547298" y="5013050"/>
            <a:ext cx="2253000" cy="22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100"/>
              <a:buFont typeface="Arial"/>
              <a:buNone/>
            </a:pPr>
            <a:r>
              <a:rPr b="1" lang="ar" sz="1200">
                <a:latin typeface="Mada"/>
                <a:ea typeface="Mada"/>
                <a:cs typeface="Mada"/>
                <a:sym typeface="Mada"/>
              </a:rPr>
              <a:t>Amelioration of paroxysms</a:t>
            </a:r>
            <a:endParaRPr b="1" sz="1200">
              <a:latin typeface="Mada"/>
              <a:ea typeface="Mada"/>
              <a:cs typeface="Mada"/>
              <a:sym typeface="Mada"/>
            </a:endParaRPr>
          </a:p>
        </p:txBody>
      </p:sp>
      <p:sp>
        <p:nvSpPr>
          <p:cNvPr id="647" name="Google Shape;647;p42"/>
          <p:cNvSpPr txBox="1"/>
          <p:nvPr/>
        </p:nvSpPr>
        <p:spPr>
          <a:xfrm>
            <a:off x="344075" y="5521975"/>
            <a:ext cx="7149300" cy="25551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Therapy with </a:t>
            </a:r>
            <a:r>
              <a:rPr b="1" lang="ar" sz="1100">
                <a:solidFill>
                  <a:srgbClr val="CC0000"/>
                </a:solidFill>
                <a:latin typeface="Mada"/>
                <a:ea typeface="Mada"/>
                <a:cs typeface="Mada"/>
                <a:sym typeface="Mada"/>
              </a:rPr>
              <a:t>alpha adrenergic antagonists should be instituted</a:t>
            </a:r>
            <a:r>
              <a:rPr b="1" lang="ar" sz="1100">
                <a:latin typeface="Mada"/>
                <a:ea typeface="Mada"/>
                <a:cs typeface="Mada"/>
                <a:sym typeface="Mada"/>
              </a:rPr>
              <a:t>. </a:t>
            </a:r>
            <a:r>
              <a:rPr lang="ar" sz="1100">
                <a:latin typeface="Mada"/>
                <a:ea typeface="Mada"/>
                <a:cs typeface="Mada"/>
                <a:sym typeface="Mada"/>
              </a:rPr>
              <a:t>Such treatment will allow expansion of the vascular bed and plasma volume.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Agents commonly used include</a:t>
            </a:r>
            <a:r>
              <a:rPr b="1" lang="ar" sz="1100">
                <a:latin typeface="Mada"/>
                <a:ea typeface="Mada"/>
                <a:cs typeface="Mada"/>
                <a:sym typeface="Mada"/>
              </a:rPr>
              <a:t> </a:t>
            </a:r>
            <a:r>
              <a:rPr b="1" lang="ar" sz="1100">
                <a:solidFill>
                  <a:srgbClr val="CC0000"/>
                </a:solidFill>
                <a:latin typeface="Mada"/>
                <a:ea typeface="Mada"/>
                <a:cs typeface="Mada"/>
                <a:sym typeface="Mada"/>
              </a:rPr>
              <a:t>phentolamine </a:t>
            </a:r>
            <a:r>
              <a:rPr b="1" lang="ar" sz="1100">
                <a:latin typeface="Mada"/>
                <a:ea typeface="Mada"/>
                <a:cs typeface="Mada"/>
                <a:sym typeface="Mada"/>
              </a:rPr>
              <a:t>and </a:t>
            </a:r>
            <a:r>
              <a:rPr b="1" lang="ar" sz="1100">
                <a:solidFill>
                  <a:srgbClr val="CC0000"/>
                </a:solidFill>
                <a:latin typeface="Mada"/>
                <a:ea typeface="Mada"/>
                <a:cs typeface="Mada"/>
                <a:sym typeface="Mada"/>
              </a:rPr>
              <a:t>phenoxybenzamine</a:t>
            </a:r>
            <a:r>
              <a:rPr lang="ar" sz="1100">
                <a:latin typeface="Mada"/>
                <a:ea typeface="Mada"/>
                <a:cs typeface="Mada"/>
                <a:sym typeface="Mada"/>
              </a:rPr>
              <a:t>, small doses of </a:t>
            </a:r>
            <a:r>
              <a:rPr b="1" lang="ar" sz="1100">
                <a:solidFill>
                  <a:srgbClr val="CC0000"/>
                </a:solidFill>
                <a:latin typeface="Mada"/>
                <a:ea typeface="Mada"/>
                <a:cs typeface="Mada"/>
                <a:sym typeface="Mada"/>
              </a:rPr>
              <a:t>propranolol </a:t>
            </a:r>
            <a:r>
              <a:rPr lang="ar" sz="1100">
                <a:latin typeface="Mada"/>
                <a:ea typeface="Mada"/>
                <a:cs typeface="Mada"/>
                <a:sym typeface="Mada"/>
              </a:rPr>
              <a:t>maybe required for marked tachycardia or arrhythmia prior or during surgery.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Therapy with </a:t>
            </a:r>
            <a:r>
              <a:rPr b="1" lang="ar" sz="1100">
                <a:latin typeface="Mada"/>
                <a:ea typeface="Mada"/>
                <a:cs typeface="Mada"/>
                <a:sym typeface="Mada"/>
              </a:rPr>
              <a:t>phenoxybenzamine can be used as a diagnostic test </a:t>
            </a:r>
            <a:r>
              <a:rPr lang="ar" sz="1100">
                <a:latin typeface="Mada"/>
                <a:ea typeface="Mada"/>
                <a:cs typeface="Mada"/>
                <a:sym typeface="Mada"/>
              </a:rPr>
              <a:t>in the occasional patient in whom the chemical tests are inconclusive. A good response in the nature and frequency of attacks as well as on BP indicates the need for re-evaluation of the patient with a strong suspicion for pheochromocytoma.</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Patients should be fully prepared medically prior to surgery to avoid intra and postoperative complications.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Once the tumor is removed, the blood pressure usually falls and I.V. fluids and / or blood might be needed to restore circulatory volume.</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Persistence of high BP after surgery should alert physician to look for other causes, e.g. renal vascular hypertension.</a:t>
            </a:r>
            <a:endParaRPr b="1" sz="1100">
              <a:solidFill>
                <a:srgbClr val="6AA84F"/>
              </a:solidFill>
              <a:latin typeface="Mada"/>
              <a:ea typeface="Mada"/>
              <a:cs typeface="Mada"/>
              <a:sym typeface="Mada"/>
            </a:endParaRPr>
          </a:p>
        </p:txBody>
      </p:sp>
      <p:sp>
        <p:nvSpPr>
          <p:cNvPr id="648" name="Google Shape;648;p42"/>
          <p:cNvSpPr/>
          <p:nvPr/>
        </p:nvSpPr>
        <p:spPr>
          <a:xfrm>
            <a:off x="150750" y="1273225"/>
            <a:ext cx="7258500" cy="27705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Once the diagnosis has been established, the tumor must be located prior to surgical removal.</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CT scanning</a:t>
            </a:r>
            <a:r>
              <a:rPr lang="ar" sz="1200">
                <a:solidFill>
                  <a:schemeClr val="dk1"/>
                </a:solidFill>
                <a:latin typeface="Mada"/>
                <a:ea typeface="Mada"/>
                <a:cs typeface="Mada"/>
                <a:sym typeface="Mada"/>
              </a:rPr>
              <a:t> gives better results than sonography or other radiological tests. (CT scan = MRI).</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MRI is evolving as very specific and excellent technique for detecting pheochromocytomas.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Analysis of blood samples obtained for venous drainage can be of great value in locating small tumours in unusal locations.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MIBG (meta-iodo-benzyl-guanidine)</a:t>
            </a:r>
            <a:r>
              <a:rPr lang="ar" sz="1200">
                <a:solidFill>
                  <a:schemeClr val="dk1"/>
                </a:solidFill>
                <a:latin typeface="Mada"/>
                <a:ea typeface="Mada"/>
                <a:cs typeface="Mada"/>
                <a:sym typeface="Mada"/>
              </a:rPr>
              <a:t> can detect even the smallest tumour but not all pheochromocytomas produce detectable images and other tumors e.g. neuroblastoma give positive images, MIBG if:</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Paraganglioma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Young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Large size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malignant features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Genetic Tests: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N.B: 30-40% of Pheochromocytoma and Paraganglioma Have positive genetic test. ( not 10% ) </a:t>
            </a:r>
            <a:endParaRPr/>
          </a:p>
        </p:txBody>
      </p:sp>
      <p:sp>
        <p:nvSpPr>
          <p:cNvPr id="649" name="Google Shape;649;p42"/>
          <p:cNvSpPr/>
          <p:nvPr/>
        </p:nvSpPr>
        <p:spPr>
          <a:xfrm>
            <a:off x="132350" y="8010050"/>
            <a:ext cx="7272900" cy="2002800"/>
          </a:xfrm>
          <a:prstGeom prst="roundRect">
            <a:avLst>
              <a:gd fmla="val 16667" name="adj"/>
            </a:avLst>
          </a:prstGeom>
          <a:solidFill>
            <a:srgbClr val="EBF3F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200">
              <a:solidFill>
                <a:srgbClr val="6AA84F"/>
              </a:solidFill>
              <a:latin typeface="Mada"/>
              <a:ea typeface="Mada"/>
              <a:cs typeface="Mada"/>
              <a:sym typeface="Mada"/>
            </a:endParaRPr>
          </a:p>
        </p:txBody>
      </p:sp>
      <p:sp>
        <p:nvSpPr>
          <p:cNvPr id="650" name="Google Shape;650;p42"/>
          <p:cNvSpPr txBox="1"/>
          <p:nvPr/>
        </p:nvSpPr>
        <p:spPr>
          <a:xfrm>
            <a:off x="219125" y="8228200"/>
            <a:ext cx="7065000" cy="16866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b="1" lang="ar" sz="1200">
                <a:solidFill>
                  <a:srgbClr val="000000"/>
                </a:solidFill>
                <a:latin typeface="Mada"/>
                <a:ea typeface="Mada"/>
                <a:cs typeface="Mada"/>
                <a:sym typeface="Mada"/>
              </a:rPr>
              <a:t>Control HTN: </a:t>
            </a:r>
            <a:endParaRPr b="1" sz="1200">
              <a:solidFill>
                <a:srgbClr val="000000"/>
              </a:solidFill>
              <a:latin typeface="Mada"/>
              <a:ea typeface="Mada"/>
              <a:cs typeface="Mada"/>
              <a:sym typeface="Mada"/>
            </a:endParaRPr>
          </a:p>
          <a:p>
            <a:pPr indent="-304800" lvl="1" marL="1371600" rtl="0" algn="l">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α-blocker</a:t>
            </a:r>
            <a:r>
              <a:rPr b="1" baseline="30000" lang="ar" sz="1200">
                <a:solidFill>
                  <a:srgbClr val="CC0000"/>
                </a:solidFill>
                <a:latin typeface="Mada"/>
                <a:ea typeface="Mada"/>
                <a:cs typeface="Mada"/>
                <a:sym typeface="Mada"/>
              </a:rPr>
              <a:t>2</a:t>
            </a:r>
            <a:r>
              <a:rPr b="1" lang="ar" sz="1200">
                <a:solidFill>
                  <a:srgbClr val="CC0000"/>
                </a:solidFill>
                <a:latin typeface="Mada"/>
                <a:ea typeface="Mada"/>
                <a:cs typeface="Mada"/>
                <a:sym typeface="Mada"/>
              </a:rPr>
              <a:t> then B-Blocker</a:t>
            </a:r>
            <a:r>
              <a:rPr lang="ar" sz="1200">
                <a:solidFill>
                  <a:srgbClr val="000000"/>
                </a:solidFill>
                <a:latin typeface="Mada"/>
                <a:ea typeface="Mada"/>
                <a:cs typeface="Mada"/>
                <a:sym typeface="Mada"/>
              </a:rPr>
              <a:t> (10-14 days before operation) </a:t>
            </a:r>
            <a:endParaRPr sz="1200">
              <a:solidFill>
                <a:srgbClr val="000000"/>
              </a:solidFill>
              <a:latin typeface="Mada"/>
              <a:ea typeface="Mada"/>
              <a:cs typeface="Mada"/>
              <a:sym typeface="Mada"/>
            </a:endParaRPr>
          </a:p>
          <a:p>
            <a:pPr indent="-304800" lvl="1" marL="13716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Ca-blockers: can be used</a:t>
            </a:r>
            <a:endParaRPr sz="1200">
              <a:solidFill>
                <a:srgbClr val="000000"/>
              </a:solidFill>
              <a:latin typeface="Mada"/>
              <a:ea typeface="Mada"/>
              <a:cs typeface="Mada"/>
              <a:sym typeface="Mada"/>
            </a:endParaRPr>
          </a:p>
          <a:p>
            <a:pPr indent="0" lvl="0" marL="914400" rtl="0" algn="l">
              <a:spcBef>
                <a:spcPts val="0"/>
              </a:spcBef>
              <a:spcAft>
                <a:spcPts val="0"/>
              </a:spcAft>
              <a:buNone/>
            </a:pPr>
            <a:r>
              <a:rPr b="1" lang="ar" sz="1200">
                <a:solidFill>
                  <a:srgbClr val="000000"/>
                </a:solidFill>
                <a:latin typeface="Mada"/>
                <a:ea typeface="Mada"/>
                <a:cs typeface="Mada"/>
                <a:sym typeface="Mada"/>
              </a:rPr>
              <a:t>Salt loading</a:t>
            </a:r>
            <a:r>
              <a:rPr b="1" baseline="30000" lang="ar" sz="1200">
                <a:solidFill>
                  <a:srgbClr val="000000"/>
                </a:solidFill>
                <a:latin typeface="Mada"/>
                <a:ea typeface="Mada"/>
                <a:cs typeface="Mada"/>
                <a:sym typeface="Mada"/>
              </a:rPr>
              <a:t>1</a:t>
            </a:r>
            <a:r>
              <a:rPr b="1" lang="ar" sz="1200">
                <a:latin typeface="Mada"/>
                <a:ea typeface="Mada"/>
                <a:cs typeface="Mada"/>
                <a:sym typeface="Mada"/>
              </a:rPr>
              <a:t>:</a:t>
            </a:r>
            <a:endParaRPr b="1" sz="1200">
              <a:solidFill>
                <a:srgbClr val="000000"/>
              </a:solidFill>
              <a:latin typeface="Mada"/>
              <a:ea typeface="Mada"/>
              <a:cs typeface="Mada"/>
              <a:sym typeface="Mada"/>
            </a:endParaRPr>
          </a:p>
          <a:p>
            <a:pPr indent="-304800" lvl="1" marL="13716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Oral NaCl: 3 days</a:t>
            </a:r>
            <a:endParaRPr sz="1200">
              <a:solidFill>
                <a:srgbClr val="000000"/>
              </a:solidFill>
              <a:latin typeface="Mada"/>
              <a:ea typeface="Mada"/>
              <a:cs typeface="Mada"/>
              <a:sym typeface="Mada"/>
            </a:endParaRPr>
          </a:p>
          <a:p>
            <a:pPr indent="-304800" lvl="1" marL="13716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Or IVF 0.9% saline 1-2 days before surgery </a:t>
            </a:r>
            <a:endParaRPr sz="1200">
              <a:solidFill>
                <a:srgbClr val="000000"/>
              </a:solidFill>
              <a:latin typeface="Mada"/>
              <a:ea typeface="Mada"/>
              <a:cs typeface="Mada"/>
              <a:sym typeface="Mada"/>
            </a:endParaRPr>
          </a:p>
          <a:p>
            <a:pPr indent="-317500" lvl="0" marL="457200" rtl="0" algn="l">
              <a:spcBef>
                <a:spcPts val="0"/>
              </a:spcBef>
              <a:spcAft>
                <a:spcPts val="0"/>
              </a:spcAft>
              <a:buClr>
                <a:srgbClr val="000000"/>
              </a:buClr>
              <a:buSzPts val="1400"/>
              <a:buFont typeface="Mada"/>
              <a:buChar char="●"/>
            </a:pPr>
            <a:r>
              <a:rPr b="1" lang="ar">
                <a:solidFill>
                  <a:srgbClr val="000000"/>
                </a:solidFill>
                <a:latin typeface="Mada"/>
                <a:ea typeface="Mada"/>
                <a:cs typeface="Mada"/>
                <a:sym typeface="Mada"/>
              </a:rPr>
              <a:t> Surgical removal</a:t>
            </a:r>
            <a:endParaRPr b="1">
              <a:solidFill>
                <a:srgbClr val="000000"/>
              </a:solidFill>
              <a:latin typeface="Mada"/>
              <a:ea typeface="Mada"/>
              <a:cs typeface="Mada"/>
              <a:sym typeface="Mada"/>
            </a:endParaRPr>
          </a:p>
          <a:p>
            <a:pPr indent="-304800" lvl="1" marL="914400" rtl="0" algn="l">
              <a:spcBef>
                <a:spcPts val="0"/>
              </a:spcBef>
              <a:spcAft>
                <a:spcPts val="0"/>
              </a:spcAft>
              <a:buClr>
                <a:srgbClr val="0B5394"/>
              </a:buClr>
              <a:buSzPts val="1200"/>
              <a:buFont typeface="Mada"/>
              <a:buChar char="➢"/>
            </a:pPr>
            <a:r>
              <a:rPr b="1" lang="ar" sz="1200">
                <a:solidFill>
                  <a:srgbClr val="0B5394"/>
                </a:solidFill>
                <a:latin typeface="Mada"/>
                <a:ea typeface="Mada"/>
                <a:cs typeface="Mada"/>
                <a:sym typeface="Mada"/>
              </a:rPr>
              <a:t>Surgical tumor resection</a:t>
            </a:r>
            <a:r>
              <a:rPr lang="ar" sz="1200">
                <a:solidFill>
                  <a:srgbClr val="0B5394"/>
                </a:solidFill>
                <a:latin typeface="Mada"/>
                <a:ea typeface="Mada"/>
                <a:cs typeface="Mada"/>
                <a:sym typeface="Mada"/>
              </a:rPr>
              <a:t> with early ligation of venous drainage is the</a:t>
            </a:r>
            <a:r>
              <a:rPr b="1" lang="ar" sz="1200">
                <a:solidFill>
                  <a:srgbClr val="CC0000"/>
                </a:solidFill>
                <a:latin typeface="Mada"/>
                <a:ea typeface="Mada"/>
                <a:cs typeface="Mada"/>
                <a:sym typeface="Mada"/>
              </a:rPr>
              <a:t> treatment of choice.    </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0B5394"/>
              </a:buClr>
              <a:buSzPts val="1200"/>
              <a:buFont typeface="Mada"/>
              <a:buChar char="➢"/>
            </a:pPr>
            <a:r>
              <a:rPr lang="ar" sz="1200">
                <a:solidFill>
                  <a:srgbClr val="0B5394"/>
                </a:solidFill>
                <a:latin typeface="Mada"/>
                <a:ea typeface="Mada"/>
                <a:cs typeface="Mada"/>
                <a:sym typeface="Mada"/>
              </a:rPr>
              <a:t>Ligation lowers the possibility of catecholamine release/crisis by tying off drainage.</a:t>
            </a:r>
            <a:endParaRPr sz="1200">
              <a:solidFill>
                <a:srgbClr val="0B5394"/>
              </a:solidFill>
              <a:latin typeface="Mada"/>
              <a:ea typeface="Mada"/>
              <a:cs typeface="Mada"/>
              <a:sym typeface="Mada"/>
            </a:endParaRPr>
          </a:p>
        </p:txBody>
      </p:sp>
      <p:pic>
        <p:nvPicPr>
          <p:cNvPr id="651" name="Google Shape;651;p42"/>
          <p:cNvPicPr preferRelativeResize="0"/>
          <p:nvPr/>
        </p:nvPicPr>
        <p:blipFill>
          <a:blip r:embed="rId3">
            <a:alphaModFix/>
          </a:blip>
          <a:stretch>
            <a:fillRect/>
          </a:stretch>
        </p:blipFill>
        <p:spPr>
          <a:xfrm>
            <a:off x="901406" y="8842507"/>
            <a:ext cx="264961" cy="252918"/>
          </a:xfrm>
          <a:prstGeom prst="rect">
            <a:avLst/>
          </a:prstGeom>
          <a:noFill/>
          <a:ln>
            <a:noFill/>
          </a:ln>
        </p:spPr>
      </p:pic>
      <p:pic>
        <p:nvPicPr>
          <p:cNvPr id="652" name="Google Shape;652;p42"/>
          <p:cNvPicPr preferRelativeResize="0"/>
          <p:nvPr/>
        </p:nvPicPr>
        <p:blipFill>
          <a:blip r:embed="rId4">
            <a:alphaModFix/>
          </a:blip>
          <a:stretch>
            <a:fillRect/>
          </a:stretch>
        </p:blipFill>
        <p:spPr>
          <a:xfrm>
            <a:off x="901400" y="8353200"/>
            <a:ext cx="264975" cy="252925"/>
          </a:xfrm>
          <a:prstGeom prst="rect">
            <a:avLst/>
          </a:prstGeom>
          <a:noFill/>
          <a:ln>
            <a:noFill/>
          </a:ln>
        </p:spPr>
      </p:pic>
      <p:sp>
        <p:nvSpPr>
          <p:cNvPr id="653" name="Google Shape;653;p42"/>
          <p:cNvSpPr txBox="1"/>
          <p:nvPr/>
        </p:nvSpPr>
        <p:spPr>
          <a:xfrm>
            <a:off x="152400" y="6705600"/>
            <a:ext cx="30000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Mada"/>
              <a:buChar char="❖"/>
            </a:pPr>
            <a:r>
              <a:rPr b="1" lang="ar">
                <a:solidFill>
                  <a:schemeClr val="dk1"/>
                </a:solidFill>
                <a:latin typeface="Mada"/>
                <a:ea typeface="Mada"/>
                <a:cs typeface="Mada"/>
                <a:sym typeface="Mada"/>
              </a:rPr>
              <a:t>Surgery</a:t>
            </a:r>
            <a:endParaRPr b="1">
              <a:solidFill>
                <a:schemeClr val="dk1"/>
              </a:solidFill>
              <a:latin typeface="Mada"/>
              <a:ea typeface="Mada"/>
              <a:cs typeface="Mada"/>
              <a:sym typeface="Mada"/>
            </a:endParaRPr>
          </a:p>
        </p:txBody>
      </p:sp>
      <p:sp>
        <p:nvSpPr>
          <p:cNvPr id="654" name="Google Shape;654;p42"/>
          <p:cNvSpPr txBox="1"/>
          <p:nvPr/>
        </p:nvSpPr>
        <p:spPr>
          <a:xfrm>
            <a:off x="357075" y="7990125"/>
            <a:ext cx="56265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6AA84F"/>
              </a:buClr>
              <a:buSzPts val="1400"/>
              <a:buFont typeface="Mada"/>
              <a:buChar char="●"/>
            </a:pPr>
            <a:r>
              <a:rPr b="1" lang="ar">
                <a:solidFill>
                  <a:srgbClr val="6AA84F"/>
                </a:solidFill>
                <a:latin typeface="Mada"/>
                <a:ea typeface="Mada"/>
                <a:cs typeface="Mada"/>
                <a:sym typeface="Mada"/>
              </a:rPr>
              <a:t>Before the patient goes to surgery we need to:</a:t>
            </a:r>
            <a:endParaRPr b="1">
              <a:solidFill>
                <a:srgbClr val="6AA84F"/>
              </a:solidFill>
              <a:latin typeface="Mada"/>
              <a:ea typeface="Mada"/>
              <a:cs typeface="Mada"/>
              <a:sym typeface="Mad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graphicFrame>
        <p:nvGraphicFramePr>
          <p:cNvPr id="659" name="Google Shape;659;p43"/>
          <p:cNvGraphicFramePr/>
          <p:nvPr/>
        </p:nvGraphicFramePr>
        <p:xfrm>
          <a:off x="141500" y="760875"/>
          <a:ext cx="3000000" cy="3000000"/>
        </p:xfrm>
        <a:graphic>
          <a:graphicData uri="http://schemas.openxmlformats.org/drawingml/2006/table">
            <a:tbl>
              <a:tblPr>
                <a:noFill/>
                <a:tableStyleId>{6276E6E4-02A1-4E70-BCD9-788658AE278E}</a:tableStyleId>
              </a:tblPr>
              <a:tblGrid>
                <a:gridCol w="1055550"/>
                <a:gridCol w="1897550"/>
                <a:gridCol w="2095575"/>
                <a:gridCol w="2228325"/>
              </a:tblGrid>
              <a:tr h="100000">
                <a:tc gridSpan="4">
                  <a:txBody>
                    <a:bodyPr/>
                    <a:lstStyle/>
                    <a:p>
                      <a:pPr indent="0" lvl="0" marL="0" rtl="0" algn="ctr">
                        <a:spcBef>
                          <a:spcPts val="0"/>
                        </a:spcBef>
                        <a:spcAft>
                          <a:spcPts val="0"/>
                        </a:spcAft>
                        <a:buNone/>
                      </a:pPr>
                      <a:r>
                        <a:rPr b="1" lang="ar">
                          <a:latin typeface="Mada"/>
                          <a:ea typeface="Mada"/>
                          <a:cs typeface="Mada"/>
                          <a:sym typeface="Mada"/>
                        </a:rPr>
                        <a:t>Primary adrenocortical insufficiency (Addison’s disease)</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A2C4C9"/>
                    </a:solidFill>
                  </a:tcPr>
                </a:tc>
                <a:tc hMerge="1"/>
                <a:tc hMerge="1"/>
                <a:tc hMerge="1"/>
              </a:tr>
              <a:tr h="1683875">
                <a:tc>
                  <a:txBody>
                    <a:bodyPr/>
                    <a:lstStyle/>
                    <a:p>
                      <a:pPr indent="0" lvl="0" marL="0" rtl="0" algn="ctr">
                        <a:spcBef>
                          <a:spcPts val="0"/>
                        </a:spcBef>
                        <a:spcAft>
                          <a:spcPts val="0"/>
                        </a:spcAft>
                        <a:buNone/>
                      </a:pPr>
                      <a:r>
                        <a:rPr b="1" lang="ar">
                          <a:latin typeface="Mada"/>
                          <a:ea typeface="Mada"/>
                          <a:cs typeface="Mada"/>
                          <a:sym typeface="Mada"/>
                        </a:rPr>
                        <a:t>Causes</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0" lvl="0" marL="0" rtl="0" algn="l">
                        <a:spcBef>
                          <a:spcPts val="0"/>
                        </a:spcBef>
                        <a:spcAft>
                          <a:spcPts val="0"/>
                        </a:spcAft>
                        <a:buNone/>
                      </a:pPr>
                      <a:r>
                        <a:rPr b="1" lang="ar">
                          <a:latin typeface="Mada"/>
                          <a:ea typeface="Mada"/>
                          <a:cs typeface="Mada"/>
                          <a:sym typeface="Mada"/>
                        </a:rPr>
                        <a:t>Major:</a:t>
                      </a:r>
                      <a:endParaRPr b="1">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Autoimmune </a:t>
                      </a:r>
                      <a:r>
                        <a:rPr lang="ar" sz="1200">
                          <a:latin typeface="Mada"/>
                          <a:ea typeface="Mada"/>
                          <a:cs typeface="Mada"/>
                          <a:sym typeface="Mada"/>
                        </a:rPr>
                        <a:t>(</a:t>
                      </a:r>
                      <a:r>
                        <a:rPr lang="ar" sz="1200">
                          <a:solidFill>
                            <a:schemeClr val="dk1"/>
                          </a:solidFill>
                          <a:latin typeface="Mada"/>
                          <a:ea typeface="Mada"/>
                          <a:cs typeface="Mada"/>
                          <a:sym typeface="Mada"/>
                        </a:rPr>
                        <a:t>The most common cause)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Type I </a:t>
                      </a:r>
                      <a:r>
                        <a:rPr lang="ar" sz="1200">
                          <a:solidFill>
                            <a:schemeClr val="dk1"/>
                          </a:solidFill>
                          <a:latin typeface="Mada"/>
                          <a:ea typeface="Mada"/>
                          <a:cs typeface="Mada"/>
                          <a:sym typeface="Mada"/>
                        </a:rPr>
                        <a:t>(APECED) : affects children: Adrenal insufficiency, hypoparathyroidism, pernicious anaemia, chronic candidiasis, chronic active hepatitis, and hair loss)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Cabin"/>
                        <a:buChar char="○"/>
                      </a:pPr>
                      <a:r>
                        <a:rPr b="1" lang="ar" sz="1200">
                          <a:solidFill>
                            <a:schemeClr val="dk1"/>
                          </a:solidFill>
                          <a:latin typeface="Mada"/>
                          <a:ea typeface="Mada"/>
                          <a:cs typeface="Mada"/>
                          <a:sym typeface="Mada"/>
                        </a:rPr>
                        <a:t>Type II </a:t>
                      </a:r>
                      <a:r>
                        <a:rPr lang="ar" sz="1200">
                          <a:solidFill>
                            <a:schemeClr val="dk1"/>
                          </a:solidFill>
                          <a:latin typeface="Mada"/>
                          <a:ea typeface="Mada"/>
                          <a:cs typeface="Mada"/>
                          <a:sym typeface="Mada"/>
                        </a:rPr>
                        <a:t>(Schmidt's syndrome) usually affects young adults : hypothyroidism, adrenal insufficiency and diabetes mellitus, vitiligo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Tuberculosis </a:t>
                      </a:r>
                      <a:endParaRPr b="1"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Minor:</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Infection, Infiltration, Iatrogenic, Medications, Hereditary, Miscellaneous.</a:t>
                      </a:r>
                      <a:endParaRPr sz="1200">
                        <a:solidFill>
                          <a:schemeClr val="dk1"/>
                        </a:solidFill>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r h="330075">
                <a:tc rowSpan="2">
                  <a:txBody>
                    <a:bodyPr/>
                    <a:lstStyle/>
                    <a:p>
                      <a:pPr indent="0" lvl="0" marL="0" rtl="0" algn="ctr">
                        <a:spcBef>
                          <a:spcPts val="0"/>
                        </a:spcBef>
                        <a:spcAft>
                          <a:spcPts val="0"/>
                        </a:spcAft>
                        <a:buNone/>
                      </a:pPr>
                      <a:r>
                        <a:rPr b="1" lang="ar">
                          <a:latin typeface="Mada"/>
                          <a:ea typeface="Mada"/>
                          <a:cs typeface="Mada"/>
                          <a:sym typeface="Mada"/>
                        </a:rPr>
                        <a:t>Evaluation</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ar">
                          <a:latin typeface="Mada"/>
                          <a:ea typeface="Mada"/>
                          <a:cs typeface="Mada"/>
                          <a:sym typeface="Mada"/>
                        </a:rPr>
                        <a:t>Clinical</a:t>
                      </a:r>
                      <a:endParaRPr b="1">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ar">
                          <a:latin typeface="Mada"/>
                          <a:ea typeface="Mada"/>
                          <a:cs typeface="Mada"/>
                          <a:sym typeface="Mada"/>
                        </a:rPr>
                        <a:t>Biochemical</a:t>
                      </a:r>
                      <a:endParaRPr b="1">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ar">
                          <a:latin typeface="Mada"/>
                          <a:ea typeface="Mada"/>
                          <a:cs typeface="Mada"/>
                          <a:sym typeface="Mada"/>
                        </a:rPr>
                        <a:t>Anatomical</a:t>
                      </a:r>
                      <a:endParaRPr b="1">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r>
              <a:tr h="1518375">
                <a:tc vMerge="1"/>
                <a:tc>
                  <a:txBody>
                    <a:bodyPr/>
                    <a:lstStyle/>
                    <a:p>
                      <a:pPr indent="0" lvl="0" marL="0" rtl="0" algn="l">
                        <a:spcBef>
                          <a:spcPts val="0"/>
                        </a:spcBef>
                        <a:spcAft>
                          <a:spcPts val="0"/>
                        </a:spcAft>
                        <a:buNone/>
                      </a:pPr>
                      <a:r>
                        <a:rPr lang="ar" sz="1200">
                          <a:latin typeface="Mada"/>
                          <a:ea typeface="Mada"/>
                          <a:cs typeface="Mada"/>
                          <a:sym typeface="Mada"/>
                        </a:rPr>
                        <a:t>Weakness, Tiredness, Fatigue. Nausea, Vomiting, Constipation, Abdominal pain, Diarrhea and weight loss, </a:t>
                      </a:r>
                      <a:r>
                        <a:rPr b="1" lang="ar" sz="1200">
                          <a:latin typeface="Mada"/>
                          <a:ea typeface="Mada"/>
                          <a:cs typeface="Mada"/>
                          <a:sym typeface="Mada"/>
                        </a:rPr>
                        <a:t>Hyperpigmentation</a:t>
                      </a:r>
                      <a:r>
                        <a:rPr lang="ar" sz="1200">
                          <a:latin typeface="Mada"/>
                          <a:ea typeface="Mada"/>
                          <a:cs typeface="Mada"/>
                          <a:sym typeface="Mada"/>
                        </a:rPr>
                        <a:t>, Fasting hypoglycemia, Hypotension, Shock and death.</a:t>
                      </a:r>
                      <a:endParaRPr sz="1200">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r>
            </a:tbl>
          </a:graphicData>
        </a:graphic>
      </p:graphicFrame>
      <p:sp>
        <p:nvSpPr>
          <p:cNvPr id="660" name="Google Shape;660;p43"/>
          <p:cNvSpPr txBox="1"/>
          <p:nvPr/>
        </p:nvSpPr>
        <p:spPr>
          <a:xfrm>
            <a:off x="3057350" y="3338250"/>
            <a:ext cx="2132700" cy="15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Measure a.m. cortisol:</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high: rule out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very low : diagnosis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borderline result : proceed for confirmatory test (ACTH stimulation test)</a:t>
            </a:r>
            <a:endParaRPr sz="1200">
              <a:solidFill>
                <a:schemeClr val="dk1"/>
              </a:solidFill>
              <a:latin typeface="Mada"/>
              <a:ea typeface="Mada"/>
              <a:cs typeface="Mada"/>
              <a:sym typeface="Mada"/>
            </a:endParaRPr>
          </a:p>
        </p:txBody>
      </p:sp>
      <p:sp>
        <p:nvSpPr>
          <p:cNvPr id="661" name="Google Shape;661;p43"/>
          <p:cNvSpPr txBox="1"/>
          <p:nvPr/>
        </p:nvSpPr>
        <p:spPr>
          <a:xfrm>
            <a:off x="5190175" y="3326875"/>
            <a:ext cx="2228400" cy="17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No indications to do imaging unless clinically indicated such as: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Patient on anticoagulation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Malignancy with metastasis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Other infiltrative disease</a:t>
            </a:r>
            <a:endParaRPr sz="1200">
              <a:solidFill>
                <a:schemeClr val="dk1"/>
              </a:solidFill>
              <a:latin typeface="Mada"/>
              <a:ea typeface="Mada"/>
              <a:cs typeface="Mada"/>
              <a:sym typeface="Mada"/>
            </a:endParaRPr>
          </a:p>
        </p:txBody>
      </p:sp>
      <p:graphicFrame>
        <p:nvGraphicFramePr>
          <p:cNvPr id="662" name="Google Shape;662;p43"/>
          <p:cNvGraphicFramePr/>
          <p:nvPr/>
        </p:nvGraphicFramePr>
        <p:xfrm>
          <a:off x="141500" y="5016525"/>
          <a:ext cx="3000000" cy="3000000"/>
        </p:xfrm>
        <a:graphic>
          <a:graphicData uri="http://schemas.openxmlformats.org/drawingml/2006/table">
            <a:tbl>
              <a:tblPr>
                <a:noFill/>
                <a:tableStyleId>{6276E6E4-02A1-4E70-BCD9-788658AE278E}</a:tableStyleId>
              </a:tblPr>
              <a:tblGrid>
                <a:gridCol w="1055550"/>
                <a:gridCol w="2171700"/>
                <a:gridCol w="2132600"/>
                <a:gridCol w="1917150"/>
              </a:tblGrid>
              <a:tr h="722775">
                <a:tc>
                  <a:txBody>
                    <a:bodyPr/>
                    <a:lstStyle/>
                    <a:p>
                      <a:pPr indent="0" lvl="0" marL="0" rtl="0" algn="ctr">
                        <a:spcBef>
                          <a:spcPts val="0"/>
                        </a:spcBef>
                        <a:spcAft>
                          <a:spcPts val="0"/>
                        </a:spcAft>
                        <a:buNone/>
                      </a:pPr>
                      <a:r>
                        <a:rPr b="1" lang="ar">
                          <a:latin typeface="Mada"/>
                          <a:ea typeface="Mada"/>
                          <a:cs typeface="Mada"/>
                          <a:sym typeface="Mada"/>
                        </a:rPr>
                        <a:t>Treatment</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alpha val="0"/>
                        </a:srgbClr>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a:txBody>
                    <a:bodyPr/>
                    <a:lstStyle/>
                    <a:p>
                      <a:pPr indent="0" lvl="0" marL="45720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lnL cap="flat" cmpd="sng" w="19050">
                      <a:solidFill>
                        <a:srgbClr val="45818E">
                          <a:alpha val="0"/>
                        </a:srgbClr>
                      </a:solidFill>
                      <a:prstDash val="solid"/>
                      <a:round/>
                      <a:headEnd len="sm" w="sm" type="none"/>
                      <a:tailEnd len="sm" w="sm" type="none"/>
                    </a:lnL>
                    <a:lnR cap="flat" cmpd="sng" w="19050">
                      <a:solidFill>
                        <a:srgbClr val="45818E">
                          <a:alpha val="0"/>
                        </a:srgbClr>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Steroid replacement  for </a:t>
                      </a:r>
                      <a:r>
                        <a:rPr b="1" lang="ar" sz="1200">
                          <a:solidFill>
                            <a:schemeClr val="dk1"/>
                          </a:solidFill>
                          <a:latin typeface="Mada"/>
                          <a:ea typeface="Mada"/>
                          <a:cs typeface="Mada"/>
                          <a:sym typeface="Mada"/>
                        </a:rPr>
                        <a:t>secondary </a:t>
                      </a:r>
                      <a:r>
                        <a:rPr lang="ar" sz="1200">
                          <a:solidFill>
                            <a:schemeClr val="dk1"/>
                          </a:solidFill>
                          <a:latin typeface="Mada"/>
                          <a:ea typeface="Mada"/>
                          <a:cs typeface="Mada"/>
                          <a:sym typeface="Mada"/>
                        </a:rPr>
                        <a:t>adrenocortical insufficiency: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hydrocortisone only</a:t>
                      </a:r>
                      <a:endParaRPr sz="1200">
                        <a:solidFill>
                          <a:schemeClr val="dk1"/>
                        </a:solidFill>
                        <a:latin typeface="Mada"/>
                        <a:ea typeface="Mada"/>
                        <a:cs typeface="Mada"/>
                        <a:sym typeface="Mada"/>
                      </a:endParaRPr>
                    </a:p>
                  </a:txBody>
                  <a:tcPr marT="91425" marB="91425" marR="91425" marL="91425">
                    <a:lnL cap="flat" cmpd="sng" w="19050">
                      <a:solidFill>
                        <a:srgbClr val="45818E">
                          <a:alpha val="0"/>
                        </a:srgbClr>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r>
              <a:tr h="315825">
                <a:tc gridSpan="4">
                  <a:txBody>
                    <a:bodyPr/>
                    <a:lstStyle/>
                    <a:p>
                      <a:pPr indent="0" lvl="0" marL="0" rtl="0" algn="ctr">
                        <a:spcBef>
                          <a:spcPts val="0"/>
                        </a:spcBef>
                        <a:spcAft>
                          <a:spcPts val="0"/>
                        </a:spcAft>
                        <a:buNone/>
                      </a:pPr>
                      <a:r>
                        <a:rPr b="1" lang="ar">
                          <a:latin typeface="Mada"/>
                          <a:ea typeface="Mada"/>
                          <a:cs typeface="Mada"/>
                          <a:sym typeface="Mada"/>
                        </a:rPr>
                        <a:t> Secondary/ Tertiary adrenal insufficiency</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A2C4C9"/>
                    </a:solidFill>
                  </a:tcPr>
                </a:tc>
                <a:tc hMerge="1"/>
                <a:tc hMerge="1"/>
                <a:tc hMerge="1"/>
              </a:tr>
              <a:tr h="315825">
                <a:tc>
                  <a:txBody>
                    <a:bodyPr/>
                    <a:lstStyle/>
                    <a:p>
                      <a:pPr indent="0" lvl="0" marL="0" rtl="0" algn="ctr">
                        <a:spcBef>
                          <a:spcPts val="0"/>
                        </a:spcBef>
                        <a:spcAft>
                          <a:spcPts val="0"/>
                        </a:spcAft>
                        <a:buNone/>
                      </a:pPr>
                      <a:r>
                        <a:rPr b="1" lang="ar">
                          <a:latin typeface="Mada"/>
                          <a:ea typeface="Mada"/>
                          <a:cs typeface="Mada"/>
                          <a:sym typeface="Mada"/>
                        </a:rPr>
                        <a:t>Causes</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0" lvl="0" marL="0" rtl="0" algn="l">
                        <a:spcBef>
                          <a:spcPts val="0"/>
                        </a:spcBef>
                        <a:spcAft>
                          <a:spcPts val="0"/>
                        </a:spcAft>
                        <a:buNone/>
                      </a:pPr>
                      <a:r>
                        <a:rPr lang="ar" sz="1200">
                          <a:latin typeface="Mada"/>
                          <a:ea typeface="Mada"/>
                          <a:cs typeface="Mada"/>
                          <a:sym typeface="Mada"/>
                        </a:rPr>
                        <a:t> Panhypopituitarism (congenital / acquired), </a:t>
                      </a:r>
                      <a:r>
                        <a:rPr lang="ar" sz="1200">
                          <a:solidFill>
                            <a:schemeClr val="dk1"/>
                          </a:solidFill>
                          <a:latin typeface="Mada"/>
                          <a:ea typeface="Mada"/>
                          <a:cs typeface="Mada"/>
                          <a:sym typeface="Mada"/>
                        </a:rPr>
                        <a:t>Isolated ACTH deficiency, Withdrawal from glucocorticoid therapy, Inadequate glucocorticoid replacement, Infant born to steroid-treated mother, Surgical removal of ACTH-producing adenoma of the pituitary gland.</a:t>
                      </a:r>
                      <a:endParaRPr sz="1200">
                        <a:solidFill>
                          <a:schemeClr val="dk1"/>
                        </a:solidFill>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r h="315825">
                <a:tc gridSpan="4">
                  <a:txBody>
                    <a:bodyPr/>
                    <a:lstStyle/>
                    <a:p>
                      <a:pPr indent="0" lvl="0" marL="0" rtl="0" algn="ctr">
                        <a:spcBef>
                          <a:spcPts val="0"/>
                        </a:spcBef>
                        <a:spcAft>
                          <a:spcPts val="0"/>
                        </a:spcAft>
                        <a:buNone/>
                      </a:pPr>
                      <a:r>
                        <a:rPr b="1" lang="ar">
                          <a:latin typeface="Mada"/>
                          <a:ea typeface="Mada"/>
                          <a:cs typeface="Mada"/>
                          <a:sym typeface="Mada"/>
                        </a:rPr>
                        <a:t> Congenital Adrenal Hyperplasia</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A2C4C9"/>
                    </a:solidFill>
                  </a:tcPr>
                </a:tc>
                <a:tc hMerge="1"/>
                <a:tc hMerge="1"/>
                <a:tc hMerge="1"/>
              </a:tr>
            </a:tbl>
          </a:graphicData>
        </a:graphic>
      </p:graphicFrame>
      <p:sp>
        <p:nvSpPr>
          <p:cNvPr id="663" name="Google Shape;663;p43"/>
          <p:cNvSpPr txBox="1"/>
          <p:nvPr/>
        </p:nvSpPr>
        <p:spPr>
          <a:xfrm>
            <a:off x="1197050" y="5016525"/>
            <a:ext cx="1860300" cy="906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bin"/>
              <a:buChar char="●"/>
            </a:pPr>
            <a:r>
              <a:rPr lang="ar" sz="1200">
                <a:solidFill>
                  <a:schemeClr val="dk1"/>
                </a:solidFill>
                <a:latin typeface="Mada"/>
                <a:ea typeface="Mada"/>
                <a:cs typeface="Mada"/>
                <a:sym typeface="Mada"/>
              </a:rPr>
              <a:t>IVF: dextrose and salt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Electrolytes replacement </a:t>
            </a:r>
            <a:endParaRPr sz="1200">
              <a:solidFill>
                <a:schemeClr val="dk1"/>
              </a:solidFill>
              <a:latin typeface="Mada"/>
              <a:ea typeface="Mada"/>
              <a:cs typeface="Mada"/>
              <a:sym typeface="Mada"/>
            </a:endParaRPr>
          </a:p>
        </p:txBody>
      </p:sp>
      <p:sp>
        <p:nvSpPr>
          <p:cNvPr id="664" name="Google Shape;664;p43"/>
          <p:cNvSpPr txBox="1"/>
          <p:nvPr/>
        </p:nvSpPr>
        <p:spPr>
          <a:xfrm>
            <a:off x="3063950" y="5016525"/>
            <a:ext cx="2321100" cy="90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Steroid replacement  for </a:t>
            </a:r>
            <a:r>
              <a:rPr b="1" lang="ar" sz="1200">
                <a:solidFill>
                  <a:schemeClr val="dk1"/>
                </a:solidFill>
                <a:latin typeface="Mada"/>
                <a:ea typeface="Mada"/>
                <a:cs typeface="Mada"/>
                <a:sym typeface="Mada"/>
              </a:rPr>
              <a:t>primary </a:t>
            </a:r>
            <a:r>
              <a:rPr lang="ar" sz="1200">
                <a:solidFill>
                  <a:schemeClr val="dk1"/>
                </a:solidFill>
                <a:latin typeface="Mada"/>
                <a:ea typeface="Mada"/>
                <a:cs typeface="Mada"/>
                <a:sym typeface="Mada"/>
              </a:rPr>
              <a:t>adrenocortical insufficiency: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hydrocortisone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Fludrocortisone</a:t>
            </a:r>
            <a:endParaRPr sz="1200">
              <a:solidFill>
                <a:schemeClr val="dk1"/>
              </a:solidFill>
              <a:latin typeface="Mada"/>
              <a:ea typeface="Mada"/>
              <a:cs typeface="Mada"/>
              <a:sym typeface="Mada"/>
            </a:endParaRPr>
          </a:p>
        </p:txBody>
      </p:sp>
      <p:graphicFrame>
        <p:nvGraphicFramePr>
          <p:cNvPr id="665" name="Google Shape;665;p43"/>
          <p:cNvGraphicFramePr/>
          <p:nvPr/>
        </p:nvGraphicFramePr>
        <p:xfrm>
          <a:off x="141500" y="7433850"/>
          <a:ext cx="3000000" cy="3000000"/>
        </p:xfrm>
        <a:graphic>
          <a:graphicData uri="http://schemas.openxmlformats.org/drawingml/2006/table">
            <a:tbl>
              <a:tblPr>
                <a:noFill/>
                <a:tableStyleId>{6276E6E4-02A1-4E70-BCD9-788658AE278E}</a:tableStyleId>
              </a:tblPr>
              <a:tblGrid>
                <a:gridCol w="1055550"/>
                <a:gridCol w="2171700"/>
                <a:gridCol w="802875"/>
                <a:gridCol w="3246875"/>
              </a:tblGrid>
              <a:tr h="928900">
                <a:tc>
                  <a:txBody>
                    <a:bodyPr/>
                    <a:lstStyle/>
                    <a:p>
                      <a:pPr indent="0" lvl="0" marL="0" rtl="0" algn="ctr">
                        <a:spcBef>
                          <a:spcPts val="0"/>
                        </a:spcBef>
                        <a:spcAft>
                          <a:spcPts val="0"/>
                        </a:spcAft>
                        <a:buNone/>
                      </a:pPr>
                      <a:r>
                        <a:rPr b="1" lang="ar">
                          <a:latin typeface="Mada"/>
                          <a:ea typeface="Mada"/>
                          <a:cs typeface="Mada"/>
                          <a:sym typeface="Mada"/>
                        </a:rPr>
                        <a:t>Clinical Features</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2">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90–95% of CAH cases are caused by 21- OHD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Ambiguous genitalia ( Female)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Failure to thrive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Dehydration &amp; Shock ( usually male)  </a:t>
                      </a:r>
                      <a:endParaRPr sz="1200">
                        <a:solidFill>
                          <a:schemeClr val="dk1"/>
                        </a:solidFill>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Salt-loss presentations with electrolytes imbalance: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Hyponatremia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Hyperkalemia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Hypoglycemia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Hyperpigmentation </a:t>
                      </a:r>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r>
              <a:tr h="928900">
                <a:tc>
                  <a:txBody>
                    <a:bodyPr/>
                    <a:lstStyle/>
                    <a:p>
                      <a:pPr indent="0" lvl="0" marL="0" rtl="0" algn="ctr">
                        <a:spcBef>
                          <a:spcPts val="0"/>
                        </a:spcBef>
                        <a:spcAft>
                          <a:spcPts val="0"/>
                        </a:spcAft>
                        <a:buNone/>
                      </a:pPr>
                      <a:r>
                        <a:rPr b="1" lang="ar">
                          <a:latin typeface="Mada"/>
                          <a:ea typeface="Mada"/>
                          <a:cs typeface="Mada"/>
                          <a:sym typeface="Mada"/>
                        </a:rPr>
                        <a:t>Diagnosis</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0" lvl="0" marL="0" rtl="0" algn="l">
                        <a:spcBef>
                          <a:spcPts val="0"/>
                        </a:spcBef>
                        <a:spcAft>
                          <a:spcPts val="0"/>
                        </a:spcAft>
                        <a:buNone/>
                      </a:pPr>
                      <a:r>
                        <a:rPr lang="ar" sz="1200">
                          <a:solidFill>
                            <a:schemeClr val="dk1"/>
                          </a:solidFill>
                          <a:latin typeface="Mada"/>
                          <a:ea typeface="Mada"/>
                          <a:cs typeface="Mada"/>
                          <a:sym typeface="Mada"/>
                        </a:rPr>
                        <a:t>Clinical: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History and examination (B.P)</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Biochemical: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Low Na &amp; high K, fasting hypoglycemia, elevated serum urea, elevated plasma Renin &amp; ACTH levels, low Cortisol,  </a:t>
                      </a:r>
                      <a:r>
                        <a:rPr b="1" lang="ar" sz="1200" u="sng">
                          <a:solidFill>
                            <a:schemeClr val="dk1"/>
                          </a:solidFill>
                          <a:latin typeface="Mada"/>
                          <a:ea typeface="Mada"/>
                          <a:cs typeface="Mada"/>
                          <a:sym typeface="Mada"/>
                        </a:rPr>
                        <a:t>High 17 – OHP, High androgens</a:t>
                      </a:r>
                      <a:r>
                        <a:rPr lang="ar" sz="1200">
                          <a:solidFill>
                            <a:schemeClr val="dk1"/>
                          </a:solidFill>
                          <a:latin typeface="Mada"/>
                          <a:ea typeface="Mada"/>
                          <a:cs typeface="Mada"/>
                          <a:sym typeface="Mada"/>
                        </a:rPr>
                        <a:t> especially testosterone level, Low Aldosterone ( in salt losing types only).</a:t>
                      </a:r>
                      <a:endParaRPr sz="1200">
                        <a:solidFill>
                          <a:schemeClr val="dk1"/>
                        </a:solidFill>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r h="556750">
                <a:tc>
                  <a:txBody>
                    <a:bodyPr/>
                    <a:lstStyle/>
                    <a:p>
                      <a:pPr indent="0" lvl="0" marL="0" rtl="0" algn="ctr">
                        <a:spcBef>
                          <a:spcPts val="0"/>
                        </a:spcBef>
                        <a:spcAft>
                          <a:spcPts val="0"/>
                        </a:spcAft>
                        <a:buNone/>
                      </a:pPr>
                      <a:r>
                        <a:rPr b="1" lang="ar">
                          <a:latin typeface="Mada"/>
                          <a:ea typeface="Mada"/>
                          <a:cs typeface="Mada"/>
                          <a:sym typeface="Mada"/>
                        </a:rPr>
                        <a:t>Treatment</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0" lvl="0" marL="0" rtl="0" algn="l">
                        <a:spcBef>
                          <a:spcPts val="0"/>
                        </a:spcBef>
                        <a:spcAft>
                          <a:spcPts val="0"/>
                        </a:spcAft>
                        <a:buNone/>
                      </a:pPr>
                      <a:r>
                        <a:rPr lang="ar" sz="1200">
                          <a:solidFill>
                            <a:schemeClr val="dk1"/>
                          </a:solidFill>
                          <a:latin typeface="Mada"/>
                          <a:ea typeface="Mada"/>
                          <a:cs typeface="Mada"/>
                          <a:sym typeface="Mada"/>
                        </a:rPr>
                        <a:t>Hydrocortisone, Fludrocortisone, During adrenal crisis (intravenous hydrocortisone), IVF D5 0.9% saline, In vomiting or diarrhea (parental therapy is indicated),  Medical Alert: bracelet.</a:t>
                      </a:r>
                      <a:endParaRPr sz="1200">
                        <a:solidFill>
                          <a:schemeClr val="dk1"/>
                        </a:solidFill>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graphicFrame>
        <p:nvGraphicFramePr>
          <p:cNvPr id="670" name="Google Shape;670;p44"/>
          <p:cNvGraphicFramePr/>
          <p:nvPr/>
        </p:nvGraphicFramePr>
        <p:xfrm>
          <a:off x="141500" y="760875"/>
          <a:ext cx="3000000" cy="3000000"/>
        </p:xfrm>
        <a:graphic>
          <a:graphicData uri="http://schemas.openxmlformats.org/drawingml/2006/table">
            <a:tbl>
              <a:tblPr>
                <a:noFill/>
                <a:tableStyleId>{6276E6E4-02A1-4E70-BCD9-788658AE278E}</a:tableStyleId>
              </a:tblPr>
              <a:tblGrid>
                <a:gridCol w="1075025"/>
                <a:gridCol w="2386350"/>
                <a:gridCol w="1961050"/>
                <a:gridCol w="1854575"/>
              </a:tblGrid>
              <a:tr h="165250">
                <a:tc gridSpan="4">
                  <a:txBody>
                    <a:bodyPr/>
                    <a:lstStyle/>
                    <a:p>
                      <a:pPr indent="0" lvl="0" marL="0" rtl="0" algn="ctr">
                        <a:spcBef>
                          <a:spcPts val="0"/>
                        </a:spcBef>
                        <a:spcAft>
                          <a:spcPts val="0"/>
                        </a:spcAft>
                        <a:buNone/>
                      </a:pPr>
                      <a:r>
                        <a:rPr b="1" lang="ar">
                          <a:latin typeface="Mada"/>
                          <a:ea typeface="Mada"/>
                          <a:cs typeface="Mada"/>
                          <a:sym typeface="Mada"/>
                        </a:rPr>
                        <a:t> Hypercortisolism (Cushing Syndrome)</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A2C4C9"/>
                    </a:solidFill>
                  </a:tcPr>
                </a:tc>
                <a:tc hMerge="1"/>
                <a:tc hMerge="1"/>
                <a:tc hMerge="1"/>
              </a:tr>
              <a:tr h="534325">
                <a:tc>
                  <a:txBody>
                    <a:bodyPr/>
                    <a:lstStyle/>
                    <a:p>
                      <a:pPr indent="0" lvl="0" marL="0" rtl="0" algn="ctr">
                        <a:spcBef>
                          <a:spcPts val="0"/>
                        </a:spcBef>
                        <a:spcAft>
                          <a:spcPts val="0"/>
                        </a:spcAft>
                        <a:buNone/>
                      </a:pPr>
                      <a:r>
                        <a:rPr b="1" lang="ar">
                          <a:latin typeface="Mada"/>
                          <a:ea typeface="Mada"/>
                          <a:cs typeface="Mada"/>
                          <a:sym typeface="Mada"/>
                        </a:rPr>
                        <a:t>Signs &amp; Symptoms</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0" lvl="0" marL="0" rtl="0" algn="l">
                        <a:spcBef>
                          <a:spcPts val="0"/>
                        </a:spcBef>
                        <a:spcAft>
                          <a:spcPts val="0"/>
                        </a:spcAft>
                        <a:buNone/>
                      </a:pPr>
                      <a:r>
                        <a:rPr lang="ar" sz="1200">
                          <a:solidFill>
                            <a:schemeClr val="dk1"/>
                          </a:solidFill>
                          <a:latin typeface="Mada"/>
                          <a:ea typeface="Mada"/>
                          <a:cs typeface="Mada"/>
                          <a:sym typeface="Mada"/>
                        </a:rPr>
                        <a:t>Rounded "moon" facies with a plethoric appearance, truncal obesity with prominent supraclavicular and dorsal cervical fat pads "buffalo hump“, distal extremities and fingers are slender, muscle wasting and weakness, the skin is thin and atrophic, with poor wound healing and easy bruising, purple striae may appear on the abdomen, hypertension, renal calculi and osteoporosis.</a:t>
                      </a:r>
                      <a:endParaRPr sz="1200">
                        <a:solidFill>
                          <a:schemeClr val="dk1"/>
                        </a:solidFill>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r h="165250">
                <a:tc rowSpan="2">
                  <a:txBody>
                    <a:bodyPr/>
                    <a:lstStyle/>
                    <a:p>
                      <a:pPr indent="0" lvl="0" marL="0" rtl="0" algn="ctr">
                        <a:spcBef>
                          <a:spcPts val="0"/>
                        </a:spcBef>
                        <a:spcAft>
                          <a:spcPts val="0"/>
                        </a:spcAft>
                        <a:buNone/>
                      </a:pPr>
                      <a:r>
                        <a:rPr b="1" lang="ar" sz="1200">
                          <a:latin typeface="Mada"/>
                          <a:ea typeface="Mada"/>
                          <a:cs typeface="Mada"/>
                          <a:sym typeface="Mada"/>
                        </a:rPr>
                        <a:t>Investigation</a:t>
                      </a:r>
                      <a:endParaRPr b="1"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ar" sz="1200">
                          <a:latin typeface="Mada"/>
                          <a:ea typeface="Mada"/>
                          <a:cs typeface="Mada"/>
                          <a:sym typeface="Mada"/>
                        </a:rPr>
                        <a:t>Clinical</a:t>
                      </a:r>
                      <a:endParaRPr b="1" sz="1200">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ar" sz="1200">
                          <a:latin typeface="Mada"/>
                          <a:ea typeface="Mada"/>
                          <a:cs typeface="Mada"/>
                          <a:sym typeface="Mada"/>
                        </a:rPr>
                        <a:t>Biochemical</a:t>
                      </a:r>
                      <a:endParaRPr b="1" sz="1200">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b="1" lang="ar" sz="1200">
                          <a:latin typeface="Mada"/>
                          <a:ea typeface="Mada"/>
                          <a:cs typeface="Mada"/>
                          <a:sym typeface="Mada"/>
                        </a:rPr>
                        <a:t>Anatomical</a:t>
                      </a:r>
                      <a:endParaRPr b="1" sz="1200">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r>
              <a:tr h="1727400">
                <a:tc vMerge="1"/>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ar">
                          <a:latin typeface="Mada"/>
                          <a:ea typeface="Mada"/>
                          <a:cs typeface="Mada"/>
                          <a:sym typeface="Mada"/>
                        </a:rPr>
                        <a:t>Treatment</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0" lvl="0" marL="0" rtl="0" algn="l">
                        <a:spcBef>
                          <a:spcPts val="0"/>
                        </a:spcBef>
                        <a:spcAft>
                          <a:spcPts val="0"/>
                        </a:spcAft>
                        <a:buNone/>
                      </a:pPr>
                      <a:r>
                        <a:rPr lang="ar" sz="1200">
                          <a:latin typeface="Mada"/>
                          <a:ea typeface="Mada"/>
                          <a:cs typeface="Mada"/>
                          <a:sym typeface="Mada"/>
                        </a:rPr>
                        <a:t>Surgical or Medical</a:t>
                      </a:r>
                      <a:endParaRPr sz="1200">
                        <a:latin typeface="Mada"/>
                        <a:ea typeface="Mada"/>
                        <a:cs typeface="Mada"/>
                        <a:sym typeface="Mada"/>
                      </a:endParaRPr>
                    </a:p>
                  </a:txBody>
                  <a:tcPr marT="91425" marB="91425" marR="91425" marL="91425">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r h="100000">
                <a:tc gridSpan="4">
                  <a:txBody>
                    <a:bodyPr/>
                    <a:lstStyle/>
                    <a:p>
                      <a:pPr indent="0" lvl="0" marL="0" rtl="0" algn="ctr">
                        <a:spcBef>
                          <a:spcPts val="0"/>
                        </a:spcBef>
                        <a:spcAft>
                          <a:spcPts val="0"/>
                        </a:spcAft>
                        <a:buNone/>
                      </a:pPr>
                      <a:r>
                        <a:rPr b="1" lang="ar">
                          <a:latin typeface="Mada"/>
                          <a:ea typeface="Mada"/>
                          <a:cs typeface="Mada"/>
                          <a:sym typeface="Mada"/>
                        </a:rPr>
                        <a:t> Conn's Syndrome</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A2C4C9"/>
                    </a:solidFill>
                  </a:tcPr>
                </a:tc>
                <a:tc hMerge="1"/>
                <a:tc hMerge="1"/>
                <a:tc hMerge="1"/>
              </a:tr>
              <a:tr h="100000">
                <a:tc>
                  <a:txBody>
                    <a:bodyPr/>
                    <a:lstStyle/>
                    <a:p>
                      <a:pPr indent="0" lvl="0" marL="0" rtl="0" algn="ctr">
                        <a:spcBef>
                          <a:spcPts val="0"/>
                        </a:spcBef>
                        <a:spcAft>
                          <a:spcPts val="0"/>
                        </a:spcAft>
                        <a:buNone/>
                      </a:pPr>
                      <a:r>
                        <a:rPr b="1" lang="ar" sz="1200">
                          <a:latin typeface="Mada"/>
                          <a:ea typeface="Mada"/>
                          <a:cs typeface="Mada"/>
                          <a:sym typeface="Mada"/>
                        </a:rPr>
                        <a:t>Clinical Features</a:t>
                      </a:r>
                      <a:endParaRPr b="1"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Primary hyperaldosteronism, Adenoma, usually unilateral, of the glomerulosa cells of the adrenal cortex, rarely, adrenal carcinoma, Hyperplasia, The clinical picture may mimic CAH from of 11 α-hydroxylase deficiency.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Secondary HTN, High Na, high Cl, high Aldosterone, Alkalosis and low K ( episodic weakness, Paresthesias, transient paralysis, tetany, nephropathy with polyuria and polydipsia) </a:t>
                      </a:r>
                      <a:endParaRPr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bl>
          </a:graphicData>
        </a:graphic>
      </p:graphicFrame>
      <p:sp>
        <p:nvSpPr>
          <p:cNvPr id="671" name="Google Shape;671;p44"/>
          <p:cNvSpPr txBox="1"/>
          <p:nvPr/>
        </p:nvSpPr>
        <p:spPr>
          <a:xfrm>
            <a:off x="1064125" y="2557200"/>
            <a:ext cx="2538900" cy="1727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Function : Hirsutism, acne, easy bruising, DM, HTN, irregular period, proximal weakness, recurrent infections, depression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O/E: hirsutism, acne, moon face, central obesity, stria, proximal weakness, supraclavicular fat pad,</a:t>
            </a:r>
            <a:endParaRPr sz="1200">
              <a:solidFill>
                <a:schemeClr val="dk1"/>
              </a:solidFill>
              <a:latin typeface="Mada"/>
              <a:ea typeface="Mada"/>
              <a:cs typeface="Mada"/>
              <a:sym typeface="Mada"/>
            </a:endParaRPr>
          </a:p>
        </p:txBody>
      </p:sp>
      <p:sp>
        <p:nvSpPr>
          <p:cNvPr id="672" name="Google Shape;672;p44"/>
          <p:cNvSpPr txBox="1"/>
          <p:nvPr/>
        </p:nvSpPr>
        <p:spPr>
          <a:xfrm>
            <a:off x="3433525" y="2557200"/>
            <a:ext cx="2061600" cy="1727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High cortisol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High ACTH (ACTH dependent) and low if (non-ACTH dependent).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24hrs for UFC</a:t>
            </a:r>
            <a:endParaRPr sz="1200">
              <a:solidFill>
                <a:srgbClr val="999999"/>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1MG DST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Midnight salivary cortisol</a:t>
            </a:r>
            <a:endParaRPr sz="1200">
              <a:solidFill>
                <a:schemeClr val="dk1"/>
              </a:solidFill>
              <a:latin typeface="Mada"/>
              <a:ea typeface="Mada"/>
              <a:cs typeface="Mada"/>
              <a:sym typeface="Mada"/>
            </a:endParaRPr>
          </a:p>
        </p:txBody>
      </p:sp>
      <p:sp>
        <p:nvSpPr>
          <p:cNvPr id="673" name="Google Shape;673;p44"/>
          <p:cNvSpPr txBox="1"/>
          <p:nvPr/>
        </p:nvSpPr>
        <p:spPr>
          <a:xfrm>
            <a:off x="5563925" y="2633400"/>
            <a:ext cx="1854600" cy="10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If ACTH: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high: MRI pituitary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low: history then CT adrenals</a:t>
            </a:r>
            <a:endParaRPr sz="1200">
              <a:solidFill>
                <a:schemeClr val="dk1"/>
              </a:solidFill>
              <a:latin typeface="Mada"/>
              <a:ea typeface="Mada"/>
              <a:cs typeface="Mada"/>
              <a:sym typeface="Mada"/>
            </a:endParaRPr>
          </a:p>
        </p:txBody>
      </p:sp>
      <p:graphicFrame>
        <p:nvGraphicFramePr>
          <p:cNvPr id="674" name="Google Shape;674;p44"/>
          <p:cNvGraphicFramePr/>
          <p:nvPr/>
        </p:nvGraphicFramePr>
        <p:xfrm>
          <a:off x="141500" y="6385725"/>
          <a:ext cx="3000000" cy="3000000"/>
        </p:xfrm>
        <a:graphic>
          <a:graphicData uri="http://schemas.openxmlformats.org/drawingml/2006/table">
            <a:tbl>
              <a:tblPr>
                <a:noFill/>
                <a:tableStyleId>{6276E6E4-02A1-4E70-BCD9-788658AE278E}</a:tableStyleId>
              </a:tblPr>
              <a:tblGrid>
                <a:gridCol w="1075025"/>
                <a:gridCol w="2386350"/>
                <a:gridCol w="558125"/>
                <a:gridCol w="3257500"/>
              </a:tblGrid>
              <a:tr h="9324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Biochemical Investigation</a:t>
                      </a:r>
                      <a:endParaRPr b="1"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a:txBody>
                    <a:bodyPr/>
                    <a:lstStyle/>
                    <a:p>
                      <a:pPr indent="0" lvl="0" marL="0" rtl="0" algn="l">
                        <a:spcBef>
                          <a:spcPts val="0"/>
                        </a:spcBef>
                        <a:spcAft>
                          <a:spcPts val="0"/>
                        </a:spcAft>
                        <a:buNone/>
                      </a:pPr>
                      <a:r>
                        <a:t/>
                      </a:r>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r>
              <a:tr h="335875">
                <a:tc>
                  <a:txBody>
                    <a:bodyPr/>
                    <a:lstStyle/>
                    <a:p>
                      <a:pPr indent="0" lvl="0" marL="0" rtl="0" algn="ctr">
                        <a:spcBef>
                          <a:spcPts val="0"/>
                        </a:spcBef>
                        <a:spcAft>
                          <a:spcPts val="0"/>
                        </a:spcAft>
                        <a:buNone/>
                      </a:pPr>
                      <a:r>
                        <a:rPr b="1" lang="ar">
                          <a:latin typeface="Mada"/>
                          <a:ea typeface="Mada"/>
                          <a:cs typeface="Mada"/>
                          <a:sym typeface="Mada"/>
                        </a:rPr>
                        <a:t>Treatment</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2">
                  <a:txBody>
                    <a:bodyPr/>
                    <a:lstStyle/>
                    <a:p>
                      <a:pPr indent="0" lvl="0" marL="0" rtl="0" algn="ctr">
                        <a:spcBef>
                          <a:spcPts val="0"/>
                        </a:spcBef>
                        <a:spcAft>
                          <a:spcPts val="0"/>
                        </a:spcAft>
                        <a:buNone/>
                      </a:pPr>
                      <a:r>
                        <a:rPr lang="ar" sz="1200">
                          <a:solidFill>
                            <a:schemeClr val="dk1"/>
                          </a:solidFill>
                          <a:latin typeface="Mada"/>
                          <a:ea typeface="Mada"/>
                          <a:cs typeface="Mada"/>
                          <a:sym typeface="Mada"/>
                        </a:rPr>
                        <a:t>Adenoma → Surgical resection</a:t>
                      </a:r>
                      <a:endParaRPr b="1" sz="1200">
                        <a:solidFill>
                          <a:schemeClr val="dk1"/>
                        </a:solidFill>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Adrenal hyperplasia → Spironolactone  </a:t>
                      </a:r>
                      <a:endParaRPr sz="1200">
                        <a:solidFill>
                          <a:schemeClr val="dk1"/>
                        </a:solidFill>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r>
              <a:tr h="335875">
                <a:tc gridSpan="4">
                  <a:txBody>
                    <a:bodyPr/>
                    <a:lstStyle/>
                    <a:p>
                      <a:pPr indent="0" lvl="0" marL="0" rtl="0" algn="ctr">
                        <a:spcBef>
                          <a:spcPts val="0"/>
                        </a:spcBef>
                        <a:spcAft>
                          <a:spcPts val="0"/>
                        </a:spcAft>
                        <a:buNone/>
                      </a:pPr>
                      <a:r>
                        <a:rPr b="1" lang="ar">
                          <a:latin typeface="Mada"/>
                          <a:ea typeface="Mada"/>
                          <a:cs typeface="Mada"/>
                          <a:sym typeface="Mada"/>
                        </a:rPr>
                        <a:t>Pheochromocytoma</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A2C4C9"/>
                    </a:solidFill>
                  </a:tcPr>
                </a:tc>
                <a:tc hMerge="1"/>
                <a:tc hMerge="1"/>
                <a:tc hMerge="1"/>
              </a:tr>
              <a:tr h="678725">
                <a:tc>
                  <a:txBody>
                    <a:bodyPr/>
                    <a:lstStyle/>
                    <a:p>
                      <a:pPr indent="0" lvl="0" marL="0" rtl="0" algn="ctr">
                        <a:spcBef>
                          <a:spcPts val="0"/>
                        </a:spcBef>
                        <a:spcAft>
                          <a:spcPts val="0"/>
                        </a:spcAft>
                        <a:buNone/>
                      </a:pPr>
                      <a:r>
                        <a:rPr b="1" lang="ar">
                          <a:latin typeface="Mada"/>
                          <a:ea typeface="Mada"/>
                          <a:cs typeface="Mada"/>
                          <a:sym typeface="Mada"/>
                        </a:rPr>
                        <a:t>Clinical Features</a:t>
                      </a:r>
                      <a:endParaRPr b="1">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0" lvl="0" marL="0" rtl="0" algn="l">
                        <a:spcBef>
                          <a:spcPts val="0"/>
                        </a:spcBef>
                        <a:spcAft>
                          <a:spcPts val="0"/>
                        </a:spcAft>
                        <a:buNone/>
                      </a:pPr>
                      <a:r>
                        <a:rPr lang="ar" sz="1200">
                          <a:latin typeface="Mada"/>
                          <a:ea typeface="Mada"/>
                          <a:cs typeface="Mada"/>
                          <a:sym typeface="Mada"/>
                        </a:rPr>
                        <a:t>50% are silent. ( NO symptoms), Isolated or part of MEN type II A or MEN type II B, Episodic (spells): sweating, palpitation, headache, Typical symptoms are</a:t>
                      </a:r>
                      <a:r>
                        <a:rPr b="1" lang="ar" sz="1200">
                          <a:solidFill>
                            <a:schemeClr val="dk1"/>
                          </a:solidFill>
                          <a:latin typeface="Mada"/>
                          <a:ea typeface="Mada"/>
                          <a:cs typeface="Mada"/>
                          <a:sym typeface="Mada"/>
                        </a:rPr>
                        <a:t> (Secondary HTN,  </a:t>
                      </a:r>
                      <a:r>
                        <a:rPr lang="ar" sz="1200">
                          <a:solidFill>
                            <a:schemeClr val="dk1"/>
                          </a:solidFill>
                          <a:latin typeface="Mada"/>
                          <a:ea typeface="Mada"/>
                          <a:cs typeface="Mada"/>
                          <a:sym typeface="Mada"/>
                        </a:rPr>
                        <a:t>Young age   &lt; 40, 3 anti-HTN medications, Resistant HTN and Accelerated HTN.</a:t>
                      </a:r>
                      <a:endParaRPr b="1" sz="1200">
                        <a:solidFill>
                          <a:schemeClr val="dk1"/>
                        </a:solidFill>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r h="335875">
                <a:tc>
                  <a:txBody>
                    <a:bodyPr/>
                    <a:lstStyle/>
                    <a:p>
                      <a:pPr indent="0" lvl="0" marL="0" rtl="0" algn="ctr">
                        <a:spcBef>
                          <a:spcPts val="0"/>
                        </a:spcBef>
                        <a:spcAft>
                          <a:spcPts val="0"/>
                        </a:spcAft>
                        <a:buNone/>
                      </a:pPr>
                      <a:r>
                        <a:rPr b="1" lang="ar" sz="1200">
                          <a:latin typeface="Mada"/>
                          <a:ea typeface="Mada"/>
                          <a:cs typeface="Mada"/>
                          <a:sym typeface="Mada"/>
                        </a:rPr>
                        <a:t>Investigation</a:t>
                      </a:r>
                      <a:endParaRPr b="1"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Biochemical: </a:t>
                      </a:r>
                      <a:r>
                        <a:rPr lang="ar" sz="1200">
                          <a:latin typeface="Mada"/>
                          <a:ea typeface="Mada"/>
                          <a:cs typeface="Mada"/>
                          <a:sym typeface="Mada"/>
                        </a:rPr>
                        <a:t> 24 hr urine collection of Metanephrines,  Plasma Metanephrines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Anatomical:</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CT scan = MRI</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MIBG if: Paraganglioma, Young, Large size, malignant features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chemeClr val="dk1"/>
                          </a:solidFill>
                          <a:latin typeface="Mada"/>
                          <a:ea typeface="Mada"/>
                          <a:cs typeface="Mada"/>
                          <a:sym typeface="Mada"/>
                        </a:rPr>
                        <a:t>Genetic Tests</a:t>
                      </a:r>
                      <a:endParaRPr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r h="335875">
                <a:tc>
                  <a:txBody>
                    <a:bodyPr/>
                    <a:lstStyle/>
                    <a:p>
                      <a:pPr indent="0" lvl="0" marL="0" rtl="0" algn="ctr">
                        <a:spcBef>
                          <a:spcPts val="0"/>
                        </a:spcBef>
                        <a:spcAft>
                          <a:spcPts val="0"/>
                        </a:spcAft>
                        <a:buNone/>
                      </a:pPr>
                      <a:r>
                        <a:rPr b="1" lang="ar" sz="1200">
                          <a:latin typeface="Mada"/>
                          <a:ea typeface="Mada"/>
                          <a:cs typeface="Mada"/>
                          <a:sym typeface="Mada"/>
                        </a:rPr>
                        <a:t>Management</a:t>
                      </a:r>
                      <a:endParaRPr b="1"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solidFill>
                      <a:srgbClr val="D0E0E3"/>
                    </a:solidFill>
                  </a:tcPr>
                </a:tc>
                <a:tc gridSpan="3">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Control HTN</a:t>
                      </a:r>
                      <a:r>
                        <a:rPr lang="ar" sz="1200">
                          <a:latin typeface="Mada"/>
                          <a:ea typeface="Mada"/>
                          <a:cs typeface="Mada"/>
                          <a:sym typeface="Mada"/>
                        </a:rPr>
                        <a:t>: α-blocker2 then B-Blocker, Ca-blockers: can be used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Salt loading:</a:t>
                      </a:r>
                      <a:r>
                        <a:rPr lang="ar" sz="1200">
                          <a:latin typeface="Mada"/>
                          <a:ea typeface="Mada"/>
                          <a:cs typeface="Mada"/>
                          <a:sym typeface="Mada"/>
                        </a:rPr>
                        <a:t> Oral NaCl for 3 days Or IVF 0.9% saline 1-2 days before surgery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Surgical removal</a:t>
                      </a:r>
                      <a:endParaRPr b="1" sz="1200">
                        <a:latin typeface="Mada"/>
                        <a:ea typeface="Mada"/>
                        <a:cs typeface="Mada"/>
                        <a:sym typeface="Mada"/>
                      </a:endParaRPr>
                    </a:p>
                  </a:txBody>
                  <a:tcPr marT="91425" marB="91425" marR="91425" marL="91425" anchor="ctr">
                    <a:lnL cap="flat" cmpd="sng" w="19050">
                      <a:solidFill>
                        <a:srgbClr val="45818E"/>
                      </a:solidFill>
                      <a:prstDash val="solid"/>
                      <a:round/>
                      <a:headEnd len="sm" w="sm" type="none"/>
                      <a:tailEnd len="sm" w="sm" type="none"/>
                    </a:lnL>
                    <a:lnR cap="flat" cmpd="sng" w="19050">
                      <a:solidFill>
                        <a:srgbClr val="45818E"/>
                      </a:solidFill>
                      <a:prstDash val="solid"/>
                      <a:round/>
                      <a:headEnd len="sm" w="sm" type="none"/>
                      <a:tailEnd len="sm" w="sm" type="none"/>
                    </a:lnR>
                    <a:lnT cap="flat" cmpd="sng" w="19050">
                      <a:solidFill>
                        <a:srgbClr val="45818E"/>
                      </a:solidFill>
                      <a:prstDash val="solid"/>
                      <a:round/>
                      <a:headEnd len="sm" w="sm" type="none"/>
                      <a:tailEnd len="sm" w="sm" type="none"/>
                    </a:lnT>
                    <a:lnB cap="flat" cmpd="sng" w="19050">
                      <a:solidFill>
                        <a:srgbClr val="45818E"/>
                      </a:solidFill>
                      <a:prstDash val="solid"/>
                      <a:round/>
                      <a:headEnd len="sm" w="sm" type="none"/>
                      <a:tailEnd len="sm" w="sm" type="none"/>
                    </a:lnB>
                  </a:tcPr>
                </a:tc>
                <a:tc hMerge="1"/>
                <a:tc hMerge="1"/>
              </a:tr>
            </a:tbl>
          </a:graphicData>
        </a:graphic>
      </p:graphicFrame>
      <p:sp>
        <p:nvSpPr>
          <p:cNvPr id="675" name="Google Shape;675;p44"/>
          <p:cNvSpPr txBox="1"/>
          <p:nvPr/>
        </p:nvSpPr>
        <p:spPr>
          <a:xfrm>
            <a:off x="1216525" y="6309525"/>
            <a:ext cx="2944500" cy="10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Screening test: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aldosterone/renin ratio</a:t>
            </a:r>
            <a:endParaRPr baseline="30000"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high: do confirmatory test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low: look for secondary causes </a:t>
            </a:r>
            <a:endParaRPr sz="1200">
              <a:solidFill>
                <a:schemeClr val="dk1"/>
              </a:solidFill>
              <a:latin typeface="Mada"/>
              <a:ea typeface="Mada"/>
              <a:cs typeface="Mada"/>
              <a:sym typeface="Mada"/>
            </a:endParaRPr>
          </a:p>
        </p:txBody>
      </p:sp>
      <p:sp>
        <p:nvSpPr>
          <p:cNvPr id="676" name="Google Shape;676;p44"/>
          <p:cNvSpPr txBox="1"/>
          <p:nvPr/>
        </p:nvSpPr>
        <p:spPr>
          <a:xfrm>
            <a:off x="4161000" y="6309525"/>
            <a:ext cx="3427800" cy="100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Confirmatory test: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Saline infusion test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Oral salt loading test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Captopril test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Fludrocortisone suppression test</a:t>
            </a: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45"/>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Q1:A | Q2:C | Q3:D | Q4:A | Q5:A</a:t>
            </a:r>
            <a:r>
              <a:rPr lang="ar" sz="1200">
                <a:solidFill>
                  <a:schemeClr val="lt1"/>
                </a:solidFill>
                <a:latin typeface="Cabin"/>
                <a:ea typeface="Cabin"/>
                <a:cs typeface="Cabin"/>
                <a:sym typeface="Cabin"/>
              </a:rPr>
              <a:t> </a:t>
            </a:r>
            <a:endParaRPr sz="1200">
              <a:solidFill>
                <a:srgbClr val="FFFFFF"/>
              </a:solidFill>
              <a:latin typeface="Cabin"/>
              <a:ea typeface="Cabin"/>
              <a:cs typeface="Cabin"/>
              <a:sym typeface="Cabin"/>
            </a:endParaRPr>
          </a:p>
        </p:txBody>
      </p:sp>
      <p:grpSp>
        <p:nvGrpSpPr>
          <p:cNvPr id="682" name="Google Shape;682;p45"/>
          <p:cNvGrpSpPr/>
          <p:nvPr/>
        </p:nvGrpSpPr>
        <p:grpSpPr>
          <a:xfrm>
            <a:off x="5686775" y="10392850"/>
            <a:ext cx="1411200" cy="209400"/>
            <a:chOff x="5686775" y="10392850"/>
            <a:chExt cx="1411200" cy="209400"/>
          </a:xfrm>
        </p:grpSpPr>
        <p:sp>
          <p:nvSpPr>
            <p:cNvPr id="683" name="Google Shape;683;p45">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684" name="Google Shape;684;p45"/>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5" name="Google Shape;685;p45"/>
            <p:cNvPicPr preferRelativeResize="0"/>
            <p:nvPr/>
          </p:nvPicPr>
          <p:blipFill>
            <a:blip r:embed="rId5">
              <a:alphaModFix/>
            </a:blip>
            <a:stretch>
              <a:fillRect/>
            </a:stretch>
          </p:blipFill>
          <p:spPr>
            <a:xfrm>
              <a:off x="5755003" y="10430983"/>
              <a:ext cx="108516" cy="133125"/>
            </a:xfrm>
            <a:prstGeom prst="rect">
              <a:avLst/>
            </a:prstGeom>
            <a:noFill/>
            <a:ln>
              <a:noFill/>
            </a:ln>
          </p:spPr>
        </p:pic>
      </p:grpSp>
      <p:sp>
        <p:nvSpPr>
          <p:cNvPr id="686" name="Google Shape;686;p45"/>
          <p:cNvSpPr/>
          <p:nvPr/>
        </p:nvSpPr>
        <p:spPr>
          <a:xfrm>
            <a:off x="138722" y="818449"/>
            <a:ext cx="7281000" cy="9207300"/>
          </a:xfrm>
          <a:prstGeom prst="rect">
            <a:avLst/>
          </a:prstGeom>
          <a:noFill/>
          <a:ln>
            <a:noFill/>
          </a:ln>
        </p:spPr>
        <p:txBody>
          <a:bodyPr anchorCtr="0" anchor="ctr" bIns="91175" lIns="91175" spcFirstLastPara="1" rIns="91175" wrap="square" tIns="91175">
            <a:noAutofit/>
          </a:bodyPr>
          <a:lstStyle/>
          <a:p>
            <a:pPr indent="0" lvl="0" marL="0" rtl="0" algn="just">
              <a:spcBef>
                <a:spcPts val="0"/>
              </a:spcBef>
              <a:spcAft>
                <a:spcPts val="0"/>
              </a:spcAft>
              <a:buNone/>
            </a:pPr>
            <a:r>
              <a:rPr b="1" lang="ar" sz="1200">
                <a:solidFill>
                  <a:schemeClr val="accent1"/>
                </a:solidFill>
                <a:latin typeface="Mada"/>
                <a:ea typeface="Mada"/>
                <a:cs typeface="Mada"/>
                <a:sym typeface="Mada"/>
              </a:rPr>
              <a:t>Q1: </a:t>
            </a:r>
            <a:r>
              <a:rPr b="1" lang="ar" sz="1200">
                <a:solidFill>
                  <a:schemeClr val="accent1"/>
                </a:solidFill>
                <a:latin typeface="Mada"/>
                <a:ea typeface="Mada"/>
                <a:cs typeface="Mada"/>
                <a:sym typeface="Mada"/>
              </a:rPr>
              <a:t>Which of the following conditions from the list below is not associated with cutaneous hyperpigmentation?</a:t>
            </a:r>
            <a:endParaRPr b="1" sz="1200">
              <a:solidFill>
                <a:schemeClr val="accent1"/>
              </a:solidFill>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A- </a:t>
            </a:r>
            <a:r>
              <a:rPr lang="ar" sz="1200">
                <a:latin typeface="Mada"/>
                <a:ea typeface="Mada"/>
                <a:cs typeface="Mada"/>
                <a:sym typeface="Mada"/>
              </a:rPr>
              <a:t>Hypopituitarism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B- </a:t>
            </a:r>
            <a:r>
              <a:rPr lang="ar" sz="1200">
                <a:latin typeface="Mada"/>
                <a:ea typeface="Mada"/>
                <a:cs typeface="Mada"/>
                <a:sym typeface="Mada"/>
              </a:rPr>
              <a:t>Addison’s disease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C- </a:t>
            </a:r>
            <a:r>
              <a:rPr lang="ar" sz="1200">
                <a:latin typeface="Mada"/>
                <a:ea typeface="Mada"/>
                <a:cs typeface="Mada"/>
                <a:sym typeface="Mada"/>
              </a:rPr>
              <a:t>Cushing’s syndrome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D- </a:t>
            </a:r>
            <a:r>
              <a:rPr lang="ar" sz="1200">
                <a:latin typeface="Mada"/>
                <a:ea typeface="Mada"/>
                <a:cs typeface="Mada"/>
                <a:sym typeface="Mada"/>
              </a:rPr>
              <a:t>Pregnancy </a:t>
            </a:r>
            <a:endParaRPr sz="1200">
              <a:latin typeface="Mada"/>
              <a:ea typeface="Mada"/>
              <a:cs typeface="Mada"/>
              <a:sym typeface="Mada"/>
            </a:endParaRPr>
          </a:p>
          <a:p>
            <a:pPr indent="0" lvl="0" marL="0" rtl="0" algn="l">
              <a:spcBef>
                <a:spcPts val="0"/>
              </a:spcBef>
              <a:spcAft>
                <a:spcPts val="0"/>
              </a:spcAft>
              <a:buNone/>
            </a:pPr>
            <a:r>
              <a:t/>
            </a:r>
            <a:endParaRPr sz="1200">
              <a:solidFill>
                <a:srgbClr val="674EA7"/>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Q2: </a:t>
            </a:r>
            <a:r>
              <a:rPr b="1" lang="ar" sz="1200">
                <a:solidFill>
                  <a:schemeClr val="accent1"/>
                </a:solidFill>
                <a:latin typeface="Mada"/>
                <a:ea typeface="Mada"/>
                <a:cs typeface="Mada"/>
                <a:sym typeface="Mada"/>
              </a:rPr>
              <a:t>A 65-year-old woman complains of panic attacks. She has recently retired as a school teacher, but 2–3 times a week she suffers extreme anxiety, becomes short of breath and sweats excessively. Elevated catecholamines are detected in the urine. The most appropriate medical treatment is:</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 </a:t>
            </a:r>
            <a:r>
              <a:rPr lang="ar" sz="1200">
                <a:latin typeface="Mada"/>
                <a:ea typeface="Mada"/>
                <a:cs typeface="Mada"/>
                <a:sym typeface="Mada"/>
              </a:rPr>
              <a:t>Phenoxybenzamine alone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B- </a:t>
            </a:r>
            <a:r>
              <a:rPr lang="ar" sz="1200">
                <a:latin typeface="Mada"/>
                <a:ea typeface="Mada"/>
                <a:cs typeface="Mada"/>
                <a:sym typeface="Mada"/>
              </a:rPr>
              <a:t>Prolopanolol alone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C- </a:t>
            </a:r>
            <a:r>
              <a:rPr lang="ar" sz="1200">
                <a:latin typeface="Mada"/>
                <a:ea typeface="Mada"/>
                <a:cs typeface="Mada"/>
                <a:sym typeface="Mada"/>
              </a:rPr>
              <a:t>Phenoxybenzamine followed by propanolol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D- </a:t>
            </a:r>
            <a:r>
              <a:rPr lang="ar" sz="1200">
                <a:latin typeface="Mada"/>
                <a:ea typeface="Mada"/>
                <a:cs typeface="Mada"/>
                <a:sym typeface="Mada"/>
              </a:rPr>
              <a:t>Sodium nitroprusside</a:t>
            </a:r>
            <a:endParaRPr sz="12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Q3: </a:t>
            </a:r>
            <a:r>
              <a:rPr b="1" lang="ar" sz="1200">
                <a:solidFill>
                  <a:schemeClr val="accent1"/>
                </a:solidFill>
                <a:latin typeface="Mada"/>
                <a:ea typeface="Mada"/>
                <a:cs typeface="Mada"/>
                <a:sym typeface="Mada"/>
              </a:rPr>
              <a:t>A 28-year-old woman has noticed a change in her appearance; most notably her clothes do not fit properly and are especially tight around the waist. Her face appears flushed and more rounded than usual, despite exercising regularly and eating healthily her weight has steadily increased over the last 3 weeks. On visiting her GP, he notices her blood pressure has increased since her last visit and she has bruises on her arm. She is especially worried about a brain tumour. The most appropriate investigation would be:</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a:t>
            </a:r>
            <a:r>
              <a:rPr lang="ar" sz="1200">
                <a:solidFill>
                  <a:schemeClr val="dk1"/>
                </a:solidFill>
                <a:latin typeface="Mada"/>
                <a:ea typeface="Mada"/>
                <a:cs typeface="Mada"/>
                <a:sym typeface="Mada"/>
              </a:rPr>
              <a:t>Low-dose dexamethasone test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a:t>
            </a:r>
            <a:r>
              <a:rPr lang="ar" sz="1200">
                <a:solidFill>
                  <a:schemeClr val="dk1"/>
                </a:solidFill>
                <a:latin typeface="Mada"/>
                <a:ea typeface="Mada"/>
                <a:cs typeface="Mada"/>
                <a:sym typeface="Mada"/>
              </a:rPr>
              <a:t>High-dose dexamethasone test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a:t>
            </a:r>
            <a:r>
              <a:rPr lang="ar" sz="1200">
                <a:solidFill>
                  <a:schemeClr val="dk1"/>
                </a:solidFill>
                <a:latin typeface="Mada"/>
                <a:ea typeface="Mada"/>
                <a:cs typeface="Mada"/>
                <a:sym typeface="Mada"/>
              </a:rPr>
              <a:t>Computed tomography (CT) scan</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a:t>
            </a:r>
            <a:r>
              <a:rPr lang="ar" sz="1200">
                <a:solidFill>
                  <a:schemeClr val="dk1"/>
                </a:solidFill>
                <a:latin typeface="Mada"/>
                <a:ea typeface="Mada"/>
                <a:cs typeface="Mada"/>
                <a:sym typeface="Mada"/>
              </a:rPr>
              <a:t>Urinary free cortisol measurement</a:t>
            </a:r>
            <a:endParaRPr sz="12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Q4: </a:t>
            </a:r>
            <a:r>
              <a:rPr b="1" lang="ar" sz="1200">
                <a:solidFill>
                  <a:schemeClr val="accent1"/>
                </a:solidFill>
                <a:latin typeface="Mada"/>
                <a:ea typeface="Mada"/>
                <a:cs typeface="Mada"/>
                <a:sym typeface="Mada"/>
              </a:rPr>
              <a:t>A 22-year-old woman complains of dizziness and feeling light-headed. She works in an office and most frequently experiences this when standing up to visit the toilet. She has never fainted. The patient has lost 5 kg, but attributes this to eating more healthily. She has noticed a recent scar on the back of her hand which has started to turn very dark. The most appropriate investigation is:</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a:t>
            </a:r>
            <a:r>
              <a:rPr lang="ar" sz="1200">
                <a:solidFill>
                  <a:schemeClr val="dk1"/>
                </a:solidFill>
                <a:latin typeface="Mada"/>
                <a:ea typeface="Mada"/>
                <a:cs typeface="Mada"/>
                <a:sym typeface="Mada"/>
              </a:rPr>
              <a:t>Synacthen test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a:t>
            </a:r>
            <a:r>
              <a:rPr lang="ar" sz="1200">
                <a:solidFill>
                  <a:schemeClr val="dk1"/>
                </a:solidFill>
                <a:latin typeface="Mada"/>
                <a:ea typeface="Mada"/>
                <a:cs typeface="Mada"/>
                <a:sym typeface="Mada"/>
              </a:rPr>
              <a:t>Low-dose dexamethasone test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a:t>
            </a:r>
            <a:r>
              <a:rPr lang="ar" sz="1200">
                <a:solidFill>
                  <a:schemeClr val="dk1"/>
                </a:solidFill>
                <a:latin typeface="Mada"/>
                <a:ea typeface="Mada"/>
                <a:cs typeface="Mada"/>
                <a:sym typeface="Mada"/>
              </a:rPr>
              <a:t>Cortisol measurement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a:t>
            </a:r>
            <a:r>
              <a:rPr lang="ar" sz="1200">
                <a:solidFill>
                  <a:schemeClr val="dk1"/>
                </a:solidFill>
                <a:latin typeface="Mada"/>
                <a:ea typeface="Mada"/>
                <a:cs typeface="Mada"/>
                <a:sym typeface="Mada"/>
              </a:rPr>
              <a:t>Urinary free cortisol measurement</a:t>
            </a:r>
            <a:endParaRPr sz="12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solidFill>
                <a:srgbClr val="674EA7"/>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Q5: </a:t>
            </a:r>
            <a:r>
              <a:rPr b="1" lang="ar" sz="1200">
                <a:solidFill>
                  <a:schemeClr val="accent1"/>
                </a:solidFill>
                <a:latin typeface="Mada"/>
                <a:ea typeface="Mada"/>
                <a:cs typeface="Mada"/>
                <a:sym typeface="Mada"/>
              </a:rPr>
              <a:t>A 57-year-old woman, who has recently returned from a holiday in America, presents with dull grey-brown patches in her mouth and the palms of her hand which she has noticed in the last week. She has also noticed she gets very dizzy when rising from a seated position and is continually afraid of fainting.The most likely diagnosis is: </a:t>
            </a:r>
            <a:endParaRPr b="1" sz="12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lang="ar" sz="1200">
                <a:latin typeface="Mada"/>
                <a:ea typeface="Mada"/>
                <a:cs typeface="Mada"/>
                <a:sym typeface="Mada"/>
              </a:rPr>
              <a:t>A- </a:t>
            </a:r>
            <a:r>
              <a:rPr lang="ar" sz="1200">
                <a:latin typeface="Mada"/>
                <a:ea typeface="Mada"/>
                <a:cs typeface="Mada"/>
                <a:sym typeface="Mada"/>
              </a:rPr>
              <a:t>Addison’s disease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B- </a:t>
            </a:r>
            <a:r>
              <a:rPr lang="ar" sz="1200">
                <a:latin typeface="Mada"/>
                <a:ea typeface="Mada"/>
                <a:cs typeface="Mada"/>
                <a:sym typeface="Mada"/>
              </a:rPr>
              <a:t>SIADH</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C- </a:t>
            </a:r>
            <a:r>
              <a:rPr lang="ar" sz="1200">
                <a:latin typeface="Mada"/>
                <a:ea typeface="Mada"/>
                <a:cs typeface="Mada"/>
                <a:sym typeface="Mada"/>
              </a:rPr>
              <a:t>Conn’s syndrome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D- </a:t>
            </a:r>
            <a:r>
              <a:rPr lang="ar" sz="1200">
                <a:latin typeface="Mada"/>
                <a:ea typeface="Mada"/>
                <a:cs typeface="Mada"/>
                <a:sym typeface="Mada"/>
              </a:rPr>
              <a:t>17-hydroxylase deficiency</a:t>
            </a:r>
            <a:endParaRPr sz="12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latin typeface="Mada"/>
              <a:ea typeface="Mada"/>
              <a:cs typeface="Mada"/>
              <a:sym typeface="Mad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46"/>
          <p:cNvSpPr/>
          <p:nvPr/>
        </p:nvSpPr>
        <p:spPr>
          <a:xfrm rot="1038027">
            <a:off x="-1032094" y="-70897"/>
            <a:ext cx="9170855" cy="638035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692" name="Google Shape;692;p46"/>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693" name="Google Shape;693;p46"/>
          <p:cNvGrpSpPr/>
          <p:nvPr/>
        </p:nvGrpSpPr>
        <p:grpSpPr>
          <a:xfrm>
            <a:off x="6209422" y="4496566"/>
            <a:ext cx="293559" cy="273484"/>
            <a:chOff x="4786297" y="2980907"/>
            <a:chExt cx="189564" cy="189564"/>
          </a:xfrm>
        </p:grpSpPr>
        <p:sp>
          <p:nvSpPr>
            <p:cNvPr id="694" name="Google Shape;694;p46"/>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5" name="Google Shape;695;p46"/>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6" name="Google Shape;696;p46"/>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697" name="Google Shape;697;p46"/>
          <p:cNvGrpSpPr/>
          <p:nvPr/>
        </p:nvGrpSpPr>
        <p:grpSpPr>
          <a:xfrm>
            <a:off x="6704840" y="2552164"/>
            <a:ext cx="322057" cy="273505"/>
            <a:chOff x="5099945" y="1562040"/>
            <a:chExt cx="215986" cy="196894"/>
          </a:xfrm>
        </p:grpSpPr>
        <p:sp>
          <p:nvSpPr>
            <p:cNvPr id="698" name="Google Shape;698;p46"/>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699" name="Google Shape;699;p46"/>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0" name="Google Shape;700;p46"/>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01" name="Google Shape;701;p46"/>
          <p:cNvGrpSpPr/>
          <p:nvPr/>
        </p:nvGrpSpPr>
        <p:grpSpPr>
          <a:xfrm>
            <a:off x="5488874" y="5203886"/>
            <a:ext cx="458751" cy="192781"/>
            <a:chOff x="5427392" y="3652956"/>
            <a:chExt cx="296236" cy="133625"/>
          </a:xfrm>
        </p:grpSpPr>
        <p:sp>
          <p:nvSpPr>
            <p:cNvPr id="702" name="Google Shape;702;p46"/>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3" name="Google Shape;703;p46"/>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4" name="Google Shape;704;p46"/>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05" name="Google Shape;705;p46"/>
          <p:cNvGrpSpPr/>
          <p:nvPr/>
        </p:nvGrpSpPr>
        <p:grpSpPr>
          <a:xfrm>
            <a:off x="7172143" y="2638192"/>
            <a:ext cx="270649" cy="241377"/>
            <a:chOff x="7456777" y="1936895"/>
            <a:chExt cx="174770" cy="167309"/>
          </a:xfrm>
        </p:grpSpPr>
        <p:sp>
          <p:nvSpPr>
            <p:cNvPr id="706" name="Google Shape;706;p46"/>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7" name="Google Shape;707;p46"/>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8" name="Google Shape;708;p46"/>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09" name="Google Shape;709;p46"/>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10" name="Google Shape;710;p46"/>
          <p:cNvGrpSpPr/>
          <p:nvPr/>
        </p:nvGrpSpPr>
        <p:grpSpPr>
          <a:xfrm>
            <a:off x="6163360" y="5033579"/>
            <a:ext cx="264946" cy="241240"/>
            <a:chOff x="3923092" y="3421606"/>
            <a:chExt cx="171087" cy="167214"/>
          </a:xfrm>
        </p:grpSpPr>
        <p:sp>
          <p:nvSpPr>
            <p:cNvPr id="711" name="Google Shape;711;p46"/>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2" name="Google Shape;712;p46"/>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3" name="Google Shape;713;p46"/>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4" name="Google Shape;714;p46"/>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15" name="Google Shape;715;p46"/>
          <p:cNvGrpSpPr/>
          <p:nvPr/>
        </p:nvGrpSpPr>
        <p:grpSpPr>
          <a:xfrm>
            <a:off x="5778511" y="4598858"/>
            <a:ext cx="119616" cy="295152"/>
            <a:chOff x="6689991" y="3974566"/>
            <a:chExt cx="77242" cy="204583"/>
          </a:xfrm>
        </p:grpSpPr>
        <p:sp>
          <p:nvSpPr>
            <p:cNvPr id="716" name="Google Shape;716;p46"/>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7" name="Google Shape;717;p46"/>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8" name="Google Shape;718;p46"/>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19" name="Google Shape;719;p46"/>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20" name="Google Shape;720;p46"/>
          <p:cNvGrpSpPr/>
          <p:nvPr/>
        </p:nvGrpSpPr>
        <p:grpSpPr>
          <a:xfrm>
            <a:off x="5172773" y="5101445"/>
            <a:ext cx="119567" cy="295195"/>
            <a:chOff x="4308549" y="4159596"/>
            <a:chExt cx="77210" cy="204613"/>
          </a:xfrm>
        </p:grpSpPr>
        <p:sp>
          <p:nvSpPr>
            <p:cNvPr id="721" name="Google Shape;721;p46"/>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2" name="Google Shape;722;p46"/>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3" name="Google Shape;723;p46"/>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4" name="Google Shape;724;p46"/>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25" name="Google Shape;725;p46"/>
          <p:cNvGrpSpPr/>
          <p:nvPr/>
        </p:nvGrpSpPr>
        <p:grpSpPr>
          <a:xfrm>
            <a:off x="6605204" y="3485273"/>
            <a:ext cx="264691" cy="232289"/>
            <a:chOff x="4366946" y="1834186"/>
            <a:chExt cx="177537" cy="173778"/>
          </a:xfrm>
        </p:grpSpPr>
        <p:sp>
          <p:nvSpPr>
            <p:cNvPr id="726" name="Google Shape;726;p46"/>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7" name="Google Shape;727;p46"/>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8" name="Google Shape;728;p46"/>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29" name="Google Shape;729;p46"/>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0" name="Google Shape;730;p46"/>
          <p:cNvGrpSpPr/>
          <p:nvPr/>
        </p:nvGrpSpPr>
        <p:grpSpPr>
          <a:xfrm>
            <a:off x="6667556" y="4914767"/>
            <a:ext cx="270649" cy="241379"/>
            <a:chOff x="7373945" y="2491538"/>
            <a:chExt cx="174770" cy="167311"/>
          </a:xfrm>
        </p:grpSpPr>
        <p:sp>
          <p:nvSpPr>
            <p:cNvPr id="731" name="Google Shape;731;p46"/>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2" name="Google Shape;732;p46"/>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3" name="Google Shape;733;p46"/>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4" name="Google Shape;734;p46"/>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5" name="Google Shape;735;p46"/>
          <p:cNvGrpSpPr/>
          <p:nvPr/>
        </p:nvGrpSpPr>
        <p:grpSpPr>
          <a:xfrm>
            <a:off x="7081749" y="3128196"/>
            <a:ext cx="119616" cy="295152"/>
            <a:chOff x="7089311" y="1211098"/>
            <a:chExt cx="77242" cy="204583"/>
          </a:xfrm>
        </p:grpSpPr>
        <p:sp>
          <p:nvSpPr>
            <p:cNvPr id="736" name="Google Shape;736;p46"/>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7" name="Google Shape;737;p46"/>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8" name="Google Shape;738;p46"/>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9" name="Google Shape;739;p46"/>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40" name="Google Shape;740;p46"/>
          <p:cNvGrpSpPr/>
          <p:nvPr/>
        </p:nvGrpSpPr>
        <p:grpSpPr>
          <a:xfrm>
            <a:off x="6365407" y="3811305"/>
            <a:ext cx="1077922" cy="1072348"/>
            <a:chOff x="4332233" y="3324392"/>
            <a:chExt cx="1191206" cy="1180090"/>
          </a:xfrm>
        </p:grpSpPr>
        <p:sp>
          <p:nvSpPr>
            <p:cNvPr id="741" name="Google Shape;741;p46"/>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2" name="Google Shape;742;p46"/>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3" name="Google Shape;743;p46"/>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4" name="Google Shape;744;p46"/>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5" name="Google Shape;745;p46"/>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6" name="Google Shape;746;p46"/>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7" name="Google Shape;747;p46"/>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8" name="Google Shape;748;p46"/>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9" name="Google Shape;749;p46"/>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0" name="Google Shape;750;p46"/>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1" name="Google Shape;751;p46"/>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2" name="Google Shape;752;p46"/>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3" name="Google Shape;753;p46"/>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4" name="Google Shape;754;p46"/>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5" name="Google Shape;755;p46"/>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6" name="Google Shape;756;p46"/>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7" name="Google Shape;757;p46"/>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8" name="Google Shape;758;p46"/>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9" name="Google Shape;759;p46"/>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0" name="Google Shape;760;p46"/>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1" name="Google Shape;761;p46"/>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2" name="Google Shape;762;p46"/>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3" name="Google Shape;763;p46"/>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764" name="Google Shape;764;p46"/>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5" name="Google Shape;765;p46"/>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6" name="Google Shape;766;p46"/>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7" name="Google Shape;767;p46"/>
          <p:cNvGrpSpPr/>
          <p:nvPr/>
        </p:nvGrpSpPr>
        <p:grpSpPr>
          <a:xfrm>
            <a:off x="6975080" y="3754525"/>
            <a:ext cx="458751" cy="192781"/>
            <a:chOff x="5427392" y="3652956"/>
            <a:chExt cx="296236" cy="133625"/>
          </a:xfrm>
        </p:grpSpPr>
        <p:sp>
          <p:nvSpPr>
            <p:cNvPr id="768" name="Google Shape;768;p46"/>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9" name="Google Shape;769;p46"/>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0" name="Google Shape;770;p46"/>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771" name="Google Shape;771;p46"/>
          <p:cNvSpPr txBox="1"/>
          <p:nvPr/>
        </p:nvSpPr>
        <p:spPr>
          <a:xfrm>
            <a:off x="1984100" y="260850"/>
            <a:ext cx="4140000" cy="96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5000">
                <a:solidFill>
                  <a:schemeClr val="accent1"/>
                </a:solidFill>
                <a:latin typeface="Mada"/>
                <a:ea typeface="Mada"/>
                <a:cs typeface="Mada"/>
                <a:sym typeface="Mada"/>
              </a:rPr>
              <a:t>THANKS!!</a:t>
            </a:r>
            <a:endParaRPr b="1" sz="5000">
              <a:solidFill>
                <a:schemeClr val="accent1"/>
              </a:solidFill>
              <a:latin typeface="Mada"/>
              <a:ea typeface="Mada"/>
              <a:cs typeface="Mada"/>
              <a:sym typeface="Mada"/>
            </a:endParaRPr>
          </a:p>
        </p:txBody>
      </p:sp>
      <p:grpSp>
        <p:nvGrpSpPr>
          <p:cNvPr id="772" name="Google Shape;772;p46"/>
          <p:cNvGrpSpPr/>
          <p:nvPr/>
        </p:nvGrpSpPr>
        <p:grpSpPr>
          <a:xfrm>
            <a:off x="795950" y="1012050"/>
            <a:ext cx="6516287" cy="2796468"/>
            <a:chOff x="799041" y="1280613"/>
            <a:chExt cx="6541800" cy="2428966"/>
          </a:xfrm>
        </p:grpSpPr>
        <p:sp>
          <p:nvSpPr>
            <p:cNvPr id="773" name="Google Shape;773;p46"/>
            <p:cNvSpPr txBox="1"/>
            <p:nvPr/>
          </p:nvSpPr>
          <p:spPr>
            <a:xfrm>
              <a:off x="799041" y="1280613"/>
              <a:ext cx="6541800" cy="901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This lecture was done by:</a:t>
              </a:r>
              <a:endParaRPr sz="2400">
                <a:latin typeface="Pacifico"/>
                <a:ea typeface="Pacifico"/>
                <a:cs typeface="Pacifico"/>
                <a:sym typeface="Pacifico"/>
              </a:endParaRPr>
            </a:p>
          </p:txBody>
        </p:sp>
        <p:sp>
          <p:nvSpPr>
            <p:cNvPr id="774" name="Google Shape;774;p46"/>
            <p:cNvSpPr txBox="1"/>
            <p:nvPr/>
          </p:nvSpPr>
          <p:spPr>
            <a:xfrm>
              <a:off x="1518915" y="2181613"/>
              <a:ext cx="5102100" cy="370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Quiz and summary maker:</a:t>
              </a:r>
              <a:endParaRPr sz="2400">
                <a:latin typeface="Pacifico"/>
                <a:ea typeface="Pacifico"/>
                <a:cs typeface="Pacifico"/>
                <a:sym typeface="Pacifico"/>
              </a:endParaRPr>
            </a:p>
          </p:txBody>
        </p:sp>
        <p:sp>
          <p:nvSpPr>
            <p:cNvPr id="775" name="Google Shape;775;p46"/>
            <p:cNvSpPr txBox="1"/>
            <p:nvPr/>
          </p:nvSpPr>
          <p:spPr>
            <a:xfrm>
              <a:off x="2273366" y="2594976"/>
              <a:ext cx="3026100" cy="560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Nawaf Albhijan</a:t>
              </a:r>
              <a:endParaRPr sz="1800">
                <a:latin typeface="Mada"/>
                <a:ea typeface="Mada"/>
                <a:cs typeface="Mada"/>
                <a:sym typeface="Mada"/>
              </a:endParaRPr>
            </a:p>
          </p:txBody>
        </p:sp>
        <p:sp>
          <p:nvSpPr>
            <p:cNvPr id="776" name="Google Shape;776;p46"/>
            <p:cNvSpPr txBox="1"/>
            <p:nvPr/>
          </p:nvSpPr>
          <p:spPr>
            <a:xfrm>
              <a:off x="1518924" y="3183679"/>
              <a:ext cx="5102100" cy="5259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Note taker:</a:t>
              </a:r>
              <a:endParaRPr sz="2400">
                <a:latin typeface="Pacifico"/>
                <a:ea typeface="Pacifico"/>
                <a:cs typeface="Pacifico"/>
                <a:sym typeface="Pacifico"/>
              </a:endParaRPr>
            </a:p>
          </p:txBody>
        </p:sp>
      </p:grpSp>
      <p:grpSp>
        <p:nvGrpSpPr>
          <p:cNvPr id="777" name="Google Shape;777;p46"/>
          <p:cNvGrpSpPr/>
          <p:nvPr/>
        </p:nvGrpSpPr>
        <p:grpSpPr>
          <a:xfrm>
            <a:off x="-1679310" y="5750031"/>
            <a:ext cx="10343669" cy="4602603"/>
            <a:chOff x="-1557559" y="5606217"/>
            <a:chExt cx="10384167" cy="4605366"/>
          </a:xfrm>
        </p:grpSpPr>
        <p:sp>
          <p:nvSpPr>
            <p:cNvPr id="778" name="Google Shape;778;p46"/>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79" name="Google Shape;779;p46"/>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80" name="Google Shape;780;p46"/>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81" name="Google Shape;781;p46"/>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782" name="Google Shape;782;p46"/>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783" name="Google Shape;783;p46"/>
            <p:cNvGrpSpPr/>
            <p:nvPr/>
          </p:nvGrpSpPr>
          <p:grpSpPr>
            <a:xfrm>
              <a:off x="1656025" y="8761125"/>
              <a:ext cx="4020900" cy="998700"/>
              <a:chOff x="1656025" y="8761125"/>
              <a:chExt cx="4020900" cy="998700"/>
            </a:xfrm>
          </p:grpSpPr>
          <p:sp>
            <p:nvSpPr>
              <p:cNvPr id="784" name="Google Shape;784;p46"/>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785" name="Google Shape;785;p46">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786" name="Google Shape;786;p46"/>
          <p:cNvGrpSpPr/>
          <p:nvPr/>
        </p:nvGrpSpPr>
        <p:grpSpPr>
          <a:xfrm>
            <a:off x="258081" y="3971276"/>
            <a:ext cx="1131856" cy="1357967"/>
            <a:chOff x="876055" y="2338940"/>
            <a:chExt cx="862498" cy="998652"/>
          </a:xfrm>
        </p:grpSpPr>
        <p:grpSp>
          <p:nvGrpSpPr>
            <p:cNvPr id="787" name="Google Shape;787;p46"/>
            <p:cNvGrpSpPr/>
            <p:nvPr/>
          </p:nvGrpSpPr>
          <p:grpSpPr>
            <a:xfrm>
              <a:off x="876055" y="2338940"/>
              <a:ext cx="431131" cy="998652"/>
              <a:chOff x="6094678" y="3600952"/>
              <a:chExt cx="431131" cy="998652"/>
            </a:xfrm>
          </p:grpSpPr>
          <p:sp>
            <p:nvSpPr>
              <p:cNvPr id="788" name="Google Shape;788;p46"/>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6"/>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6"/>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6"/>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6"/>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6"/>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6"/>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6"/>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6"/>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6"/>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6"/>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6"/>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6"/>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6"/>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6"/>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6"/>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6"/>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 name="Google Shape;805;p46"/>
            <p:cNvGrpSpPr/>
            <p:nvPr/>
          </p:nvGrpSpPr>
          <p:grpSpPr>
            <a:xfrm>
              <a:off x="1396606" y="2521080"/>
              <a:ext cx="341947" cy="634395"/>
              <a:chOff x="5257252" y="2296731"/>
              <a:chExt cx="543549" cy="1048934"/>
            </a:xfrm>
          </p:grpSpPr>
          <p:sp>
            <p:nvSpPr>
              <p:cNvPr id="806" name="Google Shape;806;p46"/>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6"/>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6"/>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6"/>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6"/>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6"/>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6"/>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6"/>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6"/>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6"/>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6"/>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6"/>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6"/>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6"/>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6"/>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6"/>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6"/>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6"/>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6"/>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6"/>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6"/>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6"/>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6"/>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6"/>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6"/>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6"/>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6"/>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6"/>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6"/>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6"/>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6"/>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6"/>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6"/>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6"/>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6"/>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6"/>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6"/>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6"/>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6"/>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6"/>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6"/>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6"/>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6"/>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6"/>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6"/>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6"/>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6"/>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6"/>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6"/>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6"/>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6"/>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6"/>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6"/>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6"/>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6"/>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6"/>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6"/>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6"/>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6"/>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6"/>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6"/>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6"/>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6"/>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6"/>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6"/>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6"/>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72" name="Google Shape;872;p46"/>
          <p:cNvSpPr txBox="1"/>
          <p:nvPr/>
        </p:nvSpPr>
        <p:spPr>
          <a:xfrm>
            <a:off x="2272800" y="1437574"/>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Nawaf Albhijan</a:t>
            </a:r>
            <a:endParaRPr sz="1800">
              <a:latin typeface="Mada"/>
              <a:ea typeface="Mada"/>
              <a:cs typeface="Mada"/>
              <a:sym typeface="Mada"/>
            </a:endParaRPr>
          </a:p>
        </p:txBody>
      </p:sp>
      <p:sp>
        <p:nvSpPr>
          <p:cNvPr id="873" name="Google Shape;873;p46"/>
          <p:cNvSpPr txBox="1"/>
          <p:nvPr/>
        </p:nvSpPr>
        <p:spPr>
          <a:xfrm>
            <a:off x="2264475" y="3613249"/>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Nawaf Albhijan</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Amirah Aldakhilallah</a:t>
            </a:r>
            <a:endParaRPr sz="1800">
              <a:latin typeface="Mada"/>
              <a:ea typeface="Mada"/>
              <a:cs typeface="Mada"/>
              <a:sym typeface="Mada"/>
            </a:endParaRPr>
          </a:p>
        </p:txBody>
      </p:sp>
      <p:sp>
        <p:nvSpPr>
          <p:cNvPr id="874" name="Google Shape;874;p46"/>
          <p:cNvSpPr txBox="1"/>
          <p:nvPr/>
        </p:nvSpPr>
        <p:spPr>
          <a:xfrm>
            <a:off x="1487600" y="4301562"/>
            <a:ext cx="5082300" cy="8133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200">
                <a:solidFill>
                  <a:schemeClr val="accent1"/>
                </a:solidFill>
                <a:latin typeface="Pacifico"/>
                <a:ea typeface="Pacifico"/>
                <a:cs typeface="Pacifico"/>
                <a:sym typeface="Pacifico"/>
              </a:rPr>
              <a:t>Special thanks to..</a:t>
            </a:r>
            <a:endParaRPr sz="2200">
              <a:solidFill>
                <a:schemeClr val="accent1"/>
              </a:solidFill>
              <a:latin typeface="Pacifico"/>
              <a:ea typeface="Pacifico"/>
              <a:cs typeface="Pacifico"/>
              <a:sym typeface="Pacific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40" name="Google Shape;140;p22"/>
          <p:cNvSpPr txBox="1"/>
          <p:nvPr/>
        </p:nvSpPr>
        <p:spPr>
          <a:xfrm>
            <a:off x="984450" y="29650"/>
            <a:ext cx="55911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Introduction</a:t>
            </a:r>
            <a:endParaRPr sz="2600">
              <a:latin typeface="Mada Black"/>
              <a:ea typeface="Mada Black"/>
              <a:cs typeface="Mada Black"/>
              <a:sym typeface="Mada Black"/>
            </a:endParaRPr>
          </a:p>
        </p:txBody>
      </p:sp>
      <p:sp>
        <p:nvSpPr>
          <p:cNvPr id="141" name="Google Shape;141;p22"/>
          <p:cNvSpPr txBox="1"/>
          <p:nvPr/>
        </p:nvSpPr>
        <p:spPr>
          <a:xfrm>
            <a:off x="152400" y="1082400"/>
            <a:ext cx="7438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Regulation of Secretion:</a:t>
            </a:r>
            <a:endParaRPr sz="2200">
              <a:solidFill>
                <a:srgbClr val="000000"/>
              </a:solidFill>
              <a:highlight>
                <a:srgbClr val="D0E0E3"/>
              </a:highlight>
              <a:latin typeface="Mada Black"/>
              <a:ea typeface="Mada Black"/>
              <a:cs typeface="Mada Black"/>
              <a:sym typeface="Mada Black"/>
            </a:endParaRPr>
          </a:p>
        </p:txBody>
      </p:sp>
      <p:cxnSp>
        <p:nvCxnSpPr>
          <p:cNvPr id="142" name="Google Shape;142;p22"/>
          <p:cNvCxnSpPr/>
          <p:nvPr/>
        </p:nvCxnSpPr>
        <p:spPr>
          <a:xfrm rot="10800000">
            <a:off x="9313" y="101727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43" name="Google Shape;143;p22"/>
          <p:cNvSpPr/>
          <p:nvPr/>
        </p:nvSpPr>
        <p:spPr>
          <a:xfrm>
            <a:off x="166950" y="3752675"/>
            <a:ext cx="7226100" cy="1508100"/>
          </a:xfrm>
          <a:prstGeom prst="snip1Rect">
            <a:avLst>
              <a:gd fmla="val 16667" name="adj"/>
            </a:avLst>
          </a:prstGeom>
          <a:noFill/>
          <a:ln cap="flat" cmpd="sng" w="28575">
            <a:solidFill>
              <a:schemeClr val="accent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2"/>
          <p:cNvSpPr txBox="1"/>
          <p:nvPr/>
        </p:nvSpPr>
        <p:spPr>
          <a:xfrm>
            <a:off x="109800" y="1543225"/>
            <a:ext cx="7226100" cy="1037400"/>
          </a:xfrm>
          <a:prstGeom prst="rect">
            <a:avLst/>
          </a:prstGeom>
          <a:noFill/>
          <a:ln>
            <a:noFill/>
          </a:ln>
        </p:spPr>
        <p:txBody>
          <a:bodyPr anchorCtr="0" anchor="t" bIns="91425" lIns="91425" spcFirstLastPara="1" rIns="91425" wrap="square" tIns="91425">
            <a:spAutoFit/>
          </a:bodyPr>
          <a:lstStyle/>
          <a:p>
            <a:pPr indent="-188000" lvl="0" marL="316800" rtl="0" algn="l">
              <a:lnSpc>
                <a:spcPct val="115000"/>
              </a:lnSpc>
              <a:spcBef>
                <a:spcPts val="0"/>
              </a:spcBef>
              <a:spcAft>
                <a:spcPts val="0"/>
              </a:spcAft>
              <a:buSzPts val="1600"/>
              <a:buFont typeface="Mada"/>
              <a:buAutoNum type="arabicParenR"/>
            </a:pPr>
            <a:r>
              <a:rPr b="1" lang="ar" sz="1600" u="sng">
                <a:latin typeface="Mada"/>
                <a:ea typeface="Mada"/>
                <a:cs typeface="Mada"/>
                <a:sym typeface="Mada"/>
              </a:rPr>
              <a:t>Circadian Rhythm:</a:t>
            </a:r>
            <a:r>
              <a:rPr b="1" lang="ar" sz="1600">
                <a:latin typeface="Mada"/>
                <a:ea typeface="Mada"/>
                <a:cs typeface="Mada"/>
                <a:sym typeface="Mada"/>
              </a:rPr>
              <a:t> </a:t>
            </a:r>
            <a:r>
              <a:rPr lang="ar" sz="1200">
                <a:solidFill>
                  <a:srgbClr val="6AA84F"/>
                </a:solidFill>
                <a:latin typeface="Mada"/>
                <a:ea typeface="Mada"/>
                <a:cs typeface="Mada"/>
                <a:sym typeface="Mada"/>
              </a:rPr>
              <a:t>Affected by psychological or physiological factors.</a:t>
            </a:r>
            <a:endParaRPr sz="1200">
              <a:solidFill>
                <a:srgbClr val="6AA84F"/>
              </a:solidFill>
              <a:latin typeface="Mada"/>
              <a:ea typeface="Mada"/>
              <a:cs typeface="Mada"/>
              <a:sym typeface="Mada"/>
            </a:endParaRPr>
          </a:p>
          <a:p>
            <a:pPr indent="-198600" lvl="0" marL="460800" rtl="0" algn="l">
              <a:spcBef>
                <a:spcPts val="0"/>
              </a:spcBef>
              <a:spcAft>
                <a:spcPts val="0"/>
              </a:spcAft>
              <a:buSzPts val="1200"/>
              <a:buFont typeface="Mada"/>
              <a:buChar char="●"/>
            </a:pPr>
            <a:r>
              <a:rPr lang="ar" sz="1200">
                <a:latin typeface="Mada"/>
                <a:ea typeface="Mada"/>
                <a:cs typeface="Mada"/>
                <a:sym typeface="Mada"/>
              </a:rPr>
              <a:t>R</a:t>
            </a:r>
            <a:r>
              <a:rPr lang="ar" sz="1200">
                <a:latin typeface="Mada"/>
                <a:ea typeface="Mada"/>
                <a:cs typeface="Mada"/>
                <a:sym typeface="Mada"/>
              </a:rPr>
              <a:t>egulates both the magnitude and the number of CRH and ACTH secretory episodes.</a:t>
            </a:r>
            <a:endParaRPr sz="1200">
              <a:latin typeface="Mada"/>
              <a:ea typeface="Mada"/>
              <a:cs typeface="Mada"/>
              <a:sym typeface="Mada"/>
            </a:endParaRPr>
          </a:p>
          <a:p>
            <a:pPr indent="-198600" lvl="0" marL="460800" rtl="0" algn="l">
              <a:spcBef>
                <a:spcPts val="0"/>
              </a:spcBef>
              <a:spcAft>
                <a:spcPts val="0"/>
              </a:spcAft>
              <a:buSzPts val="1200"/>
              <a:buFont typeface="Mada"/>
              <a:buChar char="●"/>
            </a:pPr>
            <a:r>
              <a:rPr lang="ar" sz="1200">
                <a:latin typeface="Mada"/>
                <a:ea typeface="Mada"/>
                <a:cs typeface="Mada"/>
                <a:sym typeface="Mada"/>
              </a:rPr>
              <a:t>Cortisol secretion is low in the late evening and high in the early morning</a:t>
            </a:r>
            <a:r>
              <a:rPr lang="ar" sz="1200">
                <a:latin typeface="Mada"/>
                <a:ea typeface="Mada"/>
                <a:cs typeface="Mada"/>
                <a:sym typeface="Mada"/>
              </a:rPr>
              <a:t> </a:t>
            </a:r>
            <a:r>
              <a:rPr lang="ar" sz="1200">
                <a:solidFill>
                  <a:srgbClr val="6AA84F"/>
                </a:solidFill>
                <a:latin typeface="Mada"/>
                <a:ea typeface="Mada"/>
                <a:cs typeface="Mada"/>
                <a:sym typeface="Mada"/>
              </a:rPr>
              <a:t>where we need it the most.</a:t>
            </a:r>
            <a:endParaRPr sz="1200">
              <a:solidFill>
                <a:srgbClr val="6AA84F"/>
              </a:solidFill>
              <a:latin typeface="Mada"/>
              <a:ea typeface="Mada"/>
              <a:cs typeface="Mada"/>
              <a:sym typeface="Mada"/>
            </a:endParaRPr>
          </a:p>
          <a:p>
            <a:pPr indent="-204950" lvl="0" marL="460800" rtl="0" algn="l">
              <a:spcBef>
                <a:spcPts val="0"/>
              </a:spcBef>
              <a:spcAft>
                <a:spcPts val="0"/>
              </a:spcAft>
              <a:buClr>
                <a:srgbClr val="CC0000"/>
              </a:buClr>
              <a:buSzPts val="1300"/>
              <a:buFont typeface="Mada"/>
              <a:buChar char="●"/>
            </a:pPr>
            <a:r>
              <a:rPr b="1" lang="ar" sz="1300">
                <a:solidFill>
                  <a:srgbClr val="CC0000"/>
                </a:solidFill>
                <a:latin typeface="Mada"/>
                <a:ea typeface="Mada"/>
                <a:cs typeface="Mada"/>
                <a:sym typeface="Mada"/>
              </a:rPr>
              <a:t>This rhythm is changed by:</a:t>
            </a:r>
            <a:endParaRPr b="1" sz="1300">
              <a:solidFill>
                <a:srgbClr val="CC0000"/>
              </a:solidFill>
              <a:latin typeface="Mada"/>
              <a:ea typeface="Mada"/>
              <a:cs typeface="Mada"/>
              <a:sym typeface="Mada"/>
            </a:endParaRPr>
          </a:p>
        </p:txBody>
      </p:sp>
      <p:graphicFrame>
        <p:nvGraphicFramePr>
          <p:cNvPr id="145" name="Google Shape;145;p22"/>
          <p:cNvGraphicFramePr/>
          <p:nvPr/>
        </p:nvGraphicFramePr>
        <p:xfrm>
          <a:off x="202638" y="2540938"/>
          <a:ext cx="3000000" cy="3000000"/>
        </p:xfrm>
        <a:graphic>
          <a:graphicData uri="http://schemas.openxmlformats.org/drawingml/2006/table">
            <a:tbl>
              <a:tblPr>
                <a:noFill/>
                <a:tableStyleId>{6276E6E4-02A1-4E70-BCD9-788658AE278E}</a:tableStyleId>
              </a:tblPr>
              <a:tblGrid>
                <a:gridCol w="1445225"/>
                <a:gridCol w="1445225"/>
                <a:gridCol w="1445225"/>
                <a:gridCol w="1445225"/>
                <a:gridCol w="1445225"/>
              </a:tblGrid>
              <a:tr h="0">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Changes in Sleep</a:t>
                      </a:r>
                      <a:endParaRPr b="1"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pattern</a:t>
                      </a:r>
                      <a:r>
                        <a:rPr b="1" baseline="30000" lang="ar" sz="1100">
                          <a:solidFill>
                            <a:schemeClr val="dk1"/>
                          </a:solidFill>
                          <a:latin typeface="Mada"/>
                          <a:ea typeface="Mada"/>
                          <a:cs typeface="Mada"/>
                          <a:sym typeface="Mada"/>
                        </a:rPr>
                        <a:t>1</a:t>
                      </a:r>
                      <a:endParaRPr b="1" baseline="30000"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100">
                          <a:solidFill>
                            <a:schemeClr val="dk1"/>
                          </a:solidFill>
                          <a:latin typeface="Mada"/>
                          <a:ea typeface="Mada"/>
                          <a:cs typeface="Mada"/>
                          <a:sym typeface="Mada"/>
                        </a:rPr>
                        <a:t> Light-dark exposure</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Feeding times</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100">
                          <a:solidFill>
                            <a:schemeClr val="dk1"/>
                          </a:solidFill>
                          <a:latin typeface="Mada"/>
                          <a:ea typeface="Mada"/>
                          <a:cs typeface="Mada"/>
                          <a:sym typeface="Mada"/>
                        </a:rPr>
                        <a:t>Psychological stress</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CNS and pituitary</a:t>
                      </a:r>
                      <a:endParaRPr b="1" sz="1100">
                        <a:solidFill>
                          <a:schemeClr val="dk1"/>
                        </a:solidFill>
                        <a:latin typeface="Mada"/>
                        <a:ea typeface="Mada"/>
                        <a:cs typeface="Mada"/>
                        <a:sym typeface="Mada"/>
                      </a:endParaRPr>
                    </a:p>
                    <a:p>
                      <a:pPr indent="0" lvl="0" marL="0" rtl="0" algn="ctr">
                        <a:spcBef>
                          <a:spcPts val="0"/>
                        </a:spcBef>
                        <a:spcAft>
                          <a:spcPts val="0"/>
                        </a:spcAft>
                        <a:buNone/>
                      </a:pPr>
                      <a:r>
                        <a:rPr b="1" lang="ar" sz="1100">
                          <a:solidFill>
                            <a:schemeClr val="dk1"/>
                          </a:solidFill>
                          <a:latin typeface="Mada"/>
                          <a:ea typeface="Mada"/>
                          <a:cs typeface="Mada"/>
                          <a:sym typeface="Mada"/>
                        </a:rPr>
                        <a:t>disorders</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r h="0">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Cushing syndrome</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100">
                          <a:solidFill>
                            <a:schemeClr val="dk1"/>
                          </a:solidFill>
                          <a:latin typeface="Mada"/>
                          <a:ea typeface="Mada"/>
                          <a:cs typeface="Mada"/>
                          <a:sym typeface="Mada"/>
                        </a:rPr>
                        <a:t>Liver disease</a:t>
                      </a:r>
                      <a:r>
                        <a:rPr b="1" baseline="30000" lang="ar" sz="1100">
                          <a:solidFill>
                            <a:schemeClr val="dk1"/>
                          </a:solidFill>
                          <a:latin typeface="Mada"/>
                          <a:ea typeface="Mada"/>
                          <a:cs typeface="Mada"/>
                          <a:sym typeface="Mada"/>
                        </a:rPr>
                        <a:t>2</a:t>
                      </a:r>
                      <a:endParaRPr b="1" baseline="30000"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100">
                          <a:solidFill>
                            <a:schemeClr val="dk1"/>
                          </a:solidFill>
                          <a:latin typeface="Mada"/>
                          <a:ea typeface="Mada"/>
                          <a:cs typeface="Mada"/>
                          <a:sym typeface="Mada"/>
                        </a:rPr>
                        <a:t>Chronic renal failure</a:t>
                      </a:r>
                      <a:r>
                        <a:rPr b="1" baseline="30000" lang="ar" sz="1100">
                          <a:solidFill>
                            <a:schemeClr val="dk1"/>
                          </a:solidFill>
                          <a:latin typeface="Mada"/>
                          <a:ea typeface="Mada"/>
                          <a:cs typeface="Mada"/>
                          <a:sym typeface="Mada"/>
                        </a:rPr>
                        <a:t>2</a:t>
                      </a:r>
                      <a:endParaRPr b="1" baseline="30000"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100">
                          <a:solidFill>
                            <a:schemeClr val="dk1"/>
                          </a:solidFill>
                          <a:latin typeface="Mada"/>
                          <a:ea typeface="Mada"/>
                          <a:cs typeface="Mada"/>
                          <a:sym typeface="Mada"/>
                        </a:rPr>
                        <a:t>Alcoholism</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100">
                          <a:solidFill>
                            <a:schemeClr val="dk1"/>
                          </a:solidFill>
                          <a:latin typeface="Mada"/>
                          <a:ea typeface="Mada"/>
                          <a:cs typeface="Mada"/>
                          <a:sym typeface="Mada"/>
                        </a:rPr>
                        <a:t>Certain Drugs e.g. cyproheptadine</a:t>
                      </a:r>
                      <a:endParaRPr b="1" sz="1100">
                        <a:latin typeface="Mada"/>
                        <a:ea typeface="Mada"/>
                        <a:cs typeface="Mada"/>
                        <a:sym typeface="Mada"/>
                      </a:endParaRPr>
                    </a:p>
                  </a:txBody>
                  <a:tcPr marT="91425" marB="91425" marR="91425" marL="91425" anchor="ctr">
                    <a:lnL cap="flat" cmpd="sng" w="28575">
                      <a:solidFill>
                        <a:schemeClr val="accent3"/>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3"/>
                      </a:solidFill>
                      <a:prstDash val="solid"/>
                      <a:round/>
                      <a:headEnd len="sm" w="sm" type="none"/>
                      <a:tailEnd len="sm" w="sm" type="none"/>
                    </a:lnT>
                    <a:lnB cap="flat" cmpd="sng" w="28575">
                      <a:solidFill>
                        <a:schemeClr val="accent3"/>
                      </a:solidFill>
                      <a:prstDash val="solid"/>
                      <a:round/>
                      <a:headEnd len="sm" w="sm" type="none"/>
                      <a:tailEnd len="sm" w="sm" type="none"/>
                    </a:lnB>
                  </a:tcPr>
                </a:tc>
              </a:tr>
            </a:tbl>
          </a:graphicData>
        </a:graphic>
      </p:graphicFrame>
      <p:pic>
        <p:nvPicPr>
          <p:cNvPr id="146" name="Google Shape;146;p22"/>
          <p:cNvPicPr preferRelativeResize="0"/>
          <p:nvPr/>
        </p:nvPicPr>
        <p:blipFill>
          <a:blip r:embed="rId3">
            <a:alphaModFix/>
          </a:blip>
          <a:stretch>
            <a:fillRect/>
          </a:stretch>
        </p:blipFill>
        <p:spPr>
          <a:xfrm>
            <a:off x="252650" y="3798025"/>
            <a:ext cx="2105050" cy="1022099"/>
          </a:xfrm>
          <a:prstGeom prst="rect">
            <a:avLst/>
          </a:prstGeom>
          <a:noFill/>
          <a:ln>
            <a:noFill/>
          </a:ln>
        </p:spPr>
      </p:pic>
      <p:sp>
        <p:nvSpPr>
          <p:cNvPr id="147" name="Google Shape;147;p22"/>
          <p:cNvSpPr txBox="1"/>
          <p:nvPr/>
        </p:nvSpPr>
        <p:spPr>
          <a:xfrm>
            <a:off x="2357700" y="3755450"/>
            <a:ext cx="50043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100">
                <a:solidFill>
                  <a:srgbClr val="6AA84F"/>
                </a:solidFill>
                <a:latin typeface="Mada"/>
                <a:ea typeface="Mada"/>
                <a:cs typeface="Mada"/>
                <a:sym typeface="Mada"/>
              </a:rPr>
              <a:t>T</a:t>
            </a:r>
            <a:r>
              <a:rPr lang="ar" sz="1100">
                <a:solidFill>
                  <a:srgbClr val="6AA84F"/>
                </a:solidFill>
                <a:latin typeface="Mada"/>
                <a:ea typeface="Mada"/>
                <a:cs typeface="Mada"/>
                <a:sym typeface="Mada"/>
              </a:rPr>
              <a:t>he circadian rhythm of cortisol secretion could help you in diagnosis,</a:t>
            </a:r>
            <a:r>
              <a:rPr lang="ar" sz="1100">
                <a:solidFill>
                  <a:srgbClr val="CC0000"/>
                </a:solidFill>
                <a:latin typeface="Mada"/>
                <a:ea typeface="Mada"/>
                <a:cs typeface="Mada"/>
                <a:sym typeface="Mada"/>
              </a:rPr>
              <a:t> </a:t>
            </a:r>
            <a:r>
              <a:rPr b="1" lang="ar" sz="1100">
                <a:solidFill>
                  <a:srgbClr val="CC0000"/>
                </a:solidFill>
                <a:latin typeface="Mada"/>
                <a:ea typeface="Mada"/>
                <a:cs typeface="Mada"/>
                <a:sym typeface="Mada"/>
              </a:rPr>
              <a:t>Cortisol reaches peak levels in the early morning</a:t>
            </a:r>
            <a:r>
              <a:rPr b="1" lang="ar" sz="1100">
                <a:solidFill>
                  <a:srgbClr val="6AA84F"/>
                </a:solidFill>
                <a:latin typeface="Mada"/>
                <a:ea typeface="Mada"/>
                <a:cs typeface="Mada"/>
                <a:sym typeface="Mada"/>
              </a:rPr>
              <a:t> (8 or 10 am)</a:t>
            </a:r>
            <a:r>
              <a:rPr lang="ar" sz="1100">
                <a:solidFill>
                  <a:srgbClr val="6AA84F"/>
                </a:solidFill>
                <a:latin typeface="Mada"/>
                <a:ea typeface="Mada"/>
                <a:cs typeface="Mada"/>
                <a:sym typeface="Mada"/>
              </a:rPr>
              <a:t>, </a:t>
            </a:r>
            <a:r>
              <a:rPr b="1" lang="ar" sz="1100">
                <a:solidFill>
                  <a:srgbClr val="CC0000"/>
                </a:solidFill>
                <a:latin typeface="Mada"/>
                <a:ea typeface="Mada"/>
                <a:cs typeface="Mada"/>
                <a:sym typeface="Mada"/>
              </a:rPr>
              <a:t>and the lowest level is at night </a:t>
            </a:r>
            <a:r>
              <a:rPr b="1" lang="ar" sz="1100">
                <a:solidFill>
                  <a:srgbClr val="6AA84F"/>
                </a:solidFill>
                <a:latin typeface="Mada"/>
                <a:ea typeface="Mada"/>
                <a:cs typeface="Mada"/>
                <a:sym typeface="Mada"/>
              </a:rPr>
              <a:t>(12am).</a:t>
            </a:r>
            <a:endParaRPr b="1"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I</a:t>
            </a:r>
            <a:r>
              <a:rPr lang="ar" sz="1100">
                <a:solidFill>
                  <a:srgbClr val="6AA84F"/>
                </a:solidFill>
                <a:latin typeface="Mada"/>
                <a:ea typeface="Mada"/>
                <a:cs typeface="Mada"/>
                <a:sym typeface="Mada"/>
              </a:rPr>
              <a:t>f a patient has some clinical features of adrenal disorder and we</a:t>
            </a:r>
            <a:r>
              <a:rPr b="1" lang="ar" sz="1100">
                <a:solidFill>
                  <a:srgbClr val="6AA84F"/>
                </a:solidFill>
                <a:latin typeface="Mada"/>
                <a:ea typeface="Mada"/>
                <a:cs typeface="Mada"/>
                <a:sym typeface="Mada"/>
              </a:rPr>
              <a:t> measured his cortisol level at 12PM and was very high then this is abnormal</a:t>
            </a:r>
            <a:r>
              <a:rPr lang="ar" sz="1100">
                <a:solidFill>
                  <a:srgbClr val="6AA84F"/>
                </a:solidFill>
                <a:latin typeface="Mada"/>
                <a:ea typeface="Mada"/>
                <a:cs typeface="Mada"/>
                <a:sym typeface="Mada"/>
              </a:rPr>
              <a:t>, but if it’s high in the morning then this is the normal</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I</a:t>
            </a:r>
            <a:r>
              <a:rPr b="1" lang="ar" sz="1100">
                <a:solidFill>
                  <a:srgbClr val="6AA84F"/>
                </a:solidFill>
                <a:latin typeface="Mada"/>
                <a:ea typeface="Mada"/>
                <a:cs typeface="Mada"/>
                <a:sym typeface="Mada"/>
              </a:rPr>
              <a:t>f we measure cortisol in the morning and it  was very low then this is abnormal</a:t>
            </a:r>
            <a:endParaRPr b="1" sz="1100">
              <a:solidFill>
                <a:srgbClr val="6AA84F"/>
              </a:solidFill>
              <a:latin typeface="Mada"/>
              <a:ea typeface="Mada"/>
              <a:cs typeface="Mada"/>
              <a:sym typeface="Mada"/>
            </a:endParaRPr>
          </a:p>
        </p:txBody>
      </p:sp>
      <p:sp>
        <p:nvSpPr>
          <p:cNvPr id="148" name="Google Shape;148;p22"/>
          <p:cNvSpPr txBox="1"/>
          <p:nvPr/>
        </p:nvSpPr>
        <p:spPr>
          <a:xfrm>
            <a:off x="186000" y="5353225"/>
            <a:ext cx="5933100" cy="217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ar" sz="1600">
                <a:latin typeface="Mada"/>
                <a:ea typeface="Mada"/>
                <a:cs typeface="Mada"/>
                <a:sym typeface="Mada"/>
              </a:rPr>
              <a:t>2)</a:t>
            </a:r>
            <a:r>
              <a:rPr b="1" lang="ar" sz="1600" u="sng">
                <a:latin typeface="Mada"/>
                <a:ea typeface="Mada"/>
                <a:cs typeface="Mada"/>
                <a:sym typeface="Mada"/>
              </a:rPr>
              <a:t>	</a:t>
            </a:r>
            <a:r>
              <a:rPr b="1" lang="ar" sz="1600" u="sng">
                <a:solidFill>
                  <a:srgbClr val="CC0000"/>
                </a:solidFill>
                <a:latin typeface="Mada"/>
                <a:ea typeface="Mada"/>
                <a:cs typeface="Mada"/>
                <a:sym typeface="Mada"/>
              </a:rPr>
              <a:t>Stress:</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latin typeface="Mada"/>
                <a:ea typeface="Mada"/>
                <a:cs typeface="Mada"/>
                <a:sym typeface="Mada"/>
              </a:rPr>
              <a:t>e.g</a:t>
            </a:r>
            <a:r>
              <a:rPr b="1" lang="ar" sz="1200">
                <a:latin typeface="Mada"/>
                <a:ea typeface="Mada"/>
                <a:cs typeface="Mada"/>
                <a:sym typeface="Mada"/>
              </a:rPr>
              <a:t>. surgery and hypoglycemia. It causes </a:t>
            </a:r>
            <a:r>
              <a:rPr b="1" lang="ar" sz="1200">
                <a:solidFill>
                  <a:srgbClr val="CC0000"/>
                </a:solidFill>
                <a:latin typeface="Mada"/>
                <a:ea typeface="Mada"/>
                <a:cs typeface="Mada"/>
                <a:sym typeface="Mada"/>
              </a:rPr>
              <a:t>ACTH </a:t>
            </a:r>
            <a:r>
              <a:rPr b="1" lang="ar" sz="1200">
                <a:latin typeface="Mada"/>
                <a:ea typeface="Mada"/>
                <a:cs typeface="Mada"/>
                <a:sym typeface="Mada"/>
              </a:rPr>
              <a:t>and </a:t>
            </a:r>
            <a:r>
              <a:rPr b="1" lang="ar" sz="1200">
                <a:solidFill>
                  <a:srgbClr val="CC0000"/>
                </a:solidFill>
                <a:latin typeface="Mada"/>
                <a:ea typeface="Mada"/>
                <a:cs typeface="Mada"/>
                <a:sym typeface="Mada"/>
              </a:rPr>
              <a:t>cortisol </a:t>
            </a:r>
            <a:r>
              <a:rPr b="1" lang="ar" sz="1200">
                <a:latin typeface="Mada"/>
                <a:ea typeface="Mada"/>
                <a:cs typeface="Mada"/>
                <a:sym typeface="Mada"/>
              </a:rPr>
              <a:t>to be secreted</a:t>
            </a:r>
            <a:r>
              <a:rPr lang="ar" sz="1200">
                <a:latin typeface="Mada"/>
                <a:ea typeface="Mada"/>
                <a:cs typeface="Mada"/>
                <a:sym typeface="Mada"/>
              </a:rPr>
              <a:t> within minutes of the onset of stress and this is mediated by increased CRH secretion.</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latin typeface="Mada"/>
                <a:ea typeface="Mada"/>
                <a:cs typeface="Mada"/>
                <a:sym typeface="Mada"/>
              </a:rPr>
              <a:t>This is abolished by </a:t>
            </a:r>
            <a:r>
              <a:rPr lang="ar" sz="1200" u="sng">
                <a:latin typeface="Mada"/>
                <a:ea typeface="Mada"/>
                <a:cs typeface="Mada"/>
                <a:sym typeface="Mada"/>
              </a:rPr>
              <a:t>prior high dose glucocorticoid administration</a:t>
            </a:r>
            <a:r>
              <a:rPr lang="ar" sz="1200">
                <a:latin typeface="Mada"/>
                <a:ea typeface="Mada"/>
                <a:cs typeface="Mada"/>
                <a:sym typeface="Mada"/>
              </a:rPr>
              <a:t> and in Cushing’s syndrome.</a:t>
            </a:r>
            <a:endParaRPr sz="1200">
              <a:latin typeface="Mada"/>
              <a:ea typeface="Mada"/>
              <a:cs typeface="Mada"/>
              <a:sym typeface="Mada"/>
            </a:endParaRPr>
          </a:p>
          <a:p>
            <a:pPr indent="0" lvl="0" marL="0" rtl="0" algn="l">
              <a:lnSpc>
                <a:spcPct val="115000"/>
              </a:lnSpc>
              <a:spcBef>
                <a:spcPts val="1000"/>
              </a:spcBef>
              <a:spcAft>
                <a:spcPts val="0"/>
              </a:spcAft>
              <a:buNone/>
            </a:pPr>
            <a:r>
              <a:rPr b="1" lang="ar" sz="1600">
                <a:latin typeface="Mada"/>
                <a:ea typeface="Mada"/>
                <a:cs typeface="Mada"/>
                <a:sym typeface="Mada"/>
              </a:rPr>
              <a:t>3)</a:t>
            </a:r>
            <a:r>
              <a:rPr b="1" lang="ar" sz="1600" u="sng">
                <a:latin typeface="Mada"/>
                <a:ea typeface="Mada"/>
                <a:cs typeface="Mada"/>
                <a:sym typeface="Mada"/>
              </a:rPr>
              <a:t>	Feedback inhibition:</a:t>
            </a:r>
            <a:endParaRPr b="1" sz="1600" u="sng">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occurs by glucocorticoids</a:t>
            </a:r>
            <a:r>
              <a:rPr b="1" lang="ar" sz="1200">
                <a:solidFill>
                  <a:srgbClr val="CC0000"/>
                </a:solidFill>
                <a:latin typeface="Mada"/>
                <a:ea typeface="Mada"/>
                <a:cs typeface="Mada"/>
                <a:sym typeface="Mada"/>
              </a:rPr>
              <a:t> </a:t>
            </a:r>
            <a:r>
              <a:rPr b="1" lang="ar" sz="1200" u="sng">
                <a:solidFill>
                  <a:srgbClr val="CC0000"/>
                </a:solidFill>
                <a:latin typeface="Mada"/>
                <a:ea typeface="Mada"/>
                <a:cs typeface="Mada"/>
                <a:sym typeface="Mada"/>
              </a:rPr>
              <a:t>both</a:t>
            </a:r>
            <a:r>
              <a:rPr b="1" lang="ar" sz="1200">
                <a:solidFill>
                  <a:srgbClr val="CC0000"/>
                </a:solidFill>
                <a:latin typeface="Mada"/>
                <a:ea typeface="Mada"/>
                <a:cs typeface="Mada"/>
                <a:sym typeface="Mada"/>
              </a:rPr>
              <a:t> </a:t>
            </a:r>
            <a:r>
              <a:rPr lang="ar" sz="1200">
                <a:latin typeface="Mada"/>
                <a:ea typeface="Mada"/>
                <a:cs typeface="Mada"/>
                <a:sym typeface="Mada"/>
              </a:rPr>
              <a:t>at the </a:t>
            </a:r>
            <a:r>
              <a:rPr b="1" lang="ar" sz="1200">
                <a:latin typeface="Mada"/>
                <a:ea typeface="Mada"/>
                <a:cs typeface="Mada"/>
                <a:sym typeface="Mada"/>
              </a:rPr>
              <a:t>pituitary </a:t>
            </a:r>
            <a:r>
              <a:rPr lang="ar" sz="1200">
                <a:latin typeface="Mada"/>
                <a:ea typeface="Mada"/>
                <a:cs typeface="Mada"/>
                <a:sym typeface="Mada"/>
              </a:rPr>
              <a:t>and </a:t>
            </a:r>
            <a:r>
              <a:rPr b="1" lang="ar" sz="1200">
                <a:latin typeface="Mada"/>
                <a:ea typeface="Mada"/>
                <a:cs typeface="Mada"/>
                <a:sym typeface="Mada"/>
              </a:rPr>
              <a:t>hypothalamus</a:t>
            </a:r>
            <a:r>
              <a:rPr b="1" lang="ar" sz="1200">
                <a:solidFill>
                  <a:srgbClr val="CC0000"/>
                </a:solidFill>
                <a:latin typeface="Mada"/>
                <a:ea typeface="Mada"/>
                <a:cs typeface="Mada"/>
                <a:sym typeface="Mada"/>
              </a:rPr>
              <a:t> inhibiting CRH and ACTH production</a:t>
            </a:r>
            <a:r>
              <a:rPr lang="ar" sz="1200">
                <a:latin typeface="Mada"/>
                <a:ea typeface="Mada"/>
                <a:cs typeface="Mada"/>
                <a:sym typeface="Mada"/>
              </a:rPr>
              <a:t> and thus further synthesis of glucocorticoids</a:t>
            </a:r>
            <a:endParaRPr sz="1200">
              <a:latin typeface="Mada"/>
              <a:ea typeface="Mada"/>
              <a:cs typeface="Mada"/>
              <a:sym typeface="Mada"/>
            </a:endParaRPr>
          </a:p>
        </p:txBody>
      </p:sp>
      <p:sp>
        <p:nvSpPr>
          <p:cNvPr id="149" name="Google Shape;149;p22"/>
          <p:cNvSpPr txBox="1"/>
          <p:nvPr/>
        </p:nvSpPr>
        <p:spPr>
          <a:xfrm>
            <a:off x="252625" y="4743925"/>
            <a:ext cx="2105100" cy="55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accent1"/>
                </a:solidFill>
                <a:latin typeface="Mada"/>
                <a:ea typeface="Mada"/>
                <a:cs typeface="Mada"/>
                <a:sym typeface="Mada"/>
              </a:rPr>
              <a:t>Physiological cortisol circadian rhythm</a:t>
            </a:r>
            <a:endParaRPr b="1" sz="1300">
              <a:solidFill>
                <a:schemeClr val="accent1"/>
              </a:solidFill>
              <a:latin typeface="Mada"/>
              <a:ea typeface="Mada"/>
              <a:cs typeface="Mada"/>
              <a:sym typeface="Mada"/>
            </a:endParaRPr>
          </a:p>
        </p:txBody>
      </p:sp>
      <p:pic>
        <p:nvPicPr>
          <p:cNvPr id="150" name="Google Shape;150;p22"/>
          <p:cNvPicPr preferRelativeResize="0"/>
          <p:nvPr/>
        </p:nvPicPr>
        <p:blipFill>
          <a:blip r:embed="rId4">
            <a:alphaModFix/>
          </a:blip>
          <a:stretch>
            <a:fillRect/>
          </a:stretch>
        </p:blipFill>
        <p:spPr>
          <a:xfrm>
            <a:off x="6119174" y="5477000"/>
            <a:ext cx="1242825" cy="861900"/>
          </a:xfrm>
          <a:prstGeom prst="rect">
            <a:avLst/>
          </a:prstGeom>
          <a:noFill/>
          <a:ln>
            <a:noFill/>
          </a:ln>
        </p:spPr>
      </p:pic>
      <p:pic>
        <p:nvPicPr>
          <p:cNvPr id="151" name="Google Shape;151;p22"/>
          <p:cNvPicPr preferRelativeResize="0"/>
          <p:nvPr/>
        </p:nvPicPr>
        <p:blipFill>
          <a:blip r:embed="rId5">
            <a:alphaModFix/>
          </a:blip>
          <a:stretch>
            <a:fillRect/>
          </a:stretch>
        </p:blipFill>
        <p:spPr>
          <a:xfrm>
            <a:off x="6119174" y="6360045"/>
            <a:ext cx="1242824" cy="950252"/>
          </a:xfrm>
          <a:prstGeom prst="rect">
            <a:avLst/>
          </a:prstGeom>
          <a:noFill/>
          <a:ln>
            <a:noFill/>
          </a:ln>
        </p:spPr>
      </p:pic>
      <p:sp>
        <p:nvSpPr>
          <p:cNvPr id="152" name="Google Shape;152;p22"/>
          <p:cNvSpPr txBox="1"/>
          <p:nvPr/>
        </p:nvSpPr>
        <p:spPr>
          <a:xfrm>
            <a:off x="152400" y="7559400"/>
            <a:ext cx="7438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Circulation of Cortisol &amp; Adrenal Androgens:</a:t>
            </a:r>
            <a:endParaRPr sz="2200">
              <a:solidFill>
                <a:srgbClr val="000000"/>
              </a:solidFill>
              <a:highlight>
                <a:srgbClr val="D0E0E3"/>
              </a:highlight>
              <a:latin typeface="Mada Black"/>
              <a:ea typeface="Mada Black"/>
              <a:cs typeface="Mada Black"/>
              <a:sym typeface="Mada Black"/>
            </a:endParaRPr>
          </a:p>
        </p:txBody>
      </p:sp>
      <p:sp>
        <p:nvSpPr>
          <p:cNvPr id="153" name="Google Shape;153;p22"/>
          <p:cNvSpPr txBox="1"/>
          <p:nvPr/>
        </p:nvSpPr>
        <p:spPr>
          <a:xfrm>
            <a:off x="114300" y="8001000"/>
            <a:ext cx="7429800" cy="20994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Cortisol and the adrenal androgens circulate</a:t>
            </a:r>
            <a:r>
              <a:rPr b="1" lang="ar" sz="1200">
                <a:latin typeface="Mada"/>
                <a:ea typeface="Mada"/>
                <a:cs typeface="Mada"/>
                <a:sym typeface="Mada"/>
              </a:rPr>
              <a:t> bound to plasma proteins.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plasma half life of cortisol </a:t>
            </a:r>
            <a:r>
              <a:rPr lang="ar" sz="1200">
                <a:solidFill>
                  <a:srgbClr val="6AA84F"/>
                </a:solidFill>
                <a:latin typeface="Mada"/>
                <a:ea typeface="Mada"/>
                <a:cs typeface="Mada"/>
                <a:sym typeface="Mada"/>
              </a:rPr>
              <a:t>is </a:t>
            </a:r>
            <a:r>
              <a:rPr lang="ar" sz="1200">
                <a:solidFill>
                  <a:srgbClr val="6AA84F"/>
                </a:solidFill>
                <a:latin typeface="Mada"/>
                <a:ea typeface="Mada"/>
                <a:cs typeface="Mada"/>
                <a:sym typeface="Mada"/>
              </a:rPr>
              <a:t>short</a:t>
            </a:r>
            <a:r>
              <a:rPr lang="ar" sz="1200">
                <a:solidFill>
                  <a:srgbClr val="6AA84F"/>
                </a:solidFill>
                <a:latin typeface="Mada"/>
                <a:ea typeface="Mada"/>
                <a:cs typeface="Mada"/>
                <a:sym typeface="Mada"/>
              </a:rPr>
              <a:t> </a:t>
            </a:r>
            <a:r>
              <a:rPr lang="ar" sz="1200">
                <a:latin typeface="Mada"/>
                <a:ea typeface="Mada"/>
                <a:cs typeface="Mada"/>
                <a:sym typeface="Mada"/>
              </a:rPr>
              <a:t>(70-90 min) and is determined by the extent of plasma binding and by the rate of metabolic inactivation.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Cortisol binds mainly to CBG</a:t>
            </a:r>
            <a:r>
              <a:rPr b="1" lang="ar" sz="1200">
                <a:latin typeface="Mada"/>
                <a:ea typeface="Mada"/>
                <a:cs typeface="Mada"/>
                <a:sym typeface="Mada"/>
              </a:rPr>
              <a:t> (</a:t>
            </a:r>
            <a:r>
              <a:rPr lang="ar" sz="1200">
                <a:latin typeface="Mada"/>
                <a:ea typeface="Mada"/>
                <a:cs typeface="Mada"/>
                <a:sym typeface="Mada"/>
              </a:rPr>
              <a:t>cortisol binding globulin or </a:t>
            </a:r>
            <a:r>
              <a:rPr lang="ar" sz="1200">
                <a:solidFill>
                  <a:schemeClr val="dk1"/>
                </a:solidFill>
                <a:latin typeface="Mada"/>
                <a:ea typeface="Mada"/>
                <a:cs typeface="Mada"/>
                <a:sym typeface="Mada"/>
              </a:rPr>
              <a:t>transcortin </a:t>
            </a:r>
            <a:r>
              <a:rPr b="1" lang="ar" sz="1200">
                <a:latin typeface="Mada"/>
                <a:ea typeface="Mada"/>
                <a:cs typeface="Mada"/>
                <a:sym typeface="Mada"/>
              </a:rPr>
              <a:t>) </a:t>
            </a:r>
            <a:r>
              <a:rPr lang="ar" sz="1200">
                <a:latin typeface="Mada"/>
                <a:ea typeface="Mada"/>
                <a:cs typeface="Mada"/>
                <a:sym typeface="Mada"/>
              </a:rPr>
              <a:t>= 75% and to a lesser extent to albumin = 15% and about</a:t>
            </a:r>
            <a:r>
              <a:rPr b="1" lang="ar" sz="1200">
                <a:solidFill>
                  <a:srgbClr val="CC0000"/>
                </a:solidFill>
                <a:latin typeface="Mada"/>
                <a:ea typeface="Mada"/>
                <a:cs typeface="Mada"/>
                <a:sym typeface="Mada"/>
              </a:rPr>
              <a:t> 10% of circulating cortisol is free </a:t>
            </a:r>
            <a:r>
              <a:rPr lang="ar" sz="1200">
                <a:latin typeface="Mada"/>
                <a:ea typeface="Mada"/>
                <a:cs typeface="Mada"/>
                <a:sym typeface="Mada"/>
              </a:rPr>
              <a:t>and it is this</a:t>
            </a:r>
            <a:r>
              <a:rPr b="1" lang="ar" sz="1200">
                <a:solidFill>
                  <a:srgbClr val="CC0000"/>
                </a:solidFill>
                <a:latin typeface="Mada"/>
                <a:ea typeface="Mada"/>
                <a:cs typeface="Mada"/>
                <a:sym typeface="Mada"/>
              </a:rPr>
              <a:t> biologically active</a:t>
            </a:r>
            <a:r>
              <a:rPr lang="ar" sz="1200">
                <a:latin typeface="Mada"/>
                <a:ea typeface="Mada"/>
                <a:cs typeface="Mada"/>
                <a:sym typeface="Mada"/>
              </a:rPr>
              <a:t> cortisol which is regulated by ACTH.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Androgens except for testosterone bind weakly to albumin. </a:t>
            </a:r>
            <a:r>
              <a:rPr lang="ar" sz="1200">
                <a:latin typeface="Mada"/>
                <a:ea typeface="Mada"/>
                <a:cs typeface="Mada"/>
                <a:sym typeface="Mada"/>
              </a:rPr>
              <a:t>However, </a:t>
            </a:r>
            <a:r>
              <a:rPr b="1" lang="ar" sz="1200">
                <a:latin typeface="Mada"/>
                <a:ea typeface="Mada"/>
                <a:cs typeface="Mada"/>
                <a:sym typeface="Mada"/>
              </a:rPr>
              <a:t>testosterone </a:t>
            </a:r>
            <a:r>
              <a:rPr lang="ar" sz="1200">
                <a:latin typeface="Mada"/>
                <a:ea typeface="Mada"/>
                <a:cs typeface="Mada"/>
                <a:sym typeface="Mada"/>
              </a:rPr>
              <a:t>is bound extensively to a specific globulin,</a:t>
            </a:r>
            <a:r>
              <a:rPr b="1" lang="ar" sz="1200">
                <a:solidFill>
                  <a:srgbClr val="CC0000"/>
                </a:solidFill>
                <a:latin typeface="Mada"/>
                <a:ea typeface="Mada"/>
                <a:cs typeface="Mada"/>
                <a:sym typeface="Mada"/>
              </a:rPr>
              <a:t> sex hormone binding globulin (SHBG).</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free cortisol level measurement is not available at all hospitals, we use total cortisol instead.  So it’s imp to know the factors that affect CBG , Because you don’t know wether the increase is caused by free cortisol or CBG.</a:t>
            </a:r>
            <a:endParaRPr sz="1200">
              <a:solidFill>
                <a:srgbClr val="999999"/>
              </a:solidFill>
              <a:latin typeface="Mada"/>
              <a:ea typeface="Mada"/>
              <a:cs typeface="Mada"/>
              <a:sym typeface="Mada"/>
            </a:endParaRPr>
          </a:p>
        </p:txBody>
      </p:sp>
      <p:cxnSp>
        <p:nvCxnSpPr>
          <p:cNvPr id="154" name="Google Shape;154;p2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55" name="Google Shape;155;p22"/>
          <p:cNvSpPr txBox="1"/>
          <p:nvPr/>
        </p:nvSpPr>
        <p:spPr>
          <a:xfrm>
            <a:off x="-1375" y="10086550"/>
            <a:ext cx="7560000" cy="5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rgbClr val="6AA84F"/>
                </a:solidFill>
                <a:latin typeface="Mada"/>
                <a:ea typeface="Mada"/>
                <a:cs typeface="Mada"/>
                <a:sym typeface="Mada"/>
              </a:rPr>
              <a:t>1- people who stay up late or have </a:t>
            </a:r>
            <a:r>
              <a:rPr lang="ar" sz="1100">
                <a:solidFill>
                  <a:srgbClr val="6AA84F"/>
                </a:solidFill>
                <a:latin typeface="Mada"/>
                <a:ea typeface="Mada"/>
                <a:cs typeface="Mada"/>
                <a:sym typeface="Mada"/>
              </a:rPr>
              <a:t>night</a:t>
            </a:r>
            <a:r>
              <a:rPr lang="ar" sz="1100">
                <a:solidFill>
                  <a:srgbClr val="6AA84F"/>
                </a:solidFill>
                <a:latin typeface="Mada"/>
                <a:ea typeface="Mada"/>
                <a:cs typeface="Mada"/>
                <a:sym typeface="Mada"/>
              </a:rPr>
              <a:t> shifts</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2- all chronic diseases can affect the pituitary circadian </a:t>
            </a:r>
            <a:r>
              <a:rPr lang="ar" sz="1100">
                <a:solidFill>
                  <a:srgbClr val="6AA84F"/>
                </a:solidFill>
                <a:latin typeface="Mada"/>
                <a:ea typeface="Mada"/>
                <a:cs typeface="Mada"/>
                <a:sym typeface="Mada"/>
              </a:rPr>
              <a:t>rhythm</a:t>
            </a:r>
            <a:r>
              <a:rPr lang="ar" sz="1100">
                <a:solidFill>
                  <a:srgbClr val="6AA84F"/>
                </a:solidFill>
                <a:latin typeface="Mada"/>
                <a:ea typeface="Mada"/>
                <a:cs typeface="Mada"/>
                <a:sym typeface="Mada"/>
              </a:rPr>
              <a:t>. </a:t>
            </a:r>
            <a:endParaRPr sz="1100">
              <a:solidFill>
                <a:srgbClr val="6AA84F"/>
              </a:solidFill>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3"/>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61" name="Google Shape;161;p23"/>
          <p:cNvSpPr txBox="1"/>
          <p:nvPr/>
        </p:nvSpPr>
        <p:spPr>
          <a:xfrm>
            <a:off x="984450" y="29650"/>
            <a:ext cx="55911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600">
                <a:latin typeface="Mada Black"/>
                <a:ea typeface="Mada Black"/>
                <a:cs typeface="Mada Black"/>
                <a:sym typeface="Mada Black"/>
              </a:rPr>
              <a:t>Introduction</a:t>
            </a:r>
            <a:endParaRPr sz="2600">
              <a:latin typeface="Mada Black"/>
              <a:ea typeface="Mada Black"/>
              <a:cs typeface="Mada Black"/>
              <a:sym typeface="Mada Black"/>
            </a:endParaRPr>
          </a:p>
        </p:txBody>
      </p:sp>
      <p:sp>
        <p:nvSpPr>
          <p:cNvPr id="162" name="Google Shape;162;p23"/>
          <p:cNvSpPr txBox="1"/>
          <p:nvPr/>
        </p:nvSpPr>
        <p:spPr>
          <a:xfrm>
            <a:off x="181650" y="9299450"/>
            <a:ext cx="7560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Adrenocortical hypofunction: </a:t>
            </a:r>
            <a:endParaRPr sz="2200">
              <a:solidFill>
                <a:srgbClr val="000000"/>
              </a:solidFill>
              <a:highlight>
                <a:srgbClr val="D0E0E3"/>
              </a:highlight>
              <a:latin typeface="Mada Black"/>
              <a:ea typeface="Mada Black"/>
              <a:cs typeface="Mada Black"/>
              <a:sym typeface="Mada Black"/>
            </a:endParaRPr>
          </a:p>
        </p:txBody>
      </p:sp>
      <p:cxnSp>
        <p:nvCxnSpPr>
          <p:cNvPr id="163" name="Google Shape;163;p23"/>
          <p:cNvCxnSpPr/>
          <p:nvPr/>
        </p:nvCxnSpPr>
        <p:spPr>
          <a:xfrm rot="10800000">
            <a:off x="8900" y="10992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64" name="Google Shape;164;p23"/>
          <p:cNvSpPr txBox="1"/>
          <p:nvPr/>
        </p:nvSpPr>
        <p:spPr>
          <a:xfrm>
            <a:off x="229425" y="7112600"/>
            <a:ext cx="7132500" cy="23361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b="1" lang="ar">
                <a:latin typeface="Mada"/>
                <a:ea typeface="Mada"/>
                <a:cs typeface="Mada"/>
                <a:sym typeface="Mada"/>
              </a:rPr>
              <a:t> Clinical </a:t>
            </a:r>
            <a:r>
              <a:rPr lang="ar">
                <a:latin typeface="Mada"/>
                <a:ea typeface="Mada"/>
                <a:cs typeface="Mada"/>
                <a:sym typeface="Mada"/>
              </a:rPr>
              <a:t>(History and Examination):</a:t>
            </a:r>
            <a:endParaRPr>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function (hypersecretion or hyposecretion) </a:t>
            </a:r>
            <a:endParaRPr sz="1200">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Structural (headache, visual symptoms)</a:t>
            </a:r>
            <a:endParaRPr sz="1200">
              <a:latin typeface="Mada"/>
              <a:ea typeface="Mada"/>
              <a:cs typeface="Mada"/>
              <a:sym typeface="Mada"/>
            </a:endParaRPr>
          </a:p>
          <a:p>
            <a:pPr indent="0" lvl="0" marL="457200" rtl="0" algn="l">
              <a:lnSpc>
                <a:spcPct val="100000"/>
              </a:lnSpc>
              <a:spcBef>
                <a:spcPts val="0"/>
              </a:spcBef>
              <a:spcAft>
                <a:spcPts val="0"/>
              </a:spcAft>
              <a:buNone/>
            </a:pPr>
            <a:r>
              <a:rPr b="1" lang="ar">
                <a:latin typeface="Mada"/>
                <a:ea typeface="Mada"/>
                <a:cs typeface="Mada"/>
                <a:sym typeface="Mada"/>
              </a:rPr>
              <a:t> Biochemical:</a:t>
            </a:r>
            <a:r>
              <a:rPr b="1" lang="ar" sz="1600">
                <a:latin typeface="Mada"/>
                <a:ea typeface="Mada"/>
                <a:cs typeface="Mada"/>
                <a:sym typeface="Mada"/>
              </a:rPr>
              <a:t> </a:t>
            </a:r>
            <a:r>
              <a:rPr lang="ar" sz="1200">
                <a:solidFill>
                  <a:srgbClr val="6AA84F"/>
                </a:solidFill>
                <a:latin typeface="Mada"/>
                <a:ea typeface="Mada"/>
                <a:cs typeface="Mada"/>
                <a:sym typeface="Mada"/>
              </a:rPr>
              <a:t>(To proof if he has high or low levels of that hormone).</a:t>
            </a:r>
            <a:endParaRPr sz="1200">
              <a:solidFill>
                <a:srgbClr val="6AA84F"/>
              </a:solidFill>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Screening Test </a:t>
            </a:r>
            <a:endParaRPr sz="1200">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Mada"/>
              <a:buChar char="➢"/>
            </a:pPr>
            <a:r>
              <a:rPr lang="ar" sz="1200">
                <a:latin typeface="Mada"/>
                <a:ea typeface="Mada"/>
                <a:cs typeface="Mada"/>
                <a:sym typeface="Mada"/>
              </a:rPr>
              <a:t>Confirmatory Test </a:t>
            </a:r>
            <a:endParaRPr sz="1200">
              <a:latin typeface="Mada"/>
              <a:ea typeface="Mada"/>
              <a:cs typeface="Mada"/>
              <a:sym typeface="Mada"/>
            </a:endParaRPr>
          </a:p>
          <a:p>
            <a:pPr indent="0" lvl="0" marL="0" rtl="0" algn="l">
              <a:lnSpc>
                <a:spcPct val="100000"/>
              </a:lnSpc>
              <a:spcBef>
                <a:spcPts val="0"/>
              </a:spcBef>
              <a:spcAft>
                <a:spcPts val="0"/>
              </a:spcAft>
              <a:buNone/>
            </a:pPr>
            <a:r>
              <a:t/>
            </a:r>
            <a:endParaRPr sz="500">
              <a:latin typeface="Mada"/>
              <a:ea typeface="Mada"/>
              <a:cs typeface="Mada"/>
              <a:sym typeface="Mada"/>
            </a:endParaRPr>
          </a:p>
          <a:p>
            <a:pPr indent="0" lvl="0" marL="457200" rtl="0" algn="l">
              <a:lnSpc>
                <a:spcPct val="100000"/>
              </a:lnSpc>
              <a:spcBef>
                <a:spcPts val="0"/>
              </a:spcBef>
              <a:spcAft>
                <a:spcPts val="0"/>
              </a:spcAft>
              <a:buNone/>
            </a:pPr>
            <a:r>
              <a:rPr b="1" lang="ar">
                <a:latin typeface="Mada"/>
                <a:ea typeface="Mada"/>
                <a:cs typeface="Mada"/>
                <a:sym typeface="Mada"/>
              </a:rPr>
              <a:t> Anatomical:</a:t>
            </a:r>
            <a:endParaRPr b="1">
              <a:latin typeface="Mada"/>
              <a:ea typeface="Mada"/>
              <a:cs typeface="Mada"/>
              <a:sym typeface="Mada"/>
            </a:endParaRPr>
          </a:p>
          <a:p>
            <a:pPr indent="-304800" lvl="1" marL="914400" rtl="0" algn="l">
              <a:lnSpc>
                <a:spcPct val="100000"/>
              </a:lnSpc>
              <a:spcBef>
                <a:spcPts val="0"/>
              </a:spcBef>
              <a:spcAft>
                <a:spcPts val="0"/>
              </a:spcAft>
              <a:buClr>
                <a:srgbClr val="000000"/>
              </a:buClr>
              <a:buSzPts val="1200"/>
              <a:buFont typeface="Cabin"/>
              <a:buChar char="➢"/>
            </a:pPr>
            <a:r>
              <a:rPr lang="ar" sz="1200">
                <a:latin typeface="Mada"/>
                <a:ea typeface="Mada"/>
                <a:cs typeface="Mada"/>
                <a:sym typeface="Mada"/>
              </a:rPr>
              <a:t>CT or MRI adrenal </a:t>
            </a:r>
            <a:r>
              <a:rPr lang="ar" sz="1200">
                <a:solidFill>
                  <a:srgbClr val="6AA84F"/>
                </a:solidFill>
                <a:latin typeface="Mada"/>
                <a:ea typeface="Mada"/>
                <a:cs typeface="Mada"/>
                <a:sym typeface="Mada"/>
              </a:rPr>
              <a:t>if needed</a:t>
            </a:r>
            <a:r>
              <a:rPr lang="ar" sz="1200">
                <a:latin typeface="Mada"/>
                <a:ea typeface="Mada"/>
                <a:cs typeface="Mada"/>
                <a:sym typeface="Mada"/>
              </a:rPr>
              <a:t> (adenoma, hyperplasia, uni or bilateral, adrenal , extra-adrenal, benign or malignant)</a:t>
            </a:r>
            <a:r>
              <a:rPr b="1" lang="ar" sz="1200">
                <a:latin typeface="Mada"/>
                <a:ea typeface="Mada"/>
                <a:cs typeface="Mada"/>
                <a:sym typeface="Mada"/>
              </a:rPr>
              <a:t> </a:t>
            </a:r>
            <a:endParaRPr b="1" sz="1200">
              <a:latin typeface="Mada"/>
              <a:ea typeface="Mada"/>
              <a:cs typeface="Mada"/>
              <a:sym typeface="Mada"/>
            </a:endParaRPr>
          </a:p>
          <a:p>
            <a:pPr indent="0" lvl="0" marL="457200" rtl="0" algn="l">
              <a:lnSpc>
                <a:spcPct val="115000"/>
              </a:lnSpc>
              <a:spcBef>
                <a:spcPts val="0"/>
              </a:spcBef>
              <a:spcAft>
                <a:spcPts val="0"/>
              </a:spcAft>
              <a:buNone/>
            </a:pPr>
            <a:r>
              <a:rPr b="1" lang="ar">
                <a:latin typeface="Mada"/>
                <a:ea typeface="Mada"/>
                <a:cs typeface="Mada"/>
                <a:sym typeface="Mada"/>
              </a:rPr>
              <a:t>Then Treatment</a:t>
            </a:r>
            <a:endParaRPr b="1">
              <a:latin typeface="Mada"/>
              <a:ea typeface="Mada"/>
              <a:cs typeface="Mada"/>
              <a:sym typeface="Mada"/>
            </a:endParaRPr>
          </a:p>
        </p:txBody>
      </p:sp>
      <p:sp>
        <p:nvSpPr>
          <p:cNvPr id="165" name="Google Shape;165;p23"/>
          <p:cNvSpPr txBox="1"/>
          <p:nvPr/>
        </p:nvSpPr>
        <p:spPr>
          <a:xfrm>
            <a:off x="152400" y="6727025"/>
            <a:ext cx="5316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Evaluation of Adrenal disorders: </a:t>
            </a:r>
            <a:endParaRPr sz="2200">
              <a:solidFill>
                <a:srgbClr val="000000"/>
              </a:solidFill>
              <a:highlight>
                <a:srgbClr val="D0E0E3"/>
              </a:highlight>
              <a:latin typeface="Mada Black"/>
              <a:ea typeface="Mada Black"/>
              <a:cs typeface="Mada Black"/>
              <a:sym typeface="Mada Black"/>
            </a:endParaRPr>
          </a:p>
        </p:txBody>
      </p:sp>
      <p:pic>
        <p:nvPicPr>
          <p:cNvPr id="166" name="Google Shape;166;p23"/>
          <p:cNvPicPr preferRelativeResize="0"/>
          <p:nvPr/>
        </p:nvPicPr>
        <p:blipFill>
          <a:blip r:embed="rId3">
            <a:alphaModFix/>
          </a:blip>
          <a:stretch>
            <a:fillRect/>
          </a:stretch>
        </p:blipFill>
        <p:spPr>
          <a:xfrm>
            <a:off x="429635" y="7177625"/>
            <a:ext cx="295439" cy="330913"/>
          </a:xfrm>
          <a:prstGeom prst="rect">
            <a:avLst/>
          </a:prstGeom>
          <a:noFill/>
          <a:ln>
            <a:noFill/>
          </a:ln>
        </p:spPr>
      </p:pic>
      <p:pic>
        <p:nvPicPr>
          <p:cNvPr id="167" name="Google Shape;167;p23"/>
          <p:cNvPicPr preferRelativeResize="0"/>
          <p:nvPr/>
        </p:nvPicPr>
        <p:blipFill>
          <a:blip r:embed="rId4">
            <a:alphaModFix/>
          </a:blip>
          <a:stretch>
            <a:fillRect/>
          </a:stretch>
        </p:blipFill>
        <p:spPr>
          <a:xfrm>
            <a:off x="429635" y="7789679"/>
            <a:ext cx="295439" cy="330913"/>
          </a:xfrm>
          <a:prstGeom prst="rect">
            <a:avLst/>
          </a:prstGeom>
          <a:noFill/>
          <a:ln>
            <a:noFill/>
          </a:ln>
        </p:spPr>
      </p:pic>
      <p:pic>
        <p:nvPicPr>
          <p:cNvPr id="168" name="Google Shape;168;p23"/>
          <p:cNvPicPr preferRelativeResize="0"/>
          <p:nvPr/>
        </p:nvPicPr>
        <p:blipFill>
          <a:blip r:embed="rId5">
            <a:alphaModFix/>
          </a:blip>
          <a:stretch>
            <a:fillRect/>
          </a:stretch>
        </p:blipFill>
        <p:spPr>
          <a:xfrm>
            <a:off x="420275" y="8434400"/>
            <a:ext cx="295439" cy="330913"/>
          </a:xfrm>
          <a:prstGeom prst="rect">
            <a:avLst/>
          </a:prstGeom>
          <a:noFill/>
          <a:ln>
            <a:noFill/>
          </a:ln>
        </p:spPr>
      </p:pic>
      <p:pic>
        <p:nvPicPr>
          <p:cNvPr id="169" name="Google Shape;169;p23"/>
          <p:cNvPicPr preferRelativeResize="0"/>
          <p:nvPr/>
        </p:nvPicPr>
        <p:blipFill>
          <a:blip r:embed="rId6">
            <a:alphaModFix/>
          </a:blip>
          <a:stretch>
            <a:fillRect/>
          </a:stretch>
        </p:blipFill>
        <p:spPr>
          <a:xfrm>
            <a:off x="420275" y="8964262"/>
            <a:ext cx="295439" cy="330913"/>
          </a:xfrm>
          <a:prstGeom prst="rect">
            <a:avLst/>
          </a:prstGeom>
          <a:noFill/>
          <a:ln>
            <a:noFill/>
          </a:ln>
        </p:spPr>
      </p:pic>
      <p:sp>
        <p:nvSpPr>
          <p:cNvPr id="170" name="Google Shape;170;p23"/>
          <p:cNvSpPr/>
          <p:nvPr/>
        </p:nvSpPr>
        <p:spPr>
          <a:xfrm>
            <a:off x="2220300" y="5081425"/>
            <a:ext cx="3119400" cy="400200"/>
          </a:xfrm>
          <a:prstGeom prst="roundRect">
            <a:avLst>
              <a:gd fmla="val 16667" name="adj"/>
            </a:avLst>
          </a:prstGeom>
          <a:solidFill>
            <a:srgbClr val="76A5AF"/>
          </a:solidFill>
          <a:ln cap="flat" cmpd="sng" w="19050">
            <a:solidFill>
              <a:srgbClr val="45818E"/>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b="1" lang="ar" sz="1500">
                <a:solidFill>
                  <a:schemeClr val="lt1"/>
                </a:solidFill>
                <a:latin typeface="Mada"/>
                <a:ea typeface="Mada"/>
                <a:cs typeface="Mada"/>
                <a:sym typeface="Mada"/>
              </a:rPr>
              <a:t>Adrenal Disorders</a:t>
            </a:r>
            <a:endParaRPr b="1" sz="1500">
              <a:solidFill>
                <a:srgbClr val="FFFFFF"/>
              </a:solidFill>
              <a:latin typeface="Mada"/>
              <a:ea typeface="Mada"/>
              <a:cs typeface="Mada"/>
              <a:sym typeface="Mada"/>
            </a:endParaRPr>
          </a:p>
        </p:txBody>
      </p:sp>
      <p:sp>
        <p:nvSpPr>
          <p:cNvPr id="171" name="Google Shape;171;p23"/>
          <p:cNvSpPr/>
          <p:nvPr/>
        </p:nvSpPr>
        <p:spPr>
          <a:xfrm>
            <a:off x="225175" y="5764925"/>
            <a:ext cx="2905200" cy="893400"/>
          </a:xfrm>
          <a:prstGeom prst="roundRect">
            <a:avLst>
              <a:gd fmla="val 16667" name="adj"/>
            </a:avLst>
          </a:prstGeom>
          <a:solidFill>
            <a:srgbClr val="D0E0E3">
              <a:alpha val="36310"/>
            </a:srgbClr>
          </a:solidFill>
          <a:ln>
            <a:noFill/>
          </a:ln>
        </p:spPr>
        <p:txBody>
          <a:bodyPr anchorCtr="0" anchor="ctr" bIns="121950" lIns="121950" spcFirstLastPara="1" rIns="121950" wrap="square" tIns="121950">
            <a:noAutofit/>
          </a:bodyPr>
          <a:lstStyle/>
          <a:p>
            <a:pPr indent="457200" lvl="0" marL="0" rtl="0" algn="l">
              <a:spcBef>
                <a:spcPts val="0"/>
              </a:spcBef>
              <a:spcAft>
                <a:spcPts val="0"/>
              </a:spcAft>
              <a:buNone/>
            </a:pPr>
            <a:r>
              <a:rPr b="1" lang="ar" sz="1300">
                <a:solidFill>
                  <a:schemeClr val="dk1"/>
                </a:solidFill>
                <a:latin typeface="Mada"/>
                <a:ea typeface="Mada"/>
                <a:cs typeface="Mada"/>
                <a:sym typeface="Mada"/>
              </a:rPr>
              <a:t>Function:</a:t>
            </a:r>
            <a:endParaRPr b="1" sz="1300">
              <a:solidFill>
                <a:schemeClr val="dk1"/>
              </a:solidFill>
              <a:latin typeface="Mada"/>
              <a:ea typeface="Mada"/>
              <a:cs typeface="Mada"/>
              <a:sym typeface="Mada"/>
            </a:endParaRPr>
          </a:p>
          <a:p>
            <a:pPr indent="-298450" lvl="1" marL="914400" rtl="0" algn="just">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Hypersecretion</a:t>
            </a:r>
            <a:endParaRPr sz="1100">
              <a:solidFill>
                <a:schemeClr val="dk1"/>
              </a:solidFill>
              <a:latin typeface="Mada"/>
              <a:ea typeface="Mada"/>
              <a:cs typeface="Mada"/>
              <a:sym typeface="Mada"/>
            </a:endParaRPr>
          </a:p>
          <a:p>
            <a:pPr indent="-298450" lvl="1" marL="914400" rtl="0" algn="just">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Hyposecretion</a:t>
            </a:r>
            <a:endParaRPr sz="1100">
              <a:solidFill>
                <a:schemeClr val="dk1"/>
              </a:solidFill>
              <a:latin typeface="Mada"/>
              <a:ea typeface="Mada"/>
              <a:cs typeface="Mada"/>
              <a:sym typeface="Mada"/>
            </a:endParaRPr>
          </a:p>
          <a:p>
            <a:pPr indent="-298450" lvl="0" marL="457200" rtl="0" algn="just">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Primary and Secondary</a:t>
            </a:r>
            <a:endParaRPr sz="1300">
              <a:solidFill>
                <a:schemeClr val="dk1"/>
              </a:solidFill>
              <a:latin typeface="Mada"/>
              <a:ea typeface="Mada"/>
              <a:cs typeface="Mada"/>
              <a:sym typeface="Mada"/>
            </a:endParaRPr>
          </a:p>
        </p:txBody>
      </p:sp>
      <p:sp>
        <p:nvSpPr>
          <p:cNvPr id="172" name="Google Shape;172;p23"/>
          <p:cNvSpPr/>
          <p:nvPr/>
        </p:nvSpPr>
        <p:spPr>
          <a:xfrm>
            <a:off x="4429625" y="5764925"/>
            <a:ext cx="2905200" cy="893400"/>
          </a:xfrm>
          <a:prstGeom prst="roundRect">
            <a:avLst>
              <a:gd fmla="val 16667" name="adj"/>
            </a:avLst>
          </a:prstGeom>
          <a:solidFill>
            <a:srgbClr val="D0E0E3">
              <a:alpha val="36310"/>
            </a:srgbClr>
          </a:solidFill>
          <a:ln>
            <a:noFill/>
          </a:ln>
        </p:spPr>
        <p:txBody>
          <a:bodyPr anchorCtr="0" anchor="ctr" bIns="121950" lIns="121950" spcFirstLastPara="1" rIns="121950" wrap="square" tIns="121950">
            <a:noAutofit/>
          </a:bodyPr>
          <a:lstStyle/>
          <a:p>
            <a:pPr indent="457200" lvl="0" marL="0" rtl="0" algn="l">
              <a:spcBef>
                <a:spcPts val="0"/>
              </a:spcBef>
              <a:spcAft>
                <a:spcPts val="0"/>
              </a:spcAft>
              <a:buClr>
                <a:schemeClr val="dk1"/>
              </a:buClr>
              <a:buSzPts val="1100"/>
              <a:buFont typeface="Arial"/>
              <a:buNone/>
            </a:pPr>
            <a:r>
              <a:rPr b="1" lang="ar" sz="1300">
                <a:solidFill>
                  <a:schemeClr val="dk1"/>
                </a:solidFill>
                <a:latin typeface="Mada"/>
                <a:ea typeface="Mada"/>
                <a:cs typeface="Mada"/>
                <a:sym typeface="Mada"/>
              </a:rPr>
              <a:t>Structural: </a:t>
            </a:r>
            <a:endParaRPr b="1" sz="13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Adenoma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Hyperplasia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Bilateral vs unilateral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Adrenal vs extra-adrenal </a:t>
            </a:r>
            <a:endParaRPr sz="1100">
              <a:solidFill>
                <a:schemeClr val="dk1"/>
              </a:solidFill>
              <a:latin typeface="Mada"/>
              <a:ea typeface="Mada"/>
              <a:cs typeface="Mada"/>
              <a:sym typeface="Mada"/>
            </a:endParaRPr>
          </a:p>
        </p:txBody>
      </p:sp>
      <p:cxnSp>
        <p:nvCxnSpPr>
          <p:cNvPr id="173" name="Google Shape;173;p23"/>
          <p:cNvCxnSpPr>
            <a:stCxn id="170" idx="2"/>
            <a:endCxn id="171" idx="0"/>
          </p:cNvCxnSpPr>
          <p:nvPr/>
        </p:nvCxnSpPr>
        <p:spPr>
          <a:xfrm rot="5400000">
            <a:off x="2587350" y="4572175"/>
            <a:ext cx="283200" cy="2102100"/>
          </a:xfrm>
          <a:prstGeom prst="bentConnector3">
            <a:avLst>
              <a:gd fmla="val 50018" name="adj1"/>
            </a:avLst>
          </a:prstGeom>
          <a:noFill/>
          <a:ln cap="flat" cmpd="sng" w="9525">
            <a:solidFill>
              <a:schemeClr val="dk2"/>
            </a:solidFill>
            <a:prstDash val="solid"/>
            <a:round/>
            <a:headEnd len="med" w="med" type="none"/>
            <a:tailEnd len="med" w="med" type="stealth"/>
          </a:ln>
        </p:spPr>
      </p:cxnSp>
      <p:cxnSp>
        <p:nvCxnSpPr>
          <p:cNvPr id="174" name="Google Shape;174;p23"/>
          <p:cNvCxnSpPr>
            <a:stCxn id="170" idx="2"/>
            <a:endCxn id="172" idx="0"/>
          </p:cNvCxnSpPr>
          <p:nvPr/>
        </p:nvCxnSpPr>
        <p:spPr>
          <a:xfrm flipH="1" rot="-5400000">
            <a:off x="4689450" y="4572175"/>
            <a:ext cx="283200" cy="2102100"/>
          </a:xfrm>
          <a:prstGeom prst="bentConnector3">
            <a:avLst>
              <a:gd fmla="val 50018" name="adj1"/>
            </a:avLst>
          </a:prstGeom>
          <a:noFill/>
          <a:ln cap="flat" cmpd="sng" w="9525">
            <a:solidFill>
              <a:schemeClr val="dk2"/>
            </a:solidFill>
            <a:prstDash val="solid"/>
            <a:round/>
            <a:headEnd len="med" w="med" type="none"/>
            <a:tailEnd len="med" w="med" type="stealth"/>
          </a:ln>
        </p:spPr>
      </p:cxnSp>
      <p:sp>
        <p:nvSpPr>
          <p:cNvPr id="175" name="Google Shape;175;p23"/>
          <p:cNvSpPr txBox="1"/>
          <p:nvPr/>
        </p:nvSpPr>
        <p:spPr>
          <a:xfrm>
            <a:off x="177775" y="885425"/>
            <a:ext cx="71325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Black"/>
              <a:buChar char="◄"/>
            </a:pPr>
            <a:r>
              <a:rPr lang="ar" sz="2200">
                <a:solidFill>
                  <a:schemeClr val="dk1"/>
                </a:solidFill>
                <a:highlight>
                  <a:schemeClr val="accent4"/>
                </a:highlight>
                <a:latin typeface="Mada Black"/>
                <a:ea typeface="Mada Black"/>
                <a:cs typeface="Mada Black"/>
                <a:sym typeface="Mada Black"/>
              </a:rPr>
              <a:t>Circulation of Cortisol &amp; Adrenal Androgens cont.</a:t>
            </a:r>
            <a:endParaRPr sz="2200">
              <a:solidFill>
                <a:schemeClr val="dk1"/>
              </a:solidFill>
              <a:highlight>
                <a:schemeClr val="accent4"/>
              </a:highlight>
              <a:latin typeface="Mada Black"/>
              <a:ea typeface="Mada Black"/>
              <a:cs typeface="Mada Black"/>
              <a:sym typeface="Mada Black"/>
            </a:endParaRPr>
          </a:p>
        </p:txBody>
      </p:sp>
      <p:sp>
        <p:nvSpPr>
          <p:cNvPr id="176" name="Google Shape;176;p23"/>
          <p:cNvSpPr txBox="1"/>
          <p:nvPr/>
        </p:nvSpPr>
        <p:spPr>
          <a:xfrm>
            <a:off x="285750" y="1314450"/>
            <a:ext cx="70245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can be affected by physiological or psychological factors. any condition affecting total body proteins will affect CBG levels.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Cortisol binding globulin</a:t>
            </a:r>
            <a:r>
              <a:rPr lang="ar" sz="1200">
                <a:latin typeface="Mada"/>
                <a:ea typeface="Mada"/>
                <a:cs typeface="Mada"/>
                <a:sym typeface="Mada"/>
              </a:rPr>
              <a:t> increase and decrease in:</a:t>
            </a:r>
            <a:endParaRPr sz="1200">
              <a:latin typeface="Mada"/>
              <a:ea typeface="Mada"/>
              <a:cs typeface="Mada"/>
              <a:sym typeface="Mada"/>
            </a:endParaRPr>
          </a:p>
        </p:txBody>
      </p:sp>
      <p:graphicFrame>
        <p:nvGraphicFramePr>
          <p:cNvPr id="177" name="Google Shape;177;p23"/>
          <p:cNvGraphicFramePr/>
          <p:nvPr/>
        </p:nvGraphicFramePr>
        <p:xfrm>
          <a:off x="285700" y="1993200"/>
          <a:ext cx="3000000" cy="3000000"/>
        </p:xfrm>
        <a:graphic>
          <a:graphicData uri="http://schemas.openxmlformats.org/drawingml/2006/table">
            <a:tbl>
              <a:tblPr>
                <a:noFill/>
                <a:tableStyleId>{6276E6E4-02A1-4E70-BCD9-788658AE278E}</a:tableStyleId>
              </a:tblPr>
              <a:tblGrid>
                <a:gridCol w="698750"/>
                <a:gridCol w="2813500"/>
                <a:gridCol w="708375"/>
                <a:gridCol w="2803875"/>
              </a:tblGrid>
              <a:tr h="321875">
                <a:tc gridSpan="2">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Increase In</a:t>
                      </a:r>
                      <a:endParaRPr b="1" sz="1300">
                        <a:solidFill>
                          <a:srgbClr val="FFFFFF"/>
                        </a:solidFill>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chemeClr val="accent1"/>
                    </a:solidFill>
                  </a:tcPr>
                </a:tc>
                <a:tc hMerge="1"/>
                <a:tc gridSpan="2">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Decrease In</a:t>
                      </a:r>
                      <a:endParaRPr b="1" sz="1300">
                        <a:solidFill>
                          <a:srgbClr val="FFFFFF"/>
                        </a:solidFill>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chemeClr val="accent1"/>
                    </a:solidFill>
                  </a:tcPr>
                </a:tc>
                <a:tc hMerge="1"/>
              </a:tr>
              <a:tr h="297100">
                <a:tc>
                  <a:txBody>
                    <a:bodyPr/>
                    <a:lstStyle/>
                    <a:p>
                      <a:pPr indent="0" lvl="0" marL="0" rtl="0" algn="ctr">
                        <a:spcBef>
                          <a:spcPts val="0"/>
                        </a:spcBef>
                        <a:spcAft>
                          <a:spcPts val="0"/>
                        </a:spcAft>
                        <a:buNone/>
                      </a:pPr>
                      <a:r>
                        <a:rPr b="1" lang="ar" sz="1100">
                          <a:latin typeface="Mada"/>
                          <a:ea typeface="Mada"/>
                          <a:cs typeface="Mada"/>
                          <a:sym typeface="Mada"/>
                        </a:rPr>
                        <a:t>1</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100">
                          <a:latin typeface="Mada"/>
                          <a:ea typeface="Mada"/>
                          <a:cs typeface="Mada"/>
                          <a:sym typeface="Mada"/>
                        </a:rPr>
                        <a:t>Pregnancy</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100">
                          <a:latin typeface="Mada"/>
                          <a:ea typeface="Mada"/>
                          <a:cs typeface="Mada"/>
                          <a:sym typeface="Mada"/>
                        </a:rPr>
                        <a:t>1</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100">
                          <a:latin typeface="Mada"/>
                          <a:ea typeface="Mada"/>
                          <a:cs typeface="Mada"/>
                          <a:sym typeface="Mada"/>
                        </a:rPr>
                        <a:t>Familial deficiency states</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r>
              <a:tr h="297100">
                <a:tc>
                  <a:txBody>
                    <a:bodyPr/>
                    <a:lstStyle/>
                    <a:p>
                      <a:pPr indent="0" lvl="0" marL="0" rtl="0" algn="ctr">
                        <a:spcBef>
                          <a:spcPts val="0"/>
                        </a:spcBef>
                        <a:spcAft>
                          <a:spcPts val="0"/>
                        </a:spcAft>
                        <a:buNone/>
                      </a:pPr>
                      <a:r>
                        <a:rPr b="1" lang="ar" sz="1100">
                          <a:latin typeface="Mada"/>
                          <a:ea typeface="Mada"/>
                          <a:cs typeface="Mada"/>
                          <a:sym typeface="Mada"/>
                        </a:rPr>
                        <a:t>2</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Oral contraceptives (OCP) users</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100">
                          <a:latin typeface="Mada"/>
                          <a:ea typeface="Mada"/>
                          <a:cs typeface="Mada"/>
                          <a:sym typeface="Mada"/>
                        </a:rPr>
                        <a:t>2</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Protein deficiency states</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r>
              <a:tr h="297100">
                <a:tc>
                  <a:txBody>
                    <a:bodyPr/>
                    <a:lstStyle/>
                    <a:p>
                      <a:pPr indent="0" lvl="0" marL="0" rtl="0" algn="ctr">
                        <a:spcBef>
                          <a:spcPts val="0"/>
                        </a:spcBef>
                        <a:spcAft>
                          <a:spcPts val="0"/>
                        </a:spcAft>
                        <a:buNone/>
                      </a:pPr>
                      <a:r>
                        <a:rPr b="1" lang="ar" sz="1100">
                          <a:latin typeface="Mada"/>
                          <a:ea typeface="Mada"/>
                          <a:cs typeface="Mada"/>
                          <a:sym typeface="Mada"/>
                        </a:rPr>
                        <a:t>3</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100">
                          <a:latin typeface="Mada"/>
                          <a:ea typeface="Mada"/>
                          <a:cs typeface="Mada"/>
                          <a:sym typeface="Mada"/>
                        </a:rPr>
                        <a:t>Hyperthyroidism</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100">
                          <a:latin typeface="Mada"/>
                          <a:ea typeface="Mada"/>
                          <a:cs typeface="Mada"/>
                          <a:sym typeface="Mada"/>
                        </a:rPr>
                        <a:t>3</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100">
                          <a:latin typeface="Mada"/>
                          <a:ea typeface="Mada"/>
                          <a:cs typeface="Mada"/>
                          <a:sym typeface="Mada"/>
                        </a:rPr>
                        <a:t>Hypothyroidism</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r>
              <a:tr h="297100">
                <a:tc>
                  <a:txBody>
                    <a:bodyPr/>
                    <a:lstStyle/>
                    <a:p>
                      <a:pPr indent="0" lvl="0" marL="0" rtl="0" algn="ctr">
                        <a:spcBef>
                          <a:spcPts val="0"/>
                        </a:spcBef>
                        <a:spcAft>
                          <a:spcPts val="0"/>
                        </a:spcAft>
                        <a:buNone/>
                      </a:pPr>
                      <a:r>
                        <a:rPr b="1" lang="ar" sz="1100">
                          <a:latin typeface="Mada"/>
                          <a:ea typeface="Mada"/>
                          <a:cs typeface="Mada"/>
                          <a:sym typeface="Mada"/>
                        </a:rPr>
                        <a:t>4</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Diabetes mellitus</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100">
                          <a:latin typeface="Mada"/>
                          <a:ea typeface="Mada"/>
                          <a:cs typeface="Mada"/>
                          <a:sym typeface="Mada"/>
                        </a:rPr>
                        <a:t>4</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Nephrotic syndrome</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r>
              <a:tr h="297100">
                <a:tc>
                  <a:txBody>
                    <a:bodyPr/>
                    <a:lstStyle/>
                    <a:p>
                      <a:pPr indent="0" lvl="0" marL="0" rtl="0" algn="ctr">
                        <a:spcBef>
                          <a:spcPts val="0"/>
                        </a:spcBef>
                        <a:spcAft>
                          <a:spcPts val="0"/>
                        </a:spcAft>
                        <a:buNone/>
                      </a:pPr>
                      <a:r>
                        <a:rPr b="1" lang="ar" sz="1100">
                          <a:latin typeface="Mada"/>
                          <a:ea typeface="Mada"/>
                          <a:cs typeface="Mada"/>
                          <a:sym typeface="Mada"/>
                        </a:rPr>
                        <a:t>5</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100">
                          <a:latin typeface="Mada"/>
                          <a:ea typeface="Mada"/>
                          <a:cs typeface="Mada"/>
                          <a:sym typeface="Mada"/>
                        </a:rPr>
                        <a:t>Certain hematological disorders</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100">
                          <a:latin typeface="Mada"/>
                          <a:ea typeface="Mada"/>
                          <a:cs typeface="Mada"/>
                          <a:sym typeface="Mada"/>
                        </a:rPr>
                        <a:t>5</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100">
                          <a:latin typeface="Mada"/>
                          <a:ea typeface="Mada"/>
                          <a:cs typeface="Mada"/>
                          <a:sym typeface="Mada"/>
                        </a:rPr>
                        <a:t>Severe liver disease</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solidFill>
                      <a:srgbClr val="F3F3F3"/>
                    </a:solidFill>
                  </a:tcPr>
                </a:tc>
              </a:tr>
              <a:tr h="297100">
                <a:tc>
                  <a:txBody>
                    <a:bodyPr/>
                    <a:lstStyle/>
                    <a:p>
                      <a:pPr indent="0" lvl="0" marL="0" rtl="0" algn="ctr">
                        <a:spcBef>
                          <a:spcPts val="0"/>
                        </a:spcBef>
                        <a:spcAft>
                          <a:spcPts val="0"/>
                        </a:spcAft>
                        <a:buNone/>
                      </a:pPr>
                      <a:r>
                        <a:rPr b="1" lang="ar" sz="1100">
                          <a:latin typeface="Mada"/>
                          <a:ea typeface="Mada"/>
                          <a:cs typeface="Mada"/>
                          <a:sym typeface="Mada"/>
                        </a:rPr>
                        <a:t>6</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Genetic familial condition</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b="1" lang="ar" sz="1100">
                          <a:latin typeface="Mada"/>
                          <a:ea typeface="Mada"/>
                          <a:cs typeface="Mada"/>
                          <a:sym typeface="Mada"/>
                        </a:rPr>
                        <a:t>-</a:t>
                      </a:r>
                      <a:endParaRPr b="1"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a:t>
                      </a:r>
                      <a:endParaRPr sz="1100">
                        <a:latin typeface="Mada"/>
                        <a:ea typeface="Mada"/>
                        <a:cs typeface="Mada"/>
                        <a:sym typeface="Mada"/>
                      </a:endParaRPr>
                    </a:p>
                  </a:txBody>
                  <a:tcPr marT="91425" marB="91425" marR="91425" marL="91425" anchor="ctr">
                    <a:lnL cap="flat" cmpd="sng" w="9525">
                      <a:solidFill>
                        <a:schemeClr val="accent3"/>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r>
            </a:tbl>
          </a:graphicData>
        </a:graphic>
      </p:graphicFrame>
      <p:pic>
        <p:nvPicPr>
          <p:cNvPr id="178" name="Google Shape;178;p23"/>
          <p:cNvPicPr preferRelativeResize="0"/>
          <p:nvPr/>
        </p:nvPicPr>
        <p:blipFill>
          <a:blip r:embed="rId7">
            <a:alphaModFix/>
          </a:blip>
          <a:stretch>
            <a:fillRect/>
          </a:stretch>
        </p:blipFill>
        <p:spPr>
          <a:xfrm>
            <a:off x="1319425" y="2044200"/>
            <a:ext cx="295450" cy="295450"/>
          </a:xfrm>
          <a:prstGeom prst="rect">
            <a:avLst/>
          </a:prstGeom>
          <a:noFill/>
          <a:ln>
            <a:noFill/>
          </a:ln>
        </p:spPr>
      </p:pic>
      <p:pic>
        <p:nvPicPr>
          <p:cNvPr id="179" name="Google Shape;179;p23"/>
          <p:cNvPicPr preferRelativeResize="0"/>
          <p:nvPr/>
        </p:nvPicPr>
        <p:blipFill>
          <a:blip r:embed="rId8">
            <a:alphaModFix/>
          </a:blip>
          <a:stretch>
            <a:fillRect/>
          </a:stretch>
        </p:blipFill>
        <p:spPr>
          <a:xfrm>
            <a:off x="4811975" y="2044200"/>
            <a:ext cx="295450" cy="295450"/>
          </a:xfrm>
          <a:prstGeom prst="rect">
            <a:avLst/>
          </a:prstGeom>
          <a:noFill/>
          <a:ln>
            <a:noFill/>
          </a:ln>
        </p:spPr>
      </p:pic>
      <p:sp>
        <p:nvSpPr>
          <p:cNvPr id="180" name="Google Shape;180;p23"/>
          <p:cNvSpPr txBox="1"/>
          <p:nvPr/>
        </p:nvSpPr>
        <p:spPr>
          <a:xfrm>
            <a:off x="252650" y="4494813"/>
            <a:ext cx="3000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Black"/>
              <a:buChar char="◄"/>
            </a:pPr>
            <a:r>
              <a:rPr lang="ar" sz="2200">
                <a:solidFill>
                  <a:schemeClr val="dk1"/>
                </a:solidFill>
                <a:highlight>
                  <a:schemeClr val="accent4"/>
                </a:highlight>
                <a:latin typeface="Mada Black"/>
                <a:ea typeface="Mada Black"/>
                <a:cs typeface="Mada Black"/>
                <a:sym typeface="Mada Black"/>
              </a:rPr>
              <a:t>Adrenal Disorders</a:t>
            </a:r>
            <a:endParaRPr/>
          </a:p>
        </p:txBody>
      </p:sp>
      <p:cxnSp>
        <p:nvCxnSpPr>
          <p:cNvPr id="181" name="Google Shape;181;p2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182" name="Google Shape;182;p23"/>
          <p:cNvSpPr/>
          <p:nvPr/>
        </p:nvSpPr>
        <p:spPr>
          <a:xfrm>
            <a:off x="7036075" y="1784600"/>
            <a:ext cx="469500" cy="400200"/>
          </a:xfrm>
          <a:prstGeom prst="star5">
            <a:avLst>
              <a:gd fmla="val 19098" name="adj"/>
              <a:gd fmla="val 105146" name="hf"/>
              <a:gd fmla="val 110557" name="vf"/>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p23"/>
          <p:cNvGrpSpPr/>
          <p:nvPr/>
        </p:nvGrpSpPr>
        <p:grpSpPr>
          <a:xfrm>
            <a:off x="3664964" y="9862002"/>
            <a:ext cx="499406" cy="564927"/>
            <a:chOff x="205630" y="1124884"/>
            <a:chExt cx="531000" cy="736349"/>
          </a:xfrm>
        </p:grpSpPr>
        <p:grpSp>
          <p:nvGrpSpPr>
            <p:cNvPr id="184" name="Google Shape;184;p23"/>
            <p:cNvGrpSpPr/>
            <p:nvPr/>
          </p:nvGrpSpPr>
          <p:grpSpPr>
            <a:xfrm>
              <a:off x="219906" y="1124884"/>
              <a:ext cx="502455" cy="736349"/>
              <a:chOff x="4041649" y="1707654"/>
              <a:chExt cx="1060704" cy="1429526"/>
            </a:xfrm>
          </p:grpSpPr>
          <p:sp>
            <p:nvSpPr>
              <p:cNvPr id="185" name="Google Shape;185;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186" name="Google Shape;186;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187" name="Google Shape;187;p23"/>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800">
                  <a:latin typeface="Mada"/>
                  <a:ea typeface="Mada"/>
                  <a:cs typeface="Mada"/>
                  <a:sym typeface="Mada"/>
                </a:rPr>
                <a:t>2</a:t>
              </a:r>
              <a:endParaRPr b="1" sz="1800">
                <a:latin typeface="Mada"/>
                <a:ea typeface="Mada"/>
                <a:cs typeface="Mada"/>
                <a:sym typeface="Mada"/>
              </a:endParaRPr>
            </a:p>
          </p:txBody>
        </p:sp>
      </p:grpSp>
      <p:sp>
        <p:nvSpPr>
          <p:cNvPr id="188" name="Google Shape;188;p23"/>
          <p:cNvSpPr txBox="1"/>
          <p:nvPr/>
        </p:nvSpPr>
        <p:spPr>
          <a:xfrm>
            <a:off x="4150976" y="9924688"/>
            <a:ext cx="3266100" cy="22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a:solidFill>
                  <a:srgbClr val="CC0000"/>
                </a:solidFill>
                <a:latin typeface="Mada"/>
                <a:ea typeface="Mada"/>
                <a:cs typeface="Mada"/>
                <a:sym typeface="Mada"/>
              </a:rPr>
              <a:t>Congenital Adrenal Hyperplasia</a:t>
            </a:r>
            <a:endParaRPr b="1">
              <a:solidFill>
                <a:srgbClr val="CC0000"/>
              </a:solidFill>
              <a:latin typeface="Mada"/>
              <a:ea typeface="Mada"/>
              <a:cs typeface="Mada"/>
              <a:sym typeface="Mada"/>
            </a:endParaRPr>
          </a:p>
        </p:txBody>
      </p:sp>
      <p:grpSp>
        <p:nvGrpSpPr>
          <p:cNvPr id="189" name="Google Shape;189;p23"/>
          <p:cNvGrpSpPr/>
          <p:nvPr/>
        </p:nvGrpSpPr>
        <p:grpSpPr>
          <a:xfrm>
            <a:off x="460614" y="9862002"/>
            <a:ext cx="499405" cy="564927"/>
            <a:chOff x="205630" y="1124884"/>
            <a:chExt cx="531000" cy="736349"/>
          </a:xfrm>
        </p:grpSpPr>
        <p:grpSp>
          <p:nvGrpSpPr>
            <p:cNvPr id="190" name="Google Shape;190;p23"/>
            <p:cNvGrpSpPr/>
            <p:nvPr/>
          </p:nvGrpSpPr>
          <p:grpSpPr>
            <a:xfrm>
              <a:off x="219906" y="1124884"/>
              <a:ext cx="502455" cy="736349"/>
              <a:chOff x="4041649" y="1707654"/>
              <a:chExt cx="1060704" cy="1429526"/>
            </a:xfrm>
          </p:grpSpPr>
          <p:sp>
            <p:nvSpPr>
              <p:cNvPr id="191" name="Google Shape;191;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192" name="Google Shape;192;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193" name="Google Shape;193;p23"/>
            <p:cNvSpPr txBox="1"/>
            <p:nvPr/>
          </p:nvSpPr>
          <p:spPr>
            <a:xfrm>
              <a:off x="205630" y="1152220"/>
              <a:ext cx="531000" cy="384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800">
                  <a:latin typeface="Mada"/>
                  <a:ea typeface="Mada"/>
                  <a:cs typeface="Mada"/>
                  <a:sym typeface="Mada"/>
                </a:rPr>
                <a:t>1</a:t>
              </a:r>
              <a:endParaRPr b="1" sz="1800">
                <a:latin typeface="Mada"/>
                <a:ea typeface="Mada"/>
                <a:cs typeface="Mada"/>
                <a:sym typeface="Mada"/>
              </a:endParaRPr>
            </a:p>
          </p:txBody>
        </p:sp>
      </p:grpSp>
      <p:sp>
        <p:nvSpPr>
          <p:cNvPr id="194" name="Google Shape;194;p23"/>
          <p:cNvSpPr txBox="1"/>
          <p:nvPr/>
        </p:nvSpPr>
        <p:spPr>
          <a:xfrm>
            <a:off x="946622" y="9924688"/>
            <a:ext cx="2523600" cy="22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a:solidFill>
                  <a:srgbClr val="CC0000"/>
                </a:solidFill>
                <a:latin typeface="Mada"/>
                <a:ea typeface="Mada"/>
                <a:cs typeface="Mada"/>
                <a:sym typeface="Mada"/>
              </a:rPr>
              <a:t>Adrenal insufficiency </a:t>
            </a:r>
            <a:endParaRPr b="1" sz="1200">
              <a:solidFill>
                <a:srgbClr val="CC0000"/>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4"/>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00" name="Google Shape;200;p24"/>
          <p:cNvSpPr txBox="1"/>
          <p:nvPr/>
        </p:nvSpPr>
        <p:spPr>
          <a:xfrm>
            <a:off x="102450" y="-76200"/>
            <a:ext cx="73551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000000"/>
                </a:solidFill>
                <a:latin typeface="Mada Black"/>
                <a:ea typeface="Mada Black"/>
                <a:cs typeface="Mada Black"/>
                <a:sym typeface="Mada Black"/>
              </a:rPr>
              <a:t> Primary adrenocortical insufficiency </a:t>
            </a:r>
            <a:endParaRPr sz="2000">
              <a:solidFill>
                <a:srgbClr val="000000"/>
              </a:solidFill>
              <a:latin typeface="Mada Black"/>
              <a:ea typeface="Mada Black"/>
              <a:cs typeface="Mada Black"/>
              <a:sym typeface="Mada Black"/>
            </a:endParaRPr>
          </a:p>
          <a:p>
            <a:pPr indent="0" lvl="0" marL="0" rtl="0" algn="ctr">
              <a:spcBef>
                <a:spcPts val="0"/>
              </a:spcBef>
              <a:spcAft>
                <a:spcPts val="0"/>
              </a:spcAft>
              <a:buNone/>
            </a:pPr>
            <a:r>
              <a:rPr lang="ar" sz="2000">
                <a:solidFill>
                  <a:srgbClr val="000000"/>
                </a:solidFill>
                <a:latin typeface="Mada Black"/>
                <a:ea typeface="Mada Black"/>
                <a:cs typeface="Mada Black"/>
                <a:sym typeface="Mada Black"/>
              </a:rPr>
              <a:t>(Addison’s disease)</a:t>
            </a:r>
            <a:endParaRPr sz="2000">
              <a:latin typeface="Mada Black"/>
              <a:ea typeface="Mada Black"/>
              <a:cs typeface="Mada Black"/>
              <a:sym typeface="Mada Black"/>
            </a:endParaRPr>
          </a:p>
        </p:txBody>
      </p:sp>
      <p:graphicFrame>
        <p:nvGraphicFramePr>
          <p:cNvPr id="201" name="Google Shape;201;p24"/>
          <p:cNvGraphicFramePr/>
          <p:nvPr/>
        </p:nvGraphicFramePr>
        <p:xfrm>
          <a:off x="222600" y="1373500"/>
          <a:ext cx="3000000" cy="3000000"/>
        </p:xfrm>
        <a:graphic>
          <a:graphicData uri="http://schemas.openxmlformats.org/drawingml/2006/table">
            <a:tbl>
              <a:tblPr>
                <a:noFill/>
                <a:tableStyleId>{6276E6E4-02A1-4E70-BCD9-788658AE278E}</a:tableStyleId>
              </a:tblPr>
              <a:tblGrid>
                <a:gridCol w="638950"/>
                <a:gridCol w="6493550"/>
              </a:tblGrid>
              <a:tr h="133850">
                <a:tc gridSpan="2">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Causes</a:t>
                      </a:r>
                      <a:endParaRPr b="1" sz="1600">
                        <a:solidFill>
                          <a:srgbClr val="FFFFF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76A5AF"/>
                    </a:solidFill>
                  </a:tcPr>
                </a:tc>
                <a:tc hMerge="1"/>
              </a:tr>
              <a:tr h="1178950">
                <a:tc>
                  <a:txBody>
                    <a:bodyPr/>
                    <a:lstStyle/>
                    <a:p>
                      <a:pPr indent="0" lvl="0" marL="0" rtl="0" algn="ctr">
                        <a:spcBef>
                          <a:spcPts val="0"/>
                        </a:spcBef>
                        <a:spcAft>
                          <a:spcPts val="0"/>
                        </a:spcAft>
                        <a:buNone/>
                      </a:pPr>
                      <a:r>
                        <a:rPr b="1" lang="ar">
                          <a:latin typeface="Mada"/>
                          <a:ea typeface="Mada"/>
                          <a:cs typeface="Mada"/>
                          <a:sym typeface="Mada"/>
                        </a:rPr>
                        <a:t>Major</a:t>
                      </a:r>
                      <a:endParaRPr b="1">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317500" lvl="0" marL="457200" rtl="0" algn="l">
                        <a:spcBef>
                          <a:spcPts val="0"/>
                        </a:spcBef>
                        <a:spcAft>
                          <a:spcPts val="0"/>
                        </a:spcAft>
                        <a:buClr>
                          <a:srgbClr val="000000"/>
                        </a:buClr>
                        <a:buSzPts val="1400"/>
                        <a:buFont typeface="Mada"/>
                        <a:buChar char="●"/>
                      </a:pPr>
                      <a:r>
                        <a:rPr b="1" lang="ar">
                          <a:latin typeface="Mada"/>
                          <a:ea typeface="Mada"/>
                          <a:cs typeface="Mada"/>
                          <a:sym typeface="Mada"/>
                        </a:rPr>
                        <a:t>Idiopathic atrophy (autoimmune) </a:t>
                      </a:r>
                      <a:r>
                        <a:rPr b="1" lang="ar">
                          <a:solidFill>
                            <a:srgbClr val="000000"/>
                          </a:solidFill>
                          <a:latin typeface="Mada"/>
                          <a:ea typeface="Mada"/>
                          <a:cs typeface="Mada"/>
                          <a:sym typeface="Mada"/>
                        </a:rPr>
                        <a:t>80%:</a:t>
                      </a:r>
                      <a:endParaRPr b="1">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DR. Thomas Addison in 1849,</a:t>
                      </a:r>
                      <a:r>
                        <a:rPr lang="ar" sz="1200">
                          <a:solidFill>
                            <a:srgbClr val="000000"/>
                          </a:solidFill>
                          <a:latin typeface="Mada"/>
                          <a:ea typeface="Mada"/>
                          <a:cs typeface="Mada"/>
                          <a:sym typeface="Mada"/>
                        </a:rPr>
                        <a:t> TB </a:t>
                      </a:r>
                      <a:r>
                        <a:rPr lang="ar" sz="1200" u="sng">
                          <a:solidFill>
                            <a:srgbClr val="000000"/>
                          </a:solidFill>
                          <a:latin typeface="Mada"/>
                          <a:ea typeface="Mada"/>
                          <a:cs typeface="Mada"/>
                          <a:sym typeface="Mada"/>
                        </a:rPr>
                        <a:t>was </a:t>
                      </a:r>
                      <a:r>
                        <a:rPr lang="ar" sz="1200">
                          <a:solidFill>
                            <a:srgbClr val="000000"/>
                          </a:solidFill>
                          <a:latin typeface="Mada"/>
                          <a:ea typeface="Mada"/>
                          <a:cs typeface="Mada"/>
                          <a:sym typeface="Mada"/>
                        </a:rPr>
                        <a:t>the commonest cause</a:t>
                      </a:r>
                      <a:r>
                        <a:rPr lang="ar" sz="1200">
                          <a:latin typeface="Mada"/>
                          <a:ea typeface="Mada"/>
                          <a:cs typeface="Mada"/>
                          <a:sym typeface="Mada"/>
                        </a:rPr>
                        <a:t>,</a:t>
                      </a:r>
                      <a:r>
                        <a:rPr b="1" lang="ar" sz="1200">
                          <a:solidFill>
                            <a:srgbClr val="CC0000"/>
                          </a:solidFill>
                          <a:latin typeface="Mada"/>
                          <a:ea typeface="Mada"/>
                          <a:cs typeface="Mada"/>
                          <a:sym typeface="Mada"/>
                        </a:rPr>
                        <a:t> now autoimmune is  the most common cause.</a:t>
                      </a:r>
                      <a:r>
                        <a:rPr lang="ar" sz="1200">
                          <a:solidFill>
                            <a:schemeClr val="dk1"/>
                          </a:solidFill>
                          <a:latin typeface="Mada"/>
                          <a:ea typeface="Mada"/>
                          <a:cs typeface="Mada"/>
                          <a:sym typeface="Mada"/>
                        </a:rPr>
                        <a:t> Addison’s disease is more common in women 2.6:1. It is usually diagnosed in the 3rd to 5th decade.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Idiopathic addison’s disease is</a:t>
                      </a:r>
                      <a:r>
                        <a:rPr b="1" lang="ar" sz="1200">
                          <a:solidFill>
                            <a:srgbClr val="CC0000"/>
                          </a:solidFill>
                          <a:latin typeface="Mada"/>
                          <a:ea typeface="Mada"/>
                          <a:cs typeface="Mada"/>
                          <a:sym typeface="Mada"/>
                        </a:rPr>
                        <a:t> frequently accompanied by other immunological and autoimmune endocrine disorders</a:t>
                      </a:r>
                      <a:r>
                        <a:rPr lang="ar" sz="1200">
                          <a:solidFill>
                            <a:schemeClr val="dk1"/>
                          </a:solidFill>
                          <a:latin typeface="Mada"/>
                          <a:ea typeface="Mada"/>
                          <a:cs typeface="Mada"/>
                          <a:sym typeface="Mada"/>
                        </a:rPr>
                        <a:t> e.g. </a:t>
                      </a:r>
                      <a:r>
                        <a:rPr b="1" lang="ar" sz="1200">
                          <a:solidFill>
                            <a:schemeClr val="dk1"/>
                          </a:solidFill>
                          <a:latin typeface="Mada"/>
                          <a:ea typeface="Mada"/>
                          <a:cs typeface="Mada"/>
                          <a:sym typeface="Mada"/>
                        </a:rPr>
                        <a:t>hyperthyroidism</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hypothyroidism</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hashimoto</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anemia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gonadal failure</a:t>
                      </a:r>
                      <a:r>
                        <a:rPr lang="ar" sz="1200">
                          <a:solidFill>
                            <a:schemeClr val="dk1"/>
                          </a:solidFill>
                          <a:latin typeface="Mada"/>
                          <a:ea typeface="Mada"/>
                          <a:cs typeface="Mada"/>
                          <a:sym typeface="Mada"/>
                        </a:rPr>
                        <a:t>. One or more of these disorders is usually present in </a:t>
                      </a:r>
                      <a:r>
                        <a:rPr b="1" lang="ar" sz="1200">
                          <a:solidFill>
                            <a:schemeClr val="dk1"/>
                          </a:solidFill>
                          <a:latin typeface="Mada"/>
                          <a:ea typeface="Mada"/>
                          <a:cs typeface="Mada"/>
                          <a:sym typeface="Mada"/>
                        </a:rPr>
                        <a:t>40-53%</a:t>
                      </a:r>
                      <a:r>
                        <a:rPr lang="ar" sz="1200">
                          <a:solidFill>
                            <a:schemeClr val="dk1"/>
                          </a:solidFill>
                          <a:latin typeface="Mada"/>
                          <a:ea typeface="Mada"/>
                          <a:cs typeface="Mada"/>
                          <a:sym typeface="Mada"/>
                        </a:rPr>
                        <a:t> of patients with idiopathic addison’s disease.</a:t>
                      </a:r>
                      <a:endParaRPr sz="1200">
                        <a:solidFill>
                          <a:schemeClr val="dk1"/>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Often positive adrenal antibodies ,Could be an isolated problem or associated with other autoimmune diseases:</a:t>
                      </a:r>
                      <a:endParaRPr sz="1200">
                        <a:solidFill>
                          <a:srgbClr val="000000"/>
                        </a:solidFill>
                        <a:latin typeface="Mada"/>
                        <a:ea typeface="Mada"/>
                        <a:cs typeface="Mada"/>
                        <a:sym typeface="Mada"/>
                      </a:endParaRPr>
                    </a:p>
                    <a:p>
                      <a:pPr indent="-304800" lvl="2" marL="13716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Type I </a:t>
                      </a:r>
                      <a:r>
                        <a:rPr lang="ar" sz="1200">
                          <a:solidFill>
                            <a:srgbClr val="000000"/>
                          </a:solidFill>
                          <a:latin typeface="Mada"/>
                          <a:ea typeface="Mada"/>
                          <a:cs typeface="Mada"/>
                          <a:sym typeface="Mada"/>
                        </a:rPr>
                        <a:t>(APECED) : </a:t>
                      </a:r>
                      <a:r>
                        <a:rPr b="1" lang="ar" sz="1200">
                          <a:solidFill>
                            <a:srgbClr val="000000"/>
                          </a:solidFill>
                          <a:latin typeface="Mada"/>
                          <a:ea typeface="Mada"/>
                          <a:cs typeface="Mada"/>
                          <a:sym typeface="Mada"/>
                        </a:rPr>
                        <a:t>affects children</a:t>
                      </a:r>
                      <a:r>
                        <a:rPr lang="ar" sz="1200">
                          <a:solidFill>
                            <a:srgbClr val="000000"/>
                          </a:solidFill>
                          <a:latin typeface="Mada"/>
                          <a:ea typeface="Mada"/>
                          <a:cs typeface="Mada"/>
                          <a:sym typeface="Mada"/>
                        </a:rPr>
                        <a:t>: Adrenal insufficiency, hypoparathyroidism, pernicious anaemia, chronic candidiasis, chronic active hepatitis, and hair loss)  </a:t>
                      </a:r>
                      <a:endParaRPr sz="1200">
                        <a:solidFill>
                          <a:srgbClr val="000000"/>
                        </a:solidFill>
                        <a:latin typeface="Mada"/>
                        <a:ea typeface="Mada"/>
                        <a:cs typeface="Mada"/>
                        <a:sym typeface="Mada"/>
                      </a:endParaRPr>
                    </a:p>
                    <a:p>
                      <a:pPr indent="-304800" lvl="2" marL="13716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Type II </a:t>
                      </a:r>
                      <a:r>
                        <a:rPr lang="ar" sz="1200">
                          <a:solidFill>
                            <a:srgbClr val="000000"/>
                          </a:solidFill>
                          <a:latin typeface="Mada"/>
                          <a:ea typeface="Mada"/>
                          <a:cs typeface="Mada"/>
                          <a:sym typeface="Mada"/>
                        </a:rPr>
                        <a:t>(Schmidt's syndrome)</a:t>
                      </a:r>
                      <a:r>
                        <a:rPr b="1" lang="ar" sz="1200">
                          <a:solidFill>
                            <a:srgbClr val="000000"/>
                          </a:solidFill>
                          <a:latin typeface="Mada"/>
                          <a:ea typeface="Mada"/>
                          <a:cs typeface="Mada"/>
                          <a:sym typeface="Mada"/>
                        </a:rPr>
                        <a:t> usually affects young adults </a:t>
                      </a:r>
                      <a:r>
                        <a:rPr lang="ar" sz="1200">
                          <a:solidFill>
                            <a:srgbClr val="000000"/>
                          </a:solidFill>
                          <a:latin typeface="Mada"/>
                          <a:ea typeface="Mada"/>
                          <a:cs typeface="Mada"/>
                          <a:sym typeface="Mada"/>
                        </a:rPr>
                        <a:t>: hypothyroidism, adrenal insufficiency and diabetes mellitus, vitiligo </a:t>
                      </a:r>
                      <a:endParaRPr sz="1200">
                        <a:solidFill>
                          <a:srgbClr val="000000"/>
                        </a:solidFill>
                        <a:latin typeface="Mada"/>
                        <a:ea typeface="Mada"/>
                        <a:cs typeface="Mada"/>
                        <a:sym typeface="Mada"/>
                      </a:endParaRPr>
                    </a:p>
                    <a:p>
                      <a:pPr indent="-317500" lvl="0" marL="457200" rtl="0" algn="l">
                        <a:spcBef>
                          <a:spcPts val="0"/>
                        </a:spcBef>
                        <a:spcAft>
                          <a:spcPts val="0"/>
                        </a:spcAft>
                        <a:buClr>
                          <a:srgbClr val="000000"/>
                        </a:buClr>
                        <a:buSzPts val="1400"/>
                        <a:buFont typeface="Mada"/>
                        <a:buChar char="●"/>
                      </a:pPr>
                      <a:r>
                        <a:rPr b="1" lang="ar">
                          <a:solidFill>
                            <a:srgbClr val="000000"/>
                          </a:solidFill>
                          <a:latin typeface="Mada"/>
                          <a:ea typeface="Mada"/>
                          <a:cs typeface="Mada"/>
                          <a:sym typeface="Mada"/>
                        </a:rPr>
                        <a:t>Tuberculosis 20%</a:t>
                      </a:r>
                      <a:endParaRPr b="1">
                        <a:solidFill>
                          <a:srgbClr val="000000"/>
                        </a:solidFill>
                        <a:latin typeface="Mada"/>
                        <a:ea typeface="Mada"/>
                        <a:cs typeface="Mada"/>
                        <a:sym typeface="Mada"/>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1286025">
                <a:tc>
                  <a:txBody>
                    <a:bodyPr/>
                    <a:lstStyle/>
                    <a:p>
                      <a:pPr indent="0" lvl="0" marL="0" rtl="0" algn="ctr">
                        <a:spcBef>
                          <a:spcPts val="0"/>
                        </a:spcBef>
                        <a:spcAft>
                          <a:spcPts val="0"/>
                        </a:spcAft>
                        <a:buNone/>
                      </a:pPr>
                      <a:r>
                        <a:rPr b="1" lang="ar">
                          <a:latin typeface="Mada"/>
                          <a:ea typeface="Mada"/>
                          <a:cs typeface="Mada"/>
                          <a:sym typeface="Mada"/>
                        </a:rPr>
                        <a:t>Other</a:t>
                      </a:r>
                      <a:endParaRPr b="1">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Infection </a:t>
                      </a:r>
                      <a:r>
                        <a:rPr lang="ar" sz="1200">
                          <a:solidFill>
                            <a:srgbClr val="000000"/>
                          </a:solidFill>
                          <a:latin typeface="Mada"/>
                          <a:ea typeface="Mada"/>
                          <a:cs typeface="Mada"/>
                          <a:sym typeface="Mada"/>
                        </a:rPr>
                        <a:t>(fungal: Histoplasmosis, CMV HIV, Syphilis, ..etc)</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Infiltration </a:t>
                      </a:r>
                      <a:r>
                        <a:rPr lang="ar" sz="1200">
                          <a:solidFill>
                            <a:srgbClr val="000000"/>
                          </a:solidFill>
                          <a:latin typeface="Mada"/>
                          <a:ea typeface="Mada"/>
                          <a:cs typeface="Mada"/>
                          <a:sym typeface="Mada"/>
                        </a:rPr>
                        <a:t>(lymphoma, Hemochromatosis, Amyloidosis, Sarcoidosis, malignancy)</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Iatrogenic </a:t>
                      </a:r>
                      <a:r>
                        <a:rPr lang="ar" sz="1200">
                          <a:solidFill>
                            <a:srgbClr val="000000"/>
                          </a:solidFill>
                          <a:latin typeface="Mada"/>
                          <a:ea typeface="Mada"/>
                          <a:cs typeface="Mada"/>
                          <a:sym typeface="Mada"/>
                        </a:rPr>
                        <a:t>(Surgical </a:t>
                      </a:r>
                      <a:r>
                        <a:rPr lang="ar" sz="1200">
                          <a:latin typeface="Mada"/>
                          <a:ea typeface="Mada"/>
                          <a:cs typeface="Mada"/>
                          <a:sym typeface="Mada"/>
                        </a:rPr>
                        <a:t>adrenalectomy</a:t>
                      </a:r>
                      <a:r>
                        <a:rPr lang="ar" sz="1200">
                          <a:solidFill>
                            <a:srgbClr val="000000"/>
                          </a:solidFill>
                          <a:latin typeface="Mada"/>
                          <a:ea typeface="Mada"/>
                          <a:cs typeface="Mada"/>
                          <a:sym typeface="Mada"/>
                        </a:rPr>
                        <a:t>, Anticoagulation and hemorrhage)</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Medications</a:t>
                      </a:r>
                      <a:r>
                        <a:rPr b="1" lang="ar" sz="1200">
                          <a:latin typeface="Mada"/>
                          <a:ea typeface="Mada"/>
                          <a:cs typeface="Mada"/>
                          <a:sym typeface="Mada"/>
                        </a:rPr>
                        <a:t>: </a:t>
                      </a:r>
                      <a:r>
                        <a:rPr lang="ar" sz="1200">
                          <a:solidFill>
                            <a:srgbClr val="000000"/>
                          </a:solidFill>
                          <a:latin typeface="Mada"/>
                          <a:ea typeface="Mada"/>
                          <a:cs typeface="Mada"/>
                          <a:sym typeface="Mada"/>
                        </a:rPr>
                        <a:t>ketoconazole, rifampin, phenytoin, Phenobarbital, Mitotane(Cytotoxic drugs), </a:t>
                      </a:r>
                      <a:r>
                        <a:rPr lang="ar" sz="1200">
                          <a:solidFill>
                            <a:srgbClr val="CC0000"/>
                          </a:solidFill>
                          <a:latin typeface="Mada"/>
                          <a:ea typeface="Mada"/>
                          <a:cs typeface="Mada"/>
                          <a:sym typeface="Mada"/>
                        </a:rPr>
                        <a:t>Metyrapone</a:t>
                      </a:r>
                      <a:r>
                        <a:rPr lang="ar" sz="1200">
                          <a:solidFill>
                            <a:srgbClr val="000000"/>
                          </a:solidFill>
                          <a:latin typeface="Mada"/>
                          <a:ea typeface="Mada"/>
                          <a:cs typeface="Mada"/>
                          <a:sym typeface="Mada"/>
                        </a:rPr>
                        <a:t>(Enzyme inhibitor</a:t>
                      </a:r>
                      <a:r>
                        <a:rPr lang="ar" sz="1200">
                          <a:latin typeface="Mada"/>
                          <a:ea typeface="Mada"/>
                          <a:cs typeface="Mada"/>
                          <a:sym typeface="Mada"/>
                        </a:rPr>
                        <a:t>)</a:t>
                      </a:r>
                      <a:r>
                        <a:rPr lang="ar" sz="1200">
                          <a:solidFill>
                            <a:srgbClr val="000000"/>
                          </a:solidFill>
                          <a:latin typeface="Mada"/>
                          <a:ea typeface="Mada"/>
                          <a:cs typeface="Mada"/>
                          <a:sym typeface="Mada"/>
                        </a:rPr>
                        <a:t>, Aminoglutethimide</a:t>
                      </a:r>
                      <a:r>
                        <a:rPr lang="ar" sz="1200">
                          <a:latin typeface="Mada"/>
                          <a:ea typeface="Mada"/>
                          <a:cs typeface="Mada"/>
                          <a:sym typeface="Mada"/>
                        </a:rPr>
                        <a:t>.</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Hereditary and Congenital diseases: </a:t>
                      </a:r>
                      <a:r>
                        <a:rPr lang="ar" sz="1200">
                          <a:latin typeface="Mada"/>
                          <a:ea typeface="Mada"/>
                          <a:cs typeface="Mada"/>
                          <a:sym typeface="Mada"/>
                        </a:rPr>
                        <a:t>enzyme defects, hypoplasia, c</a:t>
                      </a:r>
                      <a:r>
                        <a:rPr lang="ar" sz="1200">
                          <a:solidFill>
                            <a:srgbClr val="000000"/>
                          </a:solidFill>
                          <a:latin typeface="Mada"/>
                          <a:ea typeface="Mada"/>
                          <a:cs typeface="Mada"/>
                          <a:sym typeface="Mada"/>
                        </a:rPr>
                        <a:t>ongenital adrenal hyperplasia,adrenal unresponsiveness to ACTH, adrenoleukodystrophy, adrenomyeloneuropathy, Refsum disease, Wolman disease) </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Cabin"/>
                        <a:buChar char="●"/>
                      </a:pPr>
                      <a:r>
                        <a:rPr b="1" lang="ar" sz="1200">
                          <a:solidFill>
                            <a:srgbClr val="000000"/>
                          </a:solidFill>
                          <a:latin typeface="Mada"/>
                          <a:ea typeface="Mada"/>
                          <a:cs typeface="Mada"/>
                          <a:sym typeface="Mada"/>
                        </a:rPr>
                        <a:t>Miscellaneous</a:t>
                      </a:r>
                      <a:r>
                        <a:rPr lang="ar" sz="1200">
                          <a:solidFill>
                            <a:srgbClr val="000000"/>
                          </a:solidFill>
                          <a:latin typeface="Mada"/>
                          <a:ea typeface="Mada"/>
                          <a:cs typeface="Mada"/>
                          <a:sym typeface="Mada"/>
                        </a:rPr>
                        <a:t>: </a:t>
                      </a:r>
                      <a:endParaRPr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Triple A syndrome= Allgrove syndrome </a:t>
                      </a:r>
                      <a:endParaRPr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Adrenal hemorrhage</a:t>
                      </a:r>
                      <a:r>
                        <a:rPr lang="ar" sz="1200">
                          <a:latin typeface="Mada"/>
                          <a:ea typeface="Mada"/>
                          <a:cs typeface="Mada"/>
                          <a:sym typeface="Mada"/>
                        </a:rPr>
                        <a:t> and infarction</a:t>
                      </a:r>
                      <a:endParaRPr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ar" sz="1200">
                          <a:latin typeface="Mada"/>
                          <a:ea typeface="Mada"/>
                          <a:cs typeface="Mada"/>
                          <a:sym typeface="Mada"/>
                        </a:rPr>
                        <a:t>Radiation therapy</a:t>
                      </a:r>
                      <a:endParaRPr sz="1200">
                        <a:latin typeface="Mada"/>
                        <a:ea typeface="Mada"/>
                        <a:cs typeface="Mada"/>
                        <a:sym typeface="Mada"/>
                      </a:endParaRPr>
                    </a:p>
                  </a:txBody>
                  <a:tcPr marT="91425" marB="91425" marR="91425" marL="91425">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bl>
          </a:graphicData>
        </a:graphic>
      </p:graphicFrame>
      <p:sp>
        <p:nvSpPr>
          <p:cNvPr id="202" name="Google Shape;202;p24"/>
          <p:cNvSpPr txBox="1"/>
          <p:nvPr/>
        </p:nvSpPr>
        <p:spPr>
          <a:xfrm>
            <a:off x="179250" y="818200"/>
            <a:ext cx="5434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Causes:</a:t>
            </a:r>
            <a:endParaRPr sz="2200">
              <a:solidFill>
                <a:srgbClr val="000000"/>
              </a:solidFill>
              <a:highlight>
                <a:srgbClr val="D0E0E3"/>
              </a:highlight>
              <a:latin typeface="Mada Black"/>
              <a:ea typeface="Mada Black"/>
              <a:cs typeface="Mada Black"/>
              <a:sym typeface="Mada Black"/>
            </a:endParaRPr>
          </a:p>
        </p:txBody>
      </p:sp>
      <p:cxnSp>
        <p:nvCxnSpPr>
          <p:cNvPr id="203" name="Google Shape;203;p24"/>
          <p:cNvCxnSpPr/>
          <p:nvPr/>
        </p:nvCxnSpPr>
        <p:spPr>
          <a:xfrm flipH="1" rot="10800000">
            <a:off x="1355300" y="6644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04" name="Google Shape;204;p24"/>
          <p:cNvSpPr txBox="1"/>
          <p:nvPr/>
        </p:nvSpPr>
        <p:spPr>
          <a:xfrm>
            <a:off x="331650" y="7341775"/>
            <a:ext cx="3923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Pathophysiology</a:t>
            </a:r>
            <a:r>
              <a:rPr lang="ar" sz="2200">
                <a:solidFill>
                  <a:srgbClr val="000000"/>
                </a:solidFill>
                <a:highlight>
                  <a:srgbClr val="D0E0E3"/>
                </a:highlight>
                <a:latin typeface="Mada Black"/>
                <a:ea typeface="Mada Black"/>
                <a:cs typeface="Mada Black"/>
                <a:sym typeface="Mada Black"/>
              </a:rPr>
              <a:t>:</a:t>
            </a:r>
            <a:endParaRPr sz="2200">
              <a:solidFill>
                <a:srgbClr val="000000"/>
              </a:solidFill>
              <a:highlight>
                <a:srgbClr val="D0E0E3"/>
              </a:highlight>
              <a:latin typeface="Mada Black"/>
              <a:ea typeface="Mada Black"/>
              <a:cs typeface="Mada Black"/>
              <a:sym typeface="Mada Black"/>
            </a:endParaRPr>
          </a:p>
        </p:txBody>
      </p:sp>
      <p:sp>
        <p:nvSpPr>
          <p:cNvPr id="205" name="Google Shape;205;p24"/>
          <p:cNvSpPr/>
          <p:nvPr/>
        </p:nvSpPr>
        <p:spPr>
          <a:xfrm>
            <a:off x="216900" y="8231575"/>
            <a:ext cx="3333900" cy="1971600"/>
          </a:xfrm>
          <a:prstGeom prst="snipRoundRect">
            <a:avLst>
              <a:gd fmla="val 16667" name="adj1"/>
              <a:gd fmla="val 16667" name="adj2"/>
            </a:avLst>
          </a:prstGeom>
          <a:noFill/>
          <a:ln cap="flat" cmpd="sng" w="28575">
            <a:solidFill>
              <a:schemeClr val="accent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206" name="Google Shape;206;p24"/>
          <p:cNvSpPr/>
          <p:nvPr/>
        </p:nvSpPr>
        <p:spPr>
          <a:xfrm>
            <a:off x="4103100" y="8231575"/>
            <a:ext cx="3333900" cy="1971600"/>
          </a:xfrm>
          <a:prstGeom prst="snipRoundRect">
            <a:avLst>
              <a:gd fmla="val 16667" name="adj1"/>
              <a:gd fmla="val 16667" name="adj2"/>
            </a:avLst>
          </a:prstGeom>
          <a:noFill/>
          <a:ln cap="flat" cmpd="sng" w="28575">
            <a:solidFill>
              <a:schemeClr val="accent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4"/>
          <p:cNvSpPr/>
          <p:nvPr/>
        </p:nvSpPr>
        <p:spPr>
          <a:xfrm>
            <a:off x="3564900" y="9151658"/>
            <a:ext cx="545100" cy="328800"/>
          </a:xfrm>
          <a:prstGeom prst="notch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4"/>
          <p:cNvSpPr txBox="1"/>
          <p:nvPr/>
        </p:nvSpPr>
        <p:spPr>
          <a:xfrm>
            <a:off x="140700" y="8330334"/>
            <a:ext cx="3424200" cy="1872600"/>
          </a:xfrm>
          <a:prstGeom prst="rect">
            <a:avLst/>
          </a:prstGeom>
          <a:noFill/>
          <a:ln>
            <a:noFill/>
          </a:ln>
        </p:spPr>
        <p:txBody>
          <a:bodyPr anchorCtr="0" anchor="ctr" bIns="91425" lIns="91425" spcFirstLastPara="1" rIns="91425" wrap="square" tIns="91425">
            <a:noAutofit/>
          </a:bodyPr>
          <a:lstStyle/>
          <a:p>
            <a:pPr indent="-162600" lvl="0" marL="3168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There’s destruction of adrenal cortex (3 layers)</a:t>
            </a:r>
            <a:endParaRPr b="1" sz="1200">
              <a:solidFill>
                <a:srgbClr val="CC0000"/>
              </a:solidFill>
              <a:latin typeface="Mada"/>
              <a:ea typeface="Mada"/>
              <a:cs typeface="Mada"/>
              <a:sym typeface="Mada"/>
            </a:endParaRPr>
          </a:p>
          <a:p>
            <a:pPr indent="-162600" lvl="0" marL="316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Gradual adreno-cortical destruction causes decrease adrenal reserve with </a:t>
            </a:r>
            <a:r>
              <a:rPr b="1" lang="ar" sz="1200">
                <a:solidFill>
                  <a:schemeClr val="dk1"/>
                </a:solidFill>
                <a:latin typeface="Mada"/>
                <a:ea typeface="Mada"/>
                <a:cs typeface="Mada"/>
                <a:sym typeface="Mada"/>
              </a:rPr>
              <a:t>normal basal steroid secretion in the initial phase</a:t>
            </a:r>
            <a:r>
              <a:rPr b="1" lang="ar" sz="1200">
                <a:solidFill>
                  <a:srgbClr val="CC0000"/>
                </a:solidFill>
                <a:latin typeface="Mada"/>
                <a:ea typeface="Mada"/>
                <a:cs typeface="Mada"/>
                <a:sym typeface="Mada"/>
              </a:rPr>
              <a:t> but failure to respond to stress</a:t>
            </a:r>
            <a:r>
              <a:rPr b="1" lang="ar" sz="1200">
                <a:solidFill>
                  <a:schemeClr val="dk1"/>
                </a:solidFill>
                <a:latin typeface="Mada"/>
                <a:ea typeface="Mada"/>
                <a:cs typeface="Mada"/>
                <a:sym typeface="Mada"/>
              </a:rPr>
              <a:t>.</a:t>
            </a:r>
            <a:endParaRPr b="1" sz="1200">
              <a:solidFill>
                <a:schemeClr val="dk1"/>
              </a:solidFill>
              <a:latin typeface="Mada"/>
              <a:ea typeface="Mada"/>
              <a:cs typeface="Mada"/>
              <a:sym typeface="Mada"/>
            </a:endParaRPr>
          </a:p>
          <a:p>
            <a:pPr indent="-162600" lvl="0" marL="3168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Acute crises can be precipitated by stresses of surgery, trauma or infection which require increased corticosteroid secretion.</a:t>
            </a:r>
            <a:endParaRPr b="1" sz="1200">
              <a:solidFill>
                <a:schemeClr val="dk1"/>
              </a:solidFill>
              <a:latin typeface="Mada"/>
              <a:ea typeface="Mada"/>
              <a:cs typeface="Mada"/>
              <a:sym typeface="Mada"/>
            </a:endParaRPr>
          </a:p>
        </p:txBody>
      </p:sp>
      <p:sp>
        <p:nvSpPr>
          <p:cNvPr id="209" name="Google Shape;209;p24"/>
          <p:cNvSpPr txBox="1"/>
          <p:nvPr/>
        </p:nvSpPr>
        <p:spPr>
          <a:xfrm>
            <a:off x="4033900" y="8330335"/>
            <a:ext cx="3424200" cy="1872600"/>
          </a:xfrm>
          <a:prstGeom prst="rect">
            <a:avLst/>
          </a:prstGeom>
          <a:noFill/>
          <a:ln>
            <a:noFill/>
          </a:ln>
        </p:spPr>
        <p:txBody>
          <a:bodyPr anchorCtr="0" anchor="ctr" bIns="91425" lIns="91425" spcFirstLastPara="1" rIns="91425" wrap="square" tIns="91425">
            <a:noAutofit/>
          </a:bodyPr>
          <a:lstStyle/>
          <a:p>
            <a:pPr indent="-198600"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With further loss of cortical tissue, even </a:t>
            </a:r>
            <a:r>
              <a:rPr b="1" lang="ar" sz="1200">
                <a:solidFill>
                  <a:schemeClr val="dk1"/>
                </a:solidFill>
                <a:latin typeface="Mada"/>
                <a:ea typeface="Mada"/>
                <a:cs typeface="Mada"/>
                <a:sym typeface="Mada"/>
              </a:rPr>
              <a:t>basal secretion of mineralocorticoids and glucocorticoids become deficient </a:t>
            </a:r>
            <a:r>
              <a:rPr lang="ar" sz="1200">
                <a:solidFill>
                  <a:schemeClr val="dk1"/>
                </a:solidFill>
                <a:latin typeface="Mada"/>
                <a:ea typeface="Mada"/>
                <a:cs typeface="Mada"/>
                <a:sym typeface="Mada"/>
              </a:rPr>
              <a:t>leading to the manifestation of chronic adrenocortical insufficiency when</a:t>
            </a:r>
            <a:r>
              <a:rPr b="1" lang="ar" sz="1200">
                <a:solidFill>
                  <a:schemeClr val="dk1"/>
                </a:solidFill>
                <a:latin typeface="Mada"/>
                <a:ea typeface="Mada"/>
                <a:cs typeface="Mada"/>
                <a:sym typeface="Mada"/>
              </a:rPr>
              <a:t> more than 90% of both adrenal cortices</a:t>
            </a:r>
            <a:r>
              <a:rPr lang="ar" sz="1200">
                <a:solidFill>
                  <a:schemeClr val="dk1"/>
                </a:solidFill>
                <a:latin typeface="Mada"/>
                <a:ea typeface="Mada"/>
                <a:cs typeface="Mada"/>
                <a:sym typeface="Mada"/>
              </a:rPr>
              <a:t> occur.</a:t>
            </a:r>
            <a:endParaRPr sz="1200">
              <a:solidFill>
                <a:schemeClr val="dk1"/>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About</a:t>
            </a:r>
            <a:r>
              <a:rPr b="1" lang="ar" sz="1200">
                <a:solidFill>
                  <a:srgbClr val="CC0000"/>
                </a:solidFill>
                <a:latin typeface="Mada"/>
                <a:ea typeface="Mada"/>
                <a:cs typeface="Mada"/>
                <a:sym typeface="Mada"/>
              </a:rPr>
              <a:t> 25% of cases present with a crises</a:t>
            </a:r>
            <a:r>
              <a:rPr lang="ar" sz="1200">
                <a:solidFill>
                  <a:schemeClr val="dk1"/>
                </a:solidFill>
                <a:latin typeface="Mada"/>
                <a:ea typeface="Mada"/>
                <a:cs typeface="Mada"/>
                <a:sym typeface="Mada"/>
              </a:rPr>
              <a:t> or an impending one at the time of diagnosis</a:t>
            </a:r>
            <a:endParaRPr sz="1200">
              <a:solidFill>
                <a:schemeClr val="dk1"/>
              </a:solidFill>
              <a:latin typeface="Mada"/>
              <a:ea typeface="Mada"/>
              <a:cs typeface="Mada"/>
              <a:sym typeface="Mada"/>
            </a:endParaRPr>
          </a:p>
        </p:txBody>
      </p:sp>
      <p:sp>
        <p:nvSpPr>
          <p:cNvPr id="210" name="Google Shape;210;p24"/>
          <p:cNvSpPr txBox="1"/>
          <p:nvPr/>
        </p:nvSpPr>
        <p:spPr>
          <a:xfrm>
            <a:off x="347400" y="7792375"/>
            <a:ext cx="7132500" cy="369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disease progression is usually gradual and patients will present with nonspecific symptoms.</a:t>
            </a:r>
            <a:endParaRPr sz="1200">
              <a:solidFill>
                <a:srgbClr val="6AA84F"/>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5"/>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16" name="Google Shape;216;p25"/>
          <p:cNvSpPr txBox="1"/>
          <p:nvPr/>
        </p:nvSpPr>
        <p:spPr>
          <a:xfrm>
            <a:off x="102450" y="-152400"/>
            <a:ext cx="73551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200">
                <a:solidFill>
                  <a:srgbClr val="000000"/>
                </a:solidFill>
                <a:latin typeface="Mada Black"/>
                <a:ea typeface="Mada Black"/>
                <a:cs typeface="Mada Black"/>
                <a:sym typeface="Mada Black"/>
              </a:rPr>
              <a:t> Primary adrenocortical insufficiency </a:t>
            </a:r>
            <a:endParaRPr sz="2200">
              <a:solidFill>
                <a:srgbClr val="000000"/>
              </a:solidFill>
              <a:latin typeface="Mada Black"/>
              <a:ea typeface="Mada Black"/>
              <a:cs typeface="Mada Black"/>
              <a:sym typeface="Mada Black"/>
            </a:endParaRPr>
          </a:p>
          <a:p>
            <a:pPr indent="0" lvl="0" marL="0" rtl="0" algn="ctr">
              <a:spcBef>
                <a:spcPts val="0"/>
              </a:spcBef>
              <a:spcAft>
                <a:spcPts val="0"/>
              </a:spcAft>
              <a:buNone/>
            </a:pPr>
            <a:r>
              <a:rPr lang="ar" sz="2200">
                <a:solidFill>
                  <a:srgbClr val="000000"/>
                </a:solidFill>
                <a:latin typeface="Mada Black"/>
                <a:ea typeface="Mada Black"/>
                <a:cs typeface="Mada Black"/>
                <a:sym typeface="Mada Black"/>
              </a:rPr>
              <a:t>(Addison’s disease)</a:t>
            </a:r>
            <a:endParaRPr sz="2200">
              <a:latin typeface="Mada Black"/>
              <a:ea typeface="Mada Black"/>
              <a:cs typeface="Mada Black"/>
              <a:sym typeface="Mada Black"/>
            </a:endParaRPr>
          </a:p>
        </p:txBody>
      </p:sp>
      <p:pic>
        <p:nvPicPr>
          <p:cNvPr id="217" name="Google Shape;217;p25"/>
          <p:cNvPicPr preferRelativeResize="0"/>
          <p:nvPr/>
        </p:nvPicPr>
        <p:blipFill>
          <a:blip r:embed="rId3">
            <a:alphaModFix/>
          </a:blip>
          <a:stretch>
            <a:fillRect/>
          </a:stretch>
        </p:blipFill>
        <p:spPr>
          <a:xfrm>
            <a:off x="2834661" y="9293590"/>
            <a:ext cx="890802" cy="777047"/>
          </a:xfrm>
          <a:prstGeom prst="rect">
            <a:avLst/>
          </a:prstGeom>
          <a:noFill/>
          <a:ln>
            <a:noFill/>
          </a:ln>
        </p:spPr>
      </p:pic>
      <p:pic>
        <p:nvPicPr>
          <p:cNvPr id="218" name="Google Shape;218;p25"/>
          <p:cNvPicPr preferRelativeResize="0"/>
          <p:nvPr/>
        </p:nvPicPr>
        <p:blipFill>
          <a:blip r:embed="rId4">
            <a:alphaModFix/>
          </a:blip>
          <a:stretch>
            <a:fillRect/>
          </a:stretch>
        </p:blipFill>
        <p:spPr>
          <a:xfrm>
            <a:off x="779788" y="9295492"/>
            <a:ext cx="890853" cy="775124"/>
          </a:xfrm>
          <a:prstGeom prst="rect">
            <a:avLst/>
          </a:prstGeom>
          <a:noFill/>
          <a:ln>
            <a:noFill/>
          </a:ln>
        </p:spPr>
      </p:pic>
      <p:pic>
        <p:nvPicPr>
          <p:cNvPr id="219" name="Google Shape;219;p25"/>
          <p:cNvPicPr preferRelativeResize="0"/>
          <p:nvPr/>
        </p:nvPicPr>
        <p:blipFill>
          <a:blip r:embed="rId5">
            <a:alphaModFix/>
          </a:blip>
          <a:stretch>
            <a:fillRect/>
          </a:stretch>
        </p:blipFill>
        <p:spPr>
          <a:xfrm>
            <a:off x="1801717" y="9294530"/>
            <a:ext cx="890835" cy="777045"/>
          </a:xfrm>
          <a:prstGeom prst="rect">
            <a:avLst/>
          </a:prstGeom>
          <a:noFill/>
          <a:ln>
            <a:noFill/>
          </a:ln>
        </p:spPr>
      </p:pic>
      <p:pic>
        <p:nvPicPr>
          <p:cNvPr id="220" name="Google Shape;220;p25"/>
          <p:cNvPicPr preferRelativeResize="0"/>
          <p:nvPr/>
        </p:nvPicPr>
        <p:blipFill>
          <a:blip r:embed="rId6">
            <a:alphaModFix/>
          </a:blip>
          <a:stretch>
            <a:fillRect/>
          </a:stretch>
        </p:blipFill>
        <p:spPr>
          <a:xfrm>
            <a:off x="3851030" y="9289037"/>
            <a:ext cx="890849" cy="777046"/>
          </a:xfrm>
          <a:prstGeom prst="rect">
            <a:avLst/>
          </a:prstGeom>
          <a:noFill/>
          <a:ln>
            <a:noFill/>
          </a:ln>
        </p:spPr>
      </p:pic>
      <p:pic>
        <p:nvPicPr>
          <p:cNvPr id="221" name="Google Shape;221;p25"/>
          <p:cNvPicPr preferRelativeResize="0"/>
          <p:nvPr/>
        </p:nvPicPr>
        <p:blipFill>
          <a:blip r:embed="rId7">
            <a:alphaModFix/>
          </a:blip>
          <a:stretch>
            <a:fillRect/>
          </a:stretch>
        </p:blipFill>
        <p:spPr>
          <a:xfrm>
            <a:off x="5889363" y="9290951"/>
            <a:ext cx="890849" cy="775132"/>
          </a:xfrm>
          <a:prstGeom prst="rect">
            <a:avLst/>
          </a:prstGeom>
          <a:noFill/>
          <a:ln>
            <a:noFill/>
          </a:ln>
        </p:spPr>
      </p:pic>
      <p:pic>
        <p:nvPicPr>
          <p:cNvPr id="222" name="Google Shape;222;p25"/>
          <p:cNvPicPr preferRelativeResize="0"/>
          <p:nvPr/>
        </p:nvPicPr>
        <p:blipFill>
          <a:blip r:embed="rId8">
            <a:alphaModFix/>
          </a:blip>
          <a:stretch>
            <a:fillRect/>
          </a:stretch>
        </p:blipFill>
        <p:spPr>
          <a:xfrm>
            <a:off x="4867446" y="9295487"/>
            <a:ext cx="890849" cy="775133"/>
          </a:xfrm>
          <a:prstGeom prst="rect">
            <a:avLst/>
          </a:prstGeom>
          <a:noFill/>
          <a:ln>
            <a:noFill/>
          </a:ln>
        </p:spPr>
      </p:pic>
      <p:sp>
        <p:nvSpPr>
          <p:cNvPr id="223" name="Google Shape;223;p25"/>
          <p:cNvSpPr txBox="1"/>
          <p:nvPr/>
        </p:nvSpPr>
        <p:spPr>
          <a:xfrm>
            <a:off x="179250" y="788575"/>
            <a:ext cx="3923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Clinical </a:t>
            </a:r>
            <a:r>
              <a:rPr lang="ar" sz="2200">
                <a:highlight>
                  <a:srgbClr val="D0E0E3"/>
                </a:highlight>
                <a:latin typeface="Mada Black"/>
                <a:ea typeface="Mada Black"/>
                <a:cs typeface="Mada Black"/>
                <a:sym typeface="Mada Black"/>
              </a:rPr>
              <a:t>features</a:t>
            </a:r>
            <a:r>
              <a:rPr lang="ar" sz="2200">
                <a:solidFill>
                  <a:srgbClr val="000000"/>
                </a:solidFill>
                <a:highlight>
                  <a:srgbClr val="D0E0E3"/>
                </a:highlight>
                <a:latin typeface="Mada Black"/>
                <a:ea typeface="Mada Black"/>
                <a:cs typeface="Mada Black"/>
                <a:sym typeface="Mada Black"/>
              </a:rPr>
              <a:t>:</a:t>
            </a:r>
            <a:endParaRPr sz="2200">
              <a:solidFill>
                <a:srgbClr val="000000"/>
              </a:solidFill>
              <a:highlight>
                <a:srgbClr val="D0E0E3"/>
              </a:highlight>
              <a:latin typeface="Mada Black"/>
              <a:ea typeface="Mada Black"/>
              <a:cs typeface="Mada Black"/>
              <a:sym typeface="Mada Black"/>
            </a:endParaRPr>
          </a:p>
        </p:txBody>
      </p:sp>
      <p:cxnSp>
        <p:nvCxnSpPr>
          <p:cNvPr id="224" name="Google Shape;224;p25"/>
          <p:cNvCxnSpPr/>
          <p:nvPr/>
        </p:nvCxnSpPr>
        <p:spPr>
          <a:xfrm rot="10800000">
            <a:off x="8900" y="10840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25" name="Google Shape;225;p25"/>
          <p:cNvSpPr txBox="1"/>
          <p:nvPr/>
        </p:nvSpPr>
        <p:spPr>
          <a:xfrm>
            <a:off x="11582400" y="1752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6" name="Google Shape;226;p25"/>
          <p:cNvSpPr/>
          <p:nvPr/>
        </p:nvSpPr>
        <p:spPr>
          <a:xfrm>
            <a:off x="102450" y="1915398"/>
            <a:ext cx="7355100" cy="1597800"/>
          </a:xfrm>
          <a:prstGeom prst="snip1Rect">
            <a:avLst>
              <a:gd fmla="val 16667" name="adj"/>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5"/>
          <p:cNvSpPr txBox="1"/>
          <p:nvPr/>
        </p:nvSpPr>
        <p:spPr>
          <a:xfrm>
            <a:off x="102450" y="1839200"/>
            <a:ext cx="7355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CC0000"/>
                </a:solidFill>
                <a:latin typeface="Mada"/>
                <a:ea typeface="Mada"/>
                <a:cs typeface="Mada"/>
                <a:sym typeface="Mada"/>
              </a:rPr>
              <a:t>       </a:t>
            </a:r>
            <a:r>
              <a:rPr b="1" lang="ar">
                <a:solidFill>
                  <a:srgbClr val="CC0000"/>
                </a:solidFill>
                <a:latin typeface="Mada"/>
                <a:ea typeface="Mada"/>
                <a:cs typeface="Mada"/>
                <a:sym typeface="Mada"/>
              </a:rPr>
              <a:t>Hyperpigmentation</a:t>
            </a:r>
            <a:r>
              <a:rPr b="1" lang="ar" sz="1200">
                <a:solidFill>
                  <a:srgbClr val="CC0000"/>
                </a:solidFill>
                <a:latin typeface="Mada"/>
                <a:ea typeface="Mada"/>
                <a:cs typeface="Mada"/>
                <a:sym typeface="Mada"/>
              </a:rPr>
              <a:t> </a:t>
            </a:r>
            <a:r>
              <a:rPr b="1" lang="ar" sz="1200">
                <a:solidFill>
                  <a:schemeClr val="dk1"/>
                </a:solidFill>
                <a:latin typeface="Mada"/>
                <a:ea typeface="Mada"/>
                <a:cs typeface="Mada"/>
                <a:sym typeface="Mada"/>
              </a:rPr>
              <a:t>(present in 92% of patients)</a:t>
            </a:r>
            <a:r>
              <a:rPr b="1" lang="ar">
                <a:solidFill>
                  <a:schemeClr val="dk1"/>
                </a:solidFill>
                <a:latin typeface="Mada"/>
                <a:ea typeface="Mada"/>
                <a:cs typeface="Mada"/>
                <a:sym typeface="Mada"/>
              </a:rPr>
              <a:t>:</a:t>
            </a:r>
            <a:endParaRPr b="1">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a:t>
            </a:r>
            <a:r>
              <a:rPr lang="ar" sz="1200">
                <a:solidFill>
                  <a:schemeClr val="dk1"/>
                </a:solidFill>
                <a:latin typeface="Mada"/>
                <a:ea typeface="Mada"/>
                <a:cs typeface="Mada"/>
                <a:sym typeface="Mada"/>
              </a:rPr>
              <a:t>ue to secondary </a:t>
            </a:r>
            <a:r>
              <a:rPr b="1" lang="ar" sz="1200">
                <a:solidFill>
                  <a:schemeClr val="dk1"/>
                </a:solidFill>
                <a:latin typeface="Mada"/>
                <a:ea typeface="Mada"/>
                <a:cs typeface="Mada"/>
                <a:sym typeface="Mada"/>
              </a:rPr>
              <a:t>increase in ACTH and BLPH</a:t>
            </a:r>
            <a:r>
              <a:rPr lang="ar" sz="1200">
                <a:solidFill>
                  <a:schemeClr val="dk1"/>
                </a:solidFill>
                <a:latin typeface="Mada"/>
                <a:ea typeface="Mada"/>
                <a:cs typeface="Mada"/>
                <a:sym typeface="Mada"/>
              </a:rPr>
              <a:t> because of </a:t>
            </a:r>
            <a:r>
              <a:rPr b="1" lang="ar" sz="1200">
                <a:solidFill>
                  <a:schemeClr val="dk1"/>
                </a:solidFill>
                <a:latin typeface="Mada"/>
                <a:ea typeface="Mada"/>
                <a:cs typeface="Mada"/>
                <a:sym typeface="Mada"/>
              </a:rPr>
              <a:t>decrease </a:t>
            </a:r>
            <a:r>
              <a:rPr lang="ar" sz="1200">
                <a:solidFill>
                  <a:schemeClr val="dk1"/>
                </a:solidFill>
                <a:latin typeface="Mada"/>
                <a:ea typeface="Mada"/>
                <a:cs typeface="Mada"/>
                <a:sym typeface="Mada"/>
              </a:rPr>
              <a:t>negative feedback inhibition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 generalized hyperpigmentation of the skin and mucous membranes</a:t>
            </a:r>
            <a:r>
              <a:rPr b="1" lang="ar" sz="1200">
                <a:solidFill>
                  <a:srgbClr val="CC0000"/>
                </a:solidFill>
                <a:latin typeface="Mada"/>
                <a:ea typeface="Mada"/>
                <a:cs typeface="Mada"/>
                <a:sym typeface="Mada"/>
              </a:rPr>
              <a:t> is the earliest manifestation</a:t>
            </a:r>
            <a:r>
              <a:rPr lang="ar" sz="1200">
                <a:solidFill>
                  <a:schemeClr val="dk1"/>
                </a:solidFill>
                <a:latin typeface="Mada"/>
                <a:ea typeface="Mada"/>
                <a:cs typeface="Mada"/>
                <a:sym typeface="Mada"/>
              </a:rPr>
              <a:t> and i</a:t>
            </a:r>
            <a:r>
              <a:rPr lang="ar" sz="1200">
                <a:solidFill>
                  <a:schemeClr val="dk1"/>
                </a:solidFill>
                <a:latin typeface="Mada"/>
                <a:ea typeface="Mada"/>
                <a:cs typeface="Mada"/>
                <a:sym typeface="Mada"/>
              </a:rPr>
              <a:t>s increased in sun exposed areas and accentuated over</a:t>
            </a:r>
            <a:r>
              <a:rPr b="1" lang="ar" sz="1200">
                <a:solidFill>
                  <a:schemeClr val="dk1"/>
                </a:solidFill>
                <a:latin typeface="Mada"/>
                <a:ea typeface="Mada"/>
                <a:cs typeface="Mada"/>
                <a:sym typeface="Mada"/>
              </a:rPr>
              <a:t> pressure areas</a:t>
            </a:r>
            <a:r>
              <a:rPr b="1"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(elbows)</a:t>
            </a:r>
            <a:r>
              <a:rPr lang="ar" sz="1200">
                <a:solidFill>
                  <a:srgbClr val="6AA84F"/>
                </a:solidFill>
                <a:latin typeface="Mada"/>
                <a:ea typeface="Mada"/>
                <a:cs typeface="Mada"/>
                <a:sym typeface="Mada"/>
              </a:rPr>
              <a:t> </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palmar creases, nail beds</a:t>
            </a:r>
            <a:r>
              <a:rPr lang="ar" sz="1200">
                <a:solidFill>
                  <a:schemeClr val="dk1"/>
                </a:solidFill>
                <a:latin typeface="Mada"/>
                <a:ea typeface="Mada"/>
                <a:cs typeface="Mada"/>
                <a:sym typeface="Mada"/>
              </a:rPr>
              <a:t>, nipples, areolae, and peri-vaginal and peri- anal mucosae as well as</a:t>
            </a:r>
            <a:r>
              <a:rPr b="1" lang="ar" sz="1200">
                <a:solidFill>
                  <a:schemeClr val="dk1"/>
                </a:solidFill>
                <a:latin typeface="Mada"/>
                <a:ea typeface="Mada"/>
                <a:cs typeface="Mada"/>
                <a:sym typeface="Mada"/>
              </a:rPr>
              <a:t> gums and buccal mucosa.</a:t>
            </a:r>
            <a:endParaRPr b="1"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Scars formed after the onset of ACTH excess become hyperpigmented.</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Cabin"/>
              <a:buChar char="●"/>
            </a:pPr>
            <a:r>
              <a:rPr b="1" lang="ar" sz="1200">
                <a:solidFill>
                  <a:srgbClr val="CC0000"/>
                </a:solidFill>
                <a:latin typeface="Mada"/>
                <a:ea typeface="Mada"/>
                <a:cs typeface="Mada"/>
                <a:sym typeface="Mada"/>
              </a:rPr>
              <a:t>only in Primary adrenal insufficiency</a:t>
            </a:r>
            <a:r>
              <a:rPr lang="ar" sz="1200">
                <a:solidFill>
                  <a:schemeClr val="dk1"/>
                </a:solidFill>
                <a:latin typeface="Mada"/>
                <a:ea typeface="Mada"/>
                <a:cs typeface="Mada"/>
                <a:sym typeface="Mada"/>
              </a:rPr>
              <a:t> due to melanocyte stimulating hormone</a:t>
            </a:r>
            <a:r>
              <a:rPr b="1" lang="ar" sz="1200">
                <a:solidFill>
                  <a:schemeClr val="dk1"/>
                </a:solidFill>
                <a:latin typeface="Mada"/>
                <a:ea typeface="Mada"/>
                <a:cs typeface="Mada"/>
                <a:sym typeface="Mada"/>
              </a:rPr>
              <a:t> (MSH) </a:t>
            </a:r>
            <a:r>
              <a:rPr lang="ar" sz="1200">
                <a:solidFill>
                  <a:schemeClr val="dk1"/>
                </a:solidFill>
                <a:latin typeface="Mada"/>
                <a:ea typeface="Mada"/>
                <a:cs typeface="Mada"/>
                <a:sym typeface="Mada"/>
              </a:rPr>
              <a:t>from pro-opiomelanocortin (POMC) </a:t>
            </a:r>
            <a:r>
              <a:rPr b="1" lang="ar" sz="1200">
                <a:solidFill>
                  <a:schemeClr val="dk1"/>
                </a:solidFill>
                <a:latin typeface="Mada"/>
                <a:ea typeface="Mada"/>
                <a:cs typeface="Mada"/>
                <a:sym typeface="Mada"/>
              </a:rPr>
              <a:t>Not ACTH</a:t>
            </a:r>
            <a:endParaRPr/>
          </a:p>
        </p:txBody>
      </p:sp>
      <p:pic>
        <p:nvPicPr>
          <p:cNvPr id="228" name="Google Shape;228;p25"/>
          <p:cNvPicPr preferRelativeResize="0"/>
          <p:nvPr/>
        </p:nvPicPr>
        <p:blipFill>
          <a:blip r:embed="rId9">
            <a:alphaModFix/>
          </a:blip>
          <a:stretch>
            <a:fillRect/>
          </a:stretch>
        </p:blipFill>
        <p:spPr>
          <a:xfrm>
            <a:off x="7022400" y="1772575"/>
            <a:ext cx="453600" cy="371557"/>
          </a:xfrm>
          <a:prstGeom prst="rect">
            <a:avLst/>
          </a:prstGeom>
          <a:noFill/>
          <a:ln>
            <a:noFill/>
          </a:ln>
        </p:spPr>
      </p:pic>
      <p:sp>
        <p:nvSpPr>
          <p:cNvPr id="229" name="Google Shape;229;p25"/>
          <p:cNvSpPr/>
          <p:nvPr/>
        </p:nvSpPr>
        <p:spPr>
          <a:xfrm>
            <a:off x="102450" y="3744200"/>
            <a:ext cx="7355100" cy="873600"/>
          </a:xfrm>
          <a:prstGeom prst="snip1Rect">
            <a:avLst>
              <a:gd fmla="val 16667" name="adj"/>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solidFill>
                  <a:srgbClr val="CC0000"/>
                </a:solidFill>
                <a:latin typeface="Mada"/>
                <a:ea typeface="Mada"/>
                <a:cs typeface="Mada"/>
                <a:sym typeface="Mada"/>
              </a:rPr>
              <a:t>Abdominal Disturbances </a:t>
            </a:r>
            <a:r>
              <a:rPr b="1" lang="ar" sz="1200">
                <a:solidFill>
                  <a:schemeClr val="dk1"/>
                </a:solidFill>
                <a:latin typeface="Mada"/>
                <a:ea typeface="Mada"/>
                <a:cs typeface="Mada"/>
                <a:sym typeface="Mada"/>
              </a:rPr>
              <a:t>(present in 56% of patients)</a:t>
            </a:r>
            <a:r>
              <a:rPr b="1" lang="ar">
                <a:solidFill>
                  <a:schemeClr val="dk1"/>
                </a:solidFill>
                <a:latin typeface="Mada"/>
                <a:ea typeface="Mada"/>
                <a:cs typeface="Mada"/>
                <a:sym typeface="Mada"/>
              </a:rPr>
              <a:t>:</a:t>
            </a:r>
            <a:endParaRPr b="1">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Especially nausea and vomiting </a:t>
            </a:r>
            <a:r>
              <a:rPr lang="ar" sz="1200">
                <a:solidFill>
                  <a:schemeClr val="dk1"/>
                </a:solidFill>
                <a:latin typeface="Mada"/>
                <a:ea typeface="Mada"/>
                <a:cs typeface="Mada"/>
                <a:sym typeface="Mada"/>
              </a:rPr>
              <a:t>occur in most patients.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Abdominal pain and constipation.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Diarrhoea is less frequent. </a:t>
            </a:r>
            <a:endParaRPr/>
          </a:p>
        </p:txBody>
      </p:sp>
      <p:pic>
        <p:nvPicPr>
          <p:cNvPr id="230" name="Google Shape;230;p25"/>
          <p:cNvPicPr preferRelativeResize="0"/>
          <p:nvPr/>
        </p:nvPicPr>
        <p:blipFill>
          <a:blip r:embed="rId10">
            <a:alphaModFix/>
          </a:blip>
          <a:stretch>
            <a:fillRect/>
          </a:stretch>
        </p:blipFill>
        <p:spPr>
          <a:xfrm>
            <a:off x="7022400" y="3568970"/>
            <a:ext cx="453600" cy="371557"/>
          </a:xfrm>
          <a:prstGeom prst="rect">
            <a:avLst/>
          </a:prstGeom>
          <a:noFill/>
          <a:ln>
            <a:noFill/>
          </a:ln>
        </p:spPr>
      </p:pic>
      <p:sp>
        <p:nvSpPr>
          <p:cNvPr id="231" name="Google Shape;231;p25"/>
          <p:cNvSpPr/>
          <p:nvPr/>
        </p:nvSpPr>
        <p:spPr>
          <a:xfrm>
            <a:off x="102450" y="4811000"/>
            <a:ext cx="7355100" cy="1445100"/>
          </a:xfrm>
          <a:prstGeom prst="snip1Rect">
            <a:avLst>
              <a:gd fmla="val 16667" name="adj"/>
            </a:avLst>
          </a:prstGeom>
          <a:noFill/>
          <a:ln cap="flat" cmpd="sng" w="28575">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ar">
                <a:solidFill>
                  <a:srgbClr val="CC0000"/>
                </a:solidFill>
                <a:latin typeface="Mada"/>
                <a:ea typeface="Mada"/>
                <a:cs typeface="Mada"/>
                <a:sym typeface="Mada"/>
              </a:rPr>
              <a:t>Hypotension </a:t>
            </a:r>
            <a:r>
              <a:rPr b="1" lang="ar" sz="1200">
                <a:solidFill>
                  <a:schemeClr val="dk1"/>
                </a:solidFill>
                <a:latin typeface="Mada"/>
                <a:ea typeface="Mada"/>
                <a:cs typeface="Mada"/>
                <a:sym typeface="Mada"/>
              </a:rPr>
              <a:t>(present in 88-90% of patients)</a:t>
            </a:r>
            <a:r>
              <a:rPr b="1" lang="ar">
                <a:solidFill>
                  <a:schemeClr val="dk1"/>
                </a:solidFill>
                <a:latin typeface="Mada"/>
                <a:ea typeface="Mada"/>
                <a:cs typeface="Mada"/>
                <a:sym typeface="Mada"/>
              </a:rPr>
              <a:t>:</a:t>
            </a:r>
            <a:endParaRPr b="1">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BP and HR, Standing and supine.</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Think about Adrenal insufficiency if not respond to IVF and initial management, </a:t>
            </a:r>
            <a:r>
              <a:rPr b="1" lang="ar" sz="1100">
                <a:solidFill>
                  <a:srgbClr val="6AA84F"/>
                </a:solidFill>
                <a:latin typeface="Mada"/>
                <a:ea typeface="Mada"/>
                <a:cs typeface="Mada"/>
                <a:sym typeface="Mada"/>
              </a:rPr>
              <a:t>or when he come with typical presentation (abdominal pain, nausea, vomiting and dark pigmentation “his relatives say he became darker in color in the past weak”)</a:t>
            </a:r>
            <a:endParaRPr b="1" sz="11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Causes </a:t>
            </a:r>
            <a:r>
              <a:rPr b="1" lang="ar" sz="1200">
                <a:solidFill>
                  <a:srgbClr val="CC0000"/>
                </a:solidFill>
                <a:latin typeface="Mada"/>
                <a:ea typeface="Mada"/>
                <a:cs typeface="Mada"/>
                <a:sym typeface="Mada"/>
              </a:rPr>
              <a:t>orthostatic symptoms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(present in 12% of patients).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Can cause syncope and in severe cases shock and death.</a:t>
            </a:r>
            <a:endParaRPr b="1" sz="1200">
              <a:solidFill>
                <a:schemeClr val="dk1"/>
              </a:solidFill>
              <a:latin typeface="Mada"/>
              <a:ea typeface="Mada"/>
              <a:cs typeface="Mada"/>
              <a:sym typeface="Mada"/>
            </a:endParaRPr>
          </a:p>
        </p:txBody>
      </p:sp>
      <p:pic>
        <p:nvPicPr>
          <p:cNvPr id="232" name="Google Shape;232;p25"/>
          <p:cNvPicPr preferRelativeResize="0"/>
          <p:nvPr/>
        </p:nvPicPr>
        <p:blipFill>
          <a:blip r:embed="rId11">
            <a:alphaModFix/>
          </a:blip>
          <a:stretch>
            <a:fillRect/>
          </a:stretch>
        </p:blipFill>
        <p:spPr>
          <a:xfrm>
            <a:off x="7022400" y="4754049"/>
            <a:ext cx="453600" cy="371557"/>
          </a:xfrm>
          <a:prstGeom prst="rect">
            <a:avLst/>
          </a:prstGeom>
          <a:noFill/>
          <a:ln>
            <a:noFill/>
          </a:ln>
        </p:spPr>
      </p:pic>
      <p:sp>
        <p:nvSpPr>
          <p:cNvPr id="233" name="Google Shape;233;p25"/>
          <p:cNvSpPr/>
          <p:nvPr/>
        </p:nvSpPr>
        <p:spPr>
          <a:xfrm>
            <a:off x="102450" y="7249400"/>
            <a:ext cx="7355100" cy="678000"/>
          </a:xfrm>
          <a:prstGeom prst="snip1Rect">
            <a:avLst>
              <a:gd fmla="val 16667" name="adj"/>
            </a:avLst>
          </a:prstGeom>
          <a:noFill/>
          <a:ln cap="flat" cmpd="sng" w="28575">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ar">
                <a:solidFill>
                  <a:srgbClr val="CC0000"/>
                </a:solidFill>
                <a:latin typeface="Mada"/>
                <a:ea typeface="Mada"/>
                <a:cs typeface="Mada"/>
                <a:sym typeface="Mada"/>
              </a:rPr>
              <a:t>Salt craving</a:t>
            </a:r>
            <a:r>
              <a:rPr b="1" lang="ar">
                <a:solidFill>
                  <a:schemeClr val="dk1"/>
                </a:solidFill>
                <a:latin typeface="Mada"/>
                <a:ea typeface="Mada"/>
                <a:cs typeface="Mada"/>
                <a:sym typeface="Mada"/>
              </a:rPr>
              <a:t> </a:t>
            </a:r>
            <a:r>
              <a:rPr b="1" lang="ar" sz="1200">
                <a:solidFill>
                  <a:schemeClr val="dk1"/>
                </a:solidFill>
                <a:latin typeface="Mada"/>
                <a:ea typeface="Mada"/>
                <a:cs typeface="Mada"/>
                <a:sym typeface="Mada"/>
              </a:rPr>
              <a:t>(present in 19% of patients)</a:t>
            </a:r>
            <a:r>
              <a:rPr b="1" lang="ar">
                <a:solidFill>
                  <a:schemeClr val="dk1"/>
                </a:solidFill>
                <a:latin typeface="Mada"/>
                <a:ea typeface="Mada"/>
                <a:cs typeface="Mada"/>
                <a:sym typeface="Mada"/>
              </a:rPr>
              <a:t>:</a:t>
            </a:r>
            <a:endParaRPr b="1">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occurs because of sodium wasting secondary to mineralocorticoid deficiency </a:t>
            </a:r>
            <a:r>
              <a:rPr b="1" lang="ar" sz="1200">
                <a:solidFill>
                  <a:schemeClr val="dk1"/>
                </a:solidFill>
                <a:latin typeface="Mada"/>
                <a:ea typeface="Mada"/>
                <a:cs typeface="Mada"/>
                <a:sym typeface="Mada"/>
              </a:rPr>
              <a:t>which can also lead to dehydration, hyponatremia, hyperkalemia, and acidosis.</a:t>
            </a:r>
            <a:endParaRPr b="1" u="sng">
              <a:solidFill>
                <a:schemeClr val="dk1"/>
              </a:solidFill>
              <a:latin typeface="Mada"/>
              <a:ea typeface="Mada"/>
              <a:cs typeface="Mada"/>
              <a:sym typeface="Mada"/>
            </a:endParaRPr>
          </a:p>
        </p:txBody>
      </p:sp>
      <p:pic>
        <p:nvPicPr>
          <p:cNvPr id="234" name="Google Shape;234;p25"/>
          <p:cNvPicPr preferRelativeResize="0"/>
          <p:nvPr/>
        </p:nvPicPr>
        <p:blipFill>
          <a:blip r:embed="rId12">
            <a:alphaModFix/>
          </a:blip>
          <a:stretch>
            <a:fillRect/>
          </a:stretch>
        </p:blipFill>
        <p:spPr>
          <a:xfrm>
            <a:off x="7093144" y="7199791"/>
            <a:ext cx="382857" cy="313610"/>
          </a:xfrm>
          <a:prstGeom prst="rect">
            <a:avLst/>
          </a:prstGeom>
          <a:noFill/>
          <a:ln>
            <a:noFill/>
          </a:ln>
        </p:spPr>
      </p:pic>
      <p:sp>
        <p:nvSpPr>
          <p:cNvPr id="235" name="Google Shape;235;p25"/>
          <p:cNvSpPr/>
          <p:nvPr/>
        </p:nvSpPr>
        <p:spPr>
          <a:xfrm>
            <a:off x="102450" y="8077175"/>
            <a:ext cx="7355100" cy="1120800"/>
          </a:xfrm>
          <a:prstGeom prst="snip1Rect">
            <a:avLst>
              <a:gd fmla="val 16667" name="adj"/>
            </a:avLst>
          </a:prstGeom>
          <a:noFill/>
          <a:ln cap="flat" cmpd="sng" w="28575">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ar">
                <a:solidFill>
                  <a:schemeClr val="dk1"/>
                </a:solidFill>
                <a:latin typeface="Mada"/>
                <a:ea typeface="Mada"/>
                <a:cs typeface="Mada"/>
                <a:sym typeface="Mada"/>
              </a:rPr>
              <a:t>Other:</a:t>
            </a:r>
            <a:endParaRPr b="1">
              <a:solidFill>
                <a:schemeClr val="dk1"/>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General weakness, fatigue, malaise, anorexia and weight loss are invariable features (present in 100% of patients).</a:t>
            </a:r>
            <a:endParaRPr b="1" sz="1200">
              <a:solidFill>
                <a:schemeClr val="dk1"/>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Amenorrhoea</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is common and can be due to weight loss and chronic illness or associated ovarian failure.</a:t>
            </a:r>
            <a:endParaRPr sz="1200">
              <a:solidFill>
                <a:schemeClr val="dk1"/>
              </a:solidFill>
              <a:latin typeface="Mada"/>
              <a:ea typeface="Mada"/>
              <a:cs typeface="Mada"/>
              <a:sym typeface="Mada"/>
            </a:endParaRPr>
          </a:p>
          <a:p>
            <a:pPr indent="-198600"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Loss of body hair can occur secondary to deficient adrenal androgens secretion.</a:t>
            </a:r>
            <a:endParaRPr b="1" u="sng">
              <a:solidFill>
                <a:schemeClr val="dk1"/>
              </a:solidFill>
              <a:latin typeface="Mada"/>
              <a:ea typeface="Mada"/>
              <a:cs typeface="Mada"/>
              <a:sym typeface="Mada"/>
            </a:endParaRPr>
          </a:p>
        </p:txBody>
      </p:sp>
      <p:cxnSp>
        <p:nvCxnSpPr>
          <p:cNvPr id="236" name="Google Shape;236;p25"/>
          <p:cNvCxnSpPr/>
          <p:nvPr/>
        </p:nvCxnSpPr>
        <p:spPr>
          <a:xfrm flipH="1" rot="10800000">
            <a:off x="1355300" y="6644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237" name="Google Shape;237;p25"/>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38" name="Google Shape;238;p25"/>
          <p:cNvSpPr/>
          <p:nvPr/>
        </p:nvSpPr>
        <p:spPr>
          <a:xfrm>
            <a:off x="102450" y="6411200"/>
            <a:ext cx="7355100" cy="678000"/>
          </a:xfrm>
          <a:prstGeom prst="snip1Rect">
            <a:avLst>
              <a:gd fmla="val 16667" name="adj"/>
            </a:avLst>
          </a:prstGeom>
          <a:noFill/>
          <a:ln cap="flat" cmpd="sng" w="28575">
            <a:solidFill>
              <a:schemeClr val="accent3"/>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b="1" lang="ar">
                <a:solidFill>
                  <a:srgbClr val="CC0000"/>
                </a:solidFill>
                <a:latin typeface="Mada"/>
                <a:ea typeface="Mada"/>
                <a:cs typeface="Mada"/>
                <a:sym typeface="Mada"/>
              </a:rPr>
              <a:t>Hypoglycemia: </a:t>
            </a:r>
            <a:endParaRPr b="1">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Severe hypoglycaemia is uncommon in adults but can be</a:t>
            </a:r>
            <a:r>
              <a:rPr b="1" lang="ar" sz="1200">
                <a:solidFill>
                  <a:schemeClr val="dk1"/>
                </a:solidFill>
                <a:latin typeface="Mada"/>
                <a:ea typeface="Mada"/>
                <a:cs typeface="Mada"/>
                <a:sym typeface="Mada"/>
              </a:rPr>
              <a:t> provoked by fasting, fever, infection or nausea and vomiting.</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More</a:t>
            </a:r>
            <a:r>
              <a:rPr lang="ar" sz="1200">
                <a:solidFill>
                  <a:srgbClr val="6AA84F"/>
                </a:solidFill>
                <a:latin typeface="Mada"/>
                <a:ea typeface="Mada"/>
                <a:cs typeface="Mada"/>
                <a:sym typeface="Mada"/>
              </a:rPr>
              <a:t> common in secondary.</a:t>
            </a:r>
            <a:endParaRPr b="1" u="sng">
              <a:solidFill>
                <a:srgbClr val="6AA84F"/>
              </a:solidFill>
              <a:latin typeface="Mada"/>
              <a:ea typeface="Mada"/>
              <a:cs typeface="Mada"/>
              <a:sym typeface="Mada"/>
            </a:endParaRPr>
          </a:p>
        </p:txBody>
      </p:sp>
      <p:pic>
        <p:nvPicPr>
          <p:cNvPr id="239" name="Google Shape;239;p25"/>
          <p:cNvPicPr preferRelativeResize="0"/>
          <p:nvPr/>
        </p:nvPicPr>
        <p:blipFill>
          <a:blip r:embed="rId13">
            <a:alphaModFix/>
          </a:blip>
          <a:stretch>
            <a:fillRect/>
          </a:stretch>
        </p:blipFill>
        <p:spPr>
          <a:xfrm>
            <a:off x="7022400" y="6344513"/>
            <a:ext cx="453600" cy="371549"/>
          </a:xfrm>
          <a:prstGeom prst="rect">
            <a:avLst/>
          </a:prstGeom>
          <a:noFill/>
          <a:ln>
            <a:noFill/>
          </a:ln>
        </p:spPr>
      </p:pic>
      <p:sp>
        <p:nvSpPr>
          <p:cNvPr id="240" name="Google Shape;240;p25"/>
          <p:cNvSpPr txBox="1"/>
          <p:nvPr/>
        </p:nvSpPr>
        <p:spPr>
          <a:xfrm>
            <a:off x="38650" y="10124100"/>
            <a:ext cx="756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100">
                <a:solidFill>
                  <a:srgbClr val="6AA84F"/>
                </a:solidFill>
                <a:latin typeface="Mada"/>
                <a:ea typeface="Mada"/>
                <a:cs typeface="Mada"/>
                <a:sym typeface="Mada"/>
              </a:rPr>
              <a:t>1- can be due to primary </a:t>
            </a:r>
            <a:r>
              <a:rPr lang="ar" sz="1100">
                <a:solidFill>
                  <a:srgbClr val="6AA84F"/>
                </a:solidFill>
                <a:latin typeface="Mada"/>
                <a:ea typeface="Mada"/>
                <a:cs typeface="Mada"/>
                <a:sym typeface="Mada"/>
              </a:rPr>
              <a:t>gonadal</a:t>
            </a:r>
            <a:r>
              <a:rPr lang="ar" sz="1100">
                <a:solidFill>
                  <a:srgbClr val="6AA84F"/>
                </a:solidFill>
                <a:latin typeface="Mada"/>
                <a:ea typeface="Mada"/>
                <a:cs typeface="Mada"/>
                <a:sym typeface="Mada"/>
              </a:rPr>
              <a:t> failure or secondary to chronic diseases. always ask about the regularity of the cycle since it  can be affected </a:t>
            </a:r>
            <a:r>
              <a:rPr lang="ar" sz="1100">
                <a:solidFill>
                  <a:srgbClr val="6AA84F"/>
                </a:solidFill>
                <a:latin typeface="Mada"/>
                <a:ea typeface="Mada"/>
                <a:cs typeface="Mada"/>
                <a:sym typeface="Mada"/>
              </a:rPr>
              <a:t>by many</a:t>
            </a:r>
            <a:r>
              <a:rPr lang="ar" sz="1100">
                <a:solidFill>
                  <a:srgbClr val="6AA84F"/>
                </a:solidFill>
                <a:latin typeface="Mada"/>
                <a:ea typeface="Mada"/>
                <a:cs typeface="Mada"/>
                <a:sym typeface="Mada"/>
              </a:rPr>
              <a:t> conditions.</a:t>
            </a:r>
            <a:endParaRPr sz="1100">
              <a:solidFill>
                <a:srgbClr val="6AA84F"/>
              </a:solidFill>
              <a:latin typeface="Mada"/>
              <a:ea typeface="Mada"/>
              <a:cs typeface="Mada"/>
              <a:sym typeface="Mada"/>
            </a:endParaRPr>
          </a:p>
        </p:txBody>
      </p:sp>
      <p:sp>
        <p:nvSpPr>
          <p:cNvPr id="241" name="Google Shape;241;p25"/>
          <p:cNvSpPr txBox="1"/>
          <p:nvPr/>
        </p:nvSpPr>
        <p:spPr>
          <a:xfrm>
            <a:off x="139150" y="1239175"/>
            <a:ext cx="7216800" cy="400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The chief symptoms </a:t>
            </a:r>
            <a:r>
              <a:rPr lang="ar" sz="1200">
                <a:latin typeface="Mada"/>
                <a:ea typeface="Mada"/>
                <a:cs typeface="Mada"/>
                <a:sym typeface="Mada"/>
              </a:rPr>
              <a:t>of chronic primary adrenocortical insufficiency are</a:t>
            </a:r>
            <a:r>
              <a:rPr b="1" lang="ar" sz="1200">
                <a:latin typeface="Mada"/>
                <a:ea typeface="Mada"/>
                <a:cs typeface="Mada"/>
                <a:sym typeface="Mada"/>
              </a:rPr>
              <a:t> hype</a:t>
            </a:r>
            <a:r>
              <a:rPr b="1" lang="ar" sz="1200">
                <a:latin typeface="Mada"/>
                <a:ea typeface="Mada"/>
                <a:cs typeface="Mada"/>
                <a:sym typeface="Mada"/>
              </a:rPr>
              <a:t>r</a:t>
            </a:r>
            <a:r>
              <a:rPr b="1" lang="ar" sz="1200">
                <a:latin typeface="Mada"/>
                <a:ea typeface="Mada"/>
                <a:cs typeface="Mada"/>
                <a:sym typeface="Mada"/>
              </a:rPr>
              <a:t>pigmentation, weakness </a:t>
            </a:r>
            <a:r>
              <a:rPr lang="ar" sz="1200">
                <a:latin typeface="Mada"/>
                <a:ea typeface="Mada"/>
                <a:cs typeface="Mada"/>
                <a:sym typeface="Mada"/>
              </a:rPr>
              <a:t>and </a:t>
            </a:r>
            <a:r>
              <a:rPr b="1" lang="ar" sz="1200">
                <a:latin typeface="Mada"/>
                <a:ea typeface="Mada"/>
                <a:cs typeface="Mada"/>
                <a:sym typeface="Mada"/>
              </a:rPr>
              <a:t>fatigue, weight loss, anorexia, </a:t>
            </a:r>
            <a:r>
              <a:rPr lang="ar" sz="1200">
                <a:latin typeface="Mada"/>
                <a:ea typeface="Mada"/>
                <a:cs typeface="Mada"/>
                <a:sym typeface="Mada"/>
              </a:rPr>
              <a:t>and </a:t>
            </a:r>
            <a:r>
              <a:rPr b="1" lang="ar" sz="1200">
                <a:latin typeface="Mada"/>
                <a:ea typeface="Mada"/>
                <a:cs typeface="Mada"/>
                <a:sym typeface="Mada"/>
              </a:rPr>
              <a:t>gastrointestinal disturbances.</a:t>
            </a:r>
            <a:endParaRPr b="1" sz="1200">
              <a:latin typeface="Mada"/>
              <a:ea typeface="Mada"/>
              <a:cs typeface="Mada"/>
              <a:sym typeface="Mada"/>
            </a:endParaRPr>
          </a:p>
        </p:txBody>
      </p:sp>
      <p:sp>
        <p:nvSpPr>
          <p:cNvPr id="242" name="Google Shape;242;p25"/>
          <p:cNvSpPr/>
          <p:nvPr/>
        </p:nvSpPr>
        <p:spPr>
          <a:xfrm>
            <a:off x="121225" y="1906425"/>
            <a:ext cx="327600" cy="2721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5"/>
          <p:cNvSpPr/>
          <p:nvPr/>
        </p:nvSpPr>
        <p:spPr>
          <a:xfrm>
            <a:off x="240925" y="5265950"/>
            <a:ext cx="263100" cy="2307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6"/>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aphicFrame>
        <p:nvGraphicFramePr>
          <p:cNvPr id="249" name="Google Shape;249;p26"/>
          <p:cNvGraphicFramePr/>
          <p:nvPr/>
        </p:nvGraphicFramePr>
        <p:xfrm>
          <a:off x="208188" y="5574600"/>
          <a:ext cx="3000000" cy="3000000"/>
        </p:xfrm>
        <a:graphic>
          <a:graphicData uri="http://schemas.openxmlformats.org/drawingml/2006/table">
            <a:tbl>
              <a:tblPr>
                <a:noFill/>
                <a:tableStyleId>{6276E6E4-02A1-4E70-BCD9-788658AE278E}</a:tableStyleId>
              </a:tblPr>
              <a:tblGrid>
                <a:gridCol w="1604250"/>
                <a:gridCol w="2832875"/>
                <a:gridCol w="2706475"/>
              </a:tblGrid>
              <a:tr h="94750">
                <a:tc>
                  <a:txBody>
                    <a:bodyPr/>
                    <a:lstStyle/>
                    <a:p>
                      <a:pPr indent="0" lvl="0" marL="0" rtl="0" algn="l">
                        <a:spcBef>
                          <a:spcPts val="0"/>
                        </a:spcBef>
                        <a:spcAft>
                          <a:spcPts val="0"/>
                        </a:spcAft>
                        <a:buNone/>
                      </a:pPr>
                      <a:r>
                        <a:t/>
                      </a:r>
                      <a:endParaRPr b="1" sz="1200">
                        <a:solidFill>
                          <a:srgbClr val="FFFFF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ar" sz="1200">
                          <a:latin typeface="Mada"/>
                          <a:ea typeface="Mada"/>
                          <a:cs typeface="Mada"/>
                          <a:sym typeface="Mada"/>
                        </a:rPr>
                        <a:t>Primary</a:t>
                      </a:r>
                      <a:endParaRPr b="1"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b="1" lang="ar" sz="1200">
                          <a:latin typeface="Mada"/>
                          <a:ea typeface="Mada"/>
                          <a:cs typeface="Mada"/>
                          <a:sym typeface="Mada"/>
                        </a:rPr>
                        <a:t>Secondary</a:t>
                      </a:r>
                      <a:endParaRPr b="1"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76A5AF"/>
                    </a:solidFill>
                  </a:tcPr>
                </a:tc>
              </a:tr>
              <a:tr h="84725">
                <a:tc>
                  <a:txBody>
                    <a:bodyPr/>
                    <a:lstStyle/>
                    <a:p>
                      <a:pPr indent="0" lvl="0" marL="0" rtl="0" algn="ctr">
                        <a:spcBef>
                          <a:spcPts val="0"/>
                        </a:spcBef>
                        <a:spcAft>
                          <a:spcPts val="0"/>
                        </a:spcAft>
                        <a:buNone/>
                      </a:pPr>
                      <a:r>
                        <a:rPr b="1" lang="ar" sz="1100">
                          <a:latin typeface="Mada"/>
                          <a:ea typeface="Mada"/>
                          <a:cs typeface="Mada"/>
                          <a:sym typeface="Mada"/>
                        </a:rPr>
                        <a:t>ACTH</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1100">
                          <a:latin typeface="Mada"/>
                          <a:ea typeface="Mada"/>
                          <a:cs typeface="Mada"/>
                          <a:sym typeface="Mada"/>
                        </a:rPr>
                        <a:t>high</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84725">
                <a:tc>
                  <a:txBody>
                    <a:bodyPr/>
                    <a:lstStyle/>
                    <a:p>
                      <a:pPr indent="0" lvl="0" marL="0" rtl="0" algn="ctr">
                        <a:spcBef>
                          <a:spcPts val="0"/>
                        </a:spcBef>
                        <a:spcAft>
                          <a:spcPts val="0"/>
                        </a:spcAft>
                        <a:buNone/>
                      </a:pPr>
                      <a:r>
                        <a:rPr b="1" lang="ar" sz="1100">
                          <a:latin typeface="Mada"/>
                          <a:ea typeface="Mada"/>
                          <a:cs typeface="Mada"/>
                          <a:sym typeface="Mada"/>
                        </a:rPr>
                        <a:t>cortisol</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84725">
                <a:tc>
                  <a:txBody>
                    <a:bodyPr/>
                    <a:lstStyle/>
                    <a:p>
                      <a:pPr indent="0" lvl="0" marL="0" rtl="0" algn="ctr">
                        <a:spcBef>
                          <a:spcPts val="0"/>
                        </a:spcBef>
                        <a:spcAft>
                          <a:spcPts val="0"/>
                        </a:spcAft>
                        <a:buNone/>
                      </a:pPr>
                      <a:r>
                        <a:rPr b="1" lang="ar" sz="1100">
                          <a:latin typeface="Mada"/>
                          <a:ea typeface="Mada"/>
                          <a:cs typeface="Mada"/>
                          <a:sym typeface="Mada"/>
                        </a:rPr>
                        <a:t>Androgen (adrenal) </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1100">
                          <a:latin typeface="Mada"/>
                          <a:ea typeface="Mada"/>
                          <a:cs typeface="Mada"/>
                          <a:sym typeface="Mada"/>
                        </a:rPr>
                        <a:t>Low  (High in CAH) </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84725">
                <a:tc>
                  <a:txBody>
                    <a:bodyPr/>
                    <a:lstStyle/>
                    <a:p>
                      <a:pPr indent="0" lvl="0" marL="0" rtl="0" algn="ctr">
                        <a:spcBef>
                          <a:spcPts val="0"/>
                        </a:spcBef>
                        <a:spcAft>
                          <a:spcPts val="0"/>
                        </a:spcAft>
                        <a:buNone/>
                      </a:pPr>
                      <a:r>
                        <a:rPr b="1" lang="ar" sz="1100">
                          <a:latin typeface="Mada"/>
                          <a:ea typeface="Mada"/>
                          <a:cs typeface="Mada"/>
                          <a:sym typeface="Mada"/>
                        </a:rPr>
                        <a:t>Aldosterone</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Normal  (N.B: RAS)</a:t>
                      </a:r>
                      <a:endParaRPr b="1" sz="1100">
                        <a:solidFill>
                          <a:srgbClr val="CC0000"/>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84725">
                <a:tc>
                  <a:txBody>
                    <a:bodyPr/>
                    <a:lstStyle/>
                    <a:p>
                      <a:pPr indent="0" lvl="0" marL="0" rtl="0" algn="ctr">
                        <a:spcBef>
                          <a:spcPts val="0"/>
                        </a:spcBef>
                        <a:spcAft>
                          <a:spcPts val="0"/>
                        </a:spcAft>
                        <a:buNone/>
                      </a:pPr>
                      <a:r>
                        <a:rPr b="1" lang="ar" sz="1100">
                          <a:latin typeface="Mada"/>
                          <a:ea typeface="Mada"/>
                          <a:cs typeface="Mada"/>
                          <a:sym typeface="Mada"/>
                        </a:rPr>
                        <a:t>K</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1100">
                          <a:latin typeface="Mada"/>
                          <a:ea typeface="Mada"/>
                          <a:cs typeface="Mada"/>
                          <a:sym typeface="Mada"/>
                        </a:rPr>
                        <a:t>high</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Normal/high </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84725">
                <a:tc>
                  <a:txBody>
                    <a:bodyPr/>
                    <a:lstStyle/>
                    <a:p>
                      <a:pPr indent="0" lvl="0" marL="0" rtl="0" algn="ctr">
                        <a:spcBef>
                          <a:spcPts val="0"/>
                        </a:spcBef>
                        <a:spcAft>
                          <a:spcPts val="0"/>
                        </a:spcAft>
                        <a:buNone/>
                      </a:pPr>
                      <a:r>
                        <a:rPr b="1" lang="ar" sz="1100">
                          <a:latin typeface="Mada"/>
                          <a:ea typeface="Mada"/>
                          <a:cs typeface="Mada"/>
                          <a:sym typeface="Mada"/>
                        </a:rPr>
                        <a:t>Na</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Low/ normal</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84725">
                <a:tc>
                  <a:txBody>
                    <a:bodyPr/>
                    <a:lstStyle/>
                    <a:p>
                      <a:pPr indent="0" lvl="0" marL="0" rtl="0" algn="ctr">
                        <a:spcBef>
                          <a:spcPts val="0"/>
                        </a:spcBef>
                        <a:spcAft>
                          <a:spcPts val="0"/>
                        </a:spcAft>
                        <a:buNone/>
                      </a:pPr>
                      <a:r>
                        <a:rPr b="1" lang="ar" sz="1100">
                          <a:latin typeface="Mada"/>
                          <a:ea typeface="Mada"/>
                          <a:cs typeface="Mada"/>
                          <a:sym typeface="Mada"/>
                        </a:rPr>
                        <a:t>Glucose</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84725">
                <a:tc>
                  <a:txBody>
                    <a:bodyPr/>
                    <a:lstStyle/>
                    <a:p>
                      <a:pPr indent="0" lvl="0" marL="0" rtl="0" algn="ctr">
                        <a:spcBef>
                          <a:spcPts val="0"/>
                        </a:spcBef>
                        <a:spcAft>
                          <a:spcPts val="0"/>
                        </a:spcAft>
                        <a:buNone/>
                      </a:pPr>
                      <a:r>
                        <a:rPr b="1" lang="ar" sz="1100">
                          <a:latin typeface="Mada"/>
                          <a:ea typeface="Mada"/>
                          <a:cs typeface="Mada"/>
                          <a:sym typeface="Mada"/>
                        </a:rPr>
                        <a:t>Hb</a:t>
                      </a:r>
                      <a:endParaRPr b="1"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a:txBody>
                    <a:bodyPr/>
                    <a:lstStyle/>
                    <a:p>
                      <a:pPr indent="0" lvl="0" marL="0" rtl="0" algn="ctr">
                        <a:spcBef>
                          <a:spcPts val="0"/>
                        </a:spcBef>
                        <a:spcAft>
                          <a:spcPts val="0"/>
                        </a:spcAft>
                        <a:buNone/>
                      </a:pPr>
                      <a:r>
                        <a:rPr lang="ar" sz="1100">
                          <a:latin typeface="Mada"/>
                          <a:ea typeface="Mada"/>
                          <a:cs typeface="Mada"/>
                          <a:sym typeface="Mada"/>
                        </a:rPr>
                        <a:t>Normal or 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c>
                  <a:txBody>
                    <a:bodyPr/>
                    <a:lstStyle/>
                    <a:p>
                      <a:pPr indent="0" lvl="0" marL="0" rtl="0" algn="ctr">
                        <a:spcBef>
                          <a:spcPts val="0"/>
                        </a:spcBef>
                        <a:spcAft>
                          <a:spcPts val="0"/>
                        </a:spcAft>
                        <a:buNone/>
                      </a:pPr>
                      <a:r>
                        <a:rPr lang="ar" sz="1100">
                          <a:latin typeface="Mada"/>
                          <a:ea typeface="Mada"/>
                          <a:cs typeface="Mada"/>
                          <a:sym typeface="Mada"/>
                        </a:rPr>
                        <a:t>low</a:t>
                      </a:r>
                      <a:endParaRPr sz="11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bl>
          </a:graphicData>
        </a:graphic>
      </p:graphicFrame>
      <p:sp>
        <p:nvSpPr>
          <p:cNvPr id="250" name="Google Shape;250;p26"/>
          <p:cNvSpPr txBox="1"/>
          <p:nvPr/>
        </p:nvSpPr>
        <p:spPr>
          <a:xfrm>
            <a:off x="161400" y="813175"/>
            <a:ext cx="733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highlight>
                  <a:srgbClr val="D0E0E3"/>
                </a:highlight>
                <a:latin typeface="Mada Black"/>
                <a:ea typeface="Mada Black"/>
                <a:cs typeface="Mada Black"/>
                <a:sym typeface="Mada Black"/>
              </a:rPr>
              <a:t>Laboratory Findings</a:t>
            </a:r>
            <a:endParaRPr sz="2200">
              <a:solidFill>
                <a:srgbClr val="000000"/>
              </a:solidFill>
              <a:highlight>
                <a:srgbClr val="D0E0E3"/>
              </a:highlight>
              <a:latin typeface="Mada Black"/>
              <a:ea typeface="Mada Black"/>
              <a:cs typeface="Mada Black"/>
              <a:sym typeface="Mada Black"/>
            </a:endParaRPr>
          </a:p>
        </p:txBody>
      </p:sp>
      <p:sp>
        <p:nvSpPr>
          <p:cNvPr id="251" name="Google Shape;251;p26"/>
          <p:cNvSpPr txBox="1"/>
          <p:nvPr/>
        </p:nvSpPr>
        <p:spPr>
          <a:xfrm>
            <a:off x="201600" y="2722275"/>
            <a:ext cx="7358400" cy="24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000000"/>
                </a:solidFill>
                <a:latin typeface="Mada"/>
                <a:ea typeface="Mada"/>
                <a:cs typeface="Mada"/>
                <a:sym typeface="Mada"/>
              </a:rPr>
              <a:t>Measure a.m. cortisol </a:t>
            </a:r>
            <a:r>
              <a:rPr lang="ar" sz="1200">
                <a:solidFill>
                  <a:srgbClr val="1C4587"/>
                </a:solidFill>
                <a:latin typeface="Mada"/>
                <a:ea typeface="Mada"/>
                <a:cs typeface="Mada"/>
                <a:sym typeface="Mada"/>
              </a:rPr>
              <a:t>(little value)</a:t>
            </a:r>
            <a:endParaRPr sz="1200">
              <a:solidFill>
                <a:srgbClr val="1C4587"/>
              </a:solidFill>
              <a:latin typeface="Mada"/>
              <a:ea typeface="Mada"/>
              <a:cs typeface="Mada"/>
              <a:sym typeface="Mada"/>
            </a:endParaRPr>
          </a:p>
          <a:p>
            <a:pPr indent="-126599" lvl="0" marL="280799" rtl="0" algn="l">
              <a:lnSpc>
                <a:spcPct val="115000"/>
              </a:lnSpc>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If high</a:t>
            </a:r>
            <a:r>
              <a:rPr b="1" lang="ar" sz="1200">
                <a:solidFill>
                  <a:srgbClr val="999999"/>
                </a:solidFill>
                <a:latin typeface="Mada"/>
                <a:ea typeface="Mada"/>
                <a:cs typeface="Mada"/>
                <a:sym typeface="Mada"/>
              </a:rPr>
              <a:t> </a:t>
            </a:r>
            <a:r>
              <a:rPr b="1" lang="ar" sz="1200">
                <a:solidFill>
                  <a:srgbClr val="0B5394"/>
                </a:solidFill>
                <a:latin typeface="Mada"/>
                <a:ea typeface="Mada"/>
                <a:cs typeface="Mada"/>
                <a:sym typeface="Mada"/>
              </a:rPr>
              <a:t>( &gt;550 nmol/L)</a:t>
            </a:r>
            <a:r>
              <a:rPr b="1" lang="ar" sz="1200">
                <a:solidFill>
                  <a:srgbClr val="000000"/>
                </a:solidFill>
                <a:latin typeface="Mada"/>
                <a:ea typeface="Mada"/>
                <a:cs typeface="Mada"/>
                <a:sym typeface="Mada"/>
              </a:rPr>
              <a:t> :</a:t>
            </a: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rule out</a:t>
            </a:r>
            <a:r>
              <a:rPr b="1" lang="ar" sz="1200">
                <a:solidFill>
                  <a:srgbClr val="CC0000"/>
                </a:solidFill>
                <a:latin typeface="Mada"/>
                <a:ea typeface="Mada"/>
                <a:cs typeface="Mada"/>
                <a:sym typeface="Mada"/>
              </a:rPr>
              <a:t> </a:t>
            </a:r>
            <a:endParaRPr b="1" sz="1200">
              <a:solidFill>
                <a:srgbClr val="CC0000"/>
              </a:solidFill>
              <a:latin typeface="Mada"/>
              <a:ea typeface="Mada"/>
              <a:cs typeface="Mada"/>
              <a:sym typeface="Mada"/>
            </a:endParaRPr>
          </a:p>
          <a:p>
            <a:pPr indent="-126599" lvl="0" marL="280799" rtl="0" algn="l">
              <a:lnSpc>
                <a:spcPct val="115000"/>
              </a:lnSpc>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If very low : </a:t>
            </a:r>
            <a:r>
              <a:rPr b="1" lang="ar" sz="1200">
                <a:solidFill>
                  <a:srgbClr val="CC0000"/>
                </a:solidFill>
                <a:latin typeface="Mada"/>
                <a:ea typeface="Mada"/>
                <a:cs typeface="Mada"/>
                <a:sym typeface="Mada"/>
              </a:rPr>
              <a:t>diagnosis </a:t>
            </a:r>
            <a:r>
              <a:rPr lang="ar" sz="1200">
                <a:solidFill>
                  <a:srgbClr val="0B5394"/>
                </a:solidFill>
                <a:latin typeface="Mada"/>
                <a:ea typeface="Mada"/>
                <a:cs typeface="Mada"/>
                <a:sym typeface="Mada"/>
              </a:rPr>
              <a:t>(random cortisol below 100 nmol/L during the day is highly suggestive)</a:t>
            </a:r>
            <a:endParaRPr sz="1200">
              <a:solidFill>
                <a:srgbClr val="0B5394"/>
              </a:solidFill>
              <a:latin typeface="Mada"/>
              <a:ea typeface="Mada"/>
              <a:cs typeface="Mada"/>
              <a:sym typeface="Mada"/>
            </a:endParaRPr>
          </a:p>
          <a:p>
            <a:pPr indent="-126599" lvl="0" marL="280799"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If borderline result : </a:t>
            </a:r>
            <a:r>
              <a:rPr lang="ar" sz="1200">
                <a:solidFill>
                  <a:srgbClr val="000000"/>
                </a:solidFill>
                <a:latin typeface="Mada"/>
                <a:ea typeface="Mada"/>
                <a:cs typeface="Mada"/>
                <a:sym typeface="Mada"/>
              </a:rPr>
              <a:t>proceed for</a:t>
            </a:r>
            <a:r>
              <a:rPr b="1" lang="ar" sz="1200">
                <a:solidFill>
                  <a:srgbClr val="000000"/>
                </a:solidFill>
                <a:latin typeface="Mada"/>
                <a:ea typeface="Mada"/>
                <a:cs typeface="Mada"/>
                <a:sym typeface="Mada"/>
              </a:rPr>
              <a:t> confirmatory test </a:t>
            </a:r>
            <a:r>
              <a:rPr b="1" lang="ar" sz="1200">
                <a:solidFill>
                  <a:srgbClr val="CC0000"/>
                </a:solidFill>
                <a:latin typeface="Mada"/>
                <a:ea typeface="Mada"/>
                <a:cs typeface="Mada"/>
                <a:sym typeface="Mada"/>
              </a:rPr>
              <a:t>(Rapid ACTH stimulation test)</a:t>
            </a:r>
            <a:r>
              <a:rPr b="1" lang="ar"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p>
            <a:pPr indent="-162600" lvl="1" marL="594000" rtl="0" algn="l">
              <a:spcBef>
                <a:spcPts val="0"/>
              </a:spcBef>
              <a:spcAft>
                <a:spcPts val="0"/>
              </a:spcAft>
              <a:buClr>
                <a:srgbClr val="000000"/>
              </a:buClr>
              <a:buSzPts val="1200"/>
              <a:buFont typeface="Mada"/>
              <a:buChar char="➢"/>
            </a:pPr>
            <a:r>
              <a:rPr lang="ar" sz="1200">
                <a:latin typeface="Mada"/>
                <a:ea typeface="Mada"/>
                <a:cs typeface="Mada"/>
                <a:sym typeface="Mada"/>
              </a:rPr>
              <a:t>After a baseline cortisol sample is obtained a synthetic ACTH called Tetracosactrin </a:t>
            </a:r>
            <a:r>
              <a:rPr lang="ar" sz="1200">
                <a:solidFill>
                  <a:srgbClr val="B7B7B7"/>
                </a:solidFill>
                <a:latin typeface="Mada"/>
                <a:ea typeface="Mada"/>
                <a:cs typeface="Mada"/>
                <a:sym typeface="Mada"/>
              </a:rPr>
              <a:t>(Synacthen) </a:t>
            </a:r>
            <a:r>
              <a:rPr lang="ar" sz="1200">
                <a:latin typeface="Mada"/>
                <a:ea typeface="Mada"/>
                <a:cs typeface="Mada"/>
                <a:sym typeface="Mada"/>
              </a:rPr>
              <a:t>is given in a dose of 0.25mg IM. Or IV. and additional cortisol samples are obtained at 30 and 60 min following the injection.</a:t>
            </a:r>
            <a:endParaRPr sz="1200">
              <a:latin typeface="Mada"/>
              <a:ea typeface="Mada"/>
              <a:cs typeface="Mada"/>
              <a:sym typeface="Mada"/>
            </a:endParaRPr>
          </a:p>
          <a:p>
            <a:pPr indent="-162600" lvl="1" marL="594000" rtl="0" algn="l">
              <a:spcBef>
                <a:spcPts val="0"/>
              </a:spcBef>
              <a:spcAft>
                <a:spcPts val="0"/>
              </a:spcAft>
              <a:buClr>
                <a:srgbClr val="0B5394"/>
              </a:buClr>
              <a:buSzPts val="1200"/>
              <a:buFont typeface="Mada"/>
              <a:buChar char="➢"/>
            </a:pPr>
            <a:r>
              <a:rPr b="1" lang="ar" sz="1200">
                <a:solidFill>
                  <a:srgbClr val="0B5394"/>
                </a:solidFill>
                <a:latin typeface="Mada"/>
                <a:ea typeface="Mada"/>
                <a:cs typeface="Mada"/>
                <a:sym typeface="Mada"/>
              </a:rPr>
              <a:t>Absent or impaired cortisol response </a:t>
            </a:r>
            <a:r>
              <a:rPr b="1" lang="ar" sz="1200">
                <a:solidFill>
                  <a:srgbClr val="CC0000"/>
                </a:solidFill>
                <a:latin typeface="Mada"/>
                <a:ea typeface="Mada"/>
                <a:cs typeface="Mada"/>
                <a:sym typeface="Mada"/>
              </a:rPr>
              <a:t>confirms the presence of hypoadrenalism</a:t>
            </a:r>
            <a:r>
              <a:rPr b="1" lang="ar" sz="1200">
                <a:solidFill>
                  <a:srgbClr val="0B5394"/>
                </a:solidFill>
                <a:latin typeface="Mada"/>
                <a:ea typeface="Mada"/>
                <a:cs typeface="Mada"/>
                <a:sym typeface="Mada"/>
              </a:rPr>
              <a:t> </a:t>
            </a:r>
            <a:r>
              <a:rPr lang="ar" sz="1200">
                <a:solidFill>
                  <a:srgbClr val="0B5394"/>
                </a:solidFill>
                <a:latin typeface="Mada"/>
                <a:ea typeface="Mada"/>
                <a:cs typeface="Mada"/>
                <a:sym typeface="Mada"/>
              </a:rPr>
              <a:t>but does not differentiate Addison’s disease from ACTH deficiency or iatrogenic suppression by steroid medication.</a:t>
            </a:r>
            <a:endParaRPr sz="1200">
              <a:solidFill>
                <a:srgbClr val="0B5394"/>
              </a:solidFill>
              <a:latin typeface="Mada"/>
              <a:ea typeface="Mada"/>
              <a:cs typeface="Mada"/>
              <a:sym typeface="Mada"/>
            </a:endParaRPr>
          </a:p>
          <a:p>
            <a:pPr indent="-162600" lvl="1" marL="5940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In hyperfunctional diseases we will try to suppress the gland while in this case we will try to stimulate it and assess it's response.</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ar" sz="1200">
                <a:solidFill>
                  <a:srgbClr val="000000"/>
                </a:solidFill>
                <a:latin typeface="Mada"/>
                <a:ea typeface="Mada"/>
                <a:cs typeface="Mada"/>
                <a:sym typeface="Mada"/>
              </a:rPr>
              <a:t>Measure ACTH Plasma levels:</a:t>
            </a:r>
            <a:r>
              <a:rPr lang="ar" sz="1200">
                <a:solidFill>
                  <a:srgbClr val="000000"/>
                </a:solidFill>
                <a:latin typeface="Mada"/>
                <a:ea typeface="Mada"/>
                <a:cs typeface="Mada"/>
                <a:sym typeface="Mada"/>
              </a:rPr>
              <a:t> </a:t>
            </a:r>
            <a:endParaRPr sz="1200">
              <a:solidFill>
                <a:srgbClr val="000000"/>
              </a:solidFill>
              <a:latin typeface="Mada"/>
              <a:ea typeface="Mada"/>
              <a:cs typeface="Mada"/>
              <a:sym typeface="Mada"/>
            </a:endParaRPr>
          </a:p>
          <a:p>
            <a:pPr indent="-126599" lvl="0" marL="280799"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It </a:t>
            </a:r>
            <a:r>
              <a:rPr b="1" lang="ar" sz="1200">
                <a:solidFill>
                  <a:srgbClr val="CC0000"/>
                </a:solidFill>
                <a:latin typeface="Mada"/>
                <a:ea typeface="Mada"/>
                <a:cs typeface="Mada"/>
                <a:sym typeface="Mada"/>
              </a:rPr>
              <a:t>differentiates between primary </a:t>
            </a:r>
            <a:r>
              <a:rPr lang="ar" sz="1200">
                <a:solidFill>
                  <a:srgbClr val="CC0000"/>
                </a:solidFill>
                <a:latin typeface="Mada"/>
                <a:ea typeface="Mada"/>
                <a:cs typeface="Mada"/>
                <a:sym typeface="Mada"/>
              </a:rPr>
              <a:t>and </a:t>
            </a:r>
            <a:r>
              <a:rPr b="1" lang="ar" sz="1200">
                <a:solidFill>
                  <a:srgbClr val="CC0000"/>
                </a:solidFill>
                <a:latin typeface="Mada"/>
                <a:ea typeface="Mada"/>
                <a:cs typeface="Mada"/>
                <a:sym typeface="Mada"/>
              </a:rPr>
              <a:t>secondary</a:t>
            </a:r>
            <a:r>
              <a:rPr lang="ar" sz="1200">
                <a:latin typeface="Mada"/>
                <a:ea typeface="Mada"/>
                <a:cs typeface="Mada"/>
                <a:sym typeface="Mada"/>
              </a:rPr>
              <a:t> states being high in the primary form and low normal or low in secondary forms.</a:t>
            </a:r>
            <a:endParaRPr sz="1200">
              <a:latin typeface="Mada"/>
              <a:ea typeface="Mada"/>
              <a:cs typeface="Mada"/>
              <a:sym typeface="Mada"/>
            </a:endParaRPr>
          </a:p>
        </p:txBody>
      </p:sp>
      <p:sp>
        <p:nvSpPr>
          <p:cNvPr id="252" name="Google Shape;252;p26"/>
          <p:cNvSpPr txBox="1"/>
          <p:nvPr/>
        </p:nvSpPr>
        <p:spPr>
          <a:xfrm>
            <a:off x="171000" y="8856350"/>
            <a:ext cx="5601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Anatomical Evaluation:</a:t>
            </a:r>
            <a:endParaRPr sz="2200">
              <a:solidFill>
                <a:srgbClr val="000000"/>
              </a:solidFill>
              <a:highlight>
                <a:srgbClr val="D0E0E3"/>
              </a:highlight>
              <a:latin typeface="Mada Black"/>
              <a:ea typeface="Mada Black"/>
              <a:cs typeface="Mada Black"/>
              <a:sym typeface="Mada Black"/>
            </a:endParaRPr>
          </a:p>
        </p:txBody>
      </p:sp>
      <p:sp>
        <p:nvSpPr>
          <p:cNvPr id="253" name="Google Shape;253;p26"/>
          <p:cNvSpPr txBox="1"/>
          <p:nvPr/>
        </p:nvSpPr>
        <p:spPr>
          <a:xfrm>
            <a:off x="232200" y="9230750"/>
            <a:ext cx="7156800" cy="1542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Adrenal insufficiency is clinical and biochemical diagnosis  </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No indications to do imaging unless clinically indicated such as: </a:t>
            </a:r>
            <a:endParaRPr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Patient on anticoagulation </a:t>
            </a:r>
            <a:endParaRPr b="1"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Malignancy with metastasis  </a:t>
            </a:r>
            <a:endParaRPr b="1" sz="1200">
              <a:solidFill>
                <a:srgbClr val="000000"/>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Other infiltrative disease</a:t>
            </a:r>
            <a:endParaRPr b="1"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latin typeface="Mada"/>
                <a:ea typeface="Mada"/>
                <a:cs typeface="Mada"/>
                <a:sym typeface="Mada"/>
              </a:rPr>
              <a:t>Abdominal radiograph reveal</a:t>
            </a:r>
            <a:r>
              <a:rPr b="1" lang="ar" sz="1200">
                <a:solidFill>
                  <a:srgbClr val="CC0000"/>
                </a:solidFill>
                <a:latin typeface="Mada"/>
                <a:ea typeface="Mada"/>
                <a:cs typeface="Mada"/>
                <a:sym typeface="Mada"/>
              </a:rPr>
              <a:t> adrenal calcification </a:t>
            </a:r>
            <a:r>
              <a:rPr lang="ar" sz="1200">
                <a:latin typeface="Mada"/>
                <a:ea typeface="Mada"/>
                <a:cs typeface="Mada"/>
                <a:sym typeface="Mada"/>
              </a:rPr>
              <a:t>in half the patients with</a:t>
            </a:r>
            <a:r>
              <a:rPr b="1" lang="ar" sz="1200">
                <a:solidFill>
                  <a:srgbClr val="CC0000"/>
                </a:solidFill>
                <a:latin typeface="Mada"/>
                <a:ea typeface="Mada"/>
                <a:cs typeface="Mada"/>
                <a:sym typeface="Mada"/>
              </a:rPr>
              <a:t> tuberculosis adrenilitis </a:t>
            </a:r>
            <a:r>
              <a:rPr lang="ar" sz="1200">
                <a:latin typeface="Mada"/>
                <a:ea typeface="Mada"/>
                <a:cs typeface="Mada"/>
                <a:sym typeface="Mada"/>
              </a:rPr>
              <a:t>and in some patients with </a:t>
            </a:r>
            <a:r>
              <a:rPr b="1" lang="ar" sz="1200">
                <a:latin typeface="Mada"/>
                <a:ea typeface="Mada"/>
                <a:cs typeface="Mada"/>
                <a:sym typeface="Mada"/>
              </a:rPr>
              <a:t>other invasive or hemorrhagic causes of adrenal insufficiency</a:t>
            </a:r>
            <a:endParaRPr b="1" sz="1200">
              <a:latin typeface="Mada"/>
              <a:ea typeface="Mada"/>
              <a:cs typeface="Mada"/>
              <a:sym typeface="Mada"/>
            </a:endParaRPr>
          </a:p>
        </p:txBody>
      </p:sp>
      <p:sp>
        <p:nvSpPr>
          <p:cNvPr id="254" name="Google Shape;254;p26"/>
          <p:cNvSpPr txBox="1"/>
          <p:nvPr/>
        </p:nvSpPr>
        <p:spPr>
          <a:xfrm>
            <a:off x="-67200" y="-152400"/>
            <a:ext cx="76944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200">
                <a:solidFill>
                  <a:schemeClr val="dk1"/>
                </a:solidFill>
                <a:latin typeface="Mada Black"/>
                <a:ea typeface="Mada Black"/>
                <a:cs typeface="Mada Black"/>
                <a:sym typeface="Mada Black"/>
              </a:rPr>
              <a:t> Primary adrenocortical insufficiency </a:t>
            </a:r>
            <a:endParaRPr sz="2200">
              <a:solidFill>
                <a:schemeClr val="dk1"/>
              </a:solidFill>
              <a:latin typeface="Mada Black"/>
              <a:ea typeface="Mada Black"/>
              <a:cs typeface="Mada Black"/>
              <a:sym typeface="Mada Black"/>
            </a:endParaRPr>
          </a:p>
          <a:p>
            <a:pPr indent="0" lvl="0" marL="0" rtl="0" algn="ctr">
              <a:spcBef>
                <a:spcPts val="0"/>
              </a:spcBef>
              <a:spcAft>
                <a:spcPts val="0"/>
              </a:spcAft>
              <a:buNone/>
            </a:pPr>
            <a:r>
              <a:rPr lang="ar" sz="2200">
                <a:solidFill>
                  <a:schemeClr val="dk1"/>
                </a:solidFill>
                <a:latin typeface="Mada Black"/>
                <a:ea typeface="Mada Black"/>
                <a:cs typeface="Mada Black"/>
                <a:sym typeface="Mada Black"/>
              </a:rPr>
              <a:t>(Addison’s disease)</a:t>
            </a:r>
            <a:endParaRPr sz="2200">
              <a:solidFill>
                <a:schemeClr val="dk1"/>
              </a:solidFill>
              <a:latin typeface="Mada Black"/>
              <a:ea typeface="Mada Black"/>
              <a:cs typeface="Mada Black"/>
              <a:sym typeface="Mada Black"/>
            </a:endParaRPr>
          </a:p>
        </p:txBody>
      </p:sp>
      <p:pic>
        <p:nvPicPr>
          <p:cNvPr id="255" name="Google Shape;255;p26"/>
          <p:cNvPicPr preferRelativeResize="0"/>
          <p:nvPr/>
        </p:nvPicPr>
        <p:blipFill>
          <a:blip r:embed="rId3">
            <a:alphaModFix/>
          </a:blip>
          <a:stretch>
            <a:fillRect/>
          </a:stretch>
        </p:blipFill>
        <p:spPr>
          <a:xfrm>
            <a:off x="6080525" y="2019300"/>
            <a:ext cx="1309600" cy="1004651"/>
          </a:xfrm>
          <a:prstGeom prst="rect">
            <a:avLst/>
          </a:prstGeom>
          <a:noFill/>
          <a:ln cap="flat" cmpd="sng" w="19050">
            <a:solidFill>
              <a:srgbClr val="0B5394"/>
            </a:solidFill>
            <a:prstDash val="solid"/>
            <a:round/>
            <a:headEnd len="sm" w="sm" type="none"/>
            <a:tailEnd len="sm" w="sm" type="none"/>
          </a:ln>
        </p:spPr>
      </p:pic>
      <p:sp>
        <p:nvSpPr>
          <p:cNvPr id="256" name="Google Shape;256;p26"/>
          <p:cNvSpPr txBox="1"/>
          <p:nvPr/>
        </p:nvSpPr>
        <p:spPr>
          <a:xfrm>
            <a:off x="161400" y="2347875"/>
            <a:ext cx="733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Biochemical </a:t>
            </a:r>
            <a:r>
              <a:rPr lang="ar" sz="2200">
                <a:solidFill>
                  <a:srgbClr val="000000"/>
                </a:solidFill>
                <a:highlight>
                  <a:srgbClr val="D0E0E3"/>
                </a:highlight>
                <a:latin typeface="Mada Black"/>
                <a:ea typeface="Mada Black"/>
                <a:cs typeface="Mada Black"/>
                <a:sym typeface="Mada Black"/>
              </a:rPr>
              <a:t>Evaluation</a:t>
            </a:r>
            <a:r>
              <a:rPr lang="ar" sz="2200">
                <a:solidFill>
                  <a:srgbClr val="000000"/>
                </a:solidFill>
                <a:highlight>
                  <a:srgbClr val="D0E0E3"/>
                </a:highlight>
                <a:latin typeface="Mada Black"/>
                <a:ea typeface="Mada Black"/>
                <a:cs typeface="Mada Black"/>
                <a:sym typeface="Mada Black"/>
              </a:rPr>
              <a:t>:</a:t>
            </a:r>
            <a:endParaRPr sz="2200">
              <a:solidFill>
                <a:srgbClr val="000000"/>
              </a:solidFill>
              <a:highlight>
                <a:srgbClr val="D0E0E3"/>
              </a:highlight>
              <a:latin typeface="Mada Black"/>
              <a:ea typeface="Mada Black"/>
              <a:cs typeface="Mada Black"/>
              <a:sym typeface="Mada Black"/>
            </a:endParaRPr>
          </a:p>
        </p:txBody>
      </p:sp>
      <p:sp>
        <p:nvSpPr>
          <p:cNvPr id="257" name="Google Shape;257;p26"/>
          <p:cNvSpPr txBox="1"/>
          <p:nvPr/>
        </p:nvSpPr>
        <p:spPr>
          <a:xfrm>
            <a:off x="114300" y="1162050"/>
            <a:ext cx="75600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Hyponatremia and hyperkalemia</a:t>
            </a:r>
            <a:r>
              <a:rPr b="1" lang="ar" sz="1200">
                <a:solidFill>
                  <a:schemeClr val="dk1"/>
                </a:solidFill>
                <a:latin typeface="Mada"/>
                <a:ea typeface="Mada"/>
                <a:cs typeface="Mada"/>
                <a:sym typeface="Mada"/>
              </a:rPr>
              <a:t> are classical in primary adrenal insufficiency, </a:t>
            </a:r>
            <a:r>
              <a:rPr lang="ar" sz="1000">
                <a:solidFill>
                  <a:srgbClr val="6AA84F"/>
                </a:solidFill>
                <a:latin typeface="Mada"/>
                <a:ea typeface="Mada"/>
                <a:cs typeface="Mada"/>
                <a:sym typeface="Mada"/>
              </a:rPr>
              <a:t>less prominent in secondary</a:t>
            </a:r>
            <a:endParaRPr sz="10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There might be</a:t>
            </a:r>
            <a:r>
              <a:rPr b="1" lang="ar" sz="1200">
                <a:solidFill>
                  <a:schemeClr val="dk1"/>
                </a:solidFill>
                <a:latin typeface="Mada"/>
                <a:ea typeface="Mada"/>
                <a:cs typeface="Mada"/>
                <a:sym typeface="Mada"/>
              </a:rPr>
              <a:t> normocytic anaemia</a:t>
            </a:r>
            <a:r>
              <a:rPr lang="ar" sz="1200">
                <a:solidFill>
                  <a:schemeClr val="dk1"/>
                </a:solidFill>
                <a:latin typeface="Mada"/>
                <a:ea typeface="Mada"/>
                <a:cs typeface="Mada"/>
                <a:sym typeface="Mada"/>
              </a:rPr>
              <a:t> </a:t>
            </a:r>
            <a:r>
              <a:rPr lang="ar" sz="1000">
                <a:solidFill>
                  <a:srgbClr val="6AA84F"/>
                </a:solidFill>
                <a:latin typeface="Mada"/>
                <a:ea typeface="Mada"/>
                <a:cs typeface="Mada"/>
                <a:sym typeface="Mada"/>
              </a:rPr>
              <a:t>(cortisol and thyroxine are imp for normal bone marrow function and hematopoiesis)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neutropenia, eosinophilia </a:t>
            </a:r>
            <a:r>
              <a:rPr lang="ar" sz="1200">
                <a:solidFill>
                  <a:schemeClr val="dk1"/>
                </a:solidFill>
                <a:latin typeface="Mada"/>
                <a:ea typeface="Mada"/>
                <a:cs typeface="Mada"/>
                <a:sym typeface="Mada"/>
              </a:rPr>
              <a:t>and relative lymphocytosis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Azotaemia </a:t>
            </a:r>
            <a:r>
              <a:rPr lang="ar" sz="1200">
                <a:solidFill>
                  <a:schemeClr val="dk1"/>
                </a:solidFill>
                <a:latin typeface="Mada"/>
                <a:ea typeface="Mada"/>
                <a:cs typeface="Mada"/>
                <a:sym typeface="Mada"/>
              </a:rPr>
              <a:t>and increased serum creatinine is due to </a:t>
            </a:r>
            <a:r>
              <a:rPr b="1" lang="ar" sz="1200">
                <a:solidFill>
                  <a:schemeClr val="dk1"/>
                </a:solidFill>
                <a:latin typeface="Mada"/>
                <a:ea typeface="Mada"/>
                <a:cs typeface="Mada"/>
                <a:sym typeface="Mada"/>
              </a:rPr>
              <a:t>volume depletion</a:t>
            </a:r>
            <a:r>
              <a:rPr lang="ar" sz="1200">
                <a:solidFill>
                  <a:schemeClr val="dk1"/>
                </a:solidFill>
                <a:latin typeface="Mada"/>
                <a:ea typeface="Mada"/>
                <a:cs typeface="Mada"/>
                <a:sym typeface="Mada"/>
              </a:rPr>
              <a:t> and dehydration.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Mild </a:t>
            </a:r>
            <a:r>
              <a:rPr b="1" lang="ar" sz="1200">
                <a:solidFill>
                  <a:schemeClr val="dk1"/>
                </a:solidFill>
                <a:latin typeface="Mada"/>
                <a:ea typeface="Mada"/>
                <a:cs typeface="Mada"/>
                <a:sym typeface="Mada"/>
              </a:rPr>
              <a:t>acidosis </a:t>
            </a:r>
            <a:r>
              <a:rPr lang="ar" sz="1200">
                <a:solidFill>
                  <a:schemeClr val="dk1"/>
                </a:solidFill>
                <a:latin typeface="Mada"/>
                <a:ea typeface="Mada"/>
                <a:cs typeface="Mada"/>
                <a:sym typeface="Mada"/>
              </a:rPr>
              <a:t>is frequently present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Mild to moderate</a:t>
            </a:r>
            <a:r>
              <a:rPr b="1" lang="ar" sz="1200">
                <a:solidFill>
                  <a:srgbClr val="CC0000"/>
                </a:solidFill>
                <a:latin typeface="Mada"/>
                <a:ea typeface="Mada"/>
                <a:cs typeface="Mada"/>
                <a:sym typeface="Mada"/>
              </a:rPr>
              <a:t> hypercalcemia</a:t>
            </a:r>
            <a:endParaRPr b="1" sz="1200">
              <a:solidFill>
                <a:srgbClr val="CC0000"/>
              </a:solidFill>
              <a:latin typeface="Mada"/>
              <a:ea typeface="Mada"/>
              <a:cs typeface="Mada"/>
              <a:sym typeface="Mada"/>
            </a:endParaRPr>
          </a:p>
        </p:txBody>
      </p:sp>
      <p:cxnSp>
        <p:nvCxnSpPr>
          <p:cNvPr id="258" name="Google Shape;258;p26"/>
          <p:cNvCxnSpPr/>
          <p:nvPr/>
        </p:nvCxnSpPr>
        <p:spPr>
          <a:xfrm flipH="1" rot="10800000">
            <a:off x="1355300" y="6644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7"/>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264" name="Google Shape;264;p27"/>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65" name="Google Shape;265;p27"/>
          <p:cNvSpPr txBox="1"/>
          <p:nvPr/>
        </p:nvSpPr>
        <p:spPr>
          <a:xfrm>
            <a:off x="0" y="38100"/>
            <a:ext cx="7560000" cy="77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400">
                <a:solidFill>
                  <a:srgbClr val="000000"/>
                </a:solidFill>
                <a:latin typeface="Mada Black"/>
                <a:ea typeface="Mada Black"/>
                <a:cs typeface="Mada Black"/>
                <a:sym typeface="Mada Black"/>
              </a:rPr>
              <a:t> Secondary/ Tertiary adrenal insufficiency </a:t>
            </a:r>
            <a:endParaRPr sz="2400">
              <a:latin typeface="Mada Black"/>
              <a:ea typeface="Mada Black"/>
              <a:cs typeface="Mada Black"/>
              <a:sym typeface="Mada Black"/>
            </a:endParaRPr>
          </a:p>
        </p:txBody>
      </p:sp>
      <p:sp>
        <p:nvSpPr>
          <p:cNvPr id="266" name="Google Shape;266;p27"/>
          <p:cNvSpPr txBox="1"/>
          <p:nvPr/>
        </p:nvSpPr>
        <p:spPr>
          <a:xfrm>
            <a:off x="144900" y="992500"/>
            <a:ext cx="3389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Causes:</a:t>
            </a:r>
            <a:endParaRPr sz="2200">
              <a:solidFill>
                <a:srgbClr val="000000"/>
              </a:solidFill>
              <a:highlight>
                <a:srgbClr val="D0E0E3"/>
              </a:highlight>
              <a:latin typeface="Mada Black"/>
              <a:ea typeface="Mada Black"/>
              <a:cs typeface="Mada Black"/>
              <a:sym typeface="Mada Black"/>
            </a:endParaRPr>
          </a:p>
        </p:txBody>
      </p:sp>
      <p:sp>
        <p:nvSpPr>
          <p:cNvPr id="267" name="Google Shape;267;p27"/>
          <p:cNvSpPr txBox="1"/>
          <p:nvPr/>
        </p:nvSpPr>
        <p:spPr>
          <a:xfrm>
            <a:off x="179250" y="3912775"/>
            <a:ext cx="7422300" cy="4506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000000"/>
              </a:buClr>
              <a:buSzPts val="1900"/>
              <a:buFont typeface="Mada Black"/>
              <a:buChar char="◄"/>
            </a:pPr>
            <a:r>
              <a:rPr lang="ar" sz="1900">
                <a:highlight>
                  <a:srgbClr val="D0E0E3"/>
                </a:highlight>
                <a:latin typeface="Mada Black"/>
                <a:ea typeface="Mada Black"/>
                <a:cs typeface="Mada Black"/>
                <a:sym typeface="Mada Black"/>
              </a:rPr>
              <a:t>Pathophysiology of Secondary Adrenocorticol</a:t>
            </a:r>
            <a:r>
              <a:rPr lang="ar" sz="1900">
                <a:highlight>
                  <a:srgbClr val="D0E0E3"/>
                </a:highlight>
                <a:latin typeface="Mada Black"/>
                <a:ea typeface="Mada Black"/>
                <a:cs typeface="Mada Black"/>
                <a:sym typeface="Mada Black"/>
              </a:rPr>
              <a:t> </a:t>
            </a:r>
            <a:r>
              <a:rPr lang="ar" sz="1900">
                <a:highlight>
                  <a:srgbClr val="D0E0E3"/>
                </a:highlight>
                <a:latin typeface="Mada Black"/>
                <a:ea typeface="Mada Black"/>
                <a:cs typeface="Mada Black"/>
                <a:sym typeface="Mada Black"/>
              </a:rPr>
              <a:t>Insufficiency</a:t>
            </a:r>
            <a:r>
              <a:rPr lang="ar" sz="1900">
                <a:solidFill>
                  <a:srgbClr val="000000"/>
                </a:solidFill>
                <a:highlight>
                  <a:srgbClr val="D0E0E3"/>
                </a:highlight>
                <a:latin typeface="Mada Black"/>
                <a:ea typeface="Mada Black"/>
                <a:cs typeface="Mada Black"/>
                <a:sym typeface="Mada Black"/>
              </a:rPr>
              <a:t>:</a:t>
            </a:r>
            <a:endParaRPr sz="1900">
              <a:solidFill>
                <a:srgbClr val="000000"/>
              </a:solidFill>
              <a:highlight>
                <a:srgbClr val="D0E0E3"/>
              </a:highlight>
              <a:latin typeface="Mada Black"/>
              <a:ea typeface="Mada Black"/>
              <a:cs typeface="Mada Black"/>
              <a:sym typeface="Mada Black"/>
            </a:endParaRPr>
          </a:p>
        </p:txBody>
      </p:sp>
      <p:sp>
        <p:nvSpPr>
          <p:cNvPr id="268" name="Google Shape;268;p27"/>
          <p:cNvSpPr/>
          <p:nvPr/>
        </p:nvSpPr>
        <p:spPr>
          <a:xfrm>
            <a:off x="372400" y="4438650"/>
            <a:ext cx="3135900" cy="1847100"/>
          </a:xfrm>
          <a:prstGeom prst="snipRoundRect">
            <a:avLst>
              <a:gd fmla="val 16667" name="adj1"/>
              <a:gd fmla="val 16667" name="adj2"/>
            </a:avLst>
          </a:prstGeom>
          <a:noFill/>
          <a:ln cap="flat" cmpd="sng" w="28575">
            <a:solidFill>
              <a:schemeClr val="accent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269" name="Google Shape;269;p27"/>
          <p:cNvSpPr/>
          <p:nvPr/>
        </p:nvSpPr>
        <p:spPr>
          <a:xfrm>
            <a:off x="4027838" y="4438650"/>
            <a:ext cx="3135900" cy="1847100"/>
          </a:xfrm>
          <a:prstGeom prst="snipRoundRect">
            <a:avLst>
              <a:gd fmla="val 16667" name="adj1"/>
              <a:gd fmla="val 16667" name="adj2"/>
            </a:avLst>
          </a:prstGeom>
          <a:noFill/>
          <a:ln cap="flat" cmpd="sng" w="28575">
            <a:solidFill>
              <a:schemeClr val="accent3"/>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7"/>
          <p:cNvSpPr/>
          <p:nvPr/>
        </p:nvSpPr>
        <p:spPr>
          <a:xfrm>
            <a:off x="3521644" y="5134547"/>
            <a:ext cx="512700" cy="382500"/>
          </a:xfrm>
          <a:prstGeom prst="notch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7"/>
          <p:cNvSpPr txBox="1"/>
          <p:nvPr/>
        </p:nvSpPr>
        <p:spPr>
          <a:xfrm>
            <a:off x="300725" y="4525564"/>
            <a:ext cx="3220800" cy="17346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ACTH deficiency is the primary event</a:t>
            </a:r>
            <a:r>
              <a:rPr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and leads to decrease cortisol and adrenal androgen secretion. </a:t>
            </a:r>
            <a:r>
              <a:rPr lang="ar" sz="1200">
                <a:solidFill>
                  <a:srgbClr val="CC0000"/>
                </a:solidFill>
                <a:latin typeface="Mada"/>
                <a:ea typeface="Mada"/>
                <a:cs typeface="Mada"/>
                <a:sym typeface="Mada"/>
              </a:rPr>
              <a:t>Aldosterone secretion remains normal</a:t>
            </a:r>
            <a:r>
              <a:rPr baseline="30000" lang="ar" sz="1200">
                <a:solidFill>
                  <a:srgbClr val="CC0000"/>
                </a:solidFill>
                <a:latin typeface="Mada"/>
                <a:ea typeface="Mada"/>
                <a:cs typeface="Mada"/>
                <a:sym typeface="Mada"/>
              </a:rPr>
              <a:t>1</a:t>
            </a:r>
            <a:r>
              <a:rPr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except in few cases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Basal ACTH and cortisol may be normal but ACTH reserve is impaired and the response to stress is subnormal.</a:t>
            </a:r>
            <a:endParaRPr b="1" sz="1200">
              <a:solidFill>
                <a:schemeClr val="dk1"/>
              </a:solidFill>
              <a:latin typeface="Mada"/>
              <a:ea typeface="Mada"/>
              <a:cs typeface="Mada"/>
              <a:sym typeface="Mada"/>
            </a:endParaRPr>
          </a:p>
        </p:txBody>
      </p:sp>
      <p:sp>
        <p:nvSpPr>
          <p:cNvPr id="272" name="Google Shape;272;p27"/>
          <p:cNvSpPr txBox="1"/>
          <p:nvPr/>
        </p:nvSpPr>
        <p:spPr>
          <a:xfrm>
            <a:off x="3962747" y="4830365"/>
            <a:ext cx="32208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With chronicity there is atrophy of zona fasciculate and reticularis and therefore </a:t>
            </a:r>
            <a:r>
              <a:rPr b="1" lang="ar" sz="1200">
                <a:solidFill>
                  <a:schemeClr val="dk1"/>
                </a:solidFill>
                <a:latin typeface="Mada"/>
                <a:ea typeface="Mada"/>
                <a:cs typeface="Mada"/>
                <a:sym typeface="Mada"/>
              </a:rPr>
              <a:t>basal cortisol secretion is decreased.</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At this stage, the pituitary adrenal axis is impaired and </a:t>
            </a:r>
            <a:r>
              <a:rPr b="1" lang="ar" sz="1200">
                <a:solidFill>
                  <a:srgbClr val="CC0000"/>
                </a:solidFill>
                <a:latin typeface="Mada"/>
                <a:ea typeface="Mada"/>
                <a:cs typeface="Mada"/>
                <a:sym typeface="Mada"/>
              </a:rPr>
              <a:t>will not respond to stress and to exogenous ACTH.</a:t>
            </a:r>
            <a:endParaRPr b="1" sz="1200">
              <a:solidFill>
                <a:srgbClr val="CC0000"/>
              </a:solidFill>
              <a:latin typeface="Mada"/>
              <a:ea typeface="Mada"/>
              <a:cs typeface="Mada"/>
              <a:sym typeface="Mada"/>
            </a:endParaRPr>
          </a:p>
        </p:txBody>
      </p:sp>
      <p:cxnSp>
        <p:nvCxnSpPr>
          <p:cNvPr id="273" name="Google Shape;273;p2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274" name="Google Shape;274;p27"/>
          <p:cNvSpPr txBox="1"/>
          <p:nvPr/>
        </p:nvSpPr>
        <p:spPr>
          <a:xfrm>
            <a:off x="179056" y="6503575"/>
            <a:ext cx="3766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Clinical </a:t>
            </a:r>
            <a:r>
              <a:rPr lang="ar" sz="2200">
                <a:highlight>
                  <a:srgbClr val="D0E0E3"/>
                </a:highlight>
                <a:latin typeface="Mada Black"/>
                <a:ea typeface="Mada Black"/>
                <a:cs typeface="Mada Black"/>
                <a:sym typeface="Mada Black"/>
              </a:rPr>
              <a:t>features</a:t>
            </a:r>
            <a:r>
              <a:rPr lang="ar" sz="2200">
                <a:solidFill>
                  <a:srgbClr val="000000"/>
                </a:solidFill>
                <a:highlight>
                  <a:srgbClr val="D0E0E3"/>
                </a:highlight>
                <a:latin typeface="Mada Black"/>
                <a:ea typeface="Mada Black"/>
                <a:cs typeface="Mada Black"/>
                <a:sym typeface="Mada Black"/>
              </a:rPr>
              <a:t>:</a:t>
            </a:r>
            <a:endParaRPr sz="2200">
              <a:solidFill>
                <a:srgbClr val="000000"/>
              </a:solidFill>
              <a:highlight>
                <a:srgbClr val="D0E0E3"/>
              </a:highlight>
              <a:latin typeface="Mada Black"/>
              <a:ea typeface="Mada Black"/>
              <a:cs typeface="Mada Black"/>
              <a:sym typeface="Mada Black"/>
            </a:endParaRPr>
          </a:p>
        </p:txBody>
      </p:sp>
      <p:sp>
        <p:nvSpPr>
          <p:cNvPr id="275" name="Google Shape;275;p27"/>
          <p:cNvSpPr/>
          <p:nvPr/>
        </p:nvSpPr>
        <p:spPr>
          <a:xfrm>
            <a:off x="300725" y="1576275"/>
            <a:ext cx="6882900" cy="2188800"/>
          </a:xfrm>
          <a:prstGeom prst="snip1Rect">
            <a:avLst>
              <a:gd fmla="val 16667"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 commonest cause of </a:t>
            </a:r>
            <a:r>
              <a:rPr b="1" lang="ar" sz="1200" u="sng">
                <a:solidFill>
                  <a:schemeClr val="dk1"/>
                </a:solidFill>
                <a:latin typeface="Mada"/>
                <a:ea typeface="Mada"/>
                <a:cs typeface="Mada"/>
                <a:sym typeface="Mada"/>
              </a:rPr>
              <a:t>ACTH deficiency </a:t>
            </a:r>
            <a:r>
              <a:rPr b="1" lang="ar" sz="1200">
                <a:solidFill>
                  <a:schemeClr val="dk1"/>
                </a:solidFill>
                <a:latin typeface="Mada"/>
                <a:ea typeface="Mada"/>
                <a:cs typeface="Mada"/>
                <a:sym typeface="Mada"/>
              </a:rPr>
              <a:t>is </a:t>
            </a:r>
            <a:r>
              <a:rPr b="1" lang="ar" sz="1200">
                <a:solidFill>
                  <a:srgbClr val="CC0000"/>
                </a:solidFill>
                <a:latin typeface="Mada"/>
                <a:ea typeface="Mada"/>
                <a:cs typeface="Mada"/>
                <a:sym typeface="Mada"/>
              </a:rPr>
              <a:t>exogenous glucocorticoid administration.</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Pituitary/hypothalamic tumors are the most common causes of </a:t>
            </a:r>
            <a:r>
              <a:rPr b="1" lang="ar" sz="1200" u="sng">
                <a:solidFill>
                  <a:schemeClr val="dk1"/>
                </a:solidFill>
                <a:latin typeface="Mada"/>
                <a:ea typeface="Mada"/>
                <a:cs typeface="Mada"/>
                <a:sym typeface="Mada"/>
              </a:rPr>
              <a:t>naturally occurring </a:t>
            </a:r>
            <a:r>
              <a:rPr b="1" lang="ar" sz="1200">
                <a:solidFill>
                  <a:schemeClr val="dk1"/>
                </a:solidFill>
                <a:latin typeface="Mada"/>
                <a:ea typeface="Mada"/>
                <a:cs typeface="Mada"/>
                <a:sym typeface="Mada"/>
              </a:rPr>
              <a:t>pituitary ACTH hyposecretion.</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Panhypopituitarism (congenital / acquired):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Tumors, surgery, radiation therapy</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Hypothalamic / pituitary disorders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Isolated ACTH deficiency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Inadequate glucocorticoid replacement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Infant born to steroid-treated mother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Surgical removal of ACTH-producing adenoma of the pituitary gland (Cushing's disease) </a:t>
            </a:r>
            <a:endParaRPr/>
          </a:p>
        </p:txBody>
      </p:sp>
      <p:pic>
        <p:nvPicPr>
          <p:cNvPr id="276" name="Google Shape;276;p27"/>
          <p:cNvPicPr preferRelativeResize="0"/>
          <p:nvPr/>
        </p:nvPicPr>
        <p:blipFill>
          <a:blip r:embed="rId3">
            <a:alphaModFix/>
          </a:blip>
          <a:stretch>
            <a:fillRect/>
          </a:stretch>
        </p:blipFill>
        <p:spPr>
          <a:xfrm rot="1295039">
            <a:off x="6690551" y="1475321"/>
            <a:ext cx="643322" cy="643308"/>
          </a:xfrm>
          <a:prstGeom prst="rect">
            <a:avLst/>
          </a:prstGeom>
          <a:noFill/>
          <a:ln>
            <a:noFill/>
          </a:ln>
        </p:spPr>
      </p:pic>
      <p:sp>
        <p:nvSpPr>
          <p:cNvPr id="277" name="Google Shape;277;p27"/>
          <p:cNvSpPr txBox="1"/>
          <p:nvPr/>
        </p:nvSpPr>
        <p:spPr>
          <a:xfrm>
            <a:off x="0" y="9857150"/>
            <a:ext cx="7560000" cy="8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1- </a:t>
            </a:r>
            <a:r>
              <a:rPr lang="ar" sz="1200">
                <a:solidFill>
                  <a:srgbClr val="6AA84F"/>
                </a:solidFill>
                <a:latin typeface="Mada"/>
                <a:ea typeface="Mada"/>
                <a:cs typeface="Mada"/>
                <a:sym typeface="Mada"/>
              </a:rPr>
              <a:t>Zona glomerulosa is spared and stimulated by RAAS.</a:t>
            </a:r>
            <a:endParaRPr sz="1200">
              <a:solidFill>
                <a:srgbClr val="6AA84F"/>
              </a:solidFill>
              <a:latin typeface="Mada"/>
              <a:ea typeface="Mada"/>
              <a:cs typeface="Mada"/>
              <a:sym typeface="Mada"/>
            </a:endParaRPr>
          </a:p>
        </p:txBody>
      </p:sp>
      <p:cxnSp>
        <p:nvCxnSpPr>
          <p:cNvPr id="278" name="Google Shape;278;p27"/>
          <p:cNvCxnSpPr/>
          <p:nvPr/>
        </p:nvCxnSpPr>
        <p:spPr>
          <a:xfrm>
            <a:off x="264162" y="7409891"/>
            <a:ext cx="6975600" cy="0"/>
          </a:xfrm>
          <a:prstGeom prst="straightConnector1">
            <a:avLst/>
          </a:prstGeom>
          <a:noFill/>
          <a:ln cap="flat" cmpd="sng" w="25400">
            <a:solidFill>
              <a:srgbClr val="576868"/>
            </a:solidFill>
            <a:prstDash val="dot"/>
            <a:round/>
            <a:headEnd len="med" w="med" type="oval"/>
            <a:tailEnd len="med" w="med" type="oval"/>
          </a:ln>
        </p:spPr>
      </p:cxnSp>
      <p:grpSp>
        <p:nvGrpSpPr>
          <p:cNvPr id="279" name="Google Shape;279;p27"/>
          <p:cNvGrpSpPr/>
          <p:nvPr/>
        </p:nvGrpSpPr>
        <p:grpSpPr>
          <a:xfrm>
            <a:off x="843004" y="7066330"/>
            <a:ext cx="866052" cy="647777"/>
            <a:chOff x="1835696" y="2517293"/>
            <a:chExt cx="792000" cy="792000"/>
          </a:xfrm>
        </p:grpSpPr>
        <p:sp>
          <p:nvSpPr>
            <p:cNvPr id="280" name="Google Shape;280;p27"/>
            <p:cNvSpPr/>
            <p:nvPr/>
          </p:nvSpPr>
          <p:spPr>
            <a:xfrm>
              <a:off x="1835696" y="2517293"/>
              <a:ext cx="792000" cy="792000"/>
            </a:xfrm>
            <a:prstGeom prst="diamond">
              <a:avLst/>
            </a:prstGeom>
            <a:solidFill>
              <a:srgbClr val="FFFFFF"/>
            </a:solidFill>
            <a:ln cap="flat" cmpd="sng" w="38100">
              <a:solidFill>
                <a:srgbClr val="4A77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81" name="Google Shape;281;p27"/>
            <p:cNvSpPr/>
            <p:nvPr/>
          </p:nvSpPr>
          <p:spPr>
            <a:xfrm>
              <a:off x="1901658" y="2583255"/>
              <a:ext cx="660300" cy="660300"/>
            </a:xfrm>
            <a:prstGeom prst="diamond">
              <a:avLst/>
            </a:prstGeom>
            <a:solidFill>
              <a:srgbClr val="4A777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282" name="Google Shape;282;p27"/>
          <p:cNvGrpSpPr/>
          <p:nvPr/>
        </p:nvGrpSpPr>
        <p:grpSpPr>
          <a:xfrm>
            <a:off x="2490791" y="7066330"/>
            <a:ext cx="866052" cy="647777"/>
            <a:chOff x="1835696" y="2517293"/>
            <a:chExt cx="792000" cy="792000"/>
          </a:xfrm>
        </p:grpSpPr>
        <p:sp>
          <p:nvSpPr>
            <p:cNvPr id="283" name="Google Shape;283;p27"/>
            <p:cNvSpPr/>
            <p:nvPr/>
          </p:nvSpPr>
          <p:spPr>
            <a:xfrm>
              <a:off x="1835696" y="2517293"/>
              <a:ext cx="792000" cy="792000"/>
            </a:xfrm>
            <a:prstGeom prst="diamond">
              <a:avLst/>
            </a:prstGeom>
            <a:solidFill>
              <a:srgbClr val="FFFFFF"/>
            </a:solidFill>
            <a:ln cap="flat" cmpd="sng" w="38100">
              <a:solidFill>
                <a:srgbClr val="77A9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84" name="Google Shape;284;p27"/>
            <p:cNvSpPr/>
            <p:nvPr/>
          </p:nvSpPr>
          <p:spPr>
            <a:xfrm>
              <a:off x="1901658" y="2583255"/>
              <a:ext cx="660300" cy="660300"/>
            </a:xfrm>
            <a:prstGeom prst="diamond">
              <a:avLst/>
            </a:prstGeom>
            <a:solidFill>
              <a:srgbClr val="77A9AD"/>
            </a:solidFill>
            <a:ln cap="flat" cmpd="sng" w="9525">
              <a:solidFill>
                <a:srgbClr val="77A9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grpSp>
        <p:nvGrpSpPr>
          <p:cNvPr id="285" name="Google Shape;285;p27"/>
          <p:cNvGrpSpPr/>
          <p:nvPr/>
        </p:nvGrpSpPr>
        <p:grpSpPr>
          <a:xfrm>
            <a:off x="5797920" y="7066308"/>
            <a:ext cx="866052" cy="647777"/>
            <a:chOff x="5680238" y="2133281"/>
            <a:chExt cx="792000" cy="792000"/>
          </a:xfrm>
        </p:grpSpPr>
        <p:sp>
          <p:nvSpPr>
            <p:cNvPr id="286" name="Google Shape;286;p27"/>
            <p:cNvSpPr/>
            <p:nvPr/>
          </p:nvSpPr>
          <p:spPr>
            <a:xfrm>
              <a:off x="5680238" y="2133281"/>
              <a:ext cx="792000" cy="792000"/>
            </a:xfrm>
            <a:prstGeom prst="diamond">
              <a:avLst/>
            </a:prstGeom>
            <a:solidFill>
              <a:srgbClr val="FFFFFF"/>
            </a:solidFill>
            <a:ln cap="flat" cmpd="sng" w="38100">
              <a:solidFill>
                <a:srgbClr val="D0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87" name="Google Shape;287;p27"/>
            <p:cNvSpPr/>
            <p:nvPr/>
          </p:nvSpPr>
          <p:spPr>
            <a:xfrm>
              <a:off x="5746200" y="2199243"/>
              <a:ext cx="660300" cy="660300"/>
            </a:xfrm>
            <a:prstGeom prst="diamond">
              <a:avLst/>
            </a:prstGeom>
            <a:solidFill>
              <a:srgbClr val="D0E0E3"/>
            </a:solidFill>
            <a:ln cap="flat" cmpd="sng" w="9525">
              <a:solidFill>
                <a:srgbClr val="D0E0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288" name="Google Shape;288;p27"/>
          <p:cNvSpPr txBox="1"/>
          <p:nvPr/>
        </p:nvSpPr>
        <p:spPr>
          <a:xfrm>
            <a:off x="431908" y="7760272"/>
            <a:ext cx="1712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ar" sz="1200">
                <a:solidFill>
                  <a:schemeClr val="dk1"/>
                </a:solidFill>
                <a:latin typeface="Mada"/>
                <a:ea typeface="Mada"/>
                <a:cs typeface="Mada"/>
                <a:sym typeface="Mada"/>
              </a:rPr>
              <a:t>The clinical features may be non-specific initially unless an acute crisis occur in an undiagnosed patient, </a:t>
            </a:r>
            <a:r>
              <a:rPr b="1" lang="ar" sz="1200">
                <a:solidFill>
                  <a:srgbClr val="CC0000"/>
                </a:solidFill>
                <a:latin typeface="Mada"/>
                <a:ea typeface="Mada"/>
                <a:cs typeface="Mada"/>
                <a:sym typeface="Mada"/>
              </a:rPr>
              <a:t>Hypoglycemia is occasionally the presenting feature.</a:t>
            </a:r>
            <a:endParaRPr b="1" sz="1200">
              <a:solidFill>
                <a:srgbClr val="CC0000"/>
              </a:solidFill>
              <a:latin typeface="Mada"/>
              <a:ea typeface="Mada"/>
              <a:cs typeface="Mada"/>
              <a:sym typeface="Mada"/>
            </a:endParaRPr>
          </a:p>
        </p:txBody>
      </p:sp>
      <p:sp>
        <p:nvSpPr>
          <p:cNvPr id="289" name="Google Shape;289;p27"/>
          <p:cNvSpPr txBox="1"/>
          <p:nvPr/>
        </p:nvSpPr>
        <p:spPr>
          <a:xfrm>
            <a:off x="2149175" y="7760275"/>
            <a:ext cx="1796100" cy="1999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ar" sz="1200">
                <a:solidFill>
                  <a:srgbClr val="CC0000"/>
                </a:solidFill>
                <a:latin typeface="Mada"/>
                <a:ea typeface="Mada"/>
                <a:cs typeface="Mada"/>
                <a:sym typeface="Mada"/>
              </a:rPr>
              <a:t>The hyperpigmentation is </a:t>
            </a:r>
            <a:r>
              <a:rPr b="1" lang="ar" sz="1200" u="sng">
                <a:solidFill>
                  <a:srgbClr val="CC0000"/>
                </a:solidFill>
                <a:latin typeface="Mada"/>
                <a:ea typeface="Mada"/>
                <a:cs typeface="Mada"/>
                <a:sym typeface="Mada"/>
              </a:rPr>
              <a:t>absent</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because of deficient ACTH and beta lipotropic hormone (</a:t>
            </a:r>
            <a:r>
              <a:rPr lang="ar" sz="1200">
                <a:solidFill>
                  <a:schemeClr val="dk1"/>
                </a:solidFill>
                <a:latin typeface="Mada"/>
                <a:ea typeface="Mada"/>
                <a:cs typeface="Mada"/>
                <a:sym typeface="Mada"/>
              </a:rPr>
              <a:t>BLPH</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and </a:t>
            </a:r>
            <a:r>
              <a:rPr lang="ar" sz="1200">
                <a:solidFill>
                  <a:schemeClr val="dk1"/>
                </a:solidFill>
                <a:latin typeface="Mada"/>
                <a:ea typeface="Mada"/>
                <a:cs typeface="Mada"/>
                <a:sym typeface="Mada"/>
              </a:rPr>
              <a:t>the </a:t>
            </a:r>
            <a:r>
              <a:rPr b="1" lang="ar" sz="1200">
                <a:solidFill>
                  <a:srgbClr val="CC0000"/>
                </a:solidFill>
                <a:latin typeface="Mada"/>
                <a:ea typeface="Mada"/>
                <a:cs typeface="Mada"/>
                <a:sym typeface="Mada"/>
              </a:rPr>
              <a:t>mineralocorticoid secretion is usually normal</a:t>
            </a:r>
            <a:r>
              <a:rPr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Otherwise the symptoms may be similar to primary.</a:t>
            </a:r>
            <a:endParaRPr sz="1200">
              <a:solidFill>
                <a:schemeClr val="dk1"/>
              </a:solidFill>
              <a:latin typeface="Mada"/>
              <a:ea typeface="Mada"/>
              <a:cs typeface="Mada"/>
              <a:sym typeface="Mada"/>
            </a:endParaRPr>
          </a:p>
          <a:p>
            <a:pPr indent="0" lvl="0" marL="0" marR="0" rtl="0" algn="ctr">
              <a:spcBef>
                <a:spcPts val="0"/>
              </a:spcBef>
              <a:spcAft>
                <a:spcPts val="0"/>
              </a:spcAft>
              <a:buNone/>
            </a:pPr>
            <a:r>
              <a:t/>
            </a:r>
            <a:endParaRPr sz="1200">
              <a:solidFill>
                <a:srgbClr val="3F3F3F"/>
              </a:solidFill>
              <a:latin typeface="Mada"/>
              <a:ea typeface="Mada"/>
              <a:cs typeface="Mada"/>
              <a:sym typeface="Mada"/>
            </a:endParaRPr>
          </a:p>
        </p:txBody>
      </p:sp>
      <p:sp>
        <p:nvSpPr>
          <p:cNvPr id="290" name="Google Shape;290;p27"/>
          <p:cNvSpPr txBox="1"/>
          <p:nvPr/>
        </p:nvSpPr>
        <p:spPr>
          <a:xfrm>
            <a:off x="3945250" y="7760275"/>
            <a:ext cx="1633200" cy="129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Electrolytes abnormalities </a:t>
            </a:r>
            <a:r>
              <a:rPr lang="ar" sz="1200">
                <a:solidFill>
                  <a:schemeClr val="dk1"/>
                </a:solidFill>
                <a:latin typeface="Mada"/>
                <a:ea typeface="Mada"/>
                <a:cs typeface="Mada"/>
                <a:sym typeface="Mada"/>
              </a:rPr>
              <a:t>are usually</a:t>
            </a:r>
            <a:r>
              <a:rPr b="1" lang="ar" sz="1200">
                <a:solidFill>
                  <a:schemeClr val="dk1"/>
                </a:solidFill>
                <a:latin typeface="Mada"/>
                <a:ea typeface="Mada"/>
                <a:cs typeface="Mada"/>
                <a:sym typeface="Mada"/>
              </a:rPr>
              <a:t> absent</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Hypotension </a:t>
            </a:r>
            <a:r>
              <a:rPr lang="ar" sz="1200">
                <a:solidFill>
                  <a:schemeClr val="dk1"/>
                </a:solidFill>
                <a:latin typeface="Mada"/>
                <a:ea typeface="Mada"/>
                <a:cs typeface="Mada"/>
                <a:sym typeface="Mada"/>
              </a:rPr>
              <a:t>is usually</a:t>
            </a:r>
            <a:r>
              <a:rPr b="1" lang="ar" sz="1200">
                <a:solidFill>
                  <a:schemeClr val="dk1"/>
                </a:solidFill>
                <a:latin typeface="Mada"/>
                <a:ea typeface="Mada"/>
                <a:cs typeface="Mada"/>
                <a:sym typeface="Mada"/>
              </a:rPr>
              <a:t> not present</a:t>
            </a:r>
            <a:r>
              <a:rPr lang="ar" sz="1200">
                <a:solidFill>
                  <a:schemeClr val="dk1"/>
                </a:solidFill>
                <a:latin typeface="Mada"/>
                <a:ea typeface="Mada"/>
                <a:cs typeface="Mada"/>
                <a:sym typeface="Mada"/>
              </a:rPr>
              <a:t> except in acute presentations.</a:t>
            </a:r>
            <a:endParaRPr sz="1200">
              <a:solidFill>
                <a:schemeClr val="dk1"/>
              </a:solidFill>
              <a:latin typeface="Mada"/>
              <a:ea typeface="Mada"/>
              <a:cs typeface="Mada"/>
              <a:sym typeface="Mada"/>
            </a:endParaRPr>
          </a:p>
          <a:p>
            <a:pPr indent="0" lvl="0" marL="0" marR="0" rtl="0" algn="ctr">
              <a:spcBef>
                <a:spcPts val="0"/>
              </a:spcBef>
              <a:spcAft>
                <a:spcPts val="0"/>
              </a:spcAft>
              <a:buNone/>
            </a:pPr>
            <a:r>
              <a:t/>
            </a:r>
            <a:endParaRPr sz="1200">
              <a:solidFill>
                <a:srgbClr val="3F3F3F"/>
              </a:solidFill>
              <a:latin typeface="Mada"/>
              <a:ea typeface="Mada"/>
              <a:cs typeface="Mada"/>
              <a:sym typeface="Mada"/>
            </a:endParaRPr>
          </a:p>
        </p:txBody>
      </p:sp>
      <p:sp>
        <p:nvSpPr>
          <p:cNvPr id="291" name="Google Shape;291;p27"/>
          <p:cNvSpPr txBox="1"/>
          <p:nvPr/>
        </p:nvSpPr>
        <p:spPr>
          <a:xfrm>
            <a:off x="5583751" y="7760275"/>
            <a:ext cx="1796100" cy="98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ar" sz="1200">
                <a:solidFill>
                  <a:srgbClr val="CC0000"/>
                </a:solidFill>
                <a:latin typeface="Mada"/>
                <a:ea typeface="Mada"/>
                <a:cs typeface="Mada"/>
                <a:sym typeface="Mada"/>
              </a:rPr>
              <a:t>Hyponatremia</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may occur</a:t>
            </a:r>
            <a:r>
              <a:rPr b="1" lang="ar" sz="1200">
                <a:solidFill>
                  <a:schemeClr val="dk1"/>
                </a:solidFill>
                <a:latin typeface="Mada"/>
                <a:ea typeface="Mada"/>
                <a:cs typeface="Mada"/>
                <a:sym typeface="Mada"/>
              </a:rPr>
              <a:t> because of water retention</a:t>
            </a:r>
            <a:r>
              <a:rPr lang="ar" sz="1200">
                <a:solidFill>
                  <a:schemeClr val="dk1"/>
                </a:solidFill>
                <a:latin typeface="Mada"/>
                <a:ea typeface="Mada"/>
                <a:cs typeface="Mada"/>
                <a:sym typeface="Mada"/>
              </a:rPr>
              <a:t> and inability to excrete a water load with</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no hyperkalaemia. </a:t>
            </a:r>
            <a:endParaRPr b="1" sz="1200">
              <a:solidFill>
                <a:srgbClr val="CC0000"/>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a:solidFill>
                <a:schemeClr val="dk1"/>
              </a:solidFill>
              <a:latin typeface="Mada"/>
              <a:ea typeface="Mada"/>
              <a:cs typeface="Mada"/>
              <a:sym typeface="Mada"/>
            </a:endParaRPr>
          </a:p>
          <a:p>
            <a:pPr indent="0" lvl="0" marL="0" marR="0" rtl="0" algn="ctr">
              <a:spcBef>
                <a:spcPts val="0"/>
              </a:spcBef>
              <a:spcAft>
                <a:spcPts val="0"/>
              </a:spcAft>
              <a:buNone/>
            </a:pPr>
            <a:r>
              <a:t/>
            </a:r>
            <a:endParaRPr sz="1200">
              <a:solidFill>
                <a:srgbClr val="3F3F3F"/>
              </a:solidFill>
              <a:latin typeface="Mada"/>
              <a:ea typeface="Mada"/>
              <a:cs typeface="Mada"/>
              <a:sym typeface="Mada"/>
            </a:endParaRPr>
          </a:p>
        </p:txBody>
      </p:sp>
      <p:grpSp>
        <p:nvGrpSpPr>
          <p:cNvPr id="292" name="Google Shape;292;p27"/>
          <p:cNvGrpSpPr/>
          <p:nvPr/>
        </p:nvGrpSpPr>
        <p:grpSpPr>
          <a:xfrm>
            <a:off x="4144364" y="7066308"/>
            <a:ext cx="866052" cy="647777"/>
            <a:chOff x="4168070" y="2133281"/>
            <a:chExt cx="792000" cy="792000"/>
          </a:xfrm>
        </p:grpSpPr>
        <p:sp>
          <p:nvSpPr>
            <p:cNvPr id="293" name="Google Shape;293;p27"/>
            <p:cNvSpPr/>
            <p:nvPr/>
          </p:nvSpPr>
          <p:spPr>
            <a:xfrm>
              <a:off x="4168070" y="2133281"/>
              <a:ext cx="792000" cy="792000"/>
            </a:xfrm>
            <a:prstGeom prst="diamond">
              <a:avLst/>
            </a:prstGeom>
            <a:solidFill>
              <a:srgbClr val="FFFFFF"/>
            </a:solidFill>
            <a:ln cap="flat" cmpd="sng" w="38100">
              <a:solidFill>
                <a:srgbClr val="B3CFD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294" name="Google Shape;294;p27"/>
            <p:cNvSpPr/>
            <p:nvPr/>
          </p:nvSpPr>
          <p:spPr>
            <a:xfrm>
              <a:off x="4234032" y="2199243"/>
              <a:ext cx="660300" cy="660300"/>
            </a:xfrm>
            <a:prstGeom prst="diamond">
              <a:avLst/>
            </a:prstGeom>
            <a:solidFill>
              <a:srgbClr val="B3CFD1"/>
            </a:solidFill>
            <a:ln cap="flat" cmpd="sng" w="9525">
              <a:solidFill>
                <a:srgbClr val="EEEEE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8"/>
          <p:cNvSpPr txBox="1"/>
          <p:nvPr>
            <p:ph idx="12" type="sldNum"/>
          </p:nvPr>
        </p:nvSpPr>
        <p:spPr>
          <a:xfrm>
            <a:off x="6981775" y="0"/>
            <a:ext cx="5781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00" name="Google Shape;300;p28"/>
          <p:cNvSpPr txBox="1"/>
          <p:nvPr/>
        </p:nvSpPr>
        <p:spPr>
          <a:xfrm>
            <a:off x="315750" y="114300"/>
            <a:ext cx="68049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200">
                <a:latin typeface="Mada Black"/>
                <a:ea typeface="Mada Black"/>
                <a:cs typeface="Mada Black"/>
                <a:sym typeface="Mada Black"/>
              </a:rPr>
              <a:t>Treatment of Adrenocortical Insufficiency</a:t>
            </a:r>
            <a:endParaRPr sz="2200">
              <a:latin typeface="Mada Black"/>
              <a:ea typeface="Mada Black"/>
              <a:cs typeface="Mada Black"/>
              <a:sym typeface="Mada Black"/>
            </a:endParaRPr>
          </a:p>
        </p:txBody>
      </p:sp>
      <p:cxnSp>
        <p:nvCxnSpPr>
          <p:cNvPr id="301" name="Google Shape;301;p28"/>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cxnSp>
        <p:nvCxnSpPr>
          <p:cNvPr id="302" name="Google Shape;302;p28"/>
          <p:cNvCxnSpPr/>
          <p:nvPr/>
        </p:nvCxnSpPr>
        <p:spPr>
          <a:xfrm flipH="1" rot="10800000">
            <a:off x="1355300" y="6644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03" name="Google Shape;303;p28"/>
          <p:cNvSpPr txBox="1"/>
          <p:nvPr/>
        </p:nvSpPr>
        <p:spPr>
          <a:xfrm>
            <a:off x="205700" y="1092050"/>
            <a:ext cx="7422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Black"/>
              <a:buChar char="◄"/>
            </a:pPr>
            <a:r>
              <a:rPr lang="ar" sz="2200">
                <a:solidFill>
                  <a:srgbClr val="000000"/>
                </a:solidFill>
                <a:highlight>
                  <a:srgbClr val="D0E0E3"/>
                </a:highlight>
                <a:latin typeface="Mada Black"/>
                <a:ea typeface="Mada Black"/>
                <a:cs typeface="Mada Black"/>
                <a:sym typeface="Mada Black"/>
              </a:rPr>
              <a:t>Treatment of Adrenocortic</a:t>
            </a:r>
            <a:r>
              <a:rPr lang="ar" sz="2200">
                <a:highlight>
                  <a:srgbClr val="D0E0E3"/>
                </a:highlight>
                <a:latin typeface="Mada Black"/>
                <a:ea typeface="Mada Black"/>
                <a:cs typeface="Mada Black"/>
                <a:sym typeface="Mada Black"/>
              </a:rPr>
              <a:t>a</a:t>
            </a:r>
            <a:r>
              <a:rPr lang="ar" sz="2200">
                <a:solidFill>
                  <a:srgbClr val="000000"/>
                </a:solidFill>
                <a:highlight>
                  <a:srgbClr val="D0E0E3"/>
                </a:highlight>
                <a:latin typeface="Mada Black"/>
                <a:ea typeface="Mada Black"/>
                <a:cs typeface="Mada Black"/>
                <a:sym typeface="Mada Black"/>
              </a:rPr>
              <a:t>l Insufficiency:</a:t>
            </a:r>
            <a:endParaRPr sz="2200">
              <a:solidFill>
                <a:srgbClr val="000000"/>
              </a:solidFill>
              <a:highlight>
                <a:srgbClr val="D0E0E3"/>
              </a:highlight>
              <a:latin typeface="Mada Black"/>
              <a:ea typeface="Mada Black"/>
              <a:cs typeface="Mada Black"/>
              <a:sym typeface="Mada Black"/>
            </a:endParaRPr>
          </a:p>
        </p:txBody>
      </p:sp>
      <p:sp>
        <p:nvSpPr>
          <p:cNvPr id="304" name="Google Shape;304;p28"/>
          <p:cNvSpPr/>
          <p:nvPr/>
        </p:nvSpPr>
        <p:spPr>
          <a:xfrm>
            <a:off x="377550" y="1695050"/>
            <a:ext cx="6804900" cy="2419800"/>
          </a:xfrm>
          <a:prstGeom prst="snip1Rect">
            <a:avLst>
              <a:gd fmla="val 16667" name="adj"/>
            </a:avLst>
          </a:prstGeom>
          <a:noFill/>
          <a:ln cap="flat" cmpd="sng" w="28575">
            <a:solidFill>
              <a:schemeClr val="accent2"/>
            </a:solidFill>
            <a:prstDash val="lgDashDot"/>
            <a:round/>
            <a:headEnd len="sm" w="sm" type="none"/>
            <a:tailEnd len="sm" w="sm" type="none"/>
          </a:ln>
        </p:spPr>
        <p:txBody>
          <a:bodyPr anchorCtr="0" anchor="b" bIns="91425" lIns="91425" spcFirstLastPara="1" rIns="91425" wrap="square" tIns="91425">
            <a:noAutofit/>
          </a:bodyPr>
          <a:lstStyle/>
          <a:p>
            <a:pPr indent="-317500" lvl="0" marL="457200" rtl="0" algn="l">
              <a:spcBef>
                <a:spcPts val="0"/>
              </a:spcBef>
              <a:spcAft>
                <a:spcPts val="0"/>
              </a:spcAft>
              <a:buSzPts val="1400"/>
              <a:buChar char="●"/>
            </a:pPr>
            <a:r>
              <a:rPr lang="ar" sz="1200">
                <a:solidFill>
                  <a:srgbClr val="1C4587"/>
                </a:solidFill>
                <a:latin typeface="Mada"/>
                <a:ea typeface="Mada"/>
                <a:cs typeface="Mada"/>
                <a:sym typeface="Mada"/>
              </a:rPr>
              <a:t>Once Addison’s disease is suspected, investigation is urgent.</a:t>
            </a:r>
            <a:r>
              <a:rPr b="1" lang="ar" sz="1200">
                <a:solidFill>
                  <a:srgbClr val="1C4587"/>
                </a:solidFill>
                <a:latin typeface="Mada"/>
                <a:ea typeface="Mada"/>
                <a:cs typeface="Mada"/>
                <a:sym typeface="Mada"/>
              </a:rPr>
              <a:t> If the patient is seriously ill or  hypotensive,  hydrocortisone 100 mg  should  be  given  intravenously or  intramuscularly together with intravenous 0.9% saline.</a:t>
            </a:r>
            <a:r>
              <a:rPr lang="ar" sz="1200">
                <a:solidFill>
                  <a:srgbClr val="1C4587"/>
                </a:solidFill>
                <a:latin typeface="Mada"/>
                <a:ea typeface="Mada"/>
                <a:cs typeface="Mada"/>
                <a:sym typeface="Mada"/>
              </a:rPr>
              <a:t> Ideally this should be done immediately after a  blood sample is taken for later measurement of plasma cortisol.</a:t>
            </a:r>
            <a:endParaRPr sz="1200">
              <a:solidFill>
                <a:srgbClr val="1C4587"/>
              </a:solidFill>
              <a:latin typeface="Mada"/>
              <a:ea typeface="Mada"/>
              <a:cs typeface="Mada"/>
              <a:sym typeface="Mada"/>
            </a:endParaRPr>
          </a:p>
          <a:p>
            <a:pPr indent="-317500" lvl="0" marL="457200" rtl="0" algn="l">
              <a:spcBef>
                <a:spcPts val="0"/>
              </a:spcBef>
              <a:spcAft>
                <a:spcPts val="0"/>
              </a:spcAft>
              <a:buSzPts val="1400"/>
              <a:buChar char="●"/>
            </a:pPr>
            <a:r>
              <a:rPr lang="ar" sz="1200">
                <a:solidFill>
                  <a:srgbClr val="1C4587"/>
                </a:solidFill>
                <a:latin typeface="Mada"/>
                <a:ea typeface="Mada"/>
                <a:cs typeface="Mada"/>
                <a:sym typeface="Mada"/>
              </a:rPr>
              <a:t>Full investigation should be delayed until emergency treatment has improved the patient’s condition.</a:t>
            </a:r>
            <a:endParaRPr sz="1200">
              <a:solidFill>
                <a:srgbClr val="1C4587"/>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 IVF: dextrose and salt </a:t>
            </a:r>
            <a:r>
              <a:rPr lang="ar" sz="1200">
                <a:solidFill>
                  <a:schemeClr val="dk1"/>
                </a:solidFill>
                <a:latin typeface="Mada"/>
                <a:ea typeface="Mada"/>
                <a:cs typeface="Mada"/>
                <a:sym typeface="Mada"/>
              </a:rPr>
              <a:t>for rehydration and to restore intravascular volume, </a:t>
            </a:r>
            <a:r>
              <a:rPr lang="ar" sz="1200">
                <a:solidFill>
                  <a:srgbClr val="6AA84F"/>
                </a:solidFill>
                <a:latin typeface="Mada"/>
                <a:ea typeface="Mada"/>
                <a:cs typeface="Mada"/>
                <a:sym typeface="Mada"/>
              </a:rPr>
              <a:t>especially if it comes as an emergency case</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Electrolytes replacement </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Patients with Addison’s disease require life long therapy usually with both glucocorticoids and    mineralocorticoids.</a:t>
            </a:r>
            <a:endParaRPr sz="1200">
              <a:solidFill>
                <a:srgbClr val="1C4587"/>
              </a:solidFill>
              <a:latin typeface="Mada"/>
              <a:ea typeface="Mada"/>
              <a:cs typeface="Mada"/>
              <a:sym typeface="Mada"/>
            </a:endParaRPr>
          </a:p>
        </p:txBody>
      </p:sp>
      <p:pic>
        <p:nvPicPr>
          <p:cNvPr id="305" name="Google Shape;305;p28"/>
          <p:cNvPicPr preferRelativeResize="0"/>
          <p:nvPr/>
        </p:nvPicPr>
        <p:blipFill>
          <a:blip r:embed="rId3">
            <a:alphaModFix/>
          </a:blip>
          <a:stretch>
            <a:fillRect/>
          </a:stretch>
        </p:blipFill>
        <p:spPr>
          <a:xfrm>
            <a:off x="6644675" y="1410175"/>
            <a:ext cx="663900" cy="663900"/>
          </a:xfrm>
          <a:prstGeom prst="rect">
            <a:avLst/>
          </a:prstGeom>
          <a:noFill/>
          <a:ln>
            <a:noFill/>
          </a:ln>
        </p:spPr>
      </p:pic>
      <p:graphicFrame>
        <p:nvGraphicFramePr>
          <p:cNvPr id="306" name="Google Shape;306;p28"/>
          <p:cNvGraphicFramePr/>
          <p:nvPr/>
        </p:nvGraphicFramePr>
        <p:xfrm>
          <a:off x="377550" y="4431600"/>
          <a:ext cx="3000000" cy="3000000"/>
        </p:xfrm>
        <a:graphic>
          <a:graphicData uri="http://schemas.openxmlformats.org/drawingml/2006/table">
            <a:tbl>
              <a:tblPr>
                <a:noFill/>
                <a:tableStyleId>{6276E6E4-02A1-4E70-BCD9-788658AE278E}</a:tableStyleId>
              </a:tblPr>
              <a:tblGrid>
                <a:gridCol w="1611750"/>
                <a:gridCol w="5193150"/>
              </a:tblGrid>
              <a:tr h="381000">
                <a:tc gridSpan="2">
                  <a:txBody>
                    <a:bodyPr/>
                    <a:lstStyle/>
                    <a:p>
                      <a:pPr indent="0" lvl="0" marL="0" rtl="0" algn="ctr">
                        <a:spcBef>
                          <a:spcPts val="0"/>
                        </a:spcBef>
                        <a:spcAft>
                          <a:spcPts val="0"/>
                        </a:spcAft>
                        <a:buNone/>
                      </a:pPr>
                      <a:r>
                        <a:rPr b="1" lang="ar" sz="1600">
                          <a:solidFill>
                            <a:srgbClr val="FFFFFF"/>
                          </a:solidFill>
                          <a:latin typeface="Mada"/>
                          <a:ea typeface="Mada"/>
                          <a:cs typeface="Mada"/>
                          <a:sym typeface="Mada"/>
                        </a:rPr>
                        <a:t>Steroid Replacement </a:t>
                      </a:r>
                      <a:endParaRPr b="1" sz="1600">
                        <a:solidFill>
                          <a:srgbClr val="FFFFF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76A5AF"/>
                    </a:solidFill>
                  </a:tcPr>
                </a:tc>
                <a:tc hMerge="1"/>
              </a:tr>
              <a:tr h="381000">
                <a:tc>
                  <a:txBody>
                    <a:bodyPr/>
                    <a:lstStyle/>
                    <a:p>
                      <a:pPr indent="0" lvl="0" marL="0" rtl="0" algn="ctr">
                        <a:spcBef>
                          <a:spcPts val="0"/>
                        </a:spcBef>
                        <a:spcAft>
                          <a:spcPts val="0"/>
                        </a:spcAft>
                        <a:buNone/>
                      </a:pPr>
                      <a:r>
                        <a:rPr b="1" lang="ar">
                          <a:latin typeface="Mada"/>
                          <a:ea typeface="Mada"/>
                          <a:cs typeface="Mada"/>
                          <a:sym typeface="Mada"/>
                        </a:rPr>
                        <a:t>Primary Adrenocortical Insufficiency</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D0E0E3"/>
                    </a:solidFill>
                  </a:tcPr>
                </a:tc>
                <a:tc>
                  <a:txBody>
                    <a:bodyPr/>
                    <a:lstStyle/>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Glucocorticoids </a:t>
                      </a:r>
                      <a:r>
                        <a:rPr b="1" lang="ar" sz="1200">
                          <a:solidFill>
                            <a:srgbClr val="CC0000"/>
                          </a:solidFill>
                          <a:latin typeface="Mada"/>
                          <a:ea typeface="Mada"/>
                          <a:cs typeface="Mada"/>
                          <a:sym typeface="Mada"/>
                        </a:rPr>
                        <a:t>(by hydrocortisone) </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dose of 25-30 mg/d. It is usually given as twice per day but can be given once daily or three times daily as suitable for the well being and normal energy level for each patient.</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Mineralocorticoids </a:t>
                      </a:r>
                      <a:r>
                        <a:rPr b="1" lang="ar" sz="1200">
                          <a:solidFill>
                            <a:srgbClr val="CC0000"/>
                          </a:solidFill>
                          <a:latin typeface="Mada"/>
                          <a:ea typeface="Mada"/>
                          <a:cs typeface="Mada"/>
                          <a:sym typeface="Mada"/>
                        </a:rPr>
                        <a:t>(by Fludrocortisone)</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Fludrocortisone is the mineralocorticoid of choice. Given in 0.05-0.1 mg/day dose in the morning</a:t>
                      </a:r>
                      <a:endParaRPr b="1" sz="1200">
                        <a:solidFill>
                          <a:schemeClr val="dk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secondary Adrenocortical Insufficiency</a:t>
                      </a:r>
                      <a:endParaRPr b="1">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D0E0E3"/>
                    </a:solidFill>
                  </a:tcPr>
                </a:tc>
                <a:tc>
                  <a:txBody>
                    <a:bodyPr/>
                    <a:lstStyle/>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Glucocorticoids</a:t>
                      </a:r>
                      <a:r>
                        <a:rPr b="1" lang="ar" sz="1200">
                          <a:solidFill>
                            <a:srgbClr val="CC0000"/>
                          </a:solidFill>
                          <a:latin typeface="Mada"/>
                          <a:ea typeface="Mada"/>
                          <a:cs typeface="Mada"/>
                          <a:sym typeface="Mada"/>
                        </a:rPr>
                        <a:t> (by hydrocortisone only) </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 secondary hypoadrenalism fludrocortisone is rarely required.</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81000">
                <a:tc gridSpan="2">
                  <a:txBody>
                    <a:bodyPr/>
                    <a:lstStyle/>
                    <a:p>
                      <a:pPr indent="0" lvl="0" marL="0" rtl="0" algn="ctr">
                        <a:spcBef>
                          <a:spcPts val="0"/>
                        </a:spcBef>
                        <a:spcAft>
                          <a:spcPts val="0"/>
                        </a:spcAft>
                        <a:buNone/>
                      </a:pPr>
                      <a:r>
                        <a:rPr lang="ar" sz="1200">
                          <a:solidFill>
                            <a:schemeClr val="dk1"/>
                          </a:solidFill>
                          <a:latin typeface="Mada"/>
                          <a:ea typeface="Mada"/>
                          <a:cs typeface="Mada"/>
                          <a:sym typeface="Mada"/>
                        </a:rPr>
                        <a:t>NB: Hydrocortisone has some Mineralocorticoids activity, so if you use hydrocortisone in high IV dose, stop </a:t>
                      </a:r>
                      <a:r>
                        <a:rPr b="1" lang="ar" sz="1200">
                          <a:solidFill>
                            <a:schemeClr val="dk1"/>
                          </a:solidFill>
                          <a:latin typeface="Mada"/>
                          <a:ea typeface="Mada"/>
                          <a:cs typeface="Mada"/>
                          <a:sym typeface="Mada"/>
                        </a:rPr>
                        <a:t>Fludrocortisone.</a:t>
                      </a:r>
                      <a:endParaRPr b="1">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3F3F3"/>
                    </a:solidFill>
                  </a:tcPr>
                </a:tc>
                <a:tc hMerge="1"/>
              </a:tr>
            </a:tbl>
          </a:graphicData>
        </a:graphic>
      </p:graphicFrame>
      <p:sp>
        <p:nvSpPr>
          <p:cNvPr id="307" name="Google Shape;307;p28"/>
          <p:cNvSpPr/>
          <p:nvPr/>
        </p:nvSpPr>
        <p:spPr>
          <a:xfrm>
            <a:off x="217650" y="7817600"/>
            <a:ext cx="7124700" cy="19635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A777A"/>
      </a:accent1>
      <a:accent2>
        <a:srgbClr val="77A9AD"/>
      </a:accent2>
      <a:accent3>
        <a:srgbClr val="B3CFD1"/>
      </a:accent3>
      <a:accent4>
        <a:srgbClr val="D0E0E3"/>
      </a:accent4>
      <a:accent5>
        <a:srgbClr val="000000"/>
      </a:accent5>
      <a:accent6>
        <a:srgbClr val="CEA32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