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10692000" cx="7560000"/>
  <p:notesSz cx="6858000" cy="9144000"/>
  <p:embeddedFontLst>
    <p:embeddedFont>
      <p:font typeface="Cabin"/>
      <p:regular r:id="rId28"/>
      <p:bold r:id="rId29"/>
      <p:italic r:id="rId30"/>
      <p:boldItalic r:id="rId31"/>
    </p:embeddedFont>
    <p:embeddedFont>
      <p:font typeface="Mada"/>
      <p:regular r:id="rId32"/>
      <p:bold r:id="rId33"/>
    </p:embeddedFont>
    <p:embeddedFont>
      <p:font typeface="Lemonada"/>
      <p:regular r:id="rId34"/>
      <p:bold r:id="rId35"/>
    </p:embeddedFont>
    <p:embeddedFont>
      <p:font typeface="Pacifico"/>
      <p:regular r:id="rId36"/>
    </p:embeddedFont>
    <p:embeddedFont>
      <p:font typeface="Alegreya Regular"/>
      <p:bold r:id="rId37"/>
      <p:boldItalic r:id="rId38"/>
    </p:embeddedFont>
    <p:embeddedFont>
      <p:font typeface="Quicksand"/>
      <p:regular r:id="rId39"/>
      <p:bold r:id="rId40"/>
    </p:embeddedFont>
    <p:embeddedFont>
      <p:font typeface="Exo Thin"/>
      <p:bold r:id="rId41"/>
      <p:boldItalic r:id="rId42"/>
    </p:embeddedFont>
    <p:embeddedFont>
      <p:font typeface="Exo"/>
      <p:regular r:id="rId43"/>
      <p:bold r:id="rId44"/>
      <p:italic r:id="rId45"/>
      <p:boldItalic r:id="rId46"/>
    </p:embeddedFont>
    <p:embeddedFont>
      <p:font typeface="Alegreya"/>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5187B0-6673-432A-9C05-BB5531676622}">
  <a:tblStyle styleId="{305187B0-6673-432A-9C05-BB55316766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42" Type="http://schemas.openxmlformats.org/officeDocument/2006/relationships/font" Target="fonts/ExoThin-boldItalic.fntdata"/><Relationship Id="rId41" Type="http://schemas.openxmlformats.org/officeDocument/2006/relationships/font" Target="fonts/ExoThin-bold.fntdata"/><Relationship Id="rId44" Type="http://schemas.openxmlformats.org/officeDocument/2006/relationships/font" Target="fonts/Exo-bold.fntdata"/><Relationship Id="rId43" Type="http://schemas.openxmlformats.org/officeDocument/2006/relationships/font" Target="fonts/Exo-regular.fntdata"/><Relationship Id="rId46" Type="http://schemas.openxmlformats.org/officeDocument/2006/relationships/font" Target="fonts/Exo-boldItalic.fntdata"/><Relationship Id="rId45" Type="http://schemas.openxmlformats.org/officeDocument/2006/relationships/font" Target="fonts/Ex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Alegreya-bold.fntdata"/><Relationship Id="rId47" Type="http://schemas.openxmlformats.org/officeDocument/2006/relationships/font" Target="fonts/Alegreya-regular.fntdata"/><Relationship Id="rId49" Type="http://schemas.openxmlformats.org/officeDocument/2006/relationships/font" Target="fonts/Alegreya-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bin-boldItalic.fntdata"/><Relationship Id="rId30" Type="http://schemas.openxmlformats.org/officeDocument/2006/relationships/font" Target="fonts/Cabin-italic.fntdata"/><Relationship Id="rId33" Type="http://schemas.openxmlformats.org/officeDocument/2006/relationships/font" Target="fonts/Mada-bold.fntdata"/><Relationship Id="rId32" Type="http://schemas.openxmlformats.org/officeDocument/2006/relationships/font" Target="fonts/Mada-regular.fntdata"/><Relationship Id="rId35" Type="http://schemas.openxmlformats.org/officeDocument/2006/relationships/font" Target="fonts/Lemonada-bold.fntdata"/><Relationship Id="rId34" Type="http://schemas.openxmlformats.org/officeDocument/2006/relationships/font" Target="fonts/Lemonada-regular.fntdata"/><Relationship Id="rId37" Type="http://schemas.openxmlformats.org/officeDocument/2006/relationships/font" Target="fonts/AlegreyaRegular-bold.fntdata"/><Relationship Id="rId36" Type="http://schemas.openxmlformats.org/officeDocument/2006/relationships/font" Target="fonts/Pacifico-regular.fntdata"/><Relationship Id="rId39" Type="http://schemas.openxmlformats.org/officeDocument/2006/relationships/font" Target="fonts/Quicksand-regular.fntdata"/><Relationship Id="rId38" Type="http://schemas.openxmlformats.org/officeDocument/2006/relationships/font" Target="fonts/AlegreyaRegular-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Cabin-regular.fntdata"/><Relationship Id="rId27" Type="http://schemas.openxmlformats.org/officeDocument/2006/relationships/slide" Target="slides/slide20.xml"/><Relationship Id="rId29" Type="http://schemas.openxmlformats.org/officeDocument/2006/relationships/font" Target="fonts/Cabin-bold.fntdata"/><Relationship Id="rId50" Type="http://schemas.openxmlformats.org/officeDocument/2006/relationships/font" Target="fonts/Alegreya-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145f6a145_0_5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145f6a14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bd06816f3_0_4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bd06816f3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8bd06816f3_0_56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8bd06816f3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8bd06816f3_0_67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8bd06816f3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c1597dd80a_0_10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c1597dd80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c1597dd80a_0_16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c1597dd80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c2b2f15941_0_3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c2b2f1594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8be4842335_0_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8be48423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8be4842335_0_28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8be4842335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e20b9e176658136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e20b9e17665813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aa4f086100_1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aa4f0861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145f6a145_0_1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145f6a14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14b4f2d26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14b4f2d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14b4f2d26_0_5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14b4f2d2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14b4f2d26_0_12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14b4f2d2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4882f28e1_0_1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4882f28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14b4f2d26_0_22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14b4f2d2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bd06816f3_0_26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bd06816f3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2"/>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51" name="Google Shape;51;p12"/>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52" name="Google Shape;52;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3" name="Google Shape;53;p12"/>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4" name="Google Shape;54;p12"/>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5" name="Google Shape;55;p12"/>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56" name="Google Shape;56;p12"/>
          <p:cNvGrpSpPr/>
          <p:nvPr/>
        </p:nvGrpSpPr>
        <p:grpSpPr>
          <a:xfrm>
            <a:off x="205413" y="904850"/>
            <a:ext cx="7149175" cy="8714700"/>
            <a:chOff x="217025" y="916300"/>
            <a:chExt cx="7149175" cy="8714700"/>
          </a:xfrm>
        </p:grpSpPr>
        <p:cxnSp>
          <p:nvCxnSpPr>
            <p:cNvPr id="57" name="Google Shape;57;p12"/>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58" name="Google Shape;58;p12"/>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59" name="Google Shape;59;p12"/>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60" name="Google Shape;60;p12"/>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3" name="Google Shape;63;p13"/>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64" name="Google Shape;64;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7" name="Google Shape;67;p14"/>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15"/>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70" name="Google Shape;70;p15"/>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71" name="Google Shape;71;p15"/>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72" name="Google Shape;72;p15"/>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cxnSp>
        <p:nvCxnSpPr>
          <p:cNvPr id="74" name="Google Shape;74;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77" name="Google Shape;77;p17"/>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العنوان 1">
  <p:cSld name="TITLE_1">
    <p:spTree>
      <p:nvGrpSpPr>
        <p:cNvPr id="78" name="Shape 78"/>
        <p:cNvGrpSpPr/>
        <p:nvPr/>
      </p:nvGrpSpPr>
      <p:grpSpPr>
        <a:xfrm>
          <a:off x="0" y="0"/>
          <a:ext cx="0" cy="0"/>
          <a:chOff x="0" y="0"/>
          <a:chExt cx="0" cy="0"/>
        </a:xfrm>
      </p:grpSpPr>
      <p:sp>
        <p:nvSpPr>
          <p:cNvPr id="79" name="Google Shape;79;p18"/>
          <p:cNvSpPr txBox="1"/>
          <p:nvPr>
            <p:ph type="ctrTitle"/>
          </p:nvPr>
        </p:nvSpPr>
        <p:spPr>
          <a:xfrm>
            <a:off x="257712" y="1547778"/>
            <a:ext cx="7044300" cy="42669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0" name="Google Shape;80;p18"/>
          <p:cNvSpPr txBox="1"/>
          <p:nvPr>
            <p:ph idx="1" type="subTitle"/>
          </p:nvPr>
        </p:nvSpPr>
        <p:spPr>
          <a:xfrm>
            <a:off x="257705" y="5891409"/>
            <a:ext cx="70443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 name="Google Shape;81;p1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Exo"/>
                <a:ea typeface="Exo"/>
                <a:cs typeface="Exo"/>
                <a:sym typeface="Exo"/>
              </a:defRPr>
            </a:lvl1pPr>
            <a:lvl2pPr lvl="1">
              <a:buNone/>
              <a:defRPr b="1" sz="1400">
                <a:solidFill>
                  <a:schemeClr val="lt1"/>
                </a:solidFill>
                <a:latin typeface="Exo"/>
                <a:ea typeface="Exo"/>
                <a:cs typeface="Exo"/>
                <a:sym typeface="Exo"/>
              </a:defRPr>
            </a:lvl2pPr>
            <a:lvl3pPr lvl="2">
              <a:buNone/>
              <a:defRPr b="1" sz="1400">
                <a:solidFill>
                  <a:schemeClr val="lt1"/>
                </a:solidFill>
                <a:latin typeface="Exo"/>
                <a:ea typeface="Exo"/>
                <a:cs typeface="Exo"/>
                <a:sym typeface="Exo"/>
              </a:defRPr>
            </a:lvl3pPr>
            <a:lvl4pPr lvl="3">
              <a:buNone/>
              <a:defRPr b="1" sz="1400">
                <a:solidFill>
                  <a:schemeClr val="lt1"/>
                </a:solidFill>
                <a:latin typeface="Exo"/>
                <a:ea typeface="Exo"/>
                <a:cs typeface="Exo"/>
                <a:sym typeface="Exo"/>
              </a:defRPr>
            </a:lvl4pPr>
            <a:lvl5pPr lvl="4">
              <a:buNone/>
              <a:defRPr b="1" sz="1400">
                <a:solidFill>
                  <a:schemeClr val="lt1"/>
                </a:solidFill>
                <a:latin typeface="Exo"/>
                <a:ea typeface="Exo"/>
                <a:cs typeface="Exo"/>
                <a:sym typeface="Exo"/>
              </a:defRPr>
            </a:lvl5pPr>
            <a:lvl6pPr lvl="5">
              <a:buNone/>
              <a:defRPr b="1" sz="1400">
                <a:solidFill>
                  <a:schemeClr val="lt1"/>
                </a:solidFill>
                <a:latin typeface="Exo"/>
                <a:ea typeface="Exo"/>
                <a:cs typeface="Exo"/>
                <a:sym typeface="Exo"/>
              </a:defRPr>
            </a:lvl6pPr>
            <a:lvl7pPr lvl="6">
              <a:buNone/>
              <a:defRPr b="1" sz="1400">
                <a:solidFill>
                  <a:schemeClr val="lt1"/>
                </a:solidFill>
                <a:latin typeface="Exo"/>
                <a:ea typeface="Exo"/>
                <a:cs typeface="Exo"/>
                <a:sym typeface="Exo"/>
              </a:defRPr>
            </a:lvl7pPr>
            <a:lvl8pPr lvl="7">
              <a:buNone/>
              <a:defRPr b="1" sz="1400">
                <a:solidFill>
                  <a:schemeClr val="lt1"/>
                </a:solidFill>
                <a:latin typeface="Exo"/>
                <a:ea typeface="Exo"/>
                <a:cs typeface="Exo"/>
                <a:sym typeface="Exo"/>
              </a:defRPr>
            </a:lvl8pPr>
            <a:lvl9pPr lvl="8">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0" name="Google Shape;20;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1" name="Google Shape;21;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4" name="Google Shape;24;p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 name="Shape 25"/>
        <p:cNvGrpSpPr/>
        <p:nvPr/>
      </p:nvGrpSpPr>
      <p:grpSpPr>
        <a:xfrm>
          <a:off x="0" y="0"/>
          <a:ext cx="0" cy="0"/>
          <a:chOff x="0" y="0"/>
          <a:chExt cx="0" cy="0"/>
        </a:xfrm>
      </p:grpSpPr>
      <p:sp>
        <p:nvSpPr>
          <p:cNvPr id="26" name="Google Shape;26;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27" name="Google Shape;27;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28" name="Google Shape;28;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29" name="Google Shape;29;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cxnSp>
        <p:nvCxnSpPr>
          <p:cNvPr id="31" name="Google Shape;31;p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2" name="Google Shape;32;p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5" name="Google Shape;35;p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العنوان 1">
  <p:cSld name="TITLE_1">
    <p:spTree>
      <p:nvGrpSpPr>
        <p:cNvPr id="36" name="Shape 36"/>
        <p:cNvGrpSpPr/>
        <p:nvPr/>
      </p:nvGrpSpPr>
      <p:grpSpPr>
        <a:xfrm>
          <a:off x="0" y="0"/>
          <a:ext cx="0" cy="0"/>
          <a:chOff x="0" y="0"/>
          <a:chExt cx="0" cy="0"/>
        </a:xfrm>
      </p:grpSpPr>
      <p:sp>
        <p:nvSpPr>
          <p:cNvPr id="37" name="Google Shape;37;p9"/>
          <p:cNvSpPr txBox="1"/>
          <p:nvPr>
            <p:ph type="ctrTitle"/>
          </p:nvPr>
        </p:nvSpPr>
        <p:spPr>
          <a:xfrm>
            <a:off x="257712" y="1547778"/>
            <a:ext cx="7044300" cy="42669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p9"/>
          <p:cNvSpPr txBox="1"/>
          <p:nvPr>
            <p:ph idx="1" type="subTitle"/>
          </p:nvPr>
        </p:nvSpPr>
        <p:spPr>
          <a:xfrm>
            <a:off x="257705" y="5891409"/>
            <a:ext cx="70443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 name="Google Shape;39;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1"/>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46" name="Google Shape;46;p11"/>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7" name="Google Shape;47;p11"/>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1.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 name="Shape 40"/>
        <p:cNvGrpSpPr/>
        <p:nvPr/>
      </p:nvGrpSpPr>
      <p:grpSpPr>
        <a:xfrm>
          <a:off x="0" y="0"/>
          <a:ext cx="0" cy="0"/>
          <a:chOff x="0" y="0"/>
          <a:chExt cx="0" cy="0"/>
        </a:xfrm>
      </p:grpSpPr>
      <p:sp>
        <p:nvSpPr>
          <p:cNvPr id="41" name="Google Shape;41;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42" name="Google Shape;42;p10"/>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2000"/>
              </a:spcBef>
              <a:spcAft>
                <a:spcPts val="0"/>
              </a:spcAft>
              <a:buClr>
                <a:schemeClr val="dk2"/>
              </a:buClr>
              <a:buSzPts val="1800"/>
              <a:buChar char="○"/>
              <a:defRPr sz="1800">
                <a:solidFill>
                  <a:schemeClr val="dk2"/>
                </a:solidFill>
              </a:defRPr>
            </a:lvl2pPr>
            <a:lvl3pPr indent="-342900" lvl="2" marL="1371600" rtl="0">
              <a:lnSpc>
                <a:spcPct val="115000"/>
              </a:lnSpc>
              <a:spcBef>
                <a:spcPts val="2000"/>
              </a:spcBef>
              <a:spcAft>
                <a:spcPts val="0"/>
              </a:spcAft>
              <a:buClr>
                <a:schemeClr val="dk2"/>
              </a:buClr>
              <a:buSzPts val="1800"/>
              <a:buChar char="■"/>
              <a:defRPr sz="1800">
                <a:solidFill>
                  <a:schemeClr val="dk2"/>
                </a:solidFill>
              </a:defRPr>
            </a:lvl3pPr>
            <a:lvl4pPr indent="-342900" lvl="3" marL="1828800" rtl="0">
              <a:lnSpc>
                <a:spcPct val="115000"/>
              </a:lnSpc>
              <a:spcBef>
                <a:spcPts val="2000"/>
              </a:spcBef>
              <a:spcAft>
                <a:spcPts val="0"/>
              </a:spcAft>
              <a:buClr>
                <a:schemeClr val="dk2"/>
              </a:buClr>
              <a:buSzPts val="1800"/>
              <a:buChar char="●"/>
              <a:defRPr sz="1800">
                <a:solidFill>
                  <a:schemeClr val="dk2"/>
                </a:solidFill>
              </a:defRPr>
            </a:lvl4pPr>
            <a:lvl5pPr indent="-342900" lvl="4" marL="2286000" rtl="0">
              <a:lnSpc>
                <a:spcPct val="115000"/>
              </a:lnSpc>
              <a:spcBef>
                <a:spcPts val="2000"/>
              </a:spcBef>
              <a:spcAft>
                <a:spcPts val="0"/>
              </a:spcAft>
              <a:buClr>
                <a:schemeClr val="dk2"/>
              </a:buClr>
              <a:buSzPts val="1800"/>
              <a:buChar char="○"/>
              <a:defRPr sz="1800">
                <a:solidFill>
                  <a:schemeClr val="dk2"/>
                </a:solidFill>
              </a:defRPr>
            </a:lvl5pPr>
            <a:lvl6pPr indent="-342900" lvl="5" marL="2743200" rtl="0">
              <a:lnSpc>
                <a:spcPct val="115000"/>
              </a:lnSpc>
              <a:spcBef>
                <a:spcPts val="2000"/>
              </a:spcBef>
              <a:spcAft>
                <a:spcPts val="0"/>
              </a:spcAft>
              <a:buClr>
                <a:schemeClr val="dk2"/>
              </a:buClr>
              <a:buSzPts val="1800"/>
              <a:buChar char="■"/>
              <a:defRPr sz="1800">
                <a:solidFill>
                  <a:schemeClr val="dk2"/>
                </a:solidFill>
              </a:defRPr>
            </a:lvl6pPr>
            <a:lvl7pPr indent="-342900" lvl="6" marL="3200400" rtl="0">
              <a:lnSpc>
                <a:spcPct val="115000"/>
              </a:lnSpc>
              <a:spcBef>
                <a:spcPts val="2000"/>
              </a:spcBef>
              <a:spcAft>
                <a:spcPts val="0"/>
              </a:spcAft>
              <a:buClr>
                <a:schemeClr val="dk2"/>
              </a:buClr>
              <a:buSzPts val="1800"/>
              <a:buChar char="●"/>
              <a:defRPr sz="1800">
                <a:solidFill>
                  <a:schemeClr val="dk2"/>
                </a:solidFill>
              </a:defRPr>
            </a:lvl7pPr>
            <a:lvl8pPr indent="-342900" lvl="7" marL="3657600" rtl="0">
              <a:lnSpc>
                <a:spcPct val="115000"/>
              </a:lnSpc>
              <a:spcBef>
                <a:spcPts val="2000"/>
              </a:spcBef>
              <a:spcAft>
                <a:spcPts val="0"/>
              </a:spcAft>
              <a:buClr>
                <a:schemeClr val="dk2"/>
              </a:buClr>
              <a:buSzPts val="1800"/>
              <a:buChar char="○"/>
              <a:defRPr sz="1800">
                <a:solidFill>
                  <a:schemeClr val="dk2"/>
                </a:solidFill>
              </a:defRPr>
            </a:lvl8pPr>
            <a:lvl9pPr indent="-342900" lvl="8" marL="4114800" rtl="0">
              <a:lnSpc>
                <a:spcPct val="115000"/>
              </a:lnSpc>
              <a:spcBef>
                <a:spcPts val="2000"/>
              </a:spcBef>
              <a:spcAft>
                <a:spcPts val="2000"/>
              </a:spcAft>
              <a:buClr>
                <a:schemeClr val="dk2"/>
              </a:buClr>
              <a:buSzPts val="1800"/>
              <a:buChar char="■"/>
              <a:defRPr sz="1800">
                <a:solidFill>
                  <a:schemeClr val="dk2"/>
                </a:solidFill>
              </a:defRPr>
            </a:lvl9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33.png"/><Relationship Id="rId5" Type="http://schemas.openxmlformats.org/officeDocument/2006/relationships/image" Target="../media/image4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1.jpg"/><Relationship Id="rId6" Type="http://schemas.openxmlformats.org/officeDocument/2006/relationships/image" Target="../media/image4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43.png"/><Relationship Id="rId9"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19.png"/><Relationship Id="rId7" Type="http://schemas.openxmlformats.org/officeDocument/2006/relationships/image" Target="../media/image22.png"/><Relationship Id="rId8"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 TargetMode="External"/><Relationship Id="rId5"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forms.gle/5bhKW2hufJ2NrmJP7"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6.jpg"/><Relationship Id="rId9" Type="http://schemas.openxmlformats.org/officeDocument/2006/relationships/image" Target="../media/image7.png"/><Relationship Id="rId5" Type="http://schemas.openxmlformats.org/officeDocument/2006/relationships/image" Target="../media/image24.jp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0.jpg"/><Relationship Id="rId5" Type="http://schemas.openxmlformats.org/officeDocument/2006/relationships/image" Target="../media/image15.png"/><Relationship Id="rId6"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9.png"/><Relationship Id="rId10" Type="http://schemas.openxmlformats.org/officeDocument/2006/relationships/image" Target="../media/image30.jpg"/><Relationship Id="rId9"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5.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5.jpg"/><Relationship Id="rId6" Type="http://schemas.openxmlformats.org/officeDocument/2006/relationships/image" Target="../media/image31.png"/><Relationship Id="rId7" Type="http://schemas.openxmlformats.org/officeDocument/2006/relationships/image" Target="../media/image34.jp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nvSpPr>
        <p:spPr>
          <a:xfrm>
            <a:off x="693275" y="5346000"/>
            <a:ext cx="6497100" cy="44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500">
                <a:solidFill>
                  <a:schemeClr val="accent1"/>
                </a:solidFill>
                <a:latin typeface="Mada"/>
                <a:ea typeface="Mada"/>
                <a:cs typeface="Mada"/>
                <a:sym typeface="Mada"/>
              </a:rPr>
              <a:t>Objectives</a:t>
            </a:r>
            <a:r>
              <a:rPr lang="ar" sz="2500">
                <a:solidFill>
                  <a:schemeClr val="accent1"/>
                </a:solidFill>
                <a:latin typeface="Alegreya Regular"/>
                <a:ea typeface="Alegreya Regular"/>
                <a:cs typeface="Alegreya Regular"/>
                <a:sym typeface="Alegreya Regular"/>
              </a:rPr>
              <a:t>:</a:t>
            </a:r>
            <a:endParaRPr sz="2500">
              <a:solidFill>
                <a:schemeClr val="accent1"/>
              </a:solidFill>
              <a:latin typeface="Alegreya Regular"/>
              <a:ea typeface="Alegreya Regular"/>
              <a:cs typeface="Alegreya Regular"/>
              <a:sym typeface="Alegreya Regular"/>
            </a:endParaRPr>
          </a:p>
          <a:p>
            <a:pPr indent="-336550" lvl="0" marL="457200" rtl="0" algn="l">
              <a:lnSpc>
                <a:spcPct val="115000"/>
              </a:lnSpc>
              <a:spcBef>
                <a:spcPts val="1200"/>
              </a:spcBef>
              <a:spcAft>
                <a:spcPts val="0"/>
              </a:spcAft>
              <a:buSzPts val="1700"/>
              <a:buFont typeface="Mada"/>
              <a:buChar char="★"/>
            </a:pPr>
            <a:r>
              <a:rPr lang="ar" sz="1700">
                <a:latin typeface="Mada"/>
                <a:ea typeface="Mada"/>
                <a:cs typeface="Mada"/>
                <a:sym typeface="Mada"/>
              </a:rPr>
              <a:t>Understand the metabolism of Vitamin D</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Know the disorders of Parathyroid glands</a:t>
            </a:r>
            <a:endParaRPr sz="1700">
              <a:latin typeface="Mada"/>
              <a:ea typeface="Mada"/>
              <a:cs typeface="Mada"/>
              <a:sym typeface="Mada"/>
            </a:endParaRPr>
          </a:p>
          <a:p>
            <a:pPr indent="-336550" lvl="0" marL="457200" marR="0" rtl="0" algn="l">
              <a:lnSpc>
                <a:spcPct val="115000"/>
              </a:lnSpc>
              <a:spcBef>
                <a:spcPts val="0"/>
              </a:spcBef>
              <a:spcAft>
                <a:spcPts val="0"/>
              </a:spcAft>
              <a:buSzPts val="1700"/>
              <a:buFont typeface="Mada"/>
              <a:buChar char="★"/>
            </a:pPr>
            <a:r>
              <a:rPr lang="ar" sz="1700">
                <a:latin typeface="Mada"/>
                <a:ea typeface="Mada"/>
                <a:cs typeface="Mada"/>
                <a:sym typeface="Mada"/>
              </a:rPr>
              <a:t>Define the Osteoporosis</a:t>
            </a:r>
            <a:endParaRPr sz="1700">
              <a:latin typeface="Mada"/>
              <a:ea typeface="Mada"/>
              <a:cs typeface="Mada"/>
              <a:sym typeface="Mada"/>
            </a:endParaRPr>
          </a:p>
          <a:p>
            <a:pPr indent="-336550" lvl="0" marL="457200" marR="0" rtl="0" algn="l">
              <a:lnSpc>
                <a:spcPct val="115000"/>
              </a:lnSpc>
              <a:spcBef>
                <a:spcPts val="0"/>
              </a:spcBef>
              <a:spcAft>
                <a:spcPts val="0"/>
              </a:spcAft>
              <a:buSzPts val="1700"/>
              <a:buFont typeface="Mada"/>
              <a:buChar char="★"/>
            </a:pPr>
            <a:r>
              <a:rPr lang="ar" sz="1700">
                <a:latin typeface="Mada"/>
                <a:ea typeface="Mada"/>
                <a:cs typeface="Mada"/>
                <a:sym typeface="Mada"/>
              </a:rPr>
              <a:t>Define the Osteomalacia</a:t>
            </a:r>
            <a:endParaRPr sz="1700">
              <a:latin typeface="Mada"/>
              <a:ea typeface="Mada"/>
              <a:cs typeface="Mada"/>
              <a:sym typeface="Mada"/>
            </a:endParaRPr>
          </a:p>
          <a:p>
            <a:pPr indent="-336550" lvl="0" marL="457200" marR="0" rtl="0" algn="l">
              <a:lnSpc>
                <a:spcPct val="115000"/>
              </a:lnSpc>
              <a:spcBef>
                <a:spcPts val="0"/>
              </a:spcBef>
              <a:spcAft>
                <a:spcPts val="0"/>
              </a:spcAft>
              <a:buSzPts val="1700"/>
              <a:buFont typeface="Mada"/>
              <a:buChar char="★"/>
            </a:pPr>
            <a:r>
              <a:rPr lang="ar" sz="1700">
                <a:latin typeface="Mada"/>
                <a:ea typeface="Mada"/>
                <a:cs typeface="Mada"/>
                <a:sym typeface="Mada"/>
              </a:rPr>
              <a:t>Understand Calcium and related hormones physiology</a:t>
            </a:r>
            <a:endParaRPr sz="1700">
              <a:latin typeface="Mada"/>
              <a:ea typeface="Mada"/>
              <a:cs typeface="Mada"/>
              <a:sym typeface="Mada"/>
            </a:endParaRPr>
          </a:p>
          <a:p>
            <a:pPr indent="-336550" lvl="0" marL="457200" marR="0" rtl="0" algn="l">
              <a:lnSpc>
                <a:spcPct val="115000"/>
              </a:lnSpc>
              <a:spcBef>
                <a:spcPts val="0"/>
              </a:spcBef>
              <a:spcAft>
                <a:spcPts val="0"/>
              </a:spcAft>
              <a:buSzPts val="1700"/>
              <a:buFont typeface="Mada"/>
              <a:buChar char="★"/>
            </a:pPr>
            <a:r>
              <a:rPr lang="ar" sz="1700">
                <a:latin typeface="Mada"/>
                <a:ea typeface="Mada"/>
                <a:cs typeface="Mada"/>
                <a:sym typeface="Mada"/>
              </a:rPr>
              <a:t>Understand hyperparathyroidism</a:t>
            </a:r>
            <a:endParaRPr sz="1700">
              <a:latin typeface="Mada"/>
              <a:ea typeface="Mada"/>
              <a:cs typeface="Mada"/>
              <a:sym typeface="Mada"/>
            </a:endParaRPr>
          </a:p>
        </p:txBody>
      </p:sp>
      <p:sp>
        <p:nvSpPr>
          <p:cNvPr id="87" name="Google Shape;87;p19"/>
          <p:cNvSpPr/>
          <p:nvPr/>
        </p:nvSpPr>
        <p:spPr>
          <a:xfrm>
            <a:off x="880113" y="4467225"/>
            <a:ext cx="5829300" cy="768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Parathyroid disorders</a:t>
            </a:r>
            <a:endParaRPr b="1" sz="3600">
              <a:solidFill>
                <a:schemeClr val="accent1"/>
              </a:solidFill>
              <a:latin typeface="Mada"/>
              <a:ea typeface="Mada"/>
              <a:cs typeface="Mada"/>
              <a:sym typeface="Mada"/>
            </a:endParaRPr>
          </a:p>
        </p:txBody>
      </p:sp>
      <p:sp>
        <p:nvSpPr>
          <p:cNvPr id="88" name="Google Shape;88;p19"/>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900" u="sng">
                <a:solidFill>
                  <a:srgbClr val="FFFFFF"/>
                </a:solidFill>
                <a:latin typeface="Mada"/>
                <a:ea typeface="Mada"/>
                <a:cs typeface="Mada"/>
                <a:sym typeface="Mada"/>
              </a:rPr>
              <a:t> </a:t>
            </a:r>
            <a:r>
              <a:rPr b="1" lang="ar" sz="2000" u="sng">
                <a:solidFill>
                  <a:srgbClr val="FFFFFF"/>
                </a:solidFill>
                <a:latin typeface="Mada"/>
                <a:ea typeface="Mada"/>
                <a:cs typeface="Mada"/>
                <a:sym typeface="Mada"/>
              </a:rPr>
              <a:t>Editing file</a:t>
            </a:r>
            <a:endParaRPr b="1" sz="2000" u="sng">
              <a:solidFill>
                <a:srgbClr val="FFFFFF"/>
              </a:solidFill>
              <a:latin typeface="Mada"/>
              <a:ea typeface="Mada"/>
              <a:cs typeface="Mada"/>
              <a:sym typeface="Mada"/>
            </a:endParaRPr>
          </a:p>
        </p:txBody>
      </p:sp>
      <p:sp>
        <p:nvSpPr>
          <p:cNvPr id="89" name="Google Shape;89;p19"/>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400">
                <a:solidFill>
                  <a:schemeClr val="lt1"/>
                </a:solidFill>
                <a:latin typeface="Mada"/>
                <a:ea typeface="Mada"/>
                <a:cs typeface="Mada"/>
                <a:sym typeface="Mada"/>
              </a:rPr>
              <a:t>Lecture 49</a:t>
            </a:r>
            <a:endParaRPr>
              <a:latin typeface="Mada"/>
              <a:ea typeface="Mada"/>
              <a:cs typeface="Mada"/>
              <a:sym typeface="Mada"/>
            </a:endParaRPr>
          </a:p>
        </p:txBody>
      </p:sp>
      <p:sp>
        <p:nvSpPr>
          <p:cNvPr id="90" name="Google Shape;90;p19"/>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91" name="Google Shape;91;p19"/>
          <p:cNvSpPr/>
          <p:nvPr/>
        </p:nvSpPr>
        <p:spPr>
          <a:xfrm rot="566">
            <a:off x="1208512"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grpSp>
        <p:nvGrpSpPr>
          <p:cNvPr id="92" name="Google Shape;92;p19"/>
          <p:cNvGrpSpPr/>
          <p:nvPr/>
        </p:nvGrpSpPr>
        <p:grpSpPr>
          <a:xfrm>
            <a:off x="432511" y="9889788"/>
            <a:ext cx="7018645" cy="802225"/>
            <a:chOff x="1603750" y="11157175"/>
            <a:chExt cx="7631450" cy="802225"/>
          </a:xfrm>
        </p:grpSpPr>
        <p:sp>
          <p:nvSpPr>
            <p:cNvPr id="93" name="Google Shape;93;p19"/>
            <p:cNvSpPr txBox="1"/>
            <p:nvPr/>
          </p:nvSpPr>
          <p:spPr>
            <a:xfrm>
              <a:off x="1675200" y="11407700"/>
              <a:ext cx="75600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 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94" name="Google Shape;94;p19"/>
            <p:cNvSpPr txBox="1"/>
            <p:nvPr/>
          </p:nvSpPr>
          <p:spPr>
            <a:xfrm>
              <a:off x="1603750" y="11157175"/>
              <a:ext cx="7560000" cy="40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600">
                  <a:solidFill>
                    <a:schemeClr val="dk1"/>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chemeClr val="dk1"/>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95" name="Google Shape;95;p19"/>
          <p:cNvSpPr txBox="1"/>
          <p:nvPr/>
        </p:nvSpPr>
        <p:spPr>
          <a:xfrm>
            <a:off x="3069650" y="9286700"/>
            <a:ext cx="19143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a:t>
            </a:r>
            <a:r>
              <a:rPr b="1" lang="ar" sz="2200">
                <a:solidFill>
                  <a:schemeClr val="accent1"/>
                </a:solidFill>
                <a:latin typeface="Mada"/>
                <a:ea typeface="Mada"/>
                <a:cs typeface="Mada"/>
                <a:sym typeface="Mada"/>
              </a:rPr>
              <a:t>olor index:</a:t>
            </a:r>
            <a:endParaRPr b="1" sz="2200">
              <a:solidFill>
                <a:schemeClr val="accent1"/>
              </a:solidFill>
              <a:latin typeface="Mada"/>
              <a:ea typeface="Mada"/>
              <a:cs typeface="Mada"/>
              <a:sym typeface="Mada"/>
            </a:endParaRPr>
          </a:p>
        </p:txBody>
      </p:sp>
      <p:pic>
        <p:nvPicPr>
          <p:cNvPr id="96" name="Google Shape;96;p19"/>
          <p:cNvPicPr preferRelativeResize="0"/>
          <p:nvPr/>
        </p:nvPicPr>
        <p:blipFill>
          <a:blip r:embed="rId3">
            <a:alphaModFix/>
          </a:blip>
          <a:stretch>
            <a:fillRect/>
          </a:stretch>
        </p:blipFill>
        <p:spPr>
          <a:xfrm>
            <a:off x="2411562" y="982275"/>
            <a:ext cx="2883750" cy="2883775"/>
          </a:xfrm>
          <a:prstGeom prst="rect">
            <a:avLst/>
          </a:prstGeom>
          <a:noFill/>
          <a:ln>
            <a:noFill/>
          </a:ln>
        </p:spPr>
      </p:pic>
      <p:pic>
        <p:nvPicPr>
          <p:cNvPr id="97" name="Google Shape;97;p19"/>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98" name="Google Shape;98;p19"/>
          <p:cNvPicPr preferRelativeResize="0"/>
          <p:nvPr/>
        </p:nvPicPr>
        <p:blipFill>
          <a:blip r:embed="rId5">
            <a:alphaModFix/>
          </a:blip>
          <a:stretch>
            <a:fillRect/>
          </a:stretch>
        </p:blipFill>
        <p:spPr>
          <a:xfrm>
            <a:off x="6053825" y="482025"/>
            <a:ext cx="1478450" cy="1149901"/>
          </a:xfrm>
          <a:prstGeom prst="rect">
            <a:avLst/>
          </a:prstGeom>
          <a:noFill/>
          <a:ln>
            <a:noFill/>
          </a:ln>
        </p:spPr>
      </p:pic>
      <p:pic>
        <p:nvPicPr>
          <p:cNvPr id="99" name="Google Shape;99;p19"/>
          <p:cNvPicPr preferRelativeResize="0"/>
          <p:nvPr/>
        </p:nvPicPr>
        <p:blipFill>
          <a:blip r:embed="rId6">
            <a:alphaModFix/>
          </a:blip>
          <a:stretch>
            <a:fillRect/>
          </a:stretch>
        </p:blipFill>
        <p:spPr>
          <a:xfrm>
            <a:off x="6386051" y="1818251"/>
            <a:ext cx="962351" cy="96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340" name="Google Shape;340;p28"/>
          <p:cNvSpPr txBox="1"/>
          <p:nvPr/>
        </p:nvSpPr>
        <p:spPr>
          <a:xfrm>
            <a:off x="7730451" y="1475050"/>
            <a:ext cx="6858900" cy="3795600"/>
          </a:xfrm>
          <a:prstGeom prst="rect">
            <a:avLst/>
          </a:prstGeom>
          <a:noFill/>
          <a:ln>
            <a:noFill/>
          </a:ln>
        </p:spPr>
        <p:txBody>
          <a:bodyPr anchorCtr="0" anchor="t" bIns="232875" lIns="232875" spcFirstLastPara="1" rIns="232875" wrap="square" tIns="232875">
            <a:noAutofit/>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Major causes of chronic hypocalcemia other than hypoparathyroidism</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Deficiency of vitamin D or calcium.</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Decreased intestinal absorption of vitamin D or calcium due to primary small bowel disease,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short bowel syndrome, and postgastrectomy syndrome.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Drugs that cause rickets or osteomalacia such as phenytoin, phenobarbital, cholestyramine, and</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laxative.</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Vitamin D dependent rickets: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1-alpha-hydroxylase deficiency and hereditary resistance to to vitamin D</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States of tissue resistance to vitamin D</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Excessive intake of inorganic phosphate compounds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Pseudohypoparathyroidism: Receptors defect</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Type 1A autosomal dominant (resistance to PTH + somatic features)</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Type 1B (isolated resistance, PTH IS HIGH)</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Severe hypomagnesemia</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Renal impairment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The ones highlighted cause hypocalcemia with high PTH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341" name="Google Shape;341;p2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Hypoparathyroidism </a:t>
            </a:r>
            <a:r>
              <a:rPr b="1" i="1" lang="ar" sz="2600">
                <a:solidFill>
                  <a:schemeClr val="dk1"/>
                </a:solidFill>
                <a:latin typeface="Mada"/>
                <a:ea typeface="Mada"/>
                <a:cs typeface="Mada"/>
                <a:sym typeface="Mada"/>
              </a:rPr>
              <a:t>cont.</a:t>
            </a:r>
            <a:endParaRPr b="1" i="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Alegreya"/>
              <a:ea typeface="Alegreya"/>
              <a:cs typeface="Alegreya"/>
              <a:sym typeface="Alegreya"/>
            </a:endParaRPr>
          </a:p>
        </p:txBody>
      </p:sp>
      <p:sp>
        <p:nvSpPr>
          <p:cNvPr id="342" name="Google Shape;342;p28"/>
          <p:cNvSpPr txBox="1"/>
          <p:nvPr/>
        </p:nvSpPr>
        <p:spPr>
          <a:xfrm>
            <a:off x="247500" y="7524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DDx of hypocalcemia with </a:t>
            </a:r>
            <a:r>
              <a:rPr b="1" lang="ar" sz="2200" u="sng">
                <a:highlight>
                  <a:srgbClr val="D0E0E3"/>
                </a:highlight>
                <a:latin typeface="Mada"/>
                <a:ea typeface="Mada"/>
                <a:cs typeface="Mada"/>
                <a:sym typeface="Mada"/>
              </a:rPr>
              <a:t>high</a:t>
            </a:r>
            <a:r>
              <a:rPr b="1" lang="ar" sz="2200">
                <a:highlight>
                  <a:srgbClr val="D0E0E3"/>
                </a:highlight>
                <a:latin typeface="Mada"/>
                <a:ea typeface="Mada"/>
                <a:cs typeface="Mada"/>
                <a:sym typeface="Mada"/>
              </a:rPr>
              <a:t> PTH</a:t>
            </a:r>
            <a:endParaRPr b="1" sz="2200">
              <a:highlight>
                <a:srgbClr val="D0E0E3"/>
              </a:highlight>
              <a:latin typeface="Mada"/>
              <a:ea typeface="Mada"/>
              <a:cs typeface="Mada"/>
              <a:sym typeface="Mada"/>
            </a:endParaRPr>
          </a:p>
        </p:txBody>
      </p:sp>
      <p:sp>
        <p:nvSpPr>
          <p:cNvPr id="343" name="Google Shape;343;p28"/>
          <p:cNvSpPr txBox="1"/>
          <p:nvPr/>
        </p:nvSpPr>
        <p:spPr>
          <a:xfrm>
            <a:off x="247500" y="4860750"/>
            <a:ext cx="4953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Diagnosis </a:t>
            </a:r>
            <a:endParaRPr b="1" sz="2200">
              <a:highlight>
                <a:srgbClr val="D0E0E3"/>
              </a:highlight>
              <a:latin typeface="Mada"/>
              <a:ea typeface="Mada"/>
              <a:cs typeface="Mada"/>
              <a:sym typeface="Mada"/>
            </a:endParaRPr>
          </a:p>
        </p:txBody>
      </p:sp>
      <p:grpSp>
        <p:nvGrpSpPr>
          <p:cNvPr id="344" name="Google Shape;344;p28"/>
          <p:cNvGrpSpPr/>
          <p:nvPr/>
        </p:nvGrpSpPr>
        <p:grpSpPr>
          <a:xfrm>
            <a:off x="-4668285" y="6163961"/>
            <a:ext cx="1661016" cy="2345450"/>
            <a:chOff x="3592225" y="1803519"/>
            <a:chExt cx="2203231" cy="3639742"/>
          </a:xfrm>
        </p:grpSpPr>
        <p:cxnSp>
          <p:nvCxnSpPr>
            <p:cNvPr id="345" name="Google Shape;345;p28"/>
            <p:cNvCxnSpPr/>
            <p:nvPr/>
          </p:nvCxnSpPr>
          <p:spPr>
            <a:xfrm>
              <a:off x="4265835" y="3004412"/>
              <a:ext cx="795900" cy="830400"/>
            </a:xfrm>
            <a:prstGeom prst="straightConnector1">
              <a:avLst/>
            </a:prstGeom>
            <a:noFill/>
            <a:ln cap="flat" cmpd="sng" w="66675">
              <a:solidFill>
                <a:srgbClr val="D9D9D9"/>
              </a:solidFill>
              <a:prstDash val="solid"/>
              <a:miter lim="800000"/>
              <a:headEnd len="sm" w="sm" type="none"/>
              <a:tailEnd len="sm" w="sm" type="none"/>
            </a:ln>
          </p:spPr>
        </p:cxnSp>
        <p:cxnSp>
          <p:nvCxnSpPr>
            <p:cNvPr id="346" name="Google Shape;346;p28"/>
            <p:cNvCxnSpPr>
              <a:stCxn id="347" idx="7"/>
            </p:cNvCxnSpPr>
            <p:nvPr/>
          </p:nvCxnSpPr>
          <p:spPr>
            <a:xfrm flipH="1" rot="10800000">
              <a:off x="4641003" y="4317174"/>
              <a:ext cx="420900" cy="620100"/>
            </a:xfrm>
            <a:prstGeom prst="straightConnector1">
              <a:avLst/>
            </a:prstGeom>
            <a:noFill/>
            <a:ln cap="flat" cmpd="sng" w="66675">
              <a:solidFill>
                <a:srgbClr val="D9D9D9"/>
              </a:solidFill>
              <a:prstDash val="solid"/>
              <a:miter lim="800000"/>
              <a:headEnd len="sm" w="sm" type="none"/>
              <a:tailEnd len="sm" w="sm" type="none"/>
            </a:ln>
          </p:spPr>
        </p:cxnSp>
        <p:cxnSp>
          <p:nvCxnSpPr>
            <p:cNvPr id="348" name="Google Shape;348;p28"/>
            <p:cNvCxnSpPr/>
            <p:nvPr/>
          </p:nvCxnSpPr>
          <p:spPr>
            <a:xfrm flipH="1" rot="10800000">
              <a:off x="4265835" y="2282744"/>
              <a:ext cx="478200" cy="386700"/>
            </a:xfrm>
            <a:prstGeom prst="straightConnector1">
              <a:avLst/>
            </a:prstGeom>
            <a:noFill/>
            <a:ln cap="flat" cmpd="sng" w="66675">
              <a:solidFill>
                <a:srgbClr val="D9D9D9"/>
              </a:solidFill>
              <a:prstDash val="solid"/>
              <a:miter lim="800000"/>
              <a:headEnd len="sm" w="sm" type="none"/>
              <a:tailEnd len="sm" w="sm" type="none"/>
            </a:ln>
          </p:spPr>
        </p:cxnSp>
        <p:sp>
          <p:nvSpPr>
            <p:cNvPr id="349" name="Google Shape;349;p28"/>
            <p:cNvSpPr/>
            <p:nvPr/>
          </p:nvSpPr>
          <p:spPr>
            <a:xfrm>
              <a:off x="4837989" y="1803519"/>
              <a:ext cx="592800" cy="592800"/>
            </a:xfrm>
            <a:prstGeom prst="ellipse">
              <a:avLst/>
            </a:prstGeom>
            <a:solidFill>
              <a:srgbClr val="FFFFFF"/>
            </a:solidFill>
            <a:ln cap="flat" cmpd="sng" w="38100">
              <a:solidFill>
                <a:srgbClr val="4A7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1</a:t>
              </a:r>
              <a:endParaRPr i="0" sz="1400" u="none" cap="none" strike="noStrike">
                <a:solidFill>
                  <a:srgbClr val="3F3F3F"/>
                </a:solidFill>
                <a:latin typeface="Exo"/>
                <a:ea typeface="Exo"/>
                <a:cs typeface="Exo"/>
                <a:sym typeface="Exo"/>
              </a:endParaRPr>
            </a:p>
          </p:txBody>
        </p:sp>
        <p:sp>
          <p:nvSpPr>
            <p:cNvPr id="350" name="Google Shape;350;p28"/>
            <p:cNvSpPr/>
            <p:nvPr/>
          </p:nvSpPr>
          <p:spPr>
            <a:xfrm>
              <a:off x="3592225" y="2540931"/>
              <a:ext cx="592800" cy="592800"/>
            </a:xfrm>
            <a:prstGeom prst="ellipse">
              <a:avLst/>
            </a:prstGeom>
            <a:solidFill>
              <a:srgbClr val="FFFFFF"/>
            </a:solidFill>
            <a:ln cap="flat" cmpd="sng" w="38100">
              <a:solidFill>
                <a:srgbClr val="77A9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2</a:t>
              </a:r>
              <a:endParaRPr i="0" sz="1400" u="none" cap="none" strike="noStrike">
                <a:solidFill>
                  <a:srgbClr val="3F3F3F"/>
                </a:solidFill>
                <a:latin typeface="Exo"/>
                <a:ea typeface="Exo"/>
                <a:cs typeface="Exo"/>
                <a:sym typeface="Exo"/>
              </a:endParaRPr>
            </a:p>
          </p:txBody>
        </p:sp>
        <p:sp>
          <p:nvSpPr>
            <p:cNvPr id="351" name="Google Shape;351;p28"/>
            <p:cNvSpPr/>
            <p:nvPr/>
          </p:nvSpPr>
          <p:spPr>
            <a:xfrm>
              <a:off x="5202656" y="3834814"/>
              <a:ext cx="592800" cy="592800"/>
            </a:xfrm>
            <a:prstGeom prst="ellipse">
              <a:avLst/>
            </a:prstGeom>
            <a:solidFill>
              <a:srgbClr val="FFFFFF"/>
            </a:solidFill>
            <a:ln cap="flat" cmpd="sng" w="38100">
              <a:solidFill>
                <a:srgbClr val="B3CFD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3</a:t>
              </a:r>
              <a:endParaRPr i="0" sz="1400" u="none" cap="none" strike="noStrike">
                <a:solidFill>
                  <a:srgbClr val="3F3F3F"/>
                </a:solidFill>
                <a:latin typeface="Exo"/>
                <a:ea typeface="Exo"/>
                <a:cs typeface="Exo"/>
                <a:sym typeface="Exo"/>
              </a:endParaRPr>
            </a:p>
          </p:txBody>
        </p:sp>
        <p:sp>
          <p:nvSpPr>
            <p:cNvPr id="347" name="Google Shape;347;p28"/>
            <p:cNvSpPr/>
            <p:nvPr/>
          </p:nvSpPr>
          <p:spPr>
            <a:xfrm>
              <a:off x="4135016" y="4850461"/>
              <a:ext cx="592800" cy="592800"/>
            </a:xfrm>
            <a:prstGeom prst="ellipse">
              <a:avLst/>
            </a:prstGeom>
            <a:solidFill>
              <a:srgbClr val="FFFFFF"/>
            </a:solidFill>
            <a:ln cap="flat" cmpd="sng" w="38100">
              <a:solidFill>
                <a:srgbClr val="D0E0E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4</a:t>
              </a:r>
              <a:endParaRPr i="0" sz="1400" u="none" cap="none" strike="noStrike">
                <a:solidFill>
                  <a:srgbClr val="3F3F3F"/>
                </a:solidFill>
                <a:latin typeface="Exo"/>
                <a:ea typeface="Exo"/>
                <a:cs typeface="Exo"/>
                <a:sym typeface="Exo"/>
              </a:endParaRPr>
            </a:p>
          </p:txBody>
        </p:sp>
      </p:grpSp>
      <p:sp>
        <p:nvSpPr>
          <p:cNvPr id="352" name="Google Shape;352;p28"/>
          <p:cNvSpPr/>
          <p:nvPr/>
        </p:nvSpPr>
        <p:spPr>
          <a:xfrm>
            <a:off x="-3334500" y="5684875"/>
            <a:ext cx="2839236" cy="1036043"/>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4A777A"/>
            </a:solidFill>
            <a:prstDash val="solid"/>
            <a:round/>
            <a:headEnd len="sm" w="sm" type="none"/>
            <a:tailEnd len="sm" w="sm" type="none"/>
          </a:ln>
        </p:spPr>
        <p:txBody>
          <a:bodyPr anchorCtr="0" anchor="ctr" bIns="45700" lIns="91425" spcFirstLastPara="1" rIns="91425" wrap="square" tIns="45700">
            <a:noAutofit/>
          </a:bodyPr>
          <a:lstStyle/>
          <a:p>
            <a:pPr indent="0" lvl="0" marL="457200" marR="0" rtl="0" algn="l">
              <a:spcBef>
                <a:spcPts val="0"/>
              </a:spcBef>
              <a:spcAft>
                <a:spcPts val="0"/>
              </a:spcAft>
              <a:buClr>
                <a:schemeClr val="dk1"/>
              </a:buClr>
              <a:buSzPts val="1100"/>
              <a:buFont typeface="Arial"/>
              <a:buNone/>
            </a:pPr>
            <a:r>
              <a:rPr lang="ar" sz="1200">
                <a:latin typeface="Mada"/>
                <a:ea typeface="Mada"/>
                <a:cs typeface="Mada"/>
                <a:sym typeface="Mada"/>
              </a:rPr>
              <a:t>We don’t give PTH because it is only injectable and expensive.</a:t>
            </a:r>
            <a:endParaRPr sz="1200">
              <a:latin typeface="Mada"/>
              <a:ea typeface="Mada"/>
              <a:cs typeface="Mada"/>
              <a:sym typeface="Mada"/>
            </a:endParaRPr>
          </a:p>
          <a:p>
            <a:pPr indent="0" lvl="0" marL="457200" marR="0" rtl="0" algn="l">
              <a:spcBef>
                <a:spcPts val="0"/>
              </a:spcBef>
              <a:spcAft>
                <a:spcPts val="0"/>
              </a:spcAft>
              <a:buClr>
                <a:schemeClr val="dk1"/>
              </a:buClr>
              <a:buSzPts val="1100"/>
              <a:buFont typeface="Arial"/>
              <a:buNone/>
            </a:pPr>
            <a:r>
              <a:rPr lang="ar" sz="1200">
                <a:latin typeface="Mada"/>
                <a:ea typeface="Mada"/>
                <a:cs typeface="Mada"/>
                <a:sym typeface="Mada"/>
              </a:rPr>
              <a:t> Rather we give Calcium and Vit D</a:t>
            </a:r>
            <a:endParaRPr sz="1200">
              <a:latin typeface="Mada"/>
              <a:ea typeface="Mada"/>
              <a:cs typeface="Mada"/>
              <a:sym typeface="Mada"/>
            </a:endParaRPr>
          </a:p>
          <a:p>
            <a:pPr indent="0" lvl="0" marL="0" marR="0" rtl="0" algn="l">
              <a:spcBef>
                <a:spcPts val="0"/>
              </a:spcBef>
              <a:spcAft>
                <a:spcPts val="0"/>
              </a:spcAft>
              <a:buNone/>
            </a:pPr>
            <a:r>
              <a:t/>
            </a:r>
            <a:endParaRPr sz="1200">
              <a:latin typeface="Mada"/>
              <a:ea typeface="Mada"/>
              <a:cs typeface="Mada"/>
              <a:sym typeface="Mada"/>
            </a:endParaRPr>
          </a:p>
        </p:txBody>
      </p:sp>
      <p:sp>
        <p:nvSpPr>
          <p:cNvPr id="353" name="Google Shape;353;p28"/>
          <p:cNvSpPr/>
          <p:nvPr/>
        </p:nvSpPr>
        <p:spPr>
          <a:xfrm>
            <a:off x="-2728430" y="7286054"/>
            <a:ext cx="2506061" cy="761615"/>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B3CFD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sz="1200">
                <a:latin typeface="Mada"/>
                <a:ea typeface="Mada"/>
                <a:cs typeface="Mada"/>
                <a:sym typeface="Mada"/>
              </a:rPr>
              <a:t>   Vitamin D analogs: calcitriol or alfacalcidol</a:t>
            </a:r>
            <a:endParaRPr sz="1200">
              <a:latin typeface="Mada"/>
              <a:ea typeface="Mada"/>
              <a:cs typeface="Mada"/>
              <a:sym typeface="Mada"/>
            </a:endParaRPr>
          </a:p>
        </p:txBody>
      </p:sp>
      <p:sp>
        <p:nvSpPr>
          <p:cNvPr id="354" name="Google Shape;354;p28"/>
          <p:cNvSpPr/>
          <p:nvPr/>
        </p:nvSpPr>
        <p:spPr>
          <a:xfrm rot="10800000">
            <a:off x="-7213355" y="6444635"/>
            <a:ext cx="2332230" cy="761615"/>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77A9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latin typeface="Mada"/>
              <a:ea typeface="Mada"/>
              <a:cs typeface="Mada"/>
              <a:sym typeface="Mada"/>
            </a:endParaRPr>
          </a:p>
          <a:p>
            <a:pPr indent="0" lvl="0" marL="0" marR="0" rtl="0" algn="ctr">
              <a:spcBef>
                <a:spcPts val="0"/>
              </a:spcBef>
              <a:spcAft>
                <a:spcPts val="0"/>
              </a:spcAft>
              <a:buNone/>
            </a:pPr>
            <a:r>
              <a:t/>
            </a:r>
            <a:endParaRPr sz="1200">
              <a:latin typeface="Mada"/>
              <a:ea typeface="Mada"/>
              <a:cs typeface="Mada"/>
              <a:sym typeface="Mada"/>
            </a:endParaRPr>
          </a:p>
        </p:txBody>
      </p:sp>
      <p:sp>
        <p:nvSpPr>
          <p:cNvPr id="355" name="Google Shape;355;p28"/>
          <p:cNvSpPr/>
          <p:nvPr/>
        </p:nvSpPr>
        <p:spPr>
          <a:xfrm rot="10800000">
            <a:off x="-6852160" y="7836189"/>
            <a:ext cx="2506061" cy="869536"/>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D0E0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356" name="Google Shape;356;p28"/>
          <p:cNvSpPr txBox="1"/>
          <p:nvPr/>
        </p:nvSpPr>
        <p:spPr>
          <a:xfrm>
            <a:off x="-7049375" y="6542475"/>
            <a:ext cx="23811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Calcium: 1-2 gm daily</a:t>
            </a:r>
            <a:endParaRPr sz="1200">
              <a:latin typeface="Mada"/>
              <a:ea typeface="Mada"/>
              <a:cs typeface="Mada"/>
              <a:sym typeface="Mada"/>
            </a:endParaRPr>
          </a:p>
        </p:txBody>
      </p:sp>
      <p:sp>
        <p:nvSpPr>
          <p:cNvPr id="357" name="Google Shape;357;p28"/>
          <p:cNvSpPr txBox="1"/>
          <p:nvPr/>
        </p:nvSpPr>
        <p:spPr>
          <a:xfrm>
            <a:off x="-6672975" y="7867275"/>
            <a:ext cx="2147700" cy="80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If severe and acute with tetany:</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give 10 cc of 10% calcium gluconate Intravenously slowly (careful in patients on digoxin)</a:t>
            </a:r>
            <a:endParaRPr sz="1100">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358" name="Google Shape;358;p28"/>
          <p:cNvSpPr/>
          <p:nvPr/>
        </p:nvSpPr>
        <p:spPr>
          <a:xfrm>
            <a:off x="297100" y="1433100"/>
            <a:ext cx="2129400" cy="58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Deficiency of vitamin D </a:t>
            </a:r>
            <a:r>
              <a:rPr b="1" lang="ar" sz="1200">
                <a:solidFill>
                  <a:srgbClr val="6AA84F"/>
                </a:solidFill>
                <a:latin typeface="Mada"/>
                <a:ea typeface="Mada"/>
                <a:cs typeface="Mada"/>
                <a:sym typeface="Mada"/>
              </a:rPr>
              <a:t>(</a:t>
            </a:r>
            <a:r>
              <a:rPr b="1" lang="ar" sz="1200">
                <a:solidFill>
                  <a:srgbClr val="6AA84F"/>
                </a:solidFill>
                <a:latin typeface="Mada"/>
                <a:ea typeface="Mada"/>
                <a:cs typeface="Mada"/>
                <a:sym typeface="Mada"/>
              </a:rPr>
              <a:t>commonest cause)</a:t>
            </a:r>
            <a:r>
              <a:rPr b="1" lang="ar" sz="1200">
                <a:solidFill>
                  <a:srgbClr val="6AA84F"/>
                </a:solidFill>
                <a:latin typeface="Mada"/>
                <a:ea typeface="Mada"/>
                <a:cs typeface="Mada"/>
                <a:sym typeface="Mada"/>
              </a:rPr>
              <a:t> </a:t>
            </a:r>
            <a:r>
              <a:rPr b="1" lang="ar" sz="1200">
                <a:solidFill>
                  <a:schemeClr val="dk1"/>
                </a:solidFill>
                <a:latin typeface="Mada"/>
                <a:ea typeface="Mada"/>
                <a:cs typeface="Mada"/>
                <a:sym typeface="Mada"/>
              </a:rPr>
              <a:t>or calcium.</a:t>
            </a:r>
            <a:endParaRPr b="1" sz="1200"/>
          </a:p>
        </p:txBody>
      </p:sp>
      <p:sp>
        <p:nvSpPr>
          <p:cNvPr id="359" name="Google Shape;359;p28"/>
          <p:cNvSpPr txBox="1"/>
          <p:nvPr/>
        </p:nvSpPr>
        <p:spPr>
          <a:xfrm>
            <a:off x="-60087" y="1167988"/>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1</a:t>
            </a:r>
            <a:endParaRPr b="1" sz="5000">
              <a:solidFill>
                <a:schemeClr val="accent1"/>
              </a:solidFill>
              <a:latin typeface="Quicksand"/>
              <a:ea typeface="Quicksand"/>
              <a:cs typeface="Quicksand"/>
              <a:sym typeface="Quicksand"/>
            </a:endParaRPr>
          </a:p>
        </p:txBody>
      </p:sp>
      <p:sp>
        <p:nvSpPr>
          <p:cNvPr id="360" name="Google Shape;360;p28"/>
          <p:cNvSpPr/>
          <p:nvPr/>
        </p:nvSpPr>
        <p:spPr>
          <a:xfrm>
            <a:off x="2723975" y="1401629"/>
            <a:ext cx="2067600" cy="58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Severe hypomagnesemia</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100">
                <a:solidFill>
                  <a:srgbClr val="999999"/>
                </a:solidFill>
                <a:latin typeface="Mada"/>
                <a:ea typeface="Mada"/>
                <a:cs typeface="Mada"/>
                <a:sym typeface="Mada"/>
              </a:rPr>
              <a:t>(Here there will be </a:t>
            </a:r>
            <a:r>
              <a:rPr b="1" lang="ar" sz="1100" u="sng">
                <a:solidFill>
                  <a:srgbClr val="CC0000"/>
                </a:solidFill>
                <a:latin typeface="Mada"/>
                <a:ea typeface="Mada"/>
                <a:cs typeface="Mada"/>
                <a:sym typeface="Mada"/>
              </a:rPr>
              <a:t>LOW</a:t>
            </a:r>
            <a:r>
              <a:rPr b="1" lang="ar" sz="1100">
                <a:solidFill>
                  <a:srgbClr val="999999"/>
                </a:solidFill>
                <a:latin typeface="Mada"/>
                <a:ea typeface="Mada"/>
                <a:cs typeface="Mada"/>
                <a:sym typeface="Mada"/>
              </a:rPr>
              <a:t> PTH)</a:t>
            </a:r>
            <a:endParaRPr b="1" sz="1100">
              <a:solidFill>
                <a:srgbClr val="999999"/>
              </a:solidFill>
              <a:latin typeface="Mada"/>
              <a:ea typeface="Mada"/>
              <a:cs typeface="Mada"/>
              <a:sym typeface="Mada"/>
            </a:endParaRPr>
          </a:p>
        </p:txBody>
      </p:sp>
      <p:sp>
        <p:nvSpPr>
          <p:cNvPr id="361" name="Google Shape;361;p28"/>
          <p:cNvSpPr txBox="1"/>
          <p:nvPr/>
        </p:nvSpPr>
        <p:spPr>
          <a:xfrm>
            <a:off x="2382404" y="1167988"/>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2</a:t>
            </a:r>
            <a:endParaRPr b="1" sz="5000">
              <a:solidFill>
                <a:schemeClr val="accent1"/>
              </a:solidFill>
              <a:latin typeface="Quicksand"/>
              <a:ea typeface="Quicksand"/>
              <a:cs typeface="Quicksand"/>
              <a:sym typeface="Quicksand"/>
            </a:endParaRPr>
          </a:p>
        </p:txBody>
      </p:sp>
      <p:sp>
        <p:nvSpPr>
          <p:cNvPr id="362" name="Google Shape;362;p28"/>
          <p:cNvSpPr/>
          <p:nvPr/>
        </p:nvSpPr>
        <p:spPr>
          <a:xfrm>
            <a:off x="5205003" y="1371625"/>
            <a:ext cx="2224500" cy="64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Renal impairment </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(chronic renal failure </a:t>
            </a:r>
            <a:r>
              <a:rPr b="1" lang="ar" sz="1200">
                <a:solidFill>
                  <a:srgbClr val="1C4588"/>
                </a:solidFill>
                <a:latin typeface="Mada"/>
                <a:ea typeface="Mada"/>
                <a:cs typeface="Mada"/>
                <a:sym typeface="Mada"/>
              </a:rPr>
              <a:t>→ High phosphate</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p:txBody>
      </p:sp>
      <p:sp>
        <p:nvSpPr>
          <p:cNvPr id="363" name="Google Shape;363;p28"/>
          <p:cNvSpPr txBox="1"/>
          <p:nvPr/>
        </p:nvSpPr>
        <p:spPr>
          <a:xfrm>
            <a:off x="4780745" y="111483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3</a:t>
            </a:r>
            <a:endParaRPr b="1" sz="5000">
              <a:solidFill>
                <a:schemeClr val="accent1"/>
              </a:solidFill>
              <a:latin typeface="Quicksand"/>
              <a:ea typeface="Quicksand"/>
              <a:cs typeface="Quicksand"/>
              <a:sym typeface="Quicksand"/>
            </a:endParaRPr>
          </a:p>
        </p:txBody>
      </p:sp>
      <p:sp>
        <p:nvSpPr>
          <p:cNvPr id="364" name="Google Shape;364;p28"/>
          <p:cNvSpPr/>
          <p:nvPr/>
        </p:nvSpPr>
        <p:spPr>
          <a:xfrm>
            <a:off x="-5696062" y="7350325"/>
            <a:ext cx="2067600" cy="581400"/>
          </a:xfrm>
          <a:prstGeom prst="roundRect">
            <a:avLst>
              <a:gd fmla="val 16667" name="adj"/>
            </a:avLst>
          </a:prstGeom>
          <a:solidFill>
            <a:schemeClr val="accent3"/>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rgbClr val="000000"/>
                </a:solidFill>
                <a:latin typeface="Mada"/>
                <a:ea typeface="Mada"/>
                <a:cs typeface="Mada"/>
                <a:sym typeface="Mada"/>
              </a:rPr>
              <a:t>Reduction of mucosal surface area by surgery or disease.</a:t>
            </a:r>
            <a:endParaRPr sz="1200"/>
          </a:p>
        </p:txBody>
      </p:sp>
      <p:sp>
        <p:nvSpPr>
          <p:cNvPr id="365" name="Google Shape;365;p28"/>
          <p:cNvSpPr txBox="1"/>
          <p:nvPr/>
        </p:nvSpPr>
        <p:spPr>
          <a:xfrm>
            <a:off x="8370516" y="619653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6</a:t>
            </a:r>
            <a:endParaRPr b="1" sz="5000">
              <a:solidFill>
                <a:schemeClr val="accent1"/>
              </a:solidFill>
              <a:latin typeface="Quicksand"/>
              <a:ea typeface="Quicksand"/>
              <a:cs typeface="Quicksand"/>
              <a:sym typeface="Quicksand"/>
            </a:endParaRPr>
          </a:p>
        </p:txBody>
      </p:sp>
      <p:sp>
        <p:nvSpPr>
          <p:cNvPr id="366" name="Google Shape;366;p28"/>
          <p:cNvSpPr/>
          <p:nvPr/>
        </p:nvSpPr>
        <p:spPr>
          <a:xfrm>
            <a:off x="-7859850" y="4252225"/>
            <a:ext cx="2067600" cy="620100"/>
          </a:xfrm>
          <a:prstGeom prst="roundRect">
            <a:avLst>
              <a:gd fmla="val 16667" name="adj"/>
            </a:avLst>
          </a:prstGeom>
          <a:solidFill>
            <a:schemeClr val="accent3"/>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rgbClr val="000000"/>
                </a:solidFill>
                <a:latin typeface="Mada"/>
                <a:ea typeface="Mada"/>
                <a:cs typeface="Mada"/>
                <a:sym typeface="Mada"/>
              </a:rPr>
              <a:t>Bile Acid induced diarrhea: </a:t>
            </a:r>
            <a:r>
              <a:rPr lang="ar" sz="1000">
                <a:solidFill>
                  <a:srgbClr val="000000"/>
                </a:solidFill>
                <a:latin typeface="Mada"/>
                <a:ea typeface="Mada"/>
                <a:cs typeface="Mada"/>
                <a:sym typeface="Mada"/>
              </a:rPr>
              <a:t>Ileal bile acid malabsorption.</a:t>
            </a:r>
            <a:endParaRPr b="1" sz="1200">
              <a:solidFill>
                <a:srgbClr val="000000"/>
              </a:solidFill>
              <a:latin typeface="Mada"/>
              <a:ea typeface="Mada"/>
              <a:cs typeface="Mada"/>
              <a:sym typeface="Mada"/>
            </a:endParaRPr>
          </a:p>
        </p:txBody>
      </p:sp>
      <p:sp>
        <p:nvSpPr>
          <p:cNvPr id="367" name="Google Shape;367;p28"/>
          <p:cNvSpPr txBox="1"/>
          <p:nvPr/>
        </p:nvSpPr>
        <p:spPr>
          <a:xfrm>
            <a:off x="-3543016" y="625922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7</a:t>
            </a:r>
            <a:endParaRPr b="1" sz="5000">
              <a:solidFill>
                <a:schemeClr val="accent1"/>
              </a:solidFill>
              <a:latin typeface="Quicksand"/>
              <a:ea typeface="Quicksand"/>
              <a:cs typeface="Quicksand"/>
              <a:sym typeface="Quicksand"/>
            </a:endParaRPr>
          </a:p>
        </p:txBody>
      </p:sp>
      <p:sp>
        <p:nvSpPr>
          <p:cNvPr id="368" name="Google Shape;368;p28"/>
          <p:cNvSpPr/>
          <p:nvPr/>
        </p:nvSpPr>
        <p:spPr>
          <a:xfrm>
            <a:off x="341200" y="2302125"/>
            <a:ext cx="2041200" cy="1036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Excessive intake of inorganic phosphate compounds</a:t>
            </a:r>
            <a:endParaRPr b="1" sz="1200">
              <a:latin typeface="Mada"/>
              <a:ea typeface="Mada"/>
              <a:cs typeface="Mada"/>
              <a:sym typeface="Mada"/>
            </a:endParaRPr>
          </a:p>
        </p:txBody>
      </p:sp>
      <p:sp>
        <p:nvSpPr>
          <p:cNvPr id="369" name="Google Shape;369;p28"/>
          <p:cNvSpPr/>
          <p:nvPr/>
        </p:nvSpPr>
        <p:spPr>
          <a:xfrm>
            <a:off x="2721625" y="2302283"/>
            <a:ext cx="2067600" cy="1036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States of tissue resistance                                            to vitamin D</a:t>
            </a:r>
            <a:endParaRPr b="1" sz="1200">
              <a:latin typeface="Mada"/>
              <a:ea typeface="Mada"/>
              <a:cs typeface="Mada"/>
              <a:sym typeface="Mada"/>
            </a:endParaRPr>
          </a:p>
        </p:txBody>
      </p:sp>
      <p:sp>
        <p:nvSpPr>
          <p:cNvPr id="370" name="Google Shape;370;p28"/>
          <p:cNvSpPr txBox="1"/>
          <p:nvPr/>
        </p:nvSpPr>
        <p:spPr>
          <a:xfrm>
            <a:off x="-3543036" y="7705888"/>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9</a:t>
            </a:r>
            <a:endParaRPr b="1" sz="5000">
              <a:solidFill>
                <a:schemeClr val="accent1"/>
              </a:solidFill>
              <a:latin typeface="Quicksand"/>
              <a:ea typeface="Quicksand"/>
              <a:cs typeface="Quicksand"/>
              <a:sym typeface="Quicksand"/>
            </a:endParaRPr>
          </a:p>
        </p:txBody>
      </p:sp>
      <p:sp>
        <p:nvSpPr>
          <p:cNvPr id="371" name="Google Shape;371;p28"/>
          <p:cNvSpPr/>
          <p:nvPr/>
        </p:nvSpPr>
        <p:spPr>
          <a:xfrm>
            <a:off x="5204650" y="2302275"/>
            <a:ext cx="2224500" cy="10053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Vitamin D dependent rickets: </a:t>
            </a:r>
            <a:r>
              <a:rPr lang="ar" sz="1200">
                <a:solidFill>
                  <a:schemeClr val="dk1"/>
                </a:solidFill>
                <a:latin typeface="Mada"/>
                <a:ea typeface="Mada"/>
                <a:cs typeface="Mada"/>
                <a:sym typeface="Mada"/>
              </a:rPr>
              <a:t>1-alpha-hydroxylase deficiency and hereditary resistance to to vitamin D</a:t>
            </a:r>
            <a:endParaRPr b="1" sz="1200">
              <a:solidFill>
                <a:srgbClr val="000000"/>
              </a:solidFill>
              <a:latin typeface="Mada"/>
              <a:ea typeface="Mada"/>
              <a:cs typeface="Mada"/>
              <a:sym typeface="Mada"/>
            </a:endParaRPr>
          </a:p>
        </p:txBody>
      </p:sp>
      <p:sp>
        <p:nvSpPr>
          <p:cNvPr id="372" name="Google Shape;372;p28"/>
          <p:cNvSpPr txBox="1"/>
          <p:nvPr/>
        </p:nvSpPr>
        <p:spPr>
          <a:xfrm>
            <a:off x="-222374" y="2277163"/>
            <a:ext cx="10032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4</a:t>
            </a:r>
            <a:endParaRPr b="1" sz="5000">
              <a:solidFill>
                <a:schemeClr val="accent1"/>
              </a:solidFill>
              <a:latin typeface="Quicksand"/>
              <a:ea typeface="Quicksand"/>
              <a:cs typeface="Quicksand"/>
              <a:sym typeface="Quicksand"/>
            </a:endParaRPr>
          </a:p>
        </p:txBody>
      </p:sp>
      <p:sp>
        <p:nvSpPr>
          <p:cNvPr id="373" name="Google Shape;373;p28"/>
          <p:cNvSpPr txBox="1"/>
          <p:nvPr/>
        </p:nvSpPr>
        <p:spPr>
          <a:xfrm>
            <a:off x="2333354" y="224347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5</a:t>
            </a:r>
            <a:endParaRPr b="1" sz="5000">
              <a:solidFill>
                <a:schemeClr val="accent1"/>
              </a:solidFill>
              <a:latin typeface="Quicksand"/>
              <a:ea typeface="Quicksand"/>
              <a:cs typeface="Quicksand"/>
              <a:sym typeface="Quicksand"/>
            </a:endParaRPr>
          </a:p>
        </p:txBody>
      </p:sp>
      <p:sp>
        <p:nvSpPr>
          <p:cNvPr id="374" name="Google Shape;374;p28"/>
          <p:cNvSpPr txBox="1"/>
          <p:nvPr/>
        </p:nvSpPr>
        <p:spPr>
          <a:xfrm>
            <a:off x="4658352" y="2243313"/>
            <a:ext cx="9234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6</a:t>
            </a:r>
            <a:endParaRPr b="1" sz="5000">
              <a:solidFill>
                <a:schemeClr val="accent1"/>
              </a:solidFill>
              <a:latin typeface="Quicksand"/>
              <a:ea typeface="Quicksand"/>
              <a:cs typeface="Quicksand"/>
              <a:sym typeface="Quicksand"/>
            </a:endParaRPr>
          </a:p>
        </p:txBody>
      </p:sp>
      <p:sp>
        <p:nvSpPr>
          <p:cNvPr id="375" name="Google Shape;375;p28"/>
          <p:cNvSpPr/>
          <p:nvPr/>
        </p:nvSpPr>
        <p:spPr>
          <a:xfrm>
            <a:off x="2800675" y="3595725"/>
            <a:ext cx="2067600" cy="12534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Drugs that cause rickets or osteomalacia such as phenytoin, phenobarbital, cholestyramine, and</a:t>
            </a:r>
            <a:endParaRPr b="1" sz="1200">
              <a:solidFill>
                <a:schemeClr val="dk1"/>
              </a:solidFill>
              <a:latin typeface="Mada"/>
              <a:ea typeface="Mada"/>
              <a:cs typeface="Mada"/>
              <a:sym typeface="Mada"/>
            </a:endParaRPr>
          </a:p>
          <a:p>
            <a:pPr indent="0" lvl="0" marL="0" rtl="0" algn="ctr">
              <a:spcBef>
                <a:spcPts val="0"/>
              </a:spcBef>
              <a:spcAft>
                <a:spcPts val="0"/>
              </a:spcAft>
              <a:buNone/>
            </a:pPr>
            <a:r>
              <a:rPr b="1" lang="ar" sz="1200">
                <a:solidFill>
                  <a:schemeClr val="dk1"/>
                </a:solidFill>
                <a:latin typeface="Mada"/>
                <a:ea typeface="Mada"/>
                <a:cs typeface="Mada"/>
                <a:sym typeface="Mada"/>
              </a:rPr>
              <a:t>laxative</a:t>
            </a:r>
            <a:endParaRPr b="1" sz="1200">
              <a:solidFill>
                <a:schemeClr val="dk1"/>
              </a:solidFill>
              <a:latin typeface="Mada"/>
              <a:ea typeface="Mada"/>
              <a:cs typeface="Mada"/>
              <a:sym typeface="Mada"/>
            </a:endParaRPr>
          </a:p>
        </p:txBody>
      </p:sp>
      <p:sp>
        <p:nvSpPr>
          <p:cNvPr id="376" name="Google Shape;376;p28"/>
          <p:cNvSpPr txBox="1"/>
          <p:nvPr/>
        </p:nvSpPr>
        <p:spPr>
          <a:xfrm>
            <a:off x="2333360" y="354602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8</a:t>
            </a:r>
            <a:endParaRPr b="1" sz="5000">
              <a:solidFill>
                <a:schemeClr val="accent1"/>
              </a:solidFill>
              <a:latin typeface="Quicksand"/>
              <a:ea typeface="Quicksand"/>
              <a:cs typeface="Quicksand"/>
              <a:sym typeface="Quicksand"/>
            </a:endParaRPr>
          </a:p>
        </p:txBody>
      </p:sp>
      <p:sp>
        <p:nvSpPr>
          <p:cNvPr id="377" name="Google Shape;377;p28"/>
          <p:cNvSpPr/>
          <p:nvPr/>
        </p:nvSpPr>
        <p:spPr>
          <a:xfrm>
            <a:off x="5201050" y="3553852"/>
            <a:ext cx="2224500" cy="12954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Pseudohypoparathyroidism</a:t>
            </a:r>
            <a:endParaRPr b="1" baseline="30000" sz="1200">
              <a:solidFill>
                <a:srgbClr val="CC0000"/>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(Resistance to PTH)</a:t>
            </a:r>
            <a:r>
              <a:rPr b="1" baseline="30000" lang="ar" sz="1200">
                <a:solidFill>
                  <a:srgbClr val="2A4271"/>
                </a:solidFill>
                <a:latin typeface="Mada"/>
                <a:ea typeface="Mada"/>
                <a:cs typeface="Mada"/>
                <a:sym typeface="Mada"/>
              </a:rPr>
              <a:t>1</a:t>
            </a:r>
            <a:endParaRPr b="1" baseline="30000" sz="1200">
              <a:solidFill>
                <a:srgbClr val="2A4271"/>
              </a:solidFill>
              <a:latin typeface="Mada"/>
              <a:ea typeface="Mada"/>
              <a:cs typeface="Mada"/>
              <a:sym typeface="Mada"/>
            </a:endParaRPr>
          </a:p>
          <a:p>
            <a:pPr indent="-292100" lvl="0" marL="457200" rtl="0" algn="l">
              <a:spcBef>
                <a:spcPts val="0"/>
              </a:spcBef>
              <a:spcAft>
                <a:spcPts val="0"/>
              </a:spcAft>
              <a:buClr>
                <a:srgbClr val="6D9EEB"/>
              </a:buClr>
              <a:buSzPts val="1000"/>
              <a:buFont typeface="Mada"/>
              <a:buChar char="➔"/>
            </a:pPr>
            <a:r>
              <a:rPr lang="ar" sz="1000">
                <a:solidFill>
                  <a:srgbClr val="6D9EEB"/>
                </a:solidFill>
                <a:latin typeface="Mada"/>
                <a:ea typeface="Mada"/>
                <a:cs typeface="Mada"/>
                <a:sym typeface="Mada"/>
              </a:rPr>
              <a:t>Type 1A autosomal dominant (resistance to PTH + somatic features)</a:t>
            </a:r>
            <a:endParaRPr sz="1000">
              <a:solidFill>
                <a:srgbClr val="6D9EEB"/>
              </a:solidFill>
              <a:latin typeface="Mada"/>
              <a:ea typeface="Mada"/>
              <a:cs typeface="Mada"/>
              <a:sym typeface="Mada"/>
            </a:endParaRPr>
          </a:p>
          <a:p>
            <a:pPr indent="-292100" lvl="0" marL="457200" rtl="0" algn="l">
              <a:spcBef>
                <a:spcPts val="0"/>
              </a:spcBef>
              <a:spcAft>
                <a:spcPts val="0"/>
              </a:spcAft>
              <a:buClr>
                <a:srgbClr val="6D9EEB"/>
              </a:buClr>
              <a:buSzPts val="1000"/>
              <a:buFont typeface="Mada"/>
              <a:buChar char="➔"/>
            </a:pPr>
            <a:r>
              <a:rPr lang="ar" sz="1000">
                <a:solidFill>
                  <a:srgbClr val="6D9EEB"/>
                </a:solidFill>
                <a:latin typeface="Mada"/>
                <a:ea typeface="Mada"/>
                <a:cs typeface="Mada"/>
                <a:sym typeface="Mada"/>
              </a:rPr>
              <a:t>Type 1B (isolated resistance, PTH IS HIGH)</a:t>
            </a:r>
            <a:endParaRPr b="1" sz="1200">
              <a:solidFill>
                <a:srgbClr val="6D9EEB"/>
              </a:solidFill>
              <a:latin typeface="Mada"/>
              <a:ea typeface="Mada"/>
              <a:cs typeface="Mada"/>
              <a:sym typeface="Mada"/>
            </a:endParaRPr>
          </a:p>
        </p:txBody>
      </p:sp>
      <p:sp>
        <p:nvSpPr>
          <p:cNvPr id="378" name="Google Shape;378;p28"/>
          <p:cNvSpPr txBox="1"/>
          <p:nvPr/>
        </p:nvSpPr>
        <p:spPr>
          <a:xfrm>
            <a:off x="4780759" y="3550086"/>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9</a:t>
            </a:r>
            <a:endParaRPr b="1" sz="5000">
              <a:solidFill>
                <a:schemeClr val="accent1"/>
              </a:solidFill>
              <a:latin typeface="Quicksand"/>
              <a:ea typeface="Quicksand"/>
              <a:cs typeface="Quicksand"/>
              <a:sym typeface="Quicksand"/>
            </a:endParaRPr>
          </a:p>
        </p:txBody>
      </p:sp>
      <p:sp>
        <p:nvSpPr>
          <p:cNvPr id="379" name="Google Shape;379;p28"/>
          <p:cNvSpPr/>
          <p:nvPr/>
        </p:nvSpPr>
        <p:spPr>
          <a:xfrm>
            <a:off x="328000" y="3604538"/>
            <a:ext cx="2067600" cy="12186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Malabsorption</a:t>
            </a:r>
            <a:endParaRPr b="1" sz="1200">
              <a:solidFill>
                <a:schemeClr val="dk1"/>
              </a:solidFill>
              <a:latin typeface="Mada"/>
              <a:ea typeface="Mada"/>
              <a:cs typeface="Mada"/>
              <a:sym typeface="Mada"/>
            </a:endParaRPr>
          </a:p>
          <a:p>
            <a:pPr indent="0" lvl="0" marL="0" rtl="0" algn="ctr">
              <a:spcBef>
                <a:spcPts val="0"/>
              </a:spcBef>
              <a:spcAft>
                <a:spcPts val="0"/>
              </a:spcAft>
              <a:buNone/>
            </a:pPr>
            <a:r>
              <a:rPr lang="ar" sz="1000">
                <a:solidFill>
                  <a:schemeClr val="dk1"/>
                </a:solidFill>
                <a:latin typeface="Mada"/>
                <a:ea typeface="Mada"/>
                <a:cs typeface="Mada"/>
                <a:sym typeface="Mada"/>
              </a:rPr>
              <a:t>Decreased intestinal absorption of vitamin D or calcium due to primary small bowel disease,short bowel syndrome, postgastrectomy syndrome and </a:t>
            </a:r>
            <a:r>
              <a:rPr b="1" lang="ar" sz="1000">
                <a:solidFill>
                  <a:srgbClr val="1C4588"/>
                </a:solidFill>
                <a:latin typeface="Mada"/>
                <a:ea typeface="Mada"/>
                <a:cs typeface="Mada"/>
                <a:sym typeface="Mada"/>
              </a:rPr>
              <a:t>acute pancreatitis</a:t>
            </a:r>
            <a:endParaRPr b="1" sz="1000">
              <a:solidFill>
                <a:srgbClr val="1C4588"/>
              </a:solidFill>
              <a:latin typeface="Mada"/>
              <a:ea typeface="Mada"/>
              <a:cs typeface="Mada"/>
              <a:sym typeface="Mada"/>
            </a:endParaRPr>
          </a:p>
        </p:txBody>
      </p:sp>
      <p:sp>
        <p:nvSpPr>
          <p:cNvPr id="380" name="Google Shape;380;p28"/>
          <p:cNvSpPr txBox="1"/>
          <p:nvPr/>
        </p:nvSpPr>
        <p:spPr>
          <a:xfrm>
            <a:off x="-60077" y="3452132"/>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1"/>
                </a:solidFill>
                <a:latin typeface="Quicksand"/>
                <a:ea typeface="Quicksand"/>
                <a:cs typeface="Quicksand"/>
                <a:sym typeface="Quicksand"/>
              </a:rPr>
              <a:t>7</a:t>
            </a:r>
            <a:endParaRPr b="1" sz="5000">
              <a:solidFill>
                <a:schemeClr val="accent1"/>
              </a:solidFill>
              <a:latin typeface="Quicksand"/>
              <a:ea typeface="Quicksand"/>
              <a:cs typeface="Quicksand"/>
              <a:sym typeface="Quicksand"/>
            </a:endParaRPr>
          </a:p>
        </p:txBody>
      </p:sp>
      <p:sp>
        <p:nvSpPr>
          <p:cNvPr id="381" name="Google Shape;381;p28"/>
          <p:cNvSpPr txBox="1"/>
          <p:nvPr/>
        </p:nvSpPr>
        <p:spPr>
          <a:xfrm>
            <a:off x="360500" y="5267450"/>
            <a:ext cx="6956700" cy="912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 the </a:t>
            </a:r>
            <a:r>
              <a:rPr b="1" lang="ar" sz="1200">
                <a:latin typeface="Mada"/>
                <a:ea typeface="Mada"/>
                <a:cs typeface="Mada"/>
                <a:sym typeface="Mada"/>
              </a:rPr>
              <a:t>absence of renal failure</a:t>
            </a:r>
            <a:r>
              <a:rPr lang="ar" sz="1200">
                <a:latin typeface="Mada"/>
                <a:ea typeface="Mada"/>
                <a:cs typeface="Mada"/>
                <a:sym typeface="Mada"/>
              </a:rPr>
              <a:t> the </a:t>
            </a:r>
            <a:r>
              <a:rPr b="1" lang="ar" sz="1200">
                <a:solidFill>
                  <a:srgbClr val="CC0000"/>
                </a:solidFill>
                <a:latin typeface="Mada"/>
                <a:ea typeface="Mada"/>
                <a:cs typeface="Mada"/>
                <a:sym typeface="Mada"/>
              </a:rPr>
              <a:t>presence of hypocalcaemia with hyperphosphatemia</a:t>
            </a:r>
            <a:r>
              <a:rPr lang="ar" sz="1200">
                <a:latin typeface="Mada"/>
                <a:ea typeface="Mada"/>
                <a:cs typeface="Mada"/>
                <a:sym typeface="Mada"/>
              </a:rPr>
              <a:t> is virtually diagnostic of hypoparathyroidism.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Undetectable serum iPTH confirms the diagnosis</a:t>
            </a:r>
            <a:r>
              <a:rPr lang="ar" sz="1200">
                <a:latin typeface="Mada"/>
                <a:ea typeface="Mada"/>
                <a:cs typeface="Mada"/>
                <a:sym typeface="Mada"/>
              </a:rPr>
              <a:t> or it can be detectable if the assay is very sensitive.</a:t>
            </a:r>
            <a:endParaRPr sz="1200">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Parathyroid antibodies: Present in idiopathic hypoparathyroidism</a:t>
            </a:r>
            <a:endParaRPr sz="1200">
              <a:solidFill>
                <a:srgbClr val="1C4588"/>
              </a:solidFill>
              <a:latin typeface="Mada"/>
              <a:ea typeface="Mada"/>
              <a:cs typeface="Mada"/>
              <a:sym typeface="Mada"/>
            </a:endParaRPr>
          </a:p>
        </p:txBody>
      </p:sp>
      <p:sp>
        <p:nvSpPr>
          <p:cNvPr id="382" name="Google Shape;382;p28"/>
          <p:cNvSpPr txBox="1"/>
          <p:nvPr/>
        </p:nvSpPr>
        <p:spPr>
          <a:xfrm>
            <a:off x="245050" y="6321150"/>
            <a:ext cx="4953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Treatment</a:t>
            </a:r>
            <a:r>
              <a:rPr b="1" lang="ar" sz="2200">
                <a:highlight>
                  <a:srgbClr val="D0E0E3"/>
                </a:highlight>
                <a:latin typeface="Mada"/>
                <a:ea typeface="Mada"/>
                <a:cs typeface="Mada"/>
                <a:sym typeface="Mada"/>
              </a:rPr>
              <a:t> </a:t>
            </a:r>
            <a:endParaRPr b="1" sz="2200">
              <a:highlight>
                <a:srgbClr val="D0E0E3"/>
              </a:highlight>
              <a:latin typeface="Mada"/>
              <a:ea typeface="Mada"/>
              <a:cs typeface="Mada"/>
              <a:sym typeface="Mada"/>
            </a:endParaRPr>
          </a:p>
        </p:txBody>
      </p:sp>
      <p:sp>
        <p:nvSpPr>
          <p:cNvPr id="383" name="Google Shape;383;p28"/>
          <p:cNvSpPr/>
          <p:nvPr/>
        </p:nvSpPr>
        <p:spPr>
          <a:xfrm>
            <a:off x="360500" y="6938075"/>
            <a:ext cx="6834000" cy="12534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8"/>
          <p:cNvSpPr/>
          <p:nvPr/>
        </p:nvSpPr>
        <p:spPr>
          <a:xfrm>
            <a:off x="368150" y="6938075"/>
            <a:ext cx="5642100" cy="976800"/>
          </a:xfrm>
          <a:prstGeom prst="halfFrame">
            <a:avLst>
              <a:gd fmla="val 33333" name="adj1"/>
              <a:gd fmla="val 33333"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
          <p:cNvSpPr/>
          <p:nvPr/>
        </p:nvSpPr>
        <p:spPr>
          <a:xfrm>
            <a:off x="338425" y="8302500"/>
            <a:ext cx="6834000" cy="17112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8"/>
          <p:cNvSpPr/>
          <p:nvPr/>
        </p:nvSpPr>
        <p:spPr>
          <a:xfrm>
            <a:off x="346075" y="8302500"/>
            <a:ext cx="4195500" cy="912600"/>
          </a:xfrm>
          <a:prstGeom prst="halfFrame">
            <a:avLst>
              <a:gd fmla="val 33333" name="adj1"/>
              <a:gd fmla="val 33333"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txBox="1"/>
          <p:nvPr/>
        </p:nvSpPr>
        <p:spPr>
          <a:xfrm>
            <a:off x="674950" y="6885550"/>
            <a:ext cx="3983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solidFill>
                  <a:srgbClr val="FFFFFF"/>
                </a:solidFill>
                <a:latin typeface="Mada"/>
                <a:ea typeface="Mada"/>
                <a:cs typeface="Mada"/>
                <a:sym typeface="Mada"/>
              </a:rPr>
              <a:t>Acute and severe </a:t>
            </a:r>
            <a:r>
              <a:rPr b="1" lang="ar" sz="1600" u="sng">
                <a:solidFill>
                  <a:srgbClr val="FFFFFF"/>
                </a:solidFill>
                <a:latin typeface="Mada"/>
                <a:ea typeface="Mada"/>
                <a:cs typeface="Mada"/>
                <a:sym typeface="Mada"/>
              </a:rPr>
              <a:t>with </a:t>
            </a:r>
            <a:r>
              <a:rPr b="1" lang="ar" sz="1600" u="sng">
                <a:solidFill>
                  <a:srgbClr val="FFFFFF"/>
                </a:solidFill>
                <a:latin typeface="Mada"/>
                <a:ea typeface="Mada"/>
                <a:cs typeface="Mada"/>
                <a:sym typeface="Mada"/>
              </a:rPr>
              <a:t>tetany</a:t>
            </a:r>
            <a:r>
              <a:rPr b="1" lang="ar" sz="1600">
                <a:solidFill>
                  <a:srgbClr val="6AA84F"/>
                </a:solidFill>
                <a:latin typeface="Mada"/>
                <a:ea typeface="Mada"/>
                <a:cs typeface="Mada"/>
                <a:sym typeface="Mada"/>
              </a:rPr>
              <a:t> </a:t>
            </a:r>
            <a:r>
              <a:rPr b="1" lang="ar" sz="1600">
                <a:solidFill>
                  <a:srgbClr val="6AA84F"/>
                </a:solidFill>
                <a:latin typeface="Mada"/>
                <a:ea typeface="Mada"/>
                <a:cs typeface="Mada"/>
                <a:sym typeface="Mada"/>
              </a:rPr>
              <a:t>(emergency)</a:t>
            </a:r>
            <a:endParaRPr b="1" sz="1600">
              <a:solidFill>
                <a:srgbClr val="6AA84F"/>
              </a:solidFill>
              <a:latin typeface="Mada"/>
              <a:ea typeface="Mada"/>
              <a:cs typeface="Mada"/>
              <a:sym typeface="Mada"/>
            </a:endParaRPr>
          </a:p>
        </p:txBody>
      </p:sp>
      <p:sp>
        <p:nvSpPr>
          <p:cNvPr id="388" name="Google Shape;388;p28"/>
          <p:cNvSpPr txBox="1"/>
          <p:nvPr/>
        </p:nvSpPr>
        <p:spPr>
          <a:xfrm>
            <a:off x="962925" y="8249200"/>
            <a:ext cx="250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600">
                <a:solidFill>
                  <a:srgbClr val="FFFFFF"/>
                </a:solidFill>
                <a:latin typeface="Mada"/>
                <a:ea typeface="Mada"/>
                <a:cs typeface="Mada"/>
                <a:sym typeface="Mada"/>
              </a:rPr>
              <a:t>Chronic hypocalcemia</a:t>
            </a:r>
            <a:endParaRPr b="1" sz="1600">
              <a:solidFill>
                <a:srgbClr val="FFFFFF"/>
              </a:solidFill>
              <a:latin typeface="Mada"/>
              <a:ea typeface="Mada"/>
              <a:cs typeface="Mada"/>
              <a:sym typeface="Mada"/>
            </a:endParaRPr>
          </a:p>
        </p:txBody>
      </p:sp>
      <p:sp>
        <p:nvSpPr>
          <p:cNvPr id="389" name="Google Shape;389;p28"/>
          <p:cNvSpPr txBox="1"/>
          <p:nvPr/>
        </p:nvSpPr>
        <p:spPr>
          <a:xfrm>
            <a:off x="674950" y="7258225"/>
            <a:ext cx="6497400" cy="685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Give 10 cc of 10% </a:t>
            </a:r>
            <a:r>
              <a:rPr b="1" lang="ar" sz="1200">
                <a:solidFill>
                  <a:srgbClr val="CC0000"/>
                </a:solidFill>
                <a:latin typeface="Mada"/>
                <a:ea typeface="Mada"/>
                <a:cs typeface="Mada"/>
                <a:sym typeface="Mada"/>
              </a:rPr>
              <a:t>calcium gluconate </a:t>
            </a:r>
            <a:r>
              <a:rPr b="1" lang="ar" sz="1200">
                <a:solidFill>
                  <a:srgbClr val="CC0000"/>
                </a:solidFill>
                <a:latin typeface="Mada"/>
                <a:ea typeface="Mada"/>
                <a:cs typeface="Mada"/>
                <a:sym typeface="Mada"/>
              </a:rPr>
              <a:t>parenterally</a:t>
            </a:r>
            <a:r>
              <a:rPr lang="ar" sz="1200">
                <a:latin typeface="Mada"/>
                <a:ea typeface="Mada"/>
                <a:cs typeface="Mada"/>
                <a:sym typeface="Mada"/>
              </a:rPr>
              <a:t> slowly and under ECG </a:t>
            </a:r>
            <a:r>
              <a:rPr lang="ar" sz="1200">
                <a:latin typeface="Mada"/>
                <a:ea typeface="Mada"/>
                <a:cs typeface="Mada"/>
                <a:sym typeface="Mada"/>
              </a:rPr>
              <a:t>monitoring</a:t>
            </a:r>
            <a:r>
              <a:rPr lang="ar" sz="1200">
                <a:latin typeface="Mada"/>
                <a:ea typeface="Mada"/>
                <a:cs typeface="Mada"/>
                <a:sym typeface="Mada"/>
              </a:rPr>
              <a:t> (careful in patients on digoxin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After </a:t>
            </a:r>
            <a:r>
              <a:rPr lang="ar" sz="1200">
                <a:latin typeface="Mada"/>
                <a:ea typeface="Mada"/>
                <a:cs typeface="Mada"/>
                <a:sym typeface="Mada"/>
              </a:rPr>
              <a:t>obtaining</a:t>
            </a:r>
            <a:r>
              <a:rPr lang="ar" sz="1200">
                <a:latin typeface="Mada"/>
                <a:ea typeface="Mada"/>
                <a:cs typeface="Mada"/>
                <a:sym typeface="Mada"/>
              </a:rPr>
              <a:t> adequate serum calcium level, vitamin D supplementation with oral calcium should be initiated.</a:t>
            </a:r>
            <a:endParaRPr sz="1200">
              <a:latin typeface="Mada"/>
              <a:ea typeface="Mada"/>
              <a:cs typeface="Mada"/>
              <a:sym typeface="Mada"/>
            </a:endParaRPr>
          </a:p>
        </p:txBody>
      </p:sp>
      <p:sp>
        <p:nvSpPr>
          <p:cNvPr id="390" name="Google Shape;390;p28"/>
          <p:cNvSpPr txBox="1"/>
          <p:nvPr/>
        </p:nvSpPr>
        <p:spPr>
          <a:xfrm>
            <a:off x="618525" y="8607750"/>
            <a:ext cx="6553800" cy="1153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mainstay of treatment is a combination of oral </a:t>
            </a:r>
            <a:r>
              <a:rPr b="1" lang="ar" sz="1200">
                <a:solidFill>
                  <a:srgbClr val="CC0000"/>
                </a:solidFill>
                <a:latin typeface="Mada"/>
                <a:ea typeface="Mada"/>
                <a:cs typeface="Mada"/>
                <a:sym typeface="Mada"/>
              </a:rPr>
              <a:t>calcium (1-2gm daily)</a:t>
            </a:r>
            <a:r>
              <a:rPr lang="ar" sz="1200">
                <a:latin typeface="Mada"/>
                <a:ea typeface="Mada"/>
                <a:cs typeface="Mada"/>
                <a:sym typeface="Mada"/>
              </a:rPr>
              <a:t> with pharmacological doses of </a:t>
            </a:r>
            <a:r>
              <a:rPr b="1" lang="ar" sz="1200">
                <a:solidFill>
                  <a:srgbClr val="CC0000"/>
                </a:solidFill>
                <a:latin typeface="Mada"/>
                <a:ea typeface="Mada"/>
                <a:cs typeface="Mada"/>
                <a:sym typeface="Mada"/>
              </a:rPr>
              <a:t>vitamin D (Calcitriol or alfacalcidol)</a:t>
            </a:r>
            <a:r>
              <a:rPr lang="ar" sz="1200">
                <a:latin typeface="Mada"/>
                <a:ea typeface="Mada"/>
                <a:cs typeface="Mada"/>
                <a:sym typeface="Mada"/>
              </a:rPr>
              <a:t> or its potent analogues.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Phosphate restriction in diet may also be useful with or without aluminum hydroxide gel to lower serum phosphate level. </a:t>
            </a:r>
            <a:r>
              <a:rPr lang="ar" sz="1200">
                <a:solidFill>
                  <a:srgbClr val="6AA84F"/>
                </a:solidFill>
                <a:latin typeface="Mada"/>
                <a:ea typeface="Mada"/>
                <a:cs typeface="Mada"/>
                <a:sym typeface="Mada"/>
              </a:rPr>
              <a:t>always give active vitamin D because low PTH leads to decreased conversion of vitamin D to its active form at the kidney level.</a:t>
            </a:r>
            <a:endParaRPr sz="1200">
              <a:solidFill>
                <a:srgbClr val="6AA84F"/>
              </a:solidFill>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Note: </a:t>
            </a:r>
            <a:r>
              <a:rPr lang="ar" sz="1200">
                <a:solidFill>
                  <a:srgbClr val="6AA84F"/>
                </a:solidFill>
                <a:latin typeface="Mada"/>
                <a:ea typeface="Mada"/>
                <a:cs typeface="Mada"/>
                <a:sym typeface="Mada"/>
              </a:rPr>
              <a:t>Can we give PTH? Not really, because it’s only injectable and expensive, it also has a short half life, so you will need multiple injections to maintain a normal Ca level.</a:t>
            </a:r>
            <a:endParaRPr sz="1200">
              <a:solidFill>
                <a:srgbClr val="6AA84F"/>
              </a:solidFill>
              <a:latin typeface="Mada"/>
              <a:ea typeface="Mada"/>
              <a:cs typeface="Mada"/>
              <a:sym typeface="Mada"/>
            </a:endParaRPr>
          </a:p>
        </p:txBody>
      </p:sp>
      <p:sp>
        <p:nvSpPr>
          <p:cNvPr id="391" name="Google Shape;391;p28"/>
          <p:cNvSpPr txBox="1"/>
          <p:nvPr/>
        </p:nvSpPr>
        <p:spPr>
          <a:xfrm>
            <a:off x="7543725" y="5126475"/>
            <a:ext cx="233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latin typeface="Mada"/>
                <a:ea typeface="Mada"/>
                <a:cs typeface="Mada"/>
                <a:sym typeface="Mada"/>
              </a:rPr>
              <a:t>PTH will be high but ineffective, it will lead to hypocalcemia and hyperphosphatemia. Associated with Albright hereditary osteodystrophy (may have shortened fourth and ifth metatarsal or metacarpal bones).</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p:txBody>
      </p:sp>
      <p:sp>
        <p:nvSpPr>
          <p:cNvPr id="392" name="Google Shape;392;p28"/>
          <p:cNvSpPr txBox="1"/>
          <p:nvPr/>
        </p:nvSpPr>
        <p:spPr>
          <a:xfrm>
            <a:off x="0" y="10149075"/>
            <a:ext cx="75600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1C4588"/>
                </a:solidFill>
                <a:latin typeface="Mada"/>
                <a:ea typeface="Mada"/>
                <a:cs typeface="Mada"/>
                <a:sym typeface="Mada"/>
              </a:rPr>
              <a:t>1- PTH will be high but ineffective, it will lead to hypocalcemia and hyperphosphatemia. Associated with Albright hereditary osteodystrophy (may have </a:t>
            </a:r>
            <a:r>
              <a:rPr b="1" lang="ar" sz="900">
                <a:solidFill>
                  <a:srgbClr val="1C4588"/>
                </a:solidFill>
                <a:latin typeface="Mada"/>
                <a:ea typeface="Mada"/>
                <a:cs typeface="Mada"/>
                <a:sym typeface="Mada"/>
              </a:rPr>
              <a:t>shortened fourth and </a:t>
            </a:r>
            <a:r>
              <a:rPr b="1" lang="ar" sz="900">
                <a:solidFill>
                  <a:srgbClr val="1C4588"/>
                </a:solidFill>
                <a:latin typeface="Mada"/>
                <a:ea typeface="Mada"/>
                <a:cs typeface="Mada"/>
                <a:sym typeface="Mada"/>
              </a:rPr>
              <a:t>fifth</a:t>
            </a:r>
            <a:r>
              <a:rPr b="1" lang="ar" sz="900">
                <a:solidFill>
                  <a:srgbClr val="1C4588"/>
                </a:solidFill>
                <a:latin typeface="Mada"/>
                <a:ea typeface="Mada"/>
                <a:cs typeface="Mada"/>
                <a:sym typeface="Mada"/>
              </a:rPr>
              <a:t> metatarsal</a:t>
            </a:r>
            <a:r>
              <a:rPr lang="ar" sz="900">
                <a:solidFill>
                  <a:srgbClr val="1C4588"/>
                </a:solidFill>
                <a:latin typeface="Mada"/>
                <a:ea typeface="Mada"/>
                <a:cs typeface="Mada"/>
                <a:sym typeface="Mada"/>
              </a:rPr>
              <a:t> </a:t>
            </a:r>
            <a:r>
              <a:rPr b="1" lang="ar" sz="900">
                <a:solidFill>
                  <a:srgbClr val="1C4588"/>
                </a:solidFill>
                <a:latin typeface="Mada"/>
                <a:ea typeface="Mada"/>
                <a:cs typeface="Mada"/>
                <a:sym typeface="Mada"/>
              </a:rPr>
              <a:t>or metacarpal bones</a:t>
            </a:r>
            <a:r>
              <a:rPr lang="ar" sz="900">
                <a:solidFill>
                  <a:srgbClr val="1C4588"/>
                </a:solidFill>
                <a:latin typeface="Mada"/>
                <a:ea typeface="Mada"/>
                <a:cs typeface="Mada"/>
                <a:sym typeface="Mada"/>
              </a:rPr>
              <a:t> and short stature). Pseudo-pseudohypoparathyroidism describes the phenotypic  defects  but  without  any  abnormalities  of  calcium metabolism.  </a:t>
            </a:r>
            <a:endParaRPr sz="900">
              <a:solidFill>
                <a:srgbClr val="1C4588"/>
              </a:solidFill>
              <a:latin typeface="Mada"/>
              <a:ea typeface="Mada"/>
              <a:cs typeface="Mada"/>
              <a:sym typeface="Mada"/>
            </a:endParaRPr>
          </a:p>
        </p:txBody>
      </p:sp>
      <p:cxnSp>
        <p:nvCxnSpPr>
          <p:cNvPr id="393" name="Google Shape;393;p28"/>
          <p:cNvCxnSpPr/>
          <p:nvPr/>
        </p:nvCxnSpPr>
        <p:spPr>
          <a:xfrm rot="10800000">
            <a:off x="0" y="10137200"/>
            <a:ext cx="7612800" cy="0"/>
          </a:xfrm>
          <a:prstGeom prst="straightConnector1">
            <a:avLst/>
          </a:prstGeom>
          <a:noFill/>
          <a:ln cap="flat" cmpd="sng" w="28575">
            <a:solidFill>
              <a:srgbClr val="B3CFD1"/>
            </a:solidFill>
            <a:prstDash val="dot"/>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399" name="Google Shape;399;p29"/>
          <p:cNvSpPr txBox="1"/>
          <p:nvPr/>
        </p:nvSpPr>
        <p:spPr>
          <a:xfrm>
            <a:off x="-7409236" y="710162"/>
            <a:ext cx="6858900" cy="3795600"/>
          </a:xfrm>
          <a:prstGeom prst="rect">
            <a:avLst/>
          </a:prstGeom>
          <a:noFill/>
          <a:ln>
            <a:noFill/>
          </a:ln>
        </p:spPr>
        <p:txBody>
          <a:bodyPr anchorCtr="0" anchor="t" bIns="232875" lIns="232875" spcFirstLastPara="1" rIns="232875" wrap="square" tIns="23287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Low bone mass with micro-architectural disruption resulting </a:t>
            </a:r>
            <a:r>
              <a:rPr lang="ar" sz="1200">
                <a:solidFill>
                  <a:schemeClr val="dk1"/>
                </a:solidFill>
                <a:latin typeface="Mada"/>
                <a:ea typeface="Mada"/>
                <a:cs typeface="Mada"/>
                <a:sym typeface="Mada"/>
              </a:rPr>
              <a:t>in fracture from minimal trauma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Generally patients are asymptomatic.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is impossible that osteoporosis can cause </a:t>
            </a:r>
            <a:r>
              <a:rPr lang="ar" sz="1200">
                <a:solidFill>
                  <a:schemeClr val="dk1"/>
                </a:solidFill>
                <a:latin typeface="Mada"/>
                <a:ea typeface="Mada"/>
                <a:cs typeface="Mada"/>
                <a:sym typeface="Mada"/>
              </a:rPr>
              <a:t>pain, the pain is secondary to bone fractures, osteoarthritis or others.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Hip fractures are bad, 20% patients with hip fracture die within the year. Besides,</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she/he might lose self-esteem and develop depression.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400" name="Google Shape;400;p29"/>
          <p:cNvSpPr txBox="1"/>
          <p:nvPr/>
        </p:nvSpPr>
        <p:spPr>
          <a:xfrm>
            <a:off x="1428825" y="40100"/>
            <a:ext cx="5085300" cy="412200"/>
          </a:xfrm>
          <a:prstGeom prst="rect">
            <a:avLst/>
          </a:prstGeom>
          <a:noFill/>
          <a:ln>
            <a:noFill/>
          </a:ln>
        </p:spPr>
        <p:txBody>
          <a:bodyPr anchorCtr="0" anchor="t" bIns="91425" lIns="91425" spcFirstLastPara="1" rIns="91425" wrap="square" tIns="91425">
            <a:noAutofit/>
          </a:bodyPr>
          <a:lstStyle/>
          <a:p>
            <a:pPr indent="0" lvl="0" marL="1371600" rtl="0" algn="l">
              <a:spcBef>
                <a:spcPts val="0"/>
              </a:spcBef>
              <a:spcAft>
                <a:spcPts val="0"/>
              </a:spcAft>
              <a:buNone/>
            </a:pPr>
            <a:r>
              <a:rPr b="1" lang="ar" sz="2600">
                <a:latin typeface="Mada"/>
                <a:ea typeface="Mada"/>
                <a:cs typeface="Mada"/>
                <a:sym typeface="Mada"/>
              </a:rPr>
              <a:t>Osteoporosis</a:t>
            </a:r>
            <a:endParaRPr b="1" sz="2600">
              <a:latin typeface="Mada"/>
              <a:ea typeface="Mada"/>
              <a:cs typeface="Mada"/>
              <a:sym typeface="Mada"/>
            </a:endParaRPr>
          </a:p>
        </p:txBody>
      </p:sp>
      <p:sp>
        <p:nvSpPr>
          <p:cNvPr id="401" name="Google Shape;401;p29"/>
          <p:cNvSpPr txBox="1"/>
          <p:nvPr/>
        </p:nvSpPr>
        <p:spPr>
          <a:xfrm>
            <a:off x="0" y="10287125"/>
            <a:ext cx="76431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402" name="Google Shape;402;p29"/>
          <p:cNvSpPr txBox="1"/>
          <p:nvPr/>
        </p:nvSpPr>
        <p:spPr>
          <a:xfrm>
            <a:off x="8591550" y="1355450"/>
            <a:ext cx="1809900" cy="25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Extra:</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Introduction to Osteoporosis—Decreased Bone</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Matrix</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Osteoporosis is the most common of all bone</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diseases in adults, especially in old age. It is</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different from osteomalacia and rickets because</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it results from diminished organic bone matrix</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rather than from poor bone calcification.</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In persons with osteoporosis the osteoblastic</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activity in the bone is usually less than normal,</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and consequently the rate of bone osteoid</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deposition is depressed. Occasionally, however,</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as in hyperparathyroidism, the cause of the</a:t>
            </a:r>
            <a:endParaRPr sz="7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700">
                <a:latin typeface="Mada"/>
                <a:ea typeface="Mada"/>
                <a:cs typeface="Mada"/>
                <a:sym typeface="Mada"/>
              </a:rPr>
              <a:t>diminished bone is excess osteoclastic activity.</a:t>
            </a:r>
            <a:endParaRPr sz="700">
              <a:latin typeface="Mada"/>
              <a:ea typeface="Mada"/>
              <a:cs typeface="Mada"/>
              <a:sym typeface="Mada"/>
            </a:endParaRPr>
          </a:p>
          <a:p>
            <a:pPr indent="0" lvl="0" marL="0" rtl="0" algn="l">
              <a:spcBef>
                <a:spcPts val="0"/>
              </a:spcBef>
              <a:spcAft>
                <a:spcPts val="0"/>
              </a:spcAft>
              <a:buNone/>
            </a:pPr>
            <a:r>
              <a:t/>
            </a:r>
            <a:endParaRPr sz="700">
              <a:latin typeface="Mada"/>
              <a:ea typeface="Mada"/>
              <a:cs typeface="Mada"/>
              <a:sym typeface="Mada"/>
            </a:endParaRPr>
          </a:p>
        </p:txBody>
      </p:sp>
      <p:sp>
        <p:nvSpPr>
          <p:cNvPr id="403" name="Google Shape;403;p29"/>
          <p:cNvSpPr txBox="1"/>
          <p:nvPr/>
        </p:nvSpPr>
        <p:spPr>
          <a:xfrm>
            <a:off x="9533640" y="4215775"/>
            <a:ext cx="2683200" cy="4584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b="1" sz="2400">
              <a:latin typeface="Mada"/>
              <a:ea typeface="Mada"/>
              <a:cs typeface="Mada"/>
              <a:sym typeface="Mada"/>
            </a:endParaRPr>
          </a:p>
        </p:txBody>
      </p:sp>
      <p:sp>
        <p:nvSpPr>
          <p:cNvPr id="404" name="Google Shape;404;p29"/>
          <p:cNvSpPr txBox="1"/>
          <p:nvPr/>
        </p:nvSpPr>
        <p:spPr>
          <a:xfrm>
            <a:off x="12124477" y="5042603"/>
            <a:ext cx="1177800" cy="368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Mada"/>
              <a:ea typeface="Mada"/>
              <a:cs typeface="Mada"/>
              <a:sym typeface="Mada"/>
            </a:endParaRPr>
          </a:p>
        </p:txBody>
      </p:sp>
      <p:sp>
        <p:nvSpPr>
          <p:cNvPr id="405" name="Google Shape;405;p29"/>
          <p:cNvSpPr txBox="1"/>
          <p:nvPr/>
        </p:nvSpPr>
        <p:spPr>
          <a:xfrm>
            <a:off x="10284703" y="5042568"/>
            <a:ext cx="1177800" cy="368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Mada"/>
              <a:ea typeface="Mada"/>
              <a:cs typeface="Mada"/>
              <a:sym typeface="Mada"/>
            </a:endParaRPr>
          </a:p>
        </p:txBody>
      </p:sp>
      <p:sp>
        <p:nvSpPr>
          <p:cNvPr id="406" name="Google Shape;406;p29"/>
          <p:cNvSpPr txBox="1"/>
          <p:nvPr/>
        </p:nvSpPr>
        <p:spPr>
          <a:xfrm>
            <a:off x="9365313" y="5428400"/>
            <a:ext cx="1735200" cy="458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Mada"/>
              <a:ea typeface="Mada"/>
              <a:cs typeface="Mada"/>
              <a:sym typeface="Mada"/>
            </a:endParaRPr>
          </a:p>
        </p:txBody>
      </p:sp>
      <p:sp>
        <p:nvSpPr>
          <p:cNvPr id="407" name="Google Shape;407;p29"/>
          <p:cNvSpPr txBox="1"/>
          <p:nvPr/>
        </p:nvSpPr>
        <p:spPr>
          <a:xfrm>
            <a:off x="11281632" y="5428700"/>
            <a:ext cx="1177800" cy="365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Mada"/>
              <a:ea typeface="Mada"/>
              <a:cs typeface="Mada"/>
              <a:sym typeface="Mada"/>
            </a:endParaRPr>
          </a:p>
        </p:txBody>
      </p:sp>
      <p:sp>
        <p:nvSpPr>
          <p:cNvPr id="408" name="Google Shape;408;p29"/>
          <p:cNvSpPr/>
          <p:nvPr/>
        </p:nvSpPr>
        <p:spPr>
          <a:xfrm>
            <a:off x="9313208" y="4748481"/>
            <a:ext cx="2036100" cy="318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Mada"/>
                <a:ea typeface="Mada"/>
                <a:cs typeface="Mada"/>
                <a:sym typeface="Mada"/>
              </a:rPr>
              <a:t>Menopause</a:t>
            </a:r>
            <a:endParaRPr sz="1200">
              <a:latin typeface="Mada"/>
              <a:ea typeface="Mada"/>
              <a:cs typeface="Mada"/>
              <a:sym typeface="Mada"/>
            </a:endParaRPr>
          </a:p>
        </p:txBody>
      </p:sp>
      <p:sp>
        <p:nvSpPr>
          <p:cNvPr id="409" name="Google Shape;409;p29"/>
          <p:cNvSpPr/>
          <p:nvPr/>
        </p:nvSpPr>
        <p:spPr>
          <a:xfrm>
            <a:off x="8900310" y="5223650"/>
            <a:ext cx="2448900" cy="318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Mada"/>
                <a:ea typeface="Mada"/>
                <a:cs typeface="Mada"/>
                <a:sym typeface="Mada"/>
              </a:rPr>
              <a:t>Calcium and vitamin D deficiency</a:t>
            </a:r>
            <a:endParaRPr sz="1200">
              <a:latin typeface="Mada"/>
              <a:ea typeface="Mada"/>
              <a:cs typeface="Mada"/>
              <a:sym typeface="Mada"/>
            </a:endParaRPr>
          </a:p>
        </p:txBody>
      </p:sp>
      <p:sp>
        <p:nvSpPr>
          <p:cNvPr id="410" name="Google Shape;410;p29"/>
          <p:cNvSpPr/>
          <p:nvPr/>
        </p:nvSpPr>
        <p:spPr>
          <a:xfrm>
            <a:off x="8271512" y="5761775"/>
            <a:ext cx="2909100" cy="318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Mada"/>
                <a:ea typeface="Mada"/>
                <a:cs typeface="Mada"/>
                <a:sym typeface="Mada"/>
              </a:rPr>
              <a:t>Use of steroids</a:t>
            </a:r>
            <a:endParaRPr sz="1200">
              <a:latin typeface="Mada"/>
              <a:ea typeface="Mada"/>
              <a:cs typeface="Mada"/>
              <a:sym typeface="Mada"/>
            </a:endParaRPr>
          </a:p>
        </p:txBody>
      </p:sp>
      <p:sp>
        <p:nvSpPr>
          <p:cNvPr id="411" name="Google Shape;411;p29"/>
          <p:cNvSpPr/>
          <p:nvPr/>
        </p:nvSpPr>
        <p:spPr>
          <a:xfrm>
            <a:off x="12373588" y="5454570"/>
            <a:ext cx="2403600" cy="46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Estrogen deficiency in women and androgen deficiency in men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412" name="Google Shape;412;p29"/>
          <p:cNvSpPr/>
          <p:nvPr/>
        </p:nvSpPr>
        <p:spPr>
          <a:xfrm>
            <a:off x="12373584" y="4872143"/>
            <a:ext cx="2271600" cy="4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Old age</a:t>
            </a:r>
            <a:endParaRPr sz="1200">
              <a:latin typeface="Mada"/>
              <a:ea typeface="Mada"/>
              <a:cs typeface="Mada"/>
              <a:sym typeface="Mada"/>
            </a:endParaRPr>
          </a:p>
        </p:txBody>
      </p:sp>
      <p:grpSp>
        <p:nvGrpSpPr>
          <p:cNvPr id="413" name="Google Shape;413;p29"/>
          <p:cNvGrpSpPr/>
          <p:nvPr/>
        </p:nvGrpSpPr>
        <p:grpSpPr>
          <a:xfrm>
            <a:off x="8258315" y="4215773"/>
            <a:ext cx="6963000" cy="1705200"/>
            <a:chOff x="298478" y="8427810"/>
            <a:chExt cx="6963000" cy="1705200"/>
          </a:xfrm>
        </p:grpSpPr>
        <p:sp>
          <p:nvSpPr>
            <p:cNvPr id="414" name="Google Shape;414;p29"/>
            <p:cNvSpPr txBox="1"/>
            <p:nvPr/>
          </p:nvSpPr>
          <p:spPr>
            <a:xfrm>
              <a:off x="298478" y="8427810"/>
              <a:ext cx="6963000" cy="38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2200">
                <a:latin typeface="Mada"/>
                <a:ea typeface="Mada"/>
                <a:cs typeface="Mada"/>
                <a:sym typeface="Mada"/>
              </a:endParaRPr>
            </a:p>
          </p:txBody>
        </p:sp>
        <p:grpSp>
          <p:nvGrpSpPr>
            <p:cNvPr id="415" name="Google Shape;415;p29"/>
            <p:cNvGrpSpPr/>
            <p:nvPr/>
          </p:nvGrpSpPr>
          <p:grpSpPr>
            <a:xfrm>
              <a:off x="3220778" y="8810610"/>
              <a:ext cx="1193100" cy="1322400"/>
              <a:chOff x="3220778" y="8810610"/>
              <a:chExt cx="1193100" cy="1322400"/>
            </a:xfrm>
          </p:grpSpPr>
          <p:cxnSp>
            <p:nvCxnSpPr>
              <p:cNvPr id="416" name="Google Shape;416;p29"/>
              <p:cNvCxnSpPr>
                <a:stCxn id="414" idx="2"/>
                <a:endCxn id="412" idx="1"/>
              </p:cNvCxnSpPr>
              <p:nvPr/>
            </p:nvCxnSpPr>
            <p:spPr>
              <a:xfrm flipH="1" rot="-5400000">
                <a:off x="3844328" y="8746260"/>
                <a:ext cx="505200" cy="633900"/>
              </a:xfrm>
              <a:prstGeom prst="bentConnector2">
                <a:avLst/>
              </a:prstGeom>
              <a:noFill/>
              <a:ln cap="flat" cmpd="sng" w="9525">
                <a:solidFill>
                  <a:srgbClr val="77A9AD"/>
                </a:solidFill>
                <a:prstDash val="solid"/>
                <a:round/>
                <a:headEnd len="med" w="med" type="none"/>
                <a:tailEnd len="med" w="med" type="oval"/>
              </a:ln>
            </p:spPr>
          </p:cxnSp>
          <p:cxnSp>
            <p:nvCxnSpPr>
              <p:cNvPr id="417" name="Google Shape;417;p29"/>
              <p:cNvCxnSpPr>
                <a:stCxn id="414" idx="2"/>
                <a:endCxn id="411" idx="1"/>
              </p:cNvCxnSpPr>
              <p:nvPr/>
            </p:nvCxnSpPr>
            <p:spPr>
              <a:xfrm flipH="1" rot="-5400000">
                <a:off x="3553028" y="9037560"/>
                <a:ext cx="1087800" cy="633900"/>
              </a:xfrm>
              <a:prstGeom prst="bentConnector2">
                <a:avLst/>
              </a:prstGeom>
              <a:noFill/>
              <a:ln cap="flat" cmpd="sng" w="9525">
                <a:solidFill>
                  <a:srgbClr val="77A9AD"/>
                </a:solidFill>
                <a:prstDash val="solid"/>
                <a:round/>
                <a:headEnd len="med" w="med" type="none"/>
                <a:tailEnd len="med" w="med" type="oval"/>
              </a:ln>
            </p:spPr>
          </p:cxnSp>
          <p:grpSp>
            <p:nvGrpSpPr>
              <p:cNvPr id="418" name="Google Shape;418;p29"/>
              <p:cNvGrpSpPr/>
              <p:nvPr/>
            </p:nvGrpSpPr>
            <p:grpSpPr>
              <a:xfrm>
                <a:off x="3220778" y="8810610"/>
                <a:ext cx="559200" cy="1322400"/>
                <a:chOff x="3220778" y="8810610"/>
                <a:chExt cx="559200" cy="1322400"/>
              </a:xfrm>
            </p:grpSpPr>
            <p:cxnSp>
              <p:nvCxnSpPr>
                <p:cNvPr id="419" name="Google Shape;419;p29"/>
                <p:cNvCxnSpPr>
                  <a:stCxn id="414" idx="2"/>
                  <a:endCxn id="408" idx="3"/>
                </p:cNvCxnSpPr>
                <p:nvPr/>
              </p:nvCxnSpPr>
              <p:spPr>
                <a:xfrm rot="5400000">
                  <a:off x="3430178" y="8769810"/>
                  <a:ext cx="309000" cy="390600"/>
                </a:xfrm>
                <a:prstGeom prst="bentConnector2">
                  <a:avLst/>
                </a:prstGeom>
                <a:noFill/>
                <a:ln cap="flat" cmpd="sng" w="9525">
                  <a:solidFill>
                    <a:srgbClr val="77A9AD"/>
                  </a:solidFill>
                  <a:prstDash val="solid"/>
                  <a:round/>
                  <a:headEnd len="med" w="med" type="oval"/>
                  <a:tailEnd len="med" w="med" type="oval"/>
                </a:ln>
              </p:spPr>
            </p:cxnSp>
            <p:cxnSp>
              <p:nvCxnSpPr>
                <p:cNvPr id="420" name="Google Shape;420;p29"/>
                <p:cNvCxnSpPr>
                  <a:stCxn id="414" idx="2"/>
                  <a:endCxn id="409" idx="3"/>
                </p:cNvCxnSpPr>
                <p:nvPr/>
              </p:nvCxnSpPr>
              <p:spPr>
                <a:xfrm rot="5400000">
                  <a:off x="3192578" y="9007410"/>
                  <a:ext cx="784200" cy="390600"/>
                </a:xfrm>
                <a:prstGeom prst="bentConnector2">
                  <a:avLst/>
                </a:prstGeom>
                <a:noFill/>
                <a:ln cap="flat" cmpd="sng" w="9525">
                  <a:solidFill>
                    <a:srgbClr val="77A9AD"/>
                  </a:solidFill>
                  <a:prstDash val="solid"/>
                  <a:round/>
                  <a:headEnd len="med" w="med" type="none"/>
                  <a:tailEnd len="med" w="med" type="oval"/>
                </a:ln>
              </p:spPr>
            </p:cxnSp>
            <p:cxnSp>
              <p:nvCxnSpPr>
                <p:cNvPr id="421" name="Google Shape;421;p29"/>
                <p:cNvCxnSpPr>
                  <a:stCxn id="414" idx="2"/>
                  <a:endCxn id="410" idx="3"/>
                </p:cNvCxnSpPr>
                <p:nvPr/>
              </p:nvCxnSpPr>
              <p:spPr>
                <a:xfrm rot="5400000">
                  <a:off x="2839178" y="9192210"/>
                  <a:ext cx="1322400" cy="559200"/>
                </a:xfrm>
                <a:prstGeom prst="bentConnector2">
                  <a:avLst/>
                </a:prstGeom>
                <a:noFill/>
                <a:ln cap="flat" cmpd="sng" w="9525">
                  <a:solidFill>
                    <a:srgbClr val="77A9AD"/>
                  </a:solidFill>
                  <a:prstDash val="solid"/>
                  <a:round/>
                  <a:headEnd len="med" w="med" type="oval"/>
                  <a:tailEnd len="med" w="med" type="oval"/>
                </a:ln>
              </p:spPr>
            </p:cxnSp>
          </p:grpSp>
        </p:grpSp>
      </p:grpSp>
      <p:sp>
        <p:nvSpPr>
          <p:cNvPr id="422" name="Google Shape;422;p29"/>
          <p:cNvSpPr txBox="1"/>
          <p:nvPr/>
        </p:nvSpPr>
        <p:spPr>
          <a:xfrm>
            <a:off x="8587300" y="6393363"/>
            <a:ext cx="6781200" cy="28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pic>
        <p:nvPicPr>
          <p:cNvPr id="423" name="Google Shape;423;p29"/>
          <p:cNvPicPr preferRelativeResize="0"/>
          <p:nvPr/>
        </p:nvPicPr>
        <p:blipFill>
          <a:blip r:embed="rId3">
            <a:alphaModFix/>
          </a:blip>
          <a:stretch>
            <a:fillRect/>
          </a:stretch>
        </p:blipFill>
        <p:spPr>
          <a:xfrm>
            <a:off x="14130273" y="3981450"/>
            <a:ext cx="1409677" cy="919500"/>
          </a:xfrm>
          <a:prstGeom prst="rect">
            <a:avLst/>
          </a:prstGeom>
          <a:noFill/>
          <a:ln>
            <a:noFill/>
          </a:ln>
        </p:spPr>
      </p:pic>
      <p:grpSp>
        <p:nvGrpSpPr>
          <p:cNvPr id="424" name="Google Shape;424;p29"/>
          <p:cNvGrpSpPr/>
          <p:nvPr/>
        </p:nvGrpSpPr>
        <p:grpSpPr>
          <a:xfrm>
            <a:off x="8791507" y="6155728"/>
            <a:ext cx="5899845" cy="3718543"/>
            <a:chOff x="676926" y="6481540"/>
            <a:chExt cx="5504100" cy="5237385"/>
          </a:xfrm>
        </p:grpSpPr>
        <p:sp>
          <p:nvSpPr>
            <p:cNvPr id="425" name="Google Shape;425;p29"/>
            <p:cNvSpPr/>
            <p:nvPr/>
          </p:nvSpPr>
          <p:spPr>
            <a:xfrm>
              <a:off x="676926" y="6481540"/>
              <a:ext cx="5504100" cy="574800"/>
            </a:xfrm>
            <a:prstGeom prst="roundRect">
              <a:avLst>
                <a:gd fmla="val 16667" name="adj"/>
              </a:avLst>
            </a:prstGeom>
            <a:solidFill>
              <a:srgbClr val="B3CFD1"/>
            </a:solid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Exclude secondary causes especially in younger individuals and men:</a:t>
              </a:r>
              <a:endParaRPr sz="1200">
                <a:latin typeface="Mada"/>
                <a:ea typeface="Mada"/>
                <a:cs typeface="Mada"/>
                <a:sym typeface="Mada"/>
              </a:endParaRPr>
            </a:p>
          </p:txBody>
        </p:sp>
        <p:cxnSp>
          <p:nvCxnSpPr>
            <p:cNvPr id="426" name="Google Shape;426;p29"/>
            <p:cNvCxnSpPr/>
            <p:nvPr/>
          </p:nvCxnSpPr>
          <p:spPr>
            <a:xfrm flipH="1">
              <a:off x="965863" y="7090524"/>
              <a:ext cx="7200" cy="4628400"/>
            </a:xfrm>
            <a:prstGeom prst="straightConnector1">
              <a:avLst/>
            </a:prstGeom>
            <a:noFill/>
            <a:ln cap="flat" cmpd="sng" w="9525">
              <a:solidFill>
                <a:srgbClr val="77A9AD"/>
              </a:solidFill>
              <a:prstDash val="lgDash"/>
              <a:round/>
              <a:headEnd len="med" w="med" type="none"/>
              <a:tailEnd len="med" w="med" type="none"/>
            </a:ln>
          </p:spPr>
        </p:cxnSp>
        <p:cxnSp>
          <p:nvCxnSpPr>
            <p:cNvPr id="427" name="Google Shape;427;p29"/>
            <p:cNvCxnSpPr/>
            <p:nvPr/>
          </p:nvCxnSpPr>
          <p:spPr>
            <a:xfrm flipH="1" rot="10800000">
              <a:off x="983461" y="7673530"/>
              <a:ext cx="651600" cy="3600"/>
            </a:xfrm>
            <a:prstGeom prst="straightConnector1">
              <a:avLst/>
            </a:prstGeom>
            <a:noFill/>
            <a:ln cap="flat" cmpd="sng" w="9525">
              <a:solidFill>
                <a:srgbClr val="77A9AD"/>
              </a:solidFill>
              <a:prstDash val="lgDash"/>
              <a:round/>
              <a:headEnd len="med" w="med" type="none"/>
              <a:tailEnd len="med" w="med" type="none"/>
            </a:ln>
          </p:spPr>
        </p:cxnSp>
        <p:sp>
          <p:nvSpPr>
            <p:cNvPr id="428" name="Google Shape;428;p29"/>
            <p:cNvSpPr txBox="1"/>
            <p:nvPr/>
          </p:nvSpPr>
          <p:spPr>
            <a:xfrm>
              <a:off x="1631486" y="7540023"/>
              <a:ext cx="3913500" cy="2706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Hyperparathyroidism (primary or secondary)</a:t>
              </a:r>
              <a:endParaRPr sz="1200">
                <a:latin typeface="Mada"/>
                <a:ea typeface="Mada"/>
                <a:cs typeface="Mada"/>
                <a:sym typeface="Mada"/>
              </a:endParaRPr>
            </a:p>
          </p:txBody>
        </p:sp>
        <p:cxnSp>
          <p:nvCxnSpPr>
            <p:cNvPr id="429" name="Google Shape;429;p29"/>
            <p:cNvCxnSpPr/>
            <p:nvPr/>
          </p:nvCxnSpPr>
          <p:spPr>
            <a:xfrm flipH="1" rot="10800000">
              <a:off x="983461" y="8295567"/>
              <a:ext cx="651600" cy="3600"/>
            </a:xfrm>
            <a:prstGeom prst="straightConnector1">
              <a:avLst/>
            </a:prstGeom>
            <a:noFill/>
            <a:ln cap="flat" cmpd="sng" w="9525">
              <a:solidFill>
                <a:srgbClr val="77A9AD"/>
              </a:solidFill>
              <a:prstDash val="lgDash"/>
              <a:round/>
              <a:headEnd len="med" w="med" type="none"/>
              <a:tailEnd len="med" w="med" type="none"/>
            </a:ln>
          </p:spPr>
        </p:cxnSp>
        <p:sp>
          <p:nvSpPr>
            <p:cNvPr id="430" name="Google Shape;430;p29"/>
            <p:cNvSpPr txBox="1"/>
            <p:nvPr/>
          </p:nvSpPr>
          <p:spPr>
            <a:xfrm>
              <a:off x="1631486" y="8133680"/>
              <a:ext cx="3913500" cy="2769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Vitamin D inadequacy</a:t>
              </a:r>
              <a:endParaRPr sz="1200">
                <a:latin typeface="Mada"/>
                <a:ea typeface="Mada"/>
                <a:cs typeface="Mada"/>
                <a:sym typeface="Mada"/>
              </a:endParaRPr>
            </a:p>
          </p:txBody>
        </p:sp>
        <p:cxnSp>
          <p:nvCxnSpPr>
            <p:cNvPr id="431" name="Google Shape;431;p29"/>
            <p:cNvCxnSpPr/>
            <p:nvPr/>
          </p:nvCxnSpPr>
          <p:spPr>
            <a:xfrm flipH="1" rot="10800000">
              <a:off x="983444" y="8852071"/>
              <a:ext cx="651600" cy="3600"/>
            </a:xfrm>
            <a:prstGeom prst="straightConnector1">
              <a:avLst/>
            </a:prstGeom>
            <a:noFill/>
            <a:ln cap="flat" cmpd="sng" w="9525">
              <a:solidFill>
                <a:srgbClr val="77A9AD"/>
              </a:solidFill>
              <a:prstDash val="lgDash"/>
              <a:round/>
              <a:headEnd len="med" w="med" type="none"/>
              <a:tailEnd len="med" w="med" type="none"/>
            </a:ln>
          </p:spPr>
        </p:cxnSp>
        <p:sp>
          <p:nvSpPr>
            <p:cNvPr id="432" name="Google Shape;432;p29"/>
            <p:cNvSpPr txBox="1"/>
            <p:nvPr/>
          </p:nvSpPr>
          <p:spPr>
            <a:xfrm>
              <a:off x="1631486" y="8581199"/>
              <a:ext cx="3913500" cy="4482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Malabsorption state (e.g. celiac disease, IBD, short gut syndrome)</a:t>
              </a:r>
              <a:endParaRPr sz="1200">
                <a:latin typeface="Mada"/>
                <a:ea typeface="Mada"/>
                <a:cs typeface="Mada"/>
                <a:sym typeface="Mada"/>
              </a:endParaRPr>
            </a:p>
          </p:txBody>
        </p:sp>
        <p:cxnSp>
          <p:nvCxnSpPr>
            <p:cNvPr id="433" name="Google Shape;433;p29"/>
            <p:cNvCxnSpPr>
              <a:endCxn id="434" idx="1"/>
            </p:cNvCxnSpPr>
            <p:nvPr/>
          </p:nvCxnSpPr>
          <p:spPr>
            <a:xfrm>
              <a:off x="965428" y="9353020"/>
              <a:ext cx="632100" cy="4500"/>
            </a:xfrm>
            <a:prstGeom prst="straightConnector1">
              <a:avLst/>
            </a:prstGeom>
            <a:noFill/>
            <a:ln cap="flat" cmpd="sng" w="9525">
              <a:solidFill>
                <a:srgbClr val="77A9AD"/>
              </a:solidFill>
              <a:prstDash val="lgDash"/>
              <a:round/>
              <a:headEnd len="med" w="med" type="none"/>
              <a:tailEnd len="med" w="med" type="none"/>
            </a:ln>
          </p:spPr>
        </p:cxnSp>
        <p:cxnSp>
          <p:nvCxnSpPr>
            <p:cNvPr id="435" name="Google Shape;435;p29"/>
            <p:cNvCxnSpPr>
              <a:endCxn id="436" idx="1"/>
            </p:cNvCxnSpPr>
            <p:nvPr/>
          </p:nvCxnSpPr>
          <p:spPr>
            <a:xfrm>
              <a:off x="983428" y="9755393"/>
              <a:ext cx="614100" cy="5400"/>
            </a:xfrm>
            <a:prstGeom prst="straightConnector1">
              <a:avLst/>
            </a:prstGeom>
            <a:noFill/>
            <a:ln cap="flat" cmpd="sng" w="9525">
              <a:solidFill>
                <a:srgbClr val="77A9AD"/>
              </a:solidFill>
              <a:prstDash val="lgDash"/>
              <a:round/>
              <a:headEnd len="med" w="med" type="none"/>
              <a:tailEnd len="med" w="med" type="none"/>
            </a:ln>
          </p:spPr>
        </p:cxnSp>
        <p:sp>
          <p:nvSpPr>
            <p:cNvPr id="436" name="Google Shape;436;p29"/>
            <p:cNvSpPr txBox="1"/>
            <p:nvPr/>
          </p:nvSpPr>
          <p:spPr>
            <a:xfrm>
              <a:off x="1597528" y="9625493"/>
              <a:ext cx="3913500" cy="2706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Hyperthyroidism</a:t>
              </a:r>
              <a:endParaRPr sz="1200">
                <a:latin typeface="Mada"/>
                <a:ea typeface="Mada"/>
                <a:cs typeface="Mada"/>
                <a:sym typeface="Mada"/>
              </a:endParaRPr>
            </a:p>
          </p:txBody>
        </p:sp>
        <p:sp>
          <p:nvSpPr>
            <p:cNvPr id="434" name="Google Shape;434;p29"/>
            <p:cNvSpPr txBox="1"/>
            <p:nvPr/>
          </p:nvSpPr>
          <p:spPr>
            <a:xfrm>
              <a:off x="1597528" y="9222220"/>
              <a:ext cx="3913500" cy="2706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Hypercalciuria</a:t>
              </a:r>
              <a:endParaRPr sz="1200">
                <a:latin typeface="Mada"/>
                <a:ea typeface="Mada"/>
                <a:cs typeface="Mada"/>
                <a:sym typeface="Mada"/>
              </a:endParaRPr>
            </a:p>
          </p:txBody>
        </p:sp>
      </p:grpSp>
      <p:cxnSp>
        <p:nvCxnSpPr>
          <p:cNvPr id="437" name="Google Shape;437;p29"/>
          <p:cNvCxnSpPr/>
          <p:nvPr/>
        </p:nvCxnSpPr>
        <p:spPr>
          <a:xfrm flipH="1" rot="10800000">
            <a:off x="9143498" y="7579927"/>
            <a:ext cx="651600" cy="3600"/>
          </a:xfrm>
          <a:prstGeom prst="straightConnector1">
            <a:avLst/>
          </a:prstGeom>
          <a:noFill/>
          <a:ln cap="flat" cmpd="sng" w="9525">
            <a:solidFill>
              <a:srgbClr val="77A9AD"/>
            </a:solidFill>
            <a:prstDash val="lgDash"/>
            <a:round/>
            <a:headEnd len="med" w="med" type="none"/>
            <a:tailEnd len="med" w="med" type="none"/>
          </a:ln>
        </p:spPr>
      </p:cxnSp>
      <p:cxnSp>
        <p:nvCxnSpPr>
          <p:cNvPr id="438" name="Google Shape;438;p29"/>
          <p:cNvCxnSpPr>
            <a:endCxn id="439" idx="1"/>
          </p:cNvCxnSpPr>
          <p:nvPr/>
        </p:nvCxnSpPr>
        <p:spPr>
          <a:xfrm>
            <a:off x="9148600" y="7908850"/>
            <a:ext cx="641400" cy="3600"/>
          </a:xfrm>
          <a:prstGeom prst="straightConnector1">
            <a:avLst/>
          </a:prstGeom>
          <a:noFill/>
          <a:ln cap="flat" cmpd="sng" w="9525">
            <a:solidFill>
              <a:srgbClr val="77A9AD"/>
            </a:solidFill>
            <a:prstDash val="lgDash"/>
            <a:round/>
            <a:headEnd len="med" w="med" type="none"/>
            <a:tailEnd len="med" w="med" type="none"/>
          </a:ln>
        </p:spPr>
      </p:cxnSp>
      <p:cxnSp>
        <p:nvCxnSpPr>
          <p:cNvPr id="440" name="Google Shape;440;p29"/>
          <p:cNvCxnSpPr/>
          <p:nvPr/>
        </p:nvCxnSpPr>
        <p:spPr>
          <a:xfrm flipH="1" rot="10800000">
            <a:off x="9095798" y="9000939"/>
            <a:ext cx="651600" cy="3600"/>
          </a:xfrm>
          <a:prstGeom prst="straightConnector1">
            <a:avLst/>
          </a:prstGeom>
          <a:noFill/>
          <a:ln cap="flat" cmpd="sng" w="9525">
            <a:solidFill>
              <a:srgbClr val="77A9AD"/>
            </a:solidFill>
            <a:prstDash val="lgDash"/>
            <a:round/>
            <a:headEnd len="med" w="med" type="none"/>
            <a:tailEnd len="med" w="med" type="none"/>
          </a:ln>
        </p:spPr>
      </p:cxnSp>
      <p:cxnSp>
        <p:nvCxnSpPr>
          <p:cNvPr id="441" name="Google Shape;441;p29"/>
          <p:cNvCxnSpPr/>
          <p:nvPr/>
        </p:nvCxnSpPr>
        <p:spPr>
          <a:xfrm flipH="1" rot="10800000">
            <a:off x="9143423" y="9265564"/>
            <a:ext cx="651600" cy="3600"/>
          </a:xfrm>
          <a:prstGeom prst="straightConnector1">
            <a:avLst/>
          </a:prstGeom>
          <a:noFill/>
          <a:ln cap="flat" cmpd="sng" w="9525">
            <a:solidFill>
              <a:srgbClr val="77A9AD"/>
            </a:solidFill>
            <a:prstDash val="lgDash"/>
            <a:round/>
            <a:headEnd len="med" w="med" type="none"/>
            <a:tailEnd len="med" w="med" type="none"/>
          </a:ln>
        </p:spPr>
      </p:cxnSp>
      <p:sp>
        <p:nvSpPr>
          <p:cNvPr id="442" name="Google Shape;442;p29"/>
          <p:cNvSpPr txBox="1"/>
          <p:nvPr/>
        </p:nvSpPr>
        <p:spPr>
          <a:xfrm>
            <a:off x="9742300" y="8850438"/>
            <a:ext cx="4219200" cy="2532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Rheumatoid arthritis</a:t>
            </a:r>
            <a:endParaRPr sz="1200">
              <a:latin typeface="Mada"/>
              <a:ea typeface="Mada"/>
              <a:cs typeface="Mada"/>
              <a:sym typeface="Mada"/>
            </a:endParaRPr>
          </a:p>
        </p:txBody>
      </p:sp>
      <p:sp>
        <p:nvSpPr>
          <p:cNvPr id="439" name="Google Shape;439;p29"/>
          <p:cNvSpPr txBox="1"/>
          <p:nvPr/>
        </p:nvSpPr>
        <p:spPr>
          <a:xfrm>
            <a:off x="9790000" y="7753300"/>
            <a:ext cx="4171500" cy="3183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Malignancy (e.g. myeloma, bony metastasis)</a:t>
            </a:r>
            <a:endParaRPr sz="1200">
              <a:latin typeface="Mada"/>
              <a:ea typeface="Mada"/>
              <a:cs typeface="Mada"/>
              <a:sym typeface="Mada"/>
            </a:endParaRPr>
          </a:p>
        </p:txBody>
      </p:sp>
      <p:sp>
        <p:nvSpPr>
          <p:cNvPr id="443" name="Google Shape;443;p29"/>
          <p:cNvSpPr txBox="1"/>
          <p:nvPr/>
        </p:nvSpPr>
        <p:spPr>
          <a:xfrm>
            <a:off x="9742300" y="9177013"/>
            <a:ext cx="4219200" cy="1965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Hepatic insufficiency</a:t>
            </a:r>
            <a:endParaRPr sz="1200">
              <a:latin typeface="Mada"/>
              <a:ea typeface="Mada"/>
              <a:cs typeface="Mada"/>
              <a:sym typeface="Mada"/>
            </a:endParaRPr>
          </a:p>
        </p:txBody>
      </p:sp>
      <p:sp>
        <p:nvSpPr>
          <p:cNvPr id="444" name="Google Shape;444;p29"/>
          <p:cNvSpPr txBox="1"/>
          <p:nvPr/>
        </p:nvSpPr>
        <p:spPr>
          <a:xfrm>
            <a:off x="9790002" y="7426113"/>
            <a:ext cx="4171500" cy="253200"/>
          </a:xfrm>
          <a:prstGeom prst="rect">
            <a:avLst/>
          </a:prstGeom>
          <a:noFill/>
          <a:ln cap="flat" cmpd="sng" w="9525">
            <a:solidFill>
              <a:srgbClr val="77A9AD"/>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ar" sz="1200">
                <a:latin typeface="Mada"/>
                <a:ea typeface="Mada"/>
                <a:cs typeface="Mada"/>
                <a:sym typeface="Mada"/>
              </a:rPr>
              <a:t>Chronic lung disease</a:t>
            </a:r>
            <a:endParaRPr sz="1200">
              <a:latin typeface="Mada"/>
              <a:ea typeface="Mada"/>
              <a:cs typeface="Mada"/>
              <a:sym typeface="Mada"/>
            </a:endParaRPr>
          </a:p>
        </p:txBody>
      </p:sp>
      <p:sp>
        <p:nvSpPr>
          <p:cNvPr id="445" name="Google Shape;445;p29"/>
          <p:cNvSpPr/>
          <p:nvPr/>
        </p:nvSpPr>
        <p:spPr>
          <a:xfrm>
            <a:off x="374350" y="1110450"/>
            <a:ext cx="6875400" cy="2425500"/>
          </a:xfrm>
          <a:prstGeom prst="snip1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txBox="1"/>
          <p:nvPr/>
        </p:nvSpPr>
        <p:spPr>
          <a:xfrm>
            <a:off x="279550" y="1408500"/>
            <a:ext cx="6963000" cy="216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Decrease in </a:t>
            </a:r>
            <a:r>
              <a:rPr b="1" lang="ar" sz="1200" u="sng">
                <a:solidFill>
                  <a:srgbClr val="CC0000"/>
                </a:solidFill>
                <a:latin typeface="Mada"/>
                <a:ea typeface="Mada"/>
                <a:cs typeface="Mada"/>
                <a:sym typeface="Mada"/>
              </a:rPr>
              <a:t>bone mass</a:t>
            </a:r>
            <a:r>
              <a:rPr b="1" baseline="30000" lang="ar" sz="1200">
                <a:solidFill>
                  <a:srgbClr val="6AA84F"/>
                </a:solidFill>
                <a:latin typeface="Mada"/>
                <a:ea typeface="Mada"/>
                <a:cs typeface="Mada"/>
                <a:sym typeface="Mada"/>
              </a:rPr>
              <a:t>1</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strength </a:t>
            </a:r>
            <a:r>
              <a:rPr lang="ar" sz="1200">
                <a:solidFill>
                  <a:schemeClr val="dk1"/>
                </a:solidFill>
                <a:latin typeface="Mada"/>
                <a:ea typeface="Mada"/>
                <a:cs typeface="Mada"/>
                <a:sym typeface="Mada"/>
              </a:rPr>
              <a:t>with</a:t>
            </a:r>
            <a:r>
              <a:rPr lang="ar" sz="1200">
                <a:solidFill>
                  <a:schemeClr val="dk1"/>
                </a:solidFill>
                <a:latin typeface="Mada"/>
                <a:ea typeface="Mada"/>
                <a:cs typeface="Mada"/>
                <a:sym typeface="Mada"/>
              </a:rPr>
              <a:t> micro-architectural disruption resulting in fracture</a:t>
            </a:r>
            <a:r>
              <a:rPr b="1" baseline="30000" lang="ar" sz="1200">
                <a:solidFill>
                  <a:srgbClr val="6AA84F"/>
                </a:solidFill>
                <a:latin typeface="Mada"/>
                <a:ea typeface="Mada"/>
                <a:cs typeface="Mada"/>
                <a:sym typeface="Mada"/>
              </a:rPr>
              <a:t>2</a:t>
            </a:r>
            <a:r>
              <a:rPr lang="ar" sz="1200">
                <a:solidFill>
                  <a:schemeClr val="dk1"/>
                </a:solidFill>
                <a:latin typeface="Mada"/>
                <a:ea typeface="Mada"/>
                <a:cs typeface="Mada"/>
                <a:sym typeface="Mada"/>
              </a:rPr>
              <a:t> from minimal trauma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Generally patients are asymptomatic until fractures occur</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 is </a:t>
            </a:r>
            <a:r>
              <a:rPr b="1" lang="ar" sz="1200">
                <a:solidFill>
                  <a:srgbClr val="CC0000"/>
                </a:solidFill>
                <a:latin typeface="Mada"/>
                <a:ea typeface="Mada"/>
                <a:cs typeface="Mada"/>
                <a:sym typeface="Mada"/>
              </a:rPr>
              <a:t>impossible that osteoporosis cause pain</a:t>
            </a:r>
            <a:r>
              <a:rPr lang="ar" sz="1200">
                <a:solidFill>
                  <a:srgbClr val="6AA84F"/>
                </a:solidFill>
                <a:latin typeface="Mada"/>
                <a:ea typeface="Mada"/>
                <a:cs typeface="Mada"/>
                <a:sym typeface="Mada"/>
              </a:rPr>
              <a:t>, the pain is secondary to bone fractures, osteoarthritis or others.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The first manifestation of reduced bone mass is usually a wrist fracture</a:t>
            </a:r>
            <a:r>
              <a:rPr lang="ar" sz="1200">
                <a:latin typeface="Mada"/>
                <a:ea typeface="Mada"/>
                <a:cs typeface="Mada"/>
                <a:sym typeface="Mada"/>
              </a:rPr>
              <a:t> or a vertebral crush fracture caused by a small amount of force which produces severe localized pain.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Subsequent </a:t>
            </a:r>
            <a:r>
              <a:rPr b="1" lang="ar" sz="1200">
                <a:latin typeface="Mada"/>
                <a:ea typeface="Mada"/>
                <a:cs typeface="Mada"/>
                <a:sym typeface="Mada"/>
              </a:rPr>
              <a:t>vertebral fractures</a:t>
            </a:r>
            <a:r>
              <a:rPr b="1" baseline="30000" lang="ar" sz="1200">
                <a:solidFill>
                  <a:srgbClr val="1C4588"/>
                </a:solidFill>
                <a:latin typeface="Mada"/>
                <a:ea typeface="Mada"/>
                <a:cs typeface="Mada"/>
                <a:sym typeface="Mada"/>
              </a:rPr>
              <a:t>3</a:t>
            </a:r>
            <a:r>
              <a:rPr lang="ar" sz="1200">
                <a:latin typeface="Mada"/>
                <a:ea typeface="Mada"/>
                <a:cs typeface="Mada"/>
                <a:sym typeface="Mada"/>
              </a:rPr>
              <a:t> may contribute to </a:t>
            </a:r>
            <a:r>
              <a:rPr b="1" lang="ar" sz="1200">
                <a:latin typeface="Mada"/>
                <a:ea typeface="Mada"/>
                <a:cs typeface="Mada"/>
                <a:sym typeface="Mada"/>
              </a:rPr>
              <a:t>chronic back pain</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 well established osteoporosis, </a:t>
            </a:r>
            <a:r>
              <a:rPr b="1" lang="ar" sz="1200">
                <a:solidFill>
                  <a:srgbClr val="CC0000"/>
                </a:solidFill>
                <a:latin typeface="Mada"/>
                <a:ea typeface="Mada"/>
                <a:cs typeface="Mada"/>
                <a:sym typeface="Mada"/>
              </a:rPr>
              <a:t>dorsal Kyphosis</a:t>
            </a:r>
            <a:r>
              <a:rPr lang="ar" sz="1200">
                <a:latin typeface="Mada"/>
                <a:ea typeface="Mada"/>
                <a:cs typeface="Mada"/>
                <a:sym typeface="Mada"/>
              </a:rPr>
              <a:t> and </a:t>
            </a:r>
            <a:r>
              <a:rPr b="1" lang="ar" sz="1200">
                <a:latin typeface="Mada"/>
                <a:ea typeface="Mada"/>
                <a:cs typeface="Mada"/>
                <a:sym typeface="Mada"/>
              </a:rPr>
              <a:t>loss of height</a:t>
            </a:r>
            <a:r>
              <a:rPr lang="ar" sz="1200">
                <a:latin typeface="Mada"/>
                <a:ea typeface="Mada"/>
                <a:cs typeface="Mada"/>
                <a:sym typeface="Mada"/>
              </a:rPr>
              <a:t> occurs.</a:t>
            </a:r>
            <a:r>
              <a:rPr lang="ar" sz="1200">
                <a:solidFill>
                  <a:srgbClr val="1C4588"/>
                </a:solidFill>
                <a:latin typeface="Mada"/>
                <a:ea typeface="Mada"/>
                <a:cs typeface="Mada"/>
                <a:sym typeface="Mada"/>
              </a:rPr>
              <a:t> (‘Widow’s stoop’)</a:t>
            </a:r>
            <a:endParaRPr sz="1200">
              <a:solidFill>
                <a:srgbClr val="1C4588"/>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Hip fractures with its</a:t>
            </a:r>
            <a:r>
              <a:rPr b="1" lang="ar" sz="1200">
                <a:solidFill>
                  <a:srgbClr val="CC0000"/>
                </a:solidFill>
                <a:latin typeface="Mada"/>
                <a:ea typeface="Mada"/>
                <a:cs typeface="Mada"/>
                <a:sym typeface="Mada"/>
              </a:rPr>
              <a:t> </a:t>
            </a:r>
            <a:r>
              <a:rPr b="1" lang="ar" sz="1200" u="sng">
                <a:solidFill>
                  <a:srgbClr val="CC0000"/>
                </a:solidFill>
                <a:latin typeface="Mada"/>
                <a:ea typeface="Mada"/>
                <a:cs typeface="Mada"/>
                <a:sym typeface="Mada"/>
              </a:rPr>
              <a:t>fatal</a:t>
            </a:r>
            <a:r>
              <a:rPr b="1" lang="ar" sz="1200">
                <a:solidFill>
                  <a:srgbClr val="CC0000"/>
                </a:solidFill>
                <a:latin typeface="Mada"/>
                <a:ea typeface="Mada"/>
                <a:cs typeface="Mada"/>
                <a:sym typeface="Mada"/>
              </a:rPr>
              <a:t> </a:t>
            </a:r>
            <a:r>
              <a:rPr b="1" lang="ar" sz="1200">
                <a:latin typeface="Mada"/>
                <a:ea typeface="Mada"/>
                <a:cs typeface="Mada"/>
                <a:sym typeface="Mada"/>
              </a:rPr>
              <a:t>complications</a:t>
            </a:r>
            <a:r>
              <a:rPr lang="ar" sz="1200">
                <a:latin typeface="Mada"/>
                <a:ea typeface="Mada"/>
                <a:cs typeface="Mada"/>
                <a:sym typeface="Mada"/>
              </a:rPr>
              <a:t> also occur commonly as osteoporosis become more severe.</a:t>
            </a:r>
            <a:endParaRPr sz="1200">
              <a:latin typeface="Mada"/>
              <a:ea typeface="Mada"/>
              <a:cs typeface="Mada"/>
              <a:sym typeface="Mada"/>
            </a:endParaRPr>
          </a:p>
        </p:txBody>
      </p:sp>
      <p:sp>
        <p:nvSpPr>
          <p:cNvPr id="447" name="Google Shape;447;p29"/>
          <p:cNvSpPr/>
          <p:nvPr/>
        </p:nvSpPr>
        <p:spPr>
          <a:xfrm>
            <a:off x="660505" y="957909"/>
            <a:ext cx="2354700" cy="450600"/>
          </a:xfrm>
          <a:prstGeom prst="roundRect">
            <a:avLst>
              <a:gd fmla="val 16667" name="adj"/>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Introduction</a:t>
            </a:r>
            <a:endParaRPr>
              <a:solidFill>
                <a:srgbClr val="FFFFFF"/>
              </a:solidFill>
            </a:endParaRPr>
          </a:p>
        </p:txBody>
      </p:sp>
      <p:pic>
        <p:nvPicPr>
          <p:cNvPr descr="Image result for osteoporosis icon" id="448" name="Google Shape;448;p29"/>
          <p:cNvPicPr preferRelativeResize="0"/>
          <p:nvPr/>
        </p:nvPicPr>
        <p:blipFill>
          <a:blip r:embed="rId4">
            <a:alphaModFix/>
          </a:blip>
          <a:stretch>
            <a:fillRect/>
          </a:stretch>
        </p:blipFill>
        <p:spPr>
          <a:xfrm>
            <a:off x="6371800" y="626050"/>
            <a:ext cx="919500" cy="919500"/>
          </a:xfrm>
          <a:prstGeom prst="rect">
            <a:avLst/>
          </a:prstGeom>
          <a:noFill/>
          <a:ln>
            <a:noFill/>
          </a:ln>
        </p:spPr>
      </p:pic>
      <p:sp>
        <p:nvSpPr>
          <p:cNvPr id="449" name="Google Shape;449;p29"/>
          <p:cNvSpPr/>
          <p:nvPr/>
        </p:nvSpPr>
        <p:spPr>
          <a:xfrm>
            <a:off x="9643525" y="4218525"/>
            <a:ext cx="4195800" cy="302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chemeClr val="dk1"/>
                </a:solidFill>
                <a:latin typeface="Mada"/>
                <a:ea typeface="Mada"/>
                <a:cs typeface="Mada"/>
                <a:sym typeface="Mada"/>
              </a:rPr>
              <a:t>Causes</a:t>
            </a:r>
            <a:endParaRPr b="1" sz="1500">
              <a:latin typeface="Mada"/>
              <a:ea typeface="Mada"/>
              <a:cs typeface="Mada"/>
              <a:sym typeface="Mada"/>
            </a:endParaRPr>
          </a:p>
        </p:txBody>
      </p:sp>
      <p:sp>
        <p:nvSpPr>
          <p:cNvPr id="450" name="Google Shape;450;p29"/>
          <p:cNvSpPr txBox="1"/>
          <p:nvPr/>
        </p:nvSpPr>
        <p:spPr>
          <a:xfrm>
            <a:off x="2244450" y="452300"/>
            <a:ext cx="3071100" cy="54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ar">
                <a:latin typeface="Mada"/>
                <a:ea typeface="Mada"/>
                <a:cs typeface="Mada"/>
                <a:sym typeface="Mada"/>
              </a:rPr>
              <a:t>“The silent thief”</a:t>
            </a:r>
            <a:endParaRPr b="1" i="1">
              <a:latin typeface="Mada"/>
              <a:ea typeface="Mada"/>
              <a:cs typeface="Mada"/>
              <a:sym typeface="Mada"/>
            </a:endParaRPr>
          </a:p>
        </p:txBody>
      </p:sp>
      <p:sp>
        <p:nvSpPr>
          <p:cNvPr id="451" name="Google Shape;451;p29"/>
          <p:cNvSpPr txBox="1"/>
          <p:nvPr/>
        </p:nvSpPr>
        <p:spPr>
          <a:xfrm>
            <a:off x="247500" y="41814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Types of osteoporosis</a:t>
            </a:r>
            <a:endParaRPr b="1" sz="2200">
              <a:highlight>
                <a:srgbClr val="D0E0E3"/>
              </a:highlight>
              <a:latin typeface="Mada"/>
              <a:ea typeface="Mada"/>
              <a:cs typeface="Mada"/>
              <a:sym typeface="Mada"/>
            </a:endParaRPr>
          </a:p>
        </p:txBody>
      </p:sp>
      <p:graphicFrame>
        <p:nvGraphicFramePr>
          <p:cNvPr id="452" name="Google Shape;452;p29"/>
          <p:cNvGraphicFramePr/>
          <p:nvPr/>
        </p:nvGraphicFramePr>
        <p:xfrm>
          <a:off x="374325" y="4774500"/>
          <a:ext cx="3000000" cy="3000000"/>
        </p:xfrm>
        <a:graphic>
          <a:graphicData uri="http://schemas.openxmlformats.org/drawingml/2006/table">
            <a:tbl>
              <a:tblPr>
                <a:noFill/>
                <a:tableStyleId>{305187B0-6673-432A-9C05-BB5531676622}</a:tableStyleId>
              </a:tblPr>
              <a:tblGrid>
                <a:gridCol w="1577425"/>
                <a:gridCol w="2653750"/>
                <a:gridCol w="2644225"/>
              </a:tblGrid>
              <a:tr h="381000">
                <a:tc>
                  <a:txBody>
                    <a:bodyPr/>
                    <a:lstStyle/>
                    <a:p>
                      <a:pPr indent="0" lvl="0" marL="0" rtl="0" algn="l">
                        <a:spcBef>
                          <a:spcPts val="0"/>
                        </a:spcBef>
                        <a:spcAft>
                          <a:spcPts val="0"/>
                        </a:spcAft>
                        <a:buNone/>
                      </a:pPr>
                      <a:r>
                        <a:t/>
                      </a:r>
                      <a:endParaRPr>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Type 1 osteoporosis (Post-menopausal)</a:t>
                      </a:r>
                      <a:endParaRPr b="1" sz="1500">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Type 2 osteoporosis </a:t>
                      </a:r>
                      <a:endParaRPr b="1" sz="1500">
                        <a:solidFill>
                          <a:srgbClr val="FFFFFF"/>
                        </a:solidFill>
                        <a:latin typeface="Mada"/>
                        <a:ea typeface="Mada"/>
                        <a:cs typeface="Mada"/>
                        <a:sym typeface="Mada"/>
                      </a:endParaRPr>
                    </a:p>
                    <a:p>
                      <a:pPr indent="0" lvl="0" marL="0" rtl="0" algn="ctr">
                        <a:spcBef>
                          <a:spcPts val="0"/>
                        </a:spcBef>
                        <a:spcAft>
                          <a:spcPts val="0"/>
                        </a:spcAft>
                        <a:buNone/>
                      </a:pPr>
                      <a:r>
                        <a:rPr b="1" lang="ar" sz="1500">
                          <a:solidFill>
                            <a:srgbClr val="FFFFFF"/>
                          </a:solidFill>
                          <a:latin typeface="Mada"/>
                          <a:ea typeface="Mada"/>
                          <a:cs typeface="Mada"/>
                          <a:sym typeface="Mada"/>
                        </a:rPr>
                        <a:t>(Senile)</a:t>
                      </a:r>
                      <a:endParaRPr b="1" sz="1500">
                        <a:solidFill>
                          <a:srgbClr val="FFFFFF"/>
                        </a:solidFill>
                        <a:latin typeface="Mada"/>
                        <a:ea typeface="Mada"/>
                        <a:cs typeface="Mada"/>
                        <a:sym typeface="Mada"/>
                      </a:endParaRPr>
                    </a:p>
                  </a:txBody>
                  <a:tcPr marT="91425" marB="91425" marR="91425" marL="91425">
                    <a:solidFill>
                      <a:schemeClr val="accent1"/>
                    </a:solidFill>
                  </a:tcPr>
                </a:tc>
              </a:tr>
              <a:tr h="381000">
                <a:tc>
                  <a:txBody>
                    <a:bodyPr/>
                    <a:lstStyle/>
                    <a:p>
                      <a:pPr indent="0" lvl="0" marL="0" rtl="0" algn="ctr">
                        <a:spcBef>
                          <a:spcPts val="0"/>
                        </a:spcBef>
                        <a:spcAft>
                          <a:spcPts val="0"/>
                        </a:spcAft>
                        <a:buNone/>
                      </a:pPr>
                      <a:r>
                        <a:rPr b="1" lang="ar">
                          <a:latin typeface="Mada"/>
                          <a:ea typeface="Mada"/>
                          <a:cs typeface="Mada"/>
                          <a:sym typeface="Mada"/>
                        </a:rPr>
                        <a:t>Age</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a:latin typeface="Mada"/>
                          <a:ea typeface="Mada"/>
                          <a:cs typeface="Mada"/>
                          <a:sym typeface="Mada"/>
                        </a:rPr>
                        <a:t>Usually affects woman within 15 years of menopause</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a:latin typeface="Mada"/>
                          <a:ea typeface="Mada"/>
                          <a:cs typeface="Mada"/>
                          <a:sym typeface="Mada"/>
                        </a:rPr>
                        <a:t>&gt;70y/o</a:t>
                      </a:r>
                      <a:r>
                        <a:rPr lang="ar">
                          <a:latin typeface="Mada"/>
                          <a:ea typeface="Mada"/>
                          <a:cs typeface="Mada"/>
                          <a:sym typeface="Mada"/>
                        </a:rPr>
                        <a:t> </a:t>
                      </a:r>
                      <a:r>
                        <a:rPr lang="ar">
                          <a:solidFill>
                            <a:srgbClr val="6AA84F"/>
                          </a:solidFill>
                          <a:latin typeface="Mada"/>
                          <a:ea typeface="Mada"/>
                          <a:cs typeface="Mada"/>
                          <a:sym typeface="Mada"/>
                        </a:rPr>
                        <a:t>of both genders</a:t>
                      </a:r>
                      <a:endParaRPr>
                        <a:solidFill>
                          <a:srgbClr val="6AA84F"/>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a:latin typeface="Mada"/>
                          <a:ea typeface="Mada"/>
                          <a:cs typeface="Mada"/>
                          <a:sym typeface="Mada"/>
                        </a:rPr>
                        <a:t>Type of bone loss</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a:latin typeface="Mada"/>
                          <a:ea typeface="Mada"/>
                          <a:cs typeface="Mada"/>
                          <a:sym typeface="Mada"/>
                        </a:rPr>
                        <a:t>Mainly trabecular</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a:latin typeface="Mada"/>
                          <a:ea typeface="Mada"/>
                          <a:cs typeface="Mada"/>
                          <a:sym typeface="Mada"/>
                        </a:rPr>
                        <a:t>Trabecular and cortical</a:t>
                      </a:r>
                      <a:endParaRPr>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a:latin typeface="Mada"/>
                          <a:ea typeface="Mada"/>
                          <a:cs typeface="Mada"/>
                          <a:sym typeface="Mada"/>
                        </a:rPr>
                        <a:t>Rate of bone loss</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a:latin typeface="Mada"/>
                          <a:ea typeface="Mada"/>
                          <a:cs typeface="Mada"/>
                          <a:sym typeface="Mada"/>
                        </a:rPr>
                        <a:t>Accelerated</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a:latin typeface="Mada"/>
                          <a:ea typeface="Mada"/>
                          <a:cs typeface="Mada"/>
                          <a:sym typeface="Mada"/>
                        </a:rPr>
                        <a:t>Not accelerated</a:t>
                      </a:r>
                      <a:endParaRPr>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a:latin typeface="Mada"/>
                          <a:ea typeface="Mada"/>
                          <a:cs typeface="Mada"/>
                          <a:sym typeface="Mada"/>
                        </a:rPr>
                        <a:t>Fracture sites</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a:latin typeface="Mada"/>
                          <a:ea typeface="Mada"/>
                          <a:cs typeface="Mada"/>
                          <a:sym typeface="Mada"/>
                        </a:rPr>
                        <a:t>Distal radius (Colle’s fracture</a:t>
                      </a:r>
                      <a:r>
                        <a:rPr baseline="30000" lang="ar">
                          <a:latin typeface="Mada"/>
                          <a:ea typeface="Mada"/>
                          <a:cs typeface="Mada"/>
                          <a:sym typeface="Mada"/>
                        </a:rPr>
                        <a:t>4</a:t>
                      </a:r>
                      <a:r>
                        <a:rPr lang="ar">
                          <a:latin typeface="Mada"/>
                          <a:ea typeface="Mada"/>
                          <a:cs typeface="Mada"/>
                          <a:sym typeface="Mada"/>
                        </a:rPr>
                        <a:t>), vertebra (Crush and wedge fractures)</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a:latin typeface="Mada"/>
                          <a:ea typeface="Mada"/>
                          <a:cs typeface="Mada"/>
                          <a:sym typeface="Mada"/>
                        </a:rPr>
                        <a:t>Hip</a:t>
                      </a:r>
                      <a:r>
                        <a:rPr b="1" baseline="30000" lang="ar" sz="1200">
                          <a:solidFill>
                            <a:srgbClr val="6AA84F"/>
                          </a:solidFill>
                          <a:latin typeface="Mada"/>
                          <a:ea typeface="Mada"/>
                          <a:cs typeface="Mada"/>
                          <a:sym typeface="Mada"/>
                        </a:rPr>
                        <a:t>5</a:t>
                      </a:r>
                      <a:r>
                        <a:rPr lang="ar">
                          <a:latin typeface="Mada"/>
                          <a:ea typeface="Mada"/>
                          <a:cs typeface="Mada"/>
                          <a:sym typeface="Mada"/>
                        </a:rPr>
                        <a:t> and femur neck fractures</a:t>
                      </a:r>
                      <a:endParaRPr>
                        <a:latin typeface="Mada"/>
                        <a:ea typeface="Mada"/>
                        <a:cs typeface="Mada"/>
                        <a:sym typeface="Mada"/>
                      </a:endParaRPr>
                    </a:p>
                  </a:txBody>
                  <a:tcPr marT="91425" marB="91425" marR="91425" marL="91425"/>
                </a:tc>
              </a:tr>
            </a:tbl>
          </a:graphicData>
        </a:graphic>
      </p:graphicFrame>
      <p:sp>
        <p:nvSpPr>
          <p:cNvPr id="453" name="Google Shape;453;p29"/>
          <p:cNvSpPr txBox="1"/>
          <p:nvPr/>
        </p:nvSpPr>
        <p:spPr>
          <a:xfrm>
            <a:off x="142875" y="7715250"/>
            <a:ext cx="7220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Note: </a:t>
            </a:r>
            <a:r>
              <a:rPr lang="ar" sz="1200">
                <a:latin typeface="Mada"/>
                <a:ea typeface="Mada"/>
                <a:cs typeface="Mada"/>
                <a:sym typeface="Mada"/>
              </a:rPr>
              <a:t>Age related bone loss particularly trabecular bone in the spine begins in women before menopause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Other causes: </a:t>
            </a:r>
            <a:r>
              <a:rPr lang="ar" sz="1200">
                <a:latin typeface="Mada"/>
                <a:ea typeface="Mada"/>
                <a:cs typeface="Mada"/>
                <a:sym typeface="Mada"/>
              </a:rPr>
              <a:t>Ca and Vitamin D deficiency, Estrogen </a:t>
            </a:r>
            <a:r>
              <a:rPr lang="ar" sz="1200">
                <a:latin typeface="Mada"/>
                <a:ea typeface="Mada"/>
                <a:cs typeface="Mada"/>
                <a:sym typeface="Mada"/>
              </a:rPr>
              <a:t>deficiency</a:t>
            </a:r>
            <a:r>
              <a:rPr lang="ar" sz="1200">
                <a:latin typeface="Mada"/>
                <a:ea typeface="Mada"/>
                <a:cs typeface="Mada"/>
                <a:sym typeface="Mada"/>
              </a:rPr>
              <a:t> in women, androgen </a:t>
            </a:r>
            <a:r>
              <a:rPr lang="ar" sz="1200">
                <a:latin typeface="Mada"/>
                <a:ea typeface="Mada"/>
                <a:cs typeface="Mada"/>
                <a:sym typeface="Mada"/>
              </a:rPr>
              <a:t>deficiency</a:t>
            </a:r>
            <a:r>
              <a:rPr lang="ar" sz="1200">
                <a:latin typeface="Mada"/>
                <a:ea typeface="Mada"/>
                <a:cs typeface="Mada"/>
                <a:sym typeface="Mada"/>
              </a:rPr>
              <a:t> in men and </a:t>
            </a:r>
            <a:r>
              <a:rPr b="1" lang="ar" sz="1200">
                <a:solidFill>
                  <a:srgbClr val="CC0000"/>
                </a:solidFill>
                <a:latin typeface="Mada"/>
                <a:ea typeface="Mada"/>
                <a:cs typeface="Mada"/>
                <a:sym typeface="Mada"/>
              </a:rPr>
              <a:t>the use of steroids </a:t>
            </a:r>
            <a:r>
              <a:rPr lang="ar" sz="1200">
                <a:solidFill>
                  <a:srgbClr val="6AA84F"/>
                </a:solidFill>
                <a:latin typeface="Mada"/>
                <a:ea typeface="Mada"/>
                <a:cs typeface="Mada"/>
                <a:sym typeface="Mada"/>
              </a:rPr>
              <a:t>(Those treated for </a:t>
            </a:r>
            <a:r>
              <a:rPr lang="ar" sz="1200">
                <a:solidFill>
                  <a:srgbClr val="6AA84F"/>
                </a:solidFill>
                <a:latin typeface="Mada"/>
                <a:ea typeface="Mada"/>
                <a:cs typeface="Mada"/>
                <a:sym typeface="Mada"/>
              </a:rPr>
              <a:t>myasthenia</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gravis</a:t>
            </a:r>
            <a:r>
              <a:rPr lang="ar" sz="1200">
                <a:solidFill>
                  <a:srgbClr val="6AA84F"/>
                </a:solidFill>
                <a:latin typeface="Mada"/>
                <a:ea typeface="Mada"/>
                <a:cs typeface="Mada"/>
                <a:sym typeface="Mada"/>
              </a:rPr>
              <a:t>, SLE etc.)</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E</a:t>
            </a:r>
            <a:r>
              <a:rPr b="1" lang="ar" sz="1200">
                <a:latin typeface="Mada"/>
                <a:ea typeface="Mada"/>
                <a:cs typeface="Mada"/>
                <a:sym typeface="Mada"/>
              </a:rPr>
              <a:t>xclude secondary causes especially in younger individuals and men:</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Hyperparathyroidism (1ry/</a:t>
            </a:r>
            <a:r>
              <a:rPr lang="ar" sz="1200">
                <a:latin typeface="Mada"/>
                <a:ea typeface="Mada"/>
                <a:cs typeface="Mada"/>
                <a:sym typeface="Mada"/>
              </a:rPr>
              <a:t>2ndary</a:t>
            </a:r>
            <a:r>
              <a:rPr lang="ar" sz="1200">
                <a:latin typeface="Mada"/>
                <a:ea typeface="Mada"/>
                <a:cs typeface="Mada"/>
                <a:sym typeface="Mada"/>
              </a:rPr>
              <a:t>), Vitamin D </a:t>
            </a:r>
            <a:r>
              <a:rPr lang="ar" sz="1200">
                <a:latin typeface="Mada"/>
                <a:ea typeface="Mada"/>
                <a:cs typeface="Mada"/>
                <a:sym typeface="Mada"/>
              </a:rPr>
              <a:t>inadequacy</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Malabsorption state (e.g. celiac disease, inflammatory bowel disease, short gut syndrome)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Hypercalciuria, hyperthyroidism, chronic lung disease and rheumatoid </a:t>
            </a:r>
            <a:r>
              <a:rPr lang="ar" sz="1200">
                <a:latin typeface="Mada"/>
                <a:ea typeface="Mada"/>
                <a:cs typeface="Mada"/>
                <a:sym typeface="Mada"/>
              </a:rPr>
              <a:t>arthritis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Malignancy (e.g. myeloma, bony </a:t>
            </a:r>
            <a:r>
              <a:rPr lang="ar" sz="1200">
                <a:latin typeface="Mada"/>
                <a:ea typeface="Mada"/>
                <a:cs typeface="Mada"/>
                <a:sym typeface="Mada"/>
              </a:rPr>
              <a:t>metastasis</a:t>
            </a:r>
            <a:r>
              <a:rPr lang="ar" sz="1200">
                <a:latin typeface="Mada"/>
                <a:ea typeface="Mada"/>
                <a:cs typeface="Mada"/>
                <a:sym typeface="Mada"/>
              </a:rPr>
              <a:t>) and hepatic insufficiency</a:t>
            </a:r>
            <a:endParaRPr sz="1200">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cxnSp>
        <p:nvCxnSpPr>
          <p:cNvPr id="454" name="Google Shape;454;p29"/>
          <p:cNvCxnSpPr/>
          <p:nvPr/>
        </p:nvCxnSpPr>
        <p:spPr>
          <a:xfrm rot="10800000">
            <a:off x="0" y="9832400"/>
            <a:ext cx="7612800" cy="0"/>
          </a:xfrm>
          <a:prstGeom prst="straightConnector1">
            <a:avLst/>
          </a:prstGeom>
          <a:noFill/>
          <a:ln cap="flat" cmpd="sng" w="28575">
            <a:solidFill>
              <a:srgbClr val="B3CFD1"/>
            </a:solidFill>
            <a:prstDash val="dot"/>
            <a:round/>
            <a:headEnd len="med" w="med" type="none"/>
            <a:tailEnd len="med" w="med" type="none"/>
          </a:ln>
        </p:spPr>
      </p:cxnSp>
      <p:sp>
        <p:nvSpPr>
          <p:cNvPr id="455" name="Google Shape;455;p29"/>
          <p:cNvSpPr txBox="1"/>
          <p:nvPr/>
        </p:nvSpPr>
        <p:spPr>
          <a:xfrm>
            <a:off x="0" y="9832400"/>
            <a:ext cx="7560000" cy="8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latin typeface="Mada"/>
                <a:ea typeface="Mada"/>
                <a:cs typeface="Mada"/>
                <a:sym typeface="Mada"/>
              </a:rPr>
              <a:t>1- Mineralization is </a:t>
            </a:r>
            <a:r>
              <a:rPr b="1" lang="ar" sz="900">
                <a:solidFill>
                  <a:srgbClr val="6AA84F"/>
                </a:solidFill>
                <a:latin typeface="Mada"/>
                <a:ea typeface="Mada"/>
                <a:cs typeface="Mada"/>
                <a:sym typeface="Mada"/>
              </a:rPr>
              <a:t>not affected</a:t>
            </a:r>
            <a:endParaRPr b="1"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2- Fractures increase morbidity and mortality; so the goal is to prevent them</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1C4588"/>
                </a:solidFill>
                <a:latin typeface="Mada"/>
                <a:ea typeface="Mada"/>
                <a:cs typeface="Mada"/>
                <a:sym typeface="Mada"/>
              </a:rPr>
              <a:t>3- Sudden onset of severe pain in the spine, often radiating around to the front, suggests vertebral crush fracture. </a:t>
            </a:r>
            <a:endParaRPr sz="900">
              <a:solidFill>
                <a:srgbClr val="1C4588"/>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4- Colles’ fractures typically follow a fall on an outstretched arm. </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5- Due to mainly cortical </a:t>
            </a:r>
            <a:r>
              <a:rPr lang="ar" sz="900">
                <a:solidFill>
                  <a:srgbClr val="6AA84F"/>
                </a:solidFill>
                <a:latin typeface="Mada"/>
                <a:ea typeface="Mada"/>
                <a:cs typeface="Mada"/>
                <a:sym typeface="Mada"/>
              </a:rPr>
              <a:t>bone loss</a:t>
            </a:r>
            <a:endParaRPr sz="900">
              <a:solidFill>
                <a:srgbClr val="6AA84F"/>
              </a:solidFill>
              <a:latin typeface="Mada"/>
              <a:ea typeface="Mada"/>
              <a:cs typeface="Mada"/>
              <a:sym typeface="Mada"/>
            </a:endParaRPr>
          </a:p>
        </p:txBody>
      </p:sp>
      <p:pic>
        <p:nvPicPr>
          <p:cNvPr id="456" name="Google Shape;456;p29"/>
          <p:cNvPicPr preferRelativeResize="0"/>
          <p:nvPr/>
        </p:nvPicPr>
        <p:blipFill rotWithShape="1">
          <a:blip r:embed="rId5">
            <a:alphaModFix/>
          </a:blip>
          <a:srcRect b="35212" l="0" r="0" t="0"/>
          <a:stretch/>
        </p:blipFill>
        <p:spPr>
          <a:xfrm>
            <a:off x="4303975" y="3679341"/>
            <a:ext cx="1588499" cy="951776"/>
          </a:xfrm>
          <a:prstGeom prst="rect">
            <a:avLst/>
          </a:prstGeom>
          <a:noFill/>
          <a:ln>
            <a:noFill/>
          </a:ln>
        </p:spPr>
      </p:pic>
      <p:pic>
        <p:nvPicPr>
          <p:cNvPr id="457" name="Google Shape;457;p29"/>
          <p:cNvPicPr preferRelativeResize="0"/>
          <p:nvPr/>
        </p:nvPicPr>
        <p:blipFill rotWithShape="1">
          <a:blip r:embed="rId5">
            <a:alphaModFix/>
          </a:blip>
          <a:srcRect b="0" l="0" r="0" t="65388"/>
          <a:stretch/>
        </p:blipFill>
        <p:spPr>
          <a:xfrm>
            <a:off x="5879325" y="3829547"/>
            <a:ext cx="1588499" cy="508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63" name="Google Shape;463;p3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Osteoporosis </a:t>
            </a:r>
            <a:r>
              <a:rPr b="1" i="1" lang="ar" sz="2600">
                <a:solidFill>
                  <a:schemeClr val="dk1"/>
                </a:solidFill>
                <a:latin typeface="Mada"/>
                <a:ea typeface="Mada"/>
                <a:cs typeface="Mada"/>
                <a:sym typeface="Mada"/>
              </a:rPr>
              <a:t>cont.</a:t>
            </a:r>
            <a:r>
              <a:rPr b="1" lang="ar" sz="2600">
                <a:solidFill>
                  <a:schemeClr val="dk1"/>
                </a:solidFill>
                <a:latin typeface="Mada"/>
                <a:ea typeface="Mada"/>
                <a:cs typeface="Mada"/>
                <a:sym typeface="Mada"/>
              </a:rPr>
              <a:t> </a:t>
            </a:r>
            <a:endParaRPr b="1" sz="2600">
              <a:latin typeface="Alegreya"/>
              <a:ea typeface="Alegreya"/>
              <a:cs typeface="Alegreya"/>
              <a:sym typeface="Alegreya"/>
            </a:endParaRPr>
          </a:p>
        </p:txBody>
      </p:sp>
      <p:sp>
        <p:nvSpPr>
          <p:cNvPr id="464" name="Google Shape;464;p30"/>
          <p:cNvSpPr txBox="1"/>
          <p:nvPr/>
        </p:nvSpPr>
        <p:spPr>
          <a:xfrm>
            <a:off x="7560000" y="3238500"/>
            <a:ext cx="6858900" cy="4022400"/>
          </a:xfrm>
          <a:prstGeom prst="rect">
            <a:avLst/>
          </a:prstGeom>
          <a:noFill/>
          <a:ln>
            <a:noFill/>
          </a:ln>
        </p:spPr>
        <p:txBody>
          <a:bodyPr anchorCtr="0" anchor="t" bIns="232875" lIns="232875" spcFirstLastPara="1" rIns="232875" wrap="square" tIns="23287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Dual-energy x-ray absorptiometry (DEXA) measuring bone mineral density (BMD)and comparing it to BMD of a healthy woman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More than -2.5 SD below average: osteoporosis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It measures bone mass by the ability of the tissue to absorb the photons emitted from the radionuclide source or the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X-ray tube.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DEXA is what we use to diagnose osteoporosis. Other methods are not used anymore for osteoporosis diagnosing.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Bones density cannot be measured by an absolute number. To diagnose osteoporosis, you have to compare a patient’s bone density</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with the bone density of her or his age group.</a:t>
            </a:r>
            <a:endParaRPr sz="1200">
              <a:solidFill>
                <a:schemeClr val="dk1"/>
              </a:solidFill>
              <a:latin typeface="Mada"/>
              <a:ea typeface="Mada"/>
              <a:cs typeface="Mada"/>
              <a:sym typeface="Mada"/>
            </a:endParaRPr>
          </a:p>
        </p:txBody>
      </p:sp>
      <p:sp>
        <p:nvSpPr>
          <p:cNvPr id="465" name="Google Shape;465;p30"/>
          <p:cNvSpPr txBox="1"/>
          <p:nvPr/>
        </p:nvSpPr>
        <p:spPr>
          <a:xfrm>
            <a:off x="8429625" y="81713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t>1-“In case of severe osteoporosis that causes multiple fractures. We will give teriparatide</a:t>
            </a:r>
            <a:endParaRPr sz="1000"/>
          </a:p>
          <a:p>
            <a:pPr indent="0" lvl="0" marL="0" rtl="0" algn="l">
              <a:spcBef>
                <a:spcPts val="0"/>
              </a:spcBef>
              <a:spcAft>
                <a:spcPts val="0"/>
              </a:spcAft>
              <a:buClr>
                <a:schemeClr val="dk1"/>
              </a:buClr>
              <a:buSzPts val="1100"/>
              <a:buFont typeface="Arial"/>
              <a:buNone/>
            </a:pPr>
            <a:r>
              <a:rPr lang="ar" sz="1000"/>
              <a:t>intermittently not continuously which is PTH”</a:t>
            </a:r>
            <a:endParaRPr sz="1000"/>
          </a:p>
          <a:p>
            <a:pPr indent="0" lvl="0" marL="0" rtl="0" algn="l">
              <a:spcBef>
                <a:spcPts val="0"/>
              </a:spcBef>
              <a:spcAft>
                <a:spcPts val="0"/>
              </a:spcAft>
              <a:buNone/>
            </a:pPr>
            <a:r>
              <a:t/>
            </a:r>
            <a:endParaRPr sz="1000"/>
          </a:p>
        </p:txBody>
      </p:sp>
      <p:graphicFrame>
        <p:nvGraphicFramePr>
          <p:cNvPr id="466" name="Google Shape;466;p30"/>
          <p:cNvGraphicFramePr/>
          <p:nvPr/>
        </p:nvGraphicFramePr>
        <p:xfrm>
          <a:off x="536604" y="5708754"/>
          <a:ext cx="3000000" cy="3000000"/>
        </p:xfrm>
        <a:graphic>
          <a:graphicData uri="http://schemas.openxmlformats.org/drawingml/2006/table">
            <a:tbl>
              <a:tblPr>
                <a:noFill/>
                <a:tableStyleId>{305187B0-6673-432A-9C05-BB5531676622}</a:tableStyleId>
              </a:tblPr>
              <a:tblGrid>
                <a:gridCol w="1673500"/>
                <a:gridCol w="4912000"/>
              </a:tblGrid>
              <a:tr h="16900">
                <a:tc gridSpan="2">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WHO osteoporosis criteria 1994, definition based on BMD:</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hMerge="1"/>
              </a:tr>
              <a:tr h="10400">
                <a:tc>
                  <a:txBody>
                    <a:bodyPr/>
                    <a:lstStyle/>
                    <a:p>
                      <a:pPr indent="0" lvl="0" marL="0" rtl="0" algn="ctr">
                        <a:spcBef>
                          <a:spcPts val="0"/>
                        </a:spcBef>
                        <a:spcAft>
                          <a:spcPts val="0"/>
                        </a:spcAft>
                        <a:buNone/>
                      </a:pPr>
                      <a:r>
                        <a:rPr b="1" lang="ar" sz="1200">
                          <a:latin typeface="Mada"/>
                          <a:ea typeface="Mada"/>
                          <a:cs typeface="Mada"/>
                          <a:sym typeface="Mada"/>
                        </a:rPr>
                        <a:t>Normal</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Greater than or equal to </a:t>
                      </a:r>
                      <a:r>
                        <a:rPr b="1" lang="ar" sz="1200">
                          <a:latin typeface="Mada"/>
                          <a:ea typeface="Mada"/>
                          <a:cs typeface="Mada"/>
                          <a:sym typeface="Mada"/>
                        </a:rPr>
                        <a:t>– 1 SD</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1750">
                <a:tc>
                  <a:txBody>
                    <a:bodyPr/>
                    <a:lstStyle/>
                    <a:p>
                      <a:pPr indent="0" lvl="0" marL="0" rtl="0" algn="ctr">
                        <a:spcBef>
                          <a:spcPts val="0"/>
                        </a:spcBef>
                        <a:spcAft>
                          <a:spcPts val="0"/>
                        </a:spcAft>
                        <a:buNone/>
                      </a:pPr>
                      <a:r>
                        <a:rPr b="1" lang="ar" sz="1200">
                          <a:latin typeface="Mada"/>
                          <a:ea typeface="Mada"/>
                          <a:cs typeface="Mada"/>
                          <a:sym typeface="Mada"/>
                        </a:rPr>
                        <a:t>Osteopenia</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Between</a:t>
                      </a:r>
                      <a:r>
                        <a:rPr lang="ar" sz="1200">
                          <a:latin typeface="Mada"/>
                          <a:ea typeface="Mada"/>
                          <a:cs typeface="Mada"/>
                          <a:sym typeface="Mada"/>
                        </a:rPr>
                        <a:t> </a:t>
                      </a:r>
                      <a:r>
                        <a:rPr b="1" lang="ar" sz="1200">
                          <a:latin typeface="Mada"/>
                          <a:ea typeface="Mada"/>
                          <a:cs typeface="Mada"/>
                          <a:sym typeface="Mada"/>
                        </a:rPr>
                        <a:t>– 1</a:t>
                      </a:r>
                      <a:r>
                        <a:rPr lang="ar" sz="1200">
                          <a:latin typeface="Mada"/>
                          <a:ea typeface="Mada"/>
                          <a:cs typeface="Mada"/>
                          <a:sym typeface="Mada"/>
                        </a:rPr>
                        <a:t> and </a:t>
                      </a:r>
                      <a:r>
                        <a:rPr b="1" lang="ar" sz="1200">
                          <a:latin typeface="Mada"/>
                          <a:ea typeface="Mada"/>
                          <a:cs typeface="Mada"/>
                          <a:sym typeface="Mada"/>
                        </a:rPr>
                        <a:t>– 2.5 SD</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0400">
                <a:tc>
                  <a:txBody>
                    <a:bodyPr/>
                    <a:lstStyle/>
                    <a:p>
                      <a:pPr indent="0" lvl="0" marL="0" rtl="0" algn="ctr">
                        <a:spcBef>
                          <a:spcPts val="0"/>
                        </a:spcBef>
                        <a:spcAft>
                          <a:spcPts val="0"/>
                        </a:spcAft>
                        <a:buNone/>
                      </a:pPr>
                      <a:r>
                        <a:rPr b="1" lang="ar" sz="1200">
                          <a:latin typeface="Mada"/>
                          <a:ea typeface="Mada"/>
                          <a:cs typeface="Mada"/>
                          <a:sym typeface="Mada"/>
                        </a:rPr>
                        <a:t>Osteoporosis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Less than</a:t>
                      </a:r>
                      <a:r>
                        <a:rPr lang="ar" sz="1200">
                          <a:latin typeface="Mada"/>
                          <a:ea typeface="Mada"/>
                          <a:cs typeface="Mada"/>
                          <a:sym typeface="Mada"/>
                        </a:rPr>
                        <a:t> or equal to </a:t>
                      </a:r>
                      <a:r>
                        <a:rPr b="1" lang="ar" sz="1200">
                          <a:latin typeface="Mada"/>
                          <a:ea typeface="Mada"/>
                          <a:cs typeface="Mada"/>
                          <a:sym typeface="Mada"/>
                        </a:rPr>
                        <a:t>– 2.5 SD</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0300">
                <a:tc>
                  <a:txBody>
                    <a:bodyPr/>
                    <a:lstStyle/>
                    <a:p>
                      <a:pPr indent="0" lvl="0" marL="0" rtl="0" algn="ctr">
                        <a:spcBef>
                          <a:spcPts val="0"/>
                        </a:spcBef>
                        <a:spcAft>
                          <a:spcPts val="0"/>
                        </a:spcAft>
                        <a:buNone/>
                      </a:pPr>
                      <a:r>
                        <a:rPr b="1" lang="ar" sz="1200">
                          <a:latin typeface="Mada"/>
                          <a:ea typeface="Mada"/>
                          <a:cs typeface="Mada"/>
                          <a:sym typeface="Mada"/>
                        </a:rPr>
                        <a:t>Severe </a:t>
                      </a:r>
                      <a:r>
                        <a:rPr b="1" lang="ar" sz="1200">
                          <a:latin typeface="Mada"/>
                          <a:ea typeface="Mada"/>
                          <a:cs typeface="Mada"/>
                          <a:sym typeface="Mada"/>
                        </a:rPr>
                        <a:t>osteoporosis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Osteoporosis </a:t>
                      </a:r>
                      <a:r>
                        <a:rPr b="1" lang="ar" sz="1200">
                          <a:latin typeface="Mada"/>
                          <a:ea typeface="Mada"/>
                          <a:cs typeface="Mada"/>
                          <a:sym typeface="Mada"/>
                        </a:rPr>
                        <a:t>with 1</a:t>
                      </a:r>
                      <a:r>
                        <a:rPr lang="ar" sz="1200">
                          <a:latin typeface="Mada"/>
                          <a:ea typeface="Mada"/>
                          <a:cs typeface="Mada"/>
                          <a:sym typeface="Mada"/>
                        </a:rPr>
                        <a:t> or more fragility </a:t>
                      </a:r>
                      <a:r>
                        <a:rPr b="1" lang="ar" sz="1200">
                          <a:latin typeface="Mada"/>
                          <a:ea typeface="Mada"/>
                          <a:cs typeface="Mada"/>
                          <a:sym typeface="Mada"/>
                        </a:rPr>
                        <a:t>fractures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467" name="Google Shape;467;p30"/>
          <p:cNvPicPr preferRelativeResize="0"/>
          <p:nvPr/>
        </p:nvPicPr>
        <p:blipFill>
          <a:blip r:embed="rId3">
            <a:alphaModFix/>
          </a:blip>
          <a:stretch>
            <a:fillRect/>
          </a:stretch>
        </p:blipFill>
        <p:spPr>
          <a:xfrm>
            <a:off x="170850" y="4344800"/>
            <a:ext cx="3149125" cy="1185275"/>
          </a:xfrm>
          <a:prstGeom prst="rect">
            <a:avLst/>
          </a:prstGeom>
          <a:noFill/>
          <a:ln>
            <a:noFill/>
          </a:ln>
        </p:spPr>
      </p:pic>
      <p:sp>
        <p:nvSpPr>
          <p:cNvPr id="468" name="Google Shape;468;p30"/>
          <p:cNvSpPr/>
          <p:nvPr/>
        </p:nvSpPr>
        <p:spPr>
          <a:xfrm>
            <a:off x="3319975" y="4384988"/>
            <a:ext cx="2098500" cy="1104900"/>
          </a:xfrm>
          <a:prstGeom prst="rect">
            <a:avLst/>
          </a:prstGeom>
          <a:solidFill>
            <a:srgbClr val="FFFFFF"/>
          </a:solidFill>
          <a:ln cap="flat" cmpd="sng" w="12700">
            <a:solidFill>
              <a:srgbClr val="77A9AD"/>
            </a:solidFill>
            <a:prstDash val="solid"/>
            <a:miter lim="800000"/>
            <a:headEnd len="sm" w="sm" type="none"/>
            <a:tailEnd len="sm" w="sm" type="none"/>
          </a:ln>
        </p:spPr>
        <p:txBody>
          <a:bodyPr anchorCtr="0" anchor="t" bIns="34275" lIns="34275" spcFirstLastPara="1" rIns="34275" wrap="square" tIns="34275">
            <a:noAutofit/>
          </a:bodyPr>
          <a:lstStyle/>
          <a:p>
            <a:pPr indent="0" lvl="0" marL="0" marR="0" rtl="0" algn="l">
              <a:lnSpc>
                <a:spcPct val="90000"/>
              </a:lnSpc>
              <a:spcBef>
                <a:spcPts val="0"/>
              </a:spcBef>
              <a:spcAft>
                <a:spcPts val="0"/>
              </a:spcAft>
              <a:buNone/>
            </a:pPr>
            <a:r>
              <a:rPr b="1" lang="ar" sz="1200">
                <a:latin typeface="Mada"/>
                <a:ea typeface="Mada"/>
                <a:cs typeface="Mada"/>
                <a:sym typeface="Mada"/>
              </a:rPr>
              <a:t>Scan:</a:t>
            </a:r>
            <a:endParaRPr b="1" sz="1200">
              <a:latin typeface="Mada"/>
              <a:ea typeface="Mada"/>
              <a:cs typeface="Mada"/>
              <a:sym typeface="Mada"/>
            </a:endParaRPr>
          </a:p>
          <a:p>
            <a:pPr indent="-304800" lvl="0" marL="457200" marR="0" rtl="0" algn="l">
              <a:lnSpc>
                <a:spcPct val="90000"/>
              </a:lnSpc>
              <a:spcBef>
                <a:spcPts val="0"/>
              </a:spcBef>
              <a:spcAft>
                <a:spcPts val="0"/>
              </a:spcAft>
              <a:buSzPts val="1200"/>
              <a:buFont typeface="Mada"/>
              <a:buChar char="●"/>
            </a:pPr>
            <a:r>
              <a:rPr lang="ar" sz="1200">
                <a:latin typeface="Mada"/>
                <a:ea typeface="Mada"/>
                <a:cs typeface="Mada"/>
                <a:sym typeface="Mada"/>
              </a:rPr>
              <a:t>Lumbar spine “L1 to L4”</a:t>
            </a:r>
            <a:endParaRPr sz="1200">
              <a:latin typeface="Mada"/>
              <a:ea typeface="Mada"/>
              <a:cs typeface="Mada"/>
              <a:sym typeface="Mada"/>
            </a:endParaRPr>
          </a:p>
          <a:p>
            <a:pPr indent="-304800" lvl="0" marL="457200" marR="0" rtl="0" algn="l">
              <a:lnSpc>
                <a:spcPct val="90000"/>
              </a:lnSpc>
              <a:spcBef>
                <a:spcPts val="0"/>
              </a:spcBef>
              <a:spcAft>
                <a:spcPts val="0"/>
              </a:spcAft>
              <a:buSzPts val="1200"/>
              <a:buFont typeface="Mada"/>
              <a:buChar char="●"/>
            </a:pPr>
            <a:r>
              <a:rPr lang="ar" sz="1200">
                <a:latin typeface="Mada"/>
                <a:ea typeface="Mada"/>
                <a:cs typeface="Mada"/>
                <a:sym typeface="Mada"/>
              </a:rPr>
              <a:t>Femoral neck</a:t>
            </a:r>
            <a:endParaRPr sz="1200">
              <a:latin typeface="Mada"/>
              <a:ea typeface="Mada"/>
              <a:cs typeface="Mada"/>
              <a:sym typeface="Mada"/>
            </a:endParaRPr>
          </a:p>
          <a:p>
            <a:pPr indent="0" lvl="0" marL="0" marR="0" rtl="0" algn="l">
              <a:lnSpc>
                <a:spcPct val="90000"/>
              </a:lnSpc>
              <a:spcBef>
                <a:spcPts val="0"/>
              </a:spcBef>
              <a:spcAft>
                <a:spcPts val="0"/>
              </a:spcAft>
              <a:buNone/>
            </a:pPr>
            <a:r>
              <a:rPr lang="ar" sz="1200">
                <a:latin typeface="Mada"/>
                <a:ea typeface="Mada"/>
                <a:cs typeface="Mada"/>
                <a:sym typeface="Mada"/>
              </a:rPr>
              <a:t>If there is osteoporosis in one site, the patient will be labeled as osteoporotic</a:t>
            </a:r>
            <a:endParaRPr>
              <a:latin typeface="Exo"/>
              <a:ea typeface="Exo"/>
              <a:cs typeface="Exo"/>
              <a:sym typeface="Exo"/>
            </a:endParaRPr>
          </a:p>
        </p:txBody>
      </p:sp>
      <p:pic>
        <p:nvPicPr>
          <p:cNvPr id="469" name="Google Shape;469;p30"/>
          <p:cNvPicPr preferRelativeResize="0"/>
          <p:nvPr/>
        </p:nvPicPr>
        <p:blipFill>
          <a:blip r:embed="rId4">
            <a:alphaModFix/>
          </a:blip>
          <a:stretch>
            <a:fillRect/>
          </a:stretch>
        </p:blipFill>
        <p:spPr>
          <a:xfrm>
            <a:off x="628638" y="7594916"/>
            <a:ext cx="4570880" cy="2037600"/>
          </a:xfrm>
          <a:prstGeom prst="rect">
            <a:avLst/>
          </a:prstGeom>
          <a:noFill/>
          <a:ln>
            <a:noFill/>
          </a:ln>
        </p:spPr>
      </p:pic>
      <p:sp>
        <p:nvSpPr>
          <p:cNvPr id="470" name="Google Shape;470;p30"/>
          <p:cNvSpPr txBox="1"/>
          <p:nvPr/>
        </p:nvSpPr>
        <p:spPr>
          <a:xfrm>
            <a:off x="247500" y="8286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Diagnosis</a:t>
            </a:r>
            <a:endParaRPr b="1" sz="2200">
              <a:highlight>
                <a:srgbClr val="D0E0E3"/>
              </a:highlight>
              <a:latin typeface="Mada"/>
              <a:ea typeface="Mada"/>
              <a:cs typeface="Mada"/>
              <a:sym typeface="Mada"/>
            </a:endParaRPr>
          </a:p>
        </p:txBody>
      </p:sp>
      <p:sp>
        <p:nvSpPr>
          <p:cNvPr id="471" name="Google Shape;471;p30"/>
          <p:cNvSpPr txBox="1"/>
          <p:nvPr/>
        </p:nvSpPr>
        <p:spPr>
          <a:xfrm>
            <a:off x="381000" y="1295400"/>
            <a:ext cx="6936300" cy="2901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ALP and PTH are within normal range</a:t>
            </a:r>
            <a:r>
              <a:rPr lang="ar" sz="1200">
                <a:latin typeface="Mada"/>
                <a:ea typeface="Mada"/>
                <a:cs typeface="Mada"/>
                <a:sym typeface="Mada"/>
              </a:rPr>
              <a:t> in patients with osteoporosis due to sex hormones deficiency and aging.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X-rays of skeleton do not show</a:t>
            </a:r>
            <a:r>
              <a:rPr lang="ar" sz="1200">
                <a:latin typeface="Mada"/>
                <a:ea typeface="Mada"/>
                <a:cs typeface="Mada"/>
                <a:sym typeface="Mada"/>
              </a:rPr>
              <a:t> a decrease in osseous density </a:t>
            </a:r>
            <a:r>
              <a:rPr b="1" lang="ar" sz="1200">
                <a:solidFill>
                  <a:srgbClr val="CC0000"/>
                </a:solidFill>
                <a:latin typeface="Mada"/>
                <a:ea typeface="Mada"/>
                <a:cs typeface="Mada"/>
                <a:sym typeface="Mada"/>
              </a:rPr>
              <a:t>until at least 30% of bone mass has been lost.</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Available bone </a:t>
            </a:r>
            <a:r>
              <a:rPr b="1" lang="ar" sz="1200">
                <a:latin typeface="Mada"/>
                <a:ea typeface="Mada"/>
                <a:cs typeface="Mada"/>
                <a:sym typeface="Mada"/>
              </a:rPr>
              <a:t>assessment</a:t>
            </a:r>
            <a:r>
              <a:rPr b="1" lang="ar" sz="1200">
                <a:latin typeface="Mada"/>
                <a:ea typeface="Mada"/>
                <a:cs typeface="Mada"/>
                <a:sym typeface="Mada"/>
              </a:rPr>
              <a:t> methods:</a:t>
            </a:r>
            <a:endParaRPr b="1"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Single-Photon absorptiometry (SPA)</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Dual-Photon absorptiometry (DPA)</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Computed Tomography (CT)</a:t>
            </a:r>
            <a:endParaRPr sz="1200">
              <a:latin typeface="Mada"/>
              <a:ea typeface="Mada"/>
              <a:cs typeface="Mada"/>
              <a:sym typeface="Mada"/>
            </a:endParaRPr>
          </a:p>
          <a:p>
            <a:pPr indent="-304800" lvl="1" marL="914400" rtl="0" algn="l">
              <a:spcBef>
                <a:spcPts val="0"/>
              </a:spcBef>
              <a:spcAft>
                <a:spcPts val="0"/>
              </a:spcAft>
              <a:buClr>
                <a:srgbClr val="CC0000"/>
              </a:buClr>
              <a:buSzPts val="1200"/>
              <a:buFont typeface="Mada"/>
              <a:buAutoNum type="arabicPeriod"/>
            </a:pPr>
            <a:r>
              <a:rPr b="1" lang="ar" sz="1200">
                <a:solidFill>
                  <a:srgbClr val="CC0000"/>
                </a:solidFill>
                <a:latin typeface="Mada"/>
                <a:ea typeface="Mada"/>
                <a:cs typeface="Mada"/>
                <a:sym typeface="Mada"/>
              </a:rPr>
              <a:t>Dual-Energy X-ray Absorptiometry (DEXA) (Gold standard)</a:t>
            </a:r>
            <a:endParaRPr b="1" sz="1200">
              <a:solidFill>
                <a:srgbClr val="CC0000"/>
              </a:solidFill>
              <a:latin typeface="Mada"/>
              <a:ea typeface="Mada"/>
              <a:cs typeface="Mada"/>
              <a:sym typeface="Mada"/>
            </a:endParaRPr>
          </a:p>
          <a:p>
            <a:pPr indent="-304800" lvl="2" marL="1371600" rtl="0" algn="l">
              <a:spcBef>
                <a:spcPts val="0"/>
              </a:spcBef>
              <a:spcAft>
                <a:spcPts val="0"/>
              </a:spcAft>
              <a:buSzPts val="1200"/>
              <a:buFont typeface="Mada"/>
              <a:buChar char="■"/>
            </a:pPr>
            <a:r>
              <a:rPr lang="ar" sz="1200">
                <a:latin typeface="Mada"/>
                <a:ea typeface="Mada"/>
                <a:cs typeface="Mada"/>
                <a:sym typeface="Mada"/>
              </a:rPr>
              <a:t>Measures bone </a:t>
            </a:r>
            <a:r>
              <a:rPr lang="ar" sz="1200">
                <a:latin typeface="Mada"/>
                <a:ea typeface="Mada"/>
                <a:cs typeface="Mada"/>
                <a:sym typeface="Mada"/>
              </a:rPr>
              <a:t>mineral</a:t>
            </a:r>
            <a:r>
              <a:rPr lang="ar" sz="1200">
                <a:latin typeface="Mada"/>
                <a:ea typeface="Mada"/>
                <a:cs typeface="Mada"/>
                <a:sym typeface="Mada"/>
              </a:rPr>
              <a:t> density (BMD, </a:t>
            </a:r>
            <a:r>
              <a:rPr lang="ar" sz="1200">
                <a:solidFill>
                  <a:srgbClr val="6AA84F"/>
                </a:solidFill>
                <a:latin typeface="Mada"/>
                <a:ea typeface="Mada"/>
                <a:cs typeface="Mada"/>
                <a:sym typeface="Mada"/>
              </a:rPr>
              <a:t>aka T-score</a:t>
            </a:r>
            <a:r>
              <a:rPr lang="ar" sz="1200">
                <a:latin typeface="Mada"/>
                <a:ea typeface="Mada"/>
                <a:cs typeface="Mada"/>
                <a:sym typeface="Mada"/>
              </a:rPr>
              <a:t>) </a:t>
            </a:r>
            <a:r>
              <a:rPr lang="ar" sz="1200">
                <a:solidFill>
                  <a:srgbClr val="6AA84F"/>
                </a:solidFill>
                <a:latin typeface="Mada"/>
                <a:ea typeface="Mada"/>
                <a:cs typeface="Mada"/>
                <a:sym typeface="Mada"/>
              </a:rPr>
              <a:t>usually of the lumbar spine and proximal femur</a:t>
            </a:r>
            <a:r>
              <a:rPr lang="ar" sz="1200">
                <a:latin typeface="Mada"/>
                <a:ea typeface="Mada"/>
                <a:cs typeface="Mada"/>
                <a:sym typeface="Mada"/>
              </a:rPr>
              <a:t> and comparing it to BMD of a healthy woman</a:t>
            </a: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very sensitive </a:t>
            </a:r>
            <a:r>
              <a:rPr lang="ar" sz="1200">
                <a:solidFill>
                  <a:srgbClr val="6AA84F"/>
                </a:solidFill>
                <a:latin typeface="Mada"/>
                <a:ea typeface="Mada"/>
                <a:cs typeface="Mada"/>
                <a:sym typeface="Mada"/>
              </a:rPr>
              <a:t>to bone mass reduction but cannot tell you the cause (osteomalacia or osteoporosis)</a:t>
            </a:r>
            <a:endParaRPr sz="1200">
              <a:latin typeface="Mada"/>
              <a:ea typeface="Mada"/>
              <a:cs typeface="Mada"/>
              <a:sym typeface="Mada"/>
            </a:endParaRPr>
          </a:p>
          <a:p>
            <a:pPr indent="-304800" lvl="2" marL="13716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More than</a:t>
            </a:r>
            <a:r>
              <a:rPr b="1" lang="ar" sz="1200">
                <a:solidFill>
                  <a:srgbClr val="CC0000"/>
                </a:solidFill>
                <a:latin typeface="Mada"/>
                <a:ea typeface="Mada"/>
                <a:cs typeface="Mada"/>
                <a:sym typeface="Mada"/>
              </a:rPr>
              <a:t> -2.5 SD below average → osteoporosis</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Measure bone mass by </a:t>
            </a:r>
            <a:r>
              <a:rPr b="1" lang="ar" sz="1200">
                <a:latin typeface="Mada"/>
                <a:ea typeface="Mada"/>
                <a:cs typeface="Mada"/>
                <a:sym typeface="Mada"/>
              </a:rPr>
              <a:t>the ability of the tissue to absorb the photons</a:t>
            </a:r>
            <a:r>
              <a:rPr lang="ar" sz="1200">
                <a:latin typeface="Mada"/>
                <a:ea typeface="Mada"/>
                <a:cs typeface="Mada"/>
                <a:sym typeface="Mada"/>
              </a:rPr>
              <a:t> emitted from the radionuclide source or the X-ray tube.</a:t>
            </a:r>
            <a:endParaRPr sz="1200">
              <a:latin typeface="Mada"/>
              <a:ea typeface="Mada"/>
              <a:cs typeface="Mada"/>
              <a:sym typeface="Mada"/>
            </a:endParaRPr>
          </a:p>
        </p:txBody>
      </p:sp>
      <p:sp>
        <p:nvSpPr>
          <p:cNvPr id="472" name="Google Shape;472;p30"/>
          <p:cNvSpPr/>
          <p:nvPr/>
        </p:nvSpPr>
        <p:spPr>
          <a:xfrm>
            <a:off x="628650" y="5708750"/>
            <a:ext cx="387000" cy="3519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3" name="Google Shape;473;p30"/>
          <p:cNvPicPr preferRelativeResize="0"/>
          <p:nvPr/>
        </p:nvPicPr>
        <p:blipFill>
          <a:blip r:embed="rId5">
            <a:alphaModFix/>
          </a:blip>
          <a:stretch>
            <a:fillRect/>
          </a:stretch>
        </p:blipFill>
        <p:spPr>
          <a:xfrm>
            <a:off x="5456575" y="7573300"/>
            <a:ext cx="1665524" cy="2519779"/>
          </a:xfrm>
          <a:prstGeom prst="rect">
            <a:avLst/>
          </a:prstGeom>
          <a:noFill/>
          <a:ln>
            <a:noFill/>
          </a:ln>
        </p:spPr>
      </p:pic>
      <p:pic>
        <p:nvPicPr>
          <p:cNvPr id="474" name="Google Shape;474;p30"/>
          <p:cNvPicPr preferRelativeResize="0"/>
          <p:nvPr/>
        </p:nvPicPr>
        <p:blipFill>
          <a:blip r:embed="rId6">
            <a:alphaModFix/>
          </a:blip>
          <a:stretch>
            <a:fillRect/>
          </a:stretch>
        </p:blipFill>
        <p:spPr>
          <a:xfrm>
            <a:off x="5519306" y="4477688"/>
            <a:ext cx="1939868" cy="919501"/>
          </a:xfrm>
          <a:prstGeom prst="rect">
            <a:avLst/>
          </a:prstGeom>
          <a:noFill/>
          <a:ln cap="flat" cmpd="sng" w="12700">
            <a:solidFill>
              <a:srgbClr val="77A9AD"/>
            </a:solidFill>
            <a:prstDash val="solid"/>
            <a:miter lim="8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80" name="Google Shape;480;p3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Osteoporosis </a:t>
            </a:r>
            <a:r>
              <a:rPr b="1" i="1" lang="ar" sz="2600">
                <a:solidFill>
                  <a:schemeClr val="dk1"/>
                </a:solidFill>
                <a:latin typeface="Mada"/>
                <a:ea typeface="Mada"/>
                <a:cs typeface="Mada"/>
                <a:sym typeface="Mada"/>
              </a:rPr>
              <a:t>cont.</a:t>
            </a:r>
            <a:r>
              <a:rPr b="1" lang="ar" sz="2600">
                <a:solidFill>
                  <a:schemeClr val="dk1"/>
                </a:solidFill>
                <a:latin typeface="Mada"/>
                <a:ea typeface="Mada"/>
                <a:cs typeface="Mada"/>
                <a:sym typeface="Mada"/>
              </a:rPr>
              <a:t> </a:t>
            </a:r>
            <a:endParaRPr b="1" sz="2600">
              <a:latin typeface="Alegreya"/>
              <a:ea typeface="Alegreya"/>
              <a:cs typeface="Alegreya"/>
              <a:sym typeface="Alegreya"/>
            </a:endParaRPr>
          </a:p>
        </p:txBody>
      </p:sp>
      <p:sp>
        <p:nvSpPr>
          <p:cNvPr id="481" name="Google Shape;481;p31"/>
          <p:cNvSpPr txBox="1"/>
          <p:nvPr/>
        </p:nvSpPr>
        <p:spPr>
          <a:xfrm>
            <a:off x="7561125" y="2898300"/>
            <a:ext cx="6858900" cy="4022400"/>
          </a:xfrm>
          <a:prstGeom prst="rect">
            <a:avLst/>
          </a:prstGeom>
          <a:noFill/>
          <a:ln>
            <a:noFill/>
          </a:ln>
        </p:spPr>
        <p:txBody>
          <a:bodyPr anchorCtr="0" anchor="t" bIns="232875" lIns="232875" spcFirstLastPara="1" rIns="232875" wrap="square" tIns="23287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Dual-energy x-ray absorptiometry (DEXA) measuring bone mineral density (BMD)and comparing it to BMD of a healthy woman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More than -2.5 SD below average: osteoporosis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It measures bone mass by the ability of the tissue to absorb the photons emitted from the radionuclide source or the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X-ray tube.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DEXA is what we use to diagnose osteoporosis. Other methods are not used anymore for osteoporosis diagnosing.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Bones density cannot be measured by an absolute number. To diagnose osteoporosis, you have to compare a patient’s bone density</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with the bone density of her or his age group.</a:t>
            </a:r>
            <a:endParaRPr sz="1200">
              <a:solidFill>
                <a:schemeClr val="dk1"/>
              </a:solidFill>
              <a:latin typeface="Mada"/>
              <a:ea typeface="Mada"/>
              <a:cs typeface="Mada"/>
              <a:sym typeface="Mada"/>
            </a:endParaRPr>
          </a:p>
        </p:txBody>
      </p:sp>
      <p:sp>
        <p:nvSpPr>
          <p:cNvPr id="482" name="Google Shape;482;p31"/>
          <p:cNvSpPr txBox="1"/>
          <p:nvPr/>
        </p:nvSpPr>
        <p:spPr>
          <a:xfrm>
            <a:off x="8429625" y="81713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t>1-“In case of severe osteoporosis that causes multiple fractures. We will give teriparatide</a:t>
            </a:r>
            <a:endParaRPr sz="1000"/>
          </a:p>
          <a:p>
            <a:pPr indent="0" lvl="0" marL="0" rtl="0" algn="l">
              <a:spcBef>
                <a:spcPts val="0"/>
              </a:spcBef>
              <a:spcAft>
                <a:spcPts val="0"/>
              </a:spcAft>
              <a:buClr>
                <a:schemeClr val="dk1"/>
              </a:buClr>
              <a:buSzPts val="1100"/>
              <a:buFont typeface="Arial"/>
              <a:buNone/>
            </a:pPr>
            <a:r>
              <a:rPr lang="ar" sz="1000"/>
              <a:t>intermittently not continuously which is PTH”</a:t>
            </a:r>
            <a:endParaRPr sz="1000"/>
          </a:p>
          <a:p>
            <a:pPr indent="0" lvl="0" marL="0" rtl="0" algn="l">
              <a:spcBef>
                <a:spcPts val="0"/>
              </a:spcBef>
              <a:spcAft>
                <a:spcPts val="0"/>
              </a:spcAft>
              <a:buNone/>
            </a:pPr>
            <a:r>
              <a:t/>
            </a:r>
            <a:endParaRPr sz="1000"/>
          </a:p>
        </p:txBody>
      </p:sp>
      <p:sp>
        <p:nvSpPr>
          <p:cNvPr id="483" name="Google Shape;483;p31"/>
          <p:cNvSpPr txBox="1"/>
          <p:nvPr/>
        </p:nvSpPr>
        <p:spPr>
          <a:xfrm>
            <a:off x="247500" y="7524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Management</a:t>
            </a:r>
            <a:endParaRPr b="1" sz="2200">
              <a:highlight>
                <a:srgbClr val="D0E0E3"/>
              </a:highlight>
              <a:latin typeface="Mada"/>
              <a:ea typeface="Mada"/>
              <a:cs typeface="Mada"/>
              <a:sym typeface="Mada"/>
            </a:endParaRPr>
          </a:p>
        </p:txBody>
      </p:sp>
      <p:sp>
        <p:nvSpPr>
          <p:cNvPr id="484" name="Google Shape;484;p31"/>
          <p:cNvSpPr txBox="1"/>
          <p:nvPr/>
        </p:nvSpPr>
        <p:spPr>
          <a:xfrm>
            <a:off x="381000" y="1219200"/>
            <a:ext cx="4727100" cy="1773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A64D79"/>
              </a:buClr>
              <a:buSzPts val="1100"/>
              <a:buFont typeface="Mada"/>
              <a:buChar char="●"/>
            </a:pPr>
            <a:r>
              <a:rPr lang="ar" sz="1100">
                <a:solidFill>
                  <a:srgbClr val="A64D79"/>
                </a:solidFill>
                <a:latin typeface="Mada"/>
                <a:ea typeface="Mada"/>
                <a:cs typeface="Mada"/>
                <a:sym typeface="Mada"/>
              </a:rPr>
              <a:t>It is appropriate to begin to </a:t>
            </a:r>
            <a:r>
              <a:rPr b="1" lang="ar" sz="1100">
                <a:solidFill>
                  <a:srgbClr val="A64D79"/>
                </a:solidFill>
                <a:latin typeface="Mada"/>
                <a:ea typeface="Mada"/>
                <a:cs typeface="Mada"/>
                <a:sym typeface="Mada"/>
              </a:rPr>
              <a:t>look for risk factors that predispose a person to osteoporosis</a:t>
            </a:r>
            <a:r>
              <a:rPr lang="ar" sz="1100">
                <a:solidFill>
                  <a:srgbClr val="A64D79"/>
                </a:solidFill>
                <a:latin typeface="Mada"/>
                <a:ea typeface="Mada"/>
                <a:cs typeface="Mada"/>
                <a:sym typeface="Mada"/>
              </a:rPr>
              <a:t> and develop a rational prevention program tailored to person’s risk before the menopause. e.g., </a:t>
            </a:r>
            <a:r>
              <a:rPr b="1" lang="ar" sz="1100">
                <a:solidFill>
                  <a:srgbClr val="A64D79"/>
                </a:solidFill>
                <a:latin typeface="Mada"/>
                <a:ea typeface="Mada"/>
                <a:cs typeface="Mada"/>
                <a:sym typeface="Mada"/>
              </a:rPr>
              <a:t>Women with thin light frame</a:t>
            </a:r>
            <a:r>
              <a:rPr lang="ar" sz="1100">
                <a:solidFill>
                  <a:srgbClr val="A64D79"/>
                </a:solidFill>
                <a:latin typeface="Mada"/>
                <a:ea typeface="Mada"/>
                <a:cs typeface="Mada"/>
                <a:sym typeface="Mada"/>
              </a:rPr>
              <a:t>, history of low calcium intake, decreased physical activity, high alcohol or caffeine consumption, smoking, family history of osteoporosis, history of prior menstrual disturbances or history of drug like antiepileptics or steroids are all high risk groups and in the presence of one or more of such risk factors measurement of BMD provides further information to the risk of fractures.</a:t>
            </a:r>
            <a:endParaRPr sz="1100">
              <a:solidFill>
                <a:srgbClr val="A64D79"/>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Strategy: </a:t>
            </a:r>
            <a:r>
              <a:rPr b="1" lang="ar" sz="1100">
                <a:solidFill>
                  <a:srgbClr val="CC0000"/>
                </a:solidFill>
                <a:latin typeface="Mada"/>
                <a:ea typeface="Mada"/>
                <a:cs typeface="Mada"/>
                <a:sym typeface="Mada"/>
              </a:rPr>
              <a:t>Prevent Osteoporosis</a:t>
            </a:r>
            <a:r>
              <a:rPr lang="ar" sz="1100">
                <a:latin typeface="Mada"/>
                <a:ea typeface="Mada"/>
                <a:cs typeface="Mada"/>
                <a:sym typeface="Mada"/>
              </a:rPr>
              <a:t>, detect and treat early to decrease further progression and limit disability and provide rehabilitation as well as raising public awareness.</a:t>
            </a:r>
            <a:endParaRPr sz="1100">
              <a:latin typeface="Mada"/>
              <a:ea typeface="Mada"/>
              <a:cs typeface="Mada"/>
              <a:sym typeface="Mada"/>
            </a:endParaRPr>
          </a:p>
        </p:txBody>
      </p:sp>
      <p:sp>
        <p:nvSpPr>
          <p:cNvPr id="485" name="Google Shape;485;p31"/>
          <p:cNvSpPr/>
          <p:nvPr/>
        </p:nvSpPr>
        <p:spPr>
          <a:xfrm>
            <a:off x="492800" y="3521058"/>
            <a:ext cx="6810300" cy="1290900"/>
          </a:xfrm>
          <a:prstGeom prst="snip2DiagRect">
            <a:avLst>
              <a:gd fmla="val 0" name="adj1"/>
              <a:gd fmla="val 16667"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485775" y="3513099"/>
            <a:ext cx="5857800" cy="376500"/>
          </a:xfrm>
          <a:prstGeom prst="round1Rect">
            <a:avLst>
              <a:gd fmla="val 16667" name="adj"/>
            </a:avLst>
          </a:prstGeom>
          <a:solidFill>
            <a:srgbClr val="0C343D"/>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528650" y="3540172"/>
            <a:ext cx="416700" cy="322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609650" y="3594945"/>
            <a:ext cx="254700" cy="2127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txBox="1"/>
          <p:nvPr/>
        </p:nvSpPr>
        <p:spPr>
          <a:xfrm>
            <a:off x="597800" y="3534156"/>
            <a:ext cx="2784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490" name="Google Shape;490;p31"/>
          <p:cNvSpPr txBox="1"/>
          <p:nvPr/>
        </p:nvSpPr>
        <p:spPr>
          <a:xfrm>
            <a:off x="1031675" y="3523899"/>
            <a:ext cx="497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ar">
                <a:solidFill>
                  <a:srgbClr val="FFFFFF"/>
                </a:solidFill>
                <a:latin typeface="Mada"/>
                <a:ea typeface="Mada"/>
                <a:cs typeface="Mada"/>
                <a:sym typeface="Mada"/>
              </a:rPr>
              <a:t>The Adolescent Female (Peak bone mass attainment)</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491" name="Google Shape;491;p31"/>
          <p:cNvSpPr txBox="1"/>
          <p:nvPr/>
        </p:nvSpPr>
        <p:spPr>
          <a:xfrm>
            <a:off x="519450" y="3834250"/>
            <a:ext cx="6783600" cy="7206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Peak bone mass: the highest bone mass a person reach in their life, usually in their early 20s.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Adequate calcium intake of 1200 mg/day is recommended, </a:t>
            </a:r>
            <a:r>
              <a:rPr lang="ar" sz="1100">
                <a:solidFill>
                  <a:srgbClr val="6AA84F"/>
                </a:solidFill>
                <a:latin typeface="Mada"/>
                <a:ea typeface="Mada"/>
                <a:cs typeface="Mada"/>
                <a:sym typeface="Mada"/>
              </a:rPr>
              <a:t>to maximize peak bone mass</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Adequate sun exposure or vit D supplementation to ensure adequate level.</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 reasonable exercise program is recommended.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Genetic influence on peak bone mass attainment.</a:t>
            </a:r>
            <a:endParaRPr sz="1100">
              <a:latin typeface="Mada"/>
              <a:ea typeface="Mada"/>
              <a:cs typeface="Mada"/>
              <a:sym typeface="Mada"/>
            </a:endParaRPr>
          </a:p>
        </p:txBody>
      </p:sp>
      <p:sp>
        <p:nvSpPr>
          <p:cNvPr id="492" name="Google Shape;492;p31"/>
          <p:cNvSpPr/>
          <p:nvPr/>
        </p:nvSpPr>
        <p:spPr>
          <a:xfrm>
            <a:off x="496325" y="4925450"/>
            <a:ext cx="6810300" cy="1838700"/>
          </a:xfrm>
          <a:prstGeom prst="snip2DiagRect">
            <a:avLst>
              <a:gd fmla="val 0" name="adj1"/>
              <a:gd fmla="val 16667" name="adj2"/>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489300" y="4916675"/>
            <a:ext cx="5857800" cy="414900"/>
          </a:xfrm>
          <a:prstGeom prst="round1Rect">
            <a:avLst>
              <a:gd fmla="val 16667" name="adj"/>
            </a:avLst>
          </a:prstGeom>
          <a:solidFill>
            <a:srgbClr val="134F5C"/>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p:nvPr/>
        </p:nvSpPr>
        <p:spPr>
          <a:xfrm>
            <a:off x="532175" y="4946510"/>
            <a:ext cx="416700" cy="355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1"/>
          <p:cNvSpPr/>
          <p:nvPr/>
        </p:nvSpPr>
        <p:spPr>
          <a:xfrm>
            <a:off x="613163" y="5030883"/>
            <a:ext cx="254700" cy="2346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txBox="1"/>
          <p:nvPr/>
        </p:nvSpPr>
        <p:spPr>
          <a:xfrm>
            <a:off x="601325" y="4939880"/>
            <a:ext cx="2784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sp>
        <p:nvSpPr>
          <p:cNvPr id="497" name="Google Shape;497;p31"/>
          <p:cNvSpPr txBox="1"/>
          <p:nvPr/>
        </p:nvSpPr>
        <p:spPr>
          <a:xfrm>
            <a:off x="1035200" y="4928577"/>
            <a:ext cx="497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ar">
                <a:solidFill>
                  <a:srgbClr val="FFFFFF"/>
                </a:solidFill>
                <a:latin typeface="Mada"/>
                <a:ea typeface="Mada"/>
                <a:cs typeface="Mada"/>
                <a:sym typeface="Mada"/>
              </a:rPr>
              <a:t>The Premenopausal Female (Maintenance of bone mass)</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498" name="Google Shape;498;p31"/>
          <p:cNvSpPr txBox="1"/>
          <p:nvPr/>
        </p:nvSpPr>
        <p:spPr>
          <a:xfrm>
            <a:off x="522975" y="5285225"/>
            <a:ext cx="6783600" cy="1445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Adequate calcium intake; 1000-1500 mg/day disease.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Adequate sun exposure or vit D supplementation</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 reasonable exercise program is recommended, but not to the point of amenorrhea.</a:t>
            </a:r>
            <a:endParaRPr sz="10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Avoidance of osteopenia-producing conditions/medications/lifestyles:</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Smoking &amp; excessive alcohol intake, excessive caffeine/protein intake.</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Amenorrhea/oligomenorrhea</a:t>
            </a:r>
            <a:r>
              <a:rPr lang="ar" sz="1100">
                <a:solidFill>
                  <a:srgbClr val="6AA84F"/>
                </a:solidFill>
                <a:latin typeface="Mada"/>
                <a:ea typeface="Mada"/>
                <a:cs typeface="Mada"/>
                <a:sym typeface="Mada"/>
              </a:rPr>
              <a:t> → make sure the menstrual cycle is regular </a:t>
            </a:r>
            <a:endParaRPr sz="1100">
              <a:solidFill>
                <a:srgbClr val="6AA84F"/>
              </a:solidFill>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Cortisone, excessive thyroid hormone replacement (?), loop diuretics, prolonged heparin exposure.</a:t>
            </a:r>
            <a:endParaRPr sz="1100">
              <a:latin typeface="Mada"/>
              <a:ea typeface="Mada"/>
              <a:cs typeface="Mada"/>
              <a:sym typeface="Mada"/>
            </a:endParaRPr>
          </a:p>
        </p:txBody>
      </p:sp>
      <p:sp>
        <p:nvSpPr>
          <p:cNvPr id="499" name="Google Shape;499;p31"/>
          <p:cNvSpPr/>
          <p:nvPr/>
        </p:nvSpPr>
        <p:spPr>
          <a:xfrm>
            <a:off x="492799" y="6858704"/>
            <a:ext cx="6810300" cy="1907100"/>
          </a:xfrm>
          <a:prstGeom prst="snip2DiagRect">
            <a:avLst>
              <a:gd fmla="val 0" name="adj1"/>
              <a:gd fmla="val 16667" name="adj2"/>
            </a:avLst>
          </a:prstGeom>
          <a:no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1"/>
          <p:cNvSpPr/>
          <p:nvPr/>
        </p:nvSpPr>
        <p:spPr>
          <a:xfrm>
            <a:off x="485775" y="6849613"/>
            <a:ext cx="5857800" cy="429900"/>
          </a:xfrm>
          <a:prstGeom prst="round1Rect">
            <a:avLst>
              <a:gd fmla="val 16667" name="adj"/>
            </a:avLst>
          </a:prstGeom>
          <a:solidFill>
            <a:srgbClr val="45818E"/>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1"/>
          <p:cNvSpPr/>
          <p:nvPr/>
        </p:nvSpPr>
        <p:spPr>
          <a:xfrm>
            <a:off x="528637" y="6880536"/>
            <a:ext cx="416700" cy="3681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p:nvPr/>
        </p:nvSpPr>
        <p:spPr>
          <a:xfrm>
            <a:off x="609637" y="6943100"/>
            <a:ext cx="254700" cy="2430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txBox="1"/>
          <p:nvPr/>
        </p:nvSpPr>
        <p:spPr>
          <a:xfrm>
            <a:off x="597787" y="6873664"/>
            <a:ext cx="278400" cy="38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3</a:t>
            </a:r>
            <a:endParaRPr b="1">
              <a:solidFill>
                <a:srgbClr val="FFFFFF"/>
              </a:solidFill>
              <a:latin typeface="Mada"/>
              <a:ea typeface="Mada"/>
              <a:cs typeface="Mada"/>
              <a:sym typeface="Mada"/>
            </a:endParaRPr>
          </a:p>
        </p:txBody>
      </p:sp>
      <p:sp>
        <p:nvSpPr>
          <p:cNvPr id="504" name="Google Shape;504;p31"/>
          <p:cNvSpPr txBox="1"/>
          <p:nvPr/>
        </p:nvSpPr>
        <p:spPr>
          <a:xfrm>
            <a:off x="924274" y="6861949"/>
            <a:ext cx="517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solidFill>
                  <a:srgbClr val="FFFFFF"/>
                </a:solidFill>
                <a:latin typeface="Mada"/>
                <a:ea typeface="Mada"/>
                <a:cs typeface="Mada"/>
                <a:sym typeface="Mada"/>
              </a:rPr>
              <a:t>The Immediately Postmenopausal Female </a:t>
            </a:r>
            <a:r>
              <a:rPr b="1" lang="ar" sz="900">
                <a:solidFill>
                  <a:srgbClr val="FFFFFF"/>
                </a:solidFill>
                <a:latin typeface="Mada"/>
                <a:ea typeface="Mada"/>
                <a:cs typeface="Mada"/>
                <a:sym typeface="Mada"/>
              </a:rPr>
              <a:t>(Prevention of bone mass loss)</a:t>
            </a:r>
            <a:endParaRPr b="1" sz="900">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a:p>
            <a:pPr indent="0" lvl="0" marL="0" rtl="0" algn="l">
              <a:spcBef>
                <a:spcPts val="0"/>
              </a:spcBef>
              <a:spcAft>
                <a:spcPts val="0"/>
              </a:spcAft>
              <a:buNone/>
            </a:pPr>
            <a:r>
              <a:t/>
            </a:r>
            <a:endParaRPr b="1">
              <a:solidFill>
                <a:srgbClr val="FFFFFF"/>
              </a:solidFill>
              <a:latin typeface="Mada"/>
              <a:ea typeface="Mada"/>
              <a:cs typeface="Mada"/>
              <a:sym typeface="Mada"/>
            </a:endParaRPr>
          </a:p>
        </p:txBody>
      </p:sp>
      <p:sp>
        <p:nvSpPr>
          <p:cNvPr id="505" name="Google Shape;505;p31"/>
          <p:cNvSpPr txBox="1"/>
          <p:nvPr/>
        </p:nvSpPr>
        <p:spPr>
          <a:xfrm>
            <a:off x="519437" y="7288870"/>
            <a:ext cx="6783600" cy="1060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Consideration of estrogen replacement therapy</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If intact uterus, consideration of medroxyprogesterone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Other modalities of therapy: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Bisphosphonates, SERMS (Selective estrogen receptor modulators) e.g., Evista, Livial,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Protelos ( strontium ranelate) </a:t>
            </a:r>
            <a:r>
              <a:rPr lang="ar" sz="1100">
                <a:solidFill>
                  <a:srgbClr val="6AA84F"/>
                </a:solidFill>
                <a:latin typeface="Mada"/>
                <a:ea typeface="Mada"/>
                <a:cs typeface="Mada"/>
                <a:sym typeface="Mada"/>
              </a:rPr>
              <a:t>→ old drug</a:t>
            </a:r>
            <a:r>
              <a:rPr lang="ar" sz="1100">
                <a:latin typeface="Mada"/>
                <a:ea typeface="Mada"/>
                <a:cs typeface="Mada"/>
                <a:sym typeface="Mada"/>
              </a:rPr>
              <a:t>, Forteo (Teripratide) or Prolia ( Denosumab) </a:t>
            </a:r>
            <a:r>
              <a:rPr lang="ar" sz="1100">
                <a:solidFill>
                  <a:srgbClr val="6AA84F"/>
                </a:solidFill>
                <a:latin typeface="Mada"/>
                <a:ea typeface="Mada"/>
                <a:cs typeface="Mada"/>
                <a:sym typeface="Mada"/>
              </a:rPr>
              <a:t>→ the only </a:t>
            </a:r>
            <a:r>
              <a:rPr b="1" lang="ar" sz="1100">
                <a:solidFill>
                  <a:srgbClr val="6AA84F"/>
                </a:solidFill>
                <a:latin typeface="Mada"/>
                <a:ea typeface="Mada"/>
                <a:cs typeface="Mada"/>
                <a:sym typeface="Mada"/>
              </a:rPr>
              <a:t>bone building drugs (anabolic)</a:t>
            </a:r>
            <a:endParaRPr b="1"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all of these cannot be used for life (only for 5-10 yrs), hence why we try to delay them as much as possible </a:t>
            </a:r>
            <a:endParaRPr sz="1100">
              <a:solidFill>
                <a:srgbClr val="6AA84F"/>
              </a:solidFill>
              <a:latin typeface="Mada"/>
              <a:ea typeface="Mada"/>
              <a:cs typeface="Mada"/>
              <a:sym typeface="Mada"/>
            </a:endParaRPr>
          </a:p>
        </p:txBody>
      </p:sp>
      <p:sp>
        <p:nvSpPr>
          <p:cNvPr id="506" name="Google Shape;506;p31"/>
          <p:cNvSpPr/>
          <p:nvPr/>
        </p:nvSpPr>
        <p:spPr>
          <a:xfrm>
            <a:off x="534550" y="8863493"/>
            <a:ext cx="6810300" cy="1720800"/>
          </a:xfrm>
          <a:prstGeom prst="snip2DiagRect">
            <a:avLst>
              <a:gd fmla="val 0" name="adj1"/>
              <a:gd fmla="val 16667" name="adj2"/>
            </a:avLst>
          </a:prstGeom>
          <a:noFill/>
          <a:ln cap="flat" cmpd="sng" w="2857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1"/>
          <p:cNvSpPr/>
          <p:nvPr/>
        </p:nvSpPr>
        <p:spPr>
          <a:xfrm>
            <a:off x="527525" y="8854578"/>
            <a:ext cx="5809500" cy="421800"/>
          </a:xfrm>
          <a:prstGeom prst="round1Rect">
            <a:avLst>
              <a:gd fmla="val 16667" name="adj"/>
            </a:avLst>
          </a:prstGeom>
          <a:solidFill>
            <a:srgbClr val="A2C4C9"/>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1"/>
          <p:cNvSpPr/>
          <p:nvPr/>
        </p:nvSpPr>
        <p:spPr>
          <a:xfrm>
            <a:off x="570388" y="8884903"/>
            <a:ext cx="416700" cy="3612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1"/>
          <p:cNvSpPr/>
          <p:nvPr/>
        </p:nvSpPr>
        <p:spPr>
          <a:xfrm>
            <a:off x="651388" y="8946253"/>
            <a:ext cx="254700" cy="2385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1"/>
          <p:cNvSpPr txBox="1"/>
          <p:nvPr/>
        </p:nvSpPr>
        <p:spPr>
          <a:xfrm>
            <a:off x="639538" y="8878164"/>
            <a:ext cx="278400" cy="37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4</a:t>
            </a:r>
            <a:endParaRPr b="1">
              <a:solidFill>
                <a:srgbClr val="FFFFFF"/>
              </a:solidFill>
              <a:latin typeface="Mada"/>
              <a:ea typeface="Mada"/>
              <a:cs typeface="Mada"/>
              <a:sym typeface="Mada"/>
            </a:endParaRPr>
          </a:p>
        </p:txBody>
      </p:sp>
      <p:sp>
        <p:nvSpPr>
          <p:cNvPr id="511" name="Google Shape;511;p31"/>
          <p:cNvSpPr txBox="1"/>
          <p:nvPr/>
        </p:nvSpPr>
        <p:spPr>
          <a:xfrm>
            <a:off x="1015225" y="8810800"/>
            <a:ext cx="5420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100">
                <a:solidFill>
                  <a:srgbClr val="FFFFFF"/>
                </a:solidFill>
                <a:latin typeface="Mada"/>
                <a:ea typeface="Mada"/>
                <a:cs typeface="Mada"/>
                <a:sym typeface="Mada"/>
              </a:rPr>
              <a:t>The elderly postmenopausal female with low bone mass but no compression fractures (Prevention of bone mass loss &amp; restoration of bone mass previously lost)</a:t>
            </a:r>
            <a:endParaRPr b="1" sz="1100">
              <a:solidFill>
                <a:srgbClr val="FFFFFF"/>
              </a:solidFill>
              <a:latin typeface="Mada"/>
              <a:ea typeface="Mada"/>
              <a:cs typeface="Mada"/>
              <a:sym typeface="Mada"/>
            </a:endParaRPr>
          </a:p>
          <a:p>
            <a:pPr indent="0" lvl="0" marL="0" rtl="0" algn="l">
              <a:spcBef>
                <a:spcPts val="0"/>
              </a:spcBef>
              <a:spcAft>
                <a:spcPts val="0"/>
              </a:spcAft>
              <a:buNone/>
            </a:pPr>
            <a:r>
              <a:t/>
            </a:r>
            <a:endParaRPr b="1" sz="1100">
              <a:solidFill>
                <a:srgbClr val="FFFFFF"/>
              </a:solidFill>
              <a:latin typeface="Mada"/>
              <a:ea typeface="Mada"/>
              <a:cs typeface="Mada"/>
              <a:sym typeface="Mada"/>
            </a:endParaRPr>
          </a:p>
          <a:p>
            <a:pPr indent="0" lvl="0" marL="0" rtl="0" algn="l">
              <a:spcBef>
                <a:spcPts val="0"/>
              </a:spcBef>
              <a:spcAft>
                <a:spcPts val="0"/>
              </a:spcAft>
              <a:buNone/>
            </a:pPr>
            <a:r>
              <a:t/>
            </a:r>
            <a:endParaRPr b="1" sz="1100">
              <a:solidFill>
                <a:srgbClr val="FFFFFF"/>
              </a:solidFill>
              <a:latin typeface="Mada"/>
              <a:ea typeface="Mada"/>
              <a:cs typeface="Mada"/>
              <a:sym typeface="Mada"/>
            </a:endParaRPr>
          </a:p>
        </p:txBody>
      </p:sp>
      <p:sp>
        <p:nvSpPr>
          <p:cNvPr id="512" name="Google Shape;512;p31"/>
          <p:cNvSpPr txBox="1"/>
          <p:nvPr/>
        </p:nvSpPr>
        <p:spPr>
          <a:xfrm>
            <a:off x="561200" y="9245987"/>
            <a:ext cx="6783600" cy="1079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Adequate calcium intake: 1000-1500 mg/day and Adequate supply of vit D (1000-2000IU)</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 reasonable exercise program with physical therapy instruction in </a:t>
            </a:r>
            <a:r>
              <a:rPr lang="ar" sz="1100">
                <a:latin typeface="Mada"/>
                <a:ea typeface="Mada"/>
                <a:cs typeface="Mada"/>
                <a:sym typeface="Mada"/>
              </a:rPr>
              <a:t>paraspinous</a:t>
            </a:r>
            <a:r>
              <a:rPr lang="ar" sz="1100">
                <a:latin typeface="Mada"/>
                <a:ea typeface="Mada"/>
                <a:cs typeface="Mada"/>
                <a:sym typeface="Mada"/>
              </a:rPr>
              <a:t> muscle group strengthening exercise.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Avoidance of osteopenia-producing conditions/medications/lifestyles:</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Smoking &amp; excessive alcohol intake, excessive caffeine/protein intake.</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Cortisone, excessive thyroid hormone replacement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Other </a:t>
            </a:r>
            <a:r>
              <a:rPr lang="ar" sz="1100">
                <a:latin typeface="Mada"/>
                <a:ea typeface="Mada"/>
                <a:cs typeface="Mada"/>
                <a:sym typeface="Mada"/>
              </a:rPr>
              <a:t>modalities</a:t>
            </a:r>
            <a:r>
              <a:rPr lang="ar" sz="1100">
                <a:latin typeface="Mada"/>
                <a:ea typeface="Mada"/>
                <a:cs typeface="Mada"/>
                <a:sym typeface="Mada"/>
              </a:rPr>
              <a:t>: Same as NO. 3 above</a:t>
            </a:r>
            <a:endParaRPr sz="1100">
              <a:latin typeface="Mada"/>
              <a:ea typeface="Mada"/>
              <a:cs typeface="Mada"/>
              <a:sym typeface="Mada"/>
            </a:endParaRPr>
          </a:p>
        </p:txBody>
      </p:sp>
      <p:sp>
        <p:nvSpPr>
          <p:cNvPr id="513" name="Google Shape;513;p31"/>
          <p:cNvSpPr/>
          <p:nvPr/>
        </p:nvSpPr>
        <p:spPr>
          <a:xfrm>
            <a:off x="6347100" y="8897725"/>
            <a:ext cx="812700" cy="1275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800">
                <a:solidFill>
                  <a:srgbClr val="999999"/>
                </a:solidFill>
                <a:latin typeface="Mada"/>
                <a:ea typeface="Mada"/>
                <a:cs typeface="Mada"/>
                <a:sym typeface="Mada"/>
              </a:rPr>
              <a:t>Skipped by Dr</a:t>
            </a:r>
            <a:endParaRPr sz="800">
              <a:solidFill>
                <a:srgbClr val="999999"/>
              </a:solidFill>
              <a:latin typeface="Mada"/>
              <a:ea typeface="Mada"/>
              <a:cs typeface="Mada"/>
              <a:sym typeface="Mada"/>
            </a:endParaRPr>
          </a:p>
        </p:txBody>
      </p:sp>
      <p:pic>
        <p:nvPicPr>
          <p:cNvPr id="514" name="Google Shape;514;p31"/>
          <p:cNvPicPr preferRelativeResize="0"/>
          <p:nvPr/>
        </p:nvPicPr>
        <p:blipFill>
          <a:blip r:embed="rId3">
            <a:alphaModFix/>
          </a:blip>
          <a:stretch>
            <a:fillRect/>
          </a:stretch>
        </p:blipFill>
        <p:spPr>
          <a:xfrm>
            <a:off x="5069750" y="1076425"/>
            <a:ext cx="2416626" cy="2160325"/>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20" name="Google Shape;520;p3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Osteoporosis </a:t>
            </a:r>
            <a:r>
              <a:rPr b="1" i="1" lang="ar" sz="2600">
                <a:solidFill>
                  <a:schemeClr val="dk1"/>
                </a:solidFill>
                <a:latin typeface="Mada"/>
                <a:ea typeface="Mada"/>
                <a:cs typeface="Mada"/>
                <a:sym typeface="Mada"/>
              </a:rPr>
              <a:t>cont.</a:t>
            </a:r>
            <a:r>
              <a:rPr b="1" lang="ar" sz="2600">
                <a:solidFill>
                  <a:schemeClr val="dk1"/>
                </a:solidFill>
                <a:latin typeface="Mada"/>
                <a:ea typeface="Mada"/>
                <a:cs typeface="Mada"/>
                <a:sym typeface="Mada"/>
              </a:rPr>
              <a:t> </a:t>
            </a:r>
            <a:endParaRPr b="1" sz="2600">
              <a:latin typeface="Alegreya"/>
              <a:ea typeface="Alegreya"/>
              <a:cs typeface="Alegreya"/>
              <a:sym typeface="Alegreya"/>
            </a:endParaRPr>
          </a:p>
        </p:txBody>
      </p:sp>
      <p:sp>
        <p:nvSpPr>
          <p:cNvPr id="521" name="Google Shape;521;p32"/>
          <p:cNvSpPr txBox="1"/>
          <p:nvPr/>
        </p:nvSpPr>
        <p:spPr>
          <a:xfrm>
            <a:off x="8429625" y="81713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t>1-“In case of severe osteoporosis that causes multiple fractures. We will give teriparatide</a:t>
            </a:r>
            <a:endParaRPr sz="1000"/>
          </a:p>
          <a:p>
            <a:pPr indent="0" lvl="0" marL="0" rtl="0" algn="l">
              <a:spcBef>
                <a:spcPts val="0"/>
              </a:spcBef>
              <a:spcAft>
                <a:spcPts val="0"/>
              </a:spcAft>
              <a:buClr>
                <a:schemeClr val="dk1"/>
              </a:buClr>
              <a:buSzPts val="1100"/>
              <a:buFont typeface="Arial"/>
              <a:buNone/>
            </a:pPr>
            <a:r>
              <a:rPr lang="ar" sz="1000"/>
              <a:t>intermittently not continuously which is PTH”</a:t>
            </a:r>
            <a:endParaRPr sz="1000"/>
          </a:p>
          <a:p>
            <a:pPr indent="0" lvl="0" marL="0" rtl="0" algn="l">
              <a:spcBef>
                <a:spcPts val="0"/>
              </a:spcBef>
              <a:spcAft>
                <a:spcPts val="0"/>
              </a:spcAft>
              <a:buNone/>
            </a:pPr>
            <a:r>
              <a:t/>
            </a:r>
            <a:endParaRPr sz="1000"/>
          </a:p>
        </p:txBody>
      </p:sp>
      <p:sp>
        <p:nvSpPr>
          <p:cNvPr id="522" name="Google Shape;522;p32"/>
          <p:cNvSpPr txBox="1"/>
          <p:nvPr/>
        </p:nvSpPr>
        <p:spPr>
          <a:xfrm>
            <a:off x="247500" y="6762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Management cont.</a:t>
            </a:r>
            <a:endParaRPr b="1" sz="2200">
              <a:highlight>
                <a:srgbClr val="D0E0E3"/>
              </a:highlight>
              <a:latin typeface="Mada"/>
              <a:ea typeface="Mada"/>
              <a:cs typeface="Mada"/>
              <a:sym typeface="Mada"/>
            </a:endParaRPr>
          </a:p>
        </p:txBody>
      </p:sp>
      <p:sp>
        <p:nvSpPr>
          <p:cNvPr id="523" name="Google Shape;523;p32"/>
          <p:cNvSpPr/>
          <p:nvPr/>
        </p:nvSpPr>
        <p:spPr>
          <a:xfrm>
            <a:off x="492800" y="1209675"/>
            <a:ext cx="6810300" cy="2779800"/>
          </a:xfrm>
          <a:prstGeom prst="snip2DiagRect">
            <a:avLst>
              <a:gd fmla="val 0" name="adj1"/>
              <a:gd fmla="val 16667"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485775" y="1200150"/>
            <a:ext cx="5857800" cy="450600"/>
          </a:xfrm>
          <a:prstGeom prst="round1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528650" y="1232550"/>
            <a:ext cx="416700" cy="3858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609650" y="1298100"/>
            <a:ext cx="254700" cy="2547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txBox="1"/>
          <p:nvPr/>
        </p:nvSpPr>
        <p:spPr>
          <a:xfrm>
            <a:off x="597800" y="1225350"/>
            <a:ext cx="278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5</a:t>
            </a:r>
            <a:endParaRPr b="1">
              <a:solidFill>
                <a:srgbClr val="FFFFFF"/>
              </a:solidFill>
              <a:latin typeface="Mada"/>
              <a:ea typeface="Mada"/>
              <a:cs typeface="Mada"/>
              <a:sym typeface="Mada"/>
            </a:endParaRPr>
          </a:p>
        </p:txBody>
      </p:sp>
      <p:sp>
        <p:nvSpPr>
          <p:cNvPr id="528" name="Google Shape;528;p32"/>
          <p:cNvSpPr txBox="1"/>
          <p:nvPr/>
        </p:nvSpPr>
        <p:spPr>
          <a:xfrm>
            <a:off x="948875" y="1126850"/>
            <a:ext cx="5404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solidFill>
                  <a:srgbClr val="FFFFFF"/>
                </a:solidFill>
                <a:latin typeface="Mada"/>
                <a:ea typeface="Mada"/>
                <a:cs typeface="Mada"/>
                <a:sym typeface="Mada"/>
              </a:rPr>
              <a:t>The male or female with corticosteroid induced osteopenia (Prevention of bone mass loss &amp; restoration of bone mass previously lost)</a:t>
            </a:r>
            <a:endParaRPr b="1" sz="1300">
              <a:solidFill>
                <a:srgbClr val="FFFFFF"/>
              </a:solidFill>
              <a:latin typeface="Mada"/>
              <a:ea typeface="Mada"/>
              <a:cs typeface="Mada"/>
              <a:sym typeface="Mada"/>
            </a:endParaRPr>
          </a:p>
        </p:txBody>
      </p:sp>
      <p:sp>
        <p:nvSpPr>
          <p:cNvPr id="529" name="Google Shape;529;p32"/>
          <p:cNvSpPr txBox="1"/>
          <p:nvPr/>
        </p:nvSpPr>
        <p:spPr>
          <a:xfrm>
            <a:off x="519450" y="1660375"/>
            <a:ext cx="6783600" cy="8370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Steroids for several days causes bone loss more on axial bones ( 40 %) than on peripheral bones (20%).  Steroids may also cause Muscle weakness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Prednisolone more than 5 mg /day for long time may lead to osteopenia → osteoporosis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Bone mass measurement if possible to identify bone mass loss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Shortest duration and Lowest possible dose of corticosteroids: ? Deflazacort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 program of reasonable calcium intake (1000- 1500 </a:t>
            </a:r>
            <a:r>
              <a:rPr lang="ar" sz="1100">
                <a:latin typeface="Mada"/>
                <a:ea typeface="Mada"/>
                <a:cs typeface="Mada"/>
                <a:sym typeface="Mada"/>
              </a:rPr>
              <a:t>mg</a:t>
            </a:r>
            <a:r>
              <a:rPr lang="ar" sz="1100">
                <a:latin typeface="Mada"/>
                <a:ea typeface="Mada"/>
                <a:cs typeface="Mada"/>
                <a:sym typeface="Mada"/>
              </a:rPr>
              <a:t> daily, depending upon urinary calcium), exercise, &amp; avoidance of other osteopenia-producing situations is indicated.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Adequate intake of vit D ( 1000-2000 IU)</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Other modalities of therapy:</a:t>
            </a:r>
            <a:endParaRPr b="1"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Estrogen (Females), testosterone (males)</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Bisphosphonates (Reduces bone breakdown), ?PTH (Teriparatide, </a:t>
            </a:r>
            <a:r>
              <a:rPr lang="ar" sz="1100">
                <a:solidFill>
                  <a:srgbClr val="6AA84F"/>
                </a:solidFill>
                <a:latin typeface="Mada"/>
                <a:ea typeface="Mada"/>
                <a:cs typeface="Mada"/>
                <a:sym typeface="Mada"/>
              </a:rPr>
              <a:t>in case of severe osteoporosis that causes multiple fractures. Teriparatide should be given intermittently not continuously)</a:t>
            </a:r>
            <a:endParaRPr sz="1100">
              <a:solidFill>
                <a:srgbClr val="6AA84F"/>
              </a:solidFill>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Forteo</a:t>
            </a:r>
            <a:endParaRPr sz="1100">
              <a:latin typeface="Mada"/>
              <a:ea typeface="Mada"/>
              <a:cs typeface="Mada"/>
              <a:sym typeface="Mada"/>
            </a:endParaRPr>
          </a:p>
        </p:txBody>
      </p:sp>
      <p:sp>
        <p:nvSpPr>
          <p:cNvPr id="530" name="Google Shape;530;p32"/>
          <p:cNvSpPr/>
          <p:nvPr/>
        </p:nvSpPr>
        <p:spPr>
          <a:xfrm>
            <a:off x="8153450" y="4819306"/>
            <a:ext cx="7103400" cy="3134700"/>
          </a:xfrm>
          <a:prstGeom prst="roundRect">
            <a:avLst>
              <a:gd fmla="val 16667" name="adj"/>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2"/>
          <p:cNvSpPr txBox="1"/>
          <p:nvPr/>
        </p:nvSpPr>
        <p:spPr>
          <a:xfrm>
            <a:off x="8910687" y="4811275"/>
            <a:ext cx="5588700" cy="24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sz="2000">
              <a:solidFill>
                <a:srgbClr val="F3F3F3"/>
              </a:solidFill>
              <a:latin typeface="Pacifico"/>
              <a:ea typeface="Pacifico"/>
              <a:cs typeface="Pacifico"/>
              <a:sym typeface="Pacifico"/>
            </a:endParaRPr>
          </a:p>
        </p:txBody>
      </p:sp>
      <p:sp>
        <p:nvSpPr>
          <p:cNvPr id="532" name="Google Shape;532;p32"/>
          <p:cNvSpPr/>
          <p:nvPr/>
        </p:nvSpPr>
        <p:spPr>
          <a:xfrm>
            <a:off x="3244775" y="896338"/>
            <a:ext cx="812700" cy="1275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800">
                <a:solidFill>
                  <a:srgbClr val="999999"/>
                </a:solidFill>
                <a:latin typeface="Mada"/>
                <a:ea typeface="Mada"/>
                <a:cs typeface="Mada"/>
                <a:sym typeface="Mada"/>
              </a:rPr>
              <a:t>Skipped by Dr</a:t>
            </a:r>
            <a:endParaRPr sz="800">
              <a:solidFill>
                <a:srgbClr val="999999"/>
              </a:solidFill>
              <a:latin typeface="Mada"/>
              <a:ea typeface="Mada"/>
              <a:cs typeface="Mada"/>
              <a:sym typeface="Mada"/>
            </a:endParaRPr>
          </a:p>
        </p:txBody>
      </p:sp>
      <p:pic>
        <p:nvPicPr>
          <p:cNvPr id="533" name="Google Shape;533;p32"/>
          <p:cNvPicPr preferRelativeResize="0"/>
          <p:nvPr/>
        </p:nvPicPr>
        <p:blipFill>
          <a:blip r:embed="rId3">
            <a:alphaModFix/>
          </a:blip>
          <a:stretch>
            <a:fillRect/>
          </a:stretch>
        </p:blipFill>
        <p:spPr>
          <a:xfrm>
            <a:off x="2666825" y="4640350"/>
            <a:ext cx="2108274" cy="1840075"/>
          </a:xfrm>
          <a:prstGeom prst="rect">
            <a:avLst/>
          </a:prstGeom>
          <a:noFill/>
          <a:ln cap="flat" cmpd="sng" w="19050">
            <a:solidFill>
              <a:srgbClr val="1C4588"/>
            </a:solidFill>
            <a:prstDash val="solid"/>
            <a:round/>
            <a:headEnd len="sm" w="sm" type="none"/>
            <a:tailEnd len="sm" w="sm" type="none"/>
          </a:ln>
        </p:spPr>
      </p:pic>
      <p:graphicFrame>
        <p:nvGraphicFramePr>
          <p:cNvPr id="534" name="Google Shape;534;p32"/>
          <p:cNvGraphicFramePr/>
          <p:nvPr/>
        </p:nvGraphicFramePr>
        <p:xfrm>
          <a:off x="235550" y="6528185"/>
          <a:ext cx="3000000" cy="3000000"/>
        </p:xfrm>
        <a:graphic>
          <a:graphicData uri="http://schemas.openxmlformats.org/drawingml/2006/table">
            <a:tbl>
              <a:tblPr>
                <a:noFill/>
                <a:tableStyleId>{305187B0-6673-432A-9C05-BB5531676622}</a:tableStyleId>
              </a:tblPr>
              <a:tblGrid>
                <a:gridCol w="7103400"/>
              </a:tblGrid>
              <a:tr h="36357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Summary of </a:t>
                      </a:r>
                      <a:r>
                        <a:rPr b="1" lang="ar" sz="1500">
                          <a:solidFill>
                            <a:srgbClr val="FFFFFF"/>
                          </a:solidFill>
                          <a:latin typeface="Mada"/>
                          <a:ea typeface="Mada"/>
                          <a:cs typeface="Mada"/>
                          <a:sym typeface="Mada"/>
                        </a:rPr>
                        <a:t>osteoporosis </a:t>
                      </a:r>
                      <a:r>
                        <a:rPr b="1" lang="ar">
                          <a:solidFill>
                            <a:srgbClr val="FFFFFF"/>
                          </a:solidFill>
                          <a:latin typeface="Mada"/>
                          <a:ea typeface="Mada"/>
                          <a:cs typeface="Mada"/>
                          <a:sym typeface="Mada"/>
                        </a:rPr>
                        <a:t>management from </a:t>
                      </a:r>
                      <a:r>
                        <a:rPr b="1" lang="ar">
                          <a:solidFill>
                            <a:srgbClr val="FFFFFF"/>
                          </a:solidFill>
                          <a:highlight>
                            <a:srgbClr val="1C4588"/>
                          </a:highlight>
                          <a:latin typeface="Mada"/>
                          <a:ea typeface="Mada"/>
                          <a:cs typeface="Mada"/>
                          <a:sym typeface="Mada"/>
                        </a:rPr>
                        <a:t>Kumar</a:t>
                      </a:r>
                      <a:endParaRPr b="1">
                        <a:solidFill>
                          <a:srgbClr val="FFFFFF"/>
                        </a:solidFill>
                        <a:highlight>
                          <a:srgbClr val="1C4588"/>
                        </a:highlight>
                        <a:latin typeface="Mada"/>
                        <a:ea typeface="Mada"/>
                        <a:cs typeface="Mada"/>
                        <a:sym typeface="Mada"/>
                      </a:endParaRPr>
                    </a:p>
                  </a:txBody>
                  <a:tcPr marT="91425" marB="91425" marR="91425" marL="91425">
                    <a:solidFill>
                      <a:schemeClr val="accent1"/>
                    </a:solidFill>
                  </a:tcPr>
                </a:tc>
              </a:tr>
              <a:tr h="323175">
                <a:tc>
                  <a:txBody>
                    <a:bodyPr/>
                    <a:lstStyle/>
                    <a:p>
                      <a:pPr indent="0" lvl="0" marL="0" rtl="0" algn="ctr">
                        <a:spcBef>
                          <a:spcPts val="0"/>
                        </a:spcBef>
                        <a:spcAft>
                          <a:spcPts val="0"/>
                        </a:spcAft>
                        <a:buNone/>
                      </a:pPr>
                      <a:r>
                        <a:rPr b="1" lang="ar" sz="1200">
                          <a:latin typeface="Mada"/>
                          <a:ea typeface="Mada"/>
                          <a:cs typeface="Mada"/>
                          <a:sym typeface="Mada"/>
                        </a:rPr>
                        <a:t>Prevention and treatment</a:t>
                      </a:r>
                      <a:endParaRPr b="1" sz="1200">
                        <a:latin typeface="Mada"/>
                        <a:ea typeface="Mada"/>
                        <a:cs typeface="Mada"/>
                        <a:sym typeface="Mada"/>
                      </a:endParaRPr>
                    </a:p>
                  </a:txBody>
                  <a:tcPr marT="91425" marB="91425" marR="91425" marL="91425" anchor="ctr">
                    <a:solidFill>
                      <a:schemeClr val="accent4"/>
                    </a:solidFill>
                  </a:tcPr>
                </a:tc>
              </a:tr>
              <a:tr h="754100">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New vertebral fractures require bed rest for 1–2 weeks and strong analgesia, muscle relaxants (e.g. diazepam  2 mg  three times daily), or intravenous pamidronate (single  dose  60–90 mg)  are also given for pain relief.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Non-spinal fractures are treated by conventional orthopaedic means. </a:t>
                      </a:r>
                      <a:endParaRPr sz="1100">
                        <a:latin typeface="Mada"/>
                        <a:ea typeface="Mada"/>
                        <a:cs typeface="Mada"/>
                        <a:sym typeface="Mada"/>
                      </a:endParaRPr>
                    </a:p>
                    <a:p>
                      <a:pPr indent="-298450" lvl="0" marL="4572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Daily intakes of 800–1000 mg of calcium and 400–800 IU of vitamin D are recommended, throughout life. </a:t>
                      </a:r>
                      <a:endParaRPr b="1" sz="1100">
                        <a:solidFill>
                          <a:srgbClr val="CC0000"/>
                        </a:solidFill>
                        <a:latin typeface="Mada"/>
                        <a:ea typeface="Mada"/>
                        <a:cs typeface="Mada"/>
                        <a:sym typeface="Mada"/>
                      </a:endParaRPr>
                    </a:p>
                  </a:txBody>
                  <a:tcPr marT="91425" marB="91425" marR="91425" marL="91425"/>
                </a:tc>
              </a:tr>
              <a:tr h="323175">
                <a:tc>
                  <a:txBody>
                    <a:bodyPr/>
                    <a:lstStyle/>
                    <a:p>
                      <a:pPr indent="0" lvl="0" marL="0" rtl="0" algn="ctr">
                        <a:spcBef>
                          <a:spcPts val="0"/>
                        </a:spcBef>
                        <a:spcAft>
                          <a:spcPts val="0"/>
                        </a:spcAft>
                        <a:buNone/>
                      </a:pPr>
                      <a:r>
                        <a:rPr b="1" lang="ar" sz="1200">
                          <a:latin typeface="Mada"/>
                          <a:ea typeface="Mada"/>
                          <a:cs typeface="Mada"/>
                          <a:sym typeface="Mada"/>
                        </a:rPr>
                        <a:t>Pharmacological intervention</a:t>
                      </a:r>
                      <a:endParaRPr b="1" sz="1200">
                        <a:latin typeface="Mada"/>
                        <a:ea typeface="Mada"/>
                        <a:cs typeface="Mada"/>
                        <a:sym typeface="Mada"/>
                      </a:endParaRPr>
                    </a:p>
                  </a:txBody>
                  <a:tcPr marT="91425" marB="91425" marR="91425" marL="91425" anchor="ctr">
                    <a:solidFill>
                      <a:schemeClr val="accent4"/>
                    </a:solidFill>
                  </a:tcPr>
                </a:tc>
              </a:tr>
              <a:tr h="3231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Bisphosphonates e.g. alendronate, risedronate, zoledronate</a:t>
                      </a:r>
                      <a:endParaRPr b="1" sz="1200">
                        <a:solidFill>
                          <a:schemeClr val="accent1"/>
                        </a:solidFill>
                        <a:latin typeface="Mada"/>
                        <a:ea typeface="Mada"/>
                        <a:cs typeface="Mada"/>
                        <a:sym typeface="Mada"/>
                      </a:endParaRPr>
                    </a:p>
                  </a:txBody>
                  <a:tcPr marT="91425" marB="91425" marR="91425" marL="91425">
                    <a:solidFill>
                      <a:srgbClr val="F3F3F3"/>
                    </a:solidFill>
                  </a:tcPr>
                </a:tc>
              </a:tr>
              <a:tr h="1494775">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Are </a:t>
                      </a:r>
                      <a:r>
                        <a:rPr b="1" lang="ar" sz="1100">
                          <a:solidFill>
                            <a:srgbClr val="CC0000"/>
                          </a:solidFill>
                          <a:latin typeface="Mada"/>
                          <a:ea typeface="Mada"/>
                          <a:cs typeface="Mada"/>
                          <a:sym typeface="Mada"/>
                        </a:rPr>
                        <a:t>first-line treatment</a:t>
                      </a:r>
                      <a:r>
                        <a:rPr lang="ar" sz="1100">
                          <a:latin typeface="Mada"/>
                          <a:ea typeface="Mada"/>
                          <a:cs typeface="Mada"/>
                          <a:sym typeface="Mada"/>
                        </a:rPr>
                        <a:t> in most patients with osteoporosis.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They inhibit bone resorption  through  inhibition  of  osteoclast  activity,  increase  bone  mass at  the  hip  and  spine,  and  most  have  been  shown  to  reduce  fracture incidence.</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Oral bisphosphonates should be taken in the fasting state with a </a:t>
                      </a:r>
                      <a:r>
                        <a:rPr b="1" lang="ar" sz="1100">
                          <a:latin typeface="Mada"/>
                          <a:ea typeface="Mada"/>
                          <a:cs typeface="Mada"/>
                          <a:sym typeface="Mada"/>
                        </a:rPr>
                        <a:t>large drink of water</a:t>
                      </a:r>
                      <a:r>
                        <a:rPr lang="ar" sz="1100">
                          <a:latin typeface="Mada"/>
                          <a:ea typeface="Mada"/>
                          <a:cs typeface="Mada"/>
                          <a:sym typeface="Mada"/>
                        </a:rPr>
                        <a:t>, while the patient is </a:t>
                      </a:r>
                      <a:r>
                        <a:rPr b="1" lang="ar" sz="1100">
                          <a:latin typeface="Mada"/>
                          <a:ea typeface="Mada"/>
                          <a:cs typeface="Mada"/>
                          <a:sym typeface="Mada"/>
                        </a:rPr>
                        <a:t>standing or sitting upright</a:t>
                      </a:r>
                      <a:r>
                        <a:rPr lang="ar" sz="1100">
                          <a:latin typeface="Mada"/>
                          <a:ea typeface="Mada"/>
                          <a:cs typeface="Mada"/>
                          <a:sym typeface="Mada"/>
                        </a:rPr>
                        <a:t>. The patient should subsequently remain upright and avoid food and drink for at least 30 min. Generally well tolerated but may be associated with upper gastrointestinal side-effects such as </a:t>
                      </a:r>
                      <a:r>
                        <a:rPr b="1" lang="ar" sz="1100">
                          <a:solidFill>
                            <a:srgbClr val="CC0000"/>
                          </a:solidFill>
                          <a:latin typeface="Mada"/>
                          <a:ea typeface="Mada"/>
                          <a:cs typeface="Mada"/>
                          <a:sym typeface="Mada"/>
                        </a:rPr>
                        <a:t>oesophagitis</a:t>
                      </a:r>
                      <a:r>
                        <a:rPr lang="ar" sz="1100">
                          <a:latin typeface="Mada"/>
                          <a:ea typeface="Mada"/>
                          <a:cs typeface="Mada"/>
                          <a:sym typeface="Mada"/>
                        </a:rPr>
                        <a:t>, particularly if the dosing instructions are not closely followed. </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Osteonecrosis of the jaw is rarely seen following high dose i.v. nitrogen-containing bisphosphonate in patients who have malignant disease</a:t>
                      </a:r>
                      <a:endParaRPr sz="1100">
                        <a:latin typeface="Mada"/>
                        <a:ea typeface="Mada"/>
                        <a:cs typeface="Mada"/>
                        <a:sym typeface="Mada"/>
                      </a:endParaRPr>
                    </a:p>
                  </a:txBody>
                  <a:tcPr marT="91425" marB="91425" marR="91425" marL="91425"/>
                </a:tc>
              </a:tr>
            </a:tbl>
          </a:graphicData>
        </a:graphic>
      </p:graphicFrame>
      <p:sp>
        <p:nvSpPr>
          <p:cNvPr id="535" name="Google Shape;535;p32"/>
          <p:cNvSpPr/>
          <p:nvPr/>
        </p:nvSpPr>
        <p:spPr>
          <a:xfrm>
            <a:off x="485775" y="4095750"/>
            <a:ext cx="5857800" cy="450600"/>
          </a:xfrm>
          <a:prstGeom prst="round1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p:nvPr/>
        </p:nvSpPr>
        <p:spPr>
          <a:xfrm>
            <a:off x="528650" y="4128150"/>
            <a:ext cx="416700" cy="3858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2"/>
          <p:cNvSpPr/>
          <p:nvPr/>
        </p:nvSpPr>
        <p:spPr>
          <a:xfrm>
            <a:off x="609650" y="4193700"/>
            <a:ext cx="254700" cy="254700"/>
          </a:xfrm>
          <a:prstGeom prst="ellipse">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2"/>
          <p:cNvSpPr txBox="1"/>
          <p:nvPr/>
        </p:nvSpPr>
        <p:spPr>
          <a:xfrm>
            <a:off x="597800" y="4120950"/>
            <a:ext cx="2784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6</a:t>
            </a:r>
            <a:endParaRPr b="1">
              <a:solidFill>
                <a:srgbClr val="FFFFFF"/>
              </a:solidFill>
              <a:latin typeface="Mada"/>
              <a:ea typeface="Mada"/>
              <a:cs typeface="Mada"/>
              <a:sym typeface="Mada"/>
            </a:endParaRPr>
          </a:p>
        </p:txBody>
      </p:sp>
      <p:sp>
        <p:nvSpPr>
          <p:cNvPr id="539" name="Google Shape;539;p32"/>
          <p:cNvSpPr txBox="1"/>
          <p:nvPr/>
        </p:nvSpPr>
        <p:spPr>
          <a:xfrm>
            <a:off x="948875" y="4022450"/>
            <a:ext cx="5404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solidFill>
                  <a:srgbClr val="FFFFFF"/>
                </a:solidFill>
                <a:latin typeface="Mada"/>
                <a:ea typeface="Mada"/>
                <a:cs typeface="Mada"/>
                <a:sym typeface="Mada"/>
              </a:rPr>
              <a:t>The elderly (age&gt;62) post menopausal female with fractures (spine &amp;/hip) (Prevention of further fractures.)</a:t>
            </a:r>
            <a:endParaRPr b="1" sz="1300">
              <a:solidFill>
                <a:srgbClr val="FFFFFF"/>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45" name="Google Shape;545;p3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Osteoporosis </a:t>
            </a:r>
            <a:r>
              <a:rPr b="1" i="1" lang="ar" sz="2600">
                <a:solidFill>
                  <a:schemeClr val="dk1"/>
                </a:solidFill>
                <a:latin typeface="Mada"/>
                <a:ea typeface="Mada"/>
                <a:cs typeface="Mada"/>
                <a:sym typeface="Mada"/>
              </a:rPr>
              <a:t>cont.</a:t>
            </a:r>
            <a:r>
              <a:rPr b="1" lang="ar" sz="2600">
                <a:solidFill>
                  <a:schemeClr val="dk1"/>
                </a:solidFill>
                <a:latin typeface="Mada"/>
                <a:ea typeface="Mada"/>
                <a:cs typeface="Mada"/>
                <a:sym typeface="Mada"/>
              </a:rPr>
              <a:t> </a:t>
            </a:r>
            <a:endParaRPr b="1" sz="2600">
              <a:latin typeface="Alegreya"/>
              <a:ea typeface="Alegreya"/>
              <a:cs typeface="Alegreya"/>
              <a:sym typeface="Alegreya"/>
            </a:endParaRPr>
          </a:p>
        </p:txBody>
      </p:sp>
      <p:sp>
        <p:nvSpPr>
          <p:cNvPr id="546" name="Google Shape;546;p33"/>
          <p:cNvSpPr txBox="1"/>
          <p:nvPr/>
        </p:nvSpPr>
        <p:spPr>
          <a:xfrm>
            <a:off x="8429625" y="81713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t>1-“In case of severe osteoporosis that causes multiple fractures. We will give teriparatide</a:t>
            </a:r>
            <a:endParaRPr sz="1000"/>
          </a:p>
          <a:p>
            <a:pPr indent="0" lvl="0" marL="0" rtl="0" algn="l">
              <a:spcBef>
                <a:spcPts val="0"/>
              </a:spcBef>
              <a:spcAft>
                <a:spcPts val="0"/>
              </a:spcAft>
              <a:buClr>
                <a:schemeClr val="dk1"/>
              </a:buClr>
              <a:buSzPts val="1100"/>
              <a:buFont typeface="Arial"/>
              <a:buNone/>
            </a:pPr>
            <a:r>
              <a:rPr lang="ar" sz="1000"/>
              <a:t>intermittently not continuously which is PTH”</a:t>
            </a:r>
            <a:endParaRPr sz="1000"/>
          </a:p>
          <a:p>
            <a:pPr indent="0" lvl="0" marL="0" rtl="0" algn="l">
              <a:spcBef>
                <a:spcPts val="0"/>
              </a:spcBef>
              <a:spcAft>
                <a:spcPts val="0"/>
              </a:spcAft>
              <a:buNone/>
            </a:pPr>
            <a:r>
              <a:t/>
            </a:r>
            <a:endParaRPr sz="1000"/>
          </a:p>
        </p:txBody>
      </p:sp>
      <p:sp>
        <p:nvSpPr>
          <p:cNvPr id="547" name="Google Shape;547;p33"/>
          <p:cNvSpPr/>
          <p:nvPr/>
        </p:nvSpPr>
        <p:spPr>
          <a:xfrm>
            <a:off x="7844725" y="2837400"/>
            <a:ext cx="7103400" cy="5030100"/>
          </a:xfrm>
          <a:prstGeom prst="roundRect">
            <a:avLst>
              <a:gd fmla="val 16667" name="adj"/>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txBox="1"/>
          <p:nvPr/>
        </p:nvSpPr>
        <p:spPr>
          <a:xfrm>
            <a:off x="8601962" y="2824513"/>
            <a:ext cx="55887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sz="2000">
              <a:solidFill>
                <a:srgbClr val="F3F3F3"/>
              </a:solidFill>
              <a:latin typeface="Pacifico"/>
              <a:ea typeface="Pacifico"/>
              <a:cs typeface="Pacifico"/>
              <a:sym typeface="Pacifico"/>
            </a:endParaRPr>
          </a:p>
        </p:txBody>
      </p:sp>
      <p:graphicFrame>
        <p:nvGraphicFramePr>
          <p:cNvPr id="549" name="Google Shape;549;p33"/>
          <p:cNvGraphicFramePr/>
          <p:nvPr/>
        </p:nvGraphicFramePr>
        <p:xfrm>
          <a:off x="235550" y="813185"/>
          <a:ext cx="3000000" cy="3000000"/>
        </p:xfrm>
        <a:graphic>
          <a:graphicData uri="http://schemas.openxmlformats.org/drawingml/2006/table">
            <a:tbl>
              <a:tblPr>
                <a:noFill/>
                <a:tableStyleId>{305187B0-6673-432A-9C05-BB5531676622}</a:tableStyleId>
              </a:tblPr>
              <a:tblGrid>
                <a:gridCol w="7103400"/>
              </a:tblGrid>
              <a:tr h="218275">
                <a:tc>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Summary of osteoporosis management from </a:t>
                      </a:r>
                      <a:r>
                        <a:rPr b="1" lang="ar" sz="1500">
                          <a:solidFill>
                            <a:srgbClr val="FFFFFF"/>
                          </a:solidFill>
                          <a:highlight>
                            <a:srgbClr val="1C4588"/>
                          </a:highlight>
                          <a:latin typeface="Mada"/>
                          <a:ea typeface="Mada"/>
                          <a:cs typeface="Mada"/>
                          <a:sym typeface="Mada"/>
                        </a:rPr>
                        <a:t>Kumar</a:t>
                      </a:r>
                      <a:r>
                        <a:rPr b="1" i="1" lang="ar" sz="1500">
                          <a:solidFill>
                            <a:srgbClr val="FFFFFF"/>
                          </a:solidFill>
                          <a:highlight>
                            <a:srgbClr val="1C4588"/>
                          </a:highlight>
                          <a:latin typeface="Mada"/>
                          <a:ea typeface="Mada"/>
                          <a:cs typeface="Mada"/>
                          <a:sym typeface="Mada"/>
                        </a:rPr>
                        <a:t> cont.</a:t>
                      </a:r>
                      <a:endParaRPr b="1" i="1" sz="1300">
                        <a:solidFill>
                          <a:schemeClr val="accent1"/>
                        </a:solidFill>
                        <a:latin typeface="Mada"/>
                        <a:ea typeface="Mada"/>
                        <a:cs typeface="Mada"/>
                        <a:sym typeface="Mada"/>
                      </a:endParaRPr>
                    </a:p>
                  </a:txBody>
                  <a:tcPr marT="91425" marB="91425" marR="91425" marL="91425">
                    <a:solidFill>
                      <a:schemeClr val="accent1"/>
                    </a:solidFill>
                  </a:tcPr>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Strontium  ranelate  (2 g  daily)</a:t>
                      </a:r>
                      <a:endParaRPr b="1" sz="1300">
                        <a:solidFill>
                          <a:schemeClr val="accent1"/>
                        </a:solidFill>
                        <a:latin typeface="Mada"/>
                        <a:ea typeface="Mada"/>
                        <a:cs typeface="Mada"/>
                        <a:sym typeface="Mada"/>
                      </a:endParaRPr>
                    </a:p>
                  </a:txBody>
                  <a:tcPr marT="91425" marB="91425" marR="91425" marL="91425">
                    <a:solidFill>
                      <a:srgbClr val="F3F3F3"/>
                    </a:solidFill>
                  </a:tcPr>
                </a:tc>
              </a:tr>
              <a:tr h="30922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Is a useful </a:t>
                      </a:r>
                      <a:r>
                        <a:rPr b="1" lang="ar" sz="1200">
                          <a:latin typeface="Mada"/>
                          <a:ea typeface="Mada"/>
                          <a:cs typeface="Mada"/>
                          <a:sym typeface="Mada"/>
                        </a:rPr>
                        <a:t>alternative to oral bisphosphonates</a:t>
                      </a:r>
                      <a:r>
                        <a:rPr lang="ar" sz="1200">
                          <a:latin typeface="Mada"/>
                          <a:ea typeface="Mada"/>
                          <a:cs typeface="Mada"/>
                          <a:sym typeface="Mada"/>
                        </a:rPr>
                        <a:t> particularly in the frail elderly who have difficulty in complying with the dosage regimen. Its mechanism of action is uncertain.</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Denosumab (fully human monoclonal antibody to RANKL)</a:t>
                      </a:r>
                      <a:endParaRPr b="1" sz="1300">
                        <a:solidFill>
                          <a:schemeClr val="accent1"/>
                        </a:solidFill>
                        <a:latin typeface="Mada"/>
                        <a:ea typeface="Mada"/>
                        <a:cs typeface="Mada"/>
                        <a:sym typeface="Mada"/>
                      </a:endParaRPr>
                    </a:p>
                  </a:txBody>
                  <a:tcPr marT="91425" marB="91425" marR="91425" marL="91425">
                    <a:solidFill>
                      <a:srgbClr val="F3F3F3"/>
                    </a:solidFill>
                  </a:tcPr>
                </a:tc>
              </a:tr>
              <a:tr h="2182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Administered as a single subcutaneous injection every 6 months.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Fracture risk reduction is equivalent to bisphosphonates.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 addition to promoting osteoclastogenesis, RANKL has a role in the immune system and denosumab has been associated with </a:t>
                      </a:r>
                      <a:r>
                        <a:rPr b="1" lang="ar" sz="1200">
                          <a:solidFill>
                            <a:srgbClr val="CC0000"/>
                          </a:solidFill>
                          <a:latin typeface="Mada"/>
                          <a:ea typeface="Mada"/>
                          <a:cs typeface="Mada"/>
                          <a:sym typeface="Mada"/>
                        </a:rPr>
                        <a:t>exacerbations of eczema</a:t>
                      </a:r>
                      <a:r>
                        <a:rPr lang="ar" sz="1200">
                          <a:latin typeface="Mada"/>
                          <a:ea typeface="Mada"/>
                          <a:cs typeface="Mada"/>
                          <a:sym typeface="Mada"/>
                        </a:rPr>
                        <a:t> and a small increase in severe cases of </a:t>
                      </a:r>
                      <a:r>
                        <a:rPr b="1" lang="ar" sz="1200">
                          <a:solidFill>
                            <a:srgbClr val="CC0000"/>
                          </a:solidFill>
                          <a:latin typeface="Mada"/>
                          <a:ea typeface="Mada"/>
                          <a:cs typeface="Mada"/>
                          <a:sym typeface="Mada"/>
                        </a:rPr>
                        <a:t>cellulitis</a:t>
                      </a:r>
                      <a:r>
                        <a:rPr lang="ar" sz="1200">
                          <a:latin typeface="Mada"/>
                          <a:ea typeface="Mada"/>
                          <a:cs typeface="Mada"/>
                          <a:sym typeface="Mada"/>
                        </a:rPr>
                        <a:t>.</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Raloxifene  (60 mg  daily),  a  selective  oestrogen-receptor  modulator (SERM)</a:t>
                      </a:r>
                      <a:endParaRPr b="1" sz="1300">
                        <a:solidFill>
                          <a:schemeClr val="accent1"/>
                        </a:solidFill>
                        <a:latin typeface="Mada"/>
                        <a:ea typeface="Mada"/>
                        <a:cs typeface="Mada"/>
                        <a:sym typeface="Mada"/>
                      </a:endParaRPr>
                    </a:p>
                  </a:txBody>
                  <a:tcPr marT="91425" marB="91425" marR="91425" marL="91425">
                    <a:solidFill>
                      <a:srgbClr val="F3F3F3"/>
                    </a:solidFill>
                  </a:tcPr>
                </a:tc>
              </a:tr>
              <a:tr h="6093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Activates oestrogen receptors on bone while </a:t>
                      </a:r>
                      <a:r>
                        <a:rPr b="1" lang="ar" sz="1200">
                          <a:solidFill>
                            <a:srgbClr val="CC0000"/>
                          </a:solidFill>
                          <a:latin typeface="Mada"/>
                          <a:ea typeface="Mada"/>
                          <a:cs typeface="Mada"/>
                          <a:sym typeface="Mada"/>
                        </a:rPr>
                        <a:t>having no stimulatory effect on endometrium (cf:  hormone replacement therapy [HRT]).  </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It has been shown to reduce BMD loss at spine and  hip, though fracture rates are reduced only in the spine.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Side-effects are leg cramps, flushing, increased risk of thromboembolism (similar to HRT) and stroke.</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Recombinant human parathyroid hormone peptide 1–34 (teriparatide) and recombinant human parathyroid hormone 1–84</a:t>
                      </a:r>
                      <a:endParaRPr b="1" sz="1300">
                        <a:solidFill>
                          <a:schemeClr val="accent1"/>
                        </a:solidFill>
                        <a:latin typeface="Mada"/>
                        <a:ea typeface="Mada"/>
                        <a:cs typeface="Mada"/>
                        <a:sym typeface="Mada"/>
                      </a:endParaRPr>
                    </a:p>
                  </a:txBody>
                  <a:tcPr marT="91425" marB="91425" marR="91425" marL="91425" anchor="ctr">
                    <a:solidFill>
                      <a:srgbClr val="F3F3F3"/>
                    </a:solidFill>
                  </a:tcPr>
                </a:tc>
              </a:tr>
              <a:tr h="309225">
                <a:tc>
                  <a:txBody>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Anabolic agents</a:t>
                      </a:r>
                      <a:r>
                        <a:rPr lang="ar" sz="1200">
                          <a:latin typeface="Mada"/>
                          <a:ea typeface="Mada"/>
                          <a:cs typeface="Mada"/>
                          <a:sym typeface="Mada"/>
                        </a:rPr>
                        <a:t> that stimulate bone formation.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They  are  indicated  for </a:t>
                      </a:r>
                      <a:r>
                        <a:rPr b="1" lang="ar" sz="1200">
                          <a:latin typeface="Mada"/>
                          <a:ea typeface="Mada"/>
                          <a:cs typeface="Mada"/>
                          <a:sym typeface="Mada"/>
                        </a:rPr>
                        <a:t>severe  cases  of  osteoporosis</a:t>
                      </a:r>
                      <a:r>
                        <a:rPr lang="ar" sz="1200">
                          <a:latin typeface="Mada"/>
                          <a:ea typeface="Mada"/>
                          <a:cs typeface="Mada"/>
                          <a:sym typeface="Mada"/>
                        </a:rPr>
                        <a:t>  or  in  women  who  are  intolerant  of,  or  fail to respond to other therapies. A side-effect is </a:t>
                      </a:r>
                      <a:r>
                        <a:rPr b="1" lang="ar" sz="1200">
                          <a:latin typeface="Mada"/>
                          <a:ea typeface="Mada"/>
                          <a:cs typeface="Mada"/>
                          <a:sym typeface="Mada"/>
                        </a:rPr>
                        <a:t>transient hypercalcaemia</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Non-osteoporotic bone diseases such as </a:t>
                      </a:r>
                      <a:r>
                        <a:rPr b="1" lang="ar" sz="1200">
                          <a:solidFill>
                            <a:srgbClr val="CC0000"/>
                          </a:solidFill>
                          <a:latin typeface="Mada"/>
                          <a:ea typeface="Mada"/>
                          <a:cs typeface="Mada"/>
                          <a:sym typeface="Mada"/>
                        </a:rPr>
                        <a:t>osteomalacia should be excluded</a:t>
                      </a:r>
                      <a:r>
                        <a:rPr lang="ar" sz="1200">
                          <a:latin typeface="Mada"/>
                          <a:ea typeface="Mada"/>
                          <a:cs typeface="Mada"/>
                          <a:sym typeface="Mada"/>
                        </a:rPr>
                        <a:t> prior to treatment. Neither agent should be used in people with skeletal metastases or osteosarcoma.</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Oestrogen  therapy</a:t>
                      </a:r>
                      <a:endParaRPr b="1" sz="1300">
                        <a:solidFill>
                          <a:schemeClr val="accent1"/>
                        </a:solidFill>
                        <a:latin typeface="Mada"/>
                        <a:ea typeface="Mada"/>
                        <a:cs typeface="Mada"/>
                        <a:sym typeface="Mada"/>
                      </a:endParaRPr>
                    </a:p>
                  </a:txBody>
                  <a:tcPr marT="91425" marB="91425" marR="91425" marL="91425">
                    <a:solidFill>
                      <a:srgbClr val="F3F3F3"/>
                    </a:solidFill>
                  </a:tcPr>
                </a:tc>
              </a:tr>
              <a:tr h="50932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Because of adverse effects on breast cancer and cardiovascular disease risk, HRT is a second-line option for osteoporosis except in early postmenopausal women at high fracture risk who also have perimenopausal symptoms.</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Testosterone</a:t>
                      </a:r>
                      <a:endParaRPr b="1" sz="1300">
                        <a:solidFill>
                          <a:schemeClr val="accent1"/>
                        </a:solidFill>
                        <a:latin typeface="Mada"/>
                        <a:ea typeface="Mada"/>
                        <a:cs typeface="Mada"/>
                        <a:sym typeface="Mada"/>
                      </a:endParaRPr>
                    </a:p>
                  </a:txBody>
                  <a:tcPr marT="91425" marB="91425" marR="91425" marL="91425" anchor="ctr">
                    <a:solidFill>
                      <a:srgbClr val="F3F3F3"/>
                    </a:solidFill>
                  </a:tcPr>
                </a:tc>
              </a:tr>
              <a:tr h="2091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Given to men with biochemical evidence of hypogonadism.</a:t>
                      </a:r>
                      <a:endParaRPr sz="1200">
                        <a:latin typeface="Mada"/>
                        <a:ea typeface="Mada"/>
                        <a:cs typeface="Mada"/>
                        <a:sym typeface="Mada"/>
                      </a:endParaRPr>
                    </a:p>
                  </a:txBody>
                  <a:tcPr marT="91425" marB="91425" marR="91425" marL="91425"/>
                </a:tc>
              </a:tr>
              <a:tr h="218275">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Glucocorticoid-induced osteoporosis</a:t>
                      </a:r>
                      <a:endParaRPr b="1" sz="1300">
                        <a:solidFill>
                          <a:schemeClr val="accent1"/>
                        </a:solidFill>
                        <a:latin typeface="Mada"/>
                        <a:ea typeface="Mada"/>
                        <a:cs typeface="Mada"/>
                        <a:sym typeface="Mada"/>
                      </a:endParaRPr>
                    </a:p>
                  </a:txBody>
                  <a:tcPr marT="91425" marB="91425" marR="91425" marL="91425">
                    <a:solidFill>
                      <a:srgbClr val="F3F3F3"/>
                    </a:solidFill>
                  </a:tcPr>
                </a:tc>
              </a:tr>
              <a:tr h="8094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Individuals  requiring  continuous  oral  glucocorticoid  therapy for  3  months  or  more  (at  any  dose)  should  be  assessed for  co-existing  risk  factors  (age,  previous  fracture,  hormone status).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Postmenopausal  women,  men  aged  over  50 years  and  any  individuals  who  have  sustained  a  fragility fracture  should  receive  treatment  </a:t>
                      </a:r>
                      <a:r>
                        <a:rPr b="1" lang="ar" sz="1200">
                          <a:solidFill>
                            <a:srgbClr val="CC0000"/>
                          </a:solidFill>
                          <a:latin typeface="Mada"/>
                          <a:ea typeface="Mada"/>
                          <a:cs typeface="Mada"/>
                          <a:sym typeface="Mada"/>
                        </a:rPr>
                        <a:t>without  waiting  for  DXA scanning</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For these individuals,  </a:t>
                      </a:r>
                      <a:r>
                        <a:rPr b="1" lang="ar" sz="1200">
                          <a:solidFill>
                            <a:srgbClr val="CC0000"/>
                          </a:solidFill>
                          <a:latin typeface="Mada"/>
                          <a:ea typeface="Mada"/>
                          <a:cs typeface="Mada"/>
                          <a:sym typeface="Mada"/>
                        </a:rPr>
                        <a:t>bisphosphonates and teriparatide are the approved agents</a:t>
                      </a:r>
                      <a:r>
                        <a:rPr lang="ar" sz="1200">
                          <a:latin typeface="Mada"/>
                          <a:ea typeface="Mada"/>
                          <a:cs typeface="Mada"/>
                          <a:sym typeface="Mada"/>
                        </a:rPr>
                        <a:t>.  Calcium  and  vitamin  D  supplementation should also be given.</a:t>
                      </a:r>
                      <a:endParaRPr sz="1200">
                        <a:latin typeface="Mada"/>
                        <a:ea typeface="Mada"/>
                        <a:cs typeface="Mada"/>
                        <a:sym typeface="Mada"/>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55" name="Google Shape;555;p3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Osteomalacia</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Alegreya"/>
              <a:ea typeface="Alegreya"/>
              <a:cs typeface="Alegreya"/>
              <a:sym typeface="Alegreya"/>
            </a:endParaRPr>
          </a:p>
        </p:txBody>
      </p:sp>
      <p:graphicFrame>
        <p:nvGraphicFramePr>
          <p:cNvPr id="556" name="Google Shape;556;p34"/>
          <p:cNvGraphicFramePr/>
          <p:nvPr/>
        </p:nvGraphicFramePr>
        <p:xfrm>
          <a:off x="8031029" y="5526416"/>
          <a:ext cx="3000000" cy="3000000"/>
        </p:xfrm>
        <a:graphic>
          <a:graphicData uri="http://schemas.openxmlformats.org/drawingml/2006/table">
            <a:tbl>
              <a:tblPr>
                <a:noFill/>
                <a:tableStyleId>{305187B0-6673-432A-9C05-BB5531676622}</a:tableStyleId>
              </a:tblPr>
              <a:tblGrid>
                <a:gridCol w="3499400"/>
              </a:tblGrid>
              <a:tr h="438350">
                <a:tc>
                  <a:txBody>
                    <a:bodyPr/>
                    <a:lstStyle/>
                    <a:p>
                      <a:pPr indent="0" lvl="0" marL="0" rtl="0" algn="ctr">
                        <a:spcBef>
                          <a:spcPts val="0"/>
                        </a:spcBef>
                        <a:spcAft>
                          <a:spcPts val="0"/>
                        </a:spcAft>
                        <a:buNone/>
                      </a:pPr>
                      <a:r>
                        <a:rPr b="1" lang="ar" sz="1200">
                          <a:solidFill>
                            <a:srgbClr val="FFFFFF"/>
                          </a:solidFill>
                          <a:latin typeface="Alegreya"/>
                          <a:ea typeface="Alegreya"/>
                          <a:cs typeface="Alegreya"/>
                          <a:sym typeface="Alegreya"/>
                        </a:rPr>
                        <a:t>Causes</a:t>
                      </a:r>
                      <a:endParaRPr b="1" sz="1200">
                        <a:solidFill>
                          <a:srgbClr val="FFFFFF"/>
                        </a:solidFill>
                        <a:latin typeface="Alegreya"/>
                        <a:ea typeface="Alegreya"/>
                        <a:cs typeface="Alegreya"/>
                        <a:sym typeface="Alegrey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77A9AD"/>
                    </a:solidFill>
                  </a:tcPr>
                </a:tc>
              </a:tr>
              <a:tr h="442650">
                <a:tc>
                  <a:txBody>
                    <a:bodyPr/>
                    <a:lstStyle/>
                    <a:p>
                      <a:pPr indent="0" lvl="0" marL="0" rtl="0" algn="l">
                        <a:spcBef>
                          <a:spcPts val="0"/>
                        </a:spcBef>
                        <a:spcAft>
                          <a:spcPts val="0"/>
                        </a:spcAft>
                        <a:buNone/>
                      </a:pPr>
                      <a:r>
                        <a:rPr lang="ar" sz="1200">
                          <a:latin typeface="Mada"/>
                          <a:ea typeface="Mada"/>
                          <a:cs typeface="Mada"/>
                          <a:sym typeface="Mada"/>
                        </a:rPr>
                        <a:t>Vitamin D deficiency (commonest cause)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Ca deficiency</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Phosphate deficiency</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Liver disease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Renal disease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Malabsorption (Celiac disease)</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Hereditary forms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38600">
                <a:tc>
                  <a:txBody>
                    <a:bodyPr/>
                    <a:lstStyle/>
                    <a:p>
                      <a:pPr indent="0" lvl="0" marL="0" rtl="0" algn="l">
                        <a:spcBef>
                          <a:spcPts val="0"/>
                        </a:spcBef>
                        <a:spcAft>
                          <a:spcPts val="0"/>
                        </a:spcAft>
                        <a:buNone/>
                      </a:pPr>
                      <a:r>
                        <a:rPr lang="ar" sz="1200">
                          <a:latin typeface="Mada"/>
                          <a:ea typeface="Mada"/>
                          <a:cs typeface="Mada"/>
                          <a:sym typeface="Mada"/>
                        </a:rPr>
                        <a:t>(Intestinal and gastric surgery): bariatric surgery 1</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2650">
                <a:tc>
                  <a:txBody>
                    <a:bodyPr/>
                    <a:lstStyle/>
                    <a:p>
                      <a:pPr indent="0" lvl="0" marL="0" rtl="0" algn="l">
                        <a:spcBef>
                          <a:spcPts val="0"/>
                        </a:spcBef>
                        <a:spcAft>
                          <a:spcPts val="0"/>
                        </a:spcAft>
                        <a:buNone/>
                      </a:pPr>
                      <a:r>
                        <a:rPr lang="ar" sz="1200">
                          <a:latin typeface="Mada"/>
                          <a:ea typeface="Mada"/>
                          <a:cs typeface="Mada"/>
                          <a:sym typeface="Mada"/>
                        </a:rPr>
                        <a:t>Drugs: anti epileptic drugs2</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pic>
        <p:nvPicPr>
          <p:cNvPr id="557" name="Google Shape;557;p34"/>
          <p:cNvPicPr preferRelativeResize="0"/>
          <p:nvPr/>
        </p:nvPicPr>
        <p:blipFill>
          <a:blip r:embed="rId3">
            <a:alphaModFix/>
          </a:blip>
          <a:stretch>
            <a:fillRect/>
          </a:stretch>
        </p:blipFill>
        <p:spPr>
          <a:xfrm>
            <a:off x="8031025" y="3003625"/>
            <a:ext cx="868575" cy="973650"/>
          </a:xfrm>
          <a:prstGeom prst="rect">
            <a:avLst/>
          </a:prstGeom>
          <a:noFill/>
          <a:ln>
            <a:noFill/>
          </a:ln>
        </p:spPr>
      </p:pic>
      <p:graphicFrame>
        <p:nvGraphicFramePr>
          <p:cNvPr id="558" name="Google Shape;558;p34"/>
          <p:cNvGraphicFramePr/>
          <p:nvPr/>
        </p:nvGraphicFramePr>
        <p:xfrm>
          <a:off x="11530429" y="5526441"/>
          <a:ext cx="3000000" cy="3000000"/>
        </p:xfrm>
        <a:graphic>
          <a:graphicData uri="http://schemas.openxmlformats.org/drawingml/2006/table">
            <a:tbl>
              <a:tblPr>
                <a:noFill/>
                <a:tableStyleId>{305187B0-6673-432A-9C05-BB5531676622}</a:tableStyleId>
              </a:tblPr>
              <a:tblGrid>
                <a:gridCol w="3413225"/>
              </a:tblGrid>
              <a:tr h="388400">
                <a:tc>
                  <a:txBody>
                    <a:bodyPr/>
                    <a:lstStyle/>
                    <a:p>
                      <a:pPr indent="0" lvl="0" marL="0" rtl="0" algn="ctr">
                        <a:spcBef>
                          <a:spcPts val="0"/>
                        </a:spcBef>
                        <a:spcAft>
                          <a:spcPts val="0"/>
                        </a:spcAft>
                        <a:buNone/>
                      </a:pPr>
                      <a:r>
                        <a:rPr b="1" lang="ar" sz="1200">
                          <a:solidFill>
                            <a:srgbClr val="FFFFFF"/>
                          </a:solidFill>
                          <a:latin typeface="Alegreya"/>
                          <a:ea typeface="Alegreya"/>
                          <a:cs typeface="Alegreya"/>
                          <a:sym typeface="Alegreya"/>
                        </a:rPr>
                        <a:t>Clinical Presentation:</a:t>
                      </a:r>
                      <a:endParaRPr b="1" sz="1200">
                        <a:solidFill>
                          <a:srgbClr val="FFFFFF"/>
                        </a:solidFill>
                        <a:latin typeface="Alegreya"/>
                        <a:ea typeface="Alegreya"/>
                        <a:cs typeface="Alegreya"/>
                        <a:sym typeface="Alegrey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77A9AD"/>
                    </a:solidFill>
                  </a:tcPr>
                </a:tc>
              </a:tr>
              <a:tr h="392200">
                <a:tc>
                  <a:txBody>
                    <a:bodyPr/>
                    <a:lstStyle/>
                    <a:p>
                      <a:pPr indent="0" lvl="0" marL="0" rtl="0" algn="l">
                        <a:spcBef>
                          <a:spcPts val="0"/>
                        </a:spcBef>
                        <a:spcAft>
                          <a:spcPts val="0"/>
                        </a:spcAft>
                        <a:buNone/>
                      </a:pPr>
                      <a:r>
                        <a:rPr lang="ar" sz="1200">
                          <a:latin typeface="Mada"/>
                          <a:ea typeface="Mada"/>
                          <a:cs typeface="Mada"/>
                          <a:sym typeface="Mada"/>
                        </a:rPr>
                        <a:t>Two thirds of patients are asymptomatic</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92200">
                <a:tc>
                  <a:txBody>
                    <a:bodyPr/>
                    <a:lstStyle/>
                    <a:p>
                      <a:pPr indent="0" lvl="0" marL="0" rtl="0" algn="l">
                        <a:spcBef>
                          <a:spcPts val="0"/>
                        </a:spcBef>
                        <a:spcAft>
                          <a:spcPts val="0"/>
                        </a:spcAft>
                        <a:buNone/>
                      </a:pPr>
                      <a:r>
                        <a:rPr lang="ar" sz="1200">
                          <a:latin typeface="Mada"/>
                          <a:ea typeface="Mada"/>
                          <a:cs typeface="Mada"/>
                          <a:sym typeface="Mada"/>
                        </a:rPr>
                        <a:t>Incidental radiological finding</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92200">
                <a:tc>
                  <a:txBody>
                    <a:bodyPr/>
                    <a:lstStyle/>
                    <a:p>
                      <a:pPr indent="0" lvl="0" marL="0" rtl="0" algn="l">
                        <a:spcBef>
                          <a:spcPts val="0"/>
                        </a:spcBef>
                        <a:spcAft>
                          <a:spcPts val="0"/>
                        </a:spcAft>
                        <a:buNone/>
                      </a:pPr>
                      <a:r>
                        <a:rPr lang="ar" sz="1200">
                          <a:latin typeface="Mada"/>
                          <a:ea typeface="Mada"/>
                          <a:cs typeface="Mada"/>
                          <a:sym typeface="Mada"/>
                        </a:rPr>
                        <a:t>Unexplained high alk phosph</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92200">
                <a:tc>
                  <a:txBody>
                    <a:bodyPr/>
                    <a:lstStyle/>
                    <a:p>
                      <a:pPr indent="0" lvl="0" marL="0" rtl="0" algn="l">
                        <a:spcBef>
                          <a:spcPts val="0"/>
                        </a:spcBef>
                        <a:spcAft>
                          <a:spcPts val="0"/>
                        </a:spcAft>
                        <a:buNone/>
                      </a:pPr>
                      <a:r>
                        <a:rPr lang="ar" sz="1200">
                          <a:latin typeface="Mada"/>
                          <a:ea typeface="Mada"/>
                          <a:cs typeface="Mada"/>
                          <a:sym typeface="Mada"/>
                        </a:rPr>
                        <a:t>Large skull, frontal bossing, bowing of legs, deafness, erythema, bony tenderness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92200">
                <a:tc>
                  <a:txBody>
                    <a:bodyPr/>
                    <a:lstStyle/>
                    <a:p>
                      <a:pPr indent="0" lvl="0" marL="0" rtl="0" algn="l">
                        <a:spcBef>
                          <a:spcPts val="0"/>
                        </a:spcBef>
                        <a:spcAft>
                          <a:spcPts val="0"/>
                        </a:spcAft>
                        <a:buNone/>
                      </a:pPr>
                      <a:r>
                        <a:rPr lang="ar" sz="1200">
                          <a:latin typeface="Mada"/>
                          <a:ea typeface="Mada"/>
                          <a:cs typeface="Mada"/>
                          <a:sym typeface="Mada"/>
                        </a:rPr>
                        <a:t>Fracture tendency: vertebral crush fractures, tibia or femur (Healing is rapid)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73150">
                <a:tc>
                  <a:txBody>
                    <a:bodyPr/>
                    <a:lstStyle/>
                    <a:p>
                      <a:pPr indent="0" lvl="0" marL="0" rtl="0" algn="l">
                        <a:spcBef>
                          <a:spcPts val="0"/>
                        </a:spcBef>
                        <a:spcAft>
                          <a:spcPts val="0"/>
                        </a:spcAft>
                        <a:buNone/>
                      </a:pPr>
                      <a:r>
                        <a:rPr lang="ar" sz="1200">
                          <a:latin typeface="Mada"/>
                          <a:ea typeface="Mada"/>
                          <a:cs typeface="Mada"/>
                          <a:sym typeface="Mada"/>
                        </a:rPr>
                        <a:t>Bony aches and pains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77900">
                <a:tc>
                  <a:txBody>
                    <a:bodyPr/>
                    <a:lstStyle/>
                    <a:p>
                      <a:pPr indent="0" lvl="0" marL="0" rtl="0" algn="l">
                        <a:spcBef>
                          <a:spcPts val="0"/>
                        </a:spcBef>
                        <a:spcAft>
                          <a:spcPts val="0"/>
                        </a:spcAft>
                        <a:buNone/>
                      </a:pPr>
                      <a:r>
                        <a:rPr lang="ar" sz="1200">
                          <a:latin typeface="Mada"/>
                          <a:ea typeface="Mada"/>
                          <a:cs typeface="Mada"/>
                          <a:sym typeface="Mada"/>
                        </a:rPr>
                        <a:t>Muscle weakness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25200">
                <a:tc>
                  <a:txBody>
                    <a:bodyPr/>
                    <a:lstStyle/>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Waddling gait, that is due to the proximal muscle weakness and to the pain and</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discomfort during movements of the limbs.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92200">
                <a:tc>
                  <a:txBody>
                    <a:bodyPr/>
                    <a:lstStyle/>
                    <a:p>
                      <a:pPr indent="0" lvl="0" marL="0" rtl="0" algn="l">
                        <a:spcBef>
                          <a:spcPts val="0"/>
                        </a:spcBef>
                        <a:spcAft>
                          <a:spcPts val="0"/>
                        </a:spcAft>
                        <a:buNone/>
                      </a:pPr>
                      <a:r>
                        <a:rPr lang="ar" sz="1200">
                          <a:latin typeface="Mada"/>
                          <a:ea typeface="Mada"/>
                          <a:cs typeface="Mada"/>
                          <a:sym typeface="Mada"/>
                        </a:rPr>
                        <a:t>Some have severe muscular hypotonia and paradoxically brisk deep tendon reflexes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pSp>
        <p:nvGrpSpPr>
          <p:cNvPr id="559" name="Google Shape;559;p34"/>
          <p:cNvGrpSpPr/>
          <p:nvPr/>
        </p:nvGrpSpPr>
        <p:grpSpPr>
          <a:xfrm>
            <a:off x="285450" y="906888"/>
            <a:ext cx="6989106" cy="1588688"/>
            <a:chOff x="259048" y="1692399"/>
            <a:chExt cx="6339900" cy="1713426"/>
          </a:xfrm>
        </p:grpSpPr>
        <p:sp>
          <p:nvSpPr>
            <p:cNvPr id="560" name="Google Shape;560;p34"/>
            <p:cNvSpPr/>
            <p:nvPr/>
          </p:nvSpPr>
          <p:spPr>
            <a:xfrm>
              <a:off x="259048" y="1899225"/>
              <a:ext cx="6339900" cy="15066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Failure of organic matrix (osteoid) of bone to mineralize</a:t>
              </a:r>
              <a:r>
                <a:rPr lang="ar" sz="1200">
                  <a:solidFill>
                    <a:schemeClr val="dk1"/>
                  </a:solidFill>
                  <a:latin typeface="Mada"/>
                  <a:ea typeface="Mada"/>
                  <a:cs typeface="Mada"/>
                  <a:sym typeface="Mada"/>
                </a:rPr>
                <a:t> normally. A number of factors are critical for normal bone mineralization. An absence or a defect in any one of them may lead to osteomalacia, </a:t>
              </a:r>
              <a:r>
                <a:rPr b="1" lang="ar" sz="1200">
                  <a:solidFill>
                    <a:schemeClr val="dk1"/>
                  </a:solidFill>
                  <a:latin typeface="Mada"/>
                  <a:ea typeface="Mada"/>
                  <a:cs typeface="Mada"/>
                  <a:sym typeface="Mada"/>
                </a:rPr>
                <a:t>the most common biochemical causes are a </a:t>
              </a:r>
              <a:r>
                <a:rPr b="1" lang="ar" sz="1200" u="sng">
                  <a:solidFill>
                    <a:schemeClr val="dk1"/>
                  </a:solidFill>
                  <a:latin typeface="Mada"/>
                  <a:ea typeface="Mada"/>
                  <a:cs typeface="Mada"/>
                  <a:sym typeface="Mada"/>
                </a:rPr>
                <a:t>decrease</a:t>
              </a:r>
              <a:r>
                <a:rPr b="1" lang="ar" sz="1200">
                  <a:solidFill>
                    <a:schemeClr val="dk1"/>
                  </a:solidFill>
                  <a:latin typeface="Mada"/>
                  <a:ea typeface="Mada"/>
                  <a:cs typeface="Mada"/>
                  <a:sym typeface="Mada"/>
                </a:rPr>
                <a:t> in the product of concentrations of </a:t>
              </a:r>
              <a:r>
                <a:rPr b="1" lang="ar" sz="1200" u="sng">
                  <a:solidFill>
                    <a:schemeClr val="dk1"/>
                  </a:solidFill>
                  <a:latin typeface="Mada"/>
                  <a:ea typeface="Mada"/>
                  <a:cs typeface="Mada"/>
                  <a:sym typeface="Mada"/>
                </a:rPr>
                <a:t>calcium</a:t>
              </a:r>
              <a:r>
                <a:rPr b="1" lang="ar" sz="1200">
                  <a:solidFill>
                    <a:schemeClr val="dk1"/>
                  </a:solidFill>
                  <a:latin typeface="Mada"/>
                  <a:ea typeface="Mada"/>
                  <a:cs typeface="Mada"/>
                  <a:sym typeface="Mada"/>
                </a:rPr>
                <a:t> and </a:t>
              </a:r>
              <a:r>
                <a:rPr b="1" lang="ar" sz="1200" u="sng">
                  <a:solidFill>
                    <a:schemeClr val="dk1"/>
                  </a:solidFill>
                  <a:latin typeface="Mada"/>
                  <a:ea typeface="Mada"/>
                  <a:cs typeface="Mada"/>
                  <a:sym typeface="Mada"/>
                </a:rPr>
                <a:t>phosphate</a:t>
              </a:r>
              <a:r>
                <a:rPr lang="ar" sz="1200">
                  <a:solidFill>
                    <a:schemeClr val="dk1"/>
                  </a:solidFill>
                  <a:latin typeface="Mada"/>
                  <a:ea typeface="Mada"/>
                  <a:cs typeface="Mada"/>
                  <a:sym typeface="Mada"/>
                </a:rPr>
                <a:t> in the </a:t>
              </a:r>
              <a:r>
                <a:rPr lang="ar" sz="1200">
                  <a:solidFill>
                    <a:schemeClr val="dk1"/>
                  </a:solidFill>
                  <a:latin typeface="Mada"/>
                  <a:ea typeface="Mada"/>
                  <a:cs typeface="Mada"/>
                  <a:sym typeface="Mada"/>
                </a:rPr>
                <a:t>extracellular</a:t>
              </a:r>
              <a:r>
                <a:rPr lang="ar" sz="1200">
                  <a:solidFill>
                    <a:schemeClr val="dk1"/>
                  </a:solidFill>
                  <a:latin typeface="Mada"/>
                  <a:ea typeface="Mada"/>
                  <a:cs typeface="Mada"/>
                  <a:sym typeface="Mada"/>
                </a:rPr>
                <a:t> fluid so that the supply of minerals to bone forming surfaces is inadequate.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Called rickets</a:t>
              </a:r>
              <a:r>
                <a:rPr lang="ar" sz="1200">
                  <a:solidFill>
                    <a:schemeClr val="dk1"/>
                  </a:solidFill>
                  <a:latin typeface="Mada"/>
                  <a:ea typeface="Mada"/>
                  <a:cs typeface="Mada"/>
                  <a:sym typeface="Mada"/>
                </a:rPr>
                <a:t> if it occurs in children (during bone growing)</a:t>
              </a:r>
              <a:endParaRPr sz="1200">
                <a:solidFill>
                  <a:schemeClr val="dk1"/>
                </a:solidFill>
                <a:latin typeface="Mada"/>
                <a:ea typeface="Mada"/>
                <a:cs typeface="Mada"/>
                <a:sym typeface="Mada"/>
              </a:endParaRPr>
            </a:p>
          </p:txBody>
        </p:sp>
        <p:sp>
          <p:nvSpPr>
            <p:cNvPr id="561" name="Google Shape;561;p34"/>
            <p:cNvSpPr/>
            <p:nvPr/>
          </p:nvSpPr>
          <p:spPr>
            <a:xfrm>
              <a:off x="485327" y="1692399"/>
              <a:ext cx="2115000" cy="312600"/>
            </a:xfrm>
            <a:prstGeom prst="flowChartAlternateProcess">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Definition</a:t>
              </a:r>
              <a:endParaRPr b="1" sz="1800">
                <a:solidFill>
                  <a:srgbClr val="FFFFFF"/>
                </a:solidFill>
                <a:latin typeface="Mada"/>
                <a:ea typeface="Mada"/>
                <a:cs typeface="Mada"/>
                <a:sym typeface="Mada"/>
              </a:endParaRPr>
            </a:p>
          </p:txBody>
        </p:sp>
      </p:grpSp>
      <p:sp>
        <p:nvSpPr>
          <p:cNvPr id="562" name="Google Shape;562;p34"/>
          <p:cNvSpPr txBox="1"/>
          <p:nvPr/>
        </p:nvSpPr>
        <p:spPr>
          <a:xfrm>
            <a:off x="247500" y="25812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Etiology</a:t>
            </a:r>
            <a:endParaRPr b="1" sz="2200">
              <a:highlight>
                <a:srgbClr val="D0E0E3"/>
              </a:highlight>
              <a:latin typeface="Mada"/>
              <a:ea typeface="Mada"/>
              <a:cs typeface="Mada"/>
              <a:sym typeface="Mada"/>
            </a:endParaRPr>
          </a:p>
        </p:txBody>
      </p:sp>
      <p:sp>
        <p:nvSpPr>
          <p:cNvPr id="563" name="Google Shape;563;p34"/>
          <p:cNvSpPr/>
          <p:nvPr/>
        </p:nvSpPr>
        <p:spPr>
          <a:xfrm flipH="1">
            <a:off x="221895" y="3350288"/>
            <a:ext cx="47830" cy="7046314"/>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chemeClr val="accent4"/>
          </a:solidFill>
          <a:ln cap="flat" cmpd="sng" w="9525">
            <a:solidFill>
              <a:schemeClr val="accent4"/>
            </a:solidFill>
            <a:prstDash val="solid"/>
            <a:round/>
            <a:headEnd len="med" w="med" type="none"/>
            <a:tailEnd len="med" w="med" type="none"/>
          </a:ln>
        </p:spPr>
      </p:sp>
      <p:sp>
        <p:nvSpPr>
          <p:cNvPr id="564" name="Google Shape;564;p34"/>
          <p:cNvSpPr/>
          <p:nvPr/>
        </p:nvSpPr>
        <p:spPr>
          <a:xfrm flipH="1">
            <a:off x="8909" y="3132952"/>
            <a:ext cx="453606" cy="362105"/>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565" name="Google Shape;565;p34"/>
          <p:cNvSpPr txBox="1"/>
          <p:nvPr/>
        </p:nvSpPr>
        <p:spPr>
          <a:xfrm>
            <a:off x="561975" y="3105150"/>
            <a:ext cx="479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700">
                <a:solidFill>
                  <a:schemeClr val="accent1"/>
                </a:solidFill>
                <a:latin typeface="Mada"/>
                <a:ea typeface="Mada"/>
                <a:cs typeface="Mada"/>
                <a:sym typeface="Mada"/>
              </a:rPr>
              <a:t>1- Vitamin D </a:t>
            </a:r>
            <a:r>
              <a:rPr b="1" lang="ar" sz="1700">
                <a:solidFill>
                  <a:schemeClr val="accent1"/>
                </a:solidFill>
                <a:latin typeface="Mada"/>
                <a:ea typeface="Mada"/>
                <a:cs typeface="Mada"/>
                <a:sym typeface="Mada"/>
              </a:rPr>
              <a:t>deficiency</a:t>
            </a:r>
            <a:r>
              <a:rPr b="1" lang="ar" sz="1700">
                <a:solidFill>
                  <a:schemeClr val="accent1"/>
                </a:solidFill>
                <a:latin typeface="Mada"/>
                <a:ea typeface="Mada"/>
                <a:cs typeface="Mada"/>
                <a:sym typeface="Mada"/>
              </a:rPr>
              <a:t> </a:t>
            </a:r>
            <a:r>
              <a:rPr b="1" lang="ar" sz="1700">
                <a:solidFill>
                  <a:srgbClr val="CC0000"/>
                </a:solidFill>
                <a:latin typeface="Mada"/>
                <a:ea typeface="Mada"/>
                <a:cs typeface="Mada"/>
                <a:sym typeface="Mada"/>
              </a:rPr>
              <a:t>(Most common cause)</a:t>
            </a:r>
            <a:endParaRPr b="1" sz="1700">
              <a:solidFill>
                <a:srgbClr val="CC0000"/>
              </a:solidFill>
              <a:latin typeface="Mada"/>
              <a:ea typeface="Mada"/>
              <a:cs typeface="Mada"/>
              <a:sym typeface="Mada"/>
            </a:endParaRPr>
          </a:p>
        </p:txBody>
      </p:sp>
      <p:sp>
        <p:nvSpPr>
          <p:cNvPr id="566" name="Google Shape;566;p34"/>
          <p:cNvSpPr/>
          <p:nvPr/>
        </p:nvSpPr>
        <p:spPr>
          <a:xfrm flipH="1">
            <a:off x="8909" y="6945627"/>
            <a:ext cx="453606" cy="362105"/>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567" name="Google Shape;567;p34"/>
          <p:cNvSpPr/>
          <p:nvPr/>
        </p:nvSpPr>
        <p:spPr>
          <a:xfrm flipH="1">
            <a:off x="221894" y="3491500"/>
            <a:ext cx="47830" cy="1825499"/>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chemeClr val="accent4"/>
          </a:solidFill>
          <a:ln cap="flat" cmpd="sng" w="9525">
            <a:solidFill>
              <a:schemeClr val="accent4"/>
            </a:solidFill>
            <a:prstDash val="solid"/>
            <a:round/>
            <a:headEnd len="med" w="med" type="none"/>
            <a:tailEnd len="med" w="med" type="none"/>
          </a:ln>
        </p:spPr>
      </p:sp>
      <p:sp>
        <p:nvSpPr>
          <p:cNvPr id="568" name="Google Shape;568;p34"/>
          <p:cNvSpPr/>
          <p:nvPr/>
        </p:nvSpPr>
        <p:spPr>
          <a:xfrm flipH="1">
            <a:off x="19009" y="8692727"/>
            <a:ext cx="453606" cy="362105"/>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569" name="Google Shape;569;p34"/>
          <p:cNvSpPr/>
          <p:nvPr/>
        </p:nvSpPr>
        <p:spPr>
          <a:xfrm flipH="1">
            <a:off x="19009" y="9627052"/>
            <a:ext cx="453606" cy="362105"/>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graphicFrame>
        <p:nvGraphicFramePr>
          <p:cNvPr id="570" name="Google Shape;570;p34"/>
          <p:cNvGraphicFramePr/>
          <p:nvPr/>
        </p:nvGraphicFramePr>
        <p:xfrm>
          <a:off x="637050" y="3551550"/>
          <a:ext cx="3000000" cy="3000000"/>
        </p:xfrm>
        <a:graphic>
          <a:graphicData uri="http://schemas.openxmlformats.org/drawingml/2006/table">
            <a:tbl>
              <a:tblPr>
                <a:noFill/>
                <a:tableStyleId>{305187B0-6673-432A-9C05-BB5531676622}</a:tableStyleId>
              </a:tblPr>
              <a:tblGrid>
                <a:gridCol w="3460925"/>
                <a:gridCol w="3079925"/>
              </a:tblGrid>
              <a:tr h="442150">
                <a:tc>
                  <a:txBody>
                    <a:bodyPr/>
                    <a:lstStyle/>
                    <a:p>
                      <a:pPr indent="0" lvl="0" marL="0" rtl="0" algn="ctr">
                        <a:spcBef>
                          <a:spcPts val="0"/>
                        </a:spcBef>
                        <a:spcAft>
                          <a:spcPts val="0"/>
                        </a:spcAft>
                        <a:buNone/>
                      </a:pPr>
                      <a:r>
                        <a:rPr b="1" lang="ar" sz="1100">
                          <a:latin typeface="Mada"/>
                          <a:ea typeface="Mada"/>
                          <a:cs typeface="Mada"/>
                          <a:sym typeface="Mada"/>
                        </a:rPr>
                        <a:t>Inadequate sunlight</a:t>
                      </a:r>
                      <a:r>
                        <a:rPr b="1" baseline="30000" lang="ar" sz="1100">
                          <a:solidFill>
                            <a:srgbClr val="6AA84F"/>
                          </a:solidFill>
                          <a:latin typeface="Mada"/>
                          <a:ea typeface="Mada"/>
                          <a:cs typeface="Mada"/>
                          <a:sym typeface="Mada"/>
                        </a:rPr>
                        <a:t>1</a:t>
                      </a:r>
                      <a:r>
                        <a:rPr b="1" lang="ar" sz="1100">
                          <a:latin typeface="Mada"/>
                          <a:ea typeface="Mada"/>
                          <a:cs typeface="Mada"/>
                          <a:sym typeface="Mada"/>
                        </a:rPr>
                        <a:t> exposure without dietary</a:t>
                      </a:r>
                      <a:endParaRPr b="1" sz="1100">
                        <a:latin typeface="Mada"/>
                        <a:ea typeface="Mada"/>
                        <a:cs typeface="Mada"/>
                        <a:sym typeface="Mada"/>
                      </a:endParaRPr>
                    </a:p>
                    <a:p>
                      <a:pPr indent="0" lvl="0" marL="0" rtl="0" algn="ctr">
                        <a:spcBef>
                          <a:spcPts val="0"/>
                        </a:spcBef>
                        <a:spcAft>
                          <a:spcPts val="0"/>
                        </a:spcAft>
                        <a:buNone/>
                      </a:pPr>
                      <a:r>
                        <a:rPr b="1" lang="ar" sz="1100">
                          <a:latin typeface="Mada"/>
                          <a:ea typeface="Mada"/>
                          <a:cs typeface="Mada"/>
                          <a:sym typeface="Mada"/>
                        </a:rPr>
                        <a:t>supplementation.</a:t>
                      </a:r>
                      <a:endParaRPr b="1" sz="11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100">
                          <a:latin typeface="Mada"/>
                          <a:ea typeface="Mada"/>
                          <a:cs typeface="Mada"/>
                          <a:sym typeface="Mada"/>
                        </a:rPr>
                        <a:t>Gastrointestinal diseases that interrupts the</a:t>
                      </a:r>
                      <a:endParaRPr b="1" sz="11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100">
                          <a:latin typeface="Mada"/>
                          <a:ea typeface="Mada"/>
                          <a:cs typeface="Mada"/>
                          <a:sym typeface="Mada"/>
                        </a:rPr>
                        <a:t>normal enterohepatic recycling of vit. D &amp; its</a:t>
                      </a:r>
                      <a:endParaRPr b="1" sz="1100">
                        <a:latin typeface="Mada"/>
                        <a:ea typeface="Mada"/>
                        <a:cs typeface="Mada"/>
                        <a:sym typeface="Mada"/>
                      </a:endParaRPr>
                    </a:p>
                    <a:p>
                      <a:pPr indent="0" lvl="0" marL="0" rtl="0" algn="ctr">
                        <a:spcBef>
                          <a:spcPts val="0"/>
                        </a:spcBef>
                        <a:spcAft>
                          <a:spcPts val="0"/>
                        </a:spcAft>
                        <a:buNone/>
                      </a:pPr>
                      <a:r>
                        <a:rPr b="1" lang="ar" sz="1100">
                          <a:latin typeface="Mada"/>
                          <a:ea typeface="Mada"/>
                          <a:cs typeface="Mada"/>
                          <a:sym typeface="Mada"/>
                        </a:rPr>
                        <a:t>metabolites, resulting in their fecal loss.</a:t>
                      </a:r>
                      <a:endParaRPr b="1" sz="1100">
                        <a:latin typeface="Mada"/>
                        <a:ea typeface="Mada"/>
                        <a:cs typeface="Mada"/>
                        <a:sym typeface="Mada"/>
                      </a:endParaRPr>
                    </a:p>
                  </a:txBody>
                  <a:tcPr marT="91425" marB="91425" marR="91425" marL="91425" anchor="ctr">
                    <a:solidFill>
                      <a:schemeClr val="accent4"/>
                    </a:solidFill>
                  </a:tcPr>
                </a:tc>
              </a:tr>
              <a:tr h="609175">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House- or institution bound people.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Atmosphere smog.</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Long term residence in far northern &amp; far southern latitudes.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Excessive covering of body with clothing.</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Chronic steatorrhea (pancreatic)</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Malabsorption (gluten-sensitive enteropathy)</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Surgical resection of large parts of intestine.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Bariatric surgery</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Formation of biliary fistulas.</a:t>
                      </a:r>
                      <a:endParaRPr sz="1000">
                        <a:latin typeface="Mada"/>
                        <a:ea typeface="Mada"/>
                        <a:cs typeface="Mada"/>
                        <a:sym typeface="Mada"/>
                      </a:endParaRPr>
                    </a:p>
                  </a:txBody>
                  <a:tcPr marT="91425" marB="91425" marR="91425" marL="91425"/>
                </a:tc>
              </a:tr>
              <a:tr h="225975">
                <a:tc>
                  <a:txBody>
                    <a:bodyPr/>
                    <a:lstStyle/>
                    <a:p>
                      <a:pPr indent="0" lvl="0" marL="0" rtl="0" algn="ctr">
                        <a:spcBef>
                          <a:spcPts val="0"/>
                        </a:spcBef>
                        <a:spcAft>
                          <a:spcPts val="0"/>
                        </a:spcAft>
                        <a:buNone/>
                      </a:pPr>
                      <a:r>
                        <a:rPr b="1" lang="ar" sz="1100">
                          <a:latin typeface="Mada"/>
                          <a:ea typeface="Mada"/>
                          <a:cs typeface="Mada"/>
                          <a:sym typeface="Mada"/>
                        </a:rPr>
                        <a:t>Impaired synthesis of 1,25(OH)2D3 by the kidney.</a:t>
                      </a:r>
                      <a:endParaRPr b="1" sz="1100">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100">
                          <a:latin typeface="Mada"/>
                          <a:ea typeface="Mada"/>
                          <a:cs typeface="Mada"/>
                          <a:sym typeface="Mada"/>
                        </a:rPr>
                        <a:t>Target cell resistance to 1,25(OH)2D3</a:t>
                      </a:r>
                      <a:endParaRPr b="1" sz="1100">
                        <a:latin typeface="Mada"/>
                        <a:ea typeface="Mada"/>
                        <a:cs typeface="Mada"/>
                        <a:sym typeface="Mada"/>
                      </a:endParaRPr>
                    </a:p>
                  </a:txBody>
                  <a:tcPr marT="91425" marB="91425" marR="91425" marL="91425">
                    <a:solidFill>
                      <a:schemeClr val="accent4"/>
                    </a:solidFill>
                  </a:tcPr>
                </a:tc>
              </a:tr>
              <a:tr h="805700">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Nephron loss, as occurs in chronic kidney disease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Functional impairment of 1,25(OH)2D3 hydroxylase (eg. In hypoparathyroidism)</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Congenital absence of 1,25(OH)2D3 hydroxylase (vit. D-dependency rickets type I).</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Suppression of 1,25(OH)2D3 production by endogenously produced substance (cancer).</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e.g. absent, or diminished number of 1,25(OH)2D3 receptors, as in vit.D-dependency rickets type II.</a:t>
                      </a:r>
                      <a:endParaRPr sz="1000">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ar" sz="1000">
                          <a:solidFill>
                            <a:srgbClr val="6AA84F"/>
                          </a:solidFill>
                          <a:latin typeface="Mada"/>
                          <a:ea typeface="Mada"/>
                          <a:cs typeface="Mada"/>
                          <a:sym typeface="Mada"/>
                        </a:rPr>
                        <a:t>extremely rare</a:t>
                      </a:r>
                      <a:endParaRPr sz="1000">
                        <a:solidFill>
                          <a:srgbClr val="6AA84F"/>
                        </a:solidFill>
                        <a:latin typeface="Mada"/>
                        <a:ea typeface="Mada"/>
                        <a:cs typeface="Mada"/>
                        <a:sym typeface="Mada"/>
                      </a:endParaRPr>
                    </a:p>
                  </a:txBody>
                  <a:tcPr marT="91425" marB="91425" marR="91425" marL="91425"/>
                </a:tc>
              </a:tr>
            </a:tbl>
          </a:graphicData>
        </a:graphic>
      </p:graphicFrame>
      <p:sp>
        <p:nvSpPr>
          <p:cNvPr id="571" name="Google Shape;571;p34"/>
          <p:cNvSpPr txBox="1"/>
          <p:nvPr/>
        </p:nvSpPr>
        <p:spPr>
          <a:xfrm>
            <a:off x="514350" y="6903475"/>
            <a:ext cx="479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700">
                <a:solidFill>
                  <a:schemeClr val="accent1"/>
                </a:solidFill>
                <a:latin typeface="Mada"/>
                <a:ea typeface="Mada"/>
                <a:cs typeface="Mada"/>
                <a:sym typeface="Mada"/>
              </a:rPr>
              <a:t>2</a:t>
            </a:r>
            <a:r>
              <a:rPr b="1" lang="ar" sz="1700">
                <a:solidFill>
                  <a:schemeClr val="accent1"/>
                </a:solidFill>
                <a:latin typeface="Mada"/>
                <a:ea typeface="Mada"/>
                <a:cs typeface="Mada"/>
                <a:sym typeface="Mada"/>
              </a:rPr>
              <a:t>- </a:t>
            </a:r>
            <a:r>
              <a:rPr b="1" lang="ar" sz="1700">
                <a:solidFill>
                  <a:schemeClr val="accent1"/>
                </a:solidFill>
                <a:latin typeface="Mada"/>
                <a:ea typeface="Mada"/>
                <a:cs typeface="Mada"/>
                <a:sym typeface="Mada"/>
              </a:rPr>
              <a:t>Phosphate deficiency</a:t>
            </a:r>
            <a:endParaRPr b="1" sz="1700">
              <a:solidFill>
                <a:schemeClr val="accent1"/>
              </a:solidFill>
              <a:latin typeface="Mada"/>
              <a:ea typeface="Mada"/>
              <a:cs typeface="Mada"/>
              <a:sym typeface="Mada"/>
            </a:endParaRPr>
          </a:p>
        </p:txBody>
      </p:sp>
      <p:graphicFrame>
        <p:nvGraphicFramePr>
          <p:cNvPr id="572" name="Google Shape;572;p34"/>
          <p:cNvGraphicFramePr/>
          <p:nvPr/>
        </p:nvGraphicFramePr>
        <p:xfrm>
          <a:off x="637025" y="7302000"/>
          <a:ext cx="3000000" cy="3000000"/>
        </p:xfrm>
        <a:graphic>
          <a:graphicData uri="http://schemas.openxmlformats.org/drawingml/2006/table">
            <a:tbl>
              <a:tblPr>
                <a:noFill/>
                <a:tableStyleId>{305187B0-6673-432A-9C05-BB5531676622}</a:tableStyleId>
              </a:tblPr>
              <a:tblGrid>
                <a:gridCol w="2314300"/>
                <a:gridCol w="4226550"/>
              </a:tblGrid>
              <a:tr h="252600">
                <a:tc>
                  <a:txBody>
                    <a:bodyPr/>
                    <a:lstStyle/>
                    <a:p>
                      <a:pPr indent="0" lvl="0" marL="0" rtl="0" algn="ctr">
                        <a:spcBef>
                          <a:spcPts val="0"/>
                        </a:spcBef>
                        <a:spcAft>
                          <a:spcPts val="0"/>
                        </a:spcAft>
                        <a:buNone/>
                      </a:pPr>
                      <a:r>
                        <a:rPr b="1" lang="ar" sz="1100">
                          <a:latin typeface="Mada"/>
                          <a:ea typeface="Mada"/>
                          <a:cs typeface="Mada"/>
                          <a:sym typeface="Mada"/>
                        </a:rPr>
                        <a:t>Dietary</a:t>
                      </a:r>
                      <a:endParaRPr b="1" sz="11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100">
                          <a:latin typeface="Mada"/>
                          <a:ea typeface="Mada"/>
                          <a:cs typeface="Mada"/>
                          <a:sym typeface="Mada"/>
                        </a:rPr>
                        <a:t>Impaired renal tubular reabsorption of PO4</a:t>
                      </a:r>
                      <a:endParaRPr b="1" sz="1100">
                        <a:latin typeface="Mada"/>
                        <a:ea typeface="Mada"/>
                        <a:cs typeface="Mada"/>
                        <a:sym typeface="Mada"/>
                      </a:endParaRPr>
                    </a:p>
                  </a:txBody>
                  <a:tcPr marT="91425" marB="91425" marR="91425" marL="91425" anchor="ctr">
                    <a:solidFill>
                      <a:schemeClr val="accent4"/>
                    </a:solidFill>
                  </a:tcPr>
                </a:tc>
              </a:tr>
              <a:tr h="680925">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Low intake of phosphate.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Excessive ingestion of aluminum hydroxide.</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X-linked hypophosphataemia.</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Adult-onset hypophosphataemia.</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Other acquired &amp; hereditary renal tubular disorders associated with renal phosphate loss (Fanconi’s </a:t>
                      </a:r>
                      <a:r>
                        <a:rPr lang="ar" sz="1000">
                          <a:latin typeface="Mada"/>
                          <a:ea typeface="Mada"/>
                          <a:cs typeface="Mada"/>
                          <a:sym typeface="Mada"/>
                        </a:rPr>
                        <a:t>syndrome</a:t>
                      </a:r>
                      <a:r>
                        <a:rPr lang="ar" sz="1000">
                          <a:latin typeface="Mada"/>
                          <a:ea typeface="Mada"/>
                          <a:cs typeface="Mada"/>
                          <a:sym typeface="Mada"/>
                        </a:rPr>
                        <a:t>, Wilson’s disease).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Tumor-associated hypophosphataemia</a:t>
                      </a:r>
                      <a:endParaRPr sz="1000">
                        <a:latin typeface="Mada"/>
                        <a:ea typeface="Mada"/>
                        <a:cs typeface="Mada"/>
                        <a:sym typeface="Mada"/>
                      </a:endParaRPr>
                    </a:p>
                  </a:txBody>
                  <a:tcPr marT="91425" marB="91425" marR="91425" marL="91425"/>
                </a:tc>
              </a:tr>
            </a:tbl>
          </a:graphicData>
        </a:graphic>
      </p:graphicFrame>
      <p:sp>
        <p:nvSpPr>
          <p:cNvPr id="573" name="Google Shape;573;p34"/>
          <p:cNvSpPr txBox="1"/>
          <p:nvPr/>
        </p:nvSpPr>
        <p:spPr>
          <a:xfrm>
            <a:off x="514350" y="8668613"/>
            <a:ext cx="479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700">
                <a:solidFill>
                  <a:schemeClr val="accent1"/>
                </a:solidFill>
                <a:latin typeface="Mada"/>
                <a:ea typeface="Mada"/>
                <a:cs typeface="Mada"/>
                <a:sym typeface="Mada"/>
              </a:rPr>
              <a:t>3</a:t>
            </a:r>
            <a:r>
              <a:rPr b="1" lang="ar" sz="1700">
                <a:solidFill>
                  <a:schemeClr val="accent1"/>
                </a:solidFill>
                <a:latin typeface="Mada"/>
                <a:ea typeface="Mada"/>
                <a:cs typeface="Mada"/>
                <a:sym typeface="Mada"/>
              </a:rPr>
              <a:t>- Systemic acidosis</a:t>
            </a:r>
            <a:endParaRPr b="1" sz="1700">
              <a:solidFill>
                <a:schemeClr val="accent1"/>
              </a:solidFill>
              <a:latin typeface="Mada"/>
              <a:ea typeface="Mada"/>
              <a:cs typeface="Mada"/>
              <a:sym typeface="Mada"/>
            </a:endParaRPr>
          </a:p>
        </p:txBody>
      </p:sp>
      <p:sp>
        <p:nvSpPr>
          <p:cNvPr id="574" name="Google Shape;574;p34"/>
          <p:cNvSpPr txBox="1"/>
          <p:nvPr/>
        </p:nvSpPr>
        <p:spPr>
          <a:xfrm>
            <a:off x="600075" y="9001125"/>
            <a:ext cx="6674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Chronic renal failure, Distal renal tubular acidosis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Ureterosigmoidoscopy, Chronic acetazolamide &amp; ammonium chloride administration</a:t>
            </a:r>
            <a:endParaRPr sz="1200">
              <a:latin typeface="Mada"/>
              <a:ea typeface="Mada"/>
              <a:cs typeface="Mada"/>
              <a:sym typeface="Mada"/>
            </a:endParaRPr>
          </a:p>
        </p:txBody>
      </p:sp>
      <p:sp>
        <p:nvSpPr>
          <p:cNvPr id="575" name="Google Shape;575;p34"/>
          <p:cNvSpPr txBox="1"/>
          <p:nvPr/>
        </p:nvSpPr>
        <p:spPr>
          <a:xfrm>
            <a:off x="514350" y="9584888"/>
            <a:ext cx="479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700">
                <a:solidFill>
                  <a:schemeClr val="accent1"/>
                </a:solidFill>
                <a:latin typeface="Mada"/>
                <a:ea typeface="Mada"/>
                <a:cs typeface="Mada"/>
                <a:sym typeface="Mada"/>
              </a:rPr>
              <a:t>Other causes:</a:t>
            </a:r>
            <a:endParaRPr b="1" sz="1700">
              <a:solidFill>
                <a:schemeClr val="accent1"/>
              </a:solidFill>
              <a:latin typeface="Mada"/>
              <a:ea typeface="Mada"/>
              <a:cs typeface="Mada"/>
              <a:sym typeface="Mada"/>
            </a:endParaRPr>
          </a:p>
        </p:txBody>
      </p:sp>
      <p:sp>
        <p:nvSpPr>
          <p:cNvPr id="576" name="Google Shape;576;p34"/>
          <p:cNvSpPr txBox="1"/>
          <p:nvPr/>
        </p:nvSpPr>
        <p:spPr>
          <a:xfrm>
            <a:off x="590550" y="9934575"/>
            <a:ext cx="6801000" cy="666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Drug induced Osteomalacia (Anti-epileptic drugs), liver disease and Ca </a:t>
            </a:r>
            <a:r>
              <a:rPr lang="ar" sz="1200">
                <a:latin typeface="Mada"/>
                <a:ea typeface="Mada"/>
                <a:cs typeface="Mada"/>
                <a:sym typeface="Mada"/>
              </a:rPr>
              <a:t>deficiency</a:t>
            </a:r>
            <a:endParaRPr sz="1200">
              <a:latin typeface="Mada"/>
              <a:ea typeface="Mada"/>
              <a:cs typeface="Mada"/>
              <a:sym typeface="Mada"/>
            </a:endParaRPr>
          </a:p>
        </p:txBody>
      </p:sp>
      <p:cxnSp>
        <p:nvCxnSpPr>
          <p:cNvPr id="577" name="Google Shape;577;p34"/>
          <p:cNvCxnSpPr/>
          <p:nvPr/>
        </p:nvCxnSpPr>
        <p:spPr>
          <a:xfrm rot="10800000">
            <a:off x="-26400" y="10268025"/>
            <a:ext cx="7612800" cy="0"/>
          </a:xfrm>
          <a:prstGeom prst="straightConnector1">
            <a:avLst/>
          </a:prstGeom>
          <a:noFill/>
          <a:ln cap="flat" cmpd="sng" w="28575">
            <a:solidFill>
              <a:srgbClr val="B3CFD1"/>
            </a:solidFill>
            <a:prstDash val="dot"/>
            <a:round/>
            <a:headEnd len="med" w="med" type="none"/>
            <a:tailEnd len="med" w="med" type="none"/>
          </a:ln>
        </p:spPr>
      </p:cxnSp>
      <p:sp>
        <p:nvSpPr>
          <p:cNvPr id="578" name="Google Shape;578;p34"/>
          <p:cNvSpPr txBox="1"/>
          <p:nvPr/>
        </p:nvSpPr>
        <p:spPr>
          <a:xfrm>
            <a:off x="47625" y="10306050"/>
            <a:ext cx="746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6AA84F"/>
                </a:solidFill>
                <a:latin typeface="Mada"/>
                <a:ea typeface="Mada"/>
                <a:cs typeface="Mada"/>
                <a:sym typeface="Mada"/>
              </a:rPr>
              <a:t>1: which normally provides 90% of vitamin D, while the other 10% is from the diet. </a:t>
            </a:r>
            <a:endParaRPr sz="900">
              <a:solidFill>
                <a:srgbClr val="6AA84F"/>
              </a:solidFill>
              <a:latin typeface="Mada"/>
              <a:ea typeface="Mada"/>
              <a:cs typeface="Mada"/>
              <a:sym typeface="Mada"/>
            </a:endParaRPr>
          </a:p>
        </p:txBody>
      </p:sp>
      <p:sp>
        <p:nvSpPr>
          <p:cNvPr id="579" name="Google Shape;579;p34"/>
          <p:cNvSpPr/>
          <p:nvPr/>
        </p:nvSpPr>
        <p:spPr>
          <a:xfrm>
            <a:off x="3083325" y="7010400"/>
            <a:ext cx="868500" cy="1932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800">
                <a:solidFill>
                  <a:srgbClr val="999999"/>
                </a:solidFill>
                <a:latin typeface="Mada"/>
                <a:ea typeface="Mada"/>
                <a:cs typeface="Mada"/>
                <a:sym typeface="Mada"/>
              </a:rPr>
              <a:t>Skipped by Dr</a:t>
            </a:r>
            <a:endParaRPr sz="800">
              <a:solidFill>
                <a:srgbClr val="999999"/>
              </a:solidFill>
              <a:latin typeface="Mada"/>
              <a:ea typeface="Mada"/>
              <a:cs typeface="Mada"/>
              <a:sym typeface="Mada"/>
            </a:endParaRPr>
          </a:p>
        </p:txBody>
      </p:sp>
      <p:sp>
        <p:nvSpPr>
          <p:cNvPr id="580" name="Google Shape;580;p34"/>
          <p:cNvSpPr/>
          <p:nvPr/>
        </p:nvSpPr>
        <p:spPr>
          <a:xfrm>
            <a:off x="2591450" y="8795225"/>
            <a:ext cx="868500" cy="1932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800">
                <a:solidFill>
                  <a:srgbClr val="999999"/>
                </a:solidFill>
                <a:latin typeface="Mada"/>
                <a:ea typeface="Mada"/>
                <a:cs typeface="Mada"/>
                <a:sym typeface="Mada"/>
              </a:rPr>
              <a:t>Skipped by Dr</a:t>
            </a:r>
            <a:endParaRPr sz="800">
              <a:solidFill>
                <a:srgbClr val="999999"/>
              </a:solidFill>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86" name="Google Shape;586;p3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Osteomalacia </a:t>
            </a:r>
            <a:r>
              <a:rPr b="1" i="1" lang="ar" sz="2600">
                <a:solidFill>
                  <a:schemeClr val="dk1"/>
                </a:solidFill>
                <a:latin typeface="Mada"/>
                <a:ea typeface="Mada"/>
                <a:cs typeface="Mada"/>
                <a:sym typeface="Mada"/>
              </a:rPr>
              <a:t>cont.</a:t>
            </a:r>
            <a:endParaRPr b="1" i="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Alegreya"/>
              <a:ea typeface="Alegreya"/>
              <a:cs typeface="Alegreya"/>
              <a:sym typeface="Alegreya"/>
            </a:endParaRPr>
          </a:p>
        </p:txBody>
      </p:sp>
      <p:sp>
        <p:nvSpPr>
          <p:cNvPr id="587" name="Google Shape;587;p35"/>
          <p:cNvSpPr txBox="1"/>
          <p:nvPr/>
        </p:nvSpPr>
        <p:spPr>
          <a:xfrm>
            <a:off x="-5185400" y="5855200"/>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Paget’s </a:t>
            </a:r>
            <a:r>
              <a:rPr b="1" lang="ar" sz="2200">
                <a:highlight>
                  <a:srgbClr val="D0E0E3"/>
                </a:highlight>
                <a:latin typeface="Mada"/>
                <a:ea typeface="Mada"/>
                <a:cs typeface="Mada"/>
                <a:sym typeface="Mada"/>
              </a:rPr>
              <a:t>Disease</a:t>
            </a:r>
            <a:endParaRPr b="1" sz="2200">
              <a:highlight>
                <a:srgbClr val="D0E0E3"/>
              </a:highlight>
              <a:latin typeface="Mada"/>
              <a:ea typeface="Mada"/>
              <a:cs typeface="Mada"/>
              <a:sym typeface="Mada"/>
            </a:endParaRPr>
          </a:p>
        </p:txBody>
      </p:sp>
      <p:sp>
        <p:nvSpPr>
          <p:cNvPr id="588" name="Google Shape;588;p35"/>
          <p:cNvSpPr txBox="1"/>
          <p:nvPr/>
        </p:nvSpPr>
        <p:spPr>
          <a:xfrm>
            <a:off x="13354750" y="5262450"/>
            <a:ext cx="16860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Incomplete fractures.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Pseudofractures</a:t>
            </a:r>
            <a:endParaRPr sz="1200">
              <a:latin typeface="Mada"/>
              <a:ea typeface="Mada"/>
              <a:cs typeface="Mada"/>
              <a:sym typeface="Mada"/>
            </a:endParaRPr>
          </a:p>
          <a:p>
            <a:pPr indent="0" lvl="0" marL="0" rtl="0" algn="l">
              <a:spcBef>
                <a:spcPts val="0"/>
              </a:spcBef>
              <a:spcAft>
                <a:spcPts val="0"/>
              </a:spcAft>
              <a:buNone/>
            </a:pPr>
            <a:r>
              <a:t/>
            </a:r>
            <a:endParaRPr/>
          </a:p>
        </p:txBody>
      </p:sp>
      <p:sp>
        <p:nvSpPr>
          <p:cNvPr id="589" name="Google Shape;589;p35"/>
          <p:cNvSpPr txBox="1"/>
          <p:nvPr/>
        </p:nvSpPr>
        <p:spPr>
          <a:xfrm>
            <a:off x="9215925" y="7628175"/>
            <a:ext cx="5515500" cy="143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Treatment:</a:t>
            </a:r>
            <a:endParaRPr b="1" sz="2200">
              <a:solidFill>
                <a:schemeClr val="dk1"/>
              </a:solidFill>
              <a:highlight>
                <a:schemeClr val="accent4"/>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Calcium and vitamin D supplements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Sun exposure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Results of treatment is usually very good.</a:t>
            </a:r>
            <a:endParaRPr sz="1200">
              <a:latin typeface="Mada"/>
              <a:ea typeface="Mada"/>
              <a:cs typeface="Mada"/>
              <a:sym typeface="Mada"/>
            </a:endParaRPr>
          </a:p>
          <a:p>
            <a:pPr indent="-317500" lvl="0" marL="457200" rtl="0" algn="l">
              <a:spcBef>
                <a:spcPts val="0"/>
              </a:spcBef>
              <a:spcAft>
                <a:spcPts val="0"/>
              </a:spcAft>
              <a:buSzPts val="1400"/>
              <a:buChar char="●"/>
            </a:pPr>
            <a:r>
              <a:rPr lang="ar" sz="1200">
                <a:latin typeface="Mada"/>
                <a:ea typeface="Mada"/>
                <a:cs typeface="Mada"/>
                <a:sym typeface="Mada"/>
              </a:rPr>
              <a:t> Correcting underlying cause “Such as celiac disease that might affect Vit D intestinal absorption. So, correct </a:t>
            </a:r>
            <a:r>
              <a:rPr lang="ar" sz="1200">
                <a:latin typeface="Mada"/>
                <a:ea typeface="Mada"/>
                <a:cs typeface="Mada"/>
                <a:sym typeface="Mada"/>
              </a:rPr>
              <a:t>the cause</a:t>
            </a:r>
            <a:r>
              <a:rPr lang="ar"/>
              <a:t>”</a:t>
            </a:r>
            <a:r>
              <a:rPr lang="ar" sz="1200">
                <a:latin typeface="Mada"/>
                <a:ea typeface="Mada"/>
                <a:cs typeface="Mada"/>
                <a:sym typeface="Mada"/>
              </a:rPr>
              <a:t>.</a:t>
            </a:r>
            <a:endParaRPr/>
          </a:p>
          <a:p>
            <a:pPr indent="0" lvl="0" marL="0" rtl="0" algn="l">
              <a:spcBef>
                <a:spcPts val="0"/>
              </a:spcBef>
              <a:spcAft>
                <a:spcPts val="0"/>
              </a:spcAft>
              <a:buNone/>
            </a:pPr>
            <a:r>
              <a:t/>
            </a:r>
            <a:endParaRPr/>
          </a:p>
        </p:txBody>
      </p:sp>
      <p:sp>
        <p:nvSpPr>
          <p:cNvPr id="590" name="Google Shape;590;p35"/>
          <p:cNvSpPr txBox="1"/>
          <p:nvPr/>
        </p:nvSpPr>
        <p:spPr>
          <a:xfrm>
            <a:off x="247500" y="75245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Clinical features</a:t>
            </a:r>
            <a:endParaRPr b="1" sz="2200">
              <a:highlight>
                <a:srgbClr val="D0E0E3"/>
              </a:highlight>
              <a:latin typeface="Mada"/>
              <a:ea typeface="Mada"/>
              <a:cs typeface="Mada"/>
              <a:sym typeface="Mada"/>
            </a:endParaRPr>
          </a:p>
        </p:txBody>
      </p:sp>
      <p:pic>
        <p:nvPicPr>
          <p:cNvPr id="591" name="Google Shape;591;p35"/>
          <p:cNvPicPr preferRelativeResize="0"/>
          <p:nvPr/>
        </p:nvPicPr>
        <p:blipFill>
          <a:blip r:embed="rId3">
            <a:alphaModFix/>
          </a:blip>
          <a:stretch>
            <a:fillRect/>
          </a:stretch>
        </p:blipFill>
        <p:spPr>
          <a:xfrm>
            <a:off x="8050075" y="633650"/>
            <a:ext cx="1008200" cy="1130175"/>
          </a:xfrm>
          <a:prstGeom prst="rect">
            <a:avLst/>
          </a:prstGeom>
          <a:noFill/>
          <a:ln>
            <a:noFill/>
          </a:ln>
        </p:spPr>
      </p:pic>
      <p:pic>
        <p:nvPicPr>
          <p:cNvPr id="592" name="Google Shape;592;p35"/>
          <p:cNvPicPr preferRelativeResize="0"/>
          <p:nvPr/>
        </p:nvPicPr>
        <p:blipFill>
          <a:blip r:embed="rId4">
            <a:alphaModFix/>
          </a:blip>
          <a:stretch>
            <a:fillRect/>
          </a:stretch>
        </p:blipFill>
        <p:spPr>
          <a:xfrm>
            <a:off x="5781438" y="3243436"/>
            <a:ext cx="1008201" cy="1017015"/>
          </a:xfrm>
          <a:prstGeom prst="rect">
            <a:avLst/>
          </a:prstGeom>
          <a:noFill/>
          <a:ln>
            <a:noFill/>
          </a:ln>
        </p:spPr>
      </p:pic>
      <p:sp>
        <p:nvSpPr>
          <p:cNvPr id="593" name="Google Shape;593;p35"/>
          <p:cNvSpPr txBox="1"/>
          <p:nvPr/>
        </p:nvSpPr>
        <p:spPr>
          <a:xfrm>
            <a:off x="247500" y="330390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Diagnosis</a:t>
            </a:r>
            <a:endParaRPr b="1" sz="2200">
              <a:highlight>
                <a:srgbClr val="D0E0E3"/>
              </a:highlight>
              <a:latin typeface="Mada"/>
              <a:ea typeface="Mada"/>
              <a:cs typeface="Mada"/>
              <a:sym typeface="Mada"/>
            </a:endParaRPr>
          </a:p>
        </p:txBody>
      </p:sp>
      <p:sp>
        <p:nvSpPr>
          <p:cNvPr id="594" name="Google Shape;594;p35"/>
          <p:cNvSpPr txBox="1"/>
          <p:nvPr/>
        </p:nvSpPr>
        <p:spPr>
          <a:xfrm>
            <a:off x="8439150" y="5219625"/>
            <a:ext cx="57054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X-ray: </a:t>
            </a:r>
            <a:r>
              <a:rPr lang="ar" sz="1200">
                <a:latin typeface="Mada"/>
                <a:ea typeface="Mada"/>
                <a:cs typeface="Mada"/>
                <a:sym typeface="Mada"/>
              </a:rPr>
              <a:t>growing bones vs mature bones, Subperiosteal resorption, looser's zones (pathognomonic)</a:t>
            </a:r>
            <a:endParaRPr sz="1200">
              <a:latin typeface="Mada"/>
              <a:ea typeface="Mada"/>
              <a:cs typeface="Mada"/>
              <a:sym typeface="Mada"/>
            </a:endParaRPr>
          </a:p>
        </p:txBody>
      </p:sp>
      <p:sp>
        <p:nvSpPr>
          <p:cNvPr id="595" name="Google Shape;595;p35"/>
          <p:cNvSpPr/>
          <p:nvPr/>
        </p:nvSpPr>
        <p:spPr>
          <a:xfrm>
            <a:off x="591449" y="1305800"/>
            <a:ext cx="6806100" cy="777000"/>
          </a:xfrm>
          <a:prstGeom prst="snip1Rect">
            <a:avLst>
              <a:gd fmla="val 16667" name="adj"/>
            </a:avLst>
          </a:prstGeom>
          <a:solidFill>
            <a:srgbClr val="D0E0E3"/>
          </a:solidFill>
          <a:ln cap="flat" cmpd="sng" w="9525">
            <a:solidFill>
              <a:srgbClr val="E1DC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p:nvPr/>
        </p:nvSpPr>
        <p:spPr>
          <a:xfrm>
            <a:off x="448075" y="1391400"/>
            <a:ext cx="6949500" cy="1821300"/>
          </a:xfrm>
          <a:prstGeom prst="snip1Rect">
            <a:avLst>
              <a:gd fmla="val 16667" name="adj"/>
            </a:avLst>
          </a:prstGeom>
          <a:solidFill>
            <a:srgbClr val="EEEEEE"/>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5"/>
          <p:cNvSpPr txBox="1"/>
          <p:nvPr/>
        </p:nvSpPr>
        <p:spPr>
          <a:xfrm>
            <a:off x="447975" y="1353650"/>
            <a:ext cx="6949500" cy="1859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Two thirds of patients are </a:t>
            </a:r>
            <a:r>
              <a:rPr b="1" lang="ar" sz="1100">
                <a:solidFill>
                  <a:schemeClr val="dk1"/>
                </a:solidFill>
                <a:latin typeface="Mada"/>
                <a:ea typeface="Mada"/>
                <a:cs typeface="Mada"/>
                <a:sym typeface="Mada"/>
              </a:rPr>
              <a:t>asymptomatic</a:t>
            </a:r>
            <a:r>
              <a:rPr lang="ar" sz="1100">
                <a:solidFill>
                  <a:schemeClr val="dk1"/>
                </a:solidFill>
                <a:latin typeface="Mada"/>
                <a:ea typeface="Mada"/>
                <a:cs typeface="Mada"/>
                <a:sym typeface="Mada"/>
              </a:rPr>
              <a:t>, incidental radiological finding, unexplained high alk phosph.</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Large skull, frontal bossing, </a:t>
            </a:r>
            <a:r>
              <a:rPr b="1" lang="ar" sz="1100">
                <a:solidFill>
                  <a:srgbClr val="CC0000"/>
                </a:solidFill>
                <a:latin typeface="Mada"/>
                <a:ea typeface="Mada"/>
                <a:cs typeface="Mada"/>
                <a:sym typeface="Mada"/>
              </a:rPr>
              <a:t>bowing of legs</a:t>
            </a:r>
            <a:r>
              <a:rPr lang="ar" sz="1100">
                <a:solidFill>
                  <a:schemeClr val="dk1"/>
                </a:solidFill>
                <a:latin typeface="Mada"/>
                <a:ea typeface="Mada"/>
                <a:cs typeface="Mada"/>
                <a:sym typeface="Mada"/>
              </a:rPr>
              <a:t> </a:t>
            </a:r>
            <a:r>
              <a:rPr lang="ar" sz="1100">
                <a:solidFill>
                  <a:srgbClr val="6AA84F"/>
                </a:solidFill>
                <a:latin typeface="Mada"/>
                <a:ea typeface="Mada"/>
                <a:cs typeface="Mada"/>
                <a:sym typeface="Mada"/>
              </a:rPr>
              <a:t>(Permanent, will not resolve with treatment)</a:t>
            </a:r>
            <a:r>
              <a:rPr lang="ar" sz="1100">
                <a:solidFill>
                  <a:schemeClr val="dk1"/>
                </a:solidFill>
                <a:latin typeface="Mada"/>
                <a:ea typeface="Mada"/>
                <a:cs typeface="Mada"/>
                <a:sym typeface="Mada"/>
              </a:rPr>
              <a:t>, deafness, erythema, bony tenderness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Fracture tendency:</a:t>
            </a:r>
            <a:r>
              <a:rPr lang="ar" sz="1100">
                <a:solidFill>
                  <a:schemeClr val="dk1"/>
                </a:solidFill>
                <a:latin typeface="Mada"/>
                <a:ea typeface="Mada"/>
                <a:cs typeface="Mada"/>
                <a:sym typeface="Mada"/>
              </a:rPr>
              <a:t> verteberal crush fractures, tibia or femur. Healing is rapid.</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clinical manifestations of osteomalacia </a:t>
            </a:r>
            <a:r>
              <a:rPr b="1" lang="ar" sz="1100">
                <a:solidFill>
                  <a:schemeClr val="dk1"/>
                </a:solidFill>
                <a:latin typeface="Mada"/>
                <a:ea typeface="Mada"/>
                <a:cs typeface="Mada"/>
                <a:sym typeface="Mada"/>
              </a:rPr>
              <a:t>in </a:t>
            </a:r>
            <a:r>
              <a:rPr b="1" lang="ar" sz="1100" u="sng">
                <a:solidFill>
                  <a:schemeClr val="dk1"/>
                </a:solidFill>
                <a:latin typeface="Mada"/>
                <a:ea typeface="Mada"/>
                <a:cs typeface="Mada"/>
                <a:sym typeface="Mada"/>
              </a:rPr>
              <a:t>adults</a:t>
            </a:r>
            <a:r>
              <a:rPr b="1" lang="ar" sz="1100">
                <a:solidFill>
                  <a:schemeClr val="dk1"/>
                </a:solidFill>
                <a:latin typeface="Mada"/>
                <a:ea typeface="Mada"/>
                <a:cs typeface="Mada"/>
                <a:sym typeface="Mada"/>
              </a:rPr>
              <a:t> usually go unrecognized because of the non-specific skeletal pain and muscular weakness</a:t>
            </a:r>
            <a:r>
              <a:rPr lang="ar" sz="1100">
                <a:solidFill>
                  <a:schemeClr val="dk1"/>
                </a:solidFill>
                <a:latin typeface="Mada"/>
                <a:ea typeface="Mada"/>
                <a:cs typeface="Mada"/>
                <a:sym typeface="Mada"/>
              </a:rPr>
              <a:t>. Only when the disease is extensive, deformities occur with fractures of ribs, vertebrae and long bones.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Clinically patients with osteomalacia have a characteristic </a:t>
            </a:r>
            <a:r>
              <a:rPr b="1" lang="ar" sz="1100">
                <a:solidFill>
                  <a:srgbClr val="CC0000"/>
                </a:solidFill>
                <a:latin typeface="Mada"/>
                <a:ea typeface="Mada"/>
                <a:cs typeface="Mada"/>
                <a:sym typeface="Mada"/>
              </a:rPr>
              <a:t>waddling gait</a:t>
            </a:r>
            <a:r>
              <a:rPr lang="ar" sz="1100">
                <a:solidFill>
                  <a:schemeClr val="dk1"/>
                </a:solidFill>
                <a:latin typeface="Mada"/>
                <a:ea typeface="Mada"/>
                <a:cs typeface="Mada"/>
                <a:sym typeface="Mada"/>
              </a:rPr>
              <a:t>, that is due to the</a:t>
            </a:r>
            <a:r>
              <a:rPr lang="ar" sz="1100">
                <a:solidFill>
                  <a:srgbClr val="CC0000"/>
                </a:solidFill>
                <a:latin typeface="Mada"/>
                <a:ea typeface="Mada"/>
                <a:cs typeface="Mada"/>
                <a:sym typeface="Mada"/>
              </a:rPr>
              <a:t> proximal muscle weakness</a:t>
            </a:r>
            <a:r>
              <a:rPr lang="ar" sz="1100">
                <a:solidFill>
                  <a:schemeClr val="dk1"/>
                </a:solidFill>
                <a:latin typeface="Mada"/>
                <a:ea typeface="Mada"/>
                <a:cs typeface="Mada"/>
                <a:sym typeface="Mada"/>
              </a:rPr>
              <a:t> and to the pain and discomfort during movements of the limbs.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Some patients have severe muscular hypotonia and paradoxically brisk deep tendon reflexes.</a:t>
            </a:r>
            <a:endParaRPr sz="1100">
              <a:solidFill>
                <a:srgbClr val="073763"/>
              </a:solidFill>
              <a:latin typeface="Mada"/>
              <a:ea typeface="Mada"/>
              <a:cs typeface="Mada"/>
              <a:sym typeface="Mada"/>
            </a:endParaRPr>
          </a:p>
          <a:p>
            <a:pPr indent="0" lvl="0" marL="0" rtl="0" algn="l">
              <a:spcBef>
                <a:spcPts val="0"/>
              </a:spcBef>
              <a:spcAft>
                <a:spcPts val="0"/>
              </a:spcAft>
              <a:buNone/>
            </a:pPr>
            <a:r>
              <a:t/>
            </a:r>
            <a:endParaRPr sz="1100">
              <a:solidFill>
                <a:srgbClr val="C27BA0"/>
              </a:solidFill>
              <a:latin typeface="Mada"/>
              <a:ea typeface="Mada"/>
              <a:cs typeface="Mada"/>
              <a:sym typeface="Mada"/>
            </a:endParaRPr>
          </a:p>
          <a:p>
            <a:pPr indent="0" lvl="0" marL="0" rtl="0" algn="l">
              <a:spcBef>
                <a:spcPts val="0"/>
              </a:spcBef>
              <a:spcAft>
                <a:spcPts val="0"/>
              </a:spcAft>
              <a:buNone/>
            </a:pPr>
            <a:r>
              <a:t/>
            </a:r>
            <a:endParaRPr b="1" sz="1100">
              <a:solidFill>
                <a:srgbClr val="000000"/>
              </a:solidFill>
              <a:latin typeface="Mada"/>
              <a:ea typeface="Mada"/>
              <a:cs typeface="Mada"/>
              <a:sym typeface="Mada"/>
            </a:endParaRPr>
          </a:p>
        </p:txBody>
      </p:sp>
      <p:pic>
        <p:nvPicPr>
          <p:cNvPr id="598" name="Google Shape;598;p35"/>
          <p:cNvPicPr preferRelativeResize="0"/>
          <p:nvPr/>
        </p:nvPicPr>
        <p:blipFill>
          <a:blip r:embed="rId5">
            <a:alphaModFix/>
          </a:blip>
          <a:stretch>
            <a:fillRect/>
          </a:stretch>
        </p:blipFill>
        <p:spPr>
          <a:xfrm>
            <a:off x="4593125" y="3230395"/>
            <a:ext cx="1008200" cy="1043068"/>
          </a:xfrm>
          <a:prstGeom prst="rect">
            <a:avLst/>
          </a:prstGeom>
          <a:noFill/>
          <a:ln>
            <a:noFill/>
          </a:ln>
        </p:spPr>
      </p:pic>
      <p:sp>
        <p:nvSpPr>
          <p:cNvPr id="599" name="Google Shape;599;p35"/>
          <p:cNvSpPr txBox="1"/>
          <p:nvPr/>
        </p:nvSpPr>
        <p:spPr>
          <a:xfrm>
            <a:off x="262525" y="7943400"/>
            <a:ext cx="5857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0E0E3"/>
                </a:highlight>
                <a:latin typeface="Mada"/>
                <a:ea typeface="Mada"/>
                <a:cs typeface="Mada"/>
                <a:sym typeface="Mada"/>
              </a:rPr>
              <a:t>Treatment</a:t>
            </a:r>
            <a:endParaRPr b="1" sz="2200">
              <a:highlight>
                <a:srgbClr val="D0E0E3"/>
              </a:highlight>
              <a:latin typeface="Mada"/>
              <a:ea typeface="Mada"/>
              <a:cs typeface="Mada"/>
              <a:sym typeface="Mada"/>
            </a:endParaRPr>
          </a:p>
        </p:txBody>
      </p:sp>
      <p:sp>
        <p:nvSpPr>
          <p:cNvPr id="600" name="Google Shape;600;p35"/>
          <p:cNvSpPr txBox="1"/>
          <p:nvPr/>
        </p:nvSpPr>
        <p:spPr>
          <a:xfrm>
            <a:off x="9411600" y="3124200"/>
            <a:ext cx="6362700" cy="2047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Patients with osteomalacia go through phases of developments characterized by unique changes in the serum concentration of calcium, phosphate, PTH and vit D3 levels and the radio graphically assessed bone lesions.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underlying defect leading to these changes is the </a:t>
            </a:r>
            <a:r>
              <a:rPr b="1" lang="ar" sz="1100">
                <a:solidFill>
                  <a:srgbClr val="CC0000"/>
                </a:solidFill>
                <a:latin typeface="Mada"/>
                <a:ea typeface="Mada"/>
                <a:cs typeface="Mada"/>
                <a:sym typeface="Mada"/>
              </a:rPr>
              <a:t>decrease in the production of 1,25(OH)2D3</a:t>
            </a:r>
            <a:r>
              <a:rPr lang="ar" sz="1100">
                <a:solidFill>
                  <a:schemeClr val="dk1"/>
                </a:solidFill>
                <a:latin typeface="Mada"/>
                <a:ea typeface="Mada"/>
                <a:cs typeface="Mada"/>
                <a:sym typeface="Mada"/>
              </a:rPr>
              <a:t> which is due to diminished availability of the major circulating metabolites of vit D 25OHD3.</a:t>
            </a:r>
            <a:endParaRPr sz="1100">
              <a:solidFill>
                <a:schemeClr val="dk1"/>
              </a:solidFill>
              <a:latin typeface="Mada"/>
              <a:ea typeface="Mada"/>
              <a:cs typeface="Mada"/>
              <a:sym typeface="Mada"/>
            </a:endParaRPr>
          </a:p>
          <a:p>
            <a:pPr indent="-298450" lvl="0" marL="4572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The decreased 1,25(OH)2D3 results in decreased intestinal calcium absorption, decreased bone resorption, hypocalcaemia, increased PTH secretion and hypophosphataemia</a:t>
            </a:r>
            <a:endParaRPr b="1" sz="1100">
              <a:solidFill>
                <a:srgbClr val="CC0000"/>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a:t>
            </a:r>
            <a:r>
              <a:rPr b="1" lang="ar" sz="1100">
                <a:solidFill>
                  <a:srgbClr val="CC0000"/>
                </a:solidFill>
                <a:latin typeface="Mada"/>
                <a:ea typeface="Mada"/>
                <a:cs typeface="Mada"/>
                <a:sym typeface="Mada"/>
              </a:rPr>
              <a:t>decreased Ca x Pho.</a:t>
            </a:r>
            <a:r>
              <a:rPr lang="ar" sz="1100">
                <a:solidFill>
                  <a:schemeClr val="dk1"/>
                </a:solidFill>
                <a:latin typeface="Mada"/>
                <a:ea typeface="Mada"/>
                <a:cs typeface="Mada"/>
                <a:sym typeface="Mada"/>
              </a:rPr>
              <a:t> Product in serum is insufficient for the normal mineralization of bone and the osteomalacic process is initiated. There will also be high alkaline phosphatase.</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increased PTH secretion and hypophosphataemia occur at the expense of osseous demineralization caused by hyperparathyroidism.</a:t>
            </a:r>
            <a:endParaRPr sz="1100"/>
          </a:p>
        </p:txBody>
      </p:sp>
      <p:sp>
        <p:nvSpPr>
          <p:cNvPr id="601" name="Google Shape;601;p35"/>
          <p:cNvSpPr/>
          <p:nvPr/>
        </p:nvSpPr>
        <p:spPr>
          <a:xfrm>
            <a:off x="440375" y="3947325"/>
            <a:ext cx="597300" cy="5622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2" name="Google Shape;602;p35"/>
          <p:cNvCxnSpPr>
            <a:stCxn id="601" idx="6"/>
          </p:cNvCxnSpPr>
          <p:nvPr/>
        </p:nvCxnSpPr>
        <p:spPr>
          <a:xfrm>
            <a:off x="1037675" y="4228425"/>
            <a:ext cx="1563900" cy="300"/>
          </a:xfrm>
          <a:prstGeom prst="straightConnector1">
            <a:avLst/>
          </a:prstGeom>
          <a:noFill/>
          <a:ln cap="flat" cmpd="sng" w="19050">
            <a:solidFill>
              <a:schemeClr val="accent1"/>
            </a:solidFill>
            <a:prstDash val="solid"/>
            <a:round/>
            <a:headEnd len="med" w="med" type="none"/>
            <a:tailEnd len="med" w="med" type="oval"/>
          </a:ln>
        </p:spPr>
      </p:cxnSp>
      <p:sp>
        <p:nvSpPr>
          <p:cNvPr id="603" name="Google Shape;603;p35"/>
          <p:cNvSpPr txBox="1"/>
          <p:nvPr/>
        </p:nvSpPr>
        <p:spPr>
          <a:xfrm>
            <a:off x="1190075" y="3788600"/>
            <a:ext cx="23724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chemeClr val="accent1"/>
                </a:solidFill>
                <a:latin typeface="Mada"/>
                <a:ea typeface="Mada"/>
                <a:cs typeface="Mada"/>
                <a:sym typeface="Mada"/>
              </a:rPr>
              <a:t>Lab tests</a:t>
            </a:r>
            <a:endParaRPr b="1" sz="1800">
              <a:solidFill>
                <a:schemeClr val="accent1"/>
              </a:solidFill>
              <a:latin typeface="Mada"/>
              <a:ea typeface="Mada"/>
              <a:cs typeface="Mada"/>
              <a:sym typeface="Mada"/>
            </a:endParaRPr>
          </a:p>
        </p:txBody>
      </p:sp>
      <p:sp>
        <p:nvSpPr>
          <p:cNvPr id="604" name="Google Shape;604;p35"/>
          <p:cNvSpPr txBox="1"/>
          <p:nvPr/>
        </p:nvSpPr>
        <p:spPr>
          <a:xfrm>
            <a:off x="1139075" y="4439850"/>
            <a:ext cx="6201000" cy="2339700"/>
          </a:xfrm>
          <a:prstGeom prst="rect">
            <a:avLst/>
          </a:prstGeom>
          <a:noFill/>
          <a:ln cap="flat" cmpd="sng" w="38100">
            <a:solidFill>
              <a:schemeClr val="accent4"/>
            </a:solidFill>
            <a:prstDash val="dashDot"/>
            <a:round/>
            <a:headEnd len="sm" w="sm" type="none"/>
            <a:tailEnd len="sm" w="sm" type="none"/>
          </a:ln>
        </p:spPr>
        <p:txBody>
          <a:bodyPr anchorCtr="0" anchor="t" bIns="91425" lIns="91425" spcFirstLastPara="1" rIns="91425" wrap="square" tIns="91425">
            <a:noAutofit/>
          </a:bodyPr>
          <a:lstStyle/>
          <a:p>
            <a:pPr indent="-156250" lvl="0" marL="172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Patients with osteomalacia go through phases of developments characterized by unique changes in the serum concentration of calcium, phosphate, PTH and vit D3 levels and the radio graphically assessed bone lesions.</a:t>
            </a:r>
            <a:endParaRPr sz="1100">
              <a:solidFill>
                <a:schemeClr val="dk1"/>
              </a:solidFill>
              <a:latin typeface="Mada"/>
              <a:ea typeface="Mada"/>
              <a:cs typeface="Mada"/>
              <a:sym typeface="Mada"/>
            </a:endParaRPr>
          </a:p>
          <a:p>
            <a:pPr indent="-156250" lvl="0" marL="172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underlying defect leading to these changes is the </a:t>
            </a:r>
            <a:r>
              <a:rPr b="1" lang="ar" sz="1100">
                <a:solidFill>
                  <a:srgbClr val="CC0000"/>
                </a:solidFill>
                <a:latin typeface="Mada"/>
                <a:ea typeface="Mada"/>
                <a:cs typeface="Mada"/>
                <a:sym typeface="Mada"/>
              </a:rPr>
              <a:t>decrease in the production of 1,25(OH)2D3</a:t>
            </a:r>
            <a:r>
              <a:rPr lang="ar" sz="1100">
                <a:solidFill>
                  <a:schemeClr val="dk1"/>
                </a:solidFill>
                <a:latin typeface="Mada"/>
                <a:ea typeface="Mada"/>
                <a:cs typeface="Mada"/>
                <a:sym typeface="Mada"/>
              </a:rPr>
              <a:t> which is due to diminished availability of the major circulating metabolites of vit D 25OHD3.</a:t>
            </a:r>
            <a:endParaRPr sz="1100">
              <a:solidFill>
                <a:schemeClr val="dk1"/>
              </a:solidFill>
              <a:latin typeface="Mada"/>
              <a:ea typeface="Mada"/>
              <a:cs typeface="Mada"/>
              <a:sym typeface="Mada"/>
            </a:endParaRPr>
          </a:p>
          <a:p>
            <a:pPr indent="-156250" lvl="0" marL="1728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The decreased 1,25(OH)2D3 results in decreased intestinal calcium absorption, decreased bone resorption, hypocalcaemia, increased PTH secretion </a:t>
            </a:r>
            <a:r>
              <a:rPr b="1" lang="ar" sz="1100">
                <a:solidFill>
                  <a:srgbClr val="6AA84F"/>
                </a:solidFill>
                <a:latin typeface="Mada"/>
                <a:ea typeface="Mada"/>
                <a:cs typeface="Mada"/>
                <a:sym typeface="Mada"/>
              </a:rPr>
              <a:t>as an adaptive response</a:t>
            </a:r>
            <a:r>
              <a:rPr b="1" lang="ar" sz="1100">
                <a:solidFill>
                  <a:srgbClr val="CC0000"/>
                </a:solidFill>
                <a:latin typeface="Mada"/>
                <a:ea typeface="Mada"/>
                <a:cs typeface="Mada"/>
                <a:sym typeface="Mada"/>
              </a:rPr>
              <a:t> and hypophosphataemia </a:t>
            </a:r>
            <a:endParaRPr b="1" sz="1100">
              <a:solidFill>
                <a:srgbClr val="CC0000"/>
              </a:solidFill>
              <a:latin typeface="Mada"/>
              <a:ea typeface="Mada"/>
              <a:cs typeface="Mada"/>
              <a:sym typeface="Mada"/>
            </a:endParaRPr>
          </a:p>
          <a:p>
            <a:pPr indent="-156250" lvl="0" marL="172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a:t>
            </a:r>
            <a:r>
              <a:rPr b="1" lang="ar" sz="1100">
                <a:solidFill>
                  <a:srgbClr val="CC0000"/>
                </a:solidFill>
                <a:latin typeface="Mada"/>
                <a:ea typeface="Mada"/>
                <a:cs typeface="Mada"/>
                <a:sym typeface="Mada"/>
              </a:rPr>
              <a:t>decreased Ca x Pho.</a:t>
            </a:r>
            <a:r>
              <a:rPr lang="ar" sz="1100">
                <a:solidFill>
                  <a:schemeClr val="dk1"/>
                </a:solidFill>
                <a:latin typeface="Mada"/>
                <a:ea typeface="Mada"/>
                <a:cs typeface="Mada"/>
                <a:sym typeface="Mada"/>
              </a:rPr>
              <a:t> Product in serum is insufficient for the normal mineralization of bone and the osteomalacic process is initiated. There will also be high alkaline phosphatase.</a:t>
            </a:r>
            <a:endParaRPr sz="1100">
              <a:solidFill>
                <a:schemeClr val="dk1"/>
              </a:solidFill>
              <a:latin typeface="Mada"/>
              <a:ea typeface="Mada"/>
              <a:cs typeface="Mada"/>
              <a:sym typeface="Mada"/>
            </a:endParaRPr>
          </a:p>
          <a:p>
            <a:pPr indent="-156250" lvl="0" marL="1728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increased PTH secretion and hypophosphataemia occur at the expense of osseous demineralization caused by hyperparathyroidism.</a:t>
            </a:r>
            <a:endParaRPr b="1" sz="1200">
              <a:solidFill>
                <a:srgbClr val="CC0000"/>
              </a:solidFill>
              <a:latin typeface="Mada"/>
              <a:ea typeface="Mada"/>
              <a:cs typeface="Mada"/>
              <a:sym typeface="Mada"/>
            </a:endParaRPr>
          </a:p>
        </p:txBody>
      </p:sp>
      <p:sp>
        <p:nvSpPr>
          <p:cNvPr id="605" name="Google Shape;605;p35"/>
          <p:cNvSpPr/>
          <p:nvPr/>
        </p:nvSpPr>
        <p:spPr>
          <a:xfrm>
            <a:off x="457163" y="6894188"/>
            <a:ext cx="597300" cy="5622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6" name="Google Shape;606;p35"/>
          <p:cNvCxnSpPr>
            <a:stCxn id="605" idx="6"/>
          </p:cNvCxnSpPr>
          <p:nvPr/>
        </p:nvCxnSpPr>
        <p:spPr>
          <a:xfrm>
            <a:off x="1054463" y="7175288"/>
            <a:ext cx="1563900" cy="300"/>
          </a:xfrm>
          <a:prstGeom prst="straightConnector1">
            <a:avLst/>
          </a:prstGeom>
          <a:noFill/>
          <a:ln cap="flat" cmpd="sng" w="19050">
            <a:solidFill>
              <a:schemeClr val="accent1"/>
            </a:solidFill>
            <a:prstDash val="solid"/>
            <a:round/>
            <a:headEnd len="med" w="med" type="none"/>
            <a:tailEnd len="med" w="med" type="oval"/>
          </a:ln>
        </p:spPr>
      </p:cxnSp>
      <p:sp>
        <p:nvSpPr>
          <p:cNvPr id="607" name="Google Shape;607;p35"/>
          <p:cNvSpPr txBox="1"/>
          <p:nvPr/>
        </p:nvSpPr>
        <p:spPr>
          <a:xfrm>
            <a:off x="1190075" y="6786825"/>
            <a:ext cx="23724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chemeClr val="accent1"/>
                </a:solidFill>
                <a:latin typeface="Mada"/>
                <a:ea typeface="Mada"/>
                <a:cs typeface="Mada"/>
                <a:sym typeface="Mada"/>
              </a:rPr>
              <a:t>Imaging </a:t>
            </a:r>
            <a:endParaRPr b="1" sz="1800">
              <a:solidFill>
                <a:schemeClr val="accent1"/>
              </a:solidFill>
              <a:latin typeface="Mada"/>
              <a:ea typeface="Mada"/>
              <a:cs typeface="Mada"/>
              <a:sym typeface="Mada"/>
            </a:endParaRPr>
          </a:p>
        </p:txBody>
      </p:sp>
      <p:sp>
        <p:nvSpPr>
          <p:cNvPr id="608" name="Google Shape;608;p35"/>
          <p:cNvSpPr txBox="1"/>
          <p:nvPr/>
        </p:nvSpPr>
        <p:spPr>
          <a:xfrm>
            <a:off x="1139613" y="7358013"/>
            <a:ext cx="6201000" cy="509100"/>
          </a:xfrm>
          <a:prstGeom prst="rect">
            <a:avLst/>
          </a:prstGeom>
          <a:noFill/>
          <a:ln cap="flat" cmpd="sng" w="38100">
            <a:solidFill>
              <a:schemeClr val="accent4"/>
            </a:solidFill>
            <a:prstDash val="dashDot"/>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X-ray: </a:t>
            </a:r>
            <a:r>
              <a:rPr lang="ar" sz="1200">
                <a:solidFill>
                  <a:schemeClr val="dk1"/>
                </a:solidFill>
                <a:latin typeface="Mada"/>
                <a:ea typeface="Mada"/>
                <a:cs typeface="Mada"/>
                <a:sym typeface="Mada"/>
              </a:rPr>
              <a:t>growing bones vs mature bones, Subperiosteal resorption,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looser's zones (pathognomonic)</a:t>
            </a:r>
            <a:endParaRPr sz="1200">
              <a:latin typeface="Mada"/>
              <a:ea typeface="Mada"/>
              <a:cs typeface="Mada"/>
              <a:sym typeface="Mada"/>
            </a:endParaRPr>
          </a:p>
        </p:txBody>
      </p:sp>
      <p:pic>
        <p:nvPicPr>
          <p:cNvPr id="609" name="Google Shape;609;p35"/>
          <p:cNvPicPr preferRelativeResize="0"/>
          <p:nvPr/>
        </p:nvPicPr>
        <p:blipFill rotWithShape="1">
          <a:blip r:embed="rId6">
            <a:alphaModFix/>
          </a:blip>
          <a:srcRect b="-113230" l="80900" r="-80900" t="113230"/>
          <a:stretch/>
        </p:blipFill>
        <p:spPr>
          <a:xfrm>
            <a:off x="219388" y="6855838"/>
            <a:ext cx="597300" cy="562200"/>
          </a:xfrm>
          <a:prstGeom prst="rect">
            <a:avLst/>
          </a:prstGeom>
          <a:noFill/>
          <a:ln>
            <a:noFill/>
          </a:ln>
        </p:spPr>
      </p:pic>
      <p:pic>
        <p:nvPicPr>
          <p:cNvPr id="610" name="Google Shape;610;p35"/>
          <p:cNvPicPr preferRelativeResize="0"/>
          <p:nvPr/>
        </p:nvPicPr>
        <p:blipFill>
          <a:blip r:embed="rId7">
            <a:alphaModFix/>
          </a:blip>
          <a:stretch>
            <a:fillRect/>
          </a:stretch>
        </p:blipFill>
        <p:spPr>
          <a:xfrm>
            <a:off x="483413" y="6902900"/>
            <a:ext cx="544800" cy="544800"/>
          </a:xfrm>
          <a:prstGeom prst="rect">
            <a:avLst/>
          </a:prstGeom>
          <a:noFill/>
          <a:ln>
            <a:noFill/>
          </a:ln>
        </p:spPr>
      </p:pic>
      <p:pic>
        <p:nvPicPr>
          <p:cNvPr id="611" name="Google Shape;611;p35"/>
          <p:cNvPicPr preferRelativeResize="0"/>
          <p:nvPr/>
        </p:nvPicPr>
        <p:blipFill>
          <a:blip r:embed="rId8">
            <a:alphaModFix/>
          </a:blip>
          <a:stretch>
            <a:fillRect/>
          </a:stretch>
        </p:blipFill>
        <p:spPr>
          <a:xfrm>
            <a:off x="541899" y="4022475"/>
            <a:ext cx="453600" cy="377135"/>
          </a:xfrm>
          <a:prstGeom prst="rect">
            <a:avLst/>
          </a:prstGeom>
          <a:noFill/>
          <a:ln>
            <a:noFill/>
          </a:ln>
        </p:spPr>
      </p:pic>
      <p:pic>
        <p:nvPicPr>
          <p:cNvPr id="612" name="Google Shape;612;p35"/>
          <p:cNvPicPr preferRelativeResize="0"/>
          <p:nvPr/>
        </p:nvPicPr>
        <p:blipFill>
          <a:blip r:embed="rId9">
            <a:alphaModFix/>
          </a:blip>
          <a:stretch>
            <a:fillRect/>
          </a:stretch>
        </p:blipFill>
        <p:spPr>
          <a:xfrm>
            <a:off x="5913100" y="7340250"/>
            <a:ext cx="744898" cy="509025"/>
          </a:xfrm>
          <a:prstGeom prst="rect">
            <a:avLst/>
          </a:prstGeom>
          <a:noFill/>
          <a:ln>
            <a:noFill/>
          </a:ln>
        </p:spPr>
      </p:pic>
      <p:sp>
        <p:nvSpPr>
          <p:cNvPr id="613" name="Google Shape;613;p35"/>
          <p:cNvSpPr txBox="1"/>
          <p:nvPr/>
        </p:nvSpPr>
        <p:spPr>
          <a:xfrm>
            <a:off x="6387600" y="7313663"/>
            <a:ext cx="1172400" cy="56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6AA84F"/>
                </a:solidFill>
                <a:latin typeface="Mada"/>
                <a:ea typeface="Mada"/>
                <a:cs typeface="Mada"/>
                <a:sym typeface="Mada"/>
              </a:rPr>
              <a:t>Incomplete pseudofractures</a:t>
            </a:r>
            <a:endParaRPr b="1" sz="700">
              <a:solidFill>
                <a:srgbClr val="6AA84F"/>
              </a:solidFill>
              <a:latin typeface="Mada"/>
              <a:ea typeface="Mada"/>
              <a:cs typeface="Mada"/>
              <a:sym typeface="Mada"/>
            </a:endParaRPr>
          </a:p>
        </p:txBody>
      </p:sp>
      <p:sp>
        <p:nvSpPr>
          <p:cNvPr id="614" name="Google Shape;614;p35"/>
          <p:cNvSpPr txBox="1"/>
          <p:nvPr/>
        </p:nvSpPr>
        <p:spPr>
          <a:xfrm>
            <a:off x="423200" y="8330375"/>
            <a:ext cx="6949500" cy="2905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Patients with osteomalacia due to simple dietary deficiency of vit D or lack of exposure to sunlight will </a:t>
            </a:r>
            <a:r>
              <a:rPr b="1" lang="ar" sz="1100">
                <a:solidFill>
                  <a:srgbClr val="CC0000"/>
                </a:solidFill>
                <a:latin typeface="Mada"/>
                <a:ea typeface="Mada"/>
                <a:cs typeface="Mada"/>
                <a:sym typeface="Mada"/>
              </a:rPr>
              <a:t>respond well to small daily doses of vit D, calcium</a:t>
            </a:r>
            <a:r>
              <a:rPr lang="ar" sz="1100">
                <a:latin typeface="Mada"/>
                <a:ea typeface="Mada"/>
                <a:cs typeface="Mada"/>
                <a:sym typeface="Mada"/>
              </a:rPr>
              <a:t> </a:t>
            </a:r>
            <a:r>
              <a:rPr b="1" lang="ar" sz="1100">
                <a:solidFill>
                  <a:srgbClr val="CC0000"/>
                </a:solidFill>
                <a:latin typeface="Mada"/>
                <a:ea typeface="Mada"/>
                <a:cs typeface="Mada"/>
                <a:sym typeface="Mada"/>
              </a:rPr>
              <a:t>and sun exposure</a:t>
            </a:r>
            <a:r>
              <a:rPr lang="ar" sz="1100">
                <a:latin typeface="Mada"/>
                <a:ea typeface="Mada"/>
                <a:cs typeface="Mada"/>
                <a:sym typeface="Mada"/>
              </a:rPr>
              <a: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Administration of oral doses of ergocalciferol(D2) or cholecalciferol (D3)(2000 IU daily) for several months will heal the bone disease and restores biochemical and hormonal values to normal in most cases.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1,25(OH)2D3 (</a:t>
            </a:r>
            <a:r>
              <a:rPr lang="ar" sz="1100">
                <a:solidFill>
                  <a:srgbClr val="6AA84F"/>
                </a:solidFill>
                <a:latin typeface="Mada"/>
                <a:ea typeface="Mada"/>
                <a:cs typeface="Mada"/>
                <a:sym typeface="Mada"/>
              </a:rPr>
              <a:t>active form </a:t>
            </a:r>
            <a:r>
              <a:rPr lang="ar" sz="1100">
                <a:latin typeface="Mada"/>
                <a:ea typeface="Mada"/>
                <a:cs typeface="Mada"/>
                <a:sym typeface="Mada"/>
              </a:rPr>
              <a:t>(calcitriol)) has also been successful in the treatment of simple osteomalacia</a:t>
            </a:r>
            <a:r>
              <a:rPr lang="ar" sz="1100">
                <a:solidFill>
                  <a:srgbClr val="6AA84F"/>
                </a:solidFill>
                <a:latin typeface="Mada"/>
                <a:ea typeface="Mada"/>
                <a:cs typeface="Mada"/>
                <a:sym typeface="Mada"/>
              </a:rPr>
              <a:t>, but not usually used</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It is important to administer calcium to provide adequate calcium for bone mineralization (1-2 gm of elemental calcium daily).</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Serum ALP and PTH decrease slowly over several weeks but improvement in </a:t>
            </a:r>
            <a:r>
              <a:rPr b="1" lang="ar" sz="1100">
                <a:latin typeface="Mada"/>
                <a:ea typeface="Mada"/>
                <a:cs typeface="Mada"/>
                <a:sym typeface="Mada"/>
              </a:rPr>
              <a:t>radiological </a:t>
            </a:r>
            <a:r>
              <a:rPr b="1" lang="ar" sz="1100">
                <a:latin typeface="Mada"/>
                <a:ea typeface="Mada"/>
                <a:cs typeface="Mada"/>
                <a:sym typeface="Mada"/>
              </a:rPr>
              <a:t>appearances</a:t>
            </a:r>
            <a:r>
              <a:rPr b="1" lang="ar" sz="1100">
                <a:latin typeface="Mada"/>
                <a:ea typeface="Mada"/>
                <a:cs typeface="Mada"/>
                <a:sym typeface="Mada"/>
              </a:rPr>
              <a:t> may take several months.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Other forms of osteomalacia may need different preparations and doses of treatment e.g., osteomalacia secondary to malabsorption may require huge doses of vit D (200,000 IU orally) because of the poor </a:t>
            </a:r>
            <a:r>
              <a:rPr lang="ar" sz="1100">
                <a:latin typeface="Mada"/>
                <a:ea typeface="Mada"/>
                <a:cs typeface="Mada"/>
                <a:sym typeface="Mada"/>
              </a:rPr>
              <a:t>absorption</a:t>
            </a:r>
            <a:r>
              <a:rPr lang="ar" sz="1100">
                <a:latin typeface="Mada"/>
                <a:ea typeface="Mada"/>
                <a:cs typeface="Mada"/>
                <a:sym typeface="Mada"/>
              </a:rPr>
              <a:t> of the drug or even I.V./I.M. vit D (40,000-80,000 IU).</a:t>
            </a:r>
            <a:endParaRPr sz="1100">
              <a:latin typeface="Mada"/>
              <a:ea typeface="Mada"/>
              <a:cs typeface="Mada"/>
              <a:sym typeface="Mad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aphicFrame>
        <p:nvGraphicFramePr>
          <p:cNvPr id="619" name="Google Shape;619;p36"/>
          <p:cNvGraphicFramePr/>
          <p:nvPr/>
        </p:nvGraphicFramePr>
        <p:xfrm>
          <a:off x="242900" y="850200"/>
          <a:ext cx="3000000" cy="3000000"/>
        </p:xfrm>
        <a:graphic>
          <a:graphicData uri="http://schemas.openxmlformats.org/drawingml/2006/table">
            <a:tbl>
              <a:tblPr>
                <a:noFill/>
                <a:tableStyleId>{305187B0-6673-432A-9C05-BB5531676622}</a:tableStyleId>
              </a:tblPr>
              <a:tblGrid>
                <a:gridCol w="7121850"/>
              </a:tblGrid>
              <a:tr h="28607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Primary hyperparathyroidism</a:t>
                      </a:r>
                      <a:endParaRPr b="1" sz="1300">
                        <a:solidFill>
                          <a:srgbClr val="FFFFFF"/>
                        </a:solidFill>
                        <a:latin typeface="Mada"/>
                        <a:ea typeface="Mada"/>
                        <a:cs typeface="Mada"/>
                        <a:sym typeface="Mada"/>
                      </a:endParaRPr>
                    </a:p>
                  </a:txBody>
                  <a:tcPr marT="91425" marB="91425" marR="91425" marL="91425" anchor="ctr">
                    <a:solidFill>
                      <a:schemeClr val="accent1"/>
                    </a:solidFill>
                  </a:tcPr>
                </a:tc>
              </a:tr>
              <a:tr h="8239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Most cases (80%) are caused by a single hyperfunctioning adenoma, with the rest (15%) resulting from parathyroid hyperplasia and, rarely (5%), parathyroid carcinoma.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Hypercalcemia is associated with “stones, bones, moans, groans, and psychiatric overtones.”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HyperCa treatment: Administer IV Fluids (first-line) and calcitonin. Add bisphosphonates if malignancy.</a:t>
                      </a:r>
                      <a:endParaRPr sz="1200">
                        <a:latin typeface="Mada"/>
                        <a:ea typeface="Mada"/>
                        <a:cs typeface="Mada"/>
                        <a:sym typeface="Mada"/>
                      </a:endParaRPr>
                    </a:p>
                  </a:txBody>
                  <a:tcPr marT="91425" marB="91425" marR="91425" marL="91425"/>
                </a:tc>
              </a:tr>
              <a:tr h="28607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Secondary hyperparathyroidism</a:t>
                      </a:r>
                      <a:endParaRPr b="1" sz="1300">
                        <a:solidFill>
                          <a:srgbClr val="FFFFFF"/>
                        </a:solidFill>
                        <a:latin typeface="Mada"/>
                        <a:ea typeface="Mada"/>
                        <a:cs typeface="Mada"/>
                        <a:sym typeface="Mada"/>
                      </a:endParaRPr>
                    </a:p>
                  </a:txBody>
                  <a:tcPr marT="91425" marB="91425" marR="91425" marL="91425" anchor="ctr">
                    <a:solidFill>
                      <a:schemeClr val="accent1"/>
                    </a:solidFill>
                  </a:tcPr>
                </a:tc>
              </a:tr>
              <a:tr h="68662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Physiological compensatory hypertrophy of all parathyroids because of chronic hypocalcaemia.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Causes: chronic kidney disease (Most common), vitamin  D  deficiency or malabsorption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PTH  levels  are  raised  but  calcium levels are low or normal, and PTH falls to normal after correction of the cause of hypocalcaemia where this is possible.</a:t>
                      </a:r>
                      <a:endParaRPr sz="1200">
                        <a:latin typeface="Mada"/>
                        <a:ea typeface="Mada"/>
                        <a:cs typeface="Mada"/>
                        <a:sym typeface="Mada"/>
                      </a:endParaRPr>
                    </a:p>
                  </a:txBody>
                  <a:tcPr marT="91425" marB="91425" marR="91425" marL="91425"/>
                </a:tc>
              </a:tr>
              <a:tr h="28607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Tertiary</a:t>
                      </a:r>
                      <a:r>
                        <a:rPr b="1" lang="ar" sz="1300">
                          <a:solidFill>
                            <a:srgbClr val="FFFFFF"/>
                          </a:solidFill>
                          <a:latin typeface="Mada"/>
                          <a:ea typeface="Mada"/>
                          <a:cs typeface="Mada"/>
                          <a:sym typeface="Mada"/>
                        </a:rPr>
                        <a:t> </a:t>
                      </a:r>
                      <a:r>
                        <a:rPr b="1" lang="ar" sz="1300">
                          <a:solidFill>
                            <a:srgbClr val="FFFFFF"/>
                          </a:solidFill>
                          <a:latin typeface="Mada"/>
                          <a:ea typeface="Mada"/>
                          <a:cs typeface="Mada"/>
                          <a:sym typeface="Mada"/>
                        </a:rPr>
                        <a:t>hyperparathyroidism</a:t>
                      </a:r>
                      <a:endParaRPr b="1" sz="1300">
                        <a:solidFill>
                          <a:srgbClr val="FFFFFF"/>
                        </a:solidFill>
                        <a:latin typeface="Mada"/>
                        <a:ea typeface="Mada"/>
                        <a:cs typeface="Mada"/>
                        <a:sym typeface="Mada"/>
                      </a:endParaRPr>
                    </a:p>
                  </a:txBody>
                  <a:tcPr marT="91425" marB="91425" marR="91425" marL="91425">
                    <a:solidFill>
                      <a:schemeClr val="accent1"/>
                    </a:solidFill>
                  </a:tcPr>
                </a:tc>
              </a:tr>
              <a:tr h="8239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development  of apparently autonomous  parathyroid  hyperplasia  after long-standing secondary hyperparathyroidism, most often in renal failure.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Plasma calcium and phosphate are both raised, the latter often grossly so. (cf. 1ry hyperparathyroidism)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Parathyroidectomy is necessary at this stage.</a:t>
                      </a:r>
                      <a:endParaRPr sz="1200">
                        <a:latin typeface="Mada"/>
                        <a:ea typeface="Mada"/>
                        <a:cs typeface="Mada"/>
                        <a:sym typeface="Mada"/>
                      </a:endParaRPr>
                    </a:p>
                  </a:txBody>
                  <a:tcPr marT="91425" marB="91425" marR="91425" marL="91425"/>
                </a:tc>
              </a:tr>
              <a:tr h="286075">
                <a:tc>
                  <a:txBody>
                    <a:bodyPr/>
                    <a:lstStyle/>
                    <a:p>
                      <a:pPr indent="0" lvl="0" marL="0" rtl="0" algn="ctr">
                        <a:spcBef>
                          <a:spcPts val="0"/>
                        </a:spcBef>
                        <a:spcAft>
                          <a:spcPts val="0"/>
                        </a:spcAft>
                        <a:buNone/>
                      </a:pPr>
                      <a:r>
                        <a:rPr b="1" lang="ar" sz="1300">
                          <a:solidFill>
                            <a:srgbClr val="FFFFFF"/>
                          </a:solidFill>
                          <a:latin typeface="Mada"/>
                          <a:ea typeface="Mada"/>
                          <a:cs typeface="Mada"/>
                          <a:sym typeface="Mada"/>
                        </a:rPr>
                        <a:t>Osteoporosis</a:t>
                      </a:r>
                      <a:endParaRPr b="1" sz="1300">
                        <a:solidFill>
                          <a:srgbClr val="FFFFFF"/>
                        </a:solidFill>
                        <a:latin typeface="Mada"/>
                        <a:ea typeface="Mada"/>
                        <a:cs typeface="Mada"/>
                        <a:sym typeface="Mada"/>
                      </a:endParaRPr>
                    </a:p>
                  </a:txBody>
                  <a:tcPr marT="91425" marB="91425" marR="91425" marL="91425" anchor="ctr">
                    <a:solidFill>
                      <a:schemeClr val="accent1"/>
                    </a:solidFill>
                  </a:tcPr>
                </a:tc>
              </a:tr>
              <a:tr h="1785275">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 common metabolic bone disease characterized by low bone mass. It most often affects thin postmenopausal women with risk doubling after 65 years of age. Men are also at risk for </a:t>
                      </a:r>
                      <a:r>
                        <a:rPr lang="ar" sz="1200">
                          <a:latin typeface="Mada"/>
                          <a:ea typeface="Mada"/>
                          <a:cs typeface="Mada"/>
                          <a:sym typeface="Mada"/>
                        </a:rPr>
                        <a:t>osteoporosis</a:t>
                      </a:r>
                      <a:r>
                        <a:rPr lang="ar" sz="1200">
                          <a:latin typeface="Mada"/>
                          <a:ea typeface="Mada"/>
                          <a:cs typeface="Mada"/>
                          <a:sym typeface="Mada"/>
                        </a:rPr>
                        <a:t>, but the diagnosis is often overlooked.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Commonly asymptomatic until fractures occur.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Exam may reveal hip fractures, vertebral compression fractures (loss of height and progressive thoracic kyphosis), and/or distal radius fractures (Colles fracture) following minimal trauma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Diagnostic test: DEXA (Osteoporosis: Bone mineral density (T-score) is 2.5 standard deviations (SDs) less than normal. Osteopenia: T-score between 1 and 2.5 SDs below normal.)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Lifestyle </a:t>
                      </a:r>
                      <a:r>
                        <a:rPr lang="ar" sz="1200">
                          <a:latin typeface="Mada"/>
                          <a:ea typeface="Mada"/>
                          <a:cs typeface="Mada"/>
                          <a:sym typeface="Mada"/>
                        </a:rPr>
                        <a:t>modifications</a:t>
                      </a:r>
                      <a:r>
                        <a:rPr lang="ar" sz="1200">
                          <a:latin typeface="Mada"/>
                          <a:ea typeface="Mada"/>
                          <a:cs typeface="Mada"/>
                          <a:sym typeface="Mada"/>
                        </a:rPr>
                        <a:t>: Adequate calcium and vitamin D intake (supplementation can be used for prevention), smoking cessation, avoiding heavy alcohol use, and weight-bearing exercises.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Best initial treatment: Bisphosphonates (eg, alendronate, risedronate, ibandronate, zoledronic acid) are used in the treatment of osteoporosis, not osteopenia.</a:t>
                      </a:r>
                      <a:endParaRPr sz="1200">
                        <a:latin typeface="Mada"/>
                        <a:ea typeface="Mada"/>
                        <a:cs typeface="Mada"/>
                        <a:sym typeface="Mada"/>
                      </a:endParaRPr>
                    </a:p>
                  </a:txBody>
                  <a:tcPr marT="91425" marB="91425" marR="91425" marL="91425"/>
                </a:tc>
              </a:tr>
            </a:tbl>
          </a:graphicData>
        </a:graphic>
      </p:graphicFrame>
      <p:graphicFrame>
        <p:nvGraphicFramePr>
          <p:cNvPr id="620" name="Google Shape;620;p36"/>
          <p:cNvGraphicFramePr/>
          <p:nvPr/>
        </p:nvGraphicFramePr>
        <p:xfrm>
          <a:off x="3827150" y="8032100"/>
          <a:ext cx="3000000" cy="3000000"/>
        </p:xfrm>
        <a:graphic>
          <a:graphicData uri="http://schemas.openxmlformats.org/drawingml/2006/table">
            <a:tbl>
              <a:tblPr>
                <a:noFill/>
                <a:tableStyleId>{305187B0-6673-432A-9C05-BB5531676622}</a:tableStyleId>
              </a:tblPr>
              <a:tblGrid>
                <a:gridCol w="752300"/>
                <a:gridCol w="1458350"/>
                <a:gridCol w="1326950"/>
              </a:tblGrid>
              <a:tr h="387800">
                <a:tc>
                  <a:txBody>
                    <a:bodyPr/>
                    <a:lstStyle/>
                    <a:p>
                      <a:pPr indent="0" lvl="0" marL="0" rtl="0" algn="l">
                        <a:spcBef>
                          <a:spcPts val="0"/>
                        </a:spcBef>
                        <a:spcAft>
                          <a:spcPts val="0"/>
                        </a:spcAft>
                        <a:buNone/>
                      </a:pPr>
                      <a:r>
                        <a:t/>
                      </a:r>
                      <a:endParaRPr sz="900">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Type 1 osteoporosis (Post-menopausal)</a:t>
                      </a:r>
                      <a:endParaRPr b="1" sz="1000">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Type 2 osteoporosis </a:t>
                      </a:r>
                      <a:endParaRPr b="1" sz="1000">
                        <a:solidFill>
                          <a:srgbClr val="FFFFFF"/>
                        </a:solidFill>
                        <a:latin typeface="Mada"/>
                        <a:ea typeface="Mada"/>
                        <a:cs typeface="Mada"/>
                        <a:sym typeface="Mada"/>
                      </a:endParaRPr>
                    </a:p>
                    <a:p>
                      <a:pPr indent="0" lvl="0" marL="0" rtl="0" algn="ctr">
                        <a:spcBef>
                          <a:spcPts val="0"/>
                        </a:spcBef>
                        <a:spcAft>
                          <a:spcPts val="0"/>
                        </a:spcAft>
                        <a:buNone/>
                      </a:pPr>
                      <a:r>
                        <a:rPr b="1" lang="ar" sz="1000">
                          <a:solidFill>
                            <a:srgbClr val="FFFFFF"/>
                          </a:solidFill>
                          <a:latin typeface="Mada"/>
                          <a:ea typeface="Mada"/>
                          <a:cs typeface="Mada"/>
                          <a:sym typeface="Mada"/>
                        </a:rPr>
                        <a:t>(Senile)</a:t>
                      </a:r>
                      <a:endParaRPr b="1" sz="1000">
                        <a:solidFill>
                          <a:srgbClr val="FFFFFF"/>
                        </a:solidFill>
                        <a:latin typeface="Mada"/>
                        <a:ea typeface="Mada"/>
                        <a:cs typeface="Mada"/>
                        <a:sym typeface="Mada"/>
                      </a:endParaRPr>
                    </a:p>
                  </a:txBody>
                  <a:tcPr marT="91425" marB="91425" marR="91425" marL="91425">
                    <a:solidFill>
                      <a:schemeClr val="accent1"/>
                    </a:solidFill>
                  </a:tcPr>
                </a:tc>
              </a:tr>
              <a:tr h="360100">
                <a:tc>
                  <a:txBody>
                    <a:bodyPr/>
                    <a:lstStyle/>
                    <a:p>
                      <a:pPr indent="0" lvl="0" marL="0" rtl="0" algn="ctr">
                        <a:spcBef>
                          <a:spcPts val="0"/>
                        </a:spcBef>
                        <a:spcAft>
                          <a:spcPts val="0"/>
                        </a:spcAft>
                        <a:buNone/>
                      </a:pPr>
                      <a:r>
                        <a:rPr b="1" lang="ar" sz="900">
                          <a:latin typeface="Mada"/>
                          <a:ea typeface="Mada"/>
                          <a:cs typeface="Mada"/>
                          <a:sym typeface="Mada"/>
                        </a:rPr>
                        <a:t>Age</a:t>
                      </a:r>
                      <a:endParaRPr b="1" sz="9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900">
                          <a:latin typeface="Mada"/>
                          <a:ea typeface="Mada"/>
                          <a:cs typeface="Mada"/>
                          <a:sym typeface="Mada"/>
                        </a:rPr>
                        <a:t>Usually affects woman within 15 years of menopause</a:t>
                      </a:r>
                      <a:endParaRPr sz="9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900">
                          <a:latin typeface="Mada"/>
                          <a:ea typeface="Mada"/>
                          <a:cs typeface="Mada"/>
                          <a:sym typeface="Mada"/>
                        </a:rPr>
                        <a:t>&gt;70y/o</a:t>
                      </a:r>
                      <a:endParaRPr sz="900">
                        <a:latin typeface="Mada"/>
                        <a:ea typeface="Mada"/>
                        <a:cs typeface="Mada"/>
                        <a:sym typeface="Mada"/>
                      </a:endParaRPr>
                    </a:p>
                  </a:txBody>
                  <a:tcPr marT="91425" marB="91425" marR="91425" marL="91425"/>
                </a:tc>
              </a:tr>
              <a:tr h="277000">
                <a:tc>
                  <a:txBody>
                    <a:bodyPr/>
                    <a:lstStyle/>
                    <a:p>
                      <a:pPr indent="0" lvl="0" marL="0" rtl="0" algn="ctr">
                        <a:spcBef>
                          <a:spcPts val="0"/>
                        </a:spcBef>
                        <a:spcAft>
                          <a:spcPts val="0"/>
                        </a:spcAft>
                        <a:buNone/>
                      </a:pPr>
                      <a:r>
                        <a:rPr b="1" lang="ar" sz="900">
                          <a:latin typeface="Mada"/>
                          <a:ea typeface="Mada"/>
                          <a:cs typeface="Mada"/>
                          <a:sym typeface="Mada"/>
                        </a:rPr>
                        <a:t>Type </a:t>
                      </a:r>
                      <a:endParaRPr b="1" sz="9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900">
                          <a:latin typeface="Mada"/>
                          <a:ea typeface="Mada"/>
                          <a:cs typeface="Mada"/>
                          <a:sym typeface="Mada"/>
                        </a:rPr>
                        <a:t>Mainly trabecular</a:t>
                      </a:r>
                      <a:endParaRPr sz="9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900">
                          <a:latin typeface="Mada"/>
                          <a:ea typeface="Mada"/>
                          <a:cs typeface="Mada"/>
                          <a:sym typeface="Mada"/>
                        </a:rPr>
                        <a:t>Trabecular and cortical</a:t>
                      </a:r>
                      <a:endParaRPr sz="900">
                        <a:latin typeface="Mada"/>
                        <a:ea typeface="Mada"/>
                        <a:cs typeface="Mada"/>
                        <a:sym typeface="Mada"/>
                      </a:endParaRPr>
                    </a:p>
                  </a:txBody>
                  <a:tcPr marT="91425" marB="91425" marR="91425" marL="91425"/>
                </a:tc>
              </a:tr>
              <a:tr h="193900">
                <a:tc>
                  <a:txBody>
                    <a:bodyPr/>
                    <a:lstStyle/>
                    <a:p>
                      <a:pPr indent="0" lvl="0" marL="0" rtl="0" algn="ctr">
                        <a:spcBef>
                          <a:spcPts val="0"/>
                        </a:spcBef>
                        <a:spcAft>
                          <a:spcPts val="0"/>
                        </a:spcAft>
                        <a:buNone/>
                      </a:pPr>
                      <a:r>
                        <a:rPr b="1" lang="ar" sz="900">
                          <a:latin typeface="Mada"/>
                          <a:ea typeface="Mada"/>
                          <a:cs typeface="Mada"/>
                          <a:sym typeface="Mada"/>
                        </a:rPr>
                        <a:t>Rate </a:t>
                      </a:r>
                      <a:endParaRPr b="1" sz="9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900">
                          <a:latin typeface="Mada"/>
                          <a:ea typeface="Mada"/>
                          <a:cs typeface="Mada"/>
                          <a:sym typeface="Mada"/>
                        </a:rPr>
                        <a:t>Accelerated</a:t>
                      </a:r>
                      <a:endParaRPr sz="9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900">
                          <a:latin typeface="Mada"/>
                          <a:ea typeface="Mada"/>
                          <a:cs typeface="Mada"/>
                          <a:sym typeface="Mada"/>
                        </a:rPr>
                        <a:t>Not accelerated</a:t>
                      </a:r>
                      <a:endParaRPr sz="900">
                        <a:latin typeface="Mada"/>
                        <a:ea typeface="Mada"/>
                        <a:cs typeface="Mada"/>
                        <a:sym typeface="Mada"/>
                      </a:endParaRPr>
                    </a:p>
                  </a:txBody>
                  <a:tcPr marT="91425" marB="91425" marR="91425" marL="91425"/>
                </a:tc>
              </a:tr>
              <a:tr h="443200">
                <a:tc>
                  <a:txBody>
                    <a:bodyPr/>
                    <a:lstStyle/>
                    <a:p>
                      <a:pPr indent="0" lvl="0" marL="0" rtl="0" algn="ctr">
                        <a:spcBef>
                          <a:spcPts val="0"/>
                        </a:spcBef>
                        <a:spcAft>
                          <a:spcPts val="0"/>
                        </a:spcAft>
                        <a:buNone/>
                      </a:pPr>
                      <a:r>
                        <a:rPr b="1" lang="ar" sz="900">
                          <a:latin typeface="Mada"/>
                          <a:ea typeface="Mada"/>
                          <a:cs typeface="Mada"/>
                          <a:sym typeface="Mada"/>
                        </a:rPr>
                        <a:t>Fracture sites</a:t>
                      </a:r>
                      <a:endParaRPr b="1" sz="9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900">
                          <a:latin typeface="Mada"/>
                          <a:ea typeface="Mada"/>
                          <a:cs typeface="Mada"/>
                          <a:sym typeface="Mada"/>
                        </a:rPr>
                        <a:t>Distal radius (Colle’s fracture), vertebra (Crush and wedge fractures)</a:t>
                      </a:r>
                      <a:endParaRPr sz="9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900">
                          <a:latin typeface="Mada"/>
                          <a:ea typeface="Mada"/>
                          <a:cs typeface="Mada"/>
                          <a:sym typeface="Mada"/>
                        </a:rPr>
                        <a:t>Hip and femur neck fractures</a:t>
                      </a:r>
                      <a:endParaRPr sz="900">
                        <a:latin typeface="Mada"/>
                        <a:ea typeface="Mada"/>
                        <a:cs typeface="Mada"/>
                        <a:sym typeface="Mada"/>
                      </a:endParaRPr>
                    </a:p>
                  </a:txBody>
                  <a:tcPr marT="91425" marB="91425" marR="91425" marL="91425"/>
                </a:tc>
              </a:tr>
            </a:tbl>
          </a:graphicData>
        </a:graphic>
      </p:graphicFrame>
      <p:graphicFrame>
        <p:nvGraphicFramePr>
          <p:cNvPr id="621" name="Google Shape;621;p36"/>
          <p:cNvGraphicFramePr/>
          <p:nvPr/>
        </p:nvGraphicFramePr>
        <p:xfrm>
          <a:off x="70388" y="8264525"/>
          <a:ext cx="3000000" cy="3000000"/>
        </p:xfrm>
        <a:graphic>
          <a:graphicData uri="http://schemas.openxmlformats.org/drawingml/2006/table">
            <a:tbl>
              <a:tblPr>
                <a:noFill/>
                <a:tableStyleId>{305187B0-6673-432A-9C05-BB5531676622}</a:tableStyleId>
              </a:tblPr>
              <a:tblGrid>
                <a:gridCol w="780875"/>
                <a:gridCol w="685625"/>
                <a:gridCol w="561800"/>
                <a:gridCol w="818975"/>
                <a:gridCol w="818975"/>
              </a:tblGrid>
              <a:tr h="365725">
                <a:tc gridSpan="5">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Summary of Hyperparathyroidism</a:t>
                      </a:r>
                      <a:endParaRPr b="1" sz="1200">
                        <a:solidFill>
                          <a:srgbClr val="FFFFFF"/>
                        </a:solidFill>
                        <a:latin typeface="Mada"/>
                        <a:ea typeface="Mada"/>
                        <a:cs typeface="Mada"/>
                        <a:sym typeface="Mada"/>
                      </a:endParaRPr>
                    </a:p>
                  </a:txBody>
                  <a:tcPr marT="91425" marB="91425" marR="91425" marL="91425" anchor="ctr">
                    <a:solidFill>
                      <a:schemeClr val="accent1"/>
                    </a:solidFill>
                  </a:tcPr>
                </a:tc>
                <a:tc hMerge="1"/>
                <a:tc hMerge="1"/>
                <a:tc hMerge="1"/>
                <a:tc hMerge="1"/>
              </a:tr>
              <a:tr h="292550">
                <a:tc>
                  <a:txBody>
                    <a:bodyPr/>
                    <a:lstStyle/>
                    <a:p>
                      <a:pPr indent="0" lvl="0" marL="0" rtl="0" algn="ctr">
                        <a:spcBef>
                          <a:spcPts val="0"/>
                        </a:spcBef>
                        <a:spcAft>
                          <a:spcPts val="0"/>
                        </a:spcAft>
                        <a:buNone/>
                      </a:pPr>
                      <a:r>
                        <a:rPr b="1" lang="ar" sz="1000">
                          <a:latin typeface="Mada"/>
                          <a:ea typeface="Mada"/>
                          <a:cs typeface="Mada"/>
                          <a:sym typeface="Mada"/>
                        </a:rPr>
                        <a:t>Type</a:t>
                      </a:r>
                      <a:endParaRPr b="1" sz="1000">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b="1" lang="ar" sz="1000">
                          <a:latin typeface="Mada"/>
                          <a:ea typeface="Mada"/>
                          <a:cs typeface="Mada"/>
                          <a:sym typeface="Mada"/>
                        </a:rPr>
                        <a:t>Calcium</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PTH</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Vitamin D</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Phosphate</a:t>
                      </a:r>
                      <a:endParaRPr b="1" sz="1000">
                        <a:latin typeface="Mada"/>
                        <a:ea typeface="Mada"/>
                        <a:cs typeface="Mada"/>
                        <a:sym typeface="Mada"/>
                      </a:endParaRPr>
                    </a:p>
                  </a:txBody>
                  <a:tcPr marT="91425" marB="91425" marR="91425" marL="91425" anchor="ctr">
                    <a:solidFill>
                      <a:schemeClr val="accent4"/>
                    </a:solidFill>
                  </a:tcPr>
                </a:tc>
              </a:tr>
              <a:tr h="211275">
                <a:tc>
                  <a:txBody>
                    <a:bodyPr/>
                    <a:lstStyle/>
                    <a:p>
                      <a:pPr indent="0" lvl="0" marL="0" rtl="0" algn="ctr">
                        <a:spcBef>
                          <a:spcPts val="0"/>
                        </a:spcBef>
                        <a:spcAft>
                          <a:spcPts val="0"/>
                        </a:spcAft>
                        <a:buNone/>
                      </a:pPr>
                      <a:r>
                        <a:rPr b="1" lang="ar" sz="1000">
                          <a:latin typeface="Mada"/>
                          <a:ea typeface="Mada"/>
                          <a:cs typeface="Mada"/>
                          <a:sym typeface="Mada"/>
                        </a:rPr>
                        <a:t>Primary</a:t>
                      </a:r>
                      <a:endParaRPr b="1" sz="1000">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sz="1000">
                          <a:latin typeface="Mada"/>
                          <a:ea typeface="Mada"/>
                          <a:cs typeface="Mada"/>
                          <a:sym typeface="Mada"/>
                        </a:rPr>
                        <a:t>High</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Normal</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solidFill>
                            <a:srgbClr val="CC0000"/>
                          </a:solidFill>
                          <a:latin typeface="Mada"/>
                          <a:ea typeface="Mada"/>
                          <a:cs typeface="Mada"/>
                          <a:sym typeface="Mada"/>
                        </a:rPr>
                        <a:t>Low</a:t>
                      </a:r>
                      <a:endParaRPr sz="1000">
                        <a:solidFill>
                          <a:srgbClr val="CC0000"/>
                        </a:solidFill>
                        <a:latin typeface="Mada"/>
                        <a:ea typeface="Mada"/>
                        <a:cs typeface="Mada"/>
                        <a:sym typeface="Mada"/>
                      </a:endParaRPr>
                    </a:p>
                  </a:txBody>
                  <a:tcPr marT="91425" marB="91425" marR="91425" marL="91425" anchor="ctr"/>
                </a:tc>
              </a:tr>
              <a:tr h="292550">
                <a:tc>
                  <a:txBody>
                    <a:bodyPr/>
                    <a:lstStyle/>
                    <a:p>
                      <a:pPr indent="0" lvl="0" marL="0" rtl="0" algn="ctr">
                        <a:spcBef>
                          <a:spcPts val="0"/>
                        </a:spcBef>
                        <a:spcAft>
                          <a:spcPts val="0"/>
                        </a:spcAft>
                        <a:buNone/>
                      </a:pPr>
                      <a:r>
                        <a:rPr b="1" lang="ar" sz="1000">
                          <a:latin typeface="Mada"/>
                          <a:ea typeface="Mada"/>
                          <a:cs typeface="Mada"/>
                          <a:sym typeface="Mada"/>
                        </a:rPr>
                        <a:t>Secondary</a:t>
                      </a:r>
                      <a:endParaRPr b="1" sz="1000">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sz="1000">
                          <a:solidFill>
                            <a:srgbClr val="CC0000"/>
                          </a:solidFill>
                          <a:latin typeface="Mada"/>
                          <a:ea typeface="Mada"/>
                          <a:cs typeface="Mada"/>
                          <a:sym typeface="Mada"/>
                        </a:rPr>
                        <a:t>Low</a:t>
                      </a:r>
                      <a:endParaRPr sz="1000">
                        <a:solidFill>
                          <a:srgbClr val="CC0000"/>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Low</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High/Low</a:t>
                      </a:r>
                      <a:endParaRPr sz="1000">
                        <a:latin typeface="Mada"/>
                        <a:ea typeface="Mada"/>
                        <a:cs typeface="Mada"/>
                        <a:sym typeface="Mada"/>
                      </a:endParaRPr>
                    </a:p>
                  </a:txBody>
                  <a:tcPr marT="91425" marB="91425" marR="91425" marL="91425" anchor="ctr"/>
                </a:tc>
              </a:tr>
              <a:tr h="211275">
                <a:tc>
                  <a:txBody>
                    <a:bodyPr/>
                    <a:lstStyle/>
                    <a:p>
                      <a:pPr indent="0" lvl="0" marL="0" rtl="0" algn="ctr">
                        <a:spcBef>
                          <a:spcPts val="0"/>
                        </a:spcBef>
                        <a:spcAft>
                          <a:spcPts val="0"/>
                        </a:spcAft>
                        <a:buNone/>
                      </a:pPr>
                      <a:r>
                        <a:rPr b="1" lang="ar" sz="1000">
                          <a:latin typeface="Mada"/>
                          <a:ea typeface="Mada"/>
                          <a:cs typeface="Mada"/>
                          <a:sym typeface="Mada"/>
                        </a:rPr>
                        <a:t>Tertiary</a:t>
                      </a:r>
                      <a:endParaRPr b="1" sz="1000">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sz="1000">
                          <a:latin typeface="Mada"/>
                          <a:ea typeface="Mada"/>
                          <a:cs typeface="Mada"/>
                          <a:sym typeface="Mada"/>
                        </a:rPr>
                        <a:t>High</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Low</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solidFill>
                            <a:srgbClr val="CC0000"/>
                          </a:solidFill>
                          <a:latin typeface="Mada"/>
                          <a:ea typeface="Mada"/>
                          <a:cs typeface="Mada"/>
                          <a:sym typeface="Mada"/>
                        </a:rPr>
                        <a:t>High</a:t>
                      </a:r>
                      <a:endParaRPr sz="1000">
                        <a:solidFill>
                          <a:srgbClr val="CC0000"/>
                        </a:solidFill>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7"/>
          <p:cNvSpPr txBox="1"/>
          <p:nvPr/>
        </p:nvSpPr>
        <p:spPr>
          <a:xfrm>
            <a:off x="996325" y="105776"/>
            <a:ext cx="5569800" cy="5268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sp>
        <p:nvSpPr>
          <p:cNvPr id="627" name="Google Shape;627;p37"/>
          <p:cNvSpPr/>
          <p:nvPr/>
        </p:nvSpPr>
        <p:spPr>
          <a:xfrm>
            <a:off x="9963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t>
            </a:r>
            <a:r>
              <a:rPr lang="ar" sz="1200">
                <a:solidFill>
                  <a:srgbClr val="FFFFFF"/>
                </a:solidFill>
                <a:latin typeface="Cabin"/>
                <a:ea typeface="Cabin"/>
                <a:cs typeface="Cabin"/>
                <a:sym typeface="Cabin"/>
              </a:rPr>
              <a:t>A</a:t>
            </a:r>
            <a:r>
              <a:rPr lang="ar" sz="1200">
                <a:solidFill>
                  <a:srgbClr val="FFFFFF"/>
                </a:solidFill>
                <a:latin typeface="Cabin"/>
                <a:ea typeface="Cabin"/>
                <a:cs typeface="Cabin"/>
                <a:sym typeface="Cabin"/>
              </a:rPr>
              <a:t> | Q2:B | Q3:E | Q4:C| Q5:A  </a:t>
            </a:r>
            <a:endParaRPr sz="1200">
              <a:solidFill>
                <a:srgbClr val="FFFFFF"/>
              </a:solidFill>
              <a:latin typeface="Cabin"/>
              <a:ea typeface="Cabin"/>
              <a:cs typeface="Cabin"/>
              <a:sym typeface="Cabin"/>
            </a:endParaRPr>
          </a:p>
        </p:txBody>
      </p:sp>
      <p:sp>
        <p:nvSpPr>
          <p:cNvPr id="628" name="Google Shape;628;p37"/>
          <p:cNvSpPr txBox="1"/>
          <p:nvPr/>
        </p:nvSpPr>
        <p:spPr>
          <a:xfrm>
            <a:off x="179700" y="847263"/>
            <a:ext cx="7200600" cy="92460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Q1:A 65-year-old female is recently diagnosed with a compression fracture of the second lumbar vertebra. She was diagnosed with osteoporosis 3 years ago with T-score of –2.6 on bone densitometry. Her mother and sister were both treated for breast cancer. Her medical history includes hypertension and a deep venous thrombosis. Current medications include lisinopril, omeprazole, calcium, and vitamin D. Physical examination is normal except for midline tenderness over the lower back. In addition to continuing calcium and vitamin D and advising weight bearing exercise, which of the following is the most appropriate management for this patient’s osteoporosis?</a:t>
            </a:r>
            <a:endParaRPr b="1" sz="11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A-</a:t>
            </a:r>
            <a:r>
              <a:rPr b="1" lang="ar" sz="900">
                <a:latin typeface="Cabin"/>
                <a:ea typeface="Cabin"/>
                <a:cs typeface="Cabin"/>
                <a:sym typeface="Cabin"/>
              </a:rPr>
              <a:t> </a:t>
            </a:r>
            <a:r>
              <a:rPr lang="ar" sz="900">
                <a:latin typeface="Cabin"/>
                <a:ea typeface="Cabin"/>
                <a:cs typeface="Cabin"/>
                <a:sym typeface="Cabin"/>
              </a:rPr>
              <a:t>Alendronate</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B- Calcitonin</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C- Raloxifene</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D- Estradiol</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E- No additional treatment</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8B6914"/>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8B6914"/>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Q2: A 54-year-old woman presents to her GP complaining of a change in her breathing sound. She first noticed numbness, particularly in her fingers and toes, three months ago but attributed this to the cold weather. Her partner now reports hearing a high pitched, harsh sound while she is sleeping. Her BMI is 27. While measuring blood pressure, you notice the patient’s wrist flexing. The most likely diagnosis is?</a:t>
            </a:r>
            <a:endParaRPr b="1" sz="11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A- Obstructive sleep apnoea</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B- Hypocalcaemia</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C- DiGeorge syndrome</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D- Guillain–Barré syndrome</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8B6914"/>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Q3: A 70-year-old woman with a history of vertebral crush fractures presents to the osteoporosis outpatient clinic. Which of the following investigations is most useful to assess the extent of her osteoporosis?</a:t>
            </a:r>
            <a:endParaRPr b="1" sz="1100">
              <a:solidFill>
                <a:schemeClr val="accent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A- Spinal x-rays</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B- MRI scan</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C- Full blood count, bone and liver biochemistry blood tests</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D- Vitamin D levels</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ar" sz="900">
                <a:latin typeface="Cabin"/>
                <a:ea typeface="Cabin"/>
                <a:cs typeface="Cabin"/>
                <a:sym typeface="Cabin"/>
              </a:rPr>
              <a:t>E- DEXA scan</a:t>
            </a:r>
            <a:endParaRPr sz="9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986782"/>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Q4: A 58-year-old postmenopausal woman presents to your office on suggestion from an urologist. She has passed three kidney stones in the past 3 years. She is taking no medications. Her basic laboratory work shows the following:</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Na: 139 mEq/L  K: 4.2 mEq/L HCO3 : 25 mEq/L Cl: 101 mEq/L </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BUN: 19 mg/dL Creatinine: 1.1 mg/dL Ca: 11.2 mg/dL</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A repeat calcium level is 11.4 mg/dL; Po 4 is 2.3 mmol/L (normal above 2.5). Which of the following tests will confirm the most likely diagnosis?</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A. Serum ionized calcium</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B. Thyroid function profile</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C. Intact parathormone (iPTH) level</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D. Liver function tests</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E. 24-hour urine calcium</a:t>
            </a:r>
            <a:endParaRPr sz="9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chemeClr val="accent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Q5:A 46-year-old woman comes to the physician for a routine health examination. She was last seen by a physician 3 years ago. She has been healthy aside from occasional mild flank pain. Her only medication is a multivitamin. Her blood pressure is 154/90 mm Hg. Physical examination shows no abnormalities. Serum studies show:</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None/>
            </a:pPr>
            <a:r>
              <a:rPr b="1" lang="ar" sz="1100">
                <a:solidFill>
                  <a:schemeClr val="accent1"/>
                </a:solidFill>
                <a:latin typeface="Cabin"/>
                <a:ea typeface="Cabin"/>
                <a:cs typeface="Cabin"/>
                <a:sym typeface="Cabin"/>
              </a:rPr>
              <a:t>Sodium:141 mEq/L  Potassium: 3.7 mEq/L   Calcium:11.3 mg/dL  Phosphorus: 2.3 mg/dL</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None/>
            </a:pPr>
            <a:r>
              <a:rPr b="1" lang="ar" sz="1100">
                <a:solidFill>
                  <a:schemeClr val="accent1"/>
                </a:solidFill>
                <a:latin typeface="Cabin"/>
                <a:ea typeface="Cabin"/>
                <a:cs typeface="Cabin"/>
                <a:sym typeface="Cabin"/>
              </a:rPr>
              <a:t>Urea nitrogen: 15 mg/dL  Creatinine: 0.9 mg/dL  Albumin: 3.6 g/dL</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b="1" lang="ar" sz="1100">
                <a:solidFill>
                  <a:schemeClr val="accent1"/>
                </a:solidFill>
                <a:latin typeface="Cabin"/>
                <a:ea typeface="Cabin"/>
                <a:cs typeface="Cabin"/>
                <a:sym typeface="Cabin"/>
              </a:rPr>
              <a:t>Subsequent serum studies show a repeat calcium of 11.2 mg/dL, parathyroid hormone concentration of 890 pg/mL, and 25-hydroxyvitamin D of 48 ng/mL (N = 25–80). Her 24-hour urine calcium excretion is elevated. An abdominal ultrasound shows several small calculi in bilateral kidneys. Further testing shows normal bone mineral density. Which of the following is the most appropriate next step in management?</a:t>
            </a:r>
            <a:endParaRPr b="1" sz="1100">
              <a:solidFill>
                <a:schemeClr val="accent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A.Refer to surgery for parathyroidectomy</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B.Perform percutaneous nephrolithotomy</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C.Order CT scan of the chest and abdomen</a:t>
            </a:r>
            <a:endParaRPr sz="900">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Cabin"/>
                <a:ea typeface="Cabin"/>
                <a:cs typeface="Cabin"/>
                <a:sym typeface="Cabin"/>
              </a:rPr>
              <a:t>D.Begin cinacalcet therapy</a:t>
            </a:r>
            <a:endParaRPr sz="9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t/>
            </a:r>
            <a:endParaRPr b="1" sz="1100">
              <a:solidFill>
                <a:schemeClr val="accent1"/>
              </a:solidFill>
              <a:latin typeface="Cabin"/>
              <a:ea typeface="Cabin"/>
              <a:cs typeface="Cabin"/>
              <a:sym typeface="Cabin"/>
            </a:endParaRPr>
          </a:p>
        </p:txBody>
      </p:sp>
      <p:grpSp>
        <p:nvGrpSpPr>
          <p:cNvPr id="629" name="Google Shape;629;p37"/>
          <p:cNvGrpSpPr/>
          <p:nvPr/>
        </p:nvGrpSpPr>
        <p:grpSpPr>
          <a:xfrm>
            <a:off x="5686775" y="10392850"/>
            <a:ext cx="1411200" cy="209400"/>
            <a:chOff x="5686775" y="10392850"/>
            <a:chExt cx="1411200" cy="209400"/>
          </a:xfrm>
        </p:grpSpPr>
        <p:sp>
          <p:nvSpPr>
            <p:cNvPr id="630" name="Google Shape;630;p37">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u="sng">
                  <a:solidFill>
                    <a:srgbClr val="FFFFFF"/>
                  </a:solidFill>
                  <a:latin typeface="Mada"/>
                  <a:ea typeface="Mada"/>
                  <a:cs typeface="Mada"/>
                  <a:sym typeface="Mada"/>
                  <a:hlinkClick r:id="rId4">
                    <a:extLst>
                      <a:ext uri="{A12FA001-AC4F-418D-AE19-62706E023703}">
                        <ahyp:hlinkClr val="tx"/>
                      </a:ext>
                    </a:extLst>
                  </a:hlinkClick>
                </a:rPr>
                <a:t>     Answers Explanation File! </a:t>
              </a:r>
              <a:endParaRPr b="1" sz="700" u="sng">
                <a:solidFill>
                  <a:srgbClr val="FFFFFF"/>
                </a:solidFill>
                <a:latin typeface="Mada"/>
                <a:ea typeface="Mada"/>
                <a:cs typeface="Mada"/>
                <a:sym typeface="Mada"/>
              </a:endParaRPr>
            </a:p>
          </p:txBody>
        </p:sp>
        <p:sp>
          <p:nvSpPr>
            <p:cNvPr id="631" name="Google Shape;631;p37"/>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2" name="Google Shape;632;p37"/>
            <p:cNvPicPr preferRelativeResize="0"/>
            <p:nvPr/>
          </p:nvPicPr>
          <p:blipFill>
            <a:blip r:embed="rId5">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05" name="Google Shape;105;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Review of the basics</a:t>
            </a:r>
            <a:endParaRPr b="1" sz="2600">
              <a:latin typeface="Mada"/>
              <a:ea typeface="Mada"/>
              <a:cs typeface="Mada"/>
              <a:sym typeface="Mada"/>
            </a:endParaRPr>
          </a:p>
        </p:txBody>
      </p:sp>
      <p:sp>
        <p:nvSpPr>
          <p:cNvPr id="106" name="Google Shape;106;p20"/>
          <p:cNvSpPr txBox="1"/>
          <p:nvPr/>
        </p:nvSpPr>
        <p:spPr>
          <a:xfrm>
            <a:off x="247500" y="75245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Anatomy of parathyroid glands</a:t>
            </a:r>
            <a:endParaRPr b="1" sz="2200">
              <a:highlight>
                <a:srgbClr val="D0E0E3"/>
              </a:highlight>
              <a:latin typeface="Mada"/>
              <a:ea typeface="Mada"/>
              <a:cs typeface="Mada"/>
              <a:sym typeface="Mada"/>
            </a:endParaRPr>
          </a:p>
        </p:txBody>
      </p:sp>
      <p:sp>
        <p:nvSpPr>
          <p:cNvPr id="107" name="Google Shape;107;p20"/>
          <p:cNvSpPr txBox="1"/>
          <p:nvPr/>
        </p:nvSpPr>
        <p:spPr>
          <a:xfrm>
            <a:off x="0" y="10105725"/>
            <a:ext cx="7643100" cy="5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pic>
        <p:nvPicPr>
          <p:cNvPr id="108" name="Google Shape;108;p20"/>
          <p:cNvPicPr preferRelativeResize="0"/>
          <p:nvPr/>
        </p:nvPicPr>
        <p:blipFill>
          <a:blip r:embed="rId3">
            <a:alphaModFix/>
          </a:blip>
          <a:stretch>
            <a:fillRect/>
          </a:stretch>
        </p:blipFill>
        <p:spPr>
          <a:xfrm>
            <a:off x="7856550" y="7777000"/>
            <a:ext cx="3856675" cy="2328725"/>
          </a:xfrm>
          <a:prstGeom prst="rect">
            <a:avLst/>
          </a:prstGeom>
          <a:noFill/>
          <a:ln>
            <a:noFill/>
          </a:ln>
        </p:spPr>
      </p:pic>
      <p:pic>
        <p:nvPicPr>
          <p:cNvPr id="109" name="Google Shape;109;p20"/>
          <p:cNvPicPr preferRelativeResize="0"/>
          <p:nvPr/>
        </p:nvPicPr>
        <p:blipFill>
          <a:blip r:embed="rId4">
            <a:alphaModFix/>
          </a:blip>
          <a:stretch>
            <a:fillRect/>
          </a:stretch>
        </p:blipFill>
        <p:spPr>
          <a:xfrm>
            <a:off x="5557175" y="865713"/>
            <a:ext cx="1676749" cy="1941300"/>
          </a:xfrm>
          <a:prstGeom prst="rect">
            <a:avLst/>
          </a:prstGeom>
          <a:noFill/>
          <a:ln>
            <a:noFill/>
          </a:ln>
        </p:spPr>
      </p:pic>
      <p:sp>
        <p:nvSpPr>
          <p:cNvPr id="110" name="Google Shape;110;p20"/>
          <p:cNvSpPr txBox="1"/>
          <p:nvPr/>
        </p:nvSpPr>
        <p:spPr>
          <a:xfrm>
            <a:off x="406500" y="1228200"/>
            <a:ext cx="4794000" cy="1718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parathyroid glands are </a:t>
            </a:r>
            <a:r>
              <a:rPr b="1" lang="ar" sz="1200">
                <a:solidFill>
                  <a:srgbClr val="6AA84F"/>
                </a:solidFill>
                <a:latin typeface="Mada"/>
                <a:ea typeface="Mada"/>
                <a:cs typeface="Mada"/>
                <a:sym typeface="Mada"/>
              </a:rPr>
              <a:t>four</a:t>
            </a:r>
            <a:r>
              <a:rPr lang="ar" sz="1200">
                <a:solidFill>
                  <a:srgbClr val="6AA84F"/>
                </a:solidFill>
                <a:latin typeface="Mada"/>
                <a:ea typeface="Mada"/>
                <a:cs typeface="Mada"/>
                <a:sym typeface="Mada"/>
              </a:rPr>
              <a:t> small, pea-sized structures attached to the posterior aspect of the thyroid gland, </a:t>
            </a:r>
            <a:r>
              <a:rPr lang="ar" sz="1200">
                <a:solidFill>
                  <a:srgbClr val="999999"/>
                </a:solidFill>
                <a:latin typeface="Mada"/>
                <a:ea typeface="Mada"/>
                <a:cs typeface="Mada"/>
                <a:sym typeface="Mada"/>
              </a:rPr>
              <a:t>external to the fibrous thyroid capsule</a:t>
            </a:r>
            <a:endParaRPr sz="1200">
              <a:solidFill>
                <a:srgbClr val="99999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glands are anatomically separated into </a:t>
            </a:r>
            <a:r>
              <a:rPr b="1" lang="ar" sz="1200">
                <a:solidFill>
                  <a:srgbClr val="6AA84F"/>
                </a:solidFill>
                <a:latin typeface="Mada"/>
                <a:ea typeface="Mada"/>
                <a:cs typeface="Mada"/>
                <a:sym typeface="Mada"/>
              </a:rPr>
              <a:t>two superior</a:t>
            </a:r>
            <a:r>
              <a:rPr lang="ar" sz="1200">
                <a:solidFill>
                  <a:srgbClr val="6AA84F"/>
                </a:solidFill>
                <a:latin typeface="Mada"/>
                <a:ea typeface="Mada"/>
                <a:cs typeface="Mada"/>
                <a:sym typeface="Mada"/>
              </a:rPr>
              <a:t> and </a:t>
            </a:r>
            <a:r>
              <a:rPr b="1" lang="ar" sz="1200">
                <a:solidFill>
                  <a:srgbClr val="6AA84F"/>
                </a:solidFill>
                <a:latin typeface="Mada"/>
                <a:ea typeface="Mada"/>
                <a:cs typeface="Mada"/>
                <a:sym typeface="Mada"/>
              </a:rPr>
              <a:t>two inferior</a:t>
            </a:r>
            <a:r>
              <a:rPr lang="ar" sz="1200">
                <a:solidFill>
                  <a:srgbClr val="6AA84F"/>
                </a:solidFill>
                <a:latin typeface="Mada"/>
                <a:ea typeface="Mada"/>
                <a:cs typeface="Mada"/>
                <a:sym typeface="Mada"/>
              </a:rPr>
              <a:t> parathyroids.</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Both sets are supplied by the inferior thyroid arteries with venous drainage through the thyroid plexus of veins.</a:t>
            </a:r>
            <a:endParaRPr sz="1200">
              <a:solidFill>
                <a:srgbClr val="6AA84F"/>
              </a:solidFill>
              <a:latin typeface="Mada"/>
              <a:ea typeface="Mada"/>
              <a:cs typeface="Mada"/>
              <a:sym typeface="Mada"/>
            </a:endParaRPr>
          </a:p>
        </p:txBody>
      </p:sp>
      <p:sp>
        <p:nvSpPr>
          <p:cNvPr id="111" name="Google Shape;111;p20"/>
          <p:cNvSpPr txBox="1"/>
          <p:nvPr/>
        </p:nvSpPr>
        <p:spPr>
          <a:xfrm>
            <a:off x="247500" y="2803325"/>
            <a:ext cx="5973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Calcium and phosphate homeostasis</a:t>
            </a:r>
            <a:endParaRPr b="1" sz="2200">
              <a:highlight>
                <a:srgbClr val="D0E0E3"/>
              </a:highlight>
              <a:latin typeface="Mada"/>
              <a:ea typeface="Mada"/>
              <a:cs typeface="Mada"/>
              <a:sym typeface="Mada"/>
            </a:endParaRPr>
          </a:p>
        </p:txBody>
      </p:sp>
      <p:sp>
        <p:nvSpPr>
          <p:cNvPr id="112" name="Google Shape;112;p20"/>
          <p:cNvSpPr txBox="1"/>
          <p:nvPr/>
        </p:nvSpPr>
        <p:spPr>
          <a:xfrm>
            <a:off x="406500" y="3253925"/>
            <a:ext cx="6699900" cy="2417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Calcium plays an important role in numerous physiologic processes, ranging from </a:t>
            </a:r>
            <a:r>
              <a:rPr b="1" lang="ar" sz="1100" u="sng">
                <a:solidFill>
                  <a:srgbClr val="6AA84F"/>
                </a:solidFill>
                <a:latin typeface="Mada"/>
                <a:ea typeface="Mada"/>
                <a:cs typeface="Mada"/>
                <a:sym typeface="Mada"/>
              </a:rPr>
              <a:t>muscle</a:t>
            </a:r>
            <a:r>
              <a:rPr lang="ar" sz="1100">
                <a:solidFill>
                  <a:srgbClr val="6AA84F"/>
                </a:solidFill>
                <a:latin typeface="Mada"/>
                <a:ea typeface="Mada"/>
                <a:cs typeface="Mada"/>
                <a:sym typeface="Mada"/>
              </a:rPr>
              <a:t> contraction to </a:t>
            </a:r>
            <a:r>
              <a:rPr b="1" lang="ar" sz="1100" u="sng">
                <a:solidFill>
                  <a:srgbClr val="6AA84F"/>
                </a:solidFill>
                <a:latin typeface="Mada"/>
                <a:ea typeface="Mada"/>
                <a:cs typeface="Mada"/>
                <a:sym typeface="Mada"/>
              </a:rPr>
              <a:t>neuronal</a:t>
            </a:r>
            <a:r>
              <a:rPr lang="ar" sz="1100">
                <a:solidFill>
                  <a:srgbClr val="6AA84F"/>
                </a:solidFill>
                <a:latin typeface="Mada"/>
                <a:ea typeface="Mada"/>
                <a:cs typeface="Mada"/>
                <a:sym typeface="Mada"/>
              </a:rPr>
              <a:t> impulse transmission and </a:t>
            </a:r>
            <a:r>
              <a:rPr b="1" lang="ar" sz="1100" u="sng">
                <a:solidFill>
                  <a:srgbClr val="6AA84F"/>
                </a:solidFill>
                <a:latin typeface="Mada"/>
                <a:ea typeface="Mada"/>
                <a:cs typeface="Mada"/>
                <a:sym typeface="Mada"/>
              </a:rPr>
              <a:t>bone</a:t>
            </a:r>
            <a:r>
              <a:rPr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mineralization</a:t>
            </a:r>
            <a:r>
              <a:rPr lang="ar" sz="1100">
                <a:solidFill>
                  <a:srgbClr val="6AA84F"/>
                </a:solidFill>
                <a:latin typeface="Mada"/>
                <a:ea typeface="Mada"/>
                <a:cs typeface="Mada"/>
                <a:sym typeface="Mada"/>
              </a:rPr>
              <a:t>.</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Extracellular calcium concentrations are </a:t>
            </a:r>
            <a:r>
              <a:rPr b="1" lang="ar" sz="1100">
                <a:solidFill>
                  <a:srgbClr val="6AA84F"/>
                </a:solidFill>
                <a:latin typeface="Mada"/>
                <a:ea typeface="Mada"/>
                <a:cs typeface="Mada"/>
                <a:sym typeface="Mada"/>
              </a:rPr>
              <a:t>tightly regulated</a:t>
            </a:r>
            <a:r>
              <a:rPr lang="ar" sz="1100">
                <a:solidFill>
                  <a:srgbClr val="6AA84F"/>
                </a:solidFill>
                <a:latin typeface="Mada"/>
                <a:ea typeface="Mada"/>
                <a:cs typeface="Mada"/>
                <a:sym typeface="Mada"/>
              </a:rPr>
              <a:t> to protect against large fluctuations, it has a </a:t>
            </a:r>
            <a:r>
              <a:rPr b="1" lang="ar" sz="1100">
                <a:solidFill>
                  <a:srgbClr val="CC0000"/>
                </a:solidFill>
                <a:latin typeface="Mada"/>
                <a:ea typeface="Mada"/>
                <a:cs typeface="Mada"/>
                <a:sym typeface="Mada"/>
              </a:rPr>
              <a:t>very narrow range ( 2.1-2.5 mmol/l). </a:t>
            </a:r>
            <a:endParaRPr b="1" sz="1100">
              <a:solidFill>
                <a:srgbClr val="CC0000"/>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Only 0.1% of total body calcium is found in the extracellular fluid (ECF). The vast majority of the remaining calcium, approximately 99%, is stored within bone</a:t>
            </a:r>
            <a:r>
              <a:rPr lang="ar" sz="1100">
                <a:solidFill>
                  <a:srgbClr val="6AA84F"/>
                </a:solidFill>
                <a:latin typeface="Mada"/>
                <a:ea typeface="Mada"/>
                <a:cs typeface="Mada"/>
                <a:sym typeface="Mada"/>
              </a:rPr>
              <a:t> </a:t>
            </a:r>
            <a:endParaRPr sz="1100">
              <a:solidFill>
                <a:srgbClr val="6AA84F"/>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b="1" lang="ar" sz="1100">
                <a:solidFill>
                  <a:srgbClr val="999999"/>
                </a:solidFill>
                <a:latin typeface="Mada"/>
                <a:ea typeface="Mada"/>
                <a:cs typeface="Mada"/>
                <a:sym typeface="Mada"/>
              </a:rPr>
              <a:t>Recall from endocrine block:</a:t>
            </a:r>
            <a:endParaRPr b="1"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b="1" lang="ar" sz="1100">
                <a:solidFill>
                  <a:srgbClr val="999999"/>
                </a:solidFill>
                <a:latin typeface="Mada"/>
                <a:ea typeface="Mada"/>
                <a:cs typeface="Mada"/>
                <a:sym typeface="Mada"/>
              </a:rPr>
              <a:t>40%</a:t>
            </a:r>
            <a:r>
              <a:rPr lang="ar" sz="1100">
                <a:solidFill>
                  <a:srgbClr val="999999"/>
                </a:solidFill>
                <a:latin typeface="Mada"/>
                <a:ea typeface="Mada"/>
                <a:cs typeface="Mada"/>
                <a:sym typeface="Mada"/>
              </a:rPr>
              <a:t> of serum calcium is </a:t>
            </a:r>
            <a:r>
              <a:rPr b="1" lang="ar" sz="1100">
                <a:solidFill>
                  <a:srgbClr val="999999"/>
                </a:solidFill>
                <a:latin typeface="Mada"/>
                <a:ea typeface="Mada"/>
                <a:cs typeface="Mada"/>
                <a:sym typeface="Mada"/>
              </a:rPr>
              <a:t>bound to plasma proteins</a:t>
            </a:r>
            <a:r>
              <a:rPr lang="ar" sz="1100">
                <a:solidFill>
                  <a:srgbClr val="999999"/>
                </a:solidFill>
                <a:latin typeface="Mada"/>
                <a:ea typeface="Mada"/>
                <a:cs typeface="Mada"/>
                <a:sym typeface="Mada"/>
              </a:rPr>
              <a:t> (Increase in pH leads to increased calcium affinity.</a:t>
            </a:r>
            <a:endParaRPr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b="1" lang="ar" sz="1100">
                <a:solidFill>
                  <a:srgbClr val="999999"/>
                </a:solidFill>
                <a:latin typeface="Mada"/>
                <a:ea typeface="Mada"/>
                <a:cs typeface="Mada"/>
                <a:sym typeface="Mada"/>
              </a:rPr>
              <a:t>10%</a:t>
            </a:r>
            <a:r>
              <a:rPr lang="ar" sz="1100">
                <a:solidFill>
                  <a:srgbClr val="999999"/>
                </a:solidFill>
                <a:latin typeface="Mada"/>
                <a:ea typeface="Mada"/>
                <a:cs typeface="Mada"/>
                <a:sym typeface="Mada"/>
              </a:rPr>
              <a:t> of serum calcium is </a:t>
            </a:r>
            <a:r>
              <a:rPr b="1" lang="ar" sz="1100">
                <a:solidFill>
                  <a:srgbClr val="999999"/>
                </a:solidFill>
                <a:latin typeface="Mada"/>
                <a:ea typeface="Mada"/>
                <a:cs typeface="Mada"/>
                <a:sym typeface="Mada"/>
              </a:rPr>
              <a:t>complexed with anions</a:t>
            </a:r>
            <a:r>
              <a:rPr lang="ar" sz="1100">
                <a:solidFill>
                  <a:srgbClr val="999999"/>
                </a:solidFill>
                <a:latin typeface="Mada"/>
                <a:ea typeface="Mada"/>
                <a:cs typeface="Mada"/>
                <a:sym typeface="Mada"/>
              </a:rPr>
              <a:t> such as phosphate and citrate.</a:t>
            </a:r>
            <a:endParaRPr sz="1100">
              <a:solidFill>
                <a:srgbClr val="999999"/>
              </a:solidFill>
              <a:latin typeface="Mada"/>
              <a:ea typeface="Mada"/>
              <a:cs typeface="Mada"/>
              <a:sym typeface="Mada"/>
            </a:endParaRPr>
          </a:p>
          <a:p>
            <a:pPr indent="-298450" lvl="1" marL="914400" rtl="0" algn="l">
              <a:spcBef>
                <a:spcPts val="0"/>
              </a:spcBef>
              <a:spcAft>
                <a:spcPts val="0"/>
              </a:spcAft>
              <a:buClr>
                <a:srgbClr val="999999"/>
              </a:buClr>
              <a:buSzPts val="1100"/>
              <a:buFont typeface="Mada"/>
              <a:buChar char="○"/>
            </a:pPr>
            <a:r>
              <a:rPr b="1" lang="ar" sz="1100">
                <a:solidFill>
                  <a:srgbClr val="999999"/>
                </a:solidFill>
                <a:latin typeface="Mada"/>
                <a:ea typeface="Mada"/>
                <a:cs typeface="Mada"/>
                <a:sym typeface="Mada"/>
              </a:rPr>
              <a:t>50%</a:t>
            </a:r>
            <a:r>
              <a:rPr lang="ar" sz="1100">
                <a:solidFill>
                  <a:srgbClr val="999999"/>
                </a:solidFill>
                <a:latin typeface="Mada"/>
                <a:ea typeface="Mada"/>
                <a:cs typeface="Mada"/>
                <a:sym typeface="Mada"/>
              </a:rPr>
              <a:t> serum calcium is in a free, </a:t>
            </a:r>
            <a:r>
              <a:rPr b="1" lang="ar" sz="1100">
                <a:solidFill>
                  <a:srgbClr val="999999"/>
                </a:solidFill>
                <a:latin typeface="Mada"/>
                <a:ea typeface="Mada"/>
                <a:cs typeface="Mada"/>
                <a:sym typeface="Mada"/>
              </a:rPr>
              <a:t>ionized</a:t>
            </a:r>
            <a:r>
              <a:rPr lang="ar" sz="1100">
                <a:solidFill>
                  <a:srgbClr val="999999"/>
                </a:solidFill>
                <a:latin typeface="Mada"/>
                <a:ea typeface="Mada"/>
                <a:cs typeface="Mada"/>
                <a:sym typeface="Mada"/>
              </a:rPr>
              <a:t> form. (Only this one is biologically active)</a:t>
            </a:r>
            <a:endParaRPr sz="1100">
              <a:solidFill>
                <a:srgbClr val="999999"/>
              </a:solidFill>
              <a:latin typeface="Mada"/>
              <a:ea typeface="Mada"/>
              <a:cs typeface="Mada"/>
              <a:sym typeface="Mada"/>
            </a:endParaRPr>
          </a:p>
          <a:p>
            <a:pPr indent="-298450" lvl="0" marL="457200" rtl="0" algn="l">
              <a:spcBef>
                <a:spcPts val="0"/>
              </a:spcBef>
              <a:spcAft>
                <a:spcPts val="0"/>
              </a:spcAft>
              <a:buClr>
                <a:srgbClr val="999999"/>
              </a:buClr>
              <a:buSzPts val="1100"/>
              <a:buFont typeface="Mada"/>
              <a:buChar char="●"/>
            </a:pPr>
            <a:r>
              <a:rPr lang="ar" sz="1100">
                <a:solidFill>
                  <a:srgbClr val="999999"/>
                </a:solidFill>
                <a:latin typeface="Mada"/>
                <a:ea typeface="Mada"/>
                <a:cs typeface="Mada"/>
                <a:sym typeface="Mada"/>
              </a:rPr>
              <a:t>Like calcium, a very small quantity (1%) of total body phosphate is found in the extracellular space; most phosphate is in bone.</a:t>
            </a:r>
            <a:endParaRPr sz="1100">
              <a:solidFill>
                <a:srgbClr val="999999"/>
              </a:solidFill>
              <a:latin typeface="Mada"/>
              <a:ea typeface="Mada"/>
              <a:cs typeface="Mada"/>
              <a:sym typeface="Mada"/>
            </a:endParaRPr>
          </a:p>
        </p:txBody>
      </p:sp>
      <p:sp>
        <p:nvSpPr>
          <p:cNvPr id="113" name="Google Shape;113;p20"/>
          <p:cNvSpPr txBox="1"/>
          <p:nvPr/>
        </p:nvSpPr>
        <p:spPr>
          <a:xfrm>
            <a:off x="247500" y="5528163"/>
            <a:ext cx="5973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Hormones that regulate Ca and PO4</a:t>
            </a:r>
            <a:endParaRPr b="1" sz="2200">
              <a:highlight>
                <a:srgbClr val="D0E0E3"/>
              </a:highlight>
              <a:latin typeface="Mada"/>
              <a:ea typeface="Mada"/>
              <a:cs typeface="Mada"/>
              <a:sym typeface="Mada"/>
            </a:endParaRPr>
          </a:p>
        </p:txBody>
      </p:sp>
      <p:graphicFrame>
        <p:nvGraphicFramePr>
          <p:cNvPr id="114" name="Google Shape;114;p20"/>
          <p:cNvGraphicFramePr/>
          <p:nvPr/>
        </p:nvGraphicFramePr>
        <p:xfrm>
          <a:off x="115263" y="6532425"/>
          <a:ext cx="3000000" cy="3000000"/>
        </p:xfrm>
        <a:graphic>
          <a:graphicData uri="http://schemas.openxmlformats.org/drawingml/2006/table">
            <a:tbl>
              <a:tblPr>
                <a:noFill/>
                <a:tableStyleId>{305187B0-6673-432A-9C05-BB5531676622}</a:tableStyleId>
              </a:tblPr>
              <a:tblGrid>
                <a:gridCol w="1274900"/>
                <a:gridCol w="6054575"/>
              </a:tblGrid>
              <a:tr h="21787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Hormone</a:t>
                      </a:r>
                      <a:endParaRPr b="1">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Action</a:t>
                      </a:r>
                      <a:endParaRPr b="1">
                        <a:solidFill>
                          <a:srgbClr val="FFFFFF"/>
                        </a:solidFill>
                        <a:latin typeface="Mada"/>
                        <a:ea typeface="Mada"/>
                        <a:cs typeface="Mada"/>
                        <a:sym typeface="Mada"/>
                      </a:endParaRPr>
                    </a:p>
                  </a:txBody>
                  <a:tcPr marT="91425" marB="91425" marR="91425" marL="91425">
                    <a:solidFill>
                      <a:schemeClr val="accent1"/>
                    </a:solidFill>
                  </a:tcPr>
                </a:tc>
              </a:tr>
              <a:tr h="854750">
                <a:tc>
                  <a:txBody>
                    <a:bodyPr/>
                    <a:lstStyle/>
                    <a:p>
                      <a:pPr indent="0" lvl="0" marL="0" rtl="0" algn="ctr">
                        <a:spcBef>
                          <a:spcPts val="0"/>
                        </a:spcBef>
                        <a:spcAft>
                          <a:spcPts val="0"/>
                        </a:spcAft>
                        <a:buNone/>
                      </a:pPr>
                      <a:r>
                        <a:rPr b="1" lang="ar" sz="1200">
                          <a:latin typeface="Mada"/>
                          <a:ea typeface="Mada"/>
                          <a:cs typeface="Mada"/>
                          <a:sym typeface="Mada"/>
                        </a:rPr>
                        <a:t>PTH</a:t>
                      </a:r>
                      <a:endParaRPr b="1" sz="12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(Polypeptide)</a:t>
                      </a:r>
                      <a:endParaRPr sz="10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Source:</a:t>
                      </a:r>
                      <a:r>
                        <a:rPr b="1" lang="ar" sz="1000">
                          <a:solidFill>
                            <a:schemeClr val="dk1"/>
                          </a:solidFill>
                          <a:latin typeface="Mada"/>
                          <a:ea typeface="Mada"/>
                          <a:cs typeface="Mada"/>
                          <a:sym typeface="Mada"/>
                        </a:rPr>
                        <a:t> </a:t>
                      </a:r>
                      <a:r>
                        <a:rPr lang="ar" sz="1000">
                          <a:solidFill>
                            <a:srgbClr val="999999"/>
                          </a:solidFill>
                          <a:latin typeface="Mada"/>
                          <a:ea typeface="Mada"/>
                          <a:cs typeface="Mada"/>
                          <a:sym typeface="Mada"/>
                        </a:rPr>
                        <a:t>Chief cells of parathyroid</a:t>
                      </a:r>
                      <a:r>
                        <a:rPr lang="ar"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Action:</a:t>
                      </a:r>
                      <a:r>
                        <a:rPr lang="ar" sz="1000">
                          <a:latin typeface="Mada"/>
                          <a:ea typeface="Mada"/>
                          <a:cs typeface="Mada"/>
                          <a:sym typeface="Mada"/>
                        </a:rPr>
                        <a:t> The PTH acts directly on the bones and kidneys and indirectly on the intestine through its effect on the synthesis of 1,25 (OH)2D3</a:t>
                      </a:r>
                      <a:r>
                        <a:rPr b="1" lang="ar" sz="1000">
                          <a:latin typeface="Mada"/>
                          <a:ea typeface="Mada"/>
                          <a:cs typeface="Mada"/>
                          <a:sym typeface="Mada"/>
                        </a:rPr>
                        <a:t>, </a:t>
                      </a:r>
                      <a:r>
                        <a:rPr lang="ar" sz="1000">
                          <a:solidFill>
                            <a:srgbClr val="6AA84F"/>
                          </a:solidFill>
                          <a:latin typeface="Mada"/>
                          <a:ea typeface="Mada"/>
                          <a:cs typeface="Mada"/>
                          <a:sym typeface="Mada"/>
                        </a:rPr>
                        <a:t>Increases serum Ca, decreases serum phosphate, increases urine phosphate, and increases 1,25-(OH)</a:t>
                      </a:r>
                      <a:r>
                        <a:rPr baseline="-25000" lang="ar" sz="1000">
                          <a:solidFill>
                            <a:srgbClr val="6AA84F"/>
                          </a:solidFill>
                          <a:latin typeface="Mada"/>
                          <a:ea typeface="Mada"/>
                          <a:cs typeface="Mada"/>
                          <a:sym typeface="Mada"/>
                        </a:rPr>
                        <a:t>2</a:t>
                      </a:r>
                      <a:r>
                        <a:rPr lang="ar" sz="1000">
                          <a:solidFill>
                            <a:srgbClr val="6AA84F"/>
                          </a:solidFill>
                          <a:latin typeface="Mada"/>
                          <a:ea typeface="Mada"/>
                          <a:cs typeface="Mada"/>
                          <a:sym typeface="Mada"/>
                        </a:rPr>
                        <a:t>D</a:t>
                      </a:r>
                      <a:r>
                        <a:rPr baseline="-25000" lang="ar" sz="1000">
                          <a:solidFill>
                            <a:srgbClr val="6AA84F"/>
                          </a:solidFill>
                          <a:latin typeface="Mada"/>
                          <a:ea typeface="Mada"/>
                          <a:cs typeface="Mada"/>
                          <a:sym typeface="Mada"/>
                        </a:rPr>
                        <a:t>3</a:t>
                      </a:r>
                      <a:r>
                        <a:rPr lang="ar" sz="1000">
                          <a:solidFill>
                            <a:srgbClr val="6AA84F"/>
                          </a:solidFill>
                          <a:latin typeface="Mada"/>
                          <a:ea typeface="Mada"/>
                          <a:cs typeface="Mada"/>
                          <a:sym typeface="Mada"/>
                        </a:rPr>
                        <a:t> (calcitriol) production by activating 1α-hydroxylase in PCT</a:t>
                      </a:r>
                      <a:r>
                        <a:rPr lang="ar"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Regulation: </a:t>
                      </a:r>
                      <a:endParaRPr b="1" sz="1000">
                        <a:solidFill>
                          <a:schemeClr val="dk1"/>
                        </a:solidFill>
                        <a:highlight>
                          <a:srgbClr val="EEEEEE"/>
                        </a:highlight>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Stimulate PTH secretion:</a:t>
                      </a:r>
                      <a:r>
                        <a:rPr lang="ar" sz="1000">
                          <a:solidFill>
                            <a:schemeClr val="dk1"/>
                          </a:solidFill>
                          <a:latin typeface="Mada"/>
                          <a:ea typeface="Mada"/>
                          <a:cs typeface="Mada"/>
                          <a:sym typeface="Mada"/>
                        </a:rPr>
                        <a:t> Low Ca, High PO4 or Low Mg (if Mg is severely low it will suppress PTH)</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Inhibit PTH secretion:</a:t>
                      </a:r>
                      <a:r>
                        <a:rPr lang="ar" sz="1000">
                          <a:solidFill>
                            <a:schemeClr val="dk1"/>
                          </a:solidFill>
                          <a:latin typeface="Mada"/>
                          <a:ea typeface="Mada"/>
                          <a:cs typeface="Mada"/>
                          <a:sym typeface="Mada"/>
                        </a:rPr>
                        <a:t> The opposite </a:t>
                      </a:r>
                      <a:endParaRPr sz="1000">
                        <a:latin typeface="Mada"/>
                        <a:ea typeface="Mada"/>
                        <a:cs typeface="Mada"/>
                        <a:sym typeface="Mada"/>
                      </a:endParaRPr>
                    </a:p>
                  </a:txBody>
                  <a:tcPr marT="91425" marB="91425" marR="91425" marL="91425"/>
                </a:tc>
              </a:tr>
              <a:tr h="603350">
                <a:tc>
                  <a:txBody>
                    <a:bodyPr/>
                    <a:lstStyle/>
                    <a:p>
                      <a:pPr indent="0" lvl="0" marL="0" rtl="0" algn="ctr">
                        <a:spcBef>
                          <a:spcPts val="0"/>
                        </a:spcBef>
                        <a:spcAft>
                          <a:spcPts val="0"/>
                        </a:spcAft>
                        <a:buNone/>
                      </a:pPr>
                      <a:r>
                        <a:rPr b="1" lang="ar" sz="1200">
                          <a:latin typeface="Mada"/>
                          <a:ea typeface="Mada"/>
                          <a:cs typeface="Mada"/>
                          <a:sym typeface="Mada"/>
                        </a:rPr>
                        <a:t>Vitamin D</a:t>
                      </a:r>
                      <a:endParaRPr b="1" sz="1200">
                        <a:latin typeface="Mada"/>
                        <a:ea typeface="Mada"/>
                        <a:cs typeface="Mada"/>
                        <a:sym typeface="Mada"/>
                      </a:endParaRPr>
                    </a:p>
                    <a:p>
                      <a:pPr indent="0" lvl="0" marL="0" rtl="0" algn="ctr">
                        <a:spcBef>
                          <a:spcPts val="0"/>
                        </a:spcBef>
                        <a:spcAft>
                          <a:spcPts val="0"/>
                        </a:spcAft>
                        <a:buNone/>
                      </a:pPr>
                      <a:r>
                        <a:rPr lang="ar" sz="900">
                          <a:latin typeface="Mada"/>
                          <a:ea typeface="Mada"/>
                          <a:cs typeface="Mada"/>
                          <a:sym typeface="Mada"/>
                        </a:rPr>
                        <a:t>(Called vitamin but it is steroid hormone)</a:t>
                      </a:r>
                      <a:endParaRPr sz="900">
                        <a:latin typeface="Mada"/>
                        <a:ea typeface="Mada"/>
                        <a:cs typeface="Mada"/>
                        <a:sym typeface="Mada"/>
                      </a:endParaRPr>
                    </a:p>
                  </a:txBody>
                  <a:tcPr marT="91425" marB="91425" marR="91425" marL="91425" anchor="ctr">
                    <a:solidFill>
                      <a:schemeClr val="accent4"/>
                    </a:solidFill>
                  </a:tcPr>
                </a:tc>
                <a:tc>
                  <a:txBody>
                    <a:bodyPr/>
                    <a:lstStyle/>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Source:</a:t>
                      </a:r>
                      <a:r>
                        <a:rPr b="1"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Skin of animals, including humans (Endogenous, 90%) or plants (Exogenous)</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Action:</a:t>
                      </a:r>
                      <a:r>
                        <a:rPr b="1"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Increase intestinal absorption of Ca2+ and PO4, increases bone mineralization at low levels and increases bone resorption at higher levels. </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highlight>
                            <a:srgbClr val="EEEEEE"/>
                          </a:highlight>
                          <a:latin typeface="Mada"/>
                          <a:ea typeface="Mada"/>
                          <a:cs typeface="Mada"/>
                          <a:sym typeface="Mada"/>
                        </a:rPr>
                        <a:t>Regulation: </a:t>
                      </a:r>
                      <a:endParaRPr b="1"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High PTH,  Low Ca2+, Low PO4 → Increases 1,25 - (OH)</a:t>
                      </a:r>
                      <a:r>
                        <a:rPr baseline="-25000" lang="ar" sz="1000">
                          <a:solidFill>
                            <a:schemeClr val="dk1"/>
                          </a:solidFill>
                          <a:latin typeface="Mada"/>
                          <a:ea typeface="Mada"/>
                          <a:cs typeface="Mada"/>
                          <a:sym typeface="Mada"/>
                        </a:rPr>
                        <a:t>2</a:t>
                      </a:r>
                      <a:r>
                        <a:rPr lang="ar" sz="1000">
                          <a:solidFill>
                            <a:schemeClr val="dk1"/>
                          </a:solidFill>
                          <a:latin typeface="Mada"/>
                          <a:ea typeface="Mada"/>
                          <a:cs typeface="Mada"/>
                          <a:sym typeface="Mada"/>
                        </a:rPr>
                        <a:t>D</a:t>
                      </a:r>
                      <a:r>
                        <a:rPr baseline="-25000" lang="ar" sz="1000">
                          <a:solidFill>
                            <a:schemeClr val="dk1"/>
                          </a:solidFill>
                          <a:latin typeface="Mada"/>
                          <a:ea typeface="Mada"/>
                          <a:cs typeface="Mada"/>
                          <a:sym typeface="Mada"/>
                        </a:rPr>
                        <a:t>3</a:t>
                      </a:r>
                      <a:r>
                        <a:rPr lang="ar" sz="1000">
                          <a:solidFill>
                            <a:schemeClr val="dk1"/>
                          </a:solidFill>
                          <a:latin typeface="Mada"/>
                          <a:ea typeface="Mada"/>
                          <a:cs typeface="Mada"/>
                          <a:sym typeface="Mada"/>
                        </a:rPr>
                        <a:t> production. </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Also, 1,25 - (OH)</a:t>
                      </a:r>
                      <a:r>
                        <a:rPr baseline="-25000" lang="ar" sz="1000">
                          <a:solidFill>
                            <a:schemeClr val="dk1"/>
                          </a:solidFill>
                          <a:latin typeface="Mada"/>
                          <a:ea typeface="Mada"/>
                          <a:cs typeface="Mada"/>
                          <a:sym typeface="Mada"/>
                        </a:rPr>
                        <a:t>2</a:t>
                      </a:r>
                      <a:r>
                        <a:rPr lang="ar" sz="1000">
                          <a:solidFill>
                            <a:schemeClr val="dk1"/>
                          </a:solidFill>
                          <a:latin typeface="Mada"/>
                          <a:ea typeface="Mada"/>
                          <a:cs typeface="Mada"/>
                          <a:sym typeface="Mada"/>
                        </a:rPr>
                        <a:t>D</a:t>
                      </a:r>
                      <a:r>
                        <a:rPr baseline="-25000" lang="ar" sz="1000">
                          <a:solidFill>
                            <a:schemeClr val="dk1"/>
                          </a:solidFill>
                          <a:latin typeface="Mada"/>
                          <a:ea typeface="Mada"/>
                          <a:cs typeface="Mada"/>
                          <a:sym typeface="Mada"/>
                        </a:rPr>
                        <a:t>3</a:t>
                      </a:r>
                      <a:r>
                        <a:rPr lang="ar" sz="1000">
                          <a:solidFill>
                            <a:schemeClr val="dk1"/>
                          </a:solidFill>
                          <a:latin typeface="Mada"/>
                          <a:ea typeface="Mada"/>
                          <a:cs typeface="Mada"/>
                          <a:sym typeface="Mada"/>
                        </a:rPr>
                        <a:t> feedback inhibits its own production.</a:t>
                      </a:r>
                      <a:endParaRPr sz="1000">
                        <a:solidFill>
                          <a:schemeClr val="dk1"/>
                        </a:solidFill>
                        <a:latin typeface="Mada"/>
                        <a:ea typeface="Mada"/>
                        <a:cs typeface="Mada"/>
                        <a:sym typeface="Mada"/>
                      </a:endParaRPr>
                    </a:p>
                  </a:txBody>
                  <a:tcPr marT="91425" marB="91425" marR="91425" marL="91425"/>
                </a:tc>
              </a:tr>
              <a:tr h="544700">
                <a:tc>
                  <a:txBody>
                    <a:bodyPr/>
                    <a:lstStyle/>
                    <a:p>
                      <a:pPr indent="0" lvl="0" marL="0" rtl="0" algn="ctr">
                        <a:spcBef>
                          <a:spcPts val="0"/>
                        </a:spcBef>
                        <a:spcAft>
                          <a:spcPts val="0"/>
                        </a:spcAft>
                        <a:buNone/>
                      </a:pPr>
                      <a:r>
                        <a:rPr b="1" lang="ar" sz="1200">
                          <a:latin typeface="Mada"/>
                          <a:ea typeface="Mada"/>
                          <a:cs typeface="Mada"/>
                          <a:sym typeface="Mada"/>
                        </a:rPr>
                        <a:t>Calcitonin</a:t>
                      </a:r>
                      <a:endParaRPr b="1" sz="12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(Polypeptide)</a:t>
                      </a:r>
                      <a:endParaRPr sz="1000">
                        <a:latin typeface="Mada"/>
                        <a:ea typeface="Mada"/>
                        <a:cs typeface="Mada"/>
                        <a:sym typeface="Mada"/>
                      </a:endParaRPr>
                    </a:p>
                  </a:txBody>
                  <a:tcPr marT="91425" marB="91425" marR="91425" marL="91425" anchor="ctr">
                    <a:solidFill>
                      <a:schemeClr val="accent4"/>
                    </a:solidFill>
                  </a:tcPr>
                </a:tc>
                <a:tc>
                  <a:txBody>
                    <a:bodyPr/>
                    <a:lstStyle/>
                    <a:p>
                      <a:pPr indent="-298450" lvl="0" marL="457200" rtl="0" algn="l">
                        <a:spcBef>
                          <a:spcPts val="0"/>
                        </a:spcBef>
                        <a:spcAft>
                          <a:spcPts val="0"/>
                        </a:spcAft>
                        <a:buClr>
                          <a:schemeClr val="dk1"/>
                        </a:buClr>
                        <a:buSzPts val="1100"/>
                        <a:buFont typeface="Mada"/>
                        <a:buChar char="●"/>
                      </a:pPr>
                      <a:r>
                        <a:rPr b="1" lang="ar" sz="1000">
                          <a:solidFill>
                            <a:schemeClr val="dk1"/>
                          </a:solidFill>
                          <a:highlight>
                            <a:srgbClr val="EEEEEE"/>
                          </a:highlight>
                          <a:latin typeface="Mada"/>
                          <a:ea typeface="Mada"/>
                          <a:cs typeface="Mada"/>
                          <a:sym typeface="Mada"/>
                        </a:rPr>
                        <a:t>Source:</a:t>
                      </a:r>
                      <a:r>
                        <a:rPr lang="ar" sz="1000">
                          <a:solidFill>
                            <a:schemeClr val="dk1"/>
                          </a:solidFill>
                          <a:latin typeface="Mada"/>
                          <a:ea typeface="Mada"/>
                          <a:cs typeface="Mada"/>
                          <a:sym typeface="Mada"/>
                        </a:rPr>
                        <a:t> Parafollicular cells (“C” cells) of thyroid</a:t>
                      </a:r>
                      <a:endParaRPr sz="10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000">
                          <a:solidFill>
                            <a:schemeClr val="dk1"/>
                          </a:solidFill>
                          <a:highlight>
                            <a:srgbClr val="EEEEEE"/>
                          </a:highlight>
                          <a:latin typeface="Mada"/>
                          <a:ea typeface="Mada"/>
                          <a:cs typeface="Mada"/>
                          <a:sym typeface="Mada"/>
                        </a:rPr>
                        <a:t>Action:</a:t>
                      </a:r>
                      <a:r>
                        <a:rPr lang="ar" sz="1000">
                          <a:solidFill>
                            <a:schemeClr val="dk1"/>
                          </a:solidFill>
                          <a:latin typeface="Mada"/>
                          <a:ea typeface="Mada"/>
                          <a:cs typeface="Mada"/>
                          <a:sym typeface="Mada"/>
                        </a:rPr>
                        <a:t> Decrease bone resorption by inhibiting osteoclasts (Opposes actions of PTH), it also inhibits Ca reabsorption in renal tubular cells, </a:t>
                      </a:r>
                      <a:r>
                        <a:rPr lang="ar" sz="1000">
                          <a:solidFill>
                            <a:srgbClr val="6AA84F"/>
                          </a:solidFill>
                          <a:latin typeface="Mada"/>
                          <a:ea typeface="Mada"/>
                          <a:cs typeface="Mada"/>
                          <a:sym typeface="Mada"/>
                        </a:rPr>
                        <a:t>but in general it’s not important in the normal Ca Homeostasis, may be used for treatment of hypercalcemia.</a:t>
                      </a:r>
                      <a:endParaRPr sz="10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000">
                          <a:solidFill>
                            <a:schemeClr val="dk1"/>
                          </a:solidFill>
                          <a:highlight>
                            <a:srgbClr val="EEEEEE"/>
                          </a:highlight>
                          <a:latin typeface="Mada"/>
                          <a:ea typeface="Mada"/>
                          <a:cs typeface="Mada"/>
                          <a:sym typeface="Mada"/>
                        </a:rPr>
                        <a:t>Regulation:</a:t>
                      </a:r>
                      <a:r>
                        <a:rPr lang="ar" sz="1000">
                          <a:solidFill>
                            <a:schemeClr val="dk1"/>
                          </a:solidFill>
                          <a:latin typeface="Mada"/>
                          <a:ea typeface="Mada"/>
                          <a:cs typeface="Mada"/>
                          <a:sym typeface="Mada"/>
                        </a:rPr>
                        <a:t> Secretion stimulated by High Ca and inhibited by Low Ca</a:t>
                      </a:r>
                      <a:endParaRPr sz="1000">
                        <a:solidFill>
                          <a:schemeClr val="dk1"/>
                        </a:solidFill>
                        <a:latin typeface="Mada"/>
                        <a:ea typeface="Mada"/>
                        <a:cs typeface="Mada"/>
                        <a:sym typeface="Mada"/>
                      </a:endParaRPr>
                    </a:p>
                  </a:txBody>
                  <a:tcPr marT="91425" marB="91425" marR="91425" marL="91425"/>
                </a:tc>
              </a:tr>
            </a:tbl>
          </a:graphicData>
        </a:graphic>
      </p:graphicFrame>
      <p:sp>
        <p:nvSpPr>
          <p:cNvPr id="115" name="Google Shape;115;p20"/>
          <p:cNvSpPr txBox="1"/>
          <p:nvPr/>
        </p:nvSpPr>
        <p:spPr>
          <a:xfrm>
            <a:off x="414175" y="5967775"/>
            <a:ext cx="6986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These hormones regulate the flow of minerals in and out of the extracellular fluid compartments through their actions on intestine, kidneys, and bones.</a:t>
            </a:r>
            <a:endParaRPr sz="1200">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p38"/>
          <p:cNvGrpSpPr/>
          <p:nvPr/>
        </p:nvGrpSpPr>
        <p:grpSpPr>
          <a:xfrm>
            <a:off x="-1774523" y="-1292725"/>
            <a:ext cx="10683620" cy="8827587"/>
            <a:chOff x="-1774523" y="-1292725"/>
            <a:chExt cx="10683620" cy="8827587"/>
          </a:xfrm>
        </p:grpSpPr>
        <p:sp>
          <p:nvSpPr>
            <p:cNvPr id="638" name="Google Shape;638;p38"/>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39" name="Google Shape;639;p38"/>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0" name="Google Shape;640;p38"/>
            <p:cNvGrpSpPr/>
            <p:nvPr/>
          </p:nvGrpSpPr>
          <p:grpSpPr>
            <a:xfrm>
              <a:off x="6233909" y="4499366"/>
              <a:ext cx="294716" cy="273655"/>
              <a:chOff x="4786297" y="2980907"/>
              <a:chExt cx="189564" cy="189564"/>
            </a:xfrm>
          </p:grpSpPr>
          <p:sp>
            <p:nvSpPr>
              <p:cNvPr id="641" name="Google Shape;641;p38"/>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8"/>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8"/>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38"/>
            <p:cNvGrpSpPr/>
            <p:nvPr/>
          </p:nvGrpSpPr>
          <p:grpSpPr>
            <a:xfrm>
              <a:off x="6730897" y="2553643"/>
              <a:ext cx="323310" cy="273663"/>
              <a:chOff x="5099945" y="1562040"/>
              <a:chExt cx="215986" cy="196894"/>
            </a:xfrm>
          </p:grpSpPr>
          <p:sp>
            <p:nvSpPr>
              <p:cNvPr id="645" name="Google Shape;645;p38"/>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8"/>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8"/>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38"/>
            <p:cNvGrpSpPr/>
            <p:nvPr/>
          </p:nvGrpSpPr>
          <p:grpSpPr>
            <a:xfrm>
              <a:off x="5510564" y="5207134"/>
              <a:ext cx="460558" cy="192901"/>
              <a:chOff x="5427392" y="3652956"/>
              <a:chExt cx="296236" cy="133625"/>
            </a:xfrm>
          </p:grpSpPr>
          <p:sp>
            <p:nvSpPr>
              <p:cNvPr id="649" name="Google Shape;649;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38"/>
            <p:cNvGrpSpPr/>
            <p:nvPr/>
          </p:nvGrpSpPr>
          <p:grpSpPr>
            <a:xfrm>
              <a:off x="7200498" y="2639841"/>
              <a:ext cx="271715" cy="241528"/>
              <a:chOff x="7456777" y="1936895"/>
              <a:chExt cx="174770" cy="167309"/>
            </a:xfrm>
          </p:grpSpPr>
          <p:sp>
            <p:nvSpPr>
              <p:cNvPr id="653" name="Google Shape;653;p38"/>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8"/>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8"/>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8"/>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38"/>
            <p:cNvGrpSpPr/>
            <p:nvPr/>
          </p:nvGrpSpPr>
          <p:grpSpPr>
            <a:xfrm>
              <a:off x="6187636" y="5036716"/>
              <a:ext cx="265989" cy="241390"/>
              <a:chOff x="3923092" y="3421606"/>
              <a:chExt cx="171087" cy="167214"/>
            </a:xfrm>
          </p:grpSpPr>
          <p:sp>
            <p:nvSpPr>
              <p:cNvPr id="658" name="Google Shape;658;p38"/>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8"/>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8"/>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8"/>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38"/>
            <p:cNvGrpSpPr/>
            <p:nvPr/>
          </p:nvGrpSpPr>
          <p:grpSpPr>
            <a:xfrm>
              <a:off x="5801382" y="4601754"/>
              <a:ext cx="120088" cy="295337"/>
              <a:chOff x="6689991" y="3974566"/>
              <a:chExt cx="77242" cy="204583"/>
            </a:xfrm>
          </p:grpSpPr>
          <p:sp>
            <p:nvSpPr>
              <p:cNvPr id="663" name="Google Shape;663;p38"/>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8"/>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38"/>
            <p:cNvGrpSpPr/>
            <p:nvPr/>
          </p:nvGrpSpPr>
          <p:grpSpPr>
            <a:xfrm>
              <a:off x="5193184" y="5104648"/>
              <a:ext cx="120038" cy="295379"/>
              <a:chOff x="4308549" y="4159596"/>
              <a:chExt cx="77210" cy="204613"/>
            </a:xfrm>
          </p:grpSpPr>
          <p:sp>
            <p:nvSpPr>
              <p:cNvPr id="668" name="Google Shape;668;p38"/>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8"/>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8"/>
            <p:cNvGrpSpPr/>
            <p:nvPr/>
          </p:nvGrpSpPr>
          <p:grpSpPr>
            <a:xfrm>
              <a:off x="6630902" y="3487361"/>
              <a:ext cx="265720" cy="232428"/>
              <a:chOff x="4366946" y="1834186"/>
              <a:chExt cx="177537" cy="173778"/>
            </a:xfrm>
          </p:grpSpPr>
          <p:sp>
            <p:nvSpPr>
              <p:cNvPr id="673" name="Google Shape;673;p38"/>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8"/>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8"/>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8"/>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38"/>
            <p:cNvGrpSpPr/>
            <p:nvPr/>
          </p:nvGrpSpPr>
          <p:grpSpPr>
            <a:xfrm>
              <a:off x="6693933" y="4917802"/>
              <a:ext cx="271715" cy="241530"/>
              <a:chOff x="7373945" y="2491538"/>
              <a:chExt cx="174770" cy="167311"/>
            </a:xfrm>
          </p:grpSpPr>
          <p:sp>
            <p:nvSpPr>
              <p:cNvPr id="678" name="Google Shape;678;p38"/>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8"/>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8"/>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8"/>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38"/>
            <p:cNvGrpSpPr/>
            <p:nvPr/>
          </p:nvGrpSpPr>
          <p:grpSpPr>
            <a:xfrm>
              <a:off x="7109737" y="3130115"/>
              <a:ext cx="120088" cy="295337"/>
              <a:chOff x="7089311" y="1211098"/>
              <a:chExt cx="77242" cy="204583"/>
            </a:xfrm>
          </p:grpSpPr>
          <p:sp>
            <p:nvSpPr>
              <p:cNvPr id="683" name="Google Shape;683;p38"/>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8"/>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8"/>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8"/>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38"/>
            <p:cNvGrpSpPr/>
            <p:nvPr/>
          </p:nvGrpSpPr>
          <p:grpSpPr>
            <a:xfrm>
              <a:off x="6390144" y="3813442"/>
              <a:ext cx="1082091" cy="1072938"/>
              <a:chOff x="4332233" y="3324392"/>
              <a:chExt cx="1191206" cy="1180090"/>
            </a:xfrm>
          </p:grpSpPr>
          <p:sp>
            <p:nvSpPr>
              <p:cNvPr id="688" name="Google Shape;688;p38"/>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8"/>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8"/>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8"/>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8"/>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8"/>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8"/>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8"/>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8"/>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8"/>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8"/>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8"/>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8"/>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8"/>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8"/>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8"/>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8"/>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8"/>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8"/>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8"/>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8"/>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8"/>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8"/>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8"/>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8"/>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8"/>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38"/>
            <p:cNvGrpSpPr/>
            <p:nvPr/>
          </p:nvGrpSpPr>
          <p:grpSpPr>
            <a:xfrm>
              <a:off x="7002589" y="3756903"/>
              <a:ext cx="460558" cy="192901"/>
              <a:chOff x="5427392" y="3652956"/>
              <a:chExt cx="296236" cy="133625"/>
            </a:xfrm>
          </p:grpSpPr>
          <p:sp>
            <p:nvSpPr>
              <p:cNvPr id="715" name="Google Shape;715;p38"/>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8"/>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8"/>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8" name="Google Shape;718;p38"/>
          <p:cNvSpPr txBox="1"/>
          <p:nvPr/>
        </p:nvSpPr>
        <p:spPr>
          <a:xfrm>
            <a:off x="1991852" y="454388"/>
            <a:ext cx="41562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0">
                <a:solidFill>
                  <a:schemeClr val="accent1"/>
                </a:solidFill>
                <a:latin typeface="Mada"/>
                <a:ea typeface="Mada"/>
                <a:cs typeface="Mada"/>
                <a:sym typeface="Mada"/>
              </a:rPr>
              <a:t>THANKS!!</a:t>
            </a:r>
            <a:endParaRPr b="1" sz="6000">
              <a:solidFill>
                <a:schemeClr val="accent1"/>
              </a:solidFill>
              <a:latin typeface="Mada"/>
              <a:ea typeface="Mada"/>
              <a:cs typeface="Mada"/>
              <a:sym typeface="Mada"/>
            </a:endParaRPr>
          </a:p>
        </p:txBody>
      </p:sp>
      <p:grpSp>
        <p:nvGrpSpPr>
          <p:cNvPr id="719" name="Google Shape;719;p38"/>
          <p:cNvGrpSpPr/>
          <p:nvPr/>
        </p:nvGrpSpPr>
        <p:grpSpPr>
          <a:xfrm>
            <a:off x="799050" y="1555625"/>
            <a:ext cx="6541800" cy="2978316"/>
            <a:chOff x="799050" y="1590063"/>
            <a:chExt cx="6541800" cy="2978316"/>
          </a:xfrm>
        </p:grpSpPr>
        <p:sp>
          <p:nvSpPr>
            <p:cNvPr id="720" name="Google Shape;720;p38"/>
            <p:cNvSpPr txBox="1"/>
            <p:nvPr/>
          </p:nvSpPr>
          <p:spPr>
            <a:xfrm>
              <a:off x="799050" y="1590063"/>
              <a:ext cx="65418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721" name="Google Shape;721;p38"/>
            <p:cNvSpPr txBox="1"/>
            <p:nvPr/>
          </p:nvSpPr>
          <p:spPr>
            <a:xfrm>
              <a:off x="2266950" y="219362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Naif Alhussaini</a:t>
              </a:r>
              <a:endParaRPr sz="1800">
                <a:latin typeface="Mada"/>
                <a:ea typeface="Mada"/>
                <a:cs typeface="Mada"/>
                <a:sym typeface="Mada"/>
              </a:endParaRPr>
            </a:p>
          </p:txBody>
        </p:sp>
        <p:sp>
          <p:nvSpPr>
            <p:cNvPr id="722" name="Google Shape;722;p38"/>
            <p:cNvSpPr txBox="1"/>
            <p:nvPr/>
          </p:nvSpPr>
          <p:spPr>
            <a:xfrm>
              <a:off x="1518900" y="3151863"/>
              <a:ext cx="51021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Note taker:</a:t>
              </a:r>
              <a:endParaRPr sz="3000">
                <a:latin typeface="Pacifico"/>
                <a:ea typeface="Pacifico"/>
                <a:cs typeface="Pacifico"/>
                <a:sym typeface="Pacifico"/>
              </a:endParaRPr>
            </a:p>
          </p:txBody>
        </p:sp>
        <p:sp>
          <p:nvSpPr>
            <p:cNvPr id="723" name="Google Shape;723;p38"/>
            <p:cNvSpPr txBox="1"/>
            <p:nvPr/>
          </p:nvSpPr>
          <p:spPr>
            <a:xfrm>
              <a:off x="2266950" y="3657278"/>
              <a:ext cx="3026100" cy="9111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Raghad AlKhashan</a:t>
              </a:r>
              <a:endParaRPr sz="1800">
                <a:latin typeface="Mada"/>
                <a:ea typeface="Mada"/>
                <a:cs typeface="Mada"/>
                <a:sym typeface="Mada"/>
              </a:endParaRPr>
            </a:p>
          </p:txBody>
        </p:sp>
      </p:grpSp>
      <p:grpSp>
        <p:nvGrpSpPr>
          <p:cNvPr id="724" name="Google Shape;724;p38"/>
          <p:cNvGrpSpPr/>
          <p:nvPr/>
        </p:nvGrpSpPr>
        <p:grpSpPr>
          <a:xfrm>
            <a:off x="-1685884" y="5753484"/>
            <a:ext cx="10384167" cy="4605366"/>
            <a:chOff x="-1557559" y="5606217"/>
            <a:chExt cx="10384167" cy="4605366"/>
          </a:xfrm>
        </p:grpSpPr>
        <p:sp>
          <p:nvSpPr>
            <p:cNvPr id="725" name="Google Shape;725;p38"/>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726" name="Google Shape;726;p38"/>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727" name="Google Shape;727;p38"/>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728" name="Google Shape;728;p38"/>
            <p:cNvSpPr txBox="1"/>
            <p:nvPr/>
          </p:nvSpPr>
          <p:spPr>
            <a:xfrm>
              <a:off x="136688" y="6779083"/>
              <a:ext cx="27834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729" name="Google Shape;729;p38"/>
            <p:cNvSpPr txBox="1"/>
            <p:nvPr/>
          </p:nvSpPr>
          <p:spPr>
            <a:xfrm>
              <a:off x="4663425" y="6779086"/>
              <a:ext cx="2783400" cy="16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730" name="Google Shape;730;p38"/>
            <p:cNvGrpSpPr/>
            <p:nvPr/>
          </p:nvGrpSpPr>
          <p:grpSpPr>
            <a:xfrm>
              <a:off x="1656025" y="8761125"/>
              <a:ext cx="4020900" cy="998700"/>
              <a:chOff x="1656025" y="8761125"/>
              <a:chExt cx="4020900" cy="998700"/>
            </a:xfrm>
          </p:grpSpPr>
          <p:sp>
            <p:nvSpPr>
              <p:cNvPr id="731" name="Google Shape;731;p38"/>
              <p:cNvSpPr txBox="1"/>
              <p:nvPr/>
            </p:nvSpPr>
            <p:spPr>
              <a:xfrm>
                <a:off x="1656025" y="8761125"/>
                <a:ext cx="40209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732" name="Google Shape;732;p38">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733" name="Google Shape;733;p38"/>
          <p:cNvGrpSpPr/>
          <p:nvPr/>
        </p:nvGrpSpPr>
        <p:grpSpPr>
          <a:xfrm>
            <a:off x="258081" y="3971276"/>
            <a:ext cx="1131856" cy="1357967"/>
            <a:chOff x="876055" y="2338940"/>
            <a:chExt cx="862498" cy="998652"/>
          </a:xfrm>
        </p:grpSpPr>
        <p:grpSp>
          <p:nvGrpSpPr>
            <p:cNvPr id="734" name="Google Shape;734;p38"/>
            <p:cNvGrpSpPr/>
            <p:nvPr/>
          </p:nvGrpSpPr>
          <p:grpSpPr>
            <a:xfrm>
              <a:off x="876055" y="2338940"/>
              <a:ext cx="431131" cy="998652"/>
              <a:chOff x="6094678" y="3600952"/>
              <a:chExt cx="431131" cy="998652"/>
            </a:xfrm>
          </p:grpSpPr>
          <p:sp>
            <p:nvSpPr>
              <p:cNvPr id="735" name="Google Shape;735;p38"/>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8"/>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8"/>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8"/>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8"/>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8"/>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8"/>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8"/>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8"/>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8"/>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8"/>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8"/>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8"/>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8"/>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8"/>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8"/>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8"/>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38"/>
            <p:cNvGrpSpPr/>
            <p:nvPr/>
          </p:nvGrpSpPr>
          <p:grpSpPr>
            <a:xfrm>
              <a:off x="1396606" y="2521080"/>
              <a:ext cx="341947" cy="634395"/>
              <a:chOff x="5257252" y="2296731"/>
              <a:chExt cx="543549" cy="1048934"/>
            </a:xfrm>
          </p:grpSpPr>
          <p:sp>
            <p:nvSpPr>
              <p:cNvPr id="753" name="Google Shape;753;p38"/>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8"/>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8"/>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8"/>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8"/>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8"/>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8"/>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8"/>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8"/>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8"/>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8"/>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8"/>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8"/>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8"/>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8"/>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8"/>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8"/>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8"/>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8"/>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8"/>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8"/>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8"/>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8"/>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8"/>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8"/>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8"/>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8"/>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8"/>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8"/>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8"/>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8"/>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8"/>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8"/>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8"/>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8"/>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8"/>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8"/>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8"/>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8"/>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8"/>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8"/>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8"/>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8"/>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8"/>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8"/>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8"/>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8"/>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8"/>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8"/>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8"/>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8"/>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8"/>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8"/>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8"/>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8"/>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8"/>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8"/>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8"/>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8"/>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8"/>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8"/>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8"/>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8"/>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8"/>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8"/>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21" name="Google Shape;121;p2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Review of the basics </a:t>
            </a:r>
            <a:r>
              <a:rPr b="1" i="1" lang="ar" sz="2600">
                <a:latin typeface="Mada"/>
                <a:ea typeface="Mada"/>
                <a:cs typeface="Mada"/>
                <a:sym typeface="Mada"/>
              </a:rPr>
              <a:t>cont.</a:t>
            </a:r>
            <a:endParaRPr b="1" i="1" sz="2600">
              <a:latin typeface="Mada"/>
              <a:ea typeface="Mada"/>
              <a:cs typeface="Mada"/>
              <a:sym typeface="Mada"/>
            </a:endParaRPr>
          </a:p>
        </p:txBody>
      </p:sp>
      <p:pic>
        <p:nvPicPr>
          <p:cNvPr id="122" name="Google Shape;122;p21"/>
          <p:cNvPicPr preferRelativeResize="0"/>
          <p:nvPr/>
        </p:nvPicPr>
        <p:blipFill>
          <a:blip r:embed="rId3">
            <a:alphaModFix/>
          </a:blip>
          <a:stretch>
            <a:fillRect/>
          </a:stretch>
        </p:blipFill>
        <p:spPr>
          <a:xfrm>
            <a:off x="7853700" y="6143300"/>
            <a:ext cx="3856675" cy="2328725"/>
          </a:xfrm>
          <a:prstGeom prst="rect">
            <a:avLst/>
          </a:prstGeom>
          <a:noFill/>
          <a:ln>
            <a:noFill/>
          </a:ln>
        </p:spPr>
      </p:pic>
      <p:sp>
        <p:nvSpPr>
          <p:cNvPr id="123" name="Google Shape;123;p21"/>
          <p:cNvSpPr txBox="1"/>
          <p:nvPr/>
        </p:nvSpPr>
        <p:spPr>
          <a:xfrm>
            <a:off x="247500" y="82865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Vitamin D metabolism</a:t>
            </a:r>
            <a:endParaRPr b="1" sz="2200">
              <a:highlight>
                <a:srgbClr val="D0E0E3"/>
              </a:highlight>
              <a:latin typeface="Mada"/>
              <a:ea typeface="Mada"/>
              <a:cs typeface="Mada"/>
              <a:sym typeface="Mada"/>
            </a:endParaRPr>
          </a:p>
        </p:txBody>
      </p:sp>
      <p:pic>
        <p:nvPicPr>
          <p:cNvPr id="124" name="Google Shape;124;p21"/>
          <p:cNvPicPr preferRelativeResize="0"/>
          <p:nvPr/>
        </p:nvPicPr>
        <p:blipFill>
          <a:blip r:embed="rId4">
            <a:alphaModFix/>
          </a:blip>
          <a:stretch>
            <a:fillRect/>
          </a:stretch>
        </p:blipFill>
        <p:spPr>
          <a:xfrm>
            <a:off x="5668100" y="1599900"/>
            <a:ext cx="1811174" cy="1614095"/>
          </a:xfrm>
          <a:prstGeom prst="rect">
            <a:avLst/>
          </a:prstGeom>
          <a:noFill/>
          <a:ln>
            <a:noFill/>
          </a:ln>
        </p:spPr>
      </p:pic>
      <p:sp>
        <p:nvSpPr>
          <p:cNvPr id="125" name="Google Shape;125;p21"/>
          <p:cNvSpPr txBox="1"/>
          <p:nvPr/>
        </p:nvSpPr>
        <p:spPr>
          <a:xfrm>
            <a:off x="375825" y="1271775"/>
            <a:ext cx="5368500" cy="2328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How is Vitamin D formed?</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ar" sz="1200">
                <a:solidFill>
                  <a:srgbClr val="6AA84F"/>
                </a:solidFill>
                <a:latin typeface="Mada"/>
                <a:ea typeface="Mada"/>
                <a:cs typeface="Mada"/>
                <a:sym typeface="Mada"/>
              </a:rPr>
              <a:t>Specific</a:t>
            </a:r>
            <a:r>
              <a:rPr lang="ar" sz="1200">
                <a:solidFill>
                  <a:srgbClr val="6AA84F"/>
                </a:solidFill>
                <a:latin typeface="Mada"/>
                <a:ea typeface="Mada"/>
                <a:cs typeface="Mada"/>
                <a:sym typeface="Mada"/>
              </a:rPr>
              <a:t> wavelengths of UV light at a particular angle react with </a:t>
            </a:r>
            <a:r>
              <a:rPr b="1" lang="ar" sz="1200">
                <a:solidFill>
                  <a:srgbClr val="6AA84F"/>
                </a:solidFill>
                <a:latin typeface="Mada"/>
                <a:ea typeface="Mada"/>
                <a:cs typeface="Mada"/>
                <a:sym typeface="Mada"/>
              </a:rPr>
              <a:t>7-dehydrocholesterol </a:t>
            </a:r>
            <a:r>
              <a:rPr lang="ar" sz="1200">
                <a:solidFill>
                  <a:srgbClr val="6AA84F"/>
                </a:solidFill>
                <a:latin typeface="Mada"/>
                <a:ea typeface="Mada"/>
                <a:cs typeface="Mada"/>
                <a:sym typeface="Mada"/>
              </a:rPr>
              <a:t>to produce </a:t>
            </a:r>
            <a:r>
              <a:rPr b="1" lang="ar" sz="1200">
                <a:solidFill>
                  <a:srgbClr val="6AA84F"/>
                </a:solidFill>
                <a:latin typeface="Mada"/>
                <a:ea typeface="Mada"/>
                <a:cs typeface="Mada"/>
                <a:sym typeface="Mada"/>
              </a:rPr>
              <a:t>vitamin D3 (Cholecalciferol</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ar" sz="1200">
                <a:solidFill>
                  <a:srgbClr val="6AA84F"/>
                </a:solidFill>
                <a:latin typeface="Mada"/>
                <a:ea typeface="Mada"/>
                <a:cs typeface="Mada"/>
                <a:sym typeface="Mada"/>
              </a:rPr>
              <a:t>Cholecalciferol is first hydroxylated in the liver to form</a:t>
            </a:r>
            <a:r>
              <a:rPr lang="ar" sz="1200">
                <a:solidFill>
                  <a:srgbClr val="93C47D"/>
                </a:solidFill>
                <a:latin typeface="Mada"/>
                <a:ea typeface="Mada"/>
                <a:cs typeface="Mada"/>
                <a:sym typeface="Mada"/>
              </a:rPr>
              <a:t> </a:t>
            </a:r>
            <a:r>
              <a:rPr b="1" lang="ar" sz="1200">
                <a:solidFill>
                  <a:srgbClr val="CC0000"/>
                </a:solidFill>
                <a:latin typeface="Mada"/>
                <a:ea typeface="Mada"/>
                <a:cs typeface="Mada"/>
                <a:sym typeface="Mada"/>
              </a:rPr>
              <a:t>25-hydroxycholecalciferol</a:t>
            </a:r>
            <a:r>
              <a:rPr lang="ar" sz="1200">
                <a:solidFill>
                  <a:srgbClr val="93C47D"/>
                </a:solidFill>
                <a:latin typeface="Mada"/>
                <a:ea typeface="Mada"/>
                <a:cs typeface="Mada"/>
                <a:sym typeface="Mada"/>
              </a:rPr>
              <a:t>. </a:t>
            </a:r>
            <a:r>
              <a:rPr lang="ar" sz="1200">
                <a:solidFill>
                  <a:srgbClr val="6AA84F"/>
                </a:solidFill>
                <a:latin typeface="Mada"/>
                <a:ea typeface="Mada"/>
                <a:cs typeface="Mada"/>
                <a:sym typeface="Mada"/>
              </a:rPr>
              <a:t>This is the storage form of vitamin D. It is also the level</a:t>
            </a:r>
            <a:r>
              <a:rPr lang="ar" sz="1200">
                <a:solidFill>
                  <a:srgbClr val="93C47D"/>
                </a:solidFill>
                <a:latin typeface="Mada"/>
                <a:ea typeface="Mada"/>
                <a:cs typeface="Mada"/>
                <a:sym typeface="Mada"/>
              </a:rPr>
              <a:t> </a:t>
            </a:r>
            <a:r>
              <a:rPr b="1" lang="ar" sz="1200">
                <a:solidFill>
                  <a:srgbClr val="CC0000"/>
                </a:solidFill>
                <a:latin typeface="Mada"/>
                <a:ea typeface="Mada"/>
                <a:cs typeface="Mada"/>
                <a:sym typeface="Mada"/>
              </a:rPr>
              <a:t>measured in clinical lab tests.</a:t>
            </a:r>
            <a:r>
              <a:rPr lang="ar" sz="1200">
                <a:solidFill>
                  <a:srgbClr val="93C47D"/>
                </a:solidFill>
                <a:latin typeface="Mada"/>
                <a:ea typeface="Mada"/>
                <a:cs typeface="Mada"/>
                <a:sym typeface="Mada"/>
              </a:rPr>
              <a:t> </a:t>
            </a:r>
            <a:endParaRPr sz="1200">
              <a:solidFill>
                <a:srgbClr val="93C47D"/>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ar" sz="1200">
                <a:solidFill>
                  <a:srgbClr val="6AA84F"/>
                </a:solidFill>
                <a:latin typeface="Mada"/>
                <a:ea typeface="Mada"/>
                <a:cs typeface="Mada"/>
                <a:sym typeface="Mada"/>
              </a:rPr>
              <a:t>In the kidney, 25-hydroxycholecalciferol undergoes a second hydroxylation reaction catalyzed by </a:t>
            </a:r>
            <a:r>
              <a:rPr b="1" lang="ar" sz="1200">
                <a:solidFill>
                  <a:srgbClr val="6AA84F"/>
                </a:solidFill>
                <a:latin typeface="Mada"/>
                <a:ea typeface="Mada"/>
                <a:cs typeface="Mada"/>
                <a:sym typeface="Mada"/>
              </a:rPr>
              <a:t>1α-hydroxylase</a:t>
            </a:r>
            <a:r>
              <a:rPr lang="ar" sz="1200">
                <a:solidFill>
                  <a:srgbClr val="6AA84F"/>
                </a:solidFill>
                <a:latin typeface="Mada"/>
                <a:ea typeface="Mada"/>
                <a:cs typeface="Mada"/>
                <a:sym typeface="Mada"/>
              </a:rPr>
              <a:t>. The product of this reaction, </a:t>
            </a:r>
            <a:r>
              <a:rPr b="1" lang="ar" sz="1200">
                <a:solidFill>
                  <a:srgbClr val="CC0000"/>
                </a:solidFill>
                <a:latin typeface="Mada"/>
                <a:ea typeface="Mada"/>
                <a:cs typeface="Mada"/>
                <a:sym typeface="Mada"/>
              </a:rPr>
              <a:t>1,25-</a:t>
            </a:r>
            <a:r>
              <a:rPr b="1" lang="ar" sz="1200" u="sng">
                <a:solidFill>
                  <a:srgbClr val="CC0000"/>
                </a:solidFill>
                <a:latin typeface="Mada"/>
                <a:ea typeface="Mada"/>
                <a:cs typeface="Mada"/>
                <a:sym typeface="Mada"/>
              </a:rPr>
              <a:t>di</a:t>
            </a:r>
            <a:r>
              <a:rPr b="1" lang="ar" sz="1200">
                <a:solidFill>
                  <a:srgbClr val="CC0000"/>
                </a:solidFill>
                <a:latin typeface="Mada"/>
                <a:ea typeface="Mada"/>
                <a:cs typeface="Mada"/>
                <a:sym typeface="Mada"/>
              </a:rPr>
              <a:t>hydroxycholecalciferol</a:t>
            </a:r>
            <a:r>
              <a:rPr b="1"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[1,25-(OH)2 vitamin D], </a:t>
            </a:r>
            <a:r>
              <a:rPr b="1" lang="ar" sz="1200">
                <a:solidFill>
                  <a:srgbClr val="6AA84F"/>
                </a:solidFill>
                <a:latin typeface="Mada"/>
                <a:ea typeface="Mada"/>
                <a:cs typeface="Mada"/>
                <a:sym typeface="Mada"/>
              </a:rPr>
              <a:t>is the </a:t>
            </a:r>
            <a:r>
              <a:rPr b="1" lang="ar" sz="1200">
                <a:solidFill>
                  <a:srgbClr val="CC0000"/>
                </a:solidFill>
                <a:latin typeface="Mada"/>
                <a:ea typeface="Mada"/>
                <a:cs typeface="Mada"/>
                <a:sym typeface="Mada"/>
              </a:rPr>
              <a:t>active form</a:t>
            </a:r>
            <a:r>
              <a:rPr b="1" lang="ar" sz="1200">
                <a:solidFill>
                  <a:srgbClr val="93C47D"/>
                </a:solidFill>
                <a:latin typeface="Mada"/>
                <a:ea typeface="Mada"/>
                <a:cs typeface="Mada"/>
                <a:sym typeface="Mada"/>
              </a:rPr>
              <a:t> </a:t>
            </a:r>
            <a:r>
              <a:rPr b="1" lang="ar" sz="1200">
                <a:solidFill>
                  <a:srgbClr val="6AA84F"/>
                </a:solidFill>
                <a:latin typeface="Mada"/>
                <a:ea typeface="Mada"/>
                <a:cs typeface="Mada"/>
                <a:sym typeface="Mada"/>
              </a:rPr>
              <a:t>of vitamin D,</a:t>
            </a:r>
            <a:r>
              <a:rPr lang="ar" sz="1200">
                <a:solidFill>
                  <a:srgbClr val="6AA84F"/>
                </a:solidFill>
                <a:latin typeface="Mada"/>
                <a:ea typeface="Mada"/>
                <a:cs typeface="Mada"/>
                <a:sym typeface="Mada"/>
              </a:rPr>
              <a:t> also referred to as calcitriol. </a:t>
            </a:r>
            <a:r>
              <a:rPr b="1" lang="ar" sz="1200">
                <a:solidFill>
                  <a:srgbClr val="6AA84F"/>
                </a:solidFill>
                <a:latin typeface="Mada"/>
                <a:ea typeface="Mada"/>
                <a:cs typeface="Mada"/>
                <a:sym typeface="Mada"/>
              </a:rPr>
              <a:t>This is the form used in treating Vitamin D </a:t>
            </a:r>
            <a:r>
              <a:rPr b="1" lang="ar" sz="1200">
                <a:solidFill>
                  <a:srgbClr val="6AA84F"/>
                </a:solidFill>
                <a:latin typeface="Mada"/>
                <a:ea typeface="Mada"/>
                <a:cs typeface="Mada"/>
                <a:sym typeface="Mada"/>
              </a:rPr>
              <a:t>deficiency</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sp>
        <p:nvSpPr>
          <p:cNvPr id="126" name="Google Shape;126;p21"/>
          <p:cNvSpPr txBox="1"/>
          <p:nvPr/>
        </p:nvSpPr>
        <p:spPr>
          <a:xfrm>
            <a:off x="375825" y="3360350"/>
            <a:ext cx="6903000" cy="124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Best time for sun exposure in Riyadh:</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Summer: 9 am - 10:30 &amp; 2-3 pm (ultraviolet rays are perpendicular to ground)</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Winter: 10 am -2 pm</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Note:</a:t>
            </a:r>
            <a:r>
              <a:rPr lang="ar" sz="1200">
                <a:solidFill>
                  <a:srgbClr val="6AA84F"/>
                </a:solidFill>
                <a:latin typeface="Mada"/>
                <a:ea typeface="Mada"/>
                <a:cs typeface="Mada"/>
                <a:sym typeface="Mada"/>
              </a:rPr>
              <a:t> The time is  different from a country to another bc it depends on the angle of the UV light that hits our skin. The exposure to sunlight has to be direct (Not through window/glass)</a:t>
            </a:r>
            <a:endParaRPr sz="1200">
              <a:solidFill>
                <a:srgbClr val="6AA84F"/>
              </a:solidFill>
              <a:latin typeface="Mada"/>
              <a:ea typeface="Mada"/>
              <a:cs typeface="Mada"/>
              <a:sym typeface="Mada"/>
            </a:endParaRPr>
          </a:p>
        </p:txBody>
      </p:sp>
      <p:sp>
        <p:nvSpPr>
          <p:cNvPr id="127" name="Google Shape;127;p21"/>
          <p:cNvSpPr txBox="1"/>
          <p:nvPr/>
        </p:nvSpPr>
        <p:spPr>
          <a:xfrm>
            <a:off x="375825" y="450310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Normal bone physiology</a:t>
            </a:r>
            <a:endParaRPr b="1" sz="2200">
              <a:solidFill>
                <a:srgbClr val="999999"/>
              </a:solidFill>
              <a:highlight>
                <a:srgbClr val="D0E0E3"/>
              </a:highlight>
              <a:latin typeface="Mada"/>
              <a:ea typeface="Mada"/>
              <a:cs typeface="Mada"/>
              <a:sym typeface="Mada"/>
            </a:endParaRPr>
          </a:p>
        </p:txBody>
      </p:sp>
      <p:pic>
        <p:nvPicPr>
          <p:cNvPr id="128" name="Google Shape;128;p21"/>
          <p:cNvPicPr preferRelativeResize="0"/>
          <p:nvPr/>
        </p:nvPicPr>
        <p:blipFill>
          <a:blip r:embed="rId5">
            <a:alphaModFix/>
          </a:blip>
          <a:stretch>
            <a:fillRect/>
          </a:stretch>
        </p:blipFill>
        <p:spPr>
          <a:xfrm>
            <a:off x="589396" y="7910397"/>
            <a:ext cx="3285240" cy="1911529"/>
          </a:xfrm>
          <a:prstGeom prst="rect">
            <a:avLst/>
          </a:prstGeom>
          <a:noFill/>
          <a:ln>
            <a:noFill/>
          </a:ln>
        </p:spPr>
      </p:pic>
      <p:sp>
        <p:nvSpPr>
          <p:cNvPr id="129" name="Google Shape;129;p21"/>
          <p:cNvSpPr txBox="1"/>
          <p:nvPr/>
        </p:nvSpPr>
        <p:spPr>
          <a:xfrm>
            <a:off x="514350" y="4991100"/>
            <a:ext cx="6764400" cy="2400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Bone has 3 major functions:</a:t>
            </a:r>
            <a:endParaRPr b="1"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Provide </a:t>
            </a:r>
            <a:r>
              <a:rPr i="1" lang="ar" sz="1200">
                <a:latin typeface="Mada"/>
                <a:ea typeface="Mada"/>
                <a:cs typeface="Mada"/>
                <a:sym typeface="Mada"/>
              </a:rPr>
              <a:t>rigid support</a:t>
            </a:r>
            <a:r>
              <a:rPr lang="ar" sz="1200">
                <a:latin typeface="Mada"/>
                <a:ea typeface="Mada"/>
                <a:cs typeface="Mada"/>
                <a:sym typeface="Mada"/>
              </a:rPr>
              <a:t> to extremities and body cavities containing vital organs.</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Provide </a:t>
            </a:r>
            <a:r>
              <a:rPr i="1" lang="ar" sz="1200">
                <a:latin typeface="Mada"/>
                <a:ea typeface="Mada"/>
                <a:cs typeface="Mada"/>
                <a:sym typeface="Mada"/>
              </a:rPr>
              <a:t>efficient levers </a:t>
            </a:r>
            <a:r>
              <a:rPr lang="ar" sz="1200">
                <a:latin typeface="Mada"/>
                <a:ea typeface="Mada"/>
                <a:cs typeface="Mada"/>
                <a:sym typeface="Mada"/>
              </a:rPr>
              <a:t>and sites of attachment of muscles which are all crucial to locomotion.</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Provide a</a:t>
            </a:r>
            <a:r>
              <a:rPr i="1" lang="ar" sz="1200">
                <a:latin typeface="Mada"/>
                <a:ea typeface="Mada"/>
                <a:cs typeface="Mada"/>
                <a:sym typeface="Mada"/>
              </a:rPr>
              <a:t> large reservoir of ions </a:t>
            </a:r>
            <a:r>
              <a:rPr lang="ar" sz="1200">
                <a:latin typeface="Mada"/>
                <a:ea typeface="Mada"/>
                <a:cs typeface="Mada"/>
                <a:sym typeface="Mada"/>
              </a:rPr>
              <a:t>such as calcium, phosphorus, magnesium and sodium which are critical for life and can be mobilized when the external environment fails to provide them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There are 2 types of bone:</a:t>
            </a:r>
            <a:endParaRPr b="1"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b="1" lang="ar" sz="1200">
                <a:latin typeface="Mada"/>
                <a:ea typeface="Mada"/>
                <a:cs typeface="Mada"/>
                <a:sym typeface="Mada"/>
              </a:rPr>
              <a:t>Cortical bone: </a:t>
            </a:r>
            <a:r>
              <a:rPr lang="ar" sz="1200">
                <a:latin typeface="Mada"/>
                <a:ea typeface="Mada"/>
                <a:cs typeface="Mada"/>
                <a:sym typeface="Mada"/>
              </a:rPr>
              <a:t>The compact bone of Haversian system such as in the shaft of long bones.</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b="1" lang="ar" sz="1200">
                <a:latin typeface="Mada"/>
                <a:ea typeface="Mada"/>
                <a:cs typeface="Mada"/>
                <a:sym typeface="Mada"/>
              </a:rPr>
              <a:t>Trabecular bone:</a:t>
            </a:r>
            <a:r>
              <a:rPr lang="ar" sz="1200">
                <a:latin typeface="Mada"/>
                <a:ea typeface="Mada"/>
                <a:cs typeface="Mada"/>
                <a:sym typeface="Mada"/>
              </a:rPr>
              <a:t> The lattice – like network of bone found in the vertebrae and the ends of long bones.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different pattern of bone loss affecting trabecular and cortical bone results in two different fracture syndrome. Defective cortical bone → Fractures of long bones. Defective trabecular bone → Vertebral </a:t>
            </a:r>
            <a:r>
              <a:rPr lang="ar" sz="1200">
                <a:solidFill>
                  <a:srgbClr val="6AA84F"/>
                </a:solidFill>
                <a:latin typeface="Mada"/>
                <a:ea typeface="Mada"/>
                <a:cs typeface="Mada"/>
                <a:sym typeface="Mada"/>
              </a:rPr>
              <a:t>or </a:t>
            </a:r>
            <a:r>
              <a:rPr lang="ar" sz="1200">
                <a:solidFill>
                  <a:srgbClr val="6AA84F"/>
                </a:solidFill>
                <a:latin typeface="Mada"/>
                <a:ea typeface="Mada"/>
                <a:cs typeface="Mada"/>
                <a:sym typeface="Mada"/>
              </a:rPr>
              <a:t>pelvic</a:t>
            </a:r>
            <a:r>
              <a:rPr lang="ar" sz="1200">
                <a:solidFill>
                  <a:srgbClr val="6AA84F"/>
                </a:solidFill>
                <a:latin typeface="Mada"/>
                <a:ea typeface="Mada"/>
                <a:cs typeface="Mada"/>
                <a:sym typeface="Mada"/>
              </a:rPr>
              <a:t> </a:t>
            </a:r>
            <a:r>
              <a:rPr lang="ar" sz="1200">
                <a:latin typeface="Mada"/>
                <a:ea typeface="Mada"/>
                <a:cs typeface="Mada"/>
                <a:sym typeface="Mada"/>
              </a:rPr>
              <a:t>fractures.</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Bone are highly active, the skeleton completely regenerate every 9 years.</a:t>
            </a:r>
            <a:endParaRPr sz="1200">
              <a:solidFill>
                <a:srgbClr val="6AA84F"/>
              </a:solidFill>
              <a:latin typeface="Mada"/>
              <a:ea typeface="Mada"/>
              <a:cs typeface="Mada"/>
              <a:sym typeface="Mada"/>
            </a:endParaRPr>
          </a:p>
        </p:txBody>
      </p:sp>
      <p:pic>
        <p:nvPicPr>
          <p:cNvPr id="130" name="Google Shape;130;p21"/>
          <p:cNvPicPr preferRelativeResize="0"/>
          <p:nvPr/>
        </p:nvPicPr>
        <p:blipFill>
          <a:blip r:embed="rId6">
            <a:alphaModFix/>
          </a:blip>
          <a:stretch>
            <a:fillRect/>
          </a:stretch>
        </p:blipFill>
        <p:spPr>
          <a:xfrm>
            <a:off x="3960533" y="7910096"/>
            <a:ext cx="1574551" cy="1912121"/>
          </a:xfrm>
          <a:prstGeom prst="rect">
            <a:avLst/>
          </a:prstGeom>
          <a:noFill/>
          <a:ln>
            <a:noFill/>
          </a:ln>
        </p:spPr>
      </p:pic>
      <p:pic>
        <p:nvPicPr>
          <p:cNvPr id="131" name="Google Shape;131;p21"/>
          <p:cNvPicPr preferRelativeResize="0"/>
          <p:nvPr/>
        </p:nvPicPr>
        <p:blipFill>
          <a:blip r:embed="rId7">
            <a:alphaModFix/>
          </a:blip>
          <a:stretch>
            <a:fillRect/>
          </a:stretch>
        </p:blipFill>
        <p:spPr>
          <a:xfrm>
            <a:off x="5772420" y="7543800"/>
            <a:ext cx="1451700" cy="930020"/>
          </a:xfrm>
          <a:prstGeom prst="rect">
            <a:avLst/>
          </a:prstGeom>
          <a:noFill/>
          <a:ln>
            <a:noFill/>
          </a:ln>
        </p:spPr>
      </p:pic>
      <p:pic>
        <p:nvPicPr>
          <p:cNvPr id="132" name="Google Shape;132;p21"/>
          <p:cNvPicPr preferRelativeResize="0"/>
          <p:nvPr/>
        </p:nvPicPr>
        <p:blipFill>
          <a:blip r:embed="rId8">
            <a:alphaModFix/>
          </a:blip>
          <a:stretch>
            <a:fillRect/>
          </a:stretch>
        </p:blipFill>
        <p:spPr>
          <a:xfrm>
            <a:off x="5874069" y="8587403"/>
            <a:ext cx="1350050" cy="980987"/>
          </a:xfrm>
          <a:prstGeom prst="rect">
            <a:avLst/>
          </a:prstGeom>
          <a:noFill/>
          <a:ln>
            <a:noFill/>
          </a:ln>
        </p:spPr>
      </p:pic>
      <p:pic>
        <p:nvPicPr>
          <p:cNvPr id="133" name="Google Shape;133;p21"/>
          <p:cNvPicPr preferRelativeResize="0"/>
          <p:nvPr/>
        </p:nvPicPr>
        <p:blipFill>
          <a:blip r:embed="rId9">
            <a:alphaModFix/>
          </a:blip>
          <a:stretch>
            <a:fillRect/>
          </a:stretch>
        </p:blipFill>
        <p:spPr>
          <a:xfrm>
            <a:off x="5835175" y="9681977"/>
            <a:ext cx="1427825" cy="980998"/>
          </a:xfrm>
          <a:prstGeom prst="rect">
            <a:avLst/>
          </a:prstGeom>
          <a:noFill/>
          <a:ln>
            <a:noFill/>
          </a:ln>
        </p:spPr>
      </p:pic>
      <p:sp>
        <p:nvSpPr>
          <p:cNvPr id="134" name="Google Shape;134;p21"/>
          <p:cNvSpPr/>
          <p:nvPr/>
        </p:nvSpPr>
        <p:spPr>
          <a:xfrm>
            <a:off x="578775" y="9875225"/>
            <a:ext cx="4962600" cy="703500"/>
          </a:xfrm>
          <a:prstGeom prst="roundRect">
            <a:avLst>
              <a:gd fmla="val 16667" name="adj"/>
            </a:avLst>
          </a:prstGeom>
          <a:noFill/>
          <a:ln cap="flat" cmpd="sng" w="19050">
            <a:solidFill>
              <a:srgbClr val="6AA84F"/>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rgbClr val="6AA84F"/>
                </a:solidFill>
                <a:latin typeface="Mada"/>
                <a:ea typeface="Mada"/>
                <a:cs typeface="Mada"/>
                <a:sym typeface="Mada"/>
              </a:rPr>
              <a:t>In the </a:t>
            </a:r>
            <a:r>
              <a:rPr lang="ar" sz="1000">
                <a:solidFill>
                  <a:srgbClr val="6AA84F"/>
                </a:solidFill>
                <a:latin typeface="Mada"/>
                <a:ea typeface="Mada"/>
                <a:cs typeface="Mada"/>
                <a:sym typeface="Mada"/>
              </a:rPr>
              <a:t>past, it was thought that osteocytes only function as precursors of osteoblasts, but now we know that they play an important role in the signaling process of osteoblasts and osteoclasts</a:t>
            </a:r>
            <a:endParaRPr sz="10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40" name="Google Shape;140;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Primary Hyperparathyroidism</a:t>
            </a:r>
            <a:endParaRPr b="1" i="1" sz="2600">
              <a:latin typeface="Mada"/>
              <a:ea typeface="Mada"/>
              <a:cs typeface="Mada"/>
              <a:sym typeface="Mada"/>
            </a:endParaRPr>
          </a:p>
        </p:txBody>
      </p:sp>
      <p:pic>
        <p:nvPicPr>
          <p:cNvPr id="141" name="Google Shape;141;p22"/>
          <p:cNvPicPr preferRelativeResize="0"/>
          <p:nvPr/>
        </p:nvPicPr>
        <p:blipFill>
          <a:blip r:embed="rId3">
            <a:alphaModFix/>
          </a:blip>
          <a:stretch>
            <a:fillRect/>
          </a:stretch>
        </p:blipFill>
        <p:spPr>
          <a:xfrm>
            <a:off x="7853700" y="6143300"/>
            <a:ext cx="3856675" cy="2328725"/>
          </a:xfrm>
          <a:prstGeom prst="rect">
            <a:avLst/>
          </a:prstGeom>
          <a:noFill/>
          <a:ln>
            <a:noFill/>
          </a:ln>
        </p:spPr>
      </p:pic>
      <p:grpSp>
        <p:nvGrpSpPr>
          <p:cNvPr id="142" name="Google Shape;142;p22"/>
          <p:cNvGrpSpPr/>
          <p:nvPr/>
        </p:nvGrpSpPr>
        <p:grpSpPr>
          <a:xfrm>
            <a:off x="285450" y="906872"/>
            <a:ext cx="6989106" cy="1033540"/>
            <a:chOff x="259048" y="1692399"/>
            <a:chExt cx="6339900" cy="1178226"/>
          </a:xfrm>
        </p:grpSpPr>
        <p:sp>
          <p:nvSpPr>
            <p:cNvPr id="143" name="Google Shape;143;p22"/>
            <p:cNvSpPr/>
            <p:nvPr/>
          </p:nvSpPr>
          <p:spPr>
            <a:xfrm>
              <a:off x="259048" y="1899225"/>
              <a:ext cx="6339900" cy="9714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Primary hyperparathyroidism is due to </a:t>
              </a:r>
              <a:r>
                <a:rPr b="1" lang="ar" sz="1200">
                  <a:solidFill>
                    <a:srgbClr val="CC0000"/>
                  </a:solidFill>
                  <a:latin typeface="Mada"/>
                  <a:ea typeface="Mada"/>
                  <a:cs typeface="Mada"/>
                  <a:sym typeface="Mada"/>
                </a:rPr>
                <a:t>excessive production of PTH</a:t>
              </a:r>
              <a:r>
                <a:rPr lang="ar" sz="1200">
                  <a:solidFill>
                    <a:schemeClr val="dk1"/>
                  </a:solidFill>
                  <a:latin typeface="Mada"/>
                  <a:ea typeface="Mada"/>
                  <a:cs typeface="Mada"/>
                  <a:sym typeface="Mada"/>
                </a:rPr>
                <a:t> by one or more of hyperfunctioning parathyroid glands. This leads to </a:t>
              </a:r>
              <a:r>
                <a:rPr b="1" lang="ar" sz="1200">
                  <a:solidFill>
                    <a:srgbClr val="CC0000"/>
                  </a:solidFill>
                  <a:latin typeface="Mada"/>
                  <a:ea typeface="Mada"/>
                  <a:cs typeface="Mada"/>
                  <a:sym typeface="Mada"/>
                </a:rPr>
                <a:t>hypercalcemia</a:t>
              </a:r>
              <a:r>
                <a:rPr lang="ar" sz="1200">
                  <a:solidFill>
                    <a:schemeClr val="dk1"/>
                  </a:solidFill>
                  <a:latin typeface="Mada"/>
                  <a:ea typeface="Mada"/>
                  <a:cs typeface="Mada"/>
                  <a:sym typeface="Mada"/>
                </a:rPr>
                <a:t> which </a:t>
              </a:r>
              <a:r>
                <a:rPr b="1" lang="ar" sz="1200">
                  <a:solidFill>
                    <a:schemeClr val="dk1"/>
                  </a:solidFill>
                  <a:latin typeface="Mada"/>
                  <a:ea typeface="Mada"/>
                  <a:cs typeface="Mada"/>
                  <a:sym typeface="Mada"/>
                </a:rPr>
                <a:t>fails to inhibit the gland</a:t>
              </a:r>
              <a:r>
                <a:rPr lang="ar" sz="1200">
                  <a:solidFill>
                    <a:schemeClr val="dk1"/>
                  </a:solidFill>
                  <a:latin typeface="Mada"/>
                  <a:ea typeface="Mada"/>
                  <a:cs typeface="Mada"/>
                  <a:sym typeface="Mada"/>
                </a:rPr>
                <a:t> activity in the normal manner.</a:t>
              </a:r>
              <a:endParaRPr>
                <a:latin typeface="Mada"/>
                <a:ea typeface="Mada"/>
                <a:cs typeface="Mada"/>
                <a:sym typeface="Mada"/>
              </a:endParaRPr>
            </a:p>
          </p:txBody>
        </p:sp>
        <p:sp>
          <p:nvSpPr>
            <p:cNvPr id="144" name="Google Shape;144;p22"/>
            <p:cNvSpPr/>
            <p:nvPr/>
          </p:nvSpPr>
          <p:spPr>
            <a:xfrm>
              <a:off x="485327" y="1692399"/>
              <a:ext cx="2115000" cy="312600"/>
            </a:xfrm>
            <a:prstGeom prst="flowChartAlternateProcess">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Definition</a:t>
              </a:r>
              <a:endParaRPr b="1" sz="1800">
                <a:solidFill>
                  <a:srgbClr val="FFFFFF"/>
                </a:solidFill>
                <a:latin typeface="Mada"/>
                <a:ea typeface="Mada"/>
                <a:cs typeface="Mada"/>
                <a:sym typeface="Mada"/>
              </a:endParaRPr>
            </a:p>
          </p:txBody>
        </p:sp>
      </p:grpSp>
      <p:sp>
        <p:nvSpPr>
          <p:cNvPr id="145" name="Google Shape;145;p22"/>
          <p:cNvSpPr txBox="1"/>
          <p:nvPr/>
        </p:nvSpPr>
        <p:spPr>
          <a:xfrm>
            <a:off x="247500" y="204785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Etiology</a:t>
            </a:r>
            <a:endParaRPr b="1" sz="2200">
              <a:highlight>
                <a:srgbClr val="D0E0E3"/>
              </a:highlight>
              <a:latin typeface="Mada"/>
              <a:ea typeface="Mada"/>
              <a:cs typeface="Mada"/>
              <a:sym typeface="Mada"/>
            </a:endParaRPr>
          </a:p>
        </p:txBody>
      </p:sp>
      <p:sp>
        <p:nvSpPr>
          <p:cNvPr id="146" name="Google Shape;146;p22"/>
          <p:cNvSpPr txBox="1"/>
          <p:nvPr/>
        </p:nvSpPr>
        <p:spPr>
          <a:xfrm>
            <a:off x="406500" y="2523925"/>
            <a:ext cx="6868200" cy="1917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cause of primary hyperparathyroidism is unknown, </a:t>
            </a:r>
            <a:r>
              <a:rPr b="1" lang="ar" sz="1200">
                <a:latin typeface="Mada"/>
                <a:ea typeface="Mada"/>
                <a:cs typeface="Mada"/>
                <a:sym typeface="Mada"/>
              </a:rPr>
              <a:t>a</a:t>
            </a:r>
            <a:r>
              <a:rPr lang="ar" sz="1200">
                <a:latin typeface="Mada"/>
                <a:ea typeface="Mada"/>
                <a:cs typeface="Mada"/>
                <a:sym typeface="Mada"/>
              </a:rPr>
              <a:t> </a:t>
            </a:r>
            <a:r>
              <a:rPr b="1" lang="ar" sz="1200">
                <a:latin typeface="Mada"/>
                <a:ea typeface="Mada"/>
                <a:cs typeface="Mada"/>
                <a:sym typeface="Mada"/>
              </a:rPr>
              <a:t>genetic factor</a:t>
            </a:r>
            <a:r>
              <a:rPr lang="ar" sz="1200">
                <a:latin typeface="Mada"/>
                <a:ea typeface="Mada"/>
                <a:cs typeface="Mada"/>
                <a:sym typeface="Mada"/>
              </a:rPr>
              <a:t> may be involved.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clonal origin of most parathyroid adenomas suggests a defect at the level of the gene controlling the regulation and/or expression of parathyroid hormone.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incidence of the disease increases dramatically after the age of 50 and it is 2-4 folds more common in women.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A single </a:t>
            </a:r>
            <a:r>
              <a:rPr b="1" lang="ar" sz="1200" u="sng">
                <a:solidFill>
                  <a:srgbClr val="CC0000"/>
                </a:solidFill>
                <a:latin typeface="Mada"/>
                <a:ea typeface="Mada"/>
                <a:cs typeface="Mada"/>
                <a:sym typeface="Mada"/>
              </a:rPr>
              <a:t>adenoma</a:t>
            </a:r>
            <a:r>
              <a:rPr b="1" lang="ar" sz="1200">
                <a:solidFill>
                  <a:srgbClr val="CC0000"/>
                </a:solidFill>
                <a:latin typeface="Mada"/>
                <a:ea typeface="Mada"/>
                <a:cs typeface="Mada"/>
                <a:sym typeface="Mada"/>
              </a:rPr>
              <a:t> occurs in about 80%</a:t>
            </a:r>
            <a:r>
              <a:rPr lang="ar" sz="1200">
                <a:latin typeface="Mada"/>
                <a:ea typeface="Mada"/>
                <a:cs typeface="Mada"/>
                <a:sym typeface="Mada"/>
              </a:rPr>
              <a:t> of patients with primary hyperparathyroidism.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Four glands </a:t>
            </a:r>
            <a:r>
              <a:rPr b="1" lang="ar" sz="1200" u="sng">
                <a:solidFill>
                  <a:srgbClr val="CC0000"/>
                </a:solidFill>
                <a:latin typeface="Mada"/>
                <a:ea typeface="Mada"/>
                <a:cs typeface="Mada"/>
                <a:sym typeface="Mada"/>
              </a:rPr>
              <a:t>hyperplasia</a:t>
            </a:r>
            <a:r>
              <a:rPr b="1" lang="ar" sz="1200">
                <a:solidFill>
                  <a:srgbClr val="CC0000"/>
                </a:solidFill>
                <a:latin typeface="Mada"/>
                <a:ea typeface="Mada"/>
                <a:cs typeface="Mada"/>
                <a:sym typeface="Mada"/>
              </a:rPr>
              <a:t> account for 15-20%</a:t>
            </a:r>
            <a:r>
              <a:rPr lang="ar" sz="1200">
                <a:latin typeface="Mada"/>
                <a:ea typeface="Mada"/>
                <a:cs typeface="Mada"/>
                <a:sym typeface="Mada"/>
              </a:rPr>
              <a:t> of cases.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 parathyroid carcinoma could be the etiology in a rare incidence of less than 1% </a:t>
            </a:r>
            <a:r>
              <a:rPr lang="ar" sz="1200">
                <a:solidFill>
                  <a:srgbClr val="6AA84F"/>
                </a:solidFill>
                <a:latin typeface="Mada"/>
                <a:ea typeface="Mada"/>
                <a:cs typeface="Mada"/>
                <a:sym typeface="Mada"/>
              </a:rPr>
              <a:t>but should always be considered as a differential.</a:t>
            </a:r>
            <a:endParaRPr sz="1200">
              <a:solidFill>
                <a:srgbClr val="6AA84F"/>
              </a:solidFill>
              <a:latin typeface="Mada"/>
              <a:ea typeface="Mada"/>
              <a:cs typeface="Mada"/>
              <a:sym typeface="Mada"/>
            </a:endParaRPr>
          </a:p>
        </p:txBody>
      </p:sp>
      <p:cxnSp>
        <p:nvCxnSpPr>
          <p:cNvPr id="147" name="Google Shape;147;p22"/>
          <p:cNvCxnSpPr/>
          <p:nvPr/>
        </p:nvCxnSpPr>
        <p:spPr>
          <a:xfrm flipH="1" rot="10800000">
            <a:off x="134451" y="7678437"/>
            <a:ext cx="7092000" cy="38400"/>
          </a:xfrm>
          <a:prstGeom prst="straightConnector1">
            <a:avLst/>
          </a:prstGeom>
          <a:noFill/>
          <a:ln cap="flat" cmpd="sng" w="57150">
            <a:solidFill>
              <a:srgbClr val="EFEFEF"/>
            </a:solidFill>
            <a:prstDash val="solid"/>
            <a:miter lim="800000"/>
            <a:headEnd len="sm" w="sm" type="none"/>
            <a:tailEnd len="sm" w="sm" type="none"/>
          </a:ln>
        </p:spPr>
      </p:cxnSp>
      <p:grpSp>
        <p:nvGrpSpPr>
          <p:cNvPr id="148" name="Google Shape;148;p22"/>
          <p:cNvGrpSpPr/>
          <p:nvPr/>
        </p:nvGrpSpPr>
        <p:grpSpPr>
          <a:xfrm>
            <a:off x="720443" y="7521626"/>
            <a:ext cx="442260" cy="623217"/>
            <a:chOff x="1234621" y="3594272"/>
            <a:chExt cx="648000" cy="1133328"/>
          </a:xfrm>
        </p:grpSpPr>
        <p:cxnSp>
          <p:nvCxnSpPr>
            <p:cNvPr id="149" name="Google Shape;149;p22"/>
            <p:cNvCxnSpPr/>
            <p:nvPr/>
          </p:nvCxnSpPr>
          <p:spPr>
            <a:xfrm rot="10800000">
              <a:off x="1558657" y="3946700"/>
              <a:ext cx="0" cy="780900"/>
            </a:xfrm>
            <a:prstGeom prst="straightConnector1">
              <a:avLst/>
            </a:prstGeom>
            <a:noFill/>
            <a:ln cap="flat" cmpd="sng" w="57150">
              <a:solidFill>
                <a:srgbClr val="45818E"/>
              </a:solidFill>
              <a:prstDash val="solid"/>
              <a:miter lim="800000"/>
              <a:headEnd len="sm" w="sm" type="oval"/>
              <a:tailEnd len="med" w="med" type="oval"/>
            </a:ln>
          </p:spPr>
        </p:cxnSp>
        <p:sp>
          <p:nvSpPr>
            <p:cNvPr id="150" name="Google Shape;150;p22"/>
            <p:cNvSpPr/>
            <p:nvPr/>
          </p:nvSpPr>
          <p:spPr>
            <a:xfrm>
              <a:off x="1234621" y="3594272"/>
              <a:ext cx="648000" cy="648000"/>
            </a:xfrm>
            <a:prstGeom prst="ellipse">
              <a:avLst/>
            </a:prstGeom>
            <a:solidFill>
              <a:srgbClr val="FFFFFF"/>
            </a:solidFill>
            <a:ln cap="flat" cmpd="sng" w="57150">
              <a:solidFill>
                <a:srgbClr val="458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51" name="Google Shape;151;p22"/>
          <p:cNvGrpSpPr/>
          <p:nvPr/>
        </p:nvGrpSpPr>
        <p:grpSpPr>
          <a:xfrm>
            <a:off x="1659226" y="7233038"/>
            <a:ext cx="442260" cy="609886"/>
            <a:chOff x="4137552" y="3133187"/>
            <a:chExt cx="648000" cy="1109085"/>
          </a:xfrm>
        </p:grpSpPr>
        <p:cxnSp>
          <p:nvCxnSpPr>
            <p:cNvPr id="152" name="Google Shape;152;p22"/>
            <p:cNvCxnSpPr/>
            <p:nvPr/>
          </p:nvCxnSpPr>
          <p:spPr>
            <a:xfrm rot="10800000">
              <a:off x="4461588" y="3133187"/>
              <a:ext cx="0" cy="780900"/>
            </a:xfrm>
            <a:prstGeom prst="straightConnector1">
              <a:avLst/>
            </a:prstGeom>
            <a:noFill/>
            <a:ln cap="flat" cmpd="sng" w="57150">
              <a:solidFill>
                <a:srgbClr val="76A5AF"/>
              </a:solidFill>
              <a:prstDash val="solid"/>
              <a:miter lim="800000"/>
              <a:headEnd len="sm" w="sm" type="oval"/>
              <a:tailEnd len="sm" w="sm" type="oval"/>
            </a:ln>
          </p:spPr>
        </p:cxnSp>
        <p:sp>
          <p:nvSpPr>
            <p:cNvPr id="153" name="Google Shape;153;p22"/>
            <p:cNvSpPr/>
            <p:nvPr/>
          </p:nvSpPr>
          <p:spPr>
            <a:xfrm>
              <a:off x="4137552" y="3594272"/>
              <a:ext cx="648000" cy="648000"/>
            </a:xfrm>
            <a:prstGeom prst="ellipse">
              <a:avLst/>
            </a:prstGeom>
            <a:solidFill>
              <a:srgbClr val="FFFFFF"/>
            </a:solidFill>
            <a:ln cap="flat" cmpd="sng" w="57150">
              <a:solidFill>
                <a:srgbClr val="76A5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54" name="Google Shape;154;p22"/>
          <p:cNvGrpSpPr/>
          <p:nvPr/>
        </p:nvGrpSpPr>
        <p:grpSpPr>
          <a:xfrm>
            <a:off x="2736630" y="7487792"/>
            <a:ext cx="442260" cy="622013"/>
            <a:chOff x="5757732" y="3594272"/>
            <a:chExt cx="648000" cy="1131139"/>
          </a:xfrm>
        </p:grpSpPr>
        <p:cxnSp>
          <p:nvCxnSpPr>
            <p:cNvPr id="155" name="Google Shape;155;p22"/>
            <p:cNvCxnSpPr/>
            <p:nvPr/>
          </p:nvCxnSpPr>
          <p:spPr>
            <a:xfrm rot="10800000">
              <a:off x="6082231" y="3944511"/>
              <a:ext cx="0" cy="780900"/>
            </a:xfrm>
            <a:prstGeom prst="straightConnector1">
              <a:avLst/>
            </a:prstGeom>
            <a:noFill/>
            <a:ln cap="flat" cmpd="sng" w="57150">
              <a:solidFill>
                <a:srgbClr val="45818E"/>
              </a:solidFill>
              <a:prstDash val="solid"/>
              <a:miter lim="800000"/>
              <a:headEnd len="sm" w="sm" type="oval"/>
              <a:tailEnd len="med" w="med" type="oval"/>
            </a:ln>
          </p:spPr>
        </p:cxnSp>
        <p:sp>
          <p:nvSpPr>
            <p:cNvPr id="156" name="Google Shape;156;p22"/>
            <p:cNvSpPr/>
            <p:nvPr/>
          </p:nvSpPr>
          <p:spPr>
            <a:xfrm>
              <a:off x="5757732" y="3594272"/>
              <a:ext cx="648000" cy="648000"/>
            </a:xfrm>
            <a:prstGeom prst="ellipse">
              <a:avLst/>
            </a:prstGeom>
            <a:solidFill>
              <a:srgbClr val="FFFFFF"/>
            </a:solidFill>
            <a:ln cap="flat" cmpd="sng" w="57150">
              <a:solidFill>
                <a:srgbClr val="458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57" name="Google Shape;157;p22"/>
          <p:cNvGrpSpPr/>
          <p:nvPr/>
        </p:nvGrpSpPr>
        <p:grpSpPr>
          <a:xfrm>
            <a:off x="4042635" y="7233038"/>
            <a:ext cx="442260" cy="609886"/>
            <a:chOff x="7377912" y="3133187"/>
            <a:chExt cx="648000" cy="1109085"/>
          </a:xfrm>
        </p:grpSpPr>
        <p:cxnSp>
          <p:nvCxnSpPr>
            <p:cNvPr id="158" name="Google Shape;158;p22"/>
            <p:cNvCxnSpPr/>
            <p:nvPr/>
          </p:nvCxnSpPr>
          <p:spPr>
            <a:xfrm rot="10800000">
              <a:off x="7701948" y="3133187"/>
              <a:ext cx="0" cy="780900"/>
            </a:xfrm>
            <a:prstGeom prst="straightConnector1">
              <a:avLst/>
            </a:prstGeom>
            <a:noFill/>
            <a:ln cap="flat" cmpd="sng" w="57150">
              <a:solidFill>
                <a:srgbClr val="76A5AF"/>
              </a:solidFill>
              <a:prstDash val="solid"/>
              <a:miter lim="800000"/>
              <a:headEnd len="sm" w="sm" type="oval"/>
              <a:tailEnd len="sm" w="sm" type="oval"/>
            </a:ln>
          </p:spPr>
        </p:cxnSp>
        <p:sp>
          <p:nvSpPr>
            <p:cNvPr id="159" name="Google Shape;159;p22"/>
            <p:cNvSpPr/>
            <p:nvPr/>
          </p:nvSpPr>
          <p:spPr>
            <a:xfrm>
              <a:off x="7377912" y="3594272"/>
              <a:ext cx="648000" cy="648000"/>
            </a:xfrm>
            <a:prstGeom prst="ellipse">
              <a:avLst/>
            </a:prstGeom>
            <a:solidFill>
              <a:srgbClr val="FFFFFF"/>
            </a:solidFill>
            <a:ln cap="flat" cmpd="sng" w="57150">
              <a:solidFill>
                <a:srgbClr val="76A5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grpSp>
        <p:nvGrpSpPr>
          <p:cNvPr id="160" name="Google Shape;160;p22"/>
          <p:cNvGrpSpPr/>
          <p:nvPr/>
        </p:nvGrpSpPr>
        <p:grpSpPr>
          <a:xfrm>
            <a:off x="5137187" y="7519671"/>
            <a:ext cx="442260" cy="620810"/>
            <a:chOff x="10229008" y="3594272"/>
            <a:chExt cx="648000" cy="1128950"/>
          </a:xfrm>
        </p:grpSpPr>
        <p:cxnSp>
          <p:nvCxnSpPr>
            <p:cNvPr id="161" name="Google Shape;161;p22"/>
            <p:cNvCxnSpPr/>
            <p:nvPr/>
          </p:nvCxnSpPr>
          <p:spPr>
            <a:xfrm rot="10800000">
              <a:off x="10553044" y="3942322"/>
              <a:ext cx="0" cy="780900"/>
            </a:xfrm>
            <a:prstGeom prst="straightConnector1">
              <a:avLst/>
            </a:prstGeom>
            <a:noFill/>
            <a:ln cap="flat" cmpd="sng" w="57150">
              <a:solidFill>
                <a:srgbClr val="45818E"/>
              </a:solidFill>
              <a:prstDash val="solid"/>
              <a:miter lim="800000"/>
              <a:headEnd len="sm" w="sm" type="oval"/>
              <a:tailEnd len="sm" w="sm" type="oval"/>
            </a:ln>
          </p:spPr>
        </p:cxnSp>
        <p:sp>
          <p:nvSpPr>
            <p:cNvPr id="162" name="Google Shape;162;p22"/>
            <p:cNvSpPr/>
            <p:nvPr/>
          </p:nvSpPr>
          <p:spPr>
            <a:xfrm>
              <a:off x="10229008" y="3594272"/>
              <a:ext cx="648000" cy="648000"/>
            </a:xfrm>
            <a:prstGeom prst="ellipse">
              <a:avLst/>
            </a:prstGeom>
            <a:solidFill>
              <a:srgbClr val="FFFFFF"/>
            </a:solidFill>
            <a:ln cap="flat" cmpd="sng" w="57150">
              <a:solidFill>
                <a:srgbClr val="4581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63" name="Google Shape;163;p22"/>
          <p:cNvSpPr txBox="1"/>
          <p:nvPr/>
        </p:nvSpPr>
        <p:spPr>
          <a:xfrm>
            <a:off x="705500" y="6730188"/>
            <a:ext cx="2085900" cy="45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Neuromuscular</a:t>
            </a:r>
            <a:r>
              <a:rPr lang="ar" sz="1200">
                <a:latin typeface="Mada"/>
                <a:ea typeface="Mada"/>
                <a:cs typeface="Mada"/>
                <a:sym typeface="Mada"/>
              </a:rPr>
              <a:t> </a:t>
            </a:r>
            <a:endParaRPr sz="1200">
              <a:latin typeface="Mada"/>
              <a:ea typeface="Mada"/>
              <a:cs typeface="Mada"/>
              <a:sym typeface="Mada"/>
            </a:endParaRPr>
          </a:p>
          <a:p>
            <a:pPr indent="0" lvl="0" marL="0" marR="0" rtl="0" algn="ctr">
              <a:spcBef>
                <a:spcPts val="0"/>
              </a:spcBef>
              <a:spcAft>
                <a:spcPts val="0"/>
              </a:spcAft>
              <a:buNone/>
            </a:pPr>
            <a:r>
              <a:rPr lang="ar" sz="1200">
                <a:latin typeface="Mada"/>
                <a:ea typeface="Mada"/>
                <a:cs typeface="Mada"/>
                <a:sym typeface="Mada"/>
              </a:rPr>
              <a:t>Fatigue, lethargy, weakness</a:t>
            </a:r>
            <a:endParaRPr i="0" sz="1200" u="none" cap="none" strike="noStrike">
              <a:latin typeface="Mada"/>
              <a:ea typeface="Mada"/>
              <a:cs typeface="Mada"/>
              <a:sym typeface="Mada"/>
            </a:endParaRPr>
          </a:p>
        </p:txBody>
      </p:sp>
      <p:sp>
        <p:nvSpPr>
          <p:cNvPr id="164" name="Google Shape;164;p22"/>
          <p:cNvSpPr txBox="1"/>
          <p:nvPr/>
        </p:nvSpPr>
        <p:spPr>
          <a:xfrm>
            <a:off x="1946783" y="8294350"/>
            <a:ext cx="2022000" cy="380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Neuropsychiatric</a:t>
            </a:r>
            <a:r>
              <a:rPr lang="ar" sz="1200">
                <a:latin typeface="Mada"/>
                <a:ea typeface="Mada"/>
                <a:cs typeface="Mada"/>
                <a:sym typeface="Mada"/>
              </a:rPr>
              <a:t> </a:t>
            </a:r>
            <a:endParaRPr sz="1200">
              <a:latin typeface="Mada"/>
              <a:ea typeface="Mada"/>
              <a:cs typeface="Mada"/>
              <a:sym typeface="Mada"/>
            </a:endParaRPr>
          </a:p>
          <a:p>
            <a:pPr indent="0" lvl="0" marL="0" marR="0" rtl="0" algn="ctr">
              <a:spcBef>
                <a:spcPts val="0"/>
              </a:spcBef>
              <a:spcAft>
                <a:spcPts val="0"/>
              </a:spcAft>
              <a:buNone/>
            </a:pPr>
            <a:r>
              <a:rPr lang="ar" sz="1200">
                <a:latin typeface="Mada"/>
                <a:ea typeface="Mada"/>
                <a:cs typeface="Mada"/>
                <a:sym typeface="Mada"/>
              </a:rPr>
              <a:t>Depressed mood, psychosis</a:t>
            </a:r>
            <a:endParaRPr i="0" sz="1200" u="none" cap="none" strike="noStrike">
              <a:latin typeface="Mada"/>
              <a:ea typeface="Mada"/>
              <a:cs typeface="Mada"/>
              <a:sym typeface="Mada"/>
            </a:endParaRPr>
          </a:p>
        </p:txBody>
      </p:sp>
      <p:sp>
        <p:nvSpPr>
          <p:cNvPr id="165" name="Google Shape;165;p22"/>
          <p:cNvSpPr txBox="1"/>
          <p:nvPr/>
        </p:nvSpPr>
        <p:spPr>
          <a:xfrm>
            <a:off x="-45725" y="8251000"/>
            <a:ext cx="1974600" cy="4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Bone</a:t>
            </a:r>
            <a:endParaRPr b="1" sz="1300">
              <a:solidFill>
                <a:schemeClr val="accent1"/>
              </a:solidFill>
              <a:latin typeface="Mada"/>
              <a:ea typeface="Mada"/>
              <a:cs typeface="Mada"/>
              <a:sym typeface="Mada"/>
            </a:endParaRPr>
          </a:p>
          <a:p>
            <a:pPr indent="0" lvl="0" marL="0" marR="0" rtl="0" algn="ctr">
              <a:spcBef>
                <a:spcPts val="0"/>
              </a:spcBef>
              <a:spcAft>
                <a:spcPts val="0"/>
              </a:spcAft>
              <a:buNone/>
            </a:pPr>
            <a:r>
              <a:rPr lang="ar" sz="1200">
                <a:latin typeface="Mada"/>
                <a:ea typeface="Mada"/>
                <a:cs typeface="Mada"/>
                <a:sym typeface="Mada"/>
              </a:rPr>
              <a:t>O</a:t>
            </a:r>
            <a:r>
              <a:rPr lang="ar" sz="1200">
                <a:latin typeface="Mada"/>
                <a:ea typeface="Mada"/>
                <a:cs typeface="Mada"/>
                <a:sym typeface="Mada"/>
              </a:rPr>
              <a:t>steoporosis and fractures, osteitis fibrosa cystica*</a:t>
            </a:r>
            <a:endParaRPr i="0" sz="1200" u="none" cap="none" strike="noStrike">
              <a:latin typeface="Mada"/>
              <a:ea typeface="Mada"/>
              <a:cs typeface="Mada"/>
              <a:sym typeface="Mada"/>
            </a:endParaRPr>
          </a:p>
        </p:txBody>
      </p:sp>
      <p:sp>
        <p:nvSpPr>
          <p:cNvPr id="166" name="Google Shape;166;p22"/>
          <p:cNvSpPr txBox="1"/>
          <p:nvPr/>
        </p:nvSpPr>
        <p:spPr>
          <a:xfrm>
            <a:off x="3873900" y="8175188"/>
            <a:ext cx="2968800" cy="1095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Kidney</a:t>
            </a:r>
            <a:endParaRPr b="1" sz="1300">
              <a:solidFill>
                <a:schemeClr val="accent1"/>
              </a:solidFill>
              <a:latin typeface="Mada"/>
              <a:ea typeface="Mada"/>
              <a:cs typeface="Mada"/>
              <a:sym typeface="Mada"/>
            </a:endParaRPr>
          </a:p>
          <a:p>
            <a:pPr indent="0" lvl="0" marL="0" marR="0" rtl="0" algn="ctr">
              <a:spcBef>
                <a:spcPts val="0"/>
              </a:spcBef>
              <a:spcAft>
                <a:spcPts val="0"/>
              </a:spcAft>
              <a:buNone/>
            </a:pPr>
            <a:r>
              <a:rPr b="1" lang="ar" sz="1200">
                <a:latin typeface="Mada"/>
                <a:ea typeface="Mada"/>
                <a:cs typeface="Mada"/>
                <a:sym typeface="Mada"/>
              </a:rPr>
              <a:t>N</a:t>
            </a:r>
            <a:r>
              <a:rPr b="1" lang="ar" sz="1200">
                <a:latin typeface="Mada"/>
                <a:ea typeface="Mada"/>
                <a:cs typeface="Mada"/>
                <a:sym typeface="Mada"/>
              </a:rPr>
              <a:t>ephrocalcinosis</a:t>
            </a:r>
            <a:r>
              <a:rPr lang="ar" sz="1200">
                <a:latin typeface="Mada"/>
                <a:ea typeface="Mada"/>
                <a:cs typeface="Mada"/>
                <a:sym typeface="Mada"/>
              </a:rPr>
              <a:t> (diffuse deposition of calcium- phosphate complexes in the </a:t>
            </a:r>
            <a:r>
              <a:rPr lang="ar" sz="1200">
                <a:latin typeface="Mada"/>
                <a:ea typeface="Mada"/>
                <a:cs typeface="Mada"/>
                <a:sym typeface="Mada"/>
              </a:rPr>
              <a:t>parenchyma</a:t>
            </a:r>
            <a:r>
              <a:rPr lang="ar" sz="1200">
                <a:latin typeface="Mada"/>
                <a:ea typeface="Mada"/>
                <a:cs typeface="Mada"/>
                <a:sym typeface="Mada"/>
              </a:rPr>
              <a:t>) and </a:t>
            </a:r>
            <a:r>
              <a:rPr b="1" lang="ar" sz="1200">
                <a:latin typeface="Mada"/>
                <a:ea typeface="Mada"/>
                <a:cs typeface="Mada"/>
                <a:sym typeface="Mada"/>
              </a:rPr>
              <a:t>Nephrolithiasis</a:t>
            </a:r>
            <a:r>
              <a:rPr lang="ar" sz="1200">
                <a:latin typeface="Mada"/>
                <a:ea typeface="Mada"/>
                <a:cs typeface="Mada"/>
                <a:sym typeface="Mada"/>
              </a:rPr>
              <a:t> (ca oxalate stones)</a:t>
            </a:r>
            <a:endParaRPr i="0" sz="1200" u="none" cap="none" strike="noStrike">
              <a:latin typeface="Mada"/>
              <a:ea typeface="Mada"/>
              <a:cs typeface="Mada"/>
              <a:sym typeface="Mada"/>
            </a:endParaRPr>
          </a:p>
        </p:txBody>
      </p:sp>
      <p:sp>
        <p:nvSpPr>
          <p:cNvPr id="167" name="Google Shape;167;p22"/>
          <p:cNvSpPr txBox="1"/>
          <p:nvPr/>
        </p:nvSpPr>
        <p:spPr>
          <a:xfrm>
            <a:off x="3429450" y="6551950"/>
            <a:ext cx="1821000" cy="45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Cardiovascular</a:t>
            </a:r>
            <a:r>
              <a:rPr lang="ar" sz="1200">
                <a:latin typeface="Mada"/>
                <a:ea typeface="Mada"/>
                <a:cs typeface="Mada"/>
                <a:sym typeface="Mada"/>
              </a:rPr>
              <a:t> Hypertension </a:t>
            </a:r>
            <a:r>
              <a:rPr lang="ar" sz="1200">
                <a:solidFill>
                  <a:srgbClr val="6AA84F"/>
                </a:solidFill>
                <a:latin typeface="Mada"/>
                <a:ea typeface="Mada"/>
                <a:cs typeface="Mada"/>
                <a:sym typeface="Mada"/>
              </a:rPr>
              <a:t>(Mechanism is unclear)</a:t>
            </a:r>
            <a:r>
              <a:rPr lang="ar" sz="1200">
                <a:latin typeface="Mada"/>
                <a:ea typeface="Mada"/>
                <a:cs typeface="Mada"/>
                <a:sym typeface="Mada"/>
              </a:rPr>
              <a:t>, ventricular hypertrophy</a:t>
            </a:r>
            <a:endParaRPr i="0" sz="1200" u="none" cap="none" strike="noStrike">
              <a:latin typeface="Mada"/>
              <a:ea typeface="Mada"/>
              <a:cs typeface="Mada"/>
              <a:sym typeface="Mada"/>
            </a:endParaRPr>
          </a:p>
        </p:txBody>
      </p:sp>
      <p:pic>
        <p:nvPicPr>
          <p:cNvPr id="168" name="Google Shape;168;p22"/>
          <p:cNvPicPr preferRelativeResize="0"/>
          <p:nvPr/>
        </p:nvPicPr>
        <p:blipFill>
          <a:blip r:embed="rId4">
            <a:alphaModFix/>
          </a:blip>
          <a:stretch>
            <a:fillRect/>
          </a:stretch>
        </p:blipFill>
        <p:spPr>
          <a:xfrm>
            <a:off x="778899" y="7534950"/>
            <a:ext cx="325352" cy="325348"/>
          </a:xfrm>
          <a:prstGeom prst="rect">
            <a:avLst/>
          </a:prstGeom>
          <a:noFill/>
          <a:ln>
            <a:noFill/>
          </a:ln>
        </p:spPr>
      </p:pic>
      <p:pic>
        <p:nvPicPr>
          <p:cNvPr id="169" name="Google Shape;169;p22"/>
          <p:cNvPicPr preferRelativeResize="0"/>
          <p:nvPr/>
        </p:nvPicPr>
        <p:blipFill>
          <a:blip r:embed="rId5">
            <a:alphaModFix/>
          </a:blip>
          <a:stretch>
            <a:fillRect/>
          </a:stretch>
        </p:blipFill>
        <p:spPr>
          <a:xfrm>
            <a:off x="1734000" y="7487799"/>
            <a:ext cx="325350" cy="325350"/>
          </a:xfrm>
          <a:prstGeom prst="rect">
            <a:avLst/>
          </a:prstGeom>
          <a:noFill/>
          <a:ln>
            <a:noFill/>
          </a:ln>
        </p:spPr>
      </p:pic>
      <p:pic>
        <p:nvPicPr>
          <p:cNvPr id="170" name="Google Shape;170;p22"/>
          <p:cNvPicPr preferRelativeResize="0"/>
          <p:nvPr/>
        </p:nvPicPr>
        <p:blipFill>
          <a:blip r:embed="rId6">
            <a:alphaModFix/>
          </a:blip>
          <a:stretch>
            <a:fillRect/>
          </a:stretch>
        </p:blipFill>
        <p:spPr>
          <a:xfrm>
            <a:off x="2816278" y="7517572"/>
            <a:ext cx="283020" cy="283050"/>
          </a:xfrm>
          <a:prstGeom prst="rect">
            <a:avLst/>
          </a:prstGeom>
          <a:noFill/>
          <a:ln>
            <a:noFill/>
          </a:ln>
        </p:spPr>
      </p:pic>
      <p:pic>
        <p:nvPicPr>
          <p:cNvPr id="171" name="Google Shape;171;p22"/>
          <p:cNvPicPr preferRelativeResize="0"/>
          <p:nvPr/>
        </p:nvPicPr>
        <p:blipFill>
          <a:blip r:embed="rId7">
            <a:alphaModFix/>
          </a:blip>
          <a:stretch>
            <a:fillRect/>
          </a:stretch>
        </p:blipFill>
        <p:spPr>
          <a:xfrm>
            <a:off x="4042700" y="7520024"/>
            <a:ext cx="442250" cy="260899"/>
          </a:xfrm>
          <a:prstGeom prst="rect">
            <a:avLst/>
          </a:prstGeom>
          <a:noFill/>
          <a:ln>
            <a:noFill/>
          </a:ln>
        </p:spPr>
      </p:pic>
      <p:pic>
        <p:nvPicPr>
          <p:cNvPr id="172" name="Google Shape;172;p22"/>
          <p:cNvPicPr preferRelativeResize="0"/>
          <p:nvPr/>
        </p:nvPicPr>
        <p:blipFill>
          <a:blip r:embed="rId8">
            <a:alphaModFix/>
          </a:blip>
          <a:stretch>
            <a:fillRect/>
          </a:stretch>
        </p:blipFill>
        <p:spPr>
          <a:xfrm>
            <a:off x="5235575" y="7583013"/>
            <a:ext cx="245475" cy="213536"/>
          </a:xfrm>
          <a:prstGeom prst="rect">
            <a:avLst/>
          </a:prstGeom>
          <a:noFill/>
          <a:ln>
            <a:noFill/>
          </a:ln>
        </p:spPr>
      </p:pic>
      <p:sp>
        <p:nvSpPr>
          <p:cNvPr id="173" name="Google Shape;173;p22"/>
          <p:cNvSpPr txBox="1"/>
          <p:nvPr/>
        </p:nvSpPr>
        <p:spPr>
          <a:xfrm>
            <a:off x="247500" y="425065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Clinical features</a:t>
            </a:r>
            <a:endParaRPr b="1" sz="2200">
              <a:highlight>
                <a:srgbClr val="D0E0E3"/>
              </a:highlight>
              <a:latin typeface="Mada"/>
              <a:ea typeface="Mada"/>
              <a:cs typeface="Mada"/>
              <a:sym typeface="Mada"/>
            </a:endParaRPr>
          </a:p>
        </p:txBody>
      </p:sp>
      <p:sp>
        <p:nvSpPr>
          <p:cNvPr id="174" name="Google Shape;174;p22"/>
          <p:cNvSpPr txBox="1"/>
          <p:nvPr/>
        </p:nvSpPr>
        <p:spPr>
          <a:xfrm>
            <a:off x="385200" y="4701250"/>
            <a:ext cx="6910800" cy="1618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Classic presentation:</a:t>
            </a:r>
            <a:r>
              <a:rPr lang="ar" sz="1200">
                <a:solidFill>
                  <a:srgbClr val="6AA84F"/>
                </a:solidFill>
                <a:latin typeface="Mada"/>
                <a:ea typeface="Mada"/>
                <a:cs typeface="Mada"/>
                <a:sym typeface="Mada"/>
              </a:rPr>
              <a:t> </a:t>
            </a:r>
            <a:r>
              <a:rPr b="1" lang="ar" sz="1200">
                <a:latin typeface="Mada"/>
                <a:ea typeface="Mada"/>
                <a:cs typeface="Mada"/>
                <a:sym typeface="Mada"/>
              </a:rPr>
              <a:t>Stones, Bones, Abdominal groans and Psychic moans</a:t>
            </a:r>
            <a:endParaRPr b="1"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The most common presentation: </a:t>
            </a:r>
            <a:r>
              <a:rPr b="1" lang="ar" sz="1200" u="sng">
                <a:solidFill>
                  <a:srgbClr val="CC0000"/>
                </a:solidFill>
                <a:latin typeface="Mada"/>
                <a:ea typeface="Mada"/>
                <a:cs typeface="Mada"/>
                <a:sym typeface="Mada"/>
              </a:rPr>
              <a:t>Asymptomatic</a:t>
            </a:r>
            <a:r>
              <a:rPr b="1" lang="ar" sz="1200">
                <a:latin typeface="Mada"/>
                <a:ea typeface="Mada"/>
                <a:cs typeface="Mada"/>
                <a:sym typeface="Mada"/>
              </a:rPr>
              <a:t> hypercalcemia</a:t>
            </a:r>
            <a:r>
              <a:rPr lang="ar" sz="1200">
                <a:latin typeface="Mada"/>
                <a:ea typeface="Mada"/>
                <a:cs typeface="Mada"/>
                <a:sym typeface="Mada"/>
              </a:rPr>
              <a:t>, nowadays almost </a:t>
            </a:r>
            <a:r>
              <a:rPr b="1" lang="ar" sz="1200">
                <a:latin typeface="Mada"/>
                <a:ea typeface="Mada"/>
                <a:cs typeface="Mada"/>
                <a:sym typeface="Mada"/>
              </a:rPr>
              <a:t>90%</a:t>
            </a:r>
            <a:r>
              <a:rPr lang="ar" sz="1200">
                <a:latin typeface="Mada"/>
                <a:ea typeface="Mada"/>
                <a:cs typeface="Mada"/>
                <a:sym typeface="Mada"/>
              </a:rPr>
              <a:t> of diagnosed cases in the developed countries are picked up by routine screening for calcium level using the new automated machines. </a:t>
            </a:r>
            <a:r>
              <a:rPr lang="ar" sz="1200">
                <a:solidFill>
                  <a:srgbClr val="6AA84F"/>
                </a:solidFill>
                <a:latin typeface="Mada"/>
                <a:ea typeface="Mada"/>
                <a:cs typeface="Mada"/>
                <a:sym typeface="Mada"/>
              </a:rPr>
              <a:t>early on, patients usually present with very vague manifestations.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 two major sites of potential complications are the </a:t>
            </a:r>
            <a:r>
              <a:rPr b="1" lang="ar" sz="1200">
                <a:latin typeface="Mada"/>
                <a:ea typeface="Mada"/>
                <a:cs typeface="Mada"/>
                <a:sym typeface="Mada"/>
              </a:rPr>
              <a:t>bones and the kidneys.</a:t>
            </a:r>
            <a:r>
              <a:rPr lang="ar" sz="1200">
                <a:latin typeface="Mada"/>
                <a:ea typeface="Mada"/>
                <a:cs typeface="Mada"/>
                <a:sym typeface="Mada"/>
              </a:rPr>
              <a:t> Nowadays such complications are seen less commonly and around 20% of patients or less show such complications.</a:t>
            </a:r>
            <a:endParaRPr sz="1200">
              <a:latin typeface="Mada"/>
              <a:ea typeface="Mada"/>
              <a:cs typeface="Mada"/>
              <a:sym typeface="Mada"/>
            </a:endParaRPr>
          </a:p>
        </p:txBody>
      </p:sp>
      <p:sp>
        <p:nvSpPr>
          <p:cNvPr id="175" name="Google Shape;175;p22"/>
          <p:cNvSpPr txBox="1"/>
          <p:nvPr/>
        </p:nvSpPr>
        <p:spPr>
          <a:xfrm>
            <a:off x="268425" y="9262300"/>
            <a:ext cx="7056600" cy="937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t>
            </a:r>
            <a:r>
              <a:rPr b="1" lang="ar" sz="1200">
                <a:latin typeface="Mada"/>
                <a:ea typeface="Mada"/>
                <a:cs typeface="Mada"/>
                <a:sym typeface="Mada"/>
              </a:rPr>
              <a:t>Osteitis fibrosa cystica </a:t>
            </a:r>
            <a:r>
              <a:rPr lang="ar" sz="1200">
                <a:solidFill>
                  <a:srgbClr val="1C4588"/>
                </a:solidFill>
                <a:latin typeface="Mada"/>
                <a:ea typeface="Mada"/>
                <a:cs typeface="Mada"/>
                <a:sym typeface="Mada"/>
              </a:rPr>
              <a:t>(In advanced disease)</a:t>
            </a:r>
            <a:r>
              <a:rPr lang="ar" sz="1200">
                <a:solidFill>
                  <a:srgbClr val="2F497E"/>
                </a:solidFill>
                <a:latin typeface="Mada"/>
                <a:ea typeface="Mada"/>
                <a:cs typeface="Mada"/>
                <a:sym typeface="Mada"/>
              </a:rPr>
              <a:t> </a:t>
            </a:r>
            <a:r>
              <a:rPr lang="ar" sz="1200">
                <a:solidFill>
                  <a:srgbClr val="6AA84F"/>
                </a:solidFill>
                <a:latin typeface="Mada"/>
                <a:ea typeface="Mada"/>
                <a:cs typeface="Mada"/>
                <a:sym typeface="Mada"/>
              </a:rPr>
              <a:t>is a cystic bone spaces filled with brown fibrous tissue</a:t>
            </a:r>
            <a:r>
              <a:rPr lang="ar" sz="1200">
                <a:solidFill>
                  <a:srgbClr val="999999"/>
                </a:solidFill>
                <a:latin typeface="Mada"/>
                <a:ea typeface="Mada"/>
                <a:cs typeface="Mada"/>
                <a:sym typeface="Mada"/>
              </a:rPr>
              <a:t> (“ brown tumor” consisting of osteoclasts and deposited hemosiderin from hemorrhages; causes bone pain)</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Osteitis fibrosa cystica could occur with subperiosteal resorption of the distal phalanges, distal tapering of the clavicles, a “salt and pepper” appearance of the skull as well as bone cysts and brown tumors of the long bones.</a:t>
            </a:r>
            <a:endParaRPr sz="1200">
              <a:latin typeface="Mada"/>
              <a:ea typeface="Mada"/>
              <a:cs typeface="Mada"/>
              <a:sym typeface="Mada"/>
            </a:endParaRPr>
          </a:p>
          <a:p>
            <a:pPr indent="0" lvl="0" marL="457200" rtl="0" algn="l">
              <a:spcBef>
                <a:spcPts val="0"/>
              </a:spcBef>
              <a:spcAft>
                <a:spcPts val="0"/>
              </a:spcAft>
              <a:buNone/>
            </a:pPr>
            <a:r>
              <a:t/>
            </a:r>
            <a:endParaRPr sz="1200">
              <a:solidFill>
                <a:srgbClr val="6AA84F"/>
              </a:solidFill>
              <a:latin typeface="Mada"/>
              <a:ea typeface="Mada"/>
              <a:cs typeface="Mada"/>
              <a:sym typeface="Mada"/>
            </a:endParaRPr>
          </a:p>
        </p:txBody>
      </p:sp>
      <p:grpSp>
        <p:nvGrpSpPr>
          <p:cNvPr id="176" name="Google Shape;176;p22"/>
          <p:cNvGrpSpPr/>
          <p:nvPr/>
        </p:nvGrpSpPr>
        <p:grpSpPr>
          <a:xfrm>
            <a:off x="6343010" y="7345526"/>
            <a:ext cx="442260" cy="609886"/>
            <a:chOff x="7377912" y="3133187"/>
            <a:chExt cx="648000" cy="1109085"/>
          </a:xfrm>
        </p:grpSpPr>
        <p:cxnSp>
          <p:nvCxnSpPr>
            <p:cNvPr id="177" name="Google Shape;177;p22"/>
            <p:cNvCxnSpPr/>
            <p:nvPr/>
          </p:nvCxnSpPr>
          <p:spPr>
            <a:xfrm rot="10800000">
              <a:off x="7701948" y="3133187"/>
              <a:ext cx="0" cy="780900"/>
            </a:xfrm>
            <a:prstGeom prst="straightConnector1">
              <a:avLst/>
            </a:prstGeom>
            <a:noFill/>
            <a:ln cap="flat" cmpd="sng" w="57150">
              <a:solidFill>
                <a:srgbClr val="76A5AF"/>
              </a:solidFill>
              <a:prstDash val="solid"/>
              <a:miter lim="800000"/>
              <a:headEnd len="sm" w="sm" type="oval"/>
              <a:tailEnd len="sm" w="sm" type="oval"/>
            </a:ln>
          </p:spPr>
        </p:cxnSp>
        <p:sp>
          <p:nvSpPr>
            <p:cNvPr id="178" name="Google Shape;178;p22"/>
            <p:cNvSpPr/>
            <p:nvPr/>
          </p:nvSpPr>
          <p:spPr>
            <a:xfrm>
              <a:off x="7377912" y="3594272"/>
              <a:ext cx="648000" cy="648000"/>
            </a:xfrm>
            <a:prstGeom prst="ellipse">
              <a:avLst/>
            </a:prstGeom>
            <a:solidFill>
              <a:srgbClr val="FFFFFF"/>
            </a:solidFill>
            <a:ln cap="flat" cmpd="sng" w="57150">
              <a:solidFill>
                <a:srgbClr val="76A5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79" name="Google Shape;179;p22"/>
          <p:cNvSpPr txBox="1"/>
          <p:nvPr/>
        </p:nvSpPr>
        <p:spPr>
          <a:xfrm>
            <a:off x="5399700" y="6551950"/>
            <a:ext cx="2224200" cy="45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300">
                <a:solidFill>
                  <a:schemeClr val="accent1"/>
                </a:solidFill>
                <a:latin typeface="Mada"/>
                <a:ea typeface="Mada"/>
                <a:cs typeface="Mada"/>
                <a:sym typeface="Mada"/>
              </a:rPr>
              <a:t>Other manifestations</a:t>
            </a:r>
            <a:r>
              <a:rPr lang="ar" sz="1200">
                <a:latin typeface="Mada"/>
                <a:ea typeface="Mada"/>
                <a:cs typeface="Mada"/>
                <a:sym typeface="Mada"/>
              </a:rPr>
              <a:t> </a:t>
            </a:r>
            <a:endParaRPr sz="1200">
              <a:latin typeface="Mada"/>
              <a:ea typeface="Mada"/>
              <a:cs typeface="Mada"/>
              <a:sym typeface="Mada"/>
            </a:endParaRPr>
          </a:p>
          <a:p>
            <a:pPr indent="0" lvl="0" marL="0" marR="0" rtl="0" algn="ctr">
              <a:spcBef>
                <a:spcPts val="0"/>
              </a:spcBef>
              <a:spcAft>
                <a:spcPts val="0"/>
              </a:spcAft>
              <a:buNone/>
            </a:pPr>
            <a:r>
              <a:rPr lang="ar" sz="1200">
                <a:latin typeface="Mada"/>
                <a:ea typeface="Mada"/>
                <a:cs typeface="Mada"/>
                <a:sym typeface="Mada"/>
              </a:rPr>
              <a:t>peptic ulcer (late), pancreatitis, gout and pseudogout, anemia, constipation, </a:t>
            </a:r>
            <a:r>
              <a:rPr lang="ar" sz="1200">
                <a:solidFill>
                  <a:srgbClr val="1C4588"/>
                </a:solidFill>
                <a:latin typeface="Mada"/>
                <a:ea typeface="Mada"/>
                <a:cs typeface="Mada"/>
                <a:sym typeface="Mada"/>
              </a:rPr>
              <a:t>Corneal calcification (sign of longstanding hyperCa)</a:t>
            </a:r>
            <a:r>
              <a:rPr lang="ar" sz="1200">
                <a:latin typeface="Mada"/>
                <a:ea typeface="Mada"/>
                <a:cs typeface="Mada"/>
                <a:sym typeface="Mada"/>
              </a:rPr>
              <a:t> </a:t>
            </a:r>
            <a:endParaRPr i="0" sz="1200" u="none" cap="none" strike="noStrike">
              <a:latin typeface="Mada"/>
              <a:ea typeface="Mada"/>
              <a:cs typeface="Mada"/>
              <a:sym typeface="Mada"/>
            </a:endParaRPr>
          </a:p>
        </p:txBody>
      </p:sp>
      <p:grpSp>
        <p:nvGrpSpPr>
          <p:cNvPr id="180" name="Google Shape;180;p22"/>
          <p:cNvGrpSpPr/>
          <p:nvPr/>
        </p:nvGrpSpPr>
        <p:grpSpPr>
          <a:xfrm>
            <a:off x="6432167" y="7649675"/>
            <a:ext cx="264010" cy="282696"/>
            <a:chOff x="-23177950" y="2340425"/>
            <a:chExt cx="226075" cy="296950"/>
          </a:xfrm>
        </p:grpSpPr>
        <p:sp>
          <p:nvSpPr>
            <p:cNvPr id="181" name="Google Shape;181;p22"/>
            <p:cNvSpPr/>
            <p:nvPr/>
          </p:nvSpPr>
          <p:spPr>
            <a:xfrm>
              <a:off x="-23177950" y="2340425"/>
              <a:ext cx="226075" cy="296950"/>
            </a:xfrm>
            <a:custGeom>
              <a:rect b="b" l="l" r="r" t="t"/>
              <a:pathLst>
                <a:path extrusionOk="0" h="11878" w="9043">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23081850" y="2425475"/>
              <a:ext cx="96100" cy="151250"/>
            </a:xfrm>
            <a:custGeom>
              <a:rect b="b" l="l" r="r" t="t"/>
              <a:pathLst>
                <a:path extrusionOk="0" h="6050" w="3844">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22"/>
          <p:cNvSpPr/>
          <p:nvPr/>
        </p:nvSpPr>
        <p:spPr>
          <a:xfrm>
            <a:off x="406500" y="9305400"/>
            <a:ext cx="264000" cy="2610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89" name="Google Shape;189;p23"/>
          <p:cNvSpPr txBox="1"/>
          <p:nvPr/>
        </p:nvSpPr>
        <p:spPr>
          <a:xfrm>
            <a:off x="667300" y="0"/>
            <a:ext cx="63432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Primary Hyperparathyroidism </a:t>
            </a:r>
            <a:r>
              <a:rPr b="1" i="1" lang="ar" sz="2600">
                <a:latin typeface="Mada"/>
                <a:ea typeface="Mada"/>
                <a:cs typeface="Mada"/>
                <a:sym typeface="Mada"/>
              </a:rPr>
              <a:t>cont.</a:t>
            </a:r>
            <a:endParaRPr b="1" i="1" sz="2600">
              <a:latin typeface="Mada"/>
              <a:ea typeface="Mada"/>
              <a:cs typeface="Mada"/>
              <a:sym typeface="Mada"/>
            </a:endParaRPr>
          </a:p>
        </p:txBody>
      </p:sp>
      <p:pic>
        <p:nvPicPr>
          <p:cNvPr id="190" name="Google Shape;190;p23"/>
          <p:cNvPicPr preferRelativeResize="0"/>
          <p:nvPr/>
        </p:nvPicPr>
        <p:blipFill>
          <a:blip r:embed="rId3">
            <a:alphaModFix/>
          </a:blip>
          <a:stretch>
            <a:fillRect/>
          </a:stretch>
        </p:blipFill>
        <p:spPr>
          <a:xfrm>
            <a:off x="7853700" y="6143300"/>
            <a:ext cx="3856675" cy="2328725"/>
          </a:xfrm>
          <a:prstGeom prst="rect">
            <a:avLst/>
          </a:prstGeom>
          <a:noFill/>
          <a:ln>
            <a:noFill/>
          </a:ln>
        </p:spPr>
      </p:pic>
      <p:sp>
        <p:nvSpPr>
          <p:cNvPr id="191" name="Google Shape;191;p23"/>
          <p:cNvSpPr txBox="1"/>
          <p:nvPr/>
        </p:nvSpPr>
        <p:spPr>
          <a:xfrm>
            <a:off x="247500" y="752450"/>
            <a:ext cx="47535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DDx of hypercalcemia</a:t>
            </a:r>
            <a:endParaRPr b="1" sz="2200">
              <a:highlight>
                <a:srgbClr val="D0E0E3"/>
              </a:highlight>
              <a:latin typeface="Mada"/>
              <a:ea typeface="Mada"/>
              <a:cs typeface="Mada"/>
              <a:sym typeface="Mada"/>
            </a:endParaRPr>
          </a:p>
        </p:txBody>
      </p:sp>
      <p:sp>
        <p:nvSpPr>
          <p:cNvPr id="192" name="Google Shape;192;p23"/>
          <p:cNvSpPr/>
          <p:nvPr/>
        </p:nvSpPr>
        <p:spPr>
          <a:xfrm>
            <a:off x="3528200" y="771650"/>
            <a:ext cx="391200" cy="412200"/>
          </a:xfrm>
          <a:prstGeom prst="star5">
            <a:avLst>
              <a:gd fmla="val 19098" name="adj"/>
              <a:gd fmla="val 105146" name="hf"/>
              <a:gd fmla="val 110557" name="vf"/>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145725" y="1312075"/>
            <a:ext cx="2239800" cy="450600"/>
          </a:xfrm>
          <a:prstGeom prst="rect">
            <a:avLst/>
          </a:prstGeom>
          <a:solidFill>
            <a:srgbClr val="0C34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Parathyroid-related</a:t>
            </a:r>
            <a:endParaRPr b="1">
              <a:solidFill>
                <a:srgbClr val="FFFFFF"/>
              </a:solidFill>
              <a:latin typeface="Mada"/>
              <a:ea typeface="Mada"/>
              <a:cs typeface="Mada"/>
              <a:sym typeface="Mada"/>
            </a:endParaRPr>
          </a:p>
        </p:txBody>
      </p:sp>
      <p:sp>
        <p:nvSpPr>
          <p:cNvPr id="194" name="Google Shape;194;p23"/>
          <p:cNvSpPr/>
          <p:nvPr/>
        </p:nvSpPr>
        <p:spPr>
          <a:xfrm>
            <a:off x="2641813" y="1302200"/>
            <a:ext cx="2338500" cy="450600"/>
          </a:xfrm>
          <a:prstGeom prst="rect">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Vitamin D- related</a:t>
            </a:r>
            <a:endParaRPr b="1">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6AA84F"/>
                </a:solidFill>
                <a:latin typeface="Mada"/>
                <a:ea typeface="Mada"/>
                <a:cs typeface="Mada"/>
                <a:sym typeface="Mada"/>
              </a:rPr>
              <a:t>normal PTH levels</a:t>
            </a:r>
            <a:endParaRPr b="1" sz="1200">
              <a:solidFill>
                <a:srgbClr val="6AA84F"/>
              </a:solidFill>
              <a:latin typeface="Mada"/>
              <a:ea typeface="Mada"/>
              <a:cs typeface="Mada"/>
              <a:sym typeface="Mada"/>
            </a:endParaRPr>
          </a:p>
        </p:txBody>
      </p:sp>
      <p:sp>
        <p:nvSpPr>
          <p:cNvPr id="195" name="Google Shape;195;p23"/>
          <p:cNvSpPr/>
          <p:nvPr/>
        </p:nvSpPr>
        <p:spPr>
          <a:xfrm>
            <a:off x="5236600" y="1312075"/>
            <a:ext cx="2208900" cy="4506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Malignancy-related</a:t>
            </a:r>
            <a:endParaRPr b="1">
              <a:solidFill>
                <a:srgbClr val="FFFFFF"/>
              </a:solidFill>
              <a:latin typeface="Mada"/>
              <a:ea typeface="Mada"/>
              <a:cs typeface="Mada"/>
              <a:sym typeface="Mada"/>
            </a:endParaRPr>
          </a:p>
        </p:txBody>
      </p:sp>
      <p:sp>
        <p:nvSpPr>
          <p:cNvPr id="196" name="Google Shape;196;p23"/>
          <p:cNvSpPr/>
          <p:nvPr/>
        </p:nvSpPr>
        <p:spPr>
          <a:xfrm>
            <a:off x="145725" y="5050450"/>
            <a:ext cx="2208900" cy="412200"/>
          </a:xfrm>
          <a:prstGeom prst="rect">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Associated with high bone turnover</a:t>
            </a:r>
            <a:endParaRPr b="1">
              <a:solidFill>
                <a:srgbClr val="FFFFFF"/>
              </a:solidFill>
              <a:latin typeface="Mada"/>
              <a:ea typeface="Mada"/>
              <a:cs typeface="Mada"/>
              <a:sym typeface="Mada"/>
            </a:endParaRPr>
          </a:p>
        </p:txBody>
      </p:sp>
      <p:sp>
        <p:nvSpPr>
          <p:cNvPr id="197" name="Google Shape;197;p23"/>
          <p:cNvSpPr/>
          <p:nvPr/>
        </p:nvSpPr>
        <p:spPr>
          <a:xfrm>
            <a:off x="2641690" y="5050450"/>
            <a:ext cx="2338500" cy="4122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Associated with renal failure</a:t>
            </a:r>
            <a:endParaRPr b="1">
              <a:solidFill>
                <a:srgbClr val="FFFFFF"/>
              </a:solidFill>
              <a:latin typeface="Mada"/>
              <a:ea typeface="Mada"/>
              <a:cs typeface="Mada"/>
              <a:sym typeface="Mada"/>
            </a:endParaRPr>
          </a:p>
        </p:txBody>
      </p:sp>
      <p:sp>
        <p:nvSpPr>
          <p:cNvPr id="198" name="Google Shape;198;p23"/>
          <p:cNvSpPr/>
          <p:nvPr/>
        </p:nvSpPr>
        <p:spPr>
          <a:xfrm>
            <a:off x="5236603" y="5050450"/>
            <a:ext cx="2208900" cy="412200"/>
          </a:xfrm>
          <a:prstGeom prst="rect">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Adrenal Insufficiency</a:t>
            </a:r>
            <a:endParaRPr b="1">
              <a:solidFill>
                <a:srgbClr val="FFFFFF"/>
              </a:solidFill>
              <a:latin typeface="Mada"/>
              <a:ea typeface="Mada"/>
              <a:cs typeface="Mada"/>
              <a:sym typeface="Mada"/>
            </a:endParaRPr>
          </a:p>
        </p:txBody>
      </p:sp>
      <p:sp>
        <p:nvSpPr>
          <p:cNvPr id="199" name="Google Shape;199;p23"/>
          <p:cNvSpPr/>
          <p:nvPr/>
        </p:nvSpPr>
        <p:spPr>
          <a:xfrm>
            <a:off x="145725" y="1764600"/>
            <a:ext cx="2239800" cy="23286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Primary hyperparathyroidism:</a:t>
            </a:r>
            <a:endParaRPr b="1" sz="1100">
              <a:latin typeface="Mada"/>
              <a:ea typeface="Mada"/>
              <a:cs typeface="Mada"/>
              <a:sym typeface="Mada"/>
            </a:endParaRPr>
          </a:p>
          <a:p>
            <a:pPr indent="-156250" lvl="1" marL="378000" rtl="0" algn="l">
              <a:spcBef>
                <a:spcPts val="0"/>
              </a:spcBef>
              <a:spcAft>
                <a:spcPts val="0"/>
              </a:spcAft>
              <a:buSzPts val="1100"/>
              <a:buFont typeface="Mada"/>
              <a:buChar char="○"/>
            </a:pPr>
            <a:r>
              <a:rPr lang="ar" sz="1100">
                <a:latin typeface="Mada"/>
                <a:ea typeface="Mada"/>
                <a:cs typeface="Mada"/>
                <a:sym typeface="Mada"/>
              </a:rPr>
              <a:t>Solitary adenomas</a:t>
            </a:r>
            <a:endParaRPr sz="1100">
              <a:latin typeface="Mada"/>
              <a:ea typeface="Mada"/>
              <a:cs typeface="Mada"/>
              <a:sym typeface="Mada"/>
            </a:endParaRPr>
          </a:p>
          <a:p>
            <a:pPr indent="-156250" lvl="1" marL="378000" rtl="0" algn="l">
              <a:spcBef>
                <a:spcPts val="0"/>
              </a:spcBef>
              <a:spcAft>
                <a:spcPts val="0"/>
              </a:spcAft>
              <a:buSzPts val="1100"/>
              <a:buFont typeface="Mada"/>
              <a:buChar char="○"/>
            </a:pPr>
            <a:r>
              <a:rPr lang="ar" sz="1100">
                <a:latin typeface="Mada"/>
                <a:ea typeface="Mada"/>
                <a:cs typeface="Mada"/>
                <a:sym typeface="Mada"/>
              </a:rPr>
              <a:t>Multiple endocrine neoplasia</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Lithium therapy</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solidFill>
                  <a:srgbClr val="CC0000"/>
                </a:solidFill>
                <a:latin typeface="Mada"/>
                <a:ea typeface="Mada"/>
                <a:cs typeface="Mada"/>
                <a:sym typeface="Mada"/>
              </a:rPr>
              <a:t>F</a:t>
            </a:r>
            <a:r>
              <a:rPr b="1" lang="ar" sz="1100">
                <a:latin typeface="Mada"/>
                <a:ea typeface="Mada"/>
                <a:cs typeface="Mada"/>
                <a:sym typeface="Mada"/>
              </a:rPr>
              <a:t>amilial </a:t>
            </a:r>
            <a:r>
              <a:rPr b="1" lang="ar" sz="1100">
                <a:solidFill>
                  <a:srgbClr val="CC0000"/>
                </a:solidFill>
                <a:latin typeface="Mada"/>
                <a:ea typeface="Mada"/>
                <a:cs typeface="Mada"/>
                <a:sym typeface="Mada"/>
              </a:rPr>
              <a:t>H</a:t>
            </a:r>
            <a:r>
              <a:rPr b="1" lang="ar" sz="1100">
                <a:latin typeface="Mada"/>
                <a:ea typeface="Mada"/>
                <a:cs typeface="Mada"/>
                <a:sym typeface="Mada"/>
              </a:rPr>
              <a:t>ypocalciuric </a:t>
            </a:r>
            <a:r>
              <a:rPr b="1" lang="ar" sz="1100">
                <a:solidFill>
                  <a:srgbClr val="CC0000"/>
                </a:solidFill>
                <a:latin typeface="Mada"/>
                <a:ea typeface="Mada"/>
                <a:cs typeface="Mada"/>
                <a:sym typeface="Mada"/>
              </a:rPr>
              <a:t>H</a:t>
            </a:r>
            <a:r>
              <a:rPr b="1" lang="ar" sz="1100">
                <a:latin typeface="Mada"/>
                <a:ea typeface="Mada"/>
                <a:cs typeface="Mada"/>
                <a:sym typeface="Mada"/>
              </a:rPr>
              <a:t>ypercalcemia</a:t>
            </a:r>
            <a:endParaRPr b="1" sz="1100">
              <a:latin typeface="Mada"/>
              <a:ea typeface="Mada"/>
              <a:cs typeface="Mada"/>
              <a:sym typeface="Mada"/>
            </a:endParaRPr>
          </a:p>
          <a:p>
            <a:pPr indent="-156250" lvl="1" marL="3780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Autosomal dominant</a:t>
            </a:r>
            <a:endParaRPr sz="1100">
              <a:solidFill>
                <a:srgbClr val="6D9EEB"/>
              </a:solidFill>
              <a:latin typeface="Mada"/>
              <a:ea typeface="Mada"/>
              <a:cs typeface="Mada"/>
              <a:sym typeface="Mada"/>
            </a:endParaRPr>
          </a:p>
          <a:p>
            <a:pPr indent="-156250" lvl="1" marL="3780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Usually asymptomatic</a:t>
            </a:r>
            <a:endParaRPr sz="1100">
              <a:solidFill>
                <a:srgbClr val="1C4588"/>
              </a:solidFill>
              <a:latin typeface="Mada"/>
              <a:ea typeface="Mada"/>
              <a:cs typeface="Mada"/>
              <a:sym typeface="Mada"/>
            </a:endParaRPr>
          </a:p>
          <a:p>
            <a:pPr indent="-156250" lvl="1" marL="3780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PTH is normal</a:t>
            </a:r>
            <a:endParaRPr b="1" sz="1100">
              <a:solidFill>
                <a:srgbClr val="CC0000"/>
              </a:solidFill>
              <a:latin typeface="Mada"/>
              <a:ea typeface="Mada"/>
              <a:cs typeface="Mada"/>
              <a:sym typeface="Mada"/>
            </a:endParaRPr>
          </a:p>
          <a:p>
            <a:pPr indent="-156250" lvl="1" marL="3780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Mild hypercalcemia</a:t>
            </a:r>
            <a:endParaRPr sz="1100">
              <a:solidFill>
                <a:srgbClr val="6D9EEB"/>
              </a:solidFill>
              <a:latin typeface="Mada"/>
              <a:ea typeface="Mada"/>
              <a:cs typeface="Mada"/>
              <a:sym typeface="Mada"/>
            </a:endParaRPr>
          </a:p>
          <a:p>
            <a:pPr indent="-156250" lvl="1" marL="3780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Hypocalciuria</a:t>
            </a:r>
            <a:endParaRPr sz="1100">
              <a:solidFill>
                <a:srgbClr val="6D9EEB"/>
              </a:solidFill>
              <a:latin typeface="Mada"/>
              <a:ea typeface="Mada"/>
              <a:cs typeface="Mada"/>
              <a:sym typeface="Mada"/>
            </a:endParaRPr>
          </a:p>
          <a:p>
            <a:pPr indent="-156250" lvl="1" marL="378000" rtl="0" algn="l">
              <a:spcBef>
                <a:spcPts val="0"/>
              </a:spcBef>
              <a:spcAft>
                <a:spcPts val="0"/>
              </a:spcAft>
              <a:buClr>
                <a:srgbClr val="6D9EEB"/>
              </a:buClr>
              <a:buSzPts val="1100"/>
              <a:buFont typeface="Mada"/>
              <a:buChar char="○"/>
            </a:pPr>
            <a:r>
              <a:rPr lang="ar" sz="1100">
                <a:solidFill>
                  <a:srgbClr val="6D9EEB"/>
                </a:solidFill>
                <a:latin typeface="Mada"/>
                <a:ea typeface="Mada"/>
                <a:cs typeface="Mada"/>
                <a:sym typeface="Mada"/>
              </a:rPr>
              <a:t>Mg high normal or high. </a:t>
            </a:r>
            <a:endParaRPr sz="1100">
              <a:solidFill>
                <a:srgbClr val="6D9EEB"/>
              </a:solidFill>
              <a:latin typeface="Mada"/>
              <a:ea typeface="Mada"/>
              <a:cs typeface="Mada"/>
              <a:sym typeface="Mada"/>
            </a:endParaRPr>
          </a:p>
        </p:txBody>
      </p:sp>
      <p:sp>
        <p:nvSpPr>
          <p:cNvPr id="200" name="Google Shape;200;p23"/>
          <p:cNvSpPr/>
          <p:nvPr/>
        </p:nvSpPr>
        <p:spPr>
          <a:xfrm>
            <a:off x="2641812" y="1754725"/>
            <a:ext cx="2338500" cy="23286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Vitamin D intoxication</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 1,25(OH)2D: </a:t>
            </a:r>
            <a:r>
              <a:rPr b="1" lang="ar" sz="1100">
                <a:solidFill>
                  <a:srgbClr val="CC0000"/>
                </a:solidFill>
                <a:latin typeface="Mada"/>
                <a:ea typeface="Mada"/>
                <a:cs typeface="Mada"/>
                <a:sym typeface="Mada"/>
              </a:rPr>
              <a:t>Sarcoidosis</a:t>
            </a:r>
            <a:r>
              <a:rPr b="1" lang="ar" sz="1100">
                <a:latin typeface="Mada"/>
                <a:ea typeface="Mada"/>
                <a:cs typeface="Mada"/>
                <a:sym typeface="Mada"/>
              </a:rPr>
              <a:t> and other granulomatous diseases</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Idiopathic hypercalcemia of infancy</a:t>
            </a:r>
            <a:endParaRPr b="1" sz="1100">
              <a:latin typeface="Mada"/>
              <a:ea typeface="Mada"/>
              <a:cs typeface="Mada"/>
              <a:sym typeface="Mada"/>
            </a:endParaRPr>
          </a:p>
          <a:p>
            <a:pPr indent="0" lvl="0" marL="0" rtl="0" algn="l">
              <a:spcBef>
                <a:spcPts val="0"/>
              </a:spcBef>
              <a:spcAft>
                <a:spcPts val="0"/>
              </a:spcAft>
              <a:buNone/>
            </a:pPr>
            <a:r>
              <a:rPr b="1" lang="ar" sz="1100">
                <a:solidFill>
                  <a:srgbClr val="6AA84F"/>
                </a:solidFill>
                <a:latin typeface="Mada"/>
                <a:ea typeface="Mada"/>
                <a:cs typeface="Mada"/>
                <a:sym typeface="Mada"/>
              </a:rPr>
              <a:t>Note: </a:t>
            </a:r>
            <a:r>
              <a:rPr lang="ar" sz="1100">
                <a:solidFill>
                  <a:srgbClr val="6AA84F"/>
                </a:solidFill>
                <a:latin typeface="Mada"/>
                <a:ea typeface="Mada"/>
                <a:cs typeface="Mada"/>
                <a:sym typeface="Mada"/>
              </a:rPr>
              <a:t>Sarcoidosis is a non-caseating chronic granulomatous disease</a:t>
            </a:r>
            <a:endParaRPr sz="1100">
              <a:solidFill>
                <a:srgbClr val="6AA84F"/>
              </a:solidFill>
              <a:latin typeface="Mada"/>
              <a:ea typeface="Mada"/>
              <a:cs typeface="Mada"/>
              <a:sym typeface="Mada"/>
            </a:endParaRPr>
          </a:p>
        </p:txBody>
      </p:sp>
      <p:sp>
        <p:nvSpPr>
          <p:cNvPr id="201" name="Google Shape;201;p23"/>
          <p:cNvSpPr/>
          <p:nvPr/>
        </p:nvSpPr>
        <p:spPr>
          <a:xfrm>
            <a:off x="5236625" y="1764600"/>
            <a:ext cx="2208900" cy="23286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Increased PTHrp:</a:t>
            </a:r>
            <a:r>
              <a:rPr lang="ar" sz="1100">
                <a:latin typeface="Mada"/>
                <a:ea typeface="Mada"/>
                <a:cs typeface="Mada"/>
                <a:sym typeface="Mada"/>
              </a:rPr>
              <a:t> commonest cause (</a:t>
            </a:r>
            <a:r>
              <a:rPr b="1" lang="ar" sz="1100">
                <a:solidFill>
                  <a:srgbClr val="CC0000"/>
                </a:solidFill>
                <a:latin typeface="Mada"/>
                <a:ea typeface="Mada"/>
                <a:cs typeface="Mada"/>
                <a:sym typeface="Mada"/>
              </a:rPr>
              <a:t>BREAST CANCER</a:t>
            </a:r>
            <a:r>
              <a:rPr lang="ar" sz="1100">
                <a:latin typeface="Mada"/>
                <a:ea typeface="Mada"/>
                <a:cs typeface="Mada"/>
                <a:sym typeface="Mada"/>
              </a:rPr>
              <a:t>)</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MULTIPLE MYELOMA: </a:t>
            </a:r>
            <a:r>
              <a:rPr lang="ar" sz="1100">
                <a:latin typeface="Mada"/>
                <a:ea typeface="Mada"/>
                <a:cs typeface="Mada"/>
                <a:sym typeface="Mada"/>
              </a:rPr>
              <a:t>production of osteoclast activating factor</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Solid tumor with humoral mediation of hypercalcemia</a:t>
            </a:r>
            <a:r>
              <a:rPr lang="ar" sz="1100">
                <a:latin typeface="Mada"/>
                <a:ea typeface="Mada"/>
                <a:cs typeface="Mada"/>
                <a:sym typeface="Mada"/>
              </a:rPr>
              <a:t> (lung, kidney)</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 1,25(OH)2D:</a:t>
            </a:r>
            <a:r>
              <a:rPr lang="ar" sz="1100">
                <a:latin typeface="Mada"/>
                <a:ea typeface="Mada"/>
                <a:cs typeface="Mada"/>
                <a:sym typeface="Mada"/>
              </a:rPr>
              <a:t> </a:t>
            </a:r>
            <a:r>
              <a:rPr b="1" lang="ar" sz="1100">
                <a:solidFill>
                  <a:srgbClr val="CC0000"/>
                </a:solidFill>
                <a:latin typeface="Mada"/>
                <a:ea typeface="Mada"/>
                <a:cs typeface="Mada"/>
                <a:sym typeface="Mada"/>
              </a:rPr>
              <a:t>Lymphoma</a:t>
            </a:r>
            <a:endParaRPr b="1" sz="1100">
              <a:solidFill>
                <a:srgbClr val="CC0000"/>
              </a:solidFill>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Leukemia</a:t>
            </a:r>
            <a:endParaRPr b="1" sz="11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Note: </a:t>
            </a:r>
            <a:r>
              <a:rPr b="1" lang="ar" sz="1000">
                <a:solidFill>
                  <a:srgbClr val="CC0000"/>
                </a:solidFill>
                <a:latin typeface="Mada"/>
                <a:ea typeface="Mada"/>
                <a:cs typeface="Mada"/>
                <a:sym typeface="Mada"/>
              </a:rPr>
              <a:t>PTH is normal</a:t>
            </a:r>
            <a:r>
              <a:rPr lang="ar" sz="1000">
                <a:latin typeface="Mada"/>
                <a:ea typeface="Mada"/>
                <a:cs typeface="Mada"/>
                <a:sym typeface="Mada"/>
              </a:rPr>
              <a:t> in malignancy induced hypercalcemia</a:t>
            </a:r>
            <a:endParaRPr sz="1000">
              <a:latin typeface="Mada"/>
              <a:ea typeface="Mada"/>
              <a:cs typeface="Mada"/>
              <a:sym typeface="Mada"/>
            </a:endParaRPr>
          </a:p>
        </p:txBody>
      </p:sp>
      <p:sp>
        <p:nvSpPr>
          <p:cNvPr id="202" name="Google Shape;202;p23"/>
          <p:cNvSpPr/>
          <p:nvPr/>
        </p:nvSpPr>
        <p:spPr>
          <a:xfrm>
            <a:off x="145700" y="5462700"/>
            <a:ext cx="2208900" cy="9105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Hyperthyroidism</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Immobilization </a:t>
            </a:r>
            <a:r>
              <a:rPr b="1" lang="ar" sz="1100">
                <a:solidFill>
                  <a:srgbClr val="1C4588"/>
                </a:solidFill>
                <a:latin typeface="Mada"/>
                <a:ea typeface="Mada"/>
                <a:cs typeface="Mada"/>
                <a:sym typeface="Mada"/>
              </a:rPr>
              <a:t>(Esp. in ICU)</a:t>
            </a:r>
            <a:endParaRPr sz="1100">
              <a:solidFill>
                <a:srgbClr val="1C4588"/>
              </a:solidFill>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Thiazides</a:t>
            </a:r>
            <a:r>
              <a:rPr lang="ar" sz="1100">
                <a:latin typeface="Mada"/>
                <a:ea typeface="Mada"/>
                <a:cs typeface="Mada"/>
                <a:sym typeface="Mada"/>
              </a:rPr>
              <a:t>: </a:t>
            </a:r>
            <a:r>
              <a:rPr lang="ar" sz="1100">
                <a:solidFill>
                  <a:srgbClr val="6AA84F"/>
                </a:solidFill>
                <a:latin typeface="Mada"/>
                <a:ea typeface="Mada"/>
                <a:cs typeface="Mada"/>
                <a:sym typeface="Mada"/>
              </a:rPr>
              <a:t>increase renal calcium reabsorption</a:t>
            </a:r>
            <a:endParaRPr sz="1100">
              <a:solidFill>
                <a:srgbClr val="6AA84F"/>
              </a:solidFill>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Vitamin A intoxication</a:t>
            </a:r>
            <a:endParaRPr b="1" sz="1100">
              <a:latin typeface="Mada"/>
              <a:ea typeface="Mada"/>
              <a:cs typeface="Mada"/>
              <a:sym typeface="Mada"/>
            </a:endParaRPr>
          </a:p>
        </p:txBody>
      </p:sp>
      <p:sp>
        <p:nvSpPr>
          <p:cNvPr id="203" name="Google Shape;203;p23"/>
          <p:cNvSpPr/>
          <p:nvPr/>
        </p:nvSpPr>
        <p:spPr>
          <a:xfrm>
            <a:off x="2641689" y="5462700"/>
            <a:ext cx="2338500" cy="9105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Severe secondary hyperparathyroidism</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Aluminum intoxication</a:t>
            </a:r>
            <a:endParaRPr b="1"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Milk alkali syndrome</a:t>
            </a:r>
            <a:endParaRPr b="1" sz="1100">
              <a:latin typeface="Mada"/>
              <a:ea typeface="Mada"/>
              <a:cs typeface="Mada"/>
              <a:sym typeface="Mada"/>
            </a:endParaRPr>
          </a:p>
        </p:txBody>
      </p:sp>
      <p:sp>
        <p:nvSpPr>
          <p:cNvPr id="204" name="Google Shape;204;p23"/>
          <p:cNvSpPr/>
          <p:nvPr/>
        </p:nvSpPr>
        <p:spPr>
          <a:xfrm>
            <a:off x="5236576" y="5462700"/>
            <a:ext cx="2208900" cy="910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900">
                <a:latin typeface="Mada"/>
                <a:ea typeface="Mada"/>
                <a:cs typeface="Mada"/>
                <a:sym typeface="Mada"/>
              </a:rPr>
              <a:t>-</a:t>
            </a:r>
            <a:endParaRPr sz="900">
              <a:latin typeface="Mada"/>
              <a:ea typeface="Mada"/>
              <a:cs typeface="Mada"/>
              <a:sym typeface="Mada"/>
            </a:endParaRPr>
          </a:p>
        </p:txBody>
      </p:sp>
      <p:graphicFrame>
        <p:nvGraphicFramePr>
          <p:cNvPr id="205" name="Google Shape;205;p23"/>
          <p:cNvGraphicFramePr/>
          <p:nvPr/>
        </p:nvGraphicFramePr>
        <p:xfrm>
          <a:off x="145725" y="6529025"/>
          <a:ext cx="3000000" cy="3000000"/>
        </p:xfrm>
        <a:graphic>
          <a:graphicData uri="http://schemas.openxmlformats.org/drawingml/2006/table">
            <a:tbl>
              <a:tblPr>
                <a:noFill/>
                <a:tableStyleId>{305187B0-6673-432A-9C05-BB5531676622}</a:tableStyleId>
              </a:tblPr>
              <a:tblGrid>
                <a:gridCol w="2457775"/>
                <a:gridCol w="2675325"/>
              </a:tblGrid>
              <a:tr h="268900">
                <a:tc gridSpan="2">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Medical treatment of Hypercalcemia</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(Females slides only)</a:t>
                      </a:r>
                      <a:endParaRPr b="1" sz="1200">
                        <a:solidFill>
                          <a:srgbClr val="FFFFFF"/>
                        </a:solidFill>
                        <a:latin typeface="Mada"/>
                        <a:ea typeface="Mada"/>
                        <a:cs typeface="Mada"/>
                        <a:sym typeface="Mada"/>
                      </a:endParaRPr>
                    </a:p>
                  </a:txBody>
                  <a:tcPr marT="91425" marB="91425" marR="91425" marL="91425" anchor="ctr">
                    <a:solidFill>
                      <a:schemeClr val="accent1"/>
                    </a:solidFill>
                  </a:tcPr>
                </a:tc>
                <a:tc hMerge="1"/>
              </a:tr>
              <a:tr h="313725">
                <a:tc gridSpan="2">
                  <a:txBody>
                    <a:bodyPr/>
                    <a:lstStyle/>
                    <a:p>
                      <a:pPr indent="0" lvl="0" marL="0" rtl="0" algn="ctr">
                        <a:spcBef>
                          <a:spcPts val="0"/>
                        </a:spcBef>
                        <a:spcAft>
                          <a:spcPts val="0"/>
                        </a:spcAft>
                        <a:buNone/>
                      </a:pPr>
                      <a:r>
                        <a:rPr lang="ar" sz="1000">
                          <a:latin typeface="Mada"/>
                          <a:ea typeface="Mada"/>
                          <a:cs typeface="Mada"/>
                          <a:sym typeface="Mada"/>
                        </a:rPr>
                        <a:t>In acute severe forms the mainstay of therapy is </a:t>
                      </a:r>
                      <a:r>
                        <a:rPr b="1" lang="ar" sz="1000">
                          <a:solidFill>
                            <a:srgbClr val="CC0000"/>
                          </a:solidFill>
                          <a:latin typeface="Mada"/>
                          <a:ea typeface="Mada"/>
                          <a:cs typeface="Mada"/>
                          <a:sym typeface="Mada"/>
                        </a:rPr>
                        <a:t>adequate hydration</a:t>
                      </a:r>
                      <a:r>
                        <a:rPr lang="ar" sz="1000">
                          <a:latin typeface="Mada"/>
                          <a:ea typeface="Mada"/>
                          <a:cs typeface="Mada"/>
                          <a:sym typeface="Mada"/>
                        </a:rPr>
                        <a:t> with saline and forced diuresis by </a:t>
                      </a:r>
                      <a:r>
                        <a:rPr b="1" lang="ar" sz="1000">
                          <a:solidFill>
                            <a:srgbClr val="CC0000"/>
                          </a:solidFill>
                          <a:latin typeface="Mada"/>
                          <a:ea typeface="Mada"/>
                          <a:cs typeface="Mada"/>
                          <a:sym typeface="Mada"/>
                        </a:rPr>
                        <a:t>diuretics</a:t>
                      </a:r>
                      <a:r>
                        <a:rPr lang="ar" sz="1000">
                          <a:latin typeface="Mada"/>
                          <a:ea typeface="Mada"/>
                          <a:cs typeface="Mada"/>
                          <a:sym typeface="Mada"/>
                        </a:rPr>
                        <a:t> to increase the urinary excretion of calcium rapidly along with sodium and prevent its reabsorption by the renal tubules. </a:t>
                      </a:r>
                      <a:endParaRPr sz="1000">
                        <a:latin typeface="Mada"/>
                        <a:ea typeface="Mada"/>
                        <a:cs typeface="Mada"/>
                        <a:sym typeface="Mada"/>
                      </a:endParaRPr>
                    </a:p>
                  </a:txBody>
                  <a:tcPr marT="91425" marB="91425" marR="91425" marL="91425">
                    <a:solidFill>
                      <a:srgbClr val="F3F3F3"/>
                    </a:solidFill>
                  </a:tcPr>
                </a:tc>
                <a:tc hMerge="1"/>
              </a:tr>
              <a:tr h="164325">
                <a:tc>
                  <a:txBody>
                    <a:bodyPr/>
                    <a:lstStyle/>
                    <a:p>
                      <a:pPr indent="0" lvl="0" marL="0" rtl="0" algn="ctr">
                        <a:spcBef>
                          <a:spcPts val="0"/>
                        </a:spcBef>
                        <a:spcAft>
                          <a:spcPts val="0"/>
                        </a:spcAft>
                        <a:buNone/>
                      </a:pPr>
                      <a:r>
                        <a:rPr b="1" lang="ar" sz="1000">
                          <a:latin typeface="Mada"/>
                          <a:ea typeface="Mada"/>
                          <a:cs typeface="Mada"/>
                          <a:sym typeface="Mada"/>
                        </a:rPr>
                        <a:t>Glucocorticoids</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Mythramycin</a:t>
                      </a:r>
                      <a:endParaRPr b="1" sz="1000">
                        <a:latin typeface="Mada"/>
                        <a:ea typeface="Mada"/>
                        <a:cs typeface="Mada"/>
                        <a:sym typeface="Mada"/>
                      </a:endParaRPr>
                    </a:p>
                  </a:txBody>
                  <a:tcPr marT="91425" marB="91425" marR="91425" marL="91425" anchor="ctr">
                    <a:solidFill>
                      <a:schemeClr val="accent4"/>
                    </a:solidFill>
                  </a:tcPr>
                </a:tc>
              </a:tr>
              <a:tr h="313725">
                <a:tc>
                  <a:txBody>
                    <a:bodyPr/>
                    <a:lstStyle/>
                    <a:p>
                      <a:pPr indent="0" lvl="0" marL="0" rtl="0" algn="ctr">
                        <a:spcBef>
                          <a:spcPts val="0"/>
                        </a:spcBef>
                        <a:spcAft>
                          <a:spcPts val="0"/>
                        </a:spcAft>
                        <a:buNone/>
                      </a:pPr>
                      <a:r>
                        <a:rPr lang="ar" sz="1000">
                          <a:latin typeface="Mada"/>
                          <a:ea typeface="Mada"/>
                          <a:cs typeface="Mada"/>
                          <a:sym typeface="Mada"/>
                        </a:rPr>
                        <a:t>In hypercalcaemia associated the hematological malignant neoplasms</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A toxic antibiotics which inhibit bone resorption and is used in hematological and solid neoplasms causing hypercalcaemia.</a:t>
                      </a:r>
                      <a:endParaRPr sz="1000">
                        <a:latin typeface="Mada"/>
                        <a:ea typeface="Mada"/>
                        <a:cs typeface="Mada"/>
                        <a:sym typeface="Mada"/>
                      </a:endParaRPr>
                    </a:p>
                  </a:txBody>
                  <a:tcPr marT="91425" marB="91425" marR="91425" marL="91425" anchor="ctr"/>
                </a:tc>
              </a:tr>
              <a:tr h="164325">
                <a:tc>
                  <a:txBody>
                    <a:bodyPr/>
                    <a:lstStyle/>
                    <a:p>
                      <a:pPr indent="0" lvl="0" marL="0" rtl="0" algn="ctr">
                        <a:spcBef>
                          <a:spcPts val="0"/>
                        </a:spcBef>
                        <a:spcAft>
                          <a:spcPts val="0"/>
                        </a:spcAft>
                        <a:buNone/>
                      </a:pPr>
                      <a:r>
                        <a:rPr b="1" lang="ar" sz="1000">
                          <a:latin typeface="Mada"/>
                          <a:ea typeface="Mada"/>
                          <a:cs typeface="Mada"/>
                          <a:sym typeface="Mada"/>
                        </a:rPr>
                        <a:t>Calcitonin</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Bisphosphonates</a:t>
                      </a:r>
                      <a:endParaRPr b="1" sz="1000">
                        <a:latin typeface="Mada"/>
                        <a:ea typeface="Mada"/>
                        <a:cs typeface="Mada"/>
                        <a:sym typeface="Mada"/>
                      </a:endParaRPr>
                    </a:p>
                  </a:txBody>
                  <a:tcPr marT="91425" marB="91425" marR="91425" marL="91425" anchor="ctr">
                    <a:solidFill>
                      <a:schemeClr val="accent4"/>
                    </a:solidFill>
                  </a:tcPr>
                </a:tc>
              </a:tr>
              <a:tr h="239025">
                <a:tc>
                  <a:txBody>
                    <a:bodyPr/>
                    <a:lstStyle/>
                    <a:p>
                      <a:pPr indent="0" lvl="0" marL="0" rtl="0" algn="ctr">
                        <a:spcBef>
                          <a:spcPts val="0"/>
                        </a:spcBef>
                        <a:spcAft>
                          <a:spcPts val="0"/>
                        </a:spcAft>
                        <a:buNone/>
                      </a:pPr>
                      <a:r>
                        <a:rPr lang="ar" sz="1000">
                          <a:latin typeface="Mada"/>
                          <a:ea typeface="Mada"/>
                          <a:cs typeface="Mada"/>
                          <a:sym typeface="Mada"/>
                        </a:rPr>
                        <a:t>Also inhibit osteoclast activity and prevent bone resorption</a:t>
                      </a:r>
                      <a:endParaRPr sz="10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1000">
                          <a:latin typeface="Mada"/>
                          <a:ea typeface="Mada"/>
                          <a:cs typeface="Mada"/>
                          <a:sym typeface="Mada"/>
                        </a:rPr>
                        <a:t>They are given intravenously or orally to prevent bone resorption.</a:t>
                      </a:r>
                      <a:endParaRPr sz="1000">
                        <a:latin typeface="Mada"/>
                        <a:ea typeface="Mada"/>
                        <a:cs typeface="Mada"/>
                        <a:sym typeface="Mada"/>
                      </a:endParaRPr>
                    </a:p>
                  </a:txBody>
                  <a:tcPr marT="91425" marB="91425" marR="91425" marL="91425"/>
                </a:tc>
              </a:tr>
              <a:tr h="164325">
                <a:tc>
                  <a:txBody>
                    <a:bodyPr/>
                    <a:lstStyle/>
                    <a:p>
                      <a:pPr indent="0" lvl="0" marL="0" rtl="0" algn="ctr">
                        <a:spcBef>
                          <a:spcPts val="0"/>
                        </a:spcBef>
                        <a:spcAft>
                          <a:spcPts val="0"/>
                        </a:spcAft>
                        <a:buNone/>
                      </a:pPr>
                      <a:r>
                        <a:rPr b="1" lang="ar" sz="1000">
                          <a:latin typeface="Mada"/>
                          <a:ea typeface="Mada"/>
                          <a:cs typeface="Mada"/>
                          <a:sym typeface="Mada"/>
                        </a:rPr>
                        <a:t>Phosphate</a:t>
                      </a:r>
                      <a:endParaRPr b="1" sz="10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Estrogen</a:t>
                      </a:r>
                      <a:endParaRPr b="1" sz="1000">
                        <a:latin typeface="Mada"/>
                        <a:ea typeface="Mada"/>
                        <a:cs typeface="Mada"/>
                        <a:sym typeface="Mada"/>
                      </a:endParaRPr>
                    </a:p>
                  </a:txBody>
                  <a:tcPr marT="91425" marB="91425" marR="91425" marL="91425" anchor="ctr">
                    <a:solidFill>
                      <a:schemeClr val="accent4"/>
                    </a:solidFill>
                  </a:tcPr>
                </a:tc>
              </a:tr>
              <a:tr h="388425">
                <a:tc>
                  <a:txBody>
                    <a:bodyPr/>
                    <a:lstStyle/>
                    <a:p>
                      <a:pPr indent="0" lvl="0" marL="0" rtl="0" algn="ctr">
                        <a:spcBef>
                          <a:spcPts val="0"/>
                        </a:spcBef>
                        <a:spcAft>
                          <a:spcPts val="0"/>
                        </a:spcAft>
                        <a:buNone/>
                      </a:pPr>
                      <a:r>
                        <a:rPr lang="ar" sz="1000">
                          <a:latin typeface="Mada"/>
                          <a:ea typeface="Mada"/>
                          <a:cs typeface="Mada"/>
                          <a:sym typeface="Mada"/>
                        </a:rPr>
                        <a:t>Oral phosphate can be used as an antihypercalcaemic agent and is commonly used as a temporary measure during diagnostic workup.</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It also decrease bone resorption and can be given to postmenopausal women with primary hyperparathyroidism using medical therapy</a:t>
                      </a:r>
                      <a:endParaRPr sz="1000">
                        <a:latin typeface="Mada"/>
                        <a:ea typeface="Mada"/>
                        <a:cs typeface="Mada"/>
                        <a:sym typeface="Mada"/>
                      </a:endParaRPr>
                    </a:p>
                  </a:txBody>
                  <a:tcPr marT="91425" marB="91425" marR="91425" marL="91425" anchor="ctr"/>
                </a:tc>
              </a:tr>
            </a:tbl>
          </a:graphicData>
        </a:graphic>
      </p:graphicFrame>
      <p:pic>
        <p:nvPicPr>
          <p:cNvPr id="206" name="Google Shape;206;p23"/>
          <p:cNvPicPr preferRelativeResize="0"/>
          <p:nvPr/>
        </p:nvPicPr>
        <p:blipFill>
          <a:blip r:embed="rId4">
            <a:alphaModFix/>
          </a:blip>
          <a:stretch>
            <a:fillRect/>
          </a:stretch>
        </p:blipFill>
        <p:spPr>
          <a:xfrm>
            <a:off x="7701851" y="412206"/>
            <a:ext cx="2338500" cy="3458694"/>
          </a:xfrm>
          <a:prstGeom prst="rect">
            <a:avLst/>
          </a:prstGeom>
          <a:noFill/>
          <a:ln>
            <a:noFill/>
          </a:ln>
        </p:spPr>
      </p:pic>
      <p:pic>
        <p:nvPicPr>
          <p:cNvPr id="207" name="Google Shape;207;p23"/>
          <p:cNvPicPr preferRelativeResize="0"/>
          <p:nvPr/>
        </p:nvPicPr>
        <p:blipFill>
          <a:blip r:embed="rId5">
            <a:alphaModFix/>
          </a:blip>
          <a:stretch>
            <a:fillRect/>
          </a:stretch>
        </p:blipFill>
        <p:spPr>
          <a:xfrm>
            <a:off x="10979075" y="2085575"/>
            <a:ext cx="2838450" cy="2124075"/>
          </a:xfrm>
          <a:prstGeom prst="rect">
            <a:avLst/>
          </a:prstGeom>
          <a:noFill/>
          <a:ln>
            <a:noFill/>
          </a:ln>
        </p:spPr>
      </p:pic>
      <p:pic>
        <p:nvPicPr>
          <p:cNvPr id="208" name="Google Shape;208;p23"/>
          <p:cNvPicPr preferRelativeResize="0"/>
          <p:nvPr/>
        </p:nvPicPr>
        <p:blipFill>
          <a:blip r:embed="rId6">
            <a:alphaModFix/>
          </a:blip>
          <a:stretch>
            <a:fillRect/>
          </a:stretch>
        </p:blipFill>
        <p:spPr>
          <a:xfrm>
            <a:off x="5376975" y="6948125"/>
            <a:ext cx="2068500" cy="2601024"/>
          </a:xfrm>
          <a:prstGeom prst="rect">
            <a:avLst/>
          </a:prstGeom>
          <a:noFill/>
          <a:ln>
            <a:noFill/>
          </a:ln>
        </p:spPr>
      </p:pic>
      <p:sp>
        <p:nvSpPr>
          <p:cNvPr id="209" name="Google Shape;209;p23"/>
          <p:cNvSpPr/>
          <p:nvPr/>
        </p:nvSpPr>
        <p:spPr>
          <a:xfrm>
            <a:off x="153400" y="4156400"/>
            <a:ext cx="7292100" cy="794700"/>
          </a:xfrm>
          <a:prstGeom prst="roundRect">
            <a:avLst>
              <a:gd fmla="val 16667" name="adj"/>
            </a:avLst>
          </a:prstGeom>
          <a:noFill/>
          <a:ln cap="flat" cmpd="sng" w="19050">
            <a:solidFill>
              <a:srgbClr val="1C458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900">
                <a:solidFill>
                  <a:srgbClr val="1C4588"/>
                </a:solidFill>
                <a:latin typeface="Mada"/>
                <a:ea typeface="Mada"/>
                <a:cs typeface="Mada"/>
                <a:sym typeface="Mada"/>
              </a:rPr>
              <a:t>The condition  demonstrates  </a:t>
            </a:r>
            <a:r>
              <a:rPr b="1" lang="ar" sz="900">
                <a:solidFill>
                  <a:srgbClr val="CC0000"/>
                </a:solidFill>
                <a:latin typeface="Mada"/>
                <a:ea typeface="Mada"/>
                <a:cs typeface="Mada"/>
                <a:sym typeface="Mada"/>
              </a:rPr>
              <a:t>increased  renal  reabsorption of calcium despite hypercalcaemia</a:t>
            </a:r>
            <a:r>
              <a:rPr lang="ar" sz="900">
                <a:solidFill>
                  <a:srgbClr val="1C4588"/>
                </a:solidFill>
                <a:latin typeface="Mada"/>
                <a:ea typeface="Mada"/>
                <a:cs typeface="Mada"/>
                <a:sym typeface="Mada"/>
              </a:rPr>
              <a:t>. PTH levels are normal or slightly raised and </a:t>
            </a:r>
            <a:r>
              <a:rPr b="1" lang="ar" sz="900">
                <a:solidFill>
                  <a:srgbClr val="CC0000"/>
                </a:solidFill>
                <a:latin typeface="Mada"/>
                <a:ea typeface="Mada"/>
                <a:cs typeface="Mada"/>
                <a:sym typeface="Mada"/>
              </a:rPr>
              <a:t>urinary calcium is low</a:t>
            </a:r>
            <a:r>
              <a:rPr lang="ar" sz="900">
                <a:solidFill>
                  <a:srgbClr val="1C4588"/>
                </a:solidFill>
                <a:latin typeface="Mada"/>
                <a:ea typeface="Mada"/>
                <a:cs typeface="Mada"/>
                <a:sym typeface="Mada"/>
              </a:rPr>
              <a:t>. It is caused by loss of function </a:t>
            </a:r>
            <a:r>
              <a:rPr b="1" lang="ar" sz="900">
                <a:solidFill>
                  <a:srgbClr val="1C4588"/>
                </a:solidFill>
                <a:latin typeface="Mada"/>
                <a:ea typeface="Mada"/>
                <a:cs typeface="Mada"/>
                <a:sym typeface="Mada"/>
              </a:rPr>
              <a:t>mutations</a:t>
            </a:r>
            <a:r>
              <a:rPr lang="ar" sz="900">
                <a:solidFill>
                  <a:srgbClr val="1C4588"/>
                </a:solidFill>
                <a:latin typeface="Mada"/>
                <a:ea typeface="Mada"/>
                <a:cs typeface="Mada"/>
                <a:sym typeface="Mada"/>
              </a:rPr>
              <a:t> in the gene on the long arm of chromosome  3  encoding  for  the  </a:t>
            </a:r>
            <a:r>
              <a:rPr b="1" lang="ar" sz="900">
                <a:solidFill>
                  <a:srgbClr val="1C4588"/>
                </a:solidFill>
                <a:latin typeface="Mada"/>
                <a:ea typeface="Mada"/>
                <a:cs typeface="Mada"/>
                <a:sym typeface="Mada"/>
              </a:rPr>
              <a:t>calcium-ion-sensing</a:t>
            </a:r>
            <a:r>
              <a:rPr lang="ar" sz="900">
                <a:solidFill>
                  <a:srgbClr val="1C4588"/>
                </a:solidFill>
                <a:latin typeface="Mada"/>
                <a:ea typeface="Mada"/>
                <a:cs typeface="Mada"/>
                <a:sym typeface="Mada"/>
              </a:rPr>
              <a:t>  G-protein coupled receptor </a:t>
            </a:r>
            <a:r>
              <a:rPr b="1" lang="ar" sz="900">
                <a:solidFill>
                  <a:srgbClr val="1C4588"/>
                </a:solidFill>
                <a:latin typeface="Mada"/>
                <a:ea typeface="Mada"/>
                <a:cs typeface="Mada"/>
                <a:sym typeface="Mada"/>
              </a:rPr>
              <a:t>in the kidney and parathyroid gland</a:t>
            </a:r>
            <a:r>
              <a:rPr lang="ar" sz="900">
                <a:solidFill>
                  <a:srgbClr val="1C4588"/>
                </a:solidFill>
                <a:latin typeface="Mada"/>
                <a:ea typeface="Mada"/>
                <a:cs typeface="Mada"/>
                <a:sym typeface="Mada"/>
              </a:rPr>
              <a:t>. Parathyroid  </a:t>
            </a:r>
            <a:r>
              <a:rPr b="1" lang="ar" sz="900">
                <a:solidFill>
                  <a:srgbClr val="1C4588"/>
                </a:solidFill>
                <a:latin typeface="Mada"/>
                <a:ea typeface="Mada"/>
                <a:cs typeface="Mada"/>
                <a:sym typeface="Mada"/>
              </a:rPr>
              <a:t>surgery  is  not  indicated</a:t>
            </a:r>
            <a:r>
              <a:rPr lang="ar" sz="900">
                <a:solidFill>
                  <a:srgbClr val="1C4588"/>
                </a:solidFill>
                <a:latin typeface="Mada"/>
                <a:ea typeface="Mada"/>
                <a:cs typeface="Mada"/>
                <a:sym typeface="Mada"/>
              </a:rPr>
              <a:t>  as  the  course  appears benign. This diagnosis can be differentiated from hyperparathyroidism in an isolated case by the calcium creatinine ratio in blood and urine.</a:t>
            </a:r>
            <a:endParaRPr sz="900">
              <a:solidFill>
                <a:srgbClr val="1C4588"/>
              </a:solidFill>
              <a:latin typeface="Mada"/>
              <a:ea typeface="Mada"/>
              <a:cs typeface="Mada"/>
              <a:sym typeface="Mada"/>
            </a:endParaRPr>
          </a:p>
        </p:txBody>
      </p:sp>
      <p:sp>
        <p:nvSpPr>
          <p:cNvPr id="210" name="Google Shape;210;p23"/>
          <p:cNvSpPr/>
          <p:nvPr/>
        </p:nvSpPr>
        <p:spPr>
          <a:xfrm>
            <a:off x="214750" y="2709025"/>
            <a:ext cx="130500" cy="138000"/>
          </a:xfrm>
          <a:prstGeom prst="ellipse">
            <a:avLst/>
          </a:prstGeom>
          <a:noFill/>
          <a:ln cap="flat" cmpd="sng" w="19050">
            <a:solidFill>
              <a:srgbClr val="1C45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 name="Google Shape;211;p23"/>
          <p:cNvCxnSpPr>
            <a:stCxn id="210" idx="4"/>
            <a:endCxn id="209" idx="1"/>
          </p:cNvCxnSpPr>
          <p:nvPr/>
        </p:nvCxnSpPr>
        <p:spPr>
          <a:xfrm rot="5400000">
            <a:off x="-636650" y="3637075"/>
            <a:ext cx="1706700" cy="126600"/>
          </a:xfrm>
          <a:prstGeom prst="curvedConnector4">
            <a:avLst>
              <a:gd fmla="val 38360" name="adj1"/>
              <a:gd fmla="val 160585" name="adj2"/>
            </a:avLst>
          </a:prstGeom>
          <a:noFill/>
          <a:ln cap="flat" cmpd="sng" w="19050">
            <a:solidFill>
              <a:srgbClr val="1C4588"/>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17" name="Google Shape;217;p24"/>
          <p:cNvSpPr txBox="1"/>
          <p:nvPr/>
        </p:nvSpPr>
        <p:spPr>
          <a:xfrm>
            <a:off x="667300" y="0"/>
            <a:ext cx="63432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Primary Hyperparathyroidism </a:t>
            </a:r>
            <a:r>
              <a:rPr b="1" i="1" lang="ar" sz="2600">
                <a:latin typeface="Mada"/>
                <a:ea typeface="Mada"/>
                <a:cs typeface="Mada"/>
                <a:sym typeface="Mada"/>
              </a:rPr>
              <a:t>cont.</a:t>
            </a:r>
            <a:endParaRPr b="1" i="1" sz="2600">
              <a:latin typeface="Mada"/>
              <a:ea typeface="Mada"/>
              <a:cs typeface="Mada"/>
              <a:sym typeface="Mada"/>
            </a:endParaRPr>
          </a:p>
        </p:txBody>
      </p:sp>
      <p:pic>
        <p:nvPicPr>
          <p:cNvPr id="218" name="Google Shape;218;p24"/>
          <p:cNvPicPr preferRelativeResize="0"/>
          <p:nvPr/>
        </p:nvPicPr>
        <p:blipFill>
          <a:blip r:embed="rId3">
            <a:alphaModFix/>
          </a:blip>
          <a:stretch>
            <a:fillRect/>
          </a:stretch>
        </p:blipFill>
        <p:spPr>
          <a:xfrm>
            <a:off x="7853700" y="6143300"/>
            <a:ext cx="3856675" cy="2328725"/>
          </a:xfrm>
          <a:prstGeom prst="rect">
            <a:avLst/>
          </a:prstGeom>
          <a:noFill/>
          <a:ln>
            <a:noFill/>
          </a:ln>
        </p:spPr>
      </p:pic>
      <p:sp>
        <p:nvSpPr>
          <p:cNvPr id="219" name="Google Shape;219;p24"/>
          <p:cNvSpPr txBox="1"/>
          <p:nvPr/>
        </p:nvSpPr>
        <p:spPr>
          <a:xfrm>
            <a:off x="247500" y="676250"/>
            <a:ext cx="6134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Diagnosis</a:t>
            </a:r>
            <a:endParaRPr b="1" sz="2200">
              <a:highlight>
                <a:srgbClr val="D0E0E3"/>
              </a:highlight>
              <a:latin typeface="Mada"/>
              <a:ea typeface="Mada"/>
              <a:cs typeface="Mada"/>
              <a:sym typeface="Mada"/>
            </a:endParaRPr>
          </a:p>
        </p:txBody>
      </p:sp>
      <p:sp>
        <p:nvSpPr>
          <p:cNvPr id="220" name="Google Shape;220;p24"/>
          <p:cNvSpPr/>
          <p:nvPr/>
        </p:nvSpPr>
        <p:spPr>
          <a:xfrm>
            <a:off x="440375" y="1204125"/>
            <a:ext cx="597300" cy="5622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24"/>
          <p:cNvCxnSpPr>
            <a:stCxn id="220" idx="6"/>
          </p:cNvCxnSpPr>
          <p:nvPr/>
        </p:nvCxnSpPr>
        <p:spPr>
          <a:xfrm>
            <a:off x="1037675" y="1485225"/>
            <a:ext cx="1563900" cy="300"/>
          </a:xfrm>
          <a:prstGeom prst="straightConnector1">
            <a:avLst/>
          </a:prstGeom>
          <a:noFill/>
          <a:ln cap="flat" cmpd="sng" w="19050">
            <a:solidFill>
              <a:schemeClr val="accent1"/>
            </a:solidFill>
            <a:prstDash val="solid"/>
            <a:round/>
            <a:headEnd len="med" w="med" type="none"/>
            <a:tailEnd len="med" w="med" type="oval"/>
          </a:ln>
        </p:spPr>
      </p:cxnSp>
      <p:sp>
        <p:nvSpPr>
          <p:cNvPr id="222" name="Google Shape;222;p24"/>
          <p:cNvSpPr txBox="1"/>
          <p:nvPr/>
        </p:nvSpPr>
        <p:spPr>
          <a:xfrm>
            <a:off x="1190075" y="1045400"/>
            <a:ext cx="23724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chemeClr val="accent1"/>
                </a:solidFill>
                <a:latin typeface="Mada"/>
                <a:ea typeface="Mada"/>
                <a:cs typeface="Mada"/>
                <a:sym typeface="Mada"/>
              </a:rPr>
              <a:t>Lab tests</a:t>
            </a:r>
            <a:endParaRPr b="1" sz="1800">
              <a:solidFill>
                <a:schemeClr val="accent1"/>
              </a:solidFill>
              <a:latin typeface="Mada"/>
              <a:ea typeface="Mada"/>
              <a:cs typeface="Mada"/>
              <a:sym typeface="Mada"/>
            </a:endParaRPr>
          </a:p>
        </p:txBody>
      </p:sp>
      <p:sp>
        <p:nvSpPr>
          <p:cNvPr id="223" name="Google Shape;223;p24"/>
          <p:cNvSpPr txBox="1"/>
          <p:nvPr/>
        </p:nvSpPr>
        <p:spPr>
          <a:xfrm>
            <a:off x="1139075" y="1649925"/>
            <a:ext cx="6201000" cy="2529300"/>
          </a:xfrm>
          <a:prstGeom prst="rect">
            <a:avLst/>
          </a:prstGeom>
          <a:noFill/>
          <a:ln cap="flat" cmpd="sng" w="38100">
            <a:solidFill>
              <a:schemeClr val="accent4"/>
            </a:solidFill>
            <a:prstDash val="dashDot"/>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rgbClr val="CC0000"/>
              </a:buClr>
              <a:buSzPts val="1100"/>
              <a:buFont typeface="Mada"/>
              <a:buChar char="●"/>
            </a:pPr>
            <a:r>
              <a:rPr b="1" lang="ar" sz="1100">
                <a:solidFill>
                  <a:srgbClr val="CC0000"/>
                </a:solidFill>
                <a:latin typeface="Mada"/>
                <a:ea typeface="Mada"/>
                <a:cs typeface="Mada"/>
                <a:sym typeface="Mada"/>
              </a:rPr>
              <a:t>The presence of established </a:t>
            </a:r>
            <a:r>
              <a:rPr b="1" lang="ar" sz="1100" u="sng">
                <a:solidFill>
                  <a:srgbClr val="CC0000"/>
                </a:solidFill>
                <a:latin typeface="Mada"/>
                <a:ea typeface="Mada"/>
                <a:cs typeface="Mada"/>
                <a:sym typeface="Mada"/>
              </a:rPr>
              <a:t>hypercalcaemia</a:t>
            </a:r>
            <a:r>
              <a:rPr b="1" lang="ar" sz="1100">
                <a:solidFill>
                  <a:srgbClr val="CC0000"/>
                </a:solidFill>
                <a:latin typeface="Mada"/>
                <a:ea typeface="Mada"/>
                <a:cs typeface="Mada"/>
                <a:sym typeface="Mada"/>
              </a:rPr>
              <a:t> in more than one serum measurement accompanied by elevated </a:t>
            </a:r>
            <a:r>
              <a:rPr b="1" lang="ar" sz="1100" u="sng">
                <a:solidFill>
                  <a:srgbClr val="CC0000"/>
                </a:solidFill>
                <a:latin typeface="Mada"/>
                <a:ea typeface="Mada"/>
                <a:cs typeface="Mada"/>
                <a:sym typeface="Mada"/>
              </a:rPr>
              <a:t>immunoreactive PTH</a:t>
            </a:r>
            <a:r>
              <a:rPr b="1" lang="ar" sz="1100">
                <a:solidFill>
                  <a:srgbClr val="CC0000"/>
                </a:solidFill>
                <a:latin typeface="Mada"/>
                <a:ea typeface="Mada"/>
                <a:cs typeface="Mada"/>
                <a:sym typeface="Mada"/>
              </a:rPr>
              <a:t> is characteristic (iPTH).</a:t>
            </a:r>
            <a:endParaRPr b="1" sz="1100">
              <a:solidFill>
                <a:srgbClr val="CC0000"/>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Serum phosphate is usually low</a:t>
            </a:r>
            <a:r>
              <a:rPr lang="ar" sz="1100">
                <a:latin typeface="Mada"/>
                <a:ea typeface="Mada"/>
                <a:cs typeface="Mada"/>
                <a:sym typeface="Mada"/>
              </a:rPr>
              <a:t> </a:t>
            </a:r>
            <a:r>
              <a:rPr lang="ar" sz="1100">
                <a:solidFill>
                  <a:srgbClr val="A64D79"/>
                </a:solidFill>
                <a:latin typeface="Mada"/>
                <a:ea typeface="Mada"/>
                <a:cs typeface="Mada"/>
                <a:sym typeface="Mada"/>
              </a:rPr>
              <a:t>but may be normal.</a:t>
            </a:r>
            <a:endParaRPr sz="1100">
              <a:solidFill>
                <a:srgbClr val="A64D79"/>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Blood alkaline phosphatase (of bone origin) is raised.</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Summary:</a:t>
            </a:r>
            <a:r>
              <a:rPr lang="ar" sz="1100">
                <a:latin typeface="Mada"/>
                <a:ea typeface="Mada"/>
                <a:cs typeface="Mada"/>
                <a:sym typeface="Mada"/>
              </a:rPr>
              <a:t> </a:t>
            </a:r>
            <a:r>
              <a:rPr b="1" lang="ar" sz="1100">
                <a:solidFill>
                  <a:srgbClr val="CC0000"/>
                </a:solidFill>
                <a:latin typeface="Mada"/>
                <a:ea typeface="Mada"/>
                <a:cs typeface="Mada"/>
                <a:sym typeface="Mada"/>
              </a:rPr>
              <a:t>↑ Calcium, ↓ Phosphorus, ↑ PTH</a:t>
            </a:r>
            <a:r>
              <a:rPr b="1" lang="ar" sz="1100">
                <a:solidFill>
                  <a:srgbClr val="CC0000"/>
                </a:solidFill>
                <a:latin typeface="Mada"/>
                <a:ea typeface="Mada"/>
                <a:cs typeface="Mada"/>
                <a:sym typeface="Mada"/>
              </a:rPr>
              <a:t>; </a:t>
            </a:r>
            <a:r>
              <a:rPr lang="ar" sz="1100">
                <a:solidFill>
                  <a:srgbClr val="1C4588"/>
                </a:solidFill>
                <a:latin typeface="Mada"/>
                <a:ea typeface="Mada"/>
                <a:cs typeface="Mada"/>
                <a:sym typeface="Mada"/>
              </a:rPr>
              <a:t>when this combination is present in an asymptomatic patient then further investigation is usually unnecessary.</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Hypercloreaemic acidosis</a:t>
            </a:r>
            <a:r>
              <a:rPr lang="ar" sz="1100">
                <a:solidFill>
                  <a:srgbClr val="1C4588"/>
                </a:solidFill>
                <a:latin typeface="Mada"/>
                <a:ea typeface="Mada"/>
                <a:cs typeface="Mada"/>
                <a:sym typeface="Mada"/>
              </a:rPr>
              <a:t> (Often mild)</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24-hour urinary calcium</a:t>
            </a:r>
            <a:r>
              <a:rPr lang="ar" sz="1100">
                <a:solidFill>
                  <a:srgbClr val="1C4588"/>
                </a:solidFill>
                <a:latin typeface="Mada"/>
                <a:ea typeface="Mada"/>
                <a:cs typeface="Mada"/>
                <a:sym typeface="Mada"/>
              </a:rPr>
              <a:t> or single calcium creatinine ratio should be measured in a young patient with modest elevation in calcium and PTH </a:t>
            </a:r>
            <a:r>
              <a:rPr b="1" lang="ar" sz="1100">
                <a:solidFill>
                  <a:srgbClr val="1C4588"/>
                </a:solidFill>
                <a:latin typeface="Mada"/>
                <a:ea typeface="Mada"/>
                <a:cs typeface="Mada"/>
                <a:sym typeface="Mada"/>
              </a:rPr>
              <a:t>to exclude familial hypocalciuric hypercalcaemia</a:t>
            </a:r>
            <a:endParaRPr b="1"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Protein electrophoresis/immunofixation: </a:t>
            </a:r>
            <a:r>
              <a:rPr lang="ar" sz="1100">
                <a:solidFill>
                  <a:srgbClr val="1C4588"/>
                </a:solidFill>
                <a:latin typeface="Mada"/>
                <a:ea typeface="Mada"/>
                <a:cs typeface="Mada"/>
                <a:sym typeface="Mada"/>
              </a:rPr>
              <a:t>to exclude myeloma</a:t>
            </a:r>
            <a:endParaRPr sz="1100">
              <a:solidFill>
                <a:srgbClr val="1C4588"/>
              </a:solidFill>
              <a:latin typeface="Mada"/>
              <a:ea typeface="Mada"/>
              <a:cs typeface="Mada"/>
              <a:sym typeface="Mada"/>
            </a:endParaRPr>
          </a:p>
          <a:p>
            <a:pPr indent="-298450" lvl="0" marL="457200" rtl="0" algn="l">
              <a:spcBef>
                <a:spcPts val="0"/>
              </a:spcBef>
              <a:spcAft>
                <a:spcPts val="0"/>
              </a:spcAft>
              <a:buClr>
                <a:srgbClr val="1C4588"/>
              </a:buClr>
              <a:buSzPts val="1100"/>
              <a:buFont typeface="Mada"/>
              <a:buChar char="●"/>
            </a:pPr>
            <a:r>
              <a:rPr b="1" lang="ar" sz="1100">
                <a:solidFill>
                  <a:srgbClr val="1C4588"/>
                </a:solidFill>
                <a:latin typeface="Mada"/>
                <a:ea typeface="Mada"/>
                <a:cs typeface="Mada"/>
                <a:sym typeface="Mada"/>
              </a:rPr>
              <a:t>Hydrocortisone suppression test: </a:t>
            </a:r>
            <a:r>
              <a:rPr lang="ar" sz="1100">
                <a:solidFill>
                  <a:srgbClr val="1C4588"/>
                </a:solidFill>
                <a:latin typeface="Mada"/>
                <a:ea typeface="Mada"/>
                <a:cs typeface="Mada"/>
                <a:sym typeface="Mada"/>
              </a:rPr>
              <a:t>hydrocortisone 40 mg three times daily for 10 days leads to suppression of plasma calcium in sarcoidosis, vitamin D-mediated hypercalcaemia and some malignancies.</a:t>
            </a:r>
            <a:endParaRPr b="1" sz="1100">
              <a:solidFill>
                <a:srgbClr val="1C4588"/>
              </a:solidFill>
              <a:latin typeface="Mada"/>
              <a:ea typeface="Mada"/>
              <a:cs typeface="Mada"/>
              <a:sym typeface="Mada"/>
            </a:endParaRPr>
          </a:p>
        </p:txBody>
      </p:sp>
      <p:sp>
        <p:nvSpPr>
          <p:cNvPr id="224" name="Google Shape;224;p24"/>
          <p:cNvSpPr/>
          <p:nvPr/>
        </p:nvSpPr>
        <p:spPr>
          <a:xfrm>
            <a:off x="440375" y="4341850"/>
            <a:ext cx="597300" cy="5622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5" name="Google Shape;225;p24"/>
          <p:cNvCxnSpPr>
            <a:stCxn id="224" idx="6"/>
          </p:cNvCxnSpPr>
          <p:nvPr/>
        </p:nvCxnSpPr>
        <p:spPr>
          <a:xfrm>
            <a:off x="1037675" y="4622950"/>
            <a:ext cx="1563900" cy="300"/>
          </a:xfrm>
          <a:prstGeom prst="straightConnector1">
            <a:avLst/>
          </a:prstGeom>
          <a:noFill/>
          <a:ln cap="flat" cmpd="sng" w="19050">
            <a:solidFill>
              <a:schemeClr val="accent1"/>
            </a:solidFill>
            <a:prstDash val="solid"/>
            <a:round/>
            <a:headEnd len="med" w="med" type="none"/>
            <a:tailEnd len="med" w="med" type="oval"/>
          </a:ln>
        </p:spPr>
      </p:cxnSp>
      <p:sp>
        <p:nvSpPr>
          <p:cNvPr id="226" name="Google Shape;226;p24"/>
          <p:cNvSpPr txBox="1"/>
          <p:nvPr/>
        </p:nvSpPr>
        <p:spPr>
          <a:xfrm>
            <a:off x="1190075" y="4183125"/>
            <a:ext cx="23724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solidFill>
                  <a:schemeClr val="accent1"/>
                </a:solidFill>
                <a:latin typeface="Mada"/>
                <a:ea typeface="Mada"/>
                <a:cs typeface="Mada"/>
                <a:sym typeface="Mada"/>
              </a:rPr>
              <a:t>Imaging</a:t>
            </a:r>
            <a:r>
              <a:rPr b="1" lang="ar" sz="1800">
                <a:solidFill>
                  <a:schemeClr val="accent1"/>
                </a:solidFill>
                <a:latin typeface="Mada"/>
                <a:ea typeface="Mada"/>
                <a:cs typeface="Mada"/>
                <a:sym typeface="Mada"/>
              </a:rPr>
              <a:t> </a:t>
            </a:r>
            <a:endParaRPr b="1" sz="1800">
              <a:solidFill>
                <a:schemeClr val="accent1"/>
              </a:solidFill>
              <a:latin typeface="Mada"/>
              <a:ea typeface="Mada"/>
              <a:cs typeface="Mada"/>
              <a:sym typeface="Mada"/>
            </a:endParaRPr>
          </a:p>
        </p:txBody>
      </p:sp>
      <p:sp>
        <p:nvSpPr>
          <p:cNvPr id="227" name="Google Shape;227;p24"/>
          <p:cNvSpPr txBox="1"/>
          <p:nvPr/>
        </p:nvSpPr>
        <p:spPr>
          <a:xfrm>
            <a:off x="1122825" y="4751650"/>
            <a:ext cx="6201000" cy="1663200"/>
          </a:xfrm>
          <a:prstGeom prst="rect">
            <a:avLst/>
          </a:prstGeom>
          <a:noFill/>
          <a:ln cap="flat" cmpd="sng" w="38100">
            <a:solidFill>
              <a:schemeClr val="accent4"/>
            </a:solidFill>
            <a:prstDash val="dashDot"/>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SzPts val="1100"/>
              <a:buFont typeface="Mada"/>
              <a:buChar char="●"/>
            </a:pPr>
            <a:r>
              <a:rPr b="1" lang="ar" sz="1100">
                <a:latin typeface="Mada"/>
                <a:ea typeface="Mada"/>
                <a:cs typeface="Mada"/>
                <a:sym typeface="Mada"/>
              </a:rPr>
              <a:t>Plain X-ray</a:t>
            </a:r>
            <a:r>
              <a:rPr lang="ar" sz="1100">
                <a:latin typeface="Mada"/>
                <a:ea typeface="Mada"/>
                <a:cs typeface="Mada"/>
                <a:sym typeface="Mada"/>
              </a:rPr>
              <a:t> of hands can be diagnostic showing subperiosteal bone resorption usually on the radial surface of the distal phalanx with distal phalangeal tufting as well as </a:t>
            </a:r>
            <a:r>
              <a:rPr b="1" lang="ar" sz="1100">
                <a:latin typeface="Mada"/>
                <a:ea typeface="Mada"/>
                <a:cs typeface="Mada"/>
                <a:sym typeface="Mada"/>
              </a:rPr>
              <a:t>cysts formation </a:t>
            </a:r>
            <a:r>
              <a:rPr lang="ar" sz="1100">
                <a:latin typeface="Mada"/>
                <a:ea typeface="Mada"/>
                <a:cs typeface="Mada"/>
                <a:sym typeface="Mada"/>
              </a:rPr>
              <a:t>and generalized </a:t>
            </a:r>
            <a:r>
              <a:rPr b="1" lang="ar" sz="1100">
                <a:latin typeface="Mada"/>
                <a:ea typeface="Mada"/>
                <a:cs typeface="Mada"/>
                <a:sym typeface="Mada"/>
              </a:rPr>
              <a:t>osteopenia</a:t>
            </a:r>
            <a:r>
              <a:rPr lang="ar" sz="1100">
                <a:latin typeface="Mada"/>
                <a:ea typeface="Mada"/>
                <a:cs typeface="Mada"/>
                <a:sym typeface="Mada"/>
              </a:rPr>
              <a:t>. </a:t>
            </a:r>
            <a:r>
              <a:rPr lang="ar" sz="1100">
                <a:solidFill>
                  <a:srgbClr val="1C4588"/>
                </a:solidFill>
                <a:latin typeface="Mada"/>
                <a:ea typeface="Mada"/>
                <a:cs typeface="Mada"/>
                <a:sym typeface="Mada"/>
              </a:rPr>
              <a:t>Abdominal X-ray may show stones.</a:t>
            </a:r>
            <a:endParaRPr sz="1100">
              <a:solidFill>
                <a:srgbClr val="1C4588"/>
              </a:solidFill>
              <a:latin typeface="Mada"/>
              <a:ea typeface="Mada"/>
              <a:cs typeface="Mada"/>
              <a:sym typeface="Mada"/>
            </a:endParaRPr>
          </a:p>
          <a:p>
            <a:pPr indent="-298450" lvl="0" marL="457200" marR="0" rtl="0" algn="l">
              <a:lnSpc>
                <a:spcPct val="100000"/>
              </a:lnSpc>
              <a:spcBef>
                <a:spcPts val="0"/>
              </a:spcBef>
              <a:spcAft>
                <a:spcPts val="0"/>
              </a:spcAft>
              <a:buSzPts val="1100"/>
              <a:buFont typeface="Mada"/>
              <a:buChar char="●"/>
            </a:pPr>
            <a:r>
              <a:rPr b="1" lang="ar" sz="1100">
                <a:latin typeface="Mada"/>
                <a:ea typeface="Mada"/>
                <a:cs typeface="Mada"/>
                <a:sym typeface="Mada"/>
              </a:rPr>
              <a:t>Preoperative localization of the abnormal parathyroid gland(s):</a:t>
            </a:r>
            <a:endParaRPr b="1" sz="1100">
              <a:latin typeface="Mada"/>
              <a:ea typeface="Mada"/>
              <a:cs typeface="Mada"/>
              <a:sym typeface="Mada"/>
            </a:endParaRPr>
          </a:p>
          <a:p>
            <a:pPr indent="-298450" lvl="1" marL="914400" marR="0" rtl="0" algn="l">
              <a:lnSpc>
                <a:spcPct val="100000"/>
              </a:lnSpc>
              <a:spcBef>
                <a:spcPts val="0"/>
              </a:spcBef>
              <a:spcAft>
                <a:spcPts val="0"/>
              </a:spcAft>
              <a:buSzPts val="1100"/>
              <a:buFont typeface="Mada"/>
              <a:buChar char="○"/>
            </a:pPr>
            <a:r>
              <a:rPr lang="ar" sz="1100">
                <a:latin typeface="Mada"/>
                <a:ea typeface="Mada"/>
                <a:cs typeface="Mada"/>
                <a:sym typeface="Mada"/>
              </a:rPr>
              <a:t>Ultrasonography</a:t>
            </a:r>
            <a:endParaRPr sz="1100">
              <a:latin typeface="Mada"/>
              <a:ea typeface="Mada"/>
              <a:cs typeface="Mada"/>
              <a:sym typeface="Mada"/>
            </a:endParaRPr>
          </a:p>
          <a:p>
            <a:pPr indent="-298450" lvl="1" marL="914400" marR="0" rtl="0" algn="l">
              <a:lnSpc>
                <a:spcPct val="100000"/>
              </a:lnSpc>
              <a:spcBef>
                <a:spcPts val="0"/>
              </a:spcBef>
              <a:spcAft>
                <a:spcPts val="0"/>
              </a:spcAft>
              <a:buSzPts val="1100"/>
              <a:buFont typeface="Mada"/>
              <a:buChar char="○"/>
            </a:pPr>
            <a:r>
              <a:rPr lang="ar" sz="1100">
                <a:latin typeface="Mada"/>
                <a:ea typeface="Mada"/>
                <a:cs typeface="Mada"/>
                <a:sym typeface="Mada"/>
              </a:rPr>
              <a:t>MRI</a:t>
            </a:r>
            <a:endParaRPr sz="1100">
              <a:latin typeface="Mada"/>
              <a:ea typeface="Mada"/>
              <a:cs typeface="Mada"/>
              <a:sym typeface="Mada"/>
            </a:endParaRPr>
          </a:p>
          <a:p>
            <a:pPr indent="-298450" lvl="1" marL="914400" marR="0" rtl="0" algn="l">
              <a:lnSpc>
                <a:spcPct val="100000"/>
              </a:lnSpc>
              <a:spcBef>
                <a:spcPts val="0"/>
              </a:spcBef>
              <a:spcAft>
                <a:spcPts val="0"/>
              </a:spcAft>
              <a:buSzPts val="1100"/>
              <a:buFont typeface="Mada"/>
              <a:buChar char="○"/>
            </a:pPr>
            <a:r>
              <a:rPr lang="ar" sz="1100">
                <a:latin typeface="Mada"/>
                <a:ea typeface="Mada"/>
                <a:cs typeface="Mada"/>
                <a:sym typeface="Mada"/>
              </a:rPr>
              <a:t>CT</a:t>
            </a:r>
            <a:r>
              <a:rPr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usually</a:t>
            </a:r>
            <a:r>
              <a:rPr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done</a:t>
            </a:r>
            <a:r>
              <a:rPr lang="ar" sz="1100">
                <a:solidFill>
                  <a:srgbClr val="6AA84F"/>
                </a:solidFill>
                <a:latin typeface="Mada"/>
                <a:ea typeface="Mada"/>
                <a:cs typeface="Mada"/>
                <a:sym typeface="Mada"/>
              </a:rPr>
              <a:t> after sestamibi scan for further </a:t>
            </a:r>
            <a:r>
              <a:rPr lang="ar" sz="1100">
                <a:solidFill>
                  <a:srgbClr val="6AA84F"/>
                </a:solidFill>
                <a:latin typeface="Mada"/>
                <a:ea typeface="Mada"/>
                <a:cs typeface="Mada"/>
                <a:sym typeface="Mada"/>
              </a:rPr>
              <a:t>localization</a:t>
            </a:r>
            <a:r>
              <a:rPr lang="ar" sz="1100">
                <a:solidFill>
                  <a:srgbClr val="6AA84F"/>
                </a:solidFill>
                <a:latin typeface="Mada"/>
                <a:ea typeface="Mada"/>
                <a:cs typeface="Mada"/>
                <a:sym typeface="Mada"/>
              </a:rPr>
              <a:t> of the adenoma</a:t>
            </a:r>
            <a:endParaRPr sz="1100">
              <a:solidFill>
                <a:srgbClr val="6AA84F"/>
              </a:solidFill>
              <a:latin typeface="Mada"/>
              <a:ea typeface="Mada"/>
              <a:cs typeface="Mada"/>
              <a:sym typeface="Mada"/>
            </a:endParaRPr>
          </a:p>
          <a:p>
            <a:pPr indent="-298450" lvl="1" marL="914400" marR="0" rtl="0" algn="l">
              <a:lnSpc>
                <a:spcPct val="100000"/>
              </a:lnSpc>
              <a:spcBef>
                <a:spcPts val="0"/>
              </a:spcBef>
              <a:spcAft>
                <a:spcPts val="0"/>
              </a:spcAft>
              <a:buSzPts val="1100"/>
              <a:buFont typeface="Mada"/>
              <a:buChar char="○"/>
            </a:pPr>
            <a:r>
              <a:rPr b="1" lang="ar" sz="1100">
                <a:solidFill>
                  <a:srgbClr val="CC0000"/>
                </a:solidFill>
                <a:latin typeface="Mada"/>
                <a:ea typeface="Mada"/>
                <a:cs typeface="Mada"/>
                <a:sym typeface="Mada"/>
              </a:rPr>
              <a:t>Thallium 201 – Tehcnichum99m scan (subtraction study) and sestamibi scan</a:t>
            </a:r>
            <a:r>
              <a:rPr lang="ar" sz="1100">
                <a:latin typeface="Mada"/>
                <a:ea typeface="Mada"/>
                <a:cs typeface="Mada"/>
                <a:sym typeface="Mada"/>
              </a:rPr>
              <a:t> </a:t>
            </a:r>
            <a:r>
              <a:rPr lang="ar" sz="1100">
                <a:solidFill>
                  <a:srgbClr val="6AA84F"/>
                </a:solidFill>
                <a:latin typeface="Mada"/>
                <a:ea typeface="Mada"/>
                <a:cs typeface="Mada"/>
                <a:sym typeface="Mada"/>
              </a:rPr>
              <a:t>(85-95% sensitivity)</a:t>
            </a:r>
            <a:endParaRPr sz="1100">
              <a:solidFill>
                <a:srgbClr val="6AA84F"/>
              </a:solidFill>
              <a:latin typeface="Mada"/>
              <a:ea typeface="Mada"/>
              <a:cs typeface="Mada"/>
              <a:sym typeface="Mada"/>
            </a:endParaRPr>
          </a:p>
        </p:txBody>
      </p:sp>
      <p:pic>
        <p:nvPicPr>
          <p:cNvPr id="228" name="Google Shape;228;p24"/>
          <p:cNvPicPr preferRelativeResize="0"/>
          <p:nvPr/>
        </p:nvPicPr>
        <p:blipFill rotWithShape="1">
          <a:blip r:embed="rId4">
            <a:alphaModFix/>
          </a:blip>
          <a:srcRect b="-113230" l="80900" r="-80900" t="113230"/>
          <a:stretch/>
        </p:blipFill>
        <p:spPr>
          <a:xfrm>
            <a:off x="202600" y="4303500"/>
            <a:ext cx="597300" cy="562200"/>
          </a:xfrm>
          <a:prstGeom prst="rect">
            <a:avLst/>
          </a:prstGeom>
          <a:noFill/>
          <a:ln>
            <a:noFill/>
          </a:ln>
        </p:spPr>
      </p:pic>
      <p:pic>
        <p:nvPicPr>
          <p:cNvPr id="229" name="Google Shape;229;p24"/>
          <p:cNvPicPr preferRelativeResize="0"/>
          <p:nvPr/>
        </p:nvPicPr>
        <p:blipFill>
          <a:blip r:embed="rId5">
            <a:alphaModFix/>
          </a:blip>
          <a:stretch>
            <a:fillRect/>
          </a:stretch>
        </p:blipFill>
        <p:spPr>
          <a:xfrm>
            <a:off x="466625" y="4350562"/>
            <a:ext cx="544800" cy="544800"/>
          </a:xfrm>
          <a:prstGeom prst="rect">
            <a:avLst/>
          </a:prstGeom>
          <a:noFill/>
          <a:ln>
            <a:noFill/>
          </a:ln>
        </p:spPr>
      </p:pic>
      <p:pic>
        <p:nvPicPr>
          <p:cNvPr id="230" name="Google Shape;230;p24"/>
          <p:cNvPicPr preferRelativeResize="0"/>
          <p:nvPr/>
        </p:nvPicPr>
        <p:blipFill>
          <a:blip r:embed="rId6">
            <a:alphaModFix/>
          </a:blip>
          <a:stretch>
            <a:fillRect/>
          </a:stretch>
        </p:blipFill>
        <p:spPr>
          <a:xfrm>
            <a:off x="541899" y="1279275"/>
            <a:ext cx="453600" cy="377135"/>
          </a:xfrm>
          <a:prstGeom prst="rect">
            <a:avLst/>
          </a:prstGeom>
          <a:noFill/>
          <a:ln>
            <a:noFill/>
          </a:ln>
        </p:spPr>
      </p:pic>
      <p:sp>
        <p:nvSpPr>
          <p:cNvPr id="231" name="Google Shape;231;p24"/>
          <p:cNvSpPr txBox="1"/>
          <p:nvPr/>
        </p:nvSpPr>
        <p:spPr>
          <a:xfrm>
            <a:off x="202600" y="6491125"/>
            <a:ext cx="6134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Treatment</a:t>
            </a:r>
            <a:endParaRPr b="1" sz="2200">
              <a:highlight>
                <a:srgbClr val="D0E0E3"/>
              </a:highlight>
              <a:latin typeface="Mada"/>
              <a:ea typeface="Mada"/>
              <a:cs typeface="Mada"/>
              <a:sym typeface="Mada"/>
            </a:endParaRPr>
          </a:p>
        </p:txBody>
      </p:sp>
      <p:sp>
        <p:nvSpPr>
          <p:cNvPr id="232" name="Google Shape;232;p24"/>
          <p:cNvSpPr txBox="1"/>
          <p:nvPr/>
        </p:nvSpPr>
        <p:spPr>
          <a:xfrm>
            <a:off x="352825" y="6872325"/>
            <a:ext cx="6971100" cy="2789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Font typeface="Mada"/>
              <a:buChar char="●"/>
            </a:pPr>
            <a:r>
              <a:rPr b="1" lang="ar" sz="1100">
                <a:solidFill>
                  <a:srgbClr val="CC0000"/>
                </a:solidFill>
                <a:latin typeface="Mada"/>
                <a:ea typeface="Mada"/>
                <a:cs typeface="Mada"/>
                <a:sym typeface="Mada"/>
              </a:rPr>
              <a:t>Surgical treatment (Parathyroidectomy)</a:t>
            </a:r>
            <a:r>
              <a:rPr lang="ar" sz="1100">
                <a:latin typeface="Mada"/>
                <a:ea typeface="Mada"/>
                <a:cs typeface="Mada"/>
                <a:sym typeface="Mada"/>
              </a:rPr>
              <a:t> should be considered in all cases with established diagnosis of primary hyperparathyroidism.</a:t>
            </a:r>
            <a:endParaRPr sz="1100">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while waiting for surgery, patient should be kept hydration, sometimes given diuretics to increase calcium excretion.</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solidFill>
                  <a:srgbClr val="CC0000"/>
                </a:solidFill>
                <a:latin typeface="Mada"/>
                <a:ea typeface="Mada"/>
                <a:cs typeface="Mada"/>
                <a:sym typeface="Mada"/>
              </a:rPr>
              <a:t>If patient is symptomatic (lithiasis, osteoporosis, pancreatitis) surgery is indicated:</a:t>
            </a:r>
            <a:endParaRPr b="1" sz="1100">
              <a:solidFill>
                <a:srgbClr val="CC0000"/>
              </a:solidFill>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Bilateral neck exploration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Or Focused parathyroid exploration if adenoma is localized preoperatively</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During surgery the surgeon identifies all four parathyroid glands (using biopsy if necessary) followed by:</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The </a:t>
            </a:r>
            <a:r>
              <a:rPr b="1" lang="ar" sz="1100">
                <a:solidFill>
                  <a:srgbClr val="CC0000"/>
                </a:solidFill>
                <a:latin typeface="Mada"/>
                <a:ea typeface="Mada"/>
                <a:cs typeface="Mada"/>
                <a:sym typeface="Mada"/>
              </a:rPr>
              <a:t>removal of the enlarged parathyroid, not all the 4 glands</a:t>
            </a:r>
            <a:r>
              <a:rPr lang="ar" sz="1100">
                <a:latin typeface="Mada"/>
                <a:ea typeface="Mada"/>
                <a:cs typeface="Mada"/>
                <a:sym typeface="Mada"/>
              </a:rPr>
              <a:t> (In case of </a:t>
            </a:r>
            <a:r>
              <a:rPr b="1" lang="ar" sz="1100">
                <a:latin typeface="Mada"/>
                <a:ea typeface="Mada"/>
                <a:cs typeface="Mada"/>
                <a:sym typeface="Mada"/>
              </a:rPr>
              <a:t>adenoma</a:t>
            </a:r>
            <a:r>
              <a:rPr lang="ar" sz="1100">
                <a:latin typeface="Mada"/>
                <a:ea typeface="Mada"/>
                <a:cs typeface="Mada"/>
                <a:sym typeface="Mada"/>
              </a:rPr>
              <a:t>) </a:t>
            </a:r>
            <a:endParaRPr sz="1100">
              <a:latin typeface="Mada"/>
              <a:ea typeface="Mada"/>
              <a:cs typeface="Mada"/>
              <a:sym typeface="Mada"/>
            </a:endParaRPr>
          </a:p>
          <a:p>
            <a:pPr indent="-298450" lvl="1" marL="914400" rtl="0" algn="l">
              <a:spcBef>
                <a:spcPts val="0"/>
              </a:spcBef>
              <a:spcAft>
                <a:spcPts val="0"/>
              </a:spcAft>
              <a:buSzPts val="1100"/>
              <a:buFont typeface="Mada"/>
              <a:buChar char="○"/>
            </a:pPr>
            <a:r>
              <a:rPr lang="ar" sz="1100">
                <a:latin typeface="Mada"/>
                <a:ea typeface="Mada"/>
                <a:cs typeface="Mada"/>
                <a:sym typeface="Mada"/>
              </a:rPr>
              <a:t>Or </a:t>
            </a:r>
            <a:r>
              <a:rPr b="1" lang="ar" sz="1100">
                <a:solidFill>
                  <a:srgbClr val="CC0000"/>
                </a:solidFill>
                <a:latin typeface="Mada"/>
                <a:ea typeface="Mada"/>
                <a:cs typeface="Mada"/>
                <a:sym typeface="Mada"/>
              </a:rPr>
              <a:t>3 1⁄2 glands</a:t>
            </a:r>
            <a:r>
              <a:rPr lang="ar" sz="1100">
                <a:latin typeface="Mada"/>
                <a:ea typeface="Mada"/>
                <a:cs typeface="Mada"/>
                <a:sym typeface="Mada"/>
              </a:rPr>
              <a:t> in case of multiple glandular </a:t>
            </a:r>
            <a:r>
              <a:rPr b="1" lang="ar" sz="1100">
                <a:latin typeface="Mada"/>
                <a:ea typeface="Mada"/>
                <a:cs typeface="Mada"/>
                <a:sym typeface="Mada"/>
              </a:rPr>
              <a:t>hyperplasia</a:t>
            </a:r>
            <a:r>
              <a:rPr lang="ar" sz="1100">
                <a:latin typeface="Mada"/>
                <a:ea typeface="Mada"/>
                <a:cs typeface="Mada"/>
                <a:sym typeface="Mada"/>
              </a:rPr>
              <a:t>. </a:t>
            </a:r>
            <a:r>
              <a:rPr lang="ar" sz="1100">
                <a:solidFill>
                  <a:srgbClr val="6AA84F"/>
                </a:solidFill>
                <a:latin typeface="Mada"/>
                <a:ea typeface="Mada"/>
                <a:cs typeface="Mada"/>
                <a:sym typeface="Mada"/>
              </a:rPr>
              <a:t>(You can easily live with half a parathyroid gland)</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Intraoperative PTH monitoring</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Endoscopic parathyroidectomy</a:t>
            </a:r>
            <a:endParaRPr sz="1100">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Minimal access surgery is used, and some centres measure PTH levels intra-operatively to ensure the adenoma has been removed.</a:t>
            </a:r>
            <a:endParaRPr sz="1100">
              <a:solidFill>
                <a:srgbClr val="6AA84F"/>
              </a:solidFill>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Medical treatment:</a:t>
            </a:r>
            <a:r>
              <a:rPr lang="ar" sz="1100">
                <a:latin typeface="Mada"/>
                <a:ea typeface="Mada"/>
                <a:cs typeface="Mada"/>
                <a:sym typeface="Mada"/>
              </a:rPr>
              <a:t> cinacalcet (Calcimimetic agent) can be used if patient has high surgical risk</a:t>
            </a:r>
            <a:r>
              <a:rPr lang="ar" sz="1100">
                <a:solidFill>
                  <a:srgbClr val="6AA84F"/>
                </a:solidFill>
                <a:latin typeface="Mada"/>
                <a:ea typeface="Mada"/>
                <a:cs typeface="Mada"/>
                <a:sym typeface="Mada"/>
              </a:rPr>
              <a:t> e.g. </a:t>
            </a:r>
            <a:r>
              <a:rPr lang="ar" sz="1100">
                <a:solidFill>
                  <a:srgbClr val="CC0000"/>
                </a:solidFill>
                <a:latin typeface="Mada"/>
                <a:ea typeface="Mada"/>
                <a:cs typeface="Mada"/>
                <a:sym typeface="Mada"/>
              </a:rPr>
              <a:t>elderly</a:t>
            </a:r>
            <a:r>
              <a:rPr lang="ar" sz="1100">
                <a:solidFill>
                  <a:srgbClr val="6AA84F"/>
                </a:solidFill>
                <a:latin typeface="Mada"/>
                <a:ea typeface="Mada"/>
                <a:cs typeface="Mada"/>
                <a:sym typeface="Mada"/>
              </a:rPr>
              <a:t> and </a:t>
            </a:r>
            <a:r>
              <a:rPr lang="ar" sz="1100">
                <a:solidFill>
                  <a:srgbClr val="1C4588"/>
                </a:solidFill>
                <a:latin typeface="Mada"/>
                <a:ea typeface="Mada"/>
                <a:cs typeface="Mada"/>
                <a:sym typeface="Mada"/>
              </a:rPr>
              <a:t>dialysis</a:t>
            </a:r>
            <a:r>
              <a:rPr lang="ar" sz="1100">
                <a:solidFill>
                  <a:srgbClr val="6AA84F"/>
                </a:solidFill>
                <a:latin typeface="Mada"/>
                <a:ea typeface="Mada"/>
                <a:cs typeface="Mada"/>
                <a:sym typeface="Mada"/>
              </a:rPr>
              <a:t> patients</a:t>
            </a:r>
            <a:endParaRPr sz="1100">
              <a:solidFill>
                <a:srgbClr val="6AA84F"/>
              </a:solidFill>
              <a:latin typeface="Mada"/>
              <a:ea typeface="Mada"/>
              <a:cs typeface="Mada"/>
              <a:sym typeface="Mada"/>
            </a:endParaRPr>
          </a:p>
        </p:txBody>
      </p:sp>
      <p:pic>
        <p:nvPicPr>
          <p:cNvPr id="233" name="Google Shape;233;p24"/>
          <p:cNvPicPr preferRelativeResize="0"/>
          <p:nvPr/>
        </p:nvPicPr>
        <p:blipFill>
          <a:blip r:embed="rId7">
            <a:alphaModFix/>
          </a:blip>
          <a:stretch>
            <a:fillRect/>
          </a:stretch>
        </p:blipFill>
        <p:spPr>
          <a:xfrm>
            <a:off x="2960625" y="9830123"/>
            <a:ext cx="2469210" cy="742626"/>
          </a:xfrm>
          <a:prstGeom prst="rect">
            <a:avLst/>
          </a:prstGeom>
          <a:noFill/>
          <a:ln>
            <a:noFill/>
          </a:ln>
        </p:spPr>
      </p:pic>
      <p:pic>
        <p:nvPicPr>
          <p:cNvPr id="234" name="Google Shape;234;p24"/>
          <p:cNvPicPr preferRelativeResize="0"/>
          <p:nvPr/>
        </p:nvPicPr>
        <p:blipFill>
          <a:blip r:embed="rId8">
            <a:alphaModFix/>
          </a:blip>
          <a:stretch>
            <a:fillRect/>
          </a:stretch>
        </p:blipFill>
        <p:spPr>
          <a:xfrm>
            <a:off x="5527985" y="9794600"/>
            <a:ext cx="1908767" cy="742626"/>
          </a:xfrm>
          <a:prstGeom prst="rect">
            <a:avLst/>
          </a:prstGeom>
          <a:noFill/>
          <a:ln>
            <a:noFill/>
          </a:ln>
        </p:spPr>
      </p:pic>
      <p:pic>
        <p:nvPicPr>
          <p:cNvPr id="235" name="Google Shape;235;p24"/>
          <p:cNvPicPr preferRelativeResize="0"/>
          <p:nvPr/>
        </p:nvPicPr>
        <p:blipFill>
          <a:blip r:embed="rId9">
            <a:alphaModFix/>
          </a:blip>
          <a:stretch>
            <a:fillRect/>
          </a:stretch>
        </p:blipFill>
        <p:spPr>
          <a:xfrm>
            <a:off x="8973074" y="9065975"/>
            <a:ext cx="1342676" cy="976847"/>
          </a:xfrm>
          <a:prstGeom prst="rect">
            <a:avLst/>
          </a:prstGeom>
          <a:noFill/>
          <a:ln>
            <a:noFill/>
          </a:ln>
        </p:spPr>
      </p:pic>
      <p:pic>
        <p:nvPicPr>
          <p:cNvPr id="236" name="Google Shape;236;p24"/>
          <p:cNvPicPr preferRelativeResize="0"/>
          <p:nvPr/>
        </p:nvPicPr>
        <p:blipFill>
          <a:blip r:embed="rId10">
            <a:alphaModFix/>
          </a:blip>
          <a:stretch>
            <a:fillRect/>
          </a:stretch>
        </p:blipFill>
        <p:spPr>
          <a:xfrm>
            <a:off x="7700701" y="4202277"/>
            <a:ext cx="1563899" cy="958493"/>
          </a:xfrm>
          <a:prstGeom prst="rect">
            <a:avLst/>
          </a:prstGeom>
          <a:noFill/>
          <a:ln>
            <a:noFill/>
          </a:ln>
        </p:spPr>
      </p:pic>
      <p:sp>
        <p:nvSpPr>
          <p:cNvPr id="237" name="Google Shape;237;p24"/>
          <p:cNvSpPr/>
          <p:nvPr/>
        </p:nvSpPr>
        <p:spPr>
          <a:xfrm>
            <a:off x="466625" y="6941725"/>
            <a:ext cx="264000" cy="1917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43" name="Google Shape;243;p25"/>
          <p:cNvSpPr txBox="1"/>
          <p:nvPr/>
        </p:nvSpPr>
        <p:spPr>
          <a:xfrm>
            <a:off x="287325" y="0"/>
            <a:ext cx="68190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latin typeface="Mada"/>
                <a:ea typeface="Mada"/>
                <a:cs typeface="Mada"/>
                <a:sym typeface="Mada"/>
              </a:rPr>
              <a:t>Secondary &amp; Tertiary Hyperparathyroidism</a:t>
            </a:r>
            <a:endParaRPr b="1" sz="2600">
              <a:latin typeface="Mada"/>
              <a:ea typeface="Mada"/>
              <a:cs typeface="Mada"/>
              <a:sym typeface="Mada"/>
            </a:endParaRPr>
          </a:p>
        </p:txBody>
      </p:sp>
      <p:sp>
        <p:nvSpPr>
          <p:cNvPr id="244" name="Google Shape;244;p25"/>
          <p:cNvSpPr txBox="1"/>
          <p:nvPr/>
        </p:nvSpPr>
        <p:spPr>
          <a:xfrm>
            <a:off x="8000425" y="1528250"/>
            <a:ext cx="6721500" cy="1988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Chronic renal disease causing hypocalcemia “The most important cause as the body loses the active conversion of vit D to the most biological active form of vit D that shows the majority of its effect”.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Severe vitamin D deficiency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Malabsorption</a:t>
            </a:r>
            <a:endParaRPr sz="1200">
              <a:latin typeface="Mada"/>
              <a:ea typeface="Mada"/>
              <a:cs typeface="Mada"/>
              <a:sym typeface="Mada"/>
            </a:endParaRPr>
          </a:p>
          <a:p>
            <a:pPr indent="0" lvl="0" marL="0" rtl="0" algn="l">
              <a:spcBef>
                <a:spcPts val="0"/>
              </a:spcBef>
              <a:spcAft>
                <a:spcPts val="0"/>
              </a:spcAft>
              <a:buNone/>
            </a:pPr>
            <a:r>
              <a:t/>
            </a:r>
            <a:endParaRPr/>
          </a:p>
        </p:txBody>
      </p:sp>
      <p:sp>
        <p:nvSpPr>
          <p:cNvPr id="245" name="Google Shape;245;p25"/>
          <p:cNvSpPr txBox="1"/>
          <p:nvPr/>
        </p:nvSpPr>
        <p:spPr>
          <a:xfrm>
            <a:off x="8103825" y="2528238"/>
            <a:ext cx="6667500" cy="1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Tertiary </a:t>
            </a:r>
            <a:r>
              <a:rPr b="1" lang="ar" sz="1200">
                <a:latin typeface="Mada"/>
                <a:ea typeface="Mada"/>
                <a:cs typeface="Mada"/>
                <a:sym typeface="Mada"/>
              </a:rPr>
              <a:t>Hyperparathyroidism</a:t>
            </a:r>
            <a:r>
              <a:rPr lang="ar" sz="1200">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Tertiary Hyperparathyroidism occurs after long standing secondary hyperparathyroidism,such as CKD</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a:t> </a:t>
            </a:r>
            <a:endParaRPr/>
          </a:p>
          <a:p>
            <a:pPr indent="0" lvl="0" marL="0" rtl="0" algn="l">
              <a:spcBef>
                <a:spcPts val="0"/>
              </a:spcBef>
              <a:spcAft>
                <a:spcPts val="0"/>
              </a:spcAft>
              <a:buNone/>
            </a:pPr>
            <a:r>
              <a:t/>
            </a:r>
            <a:endParaRPr/>
          </a:p>
        </p:txBody>
      </p:sp>
      <p:sp>
        <p:nvSpPr>
          <p:cNvPr id="246" name="Google Shape;246;p25"/>
          <p:cNvSpPr txBox="1"/>
          <p:nvPr/>
        </p:nvSpPr>
        <p:spPr>
          <a:xfrm>
            <a:off x="342000" y="3260072"/>
            <a:ext cx="3486300" cy="5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47" name="Google Shape;247;p25"/>
          <p:cNvSpPr txBox="1"/>
          <p:nvPr/>
        </p:nvSpPr>
        <p:spPr>
          <a:xfrm>
            <a:off x="8191450" y="1033550"/>
            <a:ext cx="30000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Alegreya Regular"/>
              <a:buChar char="◄"/>
            </a:pPr>
            <a:r>
              <a:rPr b="1" lang="ar" sz="2200">
                <a:solidFill>
                  <a:schemeClr val="dk1"/>
                </a:solidFill>
                <a:highlight>
                  <a:schemeClr val="accent4"/>
                </a:highlight>
                <a:latin typeface="Mada"/>
                <a:ea typeface="Mada"/>
                <a:cs typeface="Mada"/>
                <a:sym typeface="Mada"/>
              </a:rPr>
              <a:t>Secondary :</a:t>
            </a:r>
            <a:endParaRPr/>
          </a:p>
        </p:txBody>
      </p:sp>
      <p:sp>
        <p:nvSpPr>
          <p:cNvPr id="248" name="Google Shape;248;p25"/>
          <p:cNvSpPr/>
          <p:nvPr/>
        </p:nvSpPr>
        <p:spPr>
          <a:xfrm>
            <a:off x="274425" y="1152450"/>
            <a:ext cx="7053000" cy="1728300"/>
          </a:xfrm>
          <a:prstGeom prst="round1Rect">
            <a:avLst>
              <a:gd fmla="val 16667" name="adj"/>
            </a:avLst>
          </a:prstGeom>
          <a:noFill/>
          <a:ln cap="flat" cmpd="sng" w="19050">
            <a:solidFill>
              <a:srgbClr val="B3CFD1"/>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sp>
        <p:nvSpPr>
          <p:cNvPr id="249" name="Google Shape;249;p25"/>
          <p:cNvSpPr txBox="1"/>
          <p:nvPr/>
        </p:nvSpPr>
        <p:spPr>
          <a:xfrm>
            <a:off x="807825" y="1155025"/>
            <a:ext cx="7053000" cy="5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ar" sz="1800" u="sng">
                <a:latin typeface="Mada"/>
                <a:ea typeface="Mada"/>
                <a:cs typeface="Mada"/>
                <a:sym typeface="Mada"/>
              </a:rPr>
              <a:t>Secondary hyperparathyroidism</a:t>
            </a:r>
            <a:r>
              <a:rPr b="1" lang="ar" sz="1800" u="sng">
                <a:latin typeface="Mada"/>
                <a:ea typeface="Mada"/>
                <a:cs typeface="Mada"/>
                <a:sym typeface="Mada"/>
              </a:rPr>
              <a:t>:</a:t>
            </a:r>
            <a:endParaRPr b="1" sz="1200">
              <a:solidFill>
                <a:srgbClr val="073763"/>
              </a:solidFill>
              <a:latin typeface="Mada"/>
              <a:ea typeface="Mada"/>
              <a:cs typeface="Mada"/>
              <a:sym typeface="Mada"/>
            </a:endParaRPr>
          </a:p>
          <a:p>
            <a:pPr indent="0" lvl="0" marL="0" rtl="0" algn="l">
              <a:spcBef>
                <a:spcPts val="0"/>
              </a:spcBef>
              <a:spcAft>
                <a:spcPts val="0"/>
              </a:spcAft>
              <a:buNone/>
            </a:pPr>
            <a:r>
              <a:t/>
            </a:r>
            <a:endParaRPr sz="1200">
              <a:solidFill>
                <a:srgbClr val="666666"/>
              </a:solidFill>
              <a:latin typeface="Lemonada"/>
              <a:ea typeface="Lemonada"/>
              <a:cs typeface="Lemonada"/>
              <a:sym typeface="Lemonada"/>
            </a:endParaRPr>
          </a:p>
        </p:txBody>
      </p:sp>
      <p:grpSp>
        <p:nvGrpSpPr>
          <p:cNvPr id="250" name="Google Shape;250;p25"/>
          <p:cNvGrpSpPr/>
          <p:nvPr/>
        </p:nvGrpSpPr>
        <p:grpSpPr>
          <a:xfrm>
            <a:off x="113092" y="1031888"/>
            <a:ext cx="615000" cy="647400"/>
            <a:chOff x="113092" y="803288"/>
            <a:chExt cx="615000" cy="647400"/>
          </a:xfrm>
        </p:grpSpPr>
        <p:sp>
          <p:nvSpPr>
            <p:cNvPr id="251" name="Google Shape;251;p25"/>
            <p:cNvSpPr/>
            <p:nvPr/>
          </p:nvSpPr>
          <p:spPr>
            <a:xfrm>
              <a:off x="113092" y="803288"/>
              <a:ext cx="615000" cy="647400"/>
            </a:xfrm>
            <a:prstGeom prst="ellipse">
              <a:avLst/>
            </a:prstGeom>
            <a:solidFill>
              <a:srgbClr val="B3CF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52" name="Google Shape;252;p25"/>
            <p:cNvSpPr/>
            <p:nvPr/>
          </p:nvSpPr>
          <p:spPr>
            <a:xfrm>
              <a:off x="233919" y="930483"/>
              <a:ext cx="373200" cy="393000"/>
            </a:xfrm>
            <a:prstGeom prst="ellipse">
              <a:avLst/>
            </a:prstGeom>
            <a:solidFill>
              <a:srgbClr val="77A9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53" name="Google Shape;253;p25"/>
            <p:cNvSpPr/>
            <p:nvPr/>
          </p:nvSpPr>
          <p:spPr>
            <a:xfrm flipH="1">
              <a:off x="199269" y="10495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grpSp>
      <p:grpSp>
        <p:nvGrpSpPr>
          <p:cNvPr id="254" name="Google Shape;254;p25"/>
          <p:cNvGrpSpPr/>
          <p:nvPr/>
        </p:nvGrpSpPr>
        <p:grpSpPr>
          <a:xfrm>
            <a:off x="159933" y="3034840"/>
            <a:ext cx="7217736" cy="1728305"/>
            <a:chOff x="-8105813" y="2434538"/>
            <a:chExt cx="7634585" cy="1832190"/>
          </a:xfrm>
        </p:grpSpPr>
        <p:sp>
          <p:nvSpPr>
            <p:cNvPr id="255" name="Google Shape;255;p25"/>
            <p:cNvSpPr/>
            <p:nvPr/>
          </p:nvSpPr>
          <p:spPr>
            <a:xfrm>
              <a:off x="-7938829" y="2616728"/>
              <a:ext cx="7467600" cy="1650000"/>
            </a:xfrm>
            <a:prstGeom prst="round1Rect">
              <a:avLst>
                <a:gd fmla="val 16667" name="adj"/>
              </a:avLst>
            </a:prstGeom>
            <a:noFill/>
            <a:ln cap="flat" cmpd="sng" w="19050">
              <a:solidFill>
                <a:srgbClr val="B3CFD1"/>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Font typeface="Mada"/>
                <a:buChar char="●"/>
              </a:pPr>
              <a:r>
                <a:t/>
              </a:r>
              <a:endParaRPr/>
            </a:p>
          </p:txBody>
        </p:sp>
        <p:grpSp>
          <p:nvGrpSpPr>
            <p:cNvPr id="256" name="Google Shape;256;p25"/>
            <p:cNvGrpSpPr/>
            <p:nvPr/>
          </p:nvGrpSpPr>
          <p:grpSpPr>
            <a:xfrm>
              <a:off x="-8105813" y="2434538"/>
              <a:ext cx="615000" cy="647400"/>
              <a:chOff x="113092" y="879488"/>
              <a:chExt cx="615000" cy="647400"/>
            </a:xfrm>
          </p:grpSpPr>
          <p:sp>
            <p:nvSpPr>
              <p:cNvPr id="257" name="Google Shape;257;p25"/>
              <p:cNvSpPr/>
              <p:nvPr/>
            </p:nvSpPr>
            <p:spPr>
              <a:xfrm>
                <a:off x="113092" y="879488"/>
                <a:ext cx="615000" cy="647400"/>
              </a:xfrm>
              <a:prstGeom prst="ellipse">
                <a:avLst/>
              </a:prstGeom>
              <a:solidFill>
                <a:srgbClr val="B3CF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58" name="Google Shape;258;p25"/>
              <p:cNvSpPr/>
              <p:nvPr/>
            </p:nvSpPr>
            <p:spPr>
              <a:xfrm>
                <a:off x="233919" y="1006683"/>
                <a:ext cx="373200" cy="393000"/>
              </a:xfrm>
              <a:prstGeom prst="ellipse">
                <a:avLst/>
              </a:prstGeom>
              <a:solidFill>
                <a:srgbClr val="77A9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59" name="Google Shape;259;p25"/>
              <p:cNvSpPr/>
              <p:nvPr/>
            </p:nvSpPr>
            <p:spPr>
              <a:xfrm flipH="1">
                <a:off x="199269" y="1125745"/>
                <a:ext cx="442800" cy="14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02</a:t>
                </a:r>
                <a:endParaRPr i="0" sz="1600" u="none" cap="none" strike="noStrike">
                  <a:solidFill>
                    <a:srgbClr val="FFFFFF"/>
                  </a:solidFill>
                  <a:latin typeface="Mada"/>
                  <a:ea typeface="Mada"/>
                  <a:cs typeface="Mada"/>
                  <a:sym typeface="Mada"/>
                </a:endParaRPr>
              </a:p>
            </p:txBody>
          </p:sp>
        </p:grpSp>
      </p:grpSp>
      <p:sp>
        <p:nvSpPr>
          <p:cNvPr id="260" name="Google Shape;260;p25"/>
          <p:cNvSpPr txBox="1"/>
          <p:nvPr/>
        </p:nvSpPr>
        <p:spPr>
          <a:xfrm>
            <a:off x="807825" y="3184925"/>
            <a:ext cx="7053000" cy="5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ar" sz="1800" u="sng">
                <a:solidFill>
                  <a:srgbClr val="6D9EEB"/>
                </a:solidFill>
                <a:latin typeface="Mada"/>
                <a:ea typeface="Mada"/>
                <a:cs typeface="Mada"/>
                <a:sym typeface="Mada"/>
              </a:rPr>
              <a:t>Tertiary</a:t>
            </a:r>
            <a:r>
              <a:rPr b="1" lang="ar" sz="1800" u="sng">
                <a:solidFill>
                  <a:srgbClr val="6D9EEB"/>
                </a:solidFill>
                <a:latin typeface="Mada"/>
                <a:ea typeface="Mada"/>
                <a:cs typeface="Mada"/>
                <a:sym typeface="Mada"/>
              </a:rPr>
              <a:t> hyperparathyroidism:</a:t>
            </a:r>
            <a:endParaRPr b="1" sz="1200">
              <a:solidFill>
                <a:srgbClr val="6D9EEB"/>
              </a:solidFill>
              <a:latin typeface="Mada"/>
              <a:ea typeface="Mada"/>
              <a:cs typeface="Mada"/>
              <a:sym typeface="Mada"/>
            </a:endParaRPr>
          </a:p>
          <a:p>
            <a:pPr indent="0" lvl="0" marL="0" rtl="0" algn="l">
              <a:spcBef>
                <a:spcPts val="0"/>
              </a:spcBef>
              <a:spcAft>
                <a:spcPts val="0"/>
              </a:spcAft>
              <a:buNone/>
            </a:pPr>
            <a:r>
              <a:t/>
            </a:r>
            <a:endParaRPr sz="1200">
              <a:solidFill>
                <a:srgbClr val="6D9EEB"/>
              </a:solidFill>
              <a:latin typeface="Lemonada"/>
              <a:ea typeface="Lemonada"/>
              <a:cs typeface="Lemonada"/>
              <a:sym typeface="Lemonada"/>
            </a:endParaRPr>
          </a:p>
        </p:txBody>
      </p:sp>
      <p:sp>
        <p:nvSpPr>
          <p:cNvPr id="261" name="Google Shape;261;p25"/>
          <p:cNvSpPr txBox="1"/>
          <p:nvPr/>
        </p:nvSpPr>
        <p:spPr>
          <a:xfrm>
            <a:off x="342000" y="1579850"/>
            <a:ext cx="6931500" cy="1064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An increase in PTH secretion which is adaptive and unrelated to intrinsic disease of the parathyroid glands is called secondary hyperparathyroidism.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rgbClr val="6AA84F"/>
                </a:solidFill>
                <a:latin typeface="Mada"/>
                <a:ea typeface="Mada"/>
                <a:cs typeface="Mada"/>
                <a:sym typeface="Mada"/>
              </a:rPr>
              <a:t>Physiological compensatory hypertrophy of all parathyroids because of </a:t>
            </a:r>
            <a:r>
              <a:rPr b="1" lang="ar" sz="1200">
                <a:solidFill>
                  <a:srgbClr val="CC0000"/>
                </a:solidFill>
                <a:latin typeface="Mada"/>
                <a:ea typeface="Mada"/>
                <a:cs typeface="Mada"/>
                <a:sym typeface="Mada"/>
              </a:rPr>
              <a:t>chronic hypocalcaemia</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Causes: </a:t>
            </a:r>
            <a:r>
              <a:rPr b="1" lang="ar" sz="1200">
                <a:solidFill>
                  <a:srgbClr val="CC0000"/>
                </a:solidFill>
                <a:latin typeface="Mada"/>
                <a:ea typeface="Mada"/>
                <a:cs typeface="Mada"/>
                <a:sym typeface="Mada"/>
              </a:rPr>
              <a:t>chronic kidney disease (Most common),</a:t>
            </a:r>
            <a:r>
              <a:rPr lang="ar" sz="1200">
                <a:latin typeface="Mada"/>
                <a:ea typeface="Mada"/>
                <a:cs typeface="Mada"/>
                <a:sym typeface="Mada"/>
              </a:rPr>
              <a:t> vitamin  D  deficiency or malabsorption</a:t>
            </a:r>
            <a:endParaRPr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PTH</a:t>
            </a:r>
            <a:r>
              <a:rPr lang="ar" sz="1200">
                <a:solidFill>
                  <a:srgbClr val="6AA84F"/>
                </a:solidFill>
                <a:latin typeface="Mada"/>
                <a:ea typeface="Mada"/>
                <a:cs typeface="Mada"/>
                <a:sym typeface="Mada"/>
              </a:rPr>
              <a:t>  levels  are  </a:t>
            </a:r>
            <a:r>
              <a:rPr b="1" lang="ar" sz="1200">
                <a:solidFill>
                  <a:srgbClr val="6AA84F"/>
                </a:solidFill>
                <a:latin typeface="Mada"/>
                <a:ea typeface="Mada"/>
                <a:cs typeface="Mada"/>
                <a:sym typeface="Mada"/>
              </a:rPr>
              <a:t>raised</a:t>
            </a:r>
            <a:r>
              <a:rPr lang="ar" sz="1200">
                <a:solidFill>
                  <a:srgbClr val="6AA84F"/>
                </a:solidFill>
                <a:latin typeface="Mada"/>
                <a:ea typeface="Mada"/>
                <a:cs typeface="Mada"/>
                <a:sym typeface="Mada"/>
              </a:rPr>
              <a:t>  but  calcium levels are low or normal, and PTH falls to normal after correction of the cause of hypocalcaemia where this is possible.</a:t>
            </a:r>
            <a:endParaRPr sz="12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62" name="Google Shape;262;p25"/>
          <p:cNvSpPr txBox="1"/>
          <p:nvPr/>
        </p:nvSpPr>
        <p:spPr>
          <a:xfrm>
            <a:off x="395925" y="3668850"/>
            <a:ext cx="6931500" cy="919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development  of </a:t>
            </a:r>
            <a:r>
              <a:rPr b="1" lang="ar" sz="1200">
                <a:solidFill>
                  <a:srgbClr val="6AA84F"/>
                </a:solidFill>
                <a:latin typeface="Mada"/>
                <a:ea typeface="Mada"/>
                <a:cs typeface="Mada"/>
                <a:sym typeface="Mada"/>
              </a:rPr>
              <a:t>apparently autonomous  parathyroid  hyperplasia</a:t>
            </a:r>
            <a:r>
              <a:rPr lang="ar" sz="1200">
                <a:solidFill>
                  <a:srgbClr val="6AA84F"/>
                </a:solidFill>
                <a:latin typeface="Mada"/>
                <a:ea typeface="Mada"/>
                <a:cs typeface="Mada"/>
                <a:sym typeface="Mada"/>
              </a:rPr>
              <a:t>  </a:t>
            </a:r>
            <a:r>
              <a:rPr lang="ar" sz="1200">
                <a:solidFill>
                  <a:srgbClr val="CC0000"/>
                </a:solidFill>
                <a:latin typeface="Mada"/>
                <a:ea typeface="Mada"/>
                <a:cs typeface="Mada"/>
                <a:sym typeface="Mada"/>
              </a:rPr>
              <a:t>after long-standing secondary hyperparathyroidism</a:t>
            </a:r>
            <a:r>
              <a:rPr lang="ar" sz="1200">
                <a:solidFill>
                  <a:srgbClr val="6AA84F"/>
                </a:solidFill>
                <a:latin typeface="Mada"/>
                <a:ea typeface="Mada"/>
                <a:cs typeface="Mada"/>
                <a:sym typeface="Mada"/>
              </a:rPr>
              <a:t>, </a:t>
            </a:r>
            <a:r>
              <a:rPr b="1" lang="ar" sz="1200">
                <a:solidFill>
                  <a:srgbClr val="1C4588"/>
                </a:solidFill>
                <a:latin typeface="Mada"/>
                <a:ea typeface="Mada"/>
                <a:cs typeface="Mada"/>
                <a:sym typeface="Mada"/>
              </a:rPr>
              <a:t>most often in renal failure</a:t>
            </a:r>
            <a:r>
              <a:rPr lang="ar" sz="1200">
                <a:solidFill>
                  <a:srgbClr val="0B5394"/>
                </a:solidFill>
                <a:latin typeface="Mada"/>
                <a:ea typeface="Mada"/>
                <a:cs typeface="Mada"/>
                <a:sym typeface="Mada"/>
              </a:rPr>
              <a:t>.</a:t>
            </a:r>
            <a:r>
              <a:rPr lang="ar"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Plasma calcium and phosphate are both raised</a:t>
            </a:r>
            <a:r>
              <a:rPr lang="ar" sz="1200">
                <a:solidFill>
                  <a:srgbClr val="6AA84F"/>
                </a:solidFill>
                <a:latin typeface="Mada"/>
                <a:ea typeface="Mada"/>
                <a:cs typeface="Mada"/>
                <a:sym typeface="Mada"/>
              </a:rPr>
              <a:t>, the latter often grossly so. (cf. 1ry hyperparathyroidism)</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Parathyroidectomy is necessary at this stage.</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7"/>
              </a:solidFill>
              <a:latin typeface="Mada"/>
              <a:ea typeface="Mada"/>
              <a:cs typeface="Mada"/>
              <a:sym typeface="Mada"/>
            </a:endParaRPr>
          </a:p>
        </p:txBody>
      </p:sp>
      <p:graphicFrame>
        <p:nvGraphicFramePr>
          <p:cNvPr id="263" name="Google Shape;263;p25"/>
          <p:cNvGraphicFramePr/>
          <p:nvPr/>
        </p:nvGraphicFramePr>
        <p:xfrm>
          <a:off x="287313" y="5048700"/>
          <a:ext cx="3000000" cy="3000000"/>
        </p:xfrm>
        <a:graphic>
          <a:graphicData uri="http://schemas.openxmlformats.org/drawingml/2006/table">
            <a:tbl>
              <a:tblPr>
                <a:noFill/>
                <a:tableStyleId>{305187B0-6673-432A-9C05-BB5531676622}</a:tableStyleId>
              </a:tblPr>
              <a:tblGrid>
                <a:gridCol w="1418075"/>
                <a:gridCol w="1418075"/>
                <a:gridCol w="1418075"/>
                <a:gridCol w="1418075"/>
                <a:gridCol w="1418075"/>
              </a:tblGrid>
              <a:tr h="426700">
                <a:tc gridSpan="5">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Summary of Hyperparathyroidism</a:t>
                      </a:r>
                      <a:endParaRPr b="1" sz="1600">
                        <a:solidFill>
                          <a:srgbClr val="FFFFFF"/>
                        </a:solidFill>
                        <a:latin typeface="Mada"/>
                        <a:ea typeface="Mada"/>
                        <a:cs typeface="Mada"/>
                        <a:sym typeface="Mada"/>
                      </a:endParaRPr>
                    </a:p>
                  </a:txBody>
                  <a:tcPr marT="91425" marB="91425" marR="91425" marL="91425" anchor="ctr">
                    <a:solidFill>
                      <a:schemeClr val="accent1"/>
                    </a:solidFill>
                  </a:tcPr>
                </a:tc>
                <a:tc hMerge="1"/>
                <a:tc hMerge="1"/>
                <a:tc hMerge="1"/>
                <a:tc hMerge="1"/>
              </a:tr>
              <a:tr h="396200">
                <a:tc>
                  <a:txBody>
                    <a:bodyPr/>
                    <a:lstStyle/>
                    <a:p>
                      <a:pPr indent="0" lvl="0" marL="0" rtl="0" algn="ctr">
                        <a:spcBef>
                          <a:spcPts val="0"/>
                        </a:spcBef>
                        <a:spcAft>
                          <a:spcPts val="0"/>
                        </a:spcAft>
                        <a:buNone/>
                      </a:pPr>
                      <a:r>
                        <a:rPr b="1" lang="ar">
                          <a:latin typeface="Mada"/>
                          <a:ea typeface="Mada"/>
                          <a:cs typeface="Mada"/>
                          <a:sym typeface="Mada"/>
                        </a:rPr>
                        <a:t>Type</a:t>
                      </a:r>
                      <a:endParaRPr b="1">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b="1" lang="ar">
                          <a:latin typeface="Mada"/>
                          <a:ea typeface="Mada"/>
                          <a:cs typeface="Mada"/>
                          <a:sym typeface="Mada"/>
                        </a:rPr>
                        <a:t>Calcium</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a:latin typeface="Mada"/>
                          <a:ea typeface="Mada"/>
                          <a:cs typeface="Mada"/>
                          <a:sym typeface="Mada"/>
                        </a:rPr>
                        <a:t>PTH</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a:latin typeface="Mada"/>
                          <a:ea typeface="Mada"/>
                          <a:cs typeface="Mada"/>
                          <a:sym typeface="Mada"/>
                        </a:rPr>
                        <a:t>Vitamin D</a:t>
                      </a:r>
                      <a:endParaRPr b="1">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a:latin typeface="Mada"/>
                          <a:ea typeface="Mada"/>
                          <a:cs typeface="Mada"/>
                          <a:sym typeface="Mada"/>
                        </a:rPr>
                        <a:t>Phosphate</a:t>
                      </a:r>
                      <a:endParaRPr b="1">
                        <a:latin typeface="Mada"/>
                        <a:ea typeface="Mada"/>
                        <a:cs typeface="Mada"/>
                        <a:sym typeface="Mada"/>
                      </a:endParaRPr>
                    </a:p>
                  </a:txBody>
                  <a:tcPr marT="91425" marB="91425" marR="91425" marL="91425" anchor="ctr">
                    <a:solidFill>
                      <a:schemeClr val="accent4"/>
                    </a:solidFill>
                  </a:tcPr>
                </a:tc>
              </a:tr>
              <a:tr h="396200">
                <a:tc>
                  <a:txBody>
                    <a:bodyPr/>
                    <a:lstStyle/>
                    <a:p>
                      <a:pPr indent="0" lvl="0" marL="0" rtl="0" algn="ctr">
                        <a:spcBef>
                          <a:spcPts val="0"/>
                        </a:spcBef>
                        <a:spcAft>
                          <a:spcPts val="0"/>
                        </a:spcAft>
                        <a:buNone/>
                      </a:pPr>
                      <a:r>
                        <a:rPr b="1" lang="ar">
                          <a:latin typeface="Mada"/>
                          <a:ea typeface="Mada"/>
                          <a:cs typeface="Mada"/>
                          <a:sym typeface="Mada"/>
                        </a:rPr>
                        <a:t>Primary</a:t>
                      </a:r>
                      <a:endParaRPr b="1">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a:latin typeface="Mada"/>
                          <a:ea typeface="Mada"/>
                          <a:cs typeface="Mada"/>
                          <a:sym typeface="Mada"/>
                        </a:rPr>
                        <a:t>High</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High</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Normal</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solidFill>
                            <a:srgbClr val="CC0000"/>
                          </a:solidFill>
                          <a:latin typeface="Mada"/>
                          <a:ea typeface="Mada"/>
                          <a:cs typeface="Mada"/>
                          <a:sym typeface="Mada"/>
                        </a:rPr>
                        <a:t>Low</a:t>
                      </a:r>
                      <a:endParaRPr>
                        <a:solidFill>
                          <a:srgbClr val="CC0000"/>
                        </a:solidFill>
                        <a:latin typeface="Mada"/>
                        <a:ea typeface="Mada"/>
                        <a:cs typeface="Mada"/>
                        <a:sym typeface="Mada"/>
                      </a:endParaRPr>
                    </a:p>
                  </a:txBody>
                  <a:tcPr marT="91425" marB="91425" marR="91425" marL="91425" anchor="ctr"/>
                </a:tc>
              </a:tr>
              <a:tr h="396200">
                <a:tc>
                  <a:txBody>
                    <a:bodyPr/>
                    <a:lstStyle/>
                    <a:p>
                      <a:pPr indent="0" lvl="0" marL="0" rtl="0" algn="ctr">
                        <a:spcBef>
                          <a:spcPts val="0"/>
                        </a:spcBef>
                        <a:spcAft>
                          <a:spcPts val="0"/>
                        </a:spcAft>
                        <a:buNone/>
                      </a:pPr>
                      <a:r>
                        <a:rPr b="1" lang="ar">
                          <a:latin typeface="Mada"/>
                          <a:ea typeface="Mada"/>
                          <a:cs typeface="Mada"/>
                          <a:sym typeface="Mada"/>
                        </a:rPr>
                        <a:t>Secondary</a:t>
                      </a:r>
                      <a:endParaRPr b="1">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a:solidFill>
                            <a:srgbClr val="CC0000"/>
                          </a:solidFill>
                          <a:latin typeface="Mada"/>
                          <a:ea typeface="Mada"/>
                          <a:cs typeface="Mada"/>
                          <a:sym typeface="Mada"/>
                        </a:rPr>
                        <a:t>Low</a:t>
                      </a:r>
                      <a:endParaRPr>
                        <a:solidFill>
                          <a:srgbClr val="CC0000"/>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High</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Low</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High or Low</a:t>
                      </a:r>
                      <a:endParaRPr>
                        <a:latin typeface="Mada"/>
                        <a:ea typeface="Mada"/>
                        <a:cs typeface="Mada"/>
                        <a:sym typeface="Mada"/>
                      </a:endParaRPr>
                    </a:p>
                  </a:txBody>
                  <a:tcPr marT="91425" marB="91425" marR="91425" marL="91425" anchor="ctr"/>
                </a:tc>
              </a:tr>
              <a:tr h="396200">
                <a:tc>
                  <a:txBody>
                    <a:bodyPr/>
                    <a:lstStyle/>
                    <a:p>
                      <a:pPr indent="0" lvl="0" marL="0" rtl="0" algn="ctr">
                        <a:spcBef>
                          <a:spcPts val="0"/>
                        </a:spcBef>
                        <a:spcAft>
                          <a:spcPts val="0"/>
                        </a:spcAft>
                        <a:buNone/>
                      </a:pPr>
                      <a:r>
                        <a:rPr b="1" lang="ar">
                          <a:latin typeface="Mada"/>
                          <a:ea typeface="Mada"/>
                          <a:cs typeface="Mada"/>
                          <a:sym typeface="Mada"/>
                        </a:rPr>
                        <a:t>Tertiary</a:t>
                      </a:r>
                      <a:endParaRPr b="1">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ar">
                          <a:latin typeface="Mada"/>
                          <a:ea typeface="Mada"/>
                          <a:cs typeface="Mada"/>
                          <a:sym typeface="Mada"/>
                        </a:rPr>
                        <a:t>High</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High</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latin typeface="Mada"/>
                          <a:ea typeface="Mada"/>
                          <a:cs typeface="Mada"/>
                          <a:sym typeface="Mada"/>
                        </a:rPr>
                        <a:t>Low</a:t>
                      </a:r>
                      <a:endParaRPr>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a:solidFill>
                            <a:srgbClr val="CC0000"/>
                          </a:solidFill>
                          <a:latin typeface="Mada"/>
                          <a:ea typeface="Mada"/>
                          <a:cs typeface="Mada"/>
                          <a:sym typeface="Mada"/>
                        </a:rPr>
                        <a:t>High</a:t>
                      </a:r>
                      <a:endParaRPr>
                        <a:solidFill>
                          <a:srgbClr val="CC0000"/>
                        </a:solidFill>
                        <a:latin typeface="Mada"/>
                        <a:ea typeface="Mada"/>
                        <a:cs typeface="Mada"/>
                        <a:sym typeface="Mada"/>
                      </a:endParaRPr>
                    </a:p>
                  </a:txBody>
                  <a:tcPr marT="91425" marB="91425" marR="91425" marL="91425" anchor="ctr"/>
                </a:tc>
              </a:tr>
            </a:tbl>
          </a:graphicData>
        </a:graphic>
      </p:graphicFrame>
      <p:sp>
        <p:nvSpPr>
          <p:cNvPr id="264" name="Google Shape;264;p25"/>
          <p:cNvSpPr/>
          <p:nvPr/>
        </p:nvSpPr>
        <p:spPr>
          <a:xfrm>
            <a:off x="274425" y="7286525"/>
            <a:ext cx="7103400" cy="2658300"/>
          </a:xfrm>
          <a:prstGeom prst="roundRect">
            <a:avLst>
              <a:gd fmla="val 16667" name="adj"/>
            </a:avLst>
          </a:prstGeom>
          <a:noFill/>
          <a:ln cap="flat" cmpd="sng" w="3810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txBox="1"/>
          <p:nvPr/>
        </p:nvSpPr>
        <p:spPr>
          <a:xfrm>
            <a:off x="1031662" y="7278350"/>
            <a:ext cx="5588700" cy="25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sz="2000">
              <a:solidFill>
                <a:srgbClr val="F3F3F3"/>
              </a:solidFill>
              <a:latin typeface="Pacifico"/>
              <a:ea typeface="Pacifico"/>
              <a:cs typeface="Pacifico"/>
              <a:sym typeface="Pacifico"/>
            </a:endParaRPr>
          </a:p>
        </p:txBody>
      </p:sp>
      <p:cxnSp>
        <p:nvCxnSpPr>
          <p:cNvPr id="266" name="Google Shape;266;p25"/>
          <p:cNvCxnSpPr/>
          <p:nvPr/>
        </p:nvCxnSpPr>
        <p:spPr>
          <a:xfrm rot="10800000">
            <a:off x="0" y="10137200"/>
            <a:ext cx="7612800" cy="0"/>
          </a:xfrm>
          <a:prstGeom prst="straightConnector1">
            <a:avLst/>
          </a:prstGeom>
          <a:noFill/>
          <a:ln cap="flat" cmpd="sng" w="28575">
            <a:solidFill>
              <a:srgbClr val="B3CFD1"/>
            </a:solidFill>
            <a:prstDash val="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72" name="Google Shape;272;p26"/>
          <p:cNvSpPr txBox="1"/>
          <p:nvPr/>
        </p:nvSpPr>
        <p:spPr>
          <a:xfrm>
            <a:off x="946050" y="0"/>
            <a:ext cx="57510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u="sng">
                <a:latin typeface="Mada"/>
                <a:ea typeface="Mada"/>
                <a:cs typeface="Mada"/>
                <a:sym typeface="Mada"/>
              </a:rPr>
              <a:t>Hypo</a:t>
            </a:r>
            <a:r>
              <a:rPr b="1" lang="ar" sz="2600">
                <a:latin typeface="Mada"/>
                <a:ea typeface="Mada"/>
                <a:cs typeface="Mada"/>
                <a:sym typeface="Mada"/>
              </a:rPr>
              <a:t>parathyroidism</a:t>
            </a:r>
            <a:endParaRPr b="1" sz="2600">
              <a:latin typeface="Mada"/>
              <a:ea typeface="Mada"/>
              <a:cs typeface="Mada"/>
              <a:sym typeface="Mada"/>
            </a:endParaRPr>
          </a:p>
        </p:txBody>
      </p:sp>
      <p:sp>
        <p:nvSpPr>
          <p:cNvPr id="273" name="Google Shape;273;p26"/>
          <p:cNvSpPr txBox="1"/>
          <p:nvPr/>
        </p:nvSpPr>
        <p:spPr>
          <a:xfrm>
            <a:off x="8000425" y="1528250"/>
            <a:ext cx="6721500" cy="1988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Chronic renal disease causing hypocalcemia “The most important cause as the body loses the active conversion of vit D to the most biological active form of vit D that shows the majority of its effect”.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Severe vitamin D deficiency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Malabsorption</a:t>
            </a:r>
            <a:endParaRPr sz="1200">
              <a:latin typeface="Mada"/>
              <a:ea typeface="Mada"/>
              <a:cs typeface="Mada"/>
              <a:sym typeface="Mada"/>
            </a:endParaRPr>
          </a:p>
          <a:p>
            <a:pPr indent="0" lvl="0" marL="0" rtl="0" algn="l">
              <a:spcBef>
                <a:spcPts val="0"/>
              </a:spcBef>
              <a:spcAft>
                <a:spcPts val="0"/>
              </a:spcAft>
              <a:buNone/>
            </a:pPr>
            <a:r>
              <a:t/>
            </a:r>
            <a:endParaRPr/>
          </a:p>
        </p:txBody>
      </p:sp>
      <p:sp>
        <p:nvSpPr>
          <p:cNvPr id="274" name="Google Shape;274;p26"/>
          <p:cNvSpPr txBox="1"/>
          <p:nvPr/>
        </p:nvSpPr>
        <p:spPr>
          <a:xfrm>
            <a:off x="8103825" y="2528238"/>
            <a:ext cx="6667500" cy="1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Mada"/>
                <a:ea typeface="Mada"/>
                <a:cs typeface="Mada"/>
                <a:sym typeface="Mada"/>
              </a:rPr>
              <a:t>Tertiary </a:t>
            </a:r>
            <a:r>
              <a:rPr b="1" lang="ar" sz="1200">
                <a:latin typeface="Mada"/>
                <a:ea typeface="Mada"/>
                <a:cs typeface="Mada"/>
                <a:sym typeface="Mada"/>
              </a:rPr>
              <a:t>Hyperparathyroidism</a:t>
            </a:r>
            <a:r>
              <a:rPr lang="ar" sz="1200">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Tertiary Hyperparathyroidism occurs after long standing secondary hyperparathyroidism,such as CKD</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a:t> </a:t>
            </a:r>
            <a:endParaRPr/>
          </a:p>
          <a:p>
            <a:pPr indent="0" lvl="0" marL="0" rtl="0" algn="l">
              <a:spcBef>
                <a:spcPts val="0"/>
              </a:spcBef>
              <a:spcAft>
                <a:spcPts val="0"/>
              </a:spcAft>
              <a:buNone/>
            </a:pPr>
            <a:r>
              <a:t/>
            </a:r>
            <a:endParaRPr/>
          </a:p>
        </p:txBody>
      </p:sp>
      <p:sp>
        <p:nvSpPr>
          <p:cNvPr id="275" name="Google Shape;275;p26"/>
          <p:cNvSpPr txBox="1"/>
          <p:nvPr/>
        </p:nvSpPr>
        <p:spPr>
          <a:xfrm>
            <a:off x="8191450" y="1033550"/>
            <a:ext cx="30000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Alegreya Regular"/>
              <a:buChar char="◄"/>
            </a:pPr>
            <a:r>
              <a:rPr b="1" lang="ar" sz="2200">
                <a:solidFill>
                  <a:schemeClr val="dk1"/>
                </a:solidFill>
                <a:highlight>
                  <a:schemeClr val="accent4"/>
                </a:highlight>
                <a:latin typeface="Mada"/>
                <a:ea typeface="Mada"/>
                <a:cs typeface="Mada"/>
                <a:sym typeface="Mada"/>
              </a:rPr>
              <a:t>Secondary :</a:t>
            </a:r>
            <a:endParaRPr/>
          </a:p>
        </p:txBody>
      </p:sp>
      <p:sp>
        <p:nvSpPr>
          <p:cNvPr id="276" name="Google Shape;276;p26"/>
          <p:cNvSpPr txBox="1"/>
          <p:nvPr/>
        </p:nvSpPr>
        <p:spPr>
          <a:xfrm>
            <a:off x="202600" y="2147725"/>
            <a:ext cx="6134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Etiology</a:t>
            </a:r>
            <a:endParaRPr b="1" sz="2200">
              <a:highlight>
                <a:srgbClr val="D0E0E3"/>
              </a:highlight>
              <a:latin typeface="Mada"/>
              <a:ea typeface="Mada"/>
              <a:cs typeface="Mada"/>
              <a:sym typeface="Mada"/>
            </a:endParaRPr>
          </a:p>
        </p:txBody>
      </p:sp>
      <p:grpSp>
        <p:nvGrpSpPr>
          <p:cNvPr id="277" name="Google Shape;277;p26"/>
          <p:cNvGrpSpPr/>
          <p:nvPr/>
        </p:nvGrpSpPr>
        <p:grpSpPr>
          <a:xfrm>
            <a:off x="285450" y="906872"/>
            <a:ext cx="6989106" cy="1033540"/>
            <a:chOff x="259048" y="1692399"/>
            <a:chExt cx="6339900" cy="1178226"/>
          </a:xfrm>
        </p:grpSpPr>
        <p:sp>
          <p:nvSpPr>
            <p:cNvPr id="278" name="Google Shape;278;p26"/>
            <p:cNvSpPr/>
            <p:nvPr/>
          </p:nvSpPr>
          <p:spPr>
            <a:xfrm>
              <a:off x="259048" y="1899225"/>
              <a:ext cx="6339900" cy="9714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Deficient secretion of PTH</a:t>
              </a:r>
              <a:r>
                <a:rPr lang="ar" sz="1200">
                  <a:solidFill>
                    <a:schemeClr val="dk1"/>
                  </a:solidFill>
                  <a:latin typeface="Mada"/>
                  <a:ea typeface="Mada"/>
                  <a:cs typeface="Mada"/>
                  <a:sym typeface="Mada"/>
                </a:rPr>
                <a:t> which manifests itself biochemically by </a:t>
              </a:r>
              <a:r>
                <a:rPr b="1" lang="ar" sz="1200">
                  <a:solidFill>
                    <a:srgbClr val="CC0000"/>
                  </a:solidFill>
                  <a:latin typeface="Mada"/>
                  <a:ea typeface="Mada"/>
                  <a:cs typeface="Mada"/>
                  <a:sym typeface="Mada"/>
                </a:rPr>
                <a:t>hypocalcaemia</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hyperphosphatemia diminished or absent circulating iPTH</a:t>
              </a:r>
              <a:r>
                <a:rPr lang="ar" sz="1200">
                  <a:solidFill>
                    <a:schemeClr val="dk1"/>
                  </a:solidFill>
                  <a:latin typeface="Mada"/>
                  <a:ea typeface="Mada"/>
                  <a:cs typeface="Mada"/>
                  <a:sym typeface="Mada"/>
                </a:rPr>
                <a:t> and clinically the symptoms of </a:t>
              </a:r>
              <a:r>
                <a:rPr b="1" lang="ar" sz="1200">
                  <a:solidFill>
                    <a:schemeClr val="dk1"/>
                  </a:solidFill>
                  <a:latin typeface="Mada"/>
                  <a:ea typeface="Mada"/>
                  <a:cs typeface="Mada"/>
                  <a:sym typeface="Mada"/>
                </a:rPr>
                <a:t>neuromuscular </a:t>
              </a:r>
              <a:r>
                <a:rPr b="1" lang="ar" sz="1200" u="sng">
                  <a:solidFill>
                    <a:schemeClr val="dk1"/>
                  </a:solidFill>
                  <a:latin typeface="Mada"/>
                  <a:ea typeface="Mada"/>
                  <a:cs typeface="Mada"/>
                  <a:sym typeface="Mada"/>
                </a:rPr>
                <a:t>hyperactivity</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sp>
          <p:nvSpPr>
            <p:cNvPr id="279" name="Google Shape;279;p26"/>
            <p:cNvSpPr/>
            <p:nvPr/>
          </p:nvSpPr>
          <p:spPr>
            <a:xfrm>
              <a:off x="485327" y="1692399"/>
              <a:ext cx="2115000" cy="312600"/>
            </a:xfrm>
            <a:prstGeom prst="flowChartAlternateProcess">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Definition</a:t>
              </a:r>
              <a:endParaRPr b="1" sz="1800">
                <a:solidFill>
                  <a:srgbClr val="FFFFFF"/>
                </a:solidFill>
                <a:latin typeface="Mada"/>
                <a:ea typeface="Mada"/>
                <a:cs typeface="Mada"/>
                <a:sym typeface="Mada"/>
              </a:endParaRPr>
            </a:p>
          </p:txBody>
        </p:sp>
      </p:grpSp>
      <p:sp>
        <p:nvSpPr>
          <p:cNvPr id="280" name="Google Shape;280;p26"/>
          <p:cNvSpPr txBox="1"/>
          <p:nvPr/>
        </p:nvSpPr>
        <p:spPr>
          <a:xfrm>
            <a:off x="345150" y="2600125"/>
            <a:ext cx="6849300" cy="369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The most common causes are autoimmune or post-surgery</a:t>
            </a:r>
            <a:r>
              <a:rPr lang="ar" sz="1200">
                <a:solidFill>
                  <a:srgbClr val="6AA84F"/>
                </a:solidFill>
                <a:latin typeface="Mada"/>
                <a:ea typeface="Mada"/>
                <a:cs typeface="Mada"/>
                <a:sym typeface="Mada"/>
              </a:rPr>
              <a:t> (Thyroidectomy)</a:t>
            </a:r>
            <a:r>
              <a:rPr baseline="30000" lang="ar"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p:txBody>
      </p:sp>
      <p:sp>
        <p:nvSpPr>
          <p:cNvPr id="281" name="Google Shape;281;p26"/>
          <p:cNvSpPr txBox="1"/>
          <p:nvPr/>
        </p:nvSpPr>
        <p:spPr>
          <a:xfrm>
            <a:off x="0" y="9851300"/>
            <a:ext cx="7560000" cy="8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A good surgeon should  be aware and take caution of the recurrent laryngeal and parathyroid gland when performing </a:t>
            </a:r>
            <a:r>
              <a:rPr lang="ar" sz="1000">
                <a:solidFill>
                  <a:srgbClr val="6AA84F"/>
                </a:solidFill>
                <a:latin typeface="Mada"/>
                <a:ea typeface="Mada"/>
                <a:cs typeface="Mada"/>
                <a:sym typeface="Mada"/>
              </a:rPr>
              <a:t>thyroid</a:t>
            </a:r>
            <a:r>
              <a:rPr lang="ar" sz="1000">
                <a:solidFill>
                  <a:srgbClr val="6AA84F"/>
                </a:solidFill>
                <a:latin typeface="Mada"/>
                <a:ea typeface="Mada"/>
                <a:cs typeface="Mada"/>
                <a:sym typeface="Mada"/>
              </a:rPr>
              <a:t> </a:t>
            </a:r>
            <a:r>
              <a:rPr lang="ar" sz="1000">
                <a:solidFill>
                  <a:srgbClr val="6AA84F"/>
                </a:solidFill>
                <a:latin typeface="Mada"/>
                <a:ea typeface="Mada"/>
                <a:cs typeface="Mada"/>
                <a:sym typeface="Mada"/>
              </a:rPr>
              <a:t>surgery</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1C4588"/>
                </a:solidFill>
                <a:latin typeface="Mada"/>
                <a:ea typeface="Mada"/>
                <a:cs typeface="Mada"/>
                <a:sym typeface="Mada"/>
              </a:rPr>
              <a:t>2- The major danger after operation is hypocalcaemia, which is more common in patients who have significant bone disease and/or  vitamin  D  deficiency– the  ‘hungry bone’ syndrome. Pre-treat such patients, with alfacalcidol 2 µg daily from 2 days preoperatively for 10–14  days,  and routine vitamin D replacement (preferably without calcium) is always indicated if deficiency is diagnosed. </a:t>
            </a:r>
            <a:endParaRPr sz="1000">
              <a:solidFill>
                <a:srgbClr val="1C4588"/>
              </a:solidFill>
              <a:latin typeface="Mada"/>
              <a:ea typeface="Mada"/>
              <a:cs typeface="Mada"/>
              <a:sym typeface="Mada"/>
            </a:endParaRPr>
          </a:p>
        </p:txBody>
      </p:sp>
      <p:sp>
        <p:nvSpPr>
          <p:cNvPr id="282" name="Google Shape;282;p26"/>
          <p:cNvSpPr/>
          <p:nvPr/>
        </p:nvSpPr>
        <p:spPr>
          <a:xfrm>
            <a:off x="314630" y="3252450"/>
            <a:ext cx="6924600" cy="989400"/>
          </a:xfrm>
          <a:prstGeom prst="roundRect">
            <a:avLst>
              <a:gd fmla="val 16667" name="adj"/>
            </a:avLst>
          </a:prstGeom>
          <a:solidFill>
            <a:srgbClr val="F3F3F3">
              <a:alpha val="2235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After anterior neck exploration for </a:t>
            </a:r>
            <a:r>
              <a:rPr b="1" lang="ar" sz="1200">
                <a:solidFill>
                  <a:srgbClr val="CC0000"/>
                </a:solidFill>
                <a:latin typeface="Mada"/>
                <a:ea typeface="Mada"/>
                <a:cs typeface="Mada"/>
                <a:sym typeface="Mada"/>
              </a:rPr>
              <a:t>thyroidectomy</a:t>
            </a:r>
            <a:r>
              <a:rPr lang="ar" sz="1200">
                <a:solidFill>
                  <a:schemeClr val="dk1"/>
                </a:solidFill>
                <a:latin typeface="Mada"/>
                <a:ea typeface="Mada"/>
                <a:cs typeface="Mada"/>
                <a:sym typeface="Mada"/>
              </a:rPr>
              <a:t>, abnormal parathyroid gland removal</a:t>
            </a:r>
            <a:r>
              <a:rPr baseline="30000"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excision of a neck lesion.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could be due to the removal of the parathyroid glands or due to interruption of blood supply to the glands.</a:t>
            </a:r>
            <a:endParaRPr sz="1200">
              <a:latin typeface="Mada"/>
              <a:ea typeface="Mada"/>
              <a:cs typeface="Mada"/>
              <a:sym typeface="Mada"/>
            </a:endParaRPr>
          </a:p>
        </p:txBody>
      </p:sp>
      <p:sp>
        <p:nvSpPr>
          <p:cNvPr id="283" name="Google Shape;283;p26"/>
          <p:cNvSpPr/>
          <p:nvPr/>
        </p:nvSpPr>
        <p:spPr>
          <a:xfrm>
            <a:off x="1333468" y="3017325"/>
            <a:ext cx="4886700" cy="307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rPr b="1" lang="ar">
                <a:solidFill>
                  <a:srgbClr val="FFFFFF"/>
                </a:solidFill>
                <a:latin typeface="Mada"/>
                <a:ea typeface="Mada"/>
                <a:cs typeface="Mada"/>
                <a:sym typeface="Mada"/>
              </a:rPr>
              <a:t>1- </a:t>
            </a:r>
            <a:r>
              <a:rPr b="1" lang="ar">
                <a:solidFill>
                  <a:srgbClr val="FFFFFF"/>
                </a:solidFill>
                <a:latin typeface="Mada"/>
                <a:ea typeface="Mada"/>
                <a:cs typeface="Mada"/>
                <a:sym typeface="Mada"/>
              </a:rPr>
              <a:t>Surgical hypoparathyroidism (The commonest):</a:t>
            </a:r>
            <a:endParaRPr b="1" sz="1500">
              <a:solidFill>
                <a:srgbClr val="FFFFFF"/>
              </a:solidFill>
              <a:latin typeface="Mada"/>
              <a:ea typeface="Mada"/>
              <a:cs typeface="Mada"/>
              <a:sym typeface="Mada"/>
            </a:endParaRPr>
          </a:p>
        </p:txBody>
      </p:sp>
      <p:sp>
        <p:nvSpPr>
          <p:cNvPr id="284" name="Google Shape;284;p26"/>
          <p:cNvSpPr txBox="1"/>
          <p:nvPr/>
        </p:nvSpPr>
        <p:spPr>
          <a:xfrm>
            <a:off x="76700" y="4261347"/>
            <a:ext cx="3591600" cy="5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85" name="Google Shape;285;p26"/>
          <p:cNvSpPr/>
          <p:nvPr/>
        </p:nvSpPr>
        <p:spPr>
          <a:xfrm>
            <a:off x="271824" y="4796725"/>
            <a:ext cx="7060800" cy="1348800"/>
          </a:xfrm>
          <a:prstGeom prst="roundRect">
            <a:avLst>
              <a:gd fmla="val 16667" name="adj"/>
            </a:avLst>
          </a:prstGeom>
          <a:solidFill>
            <a:srgbClr val="F3F3F3">
              <a:alpha val="2235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patients who have </a:t>
            </a:r>
            <a:r>
              <a:rPr b="1" lang="ar" sz="1200">
                <a:solidFill>
                  <a:srgbClr val="CC0000"/>
                </a:solidFill>
                <a:latin typeface="Mada"/>
                <a:ea typeface="Mada"/>
                <a:cs typeface="Mada"/>
                <a:sym typeface="Mada"/>
              </a:rPr>
              <a:t>chronic hypomagnesaemia</a:t>
            </a:r>
            <a:r>
              <a:rPr lang="ar" sz="1200">
                <a:solidFill>
                  <a:schemeClr val="dk1"/>
                </a:solidFill>
                <a:latin typeface="Mada"/>
                <a:ea typeface="Mada"/>
                <a:cs typeface="Mada"/>
                <a:sym typeface="Mada"/>
              </a:rPr>
              <a:t> of various causes.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Magnesium is necessary for the PTH release from the glands and also for the peripheral action of the PTH.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Severe diarrhea, malabsorption or other conditions that might cause hypomagnesemia</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Magnesium is like the fuel for parathyroid glands. So, if you have a patient with hypocalcemia, you have to check or check Mg.</a:t>
            </a:r>
            <a:endParaRPr sz="1200">
              <a:solidFill>
                <a:srgbClr val="6AA84F"/>
              </a:solidFill>
              <a:latin typeface="Mada"/>
              <a:ea typeface="Mada"/>
              <a:cs typeface="Mada"/>
              <a:sym typeface="Mada"/>
            </a:endParaRPr>
          </a:p>
        </p:txBody>
      </p:sp>
      <p:sp>
        <p:nvSpPr>
          <p:cNvPr id="286" name="Google Shape;286;p26"/>
          <p:cNvSpPr/>
          <p:nvPr/>
        </p:nvSpPr>
        <p:spPr>
          <a:xfrm>
            <a:off x="1358734" y="4538500"/>
            <a:ext cx="4886700" cy="307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2- </a:t>
            </a:r>
            <a:r>
              <a:rPr b="1" lang="ar">
                <a:solidFill>
                  <a:srgbClr val="FFFFFF"/>
                </a:solidFill>
                <a:latin typeface="Mada"/>
                <a:ea typeface="Mada"/>
                <a:cs typeface="Mada"/>
                <a:sym typeface="Mada"/>
              </a:rPr>
              <a:t>Functional hypoparathyroidism:</a:t>
            </a:r>
            <a:endParaRPr>
              <a:solidFill>
                <a:srgbClr val="FFFFFF"/>
              </a:solidFill>
            </a:endParaRPr>
          </a:p>
        </p:txBody>
      </p:sp>
      <p:sp>
        <p:nvSpPr>
          <p:cNvPr id="287" name="Google Shape;287;p26"/>
          <p:cNvSpPr/>
          <p:nvPr/>
        </p:nvSpPr>
        <p:spPr>
          <a:xfrm>
            <a:off x="271900" y="6673300"/>
            <a:ext cx="7060800" cy="2606400"/>
          </a:xfrm>
          <a:prstGeom prst="roundRect">
            <a:avLst>
              <a:gd fmla="val 16667" name="adj"/>
            </a:avLst>
          </a:prstGeom>
          <a:solidFill>
            <a:srgbClr val="F3F3F3">
              <a:alpha val="2235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form occurring at an early age (genetic origin) with </a:t>
            </a:r>
            <a:r>
              <a:rPr b="1" lang="ar" sz="1200">
                <a:solidFill>
                  <a:schemeClr val="dk1"/>
                </a:solidFill>
                <a:latin typeface="Mada"/>
                <a:ea typeface="Mada"/>
                <a:cs typeface="Mada"/>
                <a:sym typeface="Mada"/>
              </a:rPr>
              <a:t>autosomal recessive mode</a:t>
            </a:r>
            <a:r>
              <a:rPr lang="ar" sz="1200">
                <a:solidFill>
                  <a:schemeClr val="dk1"/>
                </a:solidFill>
                <a:latin typeface="Mada"/>
                <a:ea typeface="Mada"/>
                <a:cs typeface="Mada"/>
                <a:sym typeface="Mada"/>
              </a:rPr>
              <a:t> of transmission </a:t>
            </a:r>
            <a:r>
              <a:rPr b="1" lang="ar" sz="1200">
                <a:solidFill>
                  <a:schemeClr val="dk1"/>
                </a:solidFill>
                <a:latin typeface="Mada"/>
                <a:ea typeface="Mada"/>
                <a:cs typeface="Mada"/>
                <a:sym typeface="Mada"/>
              </a:rPr>
              <a:t>“multiple endocrine deficiency autoimmune-</a:t>
            </a:r>
            <a:r>
              <a:rPr b="1" lang="ar" sz="1200">
                <a:solidFill>
                  <a:schemeClr val="dk1"/>
                </a:solidFill>
                <a:latin typeface="Mada"/>
                <a:ea typeface="Mada"/>
                <a:cs typeface="Mada"/>
                <a:sym typeface="Mada"/>
              </a:rPr>
              <a:t>candidiasis</a:t>
            </a:r>
            <a:r>
              <a:rPr b="1" lang="ar" sz="1200">
                <a:solidFill>
                  <a:schemeClr val="dk1"/>
                </a:solidFill>
                <a:latin typeface="Mada"/>
                <a:ea typeface="Mada"/>
                <a:cs typeface="Mada"/>
                <a:sym typeface="Mada"/>
              </a:rPr>
              <a:t> (MEDAC)syndrome”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“Juvenile familial endocrinopathy”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“Polyglandular autoimmune syndrome Type 1 (AKA “Hypoparathyroidism – Addison's disease – mucocutaneous candidiasis (HAM) syndrome”)”:</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In children (2-4y/o) </a:t>
            </a:r>
            <a:r>
              <a:rPr lang="ar" sz="1200">
                <a:solidFill>
                  <a:schemeClr val="dk1"/>
                </a:solidFill>
                <a:latin typeface="Mada"/>
                <a:ea typeface="Mada"/>
                <a:cs typeface="Mada"/>
                <a:sym typeface="Mada"/>
              </a:rPr>
              <a:t>and </a:t>
            </a:r>
            <a:r>
              <a:rPr lang="ar" sz="1200">
                <a:solidFill>
                  <a:srgbClr val="CC0000"/>
                </a:solidFill>
                <a:latin typeface="Mada"/>
                <a:ea typeface="Mada"/>
                <a:cs typeface="Mada"/>
                <a:sym typeface="Mada"/>
              </a:rPr>
              <a:t>In this sequence (moniliasis “mucocutaneous candidiasis” → hypoparathyroidism →hypoadrenalism)</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Circulating antibodies for the parathyroid glands and the adrenals are frequently present.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Associated disease:</a:t>
            </a:r>
            <a:endParaRPr b="1" sz="1200">
              <a:solidFill>
                <a:schemeClr val="dk1"/>
              </a:solidFill>
              <a:latin typeface="Mada"/>
              <a:ea typeface="Mada"/>
              <a:cs typeface="Mada"/>
              <a:sym typeface="Mada"/>
            </a:endParaRPr>
          </a:p>
          <a:p>
            <a:pPr indent="-162600" lvl="1" marL="975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Pernicious anemia </a:t>
            </a:r>
            <a:endParaRPr sz="1200">
              <a:solidFill>
                <a:schemeClr val="dk1"/>
              </a:solidFill>
              <a:latin typeface="Mada"/>
              <a:ea typeface="Mada"/>
              <a:cs typeface="Mada"/>
              <a:sym typeface="Mada"/>
            </a:endParaRPr>
          </a:p>
          <a:p>
            <a:pPr indent="-162600" lvl="1" marL="975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Ovarian failure</a:t>
            </a:r>
            <a:endParaRPr sz="1200">
              <a:solidFill>
                <a:schemeClr val="dk1"/>
              </a:solidFill>
              <a:latin typeface="Mada"/>
              <a:ea typeface="Mada"/>
              <a:cs typeface="Mada"/>
              <a:sym typeface="Mada"/>
            </a:endParaRPr>
          </a:p>
          <a:p>
            <a:pPr indent="-162600" lvl="1" marL="975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Autoimmune thyroiditis </a:t>
            </a:r>
            <a:endParaRPr sz="1200">
              <a:solidFill>
                <a:schemeClr val="dk1"/>
              </a:solidFill>
              <a:latin typeface="Mada"/>
              <a:ea typeface="Mada"/>
              <a:cs typeface="Mada"/>
              <a:sym typeface="Mada"/>
            </a:endParaRPr>
          </a:p>
          <a:p>
            <a:pPr indent="-162600" lvl="1" marL="975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Diabetes mellitus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late onset form occurs sporadically without circulating glandular autoantibodies</a:t>
            </a:r>
            <a:endParaRPr sz="1200">
              <a:solidFill>
                <a:schemeClr val="dk1"/>
              </a:solidFill>
              <a:latin typeface="Mada"/>
              <a:ea typeface="Mada"/>
              <a:cs typeface="Mada"/>
              <a:sym typeface="Mada"/>
            </a:endParaRPr>
          </a:p>
        </p:txBody>
      </p:sp>
      <p:sp>
        <p:nvSpPr>
          <p:cNvPr id="288" name="Google Shape;288;p26"/>
          <p:cNvSpPr/>
          <p:nvPr/>
        </p:nvSpPr>
        <p:spPr>
          <a:xfrm>
            <a:off x="1358811" y="6415075"/>
            <a:ext cx="4886700" cy="307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3</a:t>
            </a:r>
            <a:r>
              <a:rPr b="1" lang="ar">
                <a:solidFill>
                  <a:srgbClr val="FFFFFF"/>
                </a:solidFill>
                <a:latin typeface="Mada"/>
                <a:ea typeface="Mada"/>
                <a:cs typeface="Mada"/>
                <a:sym typeface="Mada"/>
              </a:rPr>
              <a:t>- Idiopathic hypoparathyroidism:</a:t>
            </a:r>
            <a:endParaRPr>
              <a:solidFill>
                <a:srgbClr val="FFFFFF"/>
              </a:solidFill>
            </a:endParaRPr>
          </a:p>
        </p:txBody>
      </p:sp>
      <p:cxnSp>
        <p:nvCxnSpPr>
          <p:cNvPr id="289" name="Google Shape;289;p26"/>
          <p:cNvCxnSpPr/>
          <p:nvPr/>
        </p:nvCxnSpPr>
        <p:spPr>
          <a:xfrm rot="10800000">
            <a:off x="0" y="9832400"/>
            <a:ext cx="7612800" cy="0"/>
          </a:xfrm>
          <a:prstGeom prst="straightConnector1">
            <a:avLst/>
          </a:prstGeom>
          <a:noFill/>
          <a:ln cap="flat" cmpd="sng" w="28575">
            <a:solidFill>
              <a:srgbClr val="B3CFD1"/>
            </a:solidFill>
            <a:prstDash val="dot"/>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95" name="Google Shape;295;p2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u="sng">
                <a:latin typeface="Mada"/>
                <a:ea typeface="Mada"/>
                <a:cs typeface="Mada"/>
                <a:sym typeface="Mada"/>
              </a:rPr>
              <a:t>Hypo</a:t>
            </a:r>
            <a:r>
              <a:rPr b="1" lang="ar" sz="2600">
                <a:latin typeface="Mada"/>
                <a:ea typeface="Mada"/>
                <a:cs typeface="Mada"/>
                <a:sym typeface="Mada"/>
              </a:rPr>
              <a:t>parathyroidism</a:t>
            </a:r>
            <a:r>
              <a:rPr b="1" i="1" lang="ar" sz="2600">
                <a:latin typeface="Mada"/>
                <a:ea typeface="Mada"/>
                <a:cs typeface="Mada"/>
                <a:sym typeface="Mada"/>
              </a:rPr>
              <a:t> cont.</a:t>
            </a:r>
            <a:endParaRPr b="1" i="1" sz="2600">
              <a:latin typeface="Mada"/>
              <a:ea typeface="Mada"/>
              <a:cs typeface="Mada"/>
              <a:sym typeface="Mada"/>
            </a:endParaRPr>
          </a:p>
        </p:txBody>
      </p:sp>
      <p:sp>
        <p:nvSpPr>
          <p:cNvPr id="296" name="Google Shape;296;p27"/>
          <p:cNvSpPr txBox="1"/>
          <p:nvPr/>
        </p:nvSpPr>
        <p:spPr>
          <a:xfrm>
            <a:off x="123675" y="795975"/>
            <a:ext cx="6410400" cy="480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legreya Regular"/>
              <a:buChar char="◄"/>
            </a:pPr>
            <a:r>
              <a:rPr b="1" lang="ar" sz="2200">
                <a:highlight>
                  <a:srgbClr val="D0E0E3"/>
                </a:highlight>
                <a:latin typeface="Mada"/>
                <a:ea typeface="Mada"/>
                <a:cs typeface="Mada"/>
                <a:sym typeface="Mada"/>
              </a:rPr>
              <a:t>Clinical Presentation of Hypoparathyroidism</a:t>
            </a:r>
            <a:endParaRPr b="1" sz="2200">
              <a:highlight>
                <a:srgbClr val="D0E0E3"/>
              </a:highlight>
              <a:latin typeface="Mada"/>
              <a:ea typeface="Mada"/>
              <a:cs typeface="Mada"/>
              <a:sym typeface="Mada"/>
            </a:endParaRPr>
          </a:p>
        </p:txBody>
      </p:sp>
      <p:sp>
        <p:nvSpPr>
          <p:cNvPr id="297" name="Google Shape;297;p27"/>
          <p:cNvSpPr txBox="1"/>
          <p:nvPr/>
        </p:nvSpPr>
        <p:spPr>
          <a:xfrm>
            <a:off x="-3577075" y="8139863"/>
            <a:ext cx="2934900" cy="6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 Calcium ↑ Phosphorus ↓ PTH</a:t>
            </a:r>
            <a:endParaRPr/>
          </a:p>
        </p:txBody>
      </p:sp>
      <p:pic>
        <p:nvPicPr>
          <p:cNvPr id="298" name="Google Shape;298;p27"/>
          <p:cNvPicPr preferRelativeResize="0"/>
          <p:nvPr/>
        </p:nvPicPr>
        <p:blipFill rotWithShape="1">
          <a:blip r:embed="rId3">
            <a:alphaModFix/>
          </a:blip>
          <a:srcRect b="91880" l="-92630" r="92630" t="-91880"/>
          <a:stretch/>
        </p:blipFill>
        <p:spPr>
          <a:xfrm>
            <a:off x="3571600" y="5559375"/>
            <a:ext cx="1670475" cy="2117275"/>
          </a:xfrm>
          <a:prstGeom prst="rect">
            <a:avLst/>
          </a:prstGeom>
          <a:noFill/>
          <a:ln>
            <a:noFill/>
          </a:ln>
        </p:spPr>
      </p:pic>
      <p:sp>
        <p:nvSpPr>
          <p:cNvPr id="299" name="Google Shape;299;p27"/>
          <p:cNvSpPr/>
          <p:nvPr/>
        </p:nvSpPr>
        <p:spPr>
          <a:xfrm>
            <a:off x="313475" y="1344350"/>
            <a:ext cx="6996000" cy="540300"/>
          </a:xfrm>
          <a:prstGeom prst="rect">
            <a:avLst/>
          </a:prstGeom>
          <a:solidFill>
            <a:srgbClr val="0C34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Neuromuscular</a:t>
            </a:r>
            <a:endParaRPr b="1">
              <a:solidFill>
                <a:srgbClr val="FFFFFF"/>
              </a:solidFill>
              <a:latin typeface="Mada"/>
              <a:ea typeface="Mada"/>
              <a:cs typeface="Mada"/>
              <a:sym typeface="Mada"/>
            </a:endParaRPr>
          </a:p>
        </p:txBody>
      </p:sp>
      <p:sp>
        <p:nvSpPr>
          <p:cNvPr id="300" name="Google Shape;300;p27"/>
          <p:cNvSpPr/>
          <p:nvPr/>
        </p:nvSpPr>
        <p:spPr>
          <a:xfrm>
            <a:off x="3983675" y="6105725"/>
            <a:ext cx="3325800" cy="450600"/>
          </a:xfrm>
          <a:prstGeom prst="rect">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Eyes</a:t>
            </a:r>
            <a:endParaRPr b="1">
              <a:solidFill>
                <a:srgbClr val="FFFFFF"/>
              </a:solidFill>
              <a:latin typeface="Mada"/>
              <a:ea typeface="Mada"/>
              <a:cs typeface="Mada"/>
              <a:sym typeface="Mada"/>
            </a:endParaRPr>
          </a:p>
        </p:txBody>
      </p:sp>
      <p:sp>
        <p:nvSpPr>
          <p:cNvPr id="301" name="Google Shape;301;p27"/>
          <p:cNvSpPr/>
          <p:nvPr/>
        </p:nvSpPr>
        <p:spPr>
          <a:xfrm>
            <a:off x="313510" y="8697025"/>
            <a:ext cx="3365400" cy="450600"/>
          </a:xfrm>
          <a:prstGeom prst="rect">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Dental manifestation</a:t>
            </a:r>
            <a:endParaRPr b="1">
              <a:solidFill>
                <a:srgbClr val="FFFFFF"/>
              </a:solidFill>
              <a:latin typeface="Mada"/>
              <a:ea typeface="Mada"/>
              <a:cs typeface="Mada"/>
              <a:sym typeface="Mada"/>
            </a:endParaRPr>
          </a:p>
        </p:txBody>
      </p:sp>
      <p:sp>
        <p:nvSpPr>
          <p:cNvPr id="302" name="Google Shape;302;p27"/>
          <p:cNvSpPr/>
          <p:nvPr/>
        </p:nvSpPr>
        <p:spPr>
          <a:xfrm>
            <a:off x="3983675" y="8667325"/>
            <a:ext cx="3325800" cy="4506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Malabsorption syndrome</a:t>
            </a:r>
            <a:endParaRPr b="1">
              <a:solidFill>
                <a:srgbClr val="FFFFFF"/>
              </a:solidFill>
              <a:latin typeface="Mada"/>
              <a:ea typeface="Mada"/>
              <a:cs typeface="Mada"/>
              <a:sym typeface="Mada"/>
            </a:endParaRPr>
          </a:p>
        </p:txBody>
      </p:sp>
      <p:sp>
        <p:nvSpPr>
          <p:cNvPr id="303" name="Google Shape;303;p27"/>
          <p:cNvSpPr/>
          <p:nvPr/>
        </p:nvSpPr>
        <p:spPr>
          <a:xfrm>
            <a:off x="-2290237" y="4541313"/>
            <a:ext cx="2208900" cy="450600"/>
          </a:xfrm>
          <a:prstGeom prst="rect">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Adrenal Insufficiency</a:t>
            </a:r>
            <a:endParaRPr b="1">
              <a:solidFill>
                <a:srgbClr val="FFFFFF"/>
              </a:solidFill>
              <a:latin typeface="Mada"/>
              <a:ea typeface="Mada"/>
              <a:cs typeface="Mada"/>
              <a:sym typeface="Mada"/>
            </a:endParaRPr>
          </a:p>
        </p:txBody>
      </p:sp>
      <p:sp>
        <p:nvSpPr>
          <p:cNvPr id="304" name="Google Shape;304;p27"/>
          <p:cNvSpPr/>
          <p:nvPr/>
        </p:nvSpPr>
        <p:spPr>
          <a:xfrm>
            <a:off x="313475" y="1884650"/>
            <a:ext cx="6996000" cy="406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300"/>
              </a:spcAft>
              <a:buNone/>
            </a:pPr>
            <a:r>
              <a:t/>
            </a:r>
            <a:endParaRPr sz="1200">
              <a:solidFill>
                <a:srgbClr val="6AA84F"/>
              </a:solidFill>
              <a:latin typeface="Mada"/>
              <a:ea typeface="Mada"/>
              <a:cs typeface="Mada"/>
              <a:sym typeface="Mada"/>
            </a:endParaRPr>
          </a:p>
        </p:txBody>
      </p:sp>
      <p:sp>
        <p:nvSpPr>
          <p:cNvPr id="305" name="Google Shape;305;p27"/>
          <p:cNvSpPr/>
          <p:nvPr/>
        </p:nvSpPr>
        <p:spPr>
          <a:xfrm>
            <a:off x="3983675" y="6556325"/>
            <a:ext cx="3325800" cy="1041900"/>
          </a:xfrm>
          <a:prstGeom prst="rect">
            <a:avLst/>
          </a:prstGeom>
          <a:solidFill>
            <a:srgbClr val="F3F3F3"/>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Posterio-lenticular cataract  </a:t>
            </a:r>
            <a:r>
              <a:rPr lang="ar" sz="1200">
                <a:latin typeface="Mada"/>
                <a:ea typeface="Mada"/>
                <a:cs typeface="Mada"/>
                <a:sym typeface="Mada"/>
              </a:rPr>
              <a:t>in </a:t>
            </a:r>
            <a:r>
              <a:rPr lang="ar" sz="1200">
                <a:solidFill>
                  <a:schemeClr val="dk1"/>
                </a:solidFill>
                <a:latin typeface="Mada"/>
                <a:ea typeface="Mada"/>
                <a:cs typeface="Mada"/>
                <a:sym typeface="Mada"/>
              </a:rPr>
              <a:t>l</a:t>
            </a:r>
            <a:r>
              <a:rPr lang="ar" sz="1200">
                <a:solidFill>
                  <a:schemeClr val="dk1"/>
                </a:solidFill>
                <a:latin typeface="Mada"/>
                <a:ea typeface="Mada"/>
                <a:cs typeface="Mada"/>
                <a:sym typeface="Mada"/>
              </a:rPr>
              <a:t>ong standing hypocalcemia</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due to deposition of calcium phosphate.</a:t>
            </a:r>
            <a:endParaRPr b="1" sz="1200">
              <a:solidFill>
                <a:srgbClr val="6AA84F"/>
              </a:solidFill>
              <a:latin typeface="Mada"/>
              <a:ea typeface="Mada"/>
              <a:cs typeface="Mada"/>
              <a:sym typeface="Mada"/>
            </a:endParaRPr>
          </a:p>
        </p:txBody>
      </p:sp>
      <p:sp>
        <p:nvSpPr>
          <p:cNvPr id="306" name="Google Shape;306;p27"/>
          <p:cNvSpPr/>
          <p:nvPr/>
        </p:nvSpPr>
        <p:spPr>
          <a:xfrm>
            <a:off x="-2290200" y="1971050"/>
            <a:ext cx="1284300" cy="2328600"/>
          </a:xfrm>
          <a:prstGeom prst="rect">
            <a:avLst/>
          </a:prstGeom>
          <a:solidFill>
            <a:srgbClr val="F3F3F3"/>
          </a:solidFill>
          <a:ln>
            <a:noFill/>
          </a:ln>
        </p:spPr>
        <p:txBody>
          <a:bodyPr anchorCtr="0" anchor="ctr" bIns="91425" lIns="91425" spcFirstLastPara="1" rIns="91425" wrap="square" tIns="91425">
            <a:noAutofit/>
          </a:bodyPr>
          <a:lstStyle/>
          <a:p>
            <a:pPr indent="-156250" lvl="0" marL="172800" rtl="0" algn="l">
              <a:spcBef>
                <a:spcPts val="0"/>
              </a:spcBef>
              <a:spcAft>
                <a:spcPts val="0"/>
              </a:spcAft>
              <a:buSzPts val="1100"/>
              <a:buFont typeface="Mada"/>
              <a:buChar char="●"/>
            </a:pPr>
            <a:r>
              <a:rPr b="1" lang="ar" sz="1100">
                <a:latin typeface="Mada"/>
                <a:ea typeface="Mada"/>
                <a:cs typeface="Mada"/>
                <a:sym typeface="Mada"/>
              </a:rPr>
              <a:t>Increased PTHrp:</a:t>
            </a:r>
            <a:r>
              <a:rPr lang="ar" sz="1100">
                <a:latin typeface="Mada"/>
                <a:ea typeface="Mada"/>
                <a:cs typeface="Mada"/>
                <a:sym typeface="Mada"/>
              </a:rPr>
              <a:t> commonest cause (</a:t>
            </a:r>
            <a:r>
              <a:rPr b="1" lang="ar" sz="1100">
                <a:solidFill>
                  <a:srgbClr val="CC0000"/>
                </a:solidFill>
                <a:latin typeface="Mada"/>
                <a:ea typeface="Mada"/>
                <a:cs typeface="Mada"/>
                <a:sym typeface="Mada"/>
              </a:rPr>
              <a:t>BREAST CANCER</a:t>
            </a:r>
            <a:r>
              <a:rPr lang="ar" sz="1100">
                <a:latin typeface="Mada"/>
                <a:ea typeface="Mada"/>
                <a:cs typeface="Mada"/>
                <a:sym typeface="Mada"/>
              </a:rPr>
              <a:t>)</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MULTIPLE MYELOMA: </a:t>
            </a:r>
            <a:r>
              <a:rPr lang="ar" sz="1100">
                <a:latin typeface="Mada"/>
                <a:ea typeface="Mada"/>
                <a:cs typeface="Mada"/>
                <a:sym typeface="Mada"/>
              </a:rPr>
              <a:t>production of osteoclast activating factor</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Solid tumor with humoral mediation of hypercalcemia</a:t>
            </a:r>
            <a:r>
              <a:rPr lang="ar" sz="1100">
                <a:latin typeface="Mada"/>
                <a:ea typeface="Mada"/>
                <a:cs typeface="Mada"/>
                <a:sym typeface="Mada"/>
              </a:rPr>
              <a:t> (lung, kidney)</a:t>
            </a:r>
            <a:endParaRPr sz="1100">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 1,25(OH)2D:</a:t>
            </a:r>
            <a:r>
              <a:rPr lang="ar" sz="1100">
                <a:latin typeface="Mada"/>
                <a:ea typeface="Mada"/>
                <a:cs typeface="Mada"/>
                <a:sym typeface="Mada"/>
              </a:rPr>
              <a:t> </a:t>
            </a:r>
            <a:r>
              <a:rPr b="1" lang="ar" sz="1100">
                <a:solidFill>
                  <a:srgbClr val="CC0000"/>
                </a:solidFill>
                <a:latin typeface="Mada"/>
                <a:ea typeface="Mada"/>
                <a:cs typeface="Mada"/>
                <a:sym typeface="Mada"/>
              </a:rPr>
              <a:t>Lymphoma</a:t>
            </a:r>
            <a:endParaRPr b="1" sz="1100">
              <a:solidFill>
                <a:srgbClr val="CC0000"/>
              </a:solidFill>
              <a:latin typeface="Mada"/>
              <a:ea typeface="Mada"/>
              <a:cs typeface="Mada"/>
              <a:sym typeface="Mada"/>
            </a:endParaRPr>
          </a:p>
          <a:p>
            <a:pPr indent="-156250" lvl="0" marL="172800" rtl="0" algn="l">
              <a:spcBef>
                <a:spcPts val="0"/>
              </a:spcBef>
              <a:spcAft>
                <a:spcPts val="0"/>
              </a:spcAft>
              <a:buSzPts val="1100"/>
              <a:buFont typeface="Mada"/>
              <a:buChar char="●"/>
            </a:pPr>
            <a:r>
              <a:rPr b="1" lang="ar" sz="1100">
                <a:latin typeface="Mada"/>
                <a:ea typeface="Mada"/>
                <a:cs typeface="Mada"/>
                <a:sym typeface="Mada"/>
              </a:rPr>
              <a:t>Leukemia</a:t>
            </a:r>
            <a:endParaRPr b="1" sz="11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Note: </a:t>
            </a:r>
            <a:r>
              <a:rPr b="1" lang="ar" sz="1000">
                <a:solidFill>
                  <a:srgbClr val="CC0000"/>
                </a:solidFill>
                <a:latin typeface="Mada"/>
                <a:ea typeface="Mada"/>
                <a:cs typeface="Mada"/>
                <a:sym typeface="Mada"/>
              </a:rPr>
              <a:t>PTH is normal</a:t>
            </a:r>
            <a:r>
              <a:rPr lang="ar" sz="1000">
                <a:latin typeface="Mada"/>
                <a:ea typeface="Mada"/>
                <a:cs typeface="Mada"/>
                <a:sym typeface="Mada"/>
              </a:rPr>
              <a:t> in malignancy induced hypercalcemia</a:t>
            </a:r>
            <a:endParaRPr sz="1000">
              <a:latin typeface="Mada"/>
              <a:ea typeface="Mada"/>
              <a:cs typeface="Mada"/>
              <a:sym typeface="Mada"/>
            </a:endParaRPr>
          </a:p>
        </p:txBody>
      </p:sp>
      <p:sp>
        <p:nvSpPr>
          <p:cNvPr id="307" name="Google Shape;307;p27"/>
          <p:cNvSpPr/>
          <p:nvPr/>
        </p:nvSpPr>
        <p:spPr>
          <a:xfrm>
            <a:off x="313475" y="9127575"/>
            <a:ext cx="3365400" cy="1081500"/>
          </a:xfrm>
          <a:prstGeom prst="rect">
            <a:avLst/>
          </a:prstGeom>
          <a:solidFill>
            <a:srgbClr val="F3F3F3"/>
          </a:solidFill>
          <a:ln>
            <a:noFill/>
          </a:ln>
        </p:spPr>
        <p:txBody>
          <a:bodyPr anchorCtr="0" anchor="ctr" bIns="91425" lIns="91425" spcFirstLastPara="1" rIns="91425" wrap="square" tIns="91425">
            <a:noAutofit/>
          </a:bodyPr>
          <a:lstStyle/>
          <a:p>
            <a:pPr indent="-306600" lvl="0" marL="460800" rtl="0" algn="l">
              <a:spcBef>
                <a:spcPts val="0"/>
              </a:spcBef>
              <a:spcAft>
                <a:spcPts val="0"/>
              </a:spcAft>
              <a:buSzPts val="1200"/>
              <a:buFont typeface="Mada"/>
              <a:buChar char="●"/>
            </a:pPr>
            <a:r>
              <a:rPr b="1" lang="ar" sz="1200">
                <a:latin typeface="Mada"/>
                <a:ea typeface="Mada"/>
                <a:cs typeface="Mada"/>
                <a:sym typeface="Mada"/>
              </a:rPr>
              <a:t>Abnormal enamel formation</a:t>
            </a:r>
            <a:r>
              <a:rPr lang="ar" sz="1200">
                <a:latin typeface="Mada"/>
                <a:ea typeface="Mada"/>
                <a:cs typeface="Mada"/>
                <a:sym typeface="Mada"/>
              </a:rPr>
              <a:t> with delayed or absent dental eruption and defective dental root formation</a:t>
            </a:r>
            <a:endParaRPr sz="1200">
              <a:latin typeface="Mada"/>
              <a:ea typeface="Mada"/>
              <a:cs typeface="Mada"/>
              <a:sym typeface="Mada"/>
            </a:endParaRPr>
          </a:p>
        </p:txBody>
      </p:sp>
      <p:sp>
        <p:nvSpPr>
          <p:cNvPr id="308" name="Google Shape;308;p27"/>
          <p:cNvSpPr/>
          <p:nvPr/>
        </p:nvSpPr>
        <p:spPr>
          <a:xfrm>
            <a:off x="3983675" y="9084575"/>
            <a:ext cx="3325800" cy="1124400"/>
          </a:xfrm>
          <a:prstGeom prst="rect">
            <a:avLst/>
          </a:prstGeom>
          <a:solidFill>
            <a:srgbClr val="F3F3F3"/>
          </a:solidFill>
          <a:ln>
            <a:noFill/>
          </a:ln>
        </p:spPr>
        <p:txBody>
          <a:bodyPr anchorCtr="0" anchor="ctr" bIns="91425" lIns="91425" spcFirstLastPara="1" rIns="91425" wrap="square" tIns="91425">
            <a:noAutofit/>
          </a:bodyPr>
          <a:lstStyle/>
          <a:p>
            <a:pPr indent="-306600" lvl="0" marL="460800" rtl="0" algn="l">
              <a:spcBef>
                <a:spcPts val="0"/>
              </a:spcBef>
              <a:spcAft>
                <a:spcPts val="0"/>
              </a:spcAft>
              <a:buSzPts val="1200"/>
              <a:buFont typeface="Mada"/>
              <a:buChar char="●"/>
            </a:pPr>
            <a:r>
              <a:rPr lang="ar" sz="1200">
                <a:latin typeface="Mada"/>
                <a:ea typeface="Mada"/>
                <a:cs typeface="Mada"/>
                <a:sym typeface="Mada"/>
              </a:rPr>
              <a:t>Presumably secondary to decreased calcium level and may lead to </a:t>
            </a:r>
            <a:r>
              <a:rPr b="1" lang="ar" sz="1200">
                <a:latin typeface="Mada"/>
                <a:ea typeface="Mada"/>
                <a:cs typeface="Mada"/>
                <a:sym typeface="Mada"/>
              </a:rPr>
              <a:t>steatorrhoea</a:t>
            </a:r>
            <a:r>
              <a:rPr lang="ar" sz="1200">
                <a:latin typeface="Mada"/>
                <a:ea typeface="Mada"/>
                <a:cs typeface="Mada"/>
                <a:sym typeface="Mada"/>
              </a:rPr>
              <a:t> with long standing untreated disease. </a:t>
            </a:r>
            <a:r>
              <a:rPr lang="ar" sz="1200">
                <a:solidFill>
                  <a:srgbClr val="6AA84F"/>
                </a:solidFill>
                <a:latin typeface="Mada"/>
                <a:ea typeface="Mada"/>
                <a:cs typeface="Mada"/>
                <a:sym typeface="Mada"/>
              </a:rPr>
              <a:t>low calcium also decreases magnesium absorption → further aggravate hypocalcemia</a:t>
            </a:r>
            <a:endParaRPr sz="1200">
              <a:solidFill>
                <a:srgbClr val="6AA84F"/>
              </a:solidFill>
              <a:latin typeface="Mada"/>
              <a:ea typeface="Mada"/>
              <a:cs typeface="Mada"/>
              <a:sym typeface="Mada"/>
            </a:endParaRPr>
          </a:p>
        </p:txBody>
      </p:sp>
      <p:grpSp>
        <p:nvGrpSpPr>
          <p:cNvPr id="309" name="Google Shape;309;p27"/>
          <p:cNvGrpSpPr/>
          <p:nvPr/>
        </p:nvGrpSpPr>
        <p:grpSpPr>
          <a:xfrm>
            <a:off x="408741" y="8781725"/>
            <a:ext cx="403196" cy="281197"/>
            <a:chOff x="-26970350" y="2332550"/>
            <a:chExt cx="259925" cy="295375"/>
          </a:xfrm>
        </p:grpSpPr>
        <p:sp>
          <p:nvSpPr>
            <p:cNvPr id="310" name="Google Shape;310;p27"/>
            <p:cNvSpPr/>
            <p:nvPr/>
          </p:nvSpPr>
          <p:spPr>
            <a:xfrm>
              <a:off x="-26970350" y="2332550"/>
              <a:ext cx="259925" cy="295375"/>
            </a:xfrm>
            <a:custGeom>
              <a:rect b="b" l="l" r="r" t="t"/>
              <a:pathLst>
                <a:path extrusionOk="0" h="11815" w="10397">
                  <a:moveTo>
                    <a:pt x="6963" y="662"/>
                  </a:moveTo>
                  <a:cubicBezTo>
                    <a:pt x="7152" y="662"/>
                    <a:pt x="7404" y="693"/>
                    <a:pt x="7593" y="756"/>
                  </a:cubicBezTo>
                  <a:cubicBezTo>
                    <a:pt x="8538" y="977"/>
                    <a:pt x="9294" y="1733"/>
                    <a:pt x="9515" y="2646"/>
                  </a:cubicBezTo>
                  <a:cubicBezTo>
                    <a:pt x="9672" y="3466"/>
                    <a:pt x="9483" y="4285"/>
                    <a:pt x="8979" y="4946"/>
                  </a:cubicBezTo>
                  <a:cubicBezTo>
                    <a:pt x="8475" y="5639"/>
                    <a:pt x="8160" y="6522"/>
                    <a:pt x="8160" y="7467"/>
                  </a:cubicBezTo>
                  <a:lnTo>
                    <a:pt x="8160" y="10208"/>
                  </a:lnTo>
                  <a:cubicBezTo>
                    <a:pt x="8160" y="10712"/>
                    <a:pt x="7719" y="11090"/>
                    <a:pt x="7246" y="11090"/>
                  </a:cubicBezTo>
                  <a:cubicBezTo>
                    <a:pt x="6742" y="11090"/>
                    <a:pt x="6333" y="10680"/>
                    <a:pt x="6333" y="10208"/>
                  </a:cubicBezTo>
                  <a:lnTo>
                    <a:pt x="6333" y="8538"/>
                  </a:lnTo>
                  <a:cubicBezTo>
                    <a:pt x="6333" y="7908"/>
                    <a:pt x="5829" y="7404"/>
                    <a:pt x="5198" y="7404"/>
                  </a:cubicBezTo>
                  <a:cubicBezTo>
                    <a:pt x="4568" y="7404"/>
                    <a:pt x="4064" y="7908"/>
                    <a:pt x="4064" y="8538"/>
                  </a:cubicBezTo>
                  <a:lnTo>
                    <a:pt x="4064" y="10208"/>
                  </a:lnTo>
                  <a:cubicBezTo>
                    <a:pt x="4064" y="10712"/>
                    <a:pt x="3623" y="11090"/>
                    <a:pt x="3151" y="11090"/>
                  </a:cubicBezTo>
                  <a:cubicBezTo>
                    <a:pt x="2647" y="11090"/>
                    <a:pt x="2237" y="10680"/>
                    <a:pt x="2237" y="10208"/>
                  </a:cubicBezTo>
                  <a:lnTo>
                    <a:pt x="2237" y="7467"/>
                  </a:lnTo>
                  <a:cubicBezTo>
                    <a:pt x="2237" y="6522"/>
                    <a:pt x="1953" y="5639"/>
                    <a:pt x="1418" y="4946"/>
                  </a:cubicBezTo>
                  <a:cubicBezTo>
                    <a:pt x="914" y="4285"/>
                    <a:pt x="756" y="3466"/>
                    <a:pt x="945" y="2646"/>
                  </a:cubicBezTo>
                  <a:cubicBezTo>
                    <a:pt x="1166" y="1701"/>
                    <a:pt x="1922" y="945"/>
                    <a:pt x="2867" y="756"/>
                  </a:cubicBezTo>
                  <a:cubicBezTo>
                    <a:pt x="3056" y="693"/>
                    <a:pt x="3308" y="662"/>
                    <a:pt x="3497" y="662"/>
                  </a:cubicBezTo>
                  <a:cubicBezTo>
                    <a:pt x="4064" y="662"/>
                    <a:pt x="4600" y="819"/>
                    <a:pt x="5041" y="1134"/>
                  </a:cubicBezTo>
                  <a:cubicBezTo>
                    <a:pt x="5104" y="1166"/>
                    <a:pt x="5175" y="1181"/>
                    <a:pt x="5242" y="1181"/>
                  </a:cubicBezTo>
                  <a:cubicBezTo>
                    <a:pt x="5309" y="1181"/>
                    <a:pt x="5372" y="1166"/>
                    <a:pt x="5419" y="1134"/>
                  </a:cubicBezTo>
                  <a:cubicBezTo>
                    <a:pt x="5860" y="819"/>
                    <a:pt x="6427" y="662"/>
                    <a:pt x="6963" y="662"/>
                  </a:cubicBezTo>
                  <a:close/>
                  <a:moveTo>
                    <a:pt x="3466" y="0"/>
                  </a:moveTo>
                  <a:cubicBezTo>
                    <a:pt x="3182" y="0"/>
                    <a:pt x="2899" y="32"/>
                    <a:pt x="2678" y="63"/>
                  </a:cubicBezTo>
                  <a:cubicBezTo>
                    <a:pt x="1481" y="347"/>
                    <a:pt x="504" y="1292"/>
                    <a:pt x="221" y="2489"/>
                  </a:cubicBezTo>
                  <a:cubicBezTo>
                    <a:pt x="0" y="3497"/>
                    <a:pt x="189" y="4568"/>
                    <a:pt x="851" y="5387"/>
                  </a:cubicBezTo>
                  <a:cubicBezTo>
                    <a:pt x="1292" y="5954"/>
                    <a:pt x="1544" y="6679"/>
                    <a:pt x="1544" y="7467"/>
                  </a:cubicBezTo>
                  <a:lnTo>
                    <a:pt x="1544" y="10208"/>
                  </a:lnTo>
                  <a:cubicBezTo>
                    <a:pt x="1544" y="11090"/>
                    <a:pt x="2237" y="11814"/>
                    <a:pt x="3151" y="11814"/>
                  </a:cubicBezTo>
                  <a:cubicBezTo>
                    <a:pt x="4064" y="11814"/>
                    <a:pt x="4757" y="11090"/>
                    <a:pt x="4757" y="10208"/>
                  </a:cubicBezTo>
                  <a:lnTo>
                    <a:pt x="4757" y="8538"/>
                  </a:lnTo>
                  <a:cubicBezTo>
                    <a:pt x="4757" y="8317"/>
                    <a:pt x="4946" y="8065"/>
                    <a:pt x="5230" y="8065"/>
                  </a:cubicBezTo>
                  <a:cubicBezTo>
                    <a:pt x="5482" y="8065"/>
                    <a:pt x="5703" y="8254"/>
                    <a:pt x="5703" y="8538"/>
                  </a:cubicBezTo>
                  <a:lnTo>
                    <a:pt x="5703" y="10208"/>
                  </a:lnTo>
                  <a:cubicBezTo>
                    <a:pt x="5703" y="11090"/>
                    <a:pt x="6427" y="11814"/>
                    <a:pt x="7309" y="11814"/>
                  </a:cubicBezTo>
                  <a:cubicBezTo>
                    <a:pt x="8223" y="11814"/>
                    <a:pt x="8948" y="11090"/>
                    <a:pt x="8948" y="10208"/>
                  </a:cubicBezTo>
                  <a:lnTo>
                    <a:pt x="8948" y="7467"/>
                  </a:lnTo>
                  <a:cubicBezTo>
                    <a:pt x="8948" y="6679"/>
                    <a:pt x="9168" y="5954"/>
                    <a:pt x="9609" y="5387"/>
                  </a:cubicBezTo>
                  <a:cubicBezTo>
                    <a:pt x="10145" y="4568"/>
                    <a:pt x="10397" y="3497"/>
                    <a:pt x="10145" y="2489"/>
                  </a:cubicBezTo>
                  <a:cubicBezTo>
                    <a:pt x="9893" y="1292"/>
                    <a:pt x="8885" y="347"/>
                    <a:pt x="7719" y="63"/>
                  </a:cubicBezTo>
                  <a:cubicBezTo>
                    <a:pt x="7435" y="0"/>
                    <a:pt x="7152" y="0"/>
                    <a:pt x="6931" y="0"/>
                  </a:cubicBezTo>
                  <a:cubicBezTo>
                    <a:pt x="6333" y="0"/>
                    <a:pt x="5703" y="158"/>
                    <a:pt x="5198" y="473"/>
                  </a:cubicBezTo>
                  <a:cubicBezTo>
                    <a:pt x="4694" y="158"/>
                    <a:pt x="4064" y="0"/>
                    <a:pt x="346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26831725" y="2365650"/>
              <a:ext cx="82700" cy="81900"/>
            </a:xfrm>
            <a:custGeom>
              <a:rect b="b" l="l" r="r" t="t"/>
              <a:pathLst>
                <a:path extrusionOk="0" h="3276" w="3308">
                  <a:moveTo>
                    <a:pt x="1335" y="0"/>
                  </a:moveTo>
                  <a:cubicBezTo>
                    <a:pt x="937" y="0"/>
                    <a:pt x="544" y="121"/>
                    <a:pt x="189" y="377"/>
                  </a:cubicBezTo>
                  <a:cubicBezTo>
                    <a:pt x="32" y="472"/>
                    <a:pt x="0" y="692"/>
                    <a:pt x="126" y="818"/>
                  </a:cubicBezTo>
                  <a:cubicBezTo>
                    <a:pt x="202" y="932"/>
                    <a:pt x="300" y="989"/>
                    <a:pt x="401" y="989"/>
                  </a:cubicBezTo>
                  <a:cubicBezTo>
                    <a:pt x="468" y="989"/>
                    <a:pt x="536" y="963"/>
                    <a:pt x="599" y="913"/>
                  </a:cubicBezTo>
                  <a:cubicBezTo>
                    <a:pt x="818" y="753"/>
                    <a:pt x="1075" y="669"/>
                    <a:pt x="1331" y="669"/>
                  </a:cubicBezTo>
                  <a:cubicBezTo>
                    <a:pt x="1479" y="669"/>
                    <a:pt x="1626" y="698"/>
                    <a:pt x="1764" y="755"/>
                  </a:cubicBezTo>
                  <a:cubicBezTo>
                    <a:pt x="2174" y="913"/>
                    <a:pt x="2457" y="1196"/>
                    <a:pt x="2520" y="1574"/>
                  </a:cubicBezTo>
                  <a:cubicBezTo>
                    <a:pt x="2646" y="1984"/>
                    <a:pt x="2520" y="2394"/>
                    <a:pt x="2300" y="2709"/>
                  </a:cubicBezTo>
                  <a:cubicBezTo>
                    <a:pt x="2174" y="2866"/>
                    <a:pt x="2205" y="3087"/>
                    <a:pt x="2331" y="3181"/>
                  </a:cubicBezTo>
                  <a:cubicBezTo>
                    <a:pt x="2394" y="3244"/>
                    <a:pt x="2489" y="3276"/>
                    <a:pt x="2520" y="3276"/>
                  </a:cubicBezTo>
                  <a:cubicBezTo>
                    <a:pt x="2646" y="3276"/>
                    <a:pt x="2709" y="3244"/>
                    <a:pt x="2804" y="3150"/>
                  </a:cubicBezTo>
                  <a:cubicBezTo>
                    <a:pt x="3182" y="2677"/>
                    <a:pt x="3308" y="2047"/>
                    <a:pt x="3151" y="1417"/>
                  </a:cubicBezTo>
                  <a:cubicBezTo>
                    <a:pt x="3119" y="818"/>
                    <a:pt x="2646" y="377"/>
                    <a:pt x="2048" y="125"/>
                  </a:cubicBezTo>
                  <a:cubicBezTo>
                    <a:pt x="1813" y="43"/>
                    <a:pt x="1573" y="0"/>
                    <a:pt x="133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7"/>
          <p:cNvGrpSpPr/>
          <p:nvPr/>
        </p:nvGrpSpPr>
        <p:grpSpPr>
          <a:xfrm>
            <a:off x="2598041" y="1493756"/>
            <a:ext cx="367773" cy="231644"/>
            <a:chOff x="-22859750" y="2335900"/>
            <a:chExt cx="296950" cy="294375"/>
          </a:xfrm>
        </p:grpSpPr>
        <p:sp>
          <p:nvSpPr>
            <p:cNvPr id="313" name="Google Shape;313;p27"/>
            <p:cNvSpPr/>
            <p:nvPr/>
          </p:nvSpPr>
          <p:spPr>
            <a:xfrm>
              <a:off x="-22859750" y="2335900"/>
              <a:ext cx="296950" cy="294375"/>
            </a:xfrm>
            <a:custGeom>
              <a:rect b="b" l="l" r="r" t="t"/>
              <a:pathLst>
                <a:path extrusionOk="0" h="11775" w="11878">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22685675" y="2408150"/>
              <a:ext cx="27575" cy="66175"/>
            </a:xfrm>
            <a:custGeom>
              <a:rect b="b" l="l" r="r" t="t"/>
              <a:pathLst>
                <a:path extrusionOk="0" h="2647" w="1103">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7"/>
            <p:cNvSpPr/>
            <p:nvPr/>
          </p:nvSpPr>
          <p:spPr>
            <a:xfrm>
              <a:off x="-22766800" y="2408950"/>
              <a:ext cx="27575" cy="66175"/>
            </a:xfrm>
            <a:custGeom>
              <a:rect b="b" l="l" r="r" t="t"/>
              <a:pathLst>
                <a:path extrusionOk="0" h="2647" w="1103">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7"/>
          <p:cNvSpPr/>
          <p:nvPr/>
        </p:nvSpPr>
        <p:spPr>
          <a:xfrm>
            <a:off x="313475" y="6088900"/>
            <a:ext cx="3365400" cy="480300"/>
          </a:xfrm>
          <a:prstGeom prst="rect">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Cardiac manifestation</a:t>
            </a:r>
            <a:endParaRPr b="1">
              <a:solidFill>
                <a:srgbClr val="FFFFFF"/>
              </a:solidFill>
              <a:latin typeface="Mada"/>
              <a:ea typeface="Mada"/>
              <a:cs typeface="Mada"/>
              <a:sym typeface="Mada"/>
            </a:endParaRPr>
          </a:p>
        </p:txBody>
      </p:sp>
      <p:sp>
        <p:nvSpPr>
          <p:cNvPr id="317" name="Google Shape;317;p27"/>
          <p:cNvSpPr/>
          <p:nvPr/>
        </p:nvSpPr>
        <p:spPr>
          <a:xfrm>
            <a:off x="313475" y="6569200"/>
            <a:ext cx="3365400" cy="1041900"/>
          </a:xfrm>
          <a:prstGeom prst="rect">
            <a:avLst/>
          </a:prstGeom>
          <a:solidFill>
            <a:srgbClr val="F3F3F3"/>
          </a:solidFill>
          <a:ln>
            <a:noFill/>
          </a:ln>
        </p:spPr>
        <p:txBody>
          <a:bodyPr anchorCtr="0" anchor="ctr" bIns="91425" lIns="91425" spcFirstLastPara="1" rIns="91425" wrap="square" tIns="91425">
            <a:noAutofit/>
          </a:bodyPr>
          <a:lstStyle/>
          <a:p>
            <a:pPr indent="-306600" lvl="0" marL="460800" rtl="0" algn="l">
              <a:spcBef>
                <a:spcPts val="0"/>
              </a:spcBef>
              <a:spcAft>
                <a:spcPts val="0"/>
              </a:spcAft>
              <a:buSzPts val="1200"/>
              <a:buFont typeface="Mada"/>
              <a:buChar char="●"/>
            </a:pPr>
            <a:r>
              <a:rPr b="1" lang="ar" sz="1200">
                <a:solidFill>
                  <a:srgbClr val="CC0000"/>
                </a:solidFill>
                <a:latin typeface="Mada"/>
                <a:ea typeface="Mada"/>
                <a:cs typeface="Mada"/>
                <a:sym typeface="Mada"/>
              </a:rPr>
              <a:t>Prolonged QT interval</a:t>
            </a:r>
            <a:r>
              <a:rPr lang="ar" sz="1200">
                <a:latin typeface="Mada"/>
                <a:ea typeface="Mada"/>
                <a:cs typeface="Mada"/>
                <a:sym typeface="Mada"/>
              </a:rPr>
              <a:t> in the ECG </a:t>
            </a:r>
            <a:endParaRPr sz="1200">
              <a:latin typeface="Mada"/>
              <a:ea typeface="Mada"/>
              <a:cs typeface="Mada"/>
              <a:sym typeface="Mada"/>
            </a:endParaRPr>
          </a:p>
          <a:p>
            <a:pPr indent="-306600" lvl="0" marL="460800" rtl="0" algn="l">
              <a:spcBef>
                <a:spcPts val="0"/>
              </a:spcBef>
              <a:spcAft>
                <a:spcPts val="0"/>
              </a:spcAft>
              <a:buSzPts val="1200"/>
              <a:buFont typeface="Mada"/>
              <a:buChar char="●"/>
            </a:pPr>
            <a:r>
              <a:rPr lang="ar" sz="1200">
                <a:latin typeface="Mada"/>
                <a:ea typeface="Mada"/>
                <a:cs typeface="Mada"/>
                <a:sym typeface="Mada"/>
              </a:rPr>
              <a:t>Resistance to digitalis</a:t>
            </a:r>
            <a:endParaRPr sz="1200">
              <a:latin typeface="Mada"/>
              <a:ea typeface="Mada"/>
              <a:cs typeface="Mada"/>
              <a:sym typeface="Mada"/>
            </a:endParaRPr>
          </a:p>
          <a:p>
            <a:pPr indent="-306600" lvl="0" marL="460800" rtl="0" algn="l">
              <a:spcBef>
                <a:spcPts val="0"/>
              </a:spcBef>
              <a:spcAft>
                <a:spcPts val="0"/>
              </a:spcAft>
              <a:buSzPts val="1200"/>
              <a:buFont typeface="Mada"/>
              <a:buChar char="●"/>
            </a:pPr>
            <a:r>
              <a:rPr lang="ar" sz="1200">
                <a:latin typeface="Mada"/>
                <a:ea typeface="Mada"/>
                <a:cs typeface="Mada"/>
                <a:sym typeface="Mada"/>
              </a:rPr>
              <a:t>Hypotension</a:t>
            </a:r>
            <a:endParaRPr sz="1200">
              <a:latin typeface="Mada"/>
              <a:ea typeface="Mada"/>
              <a:cs typeface="Mada"/>
              <a:sym typeface="Mada"/>
            </a:endParaRPr>
          </a:p>
          <a:p>
            <a:pPr indent="-306600" lvl="0" marL="460800" rtl="0" algn="l">
              <a:spcBef>
                <a:spcPts val="0"/>
              </a:spcBef>
              <a:spcAft>
                <a:spcPts val="0"/>
              </a:spcAft>
              <a:buSzPts val="1200"/>
              <a:buFont typeface="Mada"/>
              <a:buChar char="●"/>
            </a:pPr>
            <a:r>
              <a:rPr lang="ar" sz="1200">
                <a:latin typeface="Mada"/>
                <a:ea typeface="Mada"/>
                <a:cs typeface="Mada"/>
                <a:sym typeface="Mada"/>
              </a:rPr>
              <a:t>Refractory heart failure with </a:t>
            </a:r>
            <a:r>
              <a:rPr lang="ar" sz="1200">
                <a:latin typeface="Mada"/>
                <a:ea typeface="Mada"/>
                <a:cs typeface="Mada"/>
                <a:sym typeface="Mada"/>
              </a:rPr>
              <a:t>cardiomegaly</a:t>
            </a:r>
            <a:r>
              <a:rPr lang="ar" sz="1200">
                <a:latin typeface="Mada"/>
                <a:ea typeface="Mada"/>
                <a:cs typeface="Mada"/>
                <a:sym typeface="Mada"/>
              </a:rPr>
              <a:t> can occur</a:t>
            </a:r>
            <a:endParaRPr sz="1200">
              <a:latin typeface="Mada"/>
              <a:ea typeface="Mada"/>
              <a:cs typeface="Mada"/>
              <a:sym typeface="Mada"/>
            </a:endParaRPr>
          </a:p>
        </p:txBody>
      </p:sp>
      <p:grpSp>
        <p:nvGrpSpPr>
          <p:cNvPr id="318" name="Google Shape;318;p27"/>
          <p:cNvGrpSpPr/>
          <p:nvPr/>
        </p:nvGrpSpPr>
        <p:grpSpPr>
          <a:xfrm>
            <a:off x="4223142" y="8751275"/>
            <a:ext cx="264010" cy="282696"/>
            <a:chOff x="-23177950" y="2340425"/>
            <a:chExt cx="226075" cy="296950"/>
          </a:xfrm>
        </p:grpSpPr>
        <p:sp>
          <p:nvSpPr>
            <p:cNvPr id="319" name="Google Shape;319;p27"/>
            <p:cNvSpPr/>
            <p:nvPr/>
          </p:nvSpPr>
          <p:spPr>
            <a:xfrm>
              <a:off x="-23177950" y="2340425"/>
              <a:ext cx="226075" cy="296950"/>
            </a:xfrm>
            <a:custGeom>
              <a:rect b="b" l="l" r="r" t="t"/>
              <a:pathLst>
                <a:path extrusionOk="0" h="11878" w="9043">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23081850" y="2425475"/>
              <a:ext cx="96100" cy="151250"/>
            </a:xfrm>
            <a:custGeom>
              <a:rect b="b" l="l" r="r" t="t"/>
              <a:pathLst>
                <a:path extrusionOk="0" h="6050" w="3844">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27"/>
          <p:cNvSpPr/>
          <p:nvPr/>
        </p:nvSpPr>
        <p:spPr>
          <a:xfrm>
            <a:off x="524498" y="6221375"/>
            <a:ext cx="348070" cy="250471"/>
          </a:xfrm>
          <a:custGeom>
            <a:rect b="b" l="l" r="r" t="t"/>
            <a:pathLst>
              <a:path extrusionOk="0" h="10524" w="11815">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27"/>
          <p:cNvGrpSpPr/>
          <p:nvPr/>
        </p:nvGrpSpPr>
        <p:grpSpPr>
          <a:xfrm>
            <a:off x="4314064" y="6221350"/>
            <a:ext cx="453592" cy="209598"/>
            <a:chOff x="-27728850" y="2382950"/>
            <a:chExt cx="297750" cy="193000"/>
          </a:xfrm>
        </p:grpSpPr>
        <p:sp>
          <p:nvSpPr>
            <p:cNvPr id="323" name="Google Shape;323;p27"/>
            <p:cNvSpPr/>
            <p:nvPr/>
          </p:nvSpPr>
          <p:spPr>
            <a:xfrm>
              <a:off x="-27606750" y="2453825"/>
              <a:ext cx="35450" cy="35475"/>
            </a:xfrm>
            <a:custGeom>
              <a:rect b="b" l="l" r="r" t="t"/>
              <a:pathLst>
                <a:path extrusionOk="0" h="1419" w="1418">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27728850" y="2382950"/>
              <a:ext cx="297750" cy="193000"/>
            </a:xfrm>
            <a:custGeom>
              <a:rect b="b" l="l" r="r" t="t"/>
              <a:pathLst>
                <a:path extrusionOk="0" h="7720" w="1191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27640625" y="2419175"/>
              <a:ext cx="122100" cy="122100"/>
            </a:xfrm>
            <a:custGeom>
              <a:rect b="b" l="l" r="r" t="t"/>
              <a:pathLst>
                <a:path extrusionOk="0" h="4884" w="4884">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6" name="Google Shape;326;p27"/>
          <p:cNvPicPr preferRelativeResize="0"/>
          <p:nvPr/>
        </p:nvPicPr>
        <p:blipFill rotWithShape="1">
          <a:blip r:embed="rId4">
            <a:alphaModFix/>
          </a:blip>
          <a:srcRect b="10063" l="32511" r="4077" t="30911"/>
          <a:stretch/>
        </p:blipFill>
        <p:spPr>
          <a:xfrm>
            <a:off x="5960975" y="2703890"/>
            <a:ext cx="1284300" cy="819761"/>
          </a:xfrm>
          <a:prstGeom prst="rect">
            <a:avLst/>
          </a:prstGeom>
          <a:noFill/>
          <a:ln cap="flat" cmpd="sng" w="19050">
            <a:solidFill>
              <a:srgbClr val="6AA84F"/>
            </a:solidFill>
            <a:prstDash val="solid"/>
            <a:round/>
            <a:headEnd len="sm" w="sm" type="none"/>
            <a:tailEnd len="sm" w="sm" type="none"/>
          </a:ln>
        </p:spPr>
      </p:pic>
      <p:pic>
        <p:nvPicPr>
          <p:cNvPr id="327" name="Google Shape;327;p27"/>
          <p:cNvPicPr preferRelativeResize="0"/>
          <p:nvPr/>
        </p:nvPicPr>
        <p:blipFill>
          <a:blip r:embed="rId5">
            <a:alphaModFix/>
          </a:blip>
          <a:stretch>
            <a:fillRect/>
          </a:stretch>
        </p:blipFill>
        <p:spPr>
          <a:xfrm>
            <a:off x="556600" y="7689432"/>
            <a:ext cx="1739657" cy="807035"/>
          </a:xfrm>
          <a:prstGeom prst="rect">
            <a:avLst/>
          </a:prstGeom>
          <a:noFill/>
          <a:ln>
            <a:noFill/>
          </a:ln>
        </p:spPr>
      </p:pic>
      <p:pic>
        <p:nvPicPr>
          <p:cNvPr id="328" name="Google Shape;328;p27"/>
          <p:cNvPicPr preferRelativeResize="0"/>
          <p:nvPr/>
        </p:nvPicPr>
        <p:blipFill>
          <a:blip r:embed="rId6">
            <a:alphaModFix/>
          </a:blip>
          <a:stretch>
            <a:fillRect/>
          </a:stretch>
        </p:blipFill>
        <p:spPr>
          <a:xfrm>
            <a:off x="4546650" y="7682675"/>
            <a:ext cx="2420349" cy="839800"/>
          </a:xfrm>
          <a:prstGeom prst="rect">
            <a:avLst/>
          </a:prstGeom>
          <a:noFill/>
          <a:ln>
            <a:noFill/>
          </a:ln>
        </p:spPr>
      </p:pic>
      <p:pic>
        <p:nvPicPr>
          <p:cNvPr id="329" name="Google Shape;329;p27"/>
          <p:cNvPicPr preferRelativeResize="0"/>
          <p:nvPr/>
        </p:nvPicPr>
        <p:blipFill>
          <a:blip r:embed="rId7">
            <a:alphaModFix/>
          </a:blip>
          <a:stretch>
            <a:fillRect/>
          </a:stretch>
        </p:blipFill>
        <p:spPr>
          <a:xfrm>
            <a:off x="2383383" y="7845126"/>
            <a:ext cx="1534528" cy="495654"/>
          </a:xfrm>
          <a:prstGeom prst="rect">
            <a:avLst/>
          </a:prstGeom>
          <a:noFill/>
          <a:ln>
            <a:noFill/>
          </a:ln>
        </p:spPr>
      </p:pic>
      <p:pic>
        <p:nvPicPr>
          <p:cNvPr id="330" name="Google Shape;330;p27"/>
          <p:cNvPicPr preferRelativeResize="0"/>
          <p:nvPr/>
        </p:nvPicPr>
        <p:blipFill rotWithShape="1">
          <a:blip r:embed="rId8">
            <a:alphaModFix/>
          </a:blip>
          <a:srcRect b="0" l="0" r="48191" t="0"/>
          <a:stretch/>
        </p:blipFill>
        <p:spPr>
          <a:xfrm>
            <a:off x="6374450" y="3656325"/>
            <a:ext cx="647431" cy="954600"/>
          </a:xfrm>
          <a:prstGeom prst="rect">
            <a:avLst/>
          </a:prstGeom>
          <a:noFill/>
          <a:ln>
            <a:noFill/>
          </a:ln>
        </p:spPr>
      </p:pic>
      <p:sp>
        <p:nvSpPr>
          <p:cNvPr id="331" name="Google Shape;331;p27"/>
          <p:cNvSpPr txBox="1"/>
          <p:nvPr/>
        </p:nvSpPr>
        <p:spPr>
          <a:xfrm>
            <a:off x="314325" y="1876425"/>
            <a:ext cx="5877300" cy="4063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rate of </a:t>
            </a:r>
            <a:r>
              <a:rPr b="1" lang="ar" sz="1200">
                <a:solidFill>
                  <a:srgbClr val="CC0000"/>
                </a:solidFill>
                <a:latin typeface="Mada"/>
                <a:ea typeface="Mada"/>
                <a:cs typeface="Mada"/>
                <a:sym typeface="Mada"/>
              </a:rPr>
              <a:t>decrease in serum calcium is the major determinant</a:t>
            </a:r>
            <a:r>
              <a:rPr lang="ar" sz="1200">
                <a:solidFill>
                  <a:srgbClr val="CC0000"/>
                </a:solidFill>
                <a:latin typeface="Mada"/>
                <a:ea typeface="Mada"/>
                <a:cs typeface="Mada"/>
                <a:sym typeface="Mada"/>
              </a:rPr>
              <a:t> </a:t>
            </a:r>
            <a:r>
              <a:rPr lang="ar" sz="1200">
                <a:solidFill>
                  <a:schemeClr val="dk1"/>
                </a:solidFill>
                <a:latin typeface="Mada"/>
                <a:ea typeface="Mada"/>
                <a:cs typeface="Mada"/>
                <a:sym typeface="Mada"/>
              </a:rPr>
              <a:t>for the development of neuromuscular complications.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When nerves are exposed to low levels of calcium they show abnormal neuronal function which may include decrease threshold of excitation, repetitive response to a single stimulus and rarely continuous activity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Paresthesia and numbness around mouth, hands and feet </a:t>
            </a:r>
            <a:r>
              <a:rPr lang="ar" sz="1200">
                <a:solidFill>
                  <a:srgbClr val="1C4588"/>
                </a:solidFill>
                <a:latin typeface="Mada"/>
                <a:ea typeface="Mada"/>
                <a:cs typeface="Mada"/>
                <a:sym typeface="Mada"/>
              </a:rPr>
              <a:t>and laryngeal stridor</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Tetany (if severe acute hypocalcemia, usually post-surgical)</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Hyperventilation and </a:t>
            </a:r>
            <a:r>
              <a:rPr b="1" lang="ar" sz="1200">
                <a:solidFill>
                  <a:srgbClr val="CC0000"/>
                </a:solidFill>
                <a:latin typeface="Mada"/>
                <a:ea typeface="Mada"/>
                <a:cs typeface="Mada"/>
                <a:sym typeface="Mada"/>
              </a:rPr>
              <a:t>carpopedal spasm</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(Adduction of thumb and hyperextension of the fingers)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Adrenergic symptoms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Convulsion (More common in young people and it can take the form of either generalized tetany followed by prolonged tonic spasms or the typical epileptiform seizures)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Signs of latent tetany :</a:t>
            </a:r>
            <a:endParaRPr b="1" sz="1200">
              <a:solidFill>
                <a:schemeClr val="dk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Chevostek sign: </a:t>
            </a:r>
            <a:r>
              <a:rPr lang="ar" sz="1200">
                <a:solidFill>
                  <a:schemeClr val="dk1"/>
                </a:solidFill>
                <a:latin typeface="Mada"/>
                <a:ea typeface="Mada"/>
                <a:cs typeface="Mada"/>
                <a:sym typeface="Mada"/>
              </a:rPr>
              <a:t>Contraction of facial muscles  on tapping on zygomatic arch</a:t>
            </a:r>
            <a:endParaRPr sz="1200">
              <a:solidFill>
                <a:schemeClr val="dk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Trousseau sign: </a:t>
            </a:r>
            <a:r>
              <a:rPr lang="ar" sz="1200">
                <a:solidFill>
                  <a:schemeClr val="dk1"/>
                </a:solidFill>
                <a:latin typeface="Mada"/>
                <a:ea typeface="Mada"/>
                <a:cs typeface="Mada"/>
                <a:sym typeface="Mada"/>
              </a:rPr>
              <a:t>Carpopedal spasm when inflating sphygmomanometer 20 mmHg above systolic BP</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Extrapyramidal signs (due to basal ganglia calcification): </a:t>
            </a:r>
            <a:r>
              <a:rPr lang="ar" sz="1200">
                <a:solidFill>
                  <a:srgbClr val="6AA84F"/>
                </a:solidFill>
                <a:latin typeface="Mada"/>
                <a:ea typeface="Mada"/>
                <a:cs typeface="Mada"/>
                <a:sym typeface="Mada"/>
              </a:rPr>
              <a:t>Parkinsonism usually occur in old individuals, if  a young pt presented with Parkinsonism suspect hypocalcemia</a:t>
            </a:r>
            <a:endParaRPr/>
          </a:p>
        </p:txBody>
      </p:sp>
      <p:pic>
        <p:nvPicPr>
          <p:cNvPr id="332" name="Google Shape;332;p27"/>
          <p:cNvPicPr preferRelativeResize="0"/>
          <p:nvPr/>
        </p:nvPicPr>
        <p:blipFill rotWithShape="1">
          <a:blip r:embed="rId8">
            <a:alphaModFix/>
          </a:blip>
          <a:srcRect b="0" l="51653" r="4359" t="0"/>
          <a:stretch/>
        </p:blipFill>
        <p:spPr>
          <a:xfrm>
            <a:off x="6374450" y="4675725"/>
            <a:ext cx="647425" cy="1124325"/>
          </a:xfrm>
          <a:prstGeom prst="rect">
            <a:avLst/>
          </a:prstGeom>
          <a:noFill/>
          <a:ln>
            <a:noFill/>
          </a:ln>
        </p:spPr>
      </p:pic>
      <p:cxnSp>
        <p:nvCxnSpPr>
          <p:cNvPr id="333" name="Google Shape;333;p27"/>
          <p:cNvCxnSpPr/>
          <p:nvPr/>
        </p:nvCxnSpPr>
        <p:spPr>
          <a:xfrm rot="10800000">
            <a:off x="5075" y="10269875"/>
            <a:ext cx="7612800" cy="0"/>
          </a:xfrm>
          <a:prstGeom prst="straightConnector1">
            <a:avLst/>
          </a:prstGeom>
          <a:noFill/>
          <a:ln cap="flat" cmpd="sng" w="28575">
            <a:solidFill>
              <a:srgbClr val="B3CFD1"/>
            </a:solidFill>
            <a:prstDash val="dot"/>
            <a:round/>
            <a:headEnd len="med" w="med" type="none"/>
            <a:tailEnd len="med" w="med" type="none"/>
          </a:ln>
        </p:spPr>
      </p:cxnSp>
      <p:sp>
        <p:nvSpPr>
          <p:cNvPr id="334" name="Google Shape;334;p27"/>
          <p:cNvSpPr/>
          <p:nvPr/>
        </p:nvSpPr>
        <p:spPr>
          <a:xfrm>
            <a:off x="920850" y="5222275"/>
            <a:ext cx="264000" cy="261000"/>
          </a:xfrm>
          <a:prstGeom prst="star5">
            <a:avLst>
              <a:gd fmla="val 19098" name="adj"/>
              <a:gd fmla="val 105146" name="hf"/>
              <a:gd fmla="val 110557" name="vf"/>
            </a:avLst>
          </a:prstGeom>
          <a:solidFill>
            <a:schemeClr val="accent6"/>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A777A"/>
      </a:accent1>
      <a:accent2>
        <a:srgbClr val="77A9AD"/>
      </a:accent2>
      <a:accent3>
        <a:srgbClr val="B3CFD1"/>
      </a:accent3>
      <a:accent4>
        <a:srgbClr val="D0E0E3"/>
      </a:accent4>
      <a:accent5>
        <a:srgbClr val="000000"/>
      </a:accent5>
      <a:accent6>
        <a:srgbClr val="CEA3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67477"/>
      </a:accent1>
      <a:accent2>
        <a:srgbClr val="77A9AD"/>
      </a:accent2>
      <a:accent3>
        <a:srgbClr val="B3CFD1"/>
      </a:accent3>
      <a:accent4>
        <a:srgbClr val="D0E0E3"/>
      </a:accent4>
      <a:accent5>
        <a:srgbClr val="000000"/>
      </a:accent5>
      <a:accent6>
        <a:srgbClr val="CEA32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