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5" r:id="rId5"/>
    <p:sldMasterId id="214748366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10692000" cx="7560000"/>
  <p:notesSz cx="6858000" cy="9144000"/>
  <p:embeddedFontLst>
    <p:embeddedFont>
      <p:font typeface="Cabin"/>
      <p:regular r:id="rId26"/>
      <p:bold r:id="rId27"/>
      <p:italic r:id="rId28"/>
      <p:boldItalic r:id="rId29"/>
    </p:embeddedFont>
    <p:embeddedFont>
      <p:font typeface="Mada"/>
      <p:regular r:id="rId30"/>
      <p:bold r:id="rId31"/>
    </p:embeddedFont>
    <p:embeddedFont>
      <p:font typeface="Mada Black"/>
      <p:bold r:id="rId32"/>
    </p:embeddedFont>
    <p:embeddedFont>
      <p:font typeface="Pacifico"/>
      <p:regular r:id="rId33"/>
    </p:embeddedFont>
    <p:embeddedFont>
      <p:font typeface="Exo Thin"/>
      <p:bold r:id="rId34"/>
      <p:boldItalic r:id="rId35"/>
    </p:embeddedFont>
    <p:embeddedFont>
      <p:font typeface="Ex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EC2A1BF-D59B-4907-AF8D-B1741EF1AC33}">
  <a:tblStyle styleId="{9EC2A1BF-D59B-4907-AF8D-B1741EF1AC3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Cabin-regular.fntdata"/><Relationship Id="rId25" Type="http://schemas.openxmlformats.org/officeDocument/2006/relationships/slide" Target="slides/slide18.xml"/><Relationship Id="rId28" Type="http://schemas.openxmlformats.org/officeDocument/2006/relationships/font" Target="fonts/Cabin-italic.fntdata"/><Relationship Id="rId27" Type="http://schemas.openxmlformats.org/officeDocument/2006/relationships/font" Target="fonts/Cabin-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Cabin-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ada-bold.fntdata"/><Relationship Id="rId30" Type="http://schemas.openxmlformats.org/officeDocument/2006/relationships/font" Target="fonts/Mada-regular.fntdata"/><Relationship Id="rId11" Type="http://schemas.openxmlformats.org/officeDocument/2006/relationships/slide" Target="slides/slide4.xml"/><Relationship Id="rId33" Type="http://schemas.openxmlformats.org/officeDocument/2006/relationships/font" Target="fonts/Pacifico-regular.fntdata"/><Relationship Id="rId10" Type="http://schemas.openxmlformats.org/officeDocument/2006/relationships/slide" Target="slides/slide3.xml"/><Relationship Id="rId32" Type="http://schemas.openxmlformats.org/officeDocument/2006/relationships/font" Target="fonts/MadaBlack-bold.fntdata"/><Relationship Id="rId13" Type="http://schemas.openxmlformats.org/officeDocument/2006/relationships/slide" Target="slides/slide6.xml"/><Relationship Id="rId35" Type="http://schemas.openxmlformats.org/officeDocument/2006/relationships/font" Target="fonts/ExoThin-boldItalic.fntdata"/><Relationship Id="rId12" Type="http://schemas.openxmlformats.org/officeDocument/2006/relationships/slide" Target="slides/slide5.xml"/><Relationship Id="rId34" Type="http://schemas.openxmlformats.org/officeDocument/2006/relationships/font" Target="fonts/ExoThin-bold.fntdata"/><Relationship Id="rId15" Type="http://schemas.openxmlformats.org/officeDocument/2006/relationships/slide" Target="slides/slide8.xml"/><Relationship Id="rId37" Type="http://schemas.openxmlformats.org/officeDocument/2006/relationships/font" Target="fonts/Exo-bold.fntdata"/><Relationship Id="rId14" Type="http://schemas.openxmlformats.org/officeDocument/2006/relationships/slide" Target="slides/slide7.xml"/><Relationship Id="rId36" Type="http://schemas.openxmlformats.org/officeDocument/2006/relationships/font" Target="fonts/Exo-regular.fntdata"/><Relationship Id="rId17" Type="http://schemas.openxmlformats.org/officeDocument/2006/relationships/slide" Target="slides/slide10.xml"/><Relationship Id="rId39" Type="http://schemas.openxmlformats.org/officeDocument/2006/relationships/font" Target="fonts/Exo-boldItalic.fntdata"/><Relationship Id="rId16" Type="http://schemas.openxmlformats.org/officeDocument/2006/relationships/slide" Target="slides/slide9.xml"/><Relationship Id="rId38" Type="http://schemas.openxmlformats.org/officeDocument/2006/relationships/font" Target="fonts/Exo-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b5b99180c5_0_36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b5b99180c5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c4cb289e03_3_12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c4cb289e03_3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8d6f840212_0_3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8d6f84021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8d6f840212_0_131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8d6f840212_0_1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8d6f840212_0_139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8d6f840212_0_1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c562640682_0_1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c56264068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bfa9f1229f_0_2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bfa9f1229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b5b99180c5_0_44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b5b99180c5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b5b99180c5_0_45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b5b99180c5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b5b99180c5_0_38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b5b99180c5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bfa9f1229f_0_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bfa9f1229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8b72c63af4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8b72c63a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8b1ee98ccf_0_4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8b1ee98cc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7e20b9e176658136_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7e20b9e176658136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8b290d94be_2_42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8b290d94be_2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c2f9a67cf4_0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c2f9a67cf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c4cb289e03_3_6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c4cb289e03_3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 name="Shape 57"/>
        <p:cNvGrpSpPr/>
        <p:nvPr/>
      </p:nvGrpSpPr>
      <p:grpSpPr>
        <a:xfrm>
          <a:off x="0" y="0"/>
          <a:ext cx="0" cy="0"/>
          <a:chOff x="0" y="0"/>
          <a:chExt cx="0" cy="0"/>
        </a:xfrm>
      </p:grpSpPr>
      <p:sp>
        <p:nvSpPr>
          <p:cNvPr id="58" name="Google Shape;58;p12"/>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59" name="Google Shape;59;p12"/>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60" name="Google Shape;60;p12"/>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3" name="Google Shape;63;p1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4" name="Shape 64"/>
        <p:cNvGrpSpPr/>
        <p:nvPr/>
      </p:nvGrpSpPr>
      <p:grpSpPr>
        <a:xfrm>
          <a:off x="0" y="0"/>
          <a:ext cx="0" cy="0"/>
          <a:chOff x="0" y="0"/>
          <a:chExt cx="0" cy="0"/>
        </a:xfrm>
      </p:grpSpPr>
      <p:sp>
        <p:nvSpPr>
          <p:cNvPr id="65" name="Google Shape;65;p14"/>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66" name="Google Shape;66;p14"/>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67" name="Google Shape;67;p14"/>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68" name="Google Shape;68;p14"/>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9" name="Shape 69"/>
        <p:cNvGrpSpPr/>
        <p:nvPr/>
      </p:nvGrpSpPr>
      <p:grpSpPr>
        <a:xfrm>
          <a:off x="0" y="0"/>
          <a:ext cx="0" cy="0"/>
          <a:chOff x="0" y="0"/>
          <a:chExt cx="0" cy="0"/>
        </a:xfrm>
      </p:grpSpPr>
      <p:cxnSp>
        <p:nvCxnSpPr>
          <p:cNvPr id="70" name="Google Shape;70;p1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71" name="Google Shape;71;p1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 name="Shape 72"/>
        <p:cNvGrpSpPr/>
        <p:nvPr/>
      </p:nvGrpSpPr>
      <p:grpSpPr>
        <a:xfrm>
          <a:off x="0" y="0"/>
          <a:ext cx="0" cy="0"/>
          <a:chOff x="0" y="0"/>
          <a:chExt cx="0" cy="0"/>
        </a:xfrm>
      </p:grpSpPr>
      <p:sp>
        <p:nvSpPr>
          <p:cNvPr id="73" name="Google Shape;73;p1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74" name="Google Shape;74;p16"/>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رأس قسم 1">
  <p:cSld name="SECTION_HEADER_1">
    <p:spTree>
      <p:nvGrpSpPr>
        <p:cNvPr id="75" name="Shape 75"/>
        <p:cNvGrpSpPr/>
        <p:nvPr/>
      </p:nvGrpSpPr>
      <p:grpSpPr>
        <a:xfrm>
          <a:off x="0" y="0"/>
          <a:ext cx="0" cy="0"/>
          <a:chOff x="0" y="0"/>
          <a:chExt cx="0" cy="0"/>
        </a:xfrm>
      </p:grpSpPr>
      <p:sp>
        <p:nvSpPr>
          <p:cNvPr id="76" name="Google Shape;76;p17"/>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cxnSp>
        <p:nvCxnSpPr>
          <p:cNvPr id="77" name="Google Shape;77;p1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78" name="Google Shape;78;p17"/>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79" name="Google Shape;79;p17"/>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80" name="Google Shape;80;p17"/>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81" name="Google Shape;81;p17"/>
          <p:cNvGrpSpPr/>
          <p:nvPr/>
        </p:nvGrpSpPr>
        <p:grpSpPr>
          <a:xfrm>
            <a:off x="205413" y="904850"/>
            <a:ext cx="7149175" cy="8714700"/>
            <a:chOff x="217025" y="916300"/>
            <a:chExt cx="7149175" cy="8714700"/>
          </a:xfrm>
        </p:grpSpPr>
        <p:cxnSp>
          <p:nvCxnSpPr>
            <p:cNvPr id="82" name="Google Shape;82;p17"/>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83" name="Google Shape;83;p17"/>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84" name="Google Shape;84;p17"/>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85" name="Google Shape;85;p17"/>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86" name="Google Shape;86;p17"/>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87" name="Google Shape;87;p17"/>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88" name="Shape 88"/>
        <p:cNvGrpSpPr/>
        <p:nvPr/>
      </p:nvGrpSpPr>
      <p:grpSpPr>
        <a:xfrm>
          <a:off x="0" y="0"/>
          <a:ext cx="0" cy="0"/>
          <a:chOff x="0" y="0"/>
          <a:chExt cx="0" cy="0"/>
        </a:xfrm>
      </p:grpSpPr>
      <p:cxnSp>
        <p:nvCxnSpPr>
          <p:cNvPr id="89" name="Google Shape;89;p1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90" name="Google Shape;90;p1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91" name="Shape 91"/>
        <p:cNvGrpSpPr/>
        <p:nvPr/>
      </p:nvGrpSpPr>
      <p:grpSpPr>
        <a:xfrm>
          <a:off x="0" y="0"/>
          <a:ext cx="0" cy="0"/>
          <a:chOff x="0" y="0"/>
          <a:chExt cx="0" cy="0"/>
        </a:xfrm>
      </p:grpSpPr>
      <p:sp>
        <p:nvSpPr>
          <p:cNvPr id="92" name="Google Shape;92;p19"/>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93" name="Google Shape;93;p19"/>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94" name="Google Shape;94;p19"/>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95" name="Google Shape;95;p19"/>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buNone/>
              <a:defRPr b="1" sz="1400">
                <a:solidFill>
                  <a:schemeClr val="lt1"/>
                </a:solidFill>
                <a:latin typeface="Exo"/>
                <a:ea typeface="Exo"/>
                <a:cs typeface="Exo"/>
                <a:sym typeface="Exo"/>
              </a:defRPr>
            </a:lvl1pPr>
            <a:lvl2pPr lvl="1">
              <a:buNone/>
              <a:defRPr b="1" sz="1400">
                <a:solidFill>
                  <a:schemeClr val="lt1"/>
                </a:solidFill>
                <a:latin typeface="Exo"/>
                <a:ea typeface="Exo"/>
                <a:cs typeface="Exo"/>
                <a:sym typeface="Exo"/>
              </a:defRPr>
            </a:lvl2pPr>
            <a:lvl3pPr lvl="2">
              <a:buNone/>
              <a:defRPr b="1" sz="1400">
                <a:solidFill>
                  <a:schemeClr val="lt1"/>
                </a:solidFill>
                <a:latin typeface="Exo"/>
                <a:ea typeface="Exo"/>
                <a:cs typeface="Exo"/>
                <a:sym typeface="Exo"/>
              </a:defRPr>
            </a:lvl3pPr>
            <a:lvl4pPr lvl="3">
              <a:buNone/>
              <a:defRPr b="1" sz="1400">
                <a:solidFill>
                  <a:schemeClr val="lt1"/>
                </a:solidFill>
                <a:latin typeface="Exo"/>
                <a:ea typeface="Exo"/>
                <a:cs typeface="Exo"/>
                <a:sym typeface="Exo"/>
              </a:defRPr>
            </a:lvl4pPr>
            <a:lvl5pPr lvl="4">
              <a:buNone/>
              <a:defRPr b="1" sz="1400">
                <a:solidFill>
                  <a:schemeClr val="lt1"/>
                </a:solidFill>
                <a:latin typeface="Exo"/>
                <a:ea typeface="Exo"/>
                <a:cs typeface="Exo"/>
                <a:sym typeface="Exo"/>
              </a:defRPr>
            </a:lvl5pPr>
            <a:lvl6pPr lvl="5">
              <a:buNone/>
              <a:defRPr b="1" sz="1400">
                <a:solidFill>
                  <a:schemeClr val="lt1"/>
                </a:solidFill>
                <a:latin typeface="Exo"/>
                <a:ea typeface="Exo"/>
                <a:cs typeface="Exo"/>
                <a:sym typeface="Exo"/>
              </a:defRPr>
            </a:lvl6pPr>
            <a:lvl7pPr lvl="6">
              <a:buNone/>
              <a:defRPr b="1" sz="1400">
                <a:solidFill>
                  <a:schemeClr val="lt1"/>
                </a:solidFill>
                <a:latin typeface="Exo"/>
                <a:ea typeface="Exo"/>
                <a:cs typeface="Exo"/>
                <a:sym typeface="Exo"/>
              </a:defRPr>
            </a:lvl7pPr>
            <a:lvl8pPr lvl="7">
              <a:buNone/>
              <a:defRPr b="1" sz="1400">
                <a:solidFill>
                  <a:schemeClr val="lt1"/>
                </a:solidFill>
                <a:latin typeface="Exo"/>
                <a:ea typeface="Exo"/>
                <a:cs typeface="Exo"/>
                <a:sym typeface="Exo"/>
              </a:defRPr>
            </a:lvl8pPr>
            <a:lvl9pPr lvl="8">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 name="Shape 25"/>
        <p:cNvGrpSpPr/>
        <p:nvPr/>
      </p:nvGrpSpPr>
      <p:grpSpPr>
        <a:xfrm>
          <a:off x="0" y="0"/>
          <a:ext cx="0" cy="0"/>
          <a:chOff x="0" y="0"/>
          <a:chExt cx="0" cy="0"/>
        </a:xfrm>
      </p:grpSpPr>
      <p:sp>
        <p:nvSpPr>
          <p:cNvPr id="26" name="Google Shape;26;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7" name="Google Shape;27;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28" name="Google Shape;28;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29" name="Google Shape;29;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cxnSp>
        <p:nvCxnSpPr>
          <p:cNvPr id="31" name="Google Shape;31;p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2" name="Google Shape;32;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5" name="Google Shape;35;p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 name="Shape 40"/>
        <p:cNvGrpSpPr/>
        <p:nvPr/>
      </p:nvGrpSpPr>
      <p:grpSpPr>
        <a:xfrm>
          <a:off x="0" y="0"/>
          <a:ext cx="0" cy="0"/>
          <a:chOff x="0" y="0"/>
          <a:chExt cx="0" cy="0"/>
        </a:xfrm>
      </p:grpSpPr>
      <p:sp>
        <p:nvSpPr>
          <p:cNvPr id="41" name="Google Shape;41;p10"/>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42" name="Google Shape;42;p10"/>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3" name="Google Shape;43;p10"/>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0"/>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cxnSp>
        <p:nvCxnSpPr>
          <p:cNvPr id="46" name="Google Shape;46;p1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47" name="Google Shape;47;p11"/>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48" name="Google Shape;48;p11"/>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49" name="Google Shape;49;p11"/>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50" name="Google Shape;50;p11"/>
          <p:cNvGrpSpPr/>
          <p:nvPr/>
        </p:nvGrpSpPr>
        <p:grpSpPr>
          <a:xfrm>
            <a:off x="205413" y="904850"/>
            <a:ext cx="7149175" cy="8714700"/>
            <a:chOff x="217025" y="916300"/>
            <a:chExt cx="7149175" cy="8714700"/>
          </a:xfrm>
        </p:grpSpPr>
        <p:cxnSp>
          <p:nvCxnSpPr>
            <p:cNvPr id="51" name="Google Shape;51;p11"/>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52" name="Google Shape;52;p11"/>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53" name="Google Shape;53;p11"/>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54" name="Google Shape;54;p11"/>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55" name="Google Shape;55;p1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6" name="Google Shape;56;p11"/>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11" Type="http://schemas.openxmlformats.org/officeDocument/2006/relationships/theme" Target="../theme/theme1.xml"/><Relationship Id="rId10" Type="http://schemas.openxmlformats.org/officeDocument/2006/relationships/slideLayout" Target="../slideLayouts/slideLayout17.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 name="Shape 36"/>
        <p:cNvGrpSpPr/>
        <p:nvPr/>
      </p:nvGrpSpPr>
      <p:grpSpPr>
        <a:xfrm>
          <a:off x="0" y="0"/>
          <a:ext cx="0" cy="0"/>
          <a:chOff x="0" y="0"/>
          <a:chExt cx="0" cy="0"/>
        </a:xfrm>
      </p:grpSpPr>
      <p:sp>
        <p:nvSpPr>
          <p:cNvPr id="37" name="Google Shape;37;p9"/>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1pPr>
            <a:lvl2pPr lvl="1"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2pPr>
            <a:lvl3pPr lvl="2"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3pPr>
            <a:lvl4pPr lvl="3"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4pPr>
            <a:lvl5pPr lvl="4"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5pPr>
            <a:lvl6pPr lvl="5"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6pPr>
            <a:lvl7pPr lvl="6"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7pPr>
            <a:lvl8pPr lvl="7"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8pPr>
            <a:lvl9pPr lvl="8"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9pPr>
          </a:lstStyle>
          <a:p/>
        </p:txBody>
      </p:sp>
      <p:sp>
        <p:nvSpPr>
          <p:cNvPr id="38" name="Google Shape;38;p9"/>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Font typeface="Mada"/>
              <a:buChar char="●"/>
              <a:defRPr sz="2300">
                <a:solidFill>
                  <a:schemeClr val="dk2"/>
                </a:solidFill>
                <a:latin typeface="Mada"/>
                <a:ea typeface="Mada"/>
                <a:cs typeface="Mada"/>
                <a:sym typeface="Mada"/>
              </a:defRPr>
            </a:lvl1pPr>
            <a:lvl2pPr indent="-342900" lvl="1" marL="9144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2pPr>
            <a:lvl3pPr indent="-342900" lvl="2" marL="13716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3pPr>
            <a:lvl4pPr indent="-342900" lvl="3" marL="18288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4pPr>
            <a:lvl5pPr indent="-342900" lvl="4" marL="22860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5pPr>
            <a:lvl6pPr indent="-342900" lvl="5" marL="27432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6pPr>
            <a:lvl7pPr indent="-342900" lvl="6" marL="32004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7pPr>
            <a:lvl8pPr indent="-342900" lvl="7" marL="36576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8pPr>
            <a:lvl9pPr indent="-342900" lvl="8" marL="4114800" rtl="0">
              <a:lnSpc>
                <a:spcPct val="115000"/>
              </a:lnSpc>
              <a:spcBef>
                <a:spcPts val="2000"/>
              </a:spcBef>
              <a:spcAft>
                <a:spcPts val="2000"/>
              </a:spcAft>
              <a:buClr>
                <a:schemeClr val="dk2"/>
              </a:buClr>
              <a:buSzPts val="1800"/>
              <a:buFont typeface="Mada"/>
              <a:buChar char="■"/>
              <a:defRPr sz="1800">
                <a:solidFill>
                  <a:schemeClr val="dk2"/>
                </a:solidFill>
                <a:latin typeface="Mada"/>
                <a:ea typeface="Mada"/>
                <a:cs typeface="Mada"/>
                <a:sym typeface="Mada"/>
              </a:defRPr>
            </a:lvl9pPr>
          </a:lstStyle>
          <a:p/>
        </p:txBody>
      </p:sp>
      <p:sp>
        <p:nvSpPr>
          <p:cNvPr id="39" name="Google Shape;39;p9"/>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latin typeface="Mada"/>
                <a:ea typeface="Mada"/>
                <a:cs typeface="Mada"/>
                <a:sym typeface="Mada"/>
              </a:defRPr>
            </a:lvl1pPr>
            <a:lvl2pPr lvl="1" rtl="0" algn="r">
              <a:buNone/>
              <a:defRPr sz="1300">
                <a:solidFill>
                  <a:schemeClr val="dk2"/>
                </a:solidFill>
                <a:latin typeface="Mada"/>
                <a:ea typeface="Mada"/>
                <a:cs typeface="Mada"/>
                <a:sym typeface="Mada"/>
              </a:defRPr>
            </a:lvl2pPr>
            <a:lvl3pPr lvl="2" rtl="0" algn="r">
              <a:buNone/>
              <a:defRPr sz="1300">
                <a:solidFill>
                  <a:schemeClr val="dk2"/>
                </a:solidFill>
                <a:latin typeface="Mada"/>
                <a:ea typeface="Mada"/>
                <a:cs typeface="Mada"/>
                <a:sym typeface="Mada"/>
              </a:defRPr>
            </a:lvl3pPr>
            <a:lvl4pPr lvl="3" rtl="0" algn="r">
              <a:buNone/>
              <a:defRPr sz="1300">
                <a:solidFill>
                  <a:schemeClr val="dk2"/>
                </a:solidFill>
                <a:latin typeface="Mada"/>
                <a:ea typeface="Mada"/>
                <a:cs typeface="Mada"/>
                <a:sym typeface="Mada"/>
              </a:defRPr>
            </a:lvl4pPr>
            <a:lvl5pPr lvl="4" rtl="0" algn="r">
              <a:buNone/>
              <a:defRPr sz="1300">
                <a:solidFill>
                  <a:schemeClr val="dk2"/>
                </a:solidFill>
                <a:latin typeface="Mada"/>
                <a:ea typeface="Mada"/>
                <a:cs typeface="Mada"/>
                <a:sym typeface="Mada"/>
              </a:defRPr>
            </a:lvl5pPr>
            <a:lvl6pPr lvl="5" rtl="0" algn="r">
              <a:buNone/>
              <a:defRPr sz="1300">
                <a:solidFill>
                  <a:schemeClr val="dk2"/>
                </a:solidFill>
                <a:latin typeface="Mada"/>
                <a:ea typeface="Mada"/>
                <a:cs typeface="Mada"/>
                <a:sym typeface="Mada"/>
              </a:defRPr>
            </a:lvl6pPr>
            <a:lvl7pPr lvl="6" rtl="0" algn="r">
              <a:buNone/>
              <a:defRPr sz="1300">
                <a:solidFill>
                  <a:schemeClr val="dk2"/>
                </a:solidFill>
                <a:latin typeface="Mada"/>
                <a:ea typeface="Mada"/>
                <a:cs typeface="Mada"/>
                <a:sym typeface="Mada"/>
              </a:defRPr>
            </a:lvl7pPr>
            <a:lvl8pPr lvl="7" rtl="0" algn="r">
              <a:buNone/>
              <a:defRPr sz="1300">
                <a:solidFill>
                  <a:schemeClr val="dk2"/>
                </a:solidFill>
                <a:latin typeface="Mada"/>
                <a:ea typeface="Mada"/>
                <a:cs typeface="Mada"/>
                <a:sym typeface="Mada"/>
              </a:defRPr>
            </a:lvl8pPr>
            <a:lvl9pPr lvl="8" rtl="0" algn="r">
              <a:buNone/>
              <a:defRPr sz="1300">
                <a:solidFill>
                  <a:schemeClr val="dk2"/>
                </a:solidFill>
                <a:latin typeface="Mada"/>
                <a:ea typeface="Mada"/>
                <a:cs typeface="Mada"/>
                <a:sym typeface="Mada"/>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ts=5f8ecbc0" TargetMode="External"/><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7.png"/><Relationship Id="rId8"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35.png"/><Relationship Id="rId5"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42.png"/><Relationship Id="rId5"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 TargetMode="External"/><Relationship Id="rId5"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hyperlink" Target="https://forms.gle/5bhKW2hufJ2NrmJP7" TargetMode="Externa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youtube.com/watch?v=ziaYBkgEZNU" TargetMode="External"/><Relationship Id="rId4" Type="http://schemas.openxmlformats.org/officeDocument/2006/relationships/image" Target="../media/image17.png"/><Relationship Id="rId5" Type="http://schemas.openxmlformats.org/officeDocument/2006/relationships/image" Target="../media/image45.png"/><Relationship Id="rId6" Type="http://schemas.openxmlformats.org/officeDocument/2006/relationships/image" Target="../media/image7.png"/><Relationship Id="rId7"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3.png"/><Relationship Id="rId11" Type="http://schemas.openxmlformats.org/officeDocument/2006/relationships/image" Target="../media/image24.png"/><Relationship Id="rId10" Type="http://schemas.openxmlformats.org/officeDocument/2006/relationships/image" Target="../media/image19.png"/><Relationship Id="rId9" Type="http://schemas.openxmlformats.org/officeDocument/2006/relationships/image" Target="../media/image20.png"/><Relationship Id="rId5" Type="http://schemas.openxmlformats.org/officeDocument/2006/relationships/image" Target="../media/image39.png"/><Relationship Id="rId6" Type="http://schemas.openxmlformats.org/officeDocument/2006/relationships/image" Target="../media/image11.png"/><Relationship Id="rId7" Type="http://schemas.openxmlformats.org/officeDocument/2006/relationships/image" Target="../media/image15.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2.png"/><Relationship Id="rId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4">
                  <a:extLst>
                    <a:ext uri="{A12FA001-AC4F-418D-AE19-62706E023703}">
                      <ahyp:hlinkClr val="tx"/>
                    </a:ext>
                  </a:extLst>
                </a:hlinkClick>
              </a:rPr>
              <a:t> Editing file</a:t>
            </a:r>
            <a:endParaRPr b="1" sz="2000" u="sng">
              <a:solidFill>
                <a:srgbClr val="FFFFFF"/>
              </a:solidFill>
              <a:latin typeface="Mada"/>
              <a:ea typeface="Mada"/>
              <a:cs typeface="Mada"/>
              <a:sym typeface="Mada"/>
            </a:endParaRPr>
          </a:p>
        </p:txBody>
      </p:sp>
      <p:sp>
        <p:nvSpPr>
          <p:cNvPr id="101" name="Google Shape;101;p20"/>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51 </a:t>
            </a:r>
            <a:endParaRPr sz="2200">
              <a:latin typeface="Mada"/>
              <a:ea typeface="Mada"/>
              <a:cs typeface="Mada"/>
              <a:sym typeface="Mada"/>
            </a:endParaRPr>
          </a:p>
        </p:txBody>
      </p:sp>
      <p:sp>
        <p:nvSpPr>
          <p:cNvPr id="102" name="Google Shape;102;p20"/>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103" name="Google Shape;103;p20"/>
          <p:cNvSpPr/>
          <p:nvPr/>
        </p:nvSpPr>
        <p:spPr>
          <a:xfrm rot="566">
            <a:off x="1046687"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04" name="Google Shape;104;p20"/>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grpSp>
        <p:nvGrpSpPr>
          <p:cNvPr id="105" name="Google Shape;105;p20"/>
          <p:cNvGrpSpPr/>
          <p:nvPr/>
        </p:nvGrpSpPr>
        <p:grpSpPr>
          <a:xfrm>
            <a:off x="1046700" y="9957725"/>
            <a:ext cx="5434699" cy="734050"/>
            <a:chOff x="1442323" y="11224701"/>
            <a:chExt cx="7792800" cy="734050"/>
          </a:xfrm>
        </p:grpSpPr>
        <p:sp>
          <p:nvSpPr>
            <p:cNvPr id="106" name="Google Shape;106;p20"/>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107" name="Google Shape;107;p20"/>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108" name="Google Shape;108;p20"/>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1200"/>
              </a:spcBef>
              <a:spcAft>
                <a:spcPts val="0"/>
              </a:spcAft>
              <a:buClr>
                <a:schemeClr val="dk1"/>
              </a:buClr>
              <a:buSzPts val="1700"/>
              <a:buFont typeface="Mada"/>
              <a:buChar char="★"/>
            </a:pPr>
            <a:r>
              <a:rPr lang="ar" sz="1700">
                <a:latin typeface="Mada"/>
                <a:ea typeface="Mada"/>
                <a:cs typeface="Mada"/>
                <a:sym typeface="Mada"/>
              </a:rPr>
              <a:t>Thyroid anatomy and physiology </a:t>
            </a:r>
            <a:endParaRPr sz="1700">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latin typeface="Mada"/>
                <a:ea typeface="Mada"/>
                <a:cs typeface="Mada"/>
                <a:sym typeface="Mada"/>
              </a:rPr>
              <a:t>Action of thyroid hormones </a:t>
            </a:r>
            <a:endParaRPr sz="1700">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latin typeface="Mada"/>
                <a:ea typeface="Mada"/>
                <a:cs typeface="Mada"/>
                <a:sym typeface="Mada"/>
              </a:rPr>
              <a:t>Thyroid function</a:t>
            </a:r>
            <a:endParaRPr sz="1700">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latin typeface="Mada"/>
                <a:ea typeface="Mada"/>
                <a:cs typeface="Mada"/>
                <a:sym typeface="Mada"/>
              </a:rPr>
              <a:t>How to evaluate a patient with thyroid disease</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Goiter</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Hypothyroidism and Hyperthyroidism: causes,pathogenesis,diagnosis and treatment </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Other thyroid disorders </a:t>
            </a:r>
            <a:endParaRPr sz="1700">
              <a:latin typeface="Mada"/>
              <a:ea typeface="Mada"/>
              <a:cs typeface="Mada"/>
              <a:sym typeface="Mada"/>
            </a:endParaRPr>
          </a:p>
        </p:txBody>
      </p:sp>
      <p:sp>
        <p:nvSpPr>
          <p:cNvPr id="109" name="Google Shape;109;p20"/>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Thyroid disorders</a:t>
            </a:r>
            <a:endParaRPr b="1" sz="3600">
              <a:solidFill>
                <a:schemeClr val="accent1"/>
              </a:solidFill>
              <a:latin typeface="Mada"/>
              <a:ea typeface="Mada"/>
              <a:cs typeface="Mada"/>
              <a:sym typeface="Mada"/>
            </a:endParaRPr>
          </a:p>
        </p:txBody>
      </p:sp>
      <p:pic>
        <p:nvPicPr>
          <p:cNvPr id="110" name="Google Shape;110;p20"/>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111" name="Google Shape;111;p20"/>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112" name="Google Shape;112;p20"/>
          <p:cNvPicPr preferRelativeResize="0"/>
          <p:nvPr/>
        </p:nvPicPr>
        <p:blipFill>
          <a:blip r:embed="rId7">
            <a:alphaModFix/>
          </a:blip>
          <a:stretch>
            <a:fillRect/>
          </a:stretch>
        </p:blipFill>
        <p:spPr>
          <a:xfrm>
            <a:off x="6386051" y="1818251"/>
            <a:ext cx="962351" cy="962325"/>
          </a:xfrm>
          <a:prstGeom prst="rect">
            <a:avLst/>
          </a:prstGeom>
          <a:noFill/>
          <a:ln>
            <a:noFill/>
          </a:ln>
        </p:spPr>
      </p:pic>
      <p:pic>
        <p:nvPicPr>
          <p:cNvPr id="113" name="Google Shape;113;p20"/>
          <p:cNvPicPr preferRelativeResize="0"/>
          <p:nvPr/>
        </p:nvPicPr>
        <p:blipFill>
          <a:blip r:embed="rId8">
            <a:alphaModFix/>
          </a:blip>
          <a:stretch>
            <a:fillRect/>
          </a:stretch>
        </p:blipFill>
        <p:spPr>
          <a:xfrm>
            <a:off x="2411562" y="982275"/>
            <a:ext cx="2883750" cy="2883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368" name="Google Shape;368;p29"/>
          <p:cNvSpPr txBox="1"/>
          <p:nvPr/>
        </p:nvSpPr>
        <p:spPr>
          <a:xfrm>
            <a:off x="215500" y="1047050"/>
            <a:ext cx="6083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Diffuse Toxic Goiter (Graves’ disease):</a:t>
            </a:r>
            <a:endParaRPr b="1" sz="2200">
              <a:highlight>
                <a:srgbClr val="D0E0E3"/>
              </a:highlight>
              <a:latin typeface="Mada"/>
              <a:ea typeface="Mada"/>
              <a:cs typeface="Mada"/>
              <a:sym typeface="Mada"/>
            </a:endParaRPr>
          </a:p>
        </p:txBody>
      </p:sp>
      <p:sp>
        <p:nvSpPr>
          <p:cNvPr id="369" name="Google Shape;369;p29"/>
          <p:cNvSpPr/>
          <p:nvPr/>
        </p:nvSpPr>
        <p:spPr>
          <a:xfrm>
            <a:off x="4279350" y="2079067"/>
            <a:ext cx="3101100" cy="458700"/>
          </a:xfrm>
          <a:prstGeom prst="flowChartAlternateProcess">
            <a:avLst/>
          </a:prstGeom>
          <a:solidFill>
            <a:srgbClr val="D0E0E3">
              <a:alpha val="16200"/>
            </a:srgbClr>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Inflammatory reaction</a:t>
            </a:r>
            <a:r>
              <a:rPr lang="ar" sz="1000">
                <a:latin typeface="Mada"/>
                <a:ea typeface="Mada"/>
                <a:cs typeface="Mada"/>
                <a:sym typeface="Mada"/>
              </a:rPr>
              <a:t> due to local </a:t>
            </a:r>
            <a:r>
              <a:rPr b="1" lang="ar" sz="1000">
                <a:latin typeface="Mada"/>
                <a:ea typeface="Mada"/>
                <a:cs typeface="Mada"/>
                <a:sym typeface="Mada"/>
              </a:rPr>
              <a:t>viral </a:t>
            </a:r>
            <a:r>
              <a:rPr lang="ar" sz="1000">
                <a:latin typeface="Mada"/>
                <a:ea typeface="Mada"/>
                <a:cs typeface="Mada"/>
                <a:sym typeface="Mada"/>
              </a:rPr>
              <a:t>infection</a:t>
            </a:r>
            <a:r>
              <a:rPr b="1" baseline="30000" lang="ar" sz="1000">
                <a:solidFill>
                  <a:srgbClr val="1C4588"/>
                </a:solidFill>
                <a:latin typeface="Mada"/>
                <a:ea typeface="Mada"/>
                <a:cs typeface="Mada"/>
                <a:sym typeface="Mada"/>
              </a:rPr>
              <a:t>1</a:t>
            </a:r>
            <a:endParaRPr b="1" baseline="30000" sz="1000">
              <a:solidFill>
                <a:srgbClr val="1C4588"/>
              </a:solidFill>
              <a:latin typeface="Mada"/>
              <a:ea typeface="Mada"/>
              <a:cs typeface="Mada"/>
              <a:sym typeface="Mada"/>
            </a:endParaRPr>
          </a:p>
        </p:txBody>
      </p:sp>
      <p:sp>
        <p:nvSpPr>
          <p:cNvPr id="370" name="Google Shape;370;p29"/>
          <p:cNvSpPr/>
          <p:nvPr/>
        </p:nvSpPr>
        <p:spPr>
          <a:xfrm>
            <a:off x="4279350" y="2667597"/>
            <a:ext cx="3101100" cy="458700"/>
          </a:xfrm>
          <a:prstGeom prst="flowChartAlternateProcess">
            <a:avLst/>
          </a:prstGeom>
          <a:solidFill>
            <a:srgbClr val="D0E0E3">
              <a:alpha val="16200"/>
            </a:srgbClr>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Production of </a:t>
            </a:r>
            <a:r>
              <a:rPr b="1" lang="ar" sz="1000">
                <a:latin typeface="Mada"/>
                <a:ea typeface="Mada"/>
                <a:cs typeface="Mada"/>
                <a:sym typeface="Mada"/>
              </a:rPr>
              <a:t>IFN-g </a:t>
            </a:r>
            <a:r>
              <a:rPr lang="ar" sz="1000">
                <a:latin typeface="Mada"/>
                <a:ea typeface="Mada"/>
                <a:cs typeface="Mada"/>
                <a:sym typeface="Mada"/>
              </a:rPr>
              <a:t>and other cytokines by </a:t>
            </a:r>
            <a:r>
              <a:rPr b="1" lang="ar" sz="1000">
                <a:latin typeface="Mada"/>
                <a:ea typeface="Mada"/>
                <a:cs typeface="Mada"/>
                <a:sym typeface="Mada"/>
              </a:rPr>
              <a:t>non-thyroid-specific infiltrating immune cells </a:t>
            </a:r>
            <a:endParaRPr b="1" sz="1000">
              <a:latin typeface="Mada"/>
              <a:ea typeface="Mada"/>
              <a:cs typeface="Mada"/>
              <a:sym typeface="Mada"/>
            </a:endParaRPr>
          </a:p>
        </p:txBody>
      </p:sp>
      <p:cxnSp>
        <p:nvCxnSpPr>
          <p:cNvPr id="371" name="Google Shape;371;p29"/>
          <p:cNvCxnSpPr>
            <a:stCxn id="369" idx="2"/>
            <a:endCxn id="370" idx="0"/>
          </p:cNvCxnSpPr>
          <p:nvPr/>
        </p:nvCxnSpPr>
        <p:spPr>
          <a:xfrm>
            <a:off x="5829900" y="2537767"/>
            <a:ext cx="0" cy="129900"/>
          </a:xfrm>
          <a:prstGeom prst="straightConnector1">
            <a:avLst/>
          </a:prstGeom>
          <a:noFill/>
          <a:ln cap="flat" cmpd="sng" w="9525">
            <a:solidFill>
              <a:schemeClr val="dk2"/>
            </a:solidFill>
            <a:prstDash val="solid"/>
            <a:round/>
            <a:headEnd len="med" w="med" type="none"/>
            <a:tailEnd len="med" w="med" type="triangle"/>
          </a:ln>
        </p:spPr>
      </p:cxnSp>
      <p:sp>
        <p:nvSpPr>
          <p:cNvPr id="372" name="Google Shape;372;p29"/>
          <p:cNvSpPr/>
          <p:nvPr/>
        </p:nvSpPr>
        <p:spPr>
          <a:xfrm>
            <a:off x="4279350" y="3256127"/>
            <a:ext cx="3101100" cy="458700"/>
          </a:xfrm>
          <a:prstGeom prst="flowChartAlternateProcess">
            <a:avLst/>
          </a:prstGeom>
          <a:solidFill>
            <a:srgbClr val="D0E0E3">
              <a:alpha val="16200"/>
            </a:srgbClr>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Will induce the expression of </a:t>
            </a:r>
            <a:r>
              <a:rPr b="1" lang="ar" sz="1000">
                <a:latin typeface="Mada"/>
                <a:ea typeface="Mada"/>
                <a:cs typeface="Mada"/>
                <a:sym typeface="Mada"/>
              </a:rPr>
              <a:t>HLA class II</a:t>
            </a:r>
            <a:r>
              <a:rPr lang="ar" sz="1000">
                <a:latin typeface="Mada"/>
                <a:ea typeface="Mada"/>
                <a:cs typeface="Mada"/>
                <a:sym typeface="Mada"/>
              </a:rPr>
              <a:t> molecules on the surface of thyroid follicular cells. </a:t>
            </a:r>
            <a:endParaRPr sz="1000">
              <a:latin typeface="Mada"/>
              <a:ea typeface="Mada"/>
              <a:cs typeface="Mada"/>
              <a:sym typeface="Mada"/>
            </a:endParaRPr>
          </a:p>
        </p:txBody>
      </p:sp>
      <p:sp>
        <p:nvSpPr>
          <p:cNvPr id="373" name="Google Shape;373;p29"/>
          <p:cNvSpPr/>
          <p:nvPr/>
        </p:nvSpPr>
        <p:spPr>
          <a:xfrm>
            <a:off x="4279350" y="3844657"/>
            <a:ext cx="3101100" cy="458700"/>
          </a:xfrm>
          <a:prstGeom prst="flowChartAlternateProcess">
            <a:avLst/>
          </a:prstGeom>
          <a:solidFill>
            <a:srgbClr val="D0E0E3">
              <a:alpha val="16200"/>
            </a:srgbClr>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Subsequently, </a:t>
            </a:r>
            <a:r>
              <a:rPr b="1" lang="ar" sz="1000">
                <a:latin typeface="Mada"/>
                <a:ea typeface="Mada"/>
                <a:cs typeface="Mada"/>
                <a:sym typeface="Mada"/>
              </a:rPr>
              <a:t>thyroid specific T-cells</a:t>
            </a:r>
            <a:r>
              <a:rPr lang="ar" sz="1000">
                <a:latin typeface="Mada"/>
                <a:ea typeface="Mada"/>
                <a:cs typeface="Mada"/>
                <a:sym typeface="Mada"/>
              </a:rPr>
              <a:t> will recognize the antigen presented on the HLA class II molecules and will be activated </a:t>
            </a:r>
            <a:endParaRPr sz="1000">
              <a:latin typeface="Mada"/>
              <a:ea typeface="Mada"/>
              <a:cs typeface="Mada"/>
              <a:sym typeface="Mada"/>
            </a:endParaRPr>
          </a:p>
        </p:txBody>
      </p:sp>
      <p:sp>
        <p:nvSpPr>
          <p:cNvPr id="374" name="Google Shape;374;p29"/>
          <p:cNvSpPr/>
          <p:nvPr/>
        </p:nvSpPr>
        <p:spPr>
          <a:xfrm>
            <a:off x="4279350" y="4433187"/>
            <a:ext cx="3101100" cy="458700"/>
          </a:xfrm>
          <a:prstGeom prst="flowChartAlternateProcess">
            <a:avLst/>
          </a:prstGeom>
          <a:solidFill>
            <a:srgbClr val="D0E0E3">
              <a:alpha val="16200"/>
            </a:srgbClr>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The activated thyroid-specific T-cells</a:t>
            </a:r>
            <a:r>
              <a:rPr b="1" lang="ar" sz="1000">
                <a:latin typeface="Mada"/>
                <a:ea typeface="Mada"/>
                <a:cs typeface="Mada"/>
                <a:sym typeface="Mada"/>
              </a:rPr>
              <a:t> stimulate B cells</a:t>
            </a:r>
            <a:r>
              <a:rPr lang="ar" sz="1000">
                <a:latin typeface="Mada"/>
                <a:ea typeface="Mada"/>
                <a:cs typeface="Mada"/>
                <a:sym typeface="Mada"/>
              </a:rPr>
              <a:t> to produce </a:t>
            </a:r>
            <a:r>
              <a:rPr b="1" lang="ar" sz="1000">
                <a:solidFill>
                  <a:srgbClr val="CC0000"/>
                </a:solidFill>
                <a:latin typeface="Mada"/>
                <a:ea typeface="Mada"/>
                <a:cs typeface="Mada"/>
                <a:sym typeface="Mada"/>
              </a:rPr>
              <a:t>TSH receptor-stimulating antibodies</a:t>
            </a:r>
            <a:r>
              <a:rPr b="1" lang="ar" sz="1000">
                <a:latin typeface="Mada"/>
                <a:ea typeface="Mada"/>
                <a:cs typeface="Mada"/>
                <a:sym typeface="Mada"/>
              </a:rPr>
              <a:t> </a:t>
            </a:r>
            <a:endParaRPr b="1" sz="1000">
              <a:latin typeface="Mada"/>
              <a:ea typeface="Mada"/>
              <a:cs typeface="Mada"/>
              <a:sym typeface="Mada"/>
            </a:endParaRPr>
          </a:p>
        </p:txBody>
      </p:sp>
      <p:sp>
        <p:nvSpPr>
          <p:cNvPr id="375" name="Google Shape;375;p29"/>
          <p:cNvSpPr/>
          <p:nvPr/>
        </p:nvSpPr>
        <p:spPr>
          <a:xfrm>
            <a:off x="4279350" y="5021717"/>
            <a:ext cx="3101100" cy="458700"/>
          </a:xfrm>
          <a:prstGeom prst="flowChartAlternateProcess">
            <a:avLst/>
          </a:prstGeom>
          <a:solidFill>
            <a:srgbClr val="D0E0E3">
              <a:alpha val="16200"/>
            </a:srgbClr>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Hyperthyroidism</a:t>
            </a:r>
            <a:endParaRPr b="1" sz="1000">
              <a:latin typeface="Mada"/>
              <a:ea typeface="Mada"/>
              <a:cs typeface="Mada"/>
              <a:sym typeface="Mada"/>
            </a:endParaRPr>
          </a:p>
        </p:txBody>
      </p:sp>
      <p:cxnSp>
        <p:nvCxnSpPr>
          <p:cNvPr id="376" name="Google Shape;376;p29"/>
          <p:cNvCxnSpPr>
            <a:endCxn id="372" idx="0"/>
          </p:cNvCxnSpPr>
          <p:nvPr/>
        </p:nvCxnSpPr>
        <p:spPr>
          <a:xfrm>
            <a:off x="5829900" y="3126527"/>
            <a:ext cx="0" cy="129600"/>
          </a:xfrm>
          <a:prstGeom prst="straightConnector1">
            <a:avLst/>
          </a:prstGeom>
          <a:noFill/>
          <a:ln cap="flat" cmpd="sng" w="9525">
            <a:solidFill>
              <a:schemeClr val="dk2"/>
            </a:solidFill>
            <a:prstDash val="solid"/>
            <a:round/>
            <a:headEnd len="med" w="med" type="none"/>
            <a:tailEnd len="med" w="med" type="triangle"/>
          </a:ln>
        </p:spPr>
      </p:cxnSp>
      <p:cxnSp>
        <p:nvCxnSpPr>
          <p:cNvPr id="377" name="Google Shape;377;p29"/>
          <p:cNvCxnSpPr>
            <a:endCxn id="373" idx="0"/>
          </p:cNvCxnSpPr>
          <p:nvPr/>
        </p:nvCxnSpPr>
        <p:spPr>
          <a:xfrm>
            <a:off x="5829900" y="3715057"/>
            <a:ext cx="0" cy="129600"/>
          </a:xfrm>
          <a:prstGeom prst="straightConnector1">
            <a:avLst/>
          </a:prstGeom>
          <a:noFill/>
          <a:ln cap="flat" cmpd="sng" w="9525">
            <a:solidFill>
              <a:schemeClr val="dk2"/>
            </a:solidFill>
            <a:prstDash val="solid"/>
            <a:round/>
            <a:headEnd len="med" w="med" type="none"/>
            <a:tailEnd len="med" w="med" type="triangle"/>
          </a:ln>
        </p:spPr>
      </p:cxnSp>
      <p:cxnSp>
        <p:nvCxnSpPr>
          <p:cNvPr id="378" name="Google Shape;378;p29"/>
          <p:cNvCxnSpPr>
            <a:stCxn id="373" idx="2"/>
            <a:endCxn id="374" idx="0"/>
          </p:cNvCxnSpPr>
          <p:nvPr/>
        </p:nvCxnSpPr>
        <p:spPr>
          <a:xfrm>
            <a:off x="5829900" y="4303357"/>
            <a:ext cx="0" cy="129900"/>
          </a:xfrm>
          <a:prstGeom prst="straightConnector1">
            <a:avLst/>
          </a:prstGeom>
          <a:noFill/>
          <a:ln cap="flat" cmpd="sng" w="9525">
            <a:solidFill>
              <a:schemeClr val="dk2"/>
            </a:solidFill>
            <a:prstDash val="solid"/>
            <a:round/>
            <a:headEnd len="med" w="med" type="none"/>
            <a:tailEnd len="med" w="med" type="triangle"/>
          </a:ln>
        </p:spPr>
      </p:cxnSp>
      <p:cxnSp>
        <p:nvCxnSpPr>
          <p:cNvPr id="379" name="Google Shape;379;p29"/>
          <p:cNvCxnSpPr>
            <a:stCxn id="374" idx="2"/>
            <a:endCxn id="375" idx="0"/>
          </p:cNvCxnSpPr>
          <p:nvPr/>
        </p:nvCxnSpPr>
        <p:spPr>
          <a:xfrm>
            <a:off x="5829900" y="4891887"/>
            <a:ext cx="0" cy="129900"/>
          </a:xfrm>
          <a:prstGeom prst="straightConnector1">
            <a:avLst/>
          </a:prstGeom>
          <a:noFill/>
          <a:ln cap="flat" cmpd="sng" w="9525">
            <a:solidFill>
              <a:schemeClr val="dk2"/>
            </a:solidFill>
            <a:prstDash val="solid"/>
            <a:round/>
            <a:headEnd len="med" w="med" type="none"/>
            <a:tailEnd len="med" w="med" type="triangle"/>
          </a:ln>
        </p:spPr>
      </p:cxnSp>
      <p:sp>
        <p:nvSpPr>
          <p:cNvPr id="380" name="Google Shape;380;p29"/>
          <p:cNvSpPr/>
          <p:nvPr/>
        </p:nvSpPr>
        <p:spPr>
          <a:xfrm>
            <a:off x="225925" y="1853800"/>
            <a:ext cx="3727200" cy="3626700"/>
          </a:xfrm>
          <a:prstGeom prst="snip2DiagRect">
            <a:avLst>
              <a:gd fmla="val 0" name="adj1"/>
              <a:gd fmla="val 16667" name="adj2"/>
            </a:avLst>
          </a:prstGeom>
          <a:noFill/>
          <a:ln cap="flat" cmpd="sng" w="28575">
            <a:solidFill>
              <a:schemeClr val="accent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Graves disease </a:t>
            </a:r>
            <a:r>
              <a:rPr lang="ar" sz="1200">
                <a:solidFill>
                  <a:schemeClr val="dk1"/>
                </a:solidFill>
                <a:latin typeface="Mada"/>
                <a:ea typeface="Mada"/>
                <a:cs typeface="Mada"/>
                <a:sym typeface="Mada"/>
              </a:rPr>
              <a:t>is an Autoimmune disease of unknown cause. It is the </a:t>
            </a:r>
            <a:r>
              <a:rPr b="1" lang="ar" sz="1200">
                <a:solidFill>
                  <a:schemeClr val="dk1"/>
                </a:solidFill>
                <a:latin typeface="Mada"/>
                <a:ea typeface="Mada"/>
                <a:cs typeface="Mada"/>
                <a:sym typeface="Mada"/>
              </a:rPr>
              <a:t>most common form</a:t>
            </a:r>
            <a:r>
              <a:rPr lang="ar" sz="1200">
                <a:solidFill>
                  <a:schemeClr val="dk1"/>
                </a:solidFill>
                <a:latin typeface="Mada"/>
                <a:ea typeface="Mada"/>
                <a:cs typeface="Mada"/>
                <a:sym typeface="Mada"/>
              </a:rPr>
              <a:t> of </a:t>
            </a:r>
            <a:r>
              <a:rPr b="1" lang="ar" sz="1200">
                <a:solidFill>
                  <a:schemeClr val="dk1"/>
                </a:solidFill>
                <a:latin typeface="Mada"/>
                <a:ea typeface="Mada"/>
                <a:cs typeface="Mada"/>
                <a:sym typeface="Mada"/>
              </a:rPr>
              <a:t>thyrotoxicosis</a:t>
            </a:r>
            <a:r>
              <a:rPr lang="ar" sz="1200">
                <a:solidFill>
                  <a:schemeClr val="dk1"/>
                </a:solidFill>
                <a:latin typeface="Mada"/>
                <a:ea typeface="Mada"/>
                <a:cs typeface="Mada"/>
                <a:sym typeface="Mada"/>
              </a:rPr>
              <a:t>. Affects Females more than Males. Peak incidence in the 20- to 40- year age group.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There is a strong familial predisposition</a:t>
            </a:r>
            <a:endParaRPr sz="1200">
              <a:solidFill>
                <a:schemeClr val="dk1"/>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There is an association with HLA-88, DR3 and DR2</a:t>
            </a:r>
            <a:endParaRPr sz="1200">
              <a:solidFill>
                <a:srgbClr val="1C4588"/>
              </a:solidFill>
              <a:latin typeface="Mada"/>
              <a:ea typeface="Mada"/>
              <a:cs typeface="Mada"/>
              <a:sym typeface="Mada"/>
            </a:endParaRPr>
          </a:p>
          <a:p>
            <a:pPr indent="0" lvl="0" marL="0" rtl="0" algn="l">
              <a:spcBef>
                <a:spcPts val="1000"/>
              </a:spcBef>
              <a:spcAft>
                <a:spcPts val="0"/>
              </a:spcAft>
              <a:buClr>
                <a:schemeClr val="dk1"/>
              </a:buClr>
              <a:buSzPts val="1100"/>
              <a:buFont typeface="Arial"/>
              <a:buNone/>
            </a:pPr>
            <a:r>
              <a:rPr b="1" lang="ar">
                <a:solidFill>
                  <a:schemeClr val="dk1"/>
                </a:solidFill>
                <a:latin typeface="Mada"/>
                <a:ea typeface="Mada"/>
                <a:cs typeface="Mada"/>
                <a:sym typeface="Mada"/>
              </a:rPr>
              <a:t>Features include:</a:t>
            </a:r>
            <a:endParaRPr b="1" sz="1200">
              <a:solidFill>
                <a:schemeClr val="dk1"/>
              </a:solidFill>
              <a:latin typeface="Mada"/>
              <a:ea typeface="Mada"/>
              <a:cs typeface="Mada"/>
              <a:sym typeface="Mada"/>
            </a:endParaRPr>
          </a:p>
          <a:p>
            <a:pPr indent="-198600"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Thyrotoxicosis</a:t>
            </a:r>
            <a:endParaRPr sz="1200">
              <a:solidFill>
                <a:schemeClr val="dk1"/>
              </a:solidFill>
              <a:latin typeface="Mada"/>
              <a:ea typeface="Mada"/>
              <a:cs typeface="Mada"/>
              <a:sym typeface="Mada"/>
            </a:endParaRPr>
          </a:p>
          <a:p>
            <a:pPr indent="-198600"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Goiter</a:t>
            </a:r>
            <a:endParaRPr sz="1200">
              <a:solidFill>
                <a:schemeClr val="dk1"/>
              </a:solidFill>
              <a:latin typeface="Mada"/>
              <a:ea typeface="Mada"/>
              <a:cs typeface="Mada"/>
              <a:sym typeface="Mada"/>
            </a:endParaRPr>
          </a:p>
          <a:p>
            <a:pPr indent="-198600" lvl="0" marL="352799"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Orbitopathy* </a:t>
            </a:r>
            <a:r>
              <a:rPr lang="ar" sz="1200">
                <a:solidFill>
                  <a:schemeClr val="dk1"/>
                </a:solidFill>
                <a:latin typeface="Mada"/>
                <a:ea typeface="Mada"/>
                <a:cs typeface="Mada"/>
                <a:sym typeface="Mada"/>
              </a:rPr>
              <a:t>(</a:t>
            </a:r>
            <a:r>
              <a:rPr b="1" lang="ar" sz="1200">
                <a:solidFill>
                  <a:schemeClr val="accent6"/>
                </a:solidFill>
                <a:latin typeface="Mada"/>
                <a:ea typeface="Mada"/>
                <a:cs typeface="Mada"/>
                <a:sym typeface="Mada"/>
              </a:rPr>
              <a:t>exophthalmos</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98600"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Dermopathy* </a:t>
            </a:r>
            <a:r>
              <a:rPr lang="ar" sz="1200">
                <a:solidFill>
                  <a:schemeClr val="dk1"/>
                </a:solidFill>
                <a:latin typeface="Mada"/>
                <a:ea typeface="Mada"/>
                <a:cs typeface="Mada"/>
                <a:sym typeface="Mada"/>
              </a:rPr>
              <a:t>(pretibial myxedema)</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(rare)</a:t>
            </a:r>
            <a:endParaRPr b="1">
              <a:solidFill>
                <a:srgbClr val="6AA84F"/>
              </a:solidFill>
              <a:latin typeface="Mada"/>
              <a:ea typeface="Mada"/>
              <a:cs typeface="Mada"/>
              <a:sym typeface="Mada"/>
            </a:endParaRPr>
          </a:p>
        </p:txBody>
      </p:sp>
      <p:sp>
        <p:nvSpPr>
          <p:cNvPr id="381" name="Google Shape;381;p29"/>
          <p:cNvSpPr/>
          <p:nvPr/>
        </p:nvSpPr>
        <p:spPr>
          <a:xfrm>
            <a:off x="4279350" y="1853800"/>
            <a:ext cx="3101100" cy="297900"/>
          </a:xfrm>
          <a:prstGeom prst="round2SameRect">
            <a:avLst>
              <a:gd fmla="val 16667" name="adj1"/>
              <a:gd fmla="val 0" name="adj2"/>
            </a:avLst>
          </a:prstGeom>
          <a:solidFill>
            <a:srgbClr val="53868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Pathogenesis</a:t>
            </a:r>
            <a:endParaRPr b="1" sz="1200">
              <a:solidFill>
                <a:srgbClr val="FFFFFF"/>
              </a:solidFill>
              <a:latin typeface="Mada"/>
              <a:ea typeface="Mada"/>
              <a:cs typeface="Mada"/>
              <a:sym typeface="Mada"/>
            </a:endParaRPr>
          </a:p>
        </p:txBody>
      </p:sp>
      <p:pic>
        <p:nvPicPr>
          <p:cNvPr id="382" name="Google Shape;382;p29"/>
          <p:cNvPicPr preferRelativeResize="0"/>
          <p:nvPr/>
        </p:nvPicPr>
        <p:blipFill>
          <a:blip r:embed="rId3">
            <a:alphaModFix/>
          </a:blip>
          <a:stretch>
            <a:fillRect/>
          </a:stretch>
        </p:blipFill>
        <p:spPr>
          <a:xfrm>
            <a:off x="3011300" y="3844650"/>
            <a:ext cx="703841" cy="871787"/>
          </a:xfrm>
          <a:prstGeom prst="rect">
            <a:avLst/>
          </a:prstGeom>
          <a:noFill/>
          <a:ln>
            <a:noFill/>
          </a:ln>
        </p:spPr>
      </p:pic>
      <p:sp>
        <p:nvSpPr>
          <p:cNvPr id="383" name="Google Shape;383;p2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Hyperthyroidism</a:t>
            </a:r>
            <a:endParaRPr b="1" sz="2600">
              <a:latin typeface="Mada"/>
              <a:ea typeface="Mada"/>
              <a:cs typeface="Mada"/>
              <a:sym typeface="Mada"/>
            </a:endParaRPr>
          </a:p>
        </p:txBody>
      </p:sp>
      <p:sp>
        <p:nvSpPr>
          <p:cNvPr id="384" name="Google Shape;384;p29"/>
          <p:cNvSpPr txBox="1"/>
          <p:nvPr/>
        </p:nvSpPr>
        <p:spPr>
          <a:xfrm>
            <a:off x="247500" y="5717325"/>
            <a:ext cx="188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Diagnosis</a:t>
            </a:r>
            <a:endParaRPr b="1" sz="2200">
              <a:highlight>
                <a:srgbClr val="D0E0E3"/>
              </a:highlight>
              <a:latin typeface="Mada"/>
              <a:ea typeface="Mada"/>
              <a:cs typeface="Mada"/>
              <a:sym typeface="Mada"/>
            </a:endParaRPr>
          </a:p>
        </p:txBody>
      </p:sp>
      <p:sp>
        <p:nvSpPr>
          <p:cNvPr id="385" name="Google Shape;385;p29"/>
          <p:cNvSpPr/>
          <p:nvPr/>
        </p:nvSpPr>
        <p:spPr>
          <a:xfrm>
            <a:off x="226900" y="6357375"/>
            <a:ext cx="2563200" cy="849900"/>
          </a:xfrm>
          <a:prstGeom prst="roundRect">
            <a:avLst>
              <a:gd fmla="val 16667" name="adj"/>
            </a:avLst>
          </a:prstGeom>
          <a:solidFill>
            <a:srgbClr val="D0E0E3">
              <a:alpha val="16200"/>
            </a:srgbClr>
          </a:solidFill>
          <a:ln cap="flat" cmpd="sng" w="19050">
            <a:solidFill>
              <a:srgbClr val="53868B"/>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Elevated FT4</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Suppressed TSH</a:t>
            </a:r>
            <a:endParaRPr b="1" sz="1200">
              <a:latin typeface="Mada"/>
              <a:ea typeface="Mada"/>
              <a:cs typeface="Mada"/>
              <a:sym typeface="Mada"/>
            </a:endParaRPr>
          </a:p>
          <a:p>
            <a:pPr indent="0" lvl="0" marL="0" rtl="0" algn="ctr">
              <a:spcBef>
                <a:spcPts val="0"/>
              </a:spcBef>
              <a:spcAft>
                <a:spcPts val="0"/>
              </a:spcAft>
              <a:buNone/>
            </a:pPr>
            <a:r>
              <a:rPr b="1" lang="ar" sz="1200">
                <a:solidFill>
                  <a:srgbClr val="1C4588"/>
                </a:solidFill>
                <a:latin typeface="Mada"/>
                <a:ea typeface="Mada"/>
                <a:cs typeface="Mada"/>
                <a:sym typeface="Mada"/>
              </a:rPr>
              <a:t>The first-line investigations are serum </a:t>
            </a:r>
            <a:r>
              <a:rPr b="1" lang="ar" sz="1200">
                <a:solidFill>
                  <a:schemeClr val="accent6"/>
                </a:solidFill>
                <a:latin typeface="Mada"/>
                <a:ea typeface="Mada"/>
                <a:cs typeface="Mada"/>
                <a:sym typeface="Mada"/>
              </a:rPr>
              <a:t>T3(</a:t>
            </a:r>
            <a:r>
              <a:rPr lang="ar" sz="1200">
                <a:solidFill>
                  <a:schemeClr val="accent6"/>
                </a:solidFill>
                <a:latin typeface="Mada"/>
                <a:ea typeface="Mada"/>
                <a:cs typeface="Mada"/>
                <a:sym typeface="Mada"/>
              </a:rPr>
              <a:t>↑</a:t>
            </a:r>
            <a:r>
              <a:rPr b="1" lang="ar" sz="1200">
                <a:solidFill>
                  <a:schemeClr val="accent6"/>
                </a:solidFill>
                <a:latin typeface="Mada"/>
                <a:ea typeface="Mada"/>
                <a:cs typeface="Mada"/>
                <a:sym typeface="Mada"/>
              </a:rPr>
              <a:t>) , T4(</a:t>
            </a:r>
            <a:r>
              <a:rPr lang="ar" sz="1200">
                <a:solidFill>
                  <a:schemeClr val="accent6"/>
                </a:solidFill>
                <a:latin typeface="Mada"/>
                <a:ea typeface="Mada"/>
                <a:cs typeface="Mada"/>
                <a:sym typeface="Mada"/>
              </a:rPr>
              <a:t>↑</a:t>
            </a:r>
            <a:r>
              <a:rPr b="1" lang="ar" sz="1200">
                <a:solidFill>
                  <a:schemeClr val="accent6"/>
                </a:solidFill>
                <a:latin typeface="Mada"/>
                <a:ea typeface="Mada"/>
                <a:cs typeface="Mada"/>
                <a:sym typeface="Mada"/>
              </a:rPr>
              <a:t>) and TSH(</a:t>
            </a:r>
            <a:r>
              <a:rPr lang="ar" sz="1200">
                <a:solidFill>
                  <a:schemeClr val="accent6"/>
                </a:solidFill>
                <a:latin typeface="Mada"/>
                <a:ea typeface="Mada"/>
                <a:cs typeface="Mada"/>
                <a:sym typeface="Mada"/>
              </a:rPr>
              <a:t>↓</a:t>
            </a:r>
            <a:r>
              <a:rPr b="1" lang="ar" sz="1200">
                <a:solidFill>
                  <a:schemeClr val="accent6"/>
                </a:solidFill>
                <a:latin typeface="Mada"/>
                <a:ea typeface="Mada"/>
                <a:cs typeface="Mada"/>
                <a:sym typeface="Mada"/>
              </a:rPr>
              <a:t>)</a:t>
            </a:r>
            <a:endParaRPr b="1" sz="1200">
              <a:solidFill>
                <a:schemeClr val="accent6"/>
              </a:solidFill>
              <a:latin typeface="Mada"/>
              <a:ea typeface="Mada"/>
              <a:cs typeface="Mada"/>
              <a:sym typeface="Mada"/>
            </a:endParaRPr>
          </a:p>
        </p:txBody>
      </p:sp>
      <p:sp>
        <p:nvSpPr>
          <p:cNvPr id="386" name="Google Shape;386;p29"/>
          <p:cNvSpPr/>
          <p:nvPr/>
        </p:nvSpPr>
        <p:spPr>
          <a:xfrm>
            <a:off x="3124300" y="6357375"/>
            <a:ext cx="1630200" cy="849900"/>
          </a:xfrm>
          <a:prstGeom prst="roundRect">
            <a:avLst>
              <a:gd fmla="val 16667" name="adj"/>
            </a:avLst>
          </a:prstGeom>
          <a:solidFill>
            <a:srgbClr val="D0E0E3">
              <a:alpha val="16200"/>
            </a:srgbClr>
          </a:solidFill>
          <a:ln cap="flat" cmpd="sng" w="19050">
            <a:solidFill>
              <a:srgbClr val="53868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Eye signs? </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a:t>
            </a:r>
            <a:r>
              <a:rPr b="1" lang="ar" sz="1200">
                <a:solidFill>
                  <a:srgbClr val="6AA84F"/>
                </a:solidFill>
                <a:latin typeface="Mada"/>
                <a:ea typeface="Mada"/>
                <a:cs typeface="Mada"/>
                <a:sym typeface="Mada"/>
              </a:rPr>
              <a:t>Eg. exophthalmos</a:t>
            </a:r>
            <a:r>
              <a:rPr b="1" lang="ar" sz="1200">
                <a:latin typeface="Mada"/>
                <a:ea typeface="Mada"/>
                <a:cs typeface="Mada"/>
                <a:sym typeface="Mada"/>
              </a:rPr>
              <a:t>)</a:t>
            </a:r>
            <a:endParaRPr b="1" sz="1200">
              <a:latin typeface="Mada"/>
              <a:ea typeface="Mada"/>
              <a:cs typeface="Mada"/>
              <a:sym typeface="Mada"/>
            </a:endParaRPr>
          </a:p>
        </p:txBody>
      </p:sp>
      <p:cxnSp>
        <p:nvCxnSpPr>
          <p:cNvPr id="387" name="Google Shape;387;p29"/>
          <p:cNvCxnSpPr>
            <a:stCxn id="385" idx="3"/>
            <a:endCxn id="386" idx="1"/>
          </p:cNvCxnSpPr>
          <p:nvPr/>
        </p:nvCxnSpPr>
        <p:spPr>
          <a:xfrm>
            <a:off x="2790100" y="6782325"/>
            <a:ext cx="334200" cy="0"/>
          </a:xfrm>
          <a:prstGeom prst="straightConnector1">
            <a:avLst/>
          </a:prstGeom>
          <a:noFill/>
          <a:ln cap="flat" cmpd="sng" w="9525">
            <a:solidFill>
              <a:schemeClr val="dk2"/>
            </a:solidFill>
            <a:prstDash val="solid"/>
            <a:round/>
            <a:headEnd len="med" w="med" type="none"/>
            <a:tailEnd len="med" w="med" type="triangle"/>
          </a:ln>
        </p:spPr>
      </p:cxnSp>
      <p:sp>
        <p:nvSpPr>
          <p:cNvPr id="388" name="Google Shape;388;p29"/>
          <p:cNvSpPr/>
          <p:nvPr/>
        </p:nvSpPr>
        <p:spPr>
          <a:xfrm>
            <a:off x="5359900" y="5939325"/>
            <a:ext cx="1845000" cy="619200"/>
          </a:xfrm>
          <a:prstGeom prst="roundRect">
            <a:avLst>
              <a:gd fmla="val 16667" name="adj"/>
            </a:avLst>
          </a:prstGeom>
          <a:noFill/>
          <a:ln cap="flat" cmpd="sng" w="19050">
            <a:solidFill>
              <a:srgbClr val="53868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This is graves disease</a:t>
            </a:r>
            <a:r>
              <a:rPr b="1" lang="ar" sz="1200">
                <a:latin typeface="Mada"/>
                <a:ea typeface="Mada"/>
                <a:cs typeface="Mada"/>
                <a:sym typeface="Mada"/>
              </a:rPr>
              <a:t>, </a:t>
            </a:r>
            <a:r>
              <a:rPr b="1" lang="ar" sz="1200">
                <a:solidFill>
                  <a:schemeClr val="accent6"/>
                </a:solidFill>
                <a:latin typeface="Mada"/>
                <a:ea typeface="Mada"/>
                <a:cs typeface="Mada"/>
                <a:sym typeface="Mada"/>
              </a:rPr>
              <a:t>No further test needed.</a:t>
            </a:r>
            <a:endParaRPr b="1" sz="1200">
              <a:solidFill>
                <a:schemeClr val="accent6"/>
              </a:solidFill>
              <a:latin typeface="Mada"/>
              <a:ea typeface="Mada"/>
              <a:cs typeface="Mada"/>
              <a:sym typeface="Mada"/>
            </a:endParaRPr>
          </a:p>
        </p:txBody>
      </p:sp>
      <p:cxnSp>
        <p:nvCxnSpPr>
          <p:cNvPr id="389" name="Google Shape;389;p29"/>
          <p:cNvCxnSpPr>
            <a:stCxn id="386" idx="3"/>
            <a:endCxn id="388" idx="1"/>
          </p:cNvCxnSpPr>
          <p:nvPr/>
        </p:nvCxnSpPr>
        <p:spPr>
          <a:xfrm flipH="1" rot="10800000">
            <a:off x="4754500" y="6248925"/>
            <a:ext cx="605400" cy="533400"/>
          </a:xfrm>
          <a:prstGeom prst="bentConnector3">
            <a:avLst>
              <a:gd fmla="val 50000" name="adj1"/>
            </a:avLst>
          </a:prstGeom>
          <a:noFill/>
          <a:ln cap="flat" cmpd="sng" w="9525">
            <a:solidFill>
              <a:schemeClr val="dk2"/>
            </a:solidFill>
            <a:prstDash val="solid"/>
            <a:round/>
            <a:headEnd len="med" w="med" type="none"/>
            <a:tailEnd len="med" w="med" type="none"/>
          </a:ln>
        </p:spPr>
      </p:cxnSp>
      <p:sp>
        <p:nvSpPr>
          <p:cNvPr id="390" name="Google Shape;390;p29"/>
          <p:cNvSpPr/>
          <p:nvPr/>
        </p:nvSpPr>
        <p:spPr>
          <a:xfrm>
            <a:off x="5359900" y="7082325"/>
            <a:ext cx="1845000" cy="619200"/>
          </a:xfrm>
          <a:prstGeom prst="roundRect">
            <a:avLst>
              <a:gd fmla="val 16667" name="adj"/>
            </a:avLst>
          </a:prstGeom>
          <a:noFill/>
          <a:ln cap="flat" cmpd="sng" w="19050">
            <a:solidFill>
              <a:srgbClr val="53868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Do Thyroid scan “</a:t>
            </a:r>
            <a:r>
              <a:rPr b="1" lang="ar" sz="1200">
                <a:solidFill>
                  <a:schemeClr val="accent6"/>
                </a:solidFill>
                <a:latin typeface="Mada"/>
                <a:ea typeface="Mada"/>
                <a:cs typeface="Mada"/>
                <a:sym typeface="Mada"/>
              </a:rPr>
              <a:t>Radioactive uptake</a:t>
            </a:r>
            <a:r>
              <a:rPr b="1" lang="ar" sz="1200">
                <a:latin typeface="Mada"/>
                <a:ea typeface="Mada"/>
                <a:cs typeface="Mada"/>
                <a:sym typeface="Mada"/>
              </a:rPr>
              <a:t>” </a:t>
            </a:r>
            <a:endParaRPr b="1" sz="1200">
              <a:latin typeface="Mada"/>
              <a:ea typeface="Mada"/>
              <a:cs typeface="Mada"/>
              <a:sym typeface="Mada"/>
            </a:endParaRPr>
          </a:p>
          <a:p>
            <a:pPr indent="0" lvl="0" marL="0" rtl="0" algn="ctr">
              <a:spcBef>
                <a:spcPts val="0"/>
              </a:spcBef>
              <a:spcAft>
                <a:spcPts val="0"/>
              </a:spcAft>
              <a:buNone/>
            </a:pPr>
            <a:r>
              <a:rPr lang="ar" sz="1100">
                <a:solidFill>
                  <a:srgbClr val="999999"/>
                </a:solidFill>
                <a:latin typeface="Mada"/>
                <a:ea typeface="Mada"/>
                <a:cs typeface="Mada"/>
                <a:sym typeface="Mada"/>
              </a:rPr>
              <a:t>(next slide)</a:t>
            </a:r>
            <a:endParaRPr sz="1100">
              <a:solidFill>
                <a:srgbClr val="999999"/>
              </a:solidFill>
              <a:latin typeface="Mada"/>
              <a:ea typeface="Mada"/>
              <a:cs typeface="Mada"/>
              <a:sym typeface="Mada"/>
            </a:endParaRPr>
          </a:p>
        </p:txBody>
      </p:sp>
      <p:cxnSp>
        <p:nvCxnSpPr>
          <p:cNvPr id="391" name="Google Shape;391;p29"/>
          <p:cNvCxnSpPr>
            <a:stCxn id="386" idx="3"/>
            <a:endCxn id="390" idx="1"/>
          </p:cNvCxnSpPr>
          <p:nvPr/>
        </p:nvCxnSpPr>
        <p:spPr>
          <a:xfrm>
            <a:off x="4754500" y="6782325"/>
            <a:ext cx="605400" cy="609600"/>
          </a:xfrm>
          <a:prstGeom prst="bentConnector3">
            <a:avLst>
              <a:gd fmla="val 50000" name="adj1"/>
            </a:avLst>
          </a:prstGeom>
          <a:noFill/>
          <a:ln cap="flat" cmpd="sng" w="9525">
            <a:solidFill>
              <a:schemeClr val="dk2"/>
            </a:solidFill>
            <a:prstDash val="solid"/>
            <a:round/>
            <a:headEnd len="med" w="med" type="none"/>
            <a:tailEnd len="med" w="med" type="none"/>
          </a:ln>
        </p:spPr>
      </p:cxnSp>
      <p:sp>
        <p:nvSpPr>
          <p:cNvPr id="392" name="Google Shape;392;p29"/>
          <p:cNvSpPr txBox="1"/>
          <p:nvPr/>
        </p:nvSpPr>
        <p:spPr>
          <a:xfrm>
            <a:off x="4598550" y="5988075"/>
            <a:ext cx="45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highlight>
                  <a:schemeClr val="accent4"/>
                </a:highlight>
                <a:latin typeface="Mada"/>
                <a:ea typeface="Mada"/>
                <a:cs typeface="Mada"/>
                <a:sym typeface="Mada"/>
              </a:rPr>
              <a:t>+Ve</a:t>
            </a:r>
            <a:endParaRPr b="1" sz="1200">
              <a:highlight>
                <a:schemeClr val="accent4"/>
              </a:highlight>
              <a:latin typeface="Mada"/>
              <a:ea typeface="Mada"/>
              <a:cs typeface="Mada"/>
              <a:sym typeface="Mada"/>
            </a:endParaRPr>
          </a:p>
        </p:txBody>
      </p:sp>
      <p:sp>
        <p:nvSpPr>
          <p:cNvPr id="393" name="Google Shape;393;p29"/>
          <p:cNvSpPr txBox="1"/>
          <p:nvPr/>
        </p:nvSpPr>
        <p:spPr>
          <a:xfrm>
            <a:off x="4598550" y="7207275"/>
            <a:ext cx="45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highlight>
                  <a:schemeClr val="accent4"/>
                </a:highlight>
                <a:latin typeface="Mada"/>
                <a:ea typeface="Mada"/>
                <a:cs typeface="Mada"/>
                <a:sym typeface="Mada"/>
              </a:rPr>
              <a:t>-Ve</a:t>
            </a:r>
            <a:endParaRPr b="1" sz="1200">
              <a:highlight>
                <a:schemeClr val="accent4"/>
              </a:highlight>
              <a:latin typeface="Mada"/>
              <a:ea typeface="Mada"/>
              <a:cs typeface="Mada"/>
              <a:sym typeface="Mada"/>
            </a:endParaRPr>
          </a:p>
        </p:txBody>
      </p:sp>
      <p:sp>
        <p:nvSpPr>
          <p:cNvPr id="394" name="Google Shape;394;p29"/>
          <p:cNvSpPr txBox="1"/>
          <p:nvPr/>
        </p:nvSpPr>
        <p:spPr>
          <a:xfrm>
            <a:off x="262625" y="7900925"/>
            <a:ext cx="2706000" cy="1082700"/>
          </a:xfrm>
          <a:prstGeom prst="rect">
            <a:avLst/>
          </a:prstGeom>
          <a:noFill/>
          <a:ln>
            <a:noFill/>
          </a:ln>
        </p:spPr>
        <p:txBody>
          <a:bodyPr anchorCtr="0" anchor="t" bIns="91425" lIns="91425" spcFirstLastPara="1" rIns="91425" wrap="square" tIns="91425">
            <a:spAutoFit/>
          </a:bodyPr>
          <a:lstStyle/>
          <a:p>
            <a:pPr indent="-175299" lvl="0" marL="208799" marR="0" rtl="0" algn="l">
              <a:lnSpc>
                <a:spcPct val="100000"/>
              </a:lnSpc>
              <a:spcBef>
                <a:spcPts val="0"/>
              </a:spcBef>
              <a:spcAft>
                <a:spcPts val="0"/>
              </a:spcAft>
              <a:buClr>
                <a:schemeClr val="dk1"/>
              </a:buClr>
              <a:buSzPts val="1400"/>
              <a:buFont typeface="Mada"/>
              <a:buChar char="●"/>
            </a:pPr>
            <a:r>
              <a:rPr b="1" lang="ar">
                <a:solidFill>
                  <a:schemeClr val="dk1"/>
                </a:solidFill>
                <a:highlight>
                  <a:srgbClr val="E8F1F2"/>
                </a:highlight>
                <a:latin typeface="Mada"/>
                <a:ea typeface="Mada"/>
                <a:cs typeface="Mada"/>
                <a:sym typeface="Mada"/>
              </a:rPr>
              <a:t>Increased </a:t>
            </a:r>
            <a:r>
              <a:rPr b="1" lang="ar">
                <a:solidFill>
                  <a:schemeClr val="dk1"/>
                </a:solidFill>
                <a:highlight>
                  <a:srgbClr val="E8F1F2"/>
                </a:highlight>
                <a:latin typeface="Mada"/>
                <a:ea typeface="Mada"/>
                <a:cs typeface="Mada"/>
                <a:sym typeface="Mada"/>
              </a:rPr>
              <a:t>Free T3:</a:t>
            </a:r>
            <a:endParaRPr b="1">
              <a:solidFill>
                <a:schemeClr val="dk1"/>
              </a:solidFill>
              <a:highlight>
                <a:srgbClr val="E8F1F2"/>
              </a:highlight>
              <a:latin typeface="Mada"/>
              <a:ea typeface="Mada"/>
              <a:cs typeface="Mada"/>
              <a:sym typeface="Mada"/>
            </a:endParaRPr>
          </a:p>
          <a:p>
            <a:pPr indent="-198600" lvl="1" marL="378000" marR="0" rtl="0" algn="l">
              <a:lnSpc>
                <a:spcPct val="100000"/>
              </a:lnSpc>
              <a:spcBef>
                <a:spcPts val="1000"/>
              </a:spcBef>
              <a:spcAft>
                <a:spcPts val="0"/>
              </a:spcAft>
              <a:buClr>
                <a:srgbClr val="6AA84F"/>
              </a:buClr>
              <a:buSzPts val="1200"/>
              <a:buFont typeface="Mada"/>
              <a:buChar char="○"/>
            </a:pPr>
            <a:r>
              <a:rPr lang="ar" sz="1200">
                <a:solidFill>
                  <a:srgbClr val="6AA84F"/>
                </a:solidFill>
                <a:latin typeface="Mada"/>
                <a:ea typeface="Mada"/>
                <a:cs typeface="Mada"/>
                <a:sym typeface="Mada"/>
              </a:rPr>
              <a:t>You order FT3 especially </a:t>
            </a:r>
            <a:r>
              <a:rPr lang="ar" sz="1200">
                <a:solidFill>
                  <a:srgbClr val="6AA84F"/>
                </a:solidFill>
                <a:latin typeface="Mada"/>
                <a:ea typeface="Mada"/>
                <a:cs typeface="Mada"/>
                <a:sym typeface="Mada"/>
              </a:rPr>
              <a:t>when TSH is suppressed &amp; normal T4. To check for T3 thyrotoxicosis.</a:t>
            </a:r>
            <a:endParaRPr sz="1200">
              <a:solidFill>
                <a:schemeClr val="dk1"/>
              </a:solidFill>
              <a:latin typeface="Mada"/>
              <a:ea typeface="Mada"/>
              <a:cs typeface="Mada"/>
              <a:sym typeface="Mada"/>
            </a:endParaRPr>
          </a:p>
        </p:txBody>
      </p:sp>
      <p:sp>
        <p:nvSpPr>
          <p:cNvPr id="395" name="Google Shape;395;p29"/>
          <p:cNvSpPr txBox="1"/>
          <p:nvPr/>
        </p:nvSpPr>
        <p:spPr>
          <a:xfrm>
            <a:off x="-38250" y="7458625"/>
            <a:ext cx="2563200" cy="450600"/>
          </a:xfrm>
          <a:prstGeom prst="rect">
            <a:avLst/>
          </a:prstGeom>
          <a:noFill/>
          <a:ln>
            <a:noFill/>
          </a:ln>
        </p:spPr>
        <p:txBody>
          <a:bodyPr anchorCtr="0" anchor="t" bIns="91425" lIns="91425" spcFirstLastPara="1" rIns="91425" wrap="square" tIns="91425">
            <a:noAutofit/>
          </a:bodyPr>
          <a:lstStyle/>
          <a:p>
            <a:pPr indent="-342900" lvl="0" marL="457200" marR="0" rtl="0" algn="just">
              <a:lnSpc>
                <a:spcPct val="100000"/>
              </a:lnSpc>
              <a:spcBef>
                <a:spcPts val="0"/>
              </a:spcBef>
              <a:spcAft>
                <a:spcPts val="0"/>
              </a:spcAft>
              <a:buSzPts val="1800"/>
              <a:buFont typeface="Exo"/>
              <a:buChar char="●"/>
            </a:pPr>
            <a:r>
              <a:rPr b="1" lang="ar" sz="1800">
                <a:latin typeface="Exo"/>
                <a:ea typeface="Exo"/>
                <a:cs typeface="Exo"/>
                <a:sym typeface="Exo"/>
              </a:rPr>
              <a:t>Other labs:</a:t>
            </a:r>
            <a:endParaRPr b="1" sz="1800">
              <a:latin typeface="Exo"/>
              <a:ea typeface="Exo"/>
              <a:cs typeface="Exo"/>
              <a:sym typeface="Exo"/>
            </a:endParaRPr>
          </a:p>
        </p:txBody>
      </p:sp>
      <p:sp>
        <p:nvSpPr>
          <p:cNvPr id="396" name="Google Shape;396;p29"/>
          <p:cNvSpPr txBox="1"/>
          <p:nvPr/>
        </p:nvSpPr>
        <p:spPr>
          <a:xfrm>
            <a:off x="262625" y="8927625"/>
            <a:ext cx="3357900" cy="923400"/>
          </a:xfrm>
          <a:prstGeom prst="rect">
            <a:avLst/>
          </a:prstGeom>
          <a:noFill/>
          <a:ln>
            <a:noFill/>
          </a:ln>
        </p:spPr>
        <p:txBody>
          <a:bodyPr anchorCtr="0" anchor="t" bIns="91425" lIns="91425" spcFirstLastPara="1" rIns="91425" wrap="square" tIns="91425">
            <a:spAutoFit/>
          </a:bodyPr>
          <a:lstStyle/>
          <a:p>
            <a:pPr indent="-175299" lvl="0" marL="208799" rtl="0" algn="l">
              <a:spcBef>
                <a:spcPts val="0"/>
              </a:spcBef>
              <a:spcAft>
                <a:spcPts val="0"/>
              </a:spcAft>
              <a:buClr>
                <a:schemeClr val="dk1"/>
              </a:buClr>
              <a:buSzPts val="1400"/>
              <a:buFont typeface="Mada"/>
              <a:buChar char="●"/>
            </a:pPr>
            <a:r>
              <a:rPr b="1" lang="ar">
                <a:solidFill>
                  <a:schemeClr val="dk1"/>
                </a:solidFill>
                <a:highlight>
                  <a:srgbClr val="E8F1F2"/>
                </a:highlight>
                <a:latin typeface="Mada"/>
                <a:ea typeface="Mada"/>
                <a:cs typeface="Mada"/>
                <a:sym typeface="Mada"/>
              </a:rPr>
              <a:t>TSH receptor stimulating antibodies:</a:t>
            </a:r>
            <a:endParaRPr b="1">
              <a:solidFill>
                <a:schemeClr val="dk1"/>
              </a:solidFill>
              <a:highlight>
                <a:srgbClr val="E8F1F2"/>
              </a:highlight>
              <a:latin typeface="Mada"/>
              <a:ea typeface="Mada"/>
              <a:cs typeface="Mada"/>
              <a:sym typeface="Mada"/>
            </a:endParaRPr>
          </a:p>
          <a:p>
            <a:pPr indent="0" lvl="0" marL="208799" rtl="0" algn="l">
              <a:spcBef>
                <a:spcPts val="0"/>
              </a:spcBef>
              <a:spcAft>
                <a:spcPts val="0"/>
              </a:spcAft>
              <a:buNone/>
            </a:pPr>
            <a:r>
              <a:t/>
            </a:r>
            <a:endParaRPr b="1" sz="1000">
              <a:solidFill>
                <a:schemeClr val="dk1"/>
              </a:solidFill>
              <a:highlight>
                <a:srgbClr val="E8F1F2"/>
              </a:highlight>
              <a:latin typeface="Mada"/>
              <a:ea typeface="Mada"/>
              <a:cs typeface="Mada"/>
              <a:sym typeface="Mada"/>
            </a:endParaRPr>
          </a:p>
          <a:p>
            <a:pPr indent="-198600" lvl="1" marL="3780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Especially in pregnancy</a:t>
            </a:r>
            <a:endParaRPr sz="1200">
              <a:solidFill>
                <a:srgbClr val="6AA84F"/>
              </a:solidFill>
              <a:latin typeface="Mada"/>
              <a:ea typeface="Mada"/>
              <a:cs typeface="Mada"/>
              <a:sym typeface="Mada"/>
            </a:endParaRPr>
          </a:p>
          <a:p>
            <a:pPr indent="-198600" lvl="1" marL="3780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They </a:t>
            </a:r>
            <a:r>
              <a:rPr lang="ar" sz="1200">
                <a:solidFill>
                  <a:srgbClr val="1C4588"/>
                </a:solidFill>
                <a:latin typeface="Mada"/>
                <a:ea typeface="Mada"/>
                <a:cs typeface="Mada"/>
                <a:sym typeface="Mada"/>
              </a:rPr>
              <a:t>are </a:t>
            </a:r>
            <a:r>
              <a:rPr b="1" lang="ar" sz="1200">
                <a:solidFill>
                  <a:srgbClr val="1C4588"/>
                </a:solidFill>
                <a:latin typeface="Mada"/>
                <a:ea typeface="Mada"/>
                <a:cs typeface="Mada"/>
                <a:sym typeface="Mada"/>
              </a:rPr>
              <a:t>specific</a:t>
            </a:r>
            <a:r>
              <a:rPr lang="ar" sz="1200">
                <a:solidFill>
                  <a:srgbClr val="1C4588"/>
                </a:solidFill>
                <a:latin typeface="Mada"/>
                <a:ea typeface="Mada"/>
                <a:cs typeface="Mada"/>
                <a:sym typeface="Mada"/>
              </a:rPr>
              <a:t> for </a:t>
            </a:r>
            <a:r>
              <a:rPr b="1" lang="ar" sz="1200">
                <a:solidFill>
                  <a:srgbClr val="CC0000"/>
                </a:solidFill>
                <a:latin typeface="Mada"/>
                <a:ea typeface="Mada"/>
                <a:cs typeface="Mada"/>
                <a:sym typeface="Mada"/>
              </a:rPr>
              <a:t>Graves' disease</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p:txBody>
      </p:sp>
      <p:cxnSp>
        <p:nvCxnSpPr>
          <p:cNvPr id="397" name="Google Shape;397;p29"/>
          <p:cNvCxnSpPr/>
          <p:nvPr/>
        </p:nvCxnSpPr>
        <p:spPr>
          <a:xfrm rot="10800000">
            <a:off x="0" y="9828909"/>
            <a:ext cx="7612800" cy="0"/>
          </a:xfrm>
          <a:prstGeom prst="straightConnector1">
            <a:avLst/>
          </a:prstGeom>
          <a:noFill/>
          <a:ln cap="flat" cmpd="sng" w="28575">
            <a:solidFill>
              <a:schemeClr val="accent3"/>
            </a:solidFill>
            <a:prstDash val="dot"/>
            <a:round/>
            <a:headEnd len="med" w="med" type="none"/>
            <a:tailEnd len="med" w="med" type="none"/>
          </a:ln>
        </p:spPr>
      </p:cxnSp>
      <p:sp>
        <p:nvSpPr>
          <p:cNvPr id="398" name="Google Shape;398;p29"/>
          <p:cNvSpPr txBox="1"/>
          <p:nvPr/>
        </p:nvSpPr>
        <p:spPr>
          <a:xfrm>
            <a:off x="-132850" y="9762075"/>
            <a:ext cx="7745700" cy="1154400"/>
          </a:xfrm>
          <a:prstGeom prst="rect">
            <a:avLst/>
          </a:prstGeom>
          <a:noFill/>
          <a:ln>
            <a:noFill/>
          </a:ln>
        </p:spPr>
        <p:txBody>
          <a:bodyPr anchorCtr="0" anchor="t" bIns="91425" lIns="91425" spcFirstLastPara="1" rIns="91425" wrap="square" tIns="91425">
            <a:spAutoFit/>
          </a:bodyPr>
          <a:lstStyle/>
          <a:p>
            <a:pPr indent="-143550" lvl="0" marL="316800" rtl="0" algn="l">
              <a:spcBef>
                <a:spcPts val="0"/>
              </a:spcBef>
              <a:spcAft>
                <a:spcPts val="0"/>
              </a:spcAft>
              <a:buClr>
                <a:srgbClr val="1C4588"/>
              </a:buClr>
              <a:buSzPts val="900"/>
              <a:buFont typeface="Mada"/>
              <a:buAutoNum type="arabicPeriod"/>
            </a:pPr>
            <a:r>
              <a:rPr lang="ar" sz="900">
                <a:solidFill>
                  <a:srgbClr val="1C4588"/>
                </a:solidFill>
                <a:latin typeface="Mada"/>
                <a:ea typeface="Mada"/>
                <a:cs typeface="Mada"/>
                <a:sym typeface="Mada"/>
              </a:rPr>
              <a:t>Yersinia enterocolitica, Escherichia coli and other Gram-negative organisms contain TSH-binding sites. This raises the possibility that the initiating event in the pathogenesis may be an infection with possible 'molecular mimicry' in a genetically susceptible </a:t>
            </a:r>
            <a:r>
              <a:rPr lang="ar" sz="900">
                <a:solidFill>
                  <a:srgbClr val="1C4588"/>
                </a:solidFill>
                <a:latin typeface="Mada"/>
                <a:ea typeface="Mada"/>
                <a:cs typeface="Mada"/>
                <a:sym typeface="Mada"/>
              </a:rPr>
              <a:t>individuals</a:t>
            </a:r>
            <a:endParaRPr sz="900">
              <a:solidFill>
                <a:srgbClr val="1C4588"/>
              </a:solidFill>
              <a:latin typeface="Mada"/>
              <a:ea typeface="Mada"/>
              <a:cs typeface="Mada"/>
              <a:sym typeface="Mada"/>
            </a:endParaRPr>
          </a:p>
          <a:p>
            <a:pPr indent="-143550" lvl="0" marL="316800" rtl="0" algn="l">
              <a:spcBef>
                <a:spcPts val="0"/>
              </a:spcBef>
              <a:spcAft>
                <a:spcPts val="0"/>
              </a:spcAft>
              <a:buClr>
                <a:srgbClr val="6AA84F"/>
              </a:buClr>
              <a:buSzPts val="900"/>
              <a:buFont typeface="Mada"/>
              <a:buAutoNum type="arabicPeriod"/>
            </a:pPr>
            <a:r>
              <a:rPr lang="ar" sz="900">
                <a:solidFill>
                  <a:srgbClr val="6AA84F"/>
                </a:solidFill>
                <a:latin typeface="Mada"/>
                <a:ea typeface="Mada"/>
                <a:cs typeface="Mada"/>
                <a:sym typeface="Mada"/>
              </a:rPr>
              <a:t>Happens in early pregnancy due to increased HCG, which is structurally similar to TSH, which leads to transient gestational hyperthyroidism that resolves on its own by the 3rd trimester.</a:t>
            </a:r>
            <a:endParaRPr sz="900">
              <a:solidFill>
                <a:srgbClr val="6AA84F"/>
              </a:solidFill>
              <a:latin typeface="Mada"/>
              <a:ea typeface="Mada"/>
              <a:cs typeface="Mada"/>
              <a:sym typeface="Mada"/>
            </a:endParaRPr>
          </a:p>
          <a:p>
            <a:pPr indent="-143550" lvl="0" marL="316800" rtl="0" algn="l">
              <a:spcBef>
                <a:spcPts val="0"/>
              </a:spcBef>
              <a:spcAft>
                <a:spcPts val="0"/>
              </a:spcAft>
              <a:buClr>
                <a:srgbClr val="6AA84F"/>
              </a:buClr>
              <a:buSzPts val="900"/>
              <a:buFont typeface="Mada"/>
              <a:buAutoNum type="arabicPeriod"/>
            </a:pPr>
            <a:r>
              <a:rPr lang="ar" sz="900">
                <a:solidFill>
                  <a:srgbClr val="6AA84F"/>
                </a:solidFill>
                <a:latin typeface="Mada"/>
                <a:ea typeface="Mada"/>
                <a:cs typeface="Mada"/>
                <a:sym typeface="Mada"/>
              </a:rPr>
              <a:t>Why? Because it is only an inflammation (excessive intake, URTI, or ectopic production)</a:t>
            </a:r>
            <a:endParaRPr sz="900">
              <a:solidFill>
                <a:srgbClr val="6AA84F"/>
              </a:solidFill>
              <a:latin typeface="Mada"/>
              <a:ea typeface="Mada"/>
              <a:cs typeface="Mada"/>
              <a:sym typeface="Mada"/>
            </a:endParaRPr>
          </a:p>
          <a:p>
            <a:pPr indent="-143550" lvl="0" marL="316800" rtl="0" algn="l">
              <a:spcBef>
                <a:spcPts val="0"/>
              </a:spcBef>
              <a:spcAft>
                <a:spcPts val="0"/>
              </a:spcAft>
              <a:buClr>
                <a:srgbClr val="6AA84F"/>
              </a:buClr>
              <a:buSzPts val="900"/>
              <a:buFont typeface="Mada"/>
              <a:buAutoNum type="arabicPeriod"/>
            </a:pPr>
            <a:r>
              <a:rPr lang="ar" sz="900">
                <a:solidFill>
                  <a:srgbClr val="6AA84F"/>
                </a:solidFill>
                <a:latin typeface="Mada"/>
                <a:ea typeface="Mada"/>
                <a:cs typeface="Mada"/>
                <a:sym typeface="Mada"/>
              </a:rPr>
              <a:t>Caused by upper respiratory tract infection</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1C4588"/>
              </a:solidFill>
              <a:latin typeface="Mada"/>
              <a:ea typeface="Mada"/>
              <a:cs typeface="Mada"/>
              <a:sym typeface="Mada"/>
            </a:endParaRPr>
          </a:p>
        </p:txBody>
      </p:sp>
      <p:sp>
        <p:nvSpPr>
          <p:cNvPr id="399" name="Google Shape;399;p29"/>
          <p:cNvSpPr txBox="1"/>
          <p:nvPr/>
        </p:nvSpPr>
        <p:spPr>
          <a:xfrm>
            <a:off x="746575" y="5077975"/>
            <a:ext cx="2685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100">
                <a:solidFill>
                  <a:srgbClr val="1C4588"/>
                </a:solidFill>
                <a:latin typeface="Mada"/>
                <a:ea typeface="Mada"/>
                <a:cs typeface="Mada"/>
                <a:sym typeface="Mada"/>
              </a:rPr>
              <a:t>* </a:t>
            </a:r>
            <a:r>
              <a:rPr b="1" lang="ar" sz="1100" u="sng">
                <a:solidFill>
                  <a:schemeClr val="accent6"/>
                </a:solidFill>
                <a:latin typeface="Mada"/>
                <a:ea typeface="Mada"/>
                <a:cs typeface="Mada"/>
                <a:sym typeface="Mada"/>
              </a:rPr>
              <a:t>specific</a:t>
            </a:r>
            <a:r>
              <a:rPr b="1" lang="ar" sz="1100">
                <a:solidFill>
                  <a:schemeClr val="accent6"/>
                </a:solidFill>
                <a:latin typeface="Mada"/>
                <a:ea typeface="Mada"/>
                <a:cs typeface="Mada"/>
                <a:sym typeface="Mada"/>
              </a:rPr>
              <a:t> </a:t>
            </a:r>
            <a:r>
              <a:rPr b="1" lang="ar" sz="1100">
                <a:solidFill>
                  <a:srgbClr val="1C4588"/>
                </a:solidFill>
                <a:latin typeface="Mada"/>
                <a:ea typeface="Mada"/>
                <a:cs typeface="Mada"/>
                <a:sym typeface="Mada"/>
              </a:rPr>
              <a:t>for graves</a:t>
            </a:r>
            <a:endParaRPr b="1" sz="1100">
              <a:solidFill>
                <a:srgbClr val="1C4588"/>
              </a:solidFill>
              <a:latin typeface="Mada"/>
              <a:ea typeface="Mada"/>
              <a:cs typeface="Mada"/>
              <a:sym typeface="Mada"/>
            </a:endParaRPr>
          </a:p>
        </p:txBody>
      </p:sp>
      <p:pic>
        <p:nvPicPr>
          <p:cNvPr id="400" name="Google Shape;400;p29"/>
          <p:cNvPicPr preferRelativeResize="0"/>
          <p:nvPr/>
        </p:nvPicPr>
        <p:blipFill>
          <a:blip r:embed="rId4">
            <a:alphaModFix/>
          </a:blip>
          <a:stretch>
            <a:fillRect/>
          </a:stretch>
        </p:blipFill>
        <p:spPr>
          <a:xfrm>
            <a:off x="3589175" y="7957488"/>
            <a:ext cx="1882800" cy="1707186"/>
          </a:xfrm>
          <a:prstGeom prst="rect">
            <a:avLst/>
          </a:prstGeom>
          <a:noFill/>
          <a:ln cap="flat" cmpd="sng" w="19050">
            <a:solidFill>
              <a:srgbClr val="1C4588"/>
            </a:solidFill>
            <a:prstDash val="solid"/>
            <a:round/>
            <a:headEnd len="sm" w="sm" type="none"/>
            <a:tailEnd len="sm" w="sm" type="none"/>
          </a:ln>
        </p:spPr>
      </p:pic>
      <p:pic>
        <p:nvPicPr>
          <p:cNvPr id="401" name="Google Shape;401;p29"/>
          <p:cNvPicPr preferRelativeResize="0"/>
          <p:nvPr/>
        </p:nvPicPr>
        <p:blipFill>
          <a:blip r:embed="rId5">
            <a:alphaModFix/>
          </a:blip>
          <a:stretch>
            <a:fillRect/>
          </a:stretch>
        </p:blipFill>
        <p:spPr>
          <a:xfrm>
            <a:off x="5573850" y="7957500"/>
            <a:ext cx="1882799" cy="1707176"/>
          </a:xfrm>
          <a:prstGeom prst="rect">
            <a:avLst/>
          </a:prstGeom>
          <a:noFill/>
          <a:ln cap="flat" cmpd="sng" w="19050">
            <a:solidFill>
              <a:schemeClr val="accent1"/>
            </a:solidFill>
            <a:prstDash val="solid"/>
            <a:round/>
            <a:headEnd len="sm" w="sm" type="none"/>
            <a:tailEnd len="sm" w="sm" type="none"/>
          </a:ln>
        </p:spPr>
      </p:pic>
      <p:sp>
        <p:nvSpPr>
          <p:cNvPr id="402" name="Google Shape;402;p29"/>
          <p:cNvSpPr txBox="1"/>
          <p:nvPr/>
        </p:nvSpPr>
        <p:spPr>
          <a:xfrm>
            <a:off x="4081832" y="8313900"/>
            <a:ext cx="3342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
                <a:solidFill>
                  <a:srgbClr val="6AA84F"/>
                </a:solidFill>
                <a:latin typeface="Mada"/>
                <a:ea typeface="Mada"/>
                <a:cs typeface="Mada"/>
                <a:sym typeface="Mada"/>
              </a:rPr>
              <a:t>1</a:t>
            </a:r>
            <a:endParaRPr b="1" sz="300">
              <a:solidFill>
                <a:srgbClr val="6AA84F"/>
              </a:solidFill>
              <a:latin typeface="Mada"/>
              <a:ea typeface="Mada"/>
              <a:cs typeface="Mada"/>
              <a:sym typeface="Mada"/>
            </a:endParaRPr>
          </a:p>
        </p:txBody>
      </p:sp>
      <p:sp>
        <p:nvSpPr>
          <p:cNvPr id="403" name="Google Shape;403;p29"/>
          <p:cNvSpPr txBox="1"/>
          <p:nvPr/>
        </p:nvSpPr>
        <p:spPr>
          <a:xfrm>
            <a:off x="6092527" y="8585904"/>
            <a:ext cx="5442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
                <a:solidFill>
                  <a:srgbClr val="6AA84F"/>
                </a:solidFill>
              </a:rPr>
              <a:t>2</a:t>
            </a:r>
            <a:endParaRPr b="1" sz="300">
              <a:solidFill>
                <a:srgbClr val="6AA84F"/>
              </a:solidFill>
            </a:endParaRPr>
          </a:p>
        </p:txBody>
      </p:sp>
      <p:sp>
        <p:nvSpPr>
          <p:cNvPr id="404" name="Google Shape;404;p29"/>
          <p:cNvSpPr txBox="1"/>
          <p:nvPr/>
        </p:nvSpPr>
        <p:spPr>
          <a:xfrm>
            <a:off x="6960948" y="8718090"/>
            <a:ext cx="544200" cy="1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
                <a:solidFill>
                  <a:srgbClr val="6AA84F"/>
                </a:solidFill>
              </a:rPr>
              <a:t>3</a:t>
            </a:r>
            <a:endParaRPr b="1" sz="300">
              <a:solidFill>
                <a:srgbClr val="6AA84F"/>
              </a:solidFill>
            </a:endParaRPr>
          </a:p>
        </p:txBody>
      </p:sp>
      <p:sp>
        <p:nvSpPr>
          <p:cNvPr id="405" name="Google Shape;405;p29"/>
          <p:cNvSpPr txBox="1"/>
          <p:nvPr/>
        </p:nvSpPr>
        <p:spPr>
          <a:xfrm>
            <a:off x="6660692" y="8818404"/>
            <a:ext cx="544200" cy="1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
                <a:solidFill>
                  <a:srgbClr val="6AA84F"/>
                </a:solidFill>
              </a:rPr>
              <a:t>4</a:t>
            </a:r>
            <a:endParaRPr b="1" sz="300">
              <a:solidFill>
                <a:srgbClr val="6AA84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0"/>
          <p:cNvSpPr txBox="1"/>
          <p:nvPr/>
        </p:nvSpPr>
        <p:spPr>
          <a:xfrm>
            <a:off x="7874925" y="6893275"/>
            <a:ext cx="3421500" cy="26019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12" name="Google Shape;412;p30"/>
          <p:cNvSpPr txBox="1"/>
          <p:nvPr/>
        </p:nvSpPr>
        <p:spPr>
          <a:xfrm>
            <a:off x="758825" y="0"/>
            <a:ext cx="62784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Diffuse Toxic Goiter (Graves’ disease)</a:t>
            </a:r>
            <a:endParaRPr b="1" sz="26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solidFill>
                <a:schemeClr val="dk1"/>
              </a:solidFill>
              <a:latin typeface="Mada"/>
              <a:ea typeface="Mada"/>
              <a:cs typeface="Mada"/>
              <a:sym typeface="Mada"/>
            </a:endParaRPr>
          </a:p>
        </p:txBody>
      </p:sp>
      <p:sp>
        <p:nvSpPr>
          <p:cNvPr id="413" name="Google Shape;413;p30"/>
          <p:cNvSpPr txBox="1"/>
          <p:nvPr/>
        </p:nvSpPr>
        <p:spPr>
          <a:xfrm>
            <a:off x="114150" y="829225"/>
            <a:ext cx="4027200" cy="450600"/>
          </a:xfrm>
          <a:prstGeom prst="rect">
            <a:avLst/>
          </a:prstGeom>
          <a:noFill/>
          <a:ln>
            <a:noFill/>
          </a:ln>
        </p:spPr>
        <p:txBody>
          <a:bodyPr anchorCtr="0" anchor="t" bIns="91425" lIns="91425" spcFirstLastPara="1" rIns="91425" wrap="square" tIns="91425">
            <a:noAutofit/>
          </a:bodyPr>
          <a:lstStyle/>
          <a:p>
            <a:pPr indent="-342900" lvl="0" marL="457200" marR="0" rtl="0" algn="just">
              <a:lnSpc>
                <a:spcPct val="100000"/>
              </a:lnSpc>
              <a:spcBef>
                <a:spcPts val="0"/>
              </a:spcBef>
              <a:spcAft>
                <a:spcPts val="0"/>
              </a:spcAft>
              <a:buSzPts val="1800"/>
              <a:buFont typeface="Exo"/>
              <a:buChar char="●"/>
            </a:pPr>
            <a:r>
              <a:t/>
            </a:r>
            <a:endParaRPr b="1" sz="1800">
              <a:latin typeface="Exo"/>
              <a:ea typeface="Exo"/>
              <a:cs typeface="Exo"/>
              <a:sym typeface="Exo"/>
            </a:endParaRPr>
          </a:p>
        </p:txBody>
      </p:sp>
      <p:sp>
        <p:nvSpPr>
          <p:cNvPr id="414" name="Google Shape;414;p30"/>
          <p:cNvSpPr txBox="1"/>
          <p:nvPr/>
        </p:nvSpPr>
        <p:spPr>
          <a:xfrm>
            <a:off x="7825225" y="4686300"/>
            <a:ext cx="5137800" cy="619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TSH-R Ab [stim]  </a:t>
            </a:r>
            <a:r>
              <a:rPr lang="ar" sz="1200">
                <a:solidFill>
                  <a:schemeClr val="dk1"/>
                </a:solidFill>
                <a:latin typeface="Mada"/>
                <a:ea typeface="Mada"/>
                <a:cs typeface="Mada"/>
                <a:sym typeface="Mada"/>
              </a:rPr>
              <a:t>is best initial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Free T3</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Atypical presentations: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Thyrotoxic periodic paralysis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Thyrocardiac disease</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Apathetic hyperthyroidism</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Familial dysalbuminemic hyperthyroxinemia</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a:t>
            </a:r>
            <a:endParaRPr sz="1200">
              <a:latin typeface="Mada"/>
              <a:ea typeface="Mada"/>
              <a:cs typeface="Mada"/>
              <a:sym typeface="Mada"/>
            </a:endParaRPr>
          </a:p>
        </p:txBody>
      </p:sp>
      <p:pic>
        <p:nvPicPr>
          <p:cNvPr id="415" name="Google Shape;415;p30"/>
          <p:cNvPicPr preferRelativeResize="0"/>
          <p:nvPr/>
        </p:nvPicPr>
        <p:blipFill>
          <a:blip r:embed="rId3">
            <a:alphaModFix/>
          </a:blip>
          <a:stretch>
            <a:fillRect/>
          </a:stretch>
        </p:blipFill>
        <p:spPr>
          <a:xfrm>
            <a:off x="7785275" y="9618412"/>
            <a:ext cx="1966798" cy="949176"/>
          </a:xfrm>
          <a:prstGeom prst="rect">
            <a:avLst/>
          </a:prstGeom>
          <a:noFill/>
          <a:ln>
            <a:noFill/>
          </a:ln>
        </p:spPr>
      </p:pic>
      <p:pic>
        <p:nvPicPr>
          <p:cNvPr id="416" name="Google Shape;416;p30"/>
          <p:cNvPicPr preferRelativeResize="0"/>
          <p:nvPr/>
        </p:nvPicPr>
        <p:blipFill>
          <a:blip r:embed="rId4">
            <a:alphaModFix/>
          </a:blip>
          <a:stretch>
            <a:fillRect/>
          </a:stretch>
        </p:blipFill>
        <p:spPr>
          <a:xfrm>
            <a:off x="8010291" y="6989709"/>
            <a:ext cx="1442431" cy="2409042"/>
          </a:xfrm>
          <a:prstGeom prst="rect">
            <a:avLst/>
          </a:prstGeom>
          <a:noFill/>
          <a:ln>
            <a:noFill/>
          </a:ln>
        </p:spPr>
      </p:pic>
      <p:sp>
        <p:nvSpPr>
          <p:cNvPr id="417" name="Google Shape;417;p30"/>
          <p:cNvSpPr txBox="1"/>
          <p:nvPr/>
        </p:nvSpPr>
        <p:spPr>
          <a:xfrm>
            <a:off x="9452725" y="6996425"/>
            <a:ext cx="1882800" cy="23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FFFFFF"/>
                </a:solidFill>
                <a:latin typeface="Mada"/>
                <a:ea typeface="Mada"/>
                <a:cs typeface="Mada"/>
                <a:sym typeface="Mada"/>
              </a:rPr>
              <a:t>Figure 6-6. Thyroid Scans.</a:t>
            </a:r>
            <a:endParaRPr sz="1200">
              <a:solidFill>
                <a:srgbClr val="FFFFFF"/>
              </a:solidFill>
              <a:latin typeface="Mada"/>
              <a:ea typeface="Mada"/>
              <a:cs typeface="Mada"/>
              <a:sym typeface="Mada"/>
            </a:endParaRPr>
          </a:p>
          <a:p>
            <a:pPr indent="0" lvl="0" marL="0" rtl="0" algn="l">
              <a:spcBef>
                <a:spcPts val="0"/>
              </a:spcBef>
              <a:spcAft>
                <a:spcPts val="0"/>
              </a:spcAft>
              <a:buNone/>
            </a:pPr>
            <a:r>
              <a:t/>
            </a:r>
            <a:endParaRPr sz="1200">
              <a:solidFill>
                <a:srgbClr val="FFFFFF"/>
              </a:solidFill>
              <a:latin typeface="Mada"/>
              <a:ea typeface="Mada"/>
              <a:cs typeface="Mada"/>
              <a:sym typeface="Mada"/>
            </a:endParaRPr>
          </a:p>
          <a:p>
            <a:pPr indent="0" lvl="0" marL="0" rtl="0" algn="l">
              <a:spcBef>
                <a:spcPts val="0"/>
              </a:spcBef>
              <a:spcAft>
                <a:spcPts val="0"/>
              </a:spcAft>
              <a:buNone/>
            </a:pPr>
            <a:r>
              <a:rPr lang="ar" sz="1200">
                <a:solidFill>
                  <a:srgbClr val="FFFFFF"/>
                </a:solidFill>
                <a:latin typeface="Mada"/>
                <a:ea typeface="Mada"/>
                <a:cs typeface="Mada"/>
                <a:sym typeface="Mada"/>
              </a:rPr>
              <a:t>a. Normal thyroid imaged with 123I.</a:t>
            </a:r>
            <a:endParaRPr sz="1200">
              <a:solidFill>
                <a:srgbClr val="FFFFFF"/>
              </a:solidFill>
              <a:latin typeface="Mada"/>
              <a:ea typeface="Mada"/>
              <a:cs typeface="Mada"/>
              <a:sym typeface="Mada"/>
            </a:endParaRPr>
          </a:p>
          <a:p>
            <a:pPr indent="0" lvl="0" marL="0" rtl="0" algn="l">
              <a:spcBef>
                <a:spcPts val="0"/>
              </a:spcBef>
              <a:spcAft>
                <a:spcPts val="0"/>
              </a:spcAft>
              <a:buNone/>
            </a:pPr>
            <a:r>
              <a:t/>
            </a:r>
            <a:endParaRPr sz="1200">
              <a:solidFill>
                <a:srgbClr val="FFFFFF"/>
              </a:solidFill>
              <a:latin typeface="Mada"/>
              <a:ea typeface="Mada"/>
              <a:cs typeface="Mada"/>
              <a:sym typeface="Mada"/>
            </a:endParaRPr>
          </a:p>
          <a:p>
            <a:pPr indent="0" lvl="0" marL="0" rtl="0" algn="l">
              <a:spcBef>
                <a:spcPts val="0"/>
              </a:spcBef>
              <a:spcAft>
                <a:spcPts val="0"/>
              </a:spcAft>
              <a:buNone/>
            </a:pPr>
            <a:r>
              <a:rPr lang="ar" sz="1200">
                <a:solidFill>
                  <a:srgbClr val="FFFFFF"/>
                </a:solidFill>
                <a:latin typeface="Mada"/>
                <a:ea typeface="Mada"/>
                <a:cs typeface="Mada"/>
                <a:sym typeface="Mada"/>
              </a:rPr>
              <a:t>b. Cold nodule in the right lobe imaged by 99mTc.</a:t>
            </a:r>
            <a:endParaRPr sz="1200">
              <a:solidFill>
                <a:srgbClr val="FFFFFF"/>
              </a:solidFill>
              <a:latin typeface="Mada"/>
              <a:ea typeface="Mada"/>
              <a:cs typeface="Mada"/>
              <a:sym typeface="Mada"/>
            </a:endParaRPr>
          </a:p>
          <a:p>
            <a:pPr indent="0" lvl="0" marL="0" rtl="0" algn="l">
              <a:spcBef>
                <a:spcPts val="0"/>
              </a:spcBef>
              <a:spcAft>
                <a:spcPts val="0"/>
              </a:spcAft>
              <a:buNone/>
            </a:pPr>
            <a:r>
              <a:t/>
            </a:r>
            <a:endParaRPr sz="1200">
              <a:solidFill>
                <a:srgbClr val="FFFFFF"/>
              </a:solidFill>
              <a:latin typeface="Mada"/>
              <a:ea typeface="Mada"/>
              <a:cs typeface="Mada"/>
              <a:sym typeface="Mada"/>
            </a:endParaRPr>
          </a:p>
          <a:p>
            <a:pPr indent="0" lvl="0" marL="0" rtl="0" algn="l">
              <a:spcBef>
                <a:spcPts val="0"/>
              </a:spcBef>
              <a:spcAft>
                <a:spcPts val="0"/>
              </a:spcAft>
              <a:buNone/>
            </a:pPr>
            <a:r>
              <a:rPr lang="ar" sz="1200">
                <a:solidFill>
                  <a:srgbClr val="FFFFFF"/>
                </a:solidFill>
                <a:latin typeface="Mada"/>
                <a:ea typeface="Mada"/>
                <a:cs typeface="Mada"/>
                <a:sym typeface="Mada"/>
              </a:rPr>
              <a:t>c. Elderly woman with obvious multinodular goiter and the corresponding radioiodide scan on the right. </a:t>
            </a:r>
            <a:endParaRPr sz="1200">
              <a:solidFill>
                <a:srgbClr val="FFFFFF"/>
              </a:solidFill>
              <a:latin typeface="Mada"/>
              <a:ea typeface="Mada"/>
              <a:cs typeface="Mada"/>
              <a:sym typeface="Mada"/>
            </a:endParaRPr>
          </a:p>
        </p:txBody>
      </p:sp>
      <p:sp>
        <p:nvSpPr>
          <p:cNvPr id="418" name="Google Shape;418;p30"/>
          <p:cNvSpPr txBox="1"/>
          <p:nvPr/>
        </p:nvSpPr>
        <p:spPr>
          <a:xfrm>
            <a:off x="702825" y="1444500"/>
            <a:ext cx="5906400" cy="1108200"/>
          </a:xfrm>
          <a:prstGeom prst="rect">
            <a:avLst/>
          </a:prstGeom>
          <a:solidFill>
            <a:srgbClr val="D0E0E3">
              <a:alpha val="16200"/>
            </a:srgbClr>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A Technetium or</a:t>
            </a:r>
            <a:r>
              <a:rPr b="1" lang="ar" sz="1200">
                <a:latin typeface="Mada"/>
                <a:ea typeface="Mada"/>
                <a:cs typeface="Mada"/>
                <a:sym typeface="Mada"/>
              </a:rPr>
              <a:t> Radioiodine uptake scan:</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6AA84F"/>
                </a:solidFill>
                <a:latin typeface="Mada"/>
                <a:ea typeface="Mada"/>
                <a:cs typeface="Mada"/>
                <a:sym typeface="Mada"/>
              </a:rPr>
              <a:t>Graves disease:</a:t>
            </a:r>
            <a:r>
              <a:rPr lang="ar" sz="1200">
                <a:solidFill>
                  <a:srgbClr val="6AA84F"/>
                </a:solidFill>
                <a:latin typeface="Mada"/>
                <a:ea typeface="Mada"/>
                <a:cs typeface="Mada"/>
                <a:sym typeface="Mada"/>
              </a:rPr>
              <a:t> The gland is </a:t>
            </a:r>
            <a:r>
              <a:rPr b="1" lang="ar" sz="1200">
                <a:solidFill>
                  <a:srgbClr val="6AA84F"/>
                </a:solidFill>
                <a:latin typeface="Mada"/>
                <a:ea typeface="Mada"/>
                <a:cs typeface="Mada"/>
                <a:sym typeface="Mada"/>
              </a:rPr>
              <a:t>hyperactive</a:t>
            </a:r>
            <a:r>
              <a:rPr lang="ar" sz="1200">
                <a:solidFill>
                  <a:srgbClr val="6AA84F"/>
                </a:solidFill>
                <a:latin typeface="Mada"/>
                <a:ea typeface="Mada"/>
                <a:cs typeface="Mada"/>
                <a:sym typeface="Mada"/>
              </a:rPr>
              <a:t> → Will take more iodine →</a:t>
            </a:r>
            <a:r>
              <a:rPr lang="ar" sz="1200">
                <a:latin typeface="Mada"/>
                <a:ea typeface="Mada"/>
                <a:cs typeface="Mada"/>
                <a:sym typeface="Mada"/>
              </a:rPr>
              <a:t> </a:t>
            </a:r>
            <a:r>
              <a:rPr b="1" lang="ar" sz="1200">
                <a:solidFill>
                  <a:srgbClr val="CC0000"/>
                </a:solidFill>
                <a:latin typeface="Mada"/>
                <a:ea typeface="Mada"/>
                <a:cs typeface="Mada"/>
                <a:sym typeface="Mada"/>
              </a:rPr>
              <a:t>Hot</a:t>
            </a:r>
            <a:r>
              <a:rPr lang="ar" sz="1200">
                <a:latin typeface="Mada"/>
                <a:ea typeface="Mada"/>
                <a:cs typeface="Mada"/>
                <a:sym typeface="Mada"/>
              </a:rPr>
              <a:t> </a:t>
            </a:r>
            <a:r>
              <a:rPr lang="ar" sz="1200">
                <a:solidFill>
                  <a:srgbClr val="6AA84F"/>
                </a:solidFill>
                <a:latin typeface="Mada"/>
                <a:ea typeface="Mada"/>
                <a:cs typeface="Mada"/>
                <a:sym typeface="Mada"/>
              </a:rPr>
              <a:t>gland on imaging (Increased </a:t>
            </a:r>
            <a:r>
              <a:rPr lang="ar" sz="1200">
                <a:solidFill>
                  <a:srgbClr val="6AA84F"/>
                </a:solidFill>
                <a:latin typeface="Mada"/>
                <a:ea typeface="Mada"/>
                <a:cs typeface="Mada"/>
                <a:sym typeface="Mada"/>
              </a:rPr>
              <a:t>uptake</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6AA84F"/>
                </a:solidFill>
                <a:latin typeface="Mada"/>
                <a:ea typeface="Mada"/>
                <a:cs typeface="Mada"/>
                <a:sym typeface="Mada"/>
              </a:rPr>
              <a:t>Thyroiditis</a:t>
            </a:r>
            <a:r>
              <a:rPr b="1" lang="ar" sz="1200">
                <a:solidFill>
                  <a:srgbClr val="6AA84F"/>
                </a:solidFill>
                <a:latin typeface="Mada"/>
                <a:ea typeface="Mada"/>
                <a:cs typeface="Mada"/>
                <a:sym typeface="Mada"/>
              </a:rPr>
              <a:t>:</a:t>
            </a:r>
            <a:r>
              <a:rPr lang="ar" sz="1200">
                <a:latin typeface="Mada"/>
                <a:ea typeface="Mada"/>
                <a:cs typeface="Mada"/>
                <a:sym typeface="Mada"/>
              </a:rPr>
              <a:t> </a:t>
            </a:r>
            <a:r>
              <a:rPr lang="ar" sz="1200">
                <a:solidFill>
                  <a:srgbClr val="6AA84F"/>
                </a:solidFill>
                <a:latin typeface="Mada"/>
                <a:ea typeface="Mada"/>
                <a:cs typeface="Mada"/>
                <a:sym typeface="Mada"/>
              </a:rPr>
              <a:t>The gland is </a:t>
            </a:r>
            <a:r>
              <a:rPr b="1" lang="ar" sz="1200">
                <a:solidFill>
                  <a:srgbClr val="6AA84F"/>
                </a:solidFill>
                <a:latin typeface="Mada"/>
                <a:ea typeface="Mada"/>
                <a:cs typeface="Mada"/>
                <a:sym typeface="Mada"/>
              </a:rPr>
              <a:t>NOT</a:t>
            </a:r>
            <a:r>
              <a:rPr lang="ar" sz="1200">
                <a:solidFill>
                  <a:srgbClr val="6AA84F"/>
                </a:solidFill>
                <a:latin typeface="Mada"/>
                <a:ea typeface="Mada"/>
                <a:cs typeface="Mada"/>
                <a:sym typeface="Mada"/>
              </a:rPr>
              <a:t> hyperactive because it is </a:t>
            </a:r>
            <a:r>
              <a:rPr b="1" lang="ar" sz="1200">
                <a:solidFill>
                  <a:srgbClr val="6AA84F"/>
                </a:solidFill>
                <a:latin typeface="Mada"/>
                <a:ea typeface="Mada"/>
                <a:cs typeface="Mada"/>
                <a:sym typeface="Mada"/>
              </a:rPr>
              <a:t>destroyed </a:t>
            </a:r>
            <a:r>
              <a:rPr lang="ar" sz="1200">
                <a:solidFill>
                  <a:srgbClr val="6AA84F"/>
                </a:solidFill>
                <a:latin typeface="Mada"/>
                <a:ea typeface="Mada"/>
                <a:cs typeface="Mada"/>
                <a:sym typeface="Mada"/>
              </a:rPr>
              <a:t>due to inflammation →</a:t>
            </a:r>
            <a:r>
              <a:rPr lang="ar" sz="1200">
                <a:latin typeface="Mada"/>
                <a:ea typeface="Mada"/>
                <a:cs typeface="Mada"/>
                <a:sym typeface="Mada"/>
              </a:rPr>
              <a:t> </a:t>
            </a:r>
            <a:r>
              <a:rPr b="1" lang="ar" sz="1200">
                <a:solidFill>
                  <a:srgbClr val="CC0000"/>
                </a:solidFill>
                <a:latin typeface="Mada"/>
                <a:ea typeface="Mada"/>
                <a:cs typeface="Mada"/>
                <a:sym typeface="Mada"/>
              </a:rPr>
              <a:t>Cold </a:t>
            </a:r>
            <a:r>
              <a:rPr lang="ar" sz="1200">
                <a:solidFill>
                  <a:srgbClr val="6AA84F"/>
                </a:solidFill>
                <a:latin typeface="Mada"/>
                <a:ea typeface="Mada"/>
                <a:cs typeface="Mada"/>
                <a:sym typeface="Mada"/>
              </a:rPr>
              <a:t>gland on imaging </a:t>
            </a:r>
            <a:endParaRPr sz="1200">
              <a:solidFill>
                <a:srgbClr val="6AA84F"/>
              </a:solidFill>
              <a:latin typeface="Mada"/>
              <a:ea typeface="Mada"/>
              <a:cs typeface="Mada"/>
              <a:sym typeface="Mada"/>
            </a:endParaRPr>
          </a:p>
        </p:txBody>
      </p:sp>
      <p:pic>
        <p:nvPicPr>
          <p:cNvPr id="419" name="Google Shape;419;p30"/>
          <p:cNvPicPr preferRelativeResize="0"/>
          <p:nvPr/>
        </p:nvPicPr>
        <p:blipFill>
          <a:blip r:embed="rId5">
            <a:alphaModFix/>
          </a:blip>
          <a:stretch>
            <a:fillRect/>
          </a:stretch>
        </p:blipFill>
        <p:spPr>
          <a:xfrm>
            <a:off x="6329250" y="1129225"/>
            <a:ext cx="562200" cy="562200"/>
          </a:xfrm>
          <a:prstGeom prst="rect">
            <a:avLst/>
          </a:prstGeom>
          <a:noFill/>
          <a:ln>
            <a:noFill/>
          </a:ln>
        </p:spPr>
      </p:pic>
      <p:grpSp>
        <p:nvGrpSpPr>
          <p:cNvPr id="420" name="Google Shape;420;p30"/>
          <p:cNvGrpSpPr/>
          <p:nvPr/>
        </p:nvGrpSpPr>
        <p:grpSpPr>
          <a:xfrm>
            <a:off x="371875" y="2878525"/>
            <a:ext cx="2232223" cy="2043628"/>
            <a:chOff x="909906" y="5926506"/>
            <a:chExt cx="2083269" cy="1490938"/>
          </a:xfrm>
        </p:grpSpPr>
        <p:sp>
          <p:nvSpPr>
            <p:cNvPr id="421" name="Google Shape;421;p30"/>
            <p:cNvSpPr/>
            <p:nvPr/>
          </p:nvSpPr>
          <p:spPr>
            <a:xfrm>
              <a:off x="909906" y="5964844"/>
              <a:ext cx="2083200" cy="14526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198600" lvl="0" marL="172800" rtl="0" algn="l">
                <a:spcBef>
                  <a:spcPts val="0"/>
                </a:spcBef>
                <a:spcAft>
                  <a:spcPts val="0"/>
                </a:spcAft>
                <a:buClr>
                  <a:srgbClr val="CC0000"/>
                </a:buClr>
                <a:buSzPts val="1200"/>
                <a:buFont typeface="Mada"/>
                <a:buAutoNum type="arabicPeriod"/>
              </a:pPr>
              <a:r>
                <a:rPr b="1" lang="ar" sz="1200">
                  <a:solidFill>
                    <a:srgbClr val="CC0000"/>
                  </a:solidFill>
                  <a:latin typeface="Mada"/>
                  <a:ea typeface="Mada"/>
                  <a:cs typeface="Mada"/>
                  <a:sym typeface="Mada"/>
                </a:rPr>
                <a:t>Graves’ disease</a:t>
              </a:r>
              <a:endParaRPr b="1" sz="1200">
                <a:solidFill>
                  <a:srgbClr val="CC0000"/>
                </a:solidFill>
                <a:latin typeface="Mada"/>
                <a:ea typeface="Mada"/>
                <a:cs typeface="Mada"/>
                <a:sym typeface="Mada"/>
              </a:endParaRPr>
            </a:p>
            <a:p>
              <a:pPr indent="-198600" lvl="0" marL="1728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Toxic Multinodular goiter</a:t>
              </a:r>
              <a:endParaRPr sz="1200">
                <a:latin typeface="Mada"/>
                <a:ea typeface="Mada"/>
                <a:cs typeface="Mada"/>
                <a:sym typeface="Mada"/>
              </a:endParaRPr>
            </a:p>
          </p:txBody>
        </p:sp>
        <p:sp>
          <p:nvSpPr>
            <p:cNvPr id="422" name="Google Shape;422;p30"/>
            <p:cNvSpPr/>
            <p:nvPr/>
          </p:nvSpPr>
          <p:spPr>
            <a:xfrm>
              <a:off x="909975" y="5926506"/>
              <a:ext cx="2083200" cy="300600"/>
            </a:xfrm>
            <a:prstGeom prst="round2SameRect">
              <a:avLst>
                <a:gd fmla="val 16667" name="adj1"/>
                <a:gd fmla="val 0" name="adj2"/>
              </a:avLst>
            </a:prstGeom>
            <a:solidFill>
              <a:srgbClr val="53868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Elevated uptake in:</a:t>
              </a:r>
              <a:endParaRPr b="1" sz="1200">
                <a:solidFill>
                  <a:srgbClr val="FFFFFF"/>
                </a:solidFill>
                <a:latin typeface="Mada"/>
                <a:ea typeface="Mada"/>
                <a:cs typeface="Mada"/>
                <a:sym typeface="Mada"/>
              </a:endParaRPr>
            </a:p>
          </p:txBody>
        </p:sp>
      </p:grpSp>
      <p:grpSp>
        <p:nvGrpSpPr>
          <p:cNvPr id="423" name="Google Shape;423;p30"/>
          <p:cNvGrpSpPr/>
          <p:nvPr/>
        </p:nvGrpSpPr>
        <p:grpSpPr>
          <a:xfrm>
            <a:off x="4046042" y="2878525"/>
            <a:ext cx="2232149" cy="2044025"/>
            <a:chOff x="4338900" y="6014800"/>
            <a:chExt cx="2083200" cy="2044025"/>
          </a:xfrm>
        </p:grpSpPr>
        <p:sp>
          <p:nvSpPr>
            <p:cNvPr id="424" name="Google Shape;424;p30"/>
            <p:cNvSpPr/>
            <p:nvPr/>
          </p:nvSpPr>
          <p:spPr>
            <a:xfrm>
              <a:off x="4338900" y="6156825"/>
              <a:ext cx="2083200" cy="19020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192250" lvl="0" marL="172800" rtl="0" algn="l">
                <a:spcBef>
                  <a:spcPts val="0"/>
                </a:spcBef>
                <a:spcAft>
                  <a:spcPts val="0"/>
                </a:spcAft>
                <a:buClr>
                  <a:schemeClr val="dk1"/>
                </a:buClr>
                <a:buSzPts val="1100"/>
                <a:buFont typeface="Mada"/>
                <a:buAutoNum type="arabicPeriod"/>
              </a:pPr>
              <a:r>
                <a:rPr lang="ar" sz="1100">
                  <a:solidFill>
                    <a:schemeClr val="dk1"/>
                  </a:solidFill>
                  <a:latin typeface="Mada"/>
                  <a:ea typeface="Mada"/>
                  <a:cs typeface="Mada"/>
                  <a:sym typeface="Mada"/>
                </a:rPr>
                <a:t>Spontaneous resolving hyperthyroidism</a:t>
              </a:r>
              <a:endParaRPr sz="1100">
                <a:solidFill>
                  <a:schemeClr val="dk1"/>
                </a:solidFill>
                <a:latin typeface="Mada"/>
                <a:ea typeface="Mada"/>
                <a:cs typeface="Mada"/>
                <a:sym typeface="Mada"/>
              </a:endParaRPr>
            </a:p>
            <a:p>
              <a:pPr indent="-192250" lvl="0" marL="172800" rtl="0" algn="l">
                <a:spcBef>
                  <a:spcPts val="0"/>
                </a:spcBef>
                <a:spcAft>
                  <a:spcPts val="0"/>
                </a:spcAft>
                <a:buClr>
                  <a:schemeClr val="dk1"/>
                </a:buClr>
                <a:buSzPts val="1100"/>
                <a:buFont typeface="Mada"/>
                <a:buAutoNum type="arabicPeriod"/>
              </a:pPr>
              <a:r>
                <a:rPr lang="ar" sz="1100">
                  <a:solidFill>
                    <a:schemeClr val="dk1"/>
                  </a:solidFill>
                  <a:latin typeface="Mada"/>
                  <a:ea typeface="Mada"/>
                  <a:cs typeface="Mada"/>
                  <a:sym typeface="Mada"/>
                </a:rPr>
                <a:t>Subacute thyroiditis</a:t>
              </a:r>
              <a:endParaRPr sz="1100">
                <a:solidFill>
                  <a:schemeClr val="dk1"/>
                </a:solidFill>
                <a:latin typeface="Mada"/>
                <a:ea typeface="Mada"/>
                <a:cs typeface="Mada"/>
                <a:sym typeface="Mada"/>
              </a:endParaRPr>
            </a:p>
            <a:p>
              <a:pPr indent="-192250" lvl="0" marL="172800" rtl="0" algn="l">
                <a:spcBef>
                  <a:spcPts val="0"/>
                </a:spcBef>
                <a:spcAft>
                  <a:spcPts val="0"/>
                </a:spcAft>
                <a:buClr>
                  <a:schemeClr val="dk1"/>
                </a:buClr>
                <a:buSzPts val="1100"/>
                <a:buFont typeface="Mada"/>
                <a:buAutoNum type="arabicPeriod"/>
              </a:pPr>
              <a:r>
                <a:rPr lang="ar" sz="1100">
                  <a:solidFill>
                    <a:schemeClr val="dk1"/>
                  </a:solidFill>
                  <a:latin typeface="Mada"/>
                  <a:ea typeface="Mada"/>
                  <a:cs typeface="Mada"/>
                  <a:sym typeface="Mada"/>
                </a:rPr>
                <a:t>Thyrotoxic phase of Hashimoto’s thyroiditis</a:t>
              </a:r>
              <a:endParaRPr sz="1100">
                <a:solidFill>
                  <a:schemeClr val="dk1"/>
                </a:solidFill>
                <a:latin typeface="Mada"/>
                <a:ea typeface="Mada"/>
                <a:cs typeface="Mada"/>
                <a:sym typeface="Mada"/>
              </a:endParaRPr>
            </a:p>
            <a:p>
              <a:pPr indent="-192250" lvl="0" marL="172800" rtl="0" algn="l">
                <a:spcBef>
                  <a:spcPts val="0"/>
                </a:spcBef>
                <a:spcAft>
                  <a:spcPts val="0"/>
                </a:spcAft>
                <a:buClr>
                  <a:schemeClr val="dk1"/>
                </a:buClr>
                <a:buSzPts val="1100"/>
                <a:buFont typeface="Mada"/>
                <a:buAutoNum type="arabicPeriod"/>
              </a:pPr>
              <a:r>
                <a:rPr lang="ar" sz="1100">
                  <a:solidFill>
                    <a:schemeClr val="dk1"/>
                  </a:solidFill>
                  <a:latin typeface="Mada"/>
                  <a:ea typeface="Mada"/>
                  <a:cs typeface="Mada"/>
                  <a:sym typeface="Mada"/>
                </a:rPr>
                <a:t>Iodine loaded patients</a:t>
              </a:r>
              <a:endParaRPr sz="1100">
                <a:solidFill>
                  <a:schemeClr val="dk1"/>
                </a:solidFill>
                <a:latin typeface="Mada"/>
                <a:ea typeface="Mada"/>
                <a:cs typeface="Mada"/>
                <a:sym typeface="Mada"/>
              </a:endParaRPr>
            </a:p>
            <a:p>
              <a:pPr indent="-192250" lvl="0" marL="172800" rtl="0" algn="l">
                <a:spcBef>
                  <a:spcPts val="0"/>
                </a:spcBef>
                <a:spcAft>
                  <a:spcPts val="0"/>
                </a:spcAft>
                <a:buClr>
                  <a:schemeClr val="dk1"/>
                </a:buClr>
                <a:buSzPts val="1100"/>
                <a:buFont typeface="Mada"/>
                <a:buAutoNum type="arabicPeriod"/>
              </a:pPr>
              <a:r>
                <a:rPr lang="ar" sz="1100">
                  <a:solidFill>
                    <a:schemeClr val="dk1"/>
                  </a:solidFill>
                  <a:latin typeface="Mada"/>
                  <a:ea typeface="Mada"/>
                  <a:cs typeface="Mada"/>
                  <a:sym typeface="Mada"/>
                </a:rPr>
                <a:t>Patients on LT4 therapy</a:t>
              </a:r>
              <a:endParaRPr sz="1100">
                <a:solidFill>
                  <a:schemeClr val="dk1"/>
                </a:solidFill>
                <a:latin typeface="Mada"/>
                <a:ea typeface="Mada"/>
                <a:cs typeface="Mada"/>
                <a:sym typeface="Mada"/>
              </a:endParaRPr>
            </a:p>
            <a:p>
              <a:pPr indent="-192250" lvl="0" marL="172800" rtl="0" algn="l">
                <a:spcBef>
                  <a:spcPts val="0"/>
                </a:spcBef>
                <a:spcAft>
                  <a:spcPts val="0"/>
                </a:spcAft>
                <a:buClr>
                  <a:schemeClr val="dk1"/>
                </a:buClr>
                <a:buSzPts val="1100"/>
                <a:buFont typeface="Mada"/>
                <a:buAutoNum type="arabicPeriod"/>
              </a:pPr>
              <a:r>
                <a:rPr lang="ar" sz="1100">
                  <a:solidFill>
                    <a:schemeClr val="dk1"/>
                  </a:solidFill>
                  <a:latin typeface="Mada"/>
                  <a:ea typeface="Mada"/>
                  <a:cs typeface="Mada"/>
                  <a:sym typeface="Mada"/>
                </a:rPr>
                <a:t>Struma ovarii</a:t>
              </a:r>
              <a:endParaRPr sz="1100">
                <a:solidFill>
                  <a:schemeClr val="dk1"/>
                </a:solidFill>
                <a:latin typeface="Mada"/>
                <a:ea typeface="Mada"/>
                <a:cs typeface="Mada"/>
                <a:sym typeface="Mada"/>
              </a:endParaRPr>
            </a:p>
          </p:txBody>
        </p:sp>
        <p:sp>
          <p:nvSpPr>
            <p:cNvPr id="425" name="Google Shape;425;p30"/>
            <p:cNvSpPr/>
            <p:nvPr/>
          </p:nvSpPr>
          <p:spPr>
            <a:xfrm>
              <a:off x="4338900" y="6014800"/>
              <a:ext cx="2083200" cy="412200"/>
            </a:xfrm>
            <a:prstGeom prst="round2SameRect">
              <a:avLst>
                <a:gd fmla="val 16667" name="adj1"/>
                <a:gd fmla="val 0" name="adj2"/>
              </a:avLst>
            </a:prstGeom>
            <a:solidFill>
              <a:srgbClr val="53868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Low uptake in:</a:t>
              </a:r>
              <a:endParaRPr b="1" sz="1200">
                <a:solidFill>
                  <a:srgbClr val="FFFFFF"/>
                </a:solidFill>
                <a:latin typeface="Mada"/>
                <a:ea typeface="Mada"/>
                <a:cs typeface="Mada"/>
                <a:sym typeface="Mada"/>
              </a:endParaRPr>
            </a:p>
          </p:txBody>
        </p:sp>
      </p:grpSp>
      <p:pic>
        <p:nvPicPr>
          <p:cNvPr id="426" name="Google Shape;426;p30"/>
          <p:cNvPicPr preferRelativeResize="0"/>
          <p:nvPr/>
        </p:nvPicPr>
        <p:blipFill>
          <a:blip r:embed="rId6">
            <a:alphaModFix/>
          </a:blip>
          <a:stretch>
            <a:fillRect/>
          </a:stretch>
        </p:blipFill>
        <p:spPr>
          <a:xfrm>
            <a:off x="5954831" y="2754500"/>
            <a:ext cx="623700" cy="623700"/>
          </a:xfrm>
          <a:prstGeom prst="rect">
            <a:avLst/>
          </a:prstGeom>
          <a:noFill/>
          <a:ln>
            <a:noFill/>
          </a:ln>
        </p:spPr>
      </p:pic>
      <p:pic>
        <p:nvPicPr>
          <p:cNvPr id="427" name="Google Shape;427;p30"/>
          <p:cNvPicPr preferRelativeResize="0"/>
          <p:nvPr/>
        </p:nvPicPr>
        <p:blipFill>
          <a:blip r:embed="rId7">
            <a:alphaModFix/>
          </a:blip>
          <a:stretch>
            <a:fillRect/>
          </a:stretch>
        </p:blipFill>
        <p:spPr>
          <a:xfrm>
            <a:off x="2298281" y="2742300"/>
            <a:ext cx="605400" cy="605400"/>
          </a:xfrm>
          <a:prstGeom prst="rect">
            <a:avLst/>
          </a:prstGeom>
          <a:noFill/>
          <a:ln>
            <a:noFill/>
          </a:ln>
        </p:spPr>
      </p:pic>
      <p:pic>
        <p:nvPicPr>
          <p:cNvPr id="428" name="Google Shape;428;p30"/>
          <p:cNvPicPr preferRelativeResize="0"/>
          <p:nvPr/>
        </p:nvPicPr>
        <p:blipFill rotWithShape="1">
          <a:blip r:embed="rId8">
            <a:alphaModFix/>
          </a:blip>
          <a:srcRect b="0" l="1891" r="2074" t="9853"/>
          <a:stretch/>
        </p:blipFill>
        <p:spPr>
          <a:xfrm>
            <a:off x="2057750" y="4258700"/>
            <a:ext cx="1565525" cy="728300"/>
          </a:xfrm>
          <a:prstGeom prst="rect">
            <a:avLst/>
          </a:prstGeom>
          <a:noFill/>
          <a:ln cap="flat" cmpd="sng" w="19050">
            <a:solidFill>
              <a:schemeClr val="accent1"/>
            </a:solidFill>
            <a:prstDash val="solid"/>
            <a:round/>
            <a:headEnd len="sm" w="sm" type="none"/>
            <a:tailEnd len="sm" w="sm" type="none"/>
          </a:ln>
        </p:spPr>
      </p:pic>
      <p:pic>
        <p:nvPicPr>
          <p:cNvPr id="429" name="Google Shape;429;p30"/>
          <p:cNvPicPr preferRelativeResize="0"/>
          <p:nvPr/>
        </p:nvPicPr>
        <p:blipFill>
          <a:blip r:embed="rId9">
            <a:alphaModFix/>
          </a:blip>
          <a:stretch>
            <a:fillRect/>
          </a:stretch>
        </p:blipFill>
        <p:spPr>
          <a:xfrm>
            <a:off x="5841670" y="4189050"/>
            <a:ext cx="1537350" cy="797150"/>
          </a:xfrm>
          <a:prstGeom prst="rect">
            <a:avLst/>
          </a:prstGeom>
          <a:noFill/>
          <a:ln cap="flat" cmpd="sng" w="19050">
            <a:solidFill>
              <a:schemeClr val="accent1"/>
            </a:solidFill>
            <a:prstDash val="solid"/>
            <a:round/>
            <a:headEnd len="sm" w="sm" type="none"/>
            <a:tailEnd len="sm" w="sm" type="none"/>
          </a:ln>
        </p:spPr>
      </p:pic>
      <p:sp>
        <p:nvSpPr>
          <p:cNvPr id="430" name="Google Shape;430;p30"/>
          <p:cNvSpPr txBox="1"/>
          <p:nvPr/>
        </p:nvSpPr>
        <p:spPr>
          <a:xfrm>
            <a:off x="247500" y="840525"/>
            <a:ext cx="335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Thyroid scan:</a:t>
            </a:r>
            <a:endParaRPr b="1" sz="2200">
              <a:highlight>
                <a:srgbClr val="D0E0E3"/>
              </a:highlight>
              <a:latin typeface="Mada"/>
              <a:ea typeface="Mada"/>
              <a:cs typeface="Mada"/>
              <a:sym typeface="Mada"/>
            </a:endParaRPr>
          </a:p>
        </p:txBody>
      </p:sp>
      <p:graphicFrame>
        <p:nvGraphicFramePr>
          <p:cNvPr id="431" name="Google Shape;431;p30"/>
          <p:cNvGraphicFramePr/>
          <p:nvPr/>
        </p:nvGraphicFramePr>
        <p:xfrm>
          <a:off x="425325" y="5644650"/>
          <a:ext cx="3000000" cy="3000000"/>
        </p:xfrm>
        <a:graphic>
          <a:graphicData uri="http://schemas.openxmlformats.org/drawingml/2006/table">
            <a:tbl>
              <a:tblPr>
                <a:noFill/>
                <a:tableStyleId>{9EC2A1BF-D59B-4907-AF8D-B1741EF1AC33}</a:tableStyleId>
              </a:tblPr>
              <a:tblGrid>
                <a:gridCol w="2134350"/>
                <a:gridCol w="4768175"/>
              </a:tblGrid>
              <a:tr h="272450">
                <a:tc>
                  <a:txBody>
                    <a:bodyPr/>
                    <a:lstStyle/>
                    <a:p>
                      <a:pPr indent="0" lvl="0" marL="0" rtl="0" algn="ctr">
                        <a:spcBef>
                          <a:spcPts val="0"/>
                        </a:spcBef>
                        <a:spcAft>
                          <a:spcPts val="0"/>
                        </a:spcAft>
                        <a:buNone/>
                      </a:pPr>
                      <a:r>
                        <a:rPr b="1" lang="ar" sz="1200">
                          <a:latin typeface="Mada"/>
                          <a:ea typeface="Mada"/>
                          <a:cs typeface="Mada"/>
                          <a:sym typeface="Mada"/>
                        </a:rPr>
                        <a:t>Thyrotoxic periodic paralysis</a:t>
                      </a:r>
                      <a:endParaRPr b="1"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77A9AD">
                        <a:alpha val="73740"/>
                      </a:srgbClr>
                    </a:solidFill>
                  </a:tcPr>
                </a:tc>
                <a:tc>
                  <a:txBody>
                    <a:bodyPr/>
                    <a:lstStyle/>
                    <a:p>
                      <a:pPr indent="-198600" lvl="0" marL="244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Because of thyrotoxicosis and hypokalemia</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272450">
                <a:tc>
                  <a:txBody>
                    <a:bodyPr/>
                    <a:lstStyle/>
                    <a:p>
                      <a:pPr indent="0" lvl="0" marL="0" rtl="0" algn="ctr">
                        <a:spcBef>
                          <a:spcPts val="0"/>
                        </a:spcBef>
                        <a:spcAft>
                          <a:spcPts val="0"/>
                        </a:spcAft>
                        <a:buNone/>
                      </a:pPr>
                      <a:r>
                        <a:rPr b="1" lang="ar" sz="1200">
                          <a:latin typeface="Mada"/>
                          <a:ea typeface="Mada"/>
                          <a:cs typeface="Mada"/>
                          <a:sym typeface="Mada"/>
                        </a:rPr>
                        <a:t>Thyrocardiac disease</a:t>
                      </a:r>
                      <a:endParaRPr b="1"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77A9AD">
                        <a:alpha val="73740"/>
                      </a:srgbClr>
                    </a:solidFill>
                  </a:tcPr>
                </a:tc>
                <a:tc>
                  <a:txBody>
                    <a:bodyPr/>
                    <a:lstStyle/>
                    <a:p>
                      <a:pPr indent="-198600" lvl="0" marL="244800" marR="0" rtl="0" algn="l">
                        <a:lnSpc>
                          <a:spcPct val="100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Try to treat cardiac pts early to prevent IHD aggravation</a:t>
                      </a:r>
                      <a:endParaRPr sz="1200">
                        <a:solidFill>
                          <a:srgbClr val="6AA84F"/>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44900">
                <a:tc>
                  <a:txBody>
                    <a:bodyPr/>
                    <a:lstStyle/>
                    <a:p>
                      <a:pPr indent="0" lvl="0" marL="0" rtl="0" algn="ctr">
                        <a:spcBef>
                          <a:spcPts val="0"/>
                        </a:spcBef>
                        <a:spcAft>
                          <a:spcPts val="0"/>
                        </a:spcAft>
                        <a:buNone/>
                      </a:pPr>
                      <a:r>
                        <a:rPr b="1" lang="ar" sz="1200">
                          <a:latin typeface="Mada"/>
                          <a:ea typeface="Mada"/>
                          <a:cs typeface="Mada"/>
                          <a:sym typeface="Mada"/>
                        </a:rPr>
                        <a:t>Apathetic hyperthyroidism</a:t>
                      </a:r>
                      <a:endParaRPr b="1"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77A9AD">
                        <a:alpha val="73740"/>
                      </a:srgbClr>
                    </a:solidFill>
                  </a:tcPr>
                </a:tc>
                <a:tc>
                  <a:txBody>
                    <a:bodyPr/>
                    <a:lstStyle/>
                    <a:p>
                      <a:pPr indent="-198600" lvl="0" marL="244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Especially in the </a:t>
                      </a:r>
                      <a:r>
                        <a:rPr b="1" lang="ar" sz="1200">
                          <a:solidFill>
                            <a:srgbClr val="6AA84F"/>
                          </a:solidFill>
                          <a:latin typeface="Mada"/>
                          <a:ea typeface="Mada"/>
                          <a:cs typeface="Mada"/>
                          <a:sym typeface="Mada"/>
                        </a:rPr>
                        <a:t>elderly</a:t>
                      </a:r>
                      <a:r>
                        <a:rPr lang="ar" sz="1200">
                          <a:solidFill>
                            <a:srgbClr val="6AA84F"/>
                          </a:solidFill>
                          <a:latin typeface="Mada"/>
                          <a:ea typeface="Mada"/>
                          <a:cs typeface="Mada"/>
                          <a:sym typeface="Mada"/>
                        </a:rPr>
                        <a:t> they might have Hyperthyroidism without its characteristic signs and symptoms, they might present only with weight loss (</a:t>
                      </a:r>
                      <a:r>
                        <a:rPr lang="ar" sz="1200">
                          <a:solidFill>
                            <a:srgbClr val="1C4588"/>
                          </a:solidFill>
                          <a:latin typeface="Mada"/>
                          <a:ea typeface="Mada"/>
                          <a:cs typeface="Mada"/>
                          <a:sym typeface="Mada"/>
                        </a:rPr>
                        <a:t>or clinical picture more like that of hypothyroidism.</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408675">
                <a:tc>
                  <a:txBody>
                    <a:bodyPr/>
                    <a:lstStyle/>
                    <a:p>
                      <a:pPr indent="0" lvl="0" marL="0" rtl="0" algn="ctr">
                        <a:spcBef>
                          <a:spcPts val="0"/>
                        </a:spcBef>
                        <a:spcAft>
                          <a:spcPts val="0"/>
                        </a:spcAft>
                        <a:buNone/>
                      </a:pPr>
                      <a:r>
                        <a:rPr b="1" lang="ar" sz="1200">
                          <a:latin typeface="Mada"/>
                          <a:ea typeface="Mada"/>
                          <a:cs typeface="Mada"/>
                          <a:sym typeface="Mada"/>
                        </a:rPr>
                        <a:t>Familial dysalbuminemic hyperthyroxinemia</a:t>
                      </a:r>
                      <a:endParaRPr b="1"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77A9AD">
                        <a:alpha val="73740"/>
                      </a:srgbClr>
                    </a:solidFill>
                  </a:tcPr>
                </a:tc>
                <a:tc>
                  <a:txBody>
                    <a:bodyPr/>
                    <a:lstStyle/>
                    <a:p>
                      <a:pPr indent="-198600" lvl="0" marL="244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Rare condition.</a:t>
                      </a:r>
                      <a:endParaRPr sz="1200">
                        <a:solidFill>
                          <a:srgbClr val="6AA84F"/>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432" name="Google Shape;432;p30"/>
          <p:cNvSpPr txBox="1"/>
          <p:nvPr/>
        </p:nvSpPr>
        <p:spPr>
          <a:xfrm>
            <a:off x="247500" y="5107725"/>
            <a:ext cx="3949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6194D6"/>
              </a:buClr>
              <a:buSzPts val="2200"/>
              <a:buFont typeface="Mada"/>
              <a:buChar char="◄"/>
            </a:pPr>
            <a:r>
              <a:rPr b="1" lang="ar" sz="2200">
                <a:solidFill>
                  <a:srgbClr val="6194D6"/>
                </a:solidFill>
                <a:highlight>
                  <a:srgbClr val="D0E0E3"/>
                </a:highlight>
                <a:latin typeface="Mada"/>
                <a:ea typeface="Mada"/>
                <a:cs typeface="Mada"/>
                <a:sym typeface="Mada"/>
              </a:rPr>
              <a:t>Atypical presentation:</a:t>
            </a:r>
            <a:endParaRPr b="1" sz="2200">
              <a:solidFill>
                <a:srgbClr val="6194D6"/>
              </a:solidFill>
              <a:highlight>
                <a:srgbClr val="D0E0E3"/>
              </a:highlight>
              <a:latin typeface="Mada"/>
              <a:ea typeface="Mada"/>
              <a:cs typeface="Mada"/>
              <a:sym typeface="Mada"/>
            </a:endParaRPr>
          </a:p>
        </p:txBody>
      </p:sp>
      <p:sp>
        <p:nvSpPr>
          <p:cNvPr id="433" name="Google Shape;433;p30"/>
          <p:cNvSpPr txBox="1"/>
          <p:nvPr/>
        </p:nvSpPr>
        <p:spPr>
          <a:xfrm>
            <a:off x="247500" y="776285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6194D6"/>
              </a:buClr>
              <a:buSzPts val="2200"/>
              <a:buFont typeface="Mada"/>
              <a:buChar char="◄"/>
            </a:pPr>
            <a:r>
              <a:rPr b="1" lang="ar" sz="2200">
                <a:solidFill>
                  <a:srgbClr val="6194D6"/>
                </a:solidFill>
                <a:highlight>
                  <a:srgbClr val="D0E0E3"/>
                </a:highlight>
                <a:latin typeface="Mada"/>
                <a:ea typeface="Mada"/>
                <a:cs typeface="Mada"/>
                <a:sym typeface="Mada"/>
              </a:rPr>
              <a:t>Complications:</a:t>
            </a:r>
            <a:endParaRPr b="1" sz="2200">
              <a:solidFill>
                <a:srgbClr val="6194D6"/>
              </a:solidFill>
              <a:highlight>
                <a:srgbClr val="D0E0E3"/>
              </a:highlight>
              <a:latin typeface="Mada"/>
              <a:ea typeface="Mada"/>
              <a:cs typeface="Mada"/>
              <a:sym typeface="Mada"/>
            </a:endParaRPr>
          </a:p>
        </p:txBody>
      </p:sp>
      <p:sp>
        <p:nvSpPr>
          <p:cNvPr id="434" name="Google Shape;434;p30"/>
          <p:cNvSpPr/>
          <p:nvPr/>
        </p:nvSpPr>
        <p:spPr>
          <a:xfrm>
            <a:off x="352050" y="8523975"/>
            <a:ext cx="3274500" cy="2043625"/>
          </a:xfrm>
          <a:prstGeom prst="flowChartProcess">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100">
                <a:solidFill>
                  <a:schemeClr val="dk1"/>
                </a:solidFill>
                <a:latin typeface="Mada"/>
                <a:ea typeface="Mada"/>
                <a:cs typeface="Mada"/>
                <a:sym typeface="Mada"/>
              </a:rPr>
              <a:t>Predisposing conditions </a:t>
            </a:r>
            <a:r>
              <a:rPr lang="ar" sz="1100">
                <a:solidFill>
                  <a:srgbClr val="1C4588"/>
                </a:solidFill>
                <a:latin typeface="Mada"/>
                <a:ea typeface="Mada"/>
                <a:cs typeface="Mada"/>
                <a:sym typeface="Mada"/>
              </a:rPr>
              <a:t>such as </a:t>
            </a:r>
            <a:r>
              <a:rPr lang="ar" sz="1100">
                <a:solidFill>
                  <a:srgbClr val="1C4588"/>
                </a:solidFill>
                <a:latin typeface="Mada"/>
                <a:ea typeface="Mada"/>
                <a:cs typeface="Mada"/>
                <a:sym typeface="Mada"/>
              </a:rPr>
              <a:t>stress, infection or surgery in an unprepared patient.</a:t>
            </a:r>
            <a:r>
              <a:rPr lang="ar" sz="1100">
                <a:solidFill>
                  <a:srgbClr val="999999"/>
                </a:solidFill>
                <a:latin typeface="Mada"/>
                <a:ea typeface="Mada"/>
                <a:cs typeface="Mada"/>
                <a:sym typeface="Mada"/>
              </a:rPr>
              <a:t> </a:t>
            </a:r>
            <a:r>
              <a:rPr b="1" lang="ar" sz="1100">
                <a:solidFill>
                  <a:schemeClr val="dk1"/>
                </a:solidFill>
                <a:latin typeface="Mada"/>
                <a:ea typeface="Mada"/>
                <a:cs typeface="Mada"/>
                <a:sym typeface="Mada"/>
              </a:rPr>
              <a:t>Clinical features: </a:t>
            </a:r>
            <a:endParaRPr b="1" sz="1100">
              <a:solidFill>
                <a:schemeClr val="dk1"/>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Fever, agitation, Altered mental status</a:t>
            </a:r>
            <a:endParaRPr sz="1100">
              <a:solidFill>
                <a:schemeClr val="dk1"/>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Atrial fibrillation, Heart failure, </a:t>
            </a:r>
            <a:r>
              <a:rPr lang="ar" sz="1100">
                <a:solidFill>
                  <a:srgbClr val="1C4588"/>
                </a:solidFill>
                <a:latin typeface="Mada"/>
                <a:ea typeface="Mada"/>
                <a:cs typeface="Mada"/>
                <a:sym typeface="Mada"/>
              </a:rPr>
              <a:t>liver dysfunction</a:t>
            </a:r>
            <a:endParaRPr sz="1100">
              <a:solidFill>
                <a:schemeClr val="dk1"/>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lang="ar" sz="1100">
                <a:solidFill>
                  <a:srgbClr val="1C4588"/>
                </a:solidFill>
                <a:latin typeface="Mada"/>
                <a:ea typeface="Mada"/>
                <a:cs typeface="Mada"/>
                <a:sym typeface="Mada"/>
              </a:rPr>
              <a:t>Extreme restlessness</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Treatment:</a:t>
            </a:r>
            <a:endParaRPr b="1" sz="1100">
              <a:solidFill>
                <a:schemeClr val="dk1"/>
              </a:solidFill>
              <a:latin typeface="Mada"/>
              <a:ea typeface="Mada"/>
              <a:cs typeface="Mada"/>
              <a:sym typeface="Mada"/>
            </a:endParaRPr>
          </a:p>
          <a:p>
            <a:pPr indent="-156249" lvl="0" marL="208799"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Antithyroid drugs</a:t>
            </a:r>
            <a:endParaRPr sz="1100">
              <a:solidFill>
                <a:srgbClr val="6AA84F"/>
              </a:solidFill>
              <a:latin typeface="Mada"/>
              <a:ea typeface="Mada"/>
              <a:cs typeface="Mada"/>
              <a:sym typeface="Mada"/>
            </a:endParaRPr>
          </a:p>
          <a:p>
            <a:pPr indent="-156249" lvl="0" marL="208799" rtl="0" algn="l">
              <a:spcBef>
                <a:spcPts val="0"/>
              </a:spcBef>
              <a:spcAft>
                <a:spcPts val="0"/>
              </a:spcAft>
              <a:buClr>
                <a:srgbClr val="6AA84F"/>
              </a:buClr>
              <a:buSzPts val="1100"/>
              <a:buFont typeface="Mada"/>
              <a:buChar char="●"/>
            </a:pPr>
            <a:r>
              <a:rPr b="1" lang="ar" sz="1100">
                <a:solidFill>
                  <a:srgbClr val="6AA84F"/>
                </a:solidFill>
                <a:latin typeface="Mada"/>
                <a:ea typeface="Mada"/>
                <a:cs typeface="Mada"/>
                <a:sym typeface="Mada"/>
              </a:rPr>
              <a:t>Steroids</a:t>
            </a:r>
            <a:r>
              <a:rPr lang="ar" sz="1100">
                <a:solidFill>
                  <a:srgbClr val="6AA84F"/>
                </a:solidFill>
                <a:latin typeface="Mada"/>
                <a:ea typeface="Mada"/>
                <a:cs typeface="Mada"/>
                <a:sym typeface="Mada"/>
              </a:rPr>
              <a:t>: Prevent the conversion of T4 to T3</a:t>
            </a:r>
            <a:endParaRPr sz="1100">
              <a:solidFill>
                <a:srgbClr val="6AA84F"/>
              </a:solidFill>
              <a:latin typeface="Mada"/>
              <a:ea typeface="Mada"/>
              <a:cs typeface="Mada"/>
              <a:sym typeface="Mada"/>
            </a:endParaRPr>
          </a:p>
          <a:p>
            <a:pPr indent="-156249" lvl="0" marL="208799"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BB and IV fluid</a:t>
            </a:r>
            <a:endParaRPr sz="1100">
              <a:solidFill>
                <a:srgbClr val="6AA84F"/>
              </a:solidFill>
              <a:latin typeface="Mada"/>
              <a:ea typeface="Mada"/>
              <a:cs typeface="Mada"/>
              <a:sym typeface="Mada"/>
            </a:endParaRPr>
          </a:p>
          <a:p>
            <a:pPr indent="-156249" lvl="0" marL="208799" rtl="0" algn="l">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Ipodate sodium: </a:t>
            </a:r>
            <a:r>
              <a:rPr lang="ar" sz="1100">
                <a:solidFill>
                  <a:srgbClr val="1C4588"/>
                </a:solidFill>
                <a:latin typeface="Mada"/>
                <a:ea typeface="Mada"/>
                <a:cs typeface="Mada"/>
                <a:sym typeface="Mada"/>
              </a:rPr>
              <a:t>inhibits the release of thyroid hormone + reduces the conversion of T4 to T3</a:t>
            </a:r>
            <a:endParaRPr sz="1100">
              <a:solidFill>
                <a:srgbClr val="1C4588"/>
              </a:solidFill>
              <a:latin typeface="Mada"/>
              <a:ea typeface="Mada"/>
              <a:cs typeface="Mada"/>
              <a:sym typeface="Mada"/>
            </a:endParaRPr>
          </a:p>
        </p:txBody>
      </p:sp>
      <p:sp>
        <p:nvSpPr>
          <p:cNvPr id="435" name="Google Shape;435;p30"/>
          <p:cNvSpPr/>
          <p:nvPr/>
        </p:nvSpPr>
        <p:spPr>
          <a:xfrm>
            <a:off x="715050" y="8277125"/>
            <a:ext cx="2548500" cy="258300"/>
          </a:xfrm>
          <a:prstGeom prst="round2SameRect">
            <a:avLst>
              <a:gd fmla="val 16667" name="adj1"/>
              <a:gd fmla="val 0" name="adj2"/>
            </a:avLst>
          </a:prstGeom>
          <a:solidFill>
            <a:srgbClr val="53868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Thyrotoxic crisis (thyroid storm)</a:t>
            </a:r>
            <a:endParaRPr b="1" sz="1200">
              <a:solidFill>
                <a:srgbClr val="FFFFFF"/>
              </a:solidFill>
              <a:latin typeface="Mada"/>
              <a:ea typeface="Mada"/>
              <a:cs typeface="Mada"/>
              <a:sym typeface="Mada"/>
            </a:endParaRPr>
          </a:p>
        </p:txBody>
      </p:sp>
      <p:sp>
        <p:nvSpPr>
          <p:cNvPr id="436" name="Google Shape;436;p30"/>
          <p:cNvSpPr/>
          <p:nvPr/>
        </p:nvSpPr>
        <p:spPr>
          <a:xfrm>
            <a:off x="3933450" y="8523975"/>
            <a:ext cx="3274500" cy="2043625"/>
          </a:xfrm>
          <a:prstGeom prst="flowChartProcess">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92250" lvl="0" marL="2448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First it needed to be managed medically with </a:t>
            </a:r>
            <a:r>
              <a:rPr b="1" lang="ar" sz="1100">
                <a:solidFill>
                  <a:srgbClr val="6AA84F"/>
                </a:solidFill>
                <a:latin typeface="Mada"/>
                <a:ea typeface="Mada"/>
                <a:cs typeface="Mada"/>
                <a:sym typeface="Mada"/>
              </a:rPr>
              <a:t>steroids</a:t>
            </a:r>
            <a:r>
              <a:rPr b="1" lang="ar" sz="1100">
                <a:solidFill>
                  <a:srgbClr val="1C4588"/>
                </a:solidFill>
                <a:latin typeface="Mada"/>
                <a:ea typeface="Mada"/>
                <a:cs typeface="Mada"/>
                <a:sym typeface="Mada"/>
              </a:rPr>
              <a:t> (best initial)</a:t>
            </a:r>
            <a:r>
              <a:rPr b="1" lang="ar" sz="1100">
                <a:solidFill>
                  <a:srgbClr val="6AA84F"/>
                </a:solidFill>
                <a:latin typeface="Mada"/>
                <a:ea typeface="Mada"/>
                <a:cs typeface="Mada"/>
                <a:sym typeface="Mada"/>
              </a:rPr>
              <a:t> </a:t>
            </a:r>
            <a:r>
              <a:rPr lang="ar" sz="1100">
                <a:solidFill>
                  <a:srgbClr val="6AA84F"/>
                </a:solidFill>
                <a:latin typeface="Mada"/>
                <a:ea typeface="Mada"/>
                <a:cs typeface="Mada"/>
                <a:sym typeface="Mada"/>
              </a:rPr>
              <a:t>to avoid dryness.</a:t>
            </a:r>
            <a:endParaRPr sz="1100">
              <a:solidFill>
                <a:srgbClr val="6AA84F"/>
              </a:solidFill>
              <a:latin typeface="Mada"/>
              <a:ea typeface="Mada"/>
              <a:cs typeface="Mada"/>
              <a:sym typeface="Mada"/>
            </a:endParaRPr>
          </a:p>
          <a:p>
            <a:pPr indent="-192250" lvl="0" marL="2448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If the patient is cured from graves but still have exophthalmos, this could be corrected surgically.</a:t>
            </a:r>
            <a:endParaRPr sz="1100">
              <a:solidFill>
                <a:srgbClr val="6AA84F"/>
              </a:solidFill>
              <a:latin typeface="Mada"/>
              <a:ea typeface="Mada"/>
              <a:cs typeface="Mada"/>
              <a:sym typeface="Mada"/>
            </a:endParaRPr>
          </a:p>
        </p:txBody>
      </p:sp>
      <p:sp>
        <p:nvSpPr>
          <p:cNvPr id="437" name="Google Shape;437;p30"/>
          <p:cNvSpPr/>
          <p:nvPr/>
        </p:nvSpPr>
        <p:spPr>
          <a:xfrm>
            <a:off x="4296450" y="8277125"/>
            <a:ext cx="2548500" cy="258300"/>
          </a:xfrm>
          <a:prstGeom prst="round2SameRect">
            <a:avLst>
              <a:gd fmla="val 16667" name="adj1"/>
              <a:gd fmla="val 0" name="adj2"/>
            </a:avLst>
          </a:prstGeom>
          <a:solidFill>
            <a:srgbClr val="53868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Orbitopathy</a:t>
            </a:r>
            <a:endParaRPr b="1" sz="1200">
              <a:solidFill>
                <a:srgbClr val="FFFFFF"/>
              </a:solidFill>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graphicFrame>
        <p:nvGraphicFramePr>
          <p:cNvPr id="443" name="Google Shape;443;p31"/>
          <p:cNvGraphicFramePr/>
          <p:nvPr/>
        </p:nvGraphicFramePr>
        <p:xfrm>
          <a:off x="223038" y="8826887"/>
          <a:ext cx="3000000" cy="3000000"/>
        </p:xfrm>
        <a:graphic>
          <a:graphicData uri="http://schemas.openxmlformats.org/drawingml/2006/table">
            <a:tbl>
              <a:tblPr>
                <a:noFill/>
                <a:tableStyleId>{9EC2A1BF-D59B-4907-AF8D-B1741EF1AC33}</a:tableStyleId>
              </a:tblPr>
              <a:tblGrid>
                <a:gridCol w="1108175"/>
                <a:gridCol w="631025"/>
                <a:gridCol w="3293275"/>
                <a:gridCol w="2105900"/>
              </a:tblGrid>
              <a:tr h="601700">
                <a:tc>
                  <a:txBody>
                    <a:bodyPr/>
                    <a:lstStyle/>
                    <a:p>
                      <a:pPr indent="0" lvl="0" marL="0" marR="0" rtl="0" algn="ctr">
                        <a:lnSpc>
                          <a:spcPct val="100000"/>
                        </a:lnSpc>
                        <a:spcBef>
                          <a:spcPts val="0"/>
                        </a:spcBef>
                        <a:spcAft>
                          <a:spcPts val="0"/>
                        </a:spcAft>
                        <a:buNone/>
                      </a:pPr>
                      <a:r>
                        <a:rPr b="1" lang="ar" sz="1100">
                          <a:solidFill>
                            <a:schemeClr val="lt1"/>
                          </a:solidFill>
                          <a:latin typeface="Mada"/>
                          <a:ea typeface="Mada"/>
                          <a:cs typeface="Mada"/>
                          <a:sym typeface="Mada"/>
                        </a:rPr>
                        <a:t>S</a:t>
                      </a:r>
                      <a:r>
                        <a:rPr b="1" lang="ar" sz="1100">
                          <a:solidFill>
                            <a:schemeClr val="lt1"/>
                          </a:solidFill>
                          <a:latin typeface="Mada"/>
                          <a:ea typeface="Mada"/>
                          <a:cs typeface="Mada"/>
                          <a:sym typeface="Mada"/>
                        </a:rPr>
                        <a:t>ymptomatic treatment</a:t>
                      </a:r>
                      <a:endParaRPr b="1" sz="1100">
                        <a:solidFill>
                          <a:schemeClr val="dk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c gridSpan="3">
                  <a:txBody>
                    <a:bodyPr/>
                    <a:lstStyle/>
                    <a:p>
                      <a:pPr indent="-198600" lvl="0" marL="2448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B</a:t>
                      </a:r>
                      <a:r>
                        <a:rPr b="1" lang="ar" sz="1200">
                          <a:solidFill>
                            <a:srgbClr val="CC0000"/>
                          </a:solidFill>
                          <a:latin typeface="Mada"/>
                          <a:ea typeface="Mada"/>
                          <a:cs typeface="Mada"/>
                          <a:sym typeface="Mada"/>
                        </a:rPr>
                        <a:t>eta-blockers:</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used to provide rapid partial </a:t>
                      </a:r>
                      <a:r>
                        <a:rPr lang="ar" sz="1200">
                          <a:solidFill>
                            <a:srgbClr val="6AA84F"/>
                          </a:solidFill>
                          <a:latin typeface="Mada"/>
                          <a:ea typeface="Mada"/>
                          <a:cs typeface="Mada"/>
                          <a:sym typeface="Mada"/>
                        </a:rPr>
                        <a:t>symptomatic control</a:t>
                      </a:r>
                      <a:r>
                        <a:rPr lang="ar" sz="1200">
                          <a:solidFill>
                            <a:srgbClr val="1C4588"/>
                          </a:solidFill>
                          <a:latin typeface="Mada"/>
                          <a:ea typeface="Mada"/>
                          <a:cs typeface="Mada"/>
                          <a:sym typeface="Mada"/>
                        </a:rPr>
                        <a:t>; they also decrease peripheral conversion of T4 to T3</a:t>
                      </a:r>
                      <a:endParaRPr sz="1200">
                        <a:solidFill>
                          <a:srgbClr val="1C4588"/>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Super saturated potassium Iodine (</a:t>
                      </a:r>
                      <a:r>
                        <a:rPr b="1" lang="ar" sz="1200">
                          <a:solidFill>
                            <a:schemeClr val="dk1"/>
                          </a:solidFill>
                          <a:latin typeface="Mada"/>
                          <a:ea typeface="Mada"/>
                          <a:cs typeface="Mada"/>
                          <a:sym typeface="Mada"/>
                        </a:rPr>
                        <a:t>SSKI</a:t>
                      </a:r>
                      <a:r>
                        <a:rPr lang="ar" sz="1200">
                          <a:solidFill>
                            <a:schemeClr val="dk1"/>
                          </a:solidFill>
                          <a:latin typeface="Mada"/>
                          <a:ea typeface="Mada"/>
                          <a:cs typeface="Mada"/>
                          <a:sym typeface="Mada"/>
                        </a:rPr>
                        <a:t>)</a:t>
                      </a:r>
                      <a:endParaRPr b="1" sz="1200">
                        <a:solidFill>
                          <a:srgbClr val="6AA84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hMerge="1"/>
              </a:tr>
              <a:tr h="601700">
                <a:tc>
                  <a:txBody>
                    <a:bodyPr/>
                    <a:lstStyle/>
                    <a:p>
                      <a:pPr indent="0" lvl="0" marL="0" rtl="0" algn="ctr">
                        <a:spcBef>
                          <a:spcPts val="0"/>
                        </a:spcBef>
                        <a:spcAft>
                          <a:spcPts val="0"/>
                        </a:spcAft>
                        <a:buNone/>
                      </a:pPr>
                      <a:r>
                        <a:rPr b="1" lang="ar" sz="1100">
                          <a:solidFill>
                            <a:schemeClr val="lt1"/>
                          </a:solidFill>
                          <a:latin typeface="Mada"/>
                          <a:ea typeface="Mada"/>
                          <a:cs typeface="Mada"/>
                          <a:sym typeface="Mada"/>
                        </a:rPr>
                        <a:t>Thyrotoxicosis &amp; Pregnancy:</a:t>
                      </a:r>
                      <a:endParaRPr b="1" sz="1100">
                        <a:solidFill>
                          <a:schemeClr val="lt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c gridSpan="3">
                  <a:txBody>
                    <a:bodyPr/>
                    <a:lstStyle/>
                    <a:p>
                      <a:pPr indent="-162599" lvl="0" marL="208799"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Treat with </a:t>
                      </a:r>
                      <a:r>
                        <a:rPr b="1" lang="ar" sz="1200">
                          <a:solidFill>
                            <a:schemeClr val="accent6"/>
                          </a:solidFill>
                          <a:latin typeface="Mada"/>
                          <a:ea typeface="Mada"/>
                          <a:cs typeface="Mada"/>
                          <a:sym typeface="Mada"/>
                        </a:rPr>
                        <a:t>Propylthiouracil</a:t>
                      </a:r>
                      <a:r>
                        <a:rPr lang="ar" sz="1200">
                          <a:solidFill>
                            <a:schemeClr val="accent6"/>
                          </a:solidFill>
                          <a:latin typeface="Mada"/>
                          <a:ea typeface="Mada"/>
                          <a:cs typeface="Mada"/>
                          <a:sym typeface="Mada"/>
                        </a:rPr>
                        <a:t> </a:t>
                      </a:r>
                      <a:r>
                        <a:rPr lang="ar" sz="1200">
                          <a:solidFill>
                            <a:srgbClr val="6AA84F"/>
                          </a:solidFill>
                          <a:latin typeface="Mada"/>
                          <a:ea typeface="Mada"/>
                          <a:cs typeface="Mada"/>
                          <a:sym typeface="Mada"/>
                        </a:rPr>
                        <a:t>in </a:t>
                      </a:r>
                      <a:r>
                        <a:rPr b="1" lang="ar" sz="1200">
                          <a:solidFill>
                            <a:srgbClr val="6AA84F"/>
                          </a:solidFill>
                          <a:latin typeface="Mada"/>
                          <a:ea typeface="Mada"/>
                          <a:cs typeface="Mada"/>
                          <a:sym typeface="Mada"/>
                        </a:rPr>
                        <a:t>first</a:t>
                      </a:r>
                      <a:r>
                        <a:rPr lang="ar" sz="1200">
                          <a:solidFill>
                            <a:srgbClr val="6AA84F"/>
                          </a:solidFill>
                          <a:latin typeface="Mada"/>
                          <a:ea typeface="Mada"/>
                          <a:cs typeface="Mada"/>
                          <a:sym typeface="Mada"/>
                        </a:rPr>
                        <a:t> </a:t>
                      </a:r>
                      <a:r>
                        <a:rPr b="1" lang="ar" sz="1200">
                          <a:solidFill>
                            <a:srgbClr val="6AA84F"/>
                          </a:solidFill>
                          <a:latin typeface="Mada"/>
                          <a:ea typeface="Mada"/>
                          <a:cs typeface="Mada"/>
                          <a:sym typeface="Mada"/>
                        </a:rPr>
                        <a:t>trimester</a:t>
                      </a:r>
                      <a:r>
                        <a:rPr lang="ar" sz="1200">
                          <a:solidFill>
                            <a:srgbClr val="6AA84F"/>
                          </a:solidFill>
                          <a:latin typeface="Mada"/>
                          <a:ea typeface="Mada"/>
                          <a:cs typeface="Mada"/>
                          <a:sym typeface="Mada"/>
                        </a:rPr>
                        <a:t>, and then you can switch to carbimazole, </a:t>
                      </a:r>
                      <a:r>
                        <a:rPr lang="ar" sz="1200">
                          <a:solidFill>
                            <a:srgbClr val="1C4588"/>
                          </a:solidFill>
                          <a:latin typeface="Mada"/>
                          <a:ea typeface="Mada"/>
                          <a:cs typeface="Mada"/>
                          <a:sym typeface="Mada"/>
                        </a:rPr>
                        <a:t>it is recommended in the </a:t>
                      </a:r>
                      <a:r>
                        <a:rPr b="1" lang="ar" sz="1200">
                          <a:solidFill>
                            <a:srgbClr val="1C4588"/>
                          </a:solidFill>
                          <a:latin typeface="Mada"/>
                          <a:ea typeface="Mada"/>
                          <a:cs typeface="Mada"/>
                          <a:sym typeface="Mada"/>
                        </a:rPr>
                        <a:t>second </a:t>
                      </a:r>
                      <a:r>
                        <a:rPr lang="ar" sz="1200">
                          <a:solidFill>
                            <a:srgbClr val="1C4588"/>
                          </a:solidFill>
                          <a:latin typeface="Mada"/>
                          <a:ea typeface="Mada"/>
                          <a:cs typeface="Mada"/>
                          <a:sym typeface="Mada"/>
                        </a:rPr>
                        <a:t>and </a:t>
                      </a:r>
                      <a:r>
                        <a:rPr b="1" lang="ar" sz="1200">
                          <a:solidFill>
                            <a:srgbClr val="1C4588"/>
                          </a:solidFill>
                          <a:latin typeface="Mada"/>
                          <a:ea typeface="Mada"/>
                          <a:cs typeface="Mada"/>
                          <a:sym typeface="Mada"/>
                        </a:rPr>
                        <a:t>third </a:t>
                      </a:r>
                      <a:r>
                        <a:rPr lang="ar" sz="1200">
                          <a:solidFill>
                            <a:srgbClr val="1C4588"/>
                          </a:solidFill>
                          <a:latin typeface="Mada"/>
                          <a:ea typeface="Mada"/>
                          <a:cs typeface="Mada"/>
                          <a:sym typeface="Mada"/>
                        </a:rPr>
                        <a:t>trimesters, as liver problems are more frequently described on PTU.</a:t>
                      </a:r>
                      <a:endParaRPr sz="1200">
                        <a:solidFill>
                          <a:srgbClr val="6AA84F"/>
                        </a:solidFill>
                        <a:latin typeface="Mada"/>
                        <a:ea typeface="Mada"/>
                        <a:cs typeface="Mada"/>
                        <a:sym typeface="Mada"/>
                      </a:endParaRPr>
                    </a:p>
                    <a:p>
                      <a:pPr indent="-162599" lvl="0" marL="208799"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Make sure to keep T4 level at the </a:t>
                      </a:r>
                      <a:r>
                        <a:rPr b="1" lang="ar" sz="1200" u="sng">
                          <a:solidFill>
                            <a:srgbClr val="6AA84F"/>
                          </a:solidFill>
                          <a:latin typeface="Mada"/>
                          <a:ea typeface="Mada"/>
                          <a:cs typeface="Mada"/>
                          <a:sym typeface="Mada"/>
                        </a:rPr>
                        <a:t>upper</a:t>
                      </a:r>
                      <a:r>
                        <a:rPr lang="ar" sz="1200">
                          <a:solidFill>
                            <a:srgbClr val="6AA84F"/>
                          </a:solidFill>
                          <a:latin typeface="Mada"/>
                          <a:ea typeface="Mada"/>
                          <a:cs typeface="Mada"/>
                          <a:sym typeface="Mada"/>
                        </a:rPr>
                        <a:t> normal range (12-</a:t>
                      </a:r>
                      <a:r>
                        <a:rPr b="1" lang="ar" sz="1200" u="sng">
                          <a:solidFill>
                            <a:srgbClr val="6AA84F"/>
                          </a:solidFill>
                          <a:latin typeface="Mada"/>
                          <a:ea typeface="Mada"/>
                          <a:cs typeface="Mada"/>
                          <a:sym typeface="Mada"/>
                        </a:rPr>
                        <a:t>20</a:t>
                      </a:r>
                      <a:r>
                        <a:rPr lang="ar" sz="1200">
                          <a:solidFill>
                            <a:srgbClr val="6AA84F"/>
                          </a:solidFill>
                          <a:latin typeface="Mada"/>
                          <a:ea typeface="Mada"/>
                          <a:cs typeface="Mada"/>
                          <a:sym typeface="Mada"/>
                        </a:rPr>
                        <a:t>) to prevent hypothyroidism in the fetus.</a:t>
                      </a:r>
                      <a:endParaRPr b="1" sz="1200">
                        <a:solidFill>
                          <a:schemeClr val="lt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hMerge="1"/>
              </a:tr>
            </a:tbl>
          </a:graphicData>
        </a:graphic>
      </p:graphicFrame>
      <p:sp>
        <p:nvSpPr>
          <p:cNvPr id="444" name="Google Shape;444;p31"/>
          <p:cNvSpPr txBox="1"/>
          <p:nvPr/>
        </p:nvSpPr>
        <p:spPr>
          <a:xfrm>
            <a:off x="247500" y="714350"/>
            <a:ext cx="4324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Antithyroid drug therapy:</a:t>
            </a:r>
            <a:endParaRPr b="1" sz="2200">
              <a:highlight>
                <a:srgbClr val="D0E0E3"/>
              </a:highlight>
              <a:latin typeface="Mada"/>
              <a:ea typeface="Mada"/>
              <a:cs typeface="Mada"/>
              <a:sym typeface="Mada"/>
            </a:endParaRPr>
          </a:p>
        </p:txBody>
      </p:sp>
      <p:sp>
        <p:nvSpPr>
          <p:cNvPr id="445" name="Google Shape;445;p31"/>
          <p:cNvSpPr txBox="1"/>
          <p:nvPr/>
        </p:nvSpPr>
        <p:spPr>
          <a:xfrm>
            <a:off x="758825" y="0"/>
            <a:ext cx="62784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Treatment of Graves’ disease</a:t>
            </a:r>
            <a:endParaRPr b="1" sz="2600">
              <a:solidFill>
                <a:schemeClr val="dk1"/>
              </a:solidFill>
              <a:latin typeface="Mada"/>
              <a:ea typeface="Mada"/>
              <a:cs typeface="Mada"/>
              <a:sym typeface="Mada"/>
            </a:endParaRPr>
          </a:p>
        </p:txBody>
      </p:sp>
      <p:pic>
        <p:nvPicPr>
          <p:cNvPr id="446" name="Google Shape;446;p31"/>
          <p:cNvPicPr preferRelativeResize="0"/>
          <p:nvPr/>
        </p:nvPicPr>
        <p:blipFill>
          <a:blip r:embed="rId3">
            <a:alphaModFix/>
          </a:blip>
          <a:stretch>
            <a:fillRect/>
          </a:stretch>
        </p:blipFill>
        <p:spPr>
          <a:xfrm>
            <a:off x="8303774" y="1252675"/>
            <a:ext cx="3225599" cy="2942397"/>
          </a:xfrm>
          <a:prstGeom prst="rect">
            <a:avLst/>
          </a:prstGeom>
          <a:noFill/>
          <a:ln cap="flat" cmpd="sng" w="28575">
            <a:solidFill>
              <a:srgbClr val="1C4588"/>
            </a:solidFill>
            <a:prstDash val="solid"/>
            <a:round/>
            <a:headEnd len="sm" w="sm" type="none"/>
            <a:tailEnd len="sm" w="sm" type="none"/>
          </a:ln>
        </p:spPr>
      </p:pic>
      <p:graphicFrame>
        <p:nvGraphicFramePr>
          <p:cNvPr id="447" name="Google Shape;447;p31"/>
          <p:cNvGraphicFramePr/>
          <p:nvPr/>
        </p:nvGraphicFramePr>
        <p:xfrm>
          <a:off x="247492" y="1260212"/>
          <a:ext cx="3000000" cy="3000000"/>
        </p:xfrm>
        <a:graphic>
          <a:graphicData uri="http://schemas.openxmlformats.org/drawingml/2006/table">
            <a:tbl>
              <a:tblPr>
                <a:noFill/>
                <a:tableStyleId>{9EC2A1BF-D59B-4907-AF8D-B1741EF1AC33}</a:tableStyleId>
              </a:tblPr>
              <a:tblGrid>
                <a:gridCol w="990700"/>
                <a:gridCol w="3751900"/>
                <a:gridCol w="2371325"/>
              </a:tblGrid>
              <a:tr h="389000">
                <a:tc gridSpan="3">
                  <a:txBody>
                    <a:bodyPr/>
                    <a:lstStyle/>
                    <a:p>
                      <a:pPr indent="0" lvl="0" marL="0" rtl="0" algn="l">
                        <a:spcBef>
                          <a:spcPts val="0"/>
                        </a:spcBef>
                        <a:spcAft>
                          <a:spcPts val="0"/>
                        </a:spcAft>
                        <a:buNone/>
                      </a:pPr>
                      <a:r>
                        <a:rPr b="1" lang="ar" sz="1200">
                          <a:solidFill>
                            <a:srgbClr val="C27BA0"/>
                          </a:solidFill>
                          <a:latin typeface="Mada"/>
                          <a:ea typeface="Mada"/>
                          <a:cs typeface="Mada"/>
                          <a:sym typeface="Mada"/>
                        </a:rPr>
                        <a:t>Thionamides: </a:t>
                      </a:r>
                      <a:r>
                        <a:rPr b="1" lang="ar" sz="1200">
                          <a:latin typeface="Mada"/>
                          <a:ea typeface="Mada"/>
                          <a:cs typeface="Mada"/>
                          <a:sym typeface="Mada"/>
                        </a:rPr>
                        <a:t>Propylthiouracil, methimazole</a:t>
                      </a:r>
                      <a:r>
                        <a:rPr b="1" lang="ar" sz="1200">
                          <a:latin typeface="Mada"/>
                          <a:ea typeface="Mada"/>
                          <a:cs typeface="Mada"/>
                          <a:sym typeface="Mada"/>
                        </a:rPr>
                        <a:t>, </a:t>
                      </a:r>
                      <a:r>
                        <a:rPr b="1" lang="ar" sz="1200">
                          <a:solidFill>
                            <a:srgbClr val="6AA84F"/>
                          </a:solidFill>
                          <a:latin typeface="Mada"/>
                          <a:ea typeface="Mada"/>
                          <a:cs typeface="Mada"/>
                          <a:sym typeface="Mada"/>
                        </a:rPr>
                        <a:t>or carbimazole</a:t>
                      </a:r>
                      <a:endParaRPr b="1" sz="1200">
                        <a:solidFill>
                          <a:srgbClr val="6AA84F"/>
                        </a:solidFill>
                        <a:latin typeface="Mada"/>
                        <a:ea typeface="Mada"/>
                        <a:cs typeface="Mada"/>
                        <a:sym typeface="Mada"/>
                      </a:endParaRPr>
                    </a:p>
                    <a:p>
                      <a:pPr indent="-198600" lvl="0" marL="244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Inhibit </a:t>
                      </a:r>
                      <a:r>
                        <a:rPr lang="ar" sz="1200">
                          <a:solidFill>
                            <a:srgbClr val="6AA84F"/>
                          </a:solidFill>
                          <a:latin typeface="Mada"/>
                          <a:ea typeface="Mada"/>
                          <a:cs typeface="Mada"/>
                          <a:sym typeface="Mada"/>
                        </a:rPr>
                        <a:t>the production of the thyroid hormone, Good for short term treatment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latin typeface="Mada"/>
                          <a:ea typeface="Mada"/>
                          <a:cs typeface="Mada"/>
                          <a:sym typeface="Mada"/>
                        </a:rPr>
                        <a:t>(Duration of treatment 6 months – years)</a:t>
                      </a:r>
                      <a:endParaRPr sz="1200">
                        <a:latin typeface="Mada"/>
                        <a:ea typeface="Mada"/>
                        <a:cs typeface="Mada"/>
                        <a:sym typeface="Mada"/>
                      </a:endParaRPr>
                    </a:p>
                    <a:p>
                      <a:pPr indent="-198600" lvl="0" marL="244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It is important to </a:t>
                      </a:r>
                      <a:r>
                        <a:rPr b="1" lang="ar" sz="1200">
                          <a:solidFill>
                            <a:srgbClr val="6AA84F"/>
                          </a:solidFill>
                          <a:latin typeface="Mada"/>
                          <a:ea typeface="Mada"/>
                          <a:cs typeface="Mada"/>
                          <a:sym typeface="Mada"/>
                        </a:rPr>
                        <a:t>start Antithyroid drugs</a:t>
                      </a:r>
                      <a:r>
                        <a:rPr lang="ar" sz="1200">
                          <a:solidFill>
                            <a:srgbClr val="6AA84F"/>
                          </a:solidFill>
                          <a:latin typeface="Mada"/>
                          <a:ea typeface="Mada"/>
                          <a:cs typeface="Mada"/>
                          <a:sym typeface="Mada"/>
                        </a:rPr>
                        <a:t> before Radioactive iodine or surgery in patients with severe graves, because it may precipitate </a:t>
                      </a:r>
                      <a:r>
                        <a:rPr b="1" lang="ar" sz="1200">
                          <a:solidFill>
                            <a:srgbClr val="6AA84F"/>
                          </a:solidFill>
                          <a:latin typeface="Mada"/>
                          <a:ea typeface="Mada"/>
                          <a:cs typeface="Mada"/>
                          <a:sym typeface="Mada"/>
                        </a:rPr>
                        <a:t>thyroid storm.</a:t>
                      </a:r>
                      <a:endParaRPr b="1" sz="1200">
                        <a:solidFill>
                          <a:srgbClr val="6AA84F"/>
                        </a:solidFill>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Spontaneous remission 20-40%. </a:t>
                      </a:r>
                      <a:r>
                        <a:rPr lang="ar" sz="1200">
                          <a:latin typeface="Mada"/>
                          <a:ea typeface="Mada"/>
                          <a:cs typeface="Mada"/>
                          <a:sym typeface="Mada"/>
                        </a:rPr>
                        <a:t>Relapse 50-60%. Reactions to antithyroid drugs </a:t>
                      </a:r>
                      <a:r>
                        <a:rPr lang="ar" sz="1200">
                          <a:solidFill>
                            <a:srgbClr val="999999"/>
                          </a:solidFill>
                          <a:latin typeface="Mada"/>
                          <a:ea typeface="Mada"/>
                          <a:cs typeface="Mada"/>
                          <a:sym typeface="Mada"/>
                        </a:rPr>
                        <a:t>are rare</a:t>
                      </a:r>
                      <a:endParaRPr b="1" sz="1200">
                        <a:solidFill>
                          <a:srgbClr val="CC0000"/>
                        </a:solidFill>
                        <a:latin typeface="Mada"/>
                        <a:ea typeface="Mada"/>
                        <a:cs typeface="Mada"/>
                        <a:sym typeface="Mada"/>
                      </a:endParaRPr>
                    </a:p>
                  </a:txBody>
                  <a:tcPr marT="80200" marB="80200" marR="100775" marL="100775" anchor="ctr">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solidFill>
                      <a:srgbClr val="F9FBFC"/>
                    </a:solidFill>
                  </a:tcPr>
                </a:tc>
                <a:tc hMerge="1"/>
                <a:tc hMerge="1"/>
              </a:tr>
              <a:tr h="3890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Advantages</a:t>
                      </a:r>
                      <a:endParaRPr b="1" sz="1200">
                        <a:solidFill>
                          <a:srgbClr val="FFFFFF"/>
                        </a:solidFill>
                        <a:latin typeface="Mada"/>
                        <a:ea typeface="Mada"/>
                        <a:cs typeface="Mada"/>
                        <a:sym typeface="Mada"/>
                      </a:endParaRPr>
                    </a:p>
                  </a:txBody>
                  <a:tcPr marT="80200" marB="80200" marR="100775" marL="100775" anchor="ctr">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solidFill>
                      <a:schemeClr val="accent2"/>
                    </a:solidFill>
                  </a:tcPr>
                </a:tc>
                <a:tc gridSpan="2">
                  <a:txBody>
                    <a:bodyPr/>
                    <a:lstStyle/>
                    <a:p>
                      <a:pPr indent="0" lvl="0" marL="0" rtl="0" algn="l">
                        <a:spcBef>
                          <a:spcPts val="0"/>
                        </a:spcBef>
                        <a:spcAft>
                          <a:spcPts val="0"/>
                        </a:spcAft>
                        <a:buNone/>
                      </a:pPr>
                      <a:r>
                        <a:rPr lang="ar" sz="1200">
                          <a:solidFill>
                            <a:schemeClr val="dk1"/>
                          </a:solidFill>
                          <a:latin typeface="Mada"/>
                          <a:ea typeface="Mada"/>
                          <a:cs typeface="Mada"/>
                          <a:sym typeface="Mada"/>
                        </a:rPr>
                        <a:t>Chance of permanent remission, some patients avoid permanent hypothyroidism, lower cost</a:t>
                      </a:r>
                      <a:endParaRPr sz="1200">
                        <a:solidFill>
                          <a:schemeClr val="dk1"/>
                        </a:solidFill>
                        <a:latin typeface="Mada"/>
                        <a:ea typeface="Mada"/>
                        <a:cs typeface="Mada"/>
                        <a:sym typeface="Mada"/>
                      </a:endParaRPr>
                    </a:p>
                  </a:txBody>
                  <a:tcPr marT="80200" marB="80200" marR="100775" marL="100775">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c hMerge="1"/>
              </a:tr>
              <a:tr h="389000">
                <a:tc>
                  <a:txBody>
                    <a:bodyPr/>
                    <a:lstStyle/>
                    <a:p>
                      <a:pPr indent="0" lvl="0" marL="0" rtl="0" algn="ctr">
                        <a:spcBef>
                          <a:spcPts val="0"/>
                        </a:spcBef>
                        <a:spcAft>
                          <a:spcPts val="0"/>
                        </a:spcAft>
                        <a:buNone/>
                      </a:pPr>
                      <a:r>
                        <a:rPr b="1" lang="ar" sz="1200">
                          <a:solidFill>
                            <a:schemeClr val="lt1"/>
                          </a:solidFill>
                          <a:latin typeface="Mada"/>
                          <a:ea typeface="Mada"/>
                          <a:cs typeface="Mada"/>
                          <a:sym typeface="Mada"/>
                        </a:rPr>
                        <a:t>Dis-</a:t>
                      </a:r>
                      <a:endParaRPr b="1" sz="1200">
                        <a:solidFill>
                          <a:schemeClr val="lt1"/>
                        </a:solidFill>
                        <a:latin typeface="Mada"/>
                        <a:ea typeface="Mada"/>
                        <a:cs typeface="Mada"/>
                        <a:sym typeface="Mada"/>
                      </a:endParaRPr>
                    </a:p>
                    <a:p>
                      <a:pPr indent="0" lvl="0" marL="0" rtl="0" algn="ctr">
                        <a:spcBef>
                          <a:spcPts val="0"/>
                        </a:spcBef>
                        <a:spcAft>
                          <a:spcPts val="0"/>
                        </a:spcAft>
                        <a:buNone/>
                      </a:pPr>
                      <a:r>
                        <a:rPr b="1" lang="ar" sz="1200">
                          <a:solidFill>
                            <a:schemeClr val="lt1"/>
                          </a:solidFill>
                          <a:latin typeface="Mada"/>
                          <a:ea typeface="Mada"/>
                          <a:cs typeface="Mada"/>
                          <a:sym typeface="Mada"/>
                        </a:rPr>
                        <a:t>advantages</a:t>
                      </a:r>
                      <a:endParaRPr b="1" sz="1200">
                        <a:solidFill>
                          <a:srgbClr val="FFFFFF"/>
                        </a:solidFill>
                        <a:latin typeface="Mada"/>
                        <a:ea typeface="Mada"/>
                        <a:cs typeface="Mada"/>
                        <a:sym typeface="Mada"/>
                      </a:endParaRPr>
                    </a:p>
                  </a:txBody>
                  <a:tcPr marT="80200" marB="80200" marR="100775" marL="100775" anchor="ctr">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solidFill>
                      <a:schemeClr val="accent2"/>
                    </a:solidFill>
                  </a:tcPr>
                </a:tc>
                <a:tc gridSpan="2">
                  <a:txBody>
                    <a:bodyPr/>
                    <a:lstStyle/>
                    <a:p>
                      <a:pPr indent="0" lvl="0" marL="0" rtl="0" algn="l">
                        <a:spcBef>
                          <a:spcPts val="0"/>
                        </a:spcBef>
                        <a:spcAft>
                          <a:spcPts val="0"/>
                        </a:spcAft>
                        <a:buNone/>
                      </a:pPr>
                      <a:r>
                        <a:rPr lang="ar" sz="1200">
                          <a:solidFill>
                            <a:schemeClr val="dk1"/>
                          </a:solidFill>
                          <a:latin typeface="Mada"/>
                          <a:ea typeface="Mada"/>
                          <a:cs typeface="Mada"/>
                          <a:sym typeface="Mada"/>
                        </a:rPr>
                        <a:t>Risk of </a:t>
                      </a:r>
                      <a:r>
                        <a:rPr b="1" lang="ar" sz="1200">
                          <a:solidFill>
                            <a:srgbClr val="CC0000"/>
                          </a:solidFill>
                          <a:latin typeface="Mada"/>
                          <a:ea typeface="Mada"/>
                          <a:cs typeface="Mada"/>
                          <a:sym typeface="Mada"/>
                        </a:rPr>
                        <a:t>fetal goiter and hypothyroidism if pregnant</a:t>
                      </a:r>
                      <a:r>
                        <a:rPr lang="ar" sz="1200">
                          <a:solidFill>
                            <a:schemeClr val="dk1"/>
                          </a:solidFill>
                          <a:latin typeface="Mada"/>
                          <a:ea typeface="Mada"/>
                          <a:cs typeface="Mada"/>
                          <a:sym typeface="Mada"/>
                        </a:rPr>
                        <a:t>. Requires more frequent monitoring.</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Major side effects:</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agranulocytosis</a:t>
                      </a:r>
                      <a:r>
                        <a:rPr lang="ar" sz="1200">
                          <a:solidFill>
                            <a:schemeClr val="dk1"/>
                          </a:solidFill>
                          <a:latin typeface="Mada"/>
                          <a:ea typeface="Mada"/>
                          <a:cs typeface="Mada"/>
                          <a:sym typeface="Mada"/>
                        </a:rPr>
                        <a:t>, vasculitis (Lupus-like syndrome), hepatitis, </a:t>
                      </a:r>
                      <a:r>
                        <a:rPr lang="ar" sz="1200">
                          <a:solidFill>
                            <a:srgbClr val="6AA84F"/>
                          </a:solidFill>
                          <a:latin typeface="Mada"/>
                          <a:ea typeface="Mada"/>
                          <a:cs typeface="Mada"/>
                          <a:sym typeface="Mada"/>
                        </a:rPr>
                        <a:t>bone marrow suppression</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Minor side effects:</a:t>
                      </a:r>
                      <a:r>
                        <a:rPr lang="ar" sz="1200">
                          <a:solidFill>
                            <a:schemeClr val="dk1"/>
                          </a:solidFill>
                          <a:latin typeface="Mada"/>
                          <a:ea typeface="Mada"/>
                          <a:cs typeface="Mada"/>
                          <a:sym typeface="Mada"/>
                        </a:rPr>
                        <a:t> rash, hives, arthralgia, transient granulocytopenia, GI symptoms </a:t>
                      </a:r>
                      <a:endParaRPr sz="1200">
                        <a:solidFill>
                          <a:schemeClr val="dk1"/>
                        </a:solidFill>
                        <a:latin typeface="Mada"/>
                        <a:ea typeface="Mada"/>
                        <a:cs typeface="Mada"/>
                        <a:sym typeface="Mada"/>
                      </a:endParaRPr>
                    </a:p>
                  </a:txBody>
                  <a:tcPr marT="80200" marB="80200" marR="100775" marL="100775">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c hMerge="1"/>
              </a:tr>
            </a:tbl>
          </a:graphicData>
        </a:graphic>
      </p:graphicFrame>
      <p:sp>
        <p:nvSpPr>
          <p:cNvPr id="448" name="Google Shape;448;p31"/>
          <p:cNvSpPr txBox="1"/>
          <p:nvPr/>
        </p:nvSpPr>
        <p:spPr>
          <a:xfrm>
            <a:off x="247500" y="3735425"/>
            <a:ext cx="4324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Radioactive iodine therapy</a:t>
            </a:r>
            <a:endParaRPr b="1" sz="2200">
              <a:highlight>
                <a:srgbClr val="D0E0E3"/>
              </a:highlight>
              <a:latin typeface="Mada"/>
              <a:ea typeface="Mada"/>
              <a:cs typeface="Mada"/>
              <a:sym typeface="Mada"/>
            </a:endParaRPr>
          </a:p>
        </p:txBody>
      </p:sp>
      <p:graphicFrame>
        <p:nvGraphicFramePr>
          <p:cNvPr id="449" name="Google Shape;449;p31"/>
          <p:cNvGraphicFramePr/>
          <p:nvPr/>
        </p:nvGraphicFramePr>
        <p:xfrm>
          <a:off x="223042" y="4281287"/>
          <a:ext cx="3000000" cy="3000000"/>
        </p:xfrm>
        <a:graphic>
          <a:graphicData uri="http://schemas.openxmlformats.org/drawingml/2006/table">
            <a:tbl>
              <a:tblPr>
                <a:noFill/>
                <a:tableStyleId>{9EC2A1BF-D59B-4907-AF8D-B1741EF1AC33}</a:tableStyleId>
              </a:tblPr>
              <a:tblGrid>
                <a:gridCol w="994100"/>
                <a:gridCol w="3764800"/>
                <a:gridCol w="2379475"/>
              </a:tblGrid>
              <a:tr h="389000">
                <a:tc gridSpan="3">
                  <a:txBody>
                    <a:bodyPr/>
                    <a:lstStyle/>
                    <a:p>
                      <a:pPr indent="-198600" lvl="0" marL="2448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Given to patients of all ages, although it is contraindicated in pregnancy and while </a:t>
                      </a:r>
                      <a:r>
                        <a:rPr lang="ar" sz="1200">
                          <a:solidFill>
                            <a:srgbClr val="1C4588"/>
                          </a:solidFill>
                          <a:latin typeface="Mada"/>
                          <a:ea typeface="Mada"/>
                          <a:cs typeface="Mada"/>
                          <a:sym typeface="Mada"/>
                        </a:rPr>
                        <a:t>breastfeeding</a:t>
                      </a:r>
                      <a:r>
                        <a:rPr lang="ar"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b="1" baseline="30000" lang="ar" sz="1200">
                          <a:solidFill>
                            <a:srgbClr val="CC0000"/>
                          </a:solidFill>
                          <a:latin typeface="Mada"/>
                          <a:ea typeface="Mada"/>
                          <a:cs typeface="Mada"/>
                          <a:sym typeface="Mada"/>
                        </a:rPr>
                        <a:t>131</a:t>
                      </a:r>
                      <a:r>
                        <a:rPr b="1" lang="ar" sz="1200">
                          <a:solidFill>
                            <a:srgbClr val="CC0000"/>
                          </a:solidFill>
                          <a:latin typeface="Mada"/>
                          <a:ea typeface="Mada"/>
                          <a:cs typeface="Mada"/>
                          <a:sym typeface="Mada"/>
                        </a:rPr>
                        <a:t>Iodine </a:t>
                      </a:r>
                      <a:r>
                        <a:rPr lang="ar" sz="1200">
                          <a:solidFill>
                            <a:srgbClr val="CC0000"/>
                          </a:solidFill>
                          <a:latin typeface="Mada"/>
                          <a:ea typeface="Mada"/>
                          <a:cs typeface="Mada"/>
                          <a:sym typeface="Mada"/>
                        </a:rPr>
                        <a:t>is most commonly used</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Dose</a:t>
                      </a:r>
                      <a:r>
                        <a:rPr lang="ar" sz="1200">
                          <a:solidFill>
                            <a:schemeClr val="dk1"/>
                          </a:solidFill>
                          <a:latin typeface="Mada"/>
                          <a:ea typeface="Mada"/>
                          <a:cs typeface="Mada"/>
                          <a:sym typeface="Mada"/>
                        </a:rPr>
                        <a:t>: 131I (uci/g) x thyroid weight x 100/ 24-hr RAI uptake.</a:t>
                      </a:r>
                      <a:endParaRPr sz="1200">
                        <a:latin typeface="Mada"/>
                        <a:ea typeface="Mada"/>
                        <a:cs typeface="Mada"/>
                        <a:sym typeface="Mada"/>
                      </a:endParaRPr>
                    </a:p>
                  </a:txBody>
                  <a:tcPr marT="80200" marB="80200" marR="100775" marL="100775" anchor="ctr">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solidFill>
                      <a:srgbClr val="F9FBFC"/>
                    </a:solidFill>
                  </a:tcPr>
                </a:tc>
                <a:tc hMerge="1"/>
                <a:tc hMerge="1"/>
              </a:tr>
              <a:tr h="389000">
                <a:tc>
                  <a:txBody>
                    <a:bodyPr/>
                    <a:lstStyle/>
                    <a:p>
                      <a:pPr indent="0" lvl="0" marL="0" rtl="0" algn="ctr">
                        <a:spcBef>
                          <a:spcPts val="0"/>
                        </a:spcBef>
                        <a:spcAft>
                          <a:spcPts val="0"/>
                        </a:spcAft>
                        <a:buNone/>
                      </a:pPr>
                      <a:r>
                        <a:rPr b="1" lang="ar" sz="1200">
                          <a:solidFill>
                            <a:schemeClr val="lt1"/>
                          </a:solidFill>
                          <a:latin typeface="Mada"/>
                          <a:ea typeface="Mada"/>
                          <a:cs typeface="Mada"/>
                          <a:sym typeface="Mada"/>
                        </a:rPr>
                        <a:t>Advantages</a:t>
                      </a:r>
                      <a:endParaRPr b="1" sz="1200">
                        <a:solidFill>
                          <a:srgbClr val="FFFFFF"/>
                        </a:solidFill>
                        <a:latin typeface="Mada"/>
                        <a:ea typeface="Mada"/>
                        <a:cs typeface="Mada"/>
                        <a:sym typeface="Mada"/>
                      </a:endParaRPr>
                    </a:p>
                  </a:txBody>
                  <a:tcPr marT="80200" marB="80200" marR="100775" marL="100775" anchor="ctr">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solidFill>
                      <a:schemeClr val="accent2"/>
                    </a:solidFill>
                  </a:tcPr>
                </a:tc>
                <a:tc gridSpan="2">
                  <a:txBody>
                    <a:bodyPr/>
                    <a:lstStyle/>
                    <a:p>
                      <a:pPr indent="0" lvl="0" marL="0" rtl="0" algn="l">
                        <a:spcBef>
                          <a:spcPts val="0"/>
                        </a:spcBef>
                        <a:spcAft>
                          <a:spcPts val="0"/>
                        </a:spcAft>
                        <a:buNone/>
                      </a:pPr>
                      <a:r>
                        <a:rPr b="1" lang="ar" sz="1200">
                          <a:solidFill>
                            <a:srgbClr val="CC0000"/>
                          </a:solidFill>
                          <a:latin typeface="Mada"/>
                          <a:ea typeface="Mada"/>
                          <a:cs typeface="Mada"/>
                          <a:sym typeface="Mada"/>
                        </a:rPr>
                        <a:t>Permanent</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resolution</a:t>
                      </a:r>
                      <a:r>
                        <a:rPr lang="ar" sz="1200">
                          <a:solidFill>
                            <a:schemeClr val="dk1"/>
                          </a:solidFill>
                          <a:latin typeface="Mada"/>
                          <a:ea typeface="Mada"/>
                          <a:cs typeface="Mada"/>
                          <a:sym typeface="Mada"/>
                        </a:rPr>
                        <a:t> of hyperthyroidism. </a:t>
                      </a:r>
                      <a:r>
                        <a:rPr lang="ar" sz="1200">
                          <a:solidFill>
                            <a:srgbClr val="1C4588"/>
                          </a:solidFill>
                          <a:latin typeface="Mada"/>
                          <a:ea typeface="Mada"/>
                          <a:cs typeface="Mada"/>
                          <a:sym typeface="Mada"/>
                        </a:rPr>
                        <a:t>There is no increased risk of malignancy after RAI.</a:t>
                      </a:r>
                      <a:endParaRPr sz="1200">
                        <a:solidFill>
                          <a:srgbClr val="1C4588"/>
                        </a:solidFill>
                        <a:latin typeface="Mada"/>
                        <a:ea typeface="Mada"/>
                        <a:cs typeface="Mada"/>
                        <a:sym typeface="Mada"/>
                      </a:endParaRPr>
                    </a:p>
                  </a:txBody>
                  <a:tcPr marT="80200" marB="80200" marR="100775" marL="100775">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c hMerge="1"/>
              </a:tr>
              <a:tr h="389000">
                <a:tc>
                  <a:txBody>
                    <a:bodyPr/>
                    <a:lstStyle/>
                    <a:p>
                      <a:pPr indent="0" lvl="0" marL="0" rtl="0" algn="ctr">
                        <a:spcBef>
                          <a:spcPts val="0"/>
                        </a:spcBef>
                        <a:spcAft>
                          <a:spcPts val="0"/>
                        </a:spcAft>
                        <a:buNone/>
                      </a:pPr>
                      <a:r>
                        <a:rPr b="1" lang="ar" sz="1200">
                          <a:solidFill>
                            <a:schemeClr val="lt1"/>
                          </a:solidFill>
                          <a:latin typeface="Mada"/>
                          <a:ea typeface="Mada"/>
                          <a:cs typeface="Mada"/>
                          <a:sym typeface="Mada"/>
                        </a:rPr>
                        <a:t>Dis-</a:t>
                      </a:r>
                      <a:endParaRPr b="1" sz="1200">
                        <a:solidFill>
                          <a:schemeClr val="lt1"/>
                        </a:solidFill>
                        <a:latin typeface="Mada"/>
                        <a:ea typeface="Mada"/>
                        <a:cs typeface="Mada"/>
                        <a:sym typeface="Mada"/>
                      </a:endParaRPr>
                    </a:p>
                    <a:p>
                      <a:pPr indent="0" lvl="0" marL="0" rtl="0" algn="ctr">
                        <a:spcBef>
                          <a:spcPts val="0"/>
                        </a:spcBef>
                        <a:spcAft>
                          <a:spcPts val="0"/>
                        </a:spcAft>
                        <a:buNone/>
                      </a:pPr>
                      <a:r>
                        <a:rPr b="1" lang="ar" sz="1200">
                          <a:solidFill>
                            <a:schemeClr val="lt1"/>
                          </a:solidFill>
                          <a:latin typeface="Mada"/>
                          <a:ea typeface="Mada"/>
                          <a:cs typeface="Mada"/>
                          <a:sym typeface="Mada"/>
                        </a:rPr>
                        <a:t>advantages</a:t>
                      </a:r>
                      <a:endParaRPr b="1" sz="1200">
                        <a:solidFill>
                          <a:schemeClr val="lt1"/>
                        </a:solidFill>
                        <a:latin typeface="Mada"/>
                        <a:ea typeface="Mada"/>
                        <a:cs typeface="Mada"/>
                        <a:sym typeface="Mada"/>
                      </a:endParaRPr>
                    </a:p>
                  </a:txBody>
                  <a:tcPr marT="80200" marB="80200" marR="100775" marL="100775" anchor="ctr">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solidFill>
                      <a:schemeClr val="accent2"/>
                    </a:solidFill>
                  </a:tcPr>
                </a:tc>
                <a:tc gridSpan="2">
                  <a:txBody>
                    <a:bodyPr/>
                    <a:lstStyle/>
                    <a:p>
                      <a:pPr indent="0" lvl="0" marL="0" rtl="0" algn="l">
                        <a:spcBef>
                          <a:spcPts val="0"/>
                        </a:spcBef>
                        <a:spcAft>
                          <a:spcPts val="0"/>
                        </a:spcAft>
                        <a:buNone/>
                      </a:pPr>
                      <a:r>
                        <a:rPr lang="ar" sz="1200">
                          <a:solidFill>
                            <a:schemeClr val="dk1"/>
                          </a:solidFill>
                          <a:latin typeface="Mada"/>
                          <a:ea typeface="Mada"/>
                          <a:cs typeface="Mada"/>
                          <a:sym typeface="Mada"/>
                        </a:rPr>
                        <a:t>Permanent hypothyroidism. Patient must take radiation precautions for several days after treatment, avoiding contact with young children and pregnant women. Patient concerns about long-term effect of radiation. Rare radiation thyroiditis. </a:t>
                      </a:r>
                      <a:endParaRPr b="1" sz="1200">
                        <a:solidFill>
                          <a:schemeClr val="dk1"/>
                        </a:solidFill>
                        <a:latin typeface="Mada"/>
                        <a:ea typeface="Mada"/>
                        <a:cs typeface="Mada"/>
                        <a:sym typeface="Mada"/>
                      </a:endParaRPr>
                    </a:p>
                  </a:txBody>
                  <a:tcPr marT="80200" marB="80200" marR="100775" marL="100775">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c hMerge="1"/>
              </a:tr>
            </a:tbl>
          </a:graphicData>
        </a:graphic>
      </p:graphicFrame>
      <p:sp>
        <p:nvSpPr>
          <p:cNvPr id="450" name="Google Shape;450;p31"/>
          <p:cNvSpPr txBox="1"/>
          <p:nvPr/>
        </p:nvSpPr>
        <p:spPr>
          <a:xfrm>
            <a:off x="247500" y="5895950"/>
            <a:ext cx="4324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Surgical treatment:</a:t>
            </a:r>
            <a:endParaRPr b="1" sz="2200">
              <a:highlight>
                <a:srgbClr val="D0E0E3"/>
              </a:highlight>
              <a:latin typeface="Mada"/>
              <a:ea typeface="Mada"/>
              <a:cs typeface="Mada"/>
              <a:sym typeface="Mada"/>
            </a:endParaRPr>
          </a:p>
        </p:txBody>
      </p:sp>
      <p:graphicFrame>
        <p:nvGraphicFramePr>
          <p:cNvPr id="451" name="Google Shape;451;p31"/>
          <p:cNvGraphicFramePr/>
          <p:nvPr/>
        </p:nvGraphicFramePr>
        <p:xfrm>
          <a:off x="223042" y="6422762"/>
          <a:ext cx="3000000" cy="3000000"/>
        </p:xfrm>
        <a:graphic>
          <a:graphicData uri="http://schemas.openxmlformats.org/drawingml/2006/table">
            <a:tbl>
              <a:tblPr>
                <a:noFill/>
                <a:tableStyleId>{9EC2A1BF-D59B-4907-AF8D-B1741EF1AC33}</a:tableStyleId>
              </a:tblPr>
              <a:tblGrid>
                <a:gridCol w="994100"/>
                <a:gridCol w="3764800"/>
                <a:gridCol w="2379475"/>
              </a:tblGrid>
              <a:tr h="340900">
                <a:tc gridSpan="3">
                  <a:txBody>
                    <a:bodyPr/>
                    <a:lstStyle/>
                    <a:p>
                      <a:pPr indent="0" lvl="0" marL="0" rtl="0" algn="l">
                        <a:spcBef>
                          <a:spcPts val="0"/>
                        </a:spcBef>
                        <a:spcAft>
                          <a:spcPts val="0"/>
                        </a:spcAft>
                        <a:buNone/>
                      </a:pPr>
                      <a:r>
                        <a:rPr b="1" lang="ar" sz="1200">
                          <a:solidFill>
                            <a:srgbClr val="6AA84F"/>
                          </a:solidFill>
                          <a:latin typeface="Mada"/>
                          <a:ea typeface="Mada"/>
                          <a:cs typeface="Mada"/>
                          <a:sym typeface="Mada"/>
                        </a:rPr>
                        <a:t>When</a:t>
                      </a:r>
                      <a:r>
                        <a:rPr b="1"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Either for </a:t>
                      </a:r>
                      <a:r>
                        <a:rPr b="1" lang="ar" sz="1200">
                          <a:solidFill>
                            <a:srgbClr val="6AA84F"/>
                          </a:solidFill>
                          <a:latin typeface="Mada"/>
                          <a:ea typeface="Mada"/>
                          <a:cs typeface="Mada"/>
                          <a:sym typeface="Mada"/>
                        </a:rPr>
                        <a:t>big goiter</a:t>
                      </a:r>
                      <a:r>
                        <a:rPr lang="ar" sz="1200">
                          <a:solidFill>
                            <a:srgbClr val="6AA84F"/>
                          </a:solidFill>
                          <a:latin typeface="Mada"/>
                          <a:ea typeface="Mada"/>
                          <a:cs typeface="Mada"/>
                          <a:sym typeface="Mada"/>
                        </a:rPr>
                        <a:t> or </a:t>
                      </a:r>
                      <a:r>
                        <a:rPr b="1" lang="ar" sz="1200">
                          <a:solidFill>
                            <a:srgbClr val="6AA84F"/>
                          </a:solidFill>
                          <a:latin typeface="Mada"/>
                          <a:ea typeface="Mada"/>
                          <a:cs typeface="Mada"/>
                          <a:sym typeface="Mada"/>
                        </a:rPr>
                        <a:t>failure </a:t>
                      </a:r>
                      <a:r>
                        <a:rPr lang="ar" sz="1200">
                          <a:solidFill>
                            <a:srgbClr val="6AA84F"/>
                          </a:solidFill>
                          <a:latin typeface="Mada"/>
                          <a:ea typeface="Mada"/>
                          <a:cs typeface="Mada"/>
                          <a:sym typeface="Mada"/>
                        </a:rPr>
                        <a:t>of the previous two modalities .</a:t>
                      </a:r>
                      <a:endParaRPr sz="1200">
                        <a:solidFill>
                          <a:srgbClr val="6AA84F"/>
                        </a:solidFill>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Subtotal thyroidectomy</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Preparation for surgery: </a:t>
                      </a:r>
                      <a:r>
                        <a:rPr lang="ar" sz="1200">
                          <a:solidFill>
                            <a:srgbClr val="999999"/>
                          </a:solidFill>
                          <a:latin typeface="Mada"/>
                          <a:ea typeface="Mada"/>
                          <a:cs typeface="Mada"/>
                          <a:sym typeface="Mada"/>
                        </a:rPr>
                        <a:t>control HR,BP, thyroxine levels</a:t>
                      </a:r>
                      <a:endParaRPr sz="1200">
                        <a:solidFill>
                          <a:srgbClr val="999999"/>
                        </a:solidFill>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b="1" lang="ar" sz="1200">
                          <a:latin typeface="Mada"/>
                          <a:ea typeface="Mada"/>
                          <a:cs typeface="Mada"/>
                          <a:sym typeface="Mada"/>
                        </a:rPr>
                        <a:t>Complications:</a:t>
                      </a:r>
                      <a:endParaRPr sz="1200">
                        <a:latin typeface="Mada"/>
                        <a:ea typeface="Mada"/>
                        <a:cs typeface="Mada"/>
                        <a:sym typeface="Mada"/>
                      </a:endParaRPr>
                    </a:p>
                    <a:p>
                      <a:pPr indent="-198600" lvl="1" marL="630000" rtl="0" algn="l">
                        <a:spcBef>
                          <a:spcPts val="0"/>
                        </a:spcBef>
                        <a:spcAft>
                          <a:spcPts val="0"/>
                        </a:spcAft>
                        <a:buSzPts val="1200"/>
                        <a:buFont typeface="Mada"/>
                        <a:buChar char="○"/>
                      </a:pPr>
                      <a:r>
                        <a:rPr lang="ar" sz="1200">
                          <a:solidFill>
                            <a:schemeClr val="dk1"/>
                          </a:solidFill>
                          <a:latin typeface="Mada"/>
                          <a:ea typeface="Mada"/>
                          <a:cs typeface="Mada"/>
                          <a:sym typeface="Mada"/>
                        </a:rPr>
                        <a:t>Permanent </a:t>
                      </a:r>
                      <a:r>
                        <a:rPr lang="ar" sz="1200">
                          <a:latin typeface="Mada"/>
                          <a:ea typeface="Mada"/>
                          <a:cs typeface="Mada"/>
                          <a:sym typeface="Mada"/>
                        </a:rPr>
                        <a:t>Hypothyroidism/ hypoparathyroidism and hypocalcemia</a:t>
                      </a:r>
                      <a:endParaRPr sz="1200">
                        <a:latin typeface="Mada"/>
                        <a:ea typeface="Mada"/>
                        <a:cs typeface="Mada"/>
                        <a:sym typeface="Mada"/>
                      </a:endParaRPr>
                    </a:p>
                    <a:p>
                      <a:pPr indent="-198600" lvl="1" marL="630000" rtl="0" algn="l">
                        <a:spcBef>
                          <a:spcPts val="0"/>
                        </a:spcBef>
                        <a:spcAft>
                          <a:spcPts val="0"/>
                        </a:spcAft>
                        <a:buSzPts val="1200"/>
                        <a:buFont typeface="Mada"/>
                        <a:buChar char="○"/>
                      </a:pPr>
                      <a:r>
                        <a:rPr lang="ar" sz="1200">
                          <a:latin typeface="Mada"/>
                          <a:ea typeface="Mada"/>
                          <a:cs typeface="Mada"/>
                          <a:sym typeface="Mada"/>
                        </a:rPr>
                        <a:t>Recurrent laryngeal nerve injury, hoarseness </a:t>
                      </a:r>
                      <a:endParaRPr sz="1200">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When to start thyroxine therapy after removal of the gland?</a:t>
                      </a:r>
                      <a:r>
                        <a:rPr lang="ar" sz="1200">
                          <a:latin typeface="Mada"/>
                          <a:ea typeface="Mada"/>
                          <a:cs typeface="Mada"/>
                          <a:sym typeface="Mada"/>
                        </a:rPr>
                        <a:t> </a:t>
                      </a:r>
                      <a:r>
                        <a:rPr b="1" lang="ar" sz="1200">
                          <a:solidFill>
                            <a:srgbClr val="CC0000"/>
                          </a:solidFill>
                          <a:latin typeface="Mada"/>
                          <a:ea typeface="Mada"/>
                          <a:cs typeface="Mada"/>
                          <a:sym typeface="Mada"/>
                        </a:rPr>
                        <a:t>IMMEDIATELY!</a:t>
                      </a:r>
                      <a:endParaRPr b="1" sz="1200">
                        <a:solidFill>
                          <a:srgbClr val="CC0000"/>
                        </a:solidFill>
                        <a:latin typeface="Mada"/>
                        <a:ea typeface="Mada"/>
                        <a:cs typeface="Mada"/>
                        <a:sym typeface="Mada"/>
                      </a:endParaRPr>
                    </a:p>
                  </a:txBody>
                  <a:tcPr marT="80200" marB="80200" marR="100775" marL="100775" anchor="ctr">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solidFill>
                      <a:srgbClr val="F9FBFC"/>
                    </a:solidFill>
                  </a:tcPr>
                </a:tc>
                <a:tc hMerge="1"/>
                <a:tc hMerge="1"/>
              </a:tr>
              <a:tr h="340900">
                <a:tc>
                  <a:txBody>
                    <a:bodyPr/>
                    <a:lstStyle/>
                    <a:p>
                      <a:pPr indent="0" lvl="0" marL="0" rtl="0" algn="ctr">
                        <a:spcBef>
                          <a:spcPts val="0"/>
                        </a:spcBef>
                        <a:spcAft>
                          <a:spcPts val="0"/>
                        </a:spcAft>
                        <a:buNone/>
                      </a:pPr>
                      <a:r>
                        <a:rPr b="1" lang="ar" sz="1200">
                          <a:solidFill>
                            <a:schemeClr val="lt1"/>
                          </a:solidFill>
                          <a:latin typeface="Mada"/>
                          <a:ea typeface="Mada"/>
                          <a:cs typeface="Mada"/>
                          <a:sym typeface="Mada"/>
                        </a:rPr>
                        <a:t>Advantages</a:t>
                      </a:r>
                      <a:endParaRPr b="1" sz="1200">
                        <a:solidFill>
                          <a:srgbClr val="FFFFFF"/>
                        </a:solidFill>
                        <a:latin typeface="Mada"/>
                        <a:ea typeface="Mada"/>
                        <a:cs typeface="Mada"/>
                        <a:sym typeface="Mada"/>
                      </a:endParaRPr>
                    </a:p>
                  </a:txBody>
                  <a:tcPr marT="80200" marB="80200" marR="100775" marL="100775" anchor="ctr">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solidFill>
                      <a:schemeClr val="accent2"/>
                    </a:solidFill>
                  </a:tcPr>
                </a:tc>
                <a:tc gridSpan="2">
                  <a:txBody>
                    <a:bodyPr/>
                    <a:lstStyle/>
                    <a:p>
                      <a:pPr indent="0" lvl="0" marL="0" rtl="0" algn="l">
                        <a:spcBef>
                          <a:spcPts val="0"/>
                        </a:spcBef>
                        <a:spcAft>
                          <a:spcPts val="0"/>
                        </a:spcAft>
                        <a:buNone/>
                      </a:pPr>
                      <a:r>
                        <a:rPr lang="ar" sz="1200">
                          <a:latin typeface="Mada"/>
                          <a:ea typeface="Mada"/>
                          <a:cs typeface="Mada"/>
                          <a:sym typeface="Mada"/>
                        </a:rPr>
                        <a:t>Rapid, permanent cure of </a:t>
                      </a:r>
                      <a:r>
                        <a:rPr lang="ar" sz="1200">
                          <a:latin typeface="Mada"/>
                          <a:ea typeface="Mada"/>
                          <a:cs typeface="Mada"/>
                          <a:sym typeface="Mada"/>
                        </a:rPr>
                        <a:t>hyperthyroidism</a:t>
                      </a:r>
                      <a:endParaRPr sz="1200">
                        <a:latin typeface="Mada"/>
                        <a:ea typeface="Mada"/>
                        <a:cs typeface="Mada"/>
                        <a:sym typeface="Mada"/>
                      </a:endParaRPr>
                    </a:p>
                  </a:txBody>
                  <a:tcPr marT="80200" marB="80200" marR="100775" marL="100775">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c hMerge="1"/>
              </a:tr>
            </a:tbl>
          </a:graphicData>
        </a:graphic>
      </p:graphicFrame>
      <p:sp>
        <p:nvSpPr>
          <p:cNvPr id="452" name="Google Shape;452;p31"/>
          <p:cNvSpPr txBox="1"/>
          <p:nvPr/>
        </p:nvSpPr>
        <p:spPr>
          <a:xfrm>
            <a:off x="247500" y="8258150"/>
            <a:ext cx="4324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Others:</a:t>
            </a:r>
            <a:endParaRPr b="1" sz="2200">
              <a:highlight>
                <a:srgbClr val="D0E0E3"/>
              </a:highlight>
              <a:latin typeface="Mada"/>
              <a:ea typeface="Mada"/>
              <a:cs typeface="Mada"/>
              <a:sym typeface="Mada"/>
            </a:endParaRPr>
          </a:p>
        </p:txBody>
      </p:sp>
      <p:pic>
        <p:nvPicPr>
          <p:cNvPr id="453" name="Google Shape;453;p31"/>
          <p:cNvPicPr preferRelativeResize="0"/>
          <p:nvPr/>
        </p:nvPicPr>
        <p:blipFill>
          <a:blip r:embed="rId4">
            <a:alphaModFix/>
          </a:blip>
          <a:stretch>
            <a:fillRect/>
          </a:stretch>
        </p:blipFill>
        <p:spPr>
          <a:xfrm>
            <a:off x="5428801" y="6634950"/>
            <a:ext cx="1787449" cy="871025"/>
          </a:xfrm>
          <a:prstGeom prst="rect">
            <a:avLst/>
          </a:prstGeom>
          <a:noFill/>
          <a:ln cap="flat" cmpd="sng" w="19050">
            <a:solidFill>
              <a:srgbClr val="1C4588"/>
            </a:solidFill>
            <a:prstDash val="solid"/>
            <a:round/>
            <a:headEnd len="sm" w="sm" type="none"/>
            <a:tailEnd len="sm" w="sm" type="none"/>
          </a:ln>
        </p:spPr>
      </p:pic>
      <p:pic>
        <p:nvPicPr>
          <p:cNvPr id="454" name="Google Shape;454;p31"/>
          <p:cNvPicPr preferRelativeResize="0"/>
          <p:nvPr/>
        </p:nvPicPr>
        <p:blipFill>
          <a:blip r:embed="rId5">
            <a:alphaModFix/>
          </a:blip>
          <a:stretch>
            <a:fillRect/>
          </a:stretch>
        </p:blipFill>
        <p:spPr>
          <a:xfrm>
            <a:off x="957825" y="10428083"/>
            <a:ext cx="343750" cy="1355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60" name="Google Shape;460;p32"/>
          <p:cNvSpPr txBox="1"/>
          <p:nvPr/>
        </p:nvSpPr>
        <p:spPr>
          <a:xfrm>
            <a:off x="8163325" y="1028807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461" name="Google Shape;461;p32"/>
          <p:cNvSpPr txBox="1"/>
          <p:nvPr/>
        </p:nvSpPr>
        <p:spPr>
          <a:xfrm>
            <a:off x="247500" y="904850"/>
            <a:ext cx="721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Treatment of other forms of thyrotoxicosis</a:t>
            </a:r>
            <a:r>
              <a:rPr b="1" lang="ar" sz="2200">
                <a:highlight>
                  <a:srgbClr val="D0E0E3"/>
                </a:highlight>
                <a:latin typeface="Mada"/>
                <a:ea typeface="Mada"/>
                <a:cs typeface="Mada"/>
                <a:sym typeface="Mada"/>
              </a:rPr>
              <a:t>:</a:t>
            </a:r>
            <a:endParaRPr b="1" sz="2200">
              <a:highlight>
                <a:srgbClr val="D0E0E3"/>
              </a:highlight>
              <a:latin typeface="Mada"/>
              <a:ea typeface="Mada"/>
              <a:cs typeface="Mada"/>
              <a:sym typeface="Mada"/>
            </a:endParaRPr>
          </a:p>
        </p:txBody>
      </p:sp>
      <p:sp>
        <p:nvSpPr>
          <p:cNvPr id="462" name="Google Shape;462;p3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Hyperthyroidism</a:t>
            </a:r>
            <a:endParaRPr b="1" sz="2600">
              <a:latin typeface="Mada"/>
              <a:ea typeface="Mada"/>
              <a:cs typeface="Mada"/>
              <a:sym typeface="Mada"/>
            </a:endParaRPr>
          </a:p>
        </p:txBody>
      </p:sp>
      <p:sp>
        <p:nvSpPr>
          <p:cNvPr id="463" name="Google Shape;463;p32"/>
          <p:cNvSpPr txBox="1"/>
          <p:nvPr/>
        </p:nvSpPr>
        <p:spPr>
          <a:xfrm>
            <a:off x="374800" y="6055750"/>
            <a:ext cx="7185300" cy="1626300"/>
          </a:xfrm>
          <a:prstGeom prst="rect">
            <a:avLst/>
          </a:prstGeom>
          <a:noFill/>
          <a:ln>
            <a:noFill/>
          </a:ln>
        </p:spPr>
        <p:txBody>
          <a:bodyPr anchorCtr="0" anchor="t" bIns="91425" lIns="91425" spcFirstLastPara="1" rIns="91425" wrap="square" tIns="91425">
            <a:noAutofit/>
          </a:bodyPr>
          <a:lstStyle/>
          <a:p>
            <a:pPr indent="-198600" lvl="0" marL="244800" rtl="0" algn="l">
              <a:spcBef>
                <a:spcPts val="0"/>
              </a:spcBef>
              <a:spcAft>
                <a:spcPts val="0"/>
              </a:spcAft>
              <a:buSzPts val="1200"/>
              <a:buFont typeface="Mada"/>
              <a:buChar char="●"/>
            </a:pPr>
            <a:r>
              <a:rPr b="1" lang="ar" sz="1200">
                <a:latin typeface="Mada"/>
                <a:ea typeface="Mada"/>
                <a:cs typeface="Mada"/>
                <a:sym typeface="Mada"/>
              </a:rPr>
              <a:t>Nontoxic goiter: </a:t>
            </a:r>
            <a:r>
              <a:rPr lang="ar" sz="1200">
                <a:solidFill>
                  <a:srgbClr val="6AA84F"/>
                </a:solidFill>
                <a:latin typeface="Mada"/>
                <a:ea typeface="Mada"/>
                <a:cs typeface="Mada"/>
                <a:sym typeface="Mada"/>
              </a:rPr>
              <a:t>if the function is normal, no malignancy, no compression symptoms? Just observe</a:t>
            </a:r>
            <a:endParaRPr sz="1200">
              <a:solidFill>
                <a:srgbClr val="6AA84F"/>
              </a:solidFill>
              <a:latin typeface="Mada"/>
              <a:ea typeface="Mada"/>
              <a:cs typeface="Mada"/>
              <a:sym typeface="Mada"/>
            </a:endParaRPr>
          </a:p>
          <a:p>
            <a:pPr indent="-198600" lvl="0" marL="244800" rtl="0" algn="l">
              <a:spcBef>
                <a:spcPts val="0"/>
              </a:spcBef>
              <a:spcAft>
                <a:spcPts val="0"/>
              </a:spcAft>
              <a:buSzPts val="1200"/>
              <a:buFont typeface="Mada"/>
              <a:buChar char="●"/>
            </a:pPr>
            <a:r>
              <a:rPr b="1" lang="ar" sz="1200">
                <a:latin typeface="Mada"/>
                <a:ea typeface="Mada"/>
                <a:cs typeface="Mada"/>
                <a:sym typeface="Mada"/>
              </a:rPr>
              <a:t>Subacute thyroiditis (De Quervain’s): </a:t>
            </a:r>
            <a:r>
              <a:rPr lang="ar" sz="1200">
                <a:solidFill>
                  <a:srgbClr val="6AA84F"/>
                </a:solidFill>
                <a:latin typeface="Mada"/>
                <a:ea typeface="Mada"/>
                <a:cs typeface="Mada"/>
                <a:sym typeface="Mada"/>
              </a:rPr>
              <a:t>Symptomatic therapy</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b="1" lang="ar" sz="1200">
                <a:latin typeface="Mada"/>
                <a:ea typeface="Mada"/>
                <a:cs typeface="Mada"/>
                <a:sym typeface="Mada"/>
              </a:rPr>
              <a:t>Chronic thyroiditis: </a:t>
            </a:r>
            <a:r>
              <a:rPr lang="ar" sz="1200">
                <a:solidFill>
                  <a:srgbClr val="6AA84F"/>
                </a:solidFill>
                <a:latin typeface="Mada"/>
                <a:ea typeface="Mada"/>
                <a:cs typeface="Mada"/>
                <a:sym typeface="Mada"/>
              </a:rPr>
              <a:t>Usually they end up with hypothyroidism, so treat it as hypothyroidism</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b="1" lang="ar" sz="1200">
                <a:latin typeface="Mada"/>
                <a:ea typeface="Mada"/>
                <a:cs typeface="Mada"/>
                <a:sym typeface="Mada"/>
              </a:rPr>
              <a:t>Acute thyroiditis: </a:t>
            </a:r>
            <a:r>
              <a:rPr lang="ar" sz="1200">
                <a:solidFill>
                  <a:srgbClr val="6AA84F"/>
                </a:solidFill>
                <a:latin typeface="Mada"/>
                <a:ea typeface="Mada"/>
                <a:cs typeface="Mada"/>
                <a:sym typeface="Mada"/>
              </a:rPr>
              <a:t>VERY painful, give pain medications and BB</a:t>
            </a:r>
            <a:endParaRPr sz="1200">
              <a:solidFill>
                <a:srgbClr val="6AA84F"/>
              </a:solidFill>
              <a:latin typeface="Mada"/>
              <a:ea typeface="Mada"/>
              <a:cs typeface="Mada"/>
              <a:sym typeface="Mada"/>
            </a:endParaRPr>
          </a:p>
          <a:p>
            <a:pPr indent="-198600" lvl="0" marL="244800" rtl="0" algn="l">
              <a:spcBef>
                <a:spcPts val="0"/>
              </a:spcBef>
              <a:spcAft>
                <a:spcPts val="0"/>
              </a:spcAft>
              <a:buSzPts val="1200"/>
              <a:buFont typeface="Mada"/>
              <a:buChar char="●"/>
            </a:pPr>
            <a:r>
              <a:rPr b="1" lang="ar" sz="1200">
                <a:solidFill>
                  <a:schemeClr val="dk1"/>
                </a:solidFill>
                <a:latin typeface="Mada"/>
                <a:ea typeface="Mada"/>
                <a:cs typeface="Mada"/>
                <a:sym typeface="Mada"/>
              </a:rPr>
              <a:t>Thyroid cancer</a:t>
            </a:r>
            <a:endParaRPr sz="1200">
              <a:solidFill>
                <a:srgbClr val="6AA84F"/>
              </a:solidFill>
              <a:latin typeface="Mada"/>
              <a:ea typeface="Mada"/>
              <a:cs typeface="Mada"/>
              <a:sym typeface="Mada"/>
            </a:endParaRPr>
          </a:p>
          <a:p>
            <a:pPr indent="-198600" lvl="0" marL="244800" rtl="0" algn="l">
              <a:spcBef>
                <a:spcPts val="0"/>
              </a:spcBef>
              <a:spcAft>
                <a:spcPts val="0"/>
              </a:spcAft>
              <a:buSzPts val="1200"/>
              <a:buFont typeface="Mada"/>
              <a:buChar char="●"/>
            </a:pPr>
            <a:r>
              <a:rPr b="1" lang="ar" sz="1200">
                <a:latin typeface="Mada"/>
                <a:ea typeface="Mada"/>
                <a:cs typeface="Mada"/>
                <a:sym typeface="Mada"/>
              </a:rPr>
              <a:t>Thyroid nodules: </a:t>
            </a:r>
            <a:endParaRPr b="1" sz="1200">
              <a:latin typeface="Mada"/>
              <a:ea typeface="Mada"/>
              <a:cs typeface="Mada"/>
              <a:sym typeface="Mada"/>
            </a:endParaRPr>
          </a:p>
          <a:p>
            <a:pPr indent="-304800" lvl="1" marL="914400" rtl="0" algn="l">
              <a:spcBef>
                <a:spcPts val="0"/>
              </a:spcBef>
              <a:spcAft>
                <a:spcPts val="0"/>
              </a:spcAft>
              <a:buSzPts val="1200"/>
              <a:buFont typeface="Mada"/>
              <a:buAutoNum type="alphaLcPeriod"/>
            </a:pPr>
            <a:r>
              <a:rPr lang="ar" sz="1200">
                <a:solidFill>
                  <a:srgbClr val="6AA84F"/>
                </a:solidFill>
                <a:latin typeface="Mada"/>
                <a:ea typeface="Mada"/>
                <a:cs typeface="Mada"/>
                <a:sym typeface="Mada"/>
              </a:rPr>
              <a:t>Anybody with thyroid nodule, </a:t>
            </a:r>
            <a:r>
              <a:rPr b="1" lang="ar" sz="1200">
                <a:solidFill>
                  <a:srgbClr val="6AA84F"/>
                </a:solidFill>
                <a:latin typeface="Mada"/>
                <a:ea typeface="Mada"/>
                <a:cs typeface="Mada"/>
                <a:sym typeface="Mada"/>
              </a:rPr>
              <a:t>do FNA</a:t>
            </a:r>
            <a:r>
              <a:rPr lang="ar" sz="1200">
                <a:solidFill>
                  <a:srgbClr val="6AA84F"/>
                </a:solidFill>
                <a:latin typeface="Mada"/>
                <a:ea typeface="Mada"/>
                <a:cs typeface="Mada"/>
                <a:sym typeface="Mada"/>
              </a:rPr>
              <a:t>. Unless the TSH is low (so the patient might have toxic nodule) which the risk of malignancy is very low. in this case you do thyroid scan.</a:t>
            </a:r>
            <a:endParaRPr b="1" sz="1200">
              <a:latin typeface="Mada"/>
              <a:ea typeface="Mada"/>
              <a:cs typeface="Mada"/>
              <a:sym typeface="Mada"/>
            </a:endParaRPr>
          </a:p>
        </p:txBody>
      </p:sp>
      <p:grpSp>
        <p:nvGrpSpPr>
          <p:cNvPr id="464" name="Google Shape;464;p32"/>
          <p:cNvGrpSpPr/>
          <p:nvPr/>
        </p:nvGrpSpPr>
        <p:grpSpPr>
          <a:xfrm>
            <a:off x="2714100" y="1597100"/>
            <a:ext cx="2131800" cy="1726200"/>
            <a:chOff x="2768025" y="1597100"/>
            <a:chExt cx="2131800" cy="1726200"/>
          </a:xfrm>
        </p:grpSpPr>
        <p:sp>
          <p:nvSpPr>
            <p:cNvPr id="465" name="Google Shape;465;p32"/>
            <p:cNvSpPr/>
            <p:nvPr/>
          </p:nvSpPr>
          <p:spPr>
            <a:xfrm>
              <a:off x="2768025" y="1951700"/>
              <a:ext cx="21318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Same </a:t>
              </a:r>
              <a:r>
                <a:rPr b="1" lang="ar" sz="1200">
                  <a:solidFill>
                    <a:srgbClr val="6AA84F"/>
                  </a:solidFill>
                  <a:latin typeface="Mada"/>
                  <a:ea typeface="Mada"/>
                  <a:cs typeface="Mada"/>
                  <a:sym typeface="Mada"/>
                </a:rPr>
                <a:t>approach</a:t>
              </a:r>
              <a:r>
                <a:rPr b="1" lang="ar" sz="1200">
                  <a:solidFill>
                    <a:srgbClr val="6AA84F"/>
                  </a:solidFill>
                  <a:latin typeface="Mada"/>
                  <a:ea typeface="Mada"/>
                  <a:cs typeface="Mada"/>
                  <a:sym typeface="Mada"/>
                </a:rPr>
                <a:t>.</a:t>
              </a:r>
              <a:endParaRPr b="1" sz="1200">
                <a:solidFill>
                  <a:srgbClr val="6AA84F"/>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Antithyroid medications</a:t>
              </a:r>
              <a:endParaRPr sz="1200">
                <a:solidFill>
                  <a:srgbClr val="6AA84F"/>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Radioactive iodine </a:t>
              </a:r>
              <a:endParaRPr sz="1200">
                <a:solidFill>
                  <a:srgbClr val="6AA84F"/>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Surgery </a:t>
              </a:r>
              <a:endParaRPr sz="1200">
                <a:latin typeface="Mada"/>
                <a:ea typeface="Mada"/>
                <a:cs typeface="Mada"/>
                <a:sym typeface="Mada"/>
              </a:endParaRPr>
            </a:p>
          </p:txBody>
        </p:sp>
        <p:sp>
          <p:nvSpPr>
            <p:cNvPr id="466" name="Google Shape;466;p32"/>
            <p:cNvSpPr/>
            <p:nvPr/>
          </p:nvSpPr>
          <p:spPr>
            <a:xfrm>
              <a:off x="2768025" y="1597100"/>
              <a:ext cx="19356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toxic multinodular goiter</a:t>
              </a:r>
              <a:endParaRPr b="1" sz="1200">
                <a:solidFill>
                  <a:srgbClr val="FFFFFF"/>
                </a:solidFill>
                <a:latin typeface="Mada"/>
                <a:ea typeface="Mada"/>
                <a:cs typeface="Mada"/>
                <a:sym typeface="Mada"/>
              </a:endParaRPr>
            </a:p>
          </p:txBody>
        </p:sp>
      </p:grpSp>
      <p:grpSp>
        <p:nvGrpSpPr>
          <p:cNvPr id="467" name="Google Shape;467;p32"/>
          <p:cNvGrpSpPr/>
          <p:nvPr/>
        </p:nvGrpSpPr>
        <p:grpSpPr>
          <a:xfrm>
            <a:off x="221775" y="1597100"/>
            <a:ext cx="2131800" cy="1726200"/>
            <a:chOff x="221775" y="1597100"/>
            <a:chExt cx="2131800" cy="1726200"/>
          </a:xfrm>
        </p:grpSpPr>
        <p:sp>
          <p:nvSpPr>
            <p:cNvPr id="468" name="Google Shape;468;p32"/>
            <p:cNvSpPr/>
            <p:nvPr/>
          </p:nvSpPr>
          <p:spPr>
            <a:xfrm>
              <a:off x="221775" y="1951700"/>
              <a:ext cx="21318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600" lvl="0" marL="172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Antithyroid medications</a:t>
              </a:r>
              <a:endParaRPr sz="1200">
                <a:solidFill>
                  <a:srgbClr val="6AA84F"/>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Radioactive iodine (It will treat it, but it won’t reduce the size of the nodule to zero)</a:t>
              </a:r>
              <a:endParaRPr sz="1200">
                <a:solidFill>
                  <a:srgbClr val="6AA84F"/>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Surgery </a:t>
              </a:r>
              <a:r>
                <a:rPr lang="ar" sz="1200">
                  <a:solidFill>
                    <a:srgbClr val="6AA84F"/>
                  </a:solidFill>
                  <a:latin typeface="Mada"/>
                  <a:ea typeface="Mada"/>
                  <a:cs typeface="Mada"/>
                  <a:sym typeface="Mada"/>
                </a:rPr>
                <a:t>(Best if there are no contraindications)</a:t>
              </a:r>
              <a:endParaRPr sz="1200">
                <a:latin typeface="Mada"/>
                <a:ea typeface="Mada"/>
                <a:cs typeface="Mada"/>
                <a:sym typeface="Mada"/>
              </a:endParaRPr>
            </a:p>
          </p:txBody>
        </p:sp>
        <p:sp>
          <p:nvSpPr>
            <p:cNvPr id="469" name="Google Shape;469;p32"/>
            <p:cNvSpPr/>
            <p:nvPr/>
          </p:nvSpPr>
          <p:spPr>
            <a:xfrm>
              <a:off x="221775" y="1597100"/>
              <a:ext cx="19356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Toxic adenoma </a:t>
              </a:r>
              <a:endParaRPr b="1" sz="1200">
                <a:solidFill>
                  <a:srgbClr val="FFFFFF"/>
                </a:solidFill>
                <a:latin typeface="Mada"/>
                <a:ea typeface="Mada"/>
                <a:cs typeface="Mada"/>
                <a:sym typeface="Mada"/>
              </a:endParaRPr>
            </a:p>
          </p:txBody>
        </p:sp>
      </p:grpSp>
      <p:grpSp>
        <p:nvGrpSpPr>
          <p:cNvPr id="470" name="Google Shape;470;p32"/>
          <p:cNvGrpSpPr/>
          <p:nvPr/>
        </p:nvGrpSpPr>
        <p:grpSpPr>
          <a:xfrm>
            <a:off x="5206425" y="1597100"/>
            <a:ext cx="2131800" cy="1726200"/>
            <a:chOff x="5206425" y="1597100"/>
            <a:chExt cx="2131800" cy="1726200"/>
          </a:xfrm>
        </p:grpSpPr>
        <p:sp>
          <p:nvSpPr>
            <p:cNvPr id="471" name="Google Shape;471;p32"/>
            <p:cNvSpPr/>
            <p:nvPr/>
          </p:nvSpPr>
          <p:spPr>
            <a:xfrm>
              <a:off x="5206425" y="1951700"/>
              <a:ext cx="21318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Mada"/>
                  <a:ea typeface="Mada"/>
                  <a:cs typeface="Mada"/>
                  <a:sym typeface="Mada"/>
                </a:rPr>
                <a:t>If the patient’s </a:t>
              </a:r>
              <a:r>
                <a:rPr lang="ar" sz="1200">
                  <a:solidFill>
                    <a:srgbClr val="6AA84F"/>
                  </a:solidFill>
                  <a:latin typeface="Mada"/>
                  <a:ea typeface="Mada"/>
                  <a:cs typeface="Mada"/>
                  <a:sym typeface="Mada"/>
                </a:rPr>
                <a:t>arrhythmia</a:t>
              </a:r>
              <a:r>
                <a:rPr lang="ar" sz="1200">
                  <a:solidFill>
                    <a:srgbClr val="6AA84F"/>
                  </a:solidFill>
                  <a:latin typeface="Mada"/>
                  <a:ea typeface="Mada"/>
                  <a:cs typeface="Mada"/>
                  <a:sym typeface="Mada"/>
                </a:rPr>
                <a:t> is controlled with amiodarone and they have thyroid problems. </a:t>
              </a:r>
              <a:r>
                <a:rPr b="1" lang="ar" sz="1200">
                  <a:solidFill>
                    <a:srgbClr val="6AA84F"/>
                  </a:solidFill>
                  <a:latin typeface="Mada"/>
                  <a:ea typeface="Mada"/>
                  <a:cs typeface="Mada"/>
                  <a:sym typeface="Mada"/>
                </a:rPr>
                <a:t>The best is to remove the gland</a:t>
              </a:r>
              <a:r>
                <a:rPr lang="ar" sz="1200">
                  <a:solidFill>
                    <a:srgbClr val="6AA84F"/>
                  </a:solidFill>
                  <a:latin typeface="Mada"/>
                  <a:ea typeface="Mada"/>
                  <a:cs typeface="Mada"/>
                  <a:sym typeface="Mada"/>
                </a:rPr>
                <a:t>, </a:t>
              </a:r>
              <a:r>
                <a:rPr b="1" lang="ar" sz="1200">
                  <a:solidFill>
                    <a:srgbClr val="CC0000"/>
                  </a:solidFill>
                  <a:latin typeface="Mada"/>
                  <a:ea typeface="Mada"/>
                  <a:cs typeface="Mada"/>
                  <a:sym typeface="Mada"/>
                </a:rPr>
                <a:t>DO NOT stop</a:t>
              </a:r>
              <a:r>
                <a:rPr lang="ar" sz="1200">
                  <a:solidFill>
                    <a:srgbClr val="6AA84F"/>
                  </a:solidFill>
                  <a:latin typeface="Mada"/>
                  <a:ea typeface="Mada"/>
                  <a:cs typeface="Mada"/>
                  <a:sym typeface="Mada"/>
                </a:rPr>
                <a:t> </a:t>
              </a:r>
              <a:r>
                <a:rPr b="1" lang="ar" sz="1200">
                  <a:solidFill>
                    <a:srgbClr val="6AA84F"/>
                  </a:solidFill>
                  <a:latin typeface="Mada"/>
                  <a:ea typeface="Mada"/>
                  <a:cs typeface="Mada"/>
                  <a:sym typeface="Mada"/>
                </a:rPr>
                <a:t>the medication.</a:t>
              </a:r>
              <a:endParaRPr b="1" sz="1200">
                <a:latin typeface="Mada"/>
                <a:ea typeface="Mada"/>
                <a:cs typeface="Mada"/>
                <a:sym typeface="Mada"/>
              </a:endParaRPr>
            </a:p>
          </p:txBody>
        </p:sp>
        <p:sp>
          <p:nvSpPr>
            <p:cNvPr id="472" name="Google Shape;472;p32"/>
            <p:cNvSpPr/>
            <p:nvPr/>
          </p:nvSpPr>
          <p:spPr>
            <a:xfrm>
              <a:off x="5206425" y="1597100"/>
              <a:ext cx="19356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Amiodarone</a:t>
              </a:r>
              <a:endParaRPr b="1" sz="1200">
                <a:solidFill>
                  <a:srgbClr val="FFFFFF"/>
                </a:solidFill>
                <a:latin typeface="Mada"/>
                <a:ea typeface="Mada"/>
                <a:cs typeface="Mada"/>
                <a:sym typeface="Mada"/>
              </a:endParaRPr>
            </a:p>
          </p:txBody>
        </p:sp>
      </p:grpSp>
      <p:sp>
        <p:nvSpPr>
          <p:cNvPr id="473" name="Google Shape;473;p32"/>
          <p:cNvSpPr/>
          <p:nvPr/>
        </p:nvSpPr>
        <p:spPr>
          <a:xfrm>
            <a:off x="6785200" y="1641525"/>
            <a:ext cx="276000" cy="257400"/>
          </a:xfrm>
          <a:prstGeom prst="star5">
            <a:avLst>
              <a:gd fmla="val 19098" name="adj"/>
              <a:gd fmla="val 105146" name="hf"/>
              <a:gd fmla="val 110557" name="vf"/>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4" name="Google Shape;474;p32"/>
          <p:cNvGrpSpPr/>
          <p:nvPr/>
        </p:nvGrpSpPr>
        <p:grpSpPr>
          <a:xfrm>
            <a:off x="221775" y="3578300"/>
            <a:ext cx="2131800" cy="1726200"/>
            <a:chOff x="221775" y="1597100"/>
            <a:chExt cx="2131800" cy="1726200"/>
          </a:xfrm>
        </p:grpSpPr>
        <p:sp>
          <p:nvSpPr>
            <p:cNvPr id="475" name="Google Shape;475;p32"/>
            <p:cNvSpPr/>
            <p:nvPr/>
          </p:nvSpPr>
          <p:spPr>
            <a:xfrm>
              <a:off x="221775" y="1951700"/>
              <a:ext cx="21318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Symptomatic treatment</a:t>
              </a:r>
              <a:endParaRPr b="1" sz="1200">
                <a:solidFill>
                  <a:srgbClr val="6AA84F"/>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Thyrotoxic phase:</a:t>
              </a:r>
              <a:r>
                <a:rPr lang="ar" sz="1200">
                  <a:solidFill>
                    <a:srgbClr val="6AA84F"/>
                  </a:solidFill>
                  <a:latin typeface="Mada"/>
                  <a:ea typeface="Mada"/>
                  <a:cs typeface="Mada"/>
                  <a:sym typeface="Mada"/>
                </a:rPr>
                <a:t> Give BB</a:t>
              </a:r>
              <a:endParaRPr sz="1200">
                <a:solidFill>
                  <a:srgbClr val="6AA84F"/>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Hypothyroid phase:</a:t>
              </a:r>
              <a:r>
                <a:rPr lang="ar" sz="1200">
                  <a:solidFill>
                    <a:srgbClr val="6AA84F"/>
                  </a:solidFill>
                  <a:latin typeface="Mada"/>
                  <a:ea typeface="Mada"/>
                  <a:cs typeface="Mada"/>
                  <a:sym typeface="Mada"/>
                </a:rPr>
                <a:t> short duration of thyroxine therapy</a:t>
              </a:r>
              <a:endParaRPr sz="1200">
                <a:solidFill>
                  <a:srgbClr val="6AA84F"/>
                </a:solidFill>
                <a:latin typeface="Mada"/>
                <a:ea typeface="Mada"/>
                <a:cs typeface="Mada"/>
                <a:sym typeface="Mada"/>
              </a:endParaRPr>
            </a:p>
          </p:txBody>
        </p:sp>
        <p:sp>
          <p:nvSpPr>
            <p:cNvPr id="476" name="Google Shape;476;p32"/>
            <p:cNvSpPr/>
            <p:nvPr/>
          </p:nvSpPr>
          <p:spPr>
            <a:xfrm>
              <a:off x="221775" y="1597100"/>
              <a:ext cx="19356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Subacute thyroiditis:</a:t>
              </a:r>
              <a:endParaRPr b="1" sz="1200">
                <a:solidFill>
                  <a:srgbClr val="FFFFFF"/>
                </a:solidFill>
                <a:latin typeface="Mada"/>
                <a:ea typeface="Mada"/>
                <a:cs typeface="Mada"/>
                <a:sym typeface="Mada"/>
              </a:endParaRPr>
            </a:p>
          </p:txBody>
        </p:sp>
      </p:grpSp>
      <p:grpSp>
        <p:nvGrpSpPr>
          <p:cNvPr id="477" name="Google Shape;477;p32"/>
          <p:cNvGrpSpPr/>
          <p:nvPr/>
        </p:nvGrpSpPr>
        <p:grpSpPr>
          <a:xfrm>
            <a:off x="2714100" y="3578300"/>
            <a:ext cx="2131800" cy="1726200"/>
            <a:chOff x="2768025" y="1597100"/>
            <a:chExt cx="2131800" cy="1726200"/>
          </a:xfrm>
        </p:grpSpPr>
        <p:sp>
          <p:nvSpPr>
            <p:cNvPr id="478" name="Google Shape;478;p32"/>
            <p:cNvSpPr/>
            <p:nvPr/>
          </p:nvSpPr>
          <p:spPr>
            <a:xfrm>
              <a:off x="2768025" y="1951700"/>
              <a:ext cx="21318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rgbClr val="999999"/>
                  </a:solidFill>
                  <a:latin typeface="Mada"/>
                  <a:ea typeface="Mada"/>
                  <a:cs typeface="Mada"/>
                  <a:sym typeface="Mada"/>
                </a:rPr>
                <a:t>thyrotoxicosis caused by the ingestion of exogenous thyroid hormone</a:t>
              </a:r>
              <a:endParaRPr sz="1200">
                <a:solidFill>
                  <a:srgbClr val="999999"/>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To diagnose and treat this condition; you need to take a good and detailed history.</a:t>
              </a:r>
              <a:endParaRPr sz="1200">
                <a:latin typeface="Mada"/>
                <a:ea typeface="Mada"/>
                <a:cs typeface="Mada"/>
                <a:sym typeface="Mada"/>
              </a:endParaRPr>
            </a:p>
          </p:txBody>
        </p:sp>
        <p:sp>
          <p:nvSpPr>
            <p:cNvPr id="479" name="Google Shape;479;p32"/>
            <p:cNvSpPr/>
            <p:nvPr/>
          </p:nvSpPr>
          <p:spPr>
            <a:xfrm>
              <a:off x="2768025" y="1597100"/>
              <a:ext cx="19356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Thyrotoxicosis factitia</a:t>
              </a:r>
              <a:endParaRPr b="1" sz="1200">
                <a:solidFill>
                  <a:srgbClr val="FFFFFF"/>
                </a:solidFill>
                <a:latin typeface="Mada"/>
                <a:ea typeface="Mada"/>
                <a:cs typeface="Mada"/>
                <a:sym typeface="Mada"/>
              </a:endParaRPr>
            </a:p>
          </p:txBody>
        </p:sp>
      </p:grpSp>
      <p:grpSp>
        <p:nvGrpSpPr>
          <p:cNvPr id="480" name="Google Shape;480;p32"/>
          <p:cNvGrpSpPr/>
          <p:nvPr/>
        </p:nvGrpSpPr>
        <p:grpSpPr>
          <a:xfrm>
            <a:off x="5206425" y="3578300"/>
            <a:ext cx="2131800" cy="1726200"/>
            <a:chOff x="5206425" y="1597100"/>
            <a:chExt cx="2131800" cy="1726200"/>
          </a:xfrm>
        </p:grpSpPr>
        <p:sp>
          <p:nvSpPr>
            <p:cNvPr id="481" name="Google Shape;481;p32"/>
            <p:cNvSpPr/>
            <p:nvPr/>
          </p:nvSpPr>
          <p:spPr>
            <a:xfrm>
              <a:off x="5206425" y="1951700"/>
              <a:ext cx="21318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Mada"/>
                  <a:ea typeface="Mada"/>
                  <a:cs typeface="Mada"/>
                  <a:sym typeface="Mada"/>
                </a:rPr>
                <a:t>Rare disease; Exogenous thyroxine production</a:t>
              </a:r>
              <a:endParaRPr sz="1200">
                <a:solidFill>
                  <a:srgbClr val="6AA84F"/>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Treated surgically.</a:t>
              </a:r>
              <a:endParaRPr sz="1200">
                <a:solidFill>
                  <a:srgbClr val="6AA84F"/>
                </a:solidFill>
                <a:latin typeface="Mada"/>
                <a:ea typeface="Mada"/>
                <a:cs typeface="Mada"/>
                <a:sym typeface="Mada"/>
              </a:endParaRPr>
            </a:p>
          </p:txBody>
        </p:sp>
        <p:sp>
          <p:nvSpPr>
            <p:cNvPr id="482" name="Google Shape;482;p32"/>
            <p:cNvSpPr/>
            <p:nvPr/>
          </p:nvSpPr>
          <p:spPr>
            <a:xfrm>
              <a:off x="5206425" y="1597100"/>
              <a:ext cx="19356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Strauma ovarii</a:t>
              </a:r>
              <a:endParaRPr b="1" sz="1200">
                <a:solidFill>
                  <a:srgbClr val="FFFFFF"/>
                </a:solidFill>
                <a:latin typeface="Mada"/>
                <a:ea typeface="Mada"/>
                <a:cs typeface="Mada"/>
                <a:sym typeface="Mada"/>
              </a:endParaRPr>
            </a:p>
          </p:txBody>
        </p:sp>
      </p:grpSp>
      <p:sp>
        <p:nvSpPr>
          <p:cNvPr id="483" name="Google Shape;483;p32"/>
          <p:cNvSpPr txBox="1"/>
          <p:nvPr/>
        </p:nvSpPr>
        <p:spPr>
          <a:xfrm>
            <a:off x="247500" y="5629250"/>
            <a:ext cx="721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Other thyroid disorders</a:t>
            </a:r>
            <a:endParaRPr b="1" sz="2200">
              <a:highlight>
                <a:srgbClr val="D0E0E3"/>
              </a:highlight>
              <a:latin typeface="Mada"/>
              <a:ea typeface="Mada"/>
              <a:cs typeface="Mada"/>
              <a:sym typeface="Mada"/>
            </a:endParaRPr>
          </a:p>
        </p:txBody>
      </p:sp>
      <p:sp>
        <p:nvSpPr>
          <p:cNvPr id="484" name="Google Shape;484;p32"/>
          <p:cNvSpPr/>
          <p:nvPr/>
        </p:nvSpPr>
        <p:spPr>
          <a:xfrm rot="10800000">
            <a:off x="285600" y="8234750"/>
            <a:ext cx="6988800" cy="2052300"/>
          </a:xfrm>
          <a:prstGeom prst="round2SameRect">
            <a:avLst>
              <a:gd fmla="val 16667" name="adj1"/>
              <a:gd fmla="val 0" name="adj2"/>
            </a:avLst>
          </a:prstGeom>
          <a:solidFill>
            <a:srgbClr val="D9EAD3">
              <a:alpha val="6700"/>
            </a:srgbClr>
          </a:solidFill>
          <a:ln cap="flat" cmpd="sng" w="28575">
            <a:solidFill>
              <a:srgbClr val="6AA84F"/>
            </a:solidFill>
            <a:prstDash val="lgDash"/>
            <a:round/>
            <a:headEnd len="sm" w="sm" type="none"/>
            <a:tailEnd len="sm" w="sm" type="none"/>
          </a:ln>
        </p:spPr>
        <p:txBody>
          <a:bodyPr anchorCtr="0" anchor="ctr" bIns="91425" lIns="91425" spcFirstLastPara="1" rIns="91425" wrap="square" tIns="91425">
            <a:noAutofit/>
          </a:bodyPr>
          <a:lstStyle/>
          <a:p>
            <a:pPr indent="0" lvl="0" marL="0" rtl="1" algn="r">
              <a:spcBef>
                <a:spcPts val="0"/>
              </a:spcBef>
              <a:spcAft>
                <a:spcPts val="0"/>
              </a:spcAft>
              <a:buNone/>
            </a:pPr>
            <a:r>
              <a:t/>
            </a:r>
            <a:endParaRPr b="1" sz="1200">
              <a:solidFill>
                <a:srgbClr val="CC0000"/>
              </a:solidFill>
              <a:latin typeface="Mada"/>
              <a:ea typeface="Mada"/>
              <a:cs typeface="Mada"/>
              <a:sym typeface="Mada"/>
            </a:endParaRPr>
          </a:p>
        </p:txBody>
      </p:sp>
      <p:sp>
        <p:nvSpPr>
          <p:cNvPr id="485" name="Google Shape;485;p32"/>
          <p:cNvSpPr txBox="1"/>
          <p:nvPr/>
        </p:nvSpPr>
        <p:spPr>
          <a:xfrm>
            <a:off x="388500" y="8374300"/>
            <a:ext cx="6783000" cy="1847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Anatomy (</a:t>
            </a:r>
            <a:r>
              <a:rPr lang="ar" sz="1200">
                <a:solidFill>
                  <a:schemeClr val="dk1"/>
                </a:solidFill>
                <a:latin typeface="Mada"/>
                <a:ea typeface="Mada"/>
                <a:cs typeface="Mada"/>
                <a:sym typeface="Mada"/>
              </a:rPr>
              <a:t>The size</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Big gland</a:t>
            </a:r>
            <a:r>
              <a:rPr b="1" lang="ar" sz="1200">
                <a:solidFill>
                  <a:schemeClr val="dk1"/>
                </a:solidFill>
                <a:latin typeface="Mada"/>
                <a:ea typeface="Mada"/>
                <a:cs typeface="Mada"/>
                <a:sym typeface="Mada"/>
              </a:rPr>
              <a:t> causing compression symptoms,</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regardless </a:t>
            </a:r>
            <a:r>
              <a:rPr lang="ar" sz="1200">
                <a:solidFill>
                  <a:schemeClr val="dk1"/>
                </a:solidFill>
                <a:latin typeface="Mada"/>
                <a:ea typeface="Mada"/>
                <a:cs typeface="Mada"/>
                <a:sym typeface="Mada"/>
              </a:rPr>
              <a:t>of the </a:t>
            </a:r>
            <a:r>
              <a:rPr b="1" lang="ar" sz="1200">
                <a:solidFill>
                  <a:schemeClr val="dk1"/>
                </a:solidFill>
                <a:latin typeface="Mada"/>
                <a:ea typeface="Mada"/>
                <a:cs typeface="Mada"/>
                <a:sym typeface="Mada"/>
              </a:rPr>
              <a:t>biochemistry (Hyper/Hypo)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pathology (Benign/Malignant)</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The ideal is to remove the gland.</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Biochemistry</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Normal size, No pathology, but </a:t>
            </a:r>
            <a:r>
              <a:rPr b="1" lang="ar" sz="1200">
                <a:solidFill>
                  <a:schemeClr val="dk1"/>
                </a:solidFill>
                <a:latin typeface="Mada"/>
                <a:ea typeface="Mada"/>
                <a:cs typeface="Mada"/>
                <a:sym typeface="Mada"/>
              </a:rPr>
              <a:t>the function is </a:t>
            </a:r>
            <a:r>
              <a:rPr b="1" lang="ar" sz="1200">
                <a:solidFill>
                  <a:srgbClr val="CC0000"/>
                </a:solidFill>
                <a:latin typeface="Mada"/>
                <a:ea typeface="Mada"/>
                <a:cs typeface="Mada"/>
                <a:sym typeface="Mada"/>
              </a:rPr>
              <a:t>abnormal</a:t>
            </a:r>
            <a:r>
              <a:rPr b="1" lang="ar" sz="1200">
                <a:solidFill>
                  <a:schemeClr val="dk1"/>
                </a:solidFill>
                <a:latin typeface="Mada"/>
                <a:ea typeface="Mada"/>
                <a:cs typeface="Mada"/>
                <a:sym typeface="Mada"/>
              </a:rPr>
              <a:t> (Hyper/Hypo)</a:t>
            </a:r>
            <a:r>
              <a:rPr lang="ar" sz="1200">
                <a:solidFill>
                  <a:schemeClr val="dk1"/>
                </a:solidFill>
                <a:latin typeface="Mada"/>
                <a:ea typeface="Mada"/>
                <a:cs typeface="Mada"/>
                <a:sym typeface="Mada"/>
              </a:rPr>
              <a:t> then you </a:t>
            </a:r>
            <a:r>
              <a:rPr lang="ar" sz="1200">
                <a:solidFill>
                  <a:srgbClr val="CC0000"/>
                </a:solidFill>
                <a:latin typeface="Mada"/>
                <a:ea typeface="Mada"/>
                <a:cs typeface="Mada"/>
                <a:sym typeface="Mada"/>
              </a:rPr>
              <a:t>treat accordingly.</a:t>
            </a:r>
            <a:endParaRPr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Pathology</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Normal size, the function is completely normal. </a:t>
            </a:r>
            <a:r>
              <a:rPr b="1" lang="ar" sz="1200">
                <a:solidFill>
                  <a:schemeClr val="dk1"/>
                </a:solidFill>
                <a:latin typeface="Mada"/>
                <a:ea typeface="Mada"/>
                <a:cs typeface="Mada"/>
                <a:sym typeface="Mada"/>
              </a:rPr>
              <a:t>But has one </a:t>
            </a:r>
            <a:r>
              <a:rPr b="1" lang="ar" sz="1200">
                <a:solidFill>
                  <a:srgbClr val="CC0000"/>
                </a:solidFill>
                <a:latin typeface="Mada"/>
                <a:ea typeface="Mada"/>
                <a:cs typeface="Mada"/>
                <a:sym typeface="Mada"/>
              </a:rPr>
              <a:t>nodule</a:t>
            </a:r>
            <a:r>
              <a:rPr lang="ar" sz="1200">
                <a:solidFill>
                  <a:schemeClr val="dk1"/>
                </a:solidFill>
                <a:latin typeface="Mada"/>
                <a:ea typeface="Mada"/>
                <a:cs typeface="Mada"/>
                <a:sym typeface="Mada"/>
              </a:rPr>
              <a:t>, you did FNA and came to be </a:t>
            </a:r>
            <a:r>
              <a:rPr b="1" lang="ar" sz="1200">
                <a:solidFill>
                  <a:srgbClr val="CC0000"/>
                </a:solidFill>
                <a:latin typeface="Mada"/>
                <a:ea typeface="Mada"/>
                <a:cs typeface="Mada"/>
                <a:sym typeface="Mada"/>
              </a:rPr>
              <a:t>malignant</a:t>
            </a:r>
            <a:r>
              <a:rPr lang="ar" sz="1200">
                <a:solidFill>
                  <a:schemeClr val="dk1"/>
                </a:solidFill>
                <a:latin typeface="Mada"/>
                <a:ea typeface="Mada"/>
                <a:cs typeface="Mada"/>
                <a:sym typeface="Mada"/>
              </a:rPr>
              <a:t>; so the gland </a:t>
            </a:r>
            <a:r>
              <a:rPr b="1" lang="ar" sz="1200">
                <a:solidFill>
                  <a:srgbClr val="CC0000"/>
                </a:solidFill>
                <a:latin typeface="Mada"/>
                <a:ea typeface="Mada"/>
                <a:cs typeface="Mada"/>
                <a:sym typeface="Mada"/>
              </a:rPr>
              <a:t>need to be removed</a:t>
            </a:r>
            <a:endParaRPr/>
          </a:p>
        </p:txBody>
      </p:sp>
      <p:sp>
        <p:nvSpPr>
          <p:cNvPr id="486" name="Google Shape;486;p32"/>
          <p:cNvSpPr/>
          <p:nvPr/>
        </p:nvSpPr>
        <p:spPr>
          <a:xfrm>
            <a:off x="518750" y="7944300"/>
            <a:ext cx="6542400" cy="412200"/>
          </a:xfrm>
          <a:prstGeom prst="round2SameRect">
            <a:avLst>
              <a:gd fmla="val 16667" name="adj1"/>
              <a:gd fmla="val 0" name="adj2"/>
            </a:avLst>
          </a:prstGeom>
          <a:solidFill>
            <a:srgbClr val="38761D"/>
          </a:solid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b="1" lang="ar" sz="1200">
                <a:solidFill>
                  <a:srgbClr val="FFFFFF"/>
                </a:solidFill>
                <a:latin typeface="Mada"/>
                <a:ea typeface="Mada"/>
                <a:cs typeface="Mada"/>
                <a:sym typeface="Mada"/>
              </a:rPr>
              <a:t>In ANY thyroid problem, you need to remember and assess </a:t>
            </a:r>
            <a:r>
              <a:rPr b="1" lang="ar" sz="1200" u="sng">
                <a:solidFill>
                  <a:srgbClr val="FFFFFF"/>
                </a:solidFill>
                <a:latin typeface="Mada"/>
                <a:ea typeface="Mada"/>
                <a:cs typeface="Mada"/>
                <a:sym typeface="Mada"/>
              </a:rPr>
              <a:t>THREE</a:t>
            </a:r>
            <a:r>
              <a:rPr b="1" lang="ar" sz="1200">
                <a:solidFill>
                  <a:srgbClr val="FFFFFF"/>
                </a:solidFill>
                <a:latin typeface="Mada"/>
                <a:ea typeface="Mada"/>
                <a:cs typeface="Mada"/>
                <a:sym typeface="Mada"/>
              </a:rPr>
              <a:t> principals:</a:t>
            </a:r>
            <a:endParaRPr>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492" name="Google Shape;492;p33"/>
          <p:cNvSpPr txBox="1"/>
          <p:nvPr/>
        </p:nvSpPr>
        <p:spPr>
          <a:xfrm>
            <a:off x="-13275" y="3371850"/>
            <a:ext cx="3793200" cy="646500"/>
          </a:xfrm>
          <a:prstGeom prst="rect">
            <a:avLst/>
          </a:prstGeom>
          <a:noFill/>
          <a:ln>
            <a:noFill/>
          </a:ln>
        </p:spPr>
        <p:txBody>
          <a:bodyPr anchorCtr="0" anchor="t" bIns="91425" lIns="91425" spcFirstLastPara="1" rIns="91425" wrap="square" tIns="91425">
            <a:spAutoFit/>
          </a:bodyPr>
          <a:lstStyle/>
          <a:p>
            <a:pPr indent="-181650" lvl="0" marL="316800" marR="0" rtl="0" algn="l">
              <a:lnSpc>
                <a:spcPct val="100000"/>
              </a:lnSpc>
              <a:spcBef>
                <a:spcPts val="0"/>
              </a:spcBef>
              <a:spcAft>
                <a:spcPts val="0"/>
              </a:spcAft>
              <a:buClr>
                <a:srgbClr val="C27BA0"/>
              </a:buClr>
              <a:buSzPts val="1500"/>
              <a:buFont typeface="Mada"/>
              <a:buChar char="◄"/>
            </a:pPr>
            <a:r>
              <a:rPr b="1" lang="ar" sz="1500">
                <a:solidFill>
                  <a:srgbClr val="C27BA0"/>
                </a:solidFill>
                <a:highlight>
                  <a:schemeClr val="accent4"/>
                </a:highlight>
                <a:latin typeface="Mada"/>
                <a:ea typeface="Mada"/>
                <a:cs typeface="Mada"/>
                <a:sym typeface="Mada"/>
              </a:rPr>
              <a:t>Patterns of thyroid function test during assessment of thyroid function</a:t>
            </a:r>
            <a:endParaRPr b="1" sz="1500">
              <a:solidFill>
                <a:srgbClr val="C27BA0"/>
              </a:solidFill>
              <a:highlight>
                <a:schemeClr val="accent4"/>
              </a:highlight>
              <a:latin typeface="Mada"/>
              <a:ea typeface="Mada"/>
              <a:cs typeface="Mada"/>
              <a:sym typeface="Mada"/>
            </a:endParaRPr>
          </a:p>
        </p:txBody>
      </p:sp>
      <p:sp>
        <p:nvSpPr>
          <p:cNvPr id="493" name="Google Shape;493;p33"/>
          <p:cNvSpPr txBox="1"/>
          <p:nvPr/>
        </p:nvSpPr>
        <p:spPr>
          <a:xfrm>
            <a:off x="123750" y="0"/>
            <a:ext cx="73125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latin typeface="Mada"/>
                <a:ea typeface="Mada"/>
                <a:cs typeface="Mada"/>
                <a:sym typeface="Mada"/>
              </a:rPr>
              <a:t>Hyperthyroidism</a:t>
            </a:r>
            <a:r>
              <a:rPr b="1" lang="ar" sz="2200">
                <a:latin typeface="Mada"/>
                <a:ea typeface="Mada"/>
                <a:cs typeface="Mada"/>
                <a:sym typeface="Mada"/>
              </a:rPr>
              <a:t> &amp; </a:t>
            </a:r>
            <a:r>
              <a:rPr b="1" lang="ar" sz="2200">
                <a:latin typeface="Mada"/>
                <a:ea typeface="Mada"/>
                <a:cs typeface="Mada"/>
                <a:sym typeface="Mada"/>
              </a:rPr>
              <a:t>Hypothyroidism</a:t>
            </a:r>
            <a:endParaRPr b="1" sz="2200">
              <a:latin typeface="Mada"/>
              <a:ea typeface="Mada"/>
              <a:cs typeface="Mada"/>
              <a:sym typeface="Mada"/>
            </a:endParaRPr>
          </a:p>
        </p:txBody>
      </p:sp>
      <p:pic>
        <p:nvPicPr>
          <p:cNvPr id="494" name="Google Shape;494;p33"/>
          <p:cNvPicPr preferRelativeResize="0"/>
          <p:nvPr/>
        </p:nvPicPr>
        <p:blipFill>
          <a:blip r:embed="rId3">
            <a:alphaModFix/>
          </a:blip>
          <a:stretch>
            <a:fillRect/>
          </a:stretch>
        </p:blipFill>
        <p:spPr>
          <a:xfrm>
            <a:off x="403776" y="4048950"/>
            <a:ext cx="3146725" cy="2245478"/>
          </a:xfrm>
          <a:prstGeom prst="rect">
            <a:avLst/>
          </a:prstGeom>
          <a:noFill/>
          <a:ln>
            <a:noFill/>
          </a:ln>
        </p:spPr>
      </p:pic>
      <p:graphicFrame>
        <p:nvGraphicFramePr>
          <p:cNvPr id="495" name="Google Shape;495;p33"/>
          <p:cNvGraphicFramePr/>
          <p:nvPr/>
        </p:nvGraphicFramePr>
        <p:xfrm>
          <a:off x="-8000648" y="5907264"/>
          <a:ext cx="3000000" cy="3000000"/>
        </p:xfrm>
        <a:graphic>
          <a:graphicData uri="http://schemas.openxmlformats.org/drawingml/2006/table">
            <a:tbl>
              <a:tblPr>
                <a:noFill/>
                <a:tableStyleId>{9EC2A1BF-D59B-4907-AF8D-B1741EF1AC33}</a:tableStyleId>
              </a:tblPr>
              <a:tblGrid>
                <a:gridCol w="1028125"/>
                <a:gridCol w="2515150"/>
                <a:gridCol w="1059475"/>
                <a:gridCol w="2207700"/>
              </a:tblGrid>
              <a:tr h="247625">
                <a:tc gridSpan="4">
                  <a:txBody>
                    <a:bodyPr/>
                    <a:lstStyle/>
                    <a:p>
                      <a:pPr indent="0" lvl="0" marL="0" rtl="0" algn="ctr">
                        <a:spcBef>
                          <a:spcPts val="0"/>
                        </a:spcBef>
                        <a:spcAft>
                          <a:spcPts val="0"/>
                        </a:spcAft>
                        <a:buNone/>
                      </a:pPr>
                      <a:r>
                        <a:rPr b="1" lang="ar">
                          <a:solidFill>
                            <a:srgbClr val="FFFFFF"/>
                          </a:solidFill>
                          <a:latin typeface="Mada"/>
                          <a:ea typeface="Mada"/>
                          <a:cs typeface="Mada"/>
                          <a:sym typeface="Mada"/>
                        </a:rPr>
                        <a:t>Common Thyroid disorders</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c hMerge="1"/>
                <a:tc hMerge="1"/>
                <a:tc hMerge="1"/>
              </a:tr>
              <a:tr h="311375">
                <a:tc>
                  <a:txBody>
                    <a:bodyPr/>
                    <a:lstStyle/>
                    <a:p>
                      <a:pPr indent="0" lvl="0" marL="0" rtl="0" algn="ctr">
                        <a:spcBef>
                          <a:spcPts val="0"/>
                        </a:spcBef>
                        <a:spcAft>
                          <a:spcPts val="0"/>
                        </a:spcAft>
                        <a:buClr>
                          <a:schemeClr val="dk1"/>
                        </a:buClr>
                        <a:buSzPts val="1100"/>
                        <a:buFont typeface="Arial"/>
                        <a:buNone/>
                      </a:pPr>
                      <a:r>
                        <a:rPr b="1" lang="ar" sz="1000">
                          <a:solidFill>
                            <a:srgbClr val="FFFFFF"/>
                          </a:solidFill>
                          <a:latin typeface="Mada"/>
                          <a:ea typeface="Mada"/>
                          <a:cs typeface="Mada"/>
                          <a:sym typeface="Mada"/>
                        </a:rPr>
                        <a:t>Goiter</a:t>
                      </a:r>
                      <a:endParaRPr b="1" sz="10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Goiter:</a:t>
                      </a:r>
                      <a:r>
                        <a:rPr lang="ar" sz="1000">
                          <a:solidFill>
                            <a:schemeClr val="dk1"/>
                          </a:solidFill>
                          <a:latin typeface="Mada"/>
                          <a:ea typeface="Mada"/>
                          <a:cs typeface="Mada"/>
                          <a:sym typeface="Mada"/>
                        </a:rPr>
                        <a:t> </a:t>
                      </a:r>
                      <a:r>
                        <a:rPr lang="ar" sz="1000">
                          <a:solidFill>
                            <a:schemeClr val="dk1"/>
                          </a:solidFill>
                          <a:latin typeface="Mada"/>
                          <a:ea typeface="Mada"/>
                          <a:cs typeface="Mada"/>
                          <a:sym typeface="Mada"/>
                        </a:rPr>
                        <a:t>Chronic Enlargement of thyroid gland not due to neoplasm</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Endemic Goiter:</a:t>
                      </a:r>
                      <a:r>
                        <a:rPr lang="ar" sz="1000">
                          <a:solidFill>
                            <a:schemeClr val="dk1"/>
                          </a:solidFill>
                          <a:latin typeface="Mada"/>
                          <a:ea typeface="Mada"/>
                          <a:cs typeface="Mada"/>
                          <a:sym typeface="Mada"/>
                        </a:rPr>
                        <a:t> common in china and central africa</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Sporadic Goiter:</a:t>
                      </a:r>
                      <a:r>
                        <a:rPr lang="ar" sz="1000">
                          <a:solidFill>
                            <a:schemeClr val="dk1"/>
                          </a:solidFill>
                          <a:latin typeface="Mada"/>
                          <a:ea typeface="Mada"/>
                          <a:cs typeface="Mada"/>
                          <a:sym typeface="Mada"/>
                        </a:rPr>
                        <a:t> multinodular goiter</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Familial:</a:t>
                      </a:r>
                      <a:r>
                        <a:rPr lang="ar"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Others</a:t>
                      </a:r>
                      <a:endParaRPr b="1" sz="1000">
                        <a:solidFill>
                          <a:srgbClr val="FFFFFF"/>
                        </a:solidFill>
                        <a:highlight>
                          <a:srgbClr val="FFFFFF"/>
                        </a:highlight>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113899" lvl="0" marL="100799" rtl="0" algn="l">
                        <a:spcBef>
                          <a:spcPts val="0"/>
                        </a:spcBef>
                        <a:spcAft>
                          <a:spcPts val="0"/>
                        </a:spcAft>
                        <a:buSzPts val="1000"/>
                        <a:buFont typeface="Mada"/>
                        <a:buChar char="●"/>
                      </a:pPr>
                      <a:r>
                        <a:rPr lang="ar" sz="1000">
                          <a:latin typeface="Mada"/>
                          <a:ea typeface="Mada"/>
                          <a:cs typeface="Mada"/>
                          <a:sym typeface="Mada"/>
                        </a:rPr>
                        <a:t>Chronic iodine excess </a:t>
                      </a:r>
                      <a:endParaRPr sz="1000">
                        <a:latin typeface="Mada"/>
                        <a:ea typeface="Mada"/>
                        <a:cs typeface="Mada"/>
                        <a:sym typeface="Mada"/>
                      </a:endParaRPr>
                    </a:p>
                    <a:p>
                      <a:pPr indent="-113899" lvl="0" marL="100799" rtl="0" algn="l">
                        <a:spcBef>
                          <a:spcPts val="0"/>
                        </a:spcBef>
                        <a:spcAft>
                          <a:spcPts val="0"/>
                        </a:spcAft>
                        <a:buSzPts val="1000"/>
                        <a:buFont typeface="Mada"/>
                        <a:buChar char="●"/>
                      </a:pPr>
                      <a:r>
                        <a:rPr lang="ar" sz="1000">
                          <a:latin typeface="Mada"/>
                          <a:ea typeface="Mada"/>
                          <a:cs typeface="Mada"/>
                          <a:sym typeface="Mada"/>
                        </a:rPr>
                        <a:t>Medication: lithium in 6%</a:t>
                      </a:r>
                      <a:endParaRPr sz="1000">
                        <a:latin typeface="Mada"/>
                        <a:ea typeface="Mada"/>
                        <a:cs typeface="Mada"/>
                        <a:sym typeface="Mada"/>
                      </a:endParaRPr>
                    </a:p>
                    <a:p>
                      <a:pPr indent="-113899" lvl="0" marL="100799" rtl="0" algn="l">
                        <a:spcBef>
                          <a:spcPts val="0"/>
                        </a:spcBef>
                        <a:spcAft>
                          <a:spcPts val="0"/>
                        </a:spcAft>
                        <a:buSzPts val="1000"/>
                        <a:buFont typeface="Mada"/>
                        <a:buChar char="●"/>
                      </a:pPr>
                      <a:r>
                        <a:rPr lang="ar" sz="1000">
                          <a:latin typeface="Mada"/>
                          <a:ea typeface="Mada"/>
                          <a:cs typeface="Mada"/>
                          <a:sym typeface="Mada"/>
                        </a:rPr>
                        <a:t>neoplasm</a:t>
                      </a:r>
                      <a:endParaRPr sz="1000">
                        <a:latin typeface="Mada"/>
                        <a:ea typeface="Mada"/>
                        <a:cs typeface="Mada"/>
                        <a:sym typeface="Mada"/>
                      </a:endParaRPr>
                    </a:p>
                    <a:p>
                      <a:pPr indent="-113899" lvl="0" marL="100799" marR="0" rtl="0" algn="l">
                        <a:lnSpc>
                          <a:spcPct val="100000"/>
                        </a:lnSpc>
                        <a:spcBef>
                          <a:spcPts val="0"/>
                        </a:spcBef>
                        <a:spcAft>
                          <a:spcPts val="0"/>
                        </a:spcAft>
                        <a:buSzPts val="1000"/>
                        <a:buFont typeface="Mada"/>
                        <a:buChar char="●"/>
                      </a:pPr>
                      <a:r>
                        <a:rPr lang="ar" sz="1000">
                          <a:latin typeface="Mada"/>
                          <a:ea typeface="Mada"/>
                          <a:cs typeface="Mada"/>
                          <a:sym typeface="Mada"/>
                        </a:rPr>
                        <a:t>Diet</a:t>
                      </a:r>
                      <a:r>
                        <a:rPr lang="ar" sz="1000">
                          <a:solidFill>
                            <a:schemeClr val="dk1"/>
                          </a:solidFill>
                          <a:latin typeface="Mada"/>
                          <a:ea typeface="Mada"/>
                          <a:cs typeface="Mada"/>
                          <a:sym typeface="Mada"/>
                        </a:rPr>
                        <a:t>: cabbage, Cauliflower </a:t>
                      </a:r>
                      <a:endParaRPr sz="1000">
                        <a:solidFill>
                          <a:srgbClr val="B7B7B7"/>
                        </a:solidFill>
                        <a:highlight>
                          <a:srgbClr val="FFFFFF"/>
                        </a:highlight>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r>
              <a:tr h="311375">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Hashimoto’s thyroiditis</a:t>
                      </a:r>
                      <a:endParaRPr b="1" sz="10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000">
                          <a:latin typeface="Mada"/>
                          <a:ea typeface="Mada"/>
                          <a:cs typeface="Mada"/>
                          <a:sym typeface="Mada"/>
                        </a:rPr>
                        <a:t>in early stage </a:t>
                      </a:r>
                      <a:r>
                        <a:rPr lang="ar" sz="1000">
                          <a:solidFill>
                            <a:srgbClr val="6AA84F"/>
                          </a:solidFill>
                          <a:latin typeface="Mada"/>
                          <a:ea typeface="Mada"/>
                          <a:cs typeface="Mada"/>
                          <a:sym typeface="Mada"/>
                        </a:rPr>
                        <a:t>due to inflammation</a:t>
                      </a:r>
                      <a:endParaRPr sz="1000">
                        <a:solidFill>
                          <a:srgbClr val="6AA84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Thyroid function assessment</a:t>
                      </a:r>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None/>
                      </a:pPr>
                      <a:r>
                        <a:rPr b="1" lang="ar" sz="1000">
                          <a:solidFill>
                            <a:schemeClr val="dk1"/>
                          </a:solidFill>
                          <a:latin typeface="Mada"/>
                          <a:ea typeface="Mada"/>
                          <a:cs typeface="Mada"/>
                          <a:sym typeface="Mada"/>
                        </a:rPr>
                        <a:t>By:</a:t>
                      </a:r>
                      <a:endParaRPr b="1" sz="1000">
                        <a:solidFill>
                          <a:schemeClr val="dk1"/>
                        </a:solidFill>
                        <a:latin typeface="Mada"/>
                        <a:ea typeface="Mada"/>
                        <a:cs typeface="Mada"/>
                        <a:sym typeface="Mada"/>
                      </a:endParaRPr>
                    </a:p>
                    <a:p>
                      <a:pPr indent="-113899" lvl="0" marL="100799" marR="0" rtl="0" algn="l">
                        <a:lnSpc>
                          <a:spcPct val="100000"/>
                        </a:lnSpc>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Free T4, T3</a:t>
                      </a:r>
                      <a:endParaRPr sz="1000">
                        <a:solidFill>
                          <a:schemeClr val="dk1"/>
                        </a:solidFill>
                        <a:latin typeface="Mada"/>
                        <a:ea typeface="Mada"/>
                        <a:cs typeface="Mada"/>
                        <a:sym typeface="Mada"/>
                      </a:endParaRPr>
                    </a:p>
                    <a:p>
                      <a:pPr indent="-113899" lvl="0" marL="100799" marR="0" rtl="0" algn="l">
                        <a:lnSpc>
                          <a:spcPct val="100000"/>
                        </a:lnSpc>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TSH</a:t>
                      </a:r>
                      <a:endParaRPr sz="1000">
                        <a:solidFill>
                          <a:schemeClr val="dk1"/>
                        </a:solidFill>
                        <a:latin typeface="Mada"/>
                        <a:ea typeface="Mada"/>
                        <a:cs typeface="Mada"/>
                        <a:sym typeface="Mada"/>
                      </a:endParaRPr>
                    </a:p>
                    <a:p>
                      <a:pPr indent="-113899" lvl="0" marL="100799" marR="0" rtl="0" algn="l">
                        <a:lnSpc>
                          <a:spcPct val="100000"/>
                        </a:lnSpc>
                        <a:spcBef>
                          <a:spcPts val="0"/>
                        </a:spcBef>
                        <a:spcAft>
                          <a:spcPts val="0"/>
                        </a:spcAft>
                        <a:buClr>
                          <a:srgbClr val="CC0000"/>
                        </a:buClr>
                        <a:buSzPts val="1000"/>
                        <a:buFont typeface="Mada"/>
                        <a:buChar char="●"/>
                      </a:pPr>
                      <a:r>
                        <a:rPr lang="ar" sz="1000">
                          <a:solidFill>
                            <a:srgbClr val="CC0000"/>
                          </a:solidFill>
                          <a:latin typeface="Mada"/>
                          <a:ea typeface="Mada"/>
                          <a:cs typeface="Mada"/>
                          <a:sym typeface="Mada"/>
                        </a:rPr>
                        <a:t>Ultrasound neck</a:t>
                      </a:r>
                      <a:endParaRPr>
                        <a:solidFill>
                          <a:srgbClr val="CC0000"/>
                        </a:solidFill>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r>
              <a:tr h="515400">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Graves’ disease: </a:t>
                      </a:r>
                      <a:endParaRPr b="1" sz="10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000">
                          <a:latin typeface="Mada"/>
                          <a:ea typeface="Mada"/>
                          <a:cs typeface="Mada"/>
                          <a:sym typeface="Mada"/>
                        </a:rPr>
                        <a:t>Due to chronic stimulation of TSH receptor </a:t>
                      </a:r>
                      <a:endParaRPr sz="1000">
                        <a:solidFill>
                          <a:schemeClr val="dk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Non-toxic goiter </a:t>
                      </a:r>
                      <a:endParaRPr b="1" sz="1000">
                        <a:solidFill>
                          <a:srgbClr val="FFFFFF"/>
                        </a:solidFill>
                        <a:latin typeface="Mada"/>
                        <a:ea typeface="Mada"/>
                        <a:cs typeface="Mada"/>
                        <a:sym typeface="Mada"/>
                      </a:endParaRPr>
                    </a:p>
                    <a:p>
                      <a:pPr indent="0" lvl="0" marL="0" rtl="0" algn="ctr">
                        <a:spcBef>
                          <a:spcPts val="0"/>
                        </a:spcBef>
                        <a:spcAft>
                          <a:spcPts val="0"/>
                        </a:spcAft>
                        <a:buNone/>
                      </a:pPr>
                      <a:r>
                        <a:rPr b="1" lang="ar" sz="1000">
                          <a:solidFill>
                            <a:srgbClr val="93C47D"/>
                          </a:solidFill>
                          <a:latin typeface="Mada"/>
                          <a:ea typeface="Mada"/>
                          <a:cs typeface="Mada"/>
                          <a:sym typeface="Mada"/>
                        </a:rPr>
                        <a:t>(normal </a:t>
                      </a:r>
                      <a:r>
                        <a:rPr b="1" lang="ar" sz="1000">
                          <a:solidFill>
                            <a:srgbClr val="93C47D"/>
                          </a:solidFill>
                          <a:latin typeface="Mada"/>
                          <a:ea typeface="Mada"/>
                          <a:cs typeface="Mada"/>
                          <a:sym typeface="Mada"/>
                        </a:rPr>
                        <a:t>thyroid</a:t>
                      </a:r>
                      <a:r>
                        <a:rPr b="1" lang="ar" sz="1000">
                          <a:solidFill>
                            <a:srgbClr val="93C47D"/>
                          </a:solidFill>
                          <a:latin typeface="Mada"/>
                          <a:ea typeface="Mada"/>
                          <a:cs typeface="Mada"/>
                          <a:sym typeface="Mada"/>
                        </a:rPr>
                        <a:t> </a:t>
                      </a:r>
                      <a:r>
                        <a:rPr b="1" lang="ar" sz="1000">
                          <a:solidFill>
                            <a:srgbClr val="93C47D"/>
                          </a:solidFill>
                          <a:latin typeface="Mada"/>
                          <a:ea typeface="Mada"/>
                          <a:cs typeface="Mada"/>
                          <a:sym typeface="Mada"/>
                        </a:rPr>
                        <a:t>function</a:t>
                      </a:r>
                      <a:r>
                        <a:rPr b="1" lang="ar" sz="1000">
                          <a:solidFill>
                            <a:srgbClr val="93C47D"/>
                          </a:solidFill>
                          <a:latin typeface="Mada"/>
                          <a:ea typeface="Mada"/>
                          <a:cs typeface="Mada"/>
                          <a:sym typeface="Mada"/>
                        </a:rPr>
                        <a:t>)</a:t>
                      </a:r>
                      <a:endParaRPr b="1" sz="1000">
                        <a:solidFill>
                          <a:srgbClr val="93C47D"/>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b="1" lang="ar" sz="1000">
                          <a:solidFill>
                            <a:srgbClr val="6AA84F"/>
                          </a:solidFill>
                          <a:latin typeface="Mada"/>
                          <a:ea typeface="Mada"/>
                          <a:cs typeface="Mada"/>
                          <a:sym typeface="Mada"/>
                        </a:rPr>
                        <a:t>Treatment options:</a:t>
                      </a:r>
                      <a:endParaRPr b="1" sz="1000">
                        <a:solidFill>
                          <a:srgbClr val="6AA84F"/>
                        </a:solidFill>
                        <a:latin typeface="Mada"/>
                        <a:ea typeface="Mada"/>
                        <a:cs typeface="Mada"/>
                        <a:sym typeface="Mada"/>
                      </a:endParaRPr>
                    </a:p>
                    <a:p>
                      <a:pPr indent="0" lvl="0" marL="0" rtl="0" algn="l">
                        <a:spcBef>
                          <a:spcPts val="0"/>
                        </a:spcBef>
                        <a:spcAft>
                          <a:spcPts val="0"/>
                        </a:spcAft>
                        <a:buNone/>
                      </a:pPr>
                      <a:r>
                        <a:rPr b="1" lang="ar" sz="1000">
                          <a:solidFill>
                            <a:schemeClr val="dk1"/>
                          </a:solidFill>
                          <a:latin typeface="Mada"/>
                          <a:ea typeface="Mada"/>
                          <a:cs typeface="Mada"/>
                          <a:sym typeface="Mada"/>
                        </a:rPr>
                        <a:t>• Thyroxine suppression therapy:</a:t>
                      </a:r>
                      <a:r>
                        <a:rPr lang="ar" sz="1000">
                          <a:solidFill>
                            <a:schemeClr val="dk1"/>
                          </a:solidFill>
                          <a:latin typeface="Mada"/>
                          <a:ea typeface="Mada"/>
                          <a:cs typeface="Mada"/>
                          <a:sym typeface="Mada"/>
                        </a:rPr>
                        <a:t> not useful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 Surgery: </a:t>
                      </a:r>
                      <a:endParaRPr b="1"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 If pressure symptoms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 Malignancy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 Lymphadenopathy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 Radioactive iodine therapy</a:t>
                      </a:r>
                      <a:endParaRPr b="1" sz="1000">
                        <a:solidFill>
                          <a:schemeClr val="dk1"/>
                        </a:solidFill>
                        <a:latin typeface="Mada"/>
                        <a:ea typeface="Mada"/>
                        <a:cs typeface="Mada"/>
                        <a:sym typeface="Mada"/>
                      </a:endParaRPr>
                    </a:p>
                    <a:p>
                      <a:pPr indent="0" lvl="0" marL="0" marR="0" rtl="0" algn="l">
                        <a:lnSpc>
                          <a:spcPct val="100000"/>
                        </a:lnSpc>
                        <a:spcBef>
                          <a:spcPts val="0"/>
                        </a:spcBef>
                        <a:spcAft>
                          <a:spcPts val="0"/>
                        </a:spcAft>
                        <a:buNone/>
                      </a:pPr>
                      <a:r>
                        <a:t/>
                      </a:r>
                      <a:endParaRPr sz="1000">
                        <a:solidFill>
                          <a:schemeClr val="dk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r>
            </a:tbl>
          </a:graphicData>
        </a:graphic>
      </p:graphicFrame>
      <p:sp>
        <p:nvSpPr>
          <p:cNvPr id="496" name="Google Shape;496;p33"/>
          <p:cNvSpPr txBox="1"/>
          <p:nvPr/>
        </p:nvSpPr>
        <p:spPr>
          <a:xfrm>
            <a:off x="3860925" y="3371838"/>
            <a:ext cx="3000000" cy="412200"/>
          </a:xfrm>
          <a:prstGeom prst="rect">
            <a:avLst/>
          </a:prstGeom>
          <a:noFill/>
          <a:ln>
            <a:noFill/>
          </a:ln>
        </p:spPr>
        <p:txBody>
          <a:bodyPr anchorCtr="0" anchor="t" bIns="91425" lIns="91425" spcFirstLastPara="1" rIns="91425" wrap="square" tIns="91425">
            <a:noAutofit/>
          </a:bodyPr>
          <a:lstStyle/>
          <a:p>
            <a:pPr indent="-181650" lvl="0" marL="316800" marR="0" rtl="0" algn="l">
              <a:lnSpc>
                <a:spcPct val="100000"/>
              </a:lnSpc>
              <a:spcBef>
                <a:spcPts val="0"/>
              </a:spcBef>
              <a:spcAft>
                <a:spcPts val="0"/>
              </a:spcAft>
              <a:buClr>
                <a:srgbClr val="C27BA0"/>
              </a:buClr>
              <a:buSzPts val="1500"/>
              <a:buFont typeface="Mada"/>
              <a:buChar char="◄"/>
            </a:pPr>
            <a:r>
              <a:rPr b="1" lang="ar" sz="1500">
                <a:solidFill>
                  <a:srgbClr val="C27BA0"/>
                </a:solidFill>
                <a:highlight>
                  <a:schemeClr val="accent4"/>
                </a:highlight>
                <a:latin typeface="Mada"/>
                <a:ea typeface="Mada"/>
                <a:cs typeface="Mada"/>
                <a:sym typeface="Mada"/>
              </a:rPr>
              <a:t>Goiter:</a:t>
            </a:r>
            <a:endParaRPr b="1" sz="2200">
              <a:solidFill>
                <a:srgbClr val="C27BA0"/>
              </a:solidFill>
              <a:highlight>
                <a:schemeClr val="accent4"/>
              </a:highlight>
              <a:latin typeface="Mada"/>
              <a:ea typeface="Mada"/>
              <a:cs typeface="Mada"/>
              <a:sym typeface="Mada"/>
            </a:endParaRPr>
          </a:p>
        </p:txBody>
      </p:sp>
      <p:sp>
        <p:nvSpPr>
          <p:cNvPr id="497" name="Google Shape;497;p33"/>
          <p:cNvSpPr txBox="1"/>
          <p:nvPr/>
        </p:nvSpPr>
        <p:spPr>
          <a:xfrm>
            <a:off x="177325" y="1426925"/>
            <a:ext cx="7249800" cy="1662300"/>
          </a:xfrm>
          <a:prstGeom prst="rect">
            <a:avLst/>
          </a:prstGeom>
          <a:noFill/>
          <a:ln cap="flat" cmpd="sng" w="28575">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 </a:t>
            </a:r>
            <a:r>
              <a:rPr lang="ar" sz="1200">
                <a:latin typeface="Mada"/>
                <a:ea typeface="Mada"/>
                <a:cs typeface="Mada"/>
                <a:sym typeface="Mada"/>
              </a:rPr>
              <a:t>A 29 year old female came to the clinic complaining of fatigue, increased sleepiness, not feeling well . </a:t>
            </a:r>
            <a:r>
              <a:rPr lang="ar" sz="1200">
                <a:solidFill>
                  <a:schemeClr val="dk1"/>
                </a:solidFill>
                <a:latin typeface="Mada"/>
                <a:ea typeface="Mada"/>
                <a:cs typeface="Mada"/>
                <a:sym typeface="Mada"/>
              </a:rPr>
              <a:t>Nothing significant </a:t>
            </a:r>
            <a:r>
              <a:rPr lang="ar" sz="1200">
                <a:latin typeface="Mada"/>
                <a:ea typeface="Mada"/>
                <a:cs typeface="Mada"/>
                <a:sym typeface="Mada"/>
              </a:rPr>
              <a:t>on examination. Her TSH is 1 </a:t>
            </a:r>
            <a:r>
              <a:rPr lang="ar" sz="1200">
                <a:solidFill>
                  <a:srgbClr val="202124"/>
                </a:solidFill>
                <a:highlight>
                  <a:srgbClr val="FFFFFF"/>
                </a:highlight>
                <a:latin typeface="Mada"/>
                <a:ea typeface="Mada"/>
                <a:cs typeface="Mada"/>
                <a:sym typeface="Mada"/>
              </a:rPr>
              <a:t>mU/L</a:t>
            </a:r>
            <a:r>
              <a:rPr lang="ar" sz="1200">
                <a:latin typeface="Mada"/>
                <a:ea typeface="Mada"/>
                <a:cs typeface="Mada"/>
                <a:sym typeface="Mada"/>
              </a:rPr>
              <a:t> (normal </a:t>
            </a:r>
            <a:r>
              <a:rPr lang="ar" sz="1200">
                <a:solidFill>
                  <a:srgbClr val="202124"/>
                </a:solidFill>
                <a:highlight>
                  <a:srgbClr val="FFFFFF"/>
                </a:highlight>
                <a:latin typeface="Mada"/>
                <a:ea typeface="Mada"/>
                <a:cs typeface="Mada"/>
                <a:sym typeface="Mada"/>
              </a:rPr>
              <a:t>0.4 and 4.0mU/L</a:t>
            </a:r>
            <a:r>
              <a:rPr lang="ar" sz="1200">
                <a:latin typeface="Mada"/>
                <a:ea typeface="Mada"/>
                <a:cs typeface="Mada"/>
                <a:sym typeface="Mada"/>
              </a:rPr>
              <a:t>), FT4 is normal, high antithyroglobulin antibodies and high antithyroperoxidase antibodies. What should you do?</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Apply the three principles</a:t>
            </a:r>
            <a:r>
              <a:rPr lang="ar"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b="1" lang="ar" sz="1200">
                <a:latin typeface="Mada"/>
                <a:ea typeface="Mada"/>
                <a:cs typeface="Mada"/>
                <a:sym typeface="Mada"/>
              </a:rPr>
              <a:t>Size? </a:t>
            </a:r>
            <a:r>
              <a:rPr lang="ar" sz="1200">
                <a:latin typeface="Mada"/>
                <a:ea typeface="Mada"/>
                <a:cs typeface="Mada"/>
                <a:sym typeface="Mada"/>
              </a:rPr>
              <a:t>normal</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b="1" lang="ar" sz="1200">
                <a:latin typeface="Mada"/>
                <a:ea typeface="Mada"/>
                <a:cs typeface="Mada"/>
                <a:sym typeface="Mada"/>
              </a:rPr>
              <a:t>Function?</a:t>
            </a:r>
            <a:r>
              <a:rPr lang="ar" sz="1200">
                <a:latin typeface="Mada"/>
                <a:ea typeface="Mada"/>
                <a:cs typeface="Mada"/>
                <a:sym typeface="Mada"/>
              </a:rPr>
              <a:t> Normal </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b="1" lang="ar" sz="1200">
                <a:latin typeface="Mada"/>
                <a:ea typeface="Mada"/>
                <a:cs typeface="Mada"/>
                <a:sym typeface="Mada"/>
              </a:rPr>
              <a:t>Pathology?</a:t>
            </a:r>
            <a:r>
              <a:rPr lang="ar" sz="1200">
                <a:latin typeface="Mada"/>
                <a:ea typeface="Mada"/>
                <a:cs typeface="Mada"/>
                <a:sym typeface="Mada"/>
              </a:rPr>
              <a:t> No nodules</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b="1" lang="ar" sz="1200">
                <a:latin typeface="Mada"/>
                <a:ea typeface="Mada"/>
                <a:cs typeface="Mada"/>
                <a:sym typeface="Mada"/>
              </a:rPr>
              <a:t>So just follow up the patient.</a:t>
            </a:r>
            <a:endParaRPr b="1" sz="1200">
              <a:latin typeface="Mada"/>
              <a:ea typeface="Mada"/>
              <a:cs typeface="Mada"/>
              <a:sym typeface="Mada"/>
            </a:endParaRPr>
          </a:p>
        </p:txBody>
      </p:sp>
      <p:sp>
        <p:nvSpPr>
          <p:cNvPr id="498" name="Google Shape;498;p33"/>
          <p:cNvSpPr txBox="1"/>
          <p:nvPr/>
        </p:nvSpPr>
        <p:spPr>
          <a:xfrm>
            <a:off x="215325" y="789300"/>
            <a:ext cx="72498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6AA84F"/>
              </a:buClr>
              <a:buSzPts val="2200"/>
              <a:buFont typeface="Mada"/>
              <a:buChar char="◄"/>
            </a:pPr>
            <a:r>
              <a:rPr b="1" lang="ar" sz="2200">
                <a:solidFill>
                  <a:srgbClr val="6AA84F"/>
                </a:solidFill>
                <a:highlight>
                  <a:schemeClr val="accent4"/>
                </a:highlight>
                <a:latin typeface="Mada"/>
                <a:ea typeface="Mada"/>
                <a:cs typeface="Mada"/>
                <a:sym typeface="Mada"/>
              </a:rPr>
              <a:t>Case from the doctor</a:t>
            </a:r>
            <a:endParaRPr b="1" sz="2200">
              <a:solidFill>
                <a:srgbClr val="6AA84F"/>
              </a:solidFill>
              <a:highlight>
                <a:schemeClr val="accent4"/>
              </a:highlight>
              <a:latin typeface="Mada"/>
              <a:ea typeface="Mada"/>
              <a:cs typeface="Mada"/>
              <a:sym typeface="Mada"/>
            </a:endParaRPr>
          </a:p>
        </p:txBody>
      </p:sp>
      <p:sp>
        <p:nvSpPr>
          <p:cNvPr id="499" name="Google Shape;499;p33"/>
          <p:cNvSpPr/>
          <p:nvPr/>
        </p:nvSpPr>
        <p:spPr>
          <a:xfrm>
            <a:off x="7106400" y="2758675"/>
            <a:ext cx="276000" cy="257400"/>
          </a:xfrm>
          <a:prstGeom prst="star5">
            <a:avLst>
              <a:gd fmla="val 19098" name="adj"/>
              <a:gd fmla="val 105146" name="hf"/>
              <a:gd fmla="val 110557" name="vf"/>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0" name="Google Shape;500;p33"/>
          <p:cNvPicPr preferRelativeResize="0"/>
          <p:nvPr/>
        </p:nvPicPr>
        <p:blipFill>
          <a:blip r:embed="rId4">
            <a:alphaModFix/>
          </a:blip>
          <a:stretch>
            <a:fillRect/>
          </a:stretch>
        </p:blipFill>
        <p:spPr>
          <a:xfrm>
            <a:off x="8509125" y="3873375"/>
            <a:ext cx="3521474" cy="2033910"/>
          </a:xfrm>
          <a:prstGeom prst="rect">
            <a:avLst/>
          </a:prstGeom>
          <a:noFill/>
          <a:ln>
            <a:noFill/>
          </a:ln>
        </p:spPr>
      </p:pic>
      <p:graphicFrame>
        <p:nvGraphicFramePr>
          <p:cNvPr id="501" name="Google Shape;501;p33"/>
          <p:cNvGraphicFramePr/>
          <p:nvPr/>
        </p:nvGraphicFramePr>
        <p:xfrm>
          <a:off x="151100" y="7170025"/>
          <a:ext cx="3000000" cy="3000000"/>
        </p:xfrm>
        <a:graphic>
          <a:graphicData uri="http://schemas.openxmlformats.org/drawingml/2006/table">
            <a:tbl>
              <a:tblPr>
                <a:noFill/>
                <a:tableStyleId>{9EC2A1BF-D59B-4907-AF8D-B1741EF1AC33}</a:tableStyleId>
              </a:tblPr>
              <a:tblGrid>
                <a:gridCol w="1503350"/>
                <a:gridCol w="1896050"/>
              </a:tblGrid>
              <a:tr h="381000">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Diagnosis</a:t>
                      </a:r>
                      <a:endParaRPr b="1" sz="11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Unique feature</a:t>
                      </a:r>
                      <a:endParaRPr b="1" sz="1100">
                        <a:solidFill>
                          <a:srgbClr val="FFFFFF"/>
                        </a:solidFill>
                        <a:latin typeface="Mada"/>
                        <a:ea typeface="Mada"/>
                        <a:cs typeface="Mada"/>
                        <a:sym typeface="Mada"/>
                      </a:endParaRPr>
                    </a:p>
                  </a:txBody>
                  <a:tcPr marT="91425" marB="91425" marR="91425" marL="91425" anchor="ctr">
                    <a:solidFill>
                      <a:schemeClr val="accent1"/>
                    </a:solidFill>
                  </a:tcPr>
                </a:tc>
              </a:tr>
              <a:tr h="548600">
                <a:tc>
                  <a:txBody>
                    <a:bodyPr/>
                    <a:lstStyle/>
                    <a:p>
                      <a:pPr indent="0" lvl="0" marL="0" rtl="0" algn="l">
                        <a:spcBef>
                          <a:spcPts val="0"/>
                        </a:spcBef>
                        <a:spcAft>
                          <a:spcPts val="0"/>
                        </a:spcAft>
                        <a:buNone/>
                      </a:pPr>
                      <a:r>
                        <a:rPr b="1" lang="ar" sz="1100">
                          <a:latin typeface="Mada"/>
                          <a:ea typeface="Mada"/>
                          <a:cs typeface="Mada"/>
                          <a:sym typeface="Mada"/>
                        </a:rPr>
                        <a:t>Graves disease</a:t>
                      </a:r>
                      <a:endParaRPr b="1" sz="1100">
                        <a:latin typeface="Mada"/>
                        <a:ea typeface="Mada"/>
                        <a:cs typeface="Mada"/>
                        <a:sym typeface="Mada"/>
                      </a:endParaRPr>
                    </a:p>
                  </a:txBody>
                  <a:tcPr marT="91425" marB="91425" marR="91425" marL="91425" anchor="ctr">
                    <a:solidFill>
                      <a:schemeClr val="accent3"/>
                    </a:solidFill>
                  </a:tcPr>
                </a:tc>
                <a:tc>
                  <a:txBody>
                    <a:bodyPr/>
                    <a:lstStyle/>
                    <a:p>
                      <a:pPr indent="0" lvl="0" marL="0" rtl="0" algn="l">
                        <a:spcBef>
                          <a:spcPts val="0"/>
                        </a:spcBef>
                        <a:spcAft>
                          <a:spcPts val="0"/>
                        </a:spcAft>
                        <a:buNone/>
                      </a:pPr>
                      <a:r>
                        <a:rPr lang="ar" sz="1100">
                          <a:latin typeface="Mada"/>
                          <a:ea typeface="Mada"/>
                          <a:cs typeface="Mada"/>
                          <a:sym typeface="Mada"/>
                        </a:rPr>
                        <a:t>Eye (proptosis) (20%–40%) and skin (5%) findings</a:t>
                      </a:r>
                      <a:endParaRPr sz="1100">
                        <a:latin typeface="Mada"/>
                        <a:ea typeface="Mada"/>
                        <a:cs typeface="Mada"/>
                        <a:sym typeface="Mada"/>
                      </a:endParaRPr>
                    </a:p>
                  </a:txBody>
                  <a:tcPr marT="91425" marB="91425" marR="91425" marL="91425" anchor="ctr"/>
                </a:tc>
              </a:tr>
              <a:tr h="381000">
                <a:tc>
                  <a:txBody>
                    <a:bodyPr/>
                    <a:lstStyle/>
                    <a:p>
                      <a:pPr indent="0" lvl="0" marL="0" rtl="0" algn="l">
                        <a:spcBef>
                          <a:spcPts val="0"/>
                        </a:spcBef>
                        <a:spcAft>
                          <a:spcPts val="0"/>
                        </a:spcAft>
                        <a:buNone/>
                      </a:pPr>
                      <a:r>
                        <a:rPr b="1" lang="ar" sz="1100">
                          <a:latin typeface="Mada"/>
                          <a:ea typeface="Mada"/>
                          <a:cs typeface="Mada"/>
                          <a:sym typeface="Mada"/>
                        </a:rPr>
                        <a:t>Subacute thyroiditis</a:t>
                      </a:r>
                      <a:endParaRPr b="1" sz="1100">
                        <a:latin typeface="Mada"/>
                        <a:ea typeface="Mada"/>
                        <a:cs typeface="Mada"/>
                        <a:sym typeface="Mada"/>
                      </a:endParaRPr>
                    </a:p>
                  </a:txBody>
                  <a:tcPr marT="91425" marB="91425" marR="91425" marL="91425" anchor="ctr">
                    <a:solidFill>
                      <a:schemeClr val="accent3"/>
                    </a:solidFill>
                  </a:tcPr>
                </a:tc>
                <a:tc>
                  <a:txBody>
                    <a:bodyPr/>
                    <a:lstStyle/>
                    <a:p>
                      <a:pPr indent="0" lvl="0" marL="0" rtl="0" algn="l">
                        <a:spcBef>
                          <a:spcPts val="0"/>
                        </a:spcBef>
                        <a:spcAft>
                          <a:spcPts val="0"/>
                        </a:spcAft>
                        <a:buNone/>
                      </a:pPr>
                      <a:r>
                        <a:rPr lang="ar" sz="1100">
                          <a:latin typeface="Mada"/>
                          <a:ea typeface="Mada"/>
                          <a:cs typeface="Mada"/>
                          <a:sym typeface="Mada"/>
                        </a:rPr>
                        <a:t>Tender thyroid</a:t>
                      </a:r>
                      <a:endParaRPr sz="1100">
                        <a:latin typeface="Mada"/>
                        <a:ea typeface="Mada"/>
                        <a:cs typeface="Mada"/>
                        <a:sym typeface="Mada"/>
                      </a:endParaRPr>
                    </a:p>
                  </a:txBody>
                  <a:tcPr marT="91425" marB="91425" marR="91425" marL="91425" anchor="ctr"/>
                </a:tc>
              </a:tr>
              <a:tr h="548600">
                <a:tc>
                  <a:txBody>
                    <a:bodyPr/>
                    <a:lstStyle/>
                    <a:p>
                      <a:pPr indent="0" lvl="0" marL="0" rtl="0" algn="l">
                        <a:spcBef>
                          <a:spcPts val="0"/>
                        </a:spcBef>
                        <a:spcAft>
                          <a:spcPts val="0"/>
                        </a:spcAft>
                        <a:buNone/>
                      </a:pPr>
                      <a:r>
                        <a:rPr b="1" lang="ar" sz="1100">
                          <a:latin typeface="Mada"/>
                          <a:ea typeface="Mada"/>
                          <a:cs typeface="Mada"/>
                          <a:sym typeface="Mada"/>
                        </a:rPr>
                        <a:t>Painless “silent” thyroiditis</a:t>
                      </a:r>
                      <a:endParaRPr b="1" sz="1100">
                        <a:latin typeface="Mada"/>
                        <a:ea typeface="Mada"/>
                        <a:cs typeface="Mada"/>
                        <a:sym typeface="Mada"/>
                      </a:endParaRPr>
                    </a:p>
                  </a:txBody>
                  <a:tcPr marT="91425" marB="91425" marR="91425" marL="91425" anchor="ctr">
                    <a:solidFill>
                      <a:schemeClr val="accent3"/>
                    </a:solidFill>
                  </a:tcPr>
                </a:tc>
                <a:tc>
                  <a:txBody>
                    <a:bodyPr/>
                    <a:lstStyle/>
                    <a:p>
                      <a:pPr indent="0" lvl="0" marL="0" rtl="0" algn="l">
                        <a:spcBef>
                          <a:spcPts val="0"/>
                        </a:spcBef>
                        <a:spcAft>
                          <a:spcPts val="0"/>
                        </a:spcAft>
                        <a:buNone/>
                      </a:pPr>
                      <a:r>
                        <a:rPr lang="ar" sz="1100">
                          <a:latin typeface="Mada"/>
                          <a:ea typeface="Mada"/>
                          <a:cs typeface="Mada"/>
                          <a:sym typeface="Mada"/>
                        </a:rPr>
                        <a:t>Nontender, normal exam results</a:t>
                      </a:r>
                      <a:endParaRPr sz="1100">
                        <a:latin typeface="Mada"/>
                        <a:ea typeface="Mada"/>
                        <a:cs typeface="Mada"/>
                        <a:sym typeface="Mada"/>
                      </a:endParaRPr>
                    </a:p>
                  </a:txBody>
                  <a:tcPr marT="91425" marB="91425" marR="91425" marL="91425" anchor="ctr"/>
                </a:tc>
              </a:tr>
              <a:tr h="548600">
                <a:tc>
                  <a:txBody>
                    <a:bodyPr/>
                    <a:lstStyle/>
                    <a:p>
                      <a:pPr indent="0" lvl="0" marL="0" rtl="0" algn="l">
                        <a:spcBef>
                          <a:spcPts val="0"/>
                        </a:spcBef>
                        <a:spcAft>
                          <a:spcPts val="0"/>
                        </a:spcAft>
                        <a:buNone/>
                      </a:pPr>
                      <a:r>
                        <a:rPr b="1" lang="ar" sz="1100">
                          <a:latin typeface="Mada"/>
                          <a:ea typeface="Mada"/>
                          <a:cs typeface="Mada"/>
                          <a:sym typeface="Mada"/>
                        </a:rPr>
                        <a:t>Exogenous thyroid hormone use</a:t>
                      </a:r>
                      <a:endParaRPr b="1" sz="1100">
                        <a:latin typeface="Mada"/>
                        <a:ea typeface="Mada"/>
                        <a:cs typeface="Mada"/>
                        <a:sym typeface="Mada"/>
                      </a:endParaRPr>
                    </a:p>
                  </a:txBody>
                  <a:tcPr marT="91425" marB="91425" marR="91425" marL="91425" anchor="ctr">
                    <a:solidFill>
                      <a:schemeClr val="accent3"/>
                    </a:solidFill>
                  </a:tcPr>
                </a:tc>
                <a:tc>
                  <a:txBody>
                    <a:bodyPr/>
                    <a:lstStyle/>
                    <a:p>
                      <a:pPr indent="0" lvl="0" marL="0" rtl="0" algn="l">
                        <a:spcBef>
                          <a:spcPts val="0"/>
                        </a:spcBef>
                        <a:spcAft>
                          <a:spcPts val="0"/>
                        </a:spcAft>
                        <a:buNone/>
                      </a:pPr>
                      <a:r>
                        <a:rPr lang="ar" sz="1100">
                          <a:latin typeface="Mada"/>
                          <a:ea typeface="Mada"/>
                          <a:cs typeface="Mada"/>
                          <a:sym typeface="Mada"/>
                        </a:rPr>
                        <a:t>Involuted gland is not palpable</a:t>
                      </a:r>
                      <a:endParaRPr sz="1100">
                        <a:latin typeface="Mada"/>
                        <a:ea typeface="Mada"/>
                        <a:cs typeface="Mada"/>
                        <a:sym typeface="Mada"/>
                      </a:endParaRPr>
                    </a:p>
                  </a:txBody>
                  <a:tcPr marT="91425" marB="91425" marR="91425" marL="91425" anchor="ctr"/>
                </a:tc>
              </a:tr>
              <a:tr h="381000">
                <a:tc>
                  <a:txBody>
                    <a:bodyPr/>
                    <a:lstStyle/>
                    <a:p>
                      <a:pPr indent="0" lvl="0" marL="0" rtl="0" algn="l">
                        <a:spcBef>
                          <a:spcPts val="0"/>
                        </a:spcBef>
                        <a:spcAft>
                          <a:spcPts val="0"/>
                        </a:spcAft>
                        <a:buNone/>
                      </a:pPr>
                      <a:r>
                        <a:rPr b="1" lang="ar" sz="1100">
                          <a:latin typeface="Mada"/>
                          <a:ea typeface="Mada"/>
                          <a:cs typeface="Mada"/>
                          <a:sym typeface="Mada"/>
                        </a:rPr>
                        <a:t>Pituitary adenoma</a:t>
                      </a:r>
                      <a:endParaRPr b="1" sz="1100">
                        <a:latin typeface="Mada"/>
                        <a:ea typeface="Mada"/>
                        <a:cs typeface="Mada"/>
                        <a:sym typeface="Mada"/>
                      </a:endParaRPr>
                    </a:p>
                  </a:txBody>
                  <a:tcPr marT="91425" marB="91425" marR="91425" marL="91425" anchor="ctr">
                    <a:solidFill>
                      <a:schemeClr val="accent3"/>
                    </a:solidFill>
                  </a:tcPr>
                </a:tc>
                <a:tc>
                  <a:txBody>
                    <a:bodyPr/>
                    <a:lstStyle/>
                    <a:p>
                      <a:pPr indent="0" lvl="0" marL="0" rtl="0" algn="l">
                        <a:spcBef>
                          <a:spcPts val="0"/>
                        </a:spcBef>
                        <a:spcAft>
                          <a:spcPts val="0"/>
                        </a:spcAft>
                        <a:buNone/>
                      </a:pPr>
                      <a:r>
                        <a:rPr lang="ar" sz="1100">
                          <a:latin typeface="Mada"/>
                          <a:ea typeface="Mada"/>
                          <a:cs typeface="Mada"/>
                          <a:sym typeface="Mada"/>
                        </a:rPr>
                        <a:t>High TSH level</a:t>
                      </a:r>
                      <a:endParaRPr sz="1100">
                        <a:latin typeface="Mada"/>
                        <a:ea typeface="Mada"/>
                        <a:cs typeface="Mada"/>
                        <a:sym typeface="Mada"/>
                      </a:endParaRPr>
                    </a:p>
                  </a:txBody>
                  <a:tcPr marT="91425" marB="91425" marR="91425" marL="91425" anchor="ctr"/>
                </a:tc>
              </a:tr>
            </a:tbl>
          </a:graphicData>
        </a:graphic>
      </p:graphicFrame>
      <p:graphicFrame>
        <p:nvGraphicFramePr>
          <p:cNvPr id="502" name="Google Shape;502;p33"/>
          <p:cNvGraphicFramePr/>
          <p:nvPr/>
        </p:nvGraphicFramePr>
        <p:xfrm>
          <a:off x="3934325" y="7170025"/>
          <a:ext cx="3000000" cy="3000000"/>
        </p:xfrm>
        <a:graphic>
          <a:graphicData uri="http://schemas.openxmlformats.org/drawingml/2006/table">
            <a:tbl>
              <a:tblPr>
                <a:noFill/>
                <a:tableStyleId>{9EC2A1BF-D59B-4907-AF8D-B1741EF1AC33}</a:tableStyleId>
              </a:tblPr>
              <a:tblGrid>
                <a:gridCol w="1596225"/>
                <a:gridCol w="1770400"/>
              </a:tblGrid>
              <a:tr h="385200">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Antibody</a:t>
                      </a:r>
                      <a:endParaRPr b="1" sz="11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Significance</a:t>
                      </a:r>
                      <a:endParaRPr b="1" sz="1100">
                        <a:solidFill>
                          <a:srgbClr val="FFFFFF"/>
                        </a:solidFill>
                        <a:latin typeface="Mada"/>
                        <a:ea typeface="Mada"/>
                        <a:cs typeface="Mada"/>
                        <a:sym typeface="Mada"/>
                      </a:endParaRPr>
                    </a:p>
                  </a:txBody>
                  <a:tcPr marT="91425" marB="91425" marR="91425" marL="91425" anchor="ctr">
                    <a:solidFill>
                      <a:schemeClr val="accent1"/>
                    </a:solidFill>
                  </a:tcPr>
                </a:tc>
              </a:tr>
              <a:tr h="739575">
                <a:tc>
                  <a:txBody>
                    <a:bodyPr/>
                    <a:lstStyle/>
                    <a:p>
                      <a:pPr indent="0" lvl="0" marL="0" rtl="0" algn="l">
                        <a:spcBef>
                          <a:spcPts val="0"/>
                        </a:spcBef>
                        <a:spcAft>
                          <a:spcPts val="0"/>
                        </a:spcAft>
                        <a:buNone/>
                      </a:pPr>
                      <a:r>
                        <a:rPr b="1" lang="ar" sz="1100">
                          <a:latin typeface="Mada"/>
                          <a:ea typeface="Mada"/>
                          <a:cs typeface="Mada"/>
                          <a:sym typeface="Mada"/>
                        </a:rPr>
                        <a:t>Thyroglobulin</a:t>
                      </a:r>
                      <a:endParaRPr b="1" sz="1100">
                        <a:latin typeface="Mada"/>
                        <a:ea typeface="Mada"/>
                        <a:cs typeface="Mada"/>
                        <a:sym typeface="Mada"/>
                      </a:endParaRPr>
                    </a:p>
                  </a:txBody>
                  <a:tcPr marT="91425" marB="91425" marR="91425" marL="91425" anchor="ctr">
                    <a:solidFill>
                      <a:schemeClr val="accent3"/>
                    </a:solidFill>
                  </a:tcPr>
                </a:tc>
                <a:tc>
                  <a:txBody>
                    <a:bodyPr/>
                    <a:lstStyle/>
                    <a:p>
                      <a:pPr indent="0" lvl="0" marL="0" rtl="0" algn="l">
                        <a:spcBef>
                          <a:spcPts val="0"/>
                        </a:spcBef>
                        <a:spcAft>
                          <a:spcPts val="0"/>
                        </a:spcAft>
                        <a:buNone/>
                      </a:pPr>
                      <a:r>
                        <a:rPr lang="ar" sz="1100">
                          <a:latin typeface="Mada"/>
                          <a:ea typeface="Mada"/>
                          <a:cs typeface="Mada"/>
                          <a:sym typeface="Mada"/>
                        </a:rPr>
                        <a:t>Detects recurrence of thyroid cancer</a:t>
                      </a:r>
                      <a:endParaRPr sz="1100">
                        <a:latin typeface="Mada"/>
                        <a:ea typeface="Mada"/>
                        <a:cs typeface="Mada"/>
                        <a:sym typeface="Mada"/>
                      </a:endParaRPr>
                    </a:p>
                  </a:txBody>
                  <a:tcPr marT="91425" marB="91425" marR="91425" marL="91425" anchor="ctr"/>
                </a:tc>
              </a:tr>
              <a:tr h="924450">
                <a:tc>
                  <a:txBody>
                    <a:bodyPr/>
                    <a:lstStyle/>
                    <a:p>
                      <a:pPr indent="0" lvl="0" marL="0" rtl="0" algn="l">
                        <a:spcBef>
                          <a:spcPts val="0"/>
                        </a:spcBef>
                        <a:spcAft>
                          <a:spcPts val="0"/>
                        </a:spcAft>
                        <a:buNone/>
                      </a:pPr>
                      <a:r>
                        <a:rPr b="1" lang="ar" sz="1100">
                          <a:latin typeface="Mada"/>
                          <a:ea typeface="Mada"/>
                          <a:cs typeface="Mada"/>
                          <a:sym typeface="Mada"/>
                        </a:rPr>
                        <a:t>Thyroid-stimulating immunoglobulin (TSI)</a:t>
                      </a:r>
                      <a:endParaRPr b="1" sz="1100">
                        <a:latin typeface="Mada"/>
                        <a:ea typeface="Mada"/>
                        <a:cs typeface="Mada"/>
                        <a:sym typeface="Mada"/>
                      </a:endParaRPr>
                    </a:p>
                  </a:txBody>
                  <a:tcPr marT="91425" marB="91425" marR="91425" marL="91425" anchor="ctr">
                    <a:solidFill>
                      <a:schemeClr val="accent3"/>
                    </a:solidFill>
                  </a:tcPr>
                </a:tc>
                <a:tc>
                  <a:txBody>
                    <a:bodyPr/>
                    <a:lstStyle/>
                    <a:p>
                      <a:pPr indent="0" lvl="0" marL="0" rtl="0" algn="l">
                        <a:spcBef>
                          <a:spcPts val="0"/>
                        </a:spcBef>
                        <a:spcAft>
                          <a:spcPts val="0"/>
                        </a:spcAft>
                        <a:buNone/>
                      </a:pPr>
                      <a:r>
                        <a:rPr b="1" lang="ar" sz="1100">
                          <a:latin typeface="Mada"/>
                          <a:ea typeface="Mada"/>
                          <a:cs typeface="Mada"/>
                          <a:sym typeface="Mada"/>
                        </a:rPr>
                        <a:t>- </a:t>
                      </a:r>
                      <a:r>
                        <a:rPr b="1" lang="ar" sz="1100">
                          <a:solidFill>
                            <a:schemeClr val="accent6"/>
                          </a:solidFill>
                          <a:latin typeface="Mada"/>
                          <a:ea typeface="Mada"/>
                          <a:cs typeface="Mada"/>
                          <a:sym typeface="Mada"/>
                        </a:rPr>
                        <a:t>Confirms</a:t>
                      </a:r>
                      <a:r>
                        <a:rPr b="1" lang="ar" sz="1100">
                          <a:latin typeface="Mada"/>
                          <a:ea typeface="Mada"/>
                          <a:cs typeface="Mada"/>
                          <a:sym typeface="Mada"/>
                        </a:rPr>
                        <a:t> Graves disease</a:t>
                      </a:r>
                      <a:endParaRPr b="1"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 </a:t>
                      </a:r>
                      <a:r>
                        <a:rPr b="1" lang="ar" sz="1100">
                          <a:solidFill>
                            <a:srgbClr val="CC0000"/>
                          </a:solidFill>
                          <a:latin typeface="Mada"/>
                          <a:ea typeface="Mada"/>
                          <a:cs typeface="Mada"/>
                          <a:sym typeface="Mada"/>
                        </a:rPr>
                        <a:t>Not positive</a:t>
                      </a:r>
                      <a:r>
                        <a:rPr lang="ar" sz="1100">
                          <a:latin typeface="Mada"/>
                          <a:ea typeface="Mada"/>
                          <a:cs typeface="Mada"/>
                          <a:sym typeface="Mada"/>
                        </a:rPr>
                        <a:t> in toxic multinodular goiter</a:t>
                      </a:r>
                      <a:endParaRPr sz="1100">
                        <a:latin typeface="Mada"/>
                        <a:ea typeface="Mada"/>
                        <a:cs typeface="Mada"/>
                        <a:sym typeface="Mada"/>
                      </a:endParaRPr>
                    </a:p>
                  </a:txBody>
                  <a:tcPr marT="91425" marB="91425" marR="91425" marL="91425" anchor="ctr"/>
                </a:tc>
              </a:tr>
              <a:tr h="739575">
                <a:tc>
                  <a:txBody>
                    <a:bodyPr/>
                    <a:lstStyle/>
                    <a:p>
                      <a:pPr indent="0" lvl="0" marL="0" rtl="0" algn="l">
                        <a:spcBef>
                          <a:spcPts val="0"/>
                        </a:spcBef>
                        <a:spcAft>
                          <a:spcPts val="0"/>
                        </a:spcAft>
                        <a:buNone/>
                      </a:pPr>
                      <a:r>
                        <a:rPr b="1" lang="ar" sz="1100">
                          <a:solidFill>
                            <a:srgbClr val="CC0000"/>
                          </a:solidFill>
                          <a:latin typeface="Mada"/>
                          <a:ea typeface="Mada"/>
                          <a:cs typeface="Mada"/>
                          <a:sym typeface="Mada"/>
                        </a:rPr>
                        <a:t>Thyroperoxidase antibody (TPO)</a:t>
                      </a:r>
                      <a:endParaRPr b="1" sz="1100">
                        <a:solidFill>
                          <a:srgbClr val="CC0000"/>
                        </a:solidFill>
                        <a:latin typeface="Mada"/>
                        <a:ea typeface="Mada"/>
                        <a:cs typeface="Mada"/>
                        <a:sym typeface="Mada"/>
                      </a:endParaRPr>
                    </a:p>
                  </a:txBody>
                  <a:tcPr marT="91425" marB="91425" marR="91425" marL="91425" anchor="ctr">
                    <a:solidFill>
                      <a:schemeClr val="accent3"/>
                    </a:solidFill>
                  </a:tcPr>
                </a:tc>
                <a:tc>
                  <a:txBody>
                    <a:bodyPr/>
                    <a:lstStyle/>
                    <a:p>
                      <a:pPr indent="0" lvl="0" marL="0" rtl="0" algn="l">
                        <a:spcBef>
                          <a:spcPts val="0"/>
                        </a:spcBef>
                        <a:spcAft>
                          <a:spcPts val="0"/>
                        </a:spcAft>
                        <a:buNone/>
                      </a:pPr>
                      <a:r>
                        <a:rPr lang="ar" sz="1100">
                          <a:solidFill>
                            <a:srgbClr val="6AA84F"/>
                          </a:solidFill>
                          <a:latin typeface="Mada"/>
                          <a:ea typeface="Mada"/>
                          <a:cs typeface="Mada"/>
                          <a:sym typeface="Mada"/>
                        </a:rPr>
                        <a:t>Confirms presence of Hashimoto thyroiditis</a:t>
                      </a:r>
                      <a:endParaRPr sz="1100">
                        <a:solidFill>
                          <a:srgbClr val="6AA84F"/>
                        </a:solidFill>
                        <a:latin typeface="Mada"/>
                        <a:ea typeface="Mada"/>
                        <a:cs typeface="Mada"/>
                        <a:sym typeface="Mada"/>
                      </a:endParaRPr>
                    </a:p>
                  </a:txBody>
                  <a:tcPr marT="91425" marB="91425" marR="91425" marL="91425" anchor="ctr"/>
                </a:tc>
              </a:tr>
            </a:tbl>
          </a:graphicData>
        </a:graphic>
      </p:graphicFrame>
      <p:sp>
        <p:nvSpPr>
          <p:cNvPr id="503" name="Google Shape;503;p33"/>
          <p:cNvSpPr txBox="1"/>
          <p:nvPr/>
        </p:nvSpPr>
        <p:spPr>
          <a:xfrm>
            <a:off x="-13275" y="6724650"/>
            <a:ext cx="3877800" cy="646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0B5394"/>
              </a:buClr>
              <a:buSzPts val="1500"/>
              <a:buFont typeface="Mada"/>
              <a:buChar char="◄"/>
            </a:pPr>
            <a:r>
              <a:rPr b="1" lang="ar" sz="1500">
                <a:solidFill>
                  <a:srgbClr val="0B5394"/>
                </a:solidFill>
                <a:highlight>
                  <a:schemeClr val="accent4"/>
                </a:highlight>
                <a:latin typeface="Mada"/>
                <a:ea typeface="Mada"/>
                <a:cs typeface="Mada"/>
                <a:sym typeface="Mada"/>
              </a:rPr>
              <a:t>Unique features of thyroid diseases</a:t>
            </a:r>
            <a:endParaRPr b="1" sz="1500">
              <a:solidFill>
                <a:srgbClr val="0B5394"/>
              </a:solidFill>
              <a:highlight>
                <a:schemeClr val="accent4"/>
              </a:highlight>
              <a:latin typeface="Mada"/>
              <a:ea typeface="Mada"/>
              <a:cs typeface="Mada"/>
              <a:sym typeface="Mada"/>
            </a:endParaRPr>
          </a:p>
          <a:p>
            <a:pPr indent="0" lvl="0" marL="0" marR="0" rtl="0" algn="l">
              <a:lnSpc>
                <a:spcPct val="100000"/>
              </a:lnSpc>
              <a:spcBef>
                <a:spcPts val="0"/>
              </a:spcBef>
              <a:spcAft>
                <a:spcPts val="0"/>
              </a:spcAft>
              <a:buNone/>
            </a:pPr>
            <a:r>
              <a:t/>
            </a:r>
            <a:endParaRPr b="1" sz="1500">
              <a:solidFill>
                <a:srgbClr val="999999"/>
              </a:solidFill>
              <a:highlight>
                <a:schemeClr val="accent4"/>
              </a:highlight>
              <a:latin typeface="Mada"/>
              <a:ea typeface="Mada"/>
              <a:cs typeface="Mada"/>
              <a:sym typeface="Mada"/>
            </a:endParaRPr>
          </a:p>
        </p:txBody>
      </p:sp>
      <p:sp>
        <p:nvSpPr>
          <p:cNvPr id="504" name="Google Shape;504;p33"/>
          <p:cNvSpPr txBox="1"/>
          <p:nvPr/>
        </p:nvSpPr>
        <p:spPr>
          <a:xfrm>
            <a:off x="3720525" y="6724650"/>
            <a:ext cx="3877800" cy="646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0B5394"/>
              </a:buClr>
              <a:buSzPts val="1500"/>
              <a:buFont typeface="Mada"/>
              <a:buChar char="◄"/>
            </a:pPr>
            <a:r>
              <a:rPr b="1" lang="ar" sz="1500">
                <a:solidFill>
                  <a:srgbClr val="0B5394"/>
                </a:solidFill>
                <a:highlight>
                  <a:schemeClr val="accent4"/>
                </a:highlight>
                <a:latin typeface="Mada"/>
                <a:ea typeface="Mada"/>
                <a:cs typeface="Mada"/>
                <a:sym typeface="Mada"/>
              </a:rPr>
              <a:t>Significance of thyroid antibodies</a:t>
            </a:r>
            <a:endParaRPr b="1" sz="1500">
              <a:solidFill>
                <a:srgbClr val="0B5394"/>
              </a:solidFill>
              <a:highlight>
                <a:schemeClr val="accent4"/>
              </a:highlight>
              <a:latin typeface="Mada"/>
              <a:ea typeface="Mada"/>
              <a:cs typeface="Mada"/>
              <a:sym typeface="Mada"/>
            </a:endParaRPr>
          </a:p>
          <a:p>
            <a:pPr indent="0" lvl="0" marL="0" marR="0" rtl="0" algn="l">
              <a:lnSpc>
                <a:spcPct val="100000"/>
              </a:lnSpc>
              <a:spcBef>
                <a:spcPts val="0"/>
              </a:spcBef>
              <a:spcAft>
                <a:spcPts val="0"/>
              </a:spcAft>
              <a:buNone/>
            </a:pPr>
            <a:r>
              <a:t/>
            </a:r>
            <a:endParaRPr b="1" sz="1500">
              <a:solidFill>
                <a:srgbClr val="999999"/>
              </a:solidFill>
              <a:highlight>
                <a:schemeClr val="accent4"/>
              </a:highlight>
              <a:latin typeface="Mada"/>
              <a:ea typeface="Mada"/>
              <a:cs typeface="Mada"/>
              <a:sym typeface="Mada"/>
            </a:endParaRPr>
          </a:p>
        </p:txBody>
      </p:sp>
      <p:sp>
        <p:nvSpPr>
          <p:cNvPr id="505" name="Google Shape;505;p33"/>
          <p:cNvSpPr/>
          <p:nvPr/>
        </p:nvSpPr>
        <p:spPr>
          <a:xfrm>
            <a:off x="283325" y="3960175"/>
            <a:ext cx="276000" cy="257400"/>
          </a:xfrm>
          <a:prstGeom prst="star5">
            <a:avLst>
              <a:gd fmla="val 19098" name="adj"/>
              <a:gd fmla="val 105146" name="hf"/>
              <a:gd fmla="val 110557" name="vf"/>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6" name="Google Shape;506;p33"/>
          <p:cNvPicPr preferRelativeResize="0"/>
          <p:nvPr/>
        </p:nvPicPr>
        <p:blipFill>
          <a:blip r:embed="rId5">
            <a:alphaModFix/>
          </a:blip>
          <a:stretch>
            <a:fillRect/>
          </a:stretch>
        </p:blipFill>
        <p:spPr>
          <a:xfrm>
            <a:off x="3712350" y="4048950"/>
            <a:ext cx="3741000" cy="2079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3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latin typeface="Mada"/>
                <a:ea typeface="Mada"/>
                <a:cs typeface="Mada"/>
                <a:sym typeface="Mada"/>
              </a:rPr>
              <a:t>‹#›</a:t>
            </a:fld>
            <a:endParaRPr>
              <a:latin typeface="Mada"/>
              <a:ea typeface="Mada"/>
              <a:cs typeface="Mada"/>
              <a:sym typeface="Mada"/>
            </a:endParaRPr>
          </a:p>
        </p:txBody>
      </p:sp>
      <p:sp>
        <p:nvSpPr>
          <p:cNvPr id="512" name="Google Shape;512;p34"/>
          <p:cNvSpPr txBox="1"/>
          <p:nvPr/>
        </p:nvSpPr>
        <p:spPr>
          <a:xfrm>
            <a:off x="133350" y="9861550"/>
            <a:ext cx="7067700" cy="7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513" name="Google Shape;513;p3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Drugs affecting thyroid function</a:t>
            </a:r>
            <a:endParaRPr b="1" sz="2600">
              <a:latin typeface="Mada"/>
              <a:ea typeface="Mada"/>
              <a:cs typeface="Mada"/>
              <a:sym typeface="Mada"/>
            </a:endParaRPr>
          </a:p>
        </p:txBody>
      </p:sp>
      <p:sp>
        <p:nvSpPr>
          <p:cNvPr id="514" name="Google Shape;514;p34"/>
          <p:cNvSpPr txBox="1"/>
          <p:nvPr/>
        </p:nvSpPr>
        <p:spPr>
          <a:xfrm>
            <a:off x="322350" y="7521175"/>
            <a:ext cx="7365300" cy="4122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Mada"/>
              <a:buChar char="◄"/>
            </a:pPr>
            <a:r>
              <a:rPr b="1" lang="ar" sz="1600">
                <a:solidFill>
                  <a:schemeClr val="dk1"/>
                </a:solidFill>
                <a:highlight>
                  <a:schemeClr val="accent4"/>
                </a:highlight>
                <a:latin typeface="Mada"/>
                <a:ea typeface="Mada"/>
                <a:cs typeface="Mada"/>
                <a:sym typeface="Mada"/>
              </a:rPr>
              <a:t>Drugs affecting Thyroid function or Tests without thyroid dysfunction:</a:t>
            </a:r>
            <a:endParaRPr b="1" sz="1600">
              <a:solidFill>
                <a:schemeClr val="dk1"/>
              </a:solidFill>
              <a:highlight>
                <a:schemeClr val="accent4"/>
              </a:highlight>
              <a:latin typeface="Mada"/>
              <a:ea typeface="Mada"/>
              <a:cs typeface="Mada"/>
              <a:sym typeface="Mada"/>
            </a:endParaRPr>
          </a:p>
        </p:txBody>
      </p:sp>
      <p:graphicFrame>
        <p:nvGraphicFramePr>
          <p:cNvPr id="515" name="Google Shape;515;p34"/>
          <p:cNvGraphicFramePr/>
          <p:nvPr/>
        </p:nvGraphicFramePr>
        <p:xfrm>
          <a:off x="154500" y="8023980"/>
          <a:ext cx="3000000" cy="3000000"/>
        </p:xfrm>
        <a:graphic>
          <a:graphicData uri="http://schemas.openxmlformats.org/drawingml/2006/table">
            <a:tbl>
              <a:tblPr>
                <a:noFill/>
                <a:tableStyleId>{9EC2A1BF-D59B-4907-AF8D-B1741EF1AC33}</a:tableStyleId>
              </a:tblPr>
              <a:tblGrid>
                <a:gridCol w="2313000"/>
                <a:gridCol w="4938000"/>
              </a:tblGrid>
              <a:tr h="99125">
                <a:tc>
                  <a:txBody>
                    <a:bodyPr/>
                    <a:lstStyle/>
                    <a:p>
                      <a:pPr indent="0" lvl="0" marL="0" rtl="0" algn="ctr">
                        <a:spcBef>
                          <a:spcPts val="0"/>
                        </a:spcBef>
                        <a:spcAft>
                          <a:spcPts val="0"/>
                        </a:spcAft>
                        <a:buClr>
                          <a:schemeClr val="dk1"/>
                        </a:buClr>
                        <a:buSzPts val="1100"/>
                        <a:buFont typeface="Arial"/>
                        <a:buNone/>
                      </a:pPr>
                      <a:r>
                        <a:rPr b="1" lang="ar" sz="1100">
                          <a:latin typeface="Mada"/>
                          <a:ea typeface="Mada"/>
                          <a:cs typeface="Mada"/>
                          <a:sym typeface="Mada"/>
                        </a:rPr>
                        <a:t>Low serum TBG</a:t>
                      </a:r>
                      <a:endParaRPr b="1" sz="11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Androgens - danazol , glucocorticoids , slow release niacin ( nicotinic acid) , I,aspraginase </a:t>
                      </a:r>
                      <a:endParaRPr sz="10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138975">
                <a:tc>
                  <a:txBody>
                    <a:bodyPr/>
                    <a:lstStyle/>
                    <a:p>
                      <a:pPr indent="0" lvl="0" marL="0" rtl="0" algn="ctr">
                        <a:spcBef>
                          <a:spcPts val="0"/>
                        </a:spcBef>
                        <a:spcAft>
                          <a:spcPts val="0"/>
                        </a:spcAft>
                        <a:buClr>
                          <a:schemeClr val="dk1"/>
                        </a:buClr>
                        <a:buSzPts val="1100"/>
                        <a:buFont typeface="Arial"/>
                        <a:buNone/>
                      </a:pPr>
                      <a:r>
                        <a:rPr b="1" lang="ar" sz="1100">
                          <a:latin typeface="Mada"/>
                          <a:ea typeface="Mada"/>
                          <a:cs typeface="Mada"/>
                          <a:sym typeface="Mada"/>
                        </a:rPr>
                        <a:t>High serum TBG</a:t>
                      </a:r>
                      <a:endParaRPr b="1" sz="11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High serum TBG , estrogen , tamoxifen , raloxifene , methadone , 5-fluouracil , clofibrate, heroin, mitotane </a:t>
                      </a:r>
                      <a:endParaRPr sz="10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138975">
                <a:tc>
                  <a:txBody>
                    <a:bodyPr/>
                    <a:lstStyle/>
                    <a:p>
                      <a:pPr indent="0" lvl="0" marL="0" rtl="0" algn="ctr">
                        <a:spcBef>
                          <a:spcPts val="0"/>
                        </a:spcBef>
                        <a:spcAft>
                          <a:spcPts val="0"/>
                        </a:spcAft>
                        <a:buClr>
                          <a:schemeClr val="dk1"/>
                        </a:buClr>
                        <a:buSzPts val="1100"/>
                        <a:buFont typeface="Arial"/>
                        <a:buNone/>
                      </a:pPr>
                      <a:r>
                        <a:rPr b="1" lang="ar" sz="1100">
                          <a:latin typeface="Mada"/>
                          <a:ea typeface="Mada"/>
                          <a:cs typeface="Mada"/>
                          <a:sym typeface="Mada"/>
                        </a:rPr>
                        <a:t>Decreased T4 binding to TBG</a:t>
                      </a:r>
                      <a:endParaRPr b="1" sz="11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Decreased T4 binding to TBG - salicylate , salsalate , furosemide, heparin , ( via free fatty acids) , certain NSAIDs </a:t>
                      </a:r>
                      <a:endParaRPr sz="10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99125">
                <a:tc>
                  <a:txBody>
                    <a:bodyPr/>
                    <a:lstStyle/>
                    <a:p>
                      <a:pPr indent="0" lvl="0" marL="0" rtl="0" algn="ctr">
                        <a:spcBef>
                          <a:spcPts val="0"/>
                        </a:spcBef>
                        <a:spcAft>
                          <a:spcPts val="0"/>
                        </a:spcAft>
                        <a:buClr>
                          <a:schemeClr val="dk1"/>
                        </a:buClr>
                        <a:buSzPts val="1100"/>
                        <a:buFont typeface="Arial"/>
                        <a:buNone/>
                      </a:pPr>
                      <a:r>
                        <a:rPr b="1" lang="ar" sz="1100">
                          <a:latin typeface="Mada"/>
                          <a:ea typeface="Mada"/>
                          <a:cs typeface="Mada"/>
                          <a:sym typeface="Mada"/>
                        </a:rPr>
                        <a:t>Increased T4 clearance</a:t>
                      </a:r>
                      <a:endParaRPr b="1" sz="11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1100"/>
                        <a:buFont typeface="Arial"/>
                        <a:buNone/>
                      </a:pPr>
                      <a:r>
                        <a:rPr lang="ar" sz="1000">
                          <a:latin typeface="Mada"/>
                          <a:ea typeface="Mada"/>
                          <a:cs typeface="Mada"/>
                          <a:sym typeface="Mada"/>
                        </a:rPr>
                        <a:t>Increased T4 clearance - phenytoin , carbamazepine , rifampicin , phenobarbital </a:t>
                      </a:r>
                      <a:endParaRPr b="1" sz="10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99125">
                <a:tc>
                  <a:txBody>
                    <a:bodyPr/>
                    <a:lstStyle/>
                    <a:p>
                      <a:pPr indent="0" lvl="0" marL="0" rtl="0" algn="ctr">
                        <a:spcBef>
                          <a:spcPts val="0"/>
                        </a:spcBef>
                        <a:spcAft>
                          <a:spcPts val="0"/>
                        </a:spcAft>
                        <a:buClr>
                          <a:schemeClr val="dk1"/>
                        </a:buClr>
                        <a:buSzPts val="1100"/>
                        <a:buFont typeface="Arial"/>
                        <a:buNone/>
                      </a:pPr>
                      <a:r>
                        <a:rPr b="1" lang="ar" sz="1100">
                          <a:latin typeface="Mada"/>
                          <a:ea typeface="Mada"/>
                          <a:cs typeface="Mada"/>
                          <a:sym typeface="Mada"/>
                        </a:rPr>
                        <a:t>Suppression of TSH secretion</a:t>
                      </a:r>
                      <a:endParaRPr b="1" sz="11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1000">
                          <a:latin typeface="Mada"/>
                          <a:ea typeface="Mada"/>
                          <a:cs typeface="Mada"/>
                          <a:sym typeface="Mada"/>
                        </a:rPr>
                        <a:t>Suppression of TSH secretion - dobutamine , glucocorticoids ,octeoride </a:t>
                      </a:r>
                      <a:endParaRPr sz="10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138975">
                <a:tc>
                  <a:txBody>
                    <a:bodyPr/>
                    <a:lstStyle/>
                    <a:p>
                      <a:pPr indent="0" lvl="0" marL="0" rtl="0" algn="ctr">
                        <a:spcBef>
                          <a:spcPts val="0"/>
                        </a:spcBef>
                        <a:spcAft>
                          <a:spcPts val="0"/>
                        </a:spcAft>
                        <a:buClr>
                          <a:schemeClr val="dk1"/>
                        </a:buClr>
                        <a:buSzPts val="1100"/>
                        <a:buFont typeface="Arial"/>
                        <a:buNone/>
                      </a:pPr>
                      <a:r>
                        <a:rPr b="1" lang="ar" sz="1100">
                          <a:latin typeface="Mada"/>
                          <a:ea typeface="Mada"/>
                          <a:cs typeface="Mada"/>
                          <a:sym typeface="Mada"/>
                        </a:rPr>
                        <a:t>Impaired conversion of T4 to T3 </a:t>
                      </a:r>
                      <a:endParaRPr b="1" sz="11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1000">
                          <a:latin typeface="Mada"/>
                          <a:ea typeface="Mada"/>
                          <a:cs typeface="Mada"/>
                          <a:sym typeface="Mada"/>
                        </a:rPr>
                        <a:t>Impaired conversion of T4 to T3 - amiodarone , glucocorticoids , contrast agents for oral cholecystography (iopanoic acid ) , propylthiouracil , propranolol , Nadol </a:t>
                      </a:r>
                      <a:endParaRPr sz="1000">
                        <a:latin typeface="Mada"/>
                        <a:ea typeface="Mada"/>
                        <a:cs typeface="Mada"/>
                        <a:sym typeface="Mada"/>
                      </a:endParaRPr>
                    </a:p>
                  </a:txBody>
                  <a:tcPr marT="80200" marB="80200" marR="100775" marL="10077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bl>
          </a:graphicData>
        </a:graphic>
      </p:graphicFrame>
      <p:sp>
        <p:nvSpPr>
          <p:cNvPr id="516" name="Google Shape;516;p34"/>
          <p:cNvSpPr txBox="1"/>
          <p:nvPr/>
        </p:nvSpPr>
        <p:spPr>
          <a:xfrm>
            <a:off x="399900" y="752450"/>
            <a:ext cx="4848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4"/>
                </a:highlight>
                <a:latin typeface="Mada"/>
                <a:ea typeface="Mada"/>
                <a:cs typeface="Mada"/>
                <a:sym typeface="Mada"/>
              </a:rPr>
              <a:t>Drugs causing Hypothyroidism </a:t>
            </a:r>
            <a:endParaRPr b="1" sz="2200">
              <a:solidFill>
                <a:schemeClr val="dk1"/>
              </a:solidFill>
              <a:highlight>
                <a:schemeClr val="accent4"/>
              </a:highlight>
              <a:latin typeface="Mada"/>
              <a:ea typeface="Mada"/>
              <a:cs typeface="Mada"/>
              <a:sym typeface="Mada"/>
            </a:endParaRPr>
          </a:p>
        </p:txBody>
      </p:sp>
      <p:sp>
        <p:nvSpPr>
          <p:cNvPr id="517" name="Google Shape;517;p34"/>
          <p:cNvSpPr/>
          <p:nvPr/>
        </p:nvSpPr>
        <p:spPr>
          <a:xfrm>
            <a:off x="154500" y="1703000"/>
            <a:ext cx="7251000" cy="802500"/>
          </a:xfrm>
          <a:prstGeom prst="roundRect">
            <a:avLst>
              <a:gd fmla="val 16667" name="adj"/>
            </a:avLst>
          </a:prstGeom>
          <a:solidFill>
            <a:srgbClr val="E8F2F4"/>
          </a:solidFill>
          <a:ln cap="flat" cmpd="sng" w="19050">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Thionamides , lithium , perchlorate , aminoglutethimide , thalidomide , and iodine and iodine containig drugs including amiodarone , radiographic agents , expectorants ( organidin , combid ) , kelp tablets , potassium idoine solutions (sski) , betadine douches , topical antiseptics</a:t>
            </a:r>
            <a:endParaRPr sz="1200">
              <a:latin typeface="Mada"/>
              <a:ea typeface="Mada"/>
              <a:cs typeface="Mada"/>
              <a:sym typeface="Mada"/>
            </a:endParaRPr>
          </a:p>
        </p:txBody>
      </p:sp>
      <p:sp>
        <p:nvSpPr>
          <p:cNvPr id="518" name="Google Shape;518;p34"/>
          <p:cNvSpPr/>
          <p:nvPr/>
        </p:nvSpPr>
        <p:spPr>
          <a:xfrm>
            <a:off x="230700" y="1346500"/>
            <a:ext cx="2424900" cy="412200"/>
          </a:xfrm>
          <a:prstGeom prst="round2DiagRect">
            <a:avLst>
              <a:gd fmla="val 16667" name="adj1"/>
              <a:gd fmla="val 0" name="adj2"/>
            </a:avLst>
          </a:prstGeom>
          <a:solidFill>
            <a:srgbClr val="45818E"/>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Inhibition of thyroid hormone synthesis and\or release</a:t>
            </a:r>
            <a:endParaRPr b="1" sz="1300">
              <a:solidFill>
                <a:srgbClr val="FFFFFF"/>
              </a:solidFill>
              <a:latin typeface="Mada"/>
              <a:ea typeface="Mada"/>
              <a:cs typeface="Mada"/>
              <a:sym typeface="Mada"/>
            </a:endParaRPr>
          </a:p>
        </p:txBody>
      </p:sp>
      <p:sp>
        <p:nvSpPr>
          <p:cNvPr id="519" name="Google Shape;519;p34"/>
          <p:cNvSpPr/>
          <p:nvPr/>
        </p:nvSpPr>
        <p:spPr>
          <a:xfrm>
            <a:off x="154500" y="3012425"/>
            <a:ext cx="7251000" cy="802500"/>
          </a:xfrm>
          <a:prstGeom prst="roundRect">
            <a:avLst>
              <a:gd fmla="val 16667" name="adj"/>
            </a:avLst>
          </a:prstGeom>
          <a:solidFill>
            <a:srgbClr val="E8F2F4"/>
          </a:solidFill>
          <a:ln cap="flat" cmpd="sng" w="19050">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Cholestyramine , colestipol , colesevelam , aluminum hydroxide , calcium carbonate , surcraflate , iron sulfate , raloxifene , omeprazole , lansoprazole , and possibly other medications that impair acid secretion , sevelemer , lanthanum carbonate , and chromium , malabsorption syndrome can also diminish T4 absorption </a:t>
            </a:r>
            <a:endParaRPr sz="1200">
              <a:latin typeface="Mada"/>
              <a:ea typeface="Mada"/>
              <a:cs typeface="Mada"/>
              <a:sym typeface="Mada"/>
            </a:endParaRPr>
          </a:p>
        </p:txBody>
      </p:sp>
      <p:sp>
        <p:nvSpPr>
          <p:cNvPr id="520" name="Google Shape;520;p34"/>
          <p:cNvSpPr/>
          <p:nvPr/>
        </p:nvSpPr>
        <p:spPr>
          <a:xfrm>
            <a:off x="230700" y="2641900"/>
            <a:ext cx="2424900" cy="412200"/>
          </a:xfrm>
          <a:prstGeom prst="round2DiagRect">
            <a:avLst>
              <a:gd fmla="val 16667" name="adj1"/>
              <a:gd fmla="val 0" name="adj2"/>
            </a:avLst>
          </a:prstGeom>
          <a:solidFill>
            <a:srgbClr val="45818E"/>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Decreased absorption of T4</a:t>
            </a:r>
            <a:endParaRPr b="1" sz="1300">
              <a:solidFill>
                <a:srgbClr val="FFFFFF"/>
              </a:solidFill>
              <a:latin typeface="Mada"/>
              <a:ea typeface="Mada"/>
              <a:cs typeface="Mada"/>
              <a:sym typeface="Mada"/>
            </a:endParaRPr>
          </a:p>
        </p:txBody>
      </p:sp>
      <p:sp>
        <p:nvSpPr>
          <p:cNvPr id="521" name="Google Shape;521;p34"/>
          <p:cNvSpPr/>
          <p:nvPr/>
        </p:nvSpPr>
        <p:spPr>
          <a:xfrm>
            <a:off x="154500" y="4307825"/>
            <a:ext cx="3320100" cy="450600"/>
          </a:xfrm>
          <a:prstGeom prst="roundRect">
            <a:avLst>
              <a:gd fmla="val 16667" name="adj"/>
            </a:avLst>
          </a:prstGeom>
          <a:solidFill>
            <a:srgbClr val="E8F2F4"/>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 interferon-alfa , Interleukin-2</a:t>
            </a:r>
            <a:endParaRPr sz="1200">
              <a:latin typeface="Mada"/>
              <a:ea typeface="Mada"/>
              <a:cs typeface="Mada"/>
              <a:sym typeface="Mada"/>
            </a:endParaRPr>
          </a:p>
        </p:txBody>
      </p:sp>
      <p:sp>
        <p:nvSpPr>
          <p:cNvPr id="522" name="Google Shape;522;p34"/>
          <p:cNvSpPr/>
          <p:nvPr/>
        </p:nvSpPr>
        <p:spPr>
          <a:xfrm>
            <a:off x="230700" y="3937300"/>
            <a:ext cx="1917900" cy="412200"/>
          </a:xfrm>
          <a:prstGeom prst="round2DiagRect">
            <a:avLst>
              <a:gd fmla="val 16667" name="adj1"/>
              <a:gd fmla="val 0" name="adj2"/>
            </a:avLst>
          </a:prstGeom>
          <a:solidFill>
            <a:srgbClr val="45818E"/>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Immunedysregulation </a:t>
            </a:r>
            <a:endParaRPr b="1" sz="1300">
              <a:solidFill>
                <a:srgbClr val="FFFFFF"/>
              </a:solidFill>
              <a:latin typeface="Mada"/>
              <a:ea typeface="Mada"/>
              <a:cs typeface="Mada"/>
              <a:sym typeface="Mada"/>
            </a:endParaRPr>
          </a:p>
        </p:txBody>
      </p:sp>
      <p:sp>
        <p:nvSpPr>
          <p:cNvPr id="523" name="Google Shape;523;p34"/>
          <p:cNvSpPr/>
          <p:nvPr/>
        </p:nvSpPr>
        <p:spPr>
          <a:xfrm>
            <a:off x="4040700" y="4307825"/>
            <a:ext cx="3320100" cy="450600"/>
          </a:xfrm>
          <a:prstGeom prst="roundRect">
            <a:avLst>
              <a:gd fmla="val 16667" name="adj"/>
            </a:avLst>
          </a:prstGeom>
          <a:solidFill>
            <a:srgbClr val="E8F2F4"/>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dopamine </a:t>
            </a:r>
            <a:endParaRPr sz="1200">
              <a:latin typeface="Mada"/>
              <a:ea typeface="Mada"/>
              <a:cs typeface="Mada"/>
              <a:sym typeface="Mada"/>
            </a:endParaRPr>
          </a:p>
        </p:txBody>
      </p:sp>
      <p:sp>
        <p:nvSpPr>
          <p:cNvPr id="524" name="Google Shape;524;p34"/>
          <p:cNvSpPr/>
          <p:nvPr/>
        </p:nvSpPr>
        <p:spPr>
          <a:xfrm>
            <a:off x="4116900" y="3937300"/>
            <a:ext cx="1917900" cy="412200"/>
          </a:xfrm>
          <a:prstGeom prst="round2DiagRect">
            <a:avLst>
              <a:gd fmla="val 16667" name="adj1"/>
              <a:gd fmla="val 0" name="adj2"/>
            </a:avLst>
          </a:prstGeom>
          <a:solidFill>
            <a:srgbClr val="45818E"/>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Suppression of TSH</a:t>
            </a:r>
            <a:endParaRPr b="1" sz="1300">
              <a:solidFill>
                <a:srgbClr val="FFFFFF"/>
              </a:solidFill>
              <a:latin typeface="Mada"/>
              <a:ea typeface="Mada"/>
              <a:cs typeface="Mada"/>
              <a:sym typeface="Mada"/>
            </a:endParaRPr>
          </a:p>
        </p:txBody>
      </p:sp>
      <p:sp>
        <p:nvSpPr>
          <p:cNvPr id="525" name="Google Shape;525;p34"/>
          <p:cNvSpPr/>
          <p:nvPr/>
        </p:nvSpPr>
        <p:spPr>
          <a:xfrm>
            <a:off x="154500" y="5222225"/>
            <a:ext cx="3320100" cy="450600"/>
          </a:xfrm>
          <a:prstGeom prst="roundRect">
            <a:avLst>
              <a:gd fmla="val 16667" name="adj"/>
            </a:avLst>
          </a:prstGeom>
          <a:solidFill>
            <a:srgbClr val="E8F2F4"/>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sunitinib </a:t>
            </a:r>
            <a:endParaRPr sz="1200">
              <a:latin typeface="Mada"/>
              <a:ea typeface="Mada"/>
              <a:cs typeface="Mada"/>
              <a:sym typeface="Mada"/>
            </a:endParaRPr>
          </a:p>
        </p:txBody>
      </p:sp>
      <p:sp>
        <p:nvSpPr>
          <p:cNvPr id="526" name="Google Shape;526;p34"/>
          <p:cNvSpPr/>
          <p:nvPr/>
        </p:nvSpPr>
        <p:spPr>
          <a:xfrm>
            <a:off x="230700" y="4851700"/>
            <a:ext cx="1917900" cy="412200"/>
          </a:xfrm>
          <a:prstGeom prst="round2DiagRect">
            <a:avLst>
              <a:gd fmla="val 16667" name="adj1"/>
              <a:gd fmla="val 0" name="adj2"/>
            </a:avLst>
          </a:prstGeom>
          <a:solidFill>
            <a:srgbClr val="45818E"/>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Possible destructive thyroiditis</a:t>
            </a:r>
            <a:endParaRPr b="1" sz="1300">
              <a:solidFill>
                <a:srgbClr val="FFFFFF"/>
              </a:solidFill>
              <a:latin typeface="Mada"/>
              <a:ea typeface="Mada"/>
              <a:cs typeface="Mada"/>
              <a:sym typeface="Mada"/>
            </a:endParaRPr>
          </a:p>
        </p:txBody>
      </p:sp>
      <p:sp>
        <p:nvSpPr>
          <p:cNvPr id="527" name="Google Shape;527;p34"/>
          <p:cNvSpPr/>
          <p:nvPr/>
        </p:nvSpPr>
        <p:spPr>
          <a:xfrm>
            <a:off x="4040700" y="5222225"/>
            <a:ext cx="3320100" cy="450600"/>
          </a:xfrm>
          <a:prstGeom prst="roundRect">
            <a:avLst>
              <a:gd fmla="val 16667" name="adj"/>
            </a:avLst>
          </a:prstGeom>
          <a:solidFill>
            <a:srgbClr val="E8F2F4"/>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rPr>
              <a:t>bexarotene</a:t>
            </a:r>
            <a:endParaRPr sz="1200">
              <a:latin typeface="Mada"/>
              <a:ea typeface="Mada"/>
              <a:cs typeface="Mada"/>
              <a:sym typeface="Mada"/>
            </a:endParaRPr>
          </a:p>
        </p:txBody>
      </p:sp>
      <p:sp>
        <p:nvSpPr>
          <p:cNvPr id="528" name="Google Shape;528;p34"/>
          <p:cNvSpPr/>
          <p:nvPr/>
        </p:nvSpPr>
        <p:spPr>
          <a:xfrm>
            <a:off x="4116900" y="4851700"/>
            <a:ext cx="1917900" cy="412200"/>
          </a:xfrm>
          <a:prstGeom prst="round2DiagRect">
            <a:avLst>
              <a:gd fmla="val 16667" name="adj1"/>
              <a:gd fmla="val 0" name="adj2"/>
            </a:avLst>
          </a:prstGeom>
          <a:solidFill>
            <a:srgbClr val="45818E"/>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Increased T4 clearance and suppression of TSH </a:t>
            </a:r>
            <a:endParaRPr b="1" sz="1200">
              <a:solidFill>
                <a:srgbClr val="FFFFFF"/>
              </a:solidFill>
              <a:latin typeface="Mada"/>
              <a:ea typeface="Mada"/>
              <a:cs typeface="Mada"/>
              <a:sym typeface="Mada"/>
            </a:endParaRPr>
          </a:p>
        </p:txBody>
      </p:sp>
      <p:sp>
        <p:nvSpPr>
          <p:cNvPr id="529" name="Google Shape;529;p34"/>
          <p:cNvSpPr/>
          <p:nvPr/>
        </p:nvSpPr>
        <p:spPr>
          <a:xfrm>
            <a:off x="0" y="4148"/>
            <a:ext cx="1278900" cy="51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A64D79"/>
                </a:solidFill>
                <a:latin typeface="Mada"/>
                <a:ea typeface="Mada"/>
                <a:cs typeface="Mada"/>
                <a:sym typeface="Mada"/>
              </a:rPr>
              <a:t>Female slides</a:t>
            </a:r>
            <a:endParaRPr b="1">
              <a:solidFill>
                <a:srgbClr val="A64D79"/>
              </a:solidFill>
              <a:latin typeface="Mada"/>
              <a:ea typeface="Mada"/>
              <a:cs typeface="Mada"/>
              <a:sym typeface="Mada"/>
            </a:endParaRPr>
          </a:p>
        </p:txBody>
      </p:sp>
      <p:sp>
        <p:nvSpPr>
          <p:cNvPr id="530" name="Google Shape;530;p34"/>
          <p:cNvSpPr txBox="1"/>
          <p:nvPr/>
        </p:nvSpPr>
        <p:spPr>
          <a:xfrm>
            <a:off x="230700" y="5685900"/>
            <a:ext cx="4848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4"/>
                </a:highlight>
                <a:latin typeface="Mada"/>
                <a:ea typeface="Mada"/>
                <a:cs typeface="Mada"/>
                <a:sym typeface="Mada"/>
              </a:rPr>
              <a:t>Drugs causing Hyperthyroidism </a:t>
            </a:r>
            <a:endParaRPr b="1" sz="2200">
              <a:solidFill>
                <a:schemeClr val="dk1"/>
              </a:solidFill>
              <a:highlight>
                <a:schemeClr val="accent4"/>
              </a:highlight>
              <a:latin typeface="Mada"/>
              <a:ea typeface="Mada"/>
              <a:cs typeface="Mada"/>
              <a:sym typeface="Mada"/>
            </a:endParaRPr>
          </a:p>
        </p:txBody>
      </p:sp>
      <p:sp>
        <p:nvSpPr>
          <p:cNvPr id="531" name="Google Shape;531;p34"/>
          <p:cNvSpPr txBox="1"/>
          <p:nvPr/>
        </p:nvSpPr>
        <p:spPr>
          <a:xfrm>
            <a:off x="352475" y="6082525"/>
            <a:ext cx="70677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chemeClr val="dk1"/>
                </a:solidFill>
                <a:latin typeface="Mada"/>
                <a:ea typeface="Mada"/>
                <a:cs typeface="Mada"/>
                <a:sym typeface="Mada"/>
              </a:rPr>
              <a:t>S</a:t>
            </a:r>
            <a:r>
              <a:rPr b="1" lang="ar">
                <a:solidFill>
                  <a:schemeClr val="dk1"/>
                </a:solidFill>
                <a:latin typeface="Mada"/>
                <a:ea typeface="Mada"/>
                <a:cs typeface="Mada"/>
                <a:sym typeface="Mada"/>
              </a:rPr>
              <a:t>timulation of thyroid hormone synthesis and\or release:</a:t>
            </a:r>
            <a:endParaRPr b="1">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Iodine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Amiodarone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a:solidFill>
                  <a:schemeClr val="dk1"/>
                </a:solidFill>
                <a:latin typeface="Mada"/>
                <a:ea typeface="Mada"/>
                <a:cs typeface="Mada"/>
                <a:sym typeface="Mada"/>
              </a:rPr>
              <a:t>Immunedysregulation:</a:t>
            </a:r>
            <a:endParaRPr b="1">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Interferon-alfa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Interleukin-2</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Denileukin diftitox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graphicFrame>
        <p:nvGraphicFramePr>
          <p:cNvPr id="536" name="Google Shape;536;p35"/>
          <p:cNvGraphicFramePr/>
          <p:nvPr/>
        </p:nvGraphicFramePr>
        <p:xfrm>
          <a:off x="101664" y="721599"/>
          <a:ext cx="3000000" cy="3000000"/>
        </p:xfrm>
        <a:graphic>
          <a:graphicData uri="http://schemas.openxmlformats.org/drawingml/2006/table">
            <a:tbl>
              <a:tblPr>
                <a:noFill/>
                <a:tableStyleId>{9EC2A1BF-D59B-4907-AF8D-B1741EF1AC33}</a:tableStyleId>
              </a:tblPr>
              <a:tblGrid>
                <a:gridCol w="1125450"/>
                <a:gridCol w="2768075"/>
                <a:gridCol w="3282175"/>
              </a:tblGrid>
              <a:tr h="293150">
                <a:tc>
                  <a:txBody>
                    <a:bodyPr/>
                    <a:lstStyle/>
                    <a:p>
                      <a:pPr indent="0" lvl="0" marL="0" rtl="0" algn="ctr">
                        <a:spcBef>
                          <a:spcPts val="0"/>
                        </a:spcBef>
                        <a:spcAft>
                          <a:spcPts val="0"/>
                        </a:spcAft>
                        <a:buNone/>
                      </a:pPr>
                      <a:r>
                        <a:t/>
                      </a:r>
                      <a:endParaRPr sz="1100">
                        <a:solidFill>
                          <a:srgbClr val="666666"/>
                        </a:solidFill>
                        <a:latin typeface="Mada"/>
                        <a:ea typeface="Mada"/>
                        <a:cs typeface="Mada"/>
                        <a:sym typeface="Mada"/>
                      </a:endParaRPr>
                    </a:p>
                  </a:txBody>
                  <a:tcPr marT="80200" marB="80200" marR="100775" marL="10077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Hyperthyroidism</a:t>
                      </a:r>
                      <a:endParaRPr b="1" sz="11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B3CFD1"/>
                    </a:solidFill>
                  </a:tcPr>
                </a:tc>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Hypothyroidism</a:t>
                      </a:r>
                      <a:endParaRPr b="1" sz="11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B3CFD1"/>
                    </a:solidFill>
                  </a:tcPr>
                </a:tc>
              </a:tr>
              <a:tr h="2300550">
                <a:tc>
                  <a:txBody>
                    <a:bodyPr/>
                    <a:lstStyle/>
                    <a:p>
                      <a:pPr indent="0" lvl="0" marL="0" rtl="0" algn="l">
                        <a:spcBef>
                          <a:spcPts val="0"/>
                        </a:spcBef>
                        <a:spcAft>
                          <a:spcPts val="0"/>
                        </a:spcAft>
                        <a:buNone/>
                      </a:pPr>
                      <a:r>
                        <a:rPr lang="ar" sz="1100">
                          <a:solidFill>
                            <a:srgbClr val="666666"/>
                          </a:solidFill>
                          <a:latin typeface="Mada"/>
                          <a:ea typeface="Mada"/>
                          <a:cs typeface="Mada"/>
                          <a:sym typeface="Mada"/>
                        </a:rPr>
                        <a:t>Causes</a:t>
                      </a:r>
                      <a:endParaRPr sz="1100">
                        <a:solidFill>
                          <a:srgbClr val="666666"/>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Diffuse toxic goiter (Graves’ disease)</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Toxic adenoma (Plummer’s disease)</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Toxic multinodular goiter</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Subacute thyroiditis</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Hyperthyroid phase of</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Hashimoto’s thyroiditis</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Iodine-induced hyperthyroidism</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Thyrotoxicosis factitia</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ovarian struma</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1-primary: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Hashimoto disease (chronic thyroiditis</a:t>
                      </a:r>
                      <a:r>
                        <a:rPr lang="ar" sz="1100">
                          <a:latin typeface="Mada"/>
                          <a:ea typeface="Mada"/>
                          <a:cs typeface="Mada"/>
                          <a:sym typeface="Mada"/>
                        </a:rPr>
                        <a:t>)</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most common cause of primary hypothyroidism.</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Iatrogenic—second most common cause of primary hypothyroidism; results from prior treatments of hyperthyroidism, including:</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Radioiodine therapy</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Thyroidectomy</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Medications (e.g., lithium)</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2-secondary: due to pituitary disease(low TSH)</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3-tertiary: (due to hypothalamic disease  (low TRH) </a:t>
                      </a:r>
                      <a:endParaRPr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682375">
                <a:tc>
                  <a:txBody>
                    <a:bodyPr/>
                    <a:lstStyle/>
                    <a:p>
                      <a:pPr indent="0" lvl="0" marL="0" rtl="0" algn="l">
                        <a:spcBef>
                          <a:spcPts val="0"/>
                        </a:spcBef>
                        <a:spcAft>
                          <a:spcPts val="0"/>
                        </a:spcAft>
                        <a:buNone/>
                      </a:pPr>
                      <a:r>
                        <a:rPr lang="ar" sz="1100">
                          <a:solidFill>
                            <a:srgbClr val="666666"/>
                          </a:solidFill>
                          <a:latin typeface="Mada"/>
                          <a:ea typeface="Mada"/>
                          <a:cs typeface="Mada"/>
                          <a:sym typeface="Mada"/>
                        </a:rPr>
                        <a:t>Clinical manifestations:</a:t>
                      </a:r>
                      <a:endParaRPr sz="1100">
                        <a:solidFill>
                          <a:srgbClr val="666666"/>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Tachycardia, palpitations, arrhythmia (atrial fibrillation)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Diarrhea (hyperdefecation)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Weight loss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Anxiety, nervousness, restlessness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Hyperreflexia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Heat intolerance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Fever</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Bradycardia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Constipation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Weight gain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Fatigue, lethargy, coma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Decreased reflexes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Cold intolerance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Hypothermia (hair loss, edema) </a:t>
                      </a:r>
                      <a:endParaRPr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00600">
                <a:tc rowSpan="2">
                  <a:txBody>
                    <a:bodyPr/>
                    <a:lstStyle/>
                    <a:p>
                      <a:pPr indent="0" lvl="0" marL="0" rtl="0" algn="l">
                        <a:spcBef>
                          <a:spcPts val="0"/>
                        </a:spcBef>
                        <a:spcAft>
                          <a:spcPts val="0"/>
                        </a:spcAft>
                        <a:buNone/>
                      </a:pPr>
                      <a:r>
                        <a:rPr lang="ar" sz="1100">
                          <a:solidFill>
                            <a:srgbClr val="666666"/>
                          </a:solidFill>
                          <a:latin typeface="Mada"/>
                          <a:ea typeface="Mada"/>
                          <a:cs typeface="Mada"/>
                          <a:sym typeface="Mada"/>
                        </a:rPr>
                        <a:t>Diagnosis:</a:t>
                      </a:r>
                      <a:endParaRPr sz="1100">
                        <a:solidFill>
                          <a:srgbClr val="666666"/>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2">
                  <a:txBody>
                    <a:bodyPr/>
                    <a:lstStyle/>
                    <a:p>
                      <a:pPr indent="0" lvl="0" marL="0" rtl="0" algn="l">
                        <a:spcBef>
                          <a:spcPts val="0"/>
                        </a:spcBef>
                        <a:spcAft>
                          <a:spcPts val="0"/>
                        </a:spcAft>
                        <a:buNone/>
                      </a:pPr>
                      <a:r>
                        <a:rPr lang="ar" sz="1100">
                          <a:solidFill>
                            <a:schemeClr val="dk1"/>
                          </a:solidFill>
                          <a:latin typeface="Mada"/>
                          <a:ea typeface="Mada"/>
                          <a:cs typeface="Mada"/>
                          <a:sym typeface="Mada"/>
                        </a:rPr>
                        <a:t>All thyroid disorders are </a:t>
                      </a:r>
                      <a:r>
                        <a:rPr b="1" lang="ar" sz="1100">
                          <a:solidFill>
                            <a:schemeClr val="dk1"/>
                          </a:solidFill>
                          <a:latin typeface="Mada"/>
                          <a:ea typeface="Mada"/>
                          <a:cs typeface="Mada"/>
                          <a:sym typeface="Mada"/>
                        </a:rPr>
                        <a:t>best tested first with a TSH</a:t>
                      </a:r>
                      <a:r>
                        <a:rPr lang="ar"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If the TSH level is suppressed, measure </a:t>
                      </a:r>
                      <a:r>
                        <a:rPr b="1" lang="ar" sz="1100">
                          <a:solidFill>
                            <a:schemeClr val="dk1"/>
                          </a:solidFill>
                          <a:latin typeface="Mada"/>
                          <a:ea typeface="Mada"/>
                          <a:cs typeface="Mada"/>
                          <a:sym typeface="Mada"/>
                        </a:rPr>
                        <a:t>free T4</a:t>
                      </a:r>
                      <a:r>
                        <a:rPr lang="ar" sz="1100">
                          <a:solidFill>
                            <a:schemeClr val="dk1"/>
                          </a:solidFill>
                          <a:latin typeface="Mada"/>
                          <a:ea typeface="Mada"/>
                          <a:cs typeface="Mada"/>
                          <a:sym typeface="Mada"/>
                        </a:rPr>
                        <a:t> levels. TSH levels are markedly elevated if the gland has failed.</a:t>
                      </a:r>
                      <a:endParaRPr sz="11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1991475">
                <a:tc vMerge="1"/>
                <a:tc>
                  <a:txBody>
                    <a:bodyPr/>
                    <a:lstStyle/>
                    <a:p>
                      <a:pPr indent="0" lvl="0" marL="0" rtl="0" algn="l">
                        <a:spcBef>
                          <a:spcPts val="0"/>
                        </a:spcBef>
                        <a:spcAft>
                          <a:spcPts val="0"/>
                        </a:spcAft>
                        <a:buClr>
                          <a:schemeClr val="dk1"/>
                        </a:buClr>
                        <a:buSzPts val="1100"/>
                        <a:buFont typeface="Arial"/>
                        <a:buNone/>
                      </a:pPr>
                      <a:r>
                        <a:rPr b="1" lang="ar" sz="1100">
                          <a:latin typeface="Mada"/>
                          <a:ea typeface="Mada"/>
                          <a:cs typeface="Mada"/>
                          <a:sym typeface="Mada"/>
                        </a:rPr>
                        <a:t>Biochemical</a:t>
                      </a:r>
                      <a:r>
                        <a:rPr lang="ar" sz="1100">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Clinical Hyperthyroidism: FT4 high, FT3 high, TSH low</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Subclinical Hyperthyroidism: FT4 normal, FT3 normal, TSH low.</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TSH Mediated Hyperthyroidism : FT4 high, FT3 high, TSH high.</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100">
                          <a:latin typeface="Mada"/>
                          <a:ea typeface="Mada"/>
                          <a:cs typeface="Mada"/>
                          <a:sym typeface="Mada"/>
                        </a:rPr>
                        <a:t>Radiological</a:t>
                      </a:r>
                      <a:r>
                        <a:rPr lang="ar" sz="1100">
                          <a:latin typeface="Mada"/>
                          <a:ea typeface="Mada"/>
                          <a:cs typeface="Mada"/>
                          <a:sym typeface="Mada"/>
                        </a:rPr>
                        <a:t>: Thyroid Scan</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100">
                          <a:latin typeface="Mada"/>
                          <a:ea typeface="Mada"/>
                          <a:cs typeface="Mada"/>
                          <a:sym typeface="Mada"/>
                        </a:rPr>
                        <a:t>Serology</a:t>
                      </a:r>
                      <a:r>
                        <a:rPr lang="ar" sz="1100">
                          <a:latin typeface="Mada"/>
                          <a:ea typeface="Mada"/>
                          <a:cs typeface="Mada"/>
                          <a:sym typeface="Mada"/>
                        </a:rPr>
                        <a:t>: Thyroid antibodies, TSH</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Receptor antibodies.</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ar" sz="1100">
                          <a:latin typeface="Mada"/>
                          <a:ea typeface="Mada"/>
                          <a:cs typeface="Mada"/>
                          <a:sym typeface="Mada"/>
                        </a:rPr>
                        <a:t>-Biochemical</a:t>
                      </a:r>
                      <a:r>
                        <a:rPr lang="ar" sz="1100">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Primary Hypothyroidism : High TSH, Low T4</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Secondary Hypothyroidism : Low TSH, Low T4</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100">
                          <a:latin typeface="Mada"/>
                          <a:ea typeface="Mada"/>
                          <a:cs typeface="Mada"/>
                          <a:sym typeface="Mada"/>
                        </a:rPr>
                        <a:t>-Serology</a:t>
                      </a:r>
                      <a:r>
                        <a:rPr lang="ar" sz="1100">
                          <a:latin typeface="Mada"/>
                          <a:ea typeface="Mada"/>
                          <a:cs typeface="Mada"/>
                          <a:sym typeface="Mada"/>
                        </a:rPr>
                        <a:t>: Thyroid antibodies</a:t>
                      </a:r>
                      <a:endParaRPr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-ECG</a:t>
                      </a:r>
                      <a:endParaRPr b="1"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373300">
                <a:tc>
                  <a:txBody>
                    <a:bodyPr/>
                    <a:lstStyle/>
                    <a:p>
                      <a:pPr indent="0" lvl="0" marL="0" rtl="0" algn="l">
                        <a:spcBef>
                          <a:spcPts val="0"/>
                        </a:spcBef>
                        <a:spcAft>
                          <a:spcPts val="0"/>
                        </a:spcAft>
                        <a:buNone/>
                      </a:pPr>
                      <a:r>
                        <a:rPr lang="ar" sz="1100">
                          <a:solidFill>
                            <a:srgbClr val="666666"/>
                          </a:solidFill>
                          <a:latin typeface="Mada"/>
                          <a:ea typeface="Mada"/>
                          <a:cs typeface="Mada"/>
                          <a:sym typeface="Mada"/>
                        </a:rPr>
                        <a:t>Treatment</a:t>
                      </a:r>
                      <a:endParaRPr sz="1100">
                        <a:solidFill>
                          <a:srgbClr val="666666"/>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Radioactive iodine therapy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Anti-thyroid medications:</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Propylthiouracil</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methimazole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Beta Blockers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Thyroidectomy</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Replacing thyroid hormone with Levothyroxine (T4) is sufficient</a:t>
                      </a:r>
                      <a:endParaRPr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909675">
                <a:tc>
                  <a:txBody>
                    <a:bodyPr/>
                    <a:lstStyle/>
                    <a:p>
                      <a:pPr indent="0" lvl="0" marL="0" rtl="0" algn="l">
                        <a:spcBef>
                          <a:spcPts val="0"/>
                        </a:spcBef>
                        <a:spcAft>
                          <a:spcPts val="0"/>
                        </a:spcAft>
                        <a:buNone/>
                      </a:pPr>
                      <a:r>
                        <a:rPr lang="ar" sz="1100">
                          <a:solidFill>
                            <a:srgbClr val="666666"/>
                          </a:solidFill>
                          <a:latin typeface="Mada"/>
                          <a:ea typeface="Mada"/>
                          <a:cs typeface="Mada"/>
                          <a:sym typeface="Mada"/>
                        </a:rPr>
                        <a:t>Complications:</a:t>
                      </a:r>
                      <a:endParaRPr sz="1100">
                        <a:solidFill>
                          <a:srgbClr val="666666"/>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Clr>
                          <a:schemeClr val="dk1"/>
                        </a:buClr>
                        <a:buSzPts val="1100"/>
                        <a:buFont typeface="Arial"/>
                        <a:buNone/>
                      </a:pPr>
                      <a:r>
                        <a:rPr lang="ar" sz="1100">
                          <a:latin typeface="Mada"/>
                          <a:ea typeface="Mada"/>
                          <a:cs typeface="Mada"/>
                          <a:sym typeface="Mada"/>
                        </a:rPr>
                        <a:t>Thyrotoxic crisis (thyroid storm):</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Fever / Agitation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Altered mental status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Atrial fibrillation / Heart failure</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Myxedema coma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heart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neuropsychiatric disease</a:t>
                      </a:r>
                      <a:endParaRPr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36"/>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chemeClr val="lt1"/>
                </a:solidFill>
                <a:latin typeface="Cabin"/>
                <a:ea typeface="Cabin"/>
                <a:cs typeface="Cabin"/>
                <a:sym typeface="Cabin"/>
              </a:rPr>
              <a:t>Answers: Q1:D | Q2:B | Q3:B | Q4:C | Q5:B | </a:t>
            </a:r>
            <a:endParaRPr sz="1200">
              <a:solidFill>
                <a:srgbClr val="FFFFFF"/>
              </a:solidFill>
              <a:latin typeface="Cabin"/>
              <a:ea typeface="Cabin"/>
              <a:cs typeface="Cabin"/>
              <a:sym typeface="Cabin"/>
            </a:endParaRPr>
          </a:p>
        </p:txBody>
      </p:sp>
      <p:grpSp>
        <p:nvGrpSpPr>
          <p:cNvPr id="542" name="Google Shape;542;p36"/>
          <p:cNvGrpSpPr/>
          <p:nvPr/>
        </p:nvGrpSpPr>
        <p:grpSpPr>
          <a:xfrm>
            <a:off x="5686775" y="10392850"/>
            <a:ext cx="1411200" cy="209400"/>
            <a:chOff x="5686775" y="10392850"/>
            <a:chExt cx="1411200" cy="209400"/>
          </a:xfrm>
        </p:grpSpPr>
        <p:sp>
          <p:nvSpPr>
            <p:cNvPr id="543" name="Google Shape;543;p36">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544" name="Google Shape;544;p36"/>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5" name="Google Shape;545;p36"/>
            <p:cNvPicPr preferRelativeResize="0"/>
            <p:nvPr/>
          </p:nvPicPr>
          <p:blipFill>
            <a:blip r:embed="rId5">
              <a:alphaModFix/>
            </a:blip>
            <a:stretch>
              <a:fillRect/>
            </a:stretch>
          </p:blipFill>
          <p:spPr>
            <a:xfrm>
              <a:off x="5755003" y="10430983"/>
              <a:ext cx="108516" cy="133125"/>
            </a:xfrm>
            <a:prstGeom prst="rect">
              <a:avLst/>
            </a:prstGeom>
            <a:noFill/>
            <a:ln>
              <a:noFill/>
            </a:ln>
          </p:spPr>
        </p:pic>
      </p:grpSp>
      <p:sp>
        <p:nvSpPr>
          <p:cNvPr id="546" name="Google Shape;546;p36"/>
          <p:cNvSpPr txBox="1"/>
          <p:nvPr/>
        </p:nvSpPr>
        <p:spPr>
          <a:xfrm>
            <a:off x="150200" y="937050"/>
            <a:ext cx="7238700" cy="8881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Q1:A 33-year-old obese woman complains of tiredness. She has recently given birth to a healthy baby boy and is enjoying being a mother. However, she is becoming more reliant on her partner for support as she always feels exhausted and often becomes depressed. The patient has a poor appetite and often does not finish her meals, despite this she has gained 5 kg in the last 2 weeks. The most likely diagnosis is:</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A- Oral glucose tolerance test</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B- Eating disorder</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C- Hyperthyroidism</a:t>
            </a:r>
            <a:endParaRPr sz="10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D- Hypothyroidism</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sz="10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Q2:A 16-year-old girl presents to her GP complaining of a swelling in her neck which she has noticed in the last 2 weeks. She has felt more irritable although this is often transient. On examination, a diffuse swelling is palpated with no bruit on</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auscultation. The most likely diagnosis is:</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A- Hyperthyroidism</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Simple goitre</a:t>
            </a:r>
            <a:endParaRPr sz="10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C-Thyroid carcinoma</a:t>
            </a:r>
            <a:endParaRPr sz="10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Riedel’s thyroiditis</a:t>
            </a:r>
            <a:endParaRPr sz="10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sz="10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Q3:A 47-year-old woman is referred to the endocrine clinic complaining of a twomonth history of tiredness. Despite wearing several items of clothing, the patient appears intolerant to the room temperature. She has noticed an increase in weight,</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particularly around her waist. The most appropriate investigation is:</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A-</a:t>
            </a:r>
            <a:r>
              <a:rPr lang="ar" sz="1000">
                <a:solidFill>
                  <a:schemeClr val="dk1"/>
                </a:solidFill>
                <a:latin typeface="Mada"/>
                <a:ea typeface="Mada"/>
                <a:cs typeface="Mada"/>
                <a:sym typeface="Mada"/>
              </a:rPr>
              <a:t> Radioiodine scan</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B- Thyroid stimulating hormone (TSH)</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C- Total tetraiodothyronine level (T4)</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D- Tri-iodothyronine level (T3)</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sz="10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Q4: A 58-year-old woman presents with an acutely painful neck, the patient has a fever, blood pressure is 135/85 mmHg and heart rate 102 bpm. The patient explains the pain started 2 weeks ago and has gradually become worse. She also notes palpitations particularly and believes she has lost weight. The symptoms subside and the patient presents again complaining of intolerance to the cold temperatures. The most likely diagnosis is:</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A- Thyroid papillary carcinoma</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B-  Plummer’s disease</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C- De Quervain’s thyroiditis</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D- Hyperthyroidism</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sz="10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Q5: A 60-year-old woman comes to the emergency room in a coma. The patient’s temperature is 32.2°C (90°F). She is bradycardic. Her thyroid gland is enlarged. There is diffuse hyporeflexia. BP is 100/60. Which of the following is the best next step in management?</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A- A</a:t>
            </a:r>
            <a:r>
              <a:rPr lang="ar" sz="1000">
                <a:latin typeface="Mada"/>
                <a:ea typeface="Mada"/>
                <a:cs typeface="Mada"/>
                <a:sym typeface="Mada"/>
              </a:rPr>
              <a:t>w</a:t>
            </a:r>
            <a:r>
              <a:rPr lang="ar" sz="1000">
                <a:latin typeface="Mada"/>
                <a:ea typeface="Mada"/>
                <a:cs typeface="Mada"/>
                <a:sym typeface="Mada"/>
              </a:rPr>
              <a:t>ait results of T4 and TSH.</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B-Obtain T4 and TSH; begin intravenous thyroid hormone and glucocorticoid.</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C- Begin rapid rewarming.</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D- Obtain CT scan of the head.</a:t>
            </a:r>
            <a:endParaRPr sz="10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latin typeface="Mada"/>
                <a:ea typeface="Mada"/>
                <a:cs typeface="Mada"/>
                <a:sym typeface="Mada"/>
              </a:rPr>
              <a:t>E- Begin intravenous fluid resuscitation.</a:t>
            </a:r>
            <a:endParaRPr sz="1600">
              <a:latin typeface="Mada"/>
              <a:ea typeface="Mada"/>
              <a:cs typeface="Mada"/>
              <a:sym typeface="Mad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37"/>
          <p:cNvSpPr/>
          <p:nvPr/>
        </p:nvSpPr>
        <p:spPr>
          <a:xfrm rot="1038027">
            <a:off x="-1032094" y="-70897"/>
            <a:ext cx="9170855" cy="638035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552" name="Google Shape;552;p37"/>
          <p:cNvSpPr/>
          <p:nvPr/>
        </p:nvSpPr>
        <p:spPr>
          <a:xfrm>
            <a:off x="5947693" y="3613243"/>
            <a:ext cx="358560" cy="334175"/>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553" name="Google Shape;553;p37"/>
          <p:cNvGrpSpPr/>
          <p:nvPr/>
        </p:nvGrpSpPr>
        <p:grpSpPr>
          <a:xfrm>
            <a:off x="6209422" y="4496566"/>
            <a:ext cx="293559" cy="273484"/>
            <a:chOff x="4786297" y="2980907"/>
            <a:chExt cx="189564" cy="189564"/>
          </a:xfrm>
        </p:grpSpPr>
        <p:sp>
          <p:nvSpPr>
            <p:cNvPr id="554" name="Google Shape;554;p37"/>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5" name="Google Shape;555;p37"/>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6" name="Google Shape;556;p37"/>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57" name="Google Shape;557;p37"/>
          <p:cNvGrpSpPr/>
          <p:nvPr/>
        </p:nvGrpSpPr>
        <p:grpSpPr>
          <a:xfrm>
            <a:off x="6704840" y="2552164"/>
            <a:ext cx="322057" cy="273505"/>
            <a:chOff x="5099945" y="1562040"/>
            <a:chExt cx="215986" cy="196894"/>
          </a:xfrm>
        </p:grpSpPr>
        <p:sp>
          <p:nvSpPr>
            <p:cNvPr id="558" name="Google Shape;558;p37"/>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9" name="Google Shape;559;p37"/>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0" name="Google Shape;560;p37"/>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61" name="Google Shape;561;p37"/>
          <p:cNvGrpSpPr/>
          <p:nvPr/>
        </p:nvGrpSpPr>
        <p:grpSpPr>
          <a:xfrm>
            <a:off x="5488874" y="5203886"/>
            <a:ext cx="458751" cy="192781"/>
            <a:chOff x="5427392" y="3652956"/>
            <a:chExt cx="296236" cy="133625"/>
          </a:xfrm>
        </p:grpSpPr>
        <p:sp>
          <p:nvSpPr>
            <p:cNvPr id="562" name="Google Shape;562;p37"/>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3" name="Google Shape;563;p37"/>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4" name="Google Shape;564;p37"/>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65" name="Google Shape;565;p37"/>
          <p:cNvGrpSpPr/>
          <p:nvPr/>
        </p:nvGrpSpPr>
        <p:grpSpPr>
          <a:xfrm>
            <a:off x="7172143" y="2638192"/>
            <a:ext cx="270649" cy="241377"/>
            <a:chOff x="7456777" y="1936895"/>
            <a:chExt cx="174770" cy="167309"/>
          </a:xfrm>
        </p:grpSpPr>
        <p:sp>
          <p:nvSpPr>
            <p:cNvPr id="566" name="Google Shape;566;p37"/>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7" name="Google Shape;567;p37"/>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8" name="Google Shape;568;p37"/>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9" name="Google Shape;569;p37"/>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70" name="Google Shape;570;p37"/>
          <p:cNvGrpSpPr/>
          <p:nvPr/>
        </p:nvGrpSpPr>
        <p:grpSpPr>
          <a:xfrm>
            <a:off x="6163360" y="5033579"/>
            <a:ext cx="264946" cy="241240"/>
            <a:chOff x="3923092" y="3421606"/>
            <a:chExt cx="171087" cy="167214"/>
          </a:xfrm>
        </p:grpSpPr>
        <p:sp>
          <p:nvSpPr>
            <p:cNvPr id="571" name="Google Shape;571;p37"/>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2" name="Google Shape;572;p37"/>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3" name="Google Shape;573;p37"/>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4" name="Google Shape;574;p37"/>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75" name="Google Shape;575;p37"/>
          <p:cNvGrpSpPr/>
          <p:nvPr/>
        </p:nvGrpSpPr>
        <p:grpSpPr>
          <a:xfrm>
            <a:off x="5778511" y="4598858"/>
            <a:ext cx="119616" cy="295152"/>
            <a:chOff x="6689991" y="3974566"/>
            <a:chExt cx="77242" cy="204583"/>
          </a:xfrm>
        </p:grpSpPr>
        <p:sp>
          <p:nvSpPr>
            <p:cNvPr id="576" name="Google Shape;576;p37"/>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7" name="Google Shape;577;p37"/>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8" name="Google Shape;578;p37"/>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9" name="Google Shape;579;p37"/>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80" name="Google Shape;580;p37"/>
          <p:cNvGrpSpPr/>
          <p:nvPr/>
        </p:nvGrpSpPr>
        <p:grpSpPr>
          <a:xfrm>
            <a:off x="5172773" y="5101445"/>
            <a:ext cx="119567" cy="295195"/>
            <a:chOff x="4308549" y="4159596"/>
            <a:chExt cx="77210" cy="204613"/>
          </a:xfrm>
        </p:grpSpPr>
        <p:sp>
          <p:nvSpPr>
            <p:cNvPr id="581" name="Google Shape;581;p37"/>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2" name="Google Shape;582;p37"/>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3" name="Google Shape;583;p37"/>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4" name="Google Shape;584;p37"/>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85" name="Google Shape;585;p37"/>
          <p:cNvGrpSpPr/>
          <p:nvPr/>
        </p:nvGrpSpPr>
        <p:grpSpPr>
          <a:xfrm>
            <a:off x="6605204" y="3485273"/>
            <a:ext cx="264691" cy="232289"/>
            <a:chOff x="4366946" y="1834186"/>
            <a:chExt cx="177537" cy="173778"/>
          </a:xfrm>
        </p:grpSpPr>
        <p:sp>
          <p:nvSpPr>
            <p:cNvPr id="586" name="Google Shape;586;p37"/>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7" name="Google Shape;587;p37"/>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8" name="Google Shape;588;p37"/>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9" name="Google Shape;589;p37"/>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90" name="Google Shape;590;p37"/>
          <p:cNvGrpSpPr/>
          <p:nvPr/>
        </p:nvGrpSpPr>
        <p:grpSpPr>
          <a:xfrm>
            <a:off x="6667556" y="4914767"/>
            <a:ext cx="270649" cy="241379"/>
            <a:chOff x="7373945" y="2491538"/>
            <a:chExt cx="174770" cy="167311"/>
          </a:xfrm>
        </p:grpSpPr>
        <p:sp>
          <p:nvSpPr>
            <p:cNvPr id="591" name="Google Shape;591;p37"/>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2" name="Google Shape;592;p37"/>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3" name="Google Shape;593;p37"/>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4" name="Google Shape;594;p37"/>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95" name="Google Shape;595;p37"/>
          <p:cNvGrpSpPr/>
          <p:nvPr/>
        </p:nvGrpSpPr>
        <p:grpSpPr>
          <a:xfrm>
            <a:off x="7081749" y="3128196"/>
            <a:ext cx="119616" cy="295152"/>
            <a:chOff x="7089311" y="1211098"/>
            <a:chExt cx="77242" cy="204583"/>
          </a:xfrm>
        </p:grpSpPr>
        <p:sp>
          <p:nvSpPr>
            <p:cNvPr id="596" name="Google Shape;596;p37"/>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7" name="Google Shape;597;p37"/>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8" name="Google Shape;598;p37"/>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9" name="Google Shape;599;p37"/>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00" name="Google Shape;600;p37"/>
          <p:cNvGrpSpPr/>
          <p:nvPr/>
        </p:nvGrpSpPr>
        <p:grpSpPr>
          <a:xfrm>
            <a:off x="6365407" y="3811305"/>
            <a:ext cx="1077922" cy="1072348"/>
            <a:chOff x="4332233" y="3324392"/>
            <a:chExt cx="1191206" cy="1180090"/>
          </a:xfrm>
        </p:grpSpPr>
        <p:sp>
          <p:nvSpPr>
            <p:cNvPr id="601" name="Google Shape;601;p37"/>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2" name="Google Shape;602;p37"/>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3" name="Google Shape;603;p37"/>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4" name="Google Shape;604;p37"/>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5" name="Google Shape;605;p37"/>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6" name="Google Shape;606;p37"/>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7" name="Google Shape;607;p37"/>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8" name="Google Shape;608;p37"/>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9" name="Google Shape;609;p37"/>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10" name="Google Shape;610;p37"/>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11" name="Google Shape;611;p37"/>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12" name="Google Shape;612;p37"/>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13" name="Google Shape;613;p37"/>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14" name="Google Shape;614;p37"/>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15" name="Google Shape;615;p37"/>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16" name="Google Shape;616;p37"/>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17" name="Google Shape;617;p37"/>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18" name="Google Shape;618;p37"/>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19" name="Google Shape;619;p37"/>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20" name="Google Shape;620;p37"/>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21" name="Google Shape;621;p37"/>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22" name="Google Shape;622;p37"/>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23" name="Google Shape;623;p37"/>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624" name="Google Shape;624;p37"/>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25" name="Google Shape;625;p37"/>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26" name="Google Shape;626;p37"/>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27" name="Google Shape;627;p37"/>
          <p:cNvGrpSpPr/>
          <p:nvPr/>
        </p:nvGrpSpPr>
        <p:grpSpPr>
          <a:xfrm>
            <a:off x="6975080" y="3754525"/>
            <a:ext cx="458751" cy="192781"/>
            <a:chOff x="5427392" y="3652956"/>
            <a:chExt cx="296236" cy="133625"/>
          </a:xfrm>
        </p:grpSpPr>
        <p:sp>
          <p:nvSpPr>
            <p:cNvPr id="628" name="Google Shape;628;p37"/>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29" name="Google Shape;629;p37"/>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30" name="Google Shape;630;p37"/>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sp>
        <p:nvSpPr>
          <p:cNvPr id="631" name="Google Shape;631;p37"/>
          <p:cNvSpPr txBox="1"/>
          <p:nvPr/>
        </p:nvSpPr>
        <p:spPr>
          <a:xfrm>
            <a:off x="1984100" y="260850"/>
            <a:ext cx="4140000" cy="9663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5000">
                <a:solidFill>
                  <a:schemeClr val="accent1"/>
                </a:solidFill>
                <a:latin typeface="Mada"/>
                <a:ea typeface="Mada"/>
                <a:cs typeface="Mada"/>
                <a:sym typeface="Mada"/>
              </a:rPr>
              <a:t>THANKS!!</a:t>
            </a:r>
            <a:endParaRPr b="1" sz="5000">
              <a:solidFill>
                <a:schemeClr val="accent1"/>
              </a:solidFill>
              <a:latin typeface="Mada"/>
              <a:ea typeface="Mada"/>
              <a:cs typeface="Mada"/>
              <a:sym typeface="Mada"/>
            </a:endParaRPr>
          </a:p>
        </p:txBody>
      </p:sp>
      <p:grpSp>
        <p:nvGrpSpPr>
          <p:cNvPr id="632" name="Google Shape;632;p37"/>
          <p:cNvGrpSpPr/>
          <p:nvPr/>
        </p:nvGrpSpPr>
        <p:grpSpPr>
          <a:xfrm>
            <a:off x="795951" y="1652492"/>
            <a:ext cx="6516287" cy="1775193"/>
            <a:chOff x="799041" y="1280613"/>
            <a:chExt cx="6541800" cy="1999767"/>
          </a:xfrm>
        </p:grpSpPr>
        <p:sp>
          <p:nvSpPr>
            <p:cNvPr id="633" name="Google Shape;633;p37"/>
            <p:cNvSpPr txBox="1"/>
            <p:nvPr/>
          </p:nvSpPr>
          <p:spPr>
            <a:xfrm>
              <a:off x="799041" y="1280613"/>
              <a:ext cx="6541800" cy="901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This lecture was done by:</a:t>
              </a:r>
              <a:endParaRPr sz="2400">
                <a:latin typeface="Pacifico"/>
                <a:ea typeface="Pacifico"/>
                <a:cs typeface="Pacifico"/>
                <a:sym typeface="Pacifico"/>
              </a:endParaRPr>
            </a:p>
          </p:txBody>
        </p:sp>
        <p:sp>
          <p:nvSpPr>
            <p:cNvPr id="634" name="Google Shape;634;p37"/>
            <p:cNvSpPr txBox="1"/>
            <p:nvPr/>
          </p:nvSpPr>
          <p:spPr>
            <a:xfrm>
              <a:off x="1518924" y="2754480"/>
              <a:ext cx="5102100" cy="5259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Note taker:</a:t>
              </a:r>
              <a:endParaRPr sz="2400">
                <a:latin typeface="Pacifico"/>
                <a:ea typeface="Pacifico"/>
                <a:cs typeface="Pacifico"/>
                <a:sym typeface="Pacifico"/>
              </a:endParaRPr>
            </a:p>
          </p:txBody>
        </p:sp>
      </p:grpSp>
      <p:grpSp>
        <p:nvGrpSpPr>
          <p:cNvPr id="635" name="Google Shape;635;p37"/>
          <p:cNvGrpSpPr/>
          <p:nvPr/>
        </p:nvGrpSpPr>
        <p:grpSpPr>
          <a:xfrm>
            <a:off x="-1679310" y="5750031"/>
            <a:ext cx="10343669" cy="4602603"/>
            <a:chOff x="-1557559" y="5606217"/>
            <a:chExt cx="10384167" cy="4605366"/>
          </a:xfrm>
        </p:grpSpPr>
        <p:sp>
          <p:nvSpPr>
            <p:cNvPr id="636" name="Google Shape;636;p37"/>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37" name="Google Shape;637;p37"/>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38" name="Google Shape;638;p37"/>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39" name="Google Shape;639;p37"/>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640" name="Google Shape;640;p37"/>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2000">
                  <a:solidFill>
                    <a:schemeClr val="dk1"/>
                  </a:solidFill>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641" name="Google Shape;641;p37"/>
            <p:cNvGrpSpPr/>
            <p:nvPr/>
          </p:nvGrpSpPr>
          <p:grpSpPr>
            <a:xfrm>
              <a:off x="1656025" y="8761125"/>
              <a:ext cx="4020900" cy="998700"/>
              <a:chOff x="1656025" y="8761125"/>
              <a:chExt cx="4020900" cy="998700"/>
            </a:xfrm>
          </p:grpSpPr>
          <p:sp>
            <p:nvSpPr>
              <p:cNvPr id="642" name="Google Shape;642;p37"/>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643" name="Google Shape;643;p37">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644" name="Google Shape;644;p37"/>
          <p:cNvGrpSpPr/>
          <p:nvPr/>
        </p:nvGrpSpPr>
        <p:grpSpPr>
          <a:xfrm>
            <a:off x="258081" y="3971276"/>
            <a:ext cx="1131856" cy="1357967"/>
            <a:chOff x="876055" y="2338940"/>
            <a:chExt cx="862498" cy="998652"/>
          </a:xfrm>
        </p:grpSpPr>
        <p:grpSp>
          <p:nvGrpSpPr>
            <p:cNvPr id="645" name="Google Shape;645;p37"/>
            <p:cNvGrpSpPr/>
            <p:nvPr/>
          </p:nvGrpSpPr>
          <p:grpSpPr>
            <a:xfrm>
              <a:off x="876055" y="2338940"/>
              <a:ext cx="431131" cy="998652"/>
              <a:chOff x="6094678" y="3600952"/>
              <a:chExt cx="431131" cy="998652"/>
            </a:xfrm>
          </p:grpSpPr>
          <p:sp>
            <p:nvSpPr>
              <p:cNvPr id="646" name="Google Shape;646;p37"/>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7"/>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7"/>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7"/>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7"/>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7"/>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7"/>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7"/>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7"/>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7"/>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7"/>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7"/>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7"/>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7"/>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7"/>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7"/>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7"/>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 name="Google Shape;663;p37"/>
            <p:cNvGrpSpPr/>
            <p:nvPr/>
          </p:nvGrpSpPr>
          <p:grpSpPr>
            <a:xfrm>
              <a:off x="1396606" y="2521080"/>
              <a:ext cx="341947" cy="634395"/>
              <a:chOff x="5257252" y="2296731"/>
              <a:chExt cx="543549" cy="1048934"/>
            </a:xfrm>
          </p:grpSpPr>
          <p:sp>
            <p:nvSpPr>
              <p:cNvPr id="664" name="Google Shape;664;p37"/>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7"/>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7"/>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7"/>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7"/>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7"/>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7"/>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7"/>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7"/>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7"/>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7"/>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7"/>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7"/>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7"/>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7"/>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7"/>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7"/>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7"/>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7"/>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7"/>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7"/>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7"/>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7"/>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7"/>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7"/>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7"/>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7"/>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7"/>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7"/>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7"/>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7"/>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7"/>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7"/>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7"/>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7"/>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7"/>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7"/>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7"/>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7"/>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7"/>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7"/>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7"/>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7"/>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7"/>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7"/>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7"/>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7"/>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7"/>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7"/>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7"/>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7"/>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7"/>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7"/>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7"/>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7"/>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7"/>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7"/>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7"/>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7"/>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7"/>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7"/>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7"/>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7"/>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7"/>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7"/>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7"/>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30" name="Google Shape;730;p37"/>
          <p:cNvSpPr txBox="1"/>
          <p:nvPr/>
        </p:nvSpPr>
        <p:spPr>
          <a:xfrm>
            <a:off x="2272800" y="2123376"/>
            <a:ext cx="3014400" cy="9663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Abdullah Alghamdi</a:t>
            </a:r>
            <a:endParaRPr sz="1800">
              <a:latin typeface="Mada"/>
              <a:ea typeface="Mada"/>
              <a:cs typeface="Mada"/>
              <a:sym typeface="Mada"/>
            </a:endParaRPr>
          </a:p>
        </p:txBody>
      </p:sp>
      <p:sp>
        <p:nvSpPr>
          <p:cNvPr id="731" name="Google Shape;731;p37"/>
          <p:cNvSpPr txBox="1"/>
          <p:nvPr/>
        </p:nvSpPr>
        <p:spPr>
          <a:xfrm>
            <a:off x="2264475" y="3384649"/>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Jehad Alorainy</a:t>
            </a:r>
            <a:endParaRPr sz="1800">
              <a:latin typeface="Mada"/>
              <a:ea typeface="Mada"/>
              <a:cs typeface="Mada"/>
              <a:sym typeface="Mada"/>
            </a:endParaRPr>
          </a:p>
        </p:txBody>
      </p:sp>
      <p:sp>
        <p:nvSpPr>
          <p:cNvPr id="732" name="Google Shape;732;p37"/>
          <p:cNvSpPr txBox="1"/>
          <p:nvPr/>
        </p:nvSpPr>
        <p:spPr>
          <a:xfrm>
            <a:off x="1487600" y="4149162"/>
            <a:ext cx="5082300" cy="8133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200">
                <a:solidFill>
                  <a:schemeClr val="accent1"/>
                </a:solidFill>
                <a:latin typeface="Pacifico"/>
                <a:ea typeface="Pacifico"/>
                <a:cs typeface="Pacifico"/>
                <a:sym typeface="Pacifico"/>
              </a:rPr>
              <a:t>Special thanks to..</a:t>
            </a:r>
            <a:endParaRPr sz="2200">
              <a:solidFill>
                <a:schemeClr val="accent1"/>
              </a:solidFill>
              <a:latin typeface="Pacifico"/>
              <a:ea typeface="Pacifico"/>
              <a:cs typeface="Pacifico"/>
              <a:sym typeface="Pacifico"/>
            </a:endParaRPr>
          </a:p>
          <a:p>
            <a:pPr indent="0" lvl="0" marL="0" rtl="0" algn="ctr">
              <a:spcBef>
                <a:spcPts val="0"/>
              </a:spcBef>
              <a:spcAft>
                <a:spcPts val="0"/>
              </a:spcAft>
              <a:buNone/>
            </a:pPr>
            <a:r>
              <a:rPr lang="ar" sz="2200">
                <a:latin typeface="Mada"/>
                <a:ea typeface="Mada"/>
                <a:cs typeface="Mada"/>
                <a:sym typeface="Mada"/>
              </a:rPr>
              <a:t>Jehad Alorainy</a:t>
            </a:r>
            <a:endParaRPr sz="2200">
              <a:latin typeface="Mada"/>
              <a:ea typeface="Mada"/>
              <a:cs typeface="Mada"/>
              <a:sym typeface="Mad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cxnSp>
        <p:nvCxnSpPr>
          <p:cNvPr id="119" name="Google Shape;119;p2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20" name="Google Shape;120;p21"/>
          <p:cNvCxnSpPr/>
          <p:nvPr/>
        </p:nvCxnSpPr>
        <p:spPr>
          <a:xfrm rot="10800000">
            <a:off x="8900" y="10154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21" name="Google Shape;121;p2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Introduction</a:t>
            </a:r>
            <a:endParaRPr b="1" sz="2600">
              <a:latin typeface="Mada"/>
              <a:ea typeface="Mada"/>
              <a:cs typeface="Mada"/>
              <a:sym typeface="Mada"/>
            </a:endParaRPr>
          </a:p>
        </p:txBody>
      </p:sp>
      <p:sp>
        <p:nvSpPr>
          <p:cNvPr id="122" name="Google Shape;122;p21"/>
          <p:cNvSpPr txBox="1"/>
          <p:nvPr/>
        </p:nvSpPr>
        <p:spPr>
          <a:xfrm>
            <a:off x="235325" y="725388"/>
            <a:ext cx="524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Thyroid Anatomy </a:t>
            </a:r>
            <a:endParaRPr b="1" sz="2200">
              <a:highlight>
                <a:schemeClr val="accent4"/>
              </a:highlight>
              <a:latin typeface="Mada"/>
              <a:ea typeface="Mada"/>
              <a:cs typeface="Mada"/>
              <a:sym typeface="Mada"/>
            </a:endParaRPr>
          </a:p>
        </p:txBody>
      </p:sp>
      <p:sp>
        <p:nvSpPr>
          <p:cNvPr id="123" name="Google Shape;123;p21"/>
          <p:cNvSpPr/>
          <p:nvPr/>
        </p:nvSpPr>
        <p:spPr>
          <a:xfrm>
            <a:off x="0" y="4148"/>
            <a:ext cx="1278900" cy="51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A64D79"/>
                </a:solidFill>
                <a:latin typeface="Mada"/>
                <a:ea typeface="Mada"/>
                <a:cs typeface="Mada"/>
                <a:sym typeface="Mada"/>
              </a:rPr>
              <a:t>Female slides</a:t>
            </a:r>
            <a:endParaRPr b="1">
              <a:solidFill>
                <a:srgbClr val="A64D79"/>
              </a:solidFill>
              <a:latin typeface="Mada"/>
              <a:ea typeface="Mada"/>
              <a:cs typeface="Mada"/>
              <a:sym typeface="Mada"/>
            </a:endParaRPr>
          </a:p>
        </p:txBody>
      </p:sp>
      <p:pic>
        <p:nvPicPr>
          <p:cNvPr id="124" name="Google Shape;124;p21"/>
          <p:cNvPicPr preferRelativeResize="0"/>
          <p:nvPr/>
        </p:nvPicPr>
        <p:blipFill>
          <a:blip r:embed="rId3">
            <a:alphaModFix/>
          </a:blip>
          <a:stretch>
            <a:fillRect/>
          </a:stretch>
        </p:blipFill>
        <p:spPr>
          <a:xfrm>
            <a:off x="5715250" y="7312066"/>
            <a:ext cx="1630324" cy="1700084"/>
          </a:xfrm>
          <a:prstGeom prst="rect">
            <a:avLst/>
          </a:prstGeom>
          <a:noFill/>
          <a:ln cap="flat" cmpd="sng" w="19050">
            <a:solidFill>
              <a:srgbClr val="0B5394"/>
            </a:solidFill>
            <a:prstDash val="solid"/>
            <a:round/>
            <a:headEnd len="sm" w="sm" type="none"/>
            <a:tailEnd len="sm" w="sm" type="none"/>
          </a:ln>
        </p:spPr>
      </p:pic>
      <p:sp>
        <p:nvSpPr>
          <p:cNvPr id="125" name="Google Shape;125;p21"/>
          <p:cNvSpPr txBox="1"/>
          <p:nvPr/>
        </p:nvSpPr>
        <p:spPr>
          <a:xfrm>
            <a:off x="254750" y="6886225"/>
            <a:ext cx="44925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 Thyroid Action and Function</a:t>
            </a:r>
            <a:endParaRPr b="1" sz="2200">
              <a:solidFill>
                <a:schemeClr val="dk1"/>
              </a:solidFill>
              <a:highlight>
                <a:schemeClr val="accent4"/>
              </a:highlight>
              <a:latin typeface="Mada"/>
              <a:ea typeface="Mada"/>
              <a:cs typeface="Mada"/>
              <a:sym typeface="Mada"/>
            </a:endParaRPr>
          </a:p>
        </p:txBody>
      </p:sp>
      <p:sp>
        <p:nvSpPr>
          <p:cNvPr id="126" name="Google Shape;126;p21"/>
          <p:cNvSpPr/>
          <p:nvPr/>
        </p:nvSpPr>
        <p:spPr>
          <a:xfrm>
            <a:off x="281575" y="1252199"/>
            <a:ext cx="7043100" cy="1076700"/>
          </a:xfrm>
          <a:prstGeom prst="snip1Rect">
            <a:avLst>
              <a:gd fmla="val 16667" name="adj"/>
            </a:avLst>
          </a:prstGeom>
          <a:noFill/>
          <a:ln cap="flat" cmpd="sng" w="28575">
            <a:solidFill>
              <a:schemeClr val="accent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1"/>
          <p:cNvSpPr txBox="1"/>
          <p:nvPr/>
        </p:nvSpPr>
        <p:spPr>
          <a:xfrm>
            <a:off x="273200" y="2369513"/>
            <a:ext cx="31875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Thyroid Hormone</a:t>
            </a:r>
            <a:endParaRPr sz="800">
              <a:solidFill>
                <a:schemeClr val="dk1"/>
              </a:solidFill>
              <a:latin typeface="Mada"/>
              <a:ea typeface="Mada"/>
              <a:cs typeface="Mada"/>
              <a:sym typeface="Mada"/>
            </a:endParaRPr>
          </a:p>
        </p:txBody>
      </p:sp>
      <p:pic>
        <p:nvPicPr>
          <p:cNvPr id="128" name="Google Shape;128;p21"/>
          <p:cNvPicPr preferRelativeResize="0"/>
          <p:nvPr/>
        </p:nvPicPr>
        <p:blipFill>
          <a:blip r:embed="rId4">
            <a:alphaModFix/>
          </a:blip>
          <a:stretch>
            <a:fillRect/>
          </a:stretch>
        </p:blipFill>
        <p:spPr>
          <a:xfrm>
            <a:off x="6233650" y="1300250"/>
            <a:ext cx="915651" cy="820029"/>
          </a:xfrm>
          <a:prstGeom prst="rect">
            <a:avLst/>
          </a:prstGeom>
          <a:noFill/>
          <a:ln>
            <a:noFill/>
          </a:ln>
        </p:spPr>
      </p:pic>
      <p:pic>
        <p:nvPicPr>
          <p:cNvPr id="129" name="Google Shape;129;p21"/>
          <p:cNvPicPr preferRelativeResize="0"/>
          <p:nvPr/>
        </p:nvPicPr>
        <p:blipFill>
          <a:blip r:embed="rId5">
            <a:alphaModFix/>
          </a:blip>
          <a:stretch>
            <a:fillRect/>
          </a:stretch>
        </p:blipFill>
        <p:spPr>
          <a:xfrm>
            <a:off x="5219900" y="1356450"/>
            <a:ext cx="915649" cy="820025"/>
          </a:xfrm>
          <a:prstGeom prst="rect">
            <a:avLst/>
          </a:prstGeom>
          <a:noFill/>
          <a:ln>
            <a:noFill/>
          </a:ln>
        </p:spPr>
      </p:pic>
      <p:sp>
        <p:nvSpPr>
          <p:cNvPr id="130" name="Google Shape;130;p21"/>
          <p:cNvSpPr/>
          <p:nvPr/>
        </p:nvSpPr>
        <p:spPr>
          <a:xfrm>
            <a:off x="228750" y="3076626"/>
            <a:ext cx="3340200" cy="1320000"/>
          </a:xfrm>
          <a:prstGeom prst="snip1Rect">
            <a:avLst>
              <a:gd fmla="val 16667" name="adj"/>
            </a:avLst>
          </a:prstGeom>
          <a:solidFill>
            <a:srgbClr val="ECF1F2"/>
          </a:solidFill>
          <a:ln cap="flat" cmpd="sng" w="19050">
            <a:solidFill>
              <a:srgbClr val="B3CF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31" name="Google Shape;131;p21"/>
          <p:cNvSpPr/>
          <p:nvPr/>
        </p:nvSpPr>
        <p:spPr>
          <a:xfrm>
            <a:off x="113550" y="2860400"/>
            <a:ext cx="395700" cy="284100"/>
          </a:xfrm>
          <a:prstGeom prst="snip1Rect">
            <a:avLst>
              <a:gd fmla="val 16667" name="adj"/>
            </a:avLst>
          </a:prstGeom>
          <a:solidFill>
            <a:srgbClr val="76A5AF"/>
          </a:solidFill>
          <a:ln cap="flat" cmpd="sng" w="19050">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1</a:t>
            </a:r>
            <a:endParaRPr b="1" sz="1700">
              <a:solidFill>
                <a:srgbClr val="FFFFFF"/>
              </a:solidFill>
              <a:latin typeface="Mada"/>
              <a:ea typeface="Mada"/>
              <a:cs typeface="Mada"/>
              <a:sym typeface="Mada"/>
            </a:endParaRPr>
          </a:p>
        </p:txBody>
      </p:sp>
      <p:sp>
        <p:nvSpPr>
          <p:cNvPr id="132" name="Google Shape;132;p21"/>
          <p:cNvSpPr/>
          <p:nvPr/>
        </p:nvSpPr>
        <p:spPr>
          <a:xfrm>
            <a:off x="3762713" y="3076624"/>
            <a:ext cx="3603600" cy="1433400"/>
          </a:xfrm>
          <a:prstGeom prst="snip1Rect">
            <a:avLst>
              <a:gd fmla="val 16667" name="adj"/>
            </a:avLst>
          </a:prstGeom>
          <a:solidFill>
            <a:srgbClr val="ECF1F2"/>
          </a:solidFill>
          <a:ln cap="flat" cmpd="sng" w="19050">
            <a:solidFill>
              <a:srgbClr val="B3CF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33" name="Google Shape;133;p21"/>
          <p:cNvSpPr/>
          <p:nvPr/>
        </p:nvSpPr>
        <p:spPr>
          <a:xfrm>
            <a:off x="3647513" y="2860388"/>
            <a:ext cx="395700" cy="284100"/>
          </a:xfrm>
          <a:prstGeom prst="snip1Rect">
            <a:avLst>
              <a:gd fmla="val 16667" name="adj"/>
            </a:avLst>
          </a:prstGeom>
          <a:solidFill>
            <a:srgbClr val="76A5AF"/>
          </a:solidFill>
          <a:ln cap="flat" cmpd="sng" w="19050">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2</a:t>
            </a:r>
            <a:endParaRPr b="1" sz="1700">
              <a:solidFill>
                <a:srgbClr val="FFFFFF"/>
              </a:solidFill>
              <a:latin typeface="Mada"/>
              <a:ea typeface="Mada"/>
              <a:cs typeface="Mada"/>
              <a:sym typeface="Mada"/>
            </a:endParaRPr>
          </a:p>
        </p:txBody>
      </p:sp>
      <p:sp>
        <p:nvSpPr>
          <p:cNvPr id="134" name="Google Shape;134;p21"/>
          <p:cNvSpPr txBox="1"/>
          <p:nvPr/>
        </p:nvSpPr>
        <p:spPr>
          <a:xfrm>
            <a:off x="76350" y="3138300"/>
            <a:ext cx="3527100" cy="988800"/>
          </a:xfrm>
          <a:prstGeom prst="rect">
            <a:avLst/>
          </a:prstGeom>
          <a:noFill/>
          <a:ln>
            <a:noFill/>
          </a:ln>
        </p:spPr>
        <p:txBody>
          <a:bodyPr anchorCtr="0" anchor="t" bIns="91425" lIns="91425" spcFirstLastPara="1" rIns="91425" wrap="square" tIns="91425">
            <a:noAutofit/>
          </a:bodyPr>
          <a:lstStyle/>
          <a:p>
            <a:pPr indent="-153075" lvl="0" marL="316800" rtl="0" algn="l">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Somatic development in adults </a:t>
            </a:r>
            <a:endParaRPr sz="1050">
              <a:solidFill>
                <a:schemeClr val="dk1"/>
              </a:solidFill>
              <a:latin typeface="Mada"/>
              <a:ea typeface="Mada"/>
              <a:cs typeface="Mada"/>
              <a:sym typeface="Mada"/>
            </a:endParaRPr>
          </a:p>
          <a:p>
            <a:pPr indent="-153075" lvl="0" marL="316800" rtl="0" algn="l">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Brain </a:t>
            </a:r>
            <a:r>
              <a:rPr lang="ar" sz="1050">
                <a:solidFill>
                  <a:schemeClr val="dk1"/>
                </a:solidFill>
                <a:latin typeface="Mada"/>
                <a:ea typeface="Mada"/>
                <a:cs typeface="Mada"/>
                <a:sym typeface="Mada"/>
              </a:rPr>
              <a:t>development in infants</a:t>
            </a:r>
            <a:endParaRPr baseline="30000" sz="1050">
              <a:solidFill>
                <a:srgbClr val="6AA84F"/>
              </a:solidFill>
              <a:latin typeface="Mada"/>
              <a:ea typeface="Mada"/>
              <a:cs typeface="Mada"/>
              <a:sym typeface="Mada"/>
            </a:endParaRPr>
          </a:p>
          <a:p>
            <a:pPr indent="-153075" lvl="0" marL="316800" rtl="0" algn="l">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Fetal thyroid functions at 10-12 weeks of gestation </a:t>
            </a:r>
            <a:endParaRPr sz="1050">
              <a:solidFill>
                <a:schemeClr val="dk1"/>
              </a:solidFill>
              <a:latin typeface="Mada"/>
              <a:ea typeface="Mada"/>
              <a:cs typeface="Mada"/>
              <a:sym typeface="Mada"/>
            </a:endParaRPr>
          </a:p>
          <a:p>
            <a:pPr indent="-153075" lvl="0" marL="316800" rtl="0" algn="l">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Maternal T4 reaches the fetus during development </a:t>
            </a:r>
            <a:endParaRPr sz="1050">
              <a:solidFill>
                <a:schemeClr val="dk1"/>
              </a:solidFill>
              <a:latin typeface="Mada"/>
              <a:ea typeface="Mada"/>
              <a:cs typeface="Mada"/>
              <a:sym typeface="Mada"/>
            </a:endParaRPr>
          </a:p>
          <a:p>
            <a:pPr indent="-153075" lvl="0" marL="316800" rtl="0" algn="l">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if mother has hypothyroidism this may lead to  preterm delivery, miscarriage, cognitive impairment of infant </a:t>
            </a:r>
            <a:endParaRPr sz="1050">
              <a:solidFill>
                <a:schemeClr val="dk1"/>
              </a:solidFill>
              <a:latin typeface="Mada"/>
              <a:ea typeface="Mada"/>
              <a:cs typeface="Mada"/>
              <a:sym typeface="Mada"/>
            </a:endParaRPr>
          </a:p>
        </p:txBody>
      </p:sp>
      <p:sp>
        <p:nvSpPr>
          <p:cNvPr id="135" name="Google Shape;135;p21"/>
          <p:cNvSpPr txBox="1"/>
          <p:nvPr/>
        </p:nvSpPr>
        <p:spPr>
          <a:xfrm>
            <a:off x="3610325" y="3101904"/>
            <a:ext cx="3873300" cy="1477500"/>
          </a:xfrm>
          <a:prstGeom prst="rect">
            <a:avLst/>
          </a:prstGeom>
          <a:noFill/>
          <a:ln>
            <a:noFill/>
          </a:ln>
        </p:spPr>
        <p:txBody>
          <a:bodyPr anchorCtr="0" anchor="t" bIns="91425" lIns="91425" spcFirstLastPara="1" rIns="91425" wrap="square" tIns="91425">
            <a:spAutoFit/>
          </a:bodyPr>
          <a:lstStyle/>
          <a:p>
            <a:pPr indent="-153075" lvl="0" marL="316800" marR="0" rtl="0" algn="l">
              <a:lnSpc>
                <a:spcPct val="100000"/>
              </a:lnSpc>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Main action of thyroid hormones is done by T3</a:t>
            </a:r>
            <a:r>
              <a:rPr baseline="30000" lang="ar" sz="1050">
                <a:solidFill>
                  <a:srgbClr val="6AA84F"/>
                </a:solidFill>
                <a:latin typeface="Mada"/>
                <a:ea typeface="Mada"/>
                <a:cs typeface="Mada"/>
                <a:sym typeface="Mada"/>
              </a:rPr>
              <a:t>1</a:t>
            </a:r>
            <a:r>
              <a:rPr lang="ar" sz="1050">
                <a:solidFill>
                  <a:schemeClr val="dk1"/>
                </a:solidFill>
                <a:latin typeface="Mada"/>
                <a:ea typeface="Mada"/>
                <a:cs typeface="Mada"/>
                <a:sym typeface="Mada"/>
              </a:rPr>
              <a:t> and 80 % from peripheral conversion and 20 % produced by the thyroid itself</a:t>
            </a:r>
            <a:endParaRPr sz="1050">
              <a:solidFill>
                <a:schemeClr val="dk1"/>
              </a:solidFill>
              <a:latin typeface="Mada"/>
              <a:ea typeface="Mada"/>
              <a:cs typeface="Mada"/>
              <a:sym typeface="Mada"/>
            </a:endParaRPr>
          </a:p>
          <a:p>
            <a:pPr indent="-153075" lvl="0" marL="316800" marR="0" rtl="0" algn="l">
              <a:lnSpc>
                <a:spcPct val="100000"/>
              </a:lnSpc>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Follicular cells of the thyroid is the main site of hormones synthesis Mainly T4 and small amount of T3 </a:t>
            </a:r>
            <a:endParaRPr sz="1050">
              <a:solidFill>
                <a:schemeClr val="dk1"/>
              </a:solidFill>
              <a:latin typeface="Mada"/>
              <a:ea typeface="Mada"/>
              <a:cs typeface="Mada"/>
              <a:sym typeface="Mada"/>
            </a:endParaRPr>
          </a:p>
          <a:p>
            <a:pPr indent="-153075" lvl="0" marL="316800" marR="0" rtl="0" algn="l">
              <a:lnSpc>
                <a:spcPct val="100000"/>
              </a:lnSpc>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Iodine is needed to produce thyroid hormones </a:t>
            </a:r>
            <a:endParaRPr sz="1050">
              <a:solidFill>
                <a:schemeClr val="dk1"/>
              </a:solidFill>
              <a:latin typeface="Mada"/>
              <a:ea typeface="Mada"/>
              <a:cs typeface="Mada"/>
              <a:sym typeface="Mada"/>
            </a:endParaRPr>
          </a:p>
          <a:p>
            <a:pPr indent="-153075" lvl="0" marL="316800" marR="0" rtl="0" algn="l">
              <a:lnSpc>
                <a:spcPct val="100000"/>
              </a:lnSpc>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Average adult requirement of iodine is 150 mcg a day, 220 mcg for pregnants, 290 mcg for lactatin</a:t>
            </a:r>
            <a:r>
              <a:rPr lang="ar" sz="1050">
                <a:solidFill>
                  <a:schemeClr val="dk1"/>
                </a:solidFill>
                <a:latin typeface="Mada"/>
                <a:ea typeface="Mada"/>
                <a:cs typeface="Mada"/>
                <a:sym typeface="Mada"/>
              </a:rPr>
              <a:t>g </a:t>
            </a:r>
            <a:endParaRPr sz="1050"/>
          </a:p>
        </p:txBody>
      </p:sp>
      <p:sp>
        <p:nvSpPr>
          <p:cNvPr id="136" name="Google Shape;136;p21"/>
          <p:cNvSpPr/>
          <p:nvPr/>
        </p:nvSpPr>
        <p:spPr>
          <a:xfrm>
            <a:off x="229513" y="4728675"/>
            <a:ext cx="3340200" cy="878100"/>
          </a:xfrm>
          <a:prstGeom prst="snip1Rect">
            <a:avLst>
              <a:gd fmla="val 16667" name="adj"/>
            </a:avLst>
          </a:prstGeom>
          <a:solidFill>
            <a:srgbClr val="ECF1F2"/>
          </a:solidFill>
          <a:ln cap="flat" cmpd="sng" w="19050">
            <a:solidFill>
              <a:srgbClr val="B3CF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37" name="Google Shape;137;p21"/>
          <p:cNvSpPr/>
          <p:nvPr/>
        </p:nvSpPr>
        <p:spPr>
          <a:xfrm>
            <a:off x="114313" y="4512450"/>
            <a:ext cx="395700" cy="284100"/>
          </a:xfrm>
          <a:prstGeom prst="snip1Rect">
            <a:avLst>
              <a:gd fmla="val 16667" name="adj"/>
            </a:avLst>
          </a:prstGeom>
          <a:solidFill>
            <a:srgbClr val="76A5AF"/>
          </a:solidFill>
          <a:ln cap="flat" cmpd="sng" w="19050">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3</a:t>
            </a:r>
            <a:endParaRPr b="1" sz="1700">
              <a:solidFill>
                <a:srgbClr val="FFFFFF"/>
              </a:solidFill>
              <a:latin typeface="Mada"/>
              <a:ea typeface="Mada"/>
              <a:cs typeface="Mada"/>
              <a:sym typeface="Mada"/>
            </a:endParaRPr>
          </a:p>
        </p:txBody>
      </p:sp>
      <p:sp>
        <p:nvSpPr>
          <p:cNvPr id="138" name="Google Shape;138;p21"/>
          <p:cNvSpPr txBox="1"/>
          <p:nvPr/>
        </p:nvSpPr>
        <p:spPr>
          <a:xfrm>
            <a:off x="77113" y="4766443"/>
            <a:ext cx="3521700" cy="838800"/>
          </a:xfrm>
          <a:prstGeom prst="rect">
            <a:avLst/>
          </a:prstGeom>
          <a:noFill/>
          <a:ln>
            <a:noFill/>
          </a:ln>
        </p:spPr>
        <p:txBody>
          <a:bodyPr anchorCtr="0" anchor="t" bIns="91425" lIns="91425" spcFirstLastPara="1" rIns="91425" wrap="square" tIns="91425">
            <a:spAutoFit/>
          </a:bodyPr>
          <a:lstStyle/>
          <a:p>
            <a:pPr indent="-153075" lvl="0" marL="316800" marR="0" rtl="0" algn="l">
              <a:lnSpc>
                <a:spcPct val="100000"/>
              </a:lnSpc>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Source of iodine: dairy and seafood products</a:t>
            </a:r>
            <a:endParaRPr sz="1050">
              <a:solidFill>
                <a:schemeClr val="dk1"/>
              </a:solidFill>
              <a:latin typeface="Mada"/>
              <a:ea typeface="Mada"/>
              <a:cs typeface="Mada"/>
              <a:sym typeface="Mada"/>
            </a:endParaRPr>
          </a:p>
          <a:p>
            <a:pPr indent="-153075" lvl="0" marL="316800" marR="0" rtl="0" algn="l">
              <a:lnSpc>
                <a:spcPct val="100000"/>
              </a:lnSpc>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Stored in the thyroglobulin</a:t>
            </a:r>
            <a:r>
              <a:rPr baseline="30000" lang="ar" sz="1050">
                <a:solidFill>
                  <a:srgbClr val="6AA84F"/>
                </a:solidFill>
                <a:latin typeface="Mada"/>
                <a:ea typeface="Mada"/>
                <a:cs typeface="Mada"/>
                <a:sym typeface="Mada"/>
              </a:rPr>
              <a:t>2</a:t>
            </a:r>
            <a:r>
              <a:rPr lang="ar" sz="1050">
                <a:solidFill>
                  <a:schemeClr val="dk1"/>
                </a:solidFill>
                <a:latin typeface="Mada"/>
                <a:ea typeface="Mada"/>
                <a:cs typeface="Mada"/>
                <a:sym typeface="Mada"/>
              </a:rPr>
              <a:t> in follicular cells of the thyroid gland 99.9%</a:t>
            </a:r>
            <a:r>
              <a:rPr baseline="30000" lang="ar" sz="1050">
                <a:solidFill>
                  <a:srgbClr val="6AA84F"/>
                </a:solidFill>
                <a:latin typeface="Mada"/>
                <a:ea typeface="Mada"/>
                <a:cs typeface="Mada"/>
                <a:sym typeface="Mada"/>
              </a:rPr>
              <a:t>3</a:t>
            </a:r>
            <a:r>
              <a:rPr lang="ar" sz="1050">
                <a:solidFill>
                  <a:schemeClr val="dk1"/>
                </a:solidFill>
                <a:latin typeface="Mada"/>
                <a:ea typeface="Mada"/>
                <a:cs typeface="Mada"/>
                <a:sym typeface="Mada"/>
              </a:rPr>
              <a:t> of T4 and T3 are bound to protein in the blood: </a:t>
            </a:r>
            <a:r>
              <a:rPr lang="ar" sz="1100">
                <a:solidFill>
                  <a:schemeClr val="dk1"/>
                </a:solidFill>
                <a:latin typeface="Mada"/>
                <a:ea typeface="Mada"/>
                <a:cs typeface="Mada"/>
                <a:sym typeface="Mada"/>
              </a:rPr>
              <a:t>TBG, albumin, lipoprotein </a:t>
            </a:r>
            <a:endParaRPr sz="1100">
              <a:solidFill>
                <a:schemeClr val="dk1"/>
              </a:solidFill>
              <a:latin typeface="Mada"/>
              <a:ea typeface="Mada"/>
              <a:cs typeface="Mada"/>
              <a:sym typeface="Mada"/>
            </a:endParaRPr>
          </a:p>
        </p:txBody>
      </p:sp>
      <p:sp>
        <p:nvSpPr>
          <p:cNvPr id="139" name="Google Shape;139;p21"/>
          <p:cNvSpPr/>
          <p:nvPr/>
        </p:nvSpPr>
        <p:spPr>
          <a:xfrm>
            <a:off x="3816050" y="4798274"/>
            <a:ext cx="3527100" cy="819900"/>
          </a:xfrm>
          <a:prstGeom prst="snip1Rect">
            <a:avLst>
              <a:gd fmla="val 16667" name="adj"/>
            </a:avLst>
          </a:prstGeom>
          <a:solidFill>
            <a:srgbClr val="ECF1F2"/>
          </a:solidFill>
          <a:ln cap="flat" cmpd="sng" w="19050">
            <a:solidFill>
              <a:srgbClr val="B3CF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40" name="Google Shape;140;p21"/>
          <p:cNvSpPr/>
          <p:nvPr/>
        </p:nvSpPr>
        <p:spPr>
          <a:xfrm>
            <a:off x="3691963" y="4582050"/>
            <a:ext cx="395700" cy="284100"/>
          </a:xfrm>
          <a:prstGeom prst="snip1Rect">
            <a:avLst>
              <a:gd fmla="val 16667" name="adj"/>
            </a:avLst>
          </a:prstGeom>
          <a:solidFill>
            <a:srgbClr val="76A5AF"/>
          </a:solidFill>
          <a:ln cap="flat" cmpd="sng" w="19050">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4</a:t>
            </a:r>
            <a:endParaRPr b="1" sz="1700">
              <a:solidFill>
                <a:srgbClr val="FFFFFF"/>
              </a:solidFill>
              <a:latin typeface="Mada"/>
              <a:ea typeface="Mada"/>
              <a:cs typeface="Mada"/>
              <a:sym typeface="Mada"/>
            </a:endParaRPr>
          </a:p>
        </p:txBody>
      </p:sp>
      <p:sp>
        <p:nvSpPr>
          <p:cNvPr id="141" name="Google Shape;141;p21"/>
          <p:cNvSpPr txBox="1"/>
          <p:nvPr/>
        </p:nvSpPr>
        <p:spPr>
          <a:xfrm>
            <a:off x="3648300" y="4796750"/>
            <a:ext cx="3718800" cy="736800"/>
          </a:xfrm>
          <a:prstGeom prst="rect">
            <a:avLst/>
          </a:prstGeom>
          <a:noFill/>
          <a:ln>
            <a:noFill/>
          </a:ln>
        </p:spPr>
        <p:txBody>
          <a:bodyPr anchorCtr="0" anchor="t" bIns="91425" lIns="91425" spcFirstLastPara="1" rIns="91425" wrap="square" tIns="91425">
            <a:noAutofit/>
          </a:bodyPr>
          <a:lstStyle/>
          <a:p>
            <a:pPr indent="-153075" lvl="0" marL="316800" marR="0" rtl="0" algn="l">
              <a:lnSpc>
                <a:spcPct val="100000"/>
              </a:lnSpc>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T4 and T3 synthesis and secretion is regulated by pituitary TSH. TSH is inhibited by T4 and T3, stimulated by TRH</a:t>
            </a:r>
            <a:endParaRPr sz="1050">
              <a:solidFill>
                <a:schemeClr val="dk1"/>
              </a:solidFill>
              <a:latin typeface="Mada"/>
              <a:ea typeface="Mada"/>
              <a:cs typeface="Mada"/>
              <a:sym typeface="Mada"/>
            </a:endParaRPr>
          </a:p>
          <a:p>
            <a:pPr indent="-153075" lvl="0" marL="316800" marR="0" rtl="0" algn="l">
              <a:lnSpc>
                <a:spcPct val="100000"/>
              </a:lnSpc>
              <a:spcBef>
                <a:spcPts val="0"/>
              </a:spcBef>
              <a:spcAft>
                <a:spcPts val="0"/>
              </a:spcAft>
              <a:buClr>
                <a:schemeClr val="dk1"/>
              </a:buClr>
              <a:buSzPts val="1050"/>
              <a:buFont typeface="Mada"/>
              <a:buChar char="●"/>
            </a:pPr>
            <a:r>
              <a:rPr lang="ar" sz="1050">
                <a:solidFill>
                  <a:schemeClr val="dk1"/>
                </a:solidFill>
                <a:latin typeface="Mada"/>
                <a:ea typeface="Mada"/>
                <a:cs typeface="Mada"/>
                <a:sym typeface="Mada"/>
              </a:rPr>
              <a:t>Extrathyroidal conversion of T4 to T3 is regulated by nutrition, illness, hormonal factors</a:t>
            </a:r>
            <a:endParaRPr sz="1100">
              <a:solidFill>
                <a:schemeClr val="dk1"/>
              </a:solidFill>
              <a:latin typeface="Mada"/>
              <a:ea typeface="Mada"/>
              <a:cs typeface="Mada"/>
              <a:sym typeface="Mada"/>
            </a:endParaRPr>
          </a:p>
        </p:txBody>
      </p:sp>
      <p:pic>
        <p:nvPicPr>
          <p:cNvPr id="142" name="Google Shape;142;p21"/>
          <p:cNvPicPr preferRelativeResize="0"/>
          <p:nvPr/>
        </p:nvPicPr>
        <p:blipFill>
          <a:blip r:embed="rId6">
            <a:alphaModFix/>
          </a:blip>
          <a:stretch>
            <a:fillRect/>
          </a:stretch>
        </p:blipFill>
        <p:spPr>
          <a:xfrm>
            <a:off x="6191013" y="9076238"/>
            <a:ext cx="1135425" cy="736799"/>
          </a:xfrm>
          <a:prstGeom prst="rect">
            <a:avLst/>
          </a:prstGeom>
          <a:noFill/>
          <a:ln>
            <a:noFill/>
          </a:ln>
        </p:spPr>
      </p:pic>
      <p:sp>
        <p:nvSpPr>
          <p:cNvPr id="143" name="Google Shape;143;p21"/>
          <p:cNvSpPr txBox="1"/>
          <p:nvPr/>
        </p:nvSpPr>
        <p:spPr>
          <a:xfrm>
            <a:off x="268625" y="1068301"/>
            <a:ext cx="5085300" cy="1320000"/>
          </a:xfrm>
          <a:prstGeom prst="rect">
            <a:avLst/>
          </a:prstGeom>
          <a:noFill/>
          <a:ln>
            <a:noFill/>
          </a:ln>
        </p:spPr>
        <p:txBody>
          <a:bodyPr anchorCtr="0" anchor="t" bIns="232875" lIns="232875" spcFirstLastPara="1" rIns="232875" wrap="square" tIns="232875">
            <a:noAutofit/>
          </a:bodyPr>
          <a:lstStyle/>
          <a:p>
            <a:pPr indent="-198600" lvl="0" marL="172800" rtl="0" algn="l">
              <a:spcBef>
                <a:spcPts val="0"/>
              </a:spcBef>
              <a:spcAft>
                <a:spcPts val="0"/>
              </a:spcAft>
              <a:buClr>
                <a:srgbClr val="000000"/>
              </a:buClr>
              <a:buSzPts val="1200"/>
              <a:buFont typeface="Mada"/>
              <a:buChar char="●"/>
            </a:pPr>
            <a:r>
              <a:rPr lang="ar" sz="1200">
                <a:latin typeface="Mada"/>
                <a:ea typeface="Mada"/>
                <a:cs typeface="Mada"/>
                <a:sym typeface="Mada"/>
              </a:rPr>
              <a:t>Thyroid gland is made up of follicles </a:t>
            </a:r>
            <a:endParaRPr sz="1200">
              <a:latin typeface="Mada"/>
              <a:ea typeface="Mada"/>
              <a:cs typeface="Mada"/>
              <a:sym typeface="Mada"/>
            </a:endParaRPr>
          </a:p>
          <a:p>
            <a:pPr indent="-198600" lvl="0" marL="172800" rtl="0" algn="l">
              <a:spcBef>
                <a:spcPts val="0"/>
              </a:spcBef>
              <a:spcAft>
                <a:spcPts val="0"/>
              </a:spcAft>
              <a:buClr>
                <a:srgbClr val="000000"/>
              </a:buClr>
              <a:buSzPts val="1200"/>
              <a:buFont typeface="Mada"/>
              <a:buChar char="●"/>
            </a:pPr>
            <a:r>
              <a:rPr lang="ar" sz="1200">
                <a:latin typeface="Mada"/>
                <a:ea typeface="Mada"/>
                <a:cs typeface="Mada"/>
                <a:sym typeface="Mada"/>
              </a:rPr>
              <a:t>Has 2 lobes and connected by the isthmus </a:t>
            </a:r>
            <a:endParaRPr sz="1200">
              <a:latin typeface="Mada"/>
              <a:ea typeface="Mada"/>
              <a:cs typeface="Mada"/>
              <a:sym typeface="Mada"/>
            </a:endParaRPr>
          </a:p>
          <a:p>
            <a:pPr indent="-198600" lvl="0" marL="172800" rtl="0" algn="l">
              <a:spcBef>
                <a:spcPts val="0"/>
              </a:spcBef>
              <a:spcAft>
                <a:spcPts val="0"/>
              </a:spcAft>
              <a:buClr>
                <a:srgbClr val="000000"/>
              </a:buClr>
              <a:buSzPts val="1200"/>
              <a:buFont typeface="Mada"/>
              <a:buChar char="●"/>
            </a:pPr>
            <a:r>
              <a:rPr lang="ar" sz="1200">
                <a:latin typeface="Mada"/>
                <a:ea typeface="Mada"/>
                <a:cs typeface="Mada"/>
                <a:sym typeface="Mada"/>
              </a:rPr>
              <a:t>Weigh 20 g, more volume in men, </a:t>
            </a:r>
            <a:endParaRPr sz="1200">
              <a:latin typeface="Mada"/>
              <a:ea typeface="Mada"/>
              <a:cs typeface="Mada"/>
              <a:sym typeface="Mada"/>
            </a:endParaRPr>
          </a:p>
          <a:p>
            <a:pPr indent="-198600" lvl="0" marL="172800" rtl="0" algn="l">
              <a:spcBef>
                <a:spcPts val="0"/>
              </a:spcBef>
              <a:spcAft>
                <a:spcPts val="0"/>
              </a:spcAft>
              <a:buClr>
                <a:srgbClr val="000000"/>
              </a:buClr>
              <a:buSzPts val="1200"/>
              <a:buFont typeface="Mada"/>
              <a:buChar char="●"/>
            </a:pPr>
            <a:r>
              <a:rPr lang="ar" sz="1200">
                <a:latin typeface="Mada"/>
                <a:ea typeface="Mada"/>
                <a:cs typeface="Mada"/>
                <a:sym typeface="Mada"/>
              </a:rPr>
              <a:t>increase with age and body weight and decrease with iodine intake </a:t>
            </a:r>
            <a:endParaRPr sz="1200">
              <a:latin typeface="Mada"/>
              <a:ea typeface="Mada"/>
              <a:cs typeface="Mada"/>
              <a:sym typeface="Mada"/>
            </a:endParaRPr>
          </a:p>
          <a:p>
            <a:pPr indent="-198600" lvl="0" marL="172800" rtl="0" algn="l">
              <a:spcBef>
                <a:spcPts val="0"/>
              </a:spcBef>
              <a:spcAft>
                <a:spcPts val="0"/>
              </a:spcAft>
              <a:buClr>
                <a:srgbClr val="000000"/>
              </a:buClr>
              <a:buSzPts val="1200"/>
              <a:buFont typeface="Mada"/>
              <a:buChar char="●"/>
            </a:pPr>
            <a:r>
              <a:rPr lang="ar" sz="1200">
                <a:latin typeface="Mada"/>
                <a:ea typeface="Mada"/>
                <a:cs typeface="Mada"/>
                <a:sym typeface="Mada"/>
              </a:rPr>
              <a:t>Located in front of larynx and </a:t>
            </a:r>
            <a:r>
              <a:rPr lang="ar" sz="1200">
                <a:solidFill>
                  <a:srgbClr val="0B5394"/>
                </a:solidFill>
                <a:latin typeface="Mada"/>
                <a:ea typeface="Mada"/>
                <a:cs typeface="Mada"/>
                <a:sym typeface="Mada"/>
              </a:rPr>
              <a:t>moves on swallowing.</a:t>
            </a:r>
            <a:endParaRPr sz="1200">
              <a:solidFill>
                <a:srgbClr val="0B5394"/>
              </a:solidFill>
              <a:latin typeface="Mada"/>
              <a:ea typeface="Mada"/>
              <a:cs typeface="Mada"/>
              <a:sym typeface="Mada"/>
            </a:endParaRPr>
          </a:p>
          <a:p>
            <a:pPr indent="0" lvl="0" marL="0" rtl="0" algn="l">
              <a:spcBef>
                <a:spcPts val="0"/>
              </a:spcBef>
              <a:spcAft>
                <a:spcPts val="0"/>
              </a:spcAft>
              <a:buNone/>
            </a:pPr>
            <a:r>
              <a:t/>
            </a:r>
            <a:endParaRPr sz="800">
              <a:latin typeface="Mada"/>
              <a:ea typeface="Mada"/>
              <a:cs typeface="Mada"/>
              <a:sym typeface="Mada"/>
            </a:endParaRPr>
          </a:p>
        </p:txBody>
      </p:sp>
      <p:sp>
        <p:nvSpPr>
          <p:cNvPr id="144" name="Google Shape;144;p21"/>
          <p:cNvSpPr txBox="1"/>
          <p:nvPr/>
        </p:nvSpPr>
        <p:spPr>
          <a:xfrm>
            <a:off x="228750" y="7284900"/>
            <a:ext cx="62196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100" u="sng">
                <a:latin typeface="Mada"/>
                <a:ea typeface="Mada"/>
                <a:cs typeface="Mada"/>
                <a:sym typeface="Mada"/>
              </a:rPr>
              <a:t>Thyroid hormone action:</a:t>
            </a:r>
            <a:endParaRPr b="1" sz="1100" u="sng">
              <a:latin typeface="Mada"/>
              <a:ea typeface="Mada"/>
              <a:cs typeface="Mada"/>
              <a:sym typeface="Mada"/>
            </a:endParaRPr>
          </a:p>
          <a:p>
            <a:pPr indent="-298450" lvl="0" marL="457200" rtl="0" algn="l">
              <a:spcBef>
                <a:spcPts val="0"/>
              </a:spcBef>
              <a:spcAft>
                <a:spcPts val="0"/>
              </a:spcAft>
              <a:buSzPts val="1100"/>
              <a:buFont typeface="Mada"/>
              <a:buChar char="●"/>
            </a:pPr>
            <a:r>
              <a:rPr lang="ar" sz="1100">
                <a:solidFill>
                  <a:schemeClr val="dk1"/>
                </a:solidFill>
                <a:latin typeface="Mada"/>
                <a:ea typeface="Mada"/>
                <a:cs typeface="Mada"/>
                <a:sym typeface="Mada"/>
              </a:rPr>
              <a:t>Thyroid hormones act on the </a:t>
            </a:r>
            <a:r>
              <a:rPr b="1" lang="ar" sz="1100">
                <a:solidFill>
                  <a:schemeClr val="dk1"/>
                </a:solidFill>
                <a:latin typeface="Mada"/>
                <a:ea typeface="Mada"/>
                <a:cs typeface="Mada"/>
                <a:sym typeface="Mada"/>
              </a:rPr>
              <a:t>bone </a:t>
            </a:r>
            <a:r>
              <a:rPr lang="ar" sz="1100">
                <a:solidFill>
                  <a:schemeClr val="dk1"/>
                </a:solidFill>
                <a:latin typeface="Mada"/>
                <a:ea typeface="Mada"/>
                <a:cs typeface="Mada"/>
                <a:sym typeface="Mada"/>
              </a:rPr>
              <a:t>and bone development</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solidFill>
                  <a:srgbClr val="6AA84F"/>
                </a:solidFill>
                <a:latin typeface="Mada"/>
                <a:ea typeface="Mada"/>
                <a:cs typeface="Mada"/>
                <a:sym typeface="Mada"/>
              </a:rPr>
              <a:t>Low thyroid hormone </a:t>
            </a:r>
            <a:r>
              <a:rPr b="1" lang="ar" sz="1100">
                <a:solidFill>
                  <a:schemeClr val="dk1"/>
                </a:solidFill>
                <a:latin typeface="Mada"/>
                <a:ea typeface="Mada"/>
                <a:cs typeface="Mada"/>
                <a:sym typeface="Mada"/>
              </a:rPr>
              <a:t>in children: </a:t>
            </a:r>
            <a:endParaRPr b="1" sz="1100">
              <a:solidFill>
                <a:schemeClr val="dk1"/>
              </a:solidFill>
              <a:latin typeface="Mada"/>
              <a:ea typeface="Mada"/>
              <a:cs typeface="Mada"/>
              <a:sym typeface="Mada"/>
            </a:endParaRPr>
          </a:p>
          <a:p>
            <a:pPr indent="-298450" lvl="1" marL="914400" rtl="0" algn="l">
              <a:spcBef>
                <a:spcPts val="0"/>
              </a:spcBef>
              <a:spcAft>
                <a:spcPts val="0"/>
              </a:spcAft>
              <a:buSzPts val="1100"/>
              <a:buFont typeface="Mada"/>
              <a:buChar char="○"/>
            </a:pPr>
            <a:r>
              <a:rPr b="1" lang="ar" sz="1100">
                <a:solidFill>
                  <a:schemeClr val="dk1"/>
                </a:solidFill>
                <a:latin typeface="Mada"/>
                <a:ea typeface="Mada"/>
                <a:cs typeface="Mada"/>
                <a:sym typeface="Mada"/>
              </a:rPr>
              <a:t>delayed growth </a:t>
            </a:r>
            <a:r>
              <a:rPr lang="ar" sz="1100">
                <a:solidFill>
                  <a:schemeClr val="dk1"/>
                </a:solidFill>
                <a:latin typeface="Mada"/>
                <a:ea typeface="Mada"/>
                <a:cs typeface="Mada"/>
                <a:sym typeface="Mada"/>
              </a:rPr>
              <a:t>and epiphyseal growth</a:t>
            </a:r>
            <a:endParaRPr sz="1100">
              <a:solidFill>
                <a:schemeClr val="dk1"/>
              </a:solidFill>
              <a:latin typeface="Mada"/>
              <a:ea typeface="Mada"/>
              <a:cs typeface="Mada"/>
              <a:sym typeface="Mada"/>
            </a:endParaRPr>
          </a:p>
          <a:p>
            <a:pPr indent="-298450" lvl="1" marL="914400" rtl="0" algn="l">
              <a:spcBef>
                <a:spcPts val="0"/>
              </a:spcBef>
              <a:spcAft>
                <a:spcPts val="0"/>
              </a:spcAft>
              <a:buSzPts val="1100"/>
              <a:buFont typeface="Mada"/>
              <a:buChar char="○"/>
            </a:pPr>
            <a:r>
              <a:rPr b="1" lang="ar" sz="1100">
                <a:solidFill>
                  <a:schemeClr val="dk1"/>
                </a:solidFill>
                <a:latin typeface="Mada"/>
                <a:ea typeface="Mada"/>
                <a:cs typeface="Mada"/>
                <a:sym typeface="Mada"/>
              </a:rPr>
              <a:t>In brain:</a:t>
            </a:r>
            <a:r>
              <a:rPr lang="ar" sz="1100">
                <a:solidFill>
                  <a:schemeClr val="dk1"/>
                </a:solidFill>
                <a:latin typeface="Mada"/>
                <a:ea typeface="Mada"/>
                <a:cs typeface="Mada"/>
                <a:sym typeface="Mada"/>
              </a:rPr>
              <a:t> cognitive impairment</a:t>
            </a:r>
            <a:endParaRPr sz="1100">
              <a:solidFill>
                <a:schemeClr val="dk1"/>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Thyroid hormone in adults mainly affects the metabolism (body weight, fat tissue</a:t>
            </a:r>
            <a:endParaRPr sz="1100">
              <a:solidFill>
                <a:srgbClr val="6AA84F"/>
              </a:solidFill>
              <a:latin typeface="Mada"/>
              <a:ea typeface="Mada"/>
              <a:cs typeface="Mada"/>
              <a:sym typeface="Mada"/>
            </a:endParaRPr>
          </a:p>
          <a:p>
            <a:pPr indent="0" lvl="0" marL="457200" rtl="0" algn="l">
              <a:spcBef>
                <a:spcPts val="0"/>
              </a:spcBef>
              <a:spcAft>
                <a:spcPts val="0"/>
              </a:spcAft>
              <a:buNone/>
            </a:pPr>
            <a:r>
              <a:rPr lang="ar" sz="1100">
                <a:solidFill>
                  <a:srgbClr val="6AA84F"/>
                </a:solidFill>
                <a:latin typeface="Mada"/>
                <a:ea typeface="Mada"/>
                <a:cs typeface="Mada"/>
                <a:sym typeface="Mada"/>
              </a:rPr>
              <a:t> ( lipolysis and lipogenesis)</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solidFill>
                  <a:schemeClr val="dk1"/>
                </a:solidFill>
                <a:latin typeface="Mada"/>
                <a:ea typeface="Mada"/>
                <a:cs typeface="Mada"/>
                <a:sym typeface="Mada"/>
              </a:rPr>
              <a:t>Act on </a:t>
            </a:r>
            <a:r>
              <a:rPr b="1" lang="ar" sz="1100">
                <a:solidFill>
                  <a:schemeClr val="dk1"/>
                </a:solidFill>
                <a:latin typeface="Mada"/>
                <a:ea typeface="Mada"/>
                <a:cs typeface="Mada"/>
                <a:sym typeface="Mada"/>
              </a:rPr>
              <a:t>cardiac muscle:</a:t>
            </a:r>
            <a:r>
              <a:rPr lang="ar" sz="1100">
                <a:solidFill>
                  <a:schemeClr val="dk1"/>
                </a:solidFill>
                <a:latin typeface="Mada"/>
                <a:ea typeface="Mada"/>
                <a:cs typeface="Mada"/>
                <a:sym typeface="Mada"/>
              </a:rPr>
              <a:t> tachy and bradycardia</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solidFill>
                  <a:schemeClr val="dk1"/>
                </a:solidFill>
                <a:latin typeface="Mada"/>
                <a:ea typeface="Mada"/>
                <a:cs typeface="Mada"/>
                <a:sym typeface="Mada"/>
              </a:rPr>
              <a:t>Regulate </a:t>
            </a:r>
            <a:r>
              <a:rPr b="1" lang="ar" sz="1100">
                <a:solidFill>
                  <a:schemeClr val="dk1"/>
                </a:solidFill>
                <a:latin typeface="Mada"/>
                <a:ea typeface="Mada"/>
                <a:cs typeface="Mada"/>
                <a:sym typeface="Mada"/>
              </a:rPr>
              <a:t>metabolic rate</a:t>
            </a:r>
            <a:r>
              <a:rPr lang="ar" sz="1100">
                <a:solidFill>
                  <a:schemeClr val="dk1"/>
                </a:solidFill>
                <a:latin typeface="Mada"/>
                <a:ea typeface="Mada"/>
                <a:cs typeface="Mada"/>
                <a:sym typeface="Mada"/>
              </a:rPr>
              <a:t> and little change in bodyweight</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u="sng">
                <a:solidFill>
                  <a:schemeClr val="dk1"/>
                </a:solidFill>
                <a:latin typeface="Mada"/>
                <a:ea typeface="Mada"/>
                <a:cs typeface="Mada"/>
                <a:sym typeface="Mada"/>
              </a:rPr>
              <a:t>Thyroid hormone Function</a:t>
            </a:r>
            <a:endParaRPr b="1" sz="1100" u="sng">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TSH • Free T4, Free T3 • TRH</a:t>
            </a:r>
            <a:r>
              <a:rPr baseline="30000" lang="ar" sz="1100">
                <a:solidFill>
                  <a:srgbClr val="6AA84F"/>
                </a:solidFill>
                <a:latin typeface="Mada"/>
                <a:ea typeface="Mada"/>
                <a:cs typeface="Mada"/>
                <a:sym typeface="Mada"/>
              </a:rPr>
              <a:t>4</a:t>
            </a:r>
            <a:r>
              <a:rPr lang="ar" sz="1100">
                <a:solidFill>
                  <a:schemeClr val="dk1"/>
                </a:solidFill>
                <a:latin typeface="Mada"/>
                <a:ea typeface="Mada"/>
                <a:cs typeface="Mada"/>
                <a:sym typeface="Mada"/>
              </a:rPr>
              <a:t> • TBG</a:t>
            </a:r>
            <a:r>
              <a:rPr baseline="30000" lang="ar" sz="1100">
                <a:solidFill>
                  <a:srgbClr val="6AA84F"/>
                </a:solidFill>
                <a:latin typeface="Mada"/>
                <a:ea typeface="Mada"/>
                <a:cs typeface="Mada"/>
                <a:sym typeface="Mada"/>
              </a:rPr>
              <a:t>5</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Thyroid antibodies: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 (microsomal antibodies, TSH receptor antibodies, thyroglobulin antibodies)</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u="sng">
                <a:solidFill>
                  <a:schemeClr val="dk1"/>
                </a:solidFill>
                <a:latin typeface="Mada"/>
                <a:ea typeface="Mada"/>
                <a:cs typeface="Mada"/>
                <a:sym typeface="Mada"/>
              </a:rPr>
              <a:t> Radiological imaging of thyroid function</a:t>
            </a:r>
            <a:endParaRPr b="1" sz="1100" u="sng">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US neck </a:t>
            </a:r>
            <a:r>
              <a:rPr lang="ar" sz="1100">
                <a:solidFill>
                  <a:srgbClr val="6AA84F"/>
                </a:solidFill>
                <a:latin typeface="Mada"/>
                <a:ea typeface="Mada"/>
                <a:cs typeface="Mada"/>
                <a:sym typeface="Mada"/>
              </a:rPr>
              <a:t>(to check the shape)</a:t>
            </a:r>
            <a:r>
              <a:rPr lang="ar" sz="1100">
                <a:solidFill>
                  <a:schemeClr val="dk1"/>
                </a:solidFill>
                <a:latin typeface="Mada"/>
                <a:ea typeface="Mada"/>
                <a:cs typeface="Mada"/>
                <a:sym typeface="Mada"/>
              </a:rPr>
              <a:t>, Radioactive uptake scan </a:t>
            </a:r>
            <a:r>
              <a:rPr lang="ar" sz="1100">
                <a:solidFill>
                  <a:srgbClr val="6AA84F"/>
                </a:solidFill>
                <a:latin typeface="Mada"/>
                <a:ea typeface="Mada"/>
                <a:cs typeface="Mada"/>
                <a:sym typeface="Mada"/>
              </a:rPr>
              <a:t>(to check the function)</a:t>
            </a:r>
            <a:r>
              <a:rPr lang="ar" sz="1100">
                <a:solidFill>
                  <a:schemeClr val="dk1"/>
                </a:solidFill>
                <a:latin typeface="Mada"/>
                <a:ea typeface="Mada"/>
                <a:cs typeface="Mada"/>
                <a:sym typeface="Mada"/>
              </a:rPr>
              <a:t>, CT neck sometimes for retrosternal goiter </a:t>
            </a:r>
            <a:r>
              <a:rPr lang="ar" sz="1100">
                <a:solidFill>
                  <a:srgbClr val="6AA84F"/>
                </a:solidFill>
                <a:latin typeface="Mada"/>
                <a:ea typeface="Mada"/>
                <a:cs typeface="Mada"/>
                <a:sym typeface="Mada"/>
              </a:rPr>
              <a:t>→ usually in areas of endemic iodine deficiency</a:t>
            </a:r>
            <a:endParaRPr sz="1100">
              <a:solidFill>
                <a:srgbClr val="6AA84F"/>
              </a:solidFill>
              <a:latin typeface="Mada"/>
              <a:ea typeface="Mada"/>
              <a:cs typeface="Mada"/>
              <a:sym typeface="Mada"/>
            </a:endParaRPr>
          </a:p>
        </p:txBody>
      </p:sp>
      <p:sp>
        <p:nvSpPr>
          <p:cNvPr id="145" name="Google Shape;145;p21"/>
          <p:cNvSpPr/>
          <p:nvPr/>
        </p:nvSpPr>
        <p:spPr>
          <a:xfrm>
            <a:off x="243500" y="5966050"/>
            <a:ext cx="7165800" cy="878100"/>
          </a:xfrm>
          <a:prstGeom prst="snip1Rect">
            <a:avLst>
              <a:gd fmla="val 16667" name="adj"/>
            </a:avLst>
          </a:prstGeom>
          <a:solidFill>
            <a:srgbClr val="ECF1F2"/>
          </a:solidFill>
          <a:ln cap="flat" cmpd="sng" w="19050">
            <a:solidFill>
              <a:srgbClr val="B3CF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46" name="Google Shape;146;p21"/>
          <p:cNvSpPr/>
          <p:nvPr/>
        </p:nvSpPr>
        <p:spPr>
          <a:xfrm>
            <a:off x="128300" y="5749825"/>
            <a:ext cx="3527100" cy="284100"/>
          </a:xfrm>
          <a:prstGeom prst="snip1Rect">
            <a:avLst>
              <a:gd fmla="val 16667" name="adj"/>
            </a:avLst>
          </a:prstGeom>
          <a:solidFill>
            <a:srgbClr val="76A5AF"/>
          </a:solidFill>
          <a:ln cap="flat" cmpd="sng" w="19050">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Thyroid hormone synthesis</a:t>
            </a:r>
            <a:endParaRPr b="1" sz="1500">
              <a:solidFill>
                <a:srgbClr val="FFFFFF"/>
              </a:solidFill>
              <a:latin typeface="Mada"/>
              <a:ea typeface="Mada"/>
              <a:cs typeface="Mada"/>
              <a:sym typeface="Mada"/>
            </a:endParaRPr>
          </a:p>
        </p:txBody>
      </p:sp>
      <p:sp>
        <p:nvSpPr>
          <p:cNvPr id="147" name="Google Shape;147;p21"/>
          <p:cNvSpPr txBox="1"/>
          <p:nvPr/>
        </p:nvSpPr>
        <p:spPr>
          <a:xfrm>
            <a:off x="250075" y="5962813"/>
            <a:ext cx="3000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1-</a:t>
            </a:r>
            <a:r>
              <a:rPr lang="ar" sz="1200">
                <a:solidFill>
                  <a:srgbClr val="6AA84F"/>
                </a:solidFill>
                <a:latin typeface="Mada"/>
                <a:ea typeface="Mada"/>
                <a:cs typeface="Mada"/>
                <a:sym typeface="Mada"/>
              </a:rPr>
              <a:t> iodine is taken up by follicular cells</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2-</a:t>
            </a:r>
            <a:r>
              <a:rPr lang="ar" sz="1200">
                <a:solidFill>
                  <a:srgbClr val="6AA84F"/>
                </a:solidFill>
                <a:latin typeface="Mada"/>
                <a:ea typeface="Mada"/>
                <a:cs typeface="Mada"/>
                <a:sym typeface="Mada"/>
              </a:rPr>
              <a:t> iodine is oxidized to I</a:t>
            </a:r>
            <a:r>
              <a:rPr baseline="30000" lang="ar" sz="1200">
                <a:solidFill>
                  <a:srgbClr val="6AA84F"/>
                </a:solidFill>
                <a:latin typeface="Mada"/>
                <a:ea typeface="Mada"/>
                <a:cs typeface="Mada"/>
                <a:sym typeface="Mada"/>
              </a:rPr>
              <a:t>+</a:t>
            </a:r>
            <a:endParaRPr baseline="30000" sz="1200">
              <a:solidFill>
                <a:srgbClr val="6AA84F"/>
              </a:solidFill>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3-</a:t>
            </a:r>
            <a:r>
              <a:rPr lang="ar" sz="1200">
                <a:solidFill>
                  <a:srgbClr val="6AA84F"/>
                </a:solidFill>
                <a:latin typeface="Mada"/>
                <a:ea typeface="Mada"/>
                <a:cs typeface="Mada"/>
                <a:sym typeface="Mada"/>
              </a:rPr>
              <a:t> I</a:t>
            </a:r>
            <a:r>
              <a:rPr baseline="30000"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 moves to colloid</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4-</a:t>
            </a:r>
            <a:r>
              <a:rPr lang="ar" sz="1200">
                <a:solidFill>
                  <a:srgbClr val="6AA84F"/>
                </a:solidFill>
                <a:latin typeface="Mada"/>
                <a:ea typeface="Mada"/>
                <a:cs typeface="Mada"/>
                <a:sym typeface="Mada"/>
              </a:rPr>
              <a:t> I</a:t>
            </a:r>
            <a:r>
              <a:rPr baseline="30000"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 binds to thyroglobulin </a:t>
            </a:r>
            <a:endParaRPr/>
          </a:p>
        </p:txBody>
      </p:sp>
      <p:sp>
        <p:nvSpPr>
          <p:cNvPr id="148" name="Google Shape;148;p21"/>
          <p:cNvSpPr txBox="1"/>
          <p:nvPr/>
        </p:nvSpPr>
        <p:spPr>
          <a:xfrm>
            <a:off x="2795300" y="5962813"/>
            <a:ext cx="3187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5-</a:t>
            </a:r>
            <a:r>
              <a:rPr lang="ar" sz="1200">
                <a:solidFill>
                  <a:srgbClr val="6AA84F"/>
                </a:solidFill>
                <a:latin typeface="Mada"/>
                <a:ea typeface="Mada"/>
                <a:cs typeface="Mada"/>
                <a:sym typeface="Mada"/>
              </a:rPr>
              <a:t> now thyroglobulin contains T3 and 	    T4 → taken up by follicular cells </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6-</a:t>
            </a:r>
            <a:r>
              <a:rPr lang="ar" sz="1200">
                <a:solidFill>
                  <a:srgbClr val="6AA84F"/>
                </a:solidFill>
                <a:latin typeface="Mada"/>
                <a:ea typeface="Mada"/>
                <a:cs typeface="Mada"/>
                <a:sym typeface="Mada"/>
              </a:rPr>
              <a:t> broken down by lysosome → free T3 and T4</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7-</a:t>
            </a:r>
            <a:r>
              <a:rPr lang="ar" sz="1200">
                <a:solidFill>
                  <a:srgbClr val="6AA84F"/>
                </a:solidFill>
                <a:latin typeface="Mada"/>
                <a:ea typeface="Mada"/>
                <a:cs typeface="Mada"/>
                <a:sym typeface="Mada"/>
              </a:rPr>
              <a:t> Release of T3 and T4 into peripheral tissues</a:t>
            </a:r>
            <a:endParaRPr/>
          </a:p>
        </p:txBody>
      </p:sp>
      <p:pic>
        <p:nvPicPr>
          <p:cNvPr id="149" name="Google Shape;149;p21"/>
          <p:cNvPicPr preferRelativeResize="0"/>
          <p:nvPr/>
        </p:nvPicPr>
        <p:blipFill>
          <a:blip r:embed="rId7">
            <a:alphaModFix/>
          </a:blip>
          <a:stretch>
            <a:fillRect/>
          </a:stretch>
        </p:blipFill>
        <p:spPr>
          <a:xfrm>
            <a:off x="5984325" y="5994613"/>
            <a:ext cx="1278900" cy="823826"/>
          </a:xfrm>
          <a:prstGeom prst="rect">
            <a:avLst/>
          </a:prstGeom>
          <a:noFill/>
          <a:ln>
            <a:noFill/>
          </a:ln>
        </p:spPr>
      </p:pic>
      <p:sp>
        <p:nvSpPr>
          <p:cNvPr id="150" name="Google Shape;150;p21"/>
          <p:cNvSpPr txBox="1"/>
          <p:nvPr/>
        </p:nvSpPr>
        <p:spPr>
          <a:xfrm>
            <a:off x="150" y="10154450"/>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900">
                <a:solidFill>
                  <a:srgbClr val="6AA84F"/>
                </a:solidFill>
                <a:latin typeface="Mada"/>
                <a:ea typeface="Mada"/>
                <a:cs typeface="Mada"/>
                <a:sym typeface="Mada"/>
              </a:rPr>
              <a:t>1- </a:t>
            </a:r>
            <a:r>
              <a:rPr lang="ar" sz="900">
                <a:solidFill>
                  <a:srgbClr val="6AA84F"/>
                </a:solidFill>
                <a:latin typeface="Mada"/>
                <a:ea typeface="Mada"/>
                <a:cs typeface="Mada"/>
                <a:sym typeface="Mada"/>
              </a:rPr>
              <a:t>produced mainly by the conversion of T4 to T3 </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2- </a:t>
            </a:r>
            <a:r>
              <a:rPr lang="ar" sz="900">
                <a:solidFill>
                  <a:srgbClr val="6AA84F"/>
                </a:solidFill>
                <a:latin typeface="Mada"/>
                <a:ea typeface="Mada"/>
                <a:cs typeface="Mada"/>
                <a:sym typeface="Mada"/>
              </a:rPr>
              <a:t>reflects the thyroid reserve   </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3- the 0.01% that is free is the active thyroid hormone</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  </a:t>
            </a:r>
            <a:endParaRPr sz="900">
              <a:solidFill>
                <a:srgbClr val="6AA84F"/>
              </a:solidFill>
              <a:latin typeface="Mada"/>
              <a:ea typeface="Mada"/>
              <a:cs typeface="Mada"/>
              <a:sym typeface="Mada"/>
            </a:endParaRPr>
          </a:p>
        </p:txBody>
      </p:sp>
      <p:sp>
        <p:nvSpPr>
          <p:cNvPr id="151" name="Google Shape;151;p21"/>
          <p:cNvSpPr txBox="1"/>
          <p:nvPr/>
        </p:nvSpPr>
        <p:spPr>
          <a:xfrm>
            <a:off x="2909225" y="10154450"/>
            <a:ext cx="53106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900">
                <a:solidFill>
                  <a:srgbClr val="6AA84F"/>
                </a:solidFill>
                <a:latin typeface="Mada"/>
                <a:ea typeface="Mada"/>
                <a:cs typeface="Mada"/>
                <a:sym typeface="Mada"/>
              </a:rPr>
              <a:t>4- usually </a:t>
            </a:r>
            <a:r>
              <a:rPr lang="ar" sz="900">
                <a:solidFill>
                  <a:srgbClr val="6AA84F"/>
                </a:solidFill>
                <a:latin typeface="Mada"/>
                <a:ea typeface="Mada"/>
                <a:cs typeface="Mada"/>
                <a:sym typeface="Mada"/>
              </a:rPr>
              <a:t>not available</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5- </a:t>
            </a:r>
            <a:r>
              <a:rPr lang="ar" sz="900">
                <a:solidFill>
                  <a:srgbClr val="6AA84F"/>
                </a:solidFill>
                <a:latin typeface="Mada"/>
                <a:ea typeface="Mada"/>
                <a:cs typeface="Mada"/>
                <a:sym typeface="Mada"/>
              </a:rPr>
              <a:t>done when thyroid hormone level abnormalities is suspected (to check bound thyroid)</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p:nvPr/>
        </p:nvSpPr>
        <p:spPr>
          <a:xfrm>
            <a:off x="540000" y="4449575"/>
            <a:ext cx="6480000" cy="2757000"/>
          </a:xfrm>
          <a:prstGeom prst="snip1Rect">
            <a:avLst>
              <a:gd fmla="val 16667" name="adj"/>
            </a:avLst>
          </a:prstGeom>
          <a:noFill/>
          <a:ln cap="flat" cmpd="sng" w="28575">
            <a:solidFill>
              <a:schemeClr val="accent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Mada"/>
                <a:ea typeface="Mada"/>
                <a:cs typeface="Mada"/>
                <a:sym typeface="Mada"/>
              </a:rPr>
              <a:t>‹#›</a:t>
            </a:fld>
            <a:endParaRPr sz="1700">
              <a:latin typeface="Mada"/>
              <a:ea typeface="Mada"/>
              <a:cs typeface="Mada"/>
              <a:sym typeface="Mada"/>
            </a:endParaRPr>
          </a:p>
        </p:txBody>
      </p:sp>
      <p:sp>
        <p:nvSpPr>
          <p:cNvPr id="158" name="Google Shape;158;p2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Patients with thyroid disease</a:t>
            </a:r>
            <a:endParaRPr b="1" sz="2600">
              <a:latin typeface="Mada"/>
              <a:ea typeface="Mada"/>
              <a:cs typeface="Mada"/>
              <a:sym typeface="Mada"/>
            </a:endParaRPr>
          </a:p>
        </p:txBody>
      </p:sp>
      <p:sp>
        <p:nvSpPr>
          <p:cNvPr id="159" name="Google Shape;159;p22"/>
          <p:cNvSpPr txBox="1"/>
          <p:nvPr/>
        </p:nvSpPr>
        <p:spPr>
          <a:xfrm>
            <a:off x="247500" y="828650"/>
            <a:ext cx="4848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4"/>
                </a:highlight>
                <a:latin typeface="Mada"/>
                <a:ea typeface="Mada"/>
                <a:cs typeface="Mada"/>
                <a:sym typeface="Mada"/>
              </a:rPr>
              <a:t>Introduction</a:t>
            </a:r>
            <a:endParaRPr b="1" sz="2200">
              <a:highlight>
                <a:srgbClr val="D0E0E3"/>
              </a:highlight>
              <a:latin typeface="Mada"/>
              <a:ea typeface="Mada"/>
              <a:cs typeface="Mada"/>
              <a:sym typeface="Mada"/>
            </a:endParaRPr>
          </a:p>
        </p:txBody>
      </p:sp>
      <p:sp>
        <p:nvSpPr>
          <p:cNvPr id="160" name="Google Shape;160;p22"/>
          <p:cNvSpPr txBox="1"/>
          <p:nvPr/>
        </p:nvSpPr>
        <p:spPr>
          <a:xfrm>
            <a:off x="-715981" y="-3033373"/>
            <a:ext cx="60480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nvGrpSpPr>
          <p:cNvPr id="161" name="Google Shape;161;p22"/>
          <p:cNvGrpSpPr/>
          <p:nvPr/>
        </p:nvGrpSpPr>
        <p:grpSpPr>
          <a:xfrm>
            <a:off x="5731521" y="7515325"/>
            <a:ext cx="1814027" cy="380062"/>
            <a:chOff x="2543239" y="1722299"/>
            <a:chExt cx="1771511" cy="409505"/>
          </a:xfrm>
        </p:grpSpPr>
        <p:sp>
          <p:nvSpPr>
            <p:cNvPr id="162" name="Google Shape;162;p22"/>
            <p:cNvSpPr/>
            <p:nvPr/>
          </p:nvSpPr>
          <p:spPr>
            <a:xfrm rot="10800000">
              <a:off x="2543239" y="1757704"/>
              <a:ext cx="1771500" cy="3741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63" name="Google Shape;163;p22"/>
            <p:cNvSpPr txBox="1"/>
            <p:nvPr/>
          </p:nvSpPr>
          <p:spPr>
            <a:xfrm>
              <a:off x="2943750" y="1722299"/>
              <a:ext cx="13710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u="sng">
                  <a:solidFill>
                    <a:srgbClr val="FFFFFF"/>
                  </a:solidFill>
                  <a:latin typeface="Exo"/>
                  <a:ea typeface="Exo"/>
                  <a:cs typeface="Exo"/>
                  <a:sym typeface="Exo"/>
                  <a:hlinkClick r:id="rId3">
                    <a:extLst>
                      <a:ext uri="{A12FA001-AC4F-418D-AE19-62706E023703}">
                        <ahyp:hlinkClr val="tx"/>
                      </a:ext>
                    </a:extLst>
                  </a:hlinkClick>
                </a:rPr>
                <a:t>Helpful video</a:t>
              </a:r>
              <a:r>
                <a:rPr b="1" lang="ar" u="sng">
                  <a:solidFill>
                    <a:srgbClr val="FFFFFF"/>
                  </a:solidFill>
                  <a:latin typeface="Exo"/>
                  <a:ea typeface="Exo"/>
                  <a:cs typeface="Exo"/>
                  <a:sym typeface="Exo"/>
                </a:rPr>
                <a:t> </a:t>
              </a:r>
              <a:endParaRPr b="1" u="sng">
                <a:solidFill>
                  <a:srgbClr val="FFFFFF"/>
                </a:solidFill>
                <a:latin typeface="Exo"/>
                <a:ea typeface="Exo"/>
                <a:cs typeface="Exo"/>
                <a:sym typeface="Exo"/>
              </a:endParaRPr>
            </a:p>
          </p:txBody>
        </p:sp>
      </p:grpSp>
      <p:sp>
        <p:nvSpPr>
          <p:cNvPr id="164" name="Google Shape;164;p22"/>
          <p:cNvSpPr txBox="1"/>
          <p:nvPr/>
        </p:nvSpPr>
        <p:spPr>
          <a:xfrm>
            <a:off x="323850" y="1203050"/>
            <a:ext cx="5853000" cy="2770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Thyroid enlargement (goiter): diffuse or nodular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Symptoms of hypothyroidism or hyperthyroidism</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Complications of a specific form of hyperthyroidism- Graves’ disease-which may present with:</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Striking prominence of the eyes (exophthalmos)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Thickening of the skin over the lower leg (thyroid dermopathy)</a:t>
            </a:r>
            <a:endParaRPr sz="1200">
              <a:latin typeface="Mada"/>
              <a:ea typeface="Mada"/>
              <a:cs typeface="Mada"/>
              <a:sym typeface="Mada"/>
            </a:endParaRPr>
          </a:p>
          <a:p>
            <a:pPr indent="-304800" lvl="0" marL="457200" rtl="0" algn="l">
              <a:spcBef>
                <a:spcPts val="0"/>
              </a:spcBef>
              <a:spcAft>
                <a:spcPts val="0"/>
              </a:spcAft>
              <a:buClr>
                <a:srgbClr val="0B5394"/>
              </a:buClr>
              <a:buSzPts val="1200"/>
              <a:buFont typeface="Mada"/>
              <a:buChar char="●"/>
            </a:pPr>
            <a:r>
              <a:rPr lang="ar" sz="1200">
                <a:solidFill>
                  <a:srgbClr val="0B5394"/>
                </a:solidFill>
                <a:latin typeface="Mada"/>
                <a:ea typeface="Mada"/>
                <a:cs typeface="Mada"/>
                <a:sym typeface="Mada"/>
              </a:rPr>
              <a:t>Thyroid diseases are amongst the most prevalent antibody mediated autoimmune diseases and are associated with other organ-specific autoimmunity . </a:t>
            </a:r>
            <a:endParaRPr sz="1200">
              <a:solidFill>
                <a:srgbClr val="0B5394"/>
              </a:solidFill>
              <a:latin typeface="Mada"/>
              <a:ea typeface="Mada"/>
              <a:cs typeface="Mada"/>
              <a:sym typeface="Mada"/>
            </a:endParaRPr>
          </a:p>
          <a:p>
            <a:pPr indent="-304800" lvl="0" marL="457200" rtl="0" algn="l">
              <a:spcBef>
                <a:spcPts val="0"/>
              </a:spcBef>
              <a:spcAft>
                <a:spcPts val="0"/>
              </a:spcAft>
              <a:buClr>
                <a:srgbClr val="0B5394"/>
              </a:buClr>
              <a:buSzPts val="1200"/>
              <a:buFont typeface="Mada"/>
              <a:buChar char="●"/>
            </a:pPr>
            <a:r>
              <a:rPr lang="ar" sz="1200">
                <a:solidFill>
                  <a:srgbClr val="0B5394"/>
                </a:solidFill>
                <a:latin typeface="Mada"/>
                <a:ea typeface="Mada"/>
                <a:cs typeface="Mada"/>
                <a:sym typeface="Mada"/>
              </a:rPr>
              <a:t>Autoantibodies may produce inflammation and destruction of thyroid tissue, resulting in hypothyroidism, goitre (in Hashimoto’s thyroiditis) or sometimes even transient thyrotoxicosis (‘Hashitoxicosis’), or they may stimulate the TSH receptor to cause thyrotoxicosis (in Graves’ disease). </a:t>
            </a:r>
            <a:endParaRPr sz="1200">
              <a:solidFill>
                <a:srgbClr val="0B5394"/>
              </a:solidFill>
              <a:latin typeface="Mada"/>
              <a:ea typeface="Mada"/>
              <a:cs typeface="Mada"/>
              <a:sym typeface="Mada"/>
            </a:endParaRPr>
          </a:p>
          <a:p>
            <a:pPr indent="-304800" lvl="0" marL="457200" rtl="0" algn="l">
              <a:spcBef>
                <a:spcPts val="0"/>
              </a:spcBef>
              <a:spcAft>
                <a:spcPts val="0"/>
              </a:spcAft>
              <a:buClr>
                <a:srgbClr val="0B5394"/>
              </a:buClr>
              <a:buSzPts val="1200"/>
              <a:buFont typeface="Mada"/>
              <a:buChar char="●"/>
            </a:pPr>
            <a:r>
              <a:rPr lang="ar" sz="1200">
                <a:solidFill>
                  <a:srgbClr val="0B5394"/>
                </a:solidFill>
                <a:latin typeface="Mada"/>
                <a:ea typeface="Mada"/>
                <a:cs typeface="Mada"/>
                <a:sym typeface="Mada"/>
              </a:rPr>
              <a:t>There is overlap between these conditions, since some patients have multiple autoantibodies.</a:t>
            </a:r>
            <a:endParaRPr sz="1200">
              <a:solidFill>
                <a:srgbClr val="0B5394"/>
              </a:solidFill>
              <a:latin typeface="Mada"/>
              <a:ea typeface="Mada"/>
              <a:cs typeface="Mada"/>
              <a:sym typeface="Mada"/>
            </a:endParaRPr>
          </a:p>
        </p:txBody>
      </p:sp>
      <p:pic>
        <p:nvPicPr>
          <p:cNvPr id="165" name="Google Shape;165;p22"/>
          <p:cNvPicPr preferRelativeResize="0"/>
          <p:nvPr/>
        </p:nvPicPr>
        <p:blipFill>
          <a:blip r:embed="rId4">
            <a:alphaModFix/>
          </a:blip>
          <a:stretch>
            <a:fillRect/>
          </a:stretch>
        </p:blipFill>
        <p:spPr>
          <a:xfrm>
            <a:off x="6176850" y="850225"/>
            <a:ext cx="1159825" cy="1142177"/>
          </a:xfrm>
          <a:prstGeom prst="rect">
            <a:avLst/>
          </a:prstGeom>
          <a:noFill/>
          <a:ln cap="flat" cmpd="sng" w="19050">
            <a:solidFill>
              <a:srgbClr val="A64D79"/>
            </a:solidFill>
            <a:prstDash val="solid"/>
            <a:round/>
            <a:headEnd len="sm" w="sm" type="none"/>
            <a:tailEnd len="sm" w="sm" type="none"/>
          </a:ln>
        </p:spPr>
      </p:pic>
      <p:pic>
        <p:nvPicPr>
          <p:cNvPr id="166" name="Google Shape;166;p22"/>
          <p:cNvPicPr preferRelativeResize="0"/>
          <p:nvPr/>
        </p:nvPicPr>
        <p:blipFill>
          <a:blip r:embed="rId5">
            <a:alphaModFix/>
          </a:blip>
          <a:stretch>
            <a:fillRect/>
          </a:stretch>
        </p:blipFill>
        <p:spPr>
          <a:xfrm>
            <a:off x="6176850" y="2058221"/>
            <a:ext cx="1159824" cy="1142179"/>
          </a:xfrm>
          <a:prstGeom prst="rect">
            <a:avLst/>
          </a:prstGeom>
          <a:noFill/>
          <a:ln cap="flat" cmpd="sng" w="19050">
            <a:solidFill>
              <a:srgbClr val="A64D79"/>
            </a:solidFill>
            <a:prstDash val="solid"/>
            <a:round/>
            <a:headEnd len="sm" w="sm" type="none"/>
            <a:tailEnd len="sm" w="sm" type="none"/>
          </a:ln>
        </p:spPr>
      </p:pic>
      <p:sp>
        <p:nvSpPr>
          <p:cNvPr id="167" name="Google Shape;167;p22"/>
          <p:cNvSpPr txBox="1"/>
          <p:nvPr/>
        </p:nvSpPr>
        <p:spPr>
          <a:xfrm>
            <a:off x="247500" y="3886200"/>
            <a:ext cx="46227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History</a:t>
            </a:r>
            <a:endParaRPr b="1" sz="2200">
              <a:solidFill>
                <a:schemeClr val="dk1"/>
              </a:solidFill>
              <a:highlight>
                <a:schemeClr val="accent4"/>
              </a:highlight>
              <a:latin typeface="Mada"/>
              <a:ea typeface="Mada"/>
              <a:cs typeface="Mada"/>
              <a:sym typeface="Mada"/>
            </a:endParaRPr>
          </a:p>
        </p:txBody>
      </p:sp>
      <p:sp>
        <p:nvSpPr>
          <p:cNvPr id="168" name="Google Shape;168;p22"/>
          <p:cNvSpPr txBox="1"/>
          <p:nvPr/>
        </p:nvSpPr>
        <p:spPr>
          <a:xfrm>
            <a:off x="247500" y="7437925"/>
            <a:ext cx="3000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Physical Exam</a:t>
            </a:r>
            <a:r>
              <a:rPr b="1" baseline="30000" lang="ar" sz="2200">
                <a:solidFill>
                  <a:srgbClr val="6AA84F"/>
                </a:solidFill>
                <a:highlight>
                  <a:schemeClr val="accent4"/>
                </a:highlight>
                <a:latin typeface="Mada"/>
                <a:ea typeface="Mada"/>
                <a:cs typeface="Mada"/>
                <a:sym typeface="Mada"/>
              </a:rPr>
              <a:t>1</a:t>
            </a:r>
            <a:endParaRPr baseline="30000">
              <a:solidFill>
                <a:srgbClr val="6AA84F"/>
              </a:solidFill>
            </a:endParaRPr>
          </a:p>
        </p:txBody>
      </p:sp>
      <p:sp>
        <p:nvSpPr>
          <p:cNvPr id="169" name="Google Shape;169;p22"/>
          <p:cNvSpPr txBox="1"/>
          <p:nvPr/>
        </p:nvSpPr>
        <p:spPr>
          <a:xfrm>
            <a:off x="587050" y="8706975"/>
            <a:ext cx="17121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Observe the neck, especially as the patient swallows</a:t>
            </a:r>
            <a:endParaRPr sz="1200">
              <a:solidFill>
                <a:srgbClr val="000000"/>
              </a:solidFill>
              <a:latin typeface="Mada"/>
              <a:ea typeface="Mada"/>
              <a:cs typeface="Mada"/>
              <a:sym typeface="Mada"/>
            </a:endParaRPr>
          </a:p>
        </p:txBody>
      </p:sp>
      <p:sp>
        <p:nvSpPr>
          <p:cNvPr id="170" name="Google Shape;170;p22"/>
          <p:cNvSpPr txBox="1"/>
          <p:nvPr/>
        </p:nvSpPr>
        <p:spPr>
          <a:xfrm>
            <a:off x="2049999" y="8706975"/>
            <a:ext cx="18141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Examine from the front, rotating the gland slightly with one thumb while palpating the other lobe with the other thumb</a:t>
            </a:r>
            <a:endParaRPr sz="1200">
              <a:latin typeface="Mada"/>
              <a:ea typeface="Mada"/>
              <a:cs typeface="Mada"/>
              <a:sym typeface="Mada"/>
            </a:endParaRPr>
          </a:p>
        </p:txBody>
      </p:sp>
      <p:sp>
        <p:nvSpPr>
          <p:cNvPr id="171" name="Google Shape;171;p22"/>
          <p:cNvSpPr txBox="1"/>
          <p:nvPr/>
        </p:nvSpPr>
        <p:spPr>
          <a:xfrm>
            <a:off x="3869212" y="8706972"/>
            <a:ext cx="17121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Examine from behind, using three fingers and the same technique</a:t>
            </a:r>
            <a:endParaRPr sz="1200">
              <a:latin typeface="Mada"/>
              <a:ea typeface="Mada"/>
              <a:cs typeface="Mada"/>
              <a:sym typeface="Mada"/>
            </a:endParaRPr>
          </a:p>
        </p:txBody>
      </p:sp>
      <p:sp>
        <p:nvSpPr>
          <p:cNvPr id="172" name="Google Shape;172;p22"/>
          <p:cNvSpPr txBox="1"/>
          <p:nvPr/>
        </p:nvSpPr>
        <p:spPr>
          <a:xfrm>
            <a:off x="5586500" y="8706975"/>
            <a:ext cx="16560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Determine the size of the thyroid lobes, consistency, presence of nodules</a:t>
            </a:r>
            <a:endParaRPr b="1" sz="1200">
              <a:solidFill>
                <a:srgbClr val="CC0000"/>
              </a:solidFill>
              <a:latin typeface="Mada"/>
              <a:ea typeface="Mada"/>
              <a:cs typeface="Mada"/>
              <a:sym typeface="Mada"/>
            </a:endParaRPr>
          </a:p>
        </p:txBody>
      </p:sp>
      <p:cxnSp>
        <p:nvCxnSpPr>
          <p:cNvPr id="173" name="Google Shape;173;p22"/>
          <p:cNvCxnSpPr/>
          <p:nvPr/>
        </p:nvCxnSpPr>
        <p:spPr>
          <a:xfrm>
            <a:off x="266912" y="8356591"/>
            <a:ext cx="6975600" cy="0"/>
          </a:xfrm>
          <a:prstGeom prst="straightConnector1">
            <a:avLst/>
          </a:prstGeom>
          <a:noFill/>
          <a:ln cap="flat" cmpd="sng" w="25400">
            <a:solidFill>
              <a:srgbClr val="576868"/>
            </a:solidFill>
            <a:prstDash val="dot"/>
            <a:round/>
            <a:headEnd len="med" w="med" type="oval"/>
            <a:tailEnd len="med" w="med" type="oval"/>
          </a:ln>
        </p:spPr>
      </p:cxnSp>
      <p:grpSp>
        <p:nvGrpSpPr>
          <p:cNvPr id="174" name="Google Shape;174;p22"/>
          <p:cNvGrpSpPr/>
          <p:nvPr/>
        </p:nvGrpSpPr>
        <p:grpSpPr>
          <a:xfrm>
            <a:off x="845754" y="8013030"/>
            <a:ext cx="866052" cy="647777"/>
            <a:chOff x="1835696" y="2517293"/>
            <a:chExt cx="792000" cy="792000"/>
          </a:xfrm>
        </p:grpSpPr>
        <p:sp>
          <p:nvSpPr>
            <p:cNvPr id="175" name="Google Shape;175;p22"/>
            <p:cNvSpPr/>
            <p:nvPr/>
          </p:nvSpPr>
          <p:spPr>
            <a:xfrm>
              <a:off x="1835696" y="2517293"/>
              <a:ext cx="792000" cy="792000"/>
            </a:xfrm>
            <a:prstGeom prst="diamond">
              <a:avLst/>
            </a:prstGeom>
            <a:solidFill>
              <a:srgbClr val="FFFFFF"/>
            </a:solidFill>
            <a:ln cap="flat" cmpd="sng" w="38100">
              <a:solidFill>
                <a:srgbClr val="4A77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6" name="Google Shape;176;p22"/>
            <p:cNvSpPr/>
            <p:nvPr/>
          </p:nvSpPr>
          <p:spPr>
            <a:xfrm>
              <a:off x="1901658" y="2583255"/>
              <a:ext cx="660300" cy="660300"/>
            </a:xfrm>
            <a:prstGeom prst="diamond">
              <a:avLst/>
            </a:prstGeom>
            <a:solidFill>
              <a:srgbClr val="4A777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177" name="Google Shape;177;p22"/>
          <p:cNvSpPr txBox="1"/>
          <p:nvPr/>
        </p:nvSpPr>
        <p:spPr>
          <a:xfrm>
            <a:off x="476100" y="4436000"/>
            <a:ext cx="5452200" cy="2770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Exposure </a:t>
            </a:r>
            <a:r>
              <a:rPr lang="ar" sz="1200">
                <a:solidFill>
                  <a:schemeClr val="dk1"/>
                </a:solidFill>
                <a:latin typeface="Mada"/>
                <a:ea typeface="Mada"/>
                <a:cs typeface="Mada"/>
                <a:sym typeface="Mada"/>
              </a:rPr>
              <a:t>to ionizing radiation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Iodide </a:t>
            </a:r>
            <a:r>
              <a:rPr b="1" lang="ar" sz="1200">
                <a:solidFill>
                  <a:schemeClr val="dk1"/>
                </a:solidFill>
                <a:latin typeface="Mada"/>
                <a:ea typeface="Mada"/>
                <a:cs typeface="Mada"/>
                <a:sym typeface="Mada"/>
              </a:rPr>
              <a:t>ingestion</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Kelp</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Iodide-containing cough preparation</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IV Iodide-containing contrast media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Lithium </a:t>
            </a:r>
            <a:r>
              <a:rPr lang="ar" sz="1200">
                <a:solidFill>
                  <a:schemeClr val="dk1"/>
                </a:solidFill>
                <a:latin typeface="Mada"/>
                <a:ea typeface="Mada"/>
                <a:cs typeface="Mada"/>
                <a:sym typeface="Mada"/>
              </a:rPr>
              <a:t>carbonate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Residence in an area of </a:t>
            </a:r>
            <a:r>
              <a:rPr b="1" lang="ar" sz="1200">
                <a:solidFill>
                  <a:schemeClr val="dk1"/>
                </a:solidFill>
                <a:latin typeface="Mada"/>
                <a:ea typeface="Mada"/>
                <a:cs typeface="Mada"/>
                <a:sym typeface="Mada"/>
              </a:rPr>
              <a:t>low dietary iodide</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Family history</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Thyroid disease</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Immunologic disorders:</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Diabetes, Rheumatoid disease</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Pernicious anemia</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Alopecia, Vitiligo</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Myasthenia gravis, MEN 2A</a:t>
            </a:r>
            <a:endParaRPr sz="1200">
              <a:solidFill>
                <a:schemeClr val="dk1"/>
              </a:solidFill>
              <a:latin typeface="Mada"/>
              <a:ea typeface="Mada"/>
              <a:cs typeface="Mada"/>
              <a:sym typeface="Mada"/>
            </a:endParaRPr>
          </a:p>
        </p:txBody>
      </p:sp>
      <p:grpSp>
        <p:nvGrpSpPr>
          <p:cNvPr id="178" name="Google Shape;178;p22"/>
          <p:cNvGrpSpPr/>
          <p:nvPr/>
        </p:nvGrpSpPr>
        <p:grpSpPr>
          <a:xfrm>
            <a:off x="2493541" y="8013030"/>
            <a:ext cx="866052" cy="647777"/>
            <a:chOff x="1835696" y="2517293"/>
            <a:chExt cx="792000" cy="792000"/>
          </a:xfrm>
        </p:grpSpPr>
        <p:sp>
          <p:nvSpPr>
            <p:cNvPr id="179" name="Google Shape;179;p22"/>
            <p:cNvSpPr/>
            <p:nvPr/>
          </p:nvSpPr>
          <p:spPr>
            <a:xfrm>
              <a:off x="1835696" y="2517293"/>
              <a:ext cx="792000" cy="792000"/>
            </a:xfrm>
            <a:prstGeom prst="diamond">
              <a:avLst/>
            </a:prstGeom>
            <a:solidFill>
              <a:srgbClr val="FFFFFF"/>
            </a:solidFill>
            <a:ln cap="flat" cmpd="sng" w="38100">
              <a:solidFill>
                <a:srgbClr val="77A9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0" name="Google Shape;180;p22"/>
            <p:cNvSpPr/>
            <p:nvPr/>
          </p:nvSpPr>
          <p:spPr>
            <a:xfrm>
              <a:off x="1901658" y="2583255"/>
              <a:ext cx="660300" cy="660300"/>
            </a:xfrm>
            <a:prstGeom prst="diamond">
              <a:avLst/>
            </a:prstGeom>
            <a:solidFill>
              <a:srgbClr val="77A9AD"/>
            </a:solidFill>
            <a:ln cap="flat" cmpd="sng" w="9525">
              <a:solidFill>
                <a:srgbClr val="77A9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181" name="Google Shape;181;p22"/>
          <p:cNvGrpSpPr/>
          <p:nvPr/>
        </p:nvGrpSpPr>
        <p:grpSpPr>
          <a:xfrm>
            <a:off x="4147114" y="8013008"/>
            <a:ext cx="866052" cy="647777"/>
            <a:chOff x="4168070" y="2133281"/>
            <a:chExt cx="792000" cy="792000"/>
          </a:xfrm>
        </p:grpSpPr>
        <p:sp>
          <p:nvSpPr>
            <p:cNvPr id="182" name="Google Shape;182;p22"/>
            <p:cNvSpPr/>
            <p:nvPr/>
          </p:nvSpPr>
          <p:spPr>
            <a:xfrm>
              <a:off x="4168070" y="2133281"/>
              <a:ext cx="792000" cy="792000"/>
            </a:xfrm>
            <a:prstGeom prst="diamond">
              <a:avLst/>
            </a:prstGeom>
            <a:solidFill>
              <a:srgbClr val="FFFFFF"/>
            </a:solidFill>
            <a:ln cap="flat" cmpd="sng" w="38100">
              <a:solidFill>
                <a:srgbClr val="B3CFD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3" name="Google Shape;183;p22"/>
            <p:cNvSpPr/>
            <p:nvPr/>
          </p:nvSpPr>
          <p:spPr>
            <a:xfrm>
              <a:off x="4234032" y="2199243"/>
              <a:ext cx="660300" cy="660300"/>
            </a:xfrm>
            <a:prstGeom prst="diamond">
              <a:avLst/>
            </a:prstGeom>
            <a:solidFill>
              <a:srgbClr val="B3CFD1"/>
            </a:solidFill>
            <a:ln cap="flat" cmpd="sng" w="9525">
              <a:solidFill>
                <a:srgbClr val="EEEEE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184" name="Google Shape;184;p22"/>
          <p:cNvGrpSpPr/>
          <p:nvPr/>
        </p:nvGrpSpPr>
        <p:grpSpPr>
          <a:xfrm>
            <a:off x="5800670" y="8013008"/>
            <a:ext cx="866052" cy="647777"/>
            <a:chOff x="5680238" y="2133281"/>
            <a:chExt cx="792000" cy="792000"/>
          </a:xfrm>
        </p:grpSpPr>
        <p:sp>
          <p:nvSpPr>
            <p:cNvPr id="185" name="Google Shape;185;p22"/>
            <p:cNvSpPr/>
            <p:nvPr/>
          </p:nvSpPr>
          <p:spPr>
            <a:xfrm>
              <a:off x="5680238" y="2133281"/>
              <a:ext cx="792000" cy="792000"/>
            </a:xfrm>
            <a:prstGeom prst="diamond">
              <a:avLst/>
            </a:prstGeom>
            <a:solidFill>
              <a:srgbClr val="FFFFFF"/>
            </a:solidFill>
            <a:ln cap="flat" cmpd="sng" w="38100">
              <a:solidFill>
                <a:srgbClr val="D0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6" name="Google Shape;186;p22"/>
            <p:cNvSpPr/>
            <p:nvPr/>
          </p:nvSpPr>
          <p:spPr>
            <a:xfrm>
              <a:off x="5746200" y="2199243"/>
              <a:ext cx="660300" cy="660300"/>
            </a:xfrm>
            <a:prstGeom prst="diamond">
              <a:avLst/>
            </a:prstGeom>
            <a:solidFill>
              <a:srgbClr val="D0E0E3"/>
            </a:solidFill>
            <a:ln cap="flat" cmpd="sng" w="9525">
              <a:solidFill>
                <a:srgbClr val="D0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cxnSp>
        <p:nvCxnSpPr>
          <p:cNvPr id="187" name="Google Shape;187;p22"/>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188" name="Google Shape;188;p22"/>
          <p:cNvPicPr preferRelativeResize="0"/>
          <p:nvPr/>
        </p:nvPicPr>
        <p:blipFill>
          <a:blip r:embed="rId6">
            <a:alphaModFix/>
          </a:blip>
          <a:stretch>
            <a:fillRect/>
          </a:stretch>
        </p:blipFill>
        <p:spPr>
          <a:xfrm>
            <a:off x="4870200" y="4909825"/>
            <a:ext cx="1712100" cy="1712100"/>
          </a:xfrm>
          <a:prstGeom prst="rect">
            <a:avLst/>
          </a:prstGeom>
          <a:noFill/>
          <a:ln>
            <a:noFill/>
          </a:ln>
        </p:spPr>
      </p:pic>
      <p:sp>
        <p:nvSpPr>
          <p:cNvPr id="189" name="Google Shape;189;p22"/>
          <p:cNvSpPr/>
          <p:nvPr/>
        </p:nvSpPr>
        <p:spPr>
          <a:xfrm>
            <a:off x="0" y="4148"/>
            <a:ext cx="1278900" cy="512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6D9EEB"/>
                </a:solidFill>
                <a:latin typeface="Mada"/>
                <a:ea typeface="Mada"/>
                <a:cs typeface="Mada"/>
                <a:sym typeface="Mada"/>
              </a:rPr>
              <a:t>Males </a:t>
            </a:r>
            <a:endParaRPr b="1">
              <a:solidFill>
                <a:srgbClr val="6D9EEB"/>
              </a:solidFill>
              <a:latin typeface="Mada"/>
              <a:ea typeface="Mada"/>
              <a:cs typeface="Mada"/>
              <a:sym typeface="Mada"/>
            </a:endParaRPr>
          </a:p>
          <a:p>
            <a:pPr indent="0" lvl="0" marL="0" rtl="0" algn="ctr">
              <a:spcBef>
                <a:spcPts val="0"/>
              </a:spcBef>
              <a:spcAft>
                <a:spcPts val="0"/>
              </a:spcAft>
              <a:buNone/>
            </a:pPr>
            <a:r>
              <a:rPr b="1" lang="ar">
                <a:solidFill>
                  <a:srgbClr val="6D9EEB"/>
                </a:solidFill>
                <a:latin typeface="Mada"/>
                <a:ea typeface="Mada"/>
                <a:cs typeface="Mada"/>
                <a:sym typeface="Mada"/>
              </a:rPr>
              <a:t>slides</a:t>
            </a:r>
            <a:endParaRPr b="1">
              <a:solidFill>
                <a:srgbClr val="6D9EEB"/>
              </a:solidFill>
              <a:latin typeface="Mada"/>
              <a:ea typeface="Mada"/>
              <a:cs typeface="Mada"/>
              <a:sym typeface="Mada"/>
            </a:endParaRPr>
          </a:p>
        </p:txBody>
      </p:sp>
      <p:sp>
        <p:nvSpPr>
          <p:cNvPr id="190" name="Google Shape;190;p22"/>
          <p:cNvSpPr txBox="1"/>
          <p:nvPr/>
        </p:nvSpPr>
        <p:spPr>
          <a:xfrm>
            <a:off x="-144350" y="9801225"/>
            <a:ext cx="7689900" cy="646500"/>
          </a:xfrm>
          <a:prstGeom prst="rect">
            <a:avLst/>
          </a:prstGeom>
          <a:noFill/>
          <a:ln>
            <a:noFill/>
          </a:ln>
        </p:spPr>
        <p:txBody>
          <a:bodyPr anchorCtr="0" anchor="t" bIns="91425" lIns="91425" spcFirstLastPara="1" rIns="91425" wrap="square" tIns="91425">
            <a:spAutoFit/>
          </a:bodyPr>
          <a:lstStyle/>
          <a:p>
            <a:pPr indent="-149900" lvl="0" marL="316800" rtl="0" algn="l">
              <a:spcBef>
                <a:spcPts val="0"/>
              </a:spcBef>
              <a:spcAft>
                <a:spcPts val="0"/>
              </a:spcAft>
              <a:buClr>
                <a:srgbClr val="6AA84F"/>
              </a:buClr>
              <a:buSzPts val="1000"/>
              <a:buFont typeface="Mada"/>
              <a:buAutoNum type="arabicPeriod"/>
            </a:pPr>
            <a:r>
              <a:rPr lang="ar" sz="1000">
                <a:solidFill>
                  <a:srgbClr val="6AA84F"/>
                </a:solidFill>
                <a:latin typeface="Mada"/>
                <a:ea typeface="Mada"/>
                <a:cs typeface="Mada"/>
                <a:sym typeface="Mada"/>
              </a:rPr>
              <a:t>Also check for any bruit, </a:t>
            </a:r>
            <a:r>
              <a:rPr lang="ar" sz="1000">
                <a:solidFill>
                  <a:srgbClr val="6AA84F"/>
                </a:solidFill>
                <a:latin typeface="Mada"/>
                <a:ea typeface="Mada"/>
                <a:cs typeface="Mada"/>
                <a:sym typeface="Mada"/>
              </a:rPr>
              <a:t>lymph nodes</a:t>
            </a:r>
            <a:r>
              <a:rPr lang="ar" sz="1000">
                <a:solidFill>
                  <a:srgbClr val="6AA84F"/>
                </a:solidFill>
                <a:latin typeface="Mada"/>
                <a:ea typeface="Mada"/>
                <a:cs typeface="Mada"/>
                <a:sym typeface="Mada"/>
              </a:rPr>
              <a:t> or </a:t>
            </a:r>
            <a:r>
              <a:rPr lang="ar" sz="1000">
                <a:solidFill>
                  <a:srgbClr val="6AA84F"/>
                </a:solidFill>
                <a:latin typeface="Mada"/>
                <a:ea typeface="Mada"/>
                <a:cs typeface="Mada"/>
                <a:sym typeface="Mada"/>
              </a:rPr>
              <a:t>extension</a:t>
            </a:r>
            <a:r>
              <a:rPr lang="ar" sz="1000">
                <a:solidFill>
                  <a:srgbClr val="6AA84F"/>
                </a:solidFill>
                <a:latin typeface="Mada"/>
                <a:ea typeface="Mada"/>
                <a:cs typeface="Mada"/>
                <a:sym typeface="Mada"/>
              </a:rPr>
              <a:t> of the goiter behind the clavicle which might cause obstruction (Eg. Pemberton's sign for thoracic outlet </a:t>
            </a:r>
            <a:r>
              <a:rPr lang="ar" sz="1000">
                <a:solidFill>
                  <a:srgbClr val="6AA84F"/>
                </a:solidFill>
                <a:latin typeface="Mada"/>
                <a:ea typeface="Mada"/>
                <a:cs typeface="Mada"/>
                <a:sym typeface="Mada"/>
              </a:rPr>
              <a:t>obstruction).</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pic>
        <p:nvPicPr>
          <p:cNvPr id="191" name="Google Shape;191;p22"/>
          <p:cNvPicPr preferRelativeResize="0"/>
          <p:nvPr/>
        </p:nvPicPr>
        <p:blipFill>
          <a:blip r:embed="rId7">
            <a:alphaModFix/>
          </a:blip>
          <a:stretch>
            <a:fillRect/>
          </a:stretch>
        </p:blipFill>
        <p:spPr>
          <a:xfrm>
            <a:off x="5928300" y="7568050"/>
            <a:ext cx="274675" cy="274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Mada"/>
                <a:ea typeface="Mada"/>
                <a:cs typeface="Mada"/>
                <a:sym typeface="Mada"/>
              </a:rPr>
              <a:t>‹#›</a:t>
            </a:fld>
            <a:endParaRPr sz="1700">
              <a:latin typeface="Mada"/>
              <a:ea typeface="Mada"/>
              <a:cs typeface="Mada"/>
              <a:sym typeface="Mada"/>
            </a:endParaRPr>
          </a:p>
        </p:txBody>
      </p:sp>
      <p:sp>
        <p:nvSpPr>
          <p:cNvPr id="197" name="Google Shape;197;p2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Hypothyroidism</a:t>
            </a:r>
            <a:endParaRPr b="1" sz="2600">
              <a:latin typeface="Mada"/>
              <a:ea typeface="Mada"/>
              <a:cs typeface="Mada"/>
              <a:sym typeface="Mada"/>
            </a:endParaRPr>
          </a:p>
        </p:txBody>
      </p:sp>
      <p:sp>
        <p:nvSpPr>
          <p:cNvPr id="198" name="Google Shape;198;p23"/>
          <p:cNvSpPr txBox="1"/>
          <p:nvPr/>
        </p:nvSpPr>
        <p:spPr>
          <a:xfrm>
            <a:off x="247500" y="752450"/>
            <a:ext cx="4848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4"/>
                </a:highlight>
                <a:latin typeface="Mada"/>
                <a:ea typeface="Mada"/>
                <a:cs typeface="Mada"/>
                <a:sym typeface="Mada"/>
              </a:rPr>
              <a:t>Primary Causes</a:t>
            </a:r>
            <a:r>
              <a:rPr b="1" lang="ar" sz="2200">
                <a:highlight>
                  <a:srgbClr val="D0E0E3"/>
                </a:highlight>
                <a:latin typeface="Mada"/>
                <a:ea typeface="Mada"/>
                <a:cs typeface="Mada"/>
                <a:sym typeface="Mada"/>
              </a:rPr>
              <a:t>:</a:t>
            </a:r>
            <a:endParaRPr b="1" sz="2200">
              <a:highlight>
                <a:srgbClr val="D0E0E3"/>
              </a:highlight>
              <a:latin typeface="Mada"/>
              <a:ea typeface="Mada"/>
              <a:cs typeface="Mada"/>
              <a:sym typeface="Mada"/>
            </a:endParaRPr>
          </a:p>
        </p:txBody>
      </p:sp>
      <p:sp>
        <p:nvSpPr>
          <p:cNvPr id="199" name="Google Shape;199;p23"/>
          <p:cNvSpPr txBox="1"/>
          <p:nvPr/>
        </p:nvSpPr>
        <p:spPr>
          <a:xfrm>
            <a:off x="697250" y="10849423"/>
            <a:ext cx="7643100" cy="1184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ar" sz="800">
                <a:solidFill>
                  <a:srgbClr val="1C4588"/>
                </a:solidFill>
                <a:latin typeface="Mada"/>
                <a:ea typeface="Mada"/>
                <a:cs typeface="Mada"/>
                <a:sym typeface="Mada"/>
              </a:rPr>
              <a:t>1-Hypothyroidism is almost always from a single cause: failure of the thyroid gland from burnt-out Hashimoto thyroiditis. The acute phase is rarely perceived. </a:t>
            </a:r>
            <a:r>
              <a:rPr lang="ar" sz="800">
                <a:solidFill>
                  <a:srgbClr val="FF0000"/>
                </a:solidFill>
                <a:latin typeface="Mada"/>
                <a:ea typeface="Mada"/>
                <a:cs typeface="Mada"/>
                <a:sym typeface="Mada"/>
              </a:rPr>
              <a:t>one of the causes of Hypothyroidism is postpartum hypothyroidism (</a:t>
            </a:r>
            <a:r>
              <a:rPr lang="ar" sz="800">
                <a:solidFill>
                  <a:srgbClr val="FF0000"/>
                </a:solidFill>
                <a:latin typeface="Mada"/>
                <a:ea typeface="Mada"/>
                <a:cs typeface="Mada"/>
                <a:sym typeface="Mada"/>
              </a:rPr>
              <a:t>it's</a:t>
            </a:r>
            <a:r>
              <a:rPr lang="ar" sz="800">
                <a:solidFill>
                  <a:srgbClr val="FF0000"/>
                </a:solidFill>
                <a:latin typeface="Mada"/>
                <a:ea typeface="Mada"/>
                <a:cs typeface="Mada"/>
                <a:sym typeface="Mada"/>
              </a:rPr>
              <a:t> a transient phenomena following pregnancy usually self-limitnig)</a:t>
            </a:r>
            <a:r>
              <a:rPr lang="ar" sz="800">
                <a:solidFill>
                  <a:srgbClr val="1C4588"/>
                </a:solidFill>
                <a:latin typeface="Mada"/>
                <a:ea typeface="Mada"/>
                <a:cs typeface="Mada"/>
                <a:sym typeface="Mada"/>
              </a:rPr>
              <a:t> </a:t>
            </a:r>
            <a:endParaRPr sz="800">
              <a:solidFill>
                <a:srgbClr val="1C4588"/>
              </a:solidFill>
              <a:latin typeface="Mada"/>
              <a:ea typeface="Mada"/>
              <a:cs typeface="Mada"/>
              <a:sym typeface="Mada"/>
            </a:endParaRPr>
          </a:p>
          <a:p>
            <a:pPr indent="0" lvl="0" marL="457200" rtl="0" algn="l">
              <a:spcBef>
                <a:spcPts val="0"/>
              </a:spcBef>
              <a:spcAft>
                <a:spcPts val="0"/>
              </a:spcAft>
              <a:buNone/>
            </a:pPr>
            <a:r>
              <a:rPr lang="ar" sz="800">
                <a:solidFill>
                  <a:srgbClr val="1C4588"/>
                </a:solidFill>
                <a:latin typeface="Mada"/>
                <a:ea typeface="Mada"/>
                <a:cs typeface="Mada"/>
                <a:sym typeface="Mada"/>
              </a:rPr>
              <a:t>2-a condition in which clinically euthyroid patients with nonthyroidal systemic illness have low serum levels of thyroid hormones. In this condition, T3 is low and </a:t>
            </a:r>
            <a:r>
              <a:rPr b="1" lang="ar" sz="800">
                <a:solidFill>
                  <a:srgbClr val="1C4588"/>
                </a:solidFill>
                <a:latin typeface="Mada"/>
                <a:ea typeface="Mada"/>
                <a:cs typeface="Mada"/>
                <a:sym typeface="Mada"/>
              </a:rPr>
              <a:t>reverse T3 (rT3) is high</a:t>
            </a:r>
            <a:r>
              <a:rPr lang="ar" sz="800">
                <a:solidFill>
                  <a:srgbClr val="1C4588"/>
                </a:solidFill>
                <a:latin typeface="Mada"/>
                <a:ea typeface="Mada"/>
                <a:cs typeface="Mada"/>
                <a:sym typeface="Mada"/>
              </a:rPr>
              <a:t>. T4 can also be low. The mechanism of this abnormality is that T4 is converted to rT3, which is inactive. The key is that </a:t>
            </a:r>
            <a:r>
              <a:rPr b="1" lang="ar" sz="800">
                <a:solidFill>
                  <a:srgbClr val="1C4588"/>
                </a:solidFill>
                <a:latin typeface="Mada"/>
                <a:ea typeface="Mada"/>
                <a:cs typeface="Mada"/>
                <a:sym typeface="Mada"/>
              </a:rPr>
              <a:t>TSH does not rise, so it is not real hypothyroidism</a:t>
            </a:r>
            <a:r>
              <a:rPr lang="ar" sz="800">
                <a:solidFill>
                  <a:srgbClr val="1C4588"/>
                </a:solidFill>
                <a:latin typeface="Mada"/>
                <a:ea typeface="Mada"/>
                <a:cs typeface="Mada"/>
                <a:sym typeface="Mada"/>
              </a:rPr>
              <a:t>. Treatment is directed toward the underlying illness. No Thyroid hormone replacement.</a:t>
            </a:r>
            <a:endParaRPr sz="800">
              <a:solidFill>
                <a:srgbClr val="1C4588"/>
              </a:solidFill>
              <a:latin typeface="Mada"/>
              <a:ea typeface="Mada"/>
              <a:cs typeface="Mada"/>
              <a:sym typeface="Mada"/>
            </a:endParaRPr>
          </a:p>
          <a:p>
            <a:pPr indent="0" lvl="0" marL="457200" rtl="0" algn="l">
              <a:spcBef>
                <a:spcPts val="0"/>
              </a:spcBef>
              <a:spcAft>
                <a:spcPts val="0"/>
              </a:spcAft>
              <a:buNone/>
            </a:pPr>
            <a:r>
              <a:rPr lang="ar" sz="800">
                <a:solidFill>
                  <a:schemeClr val="dk1"/>
                </a:solidFill>
                <a:latin typeface="Mada"/>
                <a:ea typeface="Mada"/>
                <a:cs typeface="Mada"/>
                <a:sym typeface="Mada"/>
              </a:rPr>
              <a:t>3-</a:t>
            </a:r>
            <a:r>
              <a:rPr lang="ar" sz="800">
                <a:solidFill>
                  <a:schemeClr val="dk1"/>
                </a:solidFill>
                <a:latin typeface="Mada"/>
                <a:ea typeface="Mada"/>
                <a:cs typeface="Mada"/>
                <a:sym typeface="Mada"/>
              </a:rPr>
              <a:t>The thyroid axis is normal but the issue is on tissues’ receptors.</a:t>
            </a:r>
            <a:endParaRPr sz="800">
              <a:latin typeface="Mada"/>
              <a:ea typeface="Mada"/>
              <a:cs typeface="Mada"/>
              <a:sym typeface="Mada"/>
            </a:endParaRPr>
          </a:p>
        </p:txBody>
      </p:sp>
      <p:graphicFrame>
        <p:nvGraphicFramePr>
          <p:cNvPr id="200" name="Google Shape;200;p23"/>
          <p:cNvGraphicFramePr/>
          <p:nvPr/>
        </p:nvGraphicFramePr>
        <p:xfrm>
          <a:off x="139679" y="1283862"/>
          <a:ext cx="3000000" cy="3000000"/>
        </p:xfrm>
        <a:graphic>
          <a:graphicData uri="http://schemas.openxmlformats.org/drawingml/2006/table">
            <a:tbl>
              <a:tblPr>
                <a:noFill/>
                <a:tableStyleId>{9EC2A1BF-D59B-4907-AF8D-B1741EF1AC33}</a:tableStyleId>
              </a:tblPr>
              <a:tblGrid>
                <a:gridCol w="3640325"/>
                <a:gridCol w="3640325"/>
              </a:tblGrid>
              <a:tr h="226225">
                <a:tc>
                  <a:txBody>
                    <a:bodyPr/>
                    <a:lstStyle/>
                    <a:p>
                      <a:pPr indent="0" lvl="0" marL="0" rtl="0" algn="ctr">
                        <a:spcBef>
                          <a:spcPts val="0"/>
                        </a:spcBef>
                        <a:spcAft>
                          <a:spcPts val="0"/>
                        </a:spcAft>
                        <a:buNone/>
                      </a:pPr>
                      <a:r>
                        <a:rPr b="1" lang="ar">
                          <a:latin typeface="Mada"/>
                          <a:ea typeface="Mada"/>
                          <a:cs typeface="Mada"/>
                          <a:sym typeface="Mada"/>
                        </a:rPr>
                        <a:t>Hashimoto’s thyroiditis</a:t>
                      </a:r>
                      <a:endParaRPr b="1">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Clr>
                          <a:schemeClr val="dk1"/>
                        </a:buClr>
                        <a:buSzPts val="1100"/>
                        <a:buFont typeface="Arial"/>
                        <a:buNone/>
                      </a:pPr>
                      <a:r>
                        <a:rPr b="1" lang="ar">
                          <a:latin typeface="Mada"/>
                          <a:ea typeface="Mada"/>
                          <a:cs typeface="Mada"/>
                          <a:sym typeface="Mada"/>
                        </a:rPr>
                        <a:t>Iatrogenic</a:t>
                      </a:r>
                      <a:endParaRPr b="1">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r>
              <a:tr h="674375">
                <a:tc>
                  <a:txBody>
                    <a:bodyPr/>
                    <a:lstStyle/>
                    <a:p>
                      <a:pPr indent="-204950" lvl="0" marL="244800" rtl="0" algn="l">
                        <a:spcBef>
                          <a:spcPts val="0"/>
                        </a:spcBef>
                        <a:spcAft>
                          <a:spcPts val="0"/>
                        </a:spcAft>
                        <a:buSzPts val="1300"/>
                        <a:buFont typeface="Mada"/>
                        <a:buChar char="●"/>
                      </a:pPr>
                      <a:r>
                        <a:rPr lang="ar" sz="1300">
                          <a:latin typeface="Mada"/>
                          <a:ea typeface="Mada"/>
                          <a:cs typeface="Mada"/>
                          <a:sym typeface="Mada"/>
                        </a:rPr>
                        <a:t>Chronic autoimmune thyroiditis, Could be with goiter.</a:t>
                      </a:r>
                      <a:endParaRPr sz="1300">
                        <a:latin typeface="Mada"/>
                        <a:ea typeface="Mada"/>
                        <a:cs typeface="Mada"/>
                        <a:sym typeface="Mada"/>
                      </a:endParaRPr>
                    </a:p>
                    <a:p>
                      <a:pPr indent="-204950" lvl="0" marL="244800" rtl="0" algn="l">
                        <a:spcBef>
                          <a:spcPts val="0"/>
                        </a:spcBef>
                        <a:spcAft>
                          <a:spcPts val="0"/>
                        </a:spcAft>
                        <a:buSzPts val="1300"/>
                        <a:buFont typeface="Exo"/>
                        <a:buChar char="●"/>
                      </a:pPr>
                      <a:r>
                        <a:rPr lang="ar" sz="1300">
                          <a:latin typeface="Mada"/>
                          <a:ea typeface="Mada"/>
                          <a:cs typeface="Mada"/>
                          <a:sym typeface="Mada"/>
                        </a:rPr>
                        <a:t>Could </a:t>
                      </a:r>
                      <a:r>
                        <a:rPr lang="ar" sz="1300">
                          <a:latin typeface="Mada"/>
                          <a:ea typeface="Mada"/>
                          <a:cs typeface="Mada"/>
                          <a:sym typeface="Mada"/>
                        </a:rPr>
                        <a:t>present</a:t>
                      </a:r>
                      <a:r>
                        <a:rPr lang="ar" sz="1300">
                          <a:latin typeface="Mada"/>
                          <a:ea typeface="Mada"/>
                          <a:cs typeface="Mada"/>
                          <a:sym typeface="Mada"/>
                        </a:rPr>
                        <a:t> as </a:t>
                      </a:r>
                      <a:r>
                        <a:rPr b="1" lang="ar" sz="1300">
                          <a:latin typeface="Mada"/>
                          <a:ea typeface="Mada"/>
                          <a:cs typeface="Mada"/>
                          <a:sym typeface="Mada"/>
                        </a:rPr>
                        <a:t>“Idiopathic” thyroid atrophy: </a:t>
                      </a:r>
                      <a:r>
                        <a:rPr lang="ar" sz="1300">
                          <a:latin typeface="Mada"/>
                          <a:ea typeface="Mada"/>
                          <a:cs typeface="Mada"/>
                          <a:sym typeface="Mada"/>
                        </a:rPr>
                        <a:t>presumably end-stage autoimmune thyroid disease, following either:</a:t>
                      </a:r>
                      <a:endParaRPr sz="1300">
                        <a:latin typeface="Mada"/>
                        <a:ea typeface="Mada"/>
                        <a:cs typeface="Mada"/>
                        <a:sym typeface="Mada"/>
                      </a:endParaRPr>
                    </a:p>
                    <a:p>
                      <a:pPr indent="-204950" lvl="1" marL="594000" rtl="0" algn="l">
                        <a:spcBef>
                          <a:spcPts val="0"/>
                        </a:spcBef>
                        <a:spcAft>
                          <a:spcPts val="0"/>
                        </a:spcAft>
                        <a:buSzPts val="1300"/>
                        <a:buFont typeface="Exo"/>
                        <a:buChar char="○"/>
                      </a:pPr>
                      <a:r>
                        <a:rPr lang="ar" sz="1300">
                          <a:latin typeface="Mada"/>
                          <a:ea typeface="Mada"/>
                          <a:cs typeface="Mada"/>
                          <a:sym typeface="Mada"/>
                        </a:rPr>
                        <a:t>Hashimoto’s thyroiditis or Graves’ disease</a:t>
                      </a:r>
                      <a:endParaRPr sz="1300">
                        <a:latin typeface="Mada"/>
                        <a:ea typeface="Mada"/>
                        <a:cs typeface="Mada"/>
                        <a:sym typeface="Mada"/>
                      </a:endParaRPr>
                    </a:p>
                    <a:p>
                      <a:pPr indent="-204950" lvl="0" marL="244800" rtl="0" algn="l">
                        <a:spcBef>
                          <a:spcPts val="0"/>
                        </a:spcBef>
                        <a:spcAft>
                          <a:spcPts val="0"/>
                        </a:spcAft>
                        <a:buSzPts val="1300"/>
                        <a:buFont typeface="Mada"/>
                        <a:buChar char="●"/>
                      </a:pPr>
                      <a:r>
                        <a:rPr lang="ar" sz="1300">
                          <a:latin typeface="Mada"/>
                          <a:ea typeface="Mada"/>
                          <a:cs typeface="Mada"/>
                          <a:sym typeface="Mada"/>
                        </a:rPr>
                        <a:t>Neonatal hypothyroidism due to placental transmission of TSH-R blocking antibodies</a:t>
                      </a:r>
                      <a:endParaRPr sz="13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204950" lvl="0" marL="244800" marR="0" rtl="0" algn="l">
                        <a:lnSpc>
                          <a:spcPct val="100000"/>
                        </a:lnSpc>
                        <a:spcBef>
                          <a:spcPts val="0"/>
                        </a:spcBef>
                        <a:spcAft>
                          <a:spcPts val="0"/>
                        </a:spcAft>
                        <a:buSzPts val="1300"/>
                        <a:buFont typeface="Mada"/>
                        <a:buChar char="●"/>
                      </a:pPr>
                      <a:r>
                        <a:rPr lang="ar" sz="1300">
                          <a:latin typeface="Mada"/>
                          <a:ea typeface="Mada"/>
                          <a:cs typeface="Mada"/>
                          <a:sym typeface="Mada"/>
                        </a:rPr>
                        <a:t>R</a:t>
                      </a:r>
                      <a:r>
                        <a:rPr lang="ar" sz="1300">
                          <a:latin typeface="Mada"/>
                          <a:ea typeface="Mada"/>
                          <a:cs typeface="Mada"/>
                          <a:sym typeface="Mada"/>
                        </a:rPr>
                        <a:t>esults</a:t>
                      </a:r>
                      <a:r>
                        <a:rPr lang="ar" sz="1300">
                          <a:latin typeface="Mada"/>
                          <a:ea typeface="Mada"/>
                          <a:cs typeface="Mada"/>
                          <a:sym typeface="Mada"/>
                        </a:rPr>
                        <a:t> from prior treatments of hyperthyroidism:</a:t>
                      </a:r>
                      <a:endParaRPr sz="1300">
                        <a:latin typeface="Mada"/>
                        <a:ea typeface="Mada"/>
                        <a:cs typeface="Mada"/>
                        <a:sym typeface="Mada"/>
                      </a:endParaRPr>
                    </a:p>
                    <a:p>
                      <a:pPr indent="-168950" lvl="1" marL="522000" rtl="0" algn="l">
                        <a:spcBef>
                          <a:spcPts val="0"/>
                        </a:spcBef>
                        <a:spcAft>
                          <a:spcPts val="0"/>
                        </a:spcAft>
                        <a:buSzPts val="1300"/>
                        <a:buFont typeface="Mada"/>
                        <a:buChar char="○"/>
                      </a:pPr>
                      <a:r>
                        <a:rPr lang="ar" sz="1300">
                          <a:latin typeface="Mada"/>
                          <a:ea typeface="Mada"/>
                          <a:cs typeface="Mada"/>
                          <a:sym typeface="Mada"/>
                        </a:rPr>
                        <a:t>Radioiodine therapy or External irradiation</a:t>
                      </a:r>
                      <a:endParaRPr sz="1300">
                        <a:latin typeface="Mada"/>
                        <a:ea typeface="Mada"/>
                        <a:cs typeface="Mada"/>
                        <a:sym typeface="Mada"/>
                      </a:endParaRPr>
                    </a:p>
                    <a:p>
                      <a:pPr indent="-168950" lvl="1" marL="522000" rtl="0" algn="l">
                        <a:spcBef>
                          <a:spcPts val="0"/>
                        </a:spcBef>
                        <a:spcAft>
                          <a:spcPts val="0"/>
                        </a:spcAft>
                        <a:buSzPts val="1300"/>
                        <a:buFont typeface="Mada"/>
                        <a:buChar char="○"/>
                      </a:pPr>
                      <a:r>
                        <a:rPr lang="ar" sz="1300">
                          <a:latin typeface="Mada"/>
                          <a:ea typeface="Mada"/>
                          <a:cs typeface="Mada"/>
                          <a:sym typeface="Mada"/>
                        </a:rPr>
                        <a:t>thyroidectomy</a:t>
                      </a:r>
                      <a:endParaRPr sz="1300">
                        <a:latin typeface="Mada"/>
                        <a:ea typeface="Mada"/>
                        <a:cs typeface="Mada"/>
                        <a:sym typeface="Mada"/>
                      </a:endParaRPr>
                    </a:p>
                    <a:p>
                      <a:pPr indent="-168950" lvl="1" marL="522000" rtl="0" algn="l">
                        <a:spcBef>
                          <a:spcPts val="0"/>
                        </a:spcBef>
                        <a:spcAft>
                          <a:spcPts val="0"/>
                        </a:spcAft>
                        <a:buSzPts val="1300"/>
                        <a:buFont typeface="Mada"/>
                        <a:buChar char="○"/>
                      </a:pPr>
                      <a:r>
                        <a:rPr lang="ar" sz="1300">
                          <a:latin typeface="Mada"/>
                          <a:ea typeface="Mada"/>
                          <a:cs typeface="Mada"/>
                          <a:sym typeface="Mada"/>
                        </a:rPr>
                        <a:t>Excessive iodine intake (radiocontrast dyes)</a:t>
                      </a:r>
                      <a:endParaRPr sz="1300">
                        <a:latin typeface="Mada"/>
                        <a:ea typeface="Mada"/>
                        <a:cs typeface="Mada"/>
                        <a:sym typeface="Mada"/>
                      </a:endParaRPr>
                    </a:p>
                    <a:p>
                      <a:pPr indent="0" lvl="0" marL="0" rtl="0" algn="l">
                        <a:spcBef>
                          <a:spcPts val="0"/>
                        </a:spcBef>
                        <a:spcAft>
                          <a:spcPts val="0"/>
                        </a:spcAft>
                        <a:buNone/>
                      </a:pPr>
                      <a:r>
                        <a:rPr lang="ar" sz="1300">
                          <a:latin typeface="Mada"/>
                          <a:ea typeface="Mada"/>
                          <a:cs typeface="Mada"/>
                          <a:sym typeface="Mada"/>
                        </a:rPr>
                        <a:t>Drugs: thionamides, lithium, amiodarone, interferon-alfa, interleukin-2, perchlorate.</a:t>
                      </a:r>
                      <a:endParaRPr sz="13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226225">
                <a:tc>
                  <a:txBody>
                    <a:bodyPr/>
                    <a:lstStyle/>
                    <a:p>
                      <a:pPr indent="0" lvl="0" marL="0" rtl="0" algn="ctr">
                        <a:spcBef>
                          <a:spcPts val="0"/>
                        </a:spcBef>
                        <a:spcAft>
                          <a:spcPts val="0"/>
                        </a:spcAft>
                        <a:buClr>
                          <a:schemeClr val="dk1"/>
                        </a:buClr>
                        <a:buSzPts val="1100"/>
                        <a:buFont typeface="Arial"/>
                        <a:buNone/>
                      </a:pPr>
                      <a:r>
                        <a:rPr b="1" lang="ar">
                          <a:latin typeface="Mada"/>
                          <a:ea typeface="Mada"/>
                          <a:cs typeface="Mada"/>
                          <a:sym typeface="Mada"/>
                        </a:rPr>
                        <a:t>Transient hypothyroidism </a:t>
                      </a:r>
                      <a:endParaRPr b="1">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ar">
                          <a:latin typeface="Mada"/>
                          <a:ea typeface="Mada"/>
                          <a:cs typeface="Mada"/>
                          <a:sym typeface="Mada"/>
                        </a:rPr>
                        <a:t>Other</a:t>
                      </a:r>
                      <a:endParaRPr b="1">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r>
              <a:tr h="787975">
                <a:tc>
                  <a:txBody>
                    <a:bodyPr/>
                    <a:lstStyle/>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Painless (silent, lymphocytic) thyroiditis</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Subacute granulomatous thyroiditis </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Postpartum thyroiditis</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Subtotal thyroidectomy for Graves’ disease or nodular goiter</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following radioiodine therapy for Graves’ hyperthyroidism</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following withdrawal of suppressive doses of thyroid hormone in euthyroid patients </a:t>
                      </a:r>
                      <a:endParaRPr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Iodine deficiency or excess </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Infiltrative diseases (hemochromatosis, sarcoidosis and fibrous thyroiditis) </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Inborn errors of thyroid hormone synthesis, Transient hypothyroidism, congenital hypothyroidism, dysgenesis or defect in hormone synthesis.</a:t>
                      </a:r>
                      <a:endParaRPr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graphicFrame>
        <p:nvGraphicFramePr>
          <p:cNvPr id="201" name="Google Shape;201;p23"/>
          <p:cNvGraphicFramePr/>
          <p:nvPr/>
        </p:nvGraphicFramePr>
        <p:xfrm>
          <a:off x="139696" y="6394587"/>
          <a:ext cx="3000000" cy="3000000"/>
        </p:xfrm>
        <a:graphic>
          <a:graphicData uri="http://schemas.openxmlformats.org/drawingml/2006/table">
            <a:tbl>
              <a:tblPr>
                <a:noFill/>
                <a:tableStyleId>{9EC2A1BF-D59B-4907-AF8D-B1741EF1AC33}</a:tableStyleId>
              </a:tblPr>
              <a:tblGrid>
                <a:gridCol w="2537075"/>
                <a:gridCol w="1923150"/>
                <a:gridCol w="2820425"/>
              </a:tblGrid>
              <a:tr h="277825">
                <a:tc>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Secondary</a:t>
                      </a:r>
                      <a:endParaRPr b="1" sz="16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ar" sz="1600">
                          <a:solidFill>
                            <a:schemeClr val="lt1"/>
                          </a:solidFill>
                          <a:latin typeface="Mada"/>
                          <a:ea typeface="Mada"/>
                          <a:cs typeface="Mada"/>
                          <a:sym typeface="Mada"/>
                        </a:rPr>
                        <a:t>Tertiary</a:t>
                      </a:r>
                      <a:endParaRPr b="1" sz="16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ar" sz="1600">
                          <a:solidFill>
                            <a:schemeClr val="lt1"/>
                          </a:solidFill>
                          <a:latin typeface="Mada"/>
                          <a:ea typeface="Mada"/>
                          <a:cs typeface="Mada"/>
                          <a:sym typeface="Mada"/>
                        </a:rPr>
                        <a:t>Other</a:t>
                      </a:r>
                      <a:endParaRPr b="1" sz="1600">
                        <a:solidFill>
                          <a:schemeClr val="lt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6A5AF"/>
                    </a:solidFill>
                  </a:tcPr>
                </a:tc>
              </a:tr>
              <a:tr h="538450">
                <a:tc>
                  <a:txBody>
                    <a:bodyPr/>
                    <a:lstStyle/>
                    <a:p>
                      <a:pPr indent="0" lvl="0" marL="0" rtl="0" algn="l">
                        <a:spcBef>
                          <a:spcPts val="0"/>
                        </a:spcBef>
                        <a:spcAft>
                          <a:spcPts val="0"/>
                        </a:spcAft>
                        <a:buNone/>
                      </a:pPr>
                      <a:r>
                        <a:rPr lang="ar" sz="1200">
                          <a:latin typeface="Mada"/>
                          <a:ea typeface="Mada"/>
                          <a:cs typeface="Mada"/>
                          <a:sym typeface="Mada"/>
                        </a:rPr>
                        <a:t>Hypopituitarism (TSH deficiency) due to</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Pituitary adenoma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Pituitary ablative therapy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Pituitary destruction</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Hypothalamic dysfunction (TRH deficiency) (rare)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Peripheral resistance of the action of thyroid hormone</a:t>
                      </a:r>
                      <a:endParaRPr b="1" sz="1200">
                        <a:solidFill>
                          <a:schemeClr val="dk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202" name="Google Shape;202;p23"/>
          <p:cNvSpPr txBox="1"/>
          <p:nvPr/>
        </p:nvSpPr>
        <p:spPr>
          <a:xfrm>
            <a:off x="247500" y="5857850"/>
            <a:ext cx="6334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4"/>
                </a:highlight>
                <a:latin typeface="Mada"/>
                <a:ea typeface="Mada"/>
                <a:cs typeface="Mada"/>
                <a:sym typeface="Mada"/>
              </a:rPr>
              <a:t>Secondary, Tertiary &amp; other c</a:t>
            </a:r>
            <a:r>
              <a:rPr b="1" lang="ar" sz="2200">
                <a:solidFill>
                  <a:schemeClr val="dk1"/>
                </a:solidFill>
                <a:highlight>
                  <a:schemeClr val="accent4"/>
                </a:highlight>
                <a:latin typeface="Mada"/>
                <a:ea typeface="Mada"/>
                <a:cs typeface="Mada"/>
                <a:sym typeface="Mada"/>
              </a:rPr>
              <a:t>auses</a:t>
            </a:r>
            <a:r>
              <a:rPr b="1" lang="ar" sz="2200">
                <a:highlight>
                  <a:srgbClr val="D0E0E3"/>
                </a:highlight>
                <a:latin typeface="Mada"/>
                <a:ea typeface="Mada"/>
                <a:cs typeface="Mada"/>
                <a:sym typeface="Mada"/>
              </a:rPr>
              <a:t>:</a:t>
            </a:r>
            <a:endParaRPr b="1" sz="2200">
              <a:highlight>
                <a:srgbClr val="D0E0E3"/>
              </a:highlight>
              <a:latin typeface="Mada"/>
              <a:ea typeface="Mada"/>
              <a:cs typeface="Mada"/>
              <a:sym typeface="Mada"/>
            </a:endParaRPr>
          </a:p>
        </p:txBody>
      </p:sp>
      <p:sp>
        <p:nvSpPr>
          <p:cNvPr id="203" name="Google Shape;203;p23"/>
          <p:cNvSpPr/>
          <p:nvPr/>
        </p:nvSpPr>
        <p:spPr>
          <a:xfrm>
            <a:off x="274425" y="8034424"/>
            <a:ext cx="7103400" cy="2520000"/>
          </a:xfrm>
          <a:prstGeom prst="roundRect">
            <a:avLst>
              <a:gd fmla="val 16667" name="adj"/>
            </a:avLst>
          </a:prstGeom>
          <a:noFill/>
          <a:ln cap="flat" cmpd="sng" w="38100">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3"/>
          <p:cNvSpPr txBox="1"/>
          <p:nvPr/>
        </p:nvSpPr>
        <p:spPr>
          <a:xfrm>
            <a:off x="1031662" y="8026675"/>
            <a:ext cx="5588700" cy="24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sz="2000">
              <a:solidFill>
                <a:srgbClr val="F3F3F3"/>
              </a:solidFill>
              <a:latin typeface="Pacifico"/>
              <a:ea typeface="Pacifico"/>
              <a:cs typeface="Pacifico"/>
              <a:sym typeface="Pacific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Mada"/>
                <a:ea typeface="Mada"/>
                <a:cs typeface="Mada"/>
                <a:sym typeface="Mada"/>
              </a:rPr>
              <a:t>‹#›</a:t>
            </a:fld>
            <a:endParaRPr sz="1700">
              <a:latin typeface="Mada"/>
              <a:ea typeface="Mada"/>
              <a:cs typeface="Mada"/>
              <a:sym typeface="Mada"/>
            </a:endParaRPr>
          </a:p>
        </p:txBody>
      </p:sp>
      <p:sp>
        <p:nvSpPr>
          <p:cNvPr id="210" name="Google Shape;210;p24"/>
          <p:cNvSpPr txBox="1"/>
          <p:nvPr/>
        </p:nvSpPr>
        <p:spPr>
          <a:xfrm>
            <a:off x="134125" y="1332250"/>
            <a:ext cx="7012800" cy="1452900"/>
          </a:xfrm>
          <a:prstGeom prst="rect">
            <a:avLst/>
          </a:prstGeom>
          <a:noFill/>
          <a:ln>
            <a:noFill/>
          </a:ln>
        </p:spPr>
        <p:txBody>
          <a:bodyPr anchorCtr="0" anchor="t" bIns="232875" lIns="232875" spcFirstLastPara="1" rIns="232875" wrap="square" tIns="23287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Thyroid hormone deficiency affects every tissue in the body, so that the symptoms are multiple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Accumulation of glycosaminoglycans</a:t>
            </a:r>
            <a:r>
              <a:rPr lang="ar" sz="1200">
                <a:solidFill>
                  <a:schemeClr val="dk1"/>
                </a:solidFill>
                <a:latin typeface="Mada"/>
                <a:ea typeface="Mada"/>
                <a:cs typeface="Mada"/>
                <a:sym typeface="Mada"/>
              </a:rPr>
              <a:t> (mostly hyaluronic acid) in interstitial tissues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due to reduced breakdown (not elevated </a:t>
            </a:r>
            <a:r>
              <a:rPr lang="ar" sz="1200">
                <a:solidFill>
                  <a:schemeClr val="dk1"/>
                </a:solidFill>
                <a:latin typeface="Mada"/>
                <a:ea typeface="Mada"/>
                <a:cs typeface="Mada"/>
                <a:sym typeface="Mada"/>
              </a:rPr>
              <a:t>synthesis</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Increase capillary permeability to albumin</a:t>
            </a:r>
            <a:r>
              <a:rPr lang="ar" sz="1200">
                <a:solidFill>
                  <a:schemeClr val="dk1"/>
                </a:solidFill>
                <a:latin typeface="Mada"/>
                <a:ea typeface="Mada"/>
                <a:cs typeface="Mada"/>
                <a:sym typeface="Mada"/>
              </a:rPr>
              <a:t> causes Interstitial edema  evident in the  skin, heart muscles and striated muscles.</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sp>
        <p:nvSpPr>
          <p:cNvPr id="211" name="Google Shape;211;p2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Hypothyroidism</a:t>
            </a:r>
            <a:endParaRPr b="1" sz="2600">
              <a:latin typeface="Mada"/>
              <a:ea typeface="Mada"/>
              <a:cs typeface="Mada"/>
              <a:sym typeface="Mada"/>
            </a:endParaRPr>
          </a:p>
        </p:txBody>
      </p:sp>
      <p:sp>
        <p:nvSpPr>
          <p:cNvPr id="212" name="Google Shape;212;p24"/>
          <p:cNvSpPr txBox="1"/>
          <p:nvPr/>
        </p:nvSpPr>
        <p:spPr>
          <a:xfrm>
            <a:off x="247500" y="105725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Pathogenesis:</a:t>
            </a:r>
            <a:endParaRPr b="1" sz="2200">
              <a:highlight>
                <a:srgbClr val="D0E0E3"/>
              </a:highlight>
              <a:latin typeface="Mada"/>
              <a:ea typeface="Mada"/>
              <a:cs typeface="Mada"/>
              <a:sym typeface="Mada"/>
            </a:endParaRPr>
          </a:p>
        </p:txBody>
      </p:sp>
      <p:sp>
        <p:nvSpPr>
          <p:cNvPr id="213" name="Google Shape;213;p24"/>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ada"/>
              <a:ea typeface="Mada"/>
              <a:cs typeface="Mada"/>
              <a:sym typeface="Mada"/>
            </a:endParaRPr>
          </a:p>
        </p:txBody>
      </p:sp>
      <p:sp>
        <p:nvSpPr>
          <p:cNvPr id="214" name="Google Shape;214;p24"/>
          <p:cNvSpPr txBox="1"/>
          <p:nvPr/>
        </p:nvSpPr>
        <p:spPr>
          <a:xfrm>
            <a:off x="247500" y="3705200"/>
            <a:ext cx="641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Clinical presentations and findings (in adults)</a:t>
            </a:r>
            <a:r>
              <a:rPr b="1" lang="ar" sz="2200">
                <a:highlight>
                  <a:srgbClr val="D0E0E3"/>
                </a:highlight>
                <a:latin typeface="Mada"/>
                <a:ea typeface="Mada"/>
                <a:cs typeface="Mada"/>
                <a:sym typeface="Mada"/>
              </a:rPr>
              <a:t>:</a:t>
            </a:r>
            <a:endParaRPr b="1" sz="2200">
              <a:highlight>
                <a:srgbClr val="D0E0E3"/>
              </a:highlight>
              <a:latin typeface="Mada"/>
              <a:ea typeface="Mada"/>
              <a:cs typeface="Mada"/>
              <a:sym typeface="Mada"/>
            </a:endParaRPr>
          </a:p>
        </p:txBody>
      </p:sp>
      <p:graphicFrame>
        <p:nvGraphicFramePr>
          <p:cNvPr id="215" name="Google Shape;215;p24"/>
          <p:cNvGraphicFramePr/>
          <p:nvPr/>
        </p:nvGraphicFramePr>
        <p:xfrm>
          <a:off x="185588" y="4236868"/>
          <a:ext cx="3000000" cy="3000000"/>
        </p:xfrm>
        <a:graphic>
          <a:graphicData uri="http://schemas.openxmlformats.org/drawingml/2006/table">
            <a:tbl>
              <a:tblPr>
                <a:noFill/>
                <a:tableStyleId>{9EC2A1BF-D59B-4907-AF8D-B1741EF1AC33}</a:tableStyleId>
              </a:tblPr>
              <a:tblGrid>
                <a:gridCol w="1392175"/>
                <a:gridCol w="2653425"/>
                <a:gridCol w="3143225"/>
              </a:tblGrid>
              <a:tr h="36265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Mechanism</a:t>
                      </a:r>
                      <a:r>
                        <a:rPr b="1" lang="ar" sz="1300">
                          <a:solidFill>
                            <a:srgbClr val="FFFFFF"/>
                          </a:solidFill>
                          <a:latin typeface="Mada"/>
                          <a:ea typeface="Mada"/>
                          <a:cs typeface="Mada"/>
                          <a:sym typeface="Mada"/>
                        </a:rPr>
                        <a:t> </a:t>
                      </a:r>
                      <a:endParaRPr b="1" sz="13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Symptom</a:t>
                      </a:r>
                      <a:endParaRPr b="1" sz="13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Sign </a:t>
                      </a:r>
                      <a:endParaRPr b="1" sz="13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5818E"/>
                    </a:solidFill>
                  </a:tcPr>
                </a:tc>
              </a:tr>
              <a:tr h="187900">
                <a:tc rowSpan="2">
                  <a:txBody>
                    <a:bodyPr/>
                    <a:lstStyle/>
                    <a:p>
                      <a:pPr indent="0" lvl="0" marL="0" rtl="1" algn="ctr">
                        <a:spcBef>
                          <a:spcPts val="0"/>
                        </a:spcBef>
                        <a:spcAft>
                          <a:spcPts val="0"/>
                        </a:spcAft>
                        <a:buNone/>
                      </a:pPr>
                      <a:r>
                        <a:rPr b="1" lang="ar" sz="1200">
                          <a:latin typeface="Mada"/>
                          <a:ea typeface="Mada"/>
                          <a:cs typeface="Mada"/>
                          <a:sym typeface="Mada"/>
                        </a:rPr>
                        <a:t>Slowing of metabolic processes</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accent4"/>
                    </a:solidFill>
                  </a:tcPr>
                </a:tc>
                <a:tc rowSpan="2">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Fatigue and weakness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Cold intolerance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Dyspnea on exertion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Weight gain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Cognitive dysfunction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Growth failure</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Mental retardation (infants)</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constipation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growth failure</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a:t>
                      </a:r>
                      <a:r>
                        <a:rPr b="1" lang="ar" sz="1200">
                          <a:solidFill>
                            <a:schemeClr val="dk1"/>
                          </a:solidFill>
                          <a:latin typeface="Mada"/>
                          <a:ea typeface="Mada"/>
                          <a:cs typeface="Mada"/>
                          <a:sym typeface="Mada"/>
                        </a:rPr>
                        <a:t>low movement and slow speech</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delayed relaxation of tendon reflexes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bradycardia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yellowish skin discoloration</a:t>
                      </a:r>
                      <a:r>
                        <a:rPr lang="ar" sz="1200">
                          <a:solidFill>
                            <a:srgbClr val="0B5394"/>
                          </a:solidFill>
                          <a:latin typeface="Mada"/>
                          <a:ea typeface="Mada"/>
                          <a:cs typeface="Mada"/>
                          <a:sym typeface="Mada"/>
                        </a:rPr>
                        <a:t> caused by excess </a:t>
                      </a:r>
                      <a:r>
                        <a:rPr lang="ar" sz="1200">
                          <a:solidFill>
                            <a:schemeClr val="dk1"/>
                          </a:solidFill>
                          <a:latin typeface="Mada"/>
                          <a:ea typeface="Mada"/>
                          <a:cs typeface="Mada"/>
                          <a:sym typeface="Mada"/>
                        </a:rPr>
                        <a:t>carotenemia </a:t>
                      </a:r>
                      <a:r>
                        <a:rPr lang="ar" sz="1200">
                          <a:solidFill>
                            <a:srgbClr val="6AA84F"/>
                          </a:solidFill>
                          <a:latin typeface="Mada"/>
                          <a:ea typeface="Mada"/>
                          <a:cs typeface="Mada"/>
                          <a:sym typeface="Mada"/>
                        </a:rPr>
                        <a:t>that is metabolized by the thyroid hormone</a:t>
                      </a:r>
                      <a:endParaRPr sz="1200">
                        <a:solidFill>
                          <a:srgbClr val="6AA84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528025">
                <a:tc vMerge="1"/>
                <a:tc vMerge="1"/>
                <a:tc vMerge="1"/>
              </a:tr>
              <a:tr h="1030275">
                <a:tc>
                  <a:txBody>
                    <a:bodyPr/>
                    <a:lstStyle/>
                    <a:p>
                      <a:pPr indent="0" lvl="0" marL="0" rtl="0" algn="ctr">
                        <a:spcBef>
                          <a:spcPts val="0"/>
                        </a:spcBef>
                        <a:spcAft>
                          <a:spcPts val="0"/>
                        </a:spcAft>
                        <a:buNone/>
                      </a:pPr>
                      <a:r>
                        <a:rPr b="1" lang="ar" sz="1200">
                          <a:latin typeface="Mada"/>
                          <a:ea typeface="Mada"/>
                          <a:cs typeface="Mada"/>
                          <a:sym typeface="Mada"/>
                        </a:rPr>
                        <a:t>Accumulation of matrix substances</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Dry skin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hoarse husky voice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Edema </a:t>
                      </a:r>
                      <a:endParaRPr b="1" sz="1200">
                        <a:solidFill>
                          <a:srgbClr val="6AA84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coarse skin</a:t>
                      </a:r>
                      <a:endParaRPr b="1"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u="sng">
                          <a:solidFill>
                            <a:srgbClr val="CC0000"/>
                          </a:solidFill>
                          <a:latin typeface="Mada"/>
                          <a:ea typeface="Mada"/>
                          <a:cs typeface="Mada"/>
                          <a:sym typeface="Mada"/>
                        </a:rPr>
                        <a:t>Puffy face</a:t>
                      </a:r>
                      <a:r>
                        <a:rPr lang="ar" sz="1200">
                          <a:solidFill>
                            <a:schemeClr val="dk1"/>
                          </a:solidFill>
                          <a:latin typeface="Mada"/>
                          <a:ea typeface="Mada"/>
                          <a:cs typeface="Mada"/>
                          <a:sym typeface="Mada"/>
                        </a:rPr>
                        <a:t> and hands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loss of eyebrows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periorbital edema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enlargement of the tongue</a:t>
                      </a:r>
                      <a:endParaRPr sz="1200">
                        <a:solidFill>
                          <a:schemeClr val="dk1"/>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46625">
                <a:tc rowSpan="2">
                  <a:txBody>
                    <a:bodyPr/>
                    <a:lstStyle/>
                    <a:p>
                      <a:pPr indent="0" lvl="0" marL="0" rtl="0" algn="ctr">
                        <a:spcBef>
                          <a:spcPts val="0"/>
                        </a:spcBef>
                        <a:spcAft>
                          <a:spcPts val="0"/>
                        </a:spcAft>
                        <a:buNone/>
                      </a:pPr>
                      <a:r>
                        <a:rPr b="1" lang="ar" sz="1200">
                          <a:latin typeface="Mada"/>
                          <a:ea typeface="Mada"/>
                          <a:cs typeface="Mada"/>
                          <a:sym typeface="Mada"/>
                        </a:rPr>
                        <a:t>Others</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accent4"/>
                    </a:solidFill>
                  </a:tcPr>
                </a:tc>
                <a:tc rowSpan="2">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Decreased hearing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Myalgia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Depression</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Menorrhagia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Arthralgia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Pubertal delay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diastolic hypertension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pleural and pericardial effusion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ascites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galactorrhea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cool skin</a:t>
                      </a:r>
                      <a:endParaRPr sz="1200">
                        <a:solidFill>
                          <a:schemeClr val="dk1"/>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55050">
                <a:tc vMerge="1"/>
                <a:tc vMerge="1"/>
                <a:tc vMerge="1"/>
              </a:tr>
            </a:tbl>
          </a:graphicData>
        </a:graphic>
      </p:graphicFrame>
      <p:sp>
        <p:nvSpPr>
          <p:cNvPr id="216" name="Google Shape;216;p24"/>
          <p:cNvSpPr txBox="1"/>
          <p:nvPr/>
        </p:nvSpPr>
        <p:spPr>
          <a:xfrm>
            <a:off x="247500" y="2635025"/>
            <a:ext cx="45198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0B5394"/>
              </a:buClr>
              <a:buSzPts val="2200"/>
              <a:buFont typeface="Mada"/>
              <a:buChar char="◄"/>
            </a:pPr>
            <a:r>
              <a:rPr b="1" lang="ar" sz="2200">
                <a:solidFill>
                  <a:srgbClr val="0B5394"/>
                </a:solidFill>
                <a:highlight>
                  <a:srgbClr val="D0E0E3"/>
                </a:highlight>
                <a:latin typeface="Mada"/>
                <a:ea typeface="Mada"/>
                <a:cs typeface="Mada"/>
                <a:sym typeface="Mada"/>
              </a:rPr>
              <a:t>Children with hypothyroidism</a:t>
            </a:r>
            <a:endParaRPr b="1" sz="2200">
              <a:solidFill>
                <a:srgbClr val="0B5394"/>
              </a:solidFill>
              <a:highlight>
                <a:srgbClr val="D0E0E3"/>
              </a:highlight>
              <a:latin typeface="Mada"/>
              <a:ea typeface="Mada"/>
              <a:cs typeface="Mada"/>
              <a:sym typeface="Mada"/>
            </a:endParaRPr>
          </a:p>
        </p:txBody>
      </p:sp>
      <p:sp>
        <p:nvSpPr>
          <p:cNvPr id="217" name="Google Shape;217;p24"/>
          <p:cNvSpPr txBox="1"/>
          <p:nvPr/>
        </p:nvSpPr>
        <p:spPr>
          <a:xfrm>
            <a:off x="276375" y="3014675"/>
            <a:ext cx="70128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May not show classic features but often have a slow growth velocity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Poor school performance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Sometimes arrest of pubertal development.</a:t>
            </a:r>
            <a:endParaRPr sz="1200">
              <a:latin typeface="Mada"/>
              <a:ea typeface="Mada"/>
              <a:cs typeface="Mada"/>
              <a:sym typeface="Mada"/>
            </a:endParaRPr>
          </a:p>
        </p:txBody>
      </p:sp>
      <p:pic>
        <p:nvPicPr>
          <p:cNvPr id="218" name="Google Shape;218;p24"/>
          <p:cNvPicPr preferRelativeResize="0"/>
          <p:nvPr/>
        </p:nvPicPr>
        <p:blipFill>
          <a:blip r:embed="rId3">
            <a:alphaModFix/>
          </a:blip>
          <a:stretch>
            <a:fillRect/>
          </a:stretch>
        </p:blipFill>
        <p:spPr>
          <a:xfrm>
            <a:off x="2549454" y="8972696"/>
            <a:ext cx="2461092" cy="1452900"/>
          </a:xfrm>
          <a:prstGeom prst="rect">
            <a:avLst/>
          </a:prstGeom>
          <a:noFill/>
          <a:ln cap="flat" cmpd="sng" w="19050">
            <a:solidFill>
              <a:srgbClr val="0B5394"/>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24" name="Google Shape;224;p2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Hypothyroidism</a:t>
            </a:r>
            <a:endParaRPr b="1" sz="2600">
              <a:latin typeface="Mada"/>
              <a:ea typeface="Mada"/>
              <a:cs typeface="Mada"/>
              <a:sym typeface="Mada"/>
            </a:endParaRPr>
          </a:p>
        </p:txBody>
      </p:sp>
      <p:sp>
        <p:nvSpPr>
          <p:cNvPr id="225" name="Google Shape;225;p25"/>
          <p:cNvSpPr txBox="1"/>
          <p:nvPr/>
        </p:nvSpPr>
        <p:spPr>
          <a:xfrm>
            <a:off x="247500" y="555305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Diagnosis:</a:t>
            </a:r>
            <a:endParaRPr b="1" sz="2200">
              <a:highlight>
                <a:srgbClr val="D0E0E3"/>
              </a:highlight>
              <a:latin typeface="Mada"/>
              <a:ea typeface="Mada"/>
              <a:cs typeface="Mada"/>
              <a:sym typeface="Mada"/>
            </a:endParaRPr>
          </a:p>
        </p:txBody>
      </p:sp>
      <p:sp>
        <p:nvSpPr>
          <p:cNvPr id="226" name="Google Shape;226;p25"/>
          <p:cNvSpPr txBox="1"/>
          <p:nvPr/>
        </p:nvSpPr>
        <p:spPr>
          <a:xfrm>
            <a:off x="247500" y="1095600"/>
            <a:ext cx="73125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Clinical presentations and findings (in adults) Cont.</a:t>
            </a:r>
            <a:endParaRPr b="1" sz="2200">
              <a:solidFill>
                <a:schemeClr val="dk1"/>
              </a:solidFill>
              <a:highlight>
                <a:schemeClr val="accent4"/>
              </a:highlight>
              <a:latin typeface="Mada"/>
              <a:ea typeface="Mada"/>
              <a:cs typeface="Mada"/>
              <a:sym typeface="Mada"/>
            </a:endParaRPr>
          </a:p>
        </p:txBody>
      </p:sp>
      <p:sp>
        <p:nvSpPr>
          <p:cNvPr id="227" name="Google Shape;227;p25"/>
          <p:cNvSpPr/>
          <p:nvPr/>
        </p:nvSpPr>
        <p:spPr>
          <a:xfrm>
            <a:off x="171300" y="4030800"/>
            <a:ext cx="16962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Impaired GFR</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Water intoxication</a:t>
            </a:r>
            <a:endParaRPr sz="1200">
              <a:latin typeface="Mada"/>
              <a:ea typeface="Mada"/>
              <a:cs typeface="Mada"/>
              <a:sym typeface="Mada"/>
            </a:endParaRPr>
          </a:p>
        </p:txBody>
      </p:sp>
      <p:sp>
        <p:nvSpPr>
          <p:cNvPr id="228" name="Google Shape;228;p25"/>
          <p:cNvSpPr/>
          <p:nvPr/>
        </p:nvSpPr>
        <p:spPr>
          <a:xfrm>
            <a:off x="171300" y="3676200"/>
            <a:ext cx="14589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       Renal function</a:t>
            </a:r>
            <a:endParaRPr b="1" sz="1200">
              <a:solidFill>
                <a:srgbClr val="FFFFFF"/>
              </a:solidFill>
              <a:latin typeface="Mada"/>
              <a:ea typeface="Mada"/>
              <a:cs typeface="Mada"/>
              <a:sym typeface="Mada"/>
            </a:endParaRPr>
          </a:p>
        </p:txBody>
      </p:sp>
      <p:cxnSp>
        <p:nvCxnSpPr>
          <p:cNvPr id="229" name="Google Shape;229;p25"/>
          <p:cNvCxnSpPr/>
          <p:nvPr/>
        </p:nvCxnSpPr>
        <p:spPr>
          <a:xfrm rot="10800000">
            <a:off x="8900" y="10230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30" name="Google Shape;230;p25"/>
          <p:cNvSpPr/>
          <p:nvPr/>
        </p:nvSpPr>
        <p:spPr>
          <a:xfrm>
            <a:off x="2714100" y="2027900"/>
            <a:ext cx="2131800" cy="14772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Impaired hemoglobin synthesis</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Iron deficiency</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Folate deficiency</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Pernicious anemia, with B12 deficiency megaloblastic anemia</a:t>
            </a:r>
            <a:endParaRPr sz="1200">
              <a:latin typeface="Mada"/>
              <a:ea typeface="Mada"/>
              <a:cs typeface="Mada"/>
              <a:sym typeface="Mada"/>
            </a:endParaRPr>
          </a:p>
        </p:txBody>
      </p:sp>
      <p:sp>
        <p:nvSpPr>
          <p:cNvPr id="231" name="Google Shape;231;p25"/>
          <p:cNvSpPr/>
          <p:nvPr/>
        </p:nvSpPr>
        <p:spPr>
          <a:xfrm>
            <a:off x="2714100" y="1673300"/>
            <a:ext cx="18333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Anemia</a:t>
            </a:r>
            <a:endParaRPr b="1">
              <a:solidFill>
                <a:srgbClr val="FFFFFF"/>
              </a:solidFill>
              <a:latin typeface="Mada"/>
              <a:ea typeface="Mada"/>
              <a:cs typeface="Mada"/>
              <a:sym typeface="Mada"/>
            </a:endParaRPr>
          </a:p>
        </p:txBody>
      </p:sp>
      <p:sp>
        <p:nvSpPr>
          <p:cNvPr id="232" name="Google Shape;232;p25"/>
          <p:cNvSpPr/>
          <p:nvPr/>
        </p:nvSpPr>
        <p:spPr>
          <a:xfrm>
            <a:off x="167850" y="1673300"/>
            <a:ext cx="18333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       Cardiovascular</a:t>
            </a:r>
            <a:endParaRPr b="1">
              <a:solidFill>
                <a:srgbClr val="FFFFFF"/>
              </a:solidFill>
              <a:latin typeface="Mada"/>
              <a:ea typeface="Mada"/>
              <a:cs typeface="Mada"/>
              <a:sym typeface="Mada"/>
            </a:endParaRPr>
          </a:p>
        </p:txBody>
      </p:sp>
      <p:sp>
        <p:nvSpPr>
          <p:cNvPr id="233" name="Google Shape;233;p25"/>
          <p:cNvSpPr/>
          <p:nvPr/>
        </p:nvSpPr>
        <p:spPr>
          <a:xfrm>
            <a:off x="2000736" y="4030800"/>
            <a:ext cx="16962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Shallow and slow respiration</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Respiratory failure </a:t>
            </a:r>
            <a:endParaRPr sz="1200">
              <a:latin typeface="Mada"/>
              <a:ea typeface="Mada"/>
              <a:cs typeface="Mada"/>
              <a:sym typeface="Mada"/>
            </a:endParaRPr>
          </a:p>
        </p:txBody>
      </p:sp>
      <p:sp>
        <p:nvSpPr>
          <p:cNvPr id="234" name="Google Shape;234;p25"/>
          <p:cNvSpPr/>
          <p:nvPr/>
        </p:nvSpPr>
        <p:spPr>
          <a:xfrm>
            <a:off x="2000736" y="3676200"/>
            <a:ext cx="14589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     Pulmonary function</a:t>
            </a:r>
            <a:endParaRPr b="1" sz="1200">
              <a:solidFill>
                <a:srgbClr val="FFFFFF"/>
              </a:solidFill>
              <a:latin typeface="Mada"/>
              <a:ea typeface="Mada"/>
              <a:cs typeface="Mada"/>
              <a:sym typeface="Mada"/>
            </a:endParaRPr>
          </a:p>
        </p:txBody>
      </p:sp>
      <p:sp>
        <p:nvSpPr>
          <p:cNvPr id="235" name="Google Shape;235;p25"/>
          <p:cNvSpPr/>
          <p:nvPr/>
        </p:nvSpPr>
        <p:spPr>
          <a:xfrm>
            <a:off x="5228700" y="2027900"/>
            <a:ext cx="2131800" cy="14772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Chronic fatigue</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Lethargy</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b="1" lang="ar" sz="1200">
                <a:latin typeface="Mada"/>
                <a:ea typeface="Mada"/>
                <a:cs typeface="Mada"/>
                <a:sym typeface="Mada"/>
              </a:rPr>
              <a:t>Decreased concentration</a:t>
            </a:r>
            <a:endParaRPr b="1"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Anovulatory cycles and infertility</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Menorrhagia</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Depression, Agitation</a:t>
            </a:r>
            <a:endParaRPr sz="1100">
              <a:latin typeface="Mada"/>
              <a:ea typeface="Mada"/>
              <a:cs typeface="Mada"/>
              <a:sym typeface="Mada"/>
            </a:endParaRPr>
          </a:p>
        </p:txBody>
      </p:sp>
      <p:sp>
        <p:nvSpPr>
          <p:cNvPr id="236" name="Google Shape;236;p25"/>
          <p:cNvSpPr/>
          <p:nvPr/>
        </p:nvSpPr>
        <p:spPr>
          <a:xfrm>
            <a:off x="5228700" y="1673300"/>
            <a:ext cx="18333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CNS</a:t>
            </a:r>
            <a:r>
              <a:rPr b="1" baseline="30000" lang="ar">
                <a:solidFill>
                  <a:srgbClr val="FFFFFF"/>
                </a:solidFill>
                <a:latin typeface="Mada"/>
                <a:ea typeface="Mada"/>
                <a:cs typeface="Mada"/>
                <a:sym typeface="Mada"/>
              </a:rPr>
              <a:t>1</a:t>
            </a:r>
            <a:endParaRPr b="1" baseline="30000">
              <a:solidFill>
                <a:srgbClr val="FFFFFF"/>
              </a:solidFill>
              <a:latin typeface="Mada"/>
              <a:ea typeface="Mada"/>
              <a:cs typeface="Mada"/>
              <a:sym typeface="Mada"/>
            </a:endParaRPr>
          </a:p>
        </p:txBody>
      </p:sp>
      <p:pic>
        <p:nvPicPr>
          <p:cNvPr id="237" name="Google Shape;237;p25"/>
          <p:cNvPicPr preferRelativeResize="0"/>
          <p:nvPr/>
        </p:nvPicPr>
        <p:blipFill>
          <a:blip r:embed="rId3">
            <a:alphaModFix/>
          </a:blip>
          <a:stretch>
            <a:fillRect/>
          </a:stretch>
        </p:blipFill>
        <p:spPr>
          <a:xfrm>
            <a:off x="247500" y="1719388"/>
            <a:ext cx="262426" cy="262426"/>
          </a:xfrm>
          <a:prstGeom prst="rect">
            <a:avLst/>
          </a:prstGeom>
          <a:noFill/>
          <a:ln>
            <a:noFill/>
          </a:ln>
        </p:spPr>
      </p:pic>
      <p:pic>
        <p:nvPicPr>
          <p:cNvPr id="238" name="Google Shape;238;p25"/>
          <p:cNvPicPr preferRelativeResize="0"/>
          <p:nvPr/>
        </p:nvPicPr>
        <p:blipFill>
          <a:blip r:embed="rId4">
            <a:alphaModFix/>
          </a:blip>
          <a:stretch>
            <a:fillRect/>
          </a:stretch>
        </p:blipFill>
        <p:spPr>
          <a:xfrm>
            <a:off x="2000100" y="3732205"/>
            <a:ext cx="262424" cy="242609"/>
          </a:xfrm>
          <a:prstGeom prst="rect">
            <a:avLst/>
          </a:prstGeom>
          <a:noFill/>
          <a:ln>
            <a:noFill/>
          </a:ln>
        </p:spPr>
      </p:pic>
      <p:pic>
        <p:nvPicPr>
          <p:cNvPr id="239" name="Google Shape;239;p25"/>
          <p:cNvPicPr preferRelativeResize="0"/>
          <p:nvPr/>
        </p:nvPicPr>
        <p:blipFill>
          <a:blip r:embed="rId5">
            <a:alphaModFix/>
          </a:blip>
          <a:stretch>
            <a:fillRect/>
          </a:stretch>
        </p:blipFill>
        <p:spPr>
          <a:xfrm>
            <a:off x="5260338" y="1719376"/>
            <a:ext cx="262426" cy="262426"/>
          </a:xfrm>
          <a:prstGeom prst="rect">
            <a:avLst/>
          </a:prstGeom>
          <a:noFill/>
          <a:ln>
            <a:noFill/>
          </a:ln>
        </p:spPr>
      </p:pic>
      <p:sp>
        <p:nvSpPr>
          <p:cNvPr id="240" name="Google Shape;240;p25"/>
          <p:cNvSpPr/>
          <p:nvPr/>
        </p:nvSpPr>
        <p:spPr>
          <a:xfrm>
            <a:off x="3830171" y="4045350"/>
            <a:ext cx="16962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Severe muscle cramps </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Paresthesias</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Muscle weakness</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Carpal tunnel syndrome</a:t>
            </a:r>
            <a:endParaRPr sz="1100">
              <a:latin typeface="Mada"/>
              <a:ea typeface="Mada"/>
              <a:cs typeface="Mada"/>
              <a:sym typeface="Mada"/>
            </a:endParaRPr>
          </a:p>
        </p:txBody>
      </p:sp>
      <p:sp>
        <p:nvSpPr>
          <p:cNvPr id="241" name="Google Shape;241;p25"/>
          <p:cNvSpPr/>
          <p:nvPr/>
        </p:nvSpPr>
        <p:spPr>
          <a:xfrm>
            <a:off x="3830171" y="3690750"/>
            <a:ext cx="14589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    Neuromuscular system</a:t>
            </a:r>
            <a:endParaRPr b="1" sz="1200">
              <a:solidFill>
                <a:srgbClr val="FFFFFF"/>
              </a:solidFill>
              <a:latin typeface="Mada"/>
              <a:ea typeface="Mada"/>
              <a:cs typeface="Mada"/>
              <a:sym typeface="Mada"/>
            </a:endParaRPr>
          </a:p>
        </p:txBody>
      </p:sp>
      <p:pic>
        <p:nvPicPr>
          <p:cNvPr id="242" name="Google Shape;242;p25"/>
          <p:cNvPicPr preferRelativeResize="0"/>
          <p:nvPr/>
        </p:nvPicPr>
        <p:blipFill>
          <a:blip r:embed="rId6">
            <a:alphaModFix/>
          </a:blip>
          <a:stretch>
            <a:fillRect/>
          </a:stretch>
        </p:blipFill>
        <p:spPr>
          <a:xfrm>
            <a:off x="201525" y="3722288"/>
            <a:ext cx="262425" cy="262425"/>
          </a:xfrm>
          <a:prstGeom prst="rect">
            <a:avLst/>
          </a:prstGeom>
          <a:noFill/>
          <a:ln>
            <a:noFill/>
          </a:ln>
        </p:spPr>
      </p:pic>
      <p:pic>
        <p:nvPicPr>
          <p:cNvPr id="243" name="Google Shape;243;p25"/>
          <p:cNvPicPr preferRelativeResize="0"/>
          <p:nvPr/>
        </p:nvPicPr>
        <p:blipFill>
          <a:blip r:embed="rId7">
            <a:alphaModFix/>
          </a:blip>
          <a:stretch>
            <a:fillRect/>
          </a:stretch>
        </p:blipFill>
        <p:spPr>
          <a:xfrm>
            <a:off x="2753213" y="1719388"/>
            <a:ext cx="262426" cy="262426"/>
          </a:xfrm>
          <a:prstGeom prst="rect">
            <a:avLst/>
          </a:prstGeom>
          <a:noFill/>
          <a:ln>
            <a:noFill/>
          </a:ln>
        </p:spPr>
      </p:pic>
      <p:pic>
        <p:nvPicPr>
          <p:cNvPr id="244" name="Google Shape;244;p25"/>
          <p:cNvPicPr preferRelativeResize="0"/>
          <p:nvPr/>
        </p:nvPicPr>
        <p:blipFill>
          <a:blip r:embed="rId8">
            <a:alphaModFix/>
          </a:blip>
          <a:stretch>
            <a:fillRect/>
          </a:stretch>
        </p:blipFill>
        <p:spPr>
          <a:xfrm>
            <a:off x="3830150" y="3736838"/>
            <a:ext cx="262426" cy="262426"/>
          </a:xfrm>
          <a:prstGeom prst="rect">
            <a:avLst/>
          </a:prstGeom>
          <a:noFill/>
          <a:ln>
            <a:noFill/>
          </a:ln>
        </p:spPr>
      </p:pic>
      <p:sp>
        <p:nvSpPr>
          <p:cNvPr id="245" name="Google Shape;245;p25"/>
          <p:cNvSpPr/>
          <p:nvPr/>
        </p:nvSpPr>
        <p:spPr>
          <a:xfrm>
            <a:off x="5658971" y="4045350"/>
            <a:ext cx="16962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Chronic constipation</a:t>
            </a:r>
            <a:endParaRPr sz="1200">
              <a:latin typeface="Mada"/>
              <a:ea typeface="Mada"/>
              <a:cs typeface="Mada"/>
              <a:sym typeface="Mada"/>
            </a:endParaRPr>
          </a:p>
          <a:p>
            <a:pPr indent="-162599" lvl="0" marL="208799" marR="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Ileus</a:t>
            </a:r>
            <a:endParaRPr sz="1200">
              <a:latin typeface="Mada"/>
              <a:ea typeface="Mada"/>
              <a:cs typeface="Mada"/>
              <a:sym typeface="Mada"/>
            </a:endParaRPr>
          </a:p>
        </p:txBody>
      </p:sp>
      <p:sp>
        <p:nvSpPr>
          <p:cNvPr id="246" name="Google Shape;246;p25"/>
          <p:cNvSpPr/>
          <p:nvPr/>
        </p:nvSpPr>
        <p:spPr>
          <a:xfrm>
            <a:off x="5658971" y="3690750"/>
            <a:ext cx="14589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GI</a:t>
            </a:r>
            <a:endParaRPr b="1" sz="1200">
              <a:solidFill>
                <a:srgbClr val="FFFFFF"/>
              </a:solidFill>
              <a:latin typeface="Mada"/>
              <a:ea typeface="Mada"/>
              <a:cs typeface="Mada"/>
              <a:sym typeface="Mada"/>
            </a:endParaRPr>
          </a:p>
        </p:txBody>
      </p:sp>
      <p:pic>
        <p:nvPicPr>
          <p:cNvPr id="247" name="Google Shape;247;p25"/>
          <p:cNvPicPr preferRelativeResize="0"/>
          <p:nvPr/>
        </p:nvPicPr>
        <p:blipFill>
          <a:blip r:embed="rId9">
            <a:alphaModFix/>
          </a:blip>
          <a:stretch>
            <a:fillRect/>
          </a:stretch>
        </p:blipFill>
        <p:spPr>
          <a:xfrm>
            <a:off x="5736950" y="3736850"/>
            <a:ext cx="262426" cy="262426"/>
          </a:xfrm>
          <a:prstGeom prst="rect">
            <a:avLst/>
          </a:prstGeom>
          <a:noFill/>
          <a:ln>
            <a:noFill/>
          </a:ln>
        </p:spPr>
      </p:pic>
      <p:sp>
        <p:nvSpPr>
          <p:cNvPr id="248" name="Google Shape;248;p25"/>
          <p:cNvSpPr/>
          <p:nvPr/>
        </p:nvSpPr>
        <p:spPr>
          <a:xfrm>
            <a:off x="325050" y="6107850"/>
            <a:ext cx="7104000" cy="3851400"/>
          </a:xfrm>
          <a:prstGeom prst="snip1Rect">
            <a:avLst>
              <a:gd fmla="val 16667" name="adj"/>
            </a:avLst>
          </a:prstGeom>
          <a:noFill/>
          <a:ln cap="flat" cmpd="sng" w="28575">
            <a:solidFill>
              <a:schemeClr val="accent3"/>
            </a:solidFill>
            <a:prstDash val="lgDashDot"/>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249" name="Google Shape;249;p25"/>
          <p:cNvPicPr preferRelativeResize="0"/>
          <p:nvPr/>
        </p:nvPicPr>
        <p:blipFill>
          <a:blip r:embed="rId10">
            <a:alphaModFix/>
          </a:blip>
          <a:stretch>
            <a:fillRect/>
          </a:stretch>
        </p:blipFill>
        <p:spPr>
          <a:xfrm>
            <a:off x="2151895" y="5474020"/>
            <a:ext cx="562200" cy="562200"/>
          </a:xfrm>
          <a:prstGeom prst="rect">
            <a:avLst/>
          </a:prstGeom>
          <a:noFill/>
          <a:ln>
            <a:noFill/>
          </a:ln>
        </p:spPr>
      </p:pic>
      <p:sp>
        <p:nvSpPr>
          <p:cNvPr id="250" name="Google Shape;250;p25"/>
          <p:cNvSpPr/>
          <p:nvPr/>
        </p:nvSpPr>
        <p:spPr>
          <a:xfrm>
            <a:off x="167850" y="2027900"/>
            <a:ext cx="2131800" cy="14772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Bradycardia</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Decreased cardiac output</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b="1" lang="ar" sz="1200">
                <a:latin typeface="Mada"/>
                <a:ea typeface="Mada"/>
                <a:cs typeface="Mada"/>
                <a:sym typeface="Mada"/>
              </a:rPr>
              <a:t>Low voltage ECG </a:t>
            </a:r>
            <a:r>
              <a:rPr lang="ar" sz="1200">
                <a:solidFill>
                  <a:srgbClr val="6AA84F"/>
                </a:solidFill>
                <a:latin typeface="Mada"/>
                <a:ea typeface="Mada"/>
                <a:cs typeface="Mada"/>
                <a:sym typeface="Mada"/>
              </a:rPr>
              <a:t>(due to pericardial effusion)</a:t>
            </a:r>
            <a:endParaRPr sz="1200">
              <a:solidFill>
                <a:srgbClr val="6AA84F"/>
              </a:solidFill>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Cardiomegaly</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Pericardial effusion</a:t>
            </a:r>
            <a:endParaRPr sz="1200">
              <a:latin typeface="Mada"/>
              <a:ea typeface="Mada"/>
              <a:cs typeface="Mada"/>
              <a:sym typeface="Mada"/>
            </a:endParaRPr>
          </a:p>
        </p:txBody>
      </p:sp>
      <p:sp>
        <p:nvSpPr>
          <p:cNvPr id="251" name="Google Shape;251;p25"/>
          <p:cNvSpPr txBox="1"/>
          <p:nvPr/>
        </p:nvSpPr>
        <p:spPr>
          <a:xfrm>
            <a:off x="-144350" y="10258425"/>
            <a:ext cx="7689900" cy="338700"/>
          </a:xfrm>
          <a:prstGeom prst="rect">
            <a:avLst/>
          </a:prstGeom>
          <a:noFill/>
          <a:ln>
            <a:noFill/>
          </a:ln>
        </p:spPr>
        <p:txBody>
          <a:bodyPr anchorCtr="0" anchor="t" bIns="91425" lIns="91425" spcFirstLastPara="1" rIns="91425" wrap="square" tIns="91425">
            <a:spAutoFit/>
          </a:bodyPr>
          <a:lstStyle/>
          <a:p>
            <a:pPr indent="-149900" lvl="0" marL="316800" rtl="0" algn="l">
              <a:spcBef>
                <a:spcPts val="0"/>
              </a:spcBef>
              <a:spcAft>
                <a:spcPts val="0"/>
              </a:spcAft>
              <a:buClr>
                <a:srgbClr val="6AA84F"/>
              </a:buClr>
              <a:buSzPts val="1000"/>
              <a:buFont typeface="Mada"/>
              <a:buAutoNum type="arabicPeriod"/>
            </a:pPr>
            <a:r>
              <a:rPr lang="ar" sz="1000">
                <a:solidFill>
                  <a:srgbClr val="6AA84F"/>
                </a:solidFill>
                <a:latin typeface="Mada"/>
                <a:ea typeface="Mada"/>
                <a:cs typeface="Mada"/>
                <a:sym typeface="Mada"/>
              </a:rPr>
              <a:t>C</a:t>
            </a:r>
            <a:r>
              <a:rPr lang="ar" sz="1000">
                <a:solidFill>
                  <a:srgbClr val="6AA84F"/>
                </a:solidFill>
                <a:latin typeface="Mada"/>
                <a:ea typeface="Mada"/>
                <a:cs typeface="Mada"/>
                <a:sym typeface="Mada"/>
              </a:rPr>
              <a:t>onfusion, loss of memory, problems in concentration are common presentations especially in the elderly.</a:t>
            </a:r>
            <a:endParaRPr sz="1000">
              <a:solidFill>
                <a:srgbClr val="6AA84F"/>
              </a:solidFill>
              <a:latin typeface="Mada"/>
              <a:ea typeface="Mada"/>
              <a:cs typeface="Mada"/>
              <a:sym typeface="Mada"/>
            </a:endParaRPr>
          </a:p>
        </p:txBody>
      </p:sp>
      <p:sp>
        <p:nvSpPr>
          <p:cNvPr id="252" name="Google Shape;252;p25"/>
          <p:cNvSpPr txBox="1"/>
          <p:nvPr/>
        </p:nvSpPr>
        <p:spPr>
          <a:xfrm>
            <a:off x="228600" y="6248400"/>
            <a:ext cx="6772200" cy="1662300"/>
          </a:xfrm>
          <a:prstGeom prst="rect">
            <a:avLst/>
          </a:prstGeom>
          <a:noFill/>
          <a:ln>
            <a:noFill/>
          </a:ln>
        </p:spPr>
        <p:txBody>
          <a:bodyPr anchorCtr="0" anchor="t" bIns="91425" lIns="91425" spcFirstLastPara="1" rIns="91425" wrap="square" tIns="91425">
            <a:spAutoFit/>
          </a:bodyPr>
          <a:lstStyle/>
          <a:p>
            <a:pPr indent="-198600" lvl="0" marL="352799" rtl="0" algn="l">
              <a:spcBef>
                <a:spcPts val="0"/>
              </a:spcBef>
              <a:spcAft>
                <a:spcPts val="0"/>
              </a:spcAft>
              <a:buClr>
                <a:srgbClr val="0B5394"/>
              </a:buClr>
              <a:buSzPts val="1200"/>
              <a:buFont typeface="Mada"/>
              <a:buChar char="●"/>
            </a:pPr>
            <a:r>
              <a:rPr b="1" lang="ar" sz="1200">
                <a:solidFill>
                  <a:srgbClr val="0B5394"/>
                </a:solidFill>
                <a:latin typeface="Mada"/>
                <a:ea typeface="Mada"/>
                <a:cs typeface="Mada"/>
                <a:sym typeface="Mada"/>
              </a:rPr>
              <a:t>Serum TSH is the investigation of choice; a </a:t>
            </a:r>
            <a:r>
              <a:rPr b="1" lang="ar" sz="1200">
                <a:solidFill>
                  <a:srgbClr val="CC0000"/>
                </a:solidFill>
                <a:latin typeface="Mada"/>
                <a:ea typeface="Mada"/>
                <a:cs typeface="Mada"/>
                <a:sym typeface="Mada"/>
              </a:rPr>
              <a:t>High TSH,</a:t>
            </a:r>
            <a:r>
              <a:rPr b="1" lang="ar" sz="1200">
                <a:solidFill>
                  <a:srgbClr val="0B5394"/>
                </a:solidFill>
                <a:latin typeface="Mada"/>
                <a:ea typeface="Mada"/>
                <a:cs typeface="Mada"/>
                <a:sym typeface="Mada"/>
              </a:rPr>
              <a:t> level confirms primary hypothyroidism.</a:t>
            </a:r>
            <a:endParaRPr b="1" sz="1200">
              <a:solidFill>
                <a:srgbClr val="0B5394"/>
              </a:solidFill>
              <a:latin typeface="Mada"/>
              <a:ea typeface="Mada"/>
              <a:cs typeface="Mada"/>
              <a:sym typeface="Mada"/>
            </a:endParaRPr>
          </a:p>
          <a:p>
            <a:pPr indent="-198600" lvl="0" marL="352799" rtl="0" algn="l">
              <a:spcBef>
                <a:spcPts val="0"/>
              </a:spcBef>
              <a:spcAft>
                <a:spcPts val="0"/>
              </a:spcAft>
              <a:buClr>
                <a:srgbClr val="0B5394"/>
              </a:buClr>
              <a:buSzPts val="1200"/>
              <a:buFont typeface="Mada"/>
              <a:buChar char="●"/>
            </a:pPr>
            <a:r>
              <a:rPr b="1" lang="ar" sz="1200">
                <a:solidFill>
                  <a:srgbClr val="CC0000"/>
                </a:solidFill>
                <a:latin typeface="Mada"/>
                <a:ea typeface="Mada"/>
                <a:cs typeface="Mada"/>
                <a:sym typeface="Mada"/>
              </a:rPr>
              <a:t>A low free T4</a:t>
            </a:r>
            <a:r>
              <a:rPr lang="ar" sz="1200">
                <a:solidFill>
                  <a:srgbClr val="0B5394"/>
                </a:solidFill>
                <a:latin typeface="Mada"/>
                <a:ea typeface="Mada"/>
                <a:cs typeface="Mada"/>
                <a:sym typeface="Mada"/>
              </a:rPr>
              <a:t> level confirms the hypothyroid state (and is also essential to exclude TSH deficiency if clinical hypothyroidism is strongly suspected and TSH is normal or low).</a:t>
            </a:r>
            <a:endParaRPr sz="1200">
              <a:solidFill>
                <a:srgbClr val="0B5394"/>
              </a:solidFill>
              <a:latin typeface="Mada"/>
              <a:ea typeface="Mada"/>
              <a:cs typeface="Mada"/>
              <a:sym typeface="Mada"/>
            </a:endParaRPr>
          </a:p>
          <a:p>
            <a:pPr indent="-198600"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Low T3, </a:t>
            </a:r>
            <a:r>
              <a:rPr lang="ar" sz="1200">
                <a:solidFill>
                  <a:srgbClr val="0B5394"/>
                </a:solidFill>
                <a:latin typeface="Mada"/>
                <a:ea typeface="Mada"/>
                <a:cs typeface="Mada"/>
                <a:sym typeface="Mada"/>
              </a:rPr>
              <a:t>unhelpful since they do not discriminate reliably between euthyroidism and hypothyroidism.</a:t>
            </a:r>
            <a:endParaRPr sz="1200">
              <a:solidFill>
                <a:srgbClr val="0B5394"/>
              </a:solidFill>
              <a:latin typeface="Mada"/>
              <a:ea typeface="Mada"/>
              <a:cs typeface="Mada"/>
              <a:sym typeface="Mada"/>
            </a:endParaRPr>
          </a:p>
          <a:p>
            <a:pPr indent="-198600"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TRH stimulation test </a:t>
            </a:r>
            <a:r>
              <a:rPr lang="ar" sz="1200">
                <a:solidFill>
                  <a:srgbClr val="6AA84F"/>
                </a:solidFill>
                <a:latin typeface="Mada"/>
                <a:ea typeface="Mada"/>
                <a:cs typeface="Mada"/>
                <a:sym typeface="Mada"/>
              </a:rPr>
              <a:t>(old, not used)</a:t>
            </a:r>
            <a:endParaRPr sz="1200">
              <a:solidFill>
                <a:srgbClr val="6AA84F"/>
              </a:solidFill>
              <a:latin typeface="Mada"/>
              <a:ea typeface="Mada"/>
              <a:cs typeface="Mada"/>
              <a:sym typeface="Mada"/>
            </a:endParaRPr>
          </a:p>
          <a:p>
            <a:pPr indent="-198600"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Positive TPO antiboidies</a:t>
            </a:r>
            <a:endParaRPr b="1" sz="1200">
              <a:solidFill>
                <a:schemeClr val="dk1"/>
              </a:solidFill>
              <a:latin typeface="Mada"/>
              <a:ea typeface="Mada"/>
              <a:cs typeface="Mada"/>
              <a:sym typeface="Mada"/>
            </a:endParaRPr>
          </a:p>
          <a:p>
            <a:pPr indent="-198600" lvl="0" marL="352799" rtl="0" algn="l">
              <a:spcBef>
                <a:spcPts val="0"/>
              </a:spcBef>
              <a:spcAft>
                <a:spcPts val="0"/>
              </a:spcAft>
              <a:buClr>
                <a:srgbClr val="1C4588"/>
              </a:buClr>
              <a:buSzPts val="1200"/>
              <a:buFont typeface="Mada"/>
              <a:buChar char="●"/>
            </a:pPr>
            <a:r>
              <a:rPr b="1" lang="ar" sz="1200">
                <a:solidFill>
                  <a:srgbClr val="0B5394"/>
                </a:solidFill>
                <a:latin typeface="Mada"/>
                <a:ea typeface="Mada"/>
                <a:cs typeface="Mada"/>
                <a:sym typeface="Mada"/>
              </a:rPr>
              <a:t>Other abnormalities include the following: 	</a:t>
            </a:r>
            <a:endParaRPr b="1"/>
          </a:p>
        </p:txBody>
      </p:sp>
      <p:pic>
        <p:nvPicPr>
          <p:cNvPr id="253" name="Google Shape;253;p25"/>
          <p:cNvPicPr preferRelativeResize="0"/>
          <p:nvPr/>
        </p:nvPicPr>
        <p:blipFill>
          <a:blip r:embed="rId11">
            <a:alphaModFix/>
          </a:blip>
          <a:stretch>
            <a:fillRect/>
          </a:stretch>
        </p:blipFill>
        <p:spPr>
          <a:xfrm>
            <a:off x="4899725" y="7843500"/>
            <a:ext cx="2218149" cy="1603390"/>
          </a:xfrm>
          <a:prstGeom prst="rect">
            <a:avLst/>
          </a:prstGeom>
          <a:noFill/>
          <a:ln cap="flat" cmpd="sng" w="19050">
            <a:solidFill>
              <a:srgbClr val="1C4588"/>
            </a:solidFill>
            <a:prstDash val="solid"/>
            <a:round/>
            <a:headEnd len="sm" w="sm" type="none"/>
            <a:tailEnd len="sm" w="sm" type="none"/>
          </a:ln>
        </p:spPr>
      </p:pic>
      <p:sp>
        <p:nvSpPr>
          <p:cNvPr id="254" name="Google Shape;254;p25"/>
          <p:cNvSpPr txBox="1"/>
          <p:nvPr/>
        </p:nvSpPr>
        <p:spPr>
          <a:xfrm>
            <a:off x="509925" y="7742900"/>
            <a:ext cx="4335900" cy="2216400"/>
          </a:xfrm>
          <a:prstGeom prst="rect">
            <a:avLst/>
          </a:prstGeom>
          <a:noFill/>
          <a:ln>
            <a:noFill/>
          </a:ln>
        </p:spPr>
        <p:txBody>
          <a:bodyPr anchorCtr="0" anchor="t" bIns="91425" lIns="91425" spcFirstLastPara="1" rIns="91425" wrap="square" tIns="91425">
            <a:spAutoFit/>
          </a:bodyPr>
          <a:lstStyle/>
          <a:p>
            <a:pPr indent="-198600" lvl="0" marL="352799" rtl="0" algn="just">
              <a:spcBef>
                <a:spcPts val="0"/>
              </a:spcBef>
              <a:spcAft>
                <a:spcPts val="0"/>
              </a:spcAft>
              <a:buClr>
                <a:srgbClr val="0B5394"/>
              </a:buClr>
              <a:buSzPts val="1200"/>
              <a:buFont typeface="Mada"/>
              <a:buChar char="○"/>
            </a:pPr>
            <a:r>
              <a:rPr b="1" lang="ar" sz="1200">
                <a:solidFill>
                  <a:schemeClr val="dk1"/>
                </a:solidFill>
                <a:latin typeface="Mada"/>
                <a:ea typeface="Mada"/>
                <a:cs typeface="Mada"/>
                <a:sym typeface="Mada"/>
              </a:rPr>
              <a:t>Anaemia</a:t>
            </a:r>
            <a:r>
              <a:rPr lang="ar" sz="1200">
                <a:solidFill>
                  <a:srgbClr val="0B5394"/>
                </a:solidFill>
                <a:latin typeface="Mada"/>
                <a:ea typeface="Mada"/>
                <a:cs typeface="Mada"/>
                <a:sym typeface="Mada"/>
              </a:rPr>
              <a:t>, which is usually normochromic and normocytic in type but may be macrocytic (sometimes this is due to associated pernicious anaemia) or microcytic (in women, due to menorrhagia or undiagnosed coeliac disease) </a:t>
            </a:r>
            <a:endParaRPr sz="1200">
              <a:solidFill>
                <a:srgbClr val="0B5394"/>
              </a:solidFill>
              <a:latin typeface="Mada"/>
              <a:ea typeface="Mada"/>
              <a:cs typeface="Mada"/>
              <a:sym typeface="Mada"/>
            </a:endParaRPr>
          </a:p>
          <a:p>
            <a:pPr indent="-198600" lvl="0" marL="352799" rtl="0" algn="just">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Low Na </a:t>
            </a:r>
            <a:r>
              <a:rPr lang="ar" sz="1200">
                <a:solidFill>
                  <a:srgbClr val="0B5394"/>
                </a:solidFill>
                <a:latin typeface="Mada"/>
                <a:ea typeface="Mada"/>
                <a:cs typeface="Mada"/>
                <a:sym typeface="Mada"/>
              </a:rPr>
              <a:t>due to an increase in ADH and impaired free water clearance </a:t>
            </a:r>
            <a:r>
              <a:rPr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dilutional</a:t>
            </a:r>
            <a:r>
              <a:rPr lang="ar" sz="1200">
                <a:solidFill>
                  <a:srgbClr val="6AA84F"/>
                </a:solidFill>
                <a:latin typeface="Mada"/>
                <a:ea typeface="Mada"/>
                <a:cs typeface="Mada"/>
                <a:sym typeface="Mada"/>
              </a:rPr>
              <a:t> hyponatremia due to fluid retention</a:t>
            </a:r>
            <a:r>
              <a:rPr lang="ar" sz="1200">
                <a:solidFill>
                  <a:srgbClr val="6AA84F"/>
                </a:solidFill>
                <a:latin typeface="Mada"/>
                <a:ea typeface="Mada"/>
                <a:cs typeface="Mada"/>
                <a:sym typeface="Mada"/>
              </a:rPr>
              <a:t>)</a:t>
            </a:r>
            <a:r>
              <a:rPr lang="ar" sz="1200">
                <a:solidFill>
                  <a:srgbClr val="0B5394"/>
                </a:solidFill>
                <a:latin typeface="Mada"/>
                <a:ea typeface="Mada"/>
                <a:cs typeface="Mada"/>
                <a:sym typeface="Mada"/>
              </a:rPr>
              <a:t>.</a:t>
            </a:r>
            <a:endParaRPr sz="1200">
              <a:solidFill>
                <a:srgbClr val="0B5394"/>
              </a:solidFill>
              <a:latin typeface="Mada"/>
              <a:ea typeface="Mada"/>
              <a:cs typeface="Mada"/>
              <a:sym typeface="Mada"/>
            </a:endParaRPr>
          </a:p>
          <a:p>
            <a:pPr indent="-198600" lvl="0" marL="352799" rtl="0" algn="just">
              <a:spcBef>
                <a:spcPts val="0"/>
              </a:spcBef>
              <a:spcAft>
                <a:spcPts val="0"/>
              </a:spcAft>
              <a:buClr>
                <a:srgbClr val="0B5394"/>
              </a:buClr>
              <a:buSzPts val="1200"/>
              <a:buFont typeface="Mada"/>
              <a:buChar char="○"/>
            </a:pPr>
            <a:r>
              <a:rPr lang="ar" sz="1200">
                <a:solidFill>
                  <a:srgbClr val="0B5394"/>
                </a:solidFill>
                <a:latin typeface="Mada"/>
                <a:ea typeface="Mada"/>
                <a:cs typeface="Mada"/>
                <a:sym typeface="Mada"/>
              </a:rPr>
              <a:t>increased serum aspartate transferase levels, from muscle and/or liver</a:t>
            </a:r>
            <a:endParaRPr sz="1200">
              <a:solidFill>
                <a:srgbClr val="0B5394"/>
              </a:solidFill>
              <a:latin typeface="Mada"/>
              <a:ea typeface="Mada"/>
              <a:cs typeface="Mada"/>
              <a:sym typeface="Mada"/>
            </a:endParaRPr>
          </a:p>
          <a:p>
            <a:pPr indent="-198600" lvl="0" marL="352799" rtl="0" algn="just">
              <a:spcBef>
                <a:spcPts val="0"/>
              </a:spcBef>
              <a:spcAft>
                <a:spcPts val="0"/>
              </a:spcAft>
              <a:buClr>
                <a:srgbClr val="0B5394"/>
              </a:buClr>
              <a:buSzPts val="1200"/>
              <a:buFont typeface="Mada"/>
              <a:buChar char="○"/>
            </a:pPr>
            <a:r>
              <a:rPr lang="ar" sz="1200">
                <a:solidFill>
                  <a:srgbClr val="0B5394"/>
                </a:solidFill>
                <a:latin typeface="Mada"/>
                <a:ea typeface="Mada"/>
                <a:cs typeface="Mada"/>
                <a:sym typeface="Mada"/>
              </a:rPr>
              <a:t>increased serum creatine kinase levels, with associated myopathy</a:t>
            </a:r>
            <a:endParaRPr sz="1200">
              <a:solidFill>
                <a:srgbClr val="0B5394"/>
              </a:solidFill>
              <a:latin typeface="Mada"/>
              <a:ea typeface="Mada"/>
              <a:cs typeface="Mada"/>
              <a:sym typeface="Mada"/>
            </a:endParaRPr>
          </a:p>
          <a:p>
            <a:pPr indent="-198600" lvl="0" marL="352799" rtl="0" algn="just">
              <a:spcBef>
                <a:spcPts val="0"/>
              </a:spcBef>
              <a:spcAft>
                <a:spcPts val="0"/>
              </a:spcAft>
              <a:buClr>
                <a:srgbClr val="0B5394"/>
              </a:buClr>
              <a:buSzPts val="1200"/>
              <a:buFont typeface="Mada"/>
              <a:buChar char="○"/>
            </a:pPr>
            <a:r>
              <a:rPr b="1" lang="ar" sz="1200">
                <a:solidFill>
                  <a:schemeClr val="dk1"/>
                </a:solidFill>
                <a:latin typeface="Mada"/>
                <a:ea typeface="Mada"/>
                <a:cs typeface="Mada"/>
                <a:sym typeface="Mada"/>
              </a:rPr>
              <a:t> High </a:t>
            </a:r>
            <a:r>
              <a:rPr b="1" lang="ar" sz="1200">
                <a:solidFill>
                  <a:schemeClr val="dk1"/>
                </a:solidFill>
                <a:latin typeface="Mada"/>
                <a:ea typeface="Mada"/>
                <a:cs typeface="Mada"/>
                <a:sym typeface="Mada"/>
              </a:rPr>
              <a:t>cholesterol, </a:t>
            </a:r>
            <a:r>
              <a:rPr lang="ar" sz="1200">
                <a:solidFill>
                  <a:srgbClr val="6AA84F"/>
                </a:solidFill>
                <a:latin typeface="Mada"/>
                <a:ea typeface="Mada"/>
                <a:cs typeface="Mada"/>
                <a:sym typeface="Mada"/>
              </a:rPr>
              <a:t>mainly</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hypertriglyceridemia</a:t>
            </a:r>
            <a:endParaRPr>
              <a:solidFill>
                <a:srgbClr val="6AA84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Mada"/>
                <a:ea typeface="Mada"/>
                <a:cs typeface="Mada"/>
                <a:sym typeface="Mada"/>
              </a:rPr>
              <a:t>‹#›</a:t>
            </a:fld>
            <a:endParaRPr sz="1700">
              <a:latin typeface="Mada"/>
              <a:ea typeface="Mada"/>
              <a:cs typeface="Mada"/>
              <a:sym typeface="Mada"/>
            </a:endParaRPr>
          </a:p>
        </p:txBody>
      </p:sp>
      <p:sp>
        <p:nvSpPr>
          <p:cNvPr id="260" name="Google Shape;260;p2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Hypothyroidism</a:t>
            </a:r>
            <a:endParaRPr b="1" sz="2600">
              <a:latin typeface="Mada"/>
              <a:ea typeface="Mada"/>
              <a:cs typeface="Mada"/>
              <a:sym typeface="Mada"/>
            </a:endParaRPr>
          </a:p>
        </p:txBody>
      </p:sp>
      <p:sp>
        <p:nvSpPr>
          <p:cNvPr id="261" name="Google Shape;261;p26"/>
          <p:cNvSpPr txBox="1"/>
          <p:nvPr/>
        </p:nvSpPr>
        <p:spPr>
          <a:xfrm>
            <a:off x="171300" y="985713"/>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Treatment</a:t>
            </a:r>
            <a:r>
              <a:rPr b="1" lang="ar" sz="2200">
                <a:highlight>
                  <a:srgbClr val="D0E0E3"/>
                </a:highlight>
                <a:latin typeface="Mada"/>
                <a:ea typeface="Mada"/>
                <a:cs typeface="Mada"/>
                <a:sym typeface="Mada"/>
              </a:rPr>
              <a:t>:</a:t>
            </a:r>
            <a:endParaRPr b="1" sz="2200">
              <a:highlight>
                <a:srgbClr val="D0E0E3"/>
              </a:highlight>
              <a:latin typeface="Mada"/>
              <a:ea typeface="Mada"/>
              <a:cs typeface="Mada"/>
              <a:sym typeface="Mada"/>
            </a:endParaRPr>
          </a:p>
        </p:txBody>
      </p:sp>
      <p:graphicFrame>
        <p:nvGraphicFramePr>
          <p:cNvPr id="262" name="Google Shape;262;p26"/>
          <p:cNvGraphicFramePr/>
          <p:nvPr/>
        </p:nvGraphicFramePr>
        <p:xfrm>
          <a:off x="309142" y="1479104"/>
          <a:ext cx="3000000" cy="3000000"/>
        </p:xfrm>
        <a:graphic>
          <a:graphicData uri="http://schemas.openxmlformats.org/drawingml/2006/table">
            <a:tbl>
              <a:tblPr>
                <a:noFill/>
                <a:tableStyleId>{9EC2A1BF-D59B-4907-AF8D-B1741EF1AC33}</a:tableStyleId>
              </a:tblPr>
              <a:tblGrid>
                <a:gridCol w="4056725"/>
              </a:tblGrid>
              <a:tr h="159025">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Hypothyroidism</a:t>
                      </a:r>
                      <a:endParaRPr sz="13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7A9AD"/>
                    </a:solidFill>
                  </a:tcPr>
                </a:tc>
              </a:tr>
              <a:tr h="80800">
                <a:tc rowSpan="5">
                  <a:txBody>
                    <a:bodyPr/>
                    <a:lstStyle/>
                    <a:p>
                      <a:pPr indent="0" lvl="0" marL="0" rtl="0" algn="l">
                        <a:lnSpc>
                          <a:spcPct val="115000"/>
                        </a:lnSpc>
                        <a:spcBef>
                          <a:spcPts val="0"/>
                        </a:spcBef>
                        <a:spcAft>
                          <a:spcPts val="0"/>
                        </a:spcAft>
                        <a:buClr>
                          <a:schemeClr val="dk1"/>
                        </a:buClr>
                        <a:buSzPts val="1100"/>
                        <a:buFont typeface="Arial"/>
                        <a:buNone/>
                      </a:pPr>
                      <a:r>
                        <a:rPr b="1" lang="ar" sz="1000">
                          <a:solidFill>
                            <a:srgbClr val="1C4588"/>
                          </a:solidFill>
                          <a:latin typeface="Mada"/>
                          <a:ea typeface="Mada"/>
                          <a:cs typeface="Mada"/>
                          <a:sym typeface="Mada"/>
                        </a:rPr>
                        <a:t> </a:t>
                      </a:r>
                      <a:r>
                        <a:rPr b="1" lang="ar" sz="1200">
                          <a:solidFill>
                            <a:srgbClr val="1C4588"/>
                          </a:solidFill>
                          <a:latin typeface="Mada"/>
                          <a:ea typeface="Mada"/>
                          <a:cs typeface="Mada"/>
                          <a:sym typeface="Mada"/>
                        </a:rPr>
                        <a:t>Lifelong</a:t>
                      </a:r>
                      <a:r>
                        <a:rPr b="1" lang="ar" sz="1200">
                          <a:solidFill>
                            <a:schemeClr val="accent6"/>
                          </a:solidFill>
                          <a:latin typeface="Mada"/>
                          <a:ea typeface="Mada"/>
                          <a:cs typeface="Mada"/>
                          <a:sym typeface="Mada"/>
                        </a:rPr>
                        <a:t> Levothyroxine</a:t>
                      </a:r>
                      <a:r>
                        <a:rPr b="1" lang="ar" sz="1200">
                          <a:solidFill>
                            <a:srgbClr val="CC0000"/>
                          </a:solidFill>
                          <a:latin typeface="Mada"/>
                          <a:ea typeface="Mada"/>
                          <a:cs typeface="Mada"/>
                          <a:sym typeface="Mada"/>
                        </a:rPr>
                        <a:t> (T4).</a:t>
                      </a:r>
                      <a:endParaRPr b="1" sz="1200">
                        <a:solidFill>
                          <a:srgbClr val="CC0000"/>
                        </a:solidFill>
                        <a:latin typeface="Mada"/>
                        <a:ea typeface="Mada"/>
                        <a:cs typeface="Mada"/>
                        <a:sym typeface="Mada"/>
                      </a:endParaRPr>
                    </a:p>
                    <a:p>
                      <a:pPr indent="-198600" lvl="0" marL="244800" rtl="0" algn="l">
                        <a:lnSpc>
                          <a:spcPct val="115000"/>
                        </a:lnSpc>
                        <a:spcBef>
                          <a:spcPts val="0"/>
                        </a:spcBef>
                        <a:spcAft>
                          <a:spcPts val="0"/>
                        </a:spcAft>
                        <a:buSzPts val="1200"/>
                        <a:buFont typeface="Mada"/>
                        <a:buChar char="●"/>
                      </a:pPr>
                      <a:r>
                        <a:rPr lang="ar" sz="1200">
                          <a:latin typeface="Mada"/>
                          <a:ea typeface="Mada"/>
                          <a:cs typeface="Mada"/>
                          <a:sym typeface="Mada"/>
                        </a:rPr>
                        <a:t>Follow serum Free T4 and TSH</a:t>
                      </a:r>
                      <a:endParaRPr sz="1200">
                        <a:latin typeface="Mada"/>
                        <a:ea typeface="Mada"/>
                        <a:cs typeface="Mada"/>
                        <a:sym typeface="Mada"/>
                      </a:endParaRPr>
                    </a:p>
                    <a:p>
                      <a:pPr indent="-198600" lvl="0" marL="244800" rtl="0" algn="l">
                        <a:lnSpc>
                          <a:spcPct val="115000"/>
                        </a:lnSpc>
                        <a:spcBef>
                          <a:spcPts val="0"/>
                        </a:spcBef>
                        <a:spcAft>
                          <a:spcPts val="0"/>
                        </a:spcAft>
                        <a:buSzPts val="1200"/>
                        <a:buFont typeface="Mada"/>
                        <a:buChar char="●"/>
                      </a:pPr>
                      <a:r>
                        <a:rPr lang="ar" sz="1200">
                          <a:latin typeface="Mada"/>
                          <a:ea typeface="Mada"/>
                          <a:cs typeface="Mada"/>
                          <a:sym typeface="Mada"/>
                        </a:rPr>
                        <a:t>Take dose in AM</a:t>
                      </a:r>
                      <a:endParaRPr sz="1200">
                        <a:latin typeface="Mada"/>
                        <a:ea typeface="Mada"/>
                        <a:cs typeface="Mada"/>
                        <a:sym typeface="Mada"/>
                      </a:endParaRPr>
                    </a:p>
                    <a:p>
                      <a:pPr indent="-198600" lvl="0" marL="244800" rtl="0" algn="l">
                        <a:lnSpc>
                          <a:spcPct val="115000"/>
                        </a:lnSpc>
                        <a:spcBef>
                          <a:spcPts val="0"/>
                        </a:spcBef>
                        <a:spcAft>
                          <a:spcPts val="0"/>
                        </a:spcAft>
                        <a:buSzPts val="1200"/>
                        <a:buFont typeface="Mada"/>
                        <a:buChar char="●"/>
                      </a:pPr>
                      <a:r>
                        <a:rPr lang="ar" sz="1200">
                          <a:latin typeface="Mada"/>
                          <a:ea typeface="Mada"/>
                          <a:cs typeface="Mada"/>
                          <a:sym typeface="Mada"/>
                        </a:rPr>
                        <a:t>Do blood test fasting before taking the daily dose</a:t>
                      </a:r>
                      <a:endParaRPr sz="1200">
                        <a:latin typeface="Mada"/>
                        <a:ea typeface="Mada"/>
                        <a:cs typeface="Mada"/>
                        <a:sym typeface="Mada"/>
                      </a:endParaRPr>
                    </a:p>
                    <a:p>
                      <a:pPr indent="-198600" lvl="0" marL="244800" rtl="0" algn="l">
                        <a:lnSpc>
                          <a:spcPct val="115000"/>
                        </a:lnSpc>
                        <a:spcBef>
                          <a:spcPts val="0"/>
                        </a:spcBef>
                        <a:spcAft>
                          <a:spcPts val="0"/>
                        </a:spcAft>
                        <a:buSzPts val="1200"/>
                        <a:buFont typeface="Mada"/>
                        <a:buChar char="●"/>
                      </a:pPr>
                      <a:r>
                        <a:rPr lang="ar" sz="1200">
                          <a:latin typeface="Mada"/>
                          <a:ea typeface="Mada"/>
                          <a:cs typeface="Mada"/>
                          <a:sym typeface="Mada"/>
                        </a:rPr>
                        <a:t>Adults: 1.7</a:t>
                      </a:r>
                      <a:r>
                        <a:rPr lang="ar" sz="1200">
                          <a:solidFill>
                            <a:srgbClr val="6AA84F"/>
                          </a:solidFill>
                          <a:latin typeface="Mada"/>
                          <a:ea typeface="Mada"/>
                          <a:cs typeface="Mada"/>
                          <a:sym typeface="Mada"/>
                        </a:rPr>
                        <a:t>-2</a:t>
                      </a:r>
                      <a:r>
                        <a:rPr lang="ar" sz="1200">
                          <a:latin typeface="Mada"/>
                          <a:ea typeface="Mada"/>
                          <a:cs typeface="Mada"/>
                          <a:sym typeface="Mada"/>
                        </a:rPr>
                        <a:t> ug/kg/d, but lower in elderly (1.6 ug/kg/d)</a:t>
                      </a:r>
                      <a:endParaRPr sz="1200">
                        <a:latin typeface="Mada"/>
                        <a:ea typeface="Mada"/>
                        <a:cs typeface="Mada"/>
                        <a:sym typeface="Mada"/>
                      </a:endParaRPr>
                    </a:p>
                    <a:p>
                      <a:pPr indent="-198600" lvl="0" marL="244800" rtl="0" algn="l">
                        <a:lnSpc>
                          <a:spcPct val="115000"/>
                        </a:lnSpc>
                        <a:spcBef>
                          <a:spcPts val="0"/>
                        </a:spcBef>
                        <a:spcAft>
                          <a:spcPts val="0"/>
                        </a:spcAft>
                        <a:buSzPts val="1200"/>
                        <a:buFont typeface="Mada"/>
                        <a:buChar char="●"/>
                      </a:pPr>
                      <a:r>
                        <a:rPr lang="ar" sz="1200">
                          <a:latin typeface="Mada"/>
                          <a:ea typeface="Mada"/>
                          <a:cs typeface="Mada"/>
                          <a:sym typeface="Mada"/>
                        </a:rPr>
                        <a:t>For TSH suppression (nodular goiters or cancer): 2.2 ug/kg/d</a:t>
                      </a:r>
                      <a:endParaRPr sz="1200">
                        <a:latin typeface="Mada"/>
                        <a:ea typeface="Mada"/>
                        <a:cs typeface="Mada"/>
                        <a:sym typeface="Mada"/>
                      </a:endParaRPr>
                    </a:p>
                    <a:p>
                      <a:pPr indent="-198600" lvl="0" marL="244800" rtl="0" algn="l">
                        <a:lnSpc>
                          <a:spcPct val="115000"/>
                        </a:lnSpc>
                        <a:spcBef>
                          <a:spcPts val="0"/>
                        </a:spcBef>
                        <a:spcAft>
                          <a:spcPts val="0"/>
                        </a:spcAft>
                        <a:buSzPts val="1200"/>
                        <a:buFont typeface="Mada"/>
                        <a:buChar char="●"/>
                      </a:pPr>
                      <a:r>
                        <a:rPr lang="ar" sz="1200">
                          <a:latin typeface="Mada"/>
                          <a:ea typeface="Mada"/>
                          <a:cs typeface="Mada"/>
                          <a:sym typeface="Mada"/>
                        </a:rPr>
                        <a:t>Increase dose of T4 in malabsorptive states or concurrent administration of aluminum preparations, cholestyramine, calcium, or iron compounds. </a:t>
                      </a:r>
                      <a:r>
                        <a:rPr lang="ar" sz="1200">
                          <a:solidFill>
                            <a:srgbClr val="6AA84F"/>
                          </a:solidFill>
                          <a:latin typeface="Mada"/>
                          <a:ea typeface="Mada"/>
                          <a:cs typeface="Mada"/>
                          <a:sym typeface="Mada"/>
                        </a:rPr>
                        <a:t>make sure to separate them at least 4 hours apart </a:t>
                      </a:r>
                      <a:endParaRPr sz="1200">
                        <a:solidFill>
                          <a:srgbClr val="6AA84F"/>
                        </a:solidFill>
                        <a:latin typeface="Mada"/>
                        <a:ea typeface="Mada"/>
                        <a:cs typeface="Mada"/>
                        <a:sym typeface="Mada"/>
                      </a:endParaRPr>
                    </a:p>
                    <a:p>
                      <a:pPr indent="-198600" lvl="0" marL="244800" rtl="0" algn="l">
                        <a:lnSpc>
                          <a:spcPct val="115000"/>
                        </a:lnSpc>
                        <a:spcBef>
                          <a:spcPts val="0"/>
                        </a:spcBef>
                        <a:spcAft>
                          <a:spcPts val="0"/>
                        </a:spcAft>
                        <a:buSzPts val="1200"/>
                        <a:buFont typeface="Mada"/>
                        <a:buChar char="●"/>
                      </a:pPr>
                      <a:r>
                        <a:rPr lang="ar" sz="1200">
                          <a:latin typeface="Mada"/>
                          <a:ea typeface="Mada"/>
                          <a:cs typeface="Mada"/>
                          <a:sym typeface="Mada"/>
                        </a:rPr>
                        <a:t>Increase dose of T4 in pregnancy and lactation</a:t>
                      </a:r>
                      <a:endParaRPr sz="1200">
                        <a:latin typeface="Mada"/>
                        <a:ea typeface="Mada"/>
                        <a:cs typeface="Mada"/>
                        <a:sym typeface="Mada"/>
                      </a:endParaRPr>
                    </a:p>
                    <a:p>
                      <a:pPr indent="-198600" lvl="0" marL="244800" rtl="0" algn="l">
                        <a:lnSpc>
                          <a:spcPct val="115000"/>
                        </a:lnSpc>
                        <a:spcBef>
                          <a:spcPts val="0"/>
                        </a:spcBef>
                        <a:spcAft>
                          <a:spcPts val="0"/>
                        </a:spcAft>
                        <a:buSzPts val="1200"/>
                        <a:buFont typeface="Mada"/>
                        <a:buChar char="●"/>
                      </a:pPr>
                      <a:r>
                        <a:rPr lang="ar" sz="1200">
                          <a:latin typeface="Mada"/>
                          <a:ea typeface="Mada"/>
                          <a:cs typeface="Mada"/>
                          <a:sym typeface="Mada"/>
                        </a:rPr>
                        <a:t>The t1/2 of levothyroxine is 7 days</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80800">
                <a:tc vMerge="1"/>
              </a:tr>
              <a:tr h="80800">
                <a:tc vMerge="1"/>
              </a:tr>
              <a:tr h="80800">
                <a:tc vMerge="1"/>
              </a:tr>
              <a:tr h="1118275">
                <a:tc vMerge="1"/>
              </a:tr>
            </a:tbl>
          </a:graphicData>
        </a:graphic>
      </p:graphicFrame>
      <p:sp>
        <p:nvSpPr>
          <p:cNvPr id="263" name="Google Shape;263;p26"/>
          <p:cNvSpPr/>
          <p:nvPr/>
        </p:nvSpPr>
        <p:spPr>
          <a:xfrm>
            <a:off x="0" y="4148"/>
            <a:ext cx="1278900" cy="512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6D9EEB"/>
                </a:solidFill>
                <a:latin typeface="Mada"/>
                <a:ea typeface="Mada"/>
                <a:cs typeface="Mada"/>
                <a:sym typeface="Mada"/>
              </a:rPr>
              <a:t>Males </a:t>
            </a:r>
            <a:endParaRPr b="1">
              <a:solidFill>
                <a:srgbClr val="6D9EEB"/>
              </a:solidFill>
              <a:latin typeface="Mada"/>
              <a:ea typeface="Mada"/>
              <a:cs typeface="Mada"/>
              <a:sym typeface="Mada"/>
            </a:endParaRPr>
          </a:p>
          <a:p>
            <a:pPr indent="0" lvl="0" marL="0" rtl="0" algn="ctr">
              <a:spcBef>
                <a:spcPts val="0"/>
              </a:spcBef>
              <a:spcAft>
                <a:spcPts val="0"/>
              </a:spcAft>
              <a:buNone/>
            </a:pPr>
            <a:r>
              <a:rPr b="1" lang="ar">
                <a:solidFill>
                  <a:srgbClr val="6D9EEB"/>
                </a:solidFill>
                <a:latin typeface="Mada"/>
                <a:ea typeface="Mada"/>
                <a:cs typeface="Mada"/>
                <a:sym typeface="Mada"/>
              </a:rPr>
              <a:t>slides</a:t>
            </a:r>
            <a:endParaRPr b="1">
              <a:solidFill>
                <a:srgbClr val="6D9EEB"/>
              </a:solidFill>
              <a:latin typeface="Mada"/>
              <a:ea typeface="Mada"/>
              <a:cs typeface="Mada"/>
              <a:sym typeface="Mada"/>
            </a:endParaRPr>
          </a:p>
        </p:txBody>
      </p:sp>
      <p:pic>
        <p:nvPicPr>
          <p:cNvPr id="264" name="Google Shape;264;p26"/>
          <p:cNvPicPr preferRelativeResize="0"/>
          <p:nvPr/>
        </p:nvPicPr>
        <p:blipFill>
          <a:blip r:embed="rId3">
            <a:alphaModFix/>
          </a:blip>
          <a:stretch>
            <a:fillRect/>
          </a:stretch>
        </p:blipFill>
        <p:spPr>
          <a:xfrm>
            <a:off x="4485525" y="1479100"/>
            <a:ext cx="2940770" cy="3244974"/>
          </a:xfrm>
          <a:prstGeom prst="rect">
            <a:avLst/>
          </a:prstGeom>
          <a:noFill/>
          <a:ln cap="flat" cmpd="sng" w="19050">
            <a:solidFill>
              <a:srgbClr val="0B5394"/>
            </a:solidFill>
            <a:prstDash val="solid"/>
            <a:round/>
            <a:headEnd len="sm" w="sm" type="none"/>
            <a:tailEnd len="sm" w="sm" type="none"/>
          </a:ln>
        </p:spPr>
      </p:pic>
      <p:sp>
        <p:nvSpPr>
          <p:cNvPr id="265" name="Google Shape;265;p26"/>
          <p:cNvSpPr txBox="1"/>
          <p:nvPr/>
        </p:nvSpPr>
        <p:spPr>
          <a:xfrm>
            <a:off x="265713" y="7595975"/>
            <a:ext cx="42960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0B5394"/>
              </a:buClr>
              <a:buSzPts val="2200"/>
              <a:buFont typeface="Mada"/>
              <a:buChar char="◄"/>
            </a:pPr>
            <a:r>
              <a:rPr b="1" lang="ar" sz="2200">
                <a:solidFill>
                  <a:srgbClr val="0B5394"/>
                </a:solidFill>
                <a:highlight>
                  <a:srgbClr val="D0E0E3"/>
                </a:highlight>
                <a:latin typeface="Mada"/>
                <a:ea typeface="Mada"/>
                <a:cs typeface="Mada"/>
                <a:sym typeface="Mada"/>
              </a:rPr>
              <a:t>Hypothyroidism in pregnancy</a:t>
            </a:r>
            <a:endParaRPr b="1" sz="2200">
              <a:solidFill>
                <a:srgbClr val="0B5394"/>
              </a:solidFill>
              <a:highlight>
                <a:srgbClr val="D0E0E3"/>
              </a:highlight>
              <a:latin typeface="Mada"/>
              <a:ea typeface="Mada"/>
              <a:cs typeface="Mada"/>
              <a:sym typeface="Mada"/>
            </a:endParaRPr>
          </a:p>
        </p:txBody>
      </p:sp>
      <p:sp>
        <p:nvSpPr>
          <p:cNvPr id="266" name="Google Shape;266;p26"/>
          <p:cNvSpPr txBox="1"/>
          <p:nvPr/>
        </p:nvSpPr>
        <p:spPr>
          <a:xfrm>
            <a:off x="265725" y="8035175"/>
            <a:ext cx="70497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Women with hypothyroidism usually require an increased dose of levothyroxine in pregnancy.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Inadequately treated hypothyroidism in pregnancy has been associated with impaired cognitive development in the fetus.</a:t>
            </a:r>
            <a:endParaRPr sz="1200">
              <a:latin typeface="Mada"/>
              <a:ea typeface="Mada"/>
              <a:cs typeface="Mada"/>
              <a:sym typeface="Mada"/>
            </a:endParaRPr>
          </a:p>
        </p:txBody>
      </p:sp>
      <p:sp>
        <p:nvSpPr>
          <p:cNvPr id="267" name="Google Shape;267;p26"/>
          <p:cNvSpPr txBox="1"/>
          <p:nvPr/>
        </p:nvSpPr>
        <p:spPr>
          <a:xfrm>
            <a:off x="265725" y="888177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Complications:</a:t>
            </a:r>
            <a:endParaRPr b="1" sz="2200">
              <a:highlight>
                <a:srgbClr val="D0E0E3"/>
              </a:highlight>
              <a:latin typeface="Mada"/>
              <a:ea typeface="Mada"/>
              <a:cs typeface="Mada"/>
              <a:sym typeface="Mada"/>
            </a:endParaRPr>
          </a:p>
        </p:txBody>
      </p:sp>
      <p:grpSp>
        <p:nvGrpSpPr>
          <p:cNvPr id="268" name="Google Shape;268;p26"/>
          <p:cNvGrpSpPr/>
          <p:nvPr/>
        </p:nvGrpSpPr>
        <p:grpSpPr>
          <a:xfrm>
            <a:off x="131428" y="9565349"/>
            <a:ext cx="472559" cy="564927"/>
            <a:chOff x="219906" y="1124884"/>
            <a:chExt cx="502455" cy="736349"/>
          </a:xfrm>
        </p:grpSpPr>
        <p:grpSp>
          <p:nvGrpSpPr>
            <p:cNvPr id="269" name="Google Shape;269;p26"/>
            <p:cNvGrpSpPr/>
            <p:nvPr/>
          </p:nvGrpSpPr>
          <p:grpSpPr>
            <a:xfrm>
              <a:off x="219906" y="1124884"/>
              <a:ext cx="502455" cy="736349"/>
              <a:chOff x="4041649" y="1707654"/>
              <a:chExt cx="1060704" cy="1429526"/>
            </a:xfrm>
          </p:grpSpPr>
          <p:sp>
            <p:nvSpPr>
              <p:cNvPr id="270" name="Google Shape;270;p26"/>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B3CF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271" name="Google Shape;271;p26"/>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272" name="Google Shape;272;p26"/>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999999"/>
                  </a:solidFill>
                  <a:latin typeface="Mada"/>
                  <a:ea typeface="Mada"/>
                  <a:cs typeface="Mada"/>
                  <a:sym typeface="Mada"/>
                </a:rPr>
                <a:t>1</a:t>
              </a:r>
              <a:endParaRPr b="1" sz="1700">
                <a:solidFill>
                  <a:srgbClr val="999999"/>
                </a:solidFill>
                <a:latin typeface="Mada"/>
                <a:ea typeface="Mada"/>
                <a:cs typeface="Mada"/>
                <a:sym typeface="Mada"/>
              </a:endParaRPr>
            </a:p>
          </p:txBody>
        </p:sp>
      </p:grpSp>
      <p:grpSp>
        <p:nvGrpSpPr>
          <p:cNvPr id="273" name="Google Shape;273;p26"/>
          <p:cNvGrpSpPr/>
          <p:nvPr/>
        </p:nvGrpSpPr>
        <p:grpSpPr>
          <a:xfrm>
            <a:off x="2446416" y="9565349"/>
            <a:ext cx="472559" cy="564927"/>
            <a:chOff x="219906" y="1124884"/>
            <a:chExt cx="502455" cy="736349"/>
          </a:xfrm>
        </p:grpSpPr>
        <p:grpSp>
          <p:nvGrpSpPr>
            <p:cNvPr id="274" name="Google Shape;274;p26"/>
            <p:cNvGrpSpPr/>
            <p:nvPr/>
          </p:nvGrpSpPr>
          <p:grpSpPr>
            <a:xfrm>
              <a:off x="219906" y="1124884"/>
              <a:ext cx="502455" cy="736349"/>
              <a:chOff x="4041649" y="1707654"/>
              <a:chExt cx="1060704" cy="1429526"/>
            </a:xfrm>
          </p:grpSpPr>
          <p:sp>
            <p:nvSpPr>
              <p:cNvPr id="275" name="Google Shape;275;p26"/>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B3CF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276" name="Google Shape;276;p26"/>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277" name="Google Shape;277;p26"/>
            <p:cNvSpPr txBox="1"/>
            <p:nvPr/>
          </p:nvSpPr>
          <p:spPr>
            <a:xfrm>
              <a:off x="279218" y="1152220"/>
              <a:ext cx="2886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sz="1700">
                  <a:solidFill>
                    <a:srgbClr val="999999"/>
                  </a:solidFill>
                  <a:latin typeface="Mada"/>
                  <a:ea typeface="Mada"/>
                  <a:cs typeface="Mada"/>
                  <a:sym typeface="Mada"/>
                </a:rPr>
                <a:t>2</a:t>
              </a:r>
              <a:endParaRPr b="1" sz="1700">
                <a:solidFill>
                  <a:srgbClr val="999999"/>
                </a:solidFill>
                <a:latin typeface="Mada"/>
                <a:ea typeface="Mada"/>
                <a:cs typeface="Mada"/>
                <a:sym typeface="Mada"/>
              </a:endParaRPr>
            </a:p>
          </p:txBody>
        </p:sp>
      </p:grpSp>
      <p:grpSp>
        <p:nvGrpSpPr>
          <p:cNvPr id="278" name="Google Shape;278;p26"/>
          <p:cNvGrpSpPr/>
          <p:nvPr/>
        </p:nvGrpSpPr>
        <p:grpSpPr>
          <a:xfrm>
            <a:off x="4723210" y="9565349"/>
            <a:ext cx="472559" cy="564927"/>
            <a:chOff x="219906" y="1124884"/>
            <a:chExt cx="502455" cy="736349"/>
          </a:xfrm>
        </p:grpSpPr>
        <p:grpSp>
          <p:nvGrpSpPr>
            <p:cNvPr id="279" name="Google Shape;279;p26"/>
            <p:cNvGrpSpPr/>
            <p:nvPr/>
          </p:nvGrpSpPr>
          <p:grpSpPr>
            <a:xfrm>
              <a:off x="219906" y="1124884"/>
              <a:ext cx="502455" cy="736349"/>
              <a:chOff x="4041649" y="1707654"/>
              <a:chExt cx="1060704" cy="1429526"/>
            </a:xfrm>
          </p:grpSpPr>
          <p:sp>
            <p:nvSpPr>
              <p:cNvPr id="280" name="Google Shape;280;p26"/>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B3CF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281" name="Google Shape;281;p26"/>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282" name="Google Shape;282;p26"/>
            <p:cNvSpPr txBox="1"/>
            <p:nvPr/>
          </p:nvSpPr>
          <p:spPr>
            <a:xfrm>
              <a:off x="289816" y="1168964"/>
              <a:ext cx="3255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sz="1700">
                  <a:solidFill>
                    <a:srgbClr val="999999"/>
                  </a:solidFill>
                  <a:latin typeface="Mada"/>
                  <a:ea typeface="Mada"/>
                  <a:cs typeface="Mada"/>
                  <a:sym typeface="Mada"/>
                </a:rPr>
                <a:t>3</a:t>
              </a:r>
              <a:endParaRPr b="1" sz="1700">
                <a:solidFill>
                  <a:srgbClr val="999999"/>
                </a:solidFill>
                <a:latin typeface="Mada"/>
                <a:ea typeface="Mada"/>
                <a:cs typeface="Mada"/>
                <a:sym typeface="Mada"/>
              </a:endParaRPr>
            </a:p>
          </p:txBody>
        </p:sp>
      </p:grpSp>
      <p:sp>
        <p:nvSpPr>
          <p:cNvPr id="283" name="Google Shape;283;p26"/>
          <p:cNvSpPr txBox="1"/>
          <p:nvPr/>
        </p:nvSpPr>
        <p:spPr>
          <a:xfrm>
            <a:off x="610975" y="9647713"/>
            <a:ext cx="164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chemeClr val="accent6"/>
                </a:solidFill>
                <a:latin typeface="Mada"/>
                <a:ea typeface="Mada"/>
                <a:cs typeface="Mada"/>
                <a:sym typeface="Mada"/>
              </a:rPr>
              <a:t>Myxedema coma.</a:t>
            </a:r>
            <a:endParaRPr b="1">
              <a:solidFill>
                <a:schemeClr val="accent6"/>
              </a:solidFill>
              <a:latin typeface="Mada"/>
              <a:ea typeface="Mada"/>
              <a:cs typeface="Mada"/>
              <a:sym typeface="Mada"/>
            </a:endParaRPr>
          </a:p>
        </p:txBody>
      </p:sp>
      <p:sp>
        <p:nvSpPr>
          <p:cNvPr id="284" name="Google Shape;284;p26"/>
          <p:cNvSpPr txBox="1"/>
          <p:nvPr/>
        </p:nvSpPr>
        <p:spPr>
          <a:xfrm>
            <a:off x="2973175" y="9540013"/>
            <a:ext cx="1641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Myxedema and heart disease</a:t>
            </a:r>
            <a:endParaRPr b="1">
              <a:latin typeface="Mada"/>
              <a:ea typeface="Mada"/>
              <a:cs typeface="Mada"/>
              <a:sym typeface="Mada"/>
            </a:endParaRPr>
          </a:p>
        </p:txBody>
      </p:sp>
      <p:sp>
        <p:nvSpPr>
          <p:cNvPr id="285" name="Google Shape;285;p26"/>
          <p:cNvSpPr txBox="1"/>
          <p:nvPr/>
        </p:nvSpPr>
        <p:spPr>
          <a:xfrm>
            <a:off x="5259175" y="9540013"/>
            <a:ext cx="230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Hypothyroidism and neuropsychiatric disease</a:t>
            </a:r>
            <a:endParaRPr b="1">
              <a:latin typeface="Mada"/>
              <a:ea typeface="Mada"/>
              <a:cs typeface="Mada"/>
              <a:sym typeface="Mada"/>
            </a:endParaRPr>
          </a:p>
        </p:txBody>
      </p:sp>
      <p:grpSp>
        <p:nvGrpSpPr>
          <p:cNvPr id="286" name="Google Shape;286;p26"/>
          <p:cNvGrpSpPr/>
          <p:nvPr/>
        </p:nvGrpSpPr>
        <p:grpSpPr>
          <a:xfrm>
            <a:off x="169950" y="5144575"/>
            <a:ext cx="3695088" cy="2146144"/>
            <a:chOff x="221776" y="1597107"/>
            <a:chExt cx="2274600" cy="1852200"/>
          </a:xfrm>
        </p:grpSpPr>
        <p:sp>
          <p:nvSpPr>
            <p:cNvPr id="287" name="Google Shape;287;p26"/>
            <p:cNvSpPr/>
            <p:nvPr/>
          </p:nvSpPr>
          <p:spPr>
            <a:xfrm>
              <a:off x="221776" y="1951707"/>
              <a:ext cx="2274600" cy="1497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98600" lvl="0" marL="2448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 allergy has been reported to pure levothyroxine.</a:t>
              </a:r>
              <a:endParaRPr sz="1200">
                <a:solidFill>
                  <a:schemeClr val="dk1"/>
                </a:solidFill>
                <a:latin typeface="Mada"/>
                <a:ea typeface="Mada"/>
                <a:cs typeface="Mada"/>
                <a:sym typeface="Mada"/>
              </a:endParaRPr>
            </a:p>
            <a:p>
              <a:pPr indent="-198600" lvl="0" marL="2448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FT4 and TSH are followed and T4 dose is adjusted, no side effects are reported</a:t>
              </a:r>
              <a:endParaRPr sz="1200">
                <a:solidFill>
                  <a:schemeClr val="dk1"/>
                </a:solidFill>
                <a:latin typeface="Mada"/>
                <a:ea typeface="Mada"/>
                <a:cs typeface="Mada"/>
                <a:sym typeface="Mada"/>
              </a:endParaRPr>
            </a:p>
            <a:p>
              <a:pPr indent="-198600" lvl="0" marL="2448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FT4 is higher than normal: hyperthyroidism symptoms may occur:</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Cardiac symptoms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Osteopenia</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Osteoporosis</a:t>
              </a:r>
              <a:endParaRPr sz="1200">
                <a:latin typeface="Mada"/>
                <a:ea typeface="Mada"/>
                <a:cs typeface="Mada"/>
                <a:sym typeface="Mada"/>
              </a:endParaRPr>
            </a:p>
          </p:txBody>
        </p:sp>
        <p:sp>
          <p:nvSpPr>
            <p:cNvPr id="288" name="Google Shape;288;p26"/>
            <p:cNvSpPr/>
            <p:nvPr/>
          </p:nvSpPr>
          <p:spPr>
            <a:xfrm>
              <a:off x="221776" y="1597107"/>
              <a:ext cx="17256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Toxic effects of levothyroxine therapy </a:t>
              </a:r>
              <a:endParaRPr b="1" sz="1200">
                <a:solidFill>
                  <a:srgbClr val="FFFFFF"/>
                </a:solidFill>
                <a:latin typeface="Mada"/>
                <a:ea typeface="Mada"/>
                <a:cs typeface="Mada"/>
                <a:sym typeface="Mada"/>
              </a:endParaRPr>
            </a:p>
          </p:txBody>
        </p:sp>
      </p:grpSp>
      <p:grpSp>
        <p:nvGrpSpPr>
          <p:cNvPr id="289" name="Google Shape;289;p26"/>
          <p:cNvGrpSpPr/>
          <p:nvPr/>
        </p:nvGrpSpPr>
        <p:grpSpPr>
          <a:xfrm>
            <a:off x="4208550" y="5144575"/>
            <a:ext cx="3085413" cy="2146144"/>
            <a:chOff x="221776" y="1597107"/>
            <a:chExt cx="1899300" cy="1852200"/>
          </a:xfrm>
        </p:grpSpPr>
        <p:sp>
          <p:nvSpPr>
            <p:cNvPr id="290" name="Google Shape;290;p26"/>
            <p:cNvSpPr/>
            <p:nvPr/>
          </p:nvSpPr>
          <p:spPr>
            <a:xfrm>
              <a:off x="221776" y="1951707"/>
              <a:ext cx="1899300" cy="1497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98600" lvl="0" marL="2448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Start treatment slowly in long standing hypothyroidism and in elderly patients particularly those with known cardiovascular disease</a:t>
              </a:r>
              <a:endParaRPr sz="1200">
                <a:solidFill>
                  <a:schemeClr val="dk1"/>
                </a:solidFill>
                <a:latin typeface="Mada"/>
                <a:ea typeface="Mada"/>
                <a:cs typeface="Mada"/>
                <a:sym typeface="Mada"/>
              </a:endParaRPr>
            </a:p>
            <a:p>
              <a:pPr indent="-198600" lvl="0" marL="2448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25 ug/d x 2 weeks, increase by 25 ug every 2 weeks until a daily dose of 100-125 ug is reached</a:t>
              </a:r>
              <a:endParaRPr sz="1200">
                <a:solidFill>
                  <a:schemeClr val="dk1"/>
                </a:solidFill>
                <a:latin typeface="Mada"/>
                <a:ea typeface="Mada"/>
                <a:cs typeface="Mada"/>
                <a:sym typeface="Mada"/>
              </a:endParaRPr>
            </a:p>
          </p:txBody>
        </p:sp>
        <p:sp>
          <p:nvSpPr>
            <p:cNvPr id="291" name="Google Shape;291;p26"/>
            <p:cNvSpPr/>
            <p:nvPr/>
          </p:nvSpPr>
          <p:spPr>
            <a:xfrm>
              <a:off x="221776" y="1597107"/>
              <a:ext cx="16521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200">
                  <a:solidFill>
                    <a:srgbClr val="FFFFFF"/>
                  </a:solidFill>
                  <a:latin typeface="Mada"/>
                  <a:ea typeface="Mada"/>
                  <a:cs typeface="Mada"/>
                  <a:sym typeface="Mada"/>
                </a:rPr>
                <a:t>Myxedema with heart disease</a:t>
              </a:r>
              <a:endParaRPr b="1" sz="1200">
                <a:solidFill>
                  <a:srgbClr val="FFFFFF"/>
                </a:solidFill>
                <a:latin typeface="Mada"/>
                <a:ea typeface="Mada"/>
                <a:cs typeface="Mada"/>
                <a:sym typeface="Mada"/>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latin typeface="Mada"/>
                <a:ea typeface="Mada"/>
                <a:cs typeface="Mada"/>
                <a:sym typeface="Mada"/>
              </a:rPr>
              <a:t>‹#›</a:t>
            </a:fld>
            <a:endParaRPr>
              <a:latin typeface="Mada"/>
              <a:ea typeface="Mada"/>
              <a:cs typeface="Mada"/>
              <a:sym typeface="Mada"/>
            </a:endParaRPr>
          </a:p>
        </p:txBody>
      </p:sp>
      <p:sp>
        <p:nvSpPr>
          <p:cNvPr id="297" name="Google Shape;297;p27"/>
          <p:cNvSpPr txBox="1"/>
          <p:nvPr/>
        </p:nvSpPr>
        <p:spPr>
          <a:xfrm>
            <a:off x="133350" y="9785350"/>
            <a:ext cx="7067700" cy="7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298" name="Google Shape;298;p2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Myxedema coma</a:t>
            </a:r>
            <a:endParaRPr b="1" sz="2600">
              <a:solidFill>
                <a:schemeClr val="dk1"/>
              </a:solidFill>
              <a:latin typeface="Mada"/>
              <a:ea typeface="Mada"/>
              <a:cs typeface="Mada"/>
              <a:sym typeface="Mada"/>
            </a:endParaRPr>
          </a:p>
        </p:txBody>
      </p:sp>
      <p:sp>
        <p:nvSpPr>
          <p:cNvPr id="299" name="Google Shape;299;p27"/>
          <p:cNvSpPr txBox="1"/>
          <p:nvPr/>
        </p:nvSpPr>
        <p:spPr>
          <a:xfrm>
            <a:off x="285575" y="4279200"/>
            <a:ext cx="30000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Treatment</a:t>
            </a:r>
            <a:endParaRPr b="1" sz="2200">
              <a:solidFill>
                <a:schemeClr val="dk1"/>
              </a:solidFill>
              <a:highlight>
                <a:schemeClr val="accent4"/>
              </a:highlight>
              <a:latin typeface="Mada"/>
              <a:ea typeface="Mada"/>
              <a:cs typeface="Mada"/>
              <a:sym typeface="Mada"/>
            </a:endParaRPr>
          </a:p>
        </p:txBody>
      </p:sp>
      <p:graphicFrame>
        <p:nvGraphicFramePr>
          <p:cNvPr id="300" name="Google Shape;300;p27"/>
          <p:cNvGraphicFramePr/>
          <p:nvPr/>
        </p:nvGraphicFramePr>
        <p:xfrm>
          <a:off x="285450" y="5137038"/>
          <a:ext cx="3000000" cy="3000000"/>
        </p:xfrm>
        <a:graphic>
          <a:graphicData uri="http://schemas.openxmlformats.org/drawingml/2006/table">
            <a:tbl>
              <a:tblPr>
                <a:noFill/>
                <a:tableStyleId>{9EC2A1BF-D59B-4907-AF8D-B1741EF1AC33}</a:tableStyleId>
              </a:tblPr>
              <a:tblGrid>
                <a:gridCol w="594300"/>
                <a:gridCol w="2902075"/>
                <a:gridCol w="594300"/>
                <a:gridCol w="2902075"/>
              </a:tblGrid>
              <a:tr h="29125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1</a:t>
                      </a:r>
                      <a:endParaRPr b="1" sz="1300">
                        <a:solidFill>
                          <a:srgbClr val="FFFFFF"/>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ar" sz="1100">
                          <a:latin typeface="Mada"/>
                          <a:ea typeface="Mada"/>
                          <a:cs typeface="Mada"/>
                          <a:sym typeface="Mada"/>
                        </a:rPr>
                        <a:t>Acute medical emergency </a:t>
                      </a:r>
                      <a:endParaRPr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6</a:t>
                      </a:r>
                      <a:endParaRPr b="1" sz="1300">
                        <a:solidFill>
                          <a:srgbClr val="FFFFFF"/>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ar" sz="1100">
                          <a:latin typeface="Mada"/>
                          <a:ea typeface="Mada"/>
                          <a:cs typeface="Mada"/>
                          <a:sym typeface="Mada"/>
                        </a:rPr>
                        <a:t>Avoid excessive hydration</a:t>
                      </a:r>
                      <a:endParaRPr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r h="29125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2</a:t>
                      </a:r>
                      <a:endParaRPr b="1" sz="1300">
                        <a:solidFill>
                          <a:srgbClr val="FFFFFF"/>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ar" sz="1100">
                          <a:latin typeface="Mada"/>
                          <a:ea typeface="Mada"/>
                          <a:cs typeface="Mada"/>
                          <a:sym typeface="Mada"/>
                        </a:rPr>
                        <a:t>Monitor blood gases</a:t>
                      </a:r>
                      <a:endParaRPr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7</a:t>
                      </a:r>
                      <a:endParaRPr b="1" sz="1300">
                        <a:solidFill>
                          <a:srgbClr val="FFFFFF"/>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ar" sz="1100">
                          <a:latin typeface="Mada"/>
                          <a:ea typeface="Mada"/>
                          <a:cs typeface="Mada"/>
                          <a:sym typeface="Mada"/>
                        </a:rPr>
                        <a:t>Assess adrenal function and treat if needed</a:t>
                      </a:r>
                      <a:endParaRPr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r h="388325">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3</a:t>
                      </a:r>
                      <a:endParaRPr b="1" sz="1300">
                        <a:solidFill>
                          <a:srgbClr val="FFFFFF"/>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ar" sz="1100">
                          <a:latin typeface="Mada"/>
                          <a:ea typeface="Mada"/>
                          <a:cs typeface="Mada"/>
                          <a:sym typeface="Mada"/>
                        </a:rPr>
                        <a:t>Patient may need intubation and mechanical ventilation</a:t>
                      </a:r>
                      <a:endParaRPr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8</a:t>
                      </a:r>
                      <a:endParaRPr b="1" sz="1300">
                        <a:solidFill>
                          <a:srgbClr val="FFFFFF"/>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ar" sz="1100">
                          <a:latin typeface="Mada"/>
                          <a:ea typeface="Mada"/>
                          <a:cs typeface="Mada"/>
                          <a:sym typeface="Mada"/>
                        </a:rPr>
                        <a:t>Active rewarming of the body in contraindicated</a:t>
                      </a:r>
                      <a:endParaRPr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r h="388325">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4</a:t>
                      </a:r>
                      <a:endParaRPr b="1" sz="1300">
                        <a:solidFill>
                          <a:srgbClr val="FFFFFF"/>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ar" sz="1100">
                          <a:latin typeface="Mada"/>
                          <a:ea typeface="Mada"/>
                          <a:cs typeface="Mada"/>
                          <a:sym typeface="Mada"/>
                        </a:rPr>
                        <a:t>Treat associated medical problems</a:t>
                      </a:r>
                      <a:endParaRPr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9</a:t>
                      </a:r>
                      <a:endParaRPr b="1" sz="1300">
                        <a:solidFill>
                          <a:srgbClr val="FFFFFF"/>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ar" sz="1100">
                          <a:latin typeface="Mada"/>
                          <a:ea typeface="Mada"/>
                          <a:cs typeface="Mada"/>
                          <a:sym typeface="Mada"/>
                        </a:rPr>
                        <a:t>Be cautious in patients with coronary artery disease</a:t>
                      </a:r>
                      <a:endParaRPr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r h="388325">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5</a:t>
                      </a:r>
                      <a:endParaRPr b="1" sz="1300">
                        <a:solidFill>
                          <a:srgbClr val="FFFFFF"/>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ar" sz="1100">
                          <a:latin typeface="Mada"/>
                          <a:ea typeface="Mada"/>
                          <a:cs typeface="Mada"/>
                          <a:sym typeface="Mada"/>
                        </a:rPr>
                        <a:t>In pituitary myxedema, glucocorticoid replacement is essential</a:t>
                      </a:r>
                      <a:endParaRPr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10</a:t>
                      </a:r>
                      <a:endParaRPr b="1" sz="1300">
                        <a:solidFill>
                          <a:srgbClr val="FFFFFF"/>
                        </a:solidFill>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ar" sz="1100">
                          <a:latin typeface="Mada"/>
                          <a:ea typeface="Mada"/>
                          <a:cs typeface="Mada"/>
                          <a:sym typeface="Mada"/>
                        </a:rPr>
                        <a:t>IV levothyroxine:</a:t>
                      </a:r>
                      <a:r>
                        <a:rPr lang="ar" sz="1100">
                          <a:latin typeface="Mada"/>
                          <a:ea typeface="Mada"/>
                          <a:cs typeface="Mada"/>
                          <a:sym typeface="Mada"/>
                        </a:rPr>
                        <a:t> loading 300-400 ug, daily maintenance 50 ug</a:t>
                      </a:r>
                      <a:endParaRPr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bl>
          </a:graphicData>
        </a:graphic>
      </p:graphicFrame>
      <p:sp>
        <p:nvSpPr>
          <p:cNvPr id="301" name="Google Shape;301;p27"/>
          <p:cNvSpPr/>
          <p:nvPr/>
        </p:nvSpPr>
        <p:spPr>
          <a:xfrm>
            <a:off x="815750" y="1490025"/>
            <a:ext cx="6355500" cy="2680800"/>
          </a:xfrm>
          <a:prstGeom prst="roundRect">
            <a:avLst>
              <a:gd fmla="val 16667" name="adj"/>
            </a:avLst>
          </a:prstGeom>
          <a:noFill/>
          <a:ln cap="flat" cmpd="sng" w="28575">
            <a:solidFill>
              <a:srgbClr val="4A777A"/>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ar" sz="1200">
                <a:solidFill>
                  <a:srgbClr val="0B5394"/>
                </a:solidFill>
                <a:latin typeface="Mada"/>
                <a:ea typeface="Mada"/>
                <a:cs typeface="Mada"/>
                <a:sym typeface="Mada"/>
              </a:rPr>
              <a:t>Myxoedema coma is a medical emergency and treatment must begin before biochemical confirmation of the diagnosis. </a:t>
            </a:r>
            <a:r>
              <a:rPr lang="ar" sz="1200">
                <a:latin typeface="Mada"/>
                <a:ea typeface="Mada"/>
                <a:cs typeface="Mada"/>
                <a:sym typeface="Mada"/>
              </a:rPr>
              <a:t>it is </a:t>
            </a:r>
            <a:r>
              <a:rPr lang="ar" sz="1200">
                <a:solidFill>
                  <a:schemeClr val="dk1"/>
                </a:solidFill>
                <a:latin typeface="Mada"/>
                <a:ea typeface="Mada"/>
                <a:cs typeface="Mada"/>
                <a:sym typeface="Mada"/>
              </a:rPr>
              <a:t>The end stage of untreated hypothyroidism.</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ar" sz="1200">
                <a:latin typeface="Mada"/>
                <a:ea typeface="Mada"/>
                <a:cs typeface="Mada"/>
                <a:sym typeface="Mada"/>
              </a:rPr>
              <a:t>Associate illnesses and precipitating factors: </a:t>
            </a:r>
            <a:r>
              <a:rPr lang="ar" sz="1200">
                <a:solidFill>
                  <a:schemeClr val="dk1"/>
                </a:solidFill>
                <a:latin typeface="Mada"/>
                <a:ea typeface="Mada"/>
                <a:cs typeface="Mada"/>
                <a:sym typeface="Mada"/>
              </a:rPr>
              <a:t>Pneumonia, MI, cerebral thrombosis, GI bleeding, ileus, excessive fluid administration, and administration of sedatives and narcotics.</a:t>
            </a:r>
            <a:endParaRPr>
              <a:solidFill>
                <a:schemeClr val="dk1"/>
              </a:solidFill>
            </a:endParaRPr>
          </a:p>
          <a:p>
            <a:pPr indent="0" lvl="0" marL="0" rtl="0" algn="l">
              <a:lnSpc>
                <a:spcPct val="115000"/>
              </a:lnSpc>
              <a:spcBef>
                <a:spcPts val="1000"/>
              </a:spcBef>
              <a:spcAft>
                <a:spcPts val="0"/>
              </a:spcAft>
              <a:buNone/>
            </a:pPr>
            <a:r>
              <a:rPr b="1" lang="ar" sz="1200">
                <a:latin typeface="Mada"/>
                <a:ea typeface="Mada"/>
                <a:cs typeface="Mada"/>
                <a:sym typeface="Mada"/>
              </a:rPr>
              <a:t>Three main issues: </a:t>
            </a:r>
            <a:endParaRPr b="1" sz="1200">
              <a:latin typeface="Mada"/>
              <a:ea typeface="Mada"/>
              <a:cs typeface="Mada"/>
              <a:sym typeface="Mada"/>
            </a:endParaRPr>
          </a:p>
          <a:p>
            <a:pPr indent="-198600" lvl="0" marL="352799"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CO2 retention and hypoxia</a:t>
            </a:r>
            <a:endParaRPr sz="1200">
              <a:solidFill>
                <a:schemeClr val="dk1"/>
              </a:solidFill>
              <a:latin typeface="Mada"/>
              <a:ea typeface="Mada"/>
              <a:cs typeface="Mada"/>
              <a:sym typeface="Mada"/>
            </a:endParaRPr>
          </a:p>
          <a:p>
            <a:pPr indent="-198600" lvl="0" marL="352799"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Fluid and electrolyte imbalance</a:t>
            </a:r>
            <a:endParaRPr sz="1200">
              <a:solidFill>
                <a:schemeClr val="dk1"/>
              </a:solidFill>
              <a:latin typeface="Mada"/>
              <a:ea typeface="Mada"/>
              <a:cs typeface="Mada"/>
              <a:sym typeface="Mada"/>
            </a:endParaRPr>
          </a:p>
          <a:p>
            <a:pPr indent="-198600" lvl="0" marL="352799"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Hypothermia.</a:t>
            </a:r>
            <a:endParaRPr b="1"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02" name="Google Shape;302;p27"/>
          <p:cNvSpPr txBox="1"/>
          <p:nvPr/>
        </p:nvSpPr>
        <p:spPr>
          <a:xfrm>
            <a:off x="285575" y="926000"/>
            <a:ext cx="39510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Clinical features</a:t>
            </a:r>
            <a:endParaRPr b="1" sz="2200">
              <a:solidFill>
                <a:schemeClr val="dk1"/>
              </a:solidFill>
              <a:highlight>
                <a:schemeClr val="accent4"/>
              </a:highlight>
              <a:latin typeface="Mada"/>
              <a:ea typeface="Mada"/>
              <a:cs typeface="Mada"/>
              <a:sym typeface="Mada"/>
            </a:endParaRPr>
          </a:p>
        </p:txBody>
      </p:sp>
      <p:sp>
        <p:nvSpPr>
          <p:cNvPr id="303" name="Google Shape;303;p27"/>
          <p:cNvSpPr txBox="1"/>
          <p:nvPr/>
        </p:nvSpPr>
        <p:spPr>
          <a:xfrm>
            <a:off x="3728950" y="2707850"/>
            <a:ext cx="3442200" cy="143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ar" sz="1200">
                <a:solidFill>
                  <a:schemeClr val="dk1"/>
                </a:solidFill>
                <a:latin typeface="Mada"/>
                <a:ea typeface="Mada"/>
                <a:cs typeface="Mada"/>
                <a:sym typeface="Mada"/>
              </a:rPr>
              <a:t>Clinical presentation</a:t>
            </a:r>
            <a:endParaRPr b="1" sz="1200">
              <a:solidFill>
                <a:schemeClr val="dk1"/>
              </a:solidFill>
              <a:latin typeface="Mada"/>
              <a:ea typeface="Mada"/>
              <a:cs typeface="Mada"/>
              <a:sym typeface="Mada"/>
            </a:endParaRPr>
          </a:p>
          <a:p>
            <a:pPr indent="-198600" lvl="0" marL="244800" rtl="0" algn="l">
              <a:lnSpc>
                <a:spcPct val="115000"/>
              </a:lnSpc>
              <a:spcBef>
                <a:spcPts val="0"/>
              </a:spcBef>
              <a:spcAft>
                <a:spcPts val="0"/>
              </a:spcAft>
              <a:buClr>
                <a:schemeClr val="dk1"/>
              </a:buClr>
              <a:buSzPts val="1200"/>
              <a:buFont typeface="Mada"/>
              <a:buChar char="●"/>
            </a:pPr>
            <a:r>
              <a:rPr b="1" lang="ar" sz="1200">
                <a:solidFill>
                  <a:srgbClr val="1C4588"/>
                </a:solidFill>
                <a:latin typeface="Mada"/>
                <a:ea typeface="Mada"/>
                <a:cs typeface="Mada"/>
                <a:sym typeface="Mada"/>
              </a:rPr>
              <a:t>Cardinal symptoms:</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impaired mental status, hypothermia, and concurrent myxedema</a:t>
            </a:r>
            <a:endParaRPr sz="1200">
              <a:solidFill>
                <a:schemeClr val="dk1"/>
              </a:solidFill>
              <a:latin typeface="Mada"/>
              <a:ea typeface="Mada"/>
              <a:cs typeface="Mada"/>
              <a:sym typeface="Mada"/>
            </a:endParaRPr>
          </a:p>
          <a:p>
            <a:pPr indent="-198600" lvl="0" marL="2448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Progressive Weakness, stupor hypoventilation, hypoglycemia, hyponatremia, water intoxication, shock, death.</a:t>
            </a:r>
            <a:endParaRPr sz="1200">
              <a:solidFill>
                <a:schemeClr val="dk1"/>
              </a:solidFill>
              <a:latin typeface="Mada"/>
              <a:ea typeface="Mada"/>
              <a:cs typeface="Mada"/>
              <a:sym typeface="Mada"/>
            </a:endParaRPr>
          </a:p>
        </p:txBody>
      </p:sp>
      <p:sp>
        <p:nvSpPr>
          <p:cNvPr id="304" name="Google Shape;304;p27"/>
          <p:cNvSpPr txBox="1"/>
          <p:nvPr/>
        </p:nvSpPr>
        <p:spPr>
          <a:xfrm>
            <a:off x="304800" y="4724400"/>
            <a:ext cx="6936300" cy="369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IV </a:t>
            </a:r>
            <a:r>
              <a:rPr lang="ar" sz="1200">
                <a:solidFill>
                  <a:srgbClr val="1C4588"/>
                </a:solidFill>
                <a:latin typeface="Mada"/>
                <a:ea typeface="Mada"/>
                <a:cs typeface="Mada"/>
                <a:sym typeface="Mada"/>
              </a:rPr>
              <a:t>combination of </a:t>
            </a:r>
            <a:r>
              <a:rPr b="1" lang="ar" sz="1200">
                <a:solidFill>
                  <a:srgbClr val="1C4588"/>
                </a:solidFill>
                <a:latin typeface="Mada"/>
                <a:ea typeface="Mada"/>
                <a:cs typeface="Mada"/>
                <a:sym typeface="Mada"/>
              </a:rPr>
              <a:t>levothyroxine </a:t>
            </a:r>
            <a:r>
              <a:rPr lang="ar" sz="1200">
                <a:solidFill>
                  <a:srgbClr val="1C4588"/>
                </a:solidFill>
                <a:latin typeface="Mada"/>
                <a:ea typeface="Mada"/>
                <a:cs typeface="Mada"/>
                <a:sym typeface="Mada"/>
              </a:rPr>
              <a:t>and </a:t>
            </a:r>
            <a:r>
              <a:rPr b="1" lang="ar" sz="1200">
                <a:solidFill>
                  <a:srgbClr val="1C4588"/>
                </a:solidFill>
                <a:latin typeface="Mada"/>
                <a:ea typeface="Mada"/>
                <a:cs typeface="Mada"/>
                <a:sym typeface="Mada"/>
              </a:rPr>
              <a:t>liothyronine </a:t>
            </a:r>
            <a:r>
              <a:rPr lang="ar" sz="1200">
                <a:solidFill>
                  <a:srgbClr val="1C4588"/>
                </a:solidFill>
                <a:latin typeface="Mada"/>
                <a:ea typeface="Mada"/>
                <a:cs typeface="Mada"/>
                <a:sym typeface="Mada"/>
              </a:rPr>
              <a:t>plus IV </a:t>
            </a:r>
            <a:r>
              <a:rPr b="1" lang="ar" sz="1200">
                <a:solidFill>
                  <a:srgbClr val="1C4588"/>
                </a:solidFill>
                <a:latin typeface="Mada"/>
                <a:ea typeface="Mada"/>
                <a:cs typeface="Mada"/>
                <a:sym typeface="Mada"/>
              </a:rPr>
              <a:t>hydrocortisone</a:t>
            </a:r>
            <a:endParaRPr b="1">
              <a:solidFill>
                <a:srgbClr val="1C4588"/>
              </a:solidFill>
              <a:latin typeface="Mada"/>
              <a:ea typeface="Mada"/>
              <a:cs typeface="Mada"/>
              <a:sym typeface="Mada"/>
            </a:endParaRPr>
          </a:p>
        </p:txBody>
      </p:sp>
      <p:graphicFrame>
        <p:nvGraphicFramePr>
          <p:cNvPr id="305" name="Google Shape;305;p27"/>
          <p:cNvGraphicFramePr/>
          <p:nvPr/>
        </p:nvGraphicFramePr>
        <p:xfrm>
          <a:off x="285450" y="7541949"/>
          <a:ext cx="3000000" cy="3000000"/>
        </p:xfrm>
        <a:graphic>
          <a:graphicData uri="http://schemas.openxmlformats.org/drawingml/2006/table">
            <a:tbl>
              <a:tblPr>
                <a:noFill/>
                <a:tableStyleId>{9EC2A1BF-D59B-4907-AF8D-B1741EF1AC33}</a:tableStyleId>
              </a:tblPr>
              <a:tblGrid>
                <a:gridCol w="1347775"/>
                <a:gridCol w="2265200"/>
                <a:gridCol w="1424850"/>
                <a:gridCol w="1954925"/>
              </a:tblGrid>
              <a:tr h="359575">
                <a:tc gridSpan="4">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Recommendations for the treatment of myxedema coma</a:t>
                      </a:r>
                      <a:endParaRPr b="1" sz="16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6A5AF"/>
                    </a:solidFill>
                  </a:tcPr>
                </a:tc>
                <a:tc hMerge="1"/>
                <a:tc hMerge="1"/>
                <a:tc hMerge="1"/>
              </a:tr>
              <a:tr h="779225">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Hypothyroidism </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4EFF1"/>
                    </a:solidFill>
                  </a:tcPr>
                </a:tc>
                <a:tc>
                  <a:txBody>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large initial intravenous dose of 300-500 µg T4; if no response within 48 hours, add T3</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Hypocortisolemia </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4EFF1"/>
                    </a:solidFill>
                  </a:tcPr>
                </a:tc>
                <a:tc>
                  <a:txBody>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intravenous hydrocortisone 200-400 mg daily</a:t>
                      </a:r>
                      <a:endParaRPr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025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Hyponatremia </a:t>
                      </a:r>
                      <a:endParaRPr b="1" sz="1200">
                        <a:solidFill>
                          <a:schemeClr val="dk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4EFF1"/>
                    </a:solidFill>
                  </a:tcPr>
                </a:tc>
                <a:tc>
                  <a:txBody>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mild fluid restriction</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Hypoglycemia </a:t>
                      </a:r>
                      <a:endParaRPr b="1" sz="1200">
                        <a:solidFill>
                          <a:schemeClr val="dk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4EFF1"/>
                    </a:solidFill>
                  </a:tcPr>
                </a:tc>
                <a:tc>
                  <a:txBody>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glucose administration</a:t>
                      </a:r>
                      <a:endParaRPr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60275">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Hypotension </a:t>
                      </a:r>
                      <a:endParaRPr b="1" sz="1200">
                        <a:solidFill>
                          <a:schemeClr val="dk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4EFF1"/>
                    </a:solidFill>
                  </a:tcPr>
                </a:tc>
                <a:tc>
                  <a:txBody>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Cautious volume expansion with crystalloid or whole blood</a:t>
                      </a:r>
                      <a:endParaRPr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Hypothermia </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4EFF1"/>
                    </a:solidFill>
                  </a:tcPr>
                </a:tc>
                <a:tc>
                  <a:txBody>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blankets, no active rewarming</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779225">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Hypoventilation </a:t>
                      </a:r>
                      <a:endParaRPr b="1" sz="1200">
                        <a:solidFill>
                          <a:srgbClr val="666666"/>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4EFF1"/>
                    </a:solidFill>
                  </a:tcPr>
                </a:tc>
                <a:tc>
                  <a:txBody>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don’t delay intubation and mechanical ventilation too long</a:t>
                      </a:r>
                      <a:endParaRPr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Precipitating event</a:t>
                      </a:r>
                      <a:endParaRPr b="1" sz="1200">
                        <a:solidFill>
                          <a:schemeClr val="dk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4EFF1"/>
                    </a:solidFill>
                  </a:tcPr>
                </a:tc>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identification and elimination by specific treatment (liberal use of antibiotics)</a:t>
                      </a:r>
                      <a:endParaRPr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306" name="Google Shape;306;p27"/>
          <p:cNvSpPr/>
          <p:nvPr/>
        </p:nvSpPr>
        <p:spPr>
          <a:xfrm>
            <a:off x="0" y="4148"/>
            <a:ext cx="1278900" cy="512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6D9EEB"/>
                </a:solidFill>
                <a:latin typeface="Mada"/>
                <a:ea typeface="Mada"/>
                <a:cs typeface="Mada"/>
                <a:sym typeface="Mada"/>
              </a:rPr>
              <a:t>Males </a:t>
            </a:r>
            <a:endParaRPr b="1">
              <a:solidFill>
                <a:srgbClr val="6D9EEB"/>
              </a:solidFill>
              <a:latin typeface="Mada"/>
              <a:ea typeface="Mada"/>
              <a:cs typeface="Mada"/>
              <a:sym typeface="Mada"/>
            </a:endParaRPr>
          </a:p>
          <a:p>
            <a:pPr indent="0" lvl="0" marL="0" rtl="0" algn="ctr">
              <a:spcBef>
                <a:spcPts val="0"/>
              </a:spcBef>
              <a:spcAft>
                <a:spcPts val="0"/>
              </a:spcAft>
              <a:buNone/>
            </a:pPr>
            <a:r>
              <a:rPr b="1" lang="ar">
                <a:solidFill>
                  <a:srgbClr val="6D9EEB"/>
                </a:solidFill>
                <a:latin typeface="Mada"/>
                <a:ea typeface="Mada"/>
                <a:cs typeface="Mada"/>
                <a:sym typeface="Mada"/>
              </a:rPr>
              <a:t>slides</a:t>
            </a:r>
            <a:endParaRPr b="1">
              <a:solidFill>
                <a:srgbClr val="6D9EEB"/>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312" name="Google Shape;312;p28"/>
          <p:cNvSpPr txBox="1"/>
          <p:nvPr/>
        </p:nvSpPr>
        <p:spPr>
          <a:xfrm>
            <a:off x="215500" y="4933250"/>
            <a:ext cx="6083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C27BA0"/>
              </a:buClr>
              <a:buSzPts val="2200"/>
              <a:buFont typeface="Mada"/>
              <a:buChar char="◄"/>
            </a:pPr>
            <a:r>
              <a:rPr b="1" lang="ar" sz="2200">
                <a:solidFill>
                  <a:srgbClr val="C27BA0"/>
                </a:solidFill>
                <a:highlight>
                  <a:srgbClr val="D0E0E3"/>
                </a:highlight>
                <a:latin typeface="Mada"/>
                <a:ea typeface="Mada"/>
                <a:cs typeface="Mada"/>
                <a:sym typeface="Mada"/>
              </a:rPr>
              <a:t>Clinical features of hyperthyroidism</a:t>
            </a:r>
            <a:endParaRPr b="1" sz="2200">
              <a:solidFill>
                <a:srgbClr val="C27BA0"/>
              </a:solidFill>
              <a:highlight>
                <a:srgbClr val="D0E0E3"/>
              </a:highlight>
              <a:latin typeface="Mada"/>
              <a:ea typeface="Mada"/>
              <a:cs typeface="Mada"/>
              <a:sym typeface="Mada"/>
            </a:endParaRPr>
          </a:p>
        </p:txBody>
      </p:sp>
      <p:sp>
        <p:nvSpPr>
          <p:cNvPr id="313" name="Google Shape;313;p28"/>
          <p:cNvSpPr/>
          <p:nvPr/>
        </p:nvSpPr>
        <p:spPr>
          <a:xfrm>
            <a:off x="396450" y="5483300"/>
            <a:ext cx="18333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       Cardio&amp;Respa</a:t>
            </a:r>
            <a:endParaRPr b="1">
              <a:solidFill>
                <a:srgbClr val="FFFFFF"/>
              </a:solidFill>
              <a:latin typeface="Mada"/>
              <a:ea typeface="Mada"/>
              <a:cs typeface="Mada"/>
              <a:sym typeface="Mada"/>
            </a:endParaRPr>
          </a:p>
        </p:txBody>
      </p:sp>
      <p:pic>
        <p:nvPicPr>
          <p:cNvPr id="314" name="Google Shape;314;p28"/>
          <p:cNvPicPr preferRelativeResize="0"/>
          <p:nvPr/>
        </p:nvPicPr>
        <p:blipFill>
          <a:blip r:embed="rId3">
            <a:alphaModFix/>
          </a:blip>
          <a:stretch>
            <a:fillRect/>
          </a:stretch>
        </p:blipFill>
        <p:spPr>
          <a:xfrm>
            <a:off x="476100" y="5529388"/>
            <a:ext cx="262426" cy="262426"/>
          </a:xfrm>
          <a:prstGeom prst="rect">
            <a:avLst/>
          </a:prstGeom>
          <a:noFill/>
          <a:ln>
            <a:noFill/>
          </a:ln>
        </p:spPr>
      </p:pic>
      <p:sp>
        <p:nvSpPr>
          <p:cNvPr id="315" name="Google Shape;315;p28"/>
          <p:cNvSpPr/>
          <p:nvPr/>
        </p:nvSpPr>
        <p:spPr>
          <a:xfrm>
            <a:off x="2987250" y="5837900"/>
            <a:ext cx="21318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chemeClr val="dk1"/>
              </a:buClr>
              <a:buSzPts val="1200"/>
              <a:buFont typeface="Mada"/>
              <a:buChar char="●"/>
            </a:pPr>
            <a:r>
              <a:rPr b="1" lang="ar" sz="1200">
                <a:latin typeface="Mada"/>
                <a:ea typeface="Mada"/>
                <a:cs typeface="Mada"/>
                <a:sym typeface="Mada"/>
              </a:rPr>
              <a:t>Warm</a:t>
            </a:r>
            <a:r>
              <a:rPr lang="ar" sz="1200">
                <a:latin typeface="Mada"/>
                <a:ea typeface="Mada"/>
                <a:cs typeface="Mada"/>
                <a:sym typeface="Mada"/>
              </a:rPr>
              <a:t>, </a:t>
            </a:r>
            <a:r>
              <a:rPr b="1" lang="ar" sz="1200">
                <a:latin typeface="Mada"/>
                <a:ea typeface="Mada"/>
                <a:cs typeface="Mada"/>
                <a:sym typeface="Mada"/>
              </a:rPr>
              <a:t>excessive sweating</a:t>
            </a:r>
            <a:endParaRPr b="1" sz="1200">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latin typeface="Mada"/>
                <a:ea typeface="Mada"/>
                <a:cs typeface="Mada"/>
                <a:sym typeface="Mada"/>
              </a:rPr>
              <a:t>Onycholysis </a:t>
            </a:r>
            <a:r>
              <a:rPr lang="ar" sz="1200">
                <a:solidFill>
                  <a:srgbClr val="6AA84F"/>
                </a:solidFill>
                <a:latin typeface="Mada"/>
                <a:ea typeface="Mada"/>
                <a:cs typeface="Mada"/>
                <a:sym typeface="Mada"/>
              </a:rPr>
              <a:t>&amp; clubbing</a:t>
            </a:r>
            <a:endParaRPr sz="1200">
              <a:solidFill>
                <a:srgbClr val="6AA84F"/>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b="1" lang="ar" sz="1200">
                <a:latin typeface="Mada"/>
                <a:ea typeface="Mada"/>
                <a:cs typeface="Mada"/>
                <a:sym typeface="Mada"/>
              </a:rPr>
              <a:t>hyperpigmentation</a:t>
            </a:r>
            <a:endParaRPr b="1" sz="1200">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latin typeface="Mada"/>
                <a:ea typeface="Mada"/>
                <a:cs typeface="Mada"/>
                <a:sym typeface="Mada"/>
              </a:rPr>
              <a:t>Pruritus, vitiligo, alopecia, </a:t>
            </a:r>
            <a:r>
              <a:rPr b="1" lang="ar" sz="1200">
                <a:latin typeface="Mada"/>
                <a:ea typeface="Mada"/>
                <a:cs typeface="Mada"/>
                <a:sym typeface="Mada"/>
              </a:rPr>
              <a:t>thinning</a:t>
            </a:r>
            <a:r>
              <a:rPr b="1" lang="ar" sz="1200">
                <a:latin typeface="Mada"/>
                <a:ea typeface="Mada"/>
                <a:cs typeface="Mada"/>
                <a:sym typeface="Mada"/>
              </a:rPr>
              <a:t> </a:t>
            </a:r>
            <a:r>
              <a:rPr lang="ar" sz="1200">
                <a:latin typeface="Mada"/>
                <a:ea typeface="Mada"/>
                <a:cs typeface="Mada"/>
                <a:sym typeface="Mada"/>
              </a:rPr>
              <a:t>of the hair</a:t>
            </a:r>
            <a:r>
              <a:rPr baseline="30000" lang="ar" sz="1200">
                <a:solidFill>
                  <a:srgbClr val="6AA84F"/>
                </a:solidFill>
                <a:latin typeface="Mada"/>
                <a:ea typeface="Mada"/>
                <a:cs typeface="Mada"/>
                <a:sym typeface="Mada"/>
              </a:rPr>
              <a:t>2</a:t>
            </a:r>
            <a:endParaRPr sz="1200">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b="1" lang="ar" sz="1200">
                <a:latin typeface="Mada"/>
                <a:ea typeface="Mada"/>
                <a:cs typeface="Mada"/>
                <a:sym typeface="Mada"/>
              </a:rPr>
              <a:t>Pretibial </a:t>
            </a:r>
            <a:r>
              <a:rPr b="1" lang="ar" sz="1200">
                <a:latin typeface="Mada"/>
                <a:ea typeface="Mada"/>
                <a:cs typeface="Mada"/>
                <a:sym typeface="Mada"/>
              </a:rPr>
              <a:t>myxedema</a:t>
            </a:r>
            <a:r>
              <a:rPr baseline="30000" lang="ar" sz="1200">
                <a:solidFill>
                  <a:srgbClr val="6AA84F"/>
                </a:solidFill>
                <a:latin typeface="Mada"/>
                <a:ea typeface="Mada"/>
                <a:cs typeface="Mada"/>
                <a:sym typeface="Mada"/>
              </a:rPr>
              <a:t>3</a:t>
            </a:r>
            <a:endParaRPr b="1" sz="1200">
              <a:latin typeface="Mada"/>
              <a:ea typeface="Mada"/>
              <a:cs typeface="Mada"/>
              <a:sym typeface="Mada"/>
            </a:endParaRPr>
          </a:p>
        </p:txBody>
      </p:sp>
      <p:sp>
        <p:nvSpPr>
          <p:cNvPr id="316" name="Google Shape;316;p28"/>
          <p:cNvSpPr/>
          <p:nvPr/>
        </p:nvSpPr>
        <p:spPr>
          <a:xfrm>
            <a:off x="396450" y="5837900"/>
            <a:ext cx="23769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rgbClr val="000000"/>
              </a:buClr>
              <a:buSzPts val="1200"/>
              <a:buFont typeface="Mada"/>
              <a:buChar char="●"/>
            </a:pPr>
            <a:r>
              <a:rPr lang="ar" sz="1200">
                <a:solidFill>
                  <a:schemeClr val="dk1"/>
                </a:solidFill>
                <a:latin typeface="Mada"/>
                <a:ea typeface="Mada"/>
                <a:cs typeface="Mada"/>
                <a:sym typeface="Mada"/>
              </a:rPr>
              <a:t>Dyspnoea </a:t>
            </a:r>
            <a:r>
              <a:rPr lang="ar" sz="1200">
                <a:solidFill>
                  <a:srgbClr val="6AA84F"/>
                </a:solidFill>
                <a:latin typeface="Mada"/>
                <a:ea typeface="Mada"/>
                <a:cs typeface="Mada"/>
                <a:sym typeface="Mada"/>
              </a:rPr>
              <a:t>&amp; </a:t>
            </a:r>
            <a:r>
              <a:rPr lang="ar" sz="1200">
                <a:solidFill>
                  <a:srgbClr val="6AA84F"/>
                </a:solidFill>
                <a:latin typeface="Mada"/>
                <a:ea typeface="Mada"/>
                <a:cs typeface="Mada"/>
                <a:sym typeface="Mada"/>
              </a:rPr>
              <a:t>tachycardia</a:t>
            </a:r>
            <a:endParaRPr b="1" sz="1200">
              <a:solidFill>
                <a:srgbClr val="6AA84F"/>
              </a:solidFill>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b="1" lang="ar" sz="1200">
                <a:latin typeface="Mada"/>
                <a:ea typeface="Mada"/>
                <a:cs typeface="Mada"/>
                <a:sym typeface="Mada"/>
              </a:rPr>
              <a:t>Atrial fibrillation</a:t>
            </a:r>
            <a:r>
              <a:rPr b="1" baseline="30000" lang="ar" sz="1200">
                <a:latin typeface="Mada"/>
                <a:ea typeface="Mada"/>
                <a:cs typeface="Mada"/>
                <a:sym typeface="Mada"/>
              </a:rPr>
              <a:t>1</a:t>
            </a:r>
            <a:r>
              <a:rPr lang="ar" sz="1200">
                <a:latin typeface="Mada"/>
                <a:ea typeface="Mada"/>
                <a:cs typeface="Mada"/>
                <a:sym typeface="Mada"/>
              </a:rPr>
              <a:t> in 10-20 % </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High output cardiac failure </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Wide pulse pressure</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hypertension</a:t>
            </a:r>
            <a:endParaRPr sz="1200">
              <a:latin typeface="Mada"/>
              <a:ea typeface="Mada"/>
              <a:cs typeface="Mada"/>
              <a:sym typeface="Mada"/>
            </a:endParaRPr>
          </a:p>
          <a:p>
            <a:pPr indent="0" lvl="0" marL="0" rtl="0" algn="r">
              <a:spcBef>
                <a:spcPts val="0"/>
              </a:spcBef>
              <a:spcAft>
                <a:spcPts val="0"/>
              </a:spcAft>
              <a:buNone/>
            </a:pPr>
            <a:r>
              <a:rPr lang="ar" sz="1100">
                <a:solidFill>
                  <a:srgbClr val="1C4588"/>
                </a:solidFill>
                <a:latin typeface="Mada"/>
                <a:ea typeface="Mada"/>
                <a:cs typeface="Mada"/>
                <a:sym typeface="Mada"/>
              </a:rPr>
              <a:t>Thyroid function tests are mandatory in any patient with atrial fibrillation</a:t>
            </a:r>
            <a:endParaRPr sz="1100">
              <a:solidFill>
                <a:srgbClr val="1C4588"/>
              </a:solidFill>
              <a:latin typeface="Mada"/>
              <a:ea typeface="Mada"/>
              <a:cs typeface="Mada"/>
              <a:sym typeface="Mada"/>
            </a:endParaRPr>
          </a:p>
        </p:txBody>
      </p:sp>
      <p:sp>
        <p:nvSpPr>
          <p:cNvPr id="317" name="Google Shape;317;p28"/>
          <p:cNvSpPr/>
          <p:nvPr/>
        </p:nvSpPr>
        <p:spPr>
          <a:xfrm>
            <a:off x="2987250" y="5483300"/>
            <a:ext cx="18333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       </a:t>
            </a:r>
            <a:r>
              <a:rPr b="1" lang="ar">
                <a:solidFill>
                  <a:srgbClr val="FFFFFF"/>
                </a:solidFill>
                <a:latin typeface="Mada"/>
                <a:ea typeface="Mada"/>
                <a:cs typeface="Mada"/>
                <a:sym typeface="Mada"/>
              </a:rPr>
              <a:t>Skin</a:t>
            </a:r>
            <a:endParaRPr b="1">
              <a:solidFill>
                <a:srgbClr val="FFFFFF"/>
              </a:solidFill>
              <a:latin typeface="Mada"/>
              <a:ea typeface="Mada"/>
              <a:cs typeface="Mada"/>
              <a:sym typeface="Mada"/>
            </a:endParaRPr>
          </a:p>
        </p:txBody>
      </p:sp>
      <p:pic>
        <p:nvPicPr>
          <p:cNvPr id="318" name="Google Shape;318;p28"/>
          <p:cNvPicPr preferRelativeResize="0"/>
          <p:nvPr/>
        </p:nvPicPr>
        <p:blipFill>
          <a:blip r:embed="rId4">
            <a:alphaModFix/>
          </a:blip>
          <a:stretch>
            <a:fillRect/>
          </a:stretch>
        </p:blipFill>
        <p:spPr>
          <a:xfrm>
            <a:off x="2834850" y="7290225"/>
            <a:ext cx="2376900" cy="2605626"/>
          </a:xfrm>
          <a:prstGeom prst="rect">
            <a:avLst/>
          </a:prstGeom>
          <a:noFill/>
          <a:ln>
            <a:noFill/>
          </a:ln>
        </p:spPr>
      </p:pic>
      <p:pic>
        <p:nvPicPr>
          <p:cNvPr id="319" name="Google Shape;319;p28"/>
          <p:cNvPicPr preferRelativeResize="0"/>
          <p:nvPr/>
        </p:nvPicPr>
        <p:blipFill>
          <a:blip r:embed="rId5">
            <a:alphaModFix/>
          </a:blip>
          <a:stretch>
            <a:fillRect/>
          </a:stretch>
        </p:blipFill>
        <p:spPr>
          <a:xfrm>
            <a:off x="3156100" y="5483288"/>
            <a:ext cx="354600" cy="354600"/>
          </a:xfrm>
          <a:prstGeom prst="rect">
            <a:avLst/>
          </a:prstGeom>
          <a:noFill/>
          <a:ln>
            <a:noFill/>
          </a:ln>
        </p:spPr>
      </p:pic>
      <p:sp>
        <p:nvSpPr>
          <p:cNvPr id="320" name="Google Shape;320;p28"/>
          <p:cNvSpPr/>
          <p:nvPr/>
        </p:nvSpPr>
        <p:spPr>
          <a:xfrm>
            <a:off x="396450" y="7742900"/>
            <a:ext cx="2376900" cy="20970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chemeClr val="dk1"/>
              </a:buClr>
              <a:buSzPts val="1200"/>
              <a:buFont typeface="Mada"/>
              <a:buChar char="●"/>
            </a:pPr>
            <a:r>
              <a:rPr b="1" lang="ar" sz="1200">
                <a:latin typeface="Mada"/>
                <a:ea typeface="Mada"/>
                <a:cs typeface="Mada"/>
                <a:sym typeface="Mada"/>
              </a:rPr>
              <a:t>Sympathetic overactivity</a:t>
            </a:r>
            <a:endParaRPr b="1" sz="1200">
              <a:latin typeface="Mada"/>
              <a:ea typeface="Mada"/>
              <a:cs typeface="Mada"/>
              <a:sym typeface="Mada"/>
            </a:endParaRPr>
          </a:p>
          <a:p>
            <a:pPr indent="-162599" lvl="0" marL="208799"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Common </a:t>
            </a:r>
            <a:r>
              <a:rPr b="1" lang="ar" sz="1200">
                <a:solidFill>
                  <a:srgbClr val="6AA84F"/>
                </a:solidFill>
                <a:latin typeface="Mada"/>
                <a:ea typeface="Mada"/>
                <a:cs typeface="Mada"/>
                <a:sym typeface="Mada"/>
              </a:rPr>
              <a:t>only</a:t>
            </a:r>
            <a:r>
              <a:rPr b="1" lang="ar" sz="1200">
                <a:solidFill>
                  <a:srgbClr val="6AA84F"/>
                </a:solidFill>
                <a:latin typeface="Mada"/>
                <a:ea typeface="Mada"/>
                <a:cs typeface="Mada"/>
                <a:sym typeface="Mada"/>
              </a:rPr>
              <a:t> </a:t>
            </a:r>
            <a:r>
              <a:rPr b="1" lang="ar" sz="1200">
                <a:solidFill>
                  <a:srgbClr val="CC0000"/>
                </a:solidFill>
                <a:latin typeface="Mada"/>
                <a:ea typeface="Mada"/>
                <a:cs typeface="Mada"/>
                <a:sym typeface="Mada"/>
              </a:rPr>
              <a:t>in graves’ disease </a:t>
            </a:r>
            <a:endParaRPr b="1" sz="1200">
              <a:solidFill>
                <a:srgbClr val="CC0000"/>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b="1" lang="ar" sz="1200">
                <a:latin typeface="Mada"/>
                <a:ea typeface="Mada"/>
                <a:cs typeface="Mada"/>
                <a:sym typeface="Mada"/>
              </a:rPr>
              <a:t>Extraocular muscles dysfunction</a:t>
            </a:r>
            <a:r>
              <a:rPr baseline="30000" lang="ar" sz="1200">
                <a:solidFill>
                  <a:srgbClr val="6AA84F"/>
                </a:solidFill>
                <a:latin typeface="Mada"/>
                <a:ea typeface="Mada"/>
                <a:cs typeface="Mada"/>
                <a:sym typeface="Mada"/>
              </a:rPr>
              <a:t>4</a:t>
            </a:r>
            <a:r>
              <a:rPr b="1" lang="ar" sz="1200">
                <a:latin typeface="Mada"/>
                <a:ea typeface="Mada"/>
                <a:cs typeface="Mada"/>
                <a:sym typeface="Mada"/>
              </a:rPr>
              <a:t>:</a:t>
            </a:r>
            <a:r>
              <a:rPr lang="ar" sz="1200">
                <a:latin typeface="Mada"/>
                <a:ea typeface="Mada"/>
                <a:cs typeface="Mada"/>
                <a:sym typeface="Mada"/>
              </a:rPr>
              <a:t> </a:t>
            </a:r>
            <a:r>
              <a:rPr lang="ar" sz="1200">
                <a:latin typeface="Mada"/>
                <a:ea typeface="Mada"/>
                <a:cs typeface="Mada"/>
                <a:sym typeface="Mada"/>
              </a:rPr>
              <a:t>diplopia</a:t>
            </a:r>
            <a:r>
              <a:rPr lang="ar" sz="1200">
                <a:latin typeface="Mada"/>
                <a:ea typeface="Mada"/>
                <a:cs typeface="Mada"/>
                <a:sym typeface="Mada"/>
              </a:rPr>
              <a:t>, proptosis, </a:t>
            </a:r>
            <a:r>
              <a:rPr lang="ar" sz="1200">
                <a:solidFill>
                  <a:srgbClr val="CC0000"/>
                </a:solidFill>
                <a:latin typeface="Mada"/>
                <a:ea typeface="Mada"/>
                <a:cs typeface="Mada"/>
                <a:sym typeface="Mada"/>
              </a:rPr>
              <a:t>lid retraction</a:t>
            </a:r>
            <a:r>
              <a:rPr lang="ar" sz="1200">
                <a:latin typeface="Mada"/>
                <a:ea typeface="Mada"/>
                <a:cs typeface="Mada"/>
                <a:sym typeface="Mada"/>
              </a:rPr>
              <a:t>, corneal ulceration</a:t>
            </a:r>
            <a:r>
              <a:rPr baseline="30000" lang="ar" sz="1200">
                <a:solidFill>
                  <a:srgbClr val="6AA84F"/>
                </a:solidFill>
                <a:latin typeface="Mada"/>
                <a:ea typeface="Mada"/>
                <a:cs typeface="Mada"/>
                <a:sym typeface="Mada"/>
              </a:rPr>
              <a:t>5</a:t>
            </a:r>
            <a:r>
              <a:rPr lang="ar" sz="1200">
                <a:latin typeface="Mada"/>
                <a:ea typeface="Mada"/>
                <a:cs typeface="Mada"/>
                <a:sym typeface="Mada"/>
              </a:rPr>
              <a:t>, optic neuropathy and blindness</a:t>
            </a:r>
            <a:endParaRPr sz="1200">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b="1" lang="ar" sz="1200">
                <a:latin typeface="Mada"/>
                <a:ea typeface="Mada"/>
                <a:cs typeface="Mada"/>
                <a:sym typeface="Mada"/>
              </a:rPr>
              <a:t>Periorbital </a:t>
            </a:r>
            <a:r>
              <a:rPr b="1" lang="ar" sz="1200">
                <a:solidFill>
                  <a:srgbClr val="6AA84F"/>
                </a:solidFill>
                <a:latin typeface="Mada"/>
                <a:ea typeface="Mada"/>
                <a:cs typeface="Mada"/>
                <a:sym typeface="Mada"/>
              </a:rPr>
              <a:t>swelling</a:t>
            </a:r>
            <a:r>
              <a:rPr b="1" lang="ar" sz="1200">
                <a:latin typeface="Mada"/>
                <a:ea typeface="Mada"/>
                <a:cs typeface="Mada"/>
                <a:sym typeface="Mada"/>
              </a:rPr>
              <a:t> </a:t>
            </a:r>
            <a:r>
              <a:rPr lang="ar" sz="1200">
                <a:latin typeface="Mada"/>
                <a:ea typeface="Mada"/>
                <a:cs typeface="Mada"/>
                <a:sym typeface="Mada"/>
              </a:rPr>
              <a:t>and </a:t>
            </a:r>
            <a:r>
              <a:rPr b="1" lang="ar" sz="1200">
                <a:latin typeface="Mada"/>
                <a:ea typeface="Mada"/>
                <a:cs typeface="Mada"/>
                <a:sym typeface="Mada"/>
              </a:rPr>
              <a:t>conjunctival </a:t>
            </a:r>
            <a:r>
              <a:rPr b="1" lang="ar" sz="1200">
                <a:latin typeface="Mada"/>
                <a:ea typeface="Mada"/>
                <a:cs typeface="Mada"/>
                <a:sym typeface="Mada"/>
              </a:rPr>
              <a:t>edema</a:t>
            </a:r>
            <a:endParaRPr b="1" sz="1200">
              <a:latin typeface="Mada"/>
              <a:ea typeface="Mada"/>
              <a:cs typeface="Mada"/>
              <a:sym typeface="Mada"/>
            </a:endParaRPr>
          </a:p>
        </p:txBody>
      </p:sp>
      <p:sp>
        <p:nvSpPr>
          <p:cNvPr id="321" name="Google Shape;321;p28"/>
          <p:cNvSpPr/>
          <p:nvPr/>
        </p:nvSpPr>
        <p:spPr>
          <a:xfrm>
            <a:off x="396450" y="7464500"/>
            <a:ext cx="18333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   Eyes</a:t>
            </a:r>
            <a:endParaRPr b="1">
              <a:solidFill>
                <a:srgbClr val="FFFFFF"/>
              </a:solidFill>
              <a:latin typeface="Mada"/>
              <a:ea typeface="Mada"/>
              <a:cs typeface="Mada"/>
              <a:sym typeface="Mada"/>
            </a:endParaRPr>
          </a:p>
        </p:txBody>
      </p:sp>
      <p:pic>
        <p:nvPicPr>
          <p:cNvPr id="322" name="Google Shape;322;p28"/>
          <p:cNvPicPr preferRelativeResize="0"/>
          <p:nvPr/>
        </p:nvPicPr>
        <p:blipFill>
          <a:blip r:embed="rId6">
            <a:alphaModFix/>
          </a:blip>
          <a:stretch>
            <a:fillRect/>
          </a:stretch>
        </p:blipFill>
        <p:spPr>
          <a:xfrm>
            <a:off x="628500" y="7510588"/>
            <a:ext cx="262426" cy="262426"/>
          </a:xfrm>
          <a:prstGeom prst="rect">
            <a:avLst/>
          </a:prstGeom>
          <a:noFill/>
          <a:ln>
            <a:noFill/>
          </a:ln>
        </p:spPr>
      </p:pic>
      <p:sp>
        <p:nvSpPr>
          <p:cNvPr id="323" name="Google Shape;323;p28"/>
          <p:cNvSpPr/>
          <p:nvPr/>
        </p:nvSpPr>
        <p:spPr>
          <a:xfrm>
            <a:off x="5273250" y="5837900"/>
            <a:ext cx="2131800" cy="13716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chemeClr val="dk1"/>
              </a:buClr>
              <a:buSzPts val="1200"/>
              <a:buFont typeface="Mada"/>
              <a:buChar char="●"/>
            </a:pPr>
            <a:r>
              <a:rPr lang="ar" sz="1200">
                <a:latin typeface="Mada"/>
                <a:ea typeface="Mada"/>
                <a:cs typeface="Mada"/>
                <a:sym typeface="Mada"/>
              </a:rPr>
              <a:t>Weight loss</a:t>
            </a:r>
            <a:endParaRPr sz="1200">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latin typeface="Mada"/>
                <a:ea typeface="Mada"/>
                <a:cs typeface="Mada"/>
                <a:sym typeface="Mada"/>
              </a:rPr>
              <a:t>diarrhoea</a:t>
            </a:r>
            <a:endParaRPr sz="1200">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latin typeface="Mada"/>
                <a:ea typeface="Mada"/>
                <a:cs typeface="Mada"/>
                <a:sym typeface="Mada"/>
              </a:rPr>
              <a:t>increase liver enzyme</a:t>
            </a:r>
            <a:endParaRPr sz="1200">
              <a:latin typeface="Mada"/>
              <a:ea typeface="Mada"/>
              <a:cs typeface="Mada"/>
              <a:sym typeface="Mada"/>
            </a:endParaRPr>
          </a:p>
        </p:txBody>
      </p:sp>
      <p:sp>
        <p:nvSpPr>
          <p:cNvPr id="324" name="Google Shape;324;p28"/>
          <p:cNvSpPr/>
          <p:nvPr/>
        </p:nvSpPr>
        <p:spPr>
          <a:xfrm>
            <a:off x="5273250" y="5483300"/>
            <a:ext cx="18333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    GI</a:t>
            </a:r>
            <a:endParaRPr b="1">
              <a:solidFill>
                <a:srgbClr val="FFFFFF"/>
              </a:solidFill>
              <a:latin typeface="Mada"/>
              <a:ea typeface="Mada"/>
              <a:cs typeface="Mada"/>
              <a:sym typeface="Mada"/>
            </a:endParaRPr>
          </a:p>
        </p:txBody>
      </p:sp>
      <p:pic>
        <p:nvPicPr>
          <p:cNvPr id="325" name="Google Shape;325;p28"/>
          <p:cNvPicPr preferRelativeResize="0"/>
          <p:nvPr/>
        </p:nvPicPr>
        <p:blipFill>
          <a:blip r:embed="rId7">
            <a:alphaModFix/>
          </a:blip>
          <a:stretch>
            <a:fillRect/>
          </a:stretch>
        </p:blipFill>
        <p:spPr>
          <a:xfrm>
            <a:off x="5529425" y="5496575"/>
            <a:ext cx="341325" cy="341325"/>
          </a:xfrm>
          <a:prstGeom prst="rect">
            <a:avLst/>
          </a:prstGeom>
          <a:noFill/>
          <a:ln>
            <a:noFill/>
          </a:ln>
        </p:spPr>
      </p:pic>
      <p:sp>
        <p:nvSpPr>
          <p:cNvPr id="326" name="Google Shape;326;p28"/>
          <p:cNvSpPr/>
          <p:nvPr/>
        </p:nvSpPr>
        <p:spPr>
          <a:xfrm>
            <a:off x="5273250" y="7819100"/>
            <a:ext cx="2131800" cy="20208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Bone:</a:t>
            </a:r>
            <a:endParaRPr b="1" sz="1200">
              <a:latin typeface="Mada"/>
              <a:ea typeface="Mada"/>
              <a:cs typeface="Mada"/>
              <a:sym typeface="Mada"/>
            </a:endParaRPr>
          </a:p>
          <a:p>
            <a:pPr indent="-162599" lvl="0" marL="208799" marR="0" rtl="0" algn="l">
              <a:lnSpc>
                <a:spcPct val="100000"/>
              </a:lnSpc>
              <a:spcBef>
                <a:spcPts val="0"/>
              </a:spcBef>
              <a:spcAft>
                <a:spcPts val="0"/>
              </a:spcAft>
              <a:buClr>
                <a:schemeClr val="dk1"/>
              </a:buClr>
              <a:buSzPts val="1200"/>
              <a:buFont typeface="Mada"/>
              <a:buChar char="●"/>
            </a:pPr>
            <a:r>
              <a:rPr lang="ar" sz="1200">
                <a:latin typeface="Mada"/>
                <a:ea typeface="Mada"/>
                <a:cs typeface="Mada"/>
                <a:sym typeface="Mada"/>
              </a:rPr>
              <a:t>increased </a:t>
            </a:r>
            <a:r>
              <a:rPr lang="ar" sz="1200">
                <a:solidFill>
                  <a:schemeClr val="dk1"/>
                </a:solidFill>
                <a:latin typeface="Mada"/>
                <a:ea typeface="Mada"/>
                <a:cs typeface="Mada"/>
                <a:sym typeface="Mada"/>
              </a:rPr>
              <a:t>turnover</a:t>
            </a:r>
            <a:r>
              <a:rPr lang="ar" sz="1200">
                <a:latin typeface="Mada"/>
                <a:ea typeface="Mada"/>
                <a:cs typeface="Mada"/>
                <a:sym typeface="Mada"/>
              </a:rPr>
              <a:t>: osteoporosis</a:t>
            </a:r>
            <a:endParaRPr sz="1200">
              <a:latin typeface="Mada"/>
              <a:ea typeface="Mada"/>
              <a:cs typeface="Mada"/>
              <a:sym typeface="Mada"/>
            </a:endParaRPr>
          </a:p>
          <a:p>
            <a:pPr indent="0" lvl="0" marL="0" marR="0" rtl="0" algn="l">
              <a:lnSpc>
                <a:spcPct val="100000"/>
              </a:lnSpc>
              <a:spcBef>
                <a:spcPts val="0"/>
              </a:spcBef>
              <a:spcAft>
                <a:spcPts val="0"/>
              </a:spcAft>
              <a:buNone/>
            </a:pPr>
            <a:r>
              <a:rPr b="1" lang="ar" sz="1200">
                <a:latin typeface="Mada"/>
                <a:ea typeface="Mada"/>
                <a:cs typeface="Mada"/>
                <a:sym typeface="Mada"/>
              </a:rPr>
              <a:t>Neuropsychiatry:</a:t>
            </a:r>
            <a:endParaRPr b="1" sz="1200">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Behavioral and personality changes: irritability, depression,</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anxiety, restlessness </a:t>
            </a:r>
            <a:r>
              <a:rPr lang="ar" sz="1200">
                <a:solidFill>
                  <a:srgbClr val="6AA84F"/>
                </a:solidFill>
                <a:latin typeface="Mada"/>
                <a:ea typeface="Mada"/>
                <a:cs typeface="Mada"/>
                <a:sym typeface="Mada"/>
              </a:rPr>
              <a:t> and psychosis</a:t>
            </a:r>
            <a:endParaRPr sz="1200">
              <a:solidFill>
                <a:srgbClr val="6AA84F"/>
              </a:solidFill>
              <a:latin typeface="Mada"/>
              <a:ea typeface="Mada"/>
              <a:cs typeface="Mada"/>
              <a:sym typeface="Mada"/>
            </a:endParaRPr>
          </a:p>
        </p:txBody>
      </p:sp>
      <p:sp>
        <p:nvSpPr>
          <p:cNvPr id="327" name="Google Shape;327;p28"/>
          <p:cNvSpPr/>
          <p:nvPr/>
        </p:nvSpPr>
        <p:spPr>
          <a:xfrm>
            <a:off x="5273250" y="7464500"/>
            <a:ext cx="1833300" cy="3546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    Others</a:t>
            </a:r>
            <a:endParaRPr b="1">
              <a:solidFill>
                <a:srgbClr val="FFFFFF"/>
              </a:solidFill>
              <a:latin typeface="Mada"/>
              <a:ea typeface="Mada"/>
              <a:cs typeface="Mada"/>
              <a:sym typeface="Mada"/>
            </a:endParaRPr>
          </a:p>
        </p:txBody>
      </p:sp>
      <p:sp>
        <p:nvSpPr>
          <p:cNvPr id="328" name="Google Shape;328;p28"/>
          <p:cNvSpPr/>
          <p:nvPr/>
        </p:nvSpPr>
        <p:spPr>
          <a:xfrm>
            <a:off x="1787825" y="2199775"/>
            <a:ext cx="3897300" cy="351000"/>
          </a:xfrm>
          <a:prstGeom prst="flowChartAlternateProcess">
            <a:avLst/>
          </a:prstGeom>
          <a:solidFill>
            <a:srgbClr val="53868B"/>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a:solidFill>
                  <a:srgbClr val="FFFFFF"/>
                </a:solidFill>
                <a:latin typeface="Mada"/>
                <a:ea typeface="Mada"/>
                <a:cs typeface="Mada"/>
                <a:sym typeface="Mada"/>
              </a:rPr>
              <a:t>Conditions associated with thyrotoxicosis</a:t>
            </a:r>
            <a:endParaRPr b="1">
              <a:solidFill>
                <a:srgbClr val="FFFFFF"/>
              </a:solidFill>
              <a:latin typeface="Mada"/>
              <a:ea typeface="Mada"/>
              <a:cs typeface="Mada"/>
              <a:sym typeface="Mada"/>
            </a:endParaRPr>
          </a:p>
        </p:txBody>
      </p:sp>
      <p:grpSp>
        <p:nvGrpSpPr>
          <p:cNvPr id="329" name="Google Shape;329;p28"/>
          <p:cNvGrpSpPr/>
          <p:nvPr/>
        </p:nvGrpSpPr>
        <p:grpSpPr>
          <a:xfrm>
            <a:off x="3244475" y="3035973"/>
            <a:ext cx="984012" cy="1839187"/>
            <a:chOff x="3287964" y="3187877"/>
            <a:chExt cx="984012" cy="1772711"/>
          </a:xfrm>
        </p:grpSpPr>
        <p:sp>
          <p:nvSpPr>
            <p:cNvPr id="330" name="Google Shape;330;p28"/>
            <p:cNvSpPr/>
            <p:nvPr/>
          </p:nvSpPr>
          <p:spPr>
            <a:xfrm>
              <a:off x="3287964" y="3684988"/>
              <a:ext cx="984000" cy="1275600"/>
            </a:xfrm>
            <a:prstGeom prst="rect">
              <a:avLst/>
            </a:prstGeom>
            <a:solidFill>
              <a:srgbClr val="F3F3F3"/>
            </a:solidFill>
            <a:ln>
              <a:noFill/>
            </a:ln>
          </p:spPr>
          <p:txBody>
            <a:bodyPr anchorCtr="0" anchor="ctr" bIns="91425" lIns="0" spcFirstLastPara="1" rIns="91425" wrap="square" tIns="91425">
              <a:noAutofit/>
            </a:bodyPr>
            <a:lstStyle/>
            <a:p>
              <a:pPr indent="0" lvl="0" marL="89999" marR="0" rtl="0" algn="ctr">
                <a:spcBef>
                  <a:spcPts val="0"/>
                </a:spcBef>
                <a:spcAft>
                  <a:spcPts val="0"/>
                </a:spcAft>
                <a:buNone/>
              </a:pPr>
              <a:r>
                <a:rPr b="1" lang="ar" sz="800" u="sng">
                  <a:solidFill>
                    <a:srgbClr val="CC0000"/>
                  </a:solidFill>
                  <a:latin typeface="Mada"/>
                  <a:ea typeface="Mada"/>
                  <a:cs typeface="Mada"/>
                  <a:sym typeface="Mada"/>
                </a:rPr>
                <a:t>Painful</a:t>
              </a:r>
              <a:r>
                <a:rPr b="1" lang="ar" sz="800">
                  <a:solidFill>
                    <a:srgbClr val="CC0000"/>
                  </a:solidFill>
                  <a:latin typeface="Mada"/>
                  <a:ea typeface="Mada"/>
                  <a:cs typeface="Mada"/>
                  <a:sym typeface="Mada"/>
                </a:rPr>
                <a:t> </a:t>
              </a:r>
              <a:r>
                <a:rPr b="1" lang="ar" sz="800">
                  <a:solidFill>
                    <a:srgbClr val="1C4588"/>
                  </a:solidFill>
                  <a:latin typeface="Mada"/>
                  <a:ea typeface="Mada"/>
                  <a:cs typeface="Mada"/>
                  <a:sym typeface="Mada"/>
                </a:rPr>
                <a:t>goiter.</a:t>
              </a:r>
              <a:r>
                <a:rPr lang="ar" sz="800">
                  <a:solidFill>
                    <a:srgbClr val="1C4588"/>
                  </a:solidFill>
                  <a:latin typeface="Mada"/>
                  <a:ea typeface="Mada"/>
                  <a:cs typeface="Mada"/>
                  <a:sym typeface="Mada"/>
                </a:rPr>
                <a:t> </a:t>
              </a:r>
              <a:r>
                <a:rPr lang="ar" sz="800">
                  <a:solidFill>
                    <a:srgbClr val="1C4588"/>
                  </a:solidFill>
                  <a:latin typeface="Mada"/>
                  <a:ea typeface="Mada"/>
                  <a:cs typeface="Mada"/>
                  <a:sym typeface="Mada"/>
                </a:rPr>
                <a:t>Features of hyperthyroidism due to leakage of hormone from inflamed thyroid  followed by features of hypothyroidism</a:t>
              </a:r>
              <a:endParaRPr sz="800">
                <a:solidFill>
                  <a:srgbClr val="1C4588"/>
                </a:solidFill>
                <a:latin typeface="Mada"/>
                <a:ea typeface="Mada"/>
                <a:cs typeface="Mada"/>
                <a:sym typeface="Mada"/>
              </a:endParaRPr>
            </a:p>
          </p:txBody>
        </p:sp>
        <p:sp>
          <p:nvSpPr>
            <p:cNvPr id="331" name="Google Shape;331;p28"/>
            <p:cNvSpPr/>
            <p:nvPr/>
          </p:nvSpPr>
          <p:spPr>
            <a:xfrm>
              <a:off x="3287976" y="3187877"/>
              <a:ext cx="984000" cy="497100"/>
            </a:xfrm>
            <a:prstGeom prst="rect">
              <a:avLst/>
            </a:prstGeom>
            <a:solidFill>
              <a:schemeClr val="accent2"/>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900">
                  <a:solidFill>
                    <a:srgbClr val="FFFFFF"/>
                  </a:solidFill>
                  <a:latin typeface="Mada"/>
                  <a:ea typeface="Mada"/>
                  <a:cs typeface="Mada"/>
                  <a:sym typeface="Mada"/>
                </a:rPr>
                <a:t>Subacute thyroiditis</a:t>
              </a:r>
              <a:endParaRPr b="1" sz="1300">
                <a:solidFill>
                  <a:srgbClr val="FFFFFF"/>
                </a:solidFill>
                <a:latin typeface="Mada"/>
                <a:ea typeface="Mada"/>
                <a:cs typeface="Mada"/>
                <a:sym typeface="Mada"/>
              </a:endParaRPr>
            </a:p>
          </p:txBody>
        </p:sp>
      </p:grpSp>
      <p:cxnSp>
        <p:nvCxnSpPr>
          <p:cNvPr id="332" name="Google Shape;332;p28"/>
          <p:cNvCxnSpPr>
            <a:stCxn id="331" idx="0"/>
            <a:endCxn id="328" idx="2"/>
          </p:cNvCxnSpPr>
          <p:nvPr/>
        </p:nvCxnSpPr>
        <p:spPr>
          <a:xfrm rot="-5400000">
            <a:off x="3494237" y="2793123"/>
            <a:ext cx="485100" cy="600"/>
          </a:xfrm>
          <a:prstGeom prst="bentConnector3">
            <a:avLst>
              <a:gd fmla="val 50010" name="adj1"/>
            </a:avLst>
          </a:prstGeom>
          <a:noFill/>
          <a:ln cap="flat" cmpd="sng" w="9525">
            <a:solidFill>
              <a:srgbClr val="B7B7B7"/>
            </a:solidFill>
            <a:prstDash val="solid"/>
            <a:round/>
            <a:headEnd len="sm" w="sm" type="none"/>
            <a:tailEnd len="sm" w="sm" type="none"/>
          </a:ln>
        </p:spPr>
      </p:cxnSp>
      <p:grpSp>
        <p:nvGrpSpPr>
          <p:cNvPr id="333" name="Google Shape;333;p28"/>
          <p:cNvGrpSpPr/>
          <p:nvPr/>
        </p:nvGrpSpPr>
        <p:grpSpPr>
          <a:xfrm>
            <a:off x="2183749" y="3033550"/>
            <a:ext cx="984001" cy="1839186"/>
            <a:chOff x="2241726" y="3187877"/>
            <a:chExt cx="984001" cy="1772710"/>
          </a:xfrm>
        </p:grpSpPr>
        <p:sp>
          <p:nvSpPr>
            <p:cNvPr id="334" name="Google Shape;334;p28"/>
            <p:cNvSpPr/>
            <p:nvPr/>
          </p:nvSpPr>
          <p:spPr>
            <a:xfrm>
              <a:off x="2241726" y="3684987"/>
              <a:ext cx="984000" cy="1275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ar" sz="800">
                  <a:solidFill>
                    <a:srgbClr val="1C4588"/>
                  </a:solidFill>
                  <a:latin typeface="Mada"/>
                  <a:ea typeface="Mada"/>
                  <a:cs typeface="Mada"/>
                  <a:sym typeface="Mada"/>
                </a:rPr>
                <a:t>multiple hyperfunctioning (hot) nodules.</a:t>
              </a:r>
              <a:endParaRPr sz="800">
                <a:solidFill>
                  <a:srgbClr val="1C4588"/>
                </a:solidFill>
                <a:latin typeface="Mada"/>
                <a:ea typeface="Mada"/>
                <a:cs typeface="Mada"/>
                <a:sym typeface="Mada"/>
              </a:endParaRPr>
            </a:p>
          </p:txBody>
        </p:sp>
        <p:sp>
          <p:nvSpPr>
            <p:cNvPr id="335" name="Google Shape;335;p28"/>
            <p:cNvSpPr/>
            <p:nvPr/>
          </p:nvSpPr>
          <p:spPr>
            <a:xfrm>
              <a:off x="2241726" y="3187877"/>
              <a:ext cx="984000" cy="497100"/>
            </a:xfrm>
            <a:prstGeom prst="rect">
              <a:avLst/>
            </a:prstGeom>
            <a:solidFill>
              <a:schemeClr val="accent2"/>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900">
                  <a:solidFill>
                    <a:srgbClr val="FFFFFF"/>
                  </a:solidFill>
                  <a:latin typeface="Mada"/>
                  <a:ea typeface="Mada"/>
                  <a:cs typeface="Mada"/>
                  <a:sym typeface="Mada"/>
                </a:rPr>
                <a:t>Toxic multinodular goiter </a:t>
              </a:r>
              <a:endParaRPr b="1" sz="1300">
                <a:solidFill>
                  <a:srgbClr val="FFFFFF"/>
                </a:solidFill>
                <a:latin typeface="Mada"/>
                <a:ea typeface="Mada"/>
                <a:cs typeface="Mada"/>
                <a:sym typeface="Mada"/>
              </a:endParaRPr>
            </a:p>
          </p:txBody>
        </p:sp>
      </p:grpSp>
      <p:grpSp>
        <p:nvGrpSpPr>
          <p:cNvPr id="336" name="Google Shape;336;p28"/>
          <p:cNvGrpSpPr/>
          <p:nvPr/>
        </p:nvGrpSpPr>
        <p:grpSpPr>
          <a:xfrm>
            <a:off x="1123000" y="3023964"/>
            <a:ext cx="984012" cy="1853800"/>
            <a:chOff x="1195463" y="3187877"/>
            <a:chExt cx="984012" cy="1786795"/>
          </a:xfrm>
        </p:grpSpPr>
        <p:sp>
          <p:nvSpPr>
            <p:cNvPr id="337" name="Google Shape;337;p28"/>
            <p:cNvSpPr/>
            <p:nvPr/>
          </p:nvSpPr>
          <p:spPr>
            <a:xfrm>
              <a:off x="1195463" y="3684972"/>
              <a:ext cx="984000" cy="1289700"/>
            </a:xfrm>
            <a:prstGeom prst="rect">
              <a:avLst/>
            </a:prstGeom>
            <a:solidFill>
              <a:srgbClr val="F3F3F3"/>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800">
                <a:solidFill>
                  <a:srgbClr val="1C4588"/>
                </a:solidFill>
                <a:latin typeface="Mada"/>
                <a:ea typeface="Mada"/>
                <a:cs typeface="Mada"/>
                <a:sym typeface="Mada"/>
              </a:endParaRPr>
            </a:p>
            <a:p>
              <a:pPr indent="0" lvl="0" marL="0" rtl="0" algn="ctr">
                <a:spcBef>
                  <a:spcPts val="0"/>
                </a:spcBef>
                <a:spcAft>
                  <a:spcPts val="0"/>
                </a:spcAft>
                <a:buNone/>
              </a:pPr>
              <a:r>
                <a:t/>
              </a:r>
              <a:endParaRPr sz="800">
                <a:solidFill>
                  <a:srgbClr val="1C4588"/>
                </a:solidFill>
                <a:latin typeface="Mada"/>
                <a:ea typeface="Mada"/>
                <a:cs typeface="Mada"/>
                <a:sym typeface="Mada"/>
              </a:endParaRPr>
            </a:p>
            <a:p>
              <a:pPr indent="0" lvl="0" marL="0" rtl="0" algn="ctr">
                <a:spcBef>
                  <a:spcPts val="0"/>
                </a:spcBef>
                <a:spcAft>
                  <a:spcPts val="0"/>
                </a:spcAft>
                <a:buNone/>
              </a:pPr>
              <a:r>
                <a:rPr lang="ar" sz="800">
                  <a:solidFill>
                    <a:srgbClr val="1C4588"/>
                  </a:solidFill>
                  <a:latin typeface="Mada"/>
                  <a:ea typeface="Mada"/>
                  <a:cs typeface="Mada"/>
                  <a:sym typeface="Mada"/>
                </a:rPr>
                <a:t>autonomous thyroid nodule overproduces thyroid hormones leading to hyperthyroidism → decrease in pituitary TSH secretion. Solitary, hot nodule</a:t>
              </a:r>
              <a:endParaRPr sz="800">
                <a:solidFill>
                  <a:srgbClr val="1C4588"/>
                </a:solidFill>
                <a:latin typeface="Mada"/>
                <a:ea typeface="Mada"/>
                <a:cs typeface="Mada"/>
                <a:sym typeface="Mada"/>
              </a:endParaRPr>
            </a:p>
          </p:txBody>
        </p:sp>
        <p:sp>
          <p:nvSpPr>
            <p:cNvPr id="338" name="Google Shape;338;p28"/>
            <p:cNvSpPr/>
            <p:nvPr/>
          </p:nvSpPr>
          <p:spPr>
            <a:xfrm>
              <a:off x="1195475" y="3187877"/>
              <a:ext cx="984000" cy="497100"/>
            </a:xfrm>
            <a:prstGeom prst="rect">
              <a:avLst/>
            </a:prstGeom>
            <a:solidFill>
              <a:schemeClr val="accent2"/>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900">
                  <a:solidFill>
                    <a:srgbClr val="FFFFFF"/>
                  </a:solidFill>
                  <a:latin typeface="Mada"/>
                  <a:ea typeface="Mada"/>
                  <a:cs typeface="Mada"/>
                  <a:sym typeface="Mada"/>
                </a:rPr>
                <a:t>Toxic adenoma (Plummer’s disease) </a:t>
              </a:r>
              <a:endParaRPr b="1" sz="1300">
                <a:solidFill>
                  <a:srgbClr val="FFFFFF"/>
                </a:solidFill>
                <a:latin typeface="Mada"/>
                <a:ea typeface="Mada"/>
                <a:cs typeface="Mada"/>
                <a:sym typeface="Mada"/>
              </a:endParaRPr>
            </a:p>
          </p:txBody>
        </p:sp>
      </p:grpSp>
      <p:grpSp>
        <p:nvGrpSpPr>
          <p:cNvPr id="339" name="Google Shape;339;p28"/>
          <p:cNvGrpSpPr/>
          <p:nvPr/>
        </p:nvGrpSpPr>
        <p:grpSpPr>
          <a:xfrm>
            <a:off x="95100" y="3031152"/>
            <a:ext cx="951175" cy="1839184"/>
            <a:chOff x="95100" y="3187875"/>
            <a:chExt cx="951175" cy="1772708"/>
          </a:xfrm>
        </p:grpSpPr>
        <p:sp>
          <p:nvSpPr>
            <p:cNvPr id="340" name="Google Shape;340;p28"/>
            <p:cNvSpPr/>
            <p:nvPr/>
          </p:nvSpPr>
          <p:spPr>
            <a:xfrm>
              <a:off x="95100" y="3684983"/>
              <a:ext cx="949500" cy="12756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ar" sz="800">
                  <a:solidFill>
                    <a:srgbClr val="1C4588"/>
                  </a:solidFill>
                  <a:latin typeface="Mada"/>
                  <a:ea typeface="Mada"/>
                  <a:cs typeface="Mada"/>
                  <a:sym typeface="Mada"/>
                </a:rPr>
                <a:t>most common cause of hyperthyroidism.</a:t>
              </a:r>
              <a:endParaRPr sz="800">
                <a:solidFill>
                  <a:srgbClr val="93C47D"/>
                </a:solidFill>
                <a:latin typeface="Mada"/>
                <a:ea typeface="Mada"/>
                <a:cs typeface="Mada"/>
                <a:sym typeface="Mada"/>
              </a:endParaRPr>
            </a:p>
            <a:p>
              <a:pPr indent="0" lvl="0" marL="0" rtl="0" algn="ctr">
                <a:spcBef>
                  <a:spcPts val="0"/>
                </a:spcBef>
                <a:spcAft>
                  <a:spcPts val="0"/>
                </a:spcAft>
                <a:buNone/>
              </a:pPr>
              <a:r>
                <a:rPr lang="ar" sz="800">
                  <a:solidFill>
                    <a:srgbClr val="1C4588"/>
                  </a:solidFill>
                  <a:latin typeface="Mada"/>
                  <a:ea typeface="Mada"/>
                  <a:cs typeface="Mada"/>
                  <a:sym typeface="Mada"/>
                </a:rPr>
                <a:t>R</a:t>
              </a:r>
              <a:r>
                <a:rPr lang="ar" sz="800">
                  <a:solidFill>
                    <a:srgbClr val="1C4588"/>
                  </a:solidFill>
                  <a:latin typeface="Mada"/>
                  <a:ea typeface="Mada"/>
                  <a:cs typeface="Mada"/>
                  <a:sym typeface="Mada"/>
                </a:rPr>
                <a:t>esult of IgG antibodies binding to TSH receptor.</a:t>
              </a:r>
              <a:endParaRPr sz="800">
                <a:solidFill>
                  <a:srgbClr val="1C4588"/>
                </a:solidFill>
                <a:latin typeface="Mada"/>
                <a:ea typeface="Mada"/>
                <a:cs typeface="Mada"/>
                <a:sym typeface="Mada"/>
              </a:endParaRPr>
            </a:p>
          </p:txBody>
        </p:sp>
        <p:sp>
          <p:nvSpPr>
            <p:cNvPr id="341" name="Google Shape;341;p28"/>
            <p:cNvSpPr/>
            <p:nvPr/>
          </p:nvSpPr>
          <p:spPr>
            <a:xfrm>
              <a:off x="96775" y="3187875"/>
              <a:ext cx="949500" cy="497100"/>
            </a:xfrm>
            <a:prstGeom prst="rect">
              <a:avLst/>
            </a:prstGeom>
            <a:solidFill>
              <a:schemeClr val="accent2"/>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900">
                  <a:solidFill>
                    <a:srgbClr val="FFFFFF"/>
                  </a:solidFill>
                  <a:latin typeface="Mada"/>
                  <a:ea typeface="Mada"/>
                  <a:cs typeface="Mada"/>
                  <a:sym typeface="Mada"/>
                </a:rPr>
                <a:t>Diffuse toxic goiter (Graves’ disease) </a:t>
              </a:r>
              <a:endParaRPr b="1" sz="1300">
                <a:solidFill>
                  <a:srgbClr val="FFFFFF"/>
                </a:solidFill>
                <a:latin typeface="Mada"/>
                <a:ea typeface="Mada"/>
                <a:cs typeface="Mada"/>
                <a:sym typeface="Mada"/>
              </a:endParaRPr>
            </a:p>
          </p:txBody>
        </p:sp>
      </p:grpSp>
      <p:grpSp>
        <p:nvGrpSpPr>
          <p:cNvPr id="342" name="Google Shape;342;p28"/>
          <p:cNvGrpSpPr/>
          <p:nvPr/>
        </p:nvGrpSpPr>
        <p:grpSpPr>
          <a:xfrm>
            <a:off x="4305225" y="3035975"/>
            <a:ext cx="984000" cy="1853811"/>
            <a:chOff x="4334226" y="3187877"/>
            <a:chExt cx="984000" cy="1786806"/>
          </a:xfrm>
        </p:grpSpPr>
        <p:sp>
          <p:nvSpPr>
            <p:cNvPr id="343" name="Google Shape;343;p28"/>
            <p:cNvSpPr/>
            <p:nvPr/>
          </p:nvSpPr>
          <p:spPr>
            <a:xfrm>
              <a:off x="4334226" y="3684983"/>
              <a:ext cx="984000" cy="12897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800">
                <a:solidFill>
                  <a:srgbClr val="1C4588"/>
                </a:solidFill>
                <a:latin typeface="Mada"/>
                <a:ea typeface="Mada"/>
                <a:cs typeface="Mada"/>
                <a:sym typeface="Mada"/>
              </a:endParaRPr>
            </a:p>
            <a:p>
              <a:pPr indent="0" lvl="0" marL="0" rtl="0" algn="ctr">
                <a:spcBef>
                  <a:spcPts val="0"/>
                </a:spcBef>
                <a:spcAft>
                  <a:spcPts val="0"/>
                </a:spcAft>
                <a:buNone/>
              </a:pPr>
              <a:r>
                <a:t/>
              </a:r>
              <a:endParaRPr sz="800">
                <a:solidFill>
                  <a:srgbClr val="1C4588"/>
                </a:solidFill>
                <a:latin typeface="Mada"/>
                <a:ea typeface="Mada"/>
                <a:cs typeface="Mada"/>
                <a:sym typeface="Mada"/>
              </a:endParaRPr>
            </a:p>
            <a:p>
              <a:pPr indent="0" lvl="0" marL="0" rtl="0" algn="ctr">
                <a:spcBef>
                  <a:spcPts val="0"/>
                </a:spcBef>
                <a:spcAft>
                  <a:spcPts val="0"/>
                </a:spcAft>
                <a:buNone/>
              </a:pPr>
              <a:r>
                <a:t/>
              </a:r>
              <a:endParaRPr sz="800">
                <a:solidFill>
                  <a:srgbClr val="1C4588"/>
                </a:solidFill>
                <a:latin typeface="Mada"/>
                <a:ea typeface="Mada"/>
                <a:cs typeface="Mada"/>
                <a:sym typeface="Mada"/>
              </a:endParaRPr>
            </a:p>
            <a:p>
              <a:pPr indent="0" lvl="0" marL="0" rtl="0" algn="ctr">
                <a:spcBef>
                  <a:spcPts val="0"/>
                </a:spcBef>
                <a:spcAft>
                  <a:spcPts val="0"/>
                </a:spcAft>
                <a:buNone/>
              </a:pPr>
              <a:r>
                <a:rPr lang="ar" sz="800">
                  <a:solidFill>
                    <a:srgbClr val="1C4588"/>
                  </a:solidFill>
                  <a:latin typeface="Mada"/>
                  <a:ea typeface="Mada"/>
                  <a:cs typeface="Mada"/>
                  <a:sym typeface="Mada"/>
                </a:rPr>
                <a:t>transient hyperthyroidism.</a:t>
              </a:r>
              <a:endParaRPr sz="800">
                <a:solidFill>
                  <a:srgbClr val="1C4588"/>
                </a:solidFill>
                <a:latin typeface="Mada"/>
                <a:ea typeface="Mada"/>
                <a:cs typeface="Mada"/>
                <a:sym typeface="Mada"/>
              </a:endParaRPr>
            </a:p>
          </p:txBody>
        </p:sp>
        <p:sp>
          <p:nvSpPr>
            <p:cNvPr id="344" name="Google Shape;344;p28"/>
            <p:cNvSpPr/>
            <p:nvPr/>
          </p:nvSpPr>
          <p:spPr>
            <a:xfrm>
              <a:off x="4334227" y="3187877"/>
              <a:ext cx="984000" cy="497100"/>
            </a:xfrm>
            <a:prstGeom prst="rect">
              <a:avLst/>
            </a:prstGeom>
            <a:solidFill>
              <a:schemeClr val="accent2"/>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900">
                  <a:solidFill>
                    <a:srgbClr val="FFFFFF"/>
                  </a:solidFill>
                  <a:latin typeface="Mada"/>
                  <a:ea typeface="Mada"/>
                  <a:cs typeface="Mada"/>
                  <a:sym typeface="Mada"/>
                </a:rPr>
                <a:t>Hyperthyroid phase of Hashimoto’s</a:t>
              </a:r>
              <a:endParaRPr b="1" sz="1300">
                <a:solidFill>
                  <a:srgbClr val="FFFFFF"/>
                </a:solidFill>
                <a:latin typeface="Mada"/>
                <a:ea typeface="Mada"/>
                <a:cs typeface="Mada"/>
                <a:sym typeface="Mada"/>
              </a:endParaRPr>
            </a:p>
          </p:txBody>
        </p:sp>
      </p:grpSp>
      <p:grpSp>
        <p:nvGrpSpPr>
          <p:cNvPr id="345" name="Google Shape;345;p28"/>
          <p:cNvGrpSpPr/>
          <p:nvPr/>
        </p:nvGrpSpPr>
        <p:grpSpPr>
          <a:xfrm>
            <a:off x="5365962" y="3028757"/>
            <a:ext cx="984013" cy="1839181"/>
            <a:chOff x="5380474" y="3187877"/>
            <a:chExt cx="984013" cy="1772704"/>
          </a:xfrm>
        </p:grpSpPr>
        <p:sp>
          <p:nvSpPr>
            <p:cNvPr id="346" name="Google Shape;346;p28"/>
            <p:cNvSpPr/>
            <p:nvPr/>
          </p:nvSpPr>
          <p:spPr>
            <a:xfrm>
              <a:off x="5380487" y="3684981"/>
              <a:ext cx="984000" cy="1275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rgbClr val="1C4588"/>
                  </a:solidFill>
                  <a:latin typeface="Mada"/>
                  <a:ea typeface="Mada"/>
                  <a:cs typeface="Mada"/>
                  <a:sym typeface="Mada"/>
                </a:rPr>
                <a:t>The T4 :T3 ratio (typically 30 : 1 in conventional thyrotoxicosis) is increased to above 70 : 1</a:t>
              </a:r>
              <a:endParaRPr sz="800">
                <a:solidFill>
                  <a:srgbClr val="1C4588"/>
                </a:solidFill>
                <a:latin typeface="Mada"/>
                <a:ea typeface="Mada"/>
                <a:cs typeface="Mada"/>
                <a:sym typeface="Mada"/>
              </a:endParaRPr>
            </a:p>
          </p:txBody>
        </p:sp>
        <p:sp>
          <p:nvSpPr>
            <p:cNvPr id="347" name="Google Shape;347;p28"/>
            <p:cNvSpPr/>
            <p:nvPr/>
          </p:nvSpPr>
          <p:spPr>
            <a:xfrm>
              <a:off x="5380474" y="3187877"/>
              <a:ext cx="984000" cy="497100"/>
            </a:xfrm>
            <a:prstGeom prst="rect">
              <a:avLst/>
            </a:prstGeom>
            <a:solidFill>
              <a:schemeClr val="accent2"/>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900">
                  <a:solidFill>
                    <a:srgbClr val="FFFFFF"/>
                  </a:solidFill>
                  <a:latin typeface="Mada"/>
                  <a:ea typeface="Mada"/>
                  <a:cs typeface="Mada"/>
                  <a:sym typeface="Mada"/>
                </a:rPr>
                <a:t>Thyrotoxicosis factitia </a:t>
              </a:r>
              <a:endParaRPr b="1" sz="1300">
                <a:solidFill>
                  <a:srgbClr val="FFFFFF"/>
                </a:solidFill>
                <a:latin typeface="Mada"/>
                <a:ea typeface="Mada"/>
                <a:cs typeface="Mada"/>
                <a:sym typeface="Mada"/>
              </a:endParaRPr>
            </a:p>
          </p:txBody>
        </p:sp>
      </p:grpSp>
      <p:cxnSp>
        <p:nvCxnSpPr>
          <p:cNvPr id="348" name="Google Shape;348;p28"/>
          <p:cNvCxnSpPr>
            <a:stCxn id="335" idx="0"/>
            <a:endCxn id="328" idx="2"/>
          </p:cNvCxnSpPr>
          <p:nvPr/>
        </p:nvCxnSpPr>
        <p:spPr>
          <a:xfrm rot="-5400000">
            <a:off x="2964799" y="2261800"/>
            <a:ext cx="482700" cy="1060800"/>
          </a:xfrm>
          <a:prstGeom prst="bentConnector3">
            <a:avLst>
              <a:gd fmla="val 50008" name="adj1"/>
            </a:avLst>
          </a:prstGeom>
          <a:noFill/>
          <a:ln cap="flat" cmpd="sng" w="9525">
            <a:solidFill>
              <a:srgbClr val="B7B7B7"/>
            </a:solidFill>
            <a:prstDash val="solid"/>
            <a:round/>
            <a:headEnd len="med" w="med" type="none"/>
            <a:tailEnd len="med" w="med" type="none"/>
          </a:ln>
        </p:spPr>
      </p:cxnSp>
      <p:cxnSp>
        <p:nvCxnSpPr>
          <p:cNvPr id="349" name="Google Shape;349;p28"/>
          <p:cNvCxnSpPr>
            <a:stCxn id="338" idx="0"/>
            <a:endCxn id="328" idx="2"/>
          </p:cNvCxnSpPr>
          <p:nvPr/>
        </p:nvCxnSpPr>
        <p:spPr>
          <a:xfrm rot="-5400000">
            <a:off x="2439262" y="1726614"/>
            <a:ext cx="473100" cy="2121600"/>
          </a:xfrm>
          <a:prstGeom prst="bentConnector3">
            <a:avLst>
              <a:gd fmla="val 50009" name="adj1"/>
            </a:avLst>
          </a:prstGeom>
          <a:noFill/>
          <a:ln cap="flat" cmpd="sng" w="9525">
            <a:solidFill>
              <a:srgbClr val="B7B7B7"/>
            </a:solidFill>
            <a:prstDash val="solid"/>
            <a:round/>
            <a:headEnd len="med" w="med" type="none"/>
            <a:tailEnd len="med" w="med" type="none"/>
          </a:ln>
        </p:spPr>
      </p:cxnSp>
      <p:cxnSp>
        <p:nvCxnSpPr>
          <p:cNvPr id="350" name="Google Shape;350;p28"/>
          <p:cNvCxnSpPr>
            <a:stCxn id="341" idx="0"/>
            <a:endCxn id="328" idx="2"/>
          </p:cNvCxnSpPr>
          <p:nvPr/>
        </p:nvCxnSpPr>
        <p:spPr>
          <a:xfrm rot="-5400000">
            <a:off x="1913875" y="1208502"/>
            <a:ext cx="480300" cy="3165000"/>
          </a:xfrm>
          <a:prstGeom prst="bentConnector3">
            <a:avLst>
              <a:gd fmla="val 50008" name="adj1"/>
            </a:avLst>
          </a:prstGeom>
          <a:noFill/>
          <a:ln cap="flat" cmpd="sng" w="9525">
            <a:solidFill>
              <a:srgbClr val="B7B7B7"/>
            </a:solidFill>
            <a:prstDash val="solid"/>
            <a:round/>
            <a:headEnd len="med" w="med" type="none"/>
            <a:tailEnd len="med" w="med" type="none"/>
          </a:ln>
        </p:spPr>
      </p:cxnSp>
      <p:cxnSp>
        <p:nvCxnSpPr>
          <p:cNvPr id="351" name="Google Shape;351;p28"/>
          <p:cNvCxnSpPr>
            <a:stCxn id="344" idx="0"/>
            <a:endCxn id="328" idx="2"/>
          </p:cNvCxnSpPr>
          <p:nvPr/>
        </p:nvCxnSpPr>
        <p:spPr>
          <a:xfrm flipH="1" rot="5400000">
            <a:off x="4024275" y="2263025"/>
            <a:ext cx="485100" cy="1060800"/>
          </a:xfrm>
          <a:prstGeom prst="bentConnector3">
            <a:avLst>
              <a:gd fmla="val 50010" name="adj1"/>
            </a:avLst>
          </a:prstGeom>
          <a:noFill/>
          <a:ln cap="flat" cmpd="sng" w="9525">
            <a:solidFill>
              <a:srgbClr val="B7B7B7"/>
            </a:solidFill>
            <a:prstDash val="solid"/>
            <a:round/>
            <a:headEnd len="med" w="med" type="none"/>
            <a:tailEnd len="med" w="med" type="none"/>
          </a:ln>
        </p:spPr>
      </p:cxnSp>
      <p:cxnSp>
        <p:nvCxnSpPr>
          <p:cNvPr id="352" name="Google Shape;352;p28"/>
          <p:cNvCxnSpPr>
            <a:stCxn id="347" idx="0"/>
            <a:endCxn id="328" idx="2"/>
          </p:cNvCxnSpPr>
          <p:nvPr/>
        </p:nvCxnSpPr>
        <p:spPr>
          <a:xfrm flipH="1" rot="5400000">
            <a:off x="4558212" y="1729007"/>
            <a:ext cx="477900" cy="2121600"/>
          </a:xfrm>
          <a:prstGeom prst="bentConnector3">
            <a:avLst>
              <a:gd fmla="val 50009" name="adj1"/>
            </a:avLst>
          </a:prstGeom>
          <a:noFill/>
          <a:ln cap="flat" cmpd="sng" w="9525">
            <a:solidFill>
              <a:srgbClr val="B7B7B7"/>
            </a:solidFill>
            <a:prstDash val="solid"/>
            <a:round/>
            <a:headEnd len="med" w="med" type="none"/>
            <a:tailEnd len="med" w="med" type="none"/>
          </a:ln>
        </p:spPr>
      </p:cxnSp>
      <p:grpSp>
        <p:nvGrpSpPr>
          <p:cNvPr id="353" name="Google Shape;353;p28"/>
          <p:cNvGrpSpPr/>
          <p:nvPr/>
        </p:nvGrpSpPr>
        <p:grpSpPr>
          <a:xfrm>
            <a:off x="6426960" y="3026337"/>
            <a:ext cx="984036" cy="1839480"/>
            <a:chOff x="6426700" y="3187875"/>
            <a:chExt cx="895800" cy="1772993"/>
          </a:xfrm>
        </p:grpSpPr>
        <p:sp>
          <p:nvSpPr>
            <p:cNvPr id="354" name="Google Shape;354;p28"/>
            <p:cNvSpPr/>
            <p:nvPr/>
          </p:nvSpPr>
          <p:spPr>
            <a:xfrm>
              <a:off x="6426700" y="3684968"/>
              <a:ext cx="895800" cy="1275900"/>
            </a:xfrm>
            <a:prstGeom prst="rect">
              <a:avLst/>
            </a:prstGeom>
            <a:solidFill>
              <a:srgbClr val="F3F3F3"/>
            </a:solidFill>
            <a:ln>
              <a:noFill/>
            </a:ln>
          </p:spPr>
          <p:txBody>
            <a:bodyPr anchorCtr="0" anchor="ctr" bIns="91425" lIns="91425" spcFirstLastPara="1" rIns="91425" wrap="square" tIns="91425">
              <a:noAutofit/>
            </a:bodyPr>
            <a:lstStyle/>
            <a:p>
              <a:pPr indent="-94849" lvl="0" marL="64800" rtl="0" algn="l">
                <a:spcBef>
                  <a:spcPts val="0"/>
                </a:spcBef>
                <a:spcAft>
                  <a:spcPts val="0"/>
                </a:spcAft>
                <a:buSzPts val="700"/>
                <a:buFont typeface="Mada"/>
                <a:buChar char="●"/>
              </a:pPr>
              <a:r>
                <a:rPr lang="ar" sz="700">
                  <a:latin typeface="Mada"/>
                  <a:ea typeface="Mada"/>
                  <a:cs typeface="Mada"/>
                  <a:sym typeface="Mada"/>
                </a:rPr>
                <a:t>ovarian struma</a:t>
              </a:r>
              <a:endParaRPr sz="700">
                <a:latin typeface="Mada"/>
                <a:ea typeface="Mada"/>
                <a:cs typeface="Mada"/>
                <a:sym typeface="Mada"/>
              </a:endParaRPr>
            </a:p>
            <a:p>
              <a:pPr indent="-94849" lvl="0" marL="64800" rtl="0" algn="l">
                <a:spcBef>
                  <a:spcPts val="0"/>
                </a:spcBef>
                <a:spcAft>
                  <a:spcPts val="0"/>
                </a:spcAft>
                <a:buSzPts val="700"/>
                <a:buFont typeface="Mada"/>
                <a:buChar char="●"/>
              </a:pPr>
              <a:r>
                <a:rPr lang="ar" sz="700">
                  <a:latin typeface="Mada"/>
                  <a:ea typeface="Mada"/>
                  <a:cs typeface="Mada"/>
                  <a:sym typeface="Mada"/>
                </a:rPr>
                <a:t>metastatic thyroid carcinoma (follicular), </a:t>
              </a:r>
              <a:endParaRPr sz="700">
                <a:latin typeface="Mada"/>
                <a:ea typeface="Mada"/>
                <a:cs typeface="Mada"/>
                <a:sym typeface="Mada"/>
              </a:endParaRPr>
            </a:p>
            <a:p>
              <a:pPr indent="-94849" lvl="0" marL="64800" rtl="0" algn="l">
                <a:spcBef>
                  <a:spcPts val="0"/>
                </a:spcBef>
                <a:spcAft>
                  <a:spcPts val="0"/>
                </a:spcAft>
                <a:buSzPts val="700"/>
                <a:buFont typeface="Mada"/>
                <a:buChar char="●"/>
              </a:pPr>
              <a:r>
                <a:rPr lang="ar" sz="700">
                  <a:latin typeface="Mada"/>
                  <a:ea typeface="Mada"/>
                  <a:cs typeface="Mada"/>
                  <a:sym typeface="Mada"/>
                </a:rPr>
                <a:t>hydatidiform</a:t>
              </a:r>
              <a:r>
                <a:rPr lang="ar" sz="700">
                  <a:latin typeface="Mada"/>
                  <a:ea typeface="Mada"/>
                  <a:cs typeface="Mada"/>
                  <a:sym typeface="Mada"/>
                </a:rPr>
                <a:t> mole, </a:t>
              </a:r>
              <a:endParaRPr sz="700">
                <a:latin typeface="Mada"/>
                <a:ea typeface="Mada"/>
                <a:cs typeface="Mada"/>
                <a:sym typeface="Mada"/>
              </a:endParaRPr>
            </a:p>
            <a:p>
              <a:pPr indent="-94849" lvl="0" marL="64800" rtl="0" algn="l">
                <a:spcBef>
                  <a:spcPts val="0"/>
                </a:spcBef>
                <a:spcAft>
                  <a:spcPts val="0"/>
                </a:spcAft>
                <a:buSzPts val="700"/>
                <a:buFont typeface="Mada"/>
                <a:buChar char="●"/>
              </a:pPr>
              <a:r>
                <a:rPr lang="ar" sz="700">
                  <a:latin typeface="Mada"/>
                  <a:ea typeface="Mada"/>
                  <a:cs typeface="Mada"/>
                  <a:sym typeface="Mada"/>
                </a:rPr>
                <a:t>TSH secreting pituitary tumor, </a:t>
              </a:r>
              <a:endParaRPr sz="700">
                <a:latin typeface="Mada"/>
                <a:ea typeface="Mada"/>
                <a:cs typeface="Mada"/>
                <a:sym typeface="Mada"/>
              </a:endParaRPr>
            </a:p>
            <a:p>
              <a:pPr indent="-94849" lvl="0" marL="64800" rtl="0" algn="l">
                <a:spcBef>
                  <a:spcPts val="0"/>
                </a:spcBef>
                <a:spcAft>
                  <a:spcPts val="0"/>
                </a:spcAft>
                <a:buSzPts val="700"/>
                <a:buFont typeface="Mada"/>
                <a:buChar char="●"/>
              </a:pPr>
              <a:r>
                <a:rPr lang="ar" sz="700">
                  <a:latin typeface="Mada"/>
                  <a:ea typeface="Mada"/>
                  <a:cs typeface="Mada"/>
                  <a:sym typeface="Mada"/>
                </a:rPr>
                <a:t>pituitary resistance to T3 and T4</a:t>
              </a:r>
              <a:endParaRPr sz="700">
                <a:latin typeface="Mada"/>
                <a:ea typeface="Mada"/>
                <a:cs typeface="Mada"/>
                <a:sym typeface="Mada"/>
              </a:endParaRPr>
            </a:p>
          </p:txBody>
        </p:sp>
        <p:sp>
          <p:nvSpPr>
            <p:cNvPr id="355" name="Google Shape;355;p28"/>
            <p:cNvSpPr/>
            <p:nvPr/>
          </p:nvSpPr>
          <p:spPr>
            <a:xfrm>
              <a:off x="6426701" y="3187875"/>
              <a:ext cx="884100" cy="497100"/>
            </a:xfrm>
            <a:prstGeom prst="rect">
              <a:avLst/>
            </a:prstGeom>
            <a:solidFill>
              <a:schemeClr val="accent2"/>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900">
                  <a:solidFill>
                    <a:srgbClr val="FFFFFF"/>
                  </a:solidFill>
                  <a:latin typeface="Mada"/>
                  <a:ea typeface="Mada"/>
                  <a:cs typeface="Mada"/>
                  <a:sym typeface="Mada"/>
                </a:rPr>
                <a:t>Other rare causes:</a:t>
              </a:r>
              <a:endParaRPr b="1" sz="1300">
                <a:solidFill>
                  <a:srgbClr val="FFFFFF"/>
                </a:solidFill>
                <a:latin typeface="Mada"/>
                <a:ea typeface="Mada"/>
                <a:cs typeface="Mada"/>
                <a:sym typeface="Mada"/>
              </a:endParaRPr>
            </a:p>
          </p:txBody>
        </p:sp>
      </p:grpSp>
      <p:cxnSp>
        <p:nvCxnSpPr>
          <p:cNvPr id="356" name="Google Shape;356;p28"/>
          <p:cNvCxnSpPr>
            <a:stCxn id="355" idx="0"/>
            <a:endCxn id="328" idx="2"/>
          </p:cNvCxnSpPr>
          <p:nvPr/>
        </p:nvCxnSpPr>
        <p:spPr>
          <a:xfrm flipH="1" rot="5400000">
            <a:off x="5086753" y="1200537"/>
            <a:ext cx="475500" cy="3176100"/>
          </a:xfrm>
          <a:prstGeom prst="bentConnector3">
            <a:avLst>
              <a:gd fmla="val 50007" name="adj1"/>
            </a:avLst>
          </a:prstGeom>
          <a:noFill/>
          <a:ln cap="flat" cmpd="sng" w="9525">
            <a:solidFill>
              <a:srgbClr val="B7B7B7"/>
            </a:solidFill>
            <a:prstDash val="solid"/>
            <a:round/>
            <a:headEnd len="med" w="med" type="none"/>
            <a:tailEnd len="med" w="med" type="none"/>
          </a:ln>
        </p:spPr>
      </p:cxnSp>
      <p:grpSp>
        <p:nvGrpSpPr>
          <p:cNvPr id="357" name="Google Shape;357;p28"/>
          <p:cNvGrpSpPr/>
          <p:nvPr/>
        </p:nvGrpSpPr>
        <p:grpSpPr>
          <a:xfrm>
            <a:off x="285575" y="874963"/>
            <a:ext cx="6989106" cy="1174341"/>
            <a:chOff x="259048" y="1692388"/>
            <a:chExt cx="6339900" cy="1338738"/>
          </a:xfrm>
        </p:grpSpPr>
        <p:sp>
          <p:nvSpPr>
            <p:cNvPr id="358" name="Google Shape;358;p28"/>
            <p:cNvSpPr/>
            <p:nvPr/>
          </p:nvSpPr>
          <p:spPr>
            <a:xfrm>
              <a:off x="259048" y="1899226"/>
              <a:ext cx="6339900" cy="1131900"/>
            </a:xfrm>
            <a:prstGeom prst="roundRect">
              <a:avLst>
                <a:gd fmla="val 16667" name="adj"/>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Thyrotoxicosis:</a:t>
              </a:r>
              <a:r>
                <a:rPr lang="ar" sz="1200">
                  <a:solidFill>
                    <a:schemeClr val="dk1"/>
                  </a:solidFill>
                  <a:latin typeface="Mada"/>
                  <a:ea typeface="Mada"/>
                  <a:cs typeface="Mada"/>
                  <a:sym typeface="Mada"/>
                </a:rPr>
                <a:t> is the clinical syndrome that results when tissues are exposed to high levels of circulating thyroid hormone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Hyperthyroidism:</a:t>
              </a:r>
              <a:r>
                <a:rPr lang="ar" sz="1200">
                  <a:solidFill>
                    <a:schemeClr val="dk1"/>
                  </a:solidFill>
                  <a:latin typeface="Mada"/>
                  <a:ea typeface="Mada"/>
                  <a:cs typeface="Mada"/>
                  <a:sym typeface="Mada"/>
                </a:rPr>
                <a:t> is the hyperactivity of the thyroid gland</a:t>
              </a:r>
              <a:endParaRPr sz="1200">
                <a:latin typeface="Mada"/>
                <a:ea typeface="Mada"/>
                <a:cs typeface="Mada"/>
                <a:sym typeface="Mada"/>
              </a:endParaRPr>
            </a:p>
          </p:txBody>
        </p:sp>
        <p:sp>
          <p:nvSpPr>
            <p:cNvPr id="359" name="Google Shape;359;p28"/>
            <p:cNvSpPr/>
            <p:nvPr/>
          </p:nvSpPr>
          <p:spPr>
            <a:xfrm>
              <a:off x="485325" y="1692388"/>
              <a:ext cx="2115000" cy="397500"/>
            </a:xfrm>
            <a:prstGeom prst="flowChartAlternateProcess">
              <a:avLst/>
            </a:prstGeom>
            <a:solidFill>
              <a:srgbClr val="53868B"/>
            </a:solid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Definition</a:t>
              </a:r>
              <a:endParaRPr b="1" sz="2000">
                <a:solidFill>
                  <a:srgbClr val="FFFFFF"/>
                </a:solidFill>
                <a:latin typeface="Mada"/>
                <a:ea typeface="Mada"/>
                <a:cs typeface="Mada"/>
                <a:sym typeface="Mada"/>
              </a:endParaRPr>
            </a:p>
          </p:txBody>
        </p:sp>
      </p:grpSp>
      <p:sp>
        <p:nvSpPr>
          <p:cNvPr id="360" name="Google Shape;360;p28"/>
          <p:cNvSpPr txBox="1"/>
          <p:nvPr/>
        </p:nvSpPr>
        <p:spPr>
          <a:xfrm>
            <a:off x="-41550" y="0"/>
            <a:ext cx="76431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Hyperthyroidism &amp; Thyrotoxicosis</a:t>
            </a:r>
            <a:endParaRPr b="1" sz="2600">
              <a:latin typeface="Mada"/>
              <a:ea typeface="Mada"/>
              <a:cs typeface="Mada"/>
              <a:sym typeface="Mada"/>
            </a:endParaRPr>
          </a:p>
        </p:txBody>
      </p:sp>
      <p:cxnSp>
        <p:nvCxnSpPr>
          <p:cNvPr id="361" name="Google Shape;361;p28"/>
          <p:cNvCxnSpPr/>
          <p:nvPr/>
        </p:nvCxnSpPr>
        <p:spPr>
          <a:xfrm rot="10800000">
            <a:off x="26863" y="10001425"/>
            <a:ext cx="7612800" cy="0"/>
          </a:xfrm>
          <a:prstGeom prst="straightConnector1">
            <a:avLst/>
          </a:prstGeom>
          <a:noFill/>
          <a:ln cap="flat" cmpd="sng" w="28575">
            <a:solidFill>
              <a:schemeClr val="accent3"/>
            </a:solidFill>
            <a:prstDash val="dot"/>
            <a:round/>
            <a:headEnd len="med" w="med" type="none"/>
            <a:tailEnd len="med" w="med" type="none"/>
          </a:ln>
        </p:spPr>
      </p:cxnSp>
      <p:sp>
        <p:nvSpPr>
          <p:cNvPr id="362" name="Google Shape;362;p28"/>
          <p:cNvSpPr txBox="1"/>
          <p:nvPr/>
        </p:nvSpPr>
        <p:spPr>
          <a:xfrm>
            <a:off x="-166712" y="9975950"/>
            <a:ext cx="7689900" cy="1015800"/>
          </a:xfrm>
          <a:prstGeom prst="rect">
            <a:avLst/>
          </a:prstGeom>
          <a:noFill/>
          <a:ln>
            <a:noFill/>
          </a:ln>
        </p:spPr>
        <p:txBody>
          <a:bodyPr anchorCtr="0" anchor="t" bIns="91425" lIns="91425" spcFirstLastPara="1" rIns="91425" wrap="square" tIns="91425">
            <a:spAutoFit/>
          </a:bodyPr>
          <a:lstStyle/>
          <a:p>
            <a:pPr indent="-143550" lvl="0" marL="316800" rtl="0" algn="l">
              <a:spcBef>
                <a:spcPts val="0"/>
              </a:spcBef>
              <a:spcAft>
                <a:spcPts val="0"/>
              </a:spcAft>
              <a:buClr>
                <a:srgbClr val="1C4588"/>
              </a:buClr>
              <a:buSzPts val="900"/>
              <a:buFont typeface="Mada"/>
              <a:buAutoNum type="arabicPeriod"/>
            </a:pPr>
            <a:r>
              <a:rPr lang="ar" sz="900">
                <a:solidFill>
                  <a:srgbClr val="1C4588"/>
                </a:solidFill>
                <a:latin typeface="Mada"/>
                <a:ea typeface="Mada"/>
                <a:cs typeface="Mada"/>
                <a:sym typeface="Mada"/>
              </a:rPr>
              <a:t>Thromboembolic vascular complications are particularly common in thyrotoxic                    </a:t>
            </a:r>
            <a:r>
              <a:rPr lang="ar" sz="900">
                <a:solidFill>
                  <a:srgbClr val="6AA84F"/>
                </a:solidFill>
                <a:latin typeface="Mada"/>
                <a:ea typeface="Mada"/>
                <a:cs typeface="Mada"/>
                <a:sym typeface="Mada"/>
              </a:rPr>
              <a:t>4. why do these happen? the eye muscles contain TSH </a:t>
            </a:r>
            <a:endParaRPr sz="900">
              <a:solidFill>
                <a:srgbClr val="6AA84F"/>
              </a:solidFill>
              <a:latin typeface="Mada"/>
              <a:ea typeface="Mada"/>
              <a:cs typeface="Mada"/>
              <a:sym typeface="Mada"/>
            </a:endParaRPr>
          </a:p>
          <a:p>
            <a:pPr indent="0" lvl="0" marL="316800" rtl="0" algn="l">
              <a:spcBef>
                <a:spcPts val="0"/>
              </a:spcBef>
              <a:spcAft>
                <a:spcPts val="0"/>
              </a:spcAft>
              <a:buNone/>
            </a:pPr>
            <a:r>
              <a:rPr lang="ar" sz="900">
                <a:solidFill>
                  <a:srgbClr val="1C4588"/>
                </a:solidFill>
                <a:latin typeface="Mada"/>
                <a:ea typeface="Mada"/>
                <a:cs typeface="Mada"/>
                <a:sym typeface="Mada"/>
              </a:rPr>
              <a:t> atrial fibrillation so that anticoagulation is required, unless contraindicated.                          </a:t>
            </a:r>
            <a:r>
              <a:rPr lang="ar" sz="900">
                <a:solidFill>
                  <a:srgbClr val="6AA84F"/>
                </a:solidFill>
                <a:latin typeface="Mada"/>
                <a:ea typeface="Mada"/>
                <a:cs typeface="Mada"/>
                <a:sym typeface="Mada"/>
              </a:rPr>
              <a:t>receptors → autoimmunity against these receptors leads to </a:t>
            </a:r>
            <a:endParaRPr sz="900">
              <a:solidFill>
                <a:srgbClr val="1C4588"/>
              </a:solidFill>
              <a:latin typeface="Mada"/>
              <a:ea typeface="Mada"/>
              <a:cs typeface="Mada"/>
              <a:sym typeface="Mada"/>
            </a:endParaRPr>
          </a:p>
          <a:p>
            <a:pPr indent="-143550" lvl="0" marL="316800" rtl="0" algn="l">
              <a:spcBef>
                <a:spcPts val="0"/>
              </a:spcBef>
              <a:spcAft>
                <a:spcPts val="0"/>
              </a:spcAft>
              <a:buClr>
                <a:srgbClr val="6AA84F"/>
              </a:buClr>
              <a:buSzPts val="900"/>
              <a:buFont typeface="Mada"/>
              <a:buAutoNum type="arabicPeriod"/>
            </a:pPr>
            <a:r>
              <a:rPr lang="ar" sz="900">
                <a:solidFill>
                  <a:srgbClr val="6AA84F"/>
                </a:solidFill>
                <a:latin typeface="Mada"/>
                <a:ea typeface="Mada"/>
                <a:cs typeface="Mada"/>
                <a:sym typeface="Mada"/>
              </a:rPr>
              <a:t>due to autoimmunity                                                                                                                                            </a:t>
            </a:r>
            <a:r>
              <a:rPr lang="ar" sz="900">
                <a:solidFill>
                  <a:srgbClr val="6AA84F"/>
                </a:solidFill>
                <a:latin typeface="Mada"/>
                <a:ea typeface="Mada"/>
                <a:cs typeface="Mada"/>
                <a:sym typeface="Mada"/>
              </a:rPr>
              <a:t>hypertrophy of the muscles</a:t>
            </a:r>
            <a:r>
              <a:rPr lang="ar" sz="900">
                <a:solidFill>
                  <a:srgbClr val="1C4588"/>
                </a:solidFill>
                <a:latin typeface="Mada"/>
                <a:ea typeface="Mada"/>
                <a:cs typeface="Mada"/>
                <a:sym typeface="Mada"/>
              </a:rPr>
              <a:t>   </a:t>
            </a:r>
            <a:endParaRPr sz="900">
              <a:solidFill>
                <a:srgbClr val="6AA84F"/>
              </a:solidFill>
              <a:latin typeface="Mada"/>
              <a:ea typeface="Mada"/>
              <a:cs typeface="Mada"/>
              <a:sym typeface="Mada"/>
            </a:endParaRPr>
          </a:p>
          <a:p>
            <a:pPr indent="-143550" lvl="0" marL="316800" rtl="0" algn="l">
              <a:spcBef>
                <a:spcPts val="0"/>
              </a:spcBef>
              <a:spcAft>
                <a:spcPts val="0"/>
              </a:spcAft>
              <a:buClr>
                <a:srgbClr val="6AA84F"/>
              </a:buClr>
              <a:buSzPts val="900"/>
              <a:buFont typeface="Mada"/>
              <a:buAutoNum type="arabicPeriod"/>
            </a:pPr>
            <a:r>
              <a:rPr lang="ar" sz="900">
                <a:solidFill>
                  <a:srgbClr val="6AA84F"/>
                </a:solidFill>
                <a:latin typeface="Mada"/>
                <a:ea typeface="Mada"/>
                <a:cs typeface="Mada"/>
                <a:sym typeface="Mada"/>
              </a:rPr>
              <a:t>Characteristically seen in graves.                                                                                                                    </a:t>
            </a:r>
            <a:r>
              <a:rPr lang="ar" sz="900">
                <a:solidFill>
                  <a:srgbClr val="1C4588"/>
                </a:solidFill>
                <a:latin typeface="Mada"/>
                <a:ea typeface="Mada"/>
                <a:cs typeface="Mada"/>
                <a:sym typeface="Mada"/>
              </a:rPr>
              <a:t> </a:t>
            </a:r>
            <a:r>
              <a:rPr lang="ar" sz="900">
                <a:solidFill>
                  <a:srgbClr val="6AA84F"/>
                </a:solidFill>
                <a:latin typeface="Mada"/>
                <a:ea typeface="Mada"/>
                <a:cs typeface="Mada"/>
                <a:sym typeface="Mada"/>
              </a:rPr>
              <a:t>5.     due to inability to close the eyes</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1C4588"/>
              </a:solidFill>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A777A"/>
      </a:accent1>
      <a:accent2>
        <a:srgbClr val="77A9AD"/>
      </a:accent2>
      <a:accent3>
        <a:srgbClr val="B3CFD1"/>
      </a:accent3>
      <a:accent4>
        <a:srgbClr val="D0E0E3"/>
      </a:accent4>
      <a:accent5>
        <a:srgbClr val="000000"/>
      </a:accent5>
      <a:accent6>
        <a:srgbClr val="CEA32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A777A"/>
      </a:accent1>
      <a:accent2>
        <a:srgbClr val="77A9AD"/>
      </a:accent2>
      <a:accent3>
        <a:srgbClr val="B3CFD1"/>
      </a:accent3>
      <a:accent4>
        <a:srgbClr val="D0E0E3"/>
      </a:accent4>
      <a:accent5>
        <a:srgbClr val="000000"/>
      </a:accent5>
      <a:accent6>
        <a:srgbClr val="CEA32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