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6"/>
    <p:sldMasterId id="2147483673" r:id="rId7"/>
    <p:sldMasterId id="214748367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Lst>
  <p:sldSz cy="10692000" cx="7560000"/>
  <p:notesSz cx="6858000" cy="9144000"/>
  <p:embeddedFontLst>
    <p:embeddedFont>
      <p:font typeface="Proxima Nova"/>
      <p:regular r:id="rId32"/>
      <p:bold r:id="rId33"/>
      <p:italic r:id="rId34"/>
      <p:boldItalic r:id="rId35"/>
    </p:embeddedFont>
    <p:embeddedFont>
      <p:font typeface="Cabin"/>
      <p:regular r:id="rId36"/>
      <p:bold r:id="rId37"/>
      <p:italic r:id="rId38"/>
      <p:boldItalic r:id="rId39"/>
    </p:embeddedFont>
    <p:embeddedFont>
      <p:font typeface="Mada"/>
      <p:regular r:id="rId40"/>
      <p:bold r:id="rId41"/>
    </p:embeddedFont>
    <p:embeddedFont>
      <p:font typeface="Mada Black"/>
      <p:bold r:id="rId42"/>
    </p:embeddedFont>
    <p:embeddedFont>
      <p:font typeface="Pacifico"/>
      <p:regular r:id="rId43"/>
    </p:embeddedFont>
    <p:embeddedFont>
      <p:font typeface="Exo Thin"/>
      <p:bold r:id="rId44"/>
      <p:boldItalic r:id="rId45"/>
    </p:embeddedFont>
    <p:embeddedFont>
      <p:font typeface="Exo"/>
      <p:regular r:id="rId46"/>
      <p:bold r:id="rId47"/>
      <p:italic r:id="rId48"/>
      <p:boldItalic r:id="rId49"/>
    </p:embeddedFont>
    <p:embeddedFont>
      <p:font typeface="Alegreya"/>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Academic Leader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692947-1007-4A75-A13E-C37DAE367DD8}">
  <a:tblStyle styleId="{80692947-1007-4A75-A13E-C37DAE367DD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ada-regular.fntdata"/><Relationship Id="rId42" Type="http://schemas.openxmlformats.org/officeDocument/2006/relationships/font" Target="fonts/MadaBlack-bold.fntdata"/><Relationship Id="rId41" Type="http://schemas.openxmlformats.org/officeDocument/2006/relationships/font" Target="fonts/Mada-bold.fntdata"/><Relationship Id="rId44" Type="http://schemas.openxmlformats.org/officeDocument/2006/relationships/font" Target="fonts/ExoThin-bold.fntdata"/><Relationship Id="rId43" Type="http://schemas.openxmlformats.org/officeDocument/2006/relationships/font" Target="fonts/Pacifico-regular.fntdata"/><Relationship Id="rId46" Type="http://schemas.openxmlformats.org/officeDocument/2006/relationships/font" Target="fonts/Exo-regular.fntdata"/><Relationship Id="rId45" Type="http://schemas.openxmlformats.org/officeDocument/2006/relationships/font" Target="fonts/ExoThin-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Exo-italic.fntdata"/><Relationship Id="rId47" Type="http://schemas.openxmlformats.org/officeDocument/2006/relationships/font" Target="fonts/Exo-bold.fntdata"/><Relationship Id="rId49" Type="http://schemas.openxmlformats.org/officeDocument/2006/relationships/font" Target="fonts/Exo-bold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font" Target="fonts/ProximaNova-bold.fntdata"/><Relationship Id="rId32" Type="http://schemas.openxmlformats.org/officeDocument/2006/relationships/font" Target="fonts/ProximaNova-regular.fntdata"/><Relationship Id="rId35" Type="http://schemas.openxmlformats.org/officeDocument/2006/relationships/font" Target="fonts/ProximaNova-boldItalic.fntdata"/><Relationship Id="rId34" Type="http://schemas.openxmlformats.org/officeDocument/2006/relationships/font" Target="fonts/ProximaNova-italic.fntdata"/><Relationship Id="rId37" Type="http://schemas.openxmlformats.org/officeDocument/2006/relationships/font" Target="fonts/Cabin-bold.fntdata"/><Relationship Id="rId36" Type="http://schemas.openxmlformats.org/officeDocument/2006/relationships/font" Target="fonts/Cabin-regular.fntdata"/><Relationship Id="rId39" Type="http://schemas.openxmlformats.org/officeDocument/2006/relationships/font" Target="fonts/Cabin-boldItalic.fntdata"/><Relationship Id="rId38" Type="http://schemas.openxmlformats.org/officeDocument/2006/relationships/font" Target="fonts/Cabin-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Alegreya-bold.fntdata"/><Relationship Id="rId50" Type="http://schemas.openxmlformats.org/officeDocument/2006/relationships/font" Target="fonts/Alegreya-regular.fntdata"/><Relationship Id="rId53" Type="http://schemas.openxmlformats.org/officeDocument/2006/relationships/font" Target="fonts/Alegreya-boldItalic.fntdata"/><Relationship Id="rId52" Type="http://schemas.openxmlformats.org/officeDocument/2006/relationships/font" Target="fonts/Alegreya-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3-10T07:41:50.585">
    <p:pos x="3444" y="3501"/>
    <p:text>VERY IMP: Exercise is Important for weight maintenance !</p:text>
  </p:cm>
  <p:cm authorId="0" idx="2" dt="2021-03-10T07:40:22.395">
    <p:pos x="140" y="4754"/>
    <p:text>is it good diet? first you need to asses the pt and rule out any Contraindications. It is good as a start not for the long term</p:text>
  </p:cm>
  <p:cm authorId="0" idx="3" dt="2021-03-10T07:36:01.732">
    <p:pos x="569" y="4581"/>
    <p:text>Diet means eating healthy, it doesn't mean specific food or style. Just eat fresh, low fat, low sugar food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b5b703c635_0_36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b5b703c635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c57edd1cc1_0_2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c57edd1cc1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c57edd1cc1_0_3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c57edd1cc1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c57edd1cc1_0_44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c57edd1cc1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c57edd1cc1_0_39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c57edd1cc1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c3c5e65aa9_0_19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c3c5e65aa9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ba8f0d364492645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ba8f0d36449264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bc40ce8fc8_0_8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bc40ce8fc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c5cc16180c_0_8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c5cc16180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c3c5e65aa9_0_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c3c5e65aa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c57edd1cc1_0_61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c57edd1cc1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aa4eb14bf4_0_3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aa4eb14bf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53d02465b3_0_2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53d02465b3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c107c48fea_0_10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c107c48fea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c107c48fea_0_2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c107c48fe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c929310d2_0_1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c929310d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aa4eb14bf4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aa4eb14b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aa4eb14bf4_0_8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aa4eb14bf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c57edd1cc1_0_7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c57edd1cc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c57edd1cc1_0_13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c57edd1cc1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0" name="Google Shape;60;p12"/>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1" name="Google Shape;61;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4" name="Google Shape;64;p1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p14"/>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67" name="Google Shape;67;p14"/>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68" name="Google Shape;68;p14"/>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69" name="Google Shape;69;p14"/>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cxnSp>
        <p:nvCxnSpPr>
          <p:cNvPr id="71" name="Google Shape;71;p1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2" name="Google Shape;72;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
        <p:nvSpPr>
          <p:cNvPr id="74" name="Google Shape;74;p1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5" name="Google Shape;75;p16"/>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0" name="Shape 80"/>
        <p:cNvGrpSpPr/>
        <p:nvPr/>
      </p:nvGrpSpPr>
      <p:grpSpPr>
        <a:xfrm>
          <a:off x="0" y="0"/>
          <a:ext cx="0" cy="0"/>
          <a:chOff x="0" y="0"/>
          <a:chExt cx="0" cy="0"/>
        </a:xfrm>
      </p:grpSpPr>
      <p:sp>
        <p:nvSpPr>
          <p:cNvPr id="81" name="Google Shape;81;p18"/>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82" name="Google Shape;82;p18"/>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3" name="Google Shape;83;p18"/>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8"/>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cxnSp>
        <p:nvCxnSpPr>
          <p:cNvPr id="86" name="Google Shape;86;p1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87" name="Google Shape;87;p19"/>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88" name="Google Shape;88;p19"/>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89" name="Google Shape;89;p19"/>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90" name="Google Shape;90;p19"/>
          <p:cNvGrpSpPr/>
          <p:nvPr/>
        </p:nvGrpSpPr>
        <p:grpSpPr>
          <a:xfrm>
            <a:off x="205413" y="904850"/>
            <a:ext cx="7149175" cy="8714700"/>
            <a:chOff x="217025" y="916300"/>
            <a:chExt cx="7149175" cy="8714700"/>
          </a:xfrm>
        </p:grpSpPr>
        <p:cxnSp>
          <p:nvCxnSpPr>
            <p:cNvPr id="91" name="Google Shape;91;p19"/>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92" name="Google Shape;92;p19"/>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93" name="Google Shape;93;p19"/>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94" name="Google Shape;94;p19"/>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95" name="Google Shape;95;p19"/>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96" name="Google Shape;96;p19"/>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7" name="Shape 97"/>
        <p:cNvGrpSpPr/>
        <p:nvPr/>
      </p:nvGrpSpPr>
      <p:grpSpPr>
        <a:xfrm>
          <a:off x="0" y="0"/>
          <a:ext cx="0" cy="0"/>
          <a:chOff x="0" y="0"/>
          <a:chExt cx="0" cy="0"/>
        </a:xfrm>
      </p:grpSpPr>
      <p:sp>
        <p:nvSpPr>
          <p:cNvPr id="98" name="Google Shape;98;p20"/>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99" name="Google Shape;99;p20"/>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100" name="Google Shape;100;p20"/>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21"/>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03" name="Google Shape;103;p21"/>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4" name="Shape 104"/>
        <p:cNvGrpSpPr/>
        <p:nvPr/>
      </p:nvGrpSpPr>
      <p:grpSpPr>
        <a:xfrm>
          <a:off x="0" y="0"/>
          <a:ext cx="0" cy="0"/>
          <a:chOff x="0" y="0"/>
          <a:chExt cx="0" cy="0"/>
        </a:xfrm>
      </p:grpSpPr>
      <p:sp>
        <p:nvSpPr>
          <p:cNvPr id="105" name="Google Shape;105;p22"/>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06" name="Google Shape;106;p22"/>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07" name="Google Shape;107;p22"/>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08" name="Google Shape;108;p22"/>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047325" y="0"/>
            <a:ext cx="5127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2000">
                <a:solidFill>
                  <a:schemeClr val="lt1"/>
                </a:solidFill>
                <a:latin typeface="Mada"/>
                <a:ea typeface="Mada"/>
                <a:cs typeface="Mada"/>
                <a:sym typeface="Mada"/>
              </a:defRPr>
            </a:lvl1pPr>
            <a:lvl2pPr lvl="1">
              <a:buNone/>
              <a:defRPr b="1" sz="2000">
                <a:solidFill>
                  <a:schemeClr val="lt1"/>
                </a:solidFill>
                <a:latin typeface="Mada"/>
                <a:ea typeface="Mada"/>
                <a:cs typeface="Mada"/>
                <a:sym typeface="Mada"/>
              </a:defRPr>
            </a:lvl2pPr>
            <a:lvl3pPr lvl="2">
              <a:buNone/>
              <a:defRPr b="1" sz="2000">
                <a:solidFill>
                  <a:schemeClr val="lt1"/>
                </a:solidFill>
                <a:latin typeface="Mada"/>
                <a:ea typeface="Mada"/>
                <a:cs typeface="Mada"/>
                <a:sym typeface="Mada"/>
              </a:defRPr>
            </a:lvl3pPr>
            <a:lvl4pPr lvl="3">
              <a:buNone/>
              <a:defRPr b="1" sz="2000">
                <a:solidFill>
                  <a:schemeClr val="lt1"/>
                </a:solidFill>
                <a:latin typeface="Mada"/>
                <a:ea typeface="Mada"/>
                <a:cs typeface="Mada"/>
                <a:sym typeface="Mada"/>
              </a:defRPr>
            </a:lvl4pPr>
            <a:lvl5pPr lvl="4">
              <a:buNone/>
              <a:defRPr b="1" sz="2000">
                <a:solidFill>
                  <a:schemeClr val="lt1"/>
                </a:solidFill>
                <a:latin typeface="Mada"/>
                <a:ea typeface="Mada"/>
                <a:cs typeface="Mada"/>
                <a:sym typeface="Mada"/>
              </a:defRPr>
            </a:lvl5pPr>
            <a:lvl6pPr lvl="5">
              <a:buNone/>
              <a:defRPr b="1" sz="2000">
                <a:solidFill>
                  <a:schemeClr val="lt1"/>
                </a:solidFill>
                <a:latin typeface="Mada"/>
                <a:ea typeface="Mada"/>
                <a:cs typeface="Mada"/>
                <a:sym typeface="Mada"/>
              </a:defRPr>
            </a:lvl6pPr>
            <a:lvl7pPr lvl="6">
              <a:buNone/>
              <a:defRPr b="1" sz="2000">
                <a:solidFill>
                  <a:schemeClr val="lt1"/>
                </a:solidFill>
                <a:latin typeface="Mada"/>
                <a:ea typeface="Mada"/>
                <a:cs typeface="Mada"/>
                <a:sym typeface="Mada"/>
              </a:defRPr>
            </a:lvl7pPr>
            <a:lvl8pPr lvl="7">
              <a:buNone/>
              <a:defRPr b="1" sz="2000">
                <a:solidFill>
                  <a:schemeClr val="lt1"/>
                </a:solidFill>
                <a:latin typeface="Mada"/>
                <a:ea typeface="Mada"/>
                <a:cs typeface="Mada"/>
                <a:sym typeface="Mada"/>
              </a:defRPr>
            </a:lvl8pPr>
            <a:lvl9pPr lvl="8">
              <a:buNone/>
              <a:defRPr b="1" sz="2000">
                <a:solidFill>
                  <a:schemeClr val="lt1"/>
                </a:solidFill>
                <a:latin typeface="Mada"/>
                <a:ea typeface="Mada"/>
                <a:cs typeface="Mada"/>
                <a:sym typeface="Mada"/>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 name="Shape 109"/>
        <p:cNvGrpSpPr/>
        <p:nvPr/>
      </p:nvGrpSpPr>
      <p:grpSpPr>
        <a:xfrm>
          <a:off x="0" y="0"/>
          <a:ext cx="0" cy="0"/>
          <a:chOff x="0" y="0"/>
          <a:chExt cx="0" cy="0"/>
        </a:xfrm>
      </p:grpSpPr>
      <p:cxnSp>
        <p:nvCxnSpPr>
          <p:cNvPr id="110" name="Google Shape;110;p2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11" name="Google Shape;111;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2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14" name="Google Shape;114;p24"/>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115" name="Shape 115"/>
        <p:cNvGrpSpPr/>
        <p:nvPr/>
      </p:nvGrpSpPr>
      <p:grpSpPr>
        <a:xfrm>
          <a:off x="0" y="0"/>
          <a:ext cx="0" cy="0"/>
          <a:chOff x="0" y="0"/>
          <a:chExt cx="0" cy="0"/>
        </a:xfrm>
      </p:grpSpPr>
      <p:sp>
        <p:nvSpPr>
          <p:cNvPr id="116" name="Google Shape;116;p25"/>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117" name="Google Shape;117;p2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18" name="Google Shape;118;p25"/>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19" name="Google Shape;119;p25"/>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20" name="Google Shape;120;p25"/>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121" name="Google Shape;121;p25"/>
          <p:cNvGrpSpPr/>
          <p:nvPr/>
        </p:nvGrpSpPr>
        <p:grpSpPr>
          <a:xfrm>
            <a:off x="205413" y="904850"/>
            <a:ext cx="7149175" cy="8714700"/>
            <a:chOff x="217025" y="916300"/>
            <a:chExt cx="7149175" cy="8714700"/>
          </a:xfrm>
        </p:grpSpPr>
        <p:cxnSp>
          <p:nvCxnSpPr>
            <p:cNvPr id="122" name="Google Shape;122;p25"/>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123" name="Google Shape;123;p25"/>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124" name="Google Shape;124;p25"/>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125" name="Google Shape;125;p25"/>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126" name="Google Shape;126;p25"/>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27" name="Google Shape;127;p2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128" name="Shape 128"/>
        <p:cNvGrpSpPr/>
        <p:nvPr/>
      </p:nvGrpSpPr>
      <p:grpSpPr>
        <a:xfrm>
          <a:off x="0" y="0"/>
          <a:ext cx="0" cy="0"/>
          <a:chOff x="0" y="0"/>
          <a:chExt cx="0" cy="0"/>
        </a:xfrm>
      </p:grpSpPr>
      <p:cxnSp>
        <p:nvCxnSpPr>
          <p:cNvPr id="129" name="Google Shape;129;p2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30" name="Google Shape;130;p2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131" name="Shape 131"/>
        <p:cNvGrpSpPr/>
        <p:nvPr/>
      </p:nvGrpSpPr>
      <p:grpSpPr>
        <a:xfrm>
          <a:off x="0" y="0"/>
          <a:ext cx="0" cy="0"/>
          <a:chOff x="0" y="0"/>
          <a:chExt cx="0" cy="0"/>
        </a:xfrm>
      </p:grpSpPr>
      <p:sp>
        <p:nvSpPr>
          <p:cNvPr id="132" name="Google Shape;132;p27"/>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33" name="Google Shape;133;p27"/>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34" name="Google Shape;134;p27"/>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35" name="Google Shape;135;p27"/>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5" name="Google Shape;35;p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p10"/>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2" name="Google Shape;42;p10"/>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3" name="Google Shape;43;p10"/>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44" name="Google Shape;44;p10"/>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11"/>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47" name="Google Shape;47;p11"/>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48" name="Google Shape;48;p1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49" name="Google Shape;49;p11"/>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0" name="Google Shape;50;p11"/>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1" name="Google Shape;51;p11"/>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2" name="Google Shape;52;p11"/>
          <p:cNvGrpSpPr/>
          <p:nvPr/>
        </p:nvGrpSpPr>
        <p:grpSpPr>
          <a:xfrm>
            <a:off x="205413" y="904850"/>
            <a:ext cx="7149175" cy="8714700"/>
            <a:chOff x="217025" y="916300"/>
            <a:chExt cx="7149175" cy="8714700"/>
          </a:xfrm>
        </p:grpSpPr>
        <p:cxnSp>
          <p:nvCxnSpPr>
            <p:cNvPr id="53" name="Google Shape;53;p11"/>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4" name="Google Shape;54;p11"/>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5" name="Google Shape;55;p11"/>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56" name="Google Shape;56;p11"/>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57" name="Google Shape;57;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11" Type="http://schemas.openxmlformats.org/officeDocument/2006/relationships/theme" Target="../theme/theme3.xml"/><Relationship Id="rId10" Type="http://schemas.openxmlformats.org/officeDocument/2006/relationships/slideLayout" Target="../slideLayouts/slideLayout24.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Font typeface="Mada"/>
              <a:buNone/>
              <a:defRPr sz="3300">
                <a:solidFill>
                  <a:schemeClr val="dk1"/>
                </a:solidFill>
                <a:latin typeface="Mada"/>
                <a:ea typeface="Mada"/>
                <a:cs typeface="Mada"/>
                <a:sym typeface="Mada"/>
              </a:defRPr>
            </a:lvl1pPr>
            <a:lvl2pPr lvl="1">
              <a:spcBef>
                <a:spcPts val="0"/>
              </a:spcBef>
              <a:spcAft>
                <a:spcPts val="0"/>
              </a:spcAft>
              <a:buClr>
                <a:schemeClr val="dk1"/>
              </a:buClr>
              <a:buSzPts val="3300"/>
              <a:buFont typeface="Mada"/>
              <a:buNone/>
              <a:defRPr sz="3300">
                <a:solidFill>
                  <a:schemeClr val="dk1"/>
                </a:solidFill>
                <a:latin typeface="Mada"/>
                <a:ea typeface="Mada"/>
                <a:cs typeface="Mada"/>
                <a:sym typeface="Mada"/>
              </a:defRPr>
            </a:lvl2pPr>
            <a:lvl3pPr lvl="2">
              <a:spcBef>
                <a:spcPts val="0"/>
              </a:spcBef>
              <a:spcAft>
                <a:spcPts val="0"/>
              </a:spcAft>
              <a:buClr>
                <a:schemeClr val="dk1"/>
              </a:buClr>
              <a:buSzPts val="3300"/>
              <a:buFont typeface="Mada"/>
              <a:buNone/>
              <a:defRPr sz="3300">
                <a:solidFill>
                  <a:schemeClr val="dk1"/>
                </a:solidFill>
                <a:latin typeface="Mada"/>
                <a:ea typeface="Mada"/>
                <a:cs typeface="Mada"/>
                <a:sym typeface="Mada"/>
              </a:defRPr>
            </a:lvl3pPr>
            <a:lvl4pPr lvl="3">
              <a:spcBef>
                <a:spcPts val="0"/>
              </a:spcBef>
              <a:spcAft>
                <a:spcPts val="0"/>
              </a:spcAft>
              <a:buClr>
                <a:schemeClr val="dk1"/>
              </a:buClr>
              <a:buSzPts val="3300"/>
              <a:buFont typeface="Mada"/>
              <a:buNone/>
              <a:defRPr sz="3300">
                <a:solidFill>
                  <a:schemeClr val="dk1"/>
                </a:solidFill>
                <a:latin typeface="Mada"/>
                <a:ea typeface="Mada"/>
                <a:cs typeface="Mada"/>
                <a:sym typeface="Mada"/>
              </a:defRPr>
            </a:lvl4pPr>
            <a:lvl5pPr lvl="4">
              <a:spcBef>
                <a:spcPts val="0"/>
              </a:spcBef>
              <a:spcAft>
                <a:spcPts val="0"/>
              </a:spcAft>
              <a:buClr>
                <a:schemeClr val="dk1"/>
              </a:buClr>
              <a:buSzPts val="3300"/>
              <a:buFont typeface="Mada"/>
              <a:buNone/>
              <a:defRPr sz="3300">
                <a:solidFill>
                  <a:schemeClr val="dk1"/>
                </a:solidFill>
                <a:latin typeface="Mada"/>
                <a:ea typeface="Mada"/>
                <a:cs typeface="Mada"/>
                <a:sym typeface="Mada"/>
              </a:defRPr>
            </a:lvl5pPr>
            <a:lvl6pPr lvl="5">
              <a:spcBef>
                <a:spcPts val="0"/>
              </a:spcBef>
              <a:spcAft>
                <a:spcPts val="0"/>
              </a:spcAft>
              <a:buClr>
                <a:schemeClr val="dk1"/>
              </a:buClr>
              <a:buSzPts val="3300"/>
              <a:buFont typeface="Mada"/>
              <a:buNone/>
              <a:defRPr sz="3300">
                <a:solidFill>
                  <a:schemeClr val="dk1"/>
                </a:solidFill>
                <a:latin typeface="Mada"/>
                <a:ea typeface="Mada"/>
                <a:cs typeface="Mada"/>
                <a:sym typeface="Mada"/>
              </a:defRPr>
            </a:lvl6pPr>
            <a:lvl7pPr lvl="6">
              <a:spcBef>
                <a:spcPts val="0"/>
              </a:spcBef>
              <a:spcAft>
                <a:spcPts val="0"/>
              </a:spcAft>
              <a:buClr>
                <a:schemeClr val="dk1"/>
              </a:buClr>
              <a:buSzPts val="3300"/>
              <a:buFont typeface="Mada"/>
              <a:buNone/>
              <a:defRPr sz="3300">
                <a:solidFill>
                  <a:schemeClr val="dk1"/>
                </a:solidFill>
                <a:latin typeface="Mada"/>
                <a:ea typeface="Mada"/>
                <a:cs typeface="Mada"/>
                <a:sym typeface="Mada"/>
              </a:defRPr>
            </a:lvl7pPr>
            <a:lvl8pPr lvl="7">
              <a:spcBef>
                <a:spcPts val="0"/>
              </a:spcBef>
              <a:spcAft>
                <a:spcPts val="0"/>
              </a:spcAft>
              <a:buClr>
                <a:schemeClr val="dk1"/>
              </a:buClr>
              <a:buSzPts val="3300"/>
              <a:buFont typeface="Mada"/>
              <a:buNone/>
              <a:defRPr sz="3300">
                <a:solidFill>
                  <a:schemeClr val="dk1"/>
                </a:solidFill>
                <a:latin typeface="Mada"/>
                <a:ea typeface="Mada"/>
                <a:cs typeface="Mada"/>
                <a:sym typeface="Mada"/>
              </a:defRPr>
            </a:lvl8pPr>
            <a:lvl9pPr lvl="8">
              <a:spcBef>
                <a:spcPts val="0"/>
              </a:spcBef>
              <a:spcAft>
                <a:spcPts val="0"/>
              </a:spcAft>
              <a:buClr>
                <a:schemeClr val="dk1"/>
              </a:buClr>
              <a:buSzPts val="3300"/>
              <a:buFont typeface="Mada"/>
              <a:buNone/>
              <a:defRPr sz="3300">
                <a:solidFill>
                  <a:schemeClr val="dk1"/>
                </a:solidFill>
                <a:latin typeface="Mada"/>
                <a:ea typeface="Mada"/>
                <a:cs typeface="Mada"/>
                <a:sym typeface="Mada"/>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Font typeface="Mada"/>
              <a:buChar char="●"/>
              <a:defRPr sz="2300">
                <a:solidFill>
                  <a:schemeClr val="dk2"/>
                </a:solidFill>
                <a:latin typeface="Mada"/>
                <a:ea typeface="Mada"/>
                <a:cs typeface="Mada"/>
                <a:sym typeface="Mada"/>
              </a:defRPr>
            </a:lvl1pPr>
            <a:lvl2pPr indent="-342900" lvl="1" marL="9144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2pPr>
            <a:lvl3pPr indent="-342900" lvl="2" marL="13716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3pPr>
            <a:lvl4pPr indent="-342900" lvl="3" marL="18288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4pPr>
            <a:lvl5pPr indent="-342900" lvl="4" marL="22860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5pPr>
            <a:lvl6pPr indent="-342900" lvl="5" marL="27432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6pPr>
            <a:lvl7pPr indent="-342900" lvl="6" marL="32004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7pPr>
            <a:lvl8pPr indent="-342900" lvl="7" marL="36576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8pPr>
            <a:lvl9pPr indent="-342900" lvl="8" marL="4114800">
              <a:lnSpc>
                <a:spcPct val="115000"/>
              </a:lnSpc>
              <a:spcBef>
                <a:spcPts val="2000"/>
              </a:spcBef>
              <a:spcAft>
                <a:spcPts val="2000"/>
              </a:spcAft>
              <a:buClr>
                <a:schemeClr val="dk2"/>
              </a:buClr>
              <a:buSzPts val="1800"/>
              <a:buFont typeface="Mada"/>
              <a:buChar char="■"/>
              <a:defRPr sz="1800">
                <a:solidFill>
                  <a:schemeClr val="dk2"/>
                </a:solidFill>
                <a:latin typeface="Mada"/>
                <a:ea typeface="Mada"/>
                <a:cs typeface="Mada"/>
                <a:sym typeface="Mada"/>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latin typeface="Mada"/>
                <a:ea typeface="Mada"/>
                <a:cs typeface="Mada"/>
                <a:sym typeface="Mada"/>
              </a:defRPr>
            </a:lvl1pPr>
            <a:lvl2pPr lvl="1" algn="r">
              <a:buNone/>
              <a:defRPr sz="1300">
                <a:solidFill>
                  <a:schemeClr val="dk2"/>
                </a:solidFill>
                <a:latin typeface="Mada"/>
                <a:ea typeface="Mada"/>
                <a:cs typeface="Mada"/>
                <a:sym typeface="Mada"/>
              </a:defRPr>
            </a:lvl2pPr>
            <a:lvl3pPr lvl="2" algn="r">
              <a:buNone/>
              <a:defRPr sz="1300">
                <a:solidFill>
                  <a:schemeClr val="dk2"/>
                </a:solidFill>
                <a:latin typeface="Mada"/>
                <a:ea typeface="Mada"/>
                <a:cs typeface="Mada"/>
                <a:sym typeface="Mada"/>
              </a:defRPr>
            </a:lvl3pPr>
            <a:lvl4pPr lvl="3" algn="r">
              <a:buNone/>
              <a:defRPr sz="1300">
                <a:solidFill>
                  <a:schemeClr val="dk2"/>
                </a:solidFill>
                <a:latin typeface="Mada"/>
                <a:ea typeface="Mada"/>
                <a:cs typeface="Mada"/>
                <a:sym typeface="Mada"/>
              </a:defRPr>
            </a:lvl4pPr>
            <a:lvl5pPr lvl="4" algn="r">
              <a:buNone/>
              <a:defRPr sz="1300">
                <a:solidFill>
                  <a:schemeClr val="dk2"/>
                </a:solidFill>
                <a:latin typeface="Mada"/>
                <a:ea typeface="Mada"/>
                <a:cs typeface="Mada"/>
                <a:sym typeface="Mada"/>
              </a:defRPr>
            </a:lvl5pPr>
            <a:lvl6pPr lvl="5" algn="r">
              <a:buNone/>
              <a:defRPr sz="1300">
                <a:solidFill>
                  <a:schemeClr val="dk2"/>
                </a:solidFill>
                <a:latin typeface="Mada"/>
                <a:ea typeface="Mada"/>
                <a:cs typeface="Mada"/>
                <a:sym typeface="Mada"/>
              </a:defRPr>
            </a:lvl6pPr>
            <a:lvl7pPr lvl="6" algn="r">
              <a:buNone/>
              <a:defRPr sz="1300">
                <a:solidFill>
                  <a:schemeClr val="dk2"/>
                </a:solidFill>
                <a:latin typeface="Mada"/>
                <a:ea typeface="Mada"/>
                <a:cs typeface="Mada"/>
                <a:sym typeface="Mada"/>
              </a:defRPr>
            </a:lvl7pPr>
            <a:lvl8pPr lvl="7" algn="r">
              <a:buNone/>
              <a:defRPr sz="1300">
                <a:solidFill>
                  <a:schemeClr val="dk2"/>
                </a:solidFill>
                <a:latin typeface="Mada"/>
                <a:ea typeface="Mada"/>
                <a:cs typeface="Mada"/>
                <a:sym typeface="Mada"/>
              </a:defRPr>
            </a:lvl8pPr>
            <a:lvl9pPr lvl="8" algn="r">
              <a:buNone/>
              <a:defRPr sz="1300">
                <a:solidFill>
                  <a:schemeClr val="dk2"/>
                </a:solidFill>
                <a:latin typeface="Mada"/>
                <a:ea typeface="Mada"/>
                <a:cs typeface="Mada"/>
                <a:sym typeface="Mad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 name="Shape 36"/>
        <p:cNvGrpSpPr/>
        <p:nvPr/>
      </p:nvGrpSpPr>
      <p:grpSpPr>
        <a:xfrm>
          <a:off x="0" y="0"/>
          <a:ext cx="0" cy="0"/>
          <a:chOff x="0" y="0"/>
          <a:chExt cx="0" cy="0"/>
        </a:xfrm>
      </p:grpSpPr>
      <p:sp>
        <p:nvSpPr>
          <p:cNvPr id="37" name="Google Shape;37;p9"/>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38" name="Google Shape;38;p9"/>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39" name="Google Shape;39;p9"/>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6" name="Shape 76"/>
        <p:cNvGrpSpPr/>
        <p:nvPr/>
      </p:nvGrpSpPr>
      <p:grpSpPr>
        <a:xfrm>
          <a:off x="0" y="0"/>
          <a:ext cx="0" cy="0"/>
          <a:chOff x="0" y="0"/>
          <a:chExt cx="0" cy="0"/>
        </a:xfrm>
      </p:grpSpPr>
      <p:sp>
        <p:nvSpPr>
          <p:cNvPr id="77" name="Google Shape;77;p17"/>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1pPr>
            <a:lvl2pPr lvl="1"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2pPr>
            <a:lvl3pPr lvl="2"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3pPr>
            <a:lvl4pPr lvl="3"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4pPr>
            <a:lvl5pPr lvl="4"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5pPr>
            <a:lvl6pPr lvl="5"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6pPr>
            <a:lvl7pPr lvl="6"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7pPr>
            <a:lvl8pPr lvl="7"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8pPr>
            <a:lvl9pPr lvl="8"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9pPr>
          </a:lstStyle>
          <a:p/>
        </p:txBody>
      </p:sp>
      <p:sp>
        <p:nvSpPr>
          <p:cNvPr id="78" name="Google Shape;78;p17"/>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Mada"/>
              <a:buChar char="●"/>
              <a:defRPr sz="2300">
                <a:solidFill>
                  <a:schemeClr val="dk2"/>
                </a:solidFill>
                <a:latin typeface="Mada"/>
                <a:ea typeface="Mada"/>
                <a:cs typeface="Mada"/>
                <a:sym typeface="Mada"/>
              </a:defRPr>
            </a:lvl1pPr>
            <a:lvl2pPr indent="-342900" lvl="1" marL="914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2pPr>
            <a:lvl3pPr indent="-342900" lvl="2" marL="1371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3pPr>
            <a:lvl4pPr indent="-342900" lvl="3" marL="18288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4pPr>
            <a:lvl5pPr indent="-342900" lvl="4" marL="22860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5pPr>
            <a:lvl6pPr indent="-342900" lvl="5" marL="27432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6pPr>
            <a:lvl7pPr indent="-342900" lvl="6" marL="3200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7pPr>
            <a:lvl8pPr indent="-342900" lvl="7" marL="3657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8pPr>
            <a:lvl9pPr indent="-342900" lvl="8" marL="4114800" rtl="0">
              <a:lnSpc>
                <a:spcPct val="115000"/>
              </a:lnSpc>
              <a:spcBef>
                <a:spcPts val="2000"/>
              </a:spcBef>
              <a:spcAft>
                <a:spcPts val="2000"/>
              </a:spcAft>
              <a:buClr>
                <a:schemeClr val="dk2"/>
              </a:buClr>
              <a:buSzPts val="1800"/>
              <a:buFont typeface="Mada"/>
              <a:buChar char="■"/>
              <a:defRPr sz="1800">
                <a:solidFill>
                  <a:schemeClr val="dk2"/>
                </a:solidFill>
                <a:latin typeface="Mada"/>
                <a:ea typeface="Mada"/>
                <a:cs typeface="Mada"/>
                <a:sym typeface="Mada"/>
              </a:defRPr>
            </a:lvl9pPr>
          </a:lstStyle>
          <a:p/>
        </p:txBody>
      </p:sp>
      <p:sp>
        <p:nvSpPr>
          <p:cNvPr id="79" name="Google Shape;79;p17"/>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latin typeface="Mada"/>
                <a:ea typeface="Mada"/>
                <a:cs typeface="Mada"/>
                <a:sym typeface="Mada"/>
              </a:defRPr>
            </a:lvl1pPr>
            <a:lvl2pPr lvl="1" rtl="0" algn="r">
              <a:buNone/>
              <a:defRPr sz="1300">
                <a:solidFill>
                  <a:schemeClr val="dk2"/>
                </a:solidFill>
                <a:latin typeface="Mada"/>
                <a:ea typeface="Mada"/>
                <a:cs typeface="Mada"/>
                <a:sym typeface="Mada"/>
              </a:defRPr>
            </a:lvl2pPr>
            <a:lvl3pPr lvl="2" rtl="0" algn="r">
              <a:buNone/>
              <a:defRPr sz="1300">
                <a:solidFill>
                  <a:schemeClr val="dk2"/>
                </a:solidFill>
                <a:latin typeface="Mada"/>
                <a:ea typeface="Mada"/>
                <a:cs typeface="Mada"/>
                <a:sym typeface="Mada"/>
              </a:defRPr>
            </a:lvl3pPr>
            <a:lvl4pPr lvl="3" rtl="0" algn="r">
              <a:buNone/>
              <a:defRPr sz="1300">
                <a:solidFill>
                  <a:schemeClr val="dk2"/>
                </a:solidFill>
                <a:latin typeface="Mada"/>
                <a:ea typeface="Mada"/>
                <a:cs typeface="Mada"/>
                <a:sym typeface="Mada"/>
              </a:defRPr>
            </a:lvl4pPr>
            <a:lvl5pPr lvl="4" rtl="0" algn="r">
              <a:buNone/>
              <a:defRPr sz="1300">
                <a:solidFill>
                  <a:schemeClr val="dk2"/>
                </a:solidFill>
                <a:latin typeface="Mada"/>
                <a:ea typeface="Mada"/>
                <a:cs typeface="Mada"/>
                <a:sym typeface="Mada"/>
              </a:defRPr>
            </a:lvl5pPr>
            <a:lvl6pPr lvl="5" rtl="0" algn="r">
              <a:buNone/>
              <a:defRPr sz="1300">
                <a:solidFill>
                  <a:schemeClr val="dk2"/>
                </a:solidFill>
                <a:latin typeface="Mada"/>
                <a:ea typeface="Mada"/>
                <a:cs typeface="Mada"/>
                <a:sym typeface="Mada"/>
              </a:defRPr>
            </a:lvl6pPr>
            <a:lvl7pPr lvl="6" rtl="0" algn="r">
              <a:buNone/>
              <a:defRPr sz="1300">
                <a:solidFill>
                  <a:schemeClr val="dk2"/>
                </a:solidFill>
                <a:latin typeface="Mada"/>
                <a:ea typeface="Mada"/>
                <a:cs typeface="Mada"/>
                <a:sym typeface="Mada"/>
              </a:defRPr>
            </a:lvl7pPr>
            <a:lvl8pPr lvl="7" rtl="0" algn="r">
              <a:buNone/>
              <a:defRPr sz="1300">
                <a:solidFill>
                  <a:schemeClr val="dk2"/>
                </a:solidFill>
                <a:latin typeface="Mada"/>
                <a:ea typeface="Mada"/>
                <a:cs typeface="Mada"/>
                <a:sym typeface="Mada"/>
              </a:defRPr>
            </a:lvl8pPr>
            <a:lvl9pPr lvl="8" rtl="0" algn="r">
              <a:buNone/>
              <a:defRPr sz="1300">
                <a:solidFill>
                  <a:schemeClr val="dk2"/>
                </a:solidFill>
                <a:latin typeface="Mada"/>
                <a:ea typeface="Mada"/>
                <a:cs typeface="Mada"/>
                <a:sym typeface="Mad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ts=5f8ecbc0"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27.png"/></Relationships>
</file>

<file path=ppt/slides/_rels/slide10.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5.jpg"/><Relationship Id="rId4" Type="http://schemas.openxmlformats.org/officeDocument/2006/relationships/image" Target="../media/image46.jpg"/><Relationship Id="rId9"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35.jpg"/><Relationship Id="rId7" Type="http://schemas.openxmlformats.org/officeDocument/2006/relationships/image" Target="../media/image34.jpg"/><Relationship Id="rId8"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6.jpg"/><Relationship Id="rId4" Type="http://schemas.openxmlformats.org/officeDocument/2006/relationships/image" Target="../media/image54.jpg"/><Relationship Id="rId5" Type="http://schemas.openxmlformats.org/officeDocument/2006/relationships/image" Target="../media/image59.jpg"/><Relationship Id="rId6" Type="http://schemas.openxmlformats.org/officeDocument/2006/relationships/image" Target="../media/image62.jpg"/><Relationship Id="rId7" Type="http://schemas.openxmlformats.org/officeDocument/2006/relationships/image" Target="../media/image6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7.png"/><Relationship Id="rId7" Type="http://schemas.openxmlformats.org/officeDocument/2006/relationships/image" Target="../media/image44.png"/><Relationship Id="rId8"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49.png"/><Relationship Id="rId7"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66.png"/><Relationship Id="rId5" Type="http://schemas.openxmlformats.org/officeDocument/2006/relationships/image" Target="../media/image64.png"/><Relationship Id="rId6" Type="http://schemas.openxmlformats.org/officeDocument/2006/relationships/image" Target="../media/image55.png"/><Relationship Id="rId7" Type="http://schemas.openxmlformats.org/officeDocument/2006/relationships/image" Target="../media/image61.png"/><Relationship Id="rId8" Type="http://schemas.openxmlformats.org/officeDocument/2006/relationships/image" Target="../media/image7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image" Target="../media/image8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1.xml"/><Relationship Id="rId4" Type="http://schemas.openxmlformats.org/officeDocument/2006/relationships/image" Target="../media/image69.png"/><Relationship Id="rId5" Type="http://schemas.openxmlformats.org/officeDocument/2006/relationships/image" Target="../media/image63.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8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5.jpg"/><Relationship Id="rId4" Type="http://schemas.openxmlformats.org/officeDocument/2006/relationships/image" Target="../media/image70.jpg"/><Relationship Id="rId5" Type="http://schemas.openxmlformats.org/officeDocument/2006/relationships/image" Target="../media/image71.png"/><Relationship Id="rId6" Type="http://schemas.openxmlformats.org/officeDocument/2006/relationships/image" Target="../media/image73.png"/><Relationship Id="rId7"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5.jpg"/><Relationship Id="rId4" Type="http://schemas.openxmlformats.org/officeDocument/2006/relationships/image" Target="../media/image74.png"/><Relationship Id="rId5" Type="http://schemas.openxmlformats.org/officeDocument/2006/relationships/image" Target="../media/image82.png"/><Relationship Id="rId6"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4.png"/><Relationship Id="rId4" Type="http://schemas.openxmlformats.org/officeDocument/2006/relationships/image" Target="../media/image81.png"/><Relationship Id="rId5" Type="http://schemas.openxmlformats.org/officeDocument/2006/relationships/image" Target="../media/image76.png"/></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5.png"/><Relationship Id="rId13" Type="http://schemas.openxmlformats.org/officeDocument/2006/relationships/image" Target="../media/image18.png"/><Relationship Id="rId12"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7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s://forms.gle/5bhKW2hufJ2NrmJP7" TargetMode="Externa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8">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141" name="Google Shape;141;p28"/>
          <p:cNvSpPr txBox="1"/>
          <p:nvPr/>
        </p:nvSpPr>
        <p:spPr>
          <a:xfrm>
            <a:off x="0" y="812400"/>
            <a:ext cx="14784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52 </a:t>
            </a:r>
            <a:endParaRPr sz="2200">
              <a:latin typeface="Mada"/>
              <a:ea typeface="Mada"/>
              <a:cs typeface="Mada"/>
              <a:sym typeface="Mada"/>
            </a:endParaRPr>
          </a:p>
        </p:txBody>
      </p:sp>
      <p:sp>
        <p:nvSpPr>
          <p:cNvPr id="142" name="Google Shape;142;p28"/>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43" name="Google Shape;143;p28"/>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44" name="Google Shape;144;p28"/>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145" name="Google Shape;145;p28"/>
          <p:cNvGrpSpPr/>
          <p:nvPr/>
        </p:nvGrpSpPr>
        <p:grpSpPr>
          <a:xfrm>
            <a:off x="1046700" y="9957725"/>
            <a:ext cx="5434699" cy="734050"/>
            <a:chOff x="1442323" y="11224701"/>
            <a:chExt cx="7792800" cy="734050"/>
          </a:xfrm>
        </p:grpSpPr>
        <p:sp>
          <p:nvSpPr>
            <p:cNvPr id="146" name="Google Shape;146;p28"/>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47" name="Google Shape;147;p28"/>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48" name="Google Shape;148;p28"/>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lang="ar" sz="1700">
                <a:latin typeface="Mada"/>
                <a:ea typeface="Mada"/>
                <a:cs typeface="Mada"/>
                <a:sym typeface="Mada"/>
              </a:rPr>
              <a:t>Know why do we study obesity. </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Learn what is obesity.</a:t>
            </a:r>
            <a:r>
              <a:rPr lang="ar" sz="1700">
                <a:latin typeface="Mada"/>
                <a:ea typeface="Mada"/>
                <a:cs typeface="Mada"/>
                <a:sym typeface="Mada"/>
              </a:rPr>
              <a:t> </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Know what is the impact of obesity in Saudi Arabia.</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Know the Body weight regulations</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Know how to manage an obese individual</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Learn the effective preventive strategies for obesity</a:t>
            </a:r>
            <a:endParaRPr sz="1700">
              <a:latin typeface="Mada"/>
              <a:ea typeface="Mada"/>
              <a:cs typeface="Mada"/>
              <a:sym typeface="Mada"/>
            </a:endParaRPr>
          </a:p>
        </p:txBody>
      </p:sp>
      <p:sp>
        <p:nvSpPr>
          <p:cNvPr id="149" name="Google Shape;149;p28"/>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Obesity</a:t>
            </a:r>
            <a:endParaRPr b="1" sz="3600">
              <a:solidFill>
                <a:schemeClr val="accent1"/>
              </a:solidFill>
              <a:latin typeface="Mada"/>
              <a:ea typeface="Mada"/>
              <a:cs typeface="Mada"/>
              <a:sym typeface="Mada"/>
            </a:endParaRPr>
          </a:p>
        </p:txBody>
      </p:sp>
      <p:pic>
        <p:nvPicPr>
          <p:cNvPr id="150" name="Google Shape;150;p28"/>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51" name="Google Shape;151;p28"/>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52" name="Google Shape;152;p28"/>
          <p:cNvPicPr preferRelativeResize="0"/>
          <p:nvPr/>
        </p:nvPicPr>
        <p:blipFill>
          <a:blip r:embed="rId7">
            <a:alphaModFix/>
          </a:blip>
          <a:stretch>
            <a:fillRect/>
          </a:stretch>
        </p:blipFill>
        <p:spPr>
          <a:xfrm>
            <a:off x="6386051" y="1818251"/>
            <a:ext cx="962351" cy="962325"/>
          </a:xfrm>
          <a:prstGeom prst="rect">
            <a:avLst/>
          </a:prstGeom>
          <a:noFill/>
          <a:ln>
            <a:noFill/>
          </a:ln>
        </p:spPr>
      </p:pic>
      <p:pic>
        <p:nvPicPr>
          <p:cNvPr id="153" name="Google Shape;153;p28"/>
          <p:cNvPicPr preferRelativeResize="0"/>
          <p:nvPr/>
        </p:nvPicPr>
        <p:blipFill>
          <a:blip r:embed="rId8">
            <a:alphaModFix/>
          </a:blip>
          <a:stretch>
            <a:fillRect/>
          </a:stretch>
        </p:blipFill>
        <p:spPr>
          <a:xfrm>
            <a:off x="2411562" y="982275"/>
            <a:ext cx="2883750" cy="2883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7"/>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64" name="Google Shape;464;p37"/>
          <p:cNvSpPr txBox="1"/>
          <p:nvPr/>
        </p:nvSpPr>
        <p:spPr>
          <a:xfrm>
            <a:off x="1907325" y="0"/>
            <a:ext cx="4219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sz="2500">
                <a:solidFill>
                  <a:schemeClr val="dk1"/>
                </a:solidFill>
                <a:latin typeface="Mada"/>
                <a:ea typeface="Mada"/>
                <a:cs typeface="Mada"/>
                <a:sym typeface="Mada"/>
              </a:rPr>
              <a:t>Dr’s study on G3PD gene</a:t>
            </a:r>
            <a:endParaRPr b="1" sz="2500">
              <a:solidFill>
                <a:schemeClr val="dk1"/>
              </a:solidFill>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p:txBody>
      </p:sp>
      <p:sp>
        <p:nvSpPr>
          <p:cNvPr id="465" name="Google Shape;465;p37"/>
          <p:cNvSpPr txBox="1"/>
          <p:nvPr/>
        </p:nvSpPr>
        <p:spPr>
          <a:xfrm>
            <a:off x="209925" y="747000"/>
            <a:ext cx="6866400" cy="615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Title and objectives of the study</a:t>
            </a:r>
            <a:endParaRPr b="1" sz="2200">
              <a:solidFill>
                <a:schemeClr val="dk1"/>
              </a:solidFill>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rgbClr val="D0E0E3"/>
              </a:highlight>
              <a:latin typeface="Mada"/>
              <a:ea typeface="Mada"/>
              <a:cs typeface="Mada"/>
              <a:sym typeface="Mada"/>
            </a:endParaRPr>
          </a:p>
        </p:txBody>
      </p:sp>
      <p:sp>
        <p:nvSpPr>
          <p:cNvPr id="466" name="Google Shape;466;p37"/>
          <p:cNvSpPr txBox="1"/>
          <p:nvPr/>
        </p:nvSpPr>
        <p:spPr>
          <a:xfrm>
            <a:off x="210000" y="1185400"/>
            <a:ext cx="72120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Title: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Metabolic consequence of deleting the mitochondrial Glycerol 3-phosphate dehydrogenase gene in mice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Objectives:</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We studied the consequences of deleting the mGPD gene regarding: </a:t>
            </a:r>
            <a:endParaRPr b="1" sz="1100">
              <a:latin typeface="Mada"/>
              <a:ea typeface="Mada"/>
              <a:cs typeface="Mada"/>
              <a:sym typeface="Mada"/>
            </a:endParaRPr>
          </a:p>
          <a:p>
            <a:pPr indent="-298450" lvl="2" marL="1371600" rtl="0" algn="l">
              <a:spcBef>
                <a:spcPts val="0"/>
              </a:spcBef>
              <a:spcAft>
                <a:spcPts val="0"/>
              </a:spcAft>
              <a:buSzPts val="1100"/>
              <a:buFont typeface="Mada"/>
              <a:buChar char="■"/>
            </a:pPr>
            <a:r>
              <a:rPr lang="ar" sz="1100">
                <a:latin typeface="Mada"/>
                <a:ea typeface="Mada"/>
                <a:cs typeface="Mada"/>
                <a:sym typeface="Mada"/>
              </a:rPr>
              <a:t>Responses to fat- or carbohydrate-rich diets.</a:t>
            </a:r>
            <a:endParaRPr sz="1100">
              <a:latin typeface="Mada"/>
              <a:ea typeface="Mada"/>
              <a:cs typeface="Mada"/>
              <a:sym typeface="Mada"/>
            </a:endParaRPr>
          </a:p>
          <a:p>
            <a:pPr indent="-298450" lvl="2" marL="1371600" rtl="0" algn="l">
              <a:spcBef>
                <a:spcPts val="0"/>
              </a:spcBef>
              <a:spcAft>
                <a:spcPts val="0"/>
              </a:spcAft>
              <a:buSzPts val="1100"/>
              <a:buFont typeface="Mada"/>
              <a:buChar char="■"/>
            </a:pPr>
            <a:r>
              <a:rPr lang="ar" sz="1100">
                <a:latin typeface="Mada"/>
                <a:ea typeface="Mada"/>
                <a:cs typeface="Mada"/>
                <a:sym typeface="Mada"/>
              </a:rPr>
              <a:t>Tolerance and responses to caloric restriction and fasting.</a:t>
            </a:r>
            <a:endParaRPr sz="1100">
              <a:latin typeface="Mada"/>
              <a:ea typeface="Mada"/>
              <a:cs typeface="Mada"/>
              <a:sym typeface="Mada"/>
            </a:endParaRPr>
          </a:p>
        </p:txBody>
      </p:sp>
      <p:sp>
        <p:nvSpPr>
          <p:cNvPr id="467" name="Google Shape;467;p37"/>
          <p:cNvSpPr/>
          <p:nvPr/>
        </p:nvSpPr>
        <p:spPr>
          <a:xfrm>
            <a:off x="0" y="0"/>
            <a:ext cx="1089300" cy="4149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3F3F3"/>
                </a:solidFill>
                <a:latin typeface="Mada"/>
                <a:ea typeface="Mada"/>
                <a:cs typeface="Mada"/>
                <a:sym typeface="Mada"/>
              </a:rPr>
              <a:t>Males slides</a:t>
            </a:r>
            <a:endParaRPr b="1" sz="1300">
              <a:solidFill>
                <a:srgbClr val="F3F3F3"/>
              </a:solidFill>
              <a:latin typeface="Mada"/>
              <a:ea typeface="Mada"/>
              <a:cs typeface="Mada"/>
              <a:sym typeface="Mada"/>
            </a:endParaRPr>
          </a:p>
        </p:txBody>
      </p:sp>
      <p:sp>
        <p:nvSpPr>
          <p:cNvPr id="468" name="Google Shape;468;p37"/>
          <p:cNvSpPr txBox="1"/>
          <p:nvPr/>
        </p:nvSpPr>
        <p:spPr>
          <a:xfrm>
            <a:off x="209925" y="2413275"/>
            <a:ext cx="6866400" cy="615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The NADH Glycerol 3-Phosphate Shuttle</a:t>
            </a:r>
            <a:r>
              <a:rPr b="1" baseline="30000" lang="ar" sz="2200">
                <a:solidFill>
                  <a:srgbClr val="6AA84F"/>
                </a:solidFill>
                <a:highlight>
                  <a:srgbClr val="D0E0E3"/>
                </a:highlight>
                <a:latin typeface="Mada"/>
                <a:ea typeface="Mada"/>
                <a:cs typeface="Mada"/>
                <a:sym typeface="Mada"/>
              </a:rPr>
              <a:t>1</a:t>
            </a:r>
            <a:endParaRPr b="1" baseline="30000" sz="2200">
              <a:solidFill>
                <a:srgbClr val="6AA84F"/>
              </a:solidFill>
              <a:highlight>
                <a:schemeClr val="accent4"/>
              </a:highlight>
              <a:latin typeface="Mada"/>
              <a:ea typeface="Mada"/>
              <a:cs typeface="Mada"/>
              <a:sym typeface="Mada"/>
            </a:endParaRPr>
          </a:p>
          <a:p>
            <a:pPr indent="0" lvl="0" marL="0" rtl="0" algn="l">
              <a:spcBef>
                <a:spcPts val="0"/>
              </a:spcBef>
              <a:spcAft>
                <a:spcPts val="0"/>
              </a:spcAft>
              <a:buNone/>
            </a:pPr>
            <a:r>
              <a:t/>
            </a:r>
            <a:endParaRPr b="1" sz="2200">
              <a:highlight>
                <a:srgbClr val="D0E0E3"/>
              </a:highlight>
              <a:latin typeface="Mada"/>
              <a:ea typeface="Mada"/>
              <a:cs typeface="Mada"/>
              <a:sym typeface="Mada"/>
            </a:endParaRPr>
          </a:p>
        </p:txBody>
      </p:sp>
      <p:pic>
        <p:nvPicPr>
          <p:cNvPr id="469" name="Google Shape;469;p37"/>
          <p:cNvPicPr preferRelativeResize="0"/>
          <p:nvPr/>
        </p:nvPicPr>
        <p:blipFill>
          <a:blip r:embed="rId3">
            <a:alphaModFix/>
          </a:blip>
          <a:stretch>
            <a:fillRect/>
          </a:stretch>
        </p:blipFill>
        <p:spPr>
          <a:xfrm>
            <a:off x="914400" y="2960257"/>
            <a:ext cx="3189768" cy="1297543"/>
          </a:xfrm>
          <a:prstGeom prst="rect">
            <a:avLst/>
          </a:prstGeom>
          <a:noFill/>
          <a:ln>
            <a:noFill/>
          </a:ln>
        </p:spPr>
      </p:pic>
      <p:pic>
        <p:nvPicPr>
          <p:cNvPr id="470" name="Google Shape;470;p37"/>
          <p:cNvPicPr preferRelativeResize="0"/>
          <p:nvPr/>
        </p:nvPicPr>
        <p:blipFill>
          <a:blip r:embed="rId4">
            <a:alphaModFix/>
          </a:blip>
          <a:stretch>
            <a:fillRect/>
          </a:stretch>
        </p:blipFill>
        <p:spPr>
          <a:xfrm>
            <a:off x="4180022" y="2952875"/>
            <a:ext cx="2706551" cy="1297545"/>
          </a:xfrm>
          <a:prstGeom prst="rect">
            <a:avLst/>
          </a:prstGeom>
          <a:noFill/>
          <a:ln>
            <a:noFill/>
          </a:ln>
        </p:spPr>
      </p:pic>
      <p:sp>
        <p:nvSpPr>
          <p:cNvPr id="471" name="Google Shape;471;p37"/>
          <p:cNvSpPr txBox="1"/>
          <p:nvPr/>
        </p:nvSpPr>
        <p:spPr>
          <a:xfrm>
            <a:off x="209925" y="4390200"/>
            <a:ext cx="6799800" cy="615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Results</a:t>
            </a:r>
            <a:endParaRPr b="1" sz="2200">
              <a:highlight>
                <a:srgbClr val="D0E0E3"/>
              </a:highlight>
              <a:latin typeface="Mada"/>
              <a:ea typeface="Mada"/>
              <a:cs typeface="Mada"/>
              <a:sym typeface="Mada"/>
            </a:endParaRPr>
          </a:p>
        </p:txBody>
      </p:sp>
      <p:graphicFrame>
        <p:nvGraphicFramePr>
          <p:cNvPr id="472" name="Google Shape;472;p37"/>
          <p:cNvGraphicFramePr/>
          <p:nvPr/>
        </p:nvGraphicFramePr>
        <p:xfrm>
          <a:off x="209925" y="4917375"/>
          <a:ext cx="3000000" cy="3000000"/>
        </p:xfrm>
        <a:graphic>
          <a:graphicData uri="http://schemas.openxmlformats.org/drawingml/2006/table">
            <a:tbl>
              <a:tblPr>
                <a:noFill/>
                <a:tableStyleId>{80692947-1007-4A75-A13E-C37DAE367DD8}</a:tableStyleId>
              </a:tblPr>
              <a:tblGrid>
                <a:gridCol w="2299225"/>
                <a:gridCol w="2384950"/>
                <a:gridCol w="2527825"/>
              </a:tblGrid>
              <a:tr h="381000">
                <a:tc>
                  <a:txBody>
                    <a:bodyPr/>
                    <a:lstStyle/>
                    <a:p>
                      <a:pPr indent="0" lvl="0" marL="0" rtl="0" algn="ctr">
                        <a:spcBef>
                          <a:spcPts val="0"/>
                        </a:spcBef>
                        <a:spcAft>
                          <a:spcPts val="0"/>
                        </a:spcAft>
                        <a:buNone/>
                      </a:pPr>
                      <a:r>
                        <a:rPr b="1" lang="ar" sz="1300">
                          <a:solidFill>
                            <a:srgbClr val="467477"/>
                          </a:solidFill>
                          <a:latin typeface="Mada"/>
                          <a:ea typeface="Mada"/>
                          <a:cs typeface="Mada"/>
                          <a:sym typeface="Mada"/>
                        </a:rPr>
                        <a:t>Serum Triglycerides</a:t>
                      </a:r>
                      <a:endParaRPr b="1" sz="1300">
                        <a:solidFill>
                          <a:srgbClr val="467477"/>
                        </a:solidFill>
                        <a:latin typeface="Mada"/>
                        <a:ea typeface="Mada"/>
                        <a:cs typeface="Mada"/>
                        <a:sym typeface="Mada"/>
                      </a:endParaRPr>
                    </a:p>
                  </a:txBody>
                  <a:tcPr marT="91425" marB="91425" marR="91425" marL="91425">
                    <a:solidFill>
                      <a:schemeClr val="accent4"/>
                    </a:solidFill>
                  </a:tcPr>
                </a:tc>
                <a:tc>
                  <a:txBody>
                    <a:bodyPr/>
                    <a:lstStyle/>
                    <a:p>
                      <a:pPr indent="0" lvl="0" marL="0" rtl="0" algn="ctr">
                        <a:spcBef>
                          <a:spcPts val="0"/>
                        </a:spcBef>
                        <a:spcAft>
                          <a:spcPts val="0"/>
                        </a:spcAft>
                        <a:buNone/>
                      </a:pPr>
                      <a:r>
                        <a:rPr b="1" lang="ar" sz="1300">
                          <a:solidFill>
                            <a:srgbClr val="467477"/>
                          </a:solidFill>
                          <a:latin typeface="Mada"/>
                          <a:ea typeface="Mada"/>
                          <a:cs typeface="Mada"/>
                          <a:sym typeface="Mada"/>
                        </a:rPr>
                        <a:t>Food intake</a:t>
                      </a:r>
                      <a:endParaRPr b="1" sz="1300">
                        <a:solidFill>
                          <a:srgbClr val="467477"/>
                        </a:solidFill>
                        <a:latin typeface="Mada"/>
                        <a:ea typeface="Mada"/>
                        <a:cs typeface="Mada"/>
                        <a:sym typeface="Mada"/>
                      </a:endParaRPr>
                    </a:p>
                  </a:txBody>
                  <a:tcPr marT="91425" marB="91425" marR="91425" marL="91425">
                    <a:solidFill>
                      <a:schemeClr val="accent4"/>
                    </a:solidFill>
                  </a:tcPr>
                </a:tc>
                <a:tc>
                  <a:txBody>
                    <a:bodyPr/>
                    <a:lstStyle/>
                    <a:p>
                      <a:pPr indent="0" lvl="0" marL="0" rtl="0" algn="ctr">
                        <a:spcBef>
                          <a:spcPts val="0"/>
                        </a:spcBef>
                        <a:spcAft>
                          <a:spcPts val="0"/>
                        </a:spcAft>
                        <a:buNone/>
                      </a:pPr>
                      <a:r>
                        <a:rPr b="1" lang="ar" sz="1300">
                          <a:solidFill>
                            <a:srgbClr val="467477"/>
                          </a:solidFill>
                          <a:latin typeface="Mada"/>
                          <a:ea typeface="Mada"/>
                          <a:cs typeface="Mada"/>
                          <a:sym typeface="Mada"/>
                        </a:rPr>
                        <a:t>Body weight</a:t>
                      </a:r>
                      <a:endParaRPr b="1" sz="1300">
                        <a:solidFill>
                          <a:srgbClr val="467477"/>
                        </a:solidFill>
                        <a:latin typeface="Mada"/>
                        <a:ea typeface="Mada"/>
                        <a:cs typeface="Mada"/>
                        <a:sym typeface="Mada"/>
                      </a:endParaRPr>
                    </a:p>
                  </a:txBody>
                  <a:tcPr marT="91425" marB="91425" marR="91425" marL="91425">
                    <a:solidFill>
                      <a:schemeClr val="accent4"/>
                    </a:solidFill>
                  </a:tcPr>
                </a:tc>
              </a:tr>
              <a:tr h="12248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ctr">
                        <a:spcBef>
                          <a:spcPts val="0"/>
                        </a:spcBef>
                        <a:spcAft>
                          <a:spcPts val="0"/>
                        </a:spcAft>
                        <a:buNone/>
                      </a:pPr>
                      <a:r>
                        <a:rPr b="1" lang="ar" sz="1300">
                          <a:solidFill>
                            <a:srgbClr val="467477"/>
                          </a:solidFill>
                          <a:latin typeface="Mada"/>
                          <a:ea typeface="Mada"/>
                          <a:cs typeface="Mada"/>
                          <a:sym typeface="Mada"/>
                        </a:rPr>
                        <a:t>Weight loss</a:t>
                      </a:r>
                      <a:endParaRPr b="1" sz="1300">
                        <a:solidFill>
                          <a:srgbClr val="467477"/>
                        </a:solidFill>
                        <a:latin typeface="Mada"/>
                        <a:ea typeface="Mada"/>
                        <a:cs typeface="Mada"/>
                        <a:sym typeface="Mada"/>
                      </a:endParaRPr>
                    </a:p>
                  </a:txBody>
                  <a:tcPr marT="91425" marB="91425" marR="91425" marL="91425">
                    <a:solidFill>
                      <a:schemeClr val="accent4"/>
                    </a:solidFill>
                  </a:tcPr>
                </a:tc>
                <a:tc>
                  <a:txBody>
                    <a:bodyPr/>
                    <a:lstStyle/>
                    <a:p>
                      <a:pPr indent="0" lvl="0" marL="0" rtl="0" algn="ctr">
                        <a:spcBef>
                          <a:spcPts val="0"/>
                        </a:spcBef>
                        <a:spcAft>
                          <a:spcPts val="0"/>
                        </a:spcAft>
                        <a:buNone/>
                      </a:pPr>
                      <a:r>
                        <a:rPr b="1" lang="ar" sz="1300">
                          <a:solidFill>
                            <a:srgbClr val="467477"/>
                          </a:solidFill>
                          <a:latin typeface="Mada"/>
                          <a:ea typeface="Mada"/>
                          <a:cs typeface="Mada"/>
                          <a:sym typeface="Mada"/>
                        </a:rPr>
                        <a:t>Change in energy expenditure</a:t>
                      </a:r>
                      <a:endParaRPr b="1" sz="1300">
                        <a:solidFill>
                          <a:srgbClr val="467477"/>
                        </a:solidFill>
                        <a:latin typeface="Mada"/>
                        <a:ea typeface="Mada"/>
                        <a:cs typeface="Mada"/>
                        <a:sym typeface="Mada"/>
                      </a:endParaRPr>
                    </a:p>
                  </a:txBody>
                  <a:tcPr marT="91425" marB="91425" marR="91425" marL="91425">
                    <a:solidFill>
                      <a:schemeClr val="accent4"/>
                    </a:solidFill>
                  </a:tcPr>
                </a:tc>
                <a:tc>
                  <a:txBody>
                    <a:bodyPr/>
                    <a:lstStyle/>
                    <a:p>
                      <a:pPr indent="0" lvl="0" marL="0" rtl="0" algn="ctr">
                        <a:spcBef>
                          <a:spcPts val="0"/>
                        </a:spcBef>
                        <a:spcAft>
                          <a:spcPts val="0"/>
                        </a:spcAft>
                        <a:buNone/>
                      </a:pPr>
                      <a:r>
                        <a:rPr b="1" lang="ar" sz="1300">
                          <a:solidFill>
                            <a:srgbClr val="467477"/>
                          </a:solidFill>
                          <a:latin typeface="Mada"/>
                          <a:ea typeface="Mada"/>
                          <a:cs typeface="Mada"/>
                          <a:sym typeface="Mada"/>
                        </a:rPr>
                        <a:t>Core temperature change at 22C</a:t>
                      </a:r>
                      <a:endParaRPr b="1" sz="1300">
                        <a:solidFill>
                          <a:srgbClr val="467477"/>
                        </a:solidFill>
                        <a:latin typeface="Mada"/>
                        <a:ea typeface="Mada"/>
                        <a:cs typeface="Mada"/>
                        <a:sym typeface="Mada"/>
                      </a:endParaRPr>
                    </a:p>
                  </a:txBody>
                  <a:tcPr marT="91425" marB="91425" marR="91425" marL="91425">
                    <a:solidFill>
                      <a:schemeClr val="accent4"/>
                    </a:solidFill>
                  </a:tcPr>
                </a:tc>
              </a:tr>
              <a:tr h="13049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473" name="Google Shape;473;p37"/>
          <p:cNvPicPr preferRelativeResize="0"/>
          <p:nvPr/>
        </p:nvPicPr>
        <p:blipFill>
          <a:blip r:embed="rId5">
            <a:alphaModFix/>
          </a:blip>
          <a:stretch>
            <a:fillRect/>
          </a:stretch>
        </p:blipFill>
        <p:spPr>
          <a:xfrm>
            <a:off x="209925" y="5298375"/>
            <a:ext cx="2292900" cy="1224875"/>
          </a:xfrm>
          <a:prstGeom prst="rect">
            <a:avLst/>
          </a:prstGeom>
          <a:noFill/>
          <a:ln>
            <a:noFill/>
          </a:ln>
        </p:spPr>
      </p:pic>
      <p:pic>
        <p:nvPicPr>
          <p:cNvPr id="474" name="Google Shape;474;p37"/>
          <p:cNvPicPr preferRelativeResize="0"/>
          <p:nvPr/>
        </p:nvPicPr>
        <p:blipFill>
          <a:blip r:embed="rId6">
            <a:alphaModFix/>
          </a:blip>
          <a:stretch>
            <a:fillRect/>
          </a:stretch>
        </p:blipFill>
        <p:spPr>
          <a:xfrm>
            <a:off x="2509150" y="5298375"/>
            <a:ext cx="2384952" cy="1224875"/>
          </a:xfrm>
          <a:prstGeom prst="rect">
            <a:avLst/>
          </a:prstGeom>
          <a:noFill/>
          <a:ln>
            <a:noFill/>
          </a:ln>
        </p:spPr>
      </p:pic>
      <p:pic>
        <p:nvPicPr>
          <p:cNvPr id="475" name="Google Shape;475;p37"/>
          <p:cNvPicPr preferRelativeResize="0"/>
          <p:nvPr/>
        </p:nvPicPr>
        <p:blipFill>
          <a:blip r:embed="rId7">
            <a:alphaModFix/>
          </a:blip>
          <a:stretch>
            <a:fillRect/>
          </a:stretch>
        </p:blipFill>
        <p:spPr>
          <a:xfrm>
            <a:off x="4900425" y="5298375"/>
            <a:ext cx="2521498" cy="1224875"/>
          </a:xfrm>
          <a:prstGeom prst="rect">
            <a:avLst/>
          </a:prstGeom>
          <a:noFill/>
          <a:ln>
            <a:noFill/>
          </a:ln>
        </p:spPr>
      </p:pic>
      <p:pic>
        <p:nvPicPr>
          <p:cNvPr id="476" name="Google Shape;476;p37"/>
          <p:cNvPicPr preferRelativeResize="0"/>
          <p:nvPr/>
        </p:nvPicPr>
        <p:blipFill>
          <a:blip r:embed="rId8">
            <a:alphaModFix/>
          </a:blip>
          <a:stretch>
            <a:fillRect/>
          </a:stretch>
        </p:blipFill>
        <p:spPr>
          <a:xfrm>
            <a:off x="216250" y="6904250"/>
            <a:ext cx="2286577" cy="1304925"/>
          </a:xfrm>
          <a:prstGeom prst="rect">
            <a:avLst/>
          </a:prstGeom>
          <a:noFill/>
          <a:ln>
            <a:noFill/>
          </a:ln>
        </p:spPr>
      </p:pic>
      <p:pic>
        <p:nvPicPr>
          <p:cNvPr id="477" name="Google Shape;477;p37"/>
          <p:cNvPicPr preferRelativeResize="0"/>
          <p:nvPr/>
        </p:nvPicPr>
        <p:blipFill>
          <a:blip r:embed="rId9">
            <a:alphaModFix/>
          </a:blip>
          <a:stretch>
            <a:fillRect/>
          </a:stretch>
        </p:blipFill>
        <p:spPr>
          <a:xfrm>
            <a:off x="2509150" y="6904250"/>
            <a:ext cx="2378624" cy="1304925"/>
          </a:xfrm>
          <a:prstGeom prst="rect">
            <a:avLst/>
          </a:prstGeom>
          <a:noFill/>
          <a:ln>
            <a:noFill/>
          </a:ln>
        </p:spPr>
      </p:pic>
      <p:pic>
        <p:nvPicPr>
          <p:cNvPr id="478" name="Google Shape;478;p37"/>
          <p:cNvPicPr preferRelativeResize="0"/>
          <p:nvPr/>
        </p:nvPicPr>
        <p:blipFill>
          <a:blip r:embed="rId10">
            <a:alphaModFix/>
          </a:blip>
          <a:stretch>
            <a:fillRect/>
          </a:stretch>
        </p:blipFill>
        <p:spPr>
          <a:xfrm>
            <a:off x="4900425" y="6904250"/>
            <a:ext cx="2521498" cy="1304925"/>
          </a:xfrm>
          <a:prstGeom prst="rect">
            <a:avLst/>
          </a:prstGeom>
          <a:noFill/>
          <a:ln>
            <a:noFill/>
          </a:ln>
        </p:spPr>
      </p:pic>
      <p:sp>
        <p:nvSpPr>
          <p:cNvPr id="479" name="Google Shape;479;p37"/>
          <p:cNvSpPr txBox="1"/>
          <p:nvPr/>
        </p:nvSpPr>
        <p:spPr>
          <a:xfrm>
            <a:off x="209925" y="8285925"/>
            <a:ext cx="4019100" cy="615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Conclusion</a:t>
            </a:r>
            <a:endParaRPr b="1" sz="2200">
              <a:highlight>
                <a:srgbClr val="D0E0E3"/>
              </a:highlight>
              <a:latin typeface="Mada"/>
              <a:ea typeface="Mada"/>
              <a:cs typeface="Mada"/>
              <a:sym typeface="Mada"/>
            </a:endParaRPr>
          </a:p>
        </p:txBody>
      </p:sp>
      <p:sp>
        <p:nvSpPr>
          <p:cNvPr id="480" name="Google Shape;480;p37"/>
          <p:cNvSpPr txBox="1"/>
          <p:nvPr/>
        </p:nvSpPr>
        <p:spPr>
          <a:xfrm>
            <a:off x="438150" y="8753475"/>
            <a:ext cx="48291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a:t>
            </a:r>
            <a:r>
              <a:rPr b="1" lang="ar" sz="1200">
                <a:latin typeface="Mada"/>
                <a:ea typeface="Mada"/>
                <a:cs typeface="Mada"/>
                <a:sym typeface="Mada"/>
              </a:rPr>
              <a:t>mGPD</a:t>
            </a:r>
            <a:r>
              <a:rPr lang="ar" sz="1200">
                <a:latin typeface="Mada"/>
                <a:ea typeface="Mada"/>
                <a:cs typeface="Mada"/>
                <a:sym typeface="Mada"/>
              </a:rPr>
              <a:t> can be considered a </a:t>
            </a:r>
            <a:r>
              <a:rPr b="1" lang="ar" sz="1200">
                <a:latin typeface="Mada"/>
                <a:ea typeface="Mada"/>
                <a:cs typeface="Mada"/>
                <a:sym typeface="Mada"/>
              </a:rPr>
              <a:t>spendthrift enzyme</a:t>
            </a:r>
            <a:r>
              <a:rPr b="1" baseline="30000" lang="ar" sz="1200">
                <a:solidFill>
                  <a:srgbClr val="6AA84F"/>
                </a:solidFill>
                <a:latin typeface="Mada"/>
                <a:ea typeface="Mada"/>
                <a:cs typeface="Mada"/>
                <a:sym typeface="Mada"/>
              </a:rPr>
              <a:t>2</a:t>
            </a:r>
            <a:r>
              <a:rPr lang="ar" sz="1200">
                <a:latin typeface="Mada"/>
                <a:ea typeface="Mada"/>
                <a:cs typeface="Mada"/>
                <a:sym typeface="Mada"/>
              </a:rPr>
              <a:t> that significantly </a:t>
            </a:r>
            <a:r>
              <a:rPr b="1" lang="ar" sz="1200">
                <a:latin typeface="Mada"/>
                <a:ea typeface="Mada"/>
                <a:cs typeface="Mada"/>
                <a:sym typeface="Mada"/>
              </a:rPr>
              <a:t>contributes to obligatory thermogenesis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a:t>
            </a:r>
            <a:r>
              <a:rPr b="1" lang="ar" sz="1200">
                <a:latin typeface="Mada"/>
                <a:ea typeface="Mada"/>
                <a:cs typeface="Mada"/>
                <a:sym typeface="Mada"/>
              </a:rPr>
              <a:t>mGPD gene may play a role in the development of obesity</a:t>
            </a:r>
            <a:r>
              <a:rPr lang="ar" sz="1200">
                <a:latin typeface="Mada"/>
                <a:ea typeface="Mada"/>
                <a:cs typeface="Mada"/>
                <a:sym typeface="Mada"/>
              </a:rPr>
              <a:t> if we consider the readiness with which some weight when undergoing a low calorie diets</a:t>
            </a:r>
            <a:endParaRPr sz="1200">
              <a:latin typeface="Mada"/>
              <a:ea typeface="Mada"/>
              <a:cs typeface="Mada"/>
              <a:sym typeface="Mada"/>
            </a:endParaRPr>
          </a:p>
        </p:txBody>
      </p:sp>
      <p:pic>
        <p:nvPicPr>
          <p:cNvPr id="481" name="Google Shape;481;p37"/>
          <p:cNvPicPr preferRelativeResize="0"/>
          <p:nvPr/>
        </p:nvPicPr>
        <p:blipFill>
          <a:blip r:embed="rId11">
            <a:alphaModFix/>
          </a:blip>
          <a:stretch>
            <a:fillRect/>
          </a:stretch>
        </p:blipFill>
        <p:spPr>
          <a:xfrm>
            <a:off x="5267250" y="8422600"/>
            <a:ext cx="2292898" cy="1369783"/>
          </a:xfrm>
          <a:prstGeom prst="rect">
            <a:avLst/>
          </a:prstGeom>
          <a:noFill/>
          <a:ln>
            <a:noFill/>
          </a:ln>
        </p:spPr>
      </p:pic>
      <p:cxnSp>
        <p:nvCxnSpPr>
          <p:cNvPr id="482" name="Google Shape;482;p37"/>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83" name="Google Shape;483;p37"/>
          <p:cNvSpPr txBox="1"/>
          <p:nvPr/>
        </p:nvSpPr>
        <p:spPr>
          <a:xfrm>
            <a:off x="0" y="10078250"/>
            <a:ext cx="756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NADH glycerol 3-phosphate shuttle is present in the mitochondria, it's responsible for the end ATP synthase and the generation of ATP.</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2- Is an enzyme that help in storing fat or carbs, when the intake is reduced it will help in to reduce calorie expenditure by reducing body temperature making the mice feel cold.</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8"/>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89" name="Google Shape;489;p38"/>
          <p:cNvSpPr txBox="1"/>
          <p:nvPr/>
        </p:nvSpPr>
        <p:spPr>
          <a:xfrm>
            <a:off x="223313" y="910638"/>
            <a:ext cx="53499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Health consequences of obesity</a:t>
            </a:r>
            <a:endParaRPr b="1" sz="2200">
              <a:highlight>
                <a:srgbClr val="D0E0E3"/>
              </a:highlight>
              <a:latin typeface="Mada"/>
              <a:ea typeface="Mada"/>
              <a:cs typeface="Mada"/>
              <a:sym typeface="Mada"/>
            </a:endParaRPr>
          </a:p>
        </p:txBody>
      </p:sp>
      <p:sp>
        <p:nvSpPr>
          <p:cNvPr id="490" name="Google Shape;490;p38"/>
          <p:cNvSpPr txBox="1"/>
          <p:nvPr/>
        </p:nvSpPr>
        <p:spPr>
          <a:xfrm>
            <a:off x="274013" y="1358700"/>
            <a:ext cx="6143700" cy="384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Mada"/>
              <a:buChar char="●"/>
            </a:pPr>
            <a:r>
              <a:rPr b="1" lang="ar" sz="1300">
                <a:latin typeface="Mada"/>
                <a:ea typeface="Mada"/>
                <a:cs typeface="Mada"/>
                <a:sym typeface="Mada"/>
              </a:rPr>
              <a:t>Excess adiposity leads to major risk factors and common chronic diseases</a:t>
            </a:r>
            <a:endParaRPr sz="1300">
              <a:latin typeface="Mada"/>
              <a:ea typeface="Mada"/>
              <a:cs typeface="Mada"/>
              <a:sym typeface="Mada"/>
            </a:endParaRPr>
          </a:p>
        </p:txBody>
      </p:sp>
      <p:pic>
        <p:nvPicPr>
          <p:cNvPr id="491" name="Google Shape;491;p38"/>
          <p:cNvPicPr preferRelativeResize="0"/>
          <p:nvPr/>
        </p:nvPicPr>
        <p:blipFill>
          <a:blip r:embed="rId3">
            <a:alphaModFix/>
          </a:blip>
          <a:stretch>
            <a:fillRect/>
          </a:stretch>
        </p:blipFill>
        <p:spPr>
          <a:xfrm>
            <a:off x="152400" y="1743600"/>
            <a:ext cx="7255197" cy="3210654"/>
          </a:xfrm>
          <a:prstGeom prst="rect">
            <a:avLst/>
          </a:prstGeom>
          <a:noFill/>
          <a:ln>
            <a:noFill/>
          </a:ln>
        </p:spPr>
      </p:pic>
      <p:pic>
        <p:nvPicPr>
          <p:cNvPr id="492" name="Google Shape;492;p38"/>
          <p:cNvPicPr preferRelativeResize="0"/>
          <p:nvPr/>
        </p:nvPicPr>
        <p:blipFill>
          <a:blip r:embed="rId4">
            <a:alphaModFix/>
          </a:blip>
          <a:stretch>
            <a:fillRect/>
          </a:stretch>
        </p:blipFill>
        <p:spPr>
          <a:xfrm>
            <a:off x="76200" y="5106650"/>
            <a:ext cx="2456974" cy="1228487"/>
          </a:xfrm>
          <a:prstGeom prst="rect">
            <a:avLst/>
          </a:prstGeom>
          <a:noFill/>
          <a:ln>
            <a:noFill/>
          </a:ln>
        </p:spPr>
      </p:pic>
      <p:pic>
        <p:nvPicPr>
          <p:cNvPr id="493" name="Google Shape;493;p38"/>
          <p:cNvPicPr preferRelativeResize="0"/>
          <p:nvPr/>
        </p:nvPicPr>
        <p:blipFill>
          <a:blip r:embed="rId5">
            <a:alphaModFix/>
          </a:blip>
          <a:stretch>
            <a:fillRect/>
          </a:stretch>
        </p:blipFill>
        <p:spPr>
          <a:xfrm>
            <a:off x="2593250" y="5021574"/>
            <a:ext cx="2457000" cy="1313551"/>
          </a:xfrm>
          <a:prstGeom prst="rect">
            <a:avLst/>
          </a:prstGeom>
          <a:noFill/>
          <a:ln>
            <a:noFill/>
          </a:ln>
        </p:spPr>
      </p:pic>
      <p:pic>
        <p:nvPicPr>
          <p:cNvPr id="494" name="Google Shape;494;p38"/>
          <p:cNvPicPr preferRelativeResize="0"/>
          <p:nvPr/>
        </p:nvPicPr>
        <p:blipFill>
          <a:blip r:embed="rId6">
            <a:alphaModFix/>
          </a:blip>
          <a:stretch>
            <a:fillRect/>
          </a:stretch>
        </p:blipFill>
        <p:spPr>
          <a:xfrm>
            <a:off x="5205300" y="5106650"/>
            <a:ext cx="2278501" cy="1174898"/>
          </a:xfrm>
          <a:prstGeom prst="rect">
            <a:avLst/>
          </a:prstGeom>
          <a:noFill/>
          <a:ln>
            <a:noFill/>
          </a:ln>
        </p:spPr>
      </p:pic>
      <p:sp>
        <p:nvSpPr>
          <p:cNvPr id="495" name="Google Shape;495;p38"/>
          <p:cNvSpPr/>
          <p:nvPr/>
        </p:nvSpPr>
        <p:spPr>
          <a:xfrm>
            <a:off x="0" y="0"/>
            <a:ext cx="1247700" cy="414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3F3F3"/>
                </a:solidFill>
                <a:latin typeface="Mada"/>
                <a:ea typeface="Mada"/>
                <a:cs typeface="Mada"/>
                <a:sym typeface="Mada"/>
              </a:rPr>
              <a:t>Females slides</a:t>
            </a:r>
            <a:endParaRPr b="1" sz="1300">
              <a:solidFill>
                <a:srgbClr val="F3F3F3"/>
              </a:solidFill>
              <a:latin typeface="Mada"/>
              <a:ea typeface="Mada"/>
              <a:cs typeface="Mada"/>
              <a:sym typeface="Mada"/>
            </a:endParaRPr>
          </a:p>
        </p:txBody>
      </p:sp>
      <p:sp>
        <p:nvSpPr>
          <p:cNvPr id="496" name="Google Shape;496;p3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Complication of obesity</a:t>
            </a:r>
            <a:endParaRPr b="1" i="1" sz="2600">
              <a:latin typeface="Mada"/>
              <a:ea typeface="Mada"/>
              <a:cs typeface="Mada"/>
              <a:sym typeface="Mada"/>
            </a:endParaRPr>
          </a:p>
        </p:txBody>
      </p:sp>
      <p:sp>
        <p:nvSpPr>
          <p:cNvPr id="497" name="Google Shape;497;p38"/>
          <p:cNvSpPr txBox="1"/>
          <p:nvPr/>
        </p:nvSpPr>
        <p:spPr>
          <a:xfrm>
            <a:off x="8107200" y="6864675"/>
            <a:ext cx="4417800" cy="51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ada"/>
              <a:ea typeface="Mada"/>
              <a:cs typeface="Mada"/>
              <a:sym typeface="Mada"/>
            </a:endParaRPr>
          </a:p>
        </p:txBody>
      </p:sp>
      <p:sp>
        <p:nvSpPr>
          <p:cNvPr id="498" name="Google Shape;498;p38"/>
          <p:cNvSpPr/>
          <p:nvPr/>
        </p:nvSpPr>
        <p:spPr>
          <a:xfrm>
            <a:off x="161075" y="7029450"/>
            <a:ext cx="7255200" cy="28923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38"/>
          <p:cNvPicPr preferRelativeResize="0"/>
          <p:nvPr/>
        </p:nvPicPr>
        <p:blipFill>
          <a:blip r:embed="rId7">
            <a:alphaModFix/>
          </a:blip>
          <a:stretch>
            <a:fillRect/>
          </a:stretch>
        </p:blipFill>
        <p:spPr>
          <a:xfrm>
            <a:off x="4960450" y="7282839"/>
            <a:ext cx="2131126" cy="2523962"/>
          </a:xfrm>
          <a:prstGeom prst="rect">
            <a:avLst/>
          </a:prstGeom>
          <a:noFill/>
          <a:ln cap="flat" cmpd="sng" w="19050">
            <a:solidFill>
              <a:srgbClr val="0B5394"/>
            </a:solidFill>
            <a:prstDash val="solid"/>
            <a:round/>
            <a:headEnd len="sm" w="sm" type="none"/>
            <a:tailEnd len="sm" w="sm" type="none"/>
          </a:ln>
        </p:spPr>
      </p:pic>
      <p:sp>
        <p:nvSpPr>
          <p:cNvPr id="500" name="Google Shape;500;p38"/>
          <p:cNvSpPr txBox="1"/>
          <p:nvPr/>
        </p:nvSpPr>
        <p:spPr>
          <a:xfrm>
            <a:off x="152400" y="7179125"/>
            <a:ext cx="4840800" cy="2623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Overweight/central obesity and insulin resistance, which causes  glucose and lipid disturbances, seem to form the basis of many features of the metabolic syndrome.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There  are  two  classification  systems  which  are  shown  in Table 5.17. The differences are: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 </a:t>
            </a:r>
            <a:r>
              <a:rPr b="1" lang="ar" sz="1100">
                <a:latin typeface="Mada"/>
                <a:ea typeface="Mada"/>
                <a:cs typeface="Mada"/>
                <a:sym typeface="Mada"/>
              </a:rPr>
              <a:t>large waist</a:t>
            </a:r>
            <a:r>
              <a:rPr lang="ar" sz="1100">
                <a:latin typeface="Mada"/>
                <a:ea typeface="Mada"/>
                <a:cs typeface="Mada"/>
                <a:sym typeface="Mada"/>
              </a:rPr>
              <a:t> is an absolute requirement for the International Diabetes Federation (IDF), but not in the ATP III NCEP.</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The IDF criteria use </a:t>
            </a:r>
            <a:r>
              <a:rPr b="1" lang="ar" sz="1100">
                <a:latin typeface="Mada"/>
                <a:ea typeface="Mada"/>
                <a:cs typeface="Mada"/>
                <a:sym typeface="Mada"/>
              </a:rPr>
              <a:t>lower cut-off values for waist circumference</a:t>
            </a:r>
            <a:r>
              <a:rPr lang="ar" sz="1100">
                <a:latin typeface="Mada"/>
                <a:ea typeface="Mada"/>
                <a:cs typeface="Mada"/>
                <a:sym typeface="Mada"/>
              </a:rPr>
              <a:t> (close to values of people with a BMI of 25 kg/m2) and lower fasting blood glucose concentrations.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This means that the </a:t>
            </a:r>
            <a:r>
              <a:rPr b="1" lang="ar" sz="1100">
                <a:latin typeface="Mada"/>
                <a:ea typeface="Mada"/>
                <a:cs typeface="Mada"/>
                <a:sym typeface="Mada"/>
              </a:rPr>
              <a:t>prevalence of metabolic syndrome will be higher using the IDF criteria</a:t>
            </a:r>
            <a:r>
              <a:rPr lang="ar" sz="1100">
                <a:latin typeface="Mada"/>
                <a:ea typeface="Mada"/>
                <a:cs typeface="Mada"/>
                <a:sym typeface="Mada"/>
              </a:rPr>
              <a:t> and the IDF criteria will identify at-risk patients  at  an  earlier  stage. This could lead to further investigations following  on  from  the  initial  screening, and earlier institution of preventative as  well  as  therapeutic measures.</a:t>
            </a:r>
            <a:endParaRPr sz="1100">
              <a:latin typeface="Mada"/>
              <a:ea typeface="Mada"/>
              <a:cs typeface="Mada"/>
              <a:sym typeface="Mada"/>
            </a:endParaRPr>
          </a:p>
        </p:txBody>
      </p:sp>
      <p:sp>
        <p:nvSpPr>
          <p:cNvPr id="501" name="Google Shape;501;p38"/>
          <p:cNvSpPr txBox="1"/>
          <p:nvPr/>
        </p:nvSpPr>
        <p:spPr>
          <a:xfrm>
            <a:off x="223313" y="6397038"/>
            <a:ext cx="53499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rgbClr val="0B5394"/>
              </a:buClr>
              <a:buSzPts val="2200"/>
              <a:buFont typeface="Mada"/>
              <a:buChar char="◄"/>
            </a:pPr>
            <a:r>
              <a:rPr b="1" lang="ar" sz="2200">
                <a:solidFill>
                  <a:srgbClr val="0B5394"/>
                </a:solidFill>
                <a:highlight>
                  <a:srgbClr val="D0E0E3"/>
                </a:highlight>
                <a:latin typeface="Mada"/>
                <a:ea typeface="Mada"/>
                <a:cs typeface="Mada"/>
                <a:sym typeface="Mada"/>
              </a:rPr>
              <a:t>Metabolic syndrome</a:t>
            </a:r>
            <a:endParaRPr b="1" sz="2200">
              <a:solidFill>
                <a:srgbClr val="0B5394"/>
              </a:solidFill>
              <a:highlight>
                <a:srgbClr val="D0E0E3"/>
              </a:highlight>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9"/>
          <p:cNvSpPr/>
          <p:nvPr/>
        </p:nvSpPr>
        <p:spPr>
          <a:xfrm>
            <a:off x="548838" y="1717025"/>
            <a:ext cx="2286000" cy="523200"/>
          </a:xfrm>
          <a:prstGeom prst="chevron">
            <a:avLst>
              <a:gd fmla="val 50000" name="adj"/>
            </a:avLst>
          </a:prstGeom>
          <a:solidFill>
            <a:schemeClr val="accent4"/>
          </a:solidFill>
          <a:ln cap="flat" cmpd="sng" w="28575">
            <a:solidFill>
              <a:srgbClr val="76A5AF"/>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600">
                <a:latin typeface="Mada"/>
                <a:ea typeface="Mada"/>
                <a:cs typeface="Mada"/>
                <a:sym typeface="Mada"/>
              </a:rPr>
              <a:t>      Metabolic</a:t>
            </a:r>
            <a:endParaRPr b="1" sz="1600">
              <a:latin typeface="Mada"/>
              <a:ea typeface="Mada"/>
              <a:cs typeface="Mada"/>
              <a:sym typeface="Mada"/>
            </a:endParaRPr>
          </a:p>
        </p:txBody>
      </p:sp>
      <p:sp>
        <p:nvSpPr>
          <p:cNvPr id="507" name="Google Shape;507;p39"/>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508" name="Google Shape;508;p39"/>
          <p:cNvSpPr txBox="1"/>
          <p:nvPr/>
        </p:nvSpPr>
        <p:spPr>
          <a:xfrm>
            <a:off x="299513" y="851263"/>
            <a:ext cx="53499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Complications of obesity</a:t>
            </a:r>
            <a:endParaRPr b="1" sz="2200">
              <a:highlight>
                <a:srgbClr val="D0E0E3"/>
              </a:highlight>
              <a:latin typeface="Mada"/>
              <a:ea typeface="Mada"/>
              <a:cs typeface="Mada"/>
              <a:sym typeface="Mada"/>
            </a:endParaRPr>
          </a:p>
        </p:txBody>
      </p:sp>
      <p:sp>
        <p:nvSpPr>
          <p:cNvPr id="509" name="Google Shape;509;p39"/>
          <p:cNvSpPr txBox="1"/>
          <p:nvPr/>
        </p:nvSpPr>
        <p:spPr>
          <a:xfrm>
            <a:off x="426413" y="1206300"/>
            <a:ext cx="6143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   Complications of obesity can be classified into three categories:</a:t>
            </a:r>
            <a:r>
              <a:rPr lang="ar" sz="1600">
                <a:latin typeface="Mada"/>
                <a:ea typeface="Mada"/>
                <a:cs typeface="Mada"/>
                <a:sym typeface="Mada"/>
              </a:rPr>
              <a:t> </a:t>
            </a:r>
            <a:endParaRPr sz="1600">
              <a:latin typeface="Mada"/>
              <a:ea typeface="Mada"/>
              <a:cs typeface="Mada"/>
              <a:sym typeface="Mada"/>
            </a:endParaRPr>
          </a:p>
        </p:txBody>
      </p:sp>
      <p:sp>
        <p:nvSpPr>
          <p:cNvPr id="510" name="Google Shape;510;p39"/>
          <p:cNvSpPr/>
          <p:nvPr/>
        </p:nvSpPr>
        <p:spPr>
          <a:xfrm>
            <a:off x="299513" y="1697525"/>
            <a:ext cx="495300" cy="562200"/>
          </a:xfrm>
          <a:prstGeom prst="diamond">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9"/>
          <p:cNvSpPr txBox="1"/>
          <p:nvPr/>
        </p:nvSpPr>
        <p:spPr>
          <a:xfrm>
            <a:off x="375713" y="1747775"/>
            <a:ext cx="34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800">
                <a:latin typeface="Mada"/>
                <a:ea typeface="Mada"/>
                <a:cs typeface="Mada"/>
                <a:sym typeface="Mada"/>
              </a:rPr>
              <a:t>1</a:t>
            </a:r>
            <a:endParaRPr b="1" sz="1800">
              <a:latin typeface="Mada"/>
              <a:ea typeface="Mada"/>
              <a:cs typeface="Mada"/>
              <a:sym typeface="Mada"/>
            </a:endParaRPr>
          </a:p>
        </p:txBody>
      </p:sp>
      <p:sp>
        <p:nvSpPr>
          <p:cNvPr id="512" name="Google Shape;512;p39"/>
          <p:cNvSpPr txBox="1"/>
          <p:nvPr/>
        </p:nvSpPr>
        <p:spPr>
          <a:xfrm>
            <a:off x="644100" y="2764500"/>
            <a:ext cx="2982300" cy="34581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Obesity and overweight are linked to several factors that increase </a:t>
            </a:r>
            <a:r>
              <a:rPr b="1" lang="ar" sz="1200">
                <a:latin typeface="Mada"/>
                <a:ea typeface="Mada"/>
                <a:cs typeface="Mada"/>
                <a:sym typeface="Mada"/>
              </a:rPr>
              <a:t>risk for CVD (Coronary artery disease and stroke): </a:t>
            </a:r>
            <a:endParaRPr b="1" sz="1200">
              <a:latin typeface="Mada"/>
              <a:ea typeface="Mada"/>
              <a:cs typeface="Mada"/>
              <a:sym typeface="Mada"/>
            </a:endParaRPr>
          </a:p>
          <a:p>
            <a:pPr indent="-162599" lvl="0" marL="280799" rtl="0" algn="l">
              <a:spcBef>
                <a:spcPts val="0"/>
              </a:spcBef>
              <a:spcAft>
                <a:spcPts val="0"/>
              </a:spcAft>
              <a:buSzPts val="1200"/>
              <a:buFont typeface="Mada"/>
              <a:buChar char="●"/>
            </a:pPr>
            <a:r>
              <a:rPr b="1" lang="ar" sz="1200">
                <a:latin typeface="Mada"/>
                <a:ea typeface="Mada"/>
                <a:cs typeface="Mada"/>
                <a:sym typeface="Mada"/>
              </a:rPr>
              <a:t>High blood lipids</a:t>
            </a:r>
            <a:r>
              <a:rPr lang="ar" sz="1200">
                <a:latin typeface="Mada"/>
                <a:ea typeface="Mada"/>
                <a:cs typeface="Mada"/>
                <a:sym typeface="Mada"/>
              </a:rPr>
              <a:t>, especially high triglycerides, LDL cholesterol, and total cholesterol and low HDL cholesterol </a:t>
            </a:r>
            <a:endParaRPr sz="1200">
              <a:latin typeface="Mada"/>
              <a:ea typeface="Mada"/>
              <a:cs typeface="Mada"/>
              <a:sym typeface="Mada"/>
            </a:endParaRPr>
          </a:p>
          <a:p>
            <a:pPr indent="-162599" lvl="0" marL="280799" rtl="0" algn="l">
              <a:spcBef>
                <a:spcPts val="0"/>
              </a:spcBef>
              <a:spcAft>
                <a:spcPts val="0"/>
              </a:spcAft>
              <a:buSzPts val="1200"/>
              <a:buFont typeface="Mada"/>
              <a:buChar char="●"/>
            </a:pPr>
            <a:r>
              <a:rPr b="1" lang="ar" sz="1200">
                <a:latin typeface="Mada"/>
                <a:ea typeface="Mada"/>
                <a:cs typeface="Mada"/>
                <a:sym typeface="Mada"/>
              </a:rPr>
              <a:t> High blood pressure:</a:t>
            </a:r>
            <a:r>
              <a:rPr lang="ar" sz="1200">
                <a:latin typeface="Mada"/>
                <a:ea typeface="Mada"/>
                <a:cs typeface="Mada"/>
                <a:sym typeface="Mada"/>
              </a:rPr>
              <a:t> can be challenging to accurately  measure blood pressure in obese patient </a:t>
            </a:r>
            <a:endParaRPr sz="1200">
              <a:latin typeface="Mada"/>
              <a:ea typeface="Mada"/>
              <a:cs typeface="Mada"/>
              <a:sym typeface="Mada"/>
            </a:endParaRPr>
          </a:p>
          <a:p>
            <a:pPr indent="-162599" lvl="0" marL="280799" rtl="0" algn="l">
              <a:spcBef>
                <a:spcPts val="0"/>
              </a:spcBef>
              <a:spcAft>
                <a:spcPts val="0"/>
              </a:spcAft>
              <a:buSzPts val="1200"/>
              <a:buFont typeface="Mada"/>
              <a:buChar char="●"/>
            </a:pPr>
            <a:r>
              <a:rPr b="1" lang="ar" sz="1200">
                <a:latin typeface="Mada"/>
                <a:ea typeface="Mada"/>
                <a:cs typeface="Mada"/>
                <a:sym typeface="Mada"/>
              </a:rPr>
              <a:t>Impaired glucose tolerance or type-2 diabetes </a:t>
            </a:r>
            <a:endParaRPr b="1" sz="1200">
              <a:latin typeface="Mada"/>
              <a:ea typeface="Mada"/>
              <a:cs typeface="Mada"/>
              <a:sym typeface="Mada"/>
            </a:endParaRPr>
          </a:p>
          <a:p>
            <a:pPr indent="-162599" lvl="0" marL="280799" rtl="0" algn="l">
              <a:spcBef>
                <a:spcPts val="0"/>
              </a:spcBef>
              <a:spcAft>
                <a:spcPts val="0"/>
              </a:spcAft>
              <a:buSzPts val="1200"/>
              <a:buFont typeface="Mada"/>
              <a:buChar char="●"/>
            </a:pPr>
            <a:r>
              <a:rPr b="1" lang="ar" sz="1200">
                <a:latin typeface="Mada"/>
                <a:ea typeface="Mada"/>
                <a:cs typeface="Mada"/>
                <a:sym typeface="Mada"/>
              </a:rPr>
              <a:t>Metabolic syndrome (Mets)</a:t>
            </a:r>
            <a:endParaRPr b="1" sz="1200">
              <a:latin typeface="Mada"/>
              <a:ea typeface="Mada"/>
              <a:cs typeface="Mada"/>
              <a:sym typeface="Mada"/>
            </a:endParaRPr>
          </a:p>
          <a:p>
            <a:pPr indent="-162599" lvl="0" marL="280799" rtl="0" algn="l">
              <a:spcBef>
                <a:spcPts val="0"/>
              </a:spcBef>
              <a:spcAft>
                <a:spcPts val="0"/>
              </a:spcAft>
              <a:buSzPts val="1200"/>
              <a:buFont typeface="Mada"/>
              <a:buChar char="●"/>
            </a:pPr>
            <a:r>
              <a:rPr b="1" lang="ar" sz="1200">
                <a:latin typeface="Mada"/>
                <a:ea typeface="Mada"/>
                <a:cs typeface="Mada"/>
                <a:sym typeface="Mada"/>
              </a:rPr>
              <a:t>Enlarged left ventricle (increased risk for heart failure)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AACE recommends </a:t>
            </a:r>
            <a:r>
              <a:rPr b="1" lang="ar" sz="1200">
                <a:solidFill>
                  <a:srgbClr val="CC0000"/>
                </a:solidFill>
                <a:latin typeface="Mada"/>
                <a:ea typeface="Mada"/>
                <a:cs typeface="Mada"/>
                <a:sym typeface="Mada"/>
              </a:rPr>
              <a:t>weight loss of 5% to 10% to reduce CVD risk </a:t>
            </a:r>
            <a:endParaRPr b="1" sz="1200">
              <a:solidFill>
                <a:srgbClr val="CC0000"/>
              </a:solidFill>
              <a:latin typeface="Mada"/>
              <a:ea typeface="Mada"/>
              <a:cs typeface="Mada"/>
              <a:sym typeface="Mada"/>
            </a:endParaRPr>
          </a:p>
        </p:txBody>
      </p:sp>
      <p:sp>
        <p:nvSpPr>
          <p:cNvPr id="513" name="Google Shape;513;p39"/>
          <p:cNvSpPr txBox="1"/>
          <p:nvPr/>
        </p:nvSpPr>
        <p:spPr>
          <a:xfrm>
            <a:off x="3952500" y="2697250"/>
            <a:ext cx="3281100" cy="34581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Greater risk of developing T2D with higher BMI</a:t>
            </a:r>
            <a:endParaRPr sz="1200">
              <a:solidFill>
                <a:srgbClr val="CC0000"/>
              </a:solidFill>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Consequences of obesity in Diabetes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Increase risk of cardiovascular comorbidities: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Hypertension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Dyslipidemia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Atherosclerosis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May limit ability to engage in physical activity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increase insulin resistance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Worse glucose tolerance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Necessitates higher exogenous insulin doses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Change neuroendocrine signaling and metabolism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Reduce quality of life</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Goal: </a:t>
            </a:r>
            <a:r>
              <a:rPr lang="ar" sz="1200">
                <a:latin typeface="Mada"/>
                <a:ea typeface="Mada"/>
                <a:cs typeface="Mada"/>
                <a:sym typeface="Mada"/>
              </a:rPr>
              <a:t>5%-10% weight loss</a:t>
            </a:r>
            <a:endParaRPr sz="1200">
              <a:latin typeface="Mada"/>
              <a:ea typeface="Mada"/>
              <a:cs typeface="Mada"/>
              <a:sym typeface="Mada"/>
            </a:endParaRPr>
          </a:p>
        </p:txBody>
      </p:sp>
      <p:sp>
        <p:nvSpPr>
          <p:cNvPr id="514" name="Google Shape;514;p39"/>
          <p:cNvSpPr txBox="1"/>
          <p:nvPr/>
        </p:nvSpPr>
        <p:spPr>
          <a:xfrm>
            <a:off x="2480775" y="6956450"/>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ada"/>
              <a:ea typeface="Mada"/>
              <a:cs typeface="Mada"/>
              <a:sym typeface="Mada"/>
            </a:endParaRPr>
          </a:p>
        </p:txBody>
      </p:sp>
      <p:sp>
        <p:nvSpPr>
          <p:cNvPr id="515" name="Google Shape;515;p39"/>
          <p:cNvSpPr txBox="1"/>
          <p:nvPr/>
        </p:nvSpPr>
        <p:spPr>
          <a:xfrm>
            <a:off x="644100" y="6886450"/>
            <a:ext cx="3292200" cy="25008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00"/>
              </a:highlight>
              <a:latin typeface="Mada"/>
              <a:ea typeface="Mada"/>
              <a:cs typeface="Mada"/>
              <a:sym typeface="Mada"/>
            </a:endParaRPr>
          </a:p>
        </p:txBody>
      </p:sp>
      <p:pic>
        <p:nvPicPr>
          <p:cNvPr id="516" name="Google Shape;516;p39"/>
          <p:cNvPicPr preferRelativeResize="0"/>
          <p:nvPr/>
        </p:nvPicPr>
        <p:blipFill>
          <a:blip r:embed="rId3">
            <a:alphaModFix/>
          </a:blip>
          <a:stretch>
            <a:fillRect/>
          </a:stretch>
        </p:blipFill>
        <p:spPr>
          <a:xfrm>
            <a:off x="683821" y="7381325"/>
            <a:ext cx="3234022" cy="1472525"/>
          </a:xfrm>
          <a:prstGeom prst="rect">
            <a:avLst/>
          </a:prstGeom>
          <a:noFill/>
          <a:ln>
            <a:noFill/>
          </a:ln>
        </p:spPr>
      </p:pic>
      <p:sp>
        <p:nvSpPr>
          <p:cNvPr id="517" name="Google Shape;517;p39"/>
          <p:cNvSpPr txBox="1"/>
          <p:nvPr/>
        </p:nvSpPr>
        <p:spPr>
          <a:xfrm>
            <a:off x="5915700" y="7013600"/>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ada"/>
              <a:ea typeface="Mada"/>
              <a:cs typeface="Mada"/>
              <a:sym typeface="Mada"/>
            </a:endParaRPr>
          </a:p>
        </p:txBody>
      </p:sp>
      <p:sp>
        <p:nvSpPr>
          <p:cNvPr id="518" name="Google Shape;518;p39"/>
          <p:cNvSpPr txBox="1"/>
          <p:nvPr/>
        </p:nvSpPr>
        <p:spPr>
          <a:xfrm>
            <a:off x="4079025" y="6886575"/>
            <a:ext cx="3191100" cy="25008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Cancers: </a:t>
            </a:r>
            <a:r>
              <a:rPr lang="ar" sz="1200">
                <a:solidFill>
                  <a:schemeClr val="dk1"/>
                </a:solidFill>
                <a:latin typeface="Mada"/>
                <a:ea typeface="Mada"/>
                <a:cs typeface="Mada"/>
                <a:sym typeface="Mada"/>
              </a:rPr>
              <a:t>For both men and women, increasing BMI was associated with higher death rates due to the following cancers: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Esophagus, Colon and rectum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Liver, Gallbladder, Pancreas and Kidney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Non-Hodgkin lymphoma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Multiple myeloma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latin typeface="Mada"/>
                <a:ea typeface="Mada"/>
                <a:cs typeface="Mada"/>
                <a:sym typeface="Mada"/>
              </a:rPr>
              <a:t>Infertility </a:t>
            </a:r>
            <a:endParaRPr b="1"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latin typeface="Mada"/>
                <a:ea typeface="Mada"/>
                <a:cs typeface="Mada"/>
                <a:sym typeface="Mada"/>
              </a:rPr>
              <a:t>Gout</a:t>
            </a:r>
            <a:endParaRPr b="1"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latin typeface="Mada"/>
                <a:ea typeface="Mada"/>
                <a:cs typeface="Mada"/>
                <a:sym typeface="Mada"/>
              </a:rPr>
              <a:t>Thrombosis </a:t>
            </a:r>
            <a:endParaRPr b="1"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latin typeface="Mada"/>
                <a:ea typeface="Mada"/>
                <a:cs typeface="Mada"/>
                <a:sym typeface="Mada"/>
              </a:rPr>
              <a:t>Gallstones</a:t>
            </a:r>
            <a:endParaRPr b="1" sz="1200">
              <a:latin typeface="Mada"/>
              <a:ea typeface="Mada"/>
              <a:cs typeface="Mada"/>
              <a:sym typeface="Mada"/>
            </a:endParaRPr>
          </a:p>
        </p:txBody>
      </p:sp>
      <p:cxnSp>
        <p:nvCxnSpPr>
          <p:cNvPr id="519" name="Google Shape;519;p39"/>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20" name="Google Shape;520;p39"/>
          <p:cNvSpPr/>
          <p:nvPr/>
        </p:nvSpPr>
        <p:spPr>
          <a:xfrm>
            <a:off x="644100" y="2364300"/>
            <a:ext cx="22860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Cardiovascular</a:t>
            </a:r>
            <a:endParaRPr b="1">
              <a:solidFill>
                <a:srgbClr val="FFFFFF"/>
              </a:solidFill>
              <a:latin typeface="Mada"/>
              <a:ea typeface="Mada"/>
              <a:cs typeface="Mada"/>
              <a:sym typeface="Mada"/>
            </a:endParaRPr>
          </a:p>
        </p:txBody>
      </p:sp>
      <p:grpSp>
        <p:nvGrpSpPr>
          <p:cNvPr id="521" name="Google Shape;521;p39"/>
          <p:cNvGrpSpPr/>
          <p:nvPr/>
        </p:nvGrpSpPr>
        <p:grpSpPr>
          <a:xfrm>
            <a:off x="2533695" y="2429508"/>
            <a:ext cx="301143" cy="269790"/>
            <a:chOff x="5590166" y="2547077"/>
            <a:chExt cx="463868" cy="347130"/>
          </a:xfrm>
        </p:grpSpPr>
        <p:sp>
          <p:nvSpPr>
            <p:cNvPr id="522" name="Google Shape;522;p39"/>
            <p:cNvSpPr/>
            <p:nvPr/>
          </p:nvSpPr>
          <p:spPr>
            <a:xfrm>
              <a:off x="5616792" y="2547077"/>
              <a:ext cx="410514" cy="347130"/>
            </a:xfrm>
            <a:custGeom>
              <a:rect b="b" l="l" r="r" t="t"/>
              <a:pathLst>
                <a:path extrusionOk="0" h="11134" w="13167">
                  <a:moveTo>
                    <a:pt x="9349" y="1"/>
                  </a:moveTo>
                  <a:cubicBezTo>
                    <a:pt x="9346" y="1"/>
                    <a:pt x="9344" y="1"/>
                    <a:pt x="9344" y="1"/>
                  </a:cubicBezTo>
                  <a:cubicBezTo>
                    <a:pt x="8259" y="1"/>
                    <a:pt x="7279" y="453"/>
                    <a:pt x="6583" y="1180"/>
                  </a:cubicBezTo>
                  <a:cubicBezTo>
                    <a:pt x="5888" y="453"/>
                    <a:pt x="4908" y="1"/>
                    <a:pt x="3822" y="1"/>
                  </a:cubicBezTo>
                  <a:cubicBezTo>
                    <a:pt x="1712" y="1"/>
                    <a:pt x="0" y="1711"/>
                    <a:pt x="0" y="3821"/>
                  </a:cubicBezTo>
                  <a:cubicBezTo>
                    <a:pt x="0" y="5961"/>
                    <a:pt x="1482" y="7456"/>
                    <a:pt x="2774" y="8518"/>
                  </a:cubicBezTo>
                  <a:cubicBezTo>
                    <a:pt x="3611" y="9206"/>
                    <a:pt x="4418" y="9734"/>
                    <a:pt x="4509" y="9792"/>
                  </a:cubicBezTo>
                  <a:lnTo>
                    <a:pt x="6583" y="11133"/>
                  </a:lnTo>
                  <a:lnTo>
                    <a:pt x="8658" y="9792"/>
                  </a:lnTo>
                  <a:cubicBezTo>
                    <a:pt x="8747" y="9734"/>
                    <a:pt x="9556" y="9206"/>
                    <a:pt x="10392" y="8518"/>
                  </a:cubicBezTo>
                  <a:cubicBezTo>
                    <a:pt x="11685" y="7456"/>
                    <a:pt x="13167" y="5961"/>
                    <a:pt x="13167" y="3821"/>
                  </a:cubicBezTo>
                  <a:cubicBezTo>
                    <a:pt x="13167" y="2000"/>
                    <a:pt x="11892" y="478"/>
                    <a:pt x="10186" y="95"/>
                  </a:cubicBezTo>
                  <a:cubicBezTo>
                    <a:pt x="9862" y="3"/>
                    <a:pt x="9400" y="1"/>
                    <a:pt x="9349" y="1"/>
                  </a:cubicBezTo>
                  <a:close/>
                </a:path>
              </a:pathLst>
            </a:custGeom>
            <a:solidFill>
              <a:srgbClr val="FD6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9"/>
            <p:cNvSpPr/>
            <p:nvPr/>
          </p:nvSpPr>
          <p:spPr>
            <a:xfrm>
              <a:off x="5753947" y="2552034"/>
              <a:ext cx="273364" cy="342111"/>
            </a:xfrm>
            <a:custGeom>
              <a:rect b="b" l="l" r="r" t="t"/>
              <a:pathLst>
                <a:path extrusionOk="0" h="10973" w="8768">
                  <a:moveTo>
                    <a:pt x="6040" y="1"/>
                  </a:moveTo>
                  <a:cubicBezTo>
                    <a:pt x="6478" y="2338"/>
                    <a:pt x="6774" y="7969"/>
                    <a:pt x="0" y="9559"/>
                  </a:cubicBezTo>
                  <a:cubicBezTo>
                    <a:pt x="55" y="9596"/>
                    <a:pt x="94" y="9622"/>
                    <a:pt x="110" y="9631"/>
                  </a:cubicBezTo>
                  <a:lnTo>
                    <a:pt x="2184" y="10973"/>
                  </a:lnTo>
                  <a:lnTo>
                    <a:pt x="4259" y="9631"/>
                  </a:lnTo>
                  <a:cubicBezTo>
                    <a:pt x="4348" y="9573"/>
                    <a:pt x="5157" y="9046"/>
                    <a:pt x="5993" y="8358"/>
                  </a:cubicBezTo>
                  <a:cubicBezTo>
                    <a:pt x="7286" y="7295"/>
                    <a:pt x="8768" y="5800"/>
                    <a:pt x="8768" y="3661"/>
                  </a:cubicBezTo>
                  <a:cubicBezTo>
                    <a:pt x="8768" y="1933"/>
                    <a:pt x="7618" y="472"/>
                    <a:pt x="6040" y="1"/>
                  </a:cubicBezTo>
                  <a:close/>
                </a:path>
              </a:pathLst>
            </a:custGeom>
            <a:solidFill>
              <a:srgbClr val="FC5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9"/>
            <p:cNvSpPr/>
            <p:nvPr/>
          </p:nvSpPr>
          <p:spPr>
            <a:xfrm>
              <a:off x="5880033" y="2697201"/>
              <a:ext cx="121686" cy="97897"/>
            </a:xfrm>
            <a:custGeom>
              <a:rect b="b" l="l" r="r" t="t"/>
              <a:pathLst>
                <a:path extrusionOk="0" h="3140" w="3903">
                  <a:moveTo>
                    <a:pt x="2209" y="0"/>
                  </a:moveTo>
                  <a:cubicBezTo>
                    <a:pt x="2204" y="0"/>
                    <a:pt x="2199" y="1"/>
                    <a:pt x="2194" y="1"/>
                  </a:cubicBezTo>
                  <a:cubicBezTo>
                    <a:pt x="2104" y="8"/>
                    <a:pt x="2029" y="67"/>
                    <a:pt x="2002" y="151"/>
                  </a:cubicBezTo>
                  <a:lnTo>
                    <a:pt x="1306" y="2307"/>
                  </a:lnTo>
                  <a:lnTo>
                    <a:pt x="449" y="351"/>
                  </a:lnTo>
                  <a:cubicBezTo>
                    <a:pt x="413" y="269"/>
                    <a:pt x="334" y="221"/>
                    <a:pt x="250" y="221"/>
                  </a:cubicBezTo>
                  <a:cubicBezTo>
                    <a:pt x="221" y="221"/>
                    <a:pt x="191" y="227"/>
                    <a:pt x="163" y="239"/>
                  </a:cubicBezTo>
                  <a:cubicBezTo>
                    <a:pt x="51" y="289"/>
                    <a:pt x="1" y="416"/>
                    <a:pt x="50" y="527"/>
                  </a:cubicBezTo>
                  <a:lnTo>
                    <a:pt x="1139" y="3009"/>
                  </a:lnTo>
                  <a:cubicBezTo>
                    <a:pt x="1172" y="3089"/>
                    <a:pt x="1251" y="3139"/>
                    <a:pt x="1337" y="3139"/>
                  </a:cubicBezTo>
                  <a:lnTo>
                    <a:pt x="1348" y="3139"/>
                  </a:lnTo>
                  <a:cubicBezTo>
                    <a:pt x="1438" y="3133"/>
                    <a:pt x="1516" y="3074"/>
                    <a:pt x="1545" y="2989"/>
                  </a:cubicBezTo>
                  <a:lnTo>
                    <a:pt x="2253" y="796"/>
                  </a:lnTo>
                  <a:lnTo>
                    <a:pt x="2827" y="1952"/>
                  </a:lnTo>
                  <a:cubicBezTo>
                    <a:pt x="2863" y="2026"/>
                    <a:pt x="2940" y="2074"/>
                    <a:pt x="3022" y="2074"/>
                  </a:cubicBezTo>
                  <a:lnTo>
                    <a:pt x="3592" y="2074"/>
                  </a:lnTo>
                  <a:cubicBezTo>
                    <a:pt x="3700" y="1932"/>
                    <a:pt x="3804" y="1788"/>
                    <a:pt x="3902" y="1637"/>
                  </a:cubicBezTo>
                  <a:lnTo>
                    <a:pt x="3158" y="1637"/>
                  </a:lnTo>
                  <a:lnTo>
                    <a:pt x="3158" y="1636"/>
                  </a:lnTo>
                  <a:lnTo>
                    <a:pt x="2405" y="122"/>
                  </a:lnTo>
                  <a:cubicBezTo>
                    <a:pt x="2367" y="46"/>
                    <a:pt x="2291" y="0"/>
                    <a:pt x="2209" y="0"/>
                  </a:cubicBezTo>
                  <a:close/>
                </a:path>
              </a:pathLst>
            </a:custGeom>
            <a:solidFill>
              <a:srgbClr val="FC60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9"/>
            <p:cNvSpPr/>
            <p:nvPr/>
          </p:nvSpPr>
          <p:spPr>
            <a:xfrm>
              <a:off x="5642421" y="2649155"/>
              <a:ext cx="244775" cy="160346"/>
            </a:xfrm>
            <a:custGeom>
              <a:rect b="b" l="l" r="r" t="t"/>
              <a:pathLst>
                <a:path extrusionOk="0" h="5143" w="7851">
                  <a:moveTo>
                    <a:pt x="7104" y="1"/>
                  </a:moveTo>
                  <a:cubicBezTo>
                    <a:pt x="7102" y="1"/>
                    <a:pt x="7099" y="1"/>
                    <a:pt x="7097" y="1"/>
                  </a:cubicBezTo>
                  <a:cubicBezTo>
                    <a:pt x="7010" y="2"/>
                    <a:pt x="6929" y="54"/>
                    <a:pt x="6898" y="135"/>
                  </a:cubicBezTo>
                  <a:lnTo>
                    <a:pt x="5871" y="2665"/>
                  </a:lnTo>
                  <a:lnTo>
                    <a:pt x="5010" y="1217"/>
                  </a:lnTo>
                  <a:cubicBezTo>
                    <a:pt x="4969" y="1150"/>
                    <a:pt x="4897" y="1110"/>
                    <a:pt x="4820" y="1110"/>
                  </a:cubicBezTo>
                  <a:cubicBezTo>
                    <a:pt x="4812" y="1110"/>
                    <a:pt x="4803" y="1110"/>
                    <a:pt x="4794" y="1111"/>
                  </a:cubicBezTo>
                  <a:cubicBezTo>
                    <a:pt x="4708" y="1123"/>
                    <a:pt x="4637" y="1183"/>
                    <a:pt x="4612" y="1266"/>
                  </a:cubicBezTo>
                  <a:lnTo>
                    <a:pt x="3742" y="4208"/>
                  </a:lnTo>
                  <a:lnTo>
                    <a:pt x="2627" y="933"/>
                  </a:lnTo>
                  <a:cubicBezTo>
                    <a:pt x="2599" y="850"/>
                    <a:pt x="2523" y="792"/>
                    <a:pt x="2434" y="786"/>
                  </a:cubicBezTo>
                  <a:cubicBezTo>
                    <a:pt x="2430" y="786"/>
                    <a:pt x="2426" y="786"/>
                    <a:pt x="2423" y="786"/>
                  </a:cubicBezTo>
                  <a:cubicBezTo>
                    <a:pt x="2339" y="786"/>
                    <a:pt x="2262" y="833"/>
                    <a:pt x="2224" y="909"/>
                  </a:cubicBezTo>
                  <a:lnTo>
                    <a:pt x="1123" y="3177"/>
                  </a:lnTo>
                  <a:lnTo>
                    <a:pt x="1" y="3177"/>
                  </a:lnTo>
                  <a:cubicBezTo>
                    <a:pt x="98" y="3327"/>
                    <a:pt x="203" y="3472"/>
                    <a:pt x="312" y="3612"/>
                  </a:cubicBezTo>
                  <a:lnTo>
                    <a:pt x="1259" y="3612"/>
                  </a:lnTo>
                  <a:cubicBezTo>
                    <a:pt x="1341" y="3612"/>
                    <a:pt x="1418" y="3566"/>
                    <a:pt x="1454" y="3489"/>
                  </a:cubicBezTo>
                  <a:lnTo>
                    <a:pt x="2383" y="1574"/>
                  </a:lnTo>
                  <a:lnTo>
                    <a:pt x="3550" y="4995"/>
                  </a:lnTo>
                  <a:cubicBezTo>
                    <a:pt x="3580" y="5084"/>
                    <a:pt x="3662" y="5143"/>
                    <a:pt x="3755" y="5143"/>
                  </a:cubicBezTo>
                  <a:lnTo>
                    <a:pt x="3759" y="5143"/>
                  </a:lnTo>
                  <a:cubicBezTo>
                    <a:pt x="3855" y="5141"/>
                    <a:pt x="3936" y="5078"/>
                    <a:pt x="3963" y="4988"/>
                  </a:cubicBezTo>
                  <a:lnTo>
                    <a:pt x="4884" y="1867"/>
                  </a:lnTo>
                  <a:lnTo>
                    <a:pt x="5715" y="3265"/>
                  </a:lnTo>
                  <a:cubicBezTo>
                    <a:pt x="5755" y="3332"/>
                    <a:pt x="5827" y="3373"/>
                    <a:pt x="5905" y="3373"/>
                  </a:cubicBezTo>
                  <a:cubicBezTo>
                    <a:pt x="5910" y="3373"/>
                    <a:pt x="5915" y="3372"/>
                    <a:pt x="5920" y="3372"/>
                  </a:cubicBezTo>
                  <a:cubicBezTo>
                    <a:pt x="6003" y="3366"/>
                    <a:pt x="6074" y="3314"/>
                    <a:pt x="6105" y="3236"/>
                  </a:cubicBezTo>
                  <a:lnTo>
                    <a:pt x="7103" y="779"/>
                  </a:lnTo>
                  <a:lnTo>
                    <a:pt x="7402" y="1458"/>
                  </a:lnTo>
                  <a:cubicBezTo>
                    <a:pt x="7437" y="1540"/>
                    <a:pt x="7517" y="1590"/>
                    <a:pt x="7601" y="1590"/>
                  </a:cubicBezTo>
                  <a:cubicBezTo>
                    <a:pt x="7630" y="1590"/>
                    <a:pt x="7660" y="1584"/>
                    <a:pt x="7688" y="1571"/>
                  </a:cubicBezTo>
                  <a:cubicBezTo>
                    <a:pt x="7800" y="1522"/>
                    <a:pt x="7850" y="1393"/>
                    <a:pt x="7801" y="1283"/>
                  </a:cubicBezTo>
                  <a:lnTo>
                    <a:pt x="7300" y="131"/>
                  </a:lnTo>
                  <a:cubicBezTo>
                    <a:pt x="7266" y="54"/>
                    <a:pt x="7189" y="1"/>
                    <a:pt x="7104" y="1"/>
                  </a:cubicBezTo>
                  <a:close/>
                </a:path>
              </a:pathLst>
            </a:custGeom>
            <a:solidFill>
              <a:srgbClr val="FC60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9"/>
            <p:cNvSpPr/>
            <p:nvPr/>
          </p:nvSpPr>
          <p:spPr>
            <a:xfrm>
              <a:off x="5880033" y="2679929"/>
              <a:ext cx="174002" cy="97960"/>
            </a:xfrm>
            <a:custGeom>
              <a:rect b="b" l="l" r="r" t="t"/>
              <a:pathLst>
                <a:path extrusionOk="0" h="3142" w="5581">
                  <a:moveTo>
                    <a:pt x="2211" y="1"/>
                  </a:moveTo>
                  <a:cubicBezTo>
                    <a:pt x="2205" y="1"/>
                    <a:pt x="2200" y="1"/>
                    <a:pt x="2194" y="1"/>
                  </a:cubicBezTo>
                  <a:cubicBezTo>
                    <a:pt x="2104" y="7"/>
                    <a:pt x="2029" y="66"/>
                    <a:pt x="2002" y="152"/>
                  </a:cubicBezTo>
                  <a:lnTo>
                    <a:pt x="1306" y="2307"/>
                  </a:lnTo>
                  <a:lnTo>
                    <a:pt x="449" y="353"/>
                  </a:lnTo>
                  <a:cubicBezTo>
                    <a:pt x="413" y="271"/>
                    <a:pt x="333" y="222"/>
                    <a:pt x="249" y="222"/>
                  </a:cubicBezTo>
                  <a:cubicBezTo>
                    <a:pt x="220" y="222"/>
                    <a:pt x="191" y="228"/>
                    <a:pt x="163" y="240"/>
                  </a:cubicBezTo>
                  <a:cubicBezTo>
                    <a:pt x="51" y="289"/>
                    <a:pt x="1" y="418"/>
                    <a:pt x="50" y="527"/>
                  </a:cubicBezTo>
                  <a:lnTo>
                    <a:pt x="1139" y="3011"/>
                  </a:lnTo>
                  <a:cubicBezTo>
                    <a:pt x="1172" y="3089"/>
                    <a:pt x="1250" y="3141"/>
                    <a:pt x="1337" y="3141"/>
                  </a:cubicBezTo>
                  <a:cubicBezTo>
                    <a:pt x="1340" y="3141"/>
                    <a:pt x="1343" y="3139"/>
                    <a:pt x="1346" y="3139"/>
                  </a:cubicBezTo>
                  <a:cubicBezTo>
                    <a:pt x="1347" y="3139"/>
                    <a:pt x="1348" y="3139"/>
                    <a:pt x="1350" y="3140"/>
                  </a:cubicBezTo>
                  <a:cubicBezTo>
                    <a:pt x="1439" y="3137"/>
                    <a:pt x="1519" y="3077"/>
                    <a:pt x="1546" y="2991"/>
                  </a:cubicBezTo>
                  <a:lnTo>
                    <a:pt x="2255" y="796"/>
                  </a:lnTo>
                  <a:lnTo>
                    <a:pt x="2830" y="1953"/>
                  </a:lnTo>
                  <a:cubicBezTo>
                    <a:pt x="2866" y="2027"/>
                    <a:pt x="2941" y="2074"/>
                    <a:pt x="3025" y="2074"/>
                  </a:cubicBezTo>
                  <a:lnTo>
                    <a:pt x="5362" y="2074"/>
                  </a:lnTo>
                  <a:cubicBezTo>
                    <a:pt x="5484" y="2074"/>
                    <a:pt x="5581" y="1976"/>
                    <a:pt x="5581" y="1856"/>
                  </a:cubicBezTo>
                  <a:cubicBezTo>
                    <a:pt x="5581" y="1735"/>
                    <a:pt x="5484" y="1636"/>
                    <a:pt x="5362" y="1636"/>
                  </a:cubicBezTo>
                  <a:lnTo>
                    <a:pt x="3158" y="1636"/>
                  </a:lnTo>
                  <a:lnTo>
                    <a:pt x="2405" y="123"/>
                  </a:lnTo>
                  <a:cubicBezTo>
                    <a:pt x="2367" y="48"/>
                    <a:pt x="2293" y="1"/>
                    <a:pt x="2211" y="1"/>
                  </a:cubicBezTo>
                  <a:close/>
                </a:path>
              </a:pathLst>
            </a:custGeom>
            <a:solidFill>
              <a:srgbClr val="FBD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9"/>
            <p:cNvSpPr/>
            <p:nvPr/>
          </p:nvSpPr>
          <p:spPr>
            <a:xfrm>
              <a:off x="5590166" y="2631914"/>
              <a:ext cx="297122" cy="160439"/>
            </a:xfrm>
            <a:custGeom>
              <a:rect b="b" l="l" r="r" t="t"/>
              <a:pathLst>
                <a:path extrusionOk="0" h="5146" w="9530">
                  <a:moveTo>
                    <a:pt x="8777" y="0"/>
                  </a:moveTo>
                  <a:cubicBezTo>
                    <a:pt x="8776" y="0"/>
                    <a:pt x="8774" y="0"/>
                    <a:pt x="8773" y="0"/>
                  </a:cubicBezTo>
                  <a:cubicBezTo>
                    <a:pt x="8686" y="0"/>
                    <a:pt x="8607" y="55"/>
                    <a:pt x="8574" y="136"/>
                  </a:cubicBezTo>
                  <a:lnTo>
                    <a:pt x="7547" y="2666"/>
                  </a:lnTo>
                  <a:lnTo>
                    <a:pt x="6686" y="1216"/>
                  </a:lnTo>
                  <a:cubicBezTo>
                    <a:pt x="6646" y="1150"/>
                    <a:pt x="6574" y="1110"/>
                    <a:pt x="6499" y="1110"/>
                  </a:cubicBezTo>
                  <a:cubicBezTo>
                    <a:pt x="6489" y="1110"/>
                    <a:pt x="6480" y="1111"/>
                    <a:pt x="6470" y="1112"/>
                  </a:cubicBezTo>
                  <a:cubicBezTo>
                    <a:pt x="6384" y="1121"/>
                    <a:pt x="6313" y="1183"/>
                    <a:pt x="6288" y="1265"/>
                  </a:cubicBezTo>
                  <a:lnTo>
                    <a:pt x="5419" y="4207"/>
                  </a:lnTo>
                  <a:lnTo>
                    <a:pt x="4303" y="933"/>
                  </a:lnTo>
                  <a:cubicBezTo>
                    <a:pt x="4275" y="850"/>
                    <a:pt x="4199" y="792"/>
                    <a:pt x="4111" y="787"/>
                  </a:cubicBezTo>
                  <a:cubicBezTo>
                    <a:pt x="4106" y="786"/>
                    <a:pt x="4102" y="786"/>
                    <a:pt x="4097" y="786"/>
                  </a:cubicBezTo>
                  <a:cubicBezTo>
                    <a:pt x="4013" y="786"/>
                    <a:pt x="3937" y="834"/>
                    <a:pt x="3900" y="910"/>
                  </a:cubicBezTo>
                  <a:lnTo>
                    <a:pt x="2799" y="3178"/>
                  </a:lnTo>
                  <a:lnTo>
                    <a:pt x="218" y="3178"/>
                  </a:lnTo>
                  <a:cubicBezTo>
                    <a:pt x="97" y="3178"/>
                    <a:pt x="0" y="3275"/>
                    <a:pt x="0" y="3396"/>
                  </a:cubicBezTo>
                  <a:cubicBezTo>
                    <a:pt x="0" y="3517"/>
                    <a:pt x="97" y="3614"/>
                    <a:pt x="218" y="3614"/>
                  </a:cubicBezTo>
                  <a:lnTo>
                    <a:pt x="2936" y="3614"/>
                  </a:lnTo>
                  <a:cubicBezTo>
                    <a:pt x="3020" y="3614"/>
                    <a:pt x="3095" y="3568"/>
                    <a:pt x="3131" y="3491"/>
                  </a:cubicBezTo>
                  <a:lnTo>
                    <a:pt x="4062" y="1576"/>
                  </a:lnTo>
                  <a:lnTo>
                    <a:pt x="5227" y="4996"/>
                  </a:lnTo>
                  <a:cubicBezTo>
                    <a:pt x="5258" y="5086"/>
                    <a:pt x="5340" y="5145"/>
                    <a:pt x="5434" y="5145"/>
                  </a:cubicBezTo>
                  <a:cubicBezTo>
                    <a:pt x="5435" y="5145"/>
                    <a:pt x="5437" y="5145"/>
                    <a:pt x="5438" y="5144"/>
                  </a:cubicBezTo>
                  <a:cubicBezTo>
                    <a:pt x="5532" y="5141"/>
                    <a:pt x="5616" y="5079"/>
                    <a:pt x="5643" y="4987"/>
                  </a:cubicBezTo>
                  <a:lnTo>
                    <a:pt x="6564" y="1867"/>
                  </a:lnTo>
                  <a:lnTo>
                    <a:pt x="7396" y="3266"/>
                  </a:lnTo>
                  <a:cubicBezTo>
                    <a:pt x="7436" y="3333"/>
                    <a:pt x="7505" y="3374"/>
                    <a:pt x="7581" y="3374"/>
                  </a:cubicBezTo>
                  <a:cubicBezTo>
                    <a:pt x="7587" y="3374"/>
                    <a:pt x="7593" y="3373"/>
                    <a:pt x="7599" y="3373"/>
                  </a:cubicBezTo>
                  <a:cubicBezTo>
                    <a:pt x="7683" y="3366"/>
                    <a:pt x="7755" y="3312"/>
                    <a:pt x="7786" y="3237"/>
                  </a:cubicBezTo>
                  <a:lnTo>
                    <a:pt x="8783" y="779"/>
                  </a:lnTo>
                  <a:lnTo>
                    <a:pt x="9081" y="1459"/>
                  </a:lnTo>
                  <a:cubicBezTo>
                    <a:pt x="9117" y="1540"/>
                    <a:pt x="9197" y="1589"/>
                    <a:pt x="9281" y="1589"/>
                  </a:cubicBezTo>
                  <a:cubicBezTo>
                    <a:pt x="9310" y="1589"/>
                    <a:pt x="9340" y="1583"/>
                    <a:pt x="9369" y="1570"/>
                  </a:cubicBezTo>
                  <a:cubicBezTo>
                    <a:pt x="9479" y="1521"/>
                    <a:pt x="9529" y="1394"/>
                    <a:pt x="9481" y="1284"/>
                  </a:cubicBezTo>
                  <a:lnTo>
                    <a:pt x="8976" y="130"/>
                  </a:lnTo>
                  <a:cubicBezTo>
                    <a:pt x="8941" y="52"/>
                    <a:pt x="8863" y="0"/>
                    <a:pt x="8777" y="0"/>
                  </a:cubicBezTo>
                  <a:close/>
                </a:path>
              </a:pathLst>
            </a:custGeom>
            <a:solidFill>
              <a:srgbClr val="FBD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 name="Google Shape;528;p39"/>
          <p:cNvSpPr/>
          <p:nvPr/>
        </p:nvSpPr>
        <p:spPr>
          <a:xfrm>
            <a:off x="3952500" y="2299100"/>
            <a:ext cx="22860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Type 2 diabetes</a:t>
            </a:r>
            <a:endParaRPr b="1">
              <a:solidFill>
                <a:srgbClr val="FFFFFF"/>
              </a:solidFill>
              <a:latin typeface="Mada"/>
              <a:ea typeface="Mada"/>
              <a:cs typeface="Mada"/>
              <a:sym typeface="Mada"/>
            </a:endParaRPr>
          </a:p>
        </p:txBody>
      </p:sp>
      <p:pic>
        <p:nvPicPr>
          <p:cNvPr id="529" name="Google Shape;529;p39"/>
          <p:cNvPicPr preferRelativeResize="0"/>
          <p:nvPr/>
        </p:nvPicPr>
        <p:blipFill>
          <a:blip r:embed="rId4">
            <a:alphaModFix/>
          </a:blip>
          <a:stretch>
            <a:fillRect/>
          </a:stretch>
        </p:blipFill>
        <p:spPr>
          <a:xfrm>
            <a:off x="5834425" y="2331500"/>
            <a:ext cx="335400" cy="335400"/>
          </a:xfrm>
          <a:prstGeom prst="rect">
            <a:avLst/>
          </a:prstGeom>
          <a:noFill/>
          <a:ln>
            <a:noFill/>
          </a:ln>
        </p:spPr>
      </p:pic>
      <p:sp>
        <p:nvSpPr>
          <p:cNvPr id="530" name="Google Shape;530;p39"/>
          <p:cNvSpPr/>
          <p:nvPr/>
        </p:nvSpPr>
        <p:spPr>
          <a:xfrm>
            <a:off x="644100" y="6492563"/>
            <a:ext cx="22860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NAFLD</a:t>
            </a:r>
            <a:endParaRPr b="1">
              <a:solidFill>
                <a:srgbClr val="FFFFFF"/>
              </a:solidFill>
              <a:latin typeface="Mada"/>
              <a:ea typeface="Mada"/>
              <a:cs typeface="Mada"/>
              <a:sym typeface="Mada"/>
            </a:endParaRPr>
          </a:p>
        </p:txBody>
      </p:sp>
      <p:grpSp>
        <p:nvGrpSpPr>
          <p:cNvPr id="531" name="Google Shape;531;p39"/>
          <p:cNvGrpSpPr/>
          <p:nvPr/>
        </p:nvGrpSpPr>
        <p:grpSpPr>
          <a:xfrm>
            <a:off x="2480776" y="6538465"/>
            <a:ext cx="335398" cy="308370"/>
            <a:chOff x="2051996" y="2543772"/>
            <a:chExt cx="463962" cy="353717"/>
          </a:xfrm>
        </p:grpSpPr>
        <p:sp>
          <p:nvSpPr>
            <p:cNvPr id="532" name="Google Shape;532;p39"/>
            <p:cNvSpPr/>
            <p:nvPr/>
          </p:nvSpPr>
          <p:spPr>
            <a:xfrm>
              <a:off x="2258990" y="2791423"/>
              <a:ext cx="47889" cy="106066"/>
            </a:xfrm>
            <a:custGeom>
              <a:rect b="b" l="l" r="r" t="t"/>
              <a:pathLst>
                <a:path extrusionOk="0" h="3402" w="1536">
                  <a:moveTo>
                    <a:pt x="1435" y="0"/>
                  </a:moveTo>
                  <a:cubicBezTo>
                    <a:pt x="1309" y="153"/>
                    <a:pt x="1132" y="263"/>
                    <a:pt x="927" y="305"/>
                  </a:cubicBezTo>
                  <a:lnTo>
                    <a:pt x="288" y="434"/>
                  </a:lnTo>
                  <a:cubicBezTo>
                    <a:pt x="349" y="964"/>
                    <a:pt x="376" y="1892"/>
                    <a:pt x="102" y="2572"/>
                  </a:cubicBezTo>
                  <a:cubicBezTo>
                    <a:pt x="1" y="2820"/>
                    <a:pt x="73" y="3108"/>
                    <a:pt x="290" y="3270"/>
                  </a:cubicBezTo>
                  <a:lnTo>
                    <a:pt x="303" y="3280"/>
                  </a:lnTo>
                  <a:cubicBezTo>
                    <a:pt x="410" y="3362"/>
                    <a:pt x="535" y="3401"/>
                    <a:pt x="658" y="3401"/>
                  </a:cubicBezTo>
                  <a:cubicBezTo>
                    <a:pt x="887" y="3401"/>
                    <a:pt x="1111" y="3268"/>
                    <a:pt x="1208" y="3034"/>
                  </a:cubicBezTo>
                  <a:cubicBezTo>
                    <a:pt x="1406" y="2549"/>
                    <a:pt x="1513" y="1966"/>
                    <a:pt x="1526" y="1290"/>
                  </a:cubicBezTo>
                  <a:cubicBezTo>
                    <a:pt x="1536" y="639"/>
                    <a:pt x="1455" y="111"/>
                    <a:pt x="1435" y="0"/>
                  </a:cubicBezTo>
                  <a:close/>
                </a:path>
              </a:pathLst>
            </a:custGeom>
            <a:solidFill>
              <a:srgbClr val="94D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9"/>
            <p:cNvSpPr/>
            <p:nvPr/>
          </p:nvSpPr>
          <p:spPr>
            <a:xfrm>
              <a:off x="2267876" y="2791423"/>
              <a:ext cx="38473" cy="37507"/>
            </a:xfrm>
            <a:custGeom>
              <a:rect b="b" l="l" r="r" t="t"/>
              <a:pathLst>
                <a:path extrusionOk="0" h="1203" w="1234">
                  <a:moveTo>
                    <a:pt x="1148" y="0"/>
                  </a:moveTo>
                  <a:cubicBezTo>
                    <a:pt x="1024" y="152"/>
                    <a:pt x="846" y="263"/>
                    <a:pt x="641" y="305"/>
                  </a:cubicBezTo>
                  <a:lnTo>
                    <a:pt x="0" y="434"/>
                  </a:lnTo>
                  <a:cubicBezTo>
                    <a:pt x="26" y="643"/>
                    <a:pt x="47" y="912"/>
                    <a:pt x="42" y="1203"/>
                  </a:cubicBezTo>
                  <a:lnTo>
                    <a:pt x="641" y="1083"/>
                  </a:lnTo>
                  <a:cubicBezTo>
                    <a:pt x="846" y="1041"/>
                    <a:pt x="1102" y="895"/>
                    <a:pt x="1228" y="743"/>
                  </a:cubicBezTo>
                  <a:cubicBezTo>
                    <a:pt x="1228" y="747"/>
                    <a:pt x="1229" y="749"/>
                    <a:pt x="1229" y="749"/>
                  </a:cubicBezTo>
                  <a:cubicBezTo>
                    <a:pt x="1233" y="749"/>
                    <a:pt x="1167" y="106"/>
                    <a:pt x="1148" y="0"/>
                  </a:cubicBezTo>
                  <a:close/>
                </a:path>
              </a:pathLst>
            </a:custGeom>
            <a:solidFill>
              <a:srgbClr val="7DCF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9"/>
            <p:cNvSpPr/>
            <p:nvPr/>
          </p:nvSpPr>
          <p:spPr>
            <a:xfrm>
              <a:off x="2244648" y="2543772"/>
              <a:ext cx="50289" cy="69245"/>
            </a:xfrm>
            <a:custGeom>
              <a:rect b="b" l="l" r="r" t="t"/>
              <a:pathLst>
                <a:path extrusionOk="0" h="2221" w="1613">
                  <a:moveTo>
                    <a:pt x="657" y="1"/>
                  </a:moveTo>
                  <a:cubicBezTo>
                    <a:pt x="615" y="1"/>
                    <a:pt x="573" y="5"/>
                    <a:pt x="530" y="14"/>
                  </a:cubicBezTo>
                  <a:cubicBezTo>
                    <a:pt x="208" y="82"/>
                    <a:pt x="1" y="400"/>
                    <a:pt x="70" y="724"/>
                  </a:cubicBezTo>
                  <a:lnTo>
                    <a:pt x="378" y="2178"/>
                  </a:lnTo>
                  <a:lnTo>
                    <a:pt x="1373" y="2178"/>
                  </a:lnTo>
                  <a:cubicBezTo>
                    <a:pt x="1458" y="2178"/>
                    <a:pt x="1537" y="2193"/>
                    <a:pt x="1613" y="2220"/>
                  </a:cubicBezTo>
                  <a:lnTo>
                    <a:pt x="1243" y="475"/>
                  </a:lnTo>
                  <a:cubicBezTo>
                    <a:pt x="1184" y="194"/>
                    <a:pt x="935" y="1"/>
                    <a:pt x="657" y="1"/>
                  </a:cubicBezTo>
                  <a:close/>
                </a:path>
              </a:pathLst>
            </a:custGeom>
            <a:solidFill>
              <a:srgbClr val="94D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9"/>
            <p:cNvSpPr/>
            <p:nvPr/>
          </p:nvSpPr>
          <p:spPr>
            <a:xfrm>
              <a:off x="2251195" y="2586767"/>
              <a:ext cx="43836" cy="26251"/>
            </a:xfrm>
            <a:custGeom>
              <a:rect b="b" l="l" r="r" t="t"/>
              <a:pathLst>
                <a:path extrusionOk="0" h="842" w="1406">
                  <a:moveTo>
                    <a:pt x="1043" y="0"/>
                  </a:moveTo>
                  <a:cubicBezTo>
                    <a:pt x="1008" y="0"/>
                    <a:pt x="974" y="1"/>
                    <a:pt x="944" y="1"/>
                  </a:cubicBezTo>
                  <a:lnTo>
                    <a:pt x="0" y="1"/>
                  </a:lnTo>
                  <a:lnTo>
                    <a:pt x="171" y="799"/>
                  </a:lnTo>
                  <a:lnTo>
                    <a:pt x="1164" y="799"/>
                  </a:lnTo>
                  <a:cubicBezTo>
                    <a:pt x="1249" y="799"/>
                    <a:pt x="1329" y="814"/>
                    <a:pt x="1406" y="841"/>
                  </a:cubicBezTo>
                  <a:lnTo>
                    <a:pt x="1229" y="22"/>
                  </a:lnTo>
                  <a:cubicBezTo>
                    <a:pt x="1180" y="4"/>
                    <a:pt x="1110" y="0"/>
                    <a:pt x="1043" y="0"/>
                  </a:cubicBezTo>
                  <a:close/>
                </a:path>
              </a:pathLst>
            </a:custGeom>
            <a:solidFill>
              <a:srgbClr val="7DCF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9"/>
            <p:cNvSpPr/>
            <p:nvPr/>
          </p:nvSpPr>
          <p:spPr>
            <a:xfrm>
              <a:off x="2370796" y="2545923"/>
              <a:ext cx="49978" cy="67936"/>
            </a:xfrm>
            <a:custGeom>
              <a:rect b="b" l="l" r="r" t="t"/>
              <a:pathLst>
                <a:path extrusionOk="0" h="2179" w="1603">
                  <a:moveTo>
                    <a:pt x="948" y="0"/>
                  </a:moveTo>
                  <a:cubicBezTo>
                    <a:pt x="670" y="0"/>
                    <a:pt x="422" y="192"/>
                    <a:pt x="362" y="474"/>
                  </a:cubicBezTo>
                  <a:lnTo>
                    <a:pt x="1" y="2179"/>
                  </a:lnTo>
                  <a:lnTo>
                    <a:pt x="1224" y="2179"/>
                  </a:lnTo>
                  <a:lnTo>
                    <a:pt x="1533" y="724"/>
                  </a:lnTo>
                  <a:cubicBezTo>
                    <a:pt x="1603" y="401"/>
                    <a:pt x="1396" y="83"/>
                    <a:pt x="1072" y="13"/>
                  </a:cubicBezTo>
                  <a:cubicBezTo>
                    <a:pt x="1030" y="4"/>
                    <a:pt x="989" y="0"/>
                    <a:pt x="948" y="0"/>
                  </a:cubicBezTo>
                  <a:close/>
                </a:path>
              </a:pathLst>
            </a:custGeom>
            <a:solidFill>
              <a:srgbClr val="FD6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9"/>
            <p:cNvSpPr/>
            <p:nvPr/>
          </p:nvSpPr>
          <p:spPr>
            <a:xfrm>
              <a:off x="2370796" y="2587734"/>
              <a:ext cx="43773" cy="26189"/>
            </a:xfrm>
            <a:custGeom>
              <a:rect b="b" l="l" r="r" t="t"/>
              <a:pathLst>
                <a:path extrusionOk="0" h="840" w="1404">
                  <a:moveTo>
                    <a:pt x="180" y="1"/>
                  </a:moveTo>
                  <a:lnTo>
                    <a:pt x="1" y="839"/>
                  </a:lnTo>
                  <a:lnTo>
                    <a:pt x="1224" y="839"/>
                  </a:lnTo>
                  <a:lnTo>
                    <a:pt x="1403" y="1"/>
                  </a:lnTo>
                  <a:close/>
                </a:path>
              </a:pathLst>
            </a:custGeom>
            <a:solidFill>
              <a:srgbClr val="FC5E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9"/>
            <p:cNvSpPr/>
            <p:nvPr/>
          </p:nvSpPr>
          <p:spPr>
            <a:xfrm>
              <a:off x="2051996" y="2611679"/>
              <a:ext cx="257900" cy="226598"/>
            </a:xfrm>
            <a:custGeom>
              <a:rect b="b" l="l" r="r" t="t"/>
              <a:pathLst>
                <a:path extrusionOk="0" h="7268" w="8272">
                  <a:moveTo>
                    <a:pt x="2989" y="0"/>
                  </a:moveTo>
                  <a:cubicBezTo>
                    <a:pt x="1340" y="0"/>
                    <a:pt x="0" y="1337"/>
                    <a:pt x="0" y="2990"/>
                  </a:cubicBezTo>
                  <a:lnTo>
                    <a:pt x="0" y="5782"/>
                  </a:lnTo>
                  <a:cubicBezTo>
                    <a:pt x="0" y="6619"/>
                    <a:pt x="682" y="7268"/>
                    <a:pt x="1482" y="7268"/>
                  </a:cubicBezTo>
                  <a:cubicBezTo>
                    <a:pt x="1579" y="7268"/>
                    <a:pt x="1678" y="7258"/>
                    <a:pt x="1778" y="7238"/>
                  </a:cubicBezTo>
                  <a:lnTo>
                    <a:pt x="7565" y="6070"/>
                  </a:lnTo>
                  <a:cubicBezTo>
                    <a:pt x="7977" y="5988"/>
                    <a:pt x="8272" y="5626"/>
                    <a:pt x="8272" y="5206"/>
                  </a:cubicBezTo>
                  <a:lnTo>
                    <a:pt x="8272" y="722"/>
                  </a:lnTo>
                  <a:cubicBezTo>
                    <a:pt x="8272" y="324"/>
                    <a:pt x="7948" y="0"/>
                    <a:pt x="7550" y="0"/>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9"/>
            <p:cNvSpPr/>
            <p:nvPr/>
          </p:nvSpPr>
          <p:spPr>
            <a:xfrm>
              <a:off x="2059510" y="2611679"/>
              <a:ext cx="250449" cy="226598"/>
            </a:xfrm>
            <a:custGeom>
              <a:rect b="b" l="l" r="r" t="t"/>
              <a:pathLst>
                <a:path extrusionOk="0" h="7268" w="8033">
                  <a:moveTo>
                    <a:pt x="6725" y="0"/>
                  </a:moveTo>
                  <a:cubicBezTo>
                    <a:pt x="6725" y="15"/>
                    <a:pt x="6727" y="29"/>
                    <a:pt x="6727" y="44"/>
                  </a:cubicBezTo>
                  <a:lnTo>
                    <a:pt x="6727" y="4529"/>
                  </a:lnTo>
                  <a:cubicBezTo>
                    <a:pt x="6727" y="4948"/>
                    <a:pt x="6430" y="5310"/>
                    <a:pt x="6021" y="5392"/>
                  </a:cubicBezTo>
                  <a:lnTo>
                    <a:pt x="1436" y="6317"/>
                  </a:lnTo>
                  <a:lnTo>
                    <a:pt x="538" y="6498"/>
                  </a:lnTo>
                  <a:lnTo>
                    <a:pt x="235" y="6560"/>
                  </a:lnTo>
                  <a:cubicBezTo>
                    <a:pt x="155" y="6576"/>
                    <a:pt x="77" y="6585"/>
                    <a:pt x="0" y="6589"/>
                  </a:cubicBezTo>
                  <a:cubicBezTo>
                    <a:pt x="268" y="7001"/>
                    <a:pt x="731" y="7268"/>
                    <a:pt x="1244" y="7268"/>
                  </a:cubicBezTo>
                  <a:cubicBezTo>
                    <a:pt x="1341" y="7268"/>
                    <a:pt x="1440" y="7258"/>
                    <a:pt x="1540" y="7238"/>
                  </a:cubicBezTo>
                  <a:lnTo>
                    <a:pt x="1844" y="7176"/>
                  </a:lnTo>
                  <a:lnTo>
                    <a:pt x="2741" y="6995"/>
                  </a:lnTo>
                  <a:lnTo>
                    <a:pt x="7324" y="6070"/>
                  </a:lnTo>
                  <a:cubicBezTo>
                    <a:pt x="7736" y="5988"/>
                    <a:pt x="8031" y="5626"/>
                    <a:pt x="8031" y="5207"/>
                  </a:cubicBezTo>
                  <a:lnTo>
                    <a:pt x="8031" y="722"/>
                  </a:lnTo>
                  <a:cubicBezTo>
                    <a:pt x="8032" y="323"/>
                    <a:pt x="7708" y="0"/>
                    <a:pt x="7311"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9"/>
            <p:cNvSpPr/>
            <p:nvPr/>
          </p:nvSpPr>
          <p:spPr>
            <a:xfrm>
              <a:off x="2337778" y="2611679"/>
              <a:ext cx="178179" cy="152957"/>
            </a:xfrm>
            <a:custGeom>
              <a:rect b="b" l="l" r="r" t="t"/>
              <a:pathLst>
                <a:path extrusionOk="0" h="4906" w="5715">
                  <a:moveTo>
                    <a:pt x="1316" y="0"/>
                  </a:moveTo>
                  <a:cubicBezTo>
                    <a:pt x="590" y="0"/>
                    <a:pt x="0" y="590"/>
                    <a:pt x="0" y="1316"/>
                  </a:cubicBezTo>
                  <a:lnTo>
                    <a:pt x="0" y="4242"/>
                  </a:lnTo>
                  <a:cubicBezTo>
                    <a:pt x="0" y="4629"/>
                    <a:pt x="319" y="4905"/>
                    <a:pt x="665" y="4905"/>
                  </a:cubicBezTo>
                  <a:cubicBezTo>
                    <a:pt x="778" y="4905"/>
                    <a:pt x="893" y="4876"/>
                    <a:pt x="1001" y="4813"/>
                  </a:cubicBezTo>
                  <a:lnTo>
                    <a:pt x="5077" y="2413"/>
                  </a:lnTo>
                  <a:cubicBezTo>
                    <a:pt x="5473" y="2180"/>
                    <a:pt x="5715" y="1755"/>
                    <a:pt x="5715" y="1297"/>
                  </a:cubicBezTo>
                  <a:cubicBezTo>
                    <a:pt x="5715" y="581"/>
                    <a:pt x="5135" y="0"/>
                    <a:pt x="4419" y="0"/>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9"/>
            <p:cNvSpPr/>
            <p:nvPr/>
          </p:nvSpPr>
          <p:spPr>
            <a:xfrm>
              <a:off x="2337809" y="2613892"/>
              <a:ext cx="178148" cy="150681"/>
            </a:xfrm>
            <a:custGeom>
              <a:rect b="b" l="l" r="r" t="t"/>
              <a:pathLst>
                <a:path extrusionOk="0" h="4833" w="5714">
                  <a:moveTo>
                    <a:pt x="4838" y="0"/>
                  </a:moveTo>
                  <a:lnTo>
                    <a:pt x="4838" y="0"/>
                  </a:lnTo>
                  <a:cubicBezTo>
                    <a:pt x="4882" y="132"/>
                    <a:pt x="4907" y="273"/>
                    <a:pt x="4907" y="419"/>
                  </a:cubicBezTo>
                  <a:cubicBezTo>
                    <a:pt x="4907" y="879"/>
                    <a:pt x="4666" y="1303"/>
                    <a:pt x="4270" y="1537"/>
                  </a:cubicBezTo>
                  <a:lnTo>
                    <a:pt x="193" y="3936"/>
                  </a:lnTo>
                  <a:cubicBezTo>
                    <a:pt x="131" y="3972"/>
                    <a:pt x="64" y="3997"/>
                    <a:pt x="1" y="4012"/>
                  </a:cubicBezTo>
                  <a:lnTo>
                    <a:pt x="1" y="4169"/>
                  </a:lnTo>
                  <a:cubicBezTo>
                    <a:pt x="1" y="4557"/>
                    <a:pt x="318" y="4833"/>
                    <a:pt x="664" y="4833"/>
                  </a:cubicBezTo>
                  <a:cubicBezTo>
                    <a:pt x="776" y="4833"/>
                    <a:pt x="891" y="4804"/>
                    <a:pt x="1000" y="4740"/>
                  </a:cubicBezTo>
                  <a:lnTo>
                    <a:pt x="5076" y="2340"/>
                  </a:lnTo>
                  <a:cubicBezTo>
                    <a:pt x="5472" y="2106"/>
                    <a:pt x="5714" y="1683"/>
                    <a:pt x="5714" y="1223"/>
                  </a:cubicBezTo>
                  <a:cubicBezTo>
                    <a:pt x="5714" y="656"/>
                    <a:pt x="5347" y="174"/>
                    <a:pt x="4838"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9"/>
            <p:cNvSpPr/>
            <p:nvPr/>
          </p:nvSpPr>
          <p:spPr>
            <a:xfrm>
              <a:off x="2301580" y="2616730"/>
              <a:ext cx="57585" cy="170510"/>
            </a:xfrm>
            <a:custGeom>
              <a:rect b="b" l="l" r="r" t="t"/>
              <a:pathLst>
                <a:path extrusionOk="0" h="5469" w="1847">
                  <a:moveTo>
                    <a:pt x="1" y="0"/>
                  </a:moveTo>
                  <a:cubicBezTo>
                    <a:pt x="162" y="132"/>
                    <a:pt x="268" y="334"/>
                    <a:pt x="268" y="560"/>
                  </a:cubicBezTo>
                  <a:lnTo>
                    <a:pt x="268" y="5044"/>
                  </a:lnTo>
                  <a:cubicBezTo>
                    <a:pt x="268" y="5197"/>
                    <a:pt x="228" y="5343"/>
                    <a:pt x="160" y="5469"/>
                  </a:cubicBezTo>
                  <a:cubicBezTo>
                    <a:pt x="549" y="5086"/>
                    <a:pt x="1002" y="4717"/>
                    <a:pt x="1638" y="4717"/>
                  </a:cubicBezTo>
                  <a:cubicBezTo>
                    <a:pt x="1639" y="4717"/>
                    <a:pt x="1640" y="4717"/>
                    <a:pt x="1641" y="4717"/>
                  </a:cubicBezTo>
                  <a:cubicBezTo>
                    <a:pt x="1374" y="4636"/>
                    <a:pt x="1163" y="4395"/>
                    <a:pt x="1163" y="4080"/>
                  </a:cubicBezTo>
                  <a:lnTo>
                    <a:pt x="1163" y="1154"/>
                  </a:lnTo>
                  <a:cubicBezTo>
                    <a:pt x="1163" y="658"/>
                    <a:pt x="1439" y="224"/>
                    <a:pt x="1847" y="0"/>
                  </a:cubicBezTo>
                  <a:close/>
                </a:path>
              </a:pathLst>
            </a:custGeom>
            <a:solidFill>
              <a:srgbClr val="FEAC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3" name="Google Shape;543;p39"/>
          <p:cNvSpPr/>
          <p:nvPr/>
        </p:nvSpPr>
        <p:spPr>
          <a:xfrm>
            <a:off x="4080975" y="6492563"/>
            <a:ext cx="22860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Other complications</a:t>
            </a:r>
            <a:endParaRPr b="1">
              <a:solidFill>
                <a:srgbClr val="FFFFFF"/>
              </a:solidFill>
              <a:latin typeface="Mada"/>
              <a:ea typeface="Mada"/>
              <a:cs typeface="Mada"/>
              <a:sym typeface="Mada"/>
            </a:endParaRPr>
          </a:p>
        </p:txBody>
      </p:sp>
      <p:pic>
        <p:nvPicPr>
          <p:cNvPr id="544" name="Google Shape;544;p39"/>
          <p:cNvPicPr preferRelativeResize="0"/>
          <p:nvPr/>
        </p:nvPicPr>
        <p:blipFill>
          <a:blip r:embed="rId5">
            <a:alphaModFix/>
          </a:blip>
          <a:stretch>
            <a:fillRect/>
          </a:stretch>
        </p:blipFill>
        <p:spPr>
          <a:xfrm>
            <a:off x="6024075" y="6521225"/>
            <a:ext cx="301149" cy="342900"/>
          </a:xfrm>
          <a:prstGeom prst="rect">
            <a:avLst/>
          </a:prstGeom>
          <a:noFill/>
          <a:ln>
            <a:noFill/>
          </a:ln>
        </p:spPr>
      </p:pic>
      <p:sp>
        <p:nvSpPr>
          <p:cNvPr id="545" name="Google Shape;545;p39"/>
          <p:cNvSpPr/>
          <p:nvPr/>
        </p:nvSpPr>
        <p:spPr>
          <a:xfrm>
            <a:off x="0" y="0"/>
            <a:ext cx="1247700" cy="414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3F3F3"/>
                </a:solidFill>
                <a:latin typeface="Mada"/>
                <a:ea typeface="Mada"/>
                <a:cs typeface="Mada"/>
                <a:sym typeface="Mada"/>
              </a:rPr>
              <a:t>Females slides</a:t>
            </a:r>
            <a:endParaRPr b="1" sz="1300">
              <a:solidFill>
                <a:srgbClr val="F3F3F3"/>
              </a:solidFill>
              <a:latin typeface="Mada"/>
              <a:ea typeface="Mada"/>
              <a:cs typeface="Mada"/>
              <a:sym typeface="Mada"/>
            </a:endParaRPr>
          </a:p>
        </p:txBody>
      </p:sp>
      <p:sp>
        <p:nvSpPr>
          <p:cNvPr id="546" name="Google Shape;546;p3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Complication of obesity</a:t>
            </a:r>
            <a:endParaRPr b="1" i="1" sz="2600">
              <a:latin typeface="Mada"/>
              <a:ea typeface="Mada"/>
              <a:cs typeface="Mada"/>
              <a:sym typeface="Mada"/>
            </a:endParaRPr>
          </a:p>
        </p:txBody>
      </p:sp>
      <p:pic>
        <p:nvPicPr>
          <p:cNvPr id="547" name="Google Shape;547;p39"/>
          <p:cNvPicPr preferRelativeResize="0"/>
          <p:nvPr/>
        </p:nvPicPr>
        <p:blipFill>
          <a:blip r:embed="rId6">
            <a:alphaModFix/>
          </a:blip>
          <a:stretch>
            <a:fillRect/>
          </a:stretch>
        </p:blipFill>
        <p:spPr>
          <a:xfrm>
            <a:off x="6238498" y="2209463"/>
            <a:ext cx="1247700" cy="493480"/>
          </a:xfrm>
          <a:prstGeom prst="rect">
            <a:avLst/>
          </a:prstGeom>
          <a:noFill/>
          <a:ln>
            <a:noFill/>
          </a:ln>
        </p:spPr>
      </p:pic>
      <p:pic>
        <p:nvPicPr>
          <p:cNvPr id="548" name="Google Shape;548;p39"/>
          <p:cNvPicPr preferRelativeResize="0"/>
          <p:nvPr/>
        </p:nvPicPr>
        <p:blipFill>
          <a:blip r:embed="rId7">
            <a:alphaModFix/>
          </a:blip>
          <a:stretch>
            <a:fillRect/>
          </a:stretch>
        </p:blipFill>
        <p:spPr>
          <a:xfrm>
            <a:off x="6181151" y="5603325"/>
            <a:ext cx="1009425" cy="523200"/>
          </a:xfrm>
          <a:prstGeom prst="rect">
            <a:avLst/>
          </a:prstGeom>
          <a:noFill/>
          <a:ln>
            <a:noFill/>
          </a:ln>
        </p:spPr>
      </p:pic>
      <p:sp>
        <p:nvSpPr>
          <p:cNvPr id="549" name="Google Shape;549;p39"/>
          <p:cNvSpPr txBox="1"/>
          <p:nvPr/>
        </p:nvSpPr>
        <p:spPr>
          <a:xfrm>
            <a:off x="586825" y="7020975"/>
            <a:ext cx="26586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ada"/>
              <a:buChar char="●"/>
            </a:pPr>
            <a:r>
              <a:rPr b="1" lang="ar">
                <a:latin typeface="Mada"/>
                <a:ea typeface="Mada"/>
                <a:cs typeface="Mada"/>
                <a:sym typeface="Mada"/>
              </a:rPr>
              <a:t>Progression of NALFD</a:t>
            </a:r>
            <a:endParaRPr b="1">
              <a:latin typeface="Mada"/>
              <a:ea typeface="Mada"/>
              <a:cs typeface="Mada"/>
              <a:sym typeface="Mada"/>
            </a:endParaRPr>
          </a:p>
        </p:txBody>
      </p:sp>
      <p:pic>
        <p:nvPicPr>
          <p:cNvPr id="550" name="Google Shape;550;p39"/>
          <p:cNvPicPr preferRelativeResize="0"/>
          <p:nvPr/>
        </p:nvPicPr>
        <p:blipFill>
          <a:blip r:embed="rId8">
            <a:alphaModFix/>
          </a:blip>
          <a:stretch>
            <a:fillRect/>
          </a:stretch>
        </p:blipFill>
        <p:spPr>
          <a:xfrm>
            <a:off x="5953050" y="8670725"/>
            <a:ext cx="1280550" cy="684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0"/>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556" name="Google Shape;556;p40"/>
          <p:cNvSpPr/>
          <p:nvPr/>
        </p:nvSpPr>
        <p:spPr>
          <a:xfrm>
            <a:off x="485650" y="1141288"/>
            <a:ext cx="2286000" cy="523200"/>
          </a:xfrm>
          <a:prstGeom prst="chevron">
            <a:avLst>
              <a:gd fmla="val 50000" name="adj"/>
            </a:avLst>
          </a:prstGeom>
          <a:solidFill>
            <a:schemeClr val="accent4"/>
          </a:solidFill>
          <a:ln cap="flat" cmpd="sng" w="28575">
            <a:solidFill>
              <a:srgbClr val="76A5AF"/>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600">
                <a:latin typeface="Mada"/>
                <a:ea typeface="Mada"/>
                <a:cs typeface="Mada"/>
                <a:sym typeface="Mada"/>
              </a:rPr>
              <a:t>      Mechanical</a:t>
            </a:r>
            <a:endParaRPr b="1" sz="1600">
              <a:latin typeface="Mada"/>
              <a:ea typeface="Mada"/>
              <a:cs typeface="Mada"/>
              <a:sym typeface="Mada"/>
            </a:endParaRPr>
          </a:p>
        </p:txBody>
      </p:sp>
      <p:sp>
        <p:nvSpPr>
          <p:cNvPr id="557" name="Google Shape;557;p40"/>
          <p:cNvSpPr/>
          <p:nvPr/>
        </p:nvSpPr>
        <p:spPr>
          <a:xfrm>
            <a:off x="239800" y="1121800"/>
            <a:ext cx="495300" cy="562200"/>
          </a:xfrm>
          <a:prstGeom prst="diamond">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0"/>
          <p:cNvSpPr txBox="1"/>
          <p:nvPr/>
        </p:nvSpPr>
        <p:spPr>
          <a:xfrm>
            <a:off x="342825" y="1172500"/>
            <a:ext cx="4953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700">
                <a:latin typeface="Mada"/>
                <a:ea typeface="Mada"/>
                <a:cs typeface="Mada"/>
                <a:sym typeface="Mada"/>
              </a:rPr>
              <a:t>2</a:t>
            </a:r>
            <a:endParaRPr b="1" sz="1700">
              <a:latin typeface="Mada"/>
              <a:ea typeface="Mada"/>
              <a:cs typeface="Mada"/>
              <a:sym typeface="Mada"/>
            </a:endParaRPr>
          </a:p>
        </p:txBody>
      </p:sp>
      <p:sp>
        <p:nvSpPr>
          <p:cNvPr id="559" name="Google Shape;559;p40"/>
          <p:cNvSpPr txBox="1"/>
          <p:nvPr/>
        </p:nvSpPr>
        <p:spPr>
          <a:xfrm>
            <a:off x="603100" y="2197863"/>
            <a:ext cx="3292200" cy="28635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Stiffening</a:t>
            </a:r>
            <a:r>
              <a:rPr lang="ar" sz="1200">
                <a:latin typeface="Mada"/>
                <a:ea typeface="Mada"/>
                <a:cs typeface="Mada"/>
                <a:sym typeface="Mada"/>
              </a:rPr>
              <a:t> of total respiratory system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Reduced lung and chest wall compliance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Reduced tidal volume and short, rapid breathing pattern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CC0000"/>
                </a:solidFill>
                <a:latin typeface="Mada"/>
                <a:ea typeface="Mada"/>
                <a:cs typeface="Mada"/>
                <a:sym typeface="Mada"/>
              </a:rPr>
              <a:t>Reduced lung volume and vital capacity</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Increased risk of airway closure and ventilation distribution abnormalities </a:t>
            </a:r>
            <a:r>
              <a:rPr lang="ar" sz="1200">
                <a:solidFill>
                  <a:srgbClr val="6AA84F"/>
                </a:solidFill>
                <a:latin typeface="Mada"/>
                <a:ea typeface="Mada"/>
                <a:cs typeface="Mada"/>
                <a:sym typeface="Mada"/>
              </a:rPr>
              <a:t>leading to pulmonary </a:t>
            </a:r>
            <a:r>
              <a:rPr lang="ar" sz="1200">
                <a:solidFill>
                  <a:srgbClr val="6AA84F"/>
                </a:solidFill>
                <a:latin typeface="Mada"/>
                <a:ea typeface="Mada"/>
                <a:cs typeface="Mada"/>
                <a:sym typeface="Mada"/>
              </a:rPr>
              <a:t>hypertension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pic>
        <p:nvPicPr>
          <p:cNvPr id="560" name="Google Shape;560;p40"/>
          <p:cNvPicPr preferRelativeResize="0"/>
          <p:nvPr/>
        </p:nvPicPr>
        <p:blipFill>
          <a:blip r:embed="rId3">
            <a:alphaModFix/>
          </a:blip>
          <a:stretch>
            <a:fillRect/>
          </a:stretch>
        </p:blipFill>
        <p:spPr>
          <a:xfrm>
            <a:off x="1657451" y="3992429"/>
            <a:ext cx="1183500" cy="1048523"/>
          </a:xfrm>
          <a:prstGeom prst="rect">
            <a:avLst/>
          </a:prstGeom>
          <a:noFill/>
          <a:ln>
            <a:noFill/>
          </a:ln>
        </p:spPr>
      </p:pic>
      <p:sp>
        <p:nvSpPr>
          <p:cNvPr id="561" name="Google Shape;561;p40"/>
          <p:cNvSpPr txBox="1"/>
          <p:nvPr/>
        </p:nvSpPr>
        <p:spPr>
          <a:xfrm>
            <a:off x="4012750" y="2197863"/>
            <a:ext cx="3292200" cy="28635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Obesity is associated with significant increased risk of Gastroesophageal reflux disease </a:t>
            </a:r>
            <a:r>
              <a:rPr b="1" lang="ar" sz="1200">
                <a:latin typeface="Mada"/>
                <a:ea typeface="Mada"/>
                <a:cs typeface="Mada"/>
                <a:sym typeface="Mada"/>
              </a:rPr>
              <a:t>(GERD</a:t>
            </a:r>
            <a:r>
              <a:rPr lang="ar" sz="1200">
                <a:latin typeface="Mada"/>
                <a:ea typeface="Mada"/>
                <a:cs typeface="Mada"/>
                <a:sym typeface="Mada"/>
              </a:rPr>
              <a:t>) symptoms and GERD-related </a:t>
            </a:r>
            <a:r>
              <a:rPr lang="ar" sz="1200">
                <a:solidFill>
                  <a:srgbClr val="6AA84F"/>
                </a:solidFill>
                <a:latin typeface="Mada"/>
                <a:ea typeface="Mada"/>
                <a:cs typeface="Mada"/>
                <a:sym typeface="Mada"/>
              </a:rPr>
              <a:t>due to increased intraabdominal pressure and fat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Complications: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Barrett’s esophagus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Erosive esophagitis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Esophageal adenocarcinoma</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Central\Abdominal obesity more closely related to GERD against BMI </a:t>
            </a:r>
            <a:endParaRPr sz="1200">
              <a:latin typeface="Mada"/>
              <a:ea typeface="Mada"/>
              <a:cs typeface="Mada"/>
              <a:sym typeface="Mada"/>
            </a:endParaRPr>
          </a:p>
        </p:txBody>
      </p:sp>
      <p:sp>
        <p:nvSpPr>
          <p:cNvPr id="562" name="Google Shape;562;p40"/>
          <p:cNvSpPr txBox="1"/>
          <p:nvPr/>
        </p:nvSpPr>
        <p:spPr>
          <a:xfrm>
            <a:off x="3968725" y="5975450"/>
            <a:ext cx="3292200" cy="28635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Obesity is associated with impaired physical function (When compared with normal weight (BMI 18.5–&lt;25 kg/m2) </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They also have increased risk of infection due to decreased hygiene (they cannot take care of themselves)</a:t>
            </a:r>
            <a:endParaRPr sz="1200">
              <a:solidFill>
                <a:srgbClr val="6AA84F"/>
              </a:solidFill>
              <a:latin typeface="Mada"/>
              <a:ea typeface="Mada"/>
              <a:cs typeface="Mada"/>
              <a:sym typeface="Mada"/>
            </a:endParaRPr>
          </a:p>
        </p:txBody>
      </p:sp>
      <p:pic>
        <p:nvPicPr>
          <p:cNvPr id="563" name="Google Shape;563;p40"/>
          <p:cNvPicPr preferRelativeResize="0"/>
          <p:nvPr/>
        </p:nvPicPr>
        <p:blipFill>
          <a:blip r:embed="rId4">
            <a:alphaModFix/>
          </a:blip>
          <a:stretch>
            <a:fillRect/>
          </a:stretch>
        </p:blipFill>
        <p:spPr>
          <a:xfrm>
            <a:off x="4434175" y="7234498"/>
            <a:ext cx="2449349" cy="1543404"/>
          </a:xfrm>
          <a:prstGeom prst="rect">
            <a:avLst/>
          </a:prstGeom>
          <a:noFill/>
          <a:ln>
            <a:noFill/>
          </a:ln>
        </p:spPr>
      </p:pic>
      <p:sp>
        <p:nvSpPr>
          <p:cNvPr id="564" name="Google Shape;564;p40"/>
          <p:cNvSpPr txBox="1"/>
          <p:nvPr/>
        </p:nvSpPr>
        <p:spPr>
          <a:xfrm>
            <a:off x="559075" y="5975450"/>
            <a:ext cx="3292200" cy="28635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Weight gain increases severity of obstructive sleep apnoea</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Longitudinal study data:</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pic>
        <p:nvPicPr>
          <p:cNvPr id="565" name="Google Shape;565;p40"/>
          <p:cNvPicPr preferRelativeResize="0"/>
          <p:nvPr/>
        </p:nvPicPr>
        <p:blipFill>
          <a:blip r:embed="rId5">
            <a:alphaModFix/>
          </a:blip>
          <a:stretch>
            <a:fillRect/>
          </a:stretch>
        </p:blipFill>
        <p:spPr>
          <a:xfrm>
            <a:off x="609625" y="6653825"/>
            <a:ext cx="3191100" cy="2124075"/>
          </a:xfrm>
          <a:prstGeom prst="rect">
            <a:avLst/>
          </a:prstGeom>
          <a:noFill/>
          <a:ln>
            <a:noFill/>
          </a:ln>
        </p:spPr>
      </p:pic>
      <p:cxnSp>
        <p:nvCxnSpPr>
          <p:cNvPr id="566" name="Google Shape;566;p4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67" name="Google Shape;567;p40"/>
          <p:cNvSpPr/>
          <p:nvPr/>
        </p:nvSpPr>
        <p:spPr>
          <a:xfrm>
            <a:off x="603100" y="1797675"/>
            <a:ext cx="22860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Lung function</a:t>
            </a:r>
            <a:endParaRPr b="1">
              <a:solidFill>
                <a:srgbClr val="FFFFFF"/>
              </a:solidFill>
              <a:latin typeface="Mada"/>
              <a:ea typeface="Mada"/>
              <a:cs typeface="Mada"/>
              <a:sym typeface="Mada"/>
            </a:endParaRPr>
          </a:p>
        </p:txBody>
      </p:sp>
      <p:grpSp>
        <p:nvGrpSpPr>
          <p:cNvPr id="568" name="Google Shape;568;p40"/>
          <p:cNvGrpSpPr/>
          <p:nvPr/>
        </p:nvGrpSpPr>
        <p:grpSpPr>
          <a:xfrm>
            <a:off x="2391157" y="1833419"/>
            <a:ext cx="385743" cy="328687"/>
            <a:chOff x="2652806" y="1811140"/>
            <a:chExt cx="466549" cy="400448"/>
          </a:xfrm>
        </p:grpSpPr>
        <p:sp>
          <p:nvSpPr>
            <p:cNvPr id="569" name="Google Shape;569;p40"/>
            <p:cNvSpPr/>
            <p:nvPr/>
          </p:nvSpPr>
          <p:spPr>
            <a:xfrm>
              <a:off x="2915547" y="1928527"/>
              <a:ext cx="203807" cy="283029"/>
            </a:xfrm>
            <a:custGeom>
              <a:rect b="b" l="l" r="r" t="t"/>
              <a:pathLst>
                <a:path extrusionOk="0" h="9078" w="6537">
                  <a:moveTo>
                    <a:pt x="2641" y="1"/>
                  </a:moveTo>
                  <a:cubicBezTo>
                    <a:pt x="1839" y="1"/>
                    <a:pt x="570" y="617"/>
                    <a:pt x="503" y="1416"/>
                  </a:cubicBezTo>
                  <a:lnTo>
                    <a:pt x="405" y="2590"/>
                  </a:lnTo>
                  <a:cubicBezTo>
                    <a:pt x="880" y="3133"/>
                    <a:pt x="1568" y="3673"/>
                    <a:pt x="2440" y="3686"/>
                  </a:cubicBezTo>
                  <a:lnTo>
                    <a:pt x="2420" y="5005"/>
                  </a:lnTo>
                  <a:cubicBezTo>
                    <a:pt x="1561" y="4995"/>
                    <a:pt x="843" y="4709"/>
                    <a:pt x="263" y="4288"/>
                  </a:cubicBezTo>
                  <a:lnTo>
                    <a:pt x="98" y="6876"/>
                  </a:lnTo>
                  <a:cubicBezTo>
                    <a:pt x="0" y="8061"/>
                    <a:pt x="935" y="9078"/>
                    <a:pt x="2124" y="9078"/>
                  </a:cubicBezTo>
                  <a:lnTo>
                    <a:pt x="5912" y="9078"/>
                  </a:lnTo>
                  <a:cubicBezTo>
                    <a:pt x="6265" y="9078"/>
                    <a:pt x="6537" y="8768"/>
                    <a:pt x="6489" y="8420"/>
                  </a:cubicBezTo>
                  <a:cubicBezTo>
                    <a:pt x="6028" y="4976"/>
                    <a:pt x="5593" y="1650"/>
                    <a:pt x="3490" y="255"/>
                  </a:cubicBezTo>
                  <a:cubicBezTo>
                    <a:pt x="3238" y="89"/>
                    <a:pt x="2942" y="1"/>
                    <a:pt x="2641" y="1"/>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0"/>
            <p:cNvSpPr/>
            <p:nvPr/>
          </p:nvSpPr>
          <p:spPr>
            <a:xfrm>
              <a:off x="2975659" y="1928589"/>
              <a:ext cx="143604" cy="282998"/>
            </a:xfrm>
            <a:custGeom>
              <a:rect b="b" l="l" r="r" t="t"/>
              <a:pathLst>
                <a:path extrusionOk="0" h="9077" w="4606">
                  <a:moveTo>
                    <a:pt x="710" y="0"/>
                  </a:moveTo>
                  <a:cubicBezTo>
                    <a:pt x="498" y="0"/>
                    <a:pt x="250" y="44"/>
                    <a:pt x="0" y="123"/>
                  </a:cubicBezTo>
                  <a:cubicBezTo>
                    <a:pt x="86" y="159"/>
                    <a:pt x="167" y="203"/>
                    <a:pt x="246" y="255"/>
                  </a:cubicBezTo>
                  <a:cubicBezTo>
                    <a:pt x="2349" y="1650"/>
                    <a:pt x="2785" y="4976"/>
                    <a:pt x="3246" y="8419"/>
                  </a:cubicBezTo>
                  <a:cubicBezTo>
                    <a:pt x="3293" y="8768"/>
                    <a:pt x="3022" y="9077"/>
                    <a:pt x="2669" y="9077"/>
                  </a:cubicBezTo>
                  <a:lnTo>
                    <a:pt x="3983" y="9077"/>
                  </a:lnTo>
                  <a:cubicBezTo>
                    <a:pt x="4336" y="9077"/>
                    <a:pt x="4606" y="8768"/>
                    <a:pt x="4560" y="8419"/>
                  </a:cubicBezTo>
                  <a:cubicBezTo>
                    <a:pt x="4099" y="4976"/>
                    <a:pt x="3663" y="1650"/>
                    <a:pt x="1560" y="255"/>
                  </a:cubicBezTo>
                  <a:cubicBezTo>
                    <a:pt x="1309" y="88"/>
                    <a:pt x="1012" y="0"/>
                    <a:pt x="710"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0"/>
            <p:cNvSpPr/>
            <p:nvPr/>
          </p:nvSpPr>
          <p:spPr>
            <a:xfrm>
              <a:off x="2652806" y="1928589"/>
              <a:ext cx="203745" cy="282998"/>
            </a:xfrm>
            <a:custGeom>
              <a:rect b="b" l="l" r="r" t="t"/>
              <a:pathLst>
                <a:path extrusionOk="0" h="9077" w="6535">
                  <a:moveTo>
                    <a:pt x="3897" y="0"/>
                  </a:moveTo>
                  <a:cubicBezTo>
                    <a:pt x="3596" y="0"/>
                    <a:pt x="3300" y="88"/>
                    <a:pt x="3048" y="255"/>
                  </a:cubicBezTo>
                  <a:cubicBezTo>
                    <a:pt x="945" y="1650"/>
                    <a:pt x="510" y="4977"/>
                    <a:pt x="49" y="8419"/>
                  </a:cubicBezTo>
                  <a:cubicBezTo>
                    <a:pt x="1" y="8768"/>
                    <a:pt x="273" y="9077"/>
                    <a:pt x="625" y="9077"/>
                  </a:cubicBezTo>
                  <a:lnTo>
                    <a:pt x="4413" y="9077"/>
                  </a:lnTo>
                  <a:cubicBezTo>
                    <a:pt x="5601" y="9077"/>
                    <a:pt x="6535" y="8061"/>
                    <a:pt x="6438" y="6875"/>
                  </a:cubicBezTo>
                  <a:lnTo>
                    <a:pt x="6273" y="4192"/>
                  </a:lnTo>
                  <a:cubicBezTo>
                    <a:pt x="5693" y="4613"/>
                    <a:pt x="4974" y="5022"/>
                    <a:pt x="4116" y="5032"/>
                  </a:cubicBezTo>
                  <a:lnTo>
                    <a:pt x="4116" y="5032"/>
                  </a:lnTo>
                  <a:lnTo>
                    <a:pt x="4098" y="3685"/>
                  </a:lnTo>
                  <a:cubicBezTo>
                    <a:pt x="4969" y="3672"/>
                    <a:pt x="5657" y="3134"/>
                    <a:pt x="6133" y="2589"/>
                  </a:cubicBezTo>
                  <a:lnTo>
                    <a:pt x="6035" y="1416"/>
                  </a:lnTo>
                  <a:cubicBezTo>
                    <a:pt x="5968" y="616"/>
                    <a:pt x="4699" y="0"/>
                    <a:pt x="3897" y="0"/>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0"/>
            <p:cNvSpPr/>
            <p:nvPr/>
          </p:nvSpPr>
          <p:spPr>
            <a:xfrm>
              <a:off x="2652868" y="1928527"/>
              <a:ext cx="143604" cy="283029"/>
            </a:xfrm>
            <a:custGeom>
              <a:rect b="b" l="l" r="r" t="t"/>
              <a:pathLst>
                <a:path extrusionOk="0" h="9078" w="4606">
                  <a:moveTo>
                    <a:pt x="3896" y="1"/>
                  </a:moveTo>
                  <a:cubicBezTo>
                    <a:pt x="3594" y="1"/>
                    <a:pt x="3298" y="89"/>
                    <a:pt x="3046" y="255"/>
                  </a:cubicBezTo>
                  <a:cubicBezTo>
                    <a:pt x="943" y="1650"/>
                    <a:pt x="508" y="4976"/>
                    <a:pt x="47" y="8420"/>
                  </a:cubicBezTo>
                  <a:cubicBezTo>
                    <a:pt x="0" y="8767"/>
                    <a:pt x="269" y="9078"/>
                    <a:pt x="621" y="9078"/>
                  </a:cubicBezTo>
                  <a:cubicBezTo>
                    <a:pt x="622" y="9078"/>
                    <a:pt x="623" y="9078"/>
                    <a:pt x="623" y="9078"/>
                  </a:cubicBezTo>
                  <a:lnTo>
                    <a:pt x="1939" y="9078"/>
                  </a:lnTo>
                  <a:cubicBezTo>
                    <a:pt x="1586" y="9078"/>
                    <a:pt x="1316" y="8768"/>
                    <a:pt x="1362" y="8420"/>
                  </a:cubicBezTo>
                  <a:cubicBezTo>
                    <a:pt x="1823" y="4976"/>
                    <a:pt x="2258" y="1650"/>
                    <a:pt x="4362" y="255"/>
                  </a:cubicBezTo>
                  <a:cubicBezTo>
                    <a:pt x="4440" y="203"/>
                    <a:pt x="4521" y="160"/>
                    <a:pt x="4606" y="124"/>
                  </a:cubicBezTo>
                  <a:cubicBezTo>
                    <a:pt x="4356" y="44"/>
                    <a:pt x="4109" y="1"/>
                    <a:pt x="3896" y="1"/>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0"/>
            <p:cNvSpPr/>
            <p:nvPr/>
          </p:nvSpPr>
          <p:spPr>
            <a:xfrm>
              <a:off x="2762523" y="2023372"/>
              <a:ext cx="36072" cy="82277"/>
            </a:xfrm>
            <a:custGeom>
              <a:rect b="b" l="l" r="r" t="t"/>
              <a:pathLst>
                <a:path extrusionOk="0" h="2639" w="1157">
                  <a:moveTo>
                    <a:pt x="579" y="0"/>
                  </a:moveTo>
                  <a:cubicBezTo>
                    <a:pt x="259" y="0"/>
                    <a:pt x="0" y="590"/>
                    <a:pt x="0" y="1319"/>
                  </a:cubicBezTo>
                  <a:cubicBezTo>
                    <a:pt x="0" y="2047"/>
                    <a:pt x="259" y="2638"/>
                    <a:pt x="579" y="2638"/>
                  </a:cubicBezTo>
                  <a:cubicBezTo>
                    <a:pt x="898" y="2638"/>
                    <a:pt x="1157" y="2047"/>
                    <a:pt x="1157" y="1319"/>
                  </a:cubicBezTo>
                  <a:cubicBezTo>
                    <a:pt x="1157" y="590"/>
                    <a:pt x="898" y="0"/>
                    <a:pt x="579"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0"/>
            <p:cNvSpPr/>
            <p:nvPr/>
          </p:nvSpPr>
          <p:spPr>
            <a:xfrm>
              <a:off x="2973446" y="2023372"/>
              <a:ext cx="36104" cy="82277"/>
            </a:xfrm>
            <a:custGeom>
              <a:rect b="b" l="l" r="r" t="t"/>
              <a:pathLst>
                <a:path extrusionOk="0" h="2639" w="1158">
                  <a:moveTo>
                    <a:pt x="579" y="0"/>
                  </a:moveTo>
                  <a:cubicBezTo>
                    <a:pt x="259" y="0"/>
                    <a:pt x="1" y="590"/>
                    <a:pt x="1" y="1319"/>
                  </a:cubicBezTo>
                  <a:cubicBezTo>
                    <a:pt x="1" y="2047"/>
                    <a:pt x="259" y="2638"/>
                    <a:pt x="579" y="2638"/>
                  </a:cubicBezTo>
                  <a:cubicBezTo>
                    <a:pt x="900" y="2638"/>
                    <a:pt x="1157" y="2047"/>
                    <a:pt x="1157" y="1319"/>
                  </a:cubicBezTo>
                  <a:cubicBezTo>
                    <a:pt x="1157" y="590"/>
                    <a:pt x="900" y="0"/>
                    <a:pt x="579"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0"/>
            <p:cNvSpPr/>
            <p:nvPr/>
          </p:nvSpPr>
          <p:spPr>
            <a:xfrm>
              <a:off x="2771721" y="1811140"/>
              <a:ext cx="227128" cy="315735"/>
            </a:xfrm>
            <a:custGeom>
              <a:rect b="b" l="l" r="r" t="t"/>
              <a:pathLst>
                <a:path extrusionOk="0" h="10127" w="7285">
                  <a:moveTo>
                    <a:pt x="3637" y="0"/>
                  </a:moveTo>
                  <a:cubicBezTo>
                    <a:pt x="3273" y="0"/>
                    <a:pt x="2978" y="297"/>
                    <a:pt x="2978" y="659"/>
                  </a:cubicBezTo>
                  <a:lnTo>
                    <a:pt x="2978" y="5060"/>
                  </a:lnTo>
                  <a:cubicBezTo>
                    <a:pt x="2978" y="5263"/>
                    <a:pt x="2922" y="5464"/>
                    <a:pt x="2813" y="5639"/>
                  </a:cubicBezTo>
                  <a:cubicBezTo>
                    <a:pt x="2688" y="5843"/>
                    <a:pt x="2510" y="6103"/>
                    <a:pt x="2283" y="6362"/>
                  </a:cubicBezTo>
                  <a:cubicBezTo>
                    <a:pt x="2092" y="6579"/>
                    <a:pt x="1897" y="6761"/>
                    <a:pt x="1697" y="6916"/>
                  </a:cubicBezTo>
                  <a:cubicBezTo>
                    <a:pt x="1569" y="7013"/>
                    <a:pt x="1417" y="7069"/>
                    <a:pt x="1256" y="7079"/>
                  </a:cubicBezTo>
                  <a:lnTo>
                    <a:pt x="1245" y="7079"/>
                  </a:lnTo>
                  <a:cubicBezTo>
                    <a:pt x="1234" y="7080"/>
                    <a:pt x="1224" y="7080"/>
                    <a:pt x="1213" y="7080"/>
                  </a:cubicBezTo>
                  <a:cubicBezTo>
                    <a:pt x="1194" y="7080"/>
                    <a:pt x="1175" y="7079"/>
                    <a:pt x="1157" y="7076"/>
                  </a:cubicBezTo>
                  <a:cubicBezTo>
                    <a:pt x="993" y="7047"/>
                    <a:pt x="603" y="6924"/>
                    <a:pt x="469" y="6424"/>
                  </a:cubicBezTo>
                  <a:cubicBezTo>
                    <a:pt x="441" y="6324"/>
                    <a:pt x="351" y="6257"/>
                    <a:pt x="251" y="6257"/>
                  </a:cubicBezTo>
                  <a:cubicBezTo>
                    <a:pt x="231" y="6257"/>
                    <a:pt x="211" y="6260"/>
                    <a:pt x="191" y="6265"/>
                  </a:cubicBezTo>
                  <a:cubicBezTo>
                    <a:pt x="73" y="6297"/>
                    <a:pt x="0" y="6420"/>
                    <a:pt x="32" y="6541"/>
                  </a:cubicBezTo>
                  <a:cubicBezTo>
                    <a:pt x="161" y="7018"/>
                    <a:pt x="457" y="7266"/>
                    <a:pt x="704" y="7394"/>
                  </a:cubicBezTo>
                  <a:cubicBezTo>
                    <a:pt x="644" y="7409"/>
                    <a:pt x="580" y="7422"/>
                    <a:pt x="516" y="7429"/>
                  </a:cubicBezTo>
                  <a:cubicBezTo>
                    <a:pt x="365" y="7451"/>
                    <a:pt x="252" y="7578"/>
                    <a:pt x="252" y="7732"/>
                  </a:cubicBezTo>
                  <a:lnTo>
                    <a:pt x="255" y="8272"/>
                  </a:lnTo>
                  <a:cubicBezTo>
                    <a:pt x="256" y="8543"/>
                    <a:pt x="479" y="8755"/>
                    <a:pt x="738" y="8755"/>
                  </a:cubicBezTo>
                  <a:cubicBezTo>
                    <a:pt x="765" y="8755"/>
                    <a:pt x="792" y="8753"/>
                    <a:pt x="818" y="8749"/>
                  </a:cubicBezTo>
                  <a:cubicBezTo>
                    <a:pt x="820" y="8749"/>
                    <a:pt x="823" y="8749"/>
                    <a:pt x="824" y="8747"/>
                  </a:cubicBezTo>
                  <a:lnTo>
                    <a:pt x="824" y="8747"/>
                  </a:lnTo>
                  <a:cubicBezTo>
                    <a:pt x="827" y="8903"/>
                    <a:pt x="810" y="9558"/>
                    <a:pt x="292" y="9681"/>
                  </a:cubicBezTo>
                  <a:cubicBezTo>
                    <a:pt x="175" y="9709"/>
                    <a:pt x="96" y="9824"/>
                    <a:pt x="117" y="9941"/>
                  </a:cubicBezTo>
                  <a:cubicBezTo>
                    <a:pt x="138" y="10053"/>
                    <a:pt x="233" y="10126"/>
                    <a:pt x="339" y="10126"/>
                  </a:cubicBezTo>
                  <a:cubicBezTo>
                    <a:pt x="354" y="10126"/>
                    <a:pt x="372" y="10125"/>
                    <a:pt x="389" y="10121"/>
                  </a:cubicBezTo>
                  <a:cubicBezTo>
                    <a:pt x="1152" y="9944"/>
                    <a:pt x="1301" y="9103"/>
                    <a:pt x="1272" y="8684"/>
                  </a:cubicBezTo>
                  <a:cubicBezTo>
                    <a:pt x="1271" y="8659"/>
                    <a:pt x="1285" y="8636"/>
                    <a:pt x="1310" y="8629"/>
                  </a:cubicBezTo>
                  <a:cubicBezTo>
                    <a:pt x="2067" y="8384"/>
                    <a:pt x="2677" y="7910"/>
                    <a:pt x="3143" y="7419"/>
                  </a:cubicBezTo>
                  <a:cubicBezTo>
                    <a:pt x="3280" y="7274"/>
                    <a:pt x="3465" y="7202"/>
                    <a:pt x="3648" y="7202"/>
                  </a:cubicBezTo>
                  <a:cubicBezTo>
                    <a:pt x="3832" y="7202"/>
                    <a:pt x="4016" y="7274"/>
                    <a:pt x="4152" y="7419"/>
                  </a:cubicBezTo>
                  <a:cubicBezTo>
                    <a:pt x="4614" y="7907"/>
                    <a:pt x="5220" y="8377"/>
                    <a:pt x="5970" y="8623"/>
                  </a:cubicBezTo>
                  <a:cubicBezTo>
                    <a:pt x="5994" y="8630"/>
                    <a:pt x="6009" y="8653"/>
                    <a:pt x="6007" y="8679"/>
                  </a:cubicBezTo>
                  <a:lnTo>
                    <a:pt x="6007" y="8684"/>
                  </a:lnTo>
                  <a:cubicBezTo>
                    <a:pt x="5978" y="9103"/>
                    <a:pt x="6125" y="9946"/>
                    <a:pt x="6890" y="10121"/>
                  </a:cubicBezTo>
                  <a:cubicBezTo>
                    <a:pt x="6906" y="10125"/>
                    <a:pt x="6924" y="10126"/>
                    <a:pt x="6940" y="10126"/>
                  </a:cubicBezTo>
                  <a:cubicBezTo>
                    <a:pt x="7047" y="10126"/>
                    <a:pt x="7141" y="10050"/>
                    <a:pt x="7162" y="9941"/>
                  </a:cubicBezTo>
                  <a:cubicBezTo>
                    <a:pt x="7183" y="9824"/>
                    <a:pt x="7104" y="9709"/>
                    <a:pt x="6985" y="9681"/>
                  </a:cubicBezTo>
                  <a:cubicBezTo>
                    <a:pt x="6465" y="9557"/>
                    <a:pt x="6450" y="8896"/>
                    <a:pt x="6453" y="8744"/>
                  </a:cubicBezTo>
                  <a:lnTo>
                    <a:pt x="6453" y="8744"/>
                  </a:lnTo>
                  <a:lnTo>
                    <a:pt x="6479" y="8749"/>
                  </a:lnTo>
                  <a:cubicBezTo>
                    <a:pt x="6505" y="8753"/>
                    <a:pt x="6530" y="8755"/>
                    <a:pt x="6555" y="8755"/>
                  </a:cubicBezTo>
                  <a:cubicBezTo>
                    <a:pt x="6817" y="8755"/>
                    <a:pt x="7036" y="8542"/>
                    <a:pt x="7039" y="8272"/>
                  </a:cubicBezTo>
                  <a:lnTo>
                    <a:pt x="7042" y="7732"/>
                  </a:lnTo>
                  <a:cubicBezTo>
                    <a:pt x="7043" y="7581"/>
                    <a:pt x="6932" y="7451"/>
                    <a:pt x="6780" y="7430"/>
                  </a:cubicBezTo>
                  <a:cubicBezTo>
                    <a:pt x="6711" y="7422"/>
                    <a:pt x="6644" y="7409"/>
                    <a:pt x="6578" y="7393"/>
                  </a:cubicBezTo>
                  <a:cubicBezTo>
                    <a:pt x="6831" y="7264"/>
                    <a:pt x="7124" y="7017"/>
                    <a:pt x="7251" y="6543"/>
                  </a:cubicBezTo>
                  <a:cubicBezTo>
                    <a:pt x="7284" y="6424"/>
                    <a:pt x="7214" y="6298"/>
                    <a:pt x="7092" y="6267"/>
                  </a:cubicBezTo>
                  <a:cubicBezTo>
                    <a:pt x="7072" y="6261"/>
                    <a:pt x="7052" y="6258"/>
                    <a:pt x="7033" y="6258"/>
                  </a:cubicBezTo>
                  <a:cubicBezTo>
                    <a:pt x="6935" y="6258"/>
                    <a:pt x="6844" y="6325"/>
                    <a:pt x="6816" y="6426"/>
                  </a:cubicBezTo>
                  <a:cubicBezTo>
                    <a:pt x="6666" y="6978"/>
                    <a:pt x="6202" y="7070"/>
                    <a:pt x="6085" y="7083"/>
                  </a:cubicBezTo>
                  <a:cubicBezTo>
                    <a:pt x="6079" y="7084"/>
                    <a:pt x="6073" y="7085"/>
                    <a:pt x="6068" y="7085"/>
                  </a:cubicBezTo>
                  <a:cubicBezTo>
                    <a:pt x="6063" y="7085"/>
                    <a:pt x="6057" y="7084"/>
                    <a:pt x="6051" y="7083"/>
                  </a:cubicBezTo>
                  <a:lnTo>
                    <a:pt x="6005" y="7076"/>
                  </a:lnTo>
                  <a:cubicBezTo>
                    <a:pt x="5858" y="7056"/>
                    <a:pt x="5719" y="7000"/>
                    <a:pt x="5602" y="6911"/>
                  </a:cubicBezTo>
                  <a:cubicBezTo>
                    <a:pt x="5084" y="6520"/>
                    <a:pt x="4707" y="5998"/>
                    <a:pt x="4489" y="5639"/>
                  </a:cubicBezTo>
                  <a:cubicBezTo>
                    <a:pt x="4380" y="5464"/>
                    <a:pt x="4325" y="5263"/>
                    <a:pt x="4325" y="5058"/>
                  </a:cubicBezTo>
                  <a:lnTo>
                    <a:pt x="4325" y="659"/>
                  </a:lnTo>
                  <a:cubicBezTo>
                    <a:pt x="4325" y="295"/>
                    <a:pt x="4029" y="0"/>
                    <a:pt x="3666" y="0"/>
                  </a:cubicBezTo>
                  <a:close/>
                </a:path>
              </a:pathLst>
            </a:custGeom>
            <a:solidFill>
              <a:srgbClr val="FD92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 name="Google Shape;576;p40"/>
          <p:cNvSpPr/>
          <p:nvPr/>
        </p:nvSpPr>
        <p:spPr>
          <a:xfrm>
            <a:off x="4012750" y="1797675"/>
            <a:ext cx="26358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Digestive disorder (GERD)</a:t>
            </a:r>
            <a:endParaRPr b="1">
              <a:solidFill>
                <a:srgbClr val="FFFFFF"/>
              </a:solidFill>
              <a:latin typeface="Mada"/>
              <a:ea typeface="Mada"/>
              <a:cs typeface="Mada"/>
              <a:sym typeface="Mada"/>
            </a:endParaRPr>
          </a:p>
        </p:txBody>
      </p:sp>
      <p:grpSp>
        <p:nvGrpSpPr>
          <p:cNvPr id="577" name="Google Shape;577;p40"/>
          <p:cNvGrpSpPr/>
          <p:nvPr/>
        </p:nvGrpSpPr>
        <p:grpSpPr>
          <a:xfrm>
            <a:off x="6327157" y="1843588"/>
            <a:ext cx="245095" cy="308374"/>
            <a:chOff x="7637629" y="3197959"/>
            <a:chExt cx="296439" cy="463861"/>
          </a:xfrm>
        </p:grpSpPr>
        <p:sp>
          <p:nvSpPr>
            <p:cNvPr id="578" name="Google Shape;578;p40"/>
            <p:cNvSpPr/>
            <p:nvPr/>
          </p:nvSpPr>
          <p:spPr>
            <a:xfrm>
              <a:off x="7637629" y="3250214"/>
              <a:ext cx="296436" cy="411605"/>
            </a:xfrm>
            <a:custGeom>
              <a:rect b="b" l="l" r="r" t="t"/>
              <a:pathLst>
                <a:path extrusionOk="0" h="13202" w="9508">
                  <a:moveTo>
                    <a:pt x="5440" y="0"/>
                  </a:moveTo>
                  <a:cubicBezTo>
                    <a:pt x="5112" y="0"/>
                    <a:pt x="4784" y="49"/>
                    <a:pt x="4462" y="159"/>
                  </a:cubicBezTo>
                  <a:cubicBezTo>
                    <a:pt x="3821" y="375"/>
                    <a:pt x="3299" y="774"/>
                    <a:pt x="2904" y="1367"/>
                  </a:cubicBezTo>
                  <a:cubicBezTo>
                    <a:pt x="2329" y="2236"/>
                    <a:pt x="2215" y="3363"/>
                    <a:pt x="2648" y="4319"/>
                  </a:cubicBezTo>
                  <a:cubicBezTo>
                    <a:pt x="2806" y="4669"/>
                    <a:pt x="3014" y="4948"/>
                    <a:pt x="3284" y="5156"/>
                  </a:cubicBezTo>
                  <a:cubicBezTo>
                    <a:pt x="3423" y="5264"/>
                    <a:pt x="3523" y="5422"/>
                    <a:pt x="3560" y="5598"/>
                  </a:cubicBezTo>
                  <a:cubicBezTo>
                    <a:pt x="3595" y="5767"/>
                    <a:pt x="3589" y="5926"/>
                    <a:pt x="3539" y="6072"/>
                  </a:cubicBezTo>
                  <a:cubicBezTo>
                    <a:pt x="3462" y="6289"/>
                    <a:pt x="3287" y="6455"/>
                    <a:pt x="3075" y="6522"/>
                  </a:cubicBezTo>
                  <a:cubicBezTo>
                    <a:pt x="2946" y="6561"/>
                    <a:pt x="2825" y="6607"/>
                    <a:pt x="2710" y="6658"/>
                  </a:cubicBezTo>
                  <a:cubicBezTo>
                    <a:pt x="2024" y="6961"/>
                    <a:pt x="1626" y="7634"/>
                    <a:pt x="1593" y="8329"/>
                  </a:cubicBezTo>
                  <a:cubicBezTo>
                    <a:pt x="714" y="8336"/>
                    <a:pt x="0" y="9053"/>
                    <a:pt x="0" y="9935"/>
                  </a:cubicBezTo>
                  <a:lnTo>
                    <a:pt x="0" y="13202"/>
                  </a:lnTo>
                  <a:lnTo>
                    <a:pt x="1197" y="13202"/>
                  </a:lnTo>
                  <a:lnTo>
                    <a:pt x="1197" y="9935"/>
                  </a:lnTo>
                  <a:cubicBezTo>
                    <a:pt x="1197" y="9709"/>
                    <a:pt x="1382" y="9527"/>
                    <a:pt x="1606" y="9527"/>
                  </a:cubicBezTo>
                  <a:lnTo>
                    <a:pt x="1931" y="9527"/>
                  </a:lnTo>
                  <a:cubicBezTo>
                    <a:pt x="1985" y="9602"/>
                    <a:pt x="2044" y="9678"/>
                    <a:pt x="2112" y="9746"/>
                  </a:cubicBezTo>
                  <a:cubicBezTo>
                    <a:pt x="2128" y="9764"/>
                    <a:pt x="2145" y="9782"/>
                    <a:pt x="2164" y="9798"/>
                  </a:cubicBezTo>
                  <a:cubicBezTo>
                    <a:pt x="2651" y="10278"/>
                    <a:pt x="3299" y="10527"/>
                    <a:pt x="3962" y="10527"/>
                  </a:cubicBezTo>
                  <a:cubicBezTo>
                    <a:pt x="4067" y="10527"/>
                    <a:pt x="4171" y="10521"/>
                    <a:pt x="4276" y="10509"/>
                  </a:cubicBezTo>
                  <a:cubicBezTo>
                    <a:pt x="5894" y="10315"/>
                    <a:pt x="7212" y="9545"/>
                    <a:pt x="8188" y="8125"/>
                  </a:cubicBezTo>
                  <a:cubicBezTo>
                    <a:pt x="9145" y="6736"/>
                    <a:pt x="9507" y="4982"/>
                    <a:pt x="9135" y="3314"/>
                  </a:cubicBezTo>
                  <a:cubicBezTo>
                    <a:pt x="8896" y="2243"/>
                    <a:pt x="8402" y="1394"/>
                    <a:pt x="7648" y="776"/>
                  </a:cubicBezTo>
                  <a:cubicBezTo>
                    <a:pt x="7614" y="747"/>
                    <a:pt x="7578" y="719"/>
                    <a:pt x="7543" y="693"/>
                  </a:cubicBezTo>
                  <a:cubicBezTo>
                    <a:pt x="7543" y="693"/>
                    <a:pt x="7075" y="355"/>
                    <a:pt x="6759" y="242"/>
                  </a:cubicBezTo>
                  <a:cubicBezTo>
                    <a:pt x="6332" y="91"/>
                    <a:pt x="5886" y="0"/>
                    <a:pt x="5440" y="0"/>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0"/>
            <p:cNvSpPr/>
            <p:nvPr/>
          </p:nvSpPr>
          <p:spPr>
            <a:xfrm>
              <a:off x="7725989" y="3250183"/>
              <a:ext cx="208079" cy="328174"/>
            </a:xfrm>
            <a:custGeom>
              <a:rect b="b" l="l" r="r" t="t"/>
              <a:pathLst>
                <a:path extrusionOk="0" h="10526" w="6674">
                  <a:moveTo>
                    <a:pt x="2694" y="1"/>
                  </a:moveTo>
                  <a:cubicBezTo>
                    <a:pt x="3009" y="121"/>
                    <a:pt x="3450" y="439"/>
                    <a:pt x="3450" y="439"/>
                  </a:cubicBezTo>
                  <a:cubicBezTo>
                    <a:pt x="3486" y="466"/>
                    <a:pt x="3521" y="493"/>
                    <a:pt x="3554" y="522"/>
                  </a:cubicBezTo>
                  <a:cubicBezTo>
                    <a:pt x="4310" y="1140"/>
                    <a:pt x="4803" y="1988"/>
                    <a:pt x="5041" y="3061"/>
                  </a:cubicBezTo>
                  <a:cubicBezTo>
                    <a:pt x="5414" y="4729"/>
                    <a:pt x="5050" y="6481"/>
                    <a:pt x="4095" y="7872"/>
                  </a:cubicBezTo>
                  <a:cubicBezTo>
                    <a:pt x="3117" y="9291"/>
                    <a:pt x="1800" y="10059"/>
                    <a:pt x="183" y="10254"/>
                  </a:cubicBezTo>
                  <a:cubicBezTo>
                    <a:pt x="121" y="10261"/>
                    <a:pt x="60" y="10267"/>
                    <a:pt x="1" y="10271"/>
                  </a:cubicBezTo>
                  <a:cubicBezTo>
                    <a:pt x="350" y="10440"/>
                    <a:pt x="735" y="10526"/>
                    <a:pt x="1126" y="10526"/>
                  </a:cubicBezTo>
                  <a:cubicBezTo>
                    <a:pt x="1231" y="10526"/>
                    <a:pt x="1337" y="10519"/>
                    <a:pt x="1443" y="10507"/>
                  </a:cubicBezTo>
                  <a:cubicBezTo>
                    <a:pt x="3061" y="10315"/>
                    <a:pt x="4381" y="9544"/>
                    <a:pt x="5357" y="8125"/>
                  </a:cubicBezTo>
                  <a:cubicBezTo>
                    <a:pt x="6312" y="6734"/>
                    <a:pt x="6673" y="4980"/>
                    <a:pt x="6301" y="3314"/>
                  </a:cubicBezTo>
                  <a:cubicBezTo>
                    <a:pt x="6062" y="2243"/>
                    <a:pt x="5568" y="1393"/>
                    <a:pt x="4814" y="775"/>
                  </a:cubicBezTo>
                  <a:cubicBezTo>
                    <a:pt x="4780" y="746"/>
                    <a:pt x="4744" y="719"/>
                    <a:pt x="4709" y="692"/>
                  </a:cubicBezTo>
                  <a:cubicBezTo>
                    <a:pt x="4709" y="692"/>
                    <a:pt x="4241" y="355"/>
                    <a:pt x="3925" y="242"/>
                  </a:cubicBezTo>
                  <a:cubicBezTo>
                    <a:pt x="3525" y="99"/>
                    <a:pt x="3112" y="11"/>
                    <a:pt x="2694" y="1"/>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0"/>
            <p:cNvSpPr/>
            <p:nvPr/>
          </p:nvSpPr>
          <p:spPr>
            <a:xfrm>
              <a:off x="7648791" y="3197959"/>
              <a:ext cx="78349" cy="131039"/>
            </a:xfrm>
            <a:custGeom>
              <a:rect b="b" l="l" r="r" t="t"/>
              <a:pathLst>
                <a:path extrusionOk="0" h="4203" w="2513">
                  <a:moveTo>
                    <a:pt x="1" y="0"/>
                  </a:moveTo>
                  <a:lnTo>
                    <a:pt x="1" y="1752"/>
                  </a:lnTo>
                  <a:cubicBezTo>
                    <a:pt x="1" y="2313"/>
                    <a:pt x="194" y="2864"/>
                    <a:pt x="544" y="3302"/>
                  </a:cubicBezTo>
                  <a:cubicBezTo>
                    <a:pt x="895" y="3740"/>
                    <a:pt x="1388" y="4049"/>
                    <a:pt x="1936" y="4172"/>
                  </a:cubicBezTo>
                  <a:lnTo>
                    <a:pt x="2076" y="4202"/>
                  </a:lnTo>
                  <a:cubicBezTo>
                    <a:pt x="2149" y="3812"/>
                    <a:pt x="2296" y="3435"/>
                    <a:pt x="2513" y="3094"/>
                  </a:cubicBezTo>
                  <a:cubicBezTo>
                    <a:pt x="2468" y="3072"/>
                    <a:pt x="2422" y="3053"/>
                    <a:pt x="2373" y="3043"/>
                  </a:cubicBezTo>
                  <a:lnTo>
                    <a:pt x="2199" y="3005"/>
                  </a:lnTo>
                  <a:cubicBezTo>
                    <a:pt x="1611" y="2872"/>
                    <a:pt x="1199" y="2358"/>
                    <a:pt x="1199" y="1755"/>
                  </a:cubicBezTo>
                  <a:lnTo>
                    <a:pt x="1199" y="2"/>
                  </a:lnTo>
                  <a:lnTo>
                    <a:pt x="1199" y="0"/>
                  </a:lnTo>
                  <a:close/>
                </a:path>
              </a:pathLst>
            </a:custGeom>
            <a:solidFill>
              <a:srgbClr val="FC5C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0"/>
            <p:cNvSpPr/>
            <p:nvPr/>
          </p:nvSpPr>
          <p:spPr>
            <a:xfrm>
              <a:off x="7689541" y="3282048"/>
              <a:ext cx="37662" cy="47047"/>
            </a:xfrm>
            <a:custGeom>
              <a:rect b="b" l="l" r="r" t="t"/>
              <a:pathLst>
                <a:path extrusionOk="0" h="1509" w="1208">
                  <a:moveTo>
                    <a:pt x="304" y="1"/>
                  </a:moveTo>
                  <a:cubicBezTo>
                    <a:pt x="117" y="389"/>
                    <a:pt x="15" y="814"/>
                    <a:pt x="0" y="1241"/>
                  </a:cubicBezTo>
                  <a:cubicBezTo>
                    <a:pt x="197" y="1346"/>
                    <a:pt x="411" y="1429"/>
                    <a:pt x="631" y="1476"/>
                  </a:cubicBezTo>
                  <a:lnTo>
                    <a:pt x="772" y="1508"/>
                  </a:lnTo>
                  <a:cubicBezTo>
                    <a:pt x="844" y="1118"/>
                    <a:pt x="990" y="738"/>
                    <a:pt x="1207" y="398"/>
                  </a:cubicBezTo>
                  <a:cubicBezTo>
                    <a:pt x="1164" y="376"/>
                    <a:pt x="1116" y="359"/>
                    <a:pt x="1069" y="347"/>
                  </a:cubicBezTo>
                  <a:lnTo>
                    <a:pt x="892" y="308"/>
                  </a:lnTo>
                  <a:cubicBezTo>
                    <a:pt x="665" y="256"/>
                    <a:pt x="464" y="148"/>
                    <a:pt x="304" y="1"/>
                  </a:cubicBezTo>
                  <a:close/>
                </a:path>
              </a:pathLst>
            </a:custGeom>
            <a:solidFill>
              <a:srgbClr val="FC4A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40"/>
          <p:cNvSpPr/>
          <p:nvPr/>
        </p:nvSpPr>
        <p:spPr>
          <a:xfrm>
            <a:off x="559075" y="5575250"/>
            <a:ext cx="25659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    Obstructive sleep apnea</a:t>
            </a:r>
            <a:endParaRPr b="1">
              <a:solidFill>
                <a:srgbClr val="FFFFFF"/>
              </a:solidFill>
              <a:latin typeface="Mada"/>
              <a:ea typeface="Mada"/>
              <a:cs typeface="Mada"/>
              <a:sym typeface="Mada"/>
            </a:endParaRPr>
          </a:p>
        </p:txBody>
      </p:sp>
      <p:pic>
        <p:nvPicPr>
          <p:cNvPr id="583" name="Google Shape;583;p40"/>
          <p:cNvPicPr preferRelativeResize="0"/>
          <p:nvPr/>
        </p:nvPicPr>
        <p:blipFill>
          <a:blip r:embed="rId6">
            <a:alphaModFix/>
          </a:blip>
          <a:stretch>
            <a:fillRect/>
          </a:stretch>
        </p:blipFill>
        <p:spPr>
          <a:xfrm>
            <a:off x="2743175" y="5611013"/>
            <a:ext cx="328675" cy="328675"/>
          </a:xfrm>
          <a:prstGeom prst="rect">
            <a:avLst/>
          </a:prstGeom>
          <a:noFill/>
          <a:ln>
            <a:noFill/>
          </a:ln>
        </p:spPr>
      </p:pic>
      <p:sp>
        <p:nvSpPr>
          <p:cNvPr id="584" name="Google Shape;584;p40"/>
          <p:cNvSpPr/>
          <p:nvPr/>
        </p:nvSpPr>
        <p:spPr>
          <a:xfrm>
            <a:off x="3968725" y="5575250"/>
            <a:ext cx="25659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    Physical function</a:t>
            </a:r>
            <a:endParaRPr b="1">
              <a:solidFill>
                <a:srgbClr val="FFFFFF"/>
              </a:solidFill>
              <a:latin typeface="Mada"/>
              <a:ea typeface="Mada"/>
              <a:cs typeface="Mada"/>
              <a:sym typeface="Mada"/>
            </a:endParaRPr>
          </a:p>
        </p:txBody>
      </p:sp>
      <p:pic>
        <p:nvPicPr>
          <p:cNvPr id="585" name="Google Shape;585;p40"/>
          <p:cNvPicPr preferRelativeResize="0"/>
          <p:nvPr/>
        </p:nvPicPr>
        <p:blipFill>
          <a:blip r:embed="rId7">
            <a:alphaModFix/>
          </a:blip>
          <a:stretch>
            <a:fillRect/>
          </a:stretch>
        </p:blipFill>
        <p:spPr>
          <a:xfrm>
            <a:off x="6140275" y="5611013"/>
            <a:ext cx="328675" cy="328675"/>
          </a:xfrm>
          <a:prstGeom prst="rect">
            <a:avLst/>
          </a:prstGeom>
          <a:noFill/>
          <a:ln>
            <a:noFill/>
          </a:ln>
        </p:spPr>
      </p:pic>
      <p:sp>
        <p:nvSpPr>
          <p:cNvPr id="586" name="Google Shape;586;p40"/>
          <p:cNvSpPr/>
          <p:nvPr/>
        </p:nvSpPr>
        <p:spPr>
          <a:xfrm>
            <a:off x="0" y="0"/>
            <a:ext cx="1247700" cy="414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3F3F3"/>
                </a:solidFill>
                <a:latin typeface="Mada"/>
                <a:ea typeface="Mada"/>
                <a:cs typeface="Mada"/>
                <a:sym typeface="Mada"/>
              </a:rPr>
              <a:t>Females slides</a:t>
            </a:r>
            <a:endParaRPr b="1" sz="1300">
              <a:solidFill>
                <a:srgbClr val="F3F3F3"/>
              </a:solidFill>
              <a:latin typeface="Mada"/>
              <a:ea typeface="Mada"/>
              <a:cs typeface="Mada"/>
              <a:sym typeface="Mada"/>
            </a:endParaRPr>
          </a:p>
        </p:txBody>
      </p:sp>
      <p:sp>
        <p:nvSpPr>
          <p:cNvPr id="587" name="Google Shape;587;p4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Complication of obesity</a:t>
            </a:r>
            <a:endParaRPr b="1" i="1" sz="2600">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1"/>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593" name="Google Shape;593;p41"/>
          <p:cNvSpPr/>
          <p:nvPr/>
        </p:nvSpPr>
        <p:spPr>
          <a:xfrm>
            <a:off x="207875" y="884825"/>
            <a:ext cx="495300" cy="562200"/>
          </a:xfrm>
          <a:prstGeom prst="diamond">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1"/>
          <p:cNvSpPr txBox="1"/>
          <p:nvPr/>
        </p:nvSpPr>
        <p:spPr>
          <a:xfrm>
            <a:off x="290950" y="966800"/>
            <a:ext cx="4953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800">
                <a:latin typeface="Mada"/>
                <a:ea typeface="Mada"/>
                <a:cs typeface="Mada"/>
                <a:sym typeface="Mada"/>
              </a:rPr>
              <a:t>3</a:t>
            </a:r>
            <a:endParaRPr b="1" sz="1800">
              <a:latin typeface="Mada"/>
              <a:ea typeface="Mada"/>
              <a:cs typeface="Mada"/>
              <a:sym typeface="Mada"/>
            </a:endParaRPr>
          </a:p>
        </p:txBody>
      </p:sp>
      <p:sp>
        <p:nvSpPr>
          <p:cNvPr id="595" name="Google Shape;595;p41"/>
          <p:cNvSpPr txBox="1"/>
          <p:nvPr/>
        </p:nvSpPr>
        <p:spPr>
          <a:xfrm>
            <a:off x="542150" y="1963900"/>
            <a:ext cx="6762300" cy="19404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Obesity negatively affects physical, psychological and sexual aspects of life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Weight stigma also increase the risk of:</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Anxiety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Depression</a:t>
            </a:r>
            <a:r>
              <a:rPr lang="ar" sz="1200">
                <a:latin typeface="Mada"/>
                <a:ea typeface="Mada"/>
                <a:cs typeface="Mada"/>
                <a:sym typeface="Mada"/>
              </a:rPr>
              <a:t>: </a:t>
            </a:r>
            <a:r>
              <a:rPr lang="ar" sz="1200">
                <a:solidFill>
                  <a:srgbClr val="6AA84F"/>
                </a:solidFill>
                <a:latin typeface="Mada"/>
                <a:ea typeface="Mada"/>
                <a:cs typeface="Mada"/>
                <a:sym typeface="Mada"/>
              </a:rPr>
              <a:t>depressed individuals </a:t>
            </a:r>
            <a:endParaRPr sz="1200">
              <a:solidFill>
                <a:srgbClr val="6AA84F"/>
              </a:solidFill>
              <a:latin typeface="Mada"/>
              <a:ea typeface="Mada"/>
              <a:cs typeface="Mada"/>
              <a:sym typeface="Mada"/>
            </a:endParaRPr>
          </a:p>
          <a:p>
            <a:pPr indent="457200" lvl="0" marL="457200" rtl="0" algn="l">
              <a:spcBef>
                <a:spcPts val="0"/>
              </a:spcBef>
              <a:spcAft>
                <a:spcPts val="0"/>
              </a:spcAft>
              <a:buNone/>
            </a:pPr>
            <a:r>
              <a:rPr lang="ar" sz="1200">
                <a:solidFill>
                  <a:srgbClr val="6AA84F"/>
                </a:solidFill>
                <a:latin typeface="Mada"/>
                <a:ea typeface="Mada"/>
                <a:cs typeface="Mada"/>
                <a:sym typeface="Mada"/>
              </a:rPr>
              <a:t>Tend to eat more = even more weight Gain</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Suicidality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Low self-esteem</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Avoidance of physical activity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Avoidance of health care services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Increased risk of weight gain </a:t>
            </a:r>
            <a:endParaRPr sz="1200">
              <a:latin typeface="Mada"/>
              <a:ea typeface="Mada"/>
              <a:cs typeface="Mada"/>
              <a:sym typeface="Mada"/>
            </a:endParaRPr>
          </a:p>
        </p:txBody>
      </p:sp>
      <p:sp>
        <p:nvSpPr>
          <p:cNvPr id="596" name="Google Shape;596;p41"/>
          <p:cNvSpPr/>
          <p:nvPr/>
        </p:nvSpPr>
        <p:spPr>
          <a:xfrm>
            <a:off x="456425" y="904475"/>
            <a:ext cx="2286000" cy="523200"/>
          </a:xfrm>
          <a:prstGeom prst="chevron">
            <a:avLst>
              <a:gd fmla="val 50000" name="adj"/>
            </a:avLst>
          </a:prstGeom>
          <a:solidFill>
            <a:schemeClr val="accent4"/>
          </a:solidFill>
          <a:ln cap="flat" cmpd="sng" w="28575">
            <a:solidFill>
              <a:srgbClr val="76A5AF"/>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600">
                <a:latin typeface="Mada"/>
                <a:ea typeface="Mada"/>
                <a:cs typeface="Mada"/>
                <a:sym typeface="Mada"/>
              </a:rPr>
              <a:t>          </a:t>
            </a:r>
            <a:r>
              <a:rPr b="1" lang="ar" sz="1600">
                <a:latin typeface="Mada"/>
                <a:ea typeface="Mada"/>
                <a:cs typeface="Mada"/>
                <a:sym typeface="Mada"/>
              </a:rPr>
              <a:t>Mental</a:t>
            </a:r>
            <a:endParaRPr b="1" sz="1600">
              <a:latin typeface="Mada"/>
              <a:ea typeface="Mada"/>
              <a:cs typeface="Mada"/>
              <a:sym typeface="Mada"/>
            </a:endParaRPr>
          </a:p>
        </p:txBody>
      </p:sp>
      <p:sp>
        <p:nvSpPr>
          <p:cNvPr id="597" name="Google Shape;597;p41"/>
          <p:cNvSpPr txBox="1"/>
          <p:nvPr/>
        </p:nvSpPr>
        <p:spPr>
          <a:xfrm>
            <a:off x="535500" y="4451691"/>
            <a:ext cx="6762300" cy="20250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6600" lvl="0" marL="460800" rtl="0" algn="l">
              <a:spcBef>
                <a:spcPts val="0"/>
              </a:spcBef>
              <a:spcAft>
                <a:spcPts val="0"/>
              </a:spcAft>
              <a:buSzPts val="1200"/>
              <a:buFont typeface="Mada"/>
              <a:buChar char="●"/>
            </a:pPr>
            <a:r>
              <a:rPr lang="ar" sz="1200">
                <a:latin typeface="Mada"/>
                <a:ea typeface="Mada"/>
                <a:cs typeface="Mada"/>
                <a:sym typeface="Mada"/>
              </a:rPr>
              <a:t>Public view obesity as a personal problem of bad choices </a:t>
            </a:r>
            <a:endParaRPr sz="1200">
              <a:latin typeface="Mada"/>
              <a:ea typeface="Mada"/>
              <a:cs typeface="Mada"/>
              <a:sym typeface="Mada"/>
            </a:endParaRPr>
          </a:p>
          <a:p>
            <a:pPr indent="-306600" lvl="0" marL="460800" rtl="0" algn="l">
              <a:spcBef>
                <a:spcPts val="0"/>
              </a:spcBef>
              <a:spcAft>
                <a:spcPts val="0"/>
              </a:spcAft>
              <a:buSzPts val="1200"/>
              <a:buFont typeface="Mada"/>
              <a:buChar char="●"/>
            </a:pPr>
            <a:r>
              <a:rPr lang="ar" sz="1200">
                <a:latin typeface="Mada"/>
                <a:ea typeface="Mada"/>
                <a:cs typeface="Mada"/>
                <a:sym typeface="Mada"/>
              </a:rPr>
              <a:t>The </a:t>
            </a:r>
            <a:r>
              <a:rPr lang="ar" sz="1200">
                <a:latin typeface="Mada"/>
                <a:ea typeface="Mada"/>
                <a:cs typeface="Mada"/>
                <a:sym typeface="Mada"/>
              </a:rPr>
              <a:t>misconception</a:t>
            </a:r>
            <a:r>
              <a:rPr lang="ar" sz="1200">
                <a:latin typeface="Mada"/>
                <a:ea typeface="Mada"/>
                <a:cs typeface="Mada"/>
                <a:sym typeface="Mada"/>
              </a:rPr>
              <a:t> about “fat shaming” shaming </a:t>
            </a:r>
            <a:r>
              <a:rPr lang="ar" sz="1200">
                <a:latin typeface="Mada"/>
                <a:ea typeface="Mada"/>
                <a:cs typeface="Mada"/>
                <a:sym typeface="Mada"/>
              </a:rPr>
              <a:t>people</a:t>
            </a:r>
            <a:r>
              <a:rPr lang="ar" sz="1200">
                <a:latin typeface="Mada"/>
                <a:ea typeface="Mada"/>
                <a:cs typeface="Mada"/>
                <a:sym typeface="Mada"/>
              </a:rPr>
              <a:t> with obesity about </a:t>
            </a:r>
            <a:r>
              <a:rPr lang="ar" sz="1200">
                <a:latin typeface="Mada"/>
                <a:ea typeface="Mada"/>
                <a:cs typeface="Mada"/>
                <a:sym typeface="Mada"/>
              </a:rPr>
              <a:t>their</a:t>
            </a:r>
            <a:r>
              <a:rPr lang="ar" sz="1200">
                <a:latin typeface="Mada"/>
                <a:ea typeface="Mada"/>
                <a:cs typeface="Mada"/>
                <a:sym typeface="Mada"/>
              </a:rPr>
              <a:t> </a:t>
            </a:r>
            <a:r>
              <a:rPr lang="ar" sz="1200">
                <a:latin typeface="Mada"/>
                <a:ea typeface="Mada"/>
                <a:cs typeface="Mada"/>
                <a:sym typeface="Mada"/>
              </a:rPr>
              <a:t>weight</a:t>
            </a:r>
            <a:r>
              <a:rPr lang="ar" sz="1200">
                <a:latin typeface="Mada"/>
                <a:ea typeface="Mada"/>
                <a:cs typeface="Mada"/>
                <a:sym typeface="Mada"/>
              </a:rPr>
              <a:t>, will help </a:t>
            </a:r>
            <a:r>
              <a:rPr lang="ar" sz="1200">
                <a:latin typeface="Mada"/>
                <a:ea typeface="Mada"/>
                <a:cs typeface="Mada"/>
                <a:sym typeface="Mada"/>
              </a:rPr>
              <a:t>the individual lose weight</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specially in school-age children</a:t>
            </a:r>
            <a:endParaRPr sz="1200">
              <a:solidFill>
                <a:srgbClr val="6AA84F"/>
              </a:solidFill>
              <a:latin typeface="Mada"/>
              <a:ea typeface="Mada"/>
              <a:cs typeface="Mada"/>
              <a:sym typeface="Mada"/>
            </a:endParaRPr>
          </a:p>
          <a:p>
            <a:pPr indent="-306600" lvl="0" marL="4608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Many symptoms  are  related  to  psychological  problems  or  social pressures, such as the woman who cannot find fashionable clothes to wear.</a:t>
            </a:r>
            <a:endParaRPr sz="1200">
              <a:solidFill>
                <a:srgbClr val="1C4588"/>
              </a:solidFill>
              <a:latin typeface="Mada"/>
              <a:ea typeface="Mada"/>
              <a:cs typeface="Mada"/>
              <a:sym typeface="Mada"/>
            </a:endParaRPr>
          </a:p>
          <a:p>
            <a:pPr indent="-306600" lvl="0" marL="460800" rtl="0" algn="l">
              <a:spcBef>
                <a:spcPts val="0"/>
              </a:spcBef>
              <a:spcAft>
                <a:spcPts val="0"/>
              </a:spcAft>
              <a:buSzPts val="1200"/>
              <a:buFont typeface="Mada"/>
              <a:buChar char="●"/>
            </a:pPr>
            <a:r>
              <a:rPr lang="ar" sz="1200">
                <a:latin typeface="Mada"/>
                <a:ea typeface="Mada"/>
                <a:cs typeface="Mada"/>
                <a:sym typeface="Mada"/>
              </a:rPr>
              <a:t>Weight</a:t>
            </a:r>
            <a:r>
              <a:rPr lang="ar" sz="1200">
                <a:latin typeface="Mada"/>
                <a:ea typeface="Mada"/>
                <a:cs typeface="Mada"/>
                <a:sym typeface="Mada"/>
              </a:rPr>
              <a:t> discremntiantion usually manifests directly as testing, bullying, or </a:t>
            </a:r>
            <a:r>
              <a:rPr lang="ar" sz="1200">
                <a:latin typeface="Mada"/>
                <a:ea typeface="Mada"/>
                <a:cs typeface="Mada"/>
                <a:sym typeface="Mada"/>
              </a:rPr>
              <a:t>being</a:t>
            </a:r>
            <a:r>
              <a:rPr lang="ar" sz="1200">
                <a:latin typeface="Mada"/>
                <a:ea typeface="Mada"/>
                <a:cs typeface="Mada"/>
                <a:sym typeface="Mada"/>
              </a:rPr>
              <a:t> socially ignored </a:t>
            </a:r>
            <a:endParaRPr sz="1200">
              <a:latin typeface="Mada"/>
              <a:ea typeface="Mada"/>
              <a:cs typeface="Mada"/>
              <a:sym typeface="Mada"/>
            </a:endParaRPr>
          </a:p>
          <a:p>
            <a:pPr indent="-306600" lvl="0" marL="460800" rtl="0" algn="l">
              <a:spcBef>
                <a:spcPts val="0"/>
              </a:spcBef>
              <a:spcAft>
                <a:spcPts val="0"/>
              </a:spcAft>
              <a:buSzPts val="1200"/>
              <a:buFont typeface="Mada"/>
              <a:buChar char="●"/>
            </a:pPr>
            <a:r>
              <a:rPr lang="ar" sz="1200">
                <a:latin typeface="Mada"/>
                <a:ea typeface="Mada"/>
                <a:cs typeface="Mada"/>
                <a:sym typeface="Mada"/>
              </a:rPr>
              <a:t>Weight</a:t>
            </a:r>
            <a:r>
              <a:rPr lang="ar" sz="1200">
                <a:latin typeface="Mada"/>
                <a:ea typeface="Mada"/>
                <a:cs typeface="Mada"/>
                <a:sym typeface="Mada"/>
              </a:rPr>
              <a:t> stigma - a </a:t>
            </a:r>
            <a:r>
              <a:rPr lang="ar" sz="1200">
                <a:latin typeface="Mada"/>
                <a:ea typeface="Mada"/>
                <a:cs typeface="Mada"/>
                <a:sym typeface="Mada"/>
              </a:rPr>
              <a:t>negative</a:t>
            </a:r>
            <a:r>
              <a:rPr lang="ar" sz="1200">
                <a:latin typeface="Mada"/>
                <a:ea typeface="Mada"/>
                <a:cs typeface="Mada"/>
                <a:sym typeface="Mada"/>
              </a:rPr>
              <a:t> response to someone based on </a:t>
            </a:r>
            <a:r>
              <a:rPr lang="ar" sz="1200">
                <a:latin typeface="Mada"/>
                <a:ea typeface="Mada"/>
                <a:cs typeface="Mada"/>
                <a:sym typeface="Mada"/>
              </a:rPr>
              <a:t>their</a:t>
            </a:r>
            <a:r>
              <a:rPr lang="ar" sz="1200">
                <a:latin typeface="Mada"/>
                <a:ea typeface="Mada"/>
                <a:cs typeface="Mada"/>
                <a:sym typeface="Mada"/>
              </a:rPr>
              <a:t> weight </a:t>
            </a:r>
            <a:endParaRPr sz="1200">
              <a:latin typeface="Mada"/>
              <a:ea typeface="Mada"/>
              <a:cs typeface="Mada"/>
              <a:sym typeface="Mada"/>
            </a:endParaRPr>
          </a:p>
          <a:p>
            <a:pPr indent="-306600" lvl="0" marL="460800" rtl="0" algn="l">
              <a:spcBef>
                <a:spcPts val="0"/>
              </a:spcBef>
              <a:spcAft>
                <a:spcPts val="0"/>
              </a:spcAft>
              <a:buSzPts val="1200"/>
              <a:buFont typeface="Mada"/>
              <a:buChar char="●"/>
            </a:pPr>
            <a:r>
              <a:rPr lang="ar" sz="1200">
                <a:latin typeface="Mada"/>
                <a:ea typeface="Mada"/>
                <a:cs typeface="Mada"/>
                <a:sym typeface="Mada"/>
              </a:rPr>
              <a:t>Is the fourth most common form of social discrimination amongest adults - after age, gender and race </a:t>
            </a:r>
            <a:endParaRPr sz="1200">
              <a:latin typeface="Mada"/>
              <a:ea typeface="Mada"/>
              <a:cs typeface="Mada"/>
              <a:sym typeface="Mada"/>
            </a:endParaRPr>
          </a:p>
          <a:p>
            <a:pPr indent="-306600" lvl="0" marL="460800" rtl="0" algn="l">
              <a:spcBef>
                <a:spcPts val="0"/>
              </a:spcBef>
              <a:spcAft>
                <a:spcPts val="0"/>
              </a:spcAft>
              <a:buSzPts val="1200"/>
              <a:buFont typeface="Mada"/>
              <a:buChar char="●"/>
            </a:pPr>
            <a:r>
              <a:rPr lang="ar" sz="1200">
                <a:latin typeface="Mada"/>
                <a:ea typeface="Mada"/>
                <a:cs typeface="Mada"/>
                <a:sym typeface="Mada"/>
              </a:rPr>
              <a:t>Is the only form of discrimination still widely deemed to be socially acceptable</a:t>
            </a:r>
            <a:endParaRPr sz="1200">
              <a:latin typeface="Mada"/>
              <a:ea typeface="Mada"/>
              <a:cs typeface="Mada"/>
              <a:sym typeface="Mada"/>
            </a:endParaRPr>
          </a:p>
        </p:txBody>
      </p:sp>
      <p:pic>
        <p:nvPicPr>
          <p:cNvPr id="598" name="Google Shape;598;p41"/>
          <p:cNvPicPr preferRelativeResize="0"/>
          <p:nvPr/>
        </p:nvPicPr>
        <p:blipFill>
          <a:blip r:embed="rId3">
            <a:alphaModFix/>
          </a:blip>
          <a:stretch>
            <a:fillRect/>
          </a:stretch>
        </p:blipFill>
        <p:spPr>
          <a:xfrm>
            <a:off x="4311796" y="2439200"/>
            <a:ext cx="2962803" cy="1144575"/>
          </a:xfrm>
          <a:prstGeom prst="rect">
            <a:avLst/>
          </a:prstGeom>
          <a:noFill/>
          <a:ln>
            <a:noFill/>
          </a:ln>
        </p:spPr>
      </p:pic>
      <p:sp>
        <p:nvSpPr>
          <p:cNvPr id="599" name="Google Shape;599;p41"/>
          <p:cNvSpPr/>
          <p:nvPr/>
        </p:nvSpPr>
        <p:spPr>
          <a:xfrm>
            <a:off x="542150" y="1563700"/>
            <a:ext cx="41277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Psychological and psychiatric consequences</a:t>
            </a:r>
            <a:endParaRPr b="1">
              <a:solidFill>
                <a:srgbClr val="FFFFFF"/>
              </a:solidFill>
              <a:latin typeface="Mada"/>
              <a:ea typeface="Mada"/>
              <a:cs typeface="Mada"/>
              <a:sym typeface="Mada"/>
            </a:endParaRPr>
          </a:p>
        </p:txBody>
      </p:sp>
      <p:sp>
        <p:nvSpPr>
          <p:cNvPr id="600" name="Google Shape;600;p41"/>
          <p:cNvSpPr/>
          <p:nvPr/>
        </p:nvSpPr>
        <p:spPr>
          <a:xfrm>
            <a:off x="560850" y="4043616"/>
            <a:ext cx="40101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Social </a:t>
            </a:r>
            <a:r>
              <a:rPr b="1" lang="ar">
                <a:solidFill>
                  <a:srgbClr val="FFFFFF"/>
                </a:solidFill>
                <a:latin typeface="Mada"/>
                <a:ea typeface="Mada"/>
                <a:cs typeface="Mada"/>
                <a:sym typeface="Mada"/>
              </a:rPr>
              <a:t>consequences</a:t>
            </a:r>
            <a:endParaRPr b="1">
              <a:solidFill>
                <a:srgbClr val="FFFFFF"/>
              </a:solidFill>
              <a:latin typeface="Mada"/>
              <a:ea typeface="Mada"/>
              <a:cs typeface="Mada"/>
              <a:sym typeface="Mada"/>
            </a:endParaRPr>
          </a:p>
        </p:txBody>
      </p:sp>
      <p:pic>
        <p:nvPicPr>
          <p:cNvPr id="601" name="Google Shape;601;p41"/>
          <p:cNvPicPr preferRelativeResize="0"/>
          <p:nvPr/>
        </p:nvPicPr>
        <p:blipFill>
          <a:blip r:embed="rId4">
            <a:alphaModFix/>
          </a:blip>
          <a:stretch>
            <a:fillRect/>
          </a:stretch>
        </p:blipFill>
        <p:spPr>
          <a:xfrm>
            <a:off x="4304165" y="1563709"/>
            <a:ext cx="400200" cy="400200"/>
          </a:xfrm>
          <a:prstGeom prst="rect">
            <a:avLst/>
          </a:prstGeom>
          <a:noFill/>
          <a:ln>
            <a:noFill/>
          </a:ln>
        </p:spPr>
      </p:pic>
      <p:pic>
        <p:nvPicPr>
          <p:cNvPr id="602" name="Google Shape;602;p41"/>
          <p:cNvPicPr preferRelativeResize="0"/>
          <p:nvPr/>
        </p:nvPicPr>
        <p:blipFill>
          <a:blip r:embed="rId5">
            <a:alphaModFix/>
          </a:blip>
          <a:stretch>
            <a:fillRect/>
          </a:stretch>
        </p:blipFill>
        <p:spPr>
          <a:xfrm>
            <a:off x="4105075" y="4088165"/>
            <a:ext cx="306550" cy="306550"/>
          </a:xfrm>
          <a:prstGeom prst="rect">
            <a:avLst/>
          </a:prstGeom>
          <a:noFill/>
          <a:ln>
            <a:noFill/>
          </a:ln>
        </p:spPr>
      </p:pic>
      <p:sp>
        <p:nvSpPr>
          <p:cNvPr id="603" name="Google Shape;603;p41"/>
          <p:cNvSpPr/>
          <p:nvPr/>
        </p:nvSpPr>
        <p:spPr>
          <a:xfrm>
            <a:off x="0" y="0"/>
            <a:ext cx="1247700" cy="414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3F3F3"/>
                </a:solidFill>
                <a:latin typeface="Mada"/>
                <a:ea typeface="Mada"/>
                <a:cs typeface="Mada"/>
                <a:sym typeface="Mada"/>
              </a:rPr>
              <a:t>Females slides</a:t>
            </a:r>
            <a:endParaRPr b="1" sz="1300">
              <a:solidFill>
                <a:srgbClr val="F3F3F3"/>
              </a:solidFill>
              <a:latin typeface="Mada"/>
              <a:ea typeface="Mada"/>
              <a:cs typeface="Mada"/>
              <a:sym typeface="Mada"/>
            </a:endParaRPr>
          </a:p>
        </p:txBody>
      </p:sp>
      <p:sp>
        <p:nvSpPr>
          <p:cNvPr id="604" name="Google Shape;604;p4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Complication of obesity</a:t>
            </a:r>
            <a:endParaRPr b="1" i="1" sz="2600">
              <a:latin typeface="Mada"/>
              <a:ea typeface="Mada"/>
              <a:cs typeface="Mada"/>
              <a:sym typeface="Mada"/>
            </a:endParaRPr>
          </a:p>
        </p:txBody>
      </p:sp>
      <p:sp>
        <p:nvSpPr>
          <p:cNvPr id="605" name="Google Shape;605;p41"/>
          <p:cNvSpPr txBox="1"/>
          <p:nvPr/>
        </p:nvSpPr>
        <p:spPr>
          <a:xfrm>
            <a:off x="475125" y="6921916"/>
            <a:ext cx="6624900" cy="1281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Life expectancy decreases as BMI increases.</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Obese patients are at risk of early death, mainly from </a:t>
            </a:r>
            <a:r>
              <a:rPr b="1" lang="ar" sz="1200">
                <a:solidFill>
                  <a:srgbClr val="1C4588"/>
                </a:solidFill>
                <a:latin typeface="Mada"/>
                <a:ea typeface="Mada"/>
                <a:cs typeface="Mada"/>
                <a:sym typeface="Mada"/>
              </a:rPr>
              <a:t>diabetes</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coronary heart disease (Major cause)</a:t>
            </a:r>
            <a:r>
              <a:rPr lang="ar" sz="1200">
                <a:solidFill>
                  <a:srgbClr val="1C4588"/>
                </a:solidFill>
                <a:latin typeface="Mada"/>
                <a:ea typeface="Mada"/>
                <a:cs typeface="Mada"/>
                <a:sym typeface="Mada"/>
              </a:rPr>
              <a:t> and </a:t>
            </a:r>
            <a:r>
              <a:rPr b="1" lang="ar" sz="1200">
                <a:solidFill>
                  <a:srgbClr val="1C4588"/>
                </a:solidFill>
                <a:latin typeface="Mada"/>
                <a:ea typeface="Mada"/>
                <a:cs typeface="Mada"/>
                <a:sym typeface="Mada"/>
              </a:rPr>
              <a:t>cerebrovascular disease</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Weight reduction </a:t>
            </a:r>
            <a:r>
              <a:rPr b="1" lang="ar" sz="1200">
                <a:solidFill>
                  <a:srgbClr val="CC0000"/>
                </a:solidFill>
                <a:latin typeface="Mada"/>
                <a:ea typeface="Mada"/>
                <a:cs typeface="Mada"/>
                <a:sym typeface="Mada"/>
              </a:rPr>
              <a:t>reduces this mortality</a:t>
            </a:r>
            <a:r>
              <a:rPr lang="ar" sz="1200">
                <a:solidFill>
                  <a:srgbClr val="1C4588"/>
                </a:solidFill>
                <a:latin typeface="Mada"/>
                <a:ea typeface="Mada"/>
                <a:cs typeface="Mada"/>
                <a:sym typeface="Mada"/>
              </a:rPr>
              <a:t> and therefore should be strongly encouraged</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Bariatric’ surgery is by far the most effective long-term treatment for obesity and is the only anti-obesity intervention that has been associated with reduced mortality. </a:t>
            </a:r>
            <a:endParaRPr sz="1200">
              <a:solidFill>
                <a:srgbClr val="1C4588"/>
              </a:solidFill>
              <a:latin typeface="Mada"/>
              <a:ea typeface="Mada"/>
              <a:cs typeface="Mada"/>
              <a:sym typeface="Mada"/>
            </a:endParaRPr>
          </a:p>
        </p:txBody>
      </p:sp>
      <p:pic>
        <p:nvPicPr>
          <p:cNvPr id="606" name="Google Shape;606;p41"/>
          <p:cNvPicPr preferRelativeResize="0"/>
          <p:nvPr/>
        </p:nvPicPr>
        <p:blipFill>
          <a:blip r:embed="rId6">
            <a:alphaModFix/>
          </a:blip>
          <a:stretch>
            <a:fillRect/>
          </a:stretch>
        </p:blipFill>
        <p:spPr>
          <a:xfrm>
            <a:off x="1152700" y="8127291"/>
            <a:ext cx="2797201" cy="1164982"/>
          </a:xfrm>
          <a:prstGeom prst="rect">
            <a:avLst/>
          </a:prstGeom>
          <a:noFill/>
          <a:ln>
            <a:noFill/>
          </a:ln>
        </p:spPr>
      </p:pic>
      <p:sp>
        <p:nvSpPr>
          <p:cNvPr id="607" name="Google Shape;607;p41"/>
          <p:cNvSpPr txBox="1"/>
          <p:nvPr/>
        </p:nvSpPr>
        <p:spPr>
          <a:xfrm>
            <a:off x="262200" y="6476678"/>
            <a:ext cx="4010100" cy="5214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Obesity and mortality</a:t>
            </a:r>
            <a:endParaRPr>
              <a:latin typeface="Mada"/>
              <a:ea typeface="Mada"/>
              <a:cs typeface="Mada"/>
              <a:sym typeface="Mada"/>
            </a:endParaRPr>
          </a:p>
        </p:txBody>
      </p:sp>
      <p:pic>
        <p:nvPicPr>
          <p:cNvPr id="608" name="Google Shape;608;p41"/>
          <p:cNvPicPr preferRelativeResize="0"/>
          <p:nvPr/>
        </p:nvPicPr>
        <p:blipFill>
          <a:blip r:embed="rId7">
            <a:alphaModFix/>
          </a:blip>
          <a:stretch>
            <a:fillRect/>
          </a:stretch>
        </p:blipFill>
        <p:spPr>
          <a:xfrm>
            <a:off x="4132559" y="8209179"/>
            <a:ext cx="2746066" cy="1083093"/>
          </a:xfrm>
          <a:prstGeom prst="rect">
            <a:avLst/>
          </a:prstGeom>
          <a:noFill/>
          <a:ln>
            <a:noFill/>
          </a:ln>
        </p:spPr>
      </p:pic>
      <p:pic>
        <p:nvPicPr>
          <p:cNvPr id="609" name="Google Shape;609;p41"/>
          <p:cNvPicPr preferRelativeResize="0"/>
          <p:nvPr/>
        </p:nvPicPr>
        <p:blipFill>
          <a:blip r:embed="rId8">
            <a:alphaModFix/>
          </a:blip>
          <a:stretch>
            <a:fillRect/>
          </a:stretch>
        </p:blipFill>
        <p:spPr>
          <a:xfrm>
            <a:off x="2774461" y="9390037"/>
            <a:ext cx="2339654" cy="1002478"/>
          </a:xfrm>
          <a:prstGeom prst="rect">
            <a:avLst/>
          </a:prstGeom>
          <a:noFill/>
          <a:ln>
            <a:noFill/>
          </a:ln>
        </p:spPr>
      </p:pic>
      <p:sp>
        <p:nvSpPr>
          <p:cNvPr id="610" name="Google Shape;610;p41"/>
          <p:cNvSpPr txBox="1"/>
          <p:nvPr/>
        </p:nvSpPr>
        <p:spPr>
          <a:xfrm>
            <a:off x="-8332950" y="7022938"/>
            <a:ext cx="3316800" cy="20250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6600" lvl="0" marL="460800" rtl="0" algn="l">
              <a:spcBef>
                <a:spcPts val="0"/>
              </a:spcBef>
              <a:spcAft>
                <a:spcPts val="0"/>
              </a:spcAft>
              <a:buSzPts val="1200"/>
              <a:buFont typeface="Mada"/>
              <a:buChar char="●"/>
            </a:pPr>
            <a:r>
              <a:rPr lang="ar" sz="1200">
                <a:latin typeface="Mada"/>
                <a:ea typeface="Mada"/>
                <a:cs typeface="Mada"/>
                <a:sym typeface="Mada"/>
              </a:rPr>
              <a:t>Preferences</a:t>
            </a:r>
            <a:r>
              <a:rPr lang="ar" sz="1200">
                <a:latin typeface="Mada"/>
                <a:ea typeface="Mada"/>
                <a:cs typeface="Mada"/>
                <a:sym typeface="Mada"/>
              </a:rPr>
              <a:t> for food high in fat and/or carbohydrate</a:t>
            </a:r>
            <a:endParaRPr sz="1200">
              <a:latin typeface="Mada"/>
              <a:ea typeface="Mada"/>
              <a:cs typeface="Mada"/>
              <a:sym typeface="Mada"/>
            </a:endParaRPr>
          </a:p>
          <a:p>
            <a:pPr indent="-306600" lvl="0" marL="460800" rtl="0" algn="l">
              <a:spcBef>
                <a:spcPts val="0"/>
              </a:spcBef>
              <a:spcAft>
                <a:spcPts val="0"/>
              </a:spcAft>
              <a:buSzPts val="1200"/>
              <a:buFont typeface="Mada"/>
              <a:buChar char="●"/>
            </a:pPr>
            <a:r>
              <a:rPr lang="ar" sz="1200">
                <a:latin typeface="Mada"/>
                <a:ea typeface="Mada"/>
                <a:cs typeface="Mada"/>
                <a:sym typeface="Mada"/>
              </a:rPr>
              <a:t>large portion sizes (value meals)</a:t>
            </a:r>
            <a:endParaRPr sz="1200">
              <a:latin typeface="Mada"/>
              <a:ea typeface="Mada"/>
              <a:cs typeface="Mada"/>
              <a:sym typeface="Mada"/>
            </a:endParaRPr>
          </a:p>
          <a:p>
            <a:pPr indent="-306600" lvl="0" marL="460800" rtl="0" algn="l">
              <a:spcBef>
                <a:spcPts val="0"/>
              </a:spcBef>
              <a:spcAft>
                <a:spcPts val="0"/>
              </a:spcAft>
              <a:buSzPts val="1200"/>
              <a:buFont typeface="Mada"/>
              <a:buChar char="●"/>
            </a:pPr>
            <a:r>
              <a:rPr lang="ar" sz="1200">
                <a:latin typeface="Mada"/>
                <a:ea typeface="Mada"/>
                <a:cs typeface="Mada"/>
                <a:sym typeface="Mada"/>
              </a:rPr>
              <a:t>Work-life circumstances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sedentary occupations and leisure activities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Heavy time commitments to work, social and family obligations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sleep deprivation</a:t>
            </a:r>
            <a:endParaRPr sz="1200">
              <a:latin typeface="Mada"/>
              <a:ea typeface="Mada"/>
              <a:cs typeface="Mada"/>
              <a:sym typeface="Mada"/>
            </a:endParaRPr>
          </a:p>
        </p:txBody>
      </p:sp>
      <p:sp>
        <p:nvSpPr>
          <p:cNvPr id="611" name="Google Shape;611;p41"/>
          <p:cNvSpPr/>
          <p:nvPr/>
        </p:nvSpPr>
        <p:spPr>
          <a:xfrm>
            <a:off x="-8332950" y="6622738"/>
            <a:ext cx="19671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Sociocultural</a:t>
            </a:r>
            <a:endParaRPr b="1">
              <a:solidFill>
                <a:srgbClr val="FFFFFF"/>
              </a:solidFill>
              <a:latin typeface="Mada"/>
              <a:ea typeface="Mada"/>
              <a:cs typeface="Mada"/>
              <a:sym typeface="Mada"/>
            </a:endParaRPr>
          </a:p>
        </p:txBody>
      </p:sp>
      <p:sp>
        <p:nvSpPr>
          <p:cNvPr id="612" name="Google Shape;612;p41"/>
          <p:cNvSpPr txBox="1"/>
          <p:nvPr/>
        </p:nvSpPr>
        <p:spPr>
          <a:xfrm>
            <a:off x="-4612462" y="7022938"/>
            <a:ext cx="3316800" cy="20250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6600" lvl="0" marL="460800" rtl="0" algn="l">
              <a:spcBef>
                <a:spcPts val="0"/>
              </a:spcBef>
              <a:spcAft>
                <a:spcPts val="0"/>
              </a:spcAft>
              <a:buSzPts val="1200"/>
              <a:buFont typeface="Mada"/>
              <a:buChar char="●"/>
            </a:pPr>
            <a:r>
              <a:rPr lang="ar" sz="1200">
                <a:latin typeface="Mada"/>
                <a:ea typeface="Mada"/>
                <a:cs typeface="Mada"/>
                <a:sym typeface="Mada"/>
              </a:rPr>
              <a:t>Community</a:t>
            </a:r>
            <a:r>
              <a:rPr lang="ar" sz="1200">
                <a:latin typeface="Mada"/>
                <a:ea typeface="Mada"/>
                <a:cs typeface="Mada"/>
                <a:sym typeface="Mada"/>
              </a:rPr>
              <a:t> design and infrastructure not conductive to physical activity</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lack of safe, convenient areas for outdoor activities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Distance between homes and work/shops too far for walking</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Lack of public transportation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ubiquity of escalators, elevators, etc</a:t>
            </a:r>
            <a:endParaRPr sz="1200">
              <a:latin typeface="Mada"/>
              <a:ea typeface="Mada"/>
              <a:cs typeface="Mada"/>
              <a:sym typeface="Mada"/>
            </a:endParaRPr>
          </a:p>
        </p:txBody>
      </p:sp>
      <p:sp>
        <p:nvSpPr>
          <p:cNvPr id="613" name="Google Shape;613;p41"/>
          <p:cNvSpPr/>
          <p:nvPr/>
        </p:nvSpPr>
        <p:spPr>
          <a:xfrm>
            <a:off x="-4612462" y="6622738"/>
            <a:ext cx="19671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Environmental</a:t>
            </a:r>
            <a:endParaRPr b="1">
              <a:solidFill>
                <a:srgbClr val="FFFFFF"/>
              </a:solidFill>
              <a:latin typeface="Mada"/>
              <a:ea typeface="Mada"/>
              <a:cs typeface="Mada"/>
              <a:sym typeface="Mada"/>
            </a:endParaRPr>
          </a:p>
        </p:txBody>
      </p:sp>
      <p:sp>
        <p:nvSpPr>
          <p:cNvPr id="614" name="Google Shape;614;p41"/>
          <p:cNvSpPr txBox="1"/>
          <p:nvPr/>
        </p:nvSpPr>
        <p:spPr>
          <a:xfrm>
            <a:off x="-8250600" y="6072613"/>
            <a:ext cx="72402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b="1" lang="ar" sz="2000">
                <a:highlight>
                  <a:srgbClr val="D0E0E3"/>
                </a:highlight>
                <a:latin typeface="Mada"/>
                <a:ea typeface="Mada"/>
                <a:cs typeface="Mada"/>
                <a:sym typeface="Mada"/>
              </a:rPr>
              <a:t>Sociocultural and </a:t>
            </a:r>
            <a:r>
              <a:rPr b="1" lang="ar" sz="2000">
                <a:highlight>
                  <a:srgbClr val="D0E0E3"/>
                </a:highlight>
                <a:latin typeface="Mada"/>
                <a:ea typeface="Mada"/>
                <a:cs typeface="Mada"/>
                <a:sym typeface="Mada"/>
              </a:rPr>
              <a:t>environmental</a:t>
            </a:r>
            <a:r>
              <a:rPr b="1" lang="ar" sz="2000">
                <a:highlight>
                  <a:srgbClr val="D0E0E3"/>
                </a:highlight>
                <a:latin typeface="Mada"/>
                <a:ea typeface="Mada"/>
                <a:cs typeface="Mada"/>
                <a:sym typeface="Mada"/>
              </a:rPr>
              <a:t> contributors to obesity</a:t>
            </a:r>
            <a:endParaRPr sz="2000">
              <a:latin typeface="Mada"/>
              <a:ea typeface="Mada"/>
              <a:cs typeface="Mada"/>
              <a:sym typeface="Mada"/>
            </a:endParaRPr>
          </a:p>
        </p:txBody>
      </p:sp>
      <p:cxnSp>
        <p:nvCxnSpPr>
          <p:cNvPr id="615" name="Google Shape;615;p41"/>
          <p:cNvCxnSpPr/>
          <p:nvPr/>
        </p:nvCxnSpPr>
        <p:spPr>
          <a:xfrm rot="10800000">
            <a:off x="8900" y="117546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2"/>
          <p:cNvSpPr/>
          <p:nvPr/>
        </p:nvSpPr>
        <p:spPr>
          <a:xfrm>
            <a:off x="274500" y="6343775"/>
            <a:ext cx="6888300" cy="1884600"/>
          </a:xfrm>
          <a:prstGeom prst="roundRect">
            <a:avLst>
              <a:gd fmla="val 16667" name="adj"/>
            </a:avLst>
          </a:prstGeom>
          <a:noFill/>
          <a:ln cap="flat" cmpd="sng" w="19050">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2"/>
          <p:cNvSpPr/>
          <p:nvPr/>
        </p:nvSpPr>
        <p:spPr>
          <a:xfrm>
            <a:off x="293625" y="3130400"/>
            <a:ext cx="6888300" cy="1311300"/>
          </a:xfrm>
          <a:prstGeom prst="roundRect">
            <a:avLst>
              <a:gd fmla="val 16667" name="adj"/>
            </a:avLst>
          </a:prstGeom>
          <a:noFill/>
          <a:ln cap="flat" cmpd="sng" w="19050">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2"/>
          <p:cNvSpPr/>
          <p:nvPr/>
        </p:nvSpPr>
        <p:spPr>
          <a:xfrm>
            <a:off x="355200" y="1698475"/>
            <a:ext cx="6845700" cy="923400"/>
          </a:xfrm>
          <a:prstGeom prst="roundRect">
            <a:avLst>
              <a:gd fmla="val 16667" name="adj"/>
            </a:avLst>
          </a:prstGeom>
          <a:no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23" name="Google Shape;623;p42"/>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624" name="Google Shape;624;p42"/>
          <p:cNvSpPr txBox="1"/>
          <p:nvPr/>
        </p:nvSpPr>
        <p:spPr>
          <a:xfrm>
            <a:off x="2898860" y="7841125"/>
            <a:ext cx="3981600" cy="40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2100">
              <a:solidFill>
                <a:srgbClr val="000000"/>
              </a:solidFill>
              <a:highlight>
                <a:srgbClr val="D0E0E3"/>
              </a:highlight>
              <a:latin typeface="Mada"/>
              <a:ea typeface="Mada"/>
              <a:cs typeface="Mada"/>
              <a:sym typeface="Mada"/>
            </a:endParaRPr>
          </a:p>
        </p:txBody>
      </p:sp>
      <p:sp>
        <p:nvSpPr>
          <p:cNvPr id="625" name="Google Shape;625;p42"/>
          <p:cNvSpPr txBox="1"/>
          <p:nvPr/>
        </p:nvSpPr>
        <p:spPr>
          <a:xfrm>
            <a:off x="241975" y="305025"/>
            <a:ext cx="6739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sz="1200">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p:txBody>
      </p:sp>
      <p:sp>
        <p:nvSpPr>
          <p:cNvPr id="626" name="Google Shape;626;p42"/>
          <p:cNvSpPr txBox="1"/>
          <p:nvPr/>
        </p:nvSpPr>
        <p:spPr>
          <a:xfrm>
            <a:off x="310075" y="1667775"/>
            <a:ext cx="66621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Reliable, easy, correlated with percentage of body fat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Guide for selection of therapy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Varies among different races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Recent WHO classification applied to whites, hispanics and black</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Asians are different: overweight BMI 23-24.9 kg/m2 and obesity by BMI &gt;  25 kg/m2</a:t>
            </a:r>
            <a:endParaRPr sz="1100">
              <a:latin typeface="Mada"/>
              <a:ea typeface="Mada"/>
              <a:cs typeface="Mada"/>
              <a:sym typeface="Mada"/>
            </a:endParaRPr>
          </a:p>
        </p:txBody>
      </p:sp>
      <p:sp>
        <p:nvSpPr>
          <p:cNvPr id="627" name="Google Shape;627;p42"/>
          <p:cNvSpPr txBox="1"/>
          <p:nvPr/>
        </p:nvSpPr>
        <p:spPr>
          <a:xfrm>
            <a:off x="331825" y="3130400"/>
            <a:ext cx="65805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Associated with increased risk of morbidity and mortality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M</a:t>
            </a:r>
            <a:r>
              <a:rPr lang="ar" sz="1100">
                <a:latin typeface="Mada"/>
                <a:ea typeface="Mada"/>
                <a:cs typeface="Mada"/>
                <a:sym typeface="Mada"/>
              </a:rPr>
              <a:t>easurement</a:t>
            </a:r>
            <a:r>
              <a:rPr lang="ar" sz="1100">
                <a:latin typeface="Mada"/>
                <a:ea typeface="Mada"/>
                <a:cs typeface="Mada"/>
                <a:sym typeface="Mada"/>
              </a:rPr>
              <a:t> of central adiposity and reflects visceral adiposity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Increase risk of heart disease, DM, hypertension, dyslipidemia</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Important in identifying the risk in BMI 25-34.9 kg/m2</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Risk increase with</a:t>
            </a:r>
            <a:r>
              <a:rPr b="1" lang="ar" sz="1100">
                <a:latin typeface="Mada"/>
                <a:ea typeface="Mada"/>
                <a:cs typeface="Mada"/>
                <a:sym typeface="Mada"/>
              </a:rPr>
              <a:t> WC &gt; 88 cm in women, 102 cm in men</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Not useful if BMI &gt; 35 kg/m2</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In Asian population risk starts with WC &gt; 80 cm in Asian women and &gt; 90 cm in Asian man</a:t>
            </a:r>
            <a:endParaRPr sz="1100">
              <a:latin typeface="Mada"/>
              <a:ea typeface="Mada"/>
              <a:cs typeface="Mada"/>
              <a:sym typeface="Mada"/>
            </a:endParaRPr>
          </a:p>
        </p:txBody>
      </p:sp>
      <p:sp>
        <p:nvSpPr>
          <p:cNvPr id="628" name="Google Shape;628;p42"/>
          <p:cNvSpPr txBox="1"/>
          <p:nvPr/>
        </p:nvSpPr>
        <p:spPr>
          <a:xfrm>
            <a:off x="241975" y="6420000"/>
            <a:ext cx="3779100" cy="2089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Identify</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risk</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factors:</a:t>
            </a:r>
            <a:endParaRPr b="1" sz="1100">
              <a:solidFill>
                <a:schemeClr val="dk1"/>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After BMI and WC, history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BP measurement</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Fasting lipid profile</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Fasting blood sugar</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Identify</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comorbidity:</a:t>
            </a:r>
            <a:endParaRPr b="1" sz="1100">
              <a:solidFill>
                <a:schemeClr val="dk1"/>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Help to classify the risk of mortality.</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Presence of atherosclerosis, DM2, HTN ,dyslipidemia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Sleep apnoea, GI, osteoarthritis, gout, </a:t>
            </a:r>
            <a:r>
              <a:rPr lang="ar" sz="1100">
                <a:solidFill>
                  <a:srgbClr val="6AA84F"/>
                </a:solidFill>
                <a:latin typeface="Mada"/>
                <a:ea typeface="Mada"/>
                <a:cs typeface="Mada"/>
                <a:sym typeface="Mada"/>
              </a:rPr>
              <a:t>GERD</a:t>
            </a:r>
            <a:r>
              <a:rPr lang="ar" sz="1100">
                <a:latin typeface="Mada"/>
                <a:ea typeface="Mada"/>
                <a:cs typeface="Mada"/>
                <a:sym typeface="Mada"/>
              </a:rPr>
              <a:t>.</a:t>
            </a:r>
            <a:endParaRPr sz="1100">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 </a:t>
            </a:r>
            <a:endParaRPr sz="1100"/>
          </a:p>
        </p:txBody>
      </p:sp>
      <p:sp>
        <p:nvSpPr>
          <p:cNvPr id="629" name="Google Shape;629;p42"/>
          <p:cNvSpPr txBox="1"/>
          <p:nvPr/>
        </p:nvSpPr>
        <p:spPr>
          <a:xfrm>
            <a:off x="3585475" y="6379725"/>
            <a:ext cx="3615300" cy="1708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CVD risk factors that would affect mortality risk:</a:t>
            </a:r>
            <a:endParaRPr b="1" sz="1100">
              <a:solidFill>
                <a:srgbClr val="CC0000"/>
              </a:solidFill>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HTN, </a:t>
            </a:r>
            <a:r>
              <a:rPr b="1" lang="ar" sz="1100">
                <a:latin typeface="Mada"/>
                <a:ea typeface="Mada"/>
                <a:cs typeface="Mada"/>
                <a:sym typeface="Mada"/>
              </a:rPr>
              <a:t>Smoking</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DM2</a:t>
            </a:r>
            <a:r>
              <a:rPr lang="ar" sz="1100">
                <a:latin typeface="Mada"/>
                <a:ea typeface="Mada"/>
                <a:cs typeface="Mada"/>
                <a:sym typeface="Mada"/>
              </a:rPr>
              <a:t> ( fasting blood glucose 110-125 mg/dl)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Dyslipidemia </a:t>
            </a:r>
            <a:r>
              <a:rPr lang="ar" sz="1100">
                <a:latin typeface="Mada"/>
                <a:ea typeface="Mada"/>
                <a:cs typeface="Mada"/>
                <a:sym typeface="Mada"/>
              </a:rPr>
              <a:t>( low HDL &lt; 35 or high	 LDL&gt; 130)</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Family history of premature CAD</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Physical inactivity </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Other risk factors:</a:t>
            </a:r>
            <a:r>
              <a:rPr b="1" lang="ar" sz="1100">
                <a:solidFill>
                  <a:srgbClr val="A64D79"/>
                </a:solidFill>
                <a:latin typeface="Mada"/>
                <a:ea typeface="Mada"/>
                <a:cs typeface="Mada"/>
                <a:sym typeface="Mada"/>
              </a:rPr>
              <a:t> </a:t>
            </a:r>
            <a:endParaRPr b="1" sz="1100">
              <a:solidFill>
                <a:srgbClr val="A64D79"/>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Age of onset of obesity</a:t>
            </a:r>
            <a:endParaRPr sz="1100">
              <a:latin typeface="Mada"/>
              <a:ea typeface="Mada"/>
              <a:cs typeface="Mada"/>
              <a:sym typeface="Mada"/>
            </a:endParaRPr>
          </a:p>
        </p:txBody>
      </p:sp>
      <p:sp>
        <p:nvSpPr>
          <p:cNvPr id="630" name="Google Shape;630;p42"/>
          <p:cNvSpPr txBox="1"/>
          <p:nvPr/>
        </p:nvSpPr>
        <p:spPr>
          <a:xfrm>
            <a:off x="7808800" y="7585800"/>
            <a:ext cx="5949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latin typeface="Mada"/>
              <a:ea typeface="Mada"/>
              <a:cs typeface="Mada"/>
              <a:sym typeface="Mada"/>
            </a:endParaRPr>
          </a:p>
        </p:txBody>
      </p:sp>
      <p:sp>
        <p:nvSpPr>
          <p:cNvPr id="631" name="Google Shape;631;p42"/>
          <p:cNvSpPr txBox="1"/>
          <p:nvPr/>
        </p:nvSpPr>
        <p:spPr>
          <a:xfrm>
            <a:off x="7850000" y="7446025"/>
            <a:ext cx="7227600" cy="23892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Clr>
                <a:srgbClr val="FFFFFF"/>
              </a:buClr>
              <a:buSzPts val="2200"/>
              <a:buFont typeface="Mada"/>
              <a:buChar char="◈"/>
            </a:pPr>
            <a:r>
              <a:rPr b="1" lang="ar" sz="2200">
                <a:solidFill>
                  <a:srgbClr val="FFFFFF"/>
                </a:solidFill>
                <a:highlight>
                  <a:srgbClr val="1C4588"/>
                </a:highlight>
                <a:latin typeface="Mada"/>
                <a:ea typeface="Mada"/>
                <a:cs typeface="Mada"/>
                <a:sym typeface="Mada"/>
              </a:rPr>
              <a:t>Diagnosis: (Step-Up)</a:t>
            </a:r>
            <a:endParaRPr sz="1200">
              <a:solidFill>
                <a:srgbClr val="FFFFFF"/>
              </a:solidFill>
              <a:highlight>
                <a:srgbClr val="1C4588"/>
              </a:highlight>
              <a:latin typeface="Mada"/>
              <a:ea typeface="Mada"/>
              <a:cs typeface="Mada"/>
              <a:sym typeface="Mada"/>
            </a:endParaRPr>
          </a:p>
          <a:p>
            <a:pPr indent="0" lvl="0" marL="0" rtl="0" algn="l">
              <a:lnSpc>
                <a:spcPct val="115000"/>
              </a:lnSpc>
              <a:spcBef>
                <a:spcPts val="0"/>
              </a:spcBef>
              <a:spcAft>
                <a:spcPts val="0"/>
              </a:spcAft>
              <a:buNone/>
            </a:pP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All adults should be screened by measuring height, weight and calculating body mass index (BMI).</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None/>
            </a:pPr>
            <a:r>
              <a:rPr lang="ar" sz="1200">
                <a:solidFill>
                  <a:srgbClr val="1C4588"/>
                </a:solidFill>
                <a:latin typeface="Mada"/>
                <a:ea typeface="Mada"/>
                <a:cs typeface="Mada"/>
                <a:sym typeface="Mada"/>
              </a:rPr>
              <a:t>  ◆  BMI = body weight (kg)/height</a:t>
            </a:r>
            <a:r>
              <a:rPr baseline="30000" lang="ar" sz="1200">
                <a:solidFill>
                  <a:srgbClr val="1C4588"/>
                </a:solidFill>
                <a:latin typeface="Mada"/>
                <a:ea typeface="Mada"/>
                <a:cs typeface="Mada"/>
                <a:sym typeface="Mada"/>
              </a:rPr>
              <a:t>2</a:t>
            </a:r>
            <a:r>
              <a:rPr lang="ar" sz="1200">
                <a:solidFill>
                  <a:srgbClr val="1C4588"/>
                </a:solidFill>
                <a:latin typeface="Mada"/>
                <a:ea typeface="Mada"/>
                <a:cs typeface="Mada"/>
                <a:sym typeface="Mada"/>
              </a:rPr>
              <a:t> (meters)</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None/>
            </a:pPr>
            <a:r>
              <a:rPr lang="ar" sz="1200">
                <a:solidFill>
                  <a:srgbClr val="1C4588"/>
                </a:solidFill>
                <a:latin typeface="Mada"/>
                <a:ea typeface="Mada"/>
                <a:cs typeface="Mada"/>
                <a:sym typeface="Mada"/>
              </a:rPr>
              <a:t>  ◆  Overweight and obese patients should be further screened with waist circumference to assess abdominal         </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None/>
            </a:pPr>
            <a:r>
              <a:rPr lang="ar" sz="1200">
                <a:solidFill>
                  <a:srgbClr val="1C4588"/>
                </a:solidFill>
                <a:latin typeface="Mada"/>
                <a:ea typeface="Mada"/>
                <a:cs typeface="Mada"/>
                <a:sym typeface="Mada"/>
              </a:rPr>
              <a:t>  ◆  Waist circumference of </a:t>
            </a:r>
            <a:r>
              <a:rPr lang="ar" sz="1200" u="sng">
                <a:solidFill>
                  <a:srgbClr val="1C4588"/>
                </a:solidFill>
                <a:latin typeface="Mada"/>
                <a:ea typeface="Mada"/>
                <a:cs typeface="Mada"/>
                <a:sym typeface="Mada"/>
              </a:rPr>
              <a:t>&gt;</a:t>
            </a:r>
            <a:r>
              <a:rPr lang="ar" sz="1200">
                <a:solidFill>
                  <a:srgbClr val="1C4588"/>
                </a:solidFill>
                <a:latin typeface="Mada"/>
                <a:ea typeface="Mada"/>
                <a:cs typeface="Mada"/>
                <a:sym typeface="Mada"/>
              </a:rPr>
              <a:t> 40 inches in men and </a:t>
            </a:r>
            <a:r>
              <a:rPr lang="ar" sz="1200" u="sng">
                <a:solidFill>
                  <a:srgbClr val="1C4588"/>
                </a:solidFill>
                <a:latin typeface="Mada"/>
                <a:ea typeface="Mada"/>
                <a:cs typeface="Mada"/>
                <a:sym typeface="Mada"/>
              </a:rPr>
              <a:t>&gt;</a:t>
            </a:r>
            <a:r>
              <a:rPr lang="ar" sz="1200">
                <a:solidFill>
                  <a:srgbClr val="1C4588"/>
                </a:solidFill>
                <a:latin typeface="Mada"/>
                <a:ea typeface="Mada"/>
                <a:cs typeface="Mada"/>
                <a:sym typeface="Mada"/>
              </a:rPr>
              <a:t>35 in women is considered elevated and corresponds with .</a:t>
            </a:r>
            <a:endParaRPr sz="1200">
              <a:solidFill>
                <a:srgbClr val="1C4588"/>
              </a:solidFill>
              <a:latin typeface="Mada"/>
              <a:ea typeface="Mada"/>
              <a:cs typeface="Mada"/>
              <a:sym typeface="Mada"/>
            </a:endParaRPr>
          </a:p>
        </p:txBody>
      </p:sp>
      <p:sp>
        <p:nvSpPr>
          <p:cNvPr id="632" name="Google Shape;632;p42"/>
          <p:cNvSpPr txBox="1"/>
          <p:nvPr/>
        </p:nvSpPr>
        <p:spPr>
          <a:xfrm>
            <a:off x="310075" y="1152075"/>
            <a:ext cx="453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2700">
                <a:solidFill>
                  <a:srgbClr val="45818E"/>
                </a:solidFill>
                <a:latin typeface="Mada"/>
                <a:ea typeface="Mada"/>
                <a:cs typeface="Mada"/>
                <a:sym typeface="Mada"/>
              </a:rPr>
              <a:t>1</a:t>
            </a:r>
            <a:endParaRPr b="1" sz="2700">
              <a:solidFill>
                <a:srgbClr val="45818E"/>
              </a:solidFill>
              <a:latin typeface="Mada"/>
              <a:ea typeface="Mada"/>
              <a:cs typeface="Mada"/>
              <a:sym typeface="Mada"/>
            </a:endParaRPr>
          </a:p>
        </p:txBody>
      </p:sp>
      <p:cxnSp>
        <p:nvCxnSpPr>
          <p:cNvPr id="633" name="Google Shape;633;p42"/>
          <p:cNvCxnSpPr/>
          <p:nvPr/>
        </p:nvCxnSpPr>
        <p:spPr>
          <a:xfrm>
            <a:off x="666750" y="1295025"/>
            <a:ext cx="0" cy="314400"/>
          </a:xfrm>
          <a:prstGeom prst="straightConnector1">
            <a:avLst/>
          </a:prstGeom>
          <a:noFill/>
          <a:ln cap="flat" cmpd="sng" w="28575">
            <a:solidFill>
              <a:schemeClr val="dk2"/>
            </a:solidFill>
            <a:prstDash val="solid"/>
            <a:round/>
            <a:headEnd len="med" w="med" type="none"/>
            <a:tailEnd len="med" w="med" type="none"/>
          </a:ln>
        </p:spPr>
      </p:cxnSp>
      <p:sp>
        <p:nvSpPr>
          <p:cNvPr id="634" name="Google Shape;634;p42"/>
          <p:cNvSpPr txBox="1"/>
          <p:nvPr/>
        </p:nvSpPr>
        <p:spPr>
          <a:xfrm>
            <a:off x="716050" y="1236675"/>
            <a:ext cx="1817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a:latin typeface="Mada"/>
                <a:ea typeface="Mada"/>
                <a:cs typeface="Mada"/>
                <a:sym typeface="Mada"/>
              </a:rPr>
              <a:t>BMI measurement</a:t>
            </a:r>
            <a:endParaRPr b="1" sz="1600">
              <a:latin typeface="Mada"/>
              <a:ea typeface="Mada"/>
              <a:cs typeface="Mada"/>
              <a:sym typeface="Mada"/>
            </a:endParaRPr>
          </a:p>
        </p:txBody>
      </p:sp>
      <p:sp>
        <p:nvSpPr>
          <p:cNvPr id="635" name="Google Shape;635;p42"/>
          <p:cNvSpPr txBox="1"/>
          <p:nvPr/>
        </p:nvSpPr>
        <p:spPr>
          <a:xfrm>
            <a:off x="274500" y="2583650"/>
            <a:ext cx="400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2700">
                <a:solidFill>
                  <a:srgbClr val="45818E"/>
                </a:solidFill>
                <a:latin typeface="Mada"/>
                <a:ea typeface="Mada"/>
                <a:cs typeface="Mada"/>
                <a:sym typeface="Mada"/>
              </a:rPr>
              <a:t>2</a:t>
            </a:r>
            <a:endParaRPr>
              <a:latin typeface="Mada"/>
              <a:ea typeface="Mada"/>
              <a:cs typeface="Mada"/>
              <a:sym typeface="Mada"/>
            </a:endParaRPr>
          </a:p>
        </p:txBody>
      </p:sp>
      <p:cxnSp>
        <p:nvCxnSpPr>
          <p:cNvPr id="636" name="Google Shape;636;p42"/>
          <p:cNvCxnSpPr/>
          <p:nvPr/>
        </p:nvCxnSpPr>
        <p:spPr>
          <a:xfrm>
            <a:off x="619125" y="2739800"/>
            <a:ext cx="0" cy="314400"/>
          </a:xfrm>
          <a:prstGeom prst="straightConnector1">
            <a:avLst/>
          </a:prstGeom>
          <a:noFill/>
          <a:ln cap="flat" cmpd="sng" w="28575">
            <a:solidFill>
              <a:schemeClr val="dk2"/>
            </a:solidFill>
            <a:prstDash val="solid"/>
            <a:round/>
            <a:headEnd len="med" w="med" type="none"/>
            <a:tailEnd len="med" w="med" type="none"/>
          </a:ln>
        </p:spPr>
      </p:cxnSp>
      <p:sp>
        <p:nvSpPr>
          <p:cNvPr id="637" name="Google Shape;637;p42"/>
          <p:cNvSpPr txBox="1"/>
          <p:nvPr/>
        </p:nvSpPr>
        <p:spPr>
          <a:xfrm>
            <a:off x="619125" y="2688425"/>
            <a:ext cx="250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latin typeface="Mada"/>
                <a:ea typeface="Mada"/>
                <a:cs typeface="Mada"/>
                <a:sym typeface="Mada"/>
              </a:rPr>
              <a:t> </a:t>
            </a:r>
            <a:r>
              <a:rPr b="1" lang="ar" sz="1600">
                <a:latin typeface="Mada"/>
                <a:ea typeface="Mada"/>
                <a:cs typeface="Mada"/>
                <a:sym typeface="Mada"/>
              </a:rPr>
              <a:t>Waist circumference</a:t>
            </a:r>
            <a:endParaRPr>
              <a:latin typeface="Mada"/>
              <a:ea typeface="Mada"/>
              <a:cs typeface="Mada"/>
              <a:sym typeface="Mada"/>
            </a:endParaRPr>
          </a:p>
        </p:txBody>
      </p:sp>
      <p:sp>
        <p:nvSpPr>
          <p:cNvPr id="638" name="Google Shape;638;p42"/>
          <p:cNvSpPr txBox="1"/>
          <p:nvPr/>
        </p:nvSpPr>
        <p:spPr>
          <a:xfrm>
            <a:off x="283375" y="5765950"/>
            <a:ext cx="453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2700">
                <a:solidFill>
                  <a:srgbClr val="45818E"/>
                </a:solidFill>
                <a:latin typeface="Mada"/>
                <a:ea typeface="Mada"/>
                <a:cs typeface="Mada"/>
                <a:sym typeface="Mada"/>
              </a:rPr>
              <a:t>4</a:t>
            </a:r>
            <a:endParaRPr/>
          </a:p>
        </p:txBody>
      </p:sp>
      <p:cxnSp>
        <p:nvCxnSpPr>
          <p:cNvPr id="639" name="Google Shape;639;p42"/>
          <p:cNvCxnSpPr/>
          <p:nvPr/>
        </p:nvCxnSpPr>
        <p:spPr>
          <a:xfrm>
            <a:off x="619125" y="5944363"/>
            <a:ext cx="0" cy="314400"/>
          </a:xfrm>
          <a:prstGeom prst="straightConnector1">
            <a:avLst/>
          </a:prstGeom>
          <a:noFill/>
          <a:ln cap="flat" cmpd="sng" w="28575">
            <a:solidFill>
              <a:schemeClr val="dk2"/>
            </a:solidFill>
            <a:prstDash val="solid"/>
            <a:round/>
            <a:headEnd len="med" w="med" type="none"/>
            <a:tailEnd len="med" w="med" type="none"/>
          </a:ln>
        </p:spPr>
      </p:cxnSp>
      <p:sp>
        <p:nvSpPr>
          <p:cNvPr id="640" name="Google Shape;640;p42"/>
          <p:cNvSpPr txBox="1"/>
          <p:nvPr/>
        </p:nvSpPr>
        <p:spPr>
          <a:xfrm>
            <a:off x="569925" y="5886013"/>
            <a:ext cx="272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a:latin typeface="Mada"/>
                <a:ea typeface="Mada"/>
                <a:cs typeface="Mada"/>
                <a:sym typeface="Mada"/>
              </a:rPr>
              <a:t> </a:t>
            </a:r>
            <a:r>
              <a:rPr b="1" lang="ar" sz="1600">
                <a:latin typeface="Mada"/>
                <a:ea typeface="Mada"/>
                <a:cs typeface="Mada"/>
                <a:sym typeface="Mada"/>
              </a:rPr>
              <a:t>Assessment</a:t>
            </a:r>
            <a:r>
              <a:rPr b="1" lang="ar" sz="1600">
                <a:latin typeface="Mada"/>
                <a:ea typeface="Mada"/>
                <a:cs typeface="Mada"/>
                <a:sym typeface="Mada"/>
              </a:rPr>
              <a:t> of risk status</a:t>
            </a:r>
            <a:endParaRPr>
              <a:latin typeface="Mada"/>
              <a:ea typeface="Mada"/>
              <a:cs typeface="Mada"/>
              <a:sym typeface="Mada"/>
            </a:endParaRPr>
          </a:p>
        </p:txBody>
      </p:sp>
      <p:sp>
        <p:nvSpPr>
          <p:cNvPr id="641" name="Google Shape;641;p42"/>
          <p:cNvSpPr txBox="1"/>
          <p:nvPr/>
        </p:nvSpPr>
        <p:spPr>
          <a:xfrm>
            <a:off x="8097650" y="8455975"/>
            <a:ext cx="723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ar" sz="1200">
                <a:solidFill>
                  <a:srgbClr val="1C4588"/>
                </a:solidFill>
                <a:latin typeface="Mada"/>
                <a:ea typeface="Mada"/>
                <a:cs typeface="Mada"/>
                <a:sym typeface="Mada"/>
              </a:rPr>
              <a:t>obesity. </a:t>
            </a:r>
            <a:endParaRPr>
              <a:latin typeface="Mada"/>
              <a:ea typeface="Mada"/>
              <a:cs typeface="Mada"/>
              <a:sym typeface="Mada"/>
            </a:endParaRPr>
          </a:p>
        </p:txBody>
      </p:sp>
      <p:sp>
        <p:nvSpPr>
          <p:cNvPr id="642" name="Google Shape;642;p42"/>
          <p:cNvSpPr txBox="1"/>
          <p:nvPr/>
        </p:nvSpPr>
        <p:spPr>
          <a:xfrm>
            <a:off x="8132750" y="8971675"/>
            <a:ext cx="66621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ar" sz="1200">
                <a:solidFill>
                  <a:srgbClr val="1C4588"/>
                </a:solidFill>
                <a:latin typeface="Mada"/>
                <a:ea typeface="Mada"/>
                <a:cs typeface="Mada"/>
                <a:sym typeface="Mada"/>
              </a:rPr>
              <a:t>an increased risk for heart disease, diabetes, hypertension dyslipidemia and </a:t>
            </a:r>
            <a:endParaRPr sz="1200">
              <a:solidFill>
                <a:srgbClr val="1C4588"/>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1200">
                <a:solidFill>
                  <a:srgbClr val="1C4588"/>
                </a:solidFill>
                <a:latin typeface="Mada"/>
                <a:ea typeface="Mada"/>
                <a:cs typeface="Mada"/>
                <a:sym typeface="Mada"/>
              </a:rPr>
              <a:t>nonalcoholic fatty liver disease (NAFLD)</a:t>
            </a:r>
            <a:endParaRPr>
              <a:latin typeface="Mada"/>
              <a:ea typeface="Mada"/>
              <a:cs typeface="Mada"/>
              <a:sym typeface="Mada"/>
            </a:endParaRPr>
          </a:p>
        </p:txBody>
      </p:sp>
      <p:cxnSp>
        <p:nvCxnSpPr>
          <p:cNvPr id="643" name="Google Shape;643;p42"/>
          <p:cNvCxnSpPr/>
          <p:nvPr/>
        </p:nvCxnSpPr>
        <p:spPr>
          <a:xfrm rot="10800000">
            <a:off x="8900" y="11754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44" name="Google Shape;644;p42"/>
          <p:cNvSpPr/>
          <p:nvPr/>
        </p:nvSpPr>
        <p:spPr>
          <a:xfrm>
            <a:off x="0" y="0"/>
            <a:ext cx="1247700" cy="414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3F3F3"/>
                </a:solidFill>
                <a:latin typeface="Mada"/>
                <a:ea typeface="Mada"/>
                <a:cs typeface="Mada"/>
                <a:sym typeface="Mada"/>
              </a:rPr>
              <a:t>Females slides</a:t>
            </a:r>
            <a:endParaRPr b="1" sz="1300">
              <a:solidFill>
                <a:srgbClr val="F3F3F3"/>
              </a:solidFill>
              <a:latin typeface="Mada"/>
              <a:ea typeface="Mada"/>
              <a:cs typeface="Mada"/>
              <a:sym typeface="Mada"/>
            </a:endParaRPr>
          </a:p>
        </p:txBody>
      </p:sp>
      <p:sp>
        <p:nvSpPr>
          <p:cNvPr id="645" name="Google Shape;645;p42"/>
          <p:cNvSpPr txBox="1"/>
          <p:nvPr/>
        </p:nvSpPr>
        <p:spPr>
          <a:xfrm>
            <a:off x="223313" y="698863"/>
            <a:ext cx="53499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Assessment and screening</a:t>
            </a:r>
            <a:endParaRPr b="1" sz="2200">
              <a:highlight>
                <a:srgbClr val="D0E0E3"/>
              </a:highlight>
              <a:latin typeface="Mada"/>
              <a:ea typeface="Mada"/>
              <a:cs typeface="Mada"/>
              <a:sym typeface="Mada"/>
            </a:endParaRPr>
          </a:p>
        </p:txBody>
      </p:sp>
      <p:sp>
        <p:nvSpPr>
          <p:cNvPr id="646" name="Google Shape;646;p42"/>
          <p:cNvSpPr/>
          <p:nvPr/>
        </p:nvSpPr>
        <p:spPr>
          <a:xfrm>
            <a:off x="261100" y="4974425"/>
            <a:ext cx="6888300" cy="812400"/>
          </a:xfrm>
          <a:prstGeom prst="roundRect">
            <a:avLst>
              <a:gd fmla="val 16667" name="adj"/>
            </a:avLst>
          </a:prstGeom>
          <a:noFill/>
          <a:ln cap="flat" cmpd="sng" w="19050">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2"/>
          <p:cNvSpPr txBox="1"/>
          <p:nvPr/>
        </p:nvSpPr>
        <p:spPr>
          <a:xfrm>
            <a:off x="299300" y="4974425"/>
            <a:ext cx="2994900" cy="861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Medical history is important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Age at onset of obesity, course of it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Eating habits, activity habits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Past medical history</a:t>
            </a:r>
            <a:endParaRPr sz="1100">
              <a:latin typeface="Mada"/>
              <a:ea typeface="Mada"/>
              <a:cs typeface="Mada"/>
              <a:sym typeface="Mada"/>
            </a:endParaRPr>
          </a:p>
        </p:txBody>
      </p:sp>
      <p:sp>
        <p:nvSpPr>
          <p:cNvPr id="648" name="Google Shape;648;p42"/>
          <p:cNvSpPr txBox="1"/>
          <p:nvPr/>
        </p:nvSpPr>
        <p:spPr>
          <a:xfrm>
            <a:off x="241975" y="4427675"/>
            <a:ext cx="400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2700">
                <a:solidFill>
                  <a:srgbClr val="45818E"/>
                </a:solidFill>
                <a:latin typeface="Mada"/>
                <a:ea typeface="Mada"/>
                <a:cs typeface="Mada"/>
                <a:sym typeface="Mada"/>
              </a:rPr>
              <a:t>3</a:t>
            </a:r>
            <a:endParaRPr>
              <a:latin typeface="Mada"/>
              <a:ea typeface="Mada"/>
              <a:cs typeface="Mada"/>
              <a:sym typeface="Mada"/>
            </a:endParaRPr>
          </a:p>
        </p:txBody>
      </p:sp>
      <p:cxnSp>
        <p:nvCxnSpPr>
          <p:cNvPr id="649" name="Google Shape;649;p42"/>
          <p:cNvCxnSpPr/>
          <p:nvPr/>
        </p:nvCxnSpPr>
        <p:spPr>
          <a:xfrm>
            <a:off x="586600" y="4583825"/>
            <a:ext cx="0" cy="314400"/>
          </a:xfrm>
          <a:prstGeom prst="straightConnector1">
            <a:avLst/>
          </a:prstGeom>
          <a:noFill/>
          <a:ln cap="flat" cmpd="sng" w="28575">
            <a:solidFill>
              <a:schemeClr val="dk2"/>
            </a:solidFill>
            <a:prstDash val="solid"/>
            <a:round/>
            <a:headEnd len="med" w="med" type="none"/>
            <a:tailEnd len="med" w="med" type="none"/>
          </a:ln>
        </p:spPr>
      </p:cxnSp>
      <p:sp>
        <p:nvSpPr>
          <p:cNvPr id="650" name="Google Shape;650;p42"/>
          <p:cNvSpPr txBox="1"/>
          <p:nvPr/>
        </p:nvSpPr>
        <p:spPr>
          <a:xfrm>
            <a:off x="586600" y="4532450"/>
            <a:ext cx="250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latin typeface="Mada"/>
                <a:ea typeface="Mada"/>
                <a:cs typeface="Mada"/>
                <a:sym typeface="Mada"/>
              </a:rPr>
              <a:t> </a:t>
            </a:r>
            <a:r>
              <a:rPr b="1" lang="ar" sz="1600">
                <a:latin typeface="Mada"/>
                <a:ea typeface="Mada"/>
                <a:cs typeface="Mada"/>
                <a:sym typeface="Mada"/>
              </a:rPr>
              <a:t>Identify the aetiology</a:t>
            </a:r>
            <a:endParaRPr>
              <a:latin typeface="Mada"/>
              <a:ea typeface="Mada"/>
              <a:cs typeface="Mada"/>
              <a:sym typeface="Mada"/>
            </a:endParaRPr>
          </a:p>
        </p:txBody>
      </p:sp>
      <p:sp>
        <p:nvSpPr>
          <p:cNvPr id="651" name="Google Shape;651;p42"/>
          <p:cNvSpPr txBox="1"/>
          <p:nvPr/>
        </p:nvSpPr>
        <p:spPr>
          <a:xfrm>
            <a:off x="3885550" y="4969900"/>
            <a:ext cx="2994900" cy="861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Medications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Cessation of smoking history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Ethnic background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Family history of obesity</a:t>
            </a:r>
            <a:endParaRPr sz="1100">
              <a:latin typeface="Mada"/>
              <a:ea typeface="Mada"/>
              <a:cs typeface="Mada"/>
              <a:sym typeface="Mada"/>
            </a:endParaRPr>
          </a:p>
        </p:txBody>
      </p:sp>
      <p:sp>
        <p:nvSpPr>
          <p:cNvPr id="652" name="Google Shape;652;p42"/>
          <p:cNvSpPr txBox="1"/>
          <p:nvPr/>
        </p:nvSpPr>
        <p:spPr>
          <a:xfrm>
            <a:off x="1247700" y="76200"/>
            <a:ext cx="5733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Assessment, </a:t>
            </a:r>
            <a:r>
              <a:rPr b="1" lang="ar" sz="2300">
                <a:latin typeface="Mada"/>
                <a:ea typeface="Mada"/>
                <a:cs typeface="Mada"/>
                <a:sym typeface="Mada"/>
              </a:rPr>
              <a:t>screening and treatment goal</a:t>
            </a:r>
            <a:endParaRPr b="1" i="1" sz="2300">
              <a:latin typeface="Mada"/>
              <a:ea typeface="Mada"/>
              <a:cs typeface="Mada"/>
              <a:sym typeface="Mada"/>
            </a:endParaRPr>
          </a:p>
        </p:txBody>
      </p:sp>
      <p:pic>
        <p:nvPicPr>
          <p:cNvPr id="653" name="Google Shape;653;p42"/>
          <p:cNvPicPr preferRelativeResize="0"/>
          <p:nvPr/>
        </p:nvPicPr>
        <p:blipFill>
          <a:blip r:embed="rId3">
            <a:alphaModFix/>
          </a:blip>
          <a:stretch>
            <a:fillRect/>
          </a:stretch>
        </p:blipFill>
        <p:spPr>
          <a:xfrm>
            <a:off x="5901691" y="773963"/>
            <a:ext cx="1247700" cy="865138"/>
          </a:xfrm>
          <a:prstGeom prst="rect">
            <a:avLst/>
          </a:prstGeom>
          <a:noFill/>
          <a:ln cap="flat" cmpd="sng" w="19050">
            <a:solidFill>
              <a:schemeClr val="accent1"/>
            </a:solidFill>
            <a:prstDash val="solid"/>
            <a:round/>
            <a:headEnd len="sm" w="sm" type="none"/>
            <a:tailEnd len="sm" w="sm" type="none"/>
          </a:ln>
        </p:spPr>
      </p:pic>
      <p:sp>
        <p:nvSpPr>
          <p:cNvPr id="654" name="Google Shape;654;p42"/>
          <p:cNvSpPr txBox="1"/>
          <p:nvPr/>
        </p:nvSpPr>
        <p:spPr>
          <a:xfrm>
            <a:off x="527400" y="8383950"/>
            <a:ext cx="43164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 </a:t>
            </a:r>
            <a:endParaRPr b="1">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Prevention of further weight gain</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Weight loss to achieve a realistic, target BMI </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Long-term maintenance of a lower body-weight</a:t>
            </a:r>
            <a:endParaRPr b="1" sz="1200">
              <a:latin typeface="Mada"/>
              <a:ea typeface="Mada"/>
              <a:cs typeface="Mada"/>
              <a:sym typeface="Mada"/>
            </a:endParaRPr>
          </a:p>
        </p:txBody>
      </p:sp>
      <p:sp>
        <p:nvSpPr>
          <p:cNvPr id="655" name="Google Shape;655;p42"/>
          <p:cNvSpPr txBox="1"/>
          <p:nvPr/>
        </p:nvSpPr>
        <p:spPr>
          <a:xfrm>
            <a:off x="340125" y="8210550"/>
            <a:ext cx="28098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Treatment Goal </a:t>
            </a:r>
            <a:endParaRPr>
              <a:latin typeface="Mada"/>
              <a:ea typeface="Mada"/>
              <a:cs typeface="Mada"/>
              <a:sym typeface="Mada"/>
            </a:endParaRPr>
          </a:p>
        </p:txBody>
      </p:sp>
      <p:pic>
        <p:nvPicPr>
          <p:cNvPr id="656" name="Google Shape;656;p42"/>
          <p:cNvPicPr preferRelativeResize="0"/>
          <p:nvPr/>
        </p:nvPicPr>
        <p:blipFill>
          <a:blip r:embed="rId4">
            <a:alphaModFix/>
          </a:blip>
          <a:stretch>
            <a:fillRect/>
          </a:stretch>
        </p:blipFill>
        <p:spPr>
          <a:xfrm>
            <a:off x="6377925" y="8431600"/>
            <a:ext cx="1012014" cy="1031400"/>
          </a:xfrm>
          <a:prstGeom prst="rect">
            <a:avLst/>
          </a:prstGeom>
          <a:noFill/>
          <a:ln cap="flat" cmpd="sng" w="19050">
            <a:solidFill>
              <a:schemeClr val="accent1"/>
            </a:solidFill>
            <a:prstDash val="solid"/>
            <a:round/>
            <a:headEnd len="sm" w="sm" type="none"/>
            <a:tailEnd len="sm" w="sm" type="none"/>
          </a:ln>
        </p:spPr>
      </p:pic>
      <p:sp>
        <p:nvSpPr>
          <p:cNvPr id="657" name="Google Shape;657;p42"/>
          <p:cNvSpPr/>
          <p:nvPr/>
        </p:nvSpPr>
        <p:spPr>
          <a:xfrm>
            <a:off x="1445589" y="9384575"/>
            <a:ext cx="4797000" cy="366600"/>
          </a:xfrm>
          <a:prstGeom prst="roundRect">
            <a:avLst>
              <a:gd fmla="val 16667" name="adj"/>
            </a:avLst>
          </a:prstGeom>
          <a:solidFill>
            <a:srgbClr val="77A9A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Treatment of Obesity</a:t>
            </a:r>
            <a:endParaRPr b="1">
              <a:solidFill>
                <a:srgbClr val="FFFFFF"/>
              </a:solidFill>
              <a:latin typeface="Mada"/>
              <a:ea typeface="Mada"/>
              <a:cs typeface="Mada"/>
              <a:sym typeface="Mada"/>
            </a:endParaRPr>
          </a:p>
        </p:txBody>
      </p:sp>
      <p:sp>
        <p:nvSpPr>
          <p:cNvPr id="658" name="Google Shape;658;p42"/>
          <p:cNvSpPr/>
          <p:nvPr/>
        </p:nvSpPr>
        <p:spPr>
          <a:xfrm>
            <a:off x="756000" y="10070425"/>
            <a:ext cx="2014800" cy="4092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accent6"/>
                </a:solidFill>
                <a:latin typeface="Mada"/>
                <a:ea typeface="Mada"/>
                <a:cs typeface="Mada"/>
                <a:sym typeface="Mada"/>
              </a:rPr>
              <a:t> Lifestyle </a:t>
            </a:r>
            <a:r>
              <a:rPr lang="ar" sz="1200">
                <a:latin typeface="Mada"/>
                <a:ea typeface="Mada"/>
                <a:cs typeface="Mada"/>
                <a:sym typeface="Mada"/>
              </a:rPr>
              <a:t>(Diet,Exercise)</a:t>
            </a:r>
            <a:endParaRPr sz="1200">
              <a:latin typeface="Mada"/>
              <a:ea typeface="Mada"/>
              <a:cs typeface="Mada"/>
              <a:sym typeface="Mada"/>
            </a:endParaRPr>
          </a:p>
        </p:txBody>
      </p:sp>
      <p:sp>
        <p:nvSpPr>
          <p:cNvPr id="659" name="Google Shape;659;p42"/>
          <p:cNvSpPr/>
          <p:nvPr/>
        </p:nvSpPr>
        <p:spPr>
          <a:xfrm>
            <a:off x="2984440" y="10070575"/>
            <a:ext cx="1719300" cy="4092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latin typeface="Mada"/>
                <a:ea typeface="Mada"/>
                <a:cs typeface="Mada"/>
                <a:sym typeface="Mada"/>
              </a:rPr>
              <a:t>Pharmacotherapy</a:t>
            </a:r>
            <a:endParaRPr b="1" sz="1300">
              <a:latin typeface="Mada"/>
              <a:ea typeface="Mada"/>
              <a:cs typeface="Mada"/>
              <a:sym typeface="Mada"/>
            </a:endParaRPr>
          </a:p>
        </p:txBody>
      </p:sp>
      <p:sp>
        <p:nvSpPr>
          <p:cNvPr id="660" name="Google Shape;660;p42"/>
          <p:cNvSpPr/>
          <p:nvPr/>
        </p:nvSpPr>
        <p:spPr>
          <a:xfrm>
            <a:off x="4903748" y="10073508"/>
            <a:ext cx="2014800" cy="4092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latin typeface="Mada"/>
              <a:ea typeface="Mada"/>
              <a:cs typeface="Mada"/>
              <a:sym typeface="Mada"/>
            </a:endParaRPr>
          </a:p>
          <a:p>
            <a:pPr indent="0" lvl="0" marL="0" rtl="0" algn="ctr">
              <a:spcBef>
                <a:spcPts val="0"/>
              </a:spcBef>
              <a:spcAft>
                <a:spcPts val="0"/>
              </a:spcAft>
              <a:buNone/>
            </a:pPr>
            <a:r>
              <a:rPr b="1" lang="ar" sz="1300">
                <a:latin typeface="Mada"/>
                <a:ea typeface="Mada"/>
                <a:cs typeface="Mada"/>
                <a:sym typeface="Mada"/>
              </a:rPr>
              <a:t>Surgery</a:t>
            </a:r>
            <a:endParaRPr b="1" sz="1300">
              <a:latin typeface="Mada"/>
              <a:ea typeface="Mada"/>
              <a:cs typeface="Mada"/>
              <a:sym typeface="Mada"/>
            </a:endParaRPr>
          </a:p>
        </p:txBody>
      </p:sp>
      <p:cxnSp>
        <p:nvCxnSpPr>
          <p:cNvPr id="661" name="Google Shape;661;p42"/>
          <p:cNvCxnSpPr>
            <a:stCxn id="657" idx="2"/>
            <a:endCxn id="658" idx="0"/>
          </p:cNvCxnSpPr>
          <p:nvPr/>
        </p:nvCxnSpPr>
        <p:spPr>
          <a:xfrm rot="5400000">
            <a:off x="2644089" y="8870375"/>
            <a:ext cx="319200" cy="2080800"/>
          </a:xfrm>
          <a:prstGeom prst="bentConnector3">
            <a:avLst>
              <a:gd fmla="val 50008" name="adj1"/>
            </a:avLst>
          </a:prstGeom>
          <a:noFill/>
          <a:ln cap="flat" cmpd="sng" w="9525">
            <a:solidFill>
              <a:schemeClr val="dk2"/>
            </a:solidFill>
            <a:prstDash val="solid"/>
            <a:round/>
            <a:headEnd len="med" w="med" type="none"/>
            <a:tailEnd len="med" w="med" type="none"/>
          </a:ln>
        </p:spPr>
      </p:cxnSp>
      <p:cxnSp>
        <p:nvCxnSpPr>
          <p:cNvPr id="662" name="Google Shape;662;p42"/>
          <p:cNvCxnSpPr>
            <a:endCxn id="659" idx="0"/>
          </p:cNvCxnSpPr>
          <p:nvPr/>
        </p:nvCxnSpPr>
        <p:spPr>
          <a:xfrm flipH="1" rot="-5400000">
            <a:off x="3684190" y="9910675"/>
            <a:ext cx="319200" cy="6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663" name="Google Shape;663;p42"/>
          <p:cNvCxnSpPr>
            <a:stCxn id="657" idx="2"/>
            <a:endCxn id="660" idx="0"/>
          </p:cNvCxnSpPr>
          <p:nvPr/>
        </p:nvCxnSpPr>
        <p:spPr>
          <a:xfrm flipH="1" rot="-5400000">
            <a:off x="4716489" y="8878775"/>
            <a:ext cx="322200" cy="2067000"/>
          </a:xfrm>
          <a:prstGeom prst="bentConnector3">
            <a:avLst>
              <a:gd fmla="val 50021"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43"/>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669" name="Google Shape;669;p43"/>
          <p:cNvSpPr/>
          <p:nvPr/>
        </p:nvSpPr>
        <p:spPr>
          <a:xfrm>
            <a:off x="7887375" y="1295600"/>
            <a:ext cx="1751100" cy="3204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Life style</a:t>
            </a:r>
            <a:endParaRPr b="1">
              <a:solidFill>
                <a:srgbClr val="FFFFFF"/>
              </a:solidFill>
              <a:latin typeface="Mada"/>
              <a:ea typeface="Mada"/>
              <a:cs typeface="Mada"/>
              <a:sym typeface="Mada"/>
            </a:endParaRPr>
          </a:p>
        </p:txBody>
      </p:sp>
      <p:sp>
        <p:nvSpPr>
          <p:cNvPr id="670" name="Google Shape;670;p43"/>
          <p:cNvSpPr/>
          <p:nvPr/>
        </p:nvSpPr>
        <p:spPr>
          <a:xfrm>
            <a:off x="7887375" y="1763300"/>
            <a:ext cx="1751100" cy="3204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Pharmacotherapy</a:t>
            </a:r>
            <a:endParaRPr b="1">
              <a:solidFill>
                <a:srgbClr val="FFFFFF"/>
              </a:solidFill>
              <a:latin typeface="Mada"/>
              <a:ea typeface="Mada"/>
              <a:cs typeface="Mada"/>
              <a:sym typeface="Mada"/>
            </a:endParaRPr>
          </a:p>
        </p:txBody>
      </p:sp>
      <p:sp>
        <p:nvSpPr>
          <p:cNvPr id="671" name="Google Shape;671;p43"/>
          <p:cNvSpPr/>
          <p:nvPr/>
        </p:nvSpPr>
        <p:spPr>
          <a:xfrm>
            <a:off x="7887375" y="2231000"/>
            <a:ext cx="1751100" cy="3204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Surgery</a:t>
            </a:r>
            <a:endParaRPr b="1">
              <a:solidFill>
                <a:srgbClr val="FFFFFF"/>
              </a:solidFill>
              <a:latin typeface="Mada"/>
              <a:ea typeface="Mada"/>
              <a:cs typeface="Mada"/>
              <a:sym typeface="Mada"/>
            </a:endParaRPr>
          </a:p>
        </p:txBody>
      </p:sp>
      <p:sp>
        <p:nvSpPr>
          <p:cNvPr id="672" name="Google Shape;672;p43"/>
          <p:cNvSpPr/>
          <p:nvPr/>
        </p:nvSpPr>
        <p:spPr>
          <a:xfrm>
            <a:off x="7844675" y="1224400"/>
            <a:ext cx="491100" cy="156600"/>
          </a:xfrm>
          <a:prstGeom prst="homePlate">
            <a:avLst>
              <a:gd fmla="val 50000" name="adj"/>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1st</a:t>
            </a:r>
            <a:endParaRPr b="1" sz="900">
              <a:latin typeface="Mada"/>
              <a:ea typeface="Mada"/>
              <a:cs typeface="Mada"/>
              <a:sym typeface="Mada"/>
            </a:endParaRPr>
          </a:p>
        </p:txBody>
      </p:sp>
      <p:sp>
        <p:nvSpPr>
          <p:cNvPr id="673" name="Google Shape;673;p43"/>
          <p:cNvSpPr/>
          <p:nvPr/>
        </p:nvSpPr>
        <p:spPr>
          <a:xfrm>
            <a:off x="7844675" y="1661525"/>
            <a:ext cx="491100" cy="156600"/>
          </a:xfrm>
          <a:prstGeom prst="homePlate">
            <a:avLst>
              <a:gd fmla="val 50000" name="adj"/>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2nd</a:t>
            </a:r>
            <a:endParaRPr b="1" sz="900">
              <a:latin typeface="Mada"/>
              <a:ea typeface="Mada"/>
              <a:cs typeface="Mada"/>
              <a:sym typeface="Mada"/>
            </a:endParaRPr>
          </a:p>
        </p:txBody>
      </p:sp>
      <p:sp>
        <p:nvSpPr>
          <p:cNvPr id="674" name="Google Shape;674;p43"/>
          <p:cNvSpPr/>
          <p:nvPr/>
        </p:nvSpPr>
        <p:spPr>
          <a:xfrm>
            <a:off x="7844675" y="2141375"/>
            <a:ext cx="491100" cy="156600"/>
          </a:xfrm>
          <a:prstGeom prst="homePlate">
            <a:avLst>
              <a:gd fmla="val 50000" name="adj"/>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3rd</a:t>
            </a:r>
            <a:endParaRPr b="1" sz="900">
              <a:latin typeface="Mada"/>
              <a:ea typeface="Mada"/>
              <a:cs typeface="Mada"/>
              <a:sym typeface="Mada"/>
            </a:endParaRPr>
          </a:p>
        </p:txBody>
      </p:sp>
      <p:sp>
        <p:nvSpPr>
          <p:cNvPr id="675" name="Google Shape;675;p43"/>
          <p:cNvSpPr/>
          <p:nvPr/>
        </p:nvSpPr>
        <p:spPr>
          <a:xfrm>
            <a:off x="9880550" y="1110525"/>
            <a:ext cx="975300" cy="270600"/>
          </a:xfrm>
          <a:prstGeom prst="rect">
            <a:avLst/>
          </a:pr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Diet</a:t>
            </a:r>
            <a:endParaRPr b="1" sz="1200">
              <a:latin typeface="Mada"/>
              <a:ea typeface="Mada"/>
              <a:cs typeface="Mada"/>
              <a:sym typeface="Mada"/>
            </a:endParaRPr>
          </a:p>
        </p:txBody>
      </p:sp>
      <p:sp>
        <p:nvSpPr>
          <p:cNvPr id="676" name="Google Shape;676;p43"/>
          <p:cNvSpPr/>
          <p:nvPr/>
        </p:nvSpPr>
        <p:spPr>
          <a:xfrm>
            <a:off x="9880550" y="1492700"/>
            <a:ext cx="975300" cy="270600"/>
          </a:xfrm>
          <a:prstGeom prst="rect">
            <a:avLst/>
          </a:prstGeom>
          <a:solidFill>
            <a:schemeClr val="accent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Exercise</a:t>
            </a:r>
            <a:endParaRPr b="1" sz="1200">
              <a:latin typeface="Mada"/>
              <a:ea typeface="Mada"/>
              <a:cs typeface="Mada"/>
              <a:sym typeface="Mada"/>
            </a:endParaRPr>
          </a:p>
        </p:txBody>
      </p:sp>
      <p:cxnSp>
        <p:nvCxnSpPr>
          <p:cNvPr id="677" name="Google Shape;677;p43"/>
          <p:cNvCxnSpPr>
            <a:stCxn id="669" idx="3"/>
            <a:endCxn id="675" idx="1"/>
          </p:cNvCxnSpPr>
          <p:nvPr/>
        </p:nvCxnSpPr>
        <p:spPr>
          <a:xfrm flipH="1" rot="10800000">
            <a:off x="9638475" y="1245800"/>
            <a:ext cx="242100" cy="210000"/>
          </a:xfrm>
          <a:prstGeom prst="bentConnector3">
            <a:avLst>
              <a:gd fmla="val 49995" name="adj1"/>
            </a:avLst>
          </a:prstGeom>
          <a:noFill/>
          <a:ln cap="flat" cmpd="sng" w="19050">
            <a:solidFill>
              <a:schemeClr val="accent1"/>
            </a:solidFill>
            <a:prstDash val="solid"/>
            <a:round/>
            <a:headEnd len="med" w="med" type="none"/>
            <a:tailEnd len="med" w="med" type="none"/>
          </a:ln>
        </p:spPr>
      </p:cxnSp>
      <p:cxnSp>
        <p:nvCxnSpPr>
          <p:cNvPr id="678" name="Google Shape;678;p43"/>
          <p:cNvCxnSpPr>
            <a:stCxn id="669" idx="3"/>
            <a:endCxn id="676" idx="1"/>
          </p:cNvCxnSpPr>
          <p:nvPr/>
        </p:nvCxnSpPr>
        <p:spPr>
          <a:xfrm>
            <a:off x="9638475" y="1455800"/>
            <a:ext cx="242100" cy="172200"/>
          </a:xfrm>
          <a:prstGeom prst="bentConnector3">
            <a:avLst>
              <a:gd fmla="val 49995" name="adj1"/>
            </a:avLst>
          </a:prstGeom>
          <a:noFill/>
          <a:ln cap="flat" cmpd="sng" w="19050">
            <a:solidFill>
              <a:schemeClr val="accent1"/>
            </a:solidFill>
            <a:prstDash val="solid"/>
            <a:round/>
            <a:headEnd len="med" w="med" type="none"/>
            <a:tailEnd len="med" w="med" type="none"/>
          </a:ln>
        </p:spPr>
      </p:cxnSp>
      <p:pic>
        <p:nvPicPr>
          <p:cNvPr id="679" name="Google Shape;679;p43"/>
          <p:cNvPicPr preferRelativeResize="0"/>
          <p:nvPr/>
        </p:nvPicPr>
        <p:blipFill>
          <a:blip r:embed="rId4">
            <a:alphaModFix/>
          </a:blip>
          <a:stretch>
            <a:fillRect/>
          </a:stretch>
        </p:blipFill>
        <p:spPr>
          <a:xfrm>
            <a:off x="9481525" y="-316900"/>
            <a:ext cx="1773341" cy="997500"/>
          </a:xfrm>
          <a:prstGeom prst="rect">
            <a:avLst/>
          </a:prstGeom>
          <a:noFill/>
          <a:ln>
            <a:noFill/>
          </a:ln>
        </p:spPr>
      </p:pic>
      <p:sp>
        <p:nvSpPr>
          <p:cNvPr id="680" name="Google Shape;680;p43"/>
          <p:cNvSpPr/>
          <p:nvPr/>
        </p:nvSpPr>
        <p:spPr>
          <a:xfrm>
            <a:off x="-7432825" y="2565150"/>
            <a:ext cx="7119000" cy="8045700"/>
          </a:xfrm>
          <a:prstGeom prst="roundRect">
            <a:avLst>
              <a:gd fmla="val 0"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highlight>
                  <a:schemeClr val="accent4"/>
                </a:highlight>
                <a:latin typeface="Mada"/>
                <a:ea typeface="Mada"/>
                <a:cs typeface="Mada"/>
                <a:sym typeface="Mada"/>
              </a:rPr>
              <a:t>Lifestyle goals:</a:t>
            </a:r>
            <a:endParaRPr b="1" sz="1300">
              <a:highlight>
                <a:schemeClr val="accent4"/>
              </a:highlight>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Initial goal:</a:t>
            </a:r>
            <a:r>
              <a:rPr lang="ar" sz="1100">
                <a:latin typeface="Mada"/>
                <a:ea typeface="Mada"/>
                <a:cs typeface="Mada"/>
                <a:sym typeface="Mada"/>
              </a:rPr>
              <a:t> </a:t>
            </a:r>
            <a:r>
              <a:rPr lang="ar" sz="1100">
                <a:solidFill>
                  <a:srgbClr val="CC0000"/>
                </a:solidFill>
                <a:latin typeface="Mada"/>
                <a:ea typeface="Mada"/>
                <a:cs typeface="Mada"/>
                <a:sym typeface="Mada"/>
              </a:rPr>
              <a:t>10% weight loss</a:t>
            </a:r>
            <a:r>
              <a:rPr lang="ar" sz="1100">
                <a:latin typeface="Mada"/>
                <a:ea typeface="Mada"/>
                <a:cs typeface="Mada"/>
                <a:sym typeface="Mada"/>
              </a:rPr>
              <a:t>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Significantly decreases risk factors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Rate of weight loss: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1-2 pounds </a:t>
            </a:r>
            <a:r>
              <a:rPr lang="ar" sz="1100">
                <a:solidFill>
                  <a:srgbClr val="B7B7B7"/>
                </a:solidFill>
                <a:latin typeface="Mada"/>
                <a:ea typeface="Mada"/>
                <a:cs typeface="Mada"/>
                <a:sym typeface="Mada"/>
              </a:rPr>
              <a:t>(0.5-1kg)</a:t>
            </a:r>
            <a:r>
              <a:rPr lang="ar" sz="1100">
                <a:latin typeface="Mada"/>
                <a:ea typeface="Mada"/>
                <a:cs typeface="Mada"/>
                <a:sym typeface="Mada"/>
              </a:rPr>
              <a:t> per week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Reduction of calories intake 500-1000 calories/day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importance of weight training and other exercises with diet induced weight loss to minimize risk of losing muscle </a:t>
            </a:r>
            <a:r>
              <a:rPr lang="ar" sz="1100">
                <a:latin typeface="Mada"/>
                <a:ea typeface="Mada"/>
                <a:cs typeface="Mada"/>
                <a:sym typeface="Mada"/>
              </a:rPr>
              <a:t>strength.</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Slow weight loss is preferred approach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Rapid weight loss is almost always followed by </a:t>
            </a:r>
            <a:r>
              <a:rPr lang="ar" sz="1100">
                <a:solidFill>
                  <a:srgbClr val="CC0000"/>
                </a:solidFill>
                <a:latin typeface="Mada"/>
                <a:ea typeface="Mada"/>
                <a:cs typeface="Mada"/>
                <a:sym typeface="Mada"/>
              </a:rPr>
              <a:t>rapid weight gain</a:t>
            </a:r>
            <a:r>
              <a:rPr lang="ar" sz="1100">
                <a:latin typeface="Mada"/>
                <a:ea typeface="Mada"/>
                <a:cs typeface="Mada"/>
                <a:sym typeface="Mada"/>
              </a:rPr>
              <a:t>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Rapid weight loss is associated with </a:t>
            </a:r>
            <a:r>
              <a:rPr lang="ar" sz="1100">
                <a:solidFill>
                  <a:srgbClr val="CC0000"/>
                </a:solidFill>
                <a:latin typeface="Mada"/>
                <a:ea typeface="Mada"/>
                <a:cs typeface="Mada"/>
                <a:sym typeface="Mada"/>
              </a:rPr>
              <a:t>gallstones</a:t>
            </a:r>
            <a:r>
              <a:rPr lang="ar" sz="1100">
                <a:latin typeface="Mada"/>
                <a:ea typeface="Mada"/>
                <a:cs typeface="Mada"/>
                <a:sym typeface="Mada"/>
              </a:rPr>
              <a:t> and </a:t>
            </a:r>
            <a:r>
              <a:rPr lang="ar" sz="1100">
                <a:solidFill>
                  <a:srgbClr val="CC0000"/>
                </a:solidFill>
                <a:latin typeface="Mada"/>
                <a:ea typeface="Mada"/>
                <a:cs typeface="Mada"/>
                <a:sym typeface="Mada"/>
              </a:rPr>
              <a:t>electrolytes abnormalities</a:t>
            </a:r>
            <a:endParaRPr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Aim for 4-6 months for weight loss </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Average is 8-10 kg loss</a:t>
            </a:r>
            <a:endParaRPr b="1" sz="1100">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It is relatively easy for most people to lose the first few kilograms, but long-term success in  moderate obesity is poor (no more than 10%). Weight loss will be greater initially owing  to  accompanying </a:t>
            </a:r>
            <a:r>
              <a:rPr b="1" lang="ar" sz="1100">
                <a:solidFill>
                  <a:srgbClr val="1C4588"/>
                </a:solidFill>
                <a:latin typeface="Mada"/>
                <a:ea typeface="Mada"/>
                <a:cs typeface="Mada"/>
                <a:sym typeface="Mada"/>
              </a:rPr>
              <a:t>protein  and  glycogen breakdown and consequent water loss</a:t>
            </a:r>
            <a:r>
              <a:rPr lang="ar" sz="1100">
                <a:solidFill>
                  <a:srgbClr val="1C4588"/>
                </a:solidFill>
                <a:latin typeface="Mada"/>
                <a:ea typeface="Mada"/>
                <a:cs typeface="Mada"/>
                <a:sym typeface="Mada"/>
              </a:rPr>
              <a:t>.  After 3–4  weeks, further weight loss may be very small because </a:t>
            </a:r>
            <a:r>
              <a:rPr b="1" lang="ar" sz="1100">
                <a:solidFill>
                  <a:srgbClr val="1C4588"/>
                </a:solidFill>
                <a:latin typeface="Mada"/>
                <a:ea typeface="Mada"/>
                <a:cs typeface="Mada"/>
                <a:sym typeface="Mada"/>
              </a:rPr>
              <a:t>only adipose tissue is broken down</a:t>
            </a:r>
            <a:r>
              <a:rPr lang="ar" sz="1100">
                <a:solidFill>
                  <a:srgbClr val="1C4588"/>
                </a:solidFill>
                <a:latin typeface="Mada"/>
                <a:ea typeface="Mada"/>
                <a:cs typeface="Mada"/>
                <a:sym typeface="Mada"/>
              </a:rPr>
              <a:t> and there is less accompanying water loss.</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After 6 months, weight loss is difficult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Ghrelin and leptin effect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Energy requirement decreased as weight decreases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Set goals for weight maintenance for next 6 months then reassess</a:t>
            </a:r>
            <a:endParaRPr b="1"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b="1" lang="ar" sz="1300">
                <a:highlight>
                  <a:schemeClr val="accent4"/>
                </a:highlight>
                <a:latin typeface="Mada"/>
                <a:ea typeface="Mada"/>
                <a:cs typeface="Mada"/>
                <a:sym typeface="Mada"/>
              </a:rPr>
              <a:t>Diet therapy:</a:t>
            </a:r>
            <a:endParaRPr sz="1100">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Indicated for all with BMI &gt; 30 and those with BMI 25- 30 with comorbidities. </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Teaching about food composition</a:t>
            </a:r>
            <a:r>
              <a:rPr lang="ar" sz="1100">
                <a:latin typeface="Mada"/>
                <a:ea typeface="Mada"/>
                <a:cs typeface="Mada"/>
                <a:sym typeface="Mada"/>
              </a:rPr>
              <a:t> ( fat, CHO, protein), Calories contents of food by reading labels, Type of food to buy and to prepare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Careful Training in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Selection of lower fat, lower carb foods Modified food guide pyramid</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Increase fruits &amp; vegetables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Lower fat preparation techniques Estimation of portion size</a:t>
            </a:r>
            <a:endParaRPr sz="1100">
              <a:latin typeface="Mada"/>
              <a:ea typeface="Mada"/>
              <a:cs typeface="Mada"/>
              <a:sym typeface="Mada"/>
            </a:endParaRPr>
          </a:p>
          <a:p>
            <a:pPr indent="-298450" lvl="0" marL="457200" rtl="0" algn="l">
              <a:spcBef>
                <a:spcPts val="0"/>
              </a:spcBef>
              <a:spcAft>
                <a:spcPts val="0"/>
              </a:spcAft>
              <a:buClr>
                <a:schemeClr val="accent1"/>
              </a:buClr>
              <a:buSzPts val="1100"/>
              <a:buFont typeface="Mada"/>
              <a:buChar char="●"/>
            </a:pPr>
            <a:r>
              <a:rPr b="1" lang="ar" sz="1100">
                <a:solidFill>
                  <a:schemeClr val="accent1"/>
                </a:solidFill>
                <a:latin typeface="Mada"/>
                <a:ea typeface="Mada"/>
                <a:cs typeface="Mada"/>
                <a:sym typeface="Mada"/>
              </a:rPr>
              <a:t>Atkins diet:</a:t>
            </a:r>
            <a:endParaRPr b="1" sz="1100">
              <a:solidFill>
                <a:schemeClr val="accent1"/>
              </a:solidFill>
              <a:latin typeface="Mada"/>
              <a:ea typeface="Mada"/>
              <a:cs typeface="Mada"/>
              <a:sym typeface="Mada"/>
            </a:endParaRPr>
          </a:p>
          <a:p>
            <a:pPr indent="0" lvl="0" marL="0" rtl="0" algn="l">
              <a:spcBef>
                <a:spcPts val="0"/>
              </a:spcBef>
              <a:spcAft>
                <a:spcPts val="0"/>
              </a:spcAft>
              <a:buNone/>
            </a:pPr>
            <a:r>
              <a:t/>
            </a:r>
            <a:endParaRPr b="1"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b="1" lang="ar" sz="1300">
                <a:highlight>
                  <a:schemeClr val="accent4"/>
                </a:highlight>
                <a:latin typeface="Mada"/>
                <a:ea typeface="Mada"/>
                <a:cs typeface="Mada"/>
                <a:sym typeface="Mada"/>
              </a:rPr>
              <a:t>Physical activity: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Start slowly:</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Change of daily living activities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Avoid injury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Increase intensity and duration gradually </a:t>
            </a:r>
            <a:endParaRPr b="1" sz="1100">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Exercise alone will usually produce little long-term benefit. On the other hand there is evidence to suggest that  in combination with dietary therapy, it can prevent weight being regained</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Long –term goal:</a:t>
            </a:r>
            <a:r>
              <a:rPr lang="ar" sz="1100">
                <a:latin typeface="Mada"/>
                <a:ea typeface="Mada"/>
                <a:cs typeface="Mada"/>
                <a:sym typeface="Mada"/>
              </a:rPr>
              <a:t> 30-45 min or more of physical activity daily,  5 or more days per week, Burn 1000+ calories per week</a:t>
            </a:r>
            <a:endParaRPr sz="1100">
              <a:latin typeface="Mada"/>
              <a:ea typeface="Mada"/>
              <a:cs typeface="Mada"/>
              <a:sym typeface="Mada"/>
            </a:endParaRPr>
          </a:p>
        </p:txBody>
      </p:sp>
      <p:sp>
        <p:nvSpPr>
          <p:cNvPr id="681" name="Google Shape;681;p43"/>
          <p:cNvSpPr/>
          <p:nvPr/>
        </p:nvSpPr>
        <p:spPr>
          <a:xfrm>
            <a:off x="-7248237" y="1718575"/>
            <a:ext cx="2153700" cy="5232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900">
                <a:solidFill>
                  <a:srgbClr val="FFFFFF"/>
                </a:solidFill>
                <a:latin typeface="Mada"/>
                <a:ea typeface="Mada"/>
                <a:cs typeface="Mada"/>
                <a:sym typeface="Mada"/>
              </a:rPr>
              <a:t>Lifestyle</a:t>
            </a:r>
            <a:endParaRPr b="1" sz="1900">
              <a:solidFill>
                <a:srgbClr val="FFFFFF"/>
              </a:solidFill>
              <a:latin typeface="Mada"/>
              <a:ea typeface="Mada"/>
              <a:cs typeface="Mada"/>
              <a:sym typeface="Mada"/>
            </a:endParaRPr>
          </a:p>
        </p:txBody>
      </p:sp>
      <p:sp>
        <p:nvSpPr>
          <p:cNvPr id="682" name="Google Shape;682;p43"/>
          <p:cNvSpPr/>
          <p:nvPr/>
        </p:nvSpPr>
        <p:spPr>
          <a:xfrm>
            <a:off x="-7300762" y="1605225"/>
            <a:ext cx="603900" cy="249300"/>
          </a:xfrm>
          <a:prstGeom prst="homePlate">
            <a:avLst>
              <a:gd fmla="val 50000" name="adj"/>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1st</a:t>
            </a:r>
            <a:endParaRPr b="1">
              <a:latin typeface="Mada"/>
              <a:ea typeface="Mada"/>
              <a:cs typeface="Mada"/>
              <a:sym typeface="Mada"/>
            </a:endParaRPr>
          </a:p>
        </p:txBody>
      </p:sp>
      <p:pic>
        <p:nvPicPr>
          <p:cNvPr id="683" name="Google Shape;683;p43"/>
          <p:cNvPicPr preferRelativeResize="0"/>
          <p:nvPr/>
        </p:nvPicPr>
        <p:blipFill>
          <a:blip r:embed="rId5">
            <a:alphaModFix/>
          </a:blip>
          <a:stretch>
            <a:fillRect/>
          </a:stretch>
        </p:blipFill>
        <p:spPr>
          <a:xfrm>
            <a:off x="-6768399" y="7728114"/>
            <a:ext cx="1751100" cy="997511"/>
          </a:xfrm>
          <a:prstGeom prst="rect">
            <a:avLst/>
          </a:prstGeom>
          <a:noFill/>
          <a:ln>
            <a:noFill/>
          </a:ln>
        </p:spPr>
      </p:pic>
      <p:pic>
        <p:nvPicPr>
          <p:cNvPr id="684" name="Google Shape;684;p43"/>
          <p:cNvPicPr preferRelativeResize="0"/>
          <p:nvPr/>
        </p:nvPicPr>
        <p:blipFill>
          <a:blip r:embed="rId6">
            <a:alphaModFix/>
          </a:blip>
          <a:stretch>
            <a:fillRect/>
          </a:stretch>
        </p:blipFill>
        <p:spPr>
          <a:xfrm>
            <a:off x="-4714074" y="7742700"/>
            <a:ext cx="1914274" cy="997500"/>
          </a:xfrm>
          <a:prstGeom prst="rect">
            <a:avLst/>
          </a:prstGeom>
          <a:noFill/>
          <a:ln>
            <a:noFill/>
          </a:ln>
        </p:spPr>
      </p:pic>
      <p:sp>
        <p:nvSpPr>
          <p:cNvPr id="685" name="Google Shape;685;p43"/>
          <p:cNvSpPr txBox="1"/>
          <p:nvPr/>
        </p:nvSpPr>
        <p:spPr>
          <a:xfrm>
            <a:off x="-6687150" y="7464950"/>
            <a:ext cx="2009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latin typeface="Mada"/>
                <a:ea typeface="Mada"/>
                <a:cs typeface="Mada"/>
                <a:sym typeface="Mada"/>
              </a:rPr>
              <a:t>6 months result</a:t>
            </a:r>
            <a:r>
              <a:rPr lang="ar" sz="1100">
                <a:solidFill>
                  <a:srgbClr val="6AA84F"/>
                </a:solidFill>
                <a:latin typeface="Mada"/>
                <a:ea typeface="Mada"/>
                <a:cs typeface="Mada"/>
                <a:sym typeface="Mada"/>
              </a:rPr>
              <a:t> (good)</a:t>
            </a:r>
            <a:endParaRPr sz="1100">
              <a:solidFill>
                <a:srgbClr val="6AA84F"/>
              </a:solidFill>
              <a:latin typeface="Mada"/>
              <a:ea typeface="Mada"/>
              <a:cs typeface="Mada"/>
              <a:sym typeface="Mada"/>
            </a:endParaRPr>
          </a:p>
        </p:txBody>
      </p:sp>
      <p:sp>
        <p:nvSpPr>
          <p:cNvPr id="686" name="Google Shape;686;p43"/>
          <p:cNvSpPr txBox="1"/>
          <p:nvPr/>
        </p:nvSpPr>
        <p:spPr>
          <a:xfrm>
            <a:off x="-4595050" y="7388750"/>
            <a:ext cx="216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latin typeface="Mada"/>
                <a:ea typeface="Mada"/>
                <a:cs typeface="Mada"/>
                <a:sym typeface="Mada"/>
              </a:rPr>
              <a:t>24</a:t>
            </a:r>
            <a:r>
              <a:rPr b="1" lang="ar" sz="1100">
                <a:latin typeface="Mada"/>
                <a:ea typeface="Mada"/>
                <a:cs typeface="Mada"/>
                <a:sym typeface="Mada"/>
              </a:rPr>
              <a:t> months result </a:t>
            </a:r>
            <a:r>
              <a:rPr lang="ar" sz="1100">
                <a:solidFill>
                  <a:srgbClr val="6AA84F"/>
                </a:solidFill>
                <a:latin typeface="Mada"/>
                <a:ea typeface="Mada"/>
                <a:cs typeface="Mada"/>
                <a:sym typeface="Mada"/>
              </a:rPr>
              <a:t>(Bad)</a:t>
            </a:r>
            <a:endParaRPr sz="1100">
              <a:solidFill>
                <a:srgbClr val="6AA84F"/>
              </a:solidFill>
              <a:latin typeface="Mada"/>
              <a:ea typeface="Mada"/>
              <a:cs typeface="Mada"/>
              <a:sym typeface="Mada"/>
            </a:endParaRPr>
          </a:p>
        </p:txBody>
      </p:sp>
      <p:sp>
        <p:nvSpPr>
          <p:cNvPr id="687" name="Google Shape;687;p43"/>
          <p:cNvSpPr txBox="1"/>
          <p:nvPr/>
        </p:nvSpPr>
        <p:spPr>
          <a:xfrm>
            <a:off x="-6871525" y="8725625"/>
            <a:ext cx="219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600">
                <a:latin typeface="Mada"/>
                <a:ea typeface="Mada"/>
                <a:cs typeface="Mada"/>
                <a:sym typeface="Mada"/>
              </a:rPr>
              <a:t>BMI 42.9,40% diabetic. TG, insulin, glucose;p&lt;0.01.</a:t>
            </a:r>
            <a:endParaRPr sz="600">
              <a:latin typeface="Mada"/>
              <a:ea typeface="Mada"/>
              <a:cs typeface="Mada"/>
              <a:sym typeface="Mada"/>
            </a:endParaRPr>
          </a:p>
        </p:txBody>
      </p:sp>
      <p:sp>
        <p:nvSpPr>
          <p:cNvPr id="688" name="Google Shape;688;p43"/>
          <p:cNvSpPr txBox="1"/>
          <p:nvPr/>
        </p:nvSpPr>
        <p:spPr>
          <a:xfrm>
            <a:off x="-4850900" y="8702175"/>
            <a:ext cx="22851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600">
                <a:latin typeface="Mada"/>
                <a:ea typeface="Mada"/>
                <a:cs typeface="Mada"/>
                <a:sym typeface="Mada"/>
              </a:rPr>
              <a:t>33 each group; 1/3 dropouts; no diabetics, BMI 33;  G  HDL</a:t>
            </a:r>
            <a:endParaRPr sz="600">
              <a:latin typeface="Mada"/>
              <a:ea typeface="Mada"/>
              <a:cs typeface="Mada"/>
              <a:sym typeface="Mada"/>
            </a:endParaRPr>
          </a:p>
        </p:txBody>
      </p:sp>
      <p:sp>
        <p:nvSpPr>
          <p:cNvPr id="689" name="Google Shape;689;p43"/>
          <p:cNvSpPr txBox="1"/>
          <p:nvPr/>
        </p:nvSpPr>
        <p:spPr>
          <a:xfrm>
            <a:off x="-2776200" y="7388750"/>
            <a:ext cx="24615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chemeClr val="accent1"/>
                </a:solidFill>
                <a:latin typeface="Mada"/>
                <a:ea typeface="Mada"/>
                <a:cs typeface="Mada"/>
                <a:sym typeface="Mada"/>
              </a:rPr>
              <a:t>Dangers of atkins diet</a:t>
            </a:r>
            <a:endParaRPr b="1" sz="1000">
              <a:solidFill>
                <a:schemeClr val="accent1"/>
              </a:solidFill>
              <a:latin typeface="Mada"/>
              <a:ea typeface="Mada"/>
              <a:cs typeface="Mada"/>
              <a:sym typeface="Mada"/>
            </a:endParaRPr>
          </a:p>
          <a:p>
            <a:pPr indent="-113899" lvl="0" marL="208799" rtl="0" algn="l">
              <a:spcBef>
                <a:spcPts val="0"/>
              </a:spcBef>
              <a:spcAft>
                <a:spcPts val="0"/>
              </a:spcAft>
              <a:buSzPts val="1000"/>
              <a:buFont typeface="Mada"/>
              <a:buChar char="●"/>
            </a:pPr>
            <a:r>
              <a:rPr lang="ar" sz="1000">
                <a:latin typeface="Mada"/>
                <a:ea typeface="Mada"/>
                <a:cs typeface="Mada"/>
                <a:sym typeface="Mada"/>
              </a:rPr>
              <a:t>High saturated fat and cholesterol: CVD</a:t>
            </a:r>
            <a:endParaRPr sz="1000">
              <a:latin typeface="Mada"/>
              <a:ea typeface="Mada"/>
              <a:cs typeface="Mada"/>
              <a:sym typeface="Mada"/>
            </a:endParaRPr>
          </a:p>
          <a:p>
            <a:pPr indent="-113899" lvl="0" marL="208799" rtl="0" algn="l">
              <a:spcBef>
                <a:spcPts val="0"/>
              </a:spcBef>
              <a:spcAft>
                <a:spcPts val="0"/>
              </a:spcAft>
              <a:buSzPts val="1000"/>
              <a:buFont typeface="Mada"/>
              <a:buChar char="●"/>
            </a:pPr>
            <a:r>
              <a:rPr lang="ar" sz="1000">
                <a:latin typeface="Mada"/>
                <a:ea typeface="Mada"/>
                <a:cs typeface="Mada"/>
                <a:sym typeface="Mada"/>
              </a:rPr>
              <a:t>High protein: decline in renal function, urinary calcium losses (osteoporosis) </a:t>
            </a:r>
            <a:endParaRPr sz="1000">
              <a:latin typeface="Mada"/>
              <a:ea typeface="Mada"/>
              <a:cs typeface="Mada"/>
              <a:sym typeface="Mada"/>
            </a:endParaRPr>
          </a:p>
          <a:p>
            <a:pPr indent="-113899" lvl="0" marL="208799" rtl="0" algn="l">
              <a:spcBef>
                <a:spcPts val="0"/>
              </a:spcBef>
              <a:spcAft>
                <a:spcPts val="0"/>
              </a:spcAft>
              <a:buSzPts val="1000"/>
              <a:buFont typeface="Mada"/>
              <a:buChar char="●"/>
            </a:pPr>
            <a:r>
              <a:rPr lang="ar" sz="1000">
                <a:latin typeface="Mada"/>
                <a:ea typeface="Mada"/>
                <a:cs typeface="Mada"/>
                <a:sym typeface="Mada"/>
              </a:rPr>
              <a:t>Lack of fiber: increase colon cancer risk </a:t>
            </a:r>
            <a:endParaRPr sz="1000">
              <a:latin typeface="Mada"/>
              <a:ea typeface="Mada"/>
              <a:cs typeface="Mada"/>
              <a:sym typeface="Mada"/>
            </a:endParaRPr>
          </a:p>
          <a:p>
            <a:pPr indent="-113899" lvl="0" marL="208799" rtl="0" algn="l">
              <a:spcBef>
                <a:spcPts val="0"/>
              </a:spcBef>
              <a:spcAft>
                <a:spcPts val="0"/>
              </a:spcAft>
              <a:buSzPts val="1000"/>
              <a:buFont typeface="Mada"/>
              <a:buChar char="●"/>
            </a:pPr>
            <a:r>
              <a:rPr lang="ar" sz="1000">
                <a:latin typeface="Mada"/>
                <a:ea typeface="Mada"/>
                <a:cs typeface="Mada"/>
                <a:sym typeface="Mada"/>
              </a:rPr>
              <a:t>Avoidance of carbs results in decreased intakes of essential vitamins (thiamin, folate,B6) and anti-oxidant phytochemicals</a:t>
            </a:r>
            <a:endParaRPr sz="1000">
              <a:latin typeface="Mada"/>
              <a:ea typeface="Mada"/>
              <a:cs typeface="Mada"/>
              <a:sym typeface="Mada"/>
            </a:endParaRPr>
          </a:p>
        </p:txBody>
      </p:sp>
      <p:pic>
        <p:nvPicPr>
          <p:cNvPr id="690" name="Google Shape;690;p43"/>
          <p:cNvPicPr preferRelativeResize="0"/>
          <p:nvPr/>
        </p:nvPicPr>
        <p:blipFill rotWithShape="1">
          <a:blip r:embed="rId7">
            <a:alphaModFix/>
          </a:blip>
          <a:srcRect b="4286" l="0" r="0" t="-2143"/>
          <a:stretch/>
        </p:blipFill>
        <p:spPr>
          <a:xfrm>
            <a:off x="-2132350" y="9034850"/>
            <a:ext cx="1609824" cy="772852"/>
          </a:xfrm>
          <a:prstGeom prst="rect">
            <a:avLst/>
          </a:prstGeom>
          <a:noFill/>
          <a:ln>
            <a:noFill/>
          </a:ln>
        </p:spPr>
      </p:pic>
      <p:sp>
        <p:nvSpPr>
          <p:cNvPr id="691" name="Google Shape;691;p4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a:t>
            </a:r>
            <a:r>
              <a:rPr b="1" lang="ar" sz="2600">
                <a:latin typeface="Mada"/>
                <a:ea typeface="Mada"/>
                <a:cs typeface="Mada"/>
                <a:sym typeface="Mada"/>
              </a:rPr>
              <a:t> of obesity</a:t>
            </a:r>
            <a:r>
              <a:rPr b="1" i="1" lang="ar" sz="2600">
                <a:latin typeface="Mada"/>
                <a:ea typeface="Mada"/>
                <a:cs typeface="Mada"/>
                <a:sym typeface="Mada"/>
              </a:rPr>
              <a:t> </a:t>
            </a:r>
            <a:endParaRPr b="1" i="1" sz="2600">
              <a:latin typeface="Mada"/>
              <a:ea typeface="Mada"/>
              <a:cs typeface="Mada"/>
              <a:sym typeface="Mada"/>
            </a:endParaRPr>
          </a:p>
        </p:txBody>
      </p:sp>
      <p:pic>
        <p:nvPicPr>
          <p:cNvPr id="692" name="Google Shape;692;p43"/>
          <p:cNvPicPr preferRelativeResize="0"/>
          <p:nvPr/>
        </p:nvPicPr>
        <p:blipFill>
          <a:blip r:embed="rId8">
            <a:alphaModFix/>
          </a:blip>
          <a:stretch>
            <a:fillRect/>
          </a:stretch>
        </p:blipFill>
        <p:spPr>
          <a:xfrm>
            <a:off x="-2036226" y="2625725"/>
            <a:ext cx="1609824" cy="1351173"/>
          </a:xfrm>
          <a:prstGeom prst="rect">
            <a:avLst/>
          </a:prstGeom>
          <a:noFill/>
          <a:ln cap="flat" cmpd="sng" w="19050">
            <a:solidFill>
              <a:srgbClr val="1C4588"/>
            </a:solidFill>
            <a:prstDash val="solid"/>
            <a:round/>
            <a:headEnd len="sm" w="sm" type="none"/>
            <a:tailEnd len="sm" w="sm" type="none"/>
          </a:ln>
        </p:spPr>
      </p:pic>
      <p:sp>
        <p:nvSpPr>
          <p:cNvPr id="693" name="Google Shape;693;p43"/>
          <p:cNvSpPr txBox="1"/>
          <p:nvPr/>
        </p:nvSpPr>
        <p:spPr>
          <a:xfrm>
            <a:off x="386450" y="1023675"/>
            <a:ext cx="59826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a:t>
            </a:r>
            <a:r>
              <a:rPr b="1" lang="ar" sz="1200">
                <a:solidFill>
                  <a:schemeClr val="dk1"/>
                </a:solidFill>
                <a:latin typeface="Mada"/>
                <a:ea typeface="Mada"/>
                <a:cs typeface="Mada"/>
                <a:sym typeface="Mada"/>
              </a:rPr>
              <a:t>ost important recommendation:</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Diet, Physical activity, Behavior change </a:t>
            </a:r>
            <a:r>
              <a:rPr lang="ar" sz="1200">
                <a:solidFill>
                  <a:srgbClr val="6AA84F"/>
                </a:solidFill>
                <a:latin typeface="Mada"/>
                <a:ea typeface="Mada"/>
                <a:cs typeface="Mada"/>
                <a:sym typeface="Mada"/>
              </a:rPr>
              <a:t>(decrease social </a:t>
            </a:r>
            <a:r>
              <a:rPr lang="ar" sz="1200">
                <a:solidFill>
                  <a:srgbClr val="6AA84F"/>
                </a:solidFill>
                <a:latin typeface="Mada"/>
                <a:ea typeface="Mada"/>
                <a:cs typeface="Mada"/>
                <a:sym typeface="Mada"/>
              </a:rPr>
              <a:t>gatherings)</a:t>
            </a:r>
            <a:endParaRPr>
              <a:solidFill>
                <a:srgbClr val="6AA84F"/>
              </a:solidFill>
            </a:endParaRPr>
          </a:p>
        </p:txBody>
      </p:sp>
      <p:sp>
        <p:nvSpPr>
          <p:cNvPr id="694" name="Google Shape;694;p43"/>
          <p:cNvSpPr txBox="1"/>
          <p:nvPr/>
        </p:nvSpPr>
        <p:spPr>
          <a:xfrm>
            <a:off x="340125" y="666750"/>
            <a:ext cx="2809800" cy="5214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CC0000"/>
              </a:buClr>
              <a:buSzPts val="2200"/>
              <a:buFont typeface="Mada"/>
              <a:buChar char="◄"/>
            </a:pPr>
            <a:r>
              <a:rPr b="1" lang="ar" sz="2200">
                <a:solidFill>
                  <a:srgbClr val="CC0000"/>
                </a:solidFill>
                <a:highlight>
                  <a:schemeClr val="accent4"/>
                </a:highlight>
                <a:latin typeface="Mada"/>
                <a:ea typeface="Mada"/>
                <a:cs typeface="Mada"/>
                <a:sym typeface="Mada"/>
              </a:rPr>
              <a:t>Lifestyle</a:t>
            </a:r>
            <a:endParaRPr b="1" sz="2200">
              <a:solidFill>
                <a:srgbClr val="CC0000"/>
              </a:solidFill>
              <a:highlight>
                <a:schemeClr val="accent4"/>
              </a:highlight>
              <a:latin typeface="Mada"/>
              <a:ea typeface="Mada"/>
              <a:cs typeface="Mada"/>
              <a:sym typeface="Mada"/>
            </a:endParaRPr>
          </a:p>
        </p:txBody>
      </p:sp>
      <p:sp>
        <p:nvSpPr>
          <p:cNvPr id="695" name="Google Shape;695;p43"/>
          <p:cNvSpPr/>
          <p:nvPr/>
        </p:nvSpPr>
        <p:spPr>
          <a:xfrm>
            <a:off x="7891149" y="5862875"/>
            <a:ext cx="7003500" cy="1530300"/>
          </a:xfrm>
          <a:prstGeom prst="snip2DiagRect">
            <a:avLst>
              <a:gd fmla="val 0" name="adj1"/>
              <a:gd fmla="val 16667" name="adj2"/>
            </a:avLst>
          </a:prstGeom>
          <a:noFill/>
          <a:ln cap="flat" cmpd="sng" w="28575">
            <a:solidFill>
              <a:srgbClr val="4674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3"/>
          <p:cNvSpPr/>
          <p:nvPr/>
        </p:nvSpPr>
        <p:spPr>
          <a:xfrm>
            <a:off x="7883925" y="5854925"/>
            <a:ext cx="2901000" cy="322200"/>
          </a:xfrm>
          <a:prstGeom prst="round1Rect">
            <a:avLst>
              <a:gd fmla="val 16667" name="adj"/>
            </a:avLst>
          </a:prstGeom>
          <a:solidFill>
            <a:srgbClr val="134F5C"/>
          </a:solidFill>
          <a:ln cap="flat" cmpd="sng" w="9525">
            <a:solidFill>
              <a:srgbClr val="4674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3"/>
          <p:cNvSpPr/>
          <p:nvPr/>
        </p:nvSpPr>
        <p:spPr>
          <a:xfrm>
            <a:off x="7928025" y="5880465"/>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3"/>
          <p:cNvSpPr/>
          <p:nvPr/>
        </p:nvSpPr>
        <p:spPr>
          <a:xfrm>
            <a:off x="7986926" y="5921343"/>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3"/>
          <p:cNvSpPr txBox="1"/>
          <p:nvPr/>
        </p:nvSpPr>
        <p:spPr>
          <a:xfrm>
            <a:off x="7942350" y="5914600"/>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1</a:t>
            </a:r>
            <a:endParaRPr b="1" sz="1200">
              <a:solidFill>
                <a:srgbClr val="FFFFFF"/>
              </a:solidFill>
              <a:latin typeface="Mada"/>
              <a:ea typeface="Mada"/>
              <a:cs typeface="Mada"/>
              <a:sym typeface="Mada"/>
            </a:endParaRPr>
          </a:p>
        </p:txBody>
      </p:sp>
      <p:sp>
        <p:nvSpPr>
          <p:cNvPr id="700" name="Google Shape;700;p43"/>
          <p:cNvSpPr txBox="1"/>
          <p:nvPr/>
        </p:nvSpPr>
        <p:spPr>
          <a:xfrm>
            <a:off x="8445300" y="5842925"/>
            <a:ext cx="219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Lifestyle</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sp>
        <p:nvSpPr>
          <p:cNvPr id="701" name="Google Shape;701;p43"/>
          <p:cNvSpPr txBox="1"/>
          <p:nvPr/>
        </p:nvSpPr>
        <p:spPr>
          <a:xfrm>
            <a:off x="7918555" y="6176075"/>
            <a:ext cx="6713100" cy="1340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Ventromedial hypothalamus damage: </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Tumors e.g. Insulinoma</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Inflammatory lesions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Other hypothalamic disease, Especially head trauma which affect the centers in hypothalamus</a:t>
            </a:r>
            <a:endParaRPr sz="1000">
              <a:latin typeface="Mada"/>
              <a:ea typeface="Mada"/>
              <a:cs typeface="Mada"/>
              <a:sym typeface="Mada"/>
            </a:endParaRPr>
          </a:p>
          <a:p>
            <a:pPr indent="-292100" lvl="1" marL="914400" rtl="0" algn="l">
              <a:spcBef>
                <a:spcPts val="0"/>
              </a:spcBef>
              <a:spcAft>
                <a:spcPts val="0"/>
              </a:spcAft>
              <a:buClr>
                <a:srgbClr val="93C47D"/>
              </a:buClr>
              <a:buSzPts val="1000"/>
              <a:buFont typeface="Mada"/>
              <a:buChar char="○"/>
            </a:pPr>
            <a:r>
              <a:rPr lang="ar" sz="1000">
                <a:solidFill>
                  <a:srgbClr val="93C47D"/>
                </a:solidFill>
                <a:latin typeface="Mada"/>
                <a:ea typeface="Mada"/>
                <a:cs typeface="Mada"/>
                <a:sym typeface="Mada"/>
              </a:rPr>
              <a:t>Radiation</a:t>
            </a:r>
            <a:endParaRPr sz="1000">
              <a:solidFill>
                <a:srgbClr val="93C47D"/>
              </a:solidFill>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Cushing disease, Hypothyroidism and Polycystic ovary syndrome</a:t>
            </a:r>
            <a:endParaRPr b="1" sz="1000">
              <a:latin typeface="Mada"/>
              <a:ea typeface="Mada"/>
              <a:cs typeface="Mada"/>
              <a:sym typeface="Mada"/>
            </a:endParaRPr>
          </a:p>
        </p:txBody>
      </p:sp>
      <p:sp>
        <p:nvSpPr>
          <p:cNvPr id="702" name="Google Shape;702;p43"/>
          <p:cNvSpPr/>
          <p:nvPr/>
        </p:nvSpPr>
        <p:spPr>
          <a:xfrm>
            <a:off x="342350" y="1557550"/>
            <a:ext cx="7003500" cy="37884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3"/>
          <p:cNvSpPr txBox="1"/>
          <p:nvPr/>
        </p:nvSpPr>
        <p:spPr>
          <a:xfrm>
            <a:off x="222350" y="1832675"/>
            <a:ext cx="7119000" cy="1340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Initial goal: </a:t>
            </a:r>
            <a:r>
              <a:rPr b="1" lang="ar" sz="1100">
                <a:solidFill>
                  <a:srgbClr val="CC0000"/>
                </a:solidFill>
                <a:latin typeface="Mada"/>
                <a:ea typeface="Mada"/>
                <a:cs typeface="Mada"/>
                <a:sym typeface="Mada"/>
              </a:rPr>
              <a:t>10% weight loss</a:t>
            </a:r>
            <a:r>
              <a:rPr b="1" lang="ar" sz="1100">
                <a:solidFill>
                  <a:schemeClr val="dk1"/>
                </a:solidFill>
                <a:latin typeface="Mada"/>
                <a:ea typeface="Mada"/>
                <a:cs typeface="Mada"/>
                <a:sym typeface="Mada"/>
              </a:rPr>
              <a:t>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Significantly decreases risk factors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Rate of weight loss: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1-2 pounds </a:t>
            </a:r>
            <a:r>
              <a:rPr lang="ar" sz="1100">
                <a:solidFill>
                  <a:srgbClr val="B7B7B7"/>
                </a:solidFill>
                <a:latin typeface="Mada"/>
                <a:ea typeface="Mada"/>
                <a:cs typeface="Mada"/>
                <a:sym typeface="Mada"/>
              </a:rPr>
              <a:t>(0.5-1kg)</a:t>
            </a:r>
            <a:r>
              <a:rPr lang="ar" sz="1100">
                <a:solidFill>
                  <a:schemeClr val="dk1"/>
                </a:solidFill>
                <a:latin typeface="Mada"/>
                <a:ea typeface="Mada"/>
                <a:cs typeface="Mada"/>
                <a:sym typeface="Mada"/>
              </a:rPr>
              <a:t> per week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Reduction of calories intake 500-1000 calories/day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importance of weight training and other exercises with diet induced				 weight loss to minimize risk of losing muscle strength.</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Slow weight loss is preferred approach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Rapid weight loss is almost always followed by </a:t>
            </a:r>
            <a:r>
              <a:rPr b="1" lang="ar" sz="1100">
                <a:solidFill>
                  <a:srgbClr val="CC0000"/>
                </a:solidFill>
                <a:latin typeface="Mada"/>
                <a:ea typeface="Mada"/>
                <a:cs typeface="Mada"/>
                <a:sym typeface="Mada"/>
              </a:rPr>
              <a:t>rapid weight gain</a:t>
            </a:r>
            <a:r>
              <a:rPr b="1" lang="ar" sz="1100">
                <a:solidFill>
                  <a:schemeClr val="dk1"/>
                </a:solidFill>
                <a:latin typeface="Mada"/>
                <a:ea typeface="Mada"/>
                <a:cs typeface="Mada"/>
                <a:sym typeface="Mada"/>
              </a:rPr>
              <a:t>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Rapid weight loss is associated with </a:t>
            </a:r>
            <a:r>
              <a:rPr b="1" lang="ar" sz="1100">
                <a:solidFill>
                  <a:srgbClr val="CC0000"/>
                </a:solidFill>
                <a:latin typeface="Mada"/>
                <a:ea typeface="Mada"/>
                <a:cs typeface="Mada"/>
                <a:sym typeface="Mada"/>
              </a:rPr>
              <a:t>gallstones</a:t>
            </a:r>
            <a:r>
              <a:rPr b="1" lang="ar" sz="1100">
                <a:solidFill>
                  <a:schemeClr val="dk1"/>
                </a:solidFill>
                <a:latin typeface="Mada"/>
                <a:ea typeface="Mada"/>
                <a:cs typeface="Mada"/>
                <a:sym typeface="Mada"/>
              </a:rPr>
              <a:t> and </a:t>
            </a:r>
            <a:r>
              <a:rPr b="1" lang="ar" sz="1100">
                <a:solidFill>
                  <a:srgbClr val="CC0000"/>
                </a:solidFill>
                <a:latin typeface="Mada"/>
                <a:ea typeface="Mada"/>
                <a:cs typeface="Mada"/>
                <a:sym typeface="Mada"/>
              </a:rPr>
              <a:t>electrolytes abnormalities</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Aim for 4-6 months for weight loss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Average is 8-10 kg loss</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It is relatively easy for most people to lose the first few kilograms, but long-term success in  moderate obesity is poor (no more than 10%). Weight loss will be greater initially owing  to  accompanying </a:t>
            </a:r>
            <a:r>
              <a:rPr b="1" lang="ar" sz="1100">
                <a:solidFill>
                  <a:srgbClr val="1C4588"/>
                </a:solidFill>
                <a:latin typeface="Mada"/>
                <a:ea typeface="Mada"/>
                <a:cs typeface="Mada"/>
                <a:sym typeface="Mada"/>
              </a:rPr>
              <a:t>protein  and  glycogen breakdown and consequent water loss</a:t>
            </a:r>
            <a:r>
              <a:rPr lang="ar" sz="1100">
                <a:solidFill>
                  <a:srgbClr val="1C4588"/>
                </a:solidFill>
                <a:latin typeface="Mada"/>
                <a:ea typeface="Mada"/>
                <a:cs typeface="Mada"/>
                <a:sym typeface="Mada"/>
              </a:rPr>
              <a:t>.  After 3–4  weeks, further weight loss may be very small because </a:t>
            </a:r>
            <a:r>
              <a:rPr b="1" lang="ar" sz="1100">
                <a:solidFill>
                  <a:srgbClr val="1C4588"/>
                </a:solidFill>
                <a:latin typeface="Mada"/>
                <a:ea typeface="Mada"/>
                <a:cs typeface="Mada"/>
                <a:sym typeface="Mada"/>
              </a:rPr>
              <a:t>only adipose tissue is broken down</a:t>
            </a:r>
            <a:r>
              <a:rPr lang="ar" sz="1100">
                <a:solidFill>
                  <a:srgbClr val="1C4588"/>
                </a:solidFill>
                <a:latin typeface="Mada"/>
                <a:ea typeface="Mada"/>
                <a:cs typeface="Mada"/>
                <a:sym typeface="Mada"/>
              </a:rPr>
              <a:t> and there is less accompanying water loss.</a:t>
            </a:r>
            <a:endParaRPr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After 6 months, weight loss is difficult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Ghrelin and leptin effect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Energy requirement decreased as weight decreases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Set goals for weight maintenance for next 6 months then reassess</a:t>
            </a:r>
            <a:endParaRPr b="1" sz="1100">
              <a:latin typeface="Mada"/>
              <a:ea typeface="Mada"/>
              <a:cs typeface="Mada"/>
              <a:sym typeface="Mada"/>
            </a:endParaRPr>
          </a:p>
        </p:txBody>
      </p:sp>
      <p:sp>
        <p:nvSpPr>
          <p:cNvPr id="704" name="Google Shape;704;p43"/>
          <p:cNvSpPr/>
          <p:nvPr/>
        </p:nvSpPr>
        <p:spPr>
          <a:xfrm>
            <a:off x="342350" y="1569550"/>
            <a:ext cx="2901000" cy="3222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3"/>
          <p:cNvSpPr/>
          <p:nvPr/>
        </p:nvSpPr>
        <p:spPr>
          <a:xfrm>
            <a:off x="386450" y="15950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3"/>
          <p:cNvSpPr/>
          <p:nvPr/>
        </p:nvSpPr>
        <p:spPr>
          <a:xfrm>
            <a:off x="445351" y="16359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3"/>
          <p:cNvSpPr txBox="1"/>
          <p:nvPr/>
        </p:nvSpPr>
        <p:spPr>
          <a:xfrm>
            <a:off x="400775" y="16292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1</a:t>
            </a:r>
            <a:endParaRPr b="1" sz="1200">
              <a:solidFill>
                <a:srgbClr val="FFFFFF"/>
              </a:solidFill>
              <a:latin typeface="Mada"/>
              <a:ea typeface="Mada"/>
              <a:cs typeface="Mada"/>
              <a:sym typeface="Mada"/>
            </a:endParaRPr>
          </a:p>
        </p:txBody>
      </p:sp>
      <p:sp>
        <p:nvSpPr>
          <p:cNvPr id="708" name="Google Shape;708;p43"/>
          <p:cNvSpPr txBox="1"/>
          <p:nvPr/>
        </p:nvSpPr>
        <p:spPr>
          <a:xfrm>
            <a:off x="903725" y="1520700"/>
            <a:ext cx="219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Lifestyle goals</a:t>
            </a:r>
            <a:endParaRPr b="1">
              <a:solidFill>
                <a:srgbClr val="FFFFFF"/>
              </a:solidFill>
              <a:latin typeface="Mada"/>
              <a:ea typeface="Mada"/>
              <a:cs typeface="Mada"/>
              <a:sym typeface="Mada"/>
            </a:endParaRPr>
          </a:p>
        </p:txBody>
      </p:sp>
      <p:pic>
        <p:nvPicPr>
          <p:cNvPr id="709" name="Google Shape;709;p43"/>
          <p:cNvPicPr preferRelativeResize="0"/>
          <p:nvPr/>
        </p:nvPicPr>
        <p:blipFill>
          <a:blip r:embed="rId8">
            <a:alphaModFix/>
          </a:blip>
          <a:stretch>
            <a:fillRect/>
          </a:stretch>
        </p:blipFill>
        <p:spPr>
          <a:xfrm>
            <a:off x="5703413" y="2116298"/>
            <a:ext cx="1443735" cy="1211801"/>
          </a:xfrm>
          <a:prstGeom prst="rect">
            <a:avLst/>
          </a:prstGeom>
          <a:noFill/>
          <a:ln cap="flat" cmpd="sng" w="19050">
            <a:solidFill>
              <a:srgbClr val="1C4588"/>
            </a:solidFill>
            <a:prstDash val="solid"/>
            <a:round/>
            <a:headEnd len="sm" w="sm" type="none"/>
            <a:tailEnd len="sm" w="sm" type="none"/>
          </a:ln>
        </p:spPr>
      </p:pic>
      <p:sp>
        <p:nvSpPr>
          <p:cNvPr id="710" name="Google Shape;710;p43"/>
          <p:cNvSpPr/>
          <p:nvPr/>
        </p:nvSpPr>
        <p:spPr>
          <a:xfrm>
            <a:off x="342350" y="5443750"/>
            <a:ext cx="7003500" cy="17505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3"/>
          <p:cNvSpPr txBox="1"/>
          <p:nvPr/>
        </p:nvSpPr>
        <p:spPr>
          <a:xfrm>
            <a:off x="222350" y="5718875"/>
            <a:ext cx="7119000" cy="1340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Start slowly:</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Change of daily living activities , Avoid injury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Increase intensity and duration gradually </a:t>
            </a:r>
            <a:endParaRPr b="1"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 Exercise by it self will not cause weight loss </a:t>
            </a:r>
            <a:r>
              <a:rPr lang="ar" sz="1100">
                <a:solidFill>
                  <a:srgbClr val="6AA84F"/>
                </a:solidFill>
                <a:latin typeface="Mada"/>
                <a:ea typeface="Mada"/>
                <a:cs typeface="Mada"/>
                <a:sym typeface="Mada"/>
              </a:rPr>
              <a:t>unless it's heavy exercise, it is important for:</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increase body fitness and </a:t>
            </a:r>
            <a:r>
              <a:rPr b="1" lang="ar" sz="1100">
                <a:solidFill>
                  <a:srgbClr val="6AA84F"/>
                </a:solidFill>
                <a:latin typeface="Mada"/>
                <a:ea typeface="Mada"/>
                <a:cs typeface="Mada"/>
                <a:sym typeface="Mada"/>
              </a:rPr>
              <a:t>improve cardiopulmonary function</a:t>
            </a:r>
            <a:r>
              <a:rPr lang="ar" sz="1100">
                <a:solidFill>
                  <a:srgbClr val="6AA84F"/>
                </a:solidFill>
                <a:latin typeface="Mada"/>
                <a:ea typeface="Mada"/>
                <a:cs typeface="Mada"/>
                <a:sym typeface="Mada"/>
              </a:rPr>
              <a:t>,</a:t>
            </a:r>
            <a:r>
              <a:rPr b="1" lang="ar" sz="1100">
                <a:solidFill>
                  <a:srgbClr val="6AA84F"/>
                </a:solidFill>
                <a:latin typeface="Mada"/>
                <a:ea typeface="Mada"/>
                <a:cs typeface="Mada"/>
                <a:sym typeface="Mada"/>
              </a:rPr>
              <a:t> reduce stress</a:t>
            </a:r>
            <a:r>
              <a:rPr lang="ar" sz="1100">
                <a:solidFill>
                  <a:srgbClr val="6AA84F"/>
                </a:solidFill>
                <a:latin typeface="Mada"/>
                <a:ea typeface="Mada"/>
                <a:cs typeface="Mada"/>
                <a:sym typeface="Mada"/>
              </a:rPr>
              <a:t>, also </a:t>
            </a:r>
            <a:r>
              <a:rPr b="1" lang="ar" sz="1100">
                <a:solidFill>
                  <a:srgbClr val="CC0000"/>
                </a:solidFill>
                <a:latin typeface="Mada"/>
                <a:ea typeface="Mada"/>
                <a:cs typeface="Mada"/>
                <a:sym typeface="Mada"/>
              </a:rPr>
              <a:t>maintain weight loss and prevent weight regain</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Long –term goal:</a:t>
            </a:r>
            <a:r>
              <a:rPr lang="ar" sz="1100">
                <a:solidFill>
                  <a:schemeClr val="dk1"/>
                </a:solidFill>
                <a:latin typeface="Mada"/>
                <a:ea typeface="Mada"/>
                <a:cs typeface="Mada"/>
                <a:sym typeface="Mada"/>
              </a:rPr>
              <a:t> 30-45 min or more of physical activity daily,  5 or more days per week, Burn 1000+ calories per week</a:t>
            </a:r>
            <a:endParaRPr b="1" sz="1100">
              <a:latin typeface="Mada"/>
              <a:ea typeface="Mada"/>
              <a:cs typeface="Mada"/>
              <a:sym typeface="Mada"/>
            </a:endParaRPr>
          </a:p>
        </p:txBody>
      </p:sp>
      <p:sp>
        <p:nvSpPr>
          <p:cNvPr id="712" name="Google Shape;712;p43"/>
          <p:cNvSpPr/>
          <p:nvPr/>
        </p:nvSpPr>
        <p:spPr>
          <a:xfrm>
            <a:off x="342350" y="5455750"/>
            <a:ext cx="2901000" cy="322200"/>
          </a:xfrm>
          <a:prstGeom prst="round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3"/>
          <p:cNvSpPr txBox="1"/>
          <p:nvPr/>
        </p:nvSpPr>
        <p:spPr>
          <a:xfrm>
            <a:off x="903725" y="5443750"/>
            <a:ext cx="219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Physical Activity</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sp>
        <p:nvSpPr>
          <p:cNvPr id="714" name="Google Shape;714;p43"/>
          <p:cNvSpPr/>
          <p:nvPr/>
        </p:nvSpPr>
        <p:spPr>
          <a:xfrm>
            <a:off x="386450" y="54812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3"/>
          <p:cNvSpPr/>
          <p:nvPr/>
        </p:nvSpPr>
        <p:spPr>
          <a:xfrm>
            <a:off x="445351" y="55221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3"/>
          <p:cNvSpPr txBox="1"/>
          <p:nvPr/>
        </p:nvSpPr>
        <p:spPr>
          <a:xfrm>
            <a:off x="400775" y="55154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2</a:t>
            </a:r>
            <a:endParaRPr b="1" sz="1200">
              <a:solidFill>
                <a:srgbClr val="FFFFFF"/>
              </a:solidFill>
              <a:latin typeface="Mada"/>
              <a:ea typeface="Mada"/>
              <a:cs typeface="Mada"/>
              <a:sym typeface="Mada"/>
            </a:endParaRPr>
          </a:p>
        </p:txBody>
      </p:sp>
      <p:pic>
        <p:nvPicPr>
          <p:cNvPr id="717" name="Google Shape;717;p43"/>
          <p:cNvPicPr preferRelativeResize="0"/>
          <p:nvPr/>
        </p:nvPicPr>
        <p:blipFill rotWithShape="1">
          <a:blip r:embed="rId7">
            <a:alphaModFix/>
          </a:blip>
          <a:srcRect b="4286" l="0" r="0" t="-2143"/>
          <a:stretch/>
        </p:blipFill>
        <p:spPr>
          <a:xfrm>
            <a:off x="5467975" y="5558600"/>
            <a:ext cx="1609824" cy="772852"/>
          </a:xfrm>
          <a:prstGeom prst="rect">
            <a:avLst/>
          </a:prstGeom>
          <a:noFill/>
          <a:ln>
            <a:noFill/>
          </a:ln>
        </p:spPr>
      </p:pic>
      <p:sp>
        <p:nvSpPr>
          <p:cNvPr id="718" name="Google Shape;718;p43"/>
          <p:cNvSpPr/>
          <p:nvPr/>
        </p:nvSpPr>
        <p:spPr>
          <a:xfrm>
            <a:off x="342350" y="7272550"/>
            <a:ext cx="7003500" cy="33006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3"/>
          <p:cNvSpPr txBox="1"/>
          <p:nvPr/>
        </p:nvSpPr>
        <p:spPr>
          <a:xfrm>
            <a:off x="222350" y="7547675"/>
            <a:ext cx="7119000" cy="1690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Indicated for all with BMI &gt; 30 and those with BMI 25- 30 with comorbidities. </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Teaching about food composition</a:t>
            </a:r>
            <a:r>
              <a:rPr lang="ar" sz="1100">
                <a:solidFill>
                  <a:schemeClr val="dk1"/>
                </a:solidFill>
                <a:latin typeface="Mada"/>
                <a:ea typeface="Mada"/>
                <a:cs typeface="Mada"/>
                <a:sym typeface="Mada"/>
              </a:rPr>
              <a:t> ( fat, CHO, protein), Calories contents of food by reading labels, Type of food to buy and to prepare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Careful Training in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Selection of lower fat, lower carb foods Modified food guide pyramid</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Increase fruits &amp; vegetables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Lower fat preparation techniques Estimation of portion size</a:t>
            </a:r>
            <a:endParaRPr sz="1100">
              <a:solidFill>
                <a:schemeClr val="dk1"/>
              </a:solidFill>
              <a:latin typeface="Mada"/>
              <a:ea typeface="Mada"/>
              <a:cs typeface="Mada"/>
              <a:sym typeface="Mada"/>
            </a:endParaRPr>
          </a:p>
          <a:p>
            <a:pPr indent="-317500" lvl="0" marL="457200" rtl="0" algn="l">
              <a:spcBef>
                <a:spcPts val="0"/>
              </a:spcBef>
              <a:spcAft>
                <a:spcPts val="0"/>
              </a:spcAft>
              <a:buClr>
                <a:schemeClr val="accent1"/>
              </a:buClr>
              <a:buSzPts val="1400"/>
              <a:buFont typeface="Mada"/>
              <a:buChar char="●"/>
            </a:pPr>
            <a:r>
              <a:rPr b="1" lang="ar" u="sng">
                <a:solidFill>
                  <a:schemeClr val="accent1"/>
                </a:solidFill>
                <a:latin typeface="Mada"/>
                <a:ea typeface="Mada"/>
                <a:cs typeface="Mada"/>
                <a:sym typeface="Mada"/>
              </a:rPr>
              <a:t>Atkins diet:</a:t>
            </a:r>
            <a:endParaRPr b="1" u="sng">
              <a:solidFill>
                <a:schemeClr val="accent1"/>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This type of diet is good for the short term under the supervision of a physician, it’s not perforable for long term.</a:t>
            </a:r>
            <a:endParaRPr sz="1000">
              <a:solidFill>
                <a:srgbClr val="6AA84F"/>
              </a:solidFill>
              <a:latin typeface="Mada"/>
              <a:ea typeface="Mada"/>
              <a:cs typeface="Mada"/>
              <a:sym typeface="Mada"/>
            </a:endParaRPr>
          </a:p>
        </p:txBody>
      </p:sp>
      <p:sp>
        <p:nvSpPr>
          <p:cNvPr id="720" name="Google Shape;720;p43"/>
          <p:cNvSpPr/>
          <p:nvPr/>
        </p:nvSpPr>
        <p:spPr>
          <a:xfrm>
            <a:off x="342350" y="7284550"/>
            <a:ext cx="2901000" cy="322200"/>
          </a:xfrm>
          <a:prstGeom prst="round1Rect">
            <a:avLst>
              <a:gd fmla="val 16667" name="adj"/>
            </a:avLst>
          </a:prstGeom>
          <a:solidFill>
            <a:srgbClr val="A2C4C9"/>
          </a:solid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3"/>
          <p:cNvSpPr txBox="1"/>
          <p:nvPr/>
        </p:nvSpPr>
        <p:spPr>
          <a:xfrm>
            <a:off x="903725" y="7272550"/>
            <a:ext cx="219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rgbClr val="FFFFFF"/>
                </a:solidFill>
                <a:latin typeface="Mada"/>
                <a:ea typeface="Mada"/>
                <a:cs typeface="Mada"/>
                <a:sym typeface="Mada"/>
              </a:rPr>
              <a:t>Diet </a:t>
            </a:r>
            <a:r>
              <a:rPr b="1" lang="ar">
                <a:solidFill>
                  <a:srgbClr val="FFFFFF"/>
                </a:solidFill>
                <a:latin typeface="Mada"/>
                <a:ea typeface="Mada"/>
                <a:cs typeface="Mada"/>
                <a:sym typeface="Mada"/>
              </a:rPr>
              <a:t>therapy</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sp>
        <p:nvSpPr>
          <p:cNvPr id="722" name="Google Shape;722;p43"/>
          <p:cNvSpPr/>
          <p:nvPr/>
        </p:nvSpPr>
        <p:spPr>
          <a:xfrm>
            <a:off x="386450" y="73100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3"/>
          <p:cNvSpPr/>
          <p:nvPr/>
        </p:nvSpPr>
        <p:spPr>
          <a:xfrm>
            <a:off x="445351" y="73509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3"/>
          <p:cNvSpPr txBox="1"/>
          <p:nvPr/>
        </p:nvSpPr>
        <p:spPr>
          <a:xfrm>
            <a:off x="400775" y="73442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3</a:t>
            </a:r>
            <a:endParaRPr b="1" sz="1200">
              <a:solidFill>
                <a:srgbClr val="FFFFFF"/>
              </a:solidFill>
              <a:latin typeface="Mada"/>
              <a:ea typeface="Mada"/>
              <a:cs typeface="Mada"/>
              <a:sym typeface="Mada"/>
            </a:endParaRPr>
          </a:p>
        </p:txBody>
      </p:sp>
      <p:pic>
        <p:nvPicPr>
          <p:cNvPr id="725" name="Google Shape;725;p43"/>
          <p:cNvPicPr preferRelativeResize="0"/>
          <p:nvPr/>
        </p:nvPicPr>
        <p:blipFill>
          <a:blip r:embed="rId5">
            <a:alphaModFix/>
          </a:blip>
          <a:stretch>
            <a:fillRect/>
          </a:stretch>
        </p:blipFill>
        <p:spPr>
          <a:xfrm>
            <a:off x="445350" y="9489475"/>
            <a:ext cx="1727440" cy="1005533"/>
          </a:xfrm>
          <a:prstGeom prst="rect">
            <a:avLst/>
          </a:prstGeom>
          <a:noFill/>
          <a:ln>
            <a:noFill/>
          </a:ln>
        </p:spPr>
      </p:pic>
      <p:pic>
        <p:nvPicPr>
          <p:cNvPr id="726" name="Google Shape;726;p43"/>
          <p:cNvPicPr preferRelativeResize="0"/>
          <p:nvPr/>
        </p:nvPicPr>
        <p:blipFill>
          <a:blip r:embed="rId6">
            <a:alphaModFix/>
          </a:blip>
          <a:stretch>
            <a:fillRect/>
          </a:stretch>
        </p:blipFill>
        <p:spPr>
          <a:xfrm>
            <a:off x="2471917" y="9504178"/>
            <a:ext cx="1888408" cy="1005522"/>
          </a:xfrm>
          <a:prstGeom prst="rect">
            <a:avLst/>
          </a:prstGeom>
          <a:noFill/>
          <a:ln>
            <a:noFill/>
          </a:ln>
        </p:spPr>
      </p:pic>
      <p:sp>
        <p:nvSpPr>
          <p:cNvPr id="727" name="Google Shape;727;p43"/>
          <p:cNvSpPr txBox="1"/>
          <p:nvPr/>
        </p:nvSpPr>
        <p:spPr>
          <a:xfrm>
            <a:off x="526600" y="9226300"/>
            <a:ext cx="2009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chemeClr val="accent1"/>
                </a:solidFill>
                <a:latin typeface="Mada"/>
                <a:ea typeface="Mada"/>
                <a:cs typeface="Mada"/>
                <a:sym typeface="Mada"/>
              </a:rPr>
              <a:t>6 months result</a:t>
            </a:r>
            <a:r>
              <a:rPr lang="ar" sz="1100">
                <a:solidFill>
                  <a:srgbClr val="6AA84F"/>
                </a:solidFill>
                <a:latin typeface="Mada"/>
                <a:ea typeface="Mada"/>
                <a:cs typeface="Mada"/>
                <a:sym typeface="Mada"/>
              </a:rPr>
              <a:t> (good)</a:t>
            </a:r>
            <a:endParaRPr sz="1100">
              <a:solidFill>
                <a:srgbClr val="6AA84F"/>
              </a:solidFill>
              <a:latin typeface="Mada"/>
              <a:ea typeface="Mada"/>
              <a:cs typeface="Mada"/>
              <a:sym typeface="Mada"/>
            </a:endParaRPr>
          </a:p>
        </p:txBody>
      </p:sp>
      <p:sp>
        <p:nvSpPr>
          <p:cNvPr id="728" name="Google Shape;728;p43"/>
          <p:cNvSpPr txBox="1"/>
          <p:nvPr/>
        </p:nvSpPr>
        <p:spPr>
          <a:xfrm>
            <a:off x="2618700" y="9226300"/>
            <a:ext cx="216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chemeClr val="accent1"/>
                </a:solidFill>
                <a:latin typeface="Mada"/>
                <a:ea typeface="Mada"/>
                <a:cs typeface="Mada"/>
                <a:sym typeface="Mada"/>
              </a:rPr>
              <a:t>24 months result</a:t>
            </a:r>
            <a:r>
              <a:rPr b="1" lang="ar" sz="1100">
                <a:latin typeface="Mada"/>
                <a:ea typeface="Mada"/>
                <a:cs typeface="Mada"/>
                <a:sym typeface="Mada"/>
              </a:rPr>
              <a:t> </a:t>
            </a:r>
            <a:r>
              <a:rPr lang="ar" sz="1100">
                <a:solidFill>
                  <a:srgbClr val="6AA84F"/>
                </a:solidFill>
                <a:latin typeface="Mada"/>
                <a:ea typeface="Mada"/>
                <a:cs typeface="Mada"/>
                <a:sym typeface="Mada"/>
              </a:rPr>
              <a:t>(Bad)</a:t>
            </a:r>
            <a:endParaRPr sz="1100">
              <a:solidFill>
                <a:srgbClr val="6AA84F"/>
              </a:solidFill>
              <a:latin typeface="Mada"/>
              <a:ea typeface="Mada"/>
              <a:cs typeface="Mada"/>
              <a:sym typeface="Mada"/>
            </a:endParaRPr>
          </a:p>
        </p:txBody>
      </p:sp>
      <p:sp>
        <p:nvSpPr>
          <p:cNvPr id="729" name="Google Shape;729;p43"/>
          <p:cNvSpPr txBox="1"/>
          <p:nvPr/>
        </p:nvSpPr>
        <p:spPr>
          <a:xfrm>
            <a:off x="4509625" y="9217850"/>
            <a:ext cx="2809800" cy="143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000"/>
              </a:spcBef>
              <a:spcAft>
                <a:spcPts val="0"/>
              </a:spcAft>
              <a:buNone/>
            </a:pPr>
            <a:r>
              <a:rPr b="1" lang="ar" sz="1100">
                <a:solidFill>
                  <a:schemeClr val="accent1"/>
                </a:solidFill>
                <a:latin typeface="Mada"/>
                <a:ea typeface="Mada"/>
                <a:cs typeface="Mada"/>
                <a:sym typeface="Mada"/>
              </a:rPr>
              <a:t>Dangers of atkins diet:</a:t>
            </a:r>
            <a:endParaRPr b="1" sz="1100">
              <a:solidFill>
                <a:schemeClr val="accent1"/>
              </a:solidFill>
              <a:latin typeface="Mada"/>
              <a:ea typeface="Mada"/>
              <a:cs typeface="Mada"/>
              <a:sym typeface="Mada"/>
            </a:endParaRPr>
          </a:p>
          <a:p>
            <a:pPr indent="-113899" lvl="0" marL="208799" rtl="0" algn="l">
              <a:spcBef>
                <a:spcPts val="0"/>
              </a:spcBef>
              <a:spcAft>
                <a:spcPts val="0"/>
              </a:spcAft>
              <a:buSzPts val="1000"/>
              <a:buFont typeface="Mada"/>
              <a:buChar char="●"/>
            </a:pPr>
            <a:r>
              <a:rPr b="1" lang="ar" sz="1000">
                <a:latin typeface="Mada"/>
                <a:ea typeface="Mada"/>
                <a:cs typeface="Mada"/>
                <a:sym typeface="Mada"/>
              </a:rPr>
              <a:t>High saturated fat and cholesterol: </a:t>
            </a:r>
            <a:r>
              <a:rPr lang="ar" sz="1000">
                <a:latin typeface="Mada"/>
                <a:ea typeface="Mada"/>
                <a:cs typeface="Mada"/>
                <a:sym typeface="Mada"/>
              </a:rPr>
              <a:t>CVD</a:t>
            </a:r>
            <a:endParaRPr sz="1000">
              <a:latin typeface="Mada"/>
              <a:ea typeface="Mada"/>
              <a:cs typeface="Mada"/>
              <a:sym typeface="Mada"/>
            </a:endParaRPr>
          </a:p>
          <a:p>
            <a:pPr indent="-113899" lvl="0" marL="208799" rtl="0" algn="l">
              <a:spcBef>
                <a:spcPts val="0"/>
              </a:spcBef>
              <a:spcAft>
                <a:spcPts val="0"/>
              </a:spcAft>
              <a:buSzPts val="1000"/>
              <a:buFont typeface="Mada"/>
              <a:buChar char="●"/>
            </a:pPr>
            <a:r>
              <a:rPr b="1" lang="ar" sz="1000">
                <a:latin typeface="Mada"/>
                <a:ea typeface="Mada"/>
                <a:cs typeface="Mada"/>
                <a:sym typeface="Mada"/>
              </a:rPr>
              <a:t>High protein:</a:t>
            </a:r>
            <a:r>
              <a:rPr lang="ar" sz="1000">
                <a:latin typeface="Mada"/>
                <a:ea typeface="Mada"/>
                <a:cs typeface="Mada"/>
                <a:sym typeface="Mada"/>
              </a:rPr>
              <a:t> decline in renal function, urinary calcium losses (osteoporosis) </a:t>
            </a:r>
            <a:endParaRPr sz="1000">
              <a:latin typeface="Mada"/>
              <a:ea typeface="Mada"/>
              <a:cs typeface="Mada"/>
              <a:sym typeface="Mada"/>
            </a:endParaRPr>
          </a:p>
          <a:p>
            <a:pPr indent="-113899" lvl="0" marL="208799" rtl="0" algn="l">
              <a:spcBef>
                <a:spcPts val="0"/>
              </a:spcBef>
              <a:spcAft>
                <a:spcPts val="0"/>
              </a:spcAft>
              <a:buSzPts val="1000"/>
              <a:buFont typeface="Mada"/>
              <a:buChar char="●"/>
            </a:pPr>
            <a:r>
              <a:rPr b="1" lang="ar" sz="1000">
                <a:latin typeface="Mada"/>
                <a:ea typeface="Mada"/>
                <a:cs typeface="Mada"/>
                <a:sym typeface="Mada"/>
              </a:rPr>
              <a:t>Lack of fiber:</a:t>
            </a:r>
            <a:r>
              <a:rPr lang="ar" sz="1000">
                <a:latin typeface="Mada"/>
                <a:ea typeface="Mada"/>
                <a:cs typeface="Mada"/>
                <a:sym typeface="Mada"/>
              </a:rPr>
              <a:t> increase colon cancer risk </a:t>
            </a:r>
            <a:endParaRPr sz="1000">
              <a:latin typeface="Mada"/>
              <a:ea typeface="Mada"/>
              <a:cs typeface="Mada"/>
              <a:sym typeface="Mada"/>
            </a:endParaRPr>
          </a:p>
          <a:p>
            <a:pPr indent="-113899" lvl="0" marL="208799" rtl="0" algn="l">
              <a:spcBef>
                <a:spcPts val="0"/>
              </a:spcBef>
              <a:spcAft>
                <a:spcPts val="0"/>
              </a:spcAft>
              <a:buSzPts val="1000"/>
              <a:buFont typeface="Mada"/>
              <a:buChar char="●"/>
            </a:pPr>
            <a:r>
              <a:rPr b="1" lang="ar" sz="1000">
                <a:latin typeface="Mada"/>
                <a:ea typeface="Mada"/>
                <a:cs typeface="Mada"/>
                <a:sym typeface="Mada"/>
              </a:rPr>
              <a:t>Avoidance of carbs </a:t>
            </a:r>
            <a:r>
              <a:rPr lang="ar" sz="1000">
                <a:latin typeface="Mada"/>
                <a:ea typeface="Mada"/>
                <a:cs typeface="Mada"/>
                <a:sym typeface="Mada"/>
              </a:rPr>
              <a:t>results in decreased intakes of essential vitamins (thiamin, folate,B6) and anti-oxidant phytochemicals</a:t>
            </a:r>
            <a:endParaRPr sz="1000">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44"/>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735" name="Google Shape;735;p4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 of obesity</a:t>
            </a:r>
            <a:r>
              <a:rPr b="1" i="1" lang="ar" sz="2600">
                <a:latin typeface="Mada"/>
                <a:ea typeface="Mada"/>
                <a:cs typeface="Mada"/>
                <a:sym typeface="Mada"/>
              </a:rPr>
              <a:t> </a:t>
            </a:r>
            <a:endParaRPr b="1" i="1" sz="2600">
              <a:latin typeface="Mada"/>
              <a:ea typeface="Mada"/>
              <a:cs typeface="Mada"/>
              <a:sym typeface="Mada"/>
            </a:endParaRPr>
          </a:p>
        </p:txBody>
      </p:sp>
      <p:sp>
        <p:nvSpPr>
          <p:cNvPr id="736" name="Google Shape;736;p44"/>
          <p:cNvSpPr/>
          <p:nvPr/>
        </p:nvSpPr>
        <p:spPr>
          <a:xfrm>
            <a:off x="7986926" y="5921343"/>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4"/>
          <p:cNvSpPr txBox="1"/>
          <p:nvPr/>
        </p:nvSpPr>
        <p:spPr>
          <a:xfrm>
            <a:off x="7942350" y="5914600"/>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1</a:t>
            </a:r>
            <a:endParaRPr b="1" sz="1200">
              <a:solidFill>
                <a:srgbClr val="FFFFFF"/>
              </a:solidFill>
              <a:latin typeface="Mada"/>
              <a:ea typeface="Mada"/>
              <a:cs typeface="Mada"/>
              <a:sym typeface="Mada"/>
            </a:endParaRPr>
          </a:p>
        </p:txBody>
      </p:sp>
      <p:sp>
        <p:nvSpPr>
          <p:cNvPr id="738" name="Google Shape;738;p44"/>
          <p:cNvSpPr txBox="1"/>
          <p:nvPr/>
        </p:nvSpPr>
        <p:spPr>
          <a:xfrm>
            <a:off x="340125" y="666750"/>
            <a:ext cx="31848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Pharmacotherapy</a:t>
            </a:r>
            <a:endParaRPr b="1" sz="2200">
              <a:solidFill>
                <a:schemeClr val="dk1"/>
              </a:solidFill>
              <a:highlight>
                <a:schemeClr val="accent4"/>
              </a:highlight>
              <a:latin typeface="Mada"/>
              <a:ea typeface="Mada"/>
              <a:cs typeface="Mada"/>
              <a:sym typeface="Mada"/>
            </a:endParaRPr>
          </a:p>
        </p:txBody>
      </p:sp>
      <p:sp>
        <p:nvSpPr>
          <p:cNvPr id="739" name="Google Shape;739;p44"/>
          <p:cNvSpPr/>
          <p:nvPr/>
        </p:nvSpPr>
        <p:spPr>
          <a:xfrm>
            <a:off x="342350" y="1252750"/>
            <a:ext cx="7003500" cy="17157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4"/>
          <p:cNvSpPr txBox="1"/>
          <p:nvPr/>
        </p:nvSpPr>
        <p:spPr>
          <a:xfrm>
            <a:off x="222350" y="1527875"/>
            <a:ext cx="7119000" cy="738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BMI &gt; 30</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ar" sz="1200">
                <a:solidFill>
                  <a:schemeClr val="dk1"/>
                </a:solidFill>
                <a:latin typeface="Mada"/>
                <a:ea typeface="Mada"/>
                <a:cs typeface="Mada"/>
                <a:sym typeface="Mada"/>
              </a:rPr>
              <a:t>BMI 27-30 with comorbidities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Should not be used for cosmetic weight loss</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Used only when 6 months trial if weight andexercise fail to achieve weight loss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Metformin is not approved for use in obesity </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Note: </a:t>
            </a:r>
            <a:r>
              <a:rPr lang="ar" sz="1200">
                <a:solidFill>
                  <a:srgbClr val="1C4588"/>
                </a:solidFill>
                <a:latin typeface="Mada"/>
                <a:ea typeface="Mada"/>
                <a:cs typeface="Mada"/>
                <a:sym typeface="Mada"/>
              </a:rPr>
              <a:t>Drugs can be used in the short term (up to 3 months) as an adjunct to the dietary regimen, but they do not substitute for strict dieting.</a:t>
            </a:r>
            <a:endParaRPr sz="1200">
              <a:solidFill>
                <a:srgbClr val="1C4588"/>
              </a:solidFill>
              <a:latin typeface="Mada"/>
              <a:ea typeface="Mada"/>
              <a:cs typeface="Mada"/>
              <a:sym typeface="Mada"/>
            </a:endParaRPr>
          </a:p>
        </p:txBody>
      </p:sp>
      <p:sp>
        <p:nvSpPr>
          <p:cNvPr id="741" name="Google Shape;741;p44"/>
          <p:cNvSpPr/>
          <p:nvPr/>
        </p:nvSpPr>
        <p:spPr>
          <a:xfrm>
            <a:off x="342350" y="1264750"/>
            <a:ext cx="2901000" cy="3222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4"/>
          <p:cNvSpPr/>
          <p:nvPr/>
        </p:nvSpPr>
        <p:spPr>
          <a:xfrm>
            <a:off x="386450" y="12902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4"/>
          <p:cNvSpPr/>
          <p:nvPr/>
        </p:nvSpPr>
        <p:spPr>
          <a:xfrm>
            <a:off x="445351" y="13311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4"/>
          <p:cNvSpPr txBox="1"/>
          <p:nvPr/>
        </p:nvSpPr>
        <p:spPr>
          <a:xfrm>
            <a:off x="400775" y="13244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1</a:t>
            </a:r>
            <a:endParaRPr b="1" sz="1200">
              <a:solidFill>
                <a:srgbClr val="FFFFFF"/>
              </a:solidFill>
              <a:latin typeface="Mada"/>
              <a:ea typeface="Mada"/>
              <a:cs typeface="Mada"/>
              <a:sym typeface="Mada"/>
            </a:endParaRPr>
          </a:p>
        </p:txBody>
      </p:sp>
      <p:sp>
        <p:nvSpPr>
          <p:cNvPr id="745" name="Google Shape;745;p44"/>
          <p:cNvSpPr txBox="1"/>
          <p:nvPr/>
        </p:nvSpPr>
        <p:spPr>
          <a:xfrm>
            <a:off x="903725" y="1252750"/>
            <a:ext cx="219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Indications</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pic>
        <p:nvPicPr>
          <p:cNvPr id="746" name="Google Shape;746;p44"/>
          <p:cNvPicPr preferRelativeResize="0"/>
          <p:nvPr/>
        </p:nvPicPr>
        <p:blipFill>
          <a:blip r:embed="rId3">
            <a:alphaModFix/>
          </a:blip>
          <a:stretch>
            <a:fillRect/>
          </a:stretch>
        </p:blipFill>
        <p:spPr>
          <a:xfrm>
            <a:off x="5445075" y="1331175"/>
            <a:ext cx="1222125" cy="730599"/>
          </a:xfrm>
          <a:prstGeom prst="rect">
            <a:avLst/>
          </a:prstGeom>
          <a:noFill/>
          <a:ln>
            <a:noFill/>
          </a:ln>
        </p:spPr>
      </p:pic>
      <p:sp>
        <p:nvSpPr>
          <p:cNvPr id="747" name="Google Shape;747;p44"/>
          <p:cNvSpPr/>
          <p:nvPr/>
        </p:nvSpPr>
        <p:spPr>
          <a:xfrm>
            <a:off x="342350" y="5596150"/>
            <a:ext cx="7003500" cy="23700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4"/>
          <p:cNvSpPr txBox="1"/>
          <p:nvPr/>
        </p:nvSpPr>
        <p:spPr>
          <a:xfrm>
            <a:off x="251125" y="5997242"/>
            <a:ext cx="7119000" cy="1600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 lipase inhibitor, reduces the absorption of dietary fat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Lowers Cholesterol (4-11%) &amp; LDL (5-10%) </a:t>
            </a:r>
            <a:endParaRPr sz="1100">
              <a:solidFill>
                <a:schemeClr val="dk1"/>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Weight regain occurs after the drug is stopped.</a:t>
            </a:r>
            <a:endParaRPr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 It's weaker than liraglutide as it decrease body weight </a:t>
            </a:r>
            <a:r>
              <a:rPr b="1" lang="ar" sz="1100">
                <a:solidFill>
                  <a:srgbClr val="CC0000"/>
                </a:solidFill>
                <a:latin typeface="Mada"/>
                <a:ea typeface="Mada"/>
                <a:cs typeface="Mada"/>
                <a:sym typeface="Mada"/>
              </a:rPr>
              <a:t>by 8-10% maximum </a:t>
            </a:r>
            <a:r>
              <a:rPr lang="ar" sz="1100">
                <a:solidFill>
                  <a:srgbClr val="6AA84F"/>
                </a:solidFill>
                <a:latin typeface="Mada"/>
                <a:ea typeface="Mada"/>
                <a:cs typeface="Mada"/>
                <a:sym typeface="Mada"/>
              </a:rPr>
              <a:t>and most people will loss </a:t>
            </a:r>
            <a:r>
              <a:rPr b="1" lang="ar" sz="1100">
                <a:solidFill>
                  <a:srgbClr val="6AA84F"/>
                </a:solidFill>
                <a:latin typeface="Mada"/>
                <a:ea typeface="Mada"/>
                <a:cs typeface="Mada"/>
                <a:sym typeface="Mada"/>
              </a:rPr>
              <a:t>only 5%</a:t>
            </a:r>
            <a:r>
              <a:rPr lang="ar" sz="1100">
                <a:solidFill>
                  <a:srgbClr val="6AA84F"/>
                </a:solidFill>
                <a:latin typeface="Mada"/>
                <a:ea typeface="Mada"/>
                <a:cs typeface="Mada"/>
                <a:sym typeface="Mada"/>
              </a:rPr>
              <a:t>, </a:t>
            </a:r>
            <a:r>
              <a:rPr b="1" lang="ar" sz="1100">
                <a:solidFill>
                  <a:srgbClr val="6AA84F"/>
                </a:solidFill>
                <a:latin typeface="Mada"/>
                <a:ea typeface="Mada"/>
                <a:cs typeface="Mada"/>
                <a:sym typeface="Mada"/>
              </a:rPr>
              <a:t>it has more side effects than liraglutide e.g. </a:t>
            </a:r>
            <a:r>
              <a:rPr b="1" lang="ar" sz="1100">
                <a:solidFill>
                  <a:srgbClr val="CC0000"/>
                </a:solidFill>
                <a:latin typeface="Mada"/>
                <a:ea typeface="Mada"/>
                <a:cs typeface="Mada"/>
                <a:sym typeface="Mada"/>
              </a:rPr>
              <a:t>diarrhea</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People do not continue on this drug because when they eat fat food they will have greasy stool and sometimes they can not control it</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Major C/I:</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Chronic malabsorption syndrome, Cholestasis, Pregnancy and breastfeeding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Dose:  </a:t>
            </a:r>
            <a:r>
              <a:rPr lang="ar" sz="1100">
                <a:solidFill>
                  <a:schemeClr val="dk1"/>
                </a:solidFill>
                <a:latin typeface="Mada"/>
                <a:ea typeface="Mada"/>
                <a:cs typeface="Mada"/>
                <a:sym typeface="Mada"/>
              </a:rPr>
              <a:t>120 mg/ immediately before, during, or up to 1 hour after each main meal (up to max. 360 mg/day)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Max period of treatment is 2 year</a:t>
            </a:r>
            <a:endParaRPr b="1" sz="1100">
              <a:solidFill>
                <a:srgbClr val="CC0000"/>
              </a:solidFill>
              <a:latin typeface="Mada"/>
              <a:ea typeface="Mada"/>
              <a:cs typeface="Mada"/>
              <a:sym typeface="Mada"/>
            </a:endParaRPr>
          </a:p>
        </p:txBody>
      </p:sp>
      <p:sp>
        <p:nvSpPr>
          <p:cNvPr id="749" name="Google Shape;749;p44"/>
          <p:cNvSpPr/>
          <p:nvPr/>
        </p:nvSpPr>
        <p:spPr>
          <a:xfrm>
            <a:off x="342350" y="5610472"/>
            <a:ext cx="2901000" cy="3846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4"/>
          <p:cNvSpPr/>
          <p:nvPr/>
        </p:nvSpPr>
        <p:spPr>
          <a:xfrm>
            <a:off x="386450" y="56336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4"/>
          <p:cNvSpPr/>
          <p:nvPr/>
        </p:nvSpPr>
        <p:spPr>
          <a:xfrm>
            <a:off x="445351" y="56745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4"/>
          <p:cNvSpPr txBox="1"/>
          <p:nvPr/>
        </p:nvSpPr>
        <p:spPr>
          <a:xfrm>
            <a:off x="400775" y="56678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4</a:t>
            </a:r>
            <a:endParaRPr b="1" sz="1200">
              <a:solidFill>
                <a:srgbClr val="FFFFFF"/>
              </a:solidFill>
              <a:latin typeface="Mada"/>
              <a:ea typeface="Mada"/>
              <a:cs typeface="Mada"/>
              <a:sym typeface="Mada"/>
            </a:endParaRPr>
          </a:p>
        </p:txBody>
      </p:sp>
      <p:sp>
        <p:nvSpPr>
          <p:cNvPr id="753" name="Google Shape;753;p44"/>
          <p:cNvSpPr txBox="1"/>
          <p:nvPr/>
        </p:nvSpPr>
        <p:spPr>
          <a:xfrm>
            <a:off x="903725" y="5596150"/>
            <a:ext cx="19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Orlistat</a:t>
            </a:r>
            <a:endParaRPr b="1">
              <a:solidFill>
                <a:srgbClr val="FFFFFF"/>
              </a:solidFill>
              <a:latin typeface="Mada"/>
              <a:ea typeface="Mada"/>
              <a:cs typeface="Mada"/>
              <a:sym typeface="Mada"/>
            </a:endParaRPr>
          </a:p>
        </p:txBody>
      </p:sp>
      <p:pic>
        <p:nvPicPr>
          <p:cNvPr id="754" name="Google Shape;754;p44"/>
          <p:cNvPicPr preferRelativeResize="0"/>
          <p:nvPr/>
        </p:nvPicPr>
        <p:blipFill rotWithShape="1">
          <a:blip r:embed="rId4">
            <a:alphaModFix/>
          </a:blip>
          <a:srcRect b="0" l="0" r="0" t="0"/>
          <a:stretch/>
        </p:blipFill>
        <p:spPr>
          <a:xfrm>
            <a:off x="6179274" y="5689748"/>
            <a:ext cx="784517" cy="734704"/>
          </a:xfrm>
          <a:prstGeom prst="rect">
            <a:avLst/>
          </a:prstGeom>
          <a:noFill/>
          <a:ln>
            <a:noFill/>
          </a:ln>
        </p:spPr>
      </p:pic>
      <p:cxnSp>
        <p:nvCxnSpPr>
          <p:cNvPr id="755" name="Google Shape;755;p44"/>
          <p:cNvCxnSpPr/>
          <p:nvPr/>
        </p:nvCxnSpPr>
        <p:spPr>
          <a:xfrm rot="10800000">
            <a:off x="8900" y="108402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756" name="Google Shape;756;p44"/>
          <p:cNvPicPr preferRelativeResize="0"/>
          <p:nvPr/>
        </p:nvPicPr>
        <p:blipFill>
          <a:blip r:embed="rId5">
            <a:alphaModFix/>
          </a:blip>
          <a:stretch>
            <a:fillRect/>
          </a:stretch>
        </p:blipFill>
        <p:spPr>
          <a:xfrm>
            <a:off x="349050" y="8100525"/>
            <a:ext cx="3464725" cy="2428600"/>
          </a:xfrm>
          <a:prstGeom prst="rect">
            <a:avLst/>
          </a:prstGeom>
          <a:noFill/>
          <a:ln cap="flat" cmpd="sng" w="19050">
            <a:solidFill>
              <a:schemeClr val="accent1"/>
            </a:solidFill>
            <a:prstDash val="solid"/>
            <a:round/>
            <a:headEnd len="sm" w="sm" type="none"/>
            <a:tailEnd len="sm" w="sm" type="none"/>
          </a:ln>
        </p:spPr>
      </p:pic>
      <p:pic>
        <p:nvPicPr>
          <p:cNvPr id="757" name="Google Shape;757;p44"/>
          <p:cNvPicPr preferRelativeResize="0"/>
          <p:nvPr/>
        </p:nvPicPr>
        <p:blipFill>
          <a:blip r:embed="rId6">
            <a:alphaModFix/>
          </a:blip>
          <a:stretch>
            <a:fillRect/>
          </a:stretch>
        </p:blipFill>
        <p:spPr>
          <a:xfrm>
            <a:off x="3981552" y="8100525"/>
            <a:ext cx="3229398" cy="2428598"/>
          </a:xfrm>
          <a:prstGeom prst="rect">
            <a:avLst/>
          </a:prstGeom>
          <a:noFill/>
          <a:ln cap="flat" cmpd="sng" w="19050">
            <a:solidFill>
              <a:schemeClr val="accent1"/>
            </a:solidFill>
            <a:prstDash val="solid"/>
            <a:round/>
            <a:headEnd len="sm" w="sm" type="none"/>
            <a:tailEnd len="sm" w="sm" type="none"/>
          </a:ln>
        </p:spPr>
      </p:pic>
      <p:sp>
        <p:nvSpPr>
          <p:cNvPr id="758" name="Google Shape;758;p44"/>
          <p:cNvSpPr txBox="1"/>
          <p:nvPr/>
        </p:nvSpPr>
        <p:spPr>
          <a:xfrm>
            <a:off x="-7676325" y="8010138"/>
            <a:ext cx="6861900" cy="10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Reassess:</a:t>
            </a:r>
            <a:endParaRPr b="1" sz="1100">
              <a:latin typeface="Mada"/>
              <a:ea typeface="Mada"/>
              <a:cs typeface="Mada"/>
              <a:sym typeface="Mada"/>
            </a:endParaRPr>
          </a:p>
          <a:p>
            <a:pPr indent="-217449" lvl="0" marL="485999" rtl="0" algn="l">
              <a:spcBef>
                <a:spcPts val="0"/>
              </a:spcBef>
              <a:spcAft>
                <a:spcPts val="0"/>
              </a:spcAft>
              <a:buSzPts val="1100"/>
              <a:buFont typeface="Mada"/>
              <a:buChar char="●"/>
            </a:pPr>
            <a:r>
              <a:rPr lang="ar" sz="1100">
                <a:latin typeface="Mada"/>
                <a:ea typeface="Mada"/>
                <a:cs typeface="Mada"/>
                <a:sym typeface="Mada"/>
              </a:rPr>
              <a:t>Understanding and compliance with diet,  physical activity, and drug regimen</a:t>
            </a:r>
            <a:endParaRPr sz="1100">
              <a:latin typeface="Mada"/>
              <a:ea typeface="Mada"/>
              <a:cs typeface="Mada"/>
              <a:sym typeface="Mada"/>
            </a:endParaRPr>
          </a:p>
          <a:p>
            <a:pPr indent="-217449" lvl="0" marL="485999" rtl="0" algn="l">
              <a:spcBef>
                <a:spcPts val="0"/>
              </a:spcBef>
              <a:spcAft>
                <a:spcPts val="0"/>
              </a:spcAft>
              <a:buSzPts val="1100"/>
              <a:buFont typeface="Mada"/>
              <a:buChar char="●"/>
            </a:pPr>
            <a:r>
              <a:rPr lang="ar" sz="1100">
                <a:latin typeface="Mada"/>
                <a:ea typeface="Mada"/>
                <a:cs typeface="Mada"/>
                <a:sym typeface="Mada"/>
              </a:rPr>
              <a:t>Accuracy of weight recordings, Possible Fluid retention (salt intake, etc) </a:t>
            </a:r>
            <a:endParaRPr sz="1100">
              <a:latin typeface="Mada"/>
              <a:ea typeface="Mada"/>
              <a:cs typeface="Mada"/>
              <a:sym typeface="Mada"/>
            </a:endParaRPr>
          </a:p>
          <a:p>
            <a:pPr indent="-217449" lvl="0" marL="485999" rtl="0" algn="l">
              <a:spcBef>
                <a:spcPts val="0"/>
              </a:spcBef>
              <a:spcAft>
                <a:spcPts val="0"/>
              </a:spcAft>
              <a:buSzPts val="1100"/>
              <a:buFont typeface="Mada"/>
              <a:buChar char="●"/>
            </a:pPr>
            <a:r>
              <a:rPr lang="ar" sz="1100">
                <a:latin typeface="Mada"/>
                <a:ea typeface="Mada"/>
                <a:cs typeface="Mada"/>
                <a:sym typeface="Mada"/>
              </a:rPr>
              <a:t>Changes in medical condition , Motivation for change, Social and personal stress </a:t>
            </a:r>
            <a:endParaRPr sz="1100">
              <a:latin typeface="Mada"/>
              <a:ea typeface="Mada"/>
              <a:cs typeface="Mada"/>
              <a:sym typeface="Mada"/>
            </a:endParaRPr>
          </a:p>
          <a:p>
            <a:pPr indent="-217449" lvl="0" marL="485999" rtl="0" algn="l">
              <a:spcBef>
                <a:spcPts val="0"/>
              </a:spcBef>
              <a:spcAft>
                <a:spcPts val="0"/>
              </a:spcAft>
              <a:buSzPts val="1100"/>
              <a:buFont typeface="Mada"/>
              <a:buChar char="●"/>
            </a:pPr>
            <a:r>
              <a:rPr lang="ar" sz="1100">
                <a:latin typeface="Mada"/>
                <a:ea typeface="Mada"/>
                <a:cs typeface="Mada"/>
                <a:sym typeface="Mada"/>
              </a:rPr>
              <a:t>Is the provider of health care the root of the problem ? </a:t>
            </a:r>
            <a:endParaRPr sz="1100">
              <a:latin typeface="Mada"/>
              <a:ea typeface="Mada"/>
              <a:cs typeface="Mada"/>
              <a:sym typeface="Mada"/>
            </a:endParaRPr>
          </a:p>
        </p:txBody>
      </p:sp>
      <p:sp>
        <p:nvSpPr>
          <p:cNvPr id="759" name="Google Shape;759;p44"/>
          <p:cNvSpPr txBox="1"/>
          <p:nvPr/>
        </p:nvSpPr>
        <p:spPr>
          <a:xfrm>
            <a:off x="-8037400" y="6283800"/>
            <a:ext cx="7716300" cy="73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Mada"/>
              <a:buChar char="◄"/>
            </a:pPr>
            <a:r>
              <a:rPr b="1" lang="ar" sz="1800">
                <a:solidFill>
                  <a:schemeClr val="dk1"/>
                </a:solidFill>
                <a:highlight>
                  <a:schemeClr val="accent4"/>
                </a:highlight>
                <a:latin typeface="Mada"/>
                <a:ea typeface="Mada"/>
                <a:cs typeface="Mada"/>
                <a:sym typeface="Mada"/>
              </a:rPr>
              <a:t>What interventions should we add to weight reducing diets in adults with obesity? </a:t>
            </a:r>
            <a:endParaRPr b="1" sz="1800">
              <a:solidFill>
                <a:schemeClr val="dk1"/>
              </a:solidFill>
              <a:highlight>
                <a:schemeClr val="accent4"/>
              </a:highlight>
              <a:latin typeface="Mada"/>
              <a:ea typeface="Mada"/>
              <a:cs typeface="Mada"/>
              <a:sym typeface="Mada"/>
            </a:endParaRPr>
          </a:p>
        </p:txBody>
      </p:sp>
      <p:sp>
        <p:nvSpPr>
          <p:cNvPr id="760" name="Google Shape;760;p44"/>
          <p:cNvSpPr txBox="1"/>
          <p:nvPr/>
        </p:nvSpPr>
        <p:spPr>
          <a:xfrm>
            <a:off x="-7931050" y="7668813"/>
            <a:ext cx="7560000" cy="5079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dk1"/>
              </a:buClr>
              <a:buSzPts val="2100"/>
              <a:buFont typeface="Mada"/>
              <a:buChar char="◄"/>
            </a:pPr>
            <a:r>
              <a:rPr b="1" lang="ar" sz="2100">
                <a:solidFill>
                  <a:schemeClr val="dk1"/>
                </a:solidFill>
                <a:highlight>
                  <a:schemeClr val="accent4"/>
                </a:highlight>
                <a:latin typeface="Mada"/>
                <a:ea typeface="Mada"/>
                <a:cs typeface="Mada"/>
                <a:sym typeface="Mada"/>
              </a:rPr>
              <a:t>For those who don’t lose weight, what should be done?</a:t>
            </a:r>
            <a:endParaRPr b="1" sz="2100">
              <a:solidFill>
                <a:schemeClr val="dk1"/>
              </a:solidFill>
              <a:highlight>
                <a:schemeClr val="accent4"/>
              </a:highlight>
              <a:latin typeface="Mada"/>
              <a:ea typeface="Mada"/>
              <a:cs typeface="Mada"/>
              <a:sym typeface="Mada"/>
            </a:endParaRPr>
          </a:p>
        </p:txBody>
      </p:sp>
      <p:pic>
        <p:nvPicPr>
          <p:cNvPr id="761" name="Google Shape;761;p44"/>
          <p:cNvPicPr preferRelativeResize="0"/>
          <p:nvPr/>
        </p:nvPicPr>
        <p:blipFill>
          <a:blip r:embed="rId7">
            <a:alphaModFix/>
          </a:blip>
          <a:stretch>
            <a:fillRect/>
          </a:stretch>
        </p:blipFill>
        <p:spPr>
          <a:xfrm>
            <a:off x="-1871409" y="6759463"/>
            <a:ext cx="1079034" cy="908374"/>
          </a:xfrm>
          <a:prstGeom prst="rect">
            <a:avLst/>
          </a:prstGeom>
          <a:noFill/>
          <a:ln cap="flat" cmpd="sng" w="9525">
            <a:solidFill>
              <a:schemeClr val="accent1"/>
            </a:solidFill>
            <a:prstDash val="solid"/>
            <a:round/>
            <a:headEnd len="sm" w="sm" type="none"/>
            <a:tailEnd len="sm" w="sm" type="none"/>
          </a:ln>
        </p:spPr>
      </p:pic>
      <p:sp>
        <p:nvSpPr>
          <p:cNvPr id="762" name="Google Shape;762;p44"/>
          <p:cNvSpPr txBox="1"/>
          <p:nvPr/>
        </p:nvSpPr>
        <p:spPr>
          <a:xfrm>
            <a:off x="-7782600" y="6915600"/>
            <a:ext cx="49503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systematic review of randomized controlled trials of adding drug therapy, exercise, behaviour therapy or combinations of these interventions</a:t>
            </a:r>
            <a:endParaRPr sz="1200">
              <a:solidFill>
                <a:schemeClr val="dk1"/>
              </a:solidFill>
              <a:latin typeface="Mada"/>
              <a:ea typeface="Mada"/>
              <a:cs typeface="Mada"/>
              <a:sym typeface="Mada"/>
            </a:endParaRPr>
          </a:p>
        </p:txBody>
      </p:sp>
      <p:sp>
        <p:nvSpPr>
          <p:cNvPr id="763" name="Google Shape;763;p44"/>
          <p:cNvSpPr txBox="1"/>
          <p:nvPr/>
        </p:nvSpPr>
        <p:spPr>
          <a:xfrm>
            <a:off x="-7935000" y="8974950"/>
            <a:ext cx="7560000" cy="7389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Font typeface="Mada"/>
              <a:buChar char="◄"/>
            </a:pPr>
            <a:r>
              <a:rPr b="1" lang="ar" sz="1800">
                <a:solidFill>
                  <a:schemeClr val="dk1"/>
                </a:solidFill>
                <a:highlight>
                  <a:schemeClr val="accent4"/>
                </a:highlight>
                <a:latin typeface="Mada"/>
                <a:ea typeface="Mada"/>
                <a:cs typeface="Mada"/>
                <a:sym typeface="Mada"/>
              </a:rPr>
              <a:t>For Those Who Don’t Lose Weight and There is no Cause Except Noncompliance with Diet &amp; Exercise, what should be done?</a:t>
            </a:r>
            <a:endParaRPr b="1" sz="1800">
              <a:solidFill>
                <a:schemeClr val="dk1"/>
              </a:solidFill>
              <a:highlight>
                <a:schemeClr val="accent4"/>
              </a:highlight>
              <a:latin typeface="Mada"/>
              <a:ea typeface="Mada"/>
              <a:cs typeface="Mada"/>
              <a:sym typeface="Mada"/>
            </a:endParaRPr>
          </a:p>
        </p:txBody>
      </p:sp>
      <p:sp>
        <p:nvSpPr>
          <p:cNvPr id="764" name="Google Shape;764;p44"/>
          <p:cNvSpPr txBox="1"/>
          <p:nvPr/>
        </p:nvSpPr>
        <p:spPr>
          <a:xfrm>
            <a:off x="-7652125" y="9611850"/>
            <a:ext cx="65331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Consider changing medication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Consider referral to: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Dietitian, Behavioral counselor, Exercise professional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Reconsider goal: i.e. simple maintenance or a rest from weight loss efforts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Discuss surgical options if medically or psychologically indicated</a:t>
            </a:r>
            <a:endParaRPr sz="1100">
              <a:solidFill>
                <a:schemeClr val="dk1"/>
              </a:solidFill>
              <a:latin typeface="Mada"/>
              <a:ea typeface="Mada"/>
              <a:cs typeface="Mada"/>
              <a:sym typeface="Mada"/>
            </a:endParaRPr>
          </a:p>
        </p:txBody>
      </p:sp>
      <p:sp>
        <p:nvSpPr>
          <p:cNvPr id="765" name="Google Shape;765;p44"/>
          <p:cNvSpPr/>
          <p:nvPr/>
        </p:nvSpPr>
        <p:spPr>
          <a:xfrm>
            <a:off x="8153100" y="8765250"/>
            <a:ext cx="7103400" cy="1789200"/>
          </a:xfrm>
          <a:prstGeom prst="roundRect">
            <a:avLst>
              <a:gd fmla="val 16667" name="adj"/>
            </a:avLst>
          </a:prstGeom>
          <a:noFill/>
          <a:ln cap="flat" cmpd="sng" w="38100">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4"/>
          <p:cNvSpPr txBox="1"/>
          <p:nvPr/>
        </p:nvSpPr>
        <p:spPr>
          <a:xfrm>
            <a:off x="9596137" y="8864875"/>
            <a:ext cx="5588700" cy="24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sz="2000">
              <a:solidFill>
                <a:srgbClr val="F3F3F3"/>
              </a:solidFill>
              <a:latin typeface="Pacifico"/>
              <a:ea typeface="Pacifico"/>
              <a:cs typeface="Pacifico"/>
              <a:sym typeface="Pacifico"/>
            </a:endParaRPr>
          </a:p>
        </p:txBody>
      </p:sp>
      <p:sp>
        <p:nvSpPr>
          <p:cNvPr id="767" name="Google Shape;767;p44"/>
          <p:cNvSpPr/>
          <p:nvPr/>
        </p:nvSpPr>
        <p:spPr>
          <a:xfrm>
            <a:off x="342350" y="3081550"/>
            <a:ext cx="7003500" cy="12369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4"/>
          <p:cNvSpPr txBox="1"/>
          <p:nvPr/>
        </p:nvSpPr>
        <p:spPr>
          <a:xfrm>
            <a:off x="222350" y="3409902"/>
            <a:ext cx="7119000" cy="908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GLP-1 receptor agonist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Used to treat obesity</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It will decrease food intake and help in long term weight maintenance, It can decrease body weight </a:t>
            </a:r>
            <a:r>
              <a:rPr b="1" lang="ar" sz="1200">
                <a:solidFill>
                  <a:srgbClr val="CC0000"/>
                </a:solidFill>
                <a:latin typeface="Mada"/>
                <a:ea typeface="Mada"/>
                <a:cs typeface="Mada"/>
                <a:sym typeface="Mada"/>
              </a:rPr>
              <a:t>15-18% maximum.</a:t>
            </a:r>
            <a:endParaRPr b="1" sz="1200">
              <a:solidFill>
                <a:srgbClr val="CC0000"/>
              </a:solidFill>
              <a:latin typeface="Mada"/>
              <a:ea typeface="Mada"/>
              <a:cs typeface="Mada"/>
              <a:sym typeface="Mada"/>
            </a:endParaRPr>
          </a:p>
        </p:txBody>
      </p:sp>
      <p:sp>
        <p:nvSpPr>
          <p:cNvPr id="769" name="Google Shape;769;p44"/>
          <p:cNvSpPr/>
          <p:nvPr/>
        </p:nvSpPr>
        <p:spPr>
          <a:xfrm>
            <a:off x="342350" y="3095872"/>
            <a:ext cx="2901000" cy="3846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4"/>
          <p:cNvSpPr/>
          <p:nvPr/>
        </p:nvSpPr>
        <p:spPr>
          <a:xfrm>
            <a:off x="386450" y="31190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4"/>
          <p:cNvSpPr/>
          <p:nvPr/>
        </p:nvSpPr>
        <p:spPr>
          <a:xfrm>
            <a:off x="445351" y="31599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4"/>
          <p:cNvSpPr txBox="1"/>
          <p:nvPr/>
        </p:nvSpPr>
        <p:spPr>
          <a:xfrm>
            <a:off x="400775" y="31532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2</a:t>
            </a:r>
            <a:endParaRPr b="1" sz="1200">
              <a:solidFill>
                <a:srgbClr val="FFFFFF"/>
              </a:solidFill>
              <a:latin typeface="Mada"/>
              <a:ea typeface="Mada"/>
              <a:cs typeface="Mada"/>
              <a:sym typeface="Mada"/>
            </a:endParaRPr>
          </a:p>
        </p:txBody>
      </p:sp>
      <p:sp>
        <p:nvSpPr>
          <p:cNvPr id="773" name="Google Shape;773;p44"/>
          <p:cNvSpPr txBox="1"/>
          <p:nvPr/>
        </p:nvSpPr>
        <p:spPr>
          <a:xfrm>
            <a:off x="903725" y="3081550"/>
            <a:ext cx="19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Liraglutide</a:t>
            </a:r>
            <a:endParaRPr b="1">
              <a:solidFill>
                <a:srgbClr val="FFFFFF"/>
              </a:solidFill>
              <a:latin typeface="Mada"/>
              <a:ea typeface="Mada"/>
              <a:cs typeface="Mada"/>
              <a:sym typeface="Mada"/>
            </a:endParaRPr>
          </a:p>
        </p:txBody>
      </p:sp>
      <p:sp>
        <p:nvSpPr>
          <p:cNvPr id="774" name="Google Shape;774;p44"/>
          <p:cNvSpPr/>
          <p:nvPr/>
        </p:nvSpPr>
        <p:spPr>
          <a:xfrm>
            <a:off x="342350" y="4453150"/>
            <a:ext cx="7003500" cy="10410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4"/>
          <p:cNvSpPr txBox="1"/>
          <p:nvPr/>
        </p:nvSpPr>
        <p:spPr>
          <a:xfrm>
            <a:off x="222350" y="4781502"/>
            <a:ext cx="7119000" cy="908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Long acting GLP-1 receptor agonist more effective than liraglutide, weight loss could reach up to 20-22%</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Taken once weekly 2.4mg </a:t>
            </a:r>
            <a:endParaRPr sz="1200">
              <a:solidFill>
                <a:srgbClr val="6AA84F"/>
              </a:solidFill>
              <a:latin typeface="Mada"/>
              <a:ea typeface="Mada"/>
              <a:cs typeface="Mada"/>
              <a:sym typeface="Mada"/>
            </a:endParaRPr>
          </a:p>
        </p:txBody>
      </p:sp>
      <p:sp>
        <p:nvSpPr>
          <p:cNvPr id="776" name="Google Shape;776;p44"/>
          <p:cNvSpPr/>
          <p:nvPr/>
        </p:nvSpPr>
        <p:spPr>
          <a:xfrm>
            <a:off x="342350" y="4467472"/>
            <a:ext cx="2901000" cy="3846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4"/>
          <p:cNvSpPr/>
          <p:nvPr/>
        </p:nvSpPr>
        <p:spPr>
          <a:xfrm>
            <a:off x="386450" y="44906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4"/>
          <p:cNvSpPr/>
          <p:nvPr/>
        </p:nvSpPr>
        <p:spPr>
          <a:xfrm>
            <a:off x="445351" y="45315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4"/>
          <p:cNvSpPr txBox="1"/>
          <p:nvPr/>
        </p:nvSpPr>
        <p:spPr>
          <a:xfrm>
            <a:off x="400775" y="45248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3</a:t>
            </a:r>
            <a:endParaRPr b="1" sz="1200">
              <a:solidFill>
                <a:srgbClr val="FFFFFF"/>
              </a:solidFill>
              <a:latin typeface="Mada"/>
              <a:ea typeface="Mada"/>
              <a:cs typeface="Mada"/>
              <a:sym typeface="Mada"/>
            </a:endParaRPr>
          </a:p>
        </p:txBody>
      </p:sp>
      <p:sp>
        <p:nvSpPr>
          <p:cNvPr id="780" name="Google Shape;780;p44"/>
          <p:cNvSpPr txBox="1"/>
          <p:nvPr/>
        </p:nvSpPr>
        <p:spPr>
          <a:xfrm>
            <a:off x="903725" y="4453150"/>
            <a:ext cx="19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6AA84F"/>
                </a:solidFill>
                <a:latin typeface="Mada"/>
                <a:ea typeface="Mada"/>
                <a:cs typeface="Mada"/>
                <a:sym typeface="Mada"/>
              </a:rPr>
              <a:t>Simaglutide</a:t>
            </a:r>
            <a:endParaRPr b="1">
              <a:solidFill>
                <a:srgbClr val="6AA84F"/>
              </a:solidFill>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45"/>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786" name="Google Shape;786;p4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a:t>
            </a:r>
            <a:r>
              <a:rPr b="1" lang="ar" sz="2600">
                <a:latin typeface="Mada"/>
                <a:ea typeface="Mada"/>
                <a:cs typeface="Mada"/>
                <a:sym typeface="Mada"/>
              </a:rPr>
              <a:t> of obesity</a:t>
            </a:r>
            <a:endParaRPr b="1" i="1" sz="2600">
              <a:latin typeface="Mada"/>
              <a:ea typeface="Mada"/>
              <a:cs typeface="Mada"/>
              <a:sym typeface="Mada"/>
            </a:endParaRPr>
          </a:p>
        </p:txBody>
      </p:sp>
      <p:cxnSp>
        <p:nvCxnSpPr>
          <p:cNvPr id="787" name="Google Shape;787;p45"/>
          <p:cNvCxnSpPr/>
          <p:nvPr/>
        </p:nvCxnSpPr>
        <p:spPr>
          <a:xfrm rot="10800000">
            <a:off x="8900" y="11068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788" name="Google Shape;788;p45"/>
          <p:cNvSpPr txBox="1"/>
          <p:nvPr/>
        </p:nvSpPr>
        <p:spPr>
          <a:xfrm>
            <a:off x="284475" y="781050"/>
            <a:ext cx="54624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Bariatric surgery</a:t>
            </a:r>
            <a:endParaRPr b="1" sz="2200">
              <a:highlight>
                <a:srgbClr val="D0E0E3"/>
              </a:highlight>
              <a:latin typeface="Mada"/>
              <a:ea typeface="Mada"/>
              <a:cs typeface="Mada"/>
              <a:sym typeface="Mada"/>
            </a:endParaRPr>
          </a:p>
        </p:txBody>
      </p:sp>
      <p:sp>
        <p:nvSpPr>
          <p:cNvPr id="789" name="Google Shape;789;p45"/>
          <p:cNvSpPr txBox="1"/>
          <p:nvPr/>
        </p:nvSpPr>
        <p:spPr>
          <a:xfrm>
            <a:off x="284475" y="1202850"/>
            <a:ext cx="58221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u="sng">
                <a:solidFill>
                  <a:schemeClr val="dk1"/>
                </a:solidFill>
                <a:latin typeface="Mada"/>
                <a:ea typeface="Mada"/>
                <a:cs typeface="Mada"/>
                <a:sym typeface="Mada"/>
              </a:rPr>
              <a:t>Indications:</a:t>
            </a:r>
            <a:endParaRPr b="1" sz="1600" u="sng">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Well-informed and motivated patients, </a:t>
            </a:r>
            <a:r>
              <a:rPr lang="ar" sz="1100">
                <a:solidFill>
                  <a:srgbClr val="6AA84F"/>
                </a:solidFill>
                <a:latin typeface="Mada"/>
                <a:ea typeface="Mada"/>
                <a:cs typeface="Mada"/>
                <a:sym typeface="Mada"/>
              </a:rPr>
              <a:t>and </a:t>
            </a:r>
            <a:r>
              <a:rPr lang="ar" sz="1100">
                <a:solidFill>
                  <a:srgbClr val="6AA84F"/>
                </a:solidFill>
                <a:latin typeface="Mada"/>
                <a:ea typeface="Mada"/>
                <a:cs typeface="Mada"/>
                <a:sym typeface="Mada"/>
              </a:rPr>
              <a:t>no psychological illnesses.</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Acceptable risk of surgery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Failed previous non-surgical method </a:t>
            </a:r>
            <a:endParaRPr sz="1100">
              <a:solidFill>
                <a:schemeClr val="dk1"/>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Have BMI &gt; 40</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BMI &gt; 35 with comorbidities like </a:t>
            </a:r>
            <a:endParaRPr b="1" sz="1100">
              <a:solidFill>
                <a:srgbClr val="CC0000"/>
              </a:solidFill>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diabetes, sleep apnea, osteoarthritis, cardiomyopathy </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BMI 25-29.9 with WC &gt; 102 cm in male and &gt;88 cm in women</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Age 18-60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Psychologically stable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100">
              <a:solidFill>
                <a:srgbClr val="1C4588"/>
              </a:solidFill>
              <a:latin typeface="Mada"/>
              <a:ea typeface="Mada"/>
              <a:cs typeface="Mada"/>
              <a:sym typeface="Mada"/>
            </a:endParaRPr>
          </a:p>
          <a:p>
            <a:pPr indent="0" lvl="0" marL="0" rtl="0" algn="l">
              <a:spcBef>
                <a:spcPts val="0"/>
              </a:spcBef>
              <a:spcAft>
                <a:spcPts val="0"/>
              </a:spcAft>
              <a:buNone/>
            </a:pPr>
            <a:r>
              <a:t/>
            </a:r>
            <a:endParaRPr b="1" sz="1100">
              <a:solidFill>
                <a:srgbClr val="1C4588"/>
              </a:solidFill>
              <a:latin typeface="Mada"/>
              <a:ea typeface="Mada"/>
              <a:cs typeface="Mada"/>
              <a:sym typeface="Mada"/>
            </a:endParaRPr>
          </a:p>
          <a:p>
            <a:pPr indent="0" lvl="0" marL="0" rtl="0" algn="l">
              <a:spcBef>
                <a:spcPts val="0"/>
              </a:spcBef>
              <a:spcAft>
                <a:spcPts val="0"/>
              </a:spcAft>
              <a:buNone/>
            </a:pPr>
            <a:r>
              <a:rPr b="1" lang="ar" sz="1600" u="sng">
                <a:latin typeface="Mada"/>
                <a:ea typeface="Mada"/>
                <a:cs typeface="Mada"/>
                <a:sym typeface="Mada"/>
              </a:rPr>
              <a:t>Types:</a:t>
            </a:r>
            <a:endParaRPr sz="1600" u="sng">
              <a:solidFill>
                <a:srgbClr val="6AA84F"/>
              </a:solidFill>
              <a:latin typeface="Mada"/>
              <a:ea typeface="Mada"/>
              <a:cs typeface="Mada"/>
              <a:sym typeface="Mada"/>
            </a:endParaRPr>
          </a:p>
        </p:txBody>
      </p:sp>
      <p:pic>
        <p:nvPicPr>
          <p:cNvPr id="790" name="Google Shape;790;p45"/>
          <p:cNvPicPr preferRelativeResize="0"/>
          <p:nvPr/>
        </p:nvPicPr>
        <p:blipFill>
          <a:blip r:embed="rId3">
            <a:alphaModFix/>
          </a:blip>
          <a:stretch>
            <a:fillRect/>
          </a:stretch>
        </p:blipFill>
        <p:spPr>
          <a:xfrm>
            <a:off x="5746875" y="899725"/>
            <a:ext cx="1518226" cy="1946957"/>
          </a:xfrm>
          <a:prstGeom prst="rect">
            <a:avLst/>
          </a:prstGeom>
          <a:noFill/>
          <a:ln cap="flat" cmpd="sng" w="19050">
            <a:solidFill>
              <a:srgbClr val="1C4588"/>
            </a:solidFill>
            <a:prstDash val="solid"/>
            <a:round/>
            <a:headEnd len="sm" w="sm" type="none"/>
            <a:tailEnd len="sm" w="sm" type="none"/>
          </a:ln>
        </p:spPr>
      </p:pic>
      <p:sp>
        <p:nvSpPr>
          <p:cNvPr id="791" name="Google Shape;791;p45"/>
          <p:cNvSpPr/>
          <p:nvPr/>
        </p:nvSpPr>
        <p:spPr>
          <a:xfrm>
            <a:off x="342350" y="4158750"/>
            <a:ext cx="7003500" cy="14583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5"/>
          <p:cNvSpPr txBox="1"/>
          <p:nvPr/>
        </p:nvSpPr>
        <p:spPr>
          <a:xfrm>
            <a:off x="222350" y="4510075"/>
            <a:ext cx="6218100" cy="10410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Which restrict the ability to eat, for example: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Adjustable gastric banding</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Vertical banded gastroplasty</a:t>
            </a:r>
            <a:endParaRPr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Sleeve gastroplasty</a:t>
            </a:r>
            <a:endParaRPr b="1" sz="1100">
              <a:solidFill>
                <a:srgbClr val="6AA84F"/>
              </a:solidFill>
              <a:latin typeface="Mada"/>
              <a:ea typeface="Mada"/>
              <a:cs typeface="Mada"/>
              <a:sym typeface="Mada"/>
            </a:endParaRPr>
          </a:p>
          <a:p>
            <a:pPr indent="-298450" lvl="2" marL="13716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gastric bypass causes more weight loss than sleeve gastrectomy, but sleeve gastrectomy is faster to do and with less malabsorption complications</a:t>
            </a:r>
            <a:endParaRPr sz="1100">
              <a:solidFill>
                <a:srgbClr val="6AA84F"/>
              </a:solidFill>
              <a:latin typeface="Mada"/>
              <a:ea typeface="Mada"/>
              <a:cs typeface="Mada"/>
              <a:sym typeface="Mada"/>
            </a:endParaRPr>
          </a:p>
        </p:txBody>
      </p:sp>
      <p:sp>
        <p:nvSpPr>
          <p:cNvPr id="793" name="Google Shape;793;p45"/>
          <p:cNvSpPr/>
          <p:nvPr/>
        </p:nvSpPr>
        <p:spPr>
          <a:xfrm>
            <a:off x="342350" y="4170741"/>
            <a:ext cx="4034700" cy="3222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5"/>
          <p:cNvSpPr/>
          <p:nvPr/>
        </p:nvSpPr>
        <p:spPr>
          <a:xfrm>
            <a:off x="386450" y="4196281"/>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5"/>
          <p:cNvSpPr/>
          <p:nvPr/>
        </p:nvSpPr>
        <p:spPr>
          <a:xfrm>
            <a:off x="445351" y="4237159"/>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5"/>
          <p:cNvSpPr txBox="1"/>
          <p:nvPr/>
        </p:nvSpPr>
        <p:spPr>
          <a:xfrm>
            <a:off x="400775" y="4230416"/>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1</a:t>
            </a:r>
            <a:endParaRPr b="1" sz="1200">
              <a:solidFill>
                <a:srgbClr val="FFFFFF"/>
              </a:solidFill>
              <a:latin typeface="Mada"/>
              <a:ea typeface="Mada"/>
              <a:cs typeface="Mada"/>
              <a:sym typeface="Mada"/>
            </a:endParaRPr>
          </a:p>
        </p:txBody>
      </p:sp>
      <p:sp>
        <p:nvSpPr>
          <p:cNvPr id="797" name="Google Shape;797;p45"/>
          <p:cNvSpPr txBox="1"/>
          <p:nvPr/>
        </p:nvSpPr>
        <p:spPr>
          <a:xfrm>
            <a:off x="903725" y="4158741"/>
            <a:ext cx="2454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Restrictive-type of surgery</a:t>
            </a:r>
            <a:endParaRPr b="1">
              <a:solidFill>
                <a:srgbClr val="FFFFFF"/>
              </a:solidFill>
              <a:latin typeface="Mada"/>
              <a:ea typeface="Mada"/>
              <a:cs typeface="Mada"/>
              <a:sym typeface="Mada"/>
            </a:endParaRPr>
          </a:p>
        </p:txBody>
      </p:sp>
      <p:pic>
        <p:nvPicPr>
          <p:cNvPr id="798" name="Google Shape;798;p45"/>
          <p:cNvPicPr preferRelativeResize="0"/>
          <p:nvPr/>
        </p:nvPicPr>
        <p:blipFill rotWithShape="1">
          <a:blip r:embed="rId4">
            <a:alphaModFix/>
          </a:blip>
          <a:srcRect b="2020" l="776" r="914" t="1295"/>
          <a:stretch/>
        </p:blipFill>
        <p:spPr>
          <a:xfrm>
            <a:off x="5828500" y="4226075"/>
            <a:ext cx="1218824" cy="903959"/>
          </a:xfrm>
          <a:prstGeom prst="rect">
            <a:avLst/>
          </a:prstGeom>
          <a:noFill/>
          <a:ln cap="flat" cmpd="sng" w="19050">
            <a:solidFill>
              <a:schemeClr val="accent1"/>
            </a:solidFill>
            <a:prstDash val="solid"/>
            <a:round/>
            <a:headEnd len="sm" w="sm" type="none"/>
            <a:tailEnd len="sm" w="sm" type="none"/>
          </a:ln>
        </p:spPr>
      </p:pic>
      <p:sp>
        <p:nvSpPr>
          <p:cNvPr id="799" name="Google Shape;799;p45"/>
          <p:cNvSpPr/>
          <p:nvPr/>
        </p:nvSpPr>
        <p:spPr>
          <a:xfrm>
            <a:off x="342350" y="5682749"/>
            <a:ext cx="7003500" cy="12774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5"/>
          <p:cNvSpPr txBox="1"/>
          <p:nvPr/>
        </p:nvSpPr>
        <p:spPr>
          <a:xfrm>
            <a:off x="222350" y="5957875"/>
            <a:ext cx="7003500" cy="10410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Which reduce the ability to absorb nutrients, for example:</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Roux-en-Y </a:t>
            </a:r>
            <a:r>
              <a:rPr b="1" lang="ar" sz="1100">
                <a:solidFill>
                  <a:srgbClr val="CC0000"/>
                </a:solidFill>
                <a:latin typeface="Mada"/>
                <a:ea typeface="Mada"/>
                <a:cs typeface="Mada"/>
                <a:sym typeface="Mada"/>
              </a:rPr>
              <a:t>gastric bypass </a:t>
            </a:r>
            <a:endParaRPr b="1" sz="1100">
              <a:solidFill>
                <a:srgbClr val="CC0000"/>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Biliopancreatic diversion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rgbClr val="1C4588"/>
                </a:solidFill>
                <a:latin typeface="Mada"/>
                <a:ea typeface="Mada"/>
                <a:cs typeface="Mada"/>
                <a:sym typeface="Mada"/>
              </a:rPr>
              <a:t>The malabsorptive procedures cause nutrient deficiencies, malnutrition and in  some cases, anastomotic leaks and the dumping syndrome (e.g. with the duodenal switch).</a:t>
            </a:r>
            <a:endParaRPr b="1" sz="1100">
              <a:solidFill>
                <a:schemeClr val="dk1"/>
              </a:solidFill>
              <a:latin typeface="Mada"/>
              <a:ea typeface="Mada"/>
              <a:cs typeface="Mada"/>
              <a:sym typeface="Mada"/>
            </a:endParaRPr>
          </a:p>
        </p:txBody>
      </p:sp>
      <p:sp>
        <p:nvSpPr>
          <p:cNvPr id="801" name="Google Shape;801;p45"/>
          <p:cNvSpPr/>
          <p:nvPr/>
        </p:nvSpPr>
        <p:spPr>
          <a:xfrm>
            <a:off x="342350" y="5694741"/>
            <a:ext cx="4034700" cy="3222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5"/>
          <p:cNvSpPr/>
          <p:nvPr/>
        </p:nvSpPr>
        <p:spPr>
          <a:xfrm>
            <a:off x="386450" y="5720281"/>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5"/>
          <p:cNvSpPr/>
          <p:nvPr/>
        </p:nvSpPr>
        <p:spPr>
          <a:xfrm>
            <a:off x="445351" y="5761159"/>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5"/>
          <p:cNvSpPr txBox="1"/>
          <p:nvPr/>
        </p:nvSpPr>
        <p:spPr>
          <a:xfrm>
            <a:off x="400775" y="5754416"/>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2</a:t>
            </a:r>
            <a:endParaRPr b="1" sz="1200">
              <a:solidFill>
                <a:srgbClr val="FFFFFF"/>
              </a:solidFill>
              <a:latin typeface="Mada"/>
              <a:ea typeface="Mada"/>
              <a:cs typeface="Mada"/>
              <a:sym typeface="Mada"/>
            </a:endParaRPr>
          </a:p>
        </p:txBody>
      </p:sp>
      <p:sp>
        <p:nvSpPr>
          <p:cNvPr id="805" name="Google Shape;805;p45"/>
          <p:cNvSpPr txBox="1"/>
          <p:nvPr/>
        </p:nvSpPr>
        <p:spPr>
          <a:xfrm>
            <a:off x="903725" y="5682741"/>
            <a:ext cx="32394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Malabsorptive and restrictive</a:t>
            </a:r>
            <a:endParaRPr b="1">
              <a:solidFill>
                <a:srgbClr val="FFFFFF"/>
              </a:solidFill>
              <a:latin typeface="Mada"/>
              <a:ea typeface="Mada"/>
              <a:cs typeface="Mada"/>
              <a:sym typeface="Mada"/>
            </a:endParaRPr>
          </a:p>
        </p:txBody>
      </p:sp>
      <p:sp>
        <p:nvSpPr>
          <p:cNvPr id="806" name="Google Shape;806;p45"/>
          <p:cNvSpPr/>
          <p:nvPr/>
        </p:nvSpPr>
        <p:spPr>
          <a:xfrm>
            <a:off x="342350" y="7043950"/>
            <a:ext cx="7003500" cy="681300"/>
          </a:xfrm>
          <a:prstGeom prst="snip1Rect">
            <a:avLst>
              <a:gd fmla="val 16667" name="adj"/>
            </a:avLst>
          </a:prstGeom>
          <a:no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5"/>
          <p:cNvSpPr txBox="1"/>
          <p:nvPr/>
        </p:nvSpPr>
        <p:spPr>
          <a:xfrm>
            <a:off x="450950" y="7319075"/>
            <a:ext cx="4217400" cy="4824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ar" sz="1100">
                <a:solidFill>
                  <a:srgbClr val="1C4588"/>
                </a:solidFill>
                <a:latin typeface="Mada"/>
                <a:ea typeface="Mada"/>
                <a:cs typeface="Mada"/>
                <a:sym typeface="Mada"/>
              </a:rPr>
              <a:t>e.g. Duodenal switch, Intragastric balloon</a:t>
            </a:r>
            <a:endParaRPr sz="1100">
              <a:solidFill>
                <a:schemeClr val="dk1"/>
              </a:solidFill>
              <a:latin typeface="Mada"/>
              <a:ea typeface="Mada"/>
              <a:cs typeface="Mada"/>
              <a:sym typeface="Mada"/>
            </a:endParaRPr>
          </a:p>
        </p:txBody>
      </p:sp>
      <p:sp>
        <p:nvSpPr>
          <p:cNvPr id="808" name="Google Shape;808;p45"/>
          <p:cNvSpPr/>
          <p:nvPr/>
        </p:nvSpPr>
        <p:spPr>
          <a:xfrm>
            <a:off x="342350" y="7055950"/>
            <a:ext cx="4034700" cy="3222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5"/>
          <p:cNvSpPr/>
          <p:nvPr/>
        </p:nvSpPr>
        <p:spPr>
          <a:xfrm>
            <a:off x="386450" y="7081490"/>
            <a:ext cx="302700" cy="2406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5"/>
          <p:cNvSpPr/>
          <p:nvPr/>
        </p:nvSpPr>
        <p:spPr>
          <a:xfrm>
            <a:off x="445351" y="7122368"/>
            <a:ext cx="185100" cy="158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5"/>
          <p:cNvSpPr txBox="1"/>
          <p:nvPr/>
        </p:nvSpPr>
        <p:spPr>
          <a:xfrm>
            <a:off x="400775" y="7115625"/>
            <a:ext cx="202500" cy="1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3</a:t>
            </a:r>
            <a:endParaRPr b="1" sz="1200">
              <a:solidFill>
                <a:srgbClr val="FFFFFF"/>
              </a:solidFill>
              <a:latin typeface="Mada"/>
              <a:ea typeface="Mada"/>
              <a:cs typeface="Mada"/>
              <a:sym typeface="Mada"/>
            </a:endParaRPr>
          </a:p>
        </p:txBody>
      </p:sp>
      <p:sp>
        <p:nvSpPr>
          <p:cNvPr id="812" name="Google Shape;812;p45"/>
          <p:cNvSpPr txBox="1"/>
          <p:nvPr/>
        </p:nvSpPr>
        <p:spPr>
          <a:xfrm>
            <a:off x="903725" y="7043950"/>
            <a:ext cx="362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Restrictive plus malabsorptive procedures</a:t>
            </a:r>
            <a:endParaRPr b="1">
              <a:solidFill>
                <a:srgbClr val="FFFFFF"/>
              </a:solidFill>
              <a:latin typeface="Mada"/>
              <a:ea typeface="Mada"/>
              <a:cs typeface="Mada"/>
              <a:sym typeface="Mada"/>
            </a:endParaRPr>
          </a:p>
        </p:txBody>
      </p:sp>
      <p:sp>
        <p:nvSpPr>
          <p:cNvPr id="813" name="Google Shape;813;p45"/>
          <p:cNvSpPr/>
          <p:nvPr/>
        </p:nvSpPr>
        <p:spPr>
          <a:xfrm>
            <a:off x="105150" y="8099525"/>
            <a:ext cx="7349700" cy="2502000"/>
          </a:xfrm>
          <a:prstGeom prst="roundRect">
            <a:avLst>
              <a:gd fmla="val 16667" name="adj"/>
            </a:avLst>
          </a:prstGeom>
          <a:solidFill>
            <a:srgbClr val="EFF6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814" name="Google Shape;814;p45"/>
          <p:cNvSpPr txBox="1"/>
          <p:nvPr/>
        </p:nvSpPr>
        <p:spPr>
          <a:xfrm>
            <a:off x="284475" y="7649150"/>
            <a:ext cx="591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u="sng">
                <a:solidFill>
                  <a:schemeClr val="dk1"/>
                </a:solidFill>
                <a:latin typeface="Mada"/>
                <a:ea typeface="Mada"/>
                <a:cs typeface="Mada"/>
                <a:sym typeface="Mada"/>
              </a:rPr>
              <a:t>Follow up:</a:t>
            </a:r>
            <a:endParaRPr/>
          </a:p>
        </p:txBody>
      </p:sp>
      <p:pic>
        <p:nvPicPr>
          <p:cNvPr descr="Control &#10;50 &#10;40 &#10;30 &#10;22 &#10;L] Surgerg &#10;100 &#10;Control &#10;80 &#10;Cl Surgery &#10;24 &#10;54 &#10;39 &#10;Hypertriglyceridemia &#10;10 &#10;Low HOL Choleste«ol Hype«holesterobemia &#10;HypertrigEyceridemia &#10;Low HDL Hyperchalesterolemia &#10;No. afsub)ects &#10;Contro t &#10;S urgert &#10;Od ds ratiO &#10;40 &#10;10 &#10;No. cfsu9ects &#10;Central &#10;razio &#10;&quot;1-041 039-095 &#10;0_69-1 &#10;gol &#10;731 &#10;0.29 &#10;nom &#10;n_ay &#10;1174 &#10;0.21 &#10;co onu &#10;1.27 &#10;331 &#10;402 &#10;2.57 &#10;396 &#10;445 &#10;J.BS-,T.23 &#10;41 &#10;10 &#10;279 &#10;215 &#10;0,52-1.08 &#10;0,13 &#10;0.57 &#10;17 &#10;Hyperuricemia &#10;No, of &#10;Control &#10;Su &#10;Odes ratiO &#10;100 &#10;60 &#10;40 &#10;No. of subjects &#10;eso &#10;1102 &#10;5.28 &#10;Control C] Surgery &#10;Diabetes &#10;Control Surgery &#10;36 &#10;Diabetes &#10;169 &#10;1.44-3.8d &#10;11 &#10;342 &#10;1.22 &#10;0.07 &#10;71 &#10;31 &#10;34 &#10;21 &#10;1204 &#10;1.30 &#10;0.14 &#10;1Cyr &#10;Hyperuricemia &#10;1402 &#10;0.14 &#10;s 39 &#10;517 &#10;0.25 &#10;&lt;O.COL &#10;i0L7 &#10;1044 &#10;382 &#10;0.49 &#10;34 &#10;118 &#10;637 &#10;243 &#10;292 &#10;0.38 &#10;0.06 &#10;Control &#10;S u ree&quot; &#10;Oddi ratio &#10;P walue &#10;248 &#10;8,42 &#10;0,001 &#10;Sjôstrôm, et al. &#10;4,23-5.78 &#10;40,001 &#10;NEJM. 2004. 351:2683-2693 " id="815" name="Google Shape;815;p45"/>
          <p:cNvPicPr preferRelativeResize="0"/>
          <p:nvPr/>
        </p:nvPicPr>
        <p:blipFill>
          <a:blip r:embed="rId5">
            <a:alphaModFix/>
          </a:blip>
          <a:stretch>
            <a:fillRect/>
          </a:stretch>
        </p:blipFill>
        <p:spPr>
          <a:xfrm>
            <a:off x="6046274" y="9311923"/>
            <a:ext cx="1218826" cy="913344"/>
          </a:xfrm>
          <a:prstGeom prst="rect">
            <a:avLst/>
          </a:prstGeom>
          <a:noFill/>
          <a:ln cap="flat" cmpd="sng" w="19050">
            <a:solidFill>
              <a:schemeClr val="accent1"/>
            </a:solidFill>
            <a:prstDash val="solid"/>
            <a:round/>
            <a:headEnd len="sm" w="sm" type="none"/>
            <a:tailEnd len="sm" w="sm" type="none"/>
          </a:ln>
        </p:spPr>
      </p:pic>
      <p:sp>
        <p:nvSpPr>
          <p:cNvPr id="816" name="Google Shape;816;p45"/>
          <p:cNvSpPr txBox="1"/>
          <p:nvPr/>
        </p:nvSpPr>
        <p:spPr>
          <a:xfrm>
            <a:off x="284475" y="2957775"/>
            <a:ext cx="71772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The number of bariatric surgeries is increasing worldwide and it's because the obesity is also increasing and it has become more safe for the patient to do the surgery, it's considered the most effective way in treating patients with obesity if done properly and patient have proper follow up because weight regain is possible.</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Surgery is not always considered as the last option, it can be first, second.. it depends, </a:t>
            </a:r>
            <a:r>
              <a:rPr b="1" lang="ar" sz="1100">
                <a:solidFill>
                  <a:srgbClr val="1C4588"/>
                </a:solidFill>
                <a:latin typeface="Mada"/>
                <a:ea typeface="Mada"/>
                <a:cs typeface="Mada"/>
                <a:sym typeface="Mada"/>
              </a:rPr>
              <a:t>It can be used as a first-line option for individuals with a BMI &gt;50 kg/m</a:t>
            </a:r>
            <a:r>
              <a:rPr b="1" baseline="30000" lang="ar" sz="1100">
                <a:solidFill>
                  <a:srgbClr val="1C4588"/>
                </a:solidFill>
                <a:latin typeface="Mada"/>
                <a:ea typeface="Mada"/>
                <a:cs typeface="Mada"/>
                <a:sym typeface="Mada"/>
              </a:rPr>
              <a:t>2</a:t>
            </a:r>
            <a:r>
              <a:rPr b="1" lang="ar" sz="1100">
                <a:solidFill>
                  <a:srgbClr val="1C4588"/>
                </a:solidFill>
                <a:latin typeface="Mada"/>
                <a:ea typeface="Mada"/>
                <a:cs typeface="Mada"/>
                <a:sym typeface="Mada"/>
              </a:rPr>
              <a:t>.</a:t>
            </a:r>
            <a:endParaRPr sz="1100">
              <a:solidFill>
                <a:srgbClr val="6AA84F"/>
              </a:solidFill>
              <a:latin typeface="Mada"/>
              <a:ea typeface="Mada"/>
              <a:cs typeface="Mada"/>
              <a:sym typeface="Mada"/>
            </a:endParaRPr>
          </a:p>
        </p:txBody>
      </p:sp>
      <p:sp>
        <p:nvSpPr>
          <p:cNvPr id="817" name="Google Shape;817;p45"/>
          <p:cNvSpPr txBox="1"/>
          <p:nvPr/>
        </p:nvSpPr>
        <p:spPr>
          <a:xfrm>
            <a:off x="8561425" y="7094675"/>
            <a:ext cx="30000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0B5394"/>
                </a:solidFill>
                <a:latin typeface="Mada"/>
                <a:ea typeface="Mada"/>
                <a:cs typeface="Mada"/>
                <a:sym typeface="Mada"/>
              </a:rPr>
              <a:t>What is the best procedure?</a:t>
            </a:r>
            <a:endParaRPr b="1">
              <a:solidFill>
                <a:srgbClr val="0B5394"/>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procedures all have advantages and disadvantages, and  there is </a:t>
            </a:r>
            <a:r>
              <a:rPr b="1" lang="ar" sz="1100">
                <a:solidFill>
                  <a:srgbClr val="1C4588"/>
                </a:solidFill>
                <a:latin typeface="Mada"/>
                <a:ea typeface="Mada"/>
                <a:cs typeface="Mada"/>
                <a:sym typeface="Mada"/>
              </a:rPr>
              <a:t>controversy about the procedure of choice</a:t>
            </a:r>
            <a:r>
              <a:rPr lang="ar" sz="1100">
                <a:solidFill>
                  <a:srgbClr val="1C4588"/>
                </a:solidFill>
                <a:latin typeface="Mada"/>
                <a:ea typeface="Mada"/>
                <a:cs typeface="Mada"/>
                <a:sym typeface="Mada"/>
              </a:rPr>
              <a:t> for specific groups of patients.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restrictive procedures  are more  straightforward  than  the  complex  bypass  procedures.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adjustable gastric banding procedure, although attractive in concept, especially since it can be undertaken laparoscopically with a lower  perioperative  mortality  (&lt;0.3%) than  the  other  procedures  (~1%), can be associated  with erosion and slippage of the band, as well problems with the port, making  repeat  operations a frequent  requirement (&gt;10% of cases).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sleeve gastrectomy is associated with heartburn and greater risk of weight regain, but a biliary pancreatic  diversion  (duodenal  switch) can be added at a later time.</a:t>
            </a:r>
            <a:endParaRPr>
              <a:solidFill>
                <a:schemeClr val="dk1"/>
              </a:solidFill>
            </a:endParaRPr>
          </a:p>
        </p:txBody>
      </p:sp>
      <p:sp>
        <p:nvSpPr>
          <p:cNvPr id="818" name="Google Shape;818;p45"/>
          <p:cNvSpPr txBox="1"/>
          <p:nvPr/>
        </p:nvSpPr>
        <p:spPr>
          <a:xfrm>
            <a:off x="7681975" y="4407150"/>
            <a:ext cx="3000000" cy="1877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Follow up is crucial, </a:t>
            </a:r>
            <a:r>
              <a:rPr lang="ar" sz="1100">
                <a:solidFill>
                  <a:srgbClr val="6AA84F"/>
                </a:solidFill>
                <a:latin typeface="Mada"/>
                <a:ea typeface="Mada"/>
                <a:cs typeface="Mada"/>
                <a:sym typeface="Mada"/>
              </a:rPr>
              <a:t>The first year of bariatric surgery is the golden year of treatment, for that every patient must have a 1 year follow up plan. As a physician, you have to make sure that during that year a strict diet and exercise have to be made and followed by patient as their weight will remain as it is and will reach a plateau after few years.</a:t>
            </a:r>
            <a:endParaRPr>
              <a:solidFill>
                <a:schemeClr val="dk1"/>
              </a:solidFill>
            </a:endParaRPr>
          </a:p>
        </p:txBody>
      </p:sp>
      <p:pic>
        <p:nvPicPr>
          <p:cNvPr id="819" name="Google Shape;819;p45"/>
          <p:cNvPicPr preferRelativeResize="0"/>
          <p:nvPr/>
        </p:nvPicPr>
        <p:blipFill>
          <a:blip r:embed="rId6">
            <a:alphaModFix/>
          </a:blip>
          <a:stretch>
            <a:fillRect/>
          </a:stretch>
        </p:blipFill>
        <p:spPr>
          <a:xfrm>
            <a:off x="6046275" y="8314000"/>
            <a:ext cx="1218824" cy="913350"/>
          </a:xfrm>
          <a:prstGeom prst="rect">
            <a:avLst/>
          </a:prstGeom>
          <a:noFill/>
          <a:ln cap="flat" cmpd="sng" w="19050">
            <a:solidFill>
              <a:schemeClr val="accent1"/>
            </a:solidFill>
            <a:prstDash val="solid"/>
            <a:round/>
            <a:headEnd len="sm" w="sm" type="none"/>
            <a:tailEnd len="sm" w="sm" type="none"/>
          </a:ln>
        </p:spPr>
      </p:pic>
      <p:sp>
        <p:nvSpPr>
          <p:cNvPr id="820" name="Google Shape;820;p45"/>
          <p:cNvSpPr txBox="1"/>
          <p:nvPr/>
        </p:nvSpPr>
        <p:spPr>
          <a:xfrm>
            <a:off x="-20325" y="8129825"/>
            <a:ext cx="6021300" cy="2385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ar" sz="1100">
                <a:latin typeface="Mada"/>
                <a:ea typeface="Mada"/>
                <a:cs typeface="Mada"/>
                <a:sym typeface="Mada"/>
              </a:rPr>
              <a:t>Follow up is crucial, </a:t>
            </a:r>
            <a:r>
              <a:rPr b="1" lang="ar" sz="1100">
                <a:solidFill>
                  <a:srgbClr val="CC0000"/>
                </a:solidFill>
                <a:latin typeface="Mada"/>
                <a:ea typeface="Mada"/>
                <a:cs typeface="Mada"/>
                <a:sym typeface="Mada"/>
              </a:rPr>
              <a:t>It's important to have at least 1 year follow up in this critical period.</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 Classical figure of most of bariatric surgery, </a:t>
            </a:r>
            <a:r>
              <a:rPr b="1" lang="ar" sz="1100">
                <a:solidFill>
                  <a:srgbClr val="6AA84F"/>
                </a:solidFill>
                <a:latin typeface="Mada"/>
                <a:ea typeface="Mada"/>
                <a:cs typeface="Mada"/>
                <a:sym typeface="Mada"/>
              </a:rPr>
              <a:t>the initial year is the golden year</a:t>
            </a:r>
            <a:r>
              <a:rPr lang="ar" sz="1100">
                <a:solidFill>
                  <a:srgbClr val="6AA84F"/>
                </a:solidFill>
                <a:latin typeface="Mada"/>
                <a:ea typeface="Mada"/>
                <a:cs typeface="Mada"/>
                <a:sym typeface="Mada"/>
              </a:rPr>
              <a:t> where they lose weight and after that they start to regain weight but they should stop weight regain, if they don't they will go back to their usual weight which is a very bad outcome</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Make sure to support the patient in the beginning with</a:t>
            </a:r>
            <a:r>
              <a:rPr b="1" lang="ar" sz="1100">
                <a:solidFill>
                  <a:srgbClr val="6AA84F"/>
                </a:solidFill>
                <a:latin typeface="Mada"/>
                <a:ea typeface="Mada"/>
                <a:cs typeface="Mada"/>
                <a:sym typeface="Mada"/>
              </a:rPr>
              <a:t> dietary supplementation</a:t>
            </a:r>
            <a:r>
              <a:rPr lang="ar" sz="1100">
                <a:solidFill>
                  <a:srgbClr val="6AA84F"/>
                </a:solidFill>
                <a:latin typeface="Mada"/>
                <a:ea typeface="Mada"/>
                <a:cs typeface="Mada"/>
                <a:sym typeface="Mada"/>
              </a:rPr>
              <a:t> and make sure they don't have any dietary deficiencies.</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After that you should support them by telling them this is the usual physiology, the weight will increase a little bit but keep exercising and good dietary habit.</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In the end you should tell them to keep a healthy lifestyle and they shouldn't be back to their baseline</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 If done properly and follow up properly, surgery could reverse complications, people could be cured from diabetes, HTN, hyperuricemia.</a:t>
            </a:r>
            <a:endParaRPr sz="1100">
              <a:solidFill>
                <a:srgbClr val="6AA84F"/>
              </a:solidFill>
              <a:latin typeface="Mada"/>
              <a:ea typeface="Mada"/>
              <a:cs typeface="Mada"/>
              <a:sym typeface="Mada"/>
            </a:endParaRPr>
          </a:p>
        </p:txBody>
      </p:sp>
      <p:sp>
        <p:nvSpPr>
          <p:cNvPr id="821" name="Google Shape;821;p45"/>
          <p:cNvSpPr txBox="1"/>
          <p:nvPr/>
        </p:nvSpPr>
        <p:spPr>
          <a:xfrm>
            <a:off x="-2991100" y="253275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rgbClr val="1C4588"/>
                </a:solidFill>
                <a:latin typeface="Mada"/>
                <a:ea typeface="Mada"/>
                <a:cs typeface="Mada"/>
                <a:sym typeface="Mada"/>
              </a:rPr>
              <a:t>Note: It can be used as a first-line option for individuals with a BMI &gt;50 kg/m</a:t>
            </a:r>
            <a:r>
              <a:rPr b="1" baseline="30000" lang="ar" sz="1100">
                <a:solidFill>
                  <a:srgbClr val="1C4588"/>
                </a:solidFill>
                <a:latin typeface="Mada"/>
                <a:ea typeface="Mada"/>
                <a:cs typeface="Mada"/>
                <a:sym typeface="Mada"/>
              </a:rPr>
              <a:t>2</a:t>
            </a:r>
            <a:r>
              <a:rPr b="1" lang="ar" sz="1100">
                <a:solidFill>
                  <a:srgbClr val="1C4588"/>
                </a:solidFill>
                <a:latin typeface="Mada"/>
                <a:ea typeface="Mada"/>
                <a:cs typeface="Mada"/>
                <a:sym typeface="Mada"/>
              </a:rPr>
              <a:t>.</a:t>
            </a:r>
            <a:endParaRPr b="1" sz="1100">
              <a:solidFill>
                <a:srgbClr val="1C4588"/>
              </a:solidFill>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46"/>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827" name="Google Shape;827;p46"/>
          <p:cNvSpPr txBox="1"/>
          <p:nvPr/>
        </p:nvSpPr>
        <p:spPr>
          <a:xfrm>
            <a:off x="284475" y="5886450"/>
            <a:ext cx="54624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Metabolic benefits of weight loss</a:t>
            </a:r>
            <a:endParaRPr b="1" sz="2200">
              <a:highlight>
                <a:srgbClr val="D0E0E3"/>
              </a:highlight>
              <a:latin typeface="Mada"/>
              <a:ea typeface="Mada"/>
              <a:cs typeface="Mada"/>
              <a:sym typeface="Mada"/>
            </a:endParaRPr>
          </a:p>
        </p:txBody>
      </p:sp>
      <p:sp>
        <p:nvSpPr>
          <p:cNvPr id="828" name="Google Shape;828;p46"/>
          <p:cNvSpPr/>
          <p:nvPr/>
        </p:nvSpPr>
        <p:spPr>
          <a:xfrm>
            <a:off x="786299" y="6453087"/>
            <a:ext cx="1269300" cy="815400"/>
          </a:xfrm>
          <a:prstGeom prst="rect">
            <a:avLst/>
          </a:prstGeom>
          <a:solidFill>
            <a:srgbClr val="F0F2EF">
              <a:alpha val="39770"/>
            </a:srgbClr>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Decreased insulin resistance </a:t>
            </a:r>
            <a:endParaRPr b="1">
              <a:latin typeface="Mada"/>
              <a:ea typeface="Mada"/>
              <a:cs typeface="Mada"/>
              <a:sym typeface="Mada"/>
            </a:endParaRPr>
          </a:p>
        </p:txBody>
      </p:sp>
      <p:sp>
        <p:nvSpPr>
          <p:cNvPr id="829" name="Google Shape;829;p46"/>
          <p:cNvSpPr/>
          <p:nvPr/>
        </p:nvSpPr>
        <p:spPr>
          <a:xfrm>
            <a:off x="2530493" y="6643249"/>
            <a:ext cx="1269300" cy="815400"/>
          </a:xfrm>
          <a:prstGeom prst="rect">
            <a:avLst/>
          </a:prstGeom>
          <a:solidFill>
            <a:srgbClr val="F0F2EF">
              <a:alpha val="39770"/>
            </a:srgbClr>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Decreased </a:t>
            </a:r>
            <a:endParaRPr b="1">
              <a:latin typeface="Mada"/>
              <a:ea typeface="Mada"/>
              <a:cs typeface="Mada"/>
              <a:sym typeface="Mada"/>
            </a:endParaRPr>
          </a:p>
          <a:p>
            <a:pPr indent="0" lvl="0" marL="0" rtl="0" algn="ctr">
              <a:spcBef>
                <a:spcPts val="0"/>
              </a:spcBef>
              <a:spcAft>
                <a:spcPts val="0"/>
              </a:spcAft>
              <a:buNone/>
            </a:pPr>
            <a:r>
              <a:rPr b="1" lang="ar">
                <a:latin typeface="Mada"/>
                <a:ea typeface="Mada"/>
                <a:cs typeface="Mada"/>
                <a:sym typeface="Mada"/>
              </a:rPr>
              <a:t>  blood glucose </a:t>
            </a:r>
            <a:endParaRPr b="1">
              <a:latin typeface="Mada"/>
              <a:ea typeface="Mada"/>
              <a:cs typeface="Mada"/>
              <a:sym typeface="Mada"/>
            </a:endParaRPr>
          </a:p>
        </p:txBody>
      </p:sp>
      <p:sp>
        <p:nvSpPr>
          <p:cNvPr id="830" name="Google Shape;830;p46"/>
          <p:cNvSpPr/>
          <p:nvPr/>
        </p:nvSpPr>
        <p:spPr>
          <a:xfrm>
            <a:off x="4202443" y="6453087"/>
            <a:ext cx="1269300" cy="815400"/>
          </a:xfrm>
          <a:prstGeom prst="rect">
            <a:avLst/>
          </a:prstGeom>
          <a:solidFill>
            <a:srgbClr val="F0F2EF">
              <a:alpha val="39770"/>
            </a:srgbClr>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Decreased cholesterol </a:t>
            </a:r>
            <a:endParaRPr b="1">
              <a:latin typeface="Mada"/>
              <a:ea typeface="Mada"/>
              <a:cs typeface="Mada"/>
              <a:sym typeface="Mada"/>
            </a:endParaRPr>
          </a:p>
        </p:txBody>
      </p:sp>
      <p:sp>
        <p:nvSpPr>
          <p:cNvPr id="831" name="Google Shape;831;p46"/>
          <p:cNvSpPr/>
          <p:nvPr/>
        </p:nvSpPr>
        <p:spPr>
          <a:xfrm>
            <a:off x="5874392" y="6643249"/>
            <a:ext cx="1269300" cy="815400"/>
          </a:xfrm>
          <a:prstGeom prst="rect">
            <a:avLst/>
          </a:prstGeom>
          <a:solidFill>
            <a:srgbClr val="F0F2EF">
              <a:alpha val="39770"/>
            </a:srgbClr>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Decrease in fatty liver</a:t>
            </a:r>
            <a:r>
              <a:rPr b="1" lang="ar"/>
              <a:t> </a:t>
            </a:r>
            <a:endParaRPr b="1"/>
          </a:p>
        </p:txBody>
      </p:sp>
      <p:sp>
        <p:nvSpPr>
          <p:cNvPr id="832" name="Google Shape;832;p46"/>
          <p:cNvSpPr txBox="1"/>
          <p:nvPr/>
        </p:nvSpPr>
        <p:spPr>
          <a:xfrm>
            <a:off x="425075" y="6326125"/>
            <a:ext cx="4917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700">
                <a:solidFill>
                  <a:srgbClr val="76A5AF"/>
                </a:solidFill>
                <a:latin typeface="Mada"/>
                <a:ea typeface="Mada"/>
                <a:cs typeface="Mada"/>
                <a:sym typeface="Mada"/>
              </a:rPr>
              <a:t>1</a:t>
            </a:r>
            <a:endParaRPr b="1" sz="4700">
              <a:solidFill>
                <a:srgbClr val="76A5AF"/>
              </a:solidFill>
              <a:latin typeface="Mada"/>
              <a:ea typeface="Mada"/>
              <a:cs typeface="Mada"/>
              <a:sym typeface="Mada"/>
            </a:endParaRPr>
          </a:p>
        </p:txBody>
      </p:sp>
      <p:sp>
        <p:nvSpPr>
          <p:cNvPr id="833" name="Google Shape;833;p46"/>
          <p:cNvSpPr txBox="1"/>
          <p:nvPr/>
        </p:nvSpPr>
        <p:spPr>
          <a:xfrm>
            <a:off x="2200069" y="6615548"/>
            <a:ext cx="491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600">
                <a:solidFill>
                  <a:srgbClr val="76A5AF"/>
                </a:solidFill>
                <a:latin typeface="Mada"/>
                <a:ea typeface="Mada"/>
                <a:cs typeface="Mada"/>
                <a:sym typeface="Mada"/>
              </a:rPr>
              <a:t>2</a:t>
            </a:r>
            <a:endParaRPr b="1" sz="4600">
              <a:solidFill>
                <a:srgbClr val="76A5AF"/>
              </a:solidFill>
              <a:latin typeface="Mada"/>
              <a:ea typeface="Mada"/>
              <a:cs typeface="Mada"/>
              <a:sym typeface="Mada"/>
            </a:endParaRPr>
          </a:p>
        </p:txBody>
      </p:sp>
      <p:sp>
        <p:nvSpPr>
          <p:cNvPr id="834" name="Google Shape;834;p46"/>
          <p:cNvSpPr txBox="1"/>
          <p:nvPr/>
        </p:nvSpPr>
        <p:spPr>
          <a:xfrm>
            <a:off x="3882420" y="6326125"/>
            <a:ext cx="491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600">
                <a:solidFill>
                  <a:srgbClr val="76A5AF"/>
                </a:solidFill>
                <a:latin typeface="Mada"/>
                <a:ea typeface="Mada"/>
                <a:cs typeface="Mada"/>
                <a:sym typeface="Mada"/>
              </a:rPr>
              <a:t>3</a:t>
            </a:r>
            <a:endParaRPr b="1" sz="4600">
              <a:solidFill>
                <a:srgbClr val="76A5AF"/>
              </a:solidFill>
              <a:latin typeface="Mada"/>
              <a:ea typeface="Mada"/>
              <a:cs typeface="Mada"/>
              <a:sym typeface="Mada"/>
            </a:endParaRPr>
          </a:p>
        </p:txBody>
      </p:sp>
      <p:sp>
        <p:nvSpPr>
          <p:cNvPr id="835" name="Google Shape;835;p46"/>
          <p:cNvSpPr txBox="1"/>
          <p:nvPr/>
        </p:nvSpPr>
        <p:spPr>
          <a:xfrm>
            <a:off x="5520279" y="6552161"/>
            <a:ext cx="491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600">
                <a:solidFill>
                  <a:srgbClr val="76A5AF"/>
                </a:solidFill>
                <a:latin typeface="Mada"/>
                <a:ea typeface="Mada"/>
                <a:cs typeface="Mada"/>
                <a:sym typeface="Mada"/>
              </a:rPr>
              <a:t>4</a:t>
            </a:r>
            <a:endParaRPr b="1" sz="4600">
              <a:solidFill>
                <a:srgbClr val="76A5AF"/>
              </a:solidFill>
              <a:latin typeface="Mada"/>
              <a:ea typeface="Mada"/>
              <a:cs typeface="Mada"/>
              <a:sym typeface="Mada"/>
            </a:endParaRPr>
          </a:p>
        </p:txBody>
      </p:sp>
      <p:sp>
        <p:nvSpPr>
          <p:cNvPr id="836" name="Google Shape;836;p4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a:t>
            </a:r>
            <a:r>
              <a:rPr b="1" lang="ar" sz="2600">
                <a:latin typeface="Mada"/>
                <a:ea typeface="Mada"/>
                <a:cs typeface="Mada"/>
                <a:sym typeface="Mada"/>
              </a:rPr>
              <a:t> of obesity</a:t>
            </a:r>
            <a:endParaRPr b="1" i="1" sz="2600">
              <a:latin typeface="Mada"/>
              <a:ea typeface="Mada"/>
              <a:cs typeface="Mada"/>
              <a:sym typeface="Mada"/>
            </a:endParaRPr>
          </a:p>
        </p:txBody>
      </p:sp>
      <p:sp>
        <p:nvSpPr>
          <p:cNvPr id="837" name="Google Shape;837;p46"/>
          <p:cNvSpPr txBox="1"/>
          <p:nvPr/>
        </p:nvSpPr>
        <p:spPr>
          <a:xfrm>
            <a:off x="400875" y="2904738"/>
            <a:ext cx="6861900" cy="10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Reassess:</a:t>
            </a:r>
            <a:endParaRPr b="1" sz="1200">
              <a:latin typeface="Mada"/>
              <a:ea typeface="Mada"/>
              <a:cs typeface="Mada"/>
              <a:sym typeface="Mada"/>
            </a:endParaRPr>
          </a:p>
          <a:p>
            <a:pPr indent="-223799" lvl="0" marL="485999" rtl="0" algn="l">
              <a:spcBef>
                <a:spcPts val="0"/>
              </a:spcBef>
              <a:spcAft>
                <a:spcPts val="0"/>
              </a:spcAft>
              <a:buSzPts val="1200"/>
              <a:buFont typeface="Mada"/>
              <a:buChar char="●"/>
            </a:pPr>
            <a:r>
              <a:rPr lang="ar" sz="1200">
                <a:latin typeface="Mada"/>
                <a:ea typeface="Mada"/>
                <a:cs typeface="Mada"/>
                <a:sym typeface="Mada"/>
              </a:rPr>
              <a:t>Understanding and compliance with diet,  physical activity, and drug regimen</a:t>
            </a:r>
            <a:endParaRPr sz="1200">
              <a:latin typeface="Mada"/>
              <a:ea typeface="Mada"/>
              <a:cs typeface="Mada"/>
              <a:sym typeface="Mada"/>
            </a:endParaRPr>
          </a:p>
          <a:p>
            <a:pPr indent="-223799" lvl="0" marL="485999" rtl="0" algn="l">
              <a:spcBef>
                <a:spcPts val="0"/>
              </a:spcBef>
              <a:spcAft>
                <a:spcPts val="0"/>
              </a:spcAft>
              <a:buSzPts val="1200"/>
              <a:buFont typeface="Mada"/>
              <a:buChar char="●"/>
            </a:pPr>
            <a:r>
              <a:rPr lang="ar" sz="1200">
                <a:latin typeface="Mada"/>
                <a:ea typeface="Mada"/>
                <a:cs typeface="Mada"/>
                <a:sym typeface="Mada"/>
              </a:rPr>
              <a:t>Accuracy of weight recordings, Possible Fluid retention (salt intake, etc) </a:t>
            </a:r>
            <a:endParaRPr sz="1200">
              <a:latin typeface="Mada"/>
              <a:ea typeface="Mada"/>
              <a:cs typeface="Mada"/>
              <a:sym typeface="Mada"/>
            </a:endParaRPr>
          </a:p>
          <a:p>
            <a:pPr indent="-223799" lvl="0" marL="485999" rtl="0" algn="l">
              <a:spcBef>
                <a:spcPts val="0"/>
              </a:spcBef>
              <a:spcAft>
                <a:spcPts val="0"/>
              </a:spcAft>
              <a:buSzPts val="1200"/>
              <a:buFont typeface="Mada"/>
              <a:buChar char="●"/>
            </a:pPr>
            <a:r>
              <a:rPr lang="ar" sz="1200">
                <a:latin typeface="Mada"/>
                <a:ea typeface="Mada"/>
                <a:cs typeface="Mada"/>
                <a:sym typeface="Mada"/>
              </a:rPr>
              <a:t>Changes in medical condition ,</a:t>
            </a:r>
            <a:r>
              <a:rPr lang="ar" sz="1200">
                <a:latin typeface="Mada"/>
                <a:ea typeface="Mada"/>
                <a:cs typeface="Mada"/>
                <a:sym typeface="Mada"/>
              </a:rPr>
              <a:t> Motivation for change, Social and personal stress</a:t>
            </a:r>
            <a:r>
              <a:rPr lang="ar" sz="1200">
                <a:latin typeface="Mada"/>
                <a:ea typeface="Mada"/>
                <a:cs typeface="Mada"/>
                <a:sym typeface="Mada"/>
              </a:rPr>
              <a:t> </a:t>
            </a:r>
            <a:endParaRPr sz="1200">
              <a:latin typeface="Mada"/>
              <a:ea typeface="Mada"/>
              <a:cs typeface="Mada"/>
              <a:sym typeface="Mada"/>
            </a:endParaRPr>
          </a:p>
          <a:p>
            <a:pPr indent="-223799" lvl="0" marL="4859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Also setting goals and objectives is very important</a:t>
            </a:r>
            <a:endParaRPr sz="1200">
              <a:solidFill>
                <a:srgbClr val="6AA84F"/>
              </a:solidFill>
              <a:latin typeface="Mada"/>
              <a:ea typeface="Mada"/>
              <a:cs typeface="Mada"/>
              <a:sym typeface="Mada"/>
            </a:endParaRPr>
          </a:p>
          <a:p>
            <a:pPr indent="-223799" lvl="0" marL="485999" rtl="0" algn="l">
              <a:spcBef>
                <a:spcPts val="0"/>
              </a:spcBef>
              <a:spcAft>
                <a:spcPts val="0"/>
              </a:spcAft>
              <a:buSzPts val="1200"/>
              <a:buFont typeface="Mada"/>
              <a:buChar char="●"/>
            </a:pPr>
            <a:r>
              <a:rPr lang="ar" sz="1200">
                <a:latin typeface="Mada"/>
                <a:ea typeface="Mada"/>
                <a:cs typeface="Mada"/>
                <a:sym typeface="Mada"/>
              </a:rPr>
              <a:t>Is the provider of health care the root of the problem ? </a:t>
            </a:r>
            <a:endParaRPr sz="1200">
              <a:latin typeface="Mada"/>
              <a:ea typeface="Mada"/>
              <a:cs typeface="Mada"/>
              <a:sym typeface="Mada"/>
            </a:endParaRPr>
          </a:p>
        </p:txBody>
      </p:sp>
      <p:sp>
        <p:nvSpPr>
          <p:cNvPr id="838" name="Google Shape;838;p46"/>
          <p:cNvSpPr txBox="1"/>
          <p:nvPr/>
        </p:nvSpPr>
        <p:spPr>
          <a:xfrm>
            <a:off x="39800" y="1026000"/>
            <a:ext cx="77163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Mada"/>
              <a:buChar char="◄"/>
            </a:pPr>
            <a:r>
              <a:rPr b="1" lang="ar" sz="2000">
                <a:solidFill>
                  <a:schemeClr val="dk1"/>
                </a:solidFill>
                <a:highlight>
                  <a:schemeClr val="accent4"/>
                </a:highlight>
                <a:latin typeface="Mada"/>
                <a:ea typeface="Mada"/>
                <a:cs typeface="Mada"/>
                <a:sym typeface="Mada"/>
              </a:rPr>
              <a:t>What interventions should we add to weight reducing diets in adults with obesity? </a:t>
            </a:r>
            <a:endParaRPr b="1" sz="2000">
              <a:solidFill>
                <a:schemeClr val="dk1"/>
              </a:solidFill>
              <a:highlight>
                <a:schemeClr val="accent4"/>
              </a:highlight>
              <a:latin typeface="Mada"/>
              <a:ea typeface="Mada"/>
              <a:cs typeface="Mada"/>
              <a:sym typeface="Mada"/>
            </a:endParaRPr>
          </a:p>
        </p:txBody>
      </p:sp>
      <p:sp>
        <p:nvSpPr>
          <p:cNvPr id="839" name="Google Shape;839;p46"/>
          <p:cNvSpPr txBox="1"/>
          <p:nvPr/>
        </p:nvSpPr>
        <p:spPr>
          <a:xfrm>
            <a:off x="146150" y="2563413"/>
            <a:ext cx="7560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For those who don’t lose weight, what should be done?</a:t>
            </a:r>
            <a:endParaRPr b="1" sz="2200">
              <a:solidFill>
                <a:schemeClr val="dk1"/>
              </a:solidFill>
              <a:highlight>
                <a:schemeClr val="accent4"/>
              </a:highlight>
              <a:latin typeface="Mada"/>
              <a:ea typeface="Mada"/>
              <a:cs typeface="Mada"/>
              <a:sym typeface="Mada"/>
            </a:endParaRPr>
          </a:p>
        </p:txBody>
      </p:sp>
      <p:pic>
        <p:nvPicPr>
          <p:cNvPr id="840" name="Google Shape;840;p46"/>
          <p:cNvPicPr preferRelativeResize="0"/>
          <p:nvPr/>
        </p:nvPicPr>
        <p:blipFill>
          <a:blip r:embed="rId3">
            <a:alphaModFix/>
          </a:blip>
          <a:stretch>
            <a:fillRect/>
          </a:stretch>
        </p:blipFill>
        <p:spPr>
          <a:xfrm>
            <a:off x="6205791" y="1577863"/>
            <a:ext cx="1079034" cy="908374"/>
          </a:xfrm>
          <a:prstGeom prst="rect">
            <a:avLst/>
          </a:prstGeom>
          <a:noFill/>
          <a:ln cap="flat" cmpd="sng" w="9525">
            <a:solidFill>
              <a:schemeClr val="accent1"/>
            </a:solidFill>
            <a:prstDash val="solid"/>
            <a:round/>
            <a:headEnd len="sm" w="sm" type="none"/>
            <a:tailEnd len="sm" w="sm" type="none"/>
          </a:ln>
        </p:spPr>
      </p:pic>
      <p:sp>
        <p:nvSpPr>
          <p:cNvPr id="841" name="Google Shape;841;p46"/>
          <p:cNvSpPr txBox="1"/>
          <p:nvPr/>
        </p:nvSpPr>
        <p:spPr>
          <a:xfrm>
            <a:off x="294600" y="1734000"/>
            <a:ext cx="49503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systematic review of randomized controlled trials of adding drug therapy, exercise, behaviour therapy or combinations of these interventions</a:t>
            </a:r>
            <a:endParaRPr sz="1200">
              <a:solidFill>
                <a:schemeClr val="dk1"/>
              </a:solidFill>
              <a:latin typeface="Mada"/>
              <a:ea typeface="Mada"/>
              <a:cs typeface="Mada"/>
              <a:sym typeface="Mada"/>
            </a:endParaRPr>
          </a:p>
        </p:txBody>
      </p:sp>
      <p:sp>
        <p:nvSpPr>
          <p:cNvPr id="842" name="Google Shape;842;p46"/>
          <p:cNvSpPr txBox="1"/>
          <p:nvPr/>
        </p:nvSpPr>
        <p:spPr>
          <a:xfrm>
            <a:off x="142200" y="4021950"/>
            <a:ext cx="7560000" cy="769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Mada"/>
              <a:buChar char="◄"/>
            </a:pPr>
            <a:r>
              <a:rPr b="1" lang="ar" sz="1900">
                <a:solidFill>
                  <a:schemeClr val="dk1"/>
                </a:solidFill>
                <a:highlight>
                  <a:schemeClr val="accent4"/>
                </a:highlight>
                <a:latin typeface="Mada"/>
                <a:ea typeface="Mada"/>
                <a:cs typeface="Mada"/>
                <a:sym typeface="Mada"/>
              </a:rPr>
              <a:t>For Those Who Don’t Lose Weight and There is no Cause Except Noncompliance with Diet &amp; Exercise, what should be done?</a:t>
            </a:r>
            <a:endParaRPr b="1" sz="1900">
              <a:solidFill>
                <a:schemeClr val="dk1"/>
              </a:solidFill>
              <a:highlight>
                <a:schemeClr val="accent4"/>
              </a:highlight>
              <a:latin typeface="Mada"/>
              <a:ea typeface="Mada"/>
              <a:cs typeface="Mada"/>
              <a:sym typeface="Mada"/>
            </a:endParaRPr>
          </a:p>
        </p:txBody>
      </p:sp>
      <p:sp>
        <p:nvSpPr>
          <p:cNvPr id="843" name="Google Shape;843;p46"/>
          <p:cNvSpPr txBox="1"/>
          <p:nvPr/>
        </p:nvSpPr>
        <p:spPr>
          <a:xfrm>
            <a:off x="425075" y="4658850"/>
            <a:ext cx="68619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Consider changing medication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Consider referral to: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Dietitian, Behavioral counselor, Exercise professional, </a:t>
            </a:r>
            <a:r>
              <a:rPr lang="ar" sz="1200">
                <a:solidFill>
                  <a:srgbClr val="6AA84F"/>
                </a:solidFill>
                <a:latin typeface="Mada"/>
                <a:ea typeface="Mada"/>
                <a:cs typeface="Mada"/>
                <a:sym typeface="Mada"/>
              </a:rPr>
              <a:t>psychologist.</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Reconsider goal: i.e. simple maintenance or a rest from weight loss efforts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Discuss surgical options if medically or psychologically indicated</a:t>
            </a:r>
            <a:endParaRPr sz="1200">
              <a:solidFill>
                <a:schemeClr val="dk1"/>
              </a:solidFill>
              <a:latin typeface="Mada"/>
              <a:ea typeface="Mada"/>
              <a:cs typeface="Mada"/>
              <a:sym typeface="Mada"/>
            </a:endParaRPr>
          </a:p>
        </p:txBody>
      </p:sp>
      <p:pic>
        <p:nvPicPr>
          <p:cNvPr id="844" name="Google Shape;844;p46"/>
          <p:cNvPicPr preferRelativeResize="0"/>
          <p:nvPr/>
        </p:nvPicPr>
        <p:blipFill>
          <a:blip r:embed="rId4">
            <a:alphaModFix/>
          </a:blip>
          <a:stretch>
            <a:fillRect/>
          </a:stretch>
        </p:blipFill>
        <p:spPr>
          <a:xfrm>
            <a:off x="152400" y="7622450"/>
            <a:ext cx="4446175" cy="1559651"/>
          </a:xfrm>
          <a:prstGeom prst="rect">
            <a:avLst/>
          </a:prstGeom>
          <a:noFill/>
          <a:ln cap="flat" cmpd="sng" w="19050">
            <a:solidFill>
              <a:schemeClr val="accent1"/>
            </a:solidFill>
            <a:prstDash val="solid"/>
            <a:round/>
            <a:headEnd len="sm" w="sm" type="none"/>
            <a:tailEnd len="sm" w="sm" type="none"/>
          </a:ln>
        </p:spPr>
      </p:pic>
      <p:pic>
        <p:nvPicPr>
          <p:cNvPr id="845" name="Google Shape;845;p46"/>
          <p:cNvPicPr preferRelativeResize="0"/>
          <p:nvPr/>
        </p:nvPicPr>
        <p:blipFill>
          <a:blip r:embed="rId5">
            <a:alphaModFix/>
          </a:blip>
          <a:stretch>
            <a:fillRect/>
          </a:stretch>
        </p:blipFill>
        <p:spPr>
          <a:xfrm>
            <a:off x="4674775" y="7622450"/>
            <a:ext cx="2780925" cy="1559650"/>
          </a:xfrm>
          <a:prstGeom prst="rect">
            <a:avLst/>
          </a:prstGeom>
          <a:noFill/>
          <a:ln cap="flat" cmpd="sng" w="19050">
            <a:solidFill>
              <a:schemeClr val="accent1"/>
            </a:solidFill>
            <a:prstDash val="solid"/>
            <a:round/>
            <a:headEnd len="sm" w="sm" type="none"/>
            <a:tailEnd len="sm" w="sm" type="none"/>
          </a:ln>
        </p:spPr>
      </p:pic>
      <p:cxnSp>
        <p:nvCxnSpPr>
          <p:cNvPr id="846" name="Google Shape;846;p46"/>
          <p:cNvCxnSpPr/>
          <p:nvPr/>
        </p:nvCxnSpPr>
        <p:spPr>
          <a:xfrm rot="10800000">
            <a:off x="8900" y="96972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159" name="Google Shape;159;p29"/>
          <p:cNvSpPr txBox="1"/>
          <p:nvPr/>
        </p:nvSpPr>
        <p:spPr>
          <a:xfrm>
            <a:off x="7106400" y="2"/>
            <a:ext cx="453600" cy="562200"/>
          </a:xfrm>
          <a:prstGeom prst="rect">
            <a:avLst/>
          </a:prstGeom>
          <a:solidFill>
            <a:srgbClr val="77A9AD"/>
          </a:solidFill>
          <a:ln>
            <a:noFill/>
          </a:ln>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b="1" lang="ar" sz="1700">
                <a:solidFill>
                  <a:srgbClr val="FFFFFF"/>
                </a:solidFill>
                <a:latin typeface="Exo"/>
                <a:ea typeface="Exo"/>
                <a:cs typeface="Exo"/>
                <a:sym typeface="Exo"/>
              </a:rPr>
              <a:t>‹#›</a:t>
            </a:fld>
            <a:endParaRPr b="1" sz="1700">
              <a:solidFill>
                <a:srgbClr val="FFFFFF"/>
              </a:solidFill>
              <a:latin typeface="Exo"/>
              <a:ea typeface="Exo"/>
              <a:cs typeface="Exo"/>
              <a:sym typeface="Exo"/>
            </a:endParaRPr>
          </a:p>
        </p:txBody>
      </p:sp>
      <p:sp>
        <p:nvSpPr>
          <p:cNvPr id="160" name="Google Shape;160;p29"/>
          <p:cNvSpPr txBox="1"/>
          <p:nvPr/>
        </p:nvSpPr>
        <p:spPr>
          <a:xfrm>
            <a:off x="16700" y="97537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because it is associated with CVS and psychological complications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highest rates of obesity, higher in women. Rates are expected to increase to 59% by 2022</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classical "J" shape, on the Y access is the mortality rate and on the X access is the BMI, if the BMI is very low or High (&gt;30) patient will have increase in mortality rate</a:t>
            </a:r>
            <a:endParaRPr sz="1000">
              <a:solidFill>
                <a:srgbClr val="6AA84F"/>
              </a:solidFill>
              <a:latin typeface="Mada"/>
              <a:ea typeface="Mada"/>
              <a:cs typeface="Mada"/>
              <a:sym typeface="Mada"/>
            </a:endParaRPr>
          </a:p>
        </p:txBody>
      </p:sp>
      <p:sp>
        <p:nvSpPr>
          <p:cNvPr id="161" name="Google Shape;161;p29"/>
          <p:cNvSpPr txBox="1"/>
          <p:nvPr/>
        </p:nvSpPr>
        <p:spPr>
          <a:xfrm>
            <a:off x="132100" y="2897650"/>
            <a:ext cx="57522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Obesity is one of the five most important health concerns worldwide, </a:t>
            </a:r>
            <a:r>
              <a:rPr lang="ar" sz="1200">
                <a:solidFill>
                  <a:srgbClr val="1C4588"/>
                </a:solidFill>
                <a:latin typeface="Mada"/>
                <a:ea typeface="Mada"/>
                <a:cs typeface="Mada"/>
                <a:sym typeface="Mada"/>
              </a:rPr>
              <a:t>the present obesity epidemic is mainly due to </a:t>
            </a:r>
            <a:r>
              <a:rPr b="1" lang="ar" sz="1200">
                <a:solidFill>
                  <a:srgbClr val="CC0000"/>
                </a:solidFill>
                <a:latin typeface="Mada"/>
                <a:ea typeface="Mada"/>
                <a:cs typeface="Mada"/>
                <a:sym typeface="Mada"/>
              </a:rPr>
              <a:t>changes in lifestyle behaviour</a:t>
            </a:r>
            <a:r>
              <a:rPr b="1" lang="ar" sz="1200">
                <a:latin typeface="Mada"/>
                <a:ea typeface="Mada"/>
                <a:cs typeface="Mada"/>
                <a:sym typeface="Mada"/>
              </a:rPr>
              <a:t> </a:t>
            </a:r>
            <a:endParaRPr sz="1200">
              <a:latin typeface="Mada"/>
              <a:ea typeface="Mada"/>
              <a:cs typeface="Mada"/>
              <a:sym typeface="Mada"/>
            </a:endParaRPr>
          </a:p>
        </p:txBody>
      </p:sp>
      <p:sp>
        <p:nvSpPr>
          <p:cNvPr id="162" name="Google Shape;162;p29"/>
          <p:cNvSpPr txBox="1"/>
          <p:nvPr/>
        </p:nvSpPr>
        <p:spPr>
          <a:xfrm>
            <a:off x="321500" y="6031800"/>
            <a:ext cx="2130600" cy="5232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Prevalence </a:t>
            </a:r>
            <a:endParaRPr sz="2200">
              <a:latin typeface="Mada"/>
              <a:ea typeface="Mada"/>
              <a:cs typeface="Mada"/>
              <a:sym typeface="Mada"/>
            </a:endParaRPr>
          </a:p>
        </p:txBody>
      </p:sp>
      <p:pic>
        <p:nvPicPr>
          <p:cNvPr id="163" name="Google Shape;163;p29"/>
          <p:cNvPicPr preferRelativeResize="0"/>
          <p:nvPr/>
        </p:nvPicPr>
        <p:blipFill>
          <a:blip r:embed="rId3">
            <a:alphaModFix/>
          </a:blip>
          <a:stretch>
            <a:fillRect/>
          </a:stretch>
        </p:blipFill>
        <p:spPr>
          <a:xfrm>
            <a:off x="4716713" y="6826650"/>
            <a:ext cx="1336435" cy="1015434"/>
          </a:xfrm>
          <a:prstGeom prst="rect">
            <a:avLst/>
          </a:prstGeom>
          <a:noFill/>
          <a:ln>
            <a:noFill/>
          </a:ln>
        </p:spPr>
      </p:pic>
      <p:pic>
        <p:nvPicPr>
          <p:cNvPr id="164" name="Google Shape;164;p29"/>
          <p:cNvPicPr preferRelativeResize="0"/>
          <p:nvPr/>
        </p:nvPicPr>
        <p:blipFill rotWithShape="1">
          <a:blip r:embed="rId4">
            <a:alphaModFix/>
          </a:blip>
          <a:srcRect b="4170" l="5700" r="-5699" t="-4170"/>
          <a:stretch/>
        </p:blipFill>
        <p:spPr>
          <a:xfrm>
            <a:off x="1954411" y="6860704"/>
            <a:ext cx="1336438" cy="1015433"/>
          </a:xfrm>
          <a:prstGeom prst="rect">
            <a:avLst/>
          </a:prstGeom>
          <a:noFill/>
          <a:ln cap="flat" cmpd="sng" w="9525">
            <a:solidFill>
              <a:srgbClr val="FFFFFF"/>
            </a:solidFill>
            <a:prstDash val="solid"/>
            <a:round/>
            <a:headEnd len="sm" w="sm" type="none"/>
            <a:tailEnd len="sm" w="sm" type="none"/>
          </a:ln>
        </p:spPr>
      </p:pic>
      <p:pic>
        <p:nvPicPr>
          <p:cNvPr id="165" name="Google Shape;165;p29"/>
          <p:cNvPicPr preferRelativeResize="0"/>
          <p:nvPr/>
        </p:nvPicPr>
        <p:blipFill rotWithShape="1">
          <a:blip r:embed="rId5">
            <a:alphaModFix/>
          </a:blip>
          <a:srcRect b="0" l="0" r="0" t="0"/>
          <a:stretch/>
        </p:blipFill>
        <p:spPr>
          <a:xfrm>
            <a:off x="1804275" y="8124546"/>
            <a:ext cx="1832123" cy="989879"/>
          </a:xfrm>
          <a:prstGeom prst="rect">
            <a:avLst/>
          </a:prstGeom>
          <a:noFill/>
          <a:ln>
            <a:noFill/>
          </a:ln>
        </p:spPr>
      </p:pic>
      <p:pic>
        <p:nvPicPr>
          <p:cNvPr id="166" name="Google Shape;166;p29"/>
          <p:cNvPicPr preferRelativeResize="0"/>
          <p:nvPr/>
        </p:nvPicPr>
        <p:blipFill>
          <a:blip r:embed="rId6">
            <a:alphaModFix/>
          </a:blip>
          <a:stretch>
            <a:fillRect/>
          </a:stretch>
        </p:blipFill>
        <p:spPr>
          <a:xfrm>
            <a:off x="3650551" y="8119710"/>
            <a:ext cx="1820932" cy="989879"/>
          </a:xfrm>
          <a:prstGeom prst="rect">
            <a:avLst/>
          </a:prstGeom>
          <a:noFill/>
          <a:ln>
            <a:noFill/>
          </a:ln>
        </p:spPr>
      </p:pic>
      <p:pic>
        <p:nvPicPr>
          <p:cNvPr id="167" name="Google Shape;167;p29"/>
          <p:cNvPicPr preferRelativeResize="0"/>
          <p:nvPr/>
        </p:nvPicPr>
        <p:blipFill>
          <a:blip r:embed="rId7">
            <a:alphaModFix/>
          </a:blip>
          <a:stretch>
            <a:fillRect/>
          </a:stretch>
        </p:blipFill>
        <p:spPr>
          <a:xfrm>
            <a:off x="5596069" y="8107925"/>
            <a:ext cx="1820931" cy="987458"/>
          </a:xfrm>
          <a:prstGeom prst="rect">
            <a:avLst/>
          </a:prstGeom>
          <a:noFill/>
          <a:ln>
            <a:noFill/>
          </a:ln>
        </p:spPr>
      </p:pic>
      <p:sp>
        <p:nvSpPr>
          <p:cNvPr id="168" name="Google Shape;168;p29"/>
          <p:cNvSpPr txBox="1"/>
          <p:nvPr/>
        </p:nvSpPr>
        <p:spPr>
          <a:xfrm>
            <a:off x="261475" y="7243525"/>
            <a:ext cx="13461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ar" sz="1800">
                <a:solidFill>
                  <a:schemeClr val="accent1"/>
                </a:solidFill>
                <a:latin typeface="Mada"/>
                <a:ea typeface="Mada"/>
                <a:cs typeface="Mada"/>
                <a:sym typeface="Mada"/>
              </a:rPr>
              <a:t>Globaly</a:t>
            </a:r>
            <a:endParaRPr b="1" sz="2000">
              <a:solidFill>
                <a:schemeClr val="accent1"/>
              </a:solidFill>
              <a:latin typeface="Mada"/>
              <a:ea typeface="Mada"/>
              <a:cs typeface="Mada"/>
              <a:sym typeface="Mada"/>
            </a:endParaRPr>
          </a:p>
        </p:txBody>
      </p:sp>
      <p:sp>
        <p:nvSpPr>
          <p:cNvPr id="169" name="Google Shape;169;p29"/>
          <p:cNvSpPr txBox="1"/>
          <p:nvPr/>
        </p:nvSpPr>
        <p:spPr>
          <a:xfrm>
            <a:off x="92900" y="8715875"/>
            <a:ext cx="17115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800">
                <a:solidFill>
                  <a:schemeClr val="accent1"/>
                </a:solidFill>
                <a:latin typeface="Mada"/>
                <a:ea typeface="Mada"/>
                <a:cs typeface="Mada"/>
                <a:sym typeface="Mada"/>
              </a:rPr>
              <a:t> Saudi Arabia</a:t>
            </a:r>
            <a:r>
              <a:rPr b="1" baseline="30000" lang="ar" sz="1800">
                <a:solidFill>
                  <a:srgbClr val="6AA84F"/>
                </a:solidFill>
                <a:latin typeface="Mada"/>
                <a:ea typeface="Mada"/>
                <a:cs typeface="Mada"/>
                <a:sym typeface="Mada"/>
              </a:rPr>
              <a:t>2</a:t>
            </a:r>
            <a:endParaRPr b="1" baseline="30000" sz="1800">
              <a:solidFill>
                <a:srgbClr val="6AA84F"/>
              </a:solidFill>
              <a:latin typeface="Mada"/>
              <a:ea typeface="Mada"/>
              <a:cs typeface="Mada"/>
              <a:sym typeface="Mada"/>
            </a:endParaRPr>
          </a:p>
        </p:txBody>
      </p:sp>
      <p:sp>
        <p:nvSpPr>
          <p:cNvPr id="170" name="Google Shape;170;p29"/>
          <p:cNvSpPr/>
          <p:nvPr/>
        </p:nvSpPr>
        <p:spPr>
          <a:xfrm>
            <a:off x="1818425" y="6834301"/>
            <a:ext cx="5641957" cy="1082566"/>
          </a:xfrm>
          <a:custGeom>
            <a:rect b="b" l="l" r="r" t="t"/>
            <a:pathLst>
              <a:path extrusionOk="0" h="52197" w="87249">
                <a:moveTo>
                  <a:pt x="84963" y="52197"/>
                </a:moveTo>
                <a:lnTo>
                  <a:pt x="381" y="52197"/>
                </a:lnTo>
                <a:lnTo>
                  <a:pt x="0" y="0"/>
                </a:lnTo>
                <a:lnTo>
                  <a:pt x="87249" y="0"/>
                </a:lnTo>
                <a:lnTo>
                  <a:pt x="87249" y="36957"/>
                </a:lnTo>
              </a:path>
            </a:pathLst>
          </a:custGeom>
          <a:noFill/>
          <a:ln cap="flat" cmpd="sng" w="28575">
            <a:solidFill>
              <a:srgbClr val="76A5AF"/>
            </a:solidFill>
            <a:prstDash val="solid"/>
            <a:round/>
            <a:headEnd len="med" w="med" type="diamond"/>
            <a:tailEnd len="med" w="med" type="diamond"/>
          </a:ln>
        </p:spPr>
      </p:sp>
      <p:sp>
        <p:nvSpPr>
          <p:cNvPr id="171" name="Google Shape;171;p29"/>
          <p:cNvSpPr/>
          <p:nvPr/>
        </p:nvSpPr>
        <p:spPr>
          <a:xfrm>
            <a:off x="3700172" y="8124537"/>
            <a:ext cx="1832229" cy="980129"/>
          </a:xfrm>
          <a:custGeom>
            <a:rect b="b" l="l" r="r" t="t"/>
            <a:pathLst>
              <a:path extrusionOk="0" h="52197" w="87249">
                <a:moveTo>
                  <a:pt x="84963" y="52197"/>
                </a:moveTo>
                <a:lnTo>
                  <a:pt x="381" y="52197"/>
                </a:lnTo>
                <a:lnTo>
                  <a:pt x="0" y="0"/>
                </a:lnTo>
                <a:lnTo>
                  <a:pt x="87249" y="0"/>
                </a:lnTo>
                <a:lnTo>
                  <a:pt x="87249" y="36957"/>
                </a:lnTo>
              </a:path>
            </a:pathLst>
          </a:custGeom>
          <a:noFill/>
          <a:ln cap="flat" cmpd="sng" w="28575">
            <a:solidFill>
              <a:srgbClr val="76A5AF"/>
            </a:solidFill>
            <a:prstDash val="solid"/>
            <a:round/>
            <a:headEnd len="med" w="med" type="diamond"/>
            <a:tailEnd len="med" w="med" type="diamond"/>
          </a:ln>
        </p:spPr>
      </p:sp>
      <p:sp>
        <p:nvSpPr>
          <p:cNvPr id="172" name="Google Shape;172;p29"/>
          <p:cNvSpPr/>
          <p:nvPr/>
        </p:nvSpPr>
        <p:spPr>
          <a:xfrm>
            <a:off x="1818428" y="8124537"/>
            <a:ext cx="1832229" cy="980129"/>
          </a:xfrm>
          <a:custGeom>
            <a:rect b="b" l="l" r="r" t="t"/>
            <a:pathLst>
              <a:path extrusionOk="0" h="52197" w="87249">
                <a:moveTo>
                  <a:pt x="84963" y="52197"/>
                </a:moveTo>
                <a:lnTo>
                  <a:pt x="381" y="52197"/>
                </a:lnTo>
                <a:lnTo>
                  <a:pt x="0" y="0"/>
                </a:lnTo>
                <a:lnTo>
                  <a:pt x="87249" y="0"/>
                </a:lnTo>
                <a:lnTo>
                  <a:pt x="87249" y="36957"/>
                </a:lnTo>
              </a:path>
            </a:pathLst>
          </a:custGeom>
          <a:noFill/>
          <a:ln cap="flat" cmpd="sng" w="28575">
            <a:solidFill>
              <a:srgbClr val="76A5AF"/>
            </a:solidFill>
            <a:prstDash val="solid"/>
            <a:round/>
            <a:headEnd len="med" w="med" type="diamond"/>
            <a:tailEnd len="med" w="med" type="diamond"/>
          </a:ln>
        </p:spPr>
      </p:sp>
      <p:sp>
        <p:nvSpPr>
          <p:cNvPr id="173" name="Google Shape;173;p29"/>
          <p:cNvSpPr/>
          <p:nvPr/>
        </p:nvSpPr>
        <p:spPr>
          <a:xfrm>
            <a:off x="5581916" y="8111542"/>
            <a:ext cx="1832229" cy="980129"/>
          </a:xfrm>
          <a:custGeom>
            <a:rect b="b" l="l" r="r" t="t"/>
            <a:pathLst>
              <a:path extrusionOk="0" h="52197" w="87249">
                <a:moveTo>
                  <a:pt x="84963" y="52197"/>
                </a:moveTo>
                <a:lnTo>
                  <a:pt x="381" y="52197"/>
                </a:lnTo>
                <a:lnTo>
                  <a:pt x="0" y="0"/>
                </a:lnTo>
                <a:lnTo>
                  <a:pt x="87249" y="0"/>
                </a:lnTo>
                <a:lnTo>
                  <a:pt x="87249" y="36957"/>
                </a:lnTo>
              </a:path>
            </a:pathLst>
          </a:custGeom>
          <a:noFill/>
          <a:ln cap="flat" cmpd="sng" w="28575">
            <a:solidFill>
              <a:srgbClr val="76A5AF"/>
            </a:solidFill>
            <a:prstDash val="solid"/>
            <a:round/>
            <a:headEnd len="med" w="med" type="diamond"/>
            <a:tailEnd len="med" w="med" type="diamond"/>
          </a:ln>
        </p:spPr>
      </p:sp>
      <p:cxnSp>
        <p:nvCxnSpPr>
          <p:cNvPr id="174" name="Google Shape;174;p29"/>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75" name="Google Shape;175;p29"/>
          <p:cNvSpPr txBox="1"/>
          <p:nvPr/>
        </p:nvSpPr>
        <p:spPr>
          <a:xfrm>
            <a:off x="132100" y="2483855"/>
            <a:ext cx="7132500" cy="5622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Mada"/>
              <a:buChar char="◄"/>
            </a:pPr>
            <a:r>
              <a:rPr b="1" lang="ar" sz="2200">
                <a:highlight>
                  <a:srgbClr val="D0E0E3"/>
                </a:highlight>
                <a:latin typeface="Mada"/>
                <a:ea typeface="Mada"/>
                <a:cs typeface="Mada"/>
                <a:sym typeface="Mada"/>
              </a:rPr>
              <a:t>Obesity is a chronic disease</a:t>
            </a:r>
            <a:r>
              <a:rPr b="1" baseline="30000" lang="ar" sz="2200">
                <a:solidFill>
                  <a:srgbClr val="6AA84F"/>
                </a:solidFill>
                <a:highlight>
                  <a:srgbClr val="D0E0E3"/>
                </a:highlight>
                <a:latin typeface="Mada"/>
                <a:ea typeface="Mada"/>
                <a:cs typeface="Mada"/>
                <a:sym typeface="Mada"/>
              </a:rPr>
              <a:t>1</a:t>
            </a:r>
            <a:r>
              <a:rPr b="1" lang="ar" sz="2200">
                <a:highlight>
                  <a:srgbClr val="D0E0E3"/>
                </a:highlight>
                <a:latin typeface="Mada"/>
                <a:ea typeface="Mada"/>
                <a:cs typeface="Mada"/>
                <a:sym typeface="Mada"/>
              </a:rPr>
              <a:t> and health issue</a:t>
            </a:r>
            <a:endParaRPr b="1" sz="2200">
              <a:highlight>
                <a:srgbClr val="D0E0E3"/>
              </a:highlight>
              <a:latin typeface="Mada"/>
              <a:ea typeface="Mada"/>
              <a:cs typeface="Mada"/>
              <a:sym typeface="Mada"/>
            </a:endParaRPr>
          </a:p>
        </p:txBody>
      </p:sp>
      <p:grpSp>
        <p:nvGrpSpPr>
          <p:cNvPr id="176" name="Google Shape;176;p29"/>
          <p:cNvGrpSpPr/>
          <p:nvPr/>
        </p:nvGrpSpPr>
        <p:grpSpPr>
          <a:xfrm>
            <a:off x="285450" y="1140326"/>
            <a:ext cx="7132388" cy="1219204"/>
            <a:chOff x="259054" y="1768540"/>
            <a:chExt cx="6339900" cy="1218473"/>
          </a:xfrm>
        </p:grpSpPr>
        <p:sp>
          <p:nvSpPr>
            <p:cNvPr id="177" name="Google Shape;177;p29"/>
            <p:cNvSpPr/>
            <p:nvPr/>
          </p:nvSpPr>
          <p:spPr>
            <a:xfrm>
              <a:off x="259054" y="1899213"/>
              <a:ext cx="6339900" cy="1087800"/>
            </a:xfrm>
            <a:prstGeom prst="roundRect">
              <a:avLst>
                <a:gd fmla="val 16667" name="adj"/>
              </a:avLst>
            </a:prstGeom>
            <a:noFill/>
            <a:ln cap="flat" cmpd="sng" w="9525">
              <a:solidFill>
                <a:srgbClr val="D0E0E3"/>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Abnormal or excessive fat accumulation</a:t>
              </a:r>
              <a:r>
                <a:rPr lang="ar" sz="1200">
                  <a:solidFill>
                    <a:schemeClr val="dk1"/>
                  </a:solidFill>
                  <a:latin typeface="Mada"/>
                  <a:ea typeface="Mada"/>
                  <a:cs typeface="Mada"/>
                  <a:sym typeface="Mada"/>
                </a:rPr>
                <a:t> in adipose tissue, to the extent that health is impaired (WHO)</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Presence of an abnormal absolute amount or relative proportion of body fat.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B7B7B7"/>
                </a:buClr>
                <a:buSzPts val="1200"/>
                <a:buFont typeface="Mada"/>
                <a:buChar char="●"/>
              </a:pPr>
              <a:r>
                <a:rPr lang="ar" sz="1200">
                  <a:solidFill>
                    <a:srgbClr val="B7B7B7"/>
                  </a:solidFill>
                  <a:latin typeface="Mada"/>
                  <a:ea typeface="Mada"/>
                  <a:cs typeface="Mada"/>
                  <a:sym typeface="Mada"/>
                </a:rPr>
                <a:t>Not all obese people eat more than the average person, but all obviously eat more than they need.</a:t>
              </a:r>
              <a:endParaRPr sz="1200">
                <a:solidFill>
                  <a:srgbClr val="B7B7B7"/>
                </a:solidFill>
                <a:latin typeface="Mada"/>
                <a:ea typeface="Mada"/>
                <a:cs typeface="Mada"/>
                <a:sym typeface="Mada"/>
              </a:endParaRPr>
            </a:p>
          </p:txBody>
        </p:sp>
        <p:sp>
          <p:nvSpPr>
            <p:cNvPr id="178" name="Google Shape;178;p29"/>
            <p:cNvSpPr/>
            <p:nvPr/>
          </p:nvSpPr>
          <p:spPr>
            <a:xfrm>
              <a:off x="485320" y="1768540"/>
              <a:ext cx="2115000" cy="248100"/>
            </a:xfrm>
            <a:prstGeom prst="flowChartAlternateProcess">
              <a:avLst/>
            </a:prstGeom>
            <a:solidFill>
              <a:srgbClr val="77A9AD"/>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Definition</a:t>
              </a:r>
              <a:endParaRPr b="1" sz="2000">
                <a:solidFill>
                  <a:srgbClr val="FFFFFF"/>
                </a:solidFill>
                <a:latin typeface="Mada"/>
                <a:ea typeface="Mada"/>
                <a:cs typeface="Mada"/>
                <a:sym typeface="Mada"/>
              </a:endParaRPr>
            </a:p>
          </p:txBody>
        </p:sp>
      </p:grpSp>
      <p:sp>
        <p:nvSpPr>
          <p:cNvPr id="179" name="Google Shape;179;p2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a:t>
            </a:r>
            <a:endParaRPr b="1" sz="2600">
              <a:latin typeface="Mada"/>
              <a:ea typeface="Mada"/>
              <a:cs typeface="Mada"/>
              <a:sym typeface="Mada"/>
            </a:endParaRPr>
          </a:p>
        </p:txBody>
      </p:sp>
      <p:pic>
        <p:nvPicPr>
          <p:cNvPr id="180" name="Google Shape;180;p29"/>
          <p:cNvPicPr preferRelativeResize="0"/>
          <p:nvPr/>
        </p:nvPicPr>
        <p:blipFill>
          <a:blip r:embed="rId8">
            <a:alphaModFix/>
          </a:blip>
          <a:stretch>
            <a:fillRect/>
          </a:stretch>
        </p:blipFill>
        <p:spPr>
          <a:xfrm>
            <a:off x="5884250" y="2990050"/>
            <a:ext cx="1533599" cy="862299"/>
          </a:xfrm>
          <a:prstGeom prst="rect">
            <a:avLst/>
          </a:prstGeom>
          <a:noFill/>
          <a:ln cap="flat" cmpd="sng" w="19050">
            <a:solidFill>
              <a:schemeClr val="accent1"/>
            </a:solidFill>
            <a:prstDash val="solid"/>
            <a:round/>
            <a:headEnd len="sm" w="sm" type="none"/>
            <a:tailEnd len="sm" w="sm" type="none"/>
          </a:ln>
        </p:spPr>
      </p:pic>
      <p:pic>
        <p:nvPicPr>
          <p:cNvPr id="181" name="Google Shape;181;p29"/>
          <p:cNvPicPr preferRelativeResize="0"/>
          <p:nvPr/>
        </p:nvPicPr>
        <p:blipFill>
          <a:blip r:embed="rId9">
            <a:alphaModFix/>
          </a:blip>
          <a:stretch>
            <a:fillRect/>
          </a:stretch>
        </p:blipFill>
        <p:spPr>
          <a:xfrm>
            <a:off x="5884250" y="4026125"/>
            <a:ext cx="1533600" cy="1182350"/>
          </a:xfrm>
          <a:prstGeom prst="rect">
            <a:avLst/>
          </a:prstGeom>
          <a:noFill/>
          <a:ln cap="flat" cmpd="sng" w="19050">
            <a:solidFill>
              <a:schemeClr val="accent1"/>
            </a:solidFill>
            <a:prstDash val="solid"/>
            <a:round/>
            <a:headEnd len="sm" w="sm" type="none"/>
            <a:tailEnd len="sm" w="sm" type="none"/>
          </a:ln>
        </p:spPr>
      </p:pic>
      <p:sp>
        <p:nvSpPr>
          <p:cNvPr id="182" name="Google Shape;182;p29"/>
          <p:cNvSpPr txBox="1"/>
          <p:nvPr/>
        </p:nvSpPr>
        <p:spPr>
          <a:xfrm>
            <a:off x="243750" y="4054350"/>
            <a:ext cx="6664200" cy="2068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“ABCD” Diagnostic term for obesity as a chronic disease state:</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Obesity : </a:t>
            </a:r>
            <a:r>
              <a:rPr b="1" lang="ar" sz="1200">
                <a:solidFill>
                  <a:schemeClr val="dk1"/>
                </a:solidFill>
                <a:latin typeface="Mada"/>
                <a:ea typeface="Mada"/>
                <a:cs typeface="Mada"/>
                <a:sym typeface="Mada"/>
              </a:rPr>
              <a:t>A</a:t>
            </a:r>
            <a:r>
              <a:rPr lang="ar" sz="1200">
                <a:solidFill>
                  <a:schemeClr val="dk1"/>
                </a:solidFill>
                <a:latin typeface="Mada"/>
                <a:ea typeface="Mada"/>
                <a:cs typeface="Mada"/>
                <a:sym typeface="Mada"/>
              </a:rPr>
              <a:t>diposity </a:t>
            </a:r>
            <a:r>
              <a:rPr b="1" lang="ar" sz="1200">
                <a:solidFill>
                  <a:schemeClr val="dk1"/>
                </a:solidFill>
                <a:latin typeface="Mada"/>
                <a:ea typeface="Mada"/>
                <a:cs typeface="Mada"/>
                <a:sym typeface="Mada"/>
              </a:rPr>
              <a:t>B</a:t>
            </a:r>
            <a:r>
              <a:rPr lang="ar" sz="1200">
                <a:solidFill>
                  <a:schemeClr val="dk1"/>
                </a:solidFill>
                <a:latin typeface="Mada"/>
                <a:ea typeface="Mada"/>
                <a:cs typeface="Mada"/>
                <a:sym typeface="Mada"/>
              </a:rPr>
              <a:t>ased </a:t>
            </a:r>
            <a:r>
              <a:rPr b="1" lang="ar" sz="1200">
                <a:solidFill>
                  <a:schemeClr val="dk1"/>
                </a:solidFill>
                <a:latin typeface="Mada"/>
                <a:ea typeface="Mada"/>
                <a:cs typeface="Mada"/>
                <a:sym typeface="Mada"/>
              </a:rPr>
              <a:t>C</a:t>
            </a:r>
            <a:r>
              <a:rPr lang="ar" sz="1200">
                <a:solidFill>
                  <a:schemeClr val="dk1"/>
                </a:solidFill>
                <a:latin typeface="Mada"/>
                <a:ea typeface="Mada"/>
                <a:cs typeface="Mada"/>
                <a:sym typeface="Mada"/>
              </a:rPr>
              <a:t>hronic </a:t>
            </a:r>
            <a:r>
              <a:rPr b="1" lang="ar" sz="1200">
                <a:solidFill>
                  <a:schemeClr val="dk1"/>
                </a:solidFill>
                <a:latin typeface="Mada"/>
                <a:ea typeface="Mada"/>
                <a:cs typeface="Mada"/>
                <a:sym typeface="Mada"/>
              </a:rPr>
              <a:t>D</a:t>
            </a:r>
            <a:r>
              <a:rPr lang="ar" sz="1200">
                <a:solidFill>
                  <a:schemeClr val="dk1"/>
                </a:solidFill>
                <a:latin typeface="Mada"/>
                <a:ea typeface="Mada"/>
                <a:cs typeface="Mada"/>
                <a:sym typeface="Mada"/>
              </a:rPr>
              <a:t>isease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Mechanical complications </a:t>
            </a:r>
            <a:r>
              <a:rPr lang="ar" sz="1200">
                <a:solidFill>
                  <a:srgbClr val="6AA84F"/>
                </a:solidFill>
                <a:latin typeface="Mada"/>
                <a:ea typeface="Mada"/>
                <a:cs typeface="Mada"/>
                <a:sym typeface="Mada"/>
              </a:rPr>
              <a:t>e.g. obstructive sleep apnea, osteoarthritis</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Cardiometabolic complications including:</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hypertension, dyslipidemia, hyperglycemia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Psychological changes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neuroendocrine and metabolic causes of accumulation of excess fat mass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development of adipose tissue dysfunction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metabolic and neuroendocrine complications of obesity</a:t>
            </a:r>
            <a:endParaRPr sz="1200">
              <a:solidFill>
                <a:schemeClr val="dk1"/>
              </a:solidFill>
              <a:latin typeface="Mada"/>
              <a:ea typeface="Mada"/>
              <a:cs typeface="Mada"/>
              <a:sym typeface="Mada"/>
            </a:endParaRPr>
          </a:p>
        </p:txBody>
      </p:sp>
      <p:sp>
        <p:nvSpPr>
          <p:cNvPr id="183" name="Google Shape;183;p29"/>
          <p:cNvSpPr txBox="1"/>
          <p:nvPr/>
        </p:nvSpPr>
        <p:spPr>
          <a:xfrm>
            <a:off x="152400" y="3657600"/>
            <a:ext cx="43332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“ABCD” Diagnostic term</a:t>
            </a:r>
            <a:endParaRPr/>
          </a:p>
        </p:txBody>
      </p:sp>
      <p:cxnSp>
        <p:nvCxnSpPr>
          <p:cNvPr id="184" name="Google Shape;184;p29"/>
          <p:cNvCxnSpPr/>
          <p:nvPr/>
        </p:nvCxnSpPr>
        <p:spPr>
          <a:xfrm>
            <a:off x="1664675" y="6860700"/>
            <a:ext cx="6600" cy="799500"/>
          </a:xfrm>
          <a:prstGeom prst="straightConnector1">
            <a:avLst/>
          </a:prstGeom>
          <a:noFill/>
          <a:ln cap="flat" cmpd="sng" w="28575">
            <a:solidFill>
              <a:schemeClr val="accent1"/>
            </a:solidFill>
            <a:prstDash val="solid"/>
            <a:round/>
            <a:headEnd len="med" w="med" type="diamond"/>
            <a:tailEnd len="med" w="med" type="diamond"/>
          </a:ln>
        </p:spPr>
      </p:cxnSp>
      <p:cxnSp>
        <p:nvCxnSpPr>
          <p:cNvPr id="185" name="Google Shape;185;p29"/>
          <p:cNvCxnSpPr/>
          <p:nvPr/>
        </p:nvCxnSpPr>
        <p:spPr>
          <a:xfrm>
            <a:off x="1664675" y="8354725"/>
            <a:ext cx="6600" cy="799500"/>
          </a:xfrm>
          <a:prstGeom prst="straightConnector1">
            <a:avLst/>
          </a:prstGeom>
          <a:noFill/>
          <a:ln cap="flat" cmpd="sng" w="28575">
            <a:solidFill>
              <a:schemeClr val="accent1"/>
            </a:solidFill>
            <a:prstDash val="solid"/>
            <a:round/>
            <a:headEnd len="med" w="med" type="diamond"/>
            <a:tailEnd len="med" w="med" type="diamond"/>
          </a:ln>
        </p:spPr>
      </p:cxnSp>
      <p:pic>
        <p:nvPicPr>
          <p:cNvPr id="186" name="Google Shape;186;p29"/>
          <p:cNvPicPr preferRelativeResize="0"/>
          <p:nvPr/>
        </p:nvPicPr>
        <p:blipFill>
          <a:blip r:embed="rId10">
            <a:alphaModFix/>
          </a:blip>
          <a:stretch>
            <a:fillRect/>
          </a:stretch>
        </p:blipFill>
        <p:spPr>
          <a:xfrm>
            <a:off x="928613" y="6780575"/>
            <a:ext cx="512700" cy="512700"/>
          </a:xfrm>
          <a:prstGeom prst="rect">
            <a:avLst/>
          </a:prstGeom>
          <a:noFill/>
          <a:ln>
            <a:noFill/>
          </a:ln>
        </p:spPr>
      </p:pic>
      <p:pic>
        <p:nvPicPr>
          <p:cNvPr id="187" name="Google Shape;187;p29"/>
          <p:cNvPicPr preferRelativeResize="0"/>
          <p:nvPr/>
        </p:nvPicPr>
        <p:blipFill>
          <a:blip r:embed="rId11">
            <a:alphaModFix/>
          </a:blip>
          <a:stretch>
            <a:fillRect/>
          </a:stretch>
        </p:blipFill>
        <p:spPr>
          <a:xfrm>
            <a:off x="603225" y="8350642"/>
            <a:ext cx="512700" cy="512700"/>
          </a:xfrm>
          <a:prstGeom prst="rect">
            <a:avLst/>
          </a:prstGeom>
          <a:noFill/>
          <a:ln>
            <a:noFill/>
          </a:ln>
        </p:spPr>
      </p:pic>
      <p:pic>
        <p:nvPicPr>
          <p:cNvPr id="188" name="Google Shape;188;p29"/>
          <p:cNvPicPr preferRelativeResize="0"/>
          <p:nvPr/>
        </p:nvPicPr>
        <p:blipFill>
          <a:blip r:embed="rId12">
            <a:alphaModFix/>
          </a:blip>
          <a:stretch>
            <a:fillRect/>
          </a:stretch>
        </p:blipFill>
        <p:spPr>
          <a:xfrm>
            <a:off x="6082961" y="6857996"/>
            <a:ext cx="1336437" cy="1015434"/>
          </a:xfrm>
          <a:prstGeom prst="rect">
            <a:avLst/>
          </a:prstGeom>
          <a:noFill/>
          <a:ln>
            <a:noFill/>
          </a:ln>
        </p:spPr>
      </p:pic>
      <p:pic>
        <p:nvPicPr>
          <p:cNvPr id="189" name="Google Shape;189;p29"/>
          <p:cNvPicPr preferRelativeResize="0"/>
          <p:nvPr/>
        </p:nvPicPr>
        <p:blipFill>
          <a:blip r:embed="rId13">
            <a:alphaModFix/>
          </a:blip>
          <a:stretch>
            <a:fillRect/>
          </a:stretch>
        </p:blipFill>
        <p:spPr>
          <a:xfrm>
            <a:off x="3350466" y="6857996"/>
            <a:ext cx="1336440" cy="1015434"/>
          </a:xfrm>
          <a:prstGeom prst="rect">
            <a:avLst/>
          </a:prstGeom>
          <a:noFill/>
          <a:ln>
            <a:noFill/>
          </a:ln>
        </p:spPr>
      </p:pic>
      <p:pic>
        <p:nvPicPr>
          <p:cNvPr descr="Physical Effects of Obesity &#10;Respiratory disease &#10;Gall bladder disease— &#10;Hormonal abnormalities— &#10;Hyperuricaemia and gou &#10;Stroke &#10;Cardiovascular &#10;Diabetes &#10;Osteoarthritis &#10;Cancer " id="190" name="Google Shape;190;p29"/>
          <p:cNvPicPr preferRelativeResize="0"/>
          <p:nvPr/>
        </p:nvPicPr>
        <p:blipFill>
          <a:blip r:embed="rId14">
            <a:alphaModFix/>
          </a:blip>
          <a:stretch>
            <a:fillRect/>
          </a:stretch>
        </p:blipFill>
        <p:spPr>
          <a:xfrm>
            <a:off x="5884250" y="5366750"/>
            <a:ext cx="1533599" cy="1149231"/>
          </a:xfrm>
          <a:prstGeom prst="rect">
            <a:avLst/>
          </a:prstGeom>
          <a:noFill/>
          <a:ln cap="flat" cmpd="sng" w="19050">
            <a:solidFill>
              <a:schemeClr val="accent1"/>
            </a:solidFill>
            <a:prstDash val="solid"/>
            <a:round/>
            <a:headEnd len="sm" w="sm" type="none"/>
            <a:tailEnd len="sm" w="sm" type="none"/>
          </a:ln>
        </p:spPr>
      </p:pic>
      <p:sp>
        <p:nvSpPr>
          <p:cNvPr id="191" name="Google Shape;191;p29"/>
          <p:cNvSpPr txBox="1"/>
          <p:nvPr/>
        </p:nvSpPr>
        <p:spPr>
          <a:xfrm>
            <a:off x="7178425" y="2937650"/>
            <a:ext cx="25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baseline="30000" lang="ar">
                <a:solidFill>
                  <a:srgbClr val="6AA84F"/>
                </a:solidFill>
                <a:latin typeface="Mada"/>
                <a:ea typeface="Mada"/>
                <a:cs typeface="Mada"/>
                <a:sym typeface="Mada"/>
              </a:rPr>
              <a:t>3</a:t>
            </a:r>
            <a:endParaRPr b="1" baseline="30000">
              <a:solidFill>
                <a:srgbClr val="6AA84F"/>
              </a:solidFill>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graphicFrame>
        <p:nvGraphicFramePr>
          <p:cNvPr id="851" name="Google Shape;851;p47"/>
          <p:cNvGraphicFramePr/>
          <p:nvPr/>
        </p:nvGraphicFramePr>
        <p:xfrm>
          <a:off x="66675" y="1245400"/>
          <a:ext cx="3000000" cy="3000000"/>
        </p:xfrm>
        <a:graphic>
          <a:graphicData uri="http://schemas.openxmlformats.org/drawingml/2006/table">
            <a:tbl>
              <a:tblPr>
                <a:noFill/>
                <a:tableStyleId>{80692947-1007-4A75-A13E-C37DAE367DD8}</a:tableStyleId>
              </a:tblPr>
              <a:tblGrid>
                <a:gridCol w="1233525"/>
                <a:gridCol w="6212200"/>
              </a:tblGrid>
              <a:tr h="364125">
                <a:tc gridSpan="2">
                  <a:txBody>
                    <a:bodyPr/>
                    <a:lstStyle/>
                    <a:p>
                      <a:pPr indent="-292100" lvl="0" marL="457200" rtl="0" algn="l">
                        <a:lnSpc>
                          <a:spcPct val="115000"/>
                        </a:lnSpc>
                        <a:spcBef>
                          <a:spcPts val="0"/>
                        </a:spcBef>
                        <a:spcAft>
                          <a:spcPts val="0"/>
                        </a:spcAft>
                        <a:buClr>
                          <a:srgbClr val="FFFFFF"/>
                        </a:buClr>
                        <a:buSzPts val="1000"/>
                        <a:buFont typeface="Mada"/>
                        <a:buChar char="●"/>
                      </a:pPr>
                      <a:r>
                        <a:rPr b="1" lang="ar" sz="1000">
                          <a:solidFill>
                            <a:srgbClr val="FFFFFF"/>
                          </a:solidFill>
                          <a:latin typeface="Mada"/>
                          <a:ea typeface="Mada"/>
                          <a:cs typeface="Mada"/>
                          <a:sym typeface="Mada"/>
                        </a:rPr>
                        <a:t>Obesity is a chronic relapsing progressive disease defined by abnormal or excessive adiposity that may impair health.</a:t>
                      </a:r>
                      <a:endParaRPr b="1" sz="1000">
                        <a:solidFill>
                          <a:srgbClr val="FFFFFF"/>
                        </a:solidFill>
                        <a:latin typeface="Mada"/>
                        <a:ea typeface="Mada"/>
                        <a:cs typeface="Mada"/>
                        <a:sym typeface="Mada"/>
                      </a:endParaRPr>
                    </a:p>
                    <a:p>
                      <a:pPr indent="-292100" lvl="0" marL="457200" rtl="0" algn="l">
                        <a:lnSpc>
                          <a:spcPct val="115000"/>
                        </a:lnSpc>
                        <a:spcBef>
                          <a:spcPts val="0"/>
                        </a:spcBef>
                        <a:spcAft>
                          <a:spcPts val="0"/>
                        </a:spcAft>
                        <a:buClr>
                          <a:srgbClr val="FFFFFF"/>
                        </a:buClr>
                        <a:buSzPts val="1000"/>
                        <a:buFont typeface="Mada"/>
                        <a:buChar char="●"/>
                      </a:pPr>
                      <a:r>
                        <a:rPr b="1" lang="ar" sz="1000">
                          <a:solidFill>
                            <a:srgbClr val="FFFFFF"/>
                          </a:solidFill>
                          <a:latin typeface="Mada"/>
                          <a:ea typeface="Mada"/>
                          <a:cs typeface="Mada"/>
                          <a:sym typeface="Mada"/>
                        </a:rPr>
                        <a:t>Improved ability to engage in activities of daily living such as improved mobility and reduction in symptoms of joint pain, bladder incontinence and obstructive sleep apnea. </a:t>
                      </a:r>
                      <a:endParaRPr b="1" sz="1000">
                        <a:solidFill>
                          <a:srgbClr val="FFFFFF"/>
                        </a:solidFill>
                        <a:latin typeface="Mada"/>
                        <a:ea typeface="Mada"/>
                        <a:cs typeface="Mada"/>
                        <a:sym typeface="Mada"/>
                      </a:endParaRPr>
                    </a:p>
                    <a:p>
                      <a:pPr indent="-292100" lvl="0" marL="457200" rtl="0" algn="l">
                        <a:lnSpc>
                          <a:spcPct val="115000"/>
                        </a:lnSpc>
                        <a:spcBef>
                          <a:spcPts val="0"/>
                        </a:spcBef>
                        <a:spcAft>
                          <a:spcPts val="0"/>
                        </a:spcAft>
                        <a:buClr>
                          <a:srgbClr val="FFFFFF"/>
                        </a:buClr>
                        <a:buSzPts val="1000"/>
                        <a:buFont typeface="Mada"/>
                        <a:buChar char="●"/>
                      </a:pPr>
                      <a:r>
                        <a:rPr b="1" lang="ar" sz="1000">
                          <a:solidFill>
                            <a:srgbClr val="FFFFFF"/>
                          </a:solidFill>
                          <a:latin typeface="Mada"/>
                          <a:ea typeface="Mada"/>
                          <a:cs typeface="Mada"/>
                          <a:sym typeface="Mada"/>
                        </a:rPr>
                        <a:t>Several metabolic benefits of weight loss including decreased insulin resistance, blood glucose, cholesterol and fatty liver.</a:t>
                      </a:r>
                      <a:endParaRPr b="1" sz="1000">
                        <a:solidFill>
                          <a:srgbClr val="FFFFFF"/>
                        </a:solidFill>
                        <a:latin typeface="Mada"/>
                        <a:ea typeface="Mada"/>
                        <a:cs typeface="Mada"/>
                        <a:sym typeface="Mada"/>
                      </a:endParaRPr>
                    </a:p>
                  </a:txBody>
                  <a:tcPr marT="91425" marB="91425" marR="91425" marL="91425">
                    <a:solidFill>
                      <a:srgbClr val="53868B"/>
                    </a:solidFill>
                  </a:tcPr>
                </a:tc>
                <a:tc hMerge="1"/>
              </a:tr>
              <a:tr h="7086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Etiological classification </a:t>
                      </a:r>
                      <a:endParaRPr>
                        <a:latin typeface="Mada"/>
                        <a:ea typeface="Mada"/>
                        <a:cs typeface="Mada"/>
                        <a:sym typeface="Mada"/>
                      </a:endParaRPr>
                    </a:p>
                  </a:txBody>
                  <a:tcPr marT="91425" marB="91425" marR="91425" marL="91425" anchor="ctr">
                    <a:solidFill>
                      <a:srgbClr val="81B0B4"/>
                    </a:solidFill>
                  </a:tcPr>
                </a:tc>
                <a:tc>
                  <a:txBody>
                    <a:bodyPr/>
                    <a:lstStyle/>
                    <a:p>
                      <a:pPr indent="0" lvl="0" marL="0" rtl="0" algn="l">
                        <a:spcBef>
                          <a:spcPts val="0"/>
                        </a:spcBef>
                        <a:spcAft>
                          <a:spcPts val="0"/>
                        </a:spcAft>
                        <a:buNone/>
                      </a:pPr>
                      <a:r>
                        <a:rPr lang="ar" sz="1200">
                          <a:latin typeface="Mada"/>
                          <a:ea typeface="Mada"/>
                          <a:cs typeface="Mada"/>
                          <a:sym typeface="Mada"/>
                        </a:rPr>
                        <a:t>1- Neuroendocrine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 Drug-induced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3- </a:t>
                      </a:r>
                      <a:r>
                        <a:rPr lang="ar" sz="1200">
                          <a:latin typeface="Mada"/>
                          <a:ea typeface="Mada"/>
                          <a:cs typeface="Mada"/>
                          <a:sym typeface="Mada"/>
                        </a:rPr>
                        <a:t>Dietary</a:t>
                      </a:r>
                      <a:r>
                        <a:rPr lang="ar" sz="1200">
                          <a:latin typeface="Mada"/>
                          <a:ea typeface="Mada"/>
                          <a:cs typeface="Mada"/>
                          <a:sym typeface="Mada"/>
                        </a:rPr>
                        <a:t> obesity</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4- </a:t>
                      </a:r>
                      <a:r>
                        <a:rPr lang="ar" sz="1200">
                          <a:latin typeface="Mada"/>
                          <a:ea typeface="Mada"/>
                          <a:cs typeface="Mada"/>
                          <a:sym typeface="Mada"/>
                        </a:rPr>
                        <a:t>Reduced energy expenditure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5- Genetic factor</a:t>
                      </a:r>
                      <a:endParaRPr sz="1200">
                        <a:latin typeface="Mada"/>
                        <a:ea typeface="Mada"/>
                        <a:cs typeface="Mada"/>
                        <a:sym typeface="Mada"/>
                      </a:endParaRPr>
                    </a:p>
                  </a:txBody>
                  <a:tcPr marT="91425" marB="91425" marR="91425" marL="91425"/>
                </a:tc>
              </a:tr>
              <a:tr h="5904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Risk factors</a:t>
                      </a:r>
                      <a:endParaRPr>
                        <a:latin typeface="Mada"/>
                        <a:ea typeface="Mada"/>
                        <a:cs typeface="Mada"/>
                        <a:sym typeface="Mada"/>
                      </a:endParaRPr>
                    </a:p>
                  </a:txBody>
                  <a:tcPr marT="91425" marB="91425" marR="91425" marL="91425" anchor="ctr">
                    <a:solidFill>
                      <a:srgbClr val="81B0B4"/>
                    </a:solidFill>
                  </a:tcPr>
                </a:tc>
                <a:tc>
                  <a:txBody>
                    <a:bodyPr/>
                    <a:lstStyle/>
                    <a:p>
                      <a:pPr indent="0" lvl="0" marL="0" rtl="0" algn="l">
                        <a:spcBef>
                          <a:spcPts val="0"/>
                        </a:spcBef>
                        <a:spcAft>
                          <a:spcPts val="0"/>
                        </a:spcAft>
                        <a:buNone/>
                      </a:pPr>
                      <a:r>
                        <a:rPr lang="ar" sz="1200">
                          <a:latin typeface="Mada"/>
                          <a:ea typeface="Mada"/>
                          <a:cs typeface="Mada"/>
                          <a:sym typeface="Mada"/>
                        </a:rPr>
                        <a:t>1. Lifestyle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 Sleep deprivation → less than 7 hours → ↓ leptin, ↑↑ Ghrelin → ↑ appetite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3. Cessation of smoking → due to nicotine withdrawal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4. Social influence 5. Diet </a:t>
                      </a:r>
                      <a:endParaRPr sz="1200">
                        <a:latin typeface="Mada"/>
                        <a:ea typeface="Mada"/>
                        <a:cs typeface="Mada"/>
                        <a:sym typeface="Mada"/>
                      </a:endParaRPr>
                    </a:p>
                  </a:txBody>
                  <a:tcPr marT="91425" marB="91425" marR="91425" marL="91425"/>
                </a:tc>
              </a:tr>
              <a:tr h="10629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complications</a:t>
                      </a:r>
                      <a:endParaRPr b="1" sz="1200">
                        <a:solidFill>
                          <a:srgbClr val="FFFFFF"/>
                        </a:solidFill>
                        <a:latin typeface="Mada"/>
                        <a:ea typeface="Mada"/>
                        <a:cs typeface="Mada"/>
                        <a:sym typeface="Mada"/>
                      </a:endParaRPr>
                    </a:p>
                  </a:txBody>
                  <a:tcPr marT="91425" marB="91425" marR="91425" marL="91425" anchor="ctr">
                    <a:solidFill>
                      <a:srgbClr val="81B0B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gallbladder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sex-hormone related disorders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(polycyctic ovary disease, female infertility and male hypogonadism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Pulmonary disorder:</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obstructive sleep apnea</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asthma/reactive airway </a:t>
                      </a:r>
                      <a:r>
                        <a:rPr lang="ar" sz="1200">
                          <a:latin typeface="Mada"/>
                          <a:ea typeface="Mada"/>
                          <a:cs typeface="Mada"/>
                          <a:sym typeface="Mada"/>
                        </a:rPr>
                        <a:t>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biomechanical disorder</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osteoarthritis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urinary stress </a:t>
                      </a:r>
                      <a:r>
                        <a:rPr lang="ar" sz="1200">
                          <a:latin typeface="Mada"/>
                          <a:ea typeface="Mada"/>
                          <a:cs typeface="Mada"/>
                          <a:sym typeface="Mada"/>
                        </a:rPr>
                        <a:t>incontinence</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GERD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weight loss ameliorated all of these conditions</a:t>
                      </a:r>
                      <a:endParaRPr sz="1200">
                        <a:latin typeface="Mada"/>
                        <a:ea typeface="Mada"/>
                        <a:cs typeface="Mada"/>
                        <a:sym typeface="Mada"/>
                      </a:endParaRPr>
                    </a:p>
                  </a:txBody>
                  <a:tcPr marT="91425" marB="91425" marR="91425" marL="91425"/>
                </a:tc>
              </a:tr>
              <a:tr h="4723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Screening</a:t>
                      </a:r>
                      <a:endParaRPr>
                        <a:latin typeface="Mada"/>
                        <a:ea typeface="Mada"/>
                        <a:cs typeface="Mada"/>
                        <a:sym typeface="Mada"/>
                      </a:endParaRPr>
                    </a:p>
                  </a:txBody>
                  <a:tcPr marT="91425" marB="91425" marR="91425" marL="91425" anchor="ctr">
                    <a:solidFill>
                      <a:srgbClr val="81B0B4"/>
                    </a:solidFill>
                  </a:tcPr>
                </a:tc>
                <a:tc>
                  <a:txBody>
                    <a:bodyPr/>
                    <a:lstStyle/>
                    <a:p>
                      <a:pPr indent="0" lvl="0" marL="0" rtl="0" algn="l">
                        <a:spcBef>
                          <a:spcPts val="0"/>
                        </a:spcBef>
                        <a:spcAft>
                          <a:spcPts val="0"/>
                        </a:spcAft>
                        <a:buNone/>
                      </a:pPr>
                      <a:r>
                        <a:rPr lang="ar" sz="1200">
                          <a:latin typeface="Mada"/>
                          <a:ea typeface="Mada"/>
                          <a:cs typeface="Mada"/>
                          <a:sym typeface="Mada"/>
                        </a:rPr>
                        <a:t>1. BMI measurement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 Waist circumference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3. Evaluation of overall medical risks</a:t>
                      </a:r>
                      <a:endParaRPr sz="1200">
                        <a:latin typeface="Mada"/>
                        <a:ea typeface="Mada"/>
                        <a:cs typeface="Mada"/>
                        <a:sym typeface="Mada"/>
                      </a:endParaRPr>
                    </a:p>
                  </a:txBody>
                  <a:tcPr marT="91425" marB="91425" marR="91425" marL="91425"/>
                </a:tc>
              </a:tr>
              <a:tr h="470000">
                <a:tc row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Management</a:t>
                      </a:r>
                      <a:endParaRPr b="1" sz="1200">
                        <a:solidFill>
                          <a:srgbClr val="FFFFFF"/>
                        </a:solidFill>
                        <a:latin typeface="Mada"/>
                        <a:ea typeface="Mada"/>
                        <a:cs typeface="Mada"/>
                        <a:sym typeface="Mada"/>
                      </a:endParaRPr>
                    </a:p>
                  </a:txBody>
                  <a:tcPr marT="91425" marB="91425" marR="91425" marL="91425" anchor="ctr">
                    <a:solidFill>
                      <a:srgbClr val="81B0B4"/>
                    </a:solidFill>
                  </a:tcPr>
                </a:tc>
                <a:tc rowSpan="3">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1. Lifestyle intervention: </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Diet, exercise</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Initial goal 10% weight loss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Slow weight loss is preferred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2. Pharmacotherapy: </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Indication: BMI above 30, BMI 27-30 with comorbidities.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Types: Sympathomimetics (sibutramine), Pancreatic lipase inhibitor (Orlistat),  antidepressants, antiepileptic, diabetic drugs (metformin)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3. Surgical intervention:</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Indication: BMI above 40, BMI above 35 with comorbidities.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 Types: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Restrictive (via a small stomach reservoir): Vertical banded-gastroplasty, and gastric banding. - Malabsorptive and restrictive</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(via decreasing small bowel length:Roux-en-Y gastric bypass (most common procedure),</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-Biliopancreatic diversion</a:t>
                      </a:r>
                      <a:endParaRPr sz="1200">
                        <a:solidFill>
                          <a:schemeClr val="dk1"/>
                        </a:solidFill>
                        <a:latin typeface="Mada"/>
                        <a:ea typeface="Mada"/>
                        <a:cs typeface="Mada"/>
                        <a:sym typeface="Mada"/>
                      </a:endParaRPr>
                    </a:p>
                  </a:txBody>
                  <a:tcPr marT="91425" marB="91425" marR="91425" marL="91425"/>
                </a:tc>
              </a:tr>
              <a:tr h="38400">
                <a:tc vMerge="1"/>
                <a:tc vMerge="1"/>
              </a:tr>
              <a:tr h="1381200">
                <a:tc vMerge="1"/>
                <a:tc vMerge="1"/>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48"/>
          <p:cNvSpPr/>
          <p:nvPr/>
        </p:nvSpPr>
        <p:spPr>
          <a:xfrm>
            <a:off x="899550" y="1031280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Answers: Q1:A | Q2:B | Q3:A | Q4:C </a:t>
            </a:r>
            <a:endParaRPr b="1" sz="1200">
              <a:solidFill>
                <a:srgbClr val="FFFFFF"/>
              </a:solidFill>
              <a:latin typeface="Mada"/>
              <a:ea typeface="Mada"/>
              <a:cs typeface="Mada"/>
              <a:sym typeface="Mada"/>
            </a:endParaRPr>
          </a:p>
        </p:txBody>
      </p:sp>
      <p:sp>
        <p:nvSpPr>
          <p:cNvPr id="857" name="Google Shape;857;p48"/>
          <p:cNvSpPr/>
          <p:nvPr/>
        </p:nvSpPr>
        <p:spPr>
          <a:xfrm>
            <a:off x="139250" y="819000"/>
            <a:ext cx="7308600" cy="9213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ar" sz="1200">
                <a:solidFill>
                  <a:srgbClr val="53868B"/>
                </a:solidFill>
                <a:latin typeface="Mada"/>
                <a:ea typeface="Mada"/>
                <a:cs typeface="Mada"/>
                <a:sym typeface="Mada"/>
              </a:rPr>
              <a:t>Q1:  42-year-old man sees you because of obesity. He played football in high school and at age 18 weighed 250 lb. He has gradually gained weight since. Many previous attempts at dieting have resulted in transient weight loss of 10 to 15 lb, which he then rapidly regains. He has been attending weight watchers for the past 3 months and has successfully lost 4 lb. Recent attempts at exercise have been limited because of bilateral knee pain and swelling. On examination height is 6 ft 0 in, weight 340 lb, BMI 46. Blood pressure with a large cuff is 150/95. Baseline laboratory studies including CBC, biochemical profile, thyroid-stimulating hormone, and lipids are normal with the exception of fasting serum glucose, which is 145 mg/dL. What is the best next step?</a:t>
            </a:r>
            <a:endParaRPr b="1" sz="1200">
              <a:solidFill>
                <a:srgbClr val="53868B"/>
              </a:solidFill>
              <a:latin typeface="Mada"/>
              <a:ea typeface="Mada"/>
              <a:cs typeface="Mada"/>
              <a:sym typeface="Mada"/>
            </a:endParaRPr>
          </a:p>
          <a:p>
            <a:pPr indent="0" lvl="0" marL="0" rtl="0" algn="just">
              <a:spcBef>
                <a:spcPts val="0"/>
              </a:spcBef>
              <a:spcAft>
                <a:spcPts val="0"/>
              </a:spcAft>
              <a:buNone/>
            </a:pPr>
            <a:r>
              <a:t/>
            </a:r>
            <a:endParaRPr b="1" sz="1200">
              <a:solidFill>
                <a:srgbClr val="53868B"/>
              </a:solidFill>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A- Discuss bariatric surgery with the patient </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B- Refer to a commercial weight-loss program</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C- Recommend a 1000-calorie per day diet</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D- Recommend a low-fat diet</a:t>
            </a:r>
            <a:endParaRPr sz="1000">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a:p>
            <a:pPr indent="0" lvl="0" marL="0" rtl="0" algn="just">
              <a:spcBef>
                <a:spcPts val="0"/>
              </a:spcBef>
              <a:spcAft>
                <a:spcPts val="0"/>
              </a:spcAft>
              <a:buClr>
                <a:srgbClr val="000000"/>
              </a:buClr>
              <a:buSzPts val="1100"/>
              <a:buFont typeface="Arial"/>
              <a:buNone/>
            </a:pPr>
            <a:r>
              <a:rPr b="1" lang="ar" sz="1200">
                <a:solidFill>
                  <a:srgbClr val="53868B"/>
                </a:solidFill>
                <a:latin typeface="Mada"/>
                <a:ea typeface="Mada"/>
                <a:cs typeface="Mada"/>
                <a:sym typeface="Mada"/>
              </a:rPr>
              <a:t>Q2: A 54-year-old male with type 2 diabetes mellitus reports 3 months of exertional chest pain. His physical examination is notable for obesity with a body mass index (BMI) of 32 kg/m2, blood pressure of 150/90, an S4, no cardiac murmurs, and no peripheral edema. Fasting glucose is 130 mg/dL, and serum triglycerides are 200 mg/ dL. Which of the following is most likely in this patient? </a:t>
            </a:r>
            <a:endParaRPr b="1" sz="1200">
              <a:solidFill>
                <a:srgbClr val="53868B"/>
              </a:solidFill>
              <a:latin typeface="Mada"/>
              <a:ea typeface="Mada"/>
              <a:cs typeface="Mada"/>
              <a:sym typeface="Mada"/>
            </a:endParaRPr>
          </a:p>
          <a:p>
            <a:pPr indent="0" lvl="0" marL="0" rtl="0" algn="just">
              <a:spcBef>
                <a:spcPts val="0"/>
              </a:spcBef>
              <a:spcAft>
                <a:spcPts val="0"/>
              </a:spcAft>
              <a:buClr>
                <a:srgbClr val="000000"/>
              </a:buClr>
              <a:buSzPts val="1100"/>
              <a:buFont typeface="Arial"/>
              <a:buNone/>
            </a:pPr>
            <a:r>
              <a:t/>
            </a:r>
            <a:endParaRPr b="1" sz="1100">
              <a:solidFill>
                <a:srgbClr val="53868B"/>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A- Elevated high-density lipoprotein (HDL) cholesterol</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B- Insulin resistance</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C- Larger than normal LDL particles</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D- Reduced serum endothelin level</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900">
              <a:latin typeface="Mada"/>
              <a:ea typeface="Mada"/>
              <a:cs typeface="Mada"/>
              <a:sym typeface="Mada"/>
            </a:endParaRPr>
          </a:p>
          <a:p>
            <a:pPr indent="0" lvl="0" marL="0" rtl="0" algn="just">
              <a:spcBef>
                <a:spcPts val="0"/>
              </a:spcBef>
              <a:spcAft>
                <a:spcPts val="0"/>
              </a:spcAft>
              <a:buClr>
                <a:srgbClr val="000000"/>
              </a:buClr>
              <a:buSzPts val="1100"/>
              <a:buFont typeface="Arial"/>
              <a:buNone/>
            </a:pPr>
            <a:r>
              <a:rPr b="1" lang="ar" sz="1200">
                <a:solidFill>
                  <a:srgbClr val="53868B"/>
                </a:solidFill>
                <a:latin typeface="Mada"/>
                <a:ea typeface="Mada"/>
                <a:cs typeface="Mada"/>
                <a:sym typeface="Mada"/>
              </a:rPr>
              <a:t>Q3: A 27 year old woman presents to clinic for the first time. She has no known medical history and takes no medications, but complains of lethargy and fatigue. She weighs 97 kg and has a body mass index (BMI) of 32 kg/m</a:t>
            </a:r>
            <a:r>
              <a:rPr b="1" baseline="30000" lang="ar" sz="1200">
                <a:solidFill>
                  <a:srgbClr val="53868B"/>
                </a:solidFill>
                <a:latin typeface="Mada"/>
                <a:ea typeface="Mada"/>
                <a:cs typeface="Mada"/>
                <a:sym typeface="Mada"/>
              </a:rPr>
              <a:t>2</a:t>
            </a:r>
            <a:r>
              <a:rPr b="1" lang="ar" sz="1200">
                <a:solidFill>
                  <a:srgbClr val="53868B"/>
                </a:solidFill>
                <a:latin typeface="Mada"/>
                <a:ea typeface="Mada"/>
                <a:cs typeface="Mada"/>
                <a:sym typeface="Mada"/>
              </a:rPr>
              <a:t> . She states that her weight has been climbing over the past few years, more rapidly over the past few months. On examination, her temperature is 36.8°C, pulse is 70beats/min, and blood pressure is 128/78 mmHg. She has no conjunctival pallor, sclera are anicteric, examination of her neck is normal, there is no lymphadenopathy, and no cardiac murmurs are heard. Her abdomen is obese without ascites and there is no peripheral oedema. Which of the following is the best next step in management?</a:t>
            </a:r>
            <a:endParaRPr b="1" sz="1200">
              <a:solidFill>
                <a:srgbClr val="53868B"/>
              </a:solidFill>
              <a:latin typeface="Mada"/>
              <a:ea typeface="Mada"/>
              <a:cs typeface="Mada"/>
              <a:sym typeface="Mada"/>
            </a:endParaRPr>
          </a:p>
          <a:p>
            <a:pPr indent="0" lvl="0" marL="0" rtl="0" algn="just">
              <a:spcBef>
                <a:spcPts val="0"/>
              </a:spcBef>
              <a:spcAft>
                <a:spcPts val="0"/>
              </a:spcAft>
              <a:buClr>
                <a:srgbClr val="000000"/>
              </a:buClr>
              <a:buSzPts val="1100"/>
              <a:buFont typeface="Arial"/>
              <a:buNone/>
            </a:pPr>
            <a:r>
              <a:t/>
            </a:r>
            <a:endParaRPr sz="1200">
              <a:solidFill>
                <a:srgbClr val="53868B"/>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900">
                <a:latin typeface="Mada"/>
                <a:ea typeface="Mada"/>
                <a:cs typeface="Mada"/>
                <a:sym typeface="Mada"/>
              </a:rPr>
              <a:t>A</a:t>
            </a:r>
            <a:r>
              <a:rPr lang="ar" sz="1000">
                <a:latin typeface="Mada"/>
                <a:ea typeface="Mada"/>
                <a:cs typeface="Mada"/>
                <a:sym typeface="Mada"/>
              </a:rPr>
              <a:t>- Check serum thyroid-stimulating hormone (TSH)</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B- Measure triceps skinfold thickness</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C- Prescribe orlistat</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D- Recommend a very-low-calorie diet</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900">
              <a:latin typeface="Mada"/>
              <a:ea typeface="Mada"/>
              <a:cs typeface="Mada"/>
              <a:sym typeface="Mada"/>
            </a:endParaRPr>
          </a:p>
          <a:p>
            <a:pPr indent="0" lvl="0" marL="0" rtl="0" algn="just">
              <a:spcBef>
                <a:spcPts val="0"/>
              </a:spcBef>
              <a:spcAft>
                <a:spcPts val="0"/>
              </a:spcAft>
              <a:buClr>
                <a:srgbClr val="000000"/>
              </a:buClr>
              <a:buSzPts val="1100"/>
              <a:buFont typeface="Arial"/>
              <a:buNone/>
            </a:pPr>
            <a:r>
              <a:rPr b="1" lang="ar" sz="1200">
                <a:solidFill>
                  <a:srgbClr val="53868B"/>
                </a:solidFill>
                <a:latin typeface="Mada"/>
                <a:ea typeface="Mada"/>
                <a:cs typeface="Mada"/>
                <a:sym typeface="Mada"/>
              </a:rPr>
              <a:t>Q4: A 34 year old woman with obstructive sleep apnoea and diabetes is referred to general surgery for a Roux-en-Y gastric bypass procedure. Her BMI is 41 kg/m and she has been unsuccessful in achieving weight loss with multiple attempts at lifestyle modification and pharmacological therapy. Which of the following statements would be most appropriate in counselling this patient?</a:t>
            </a:r>
            <a:endParaRPr b="1" sz="1200">
              <a:solidFill>
                <a:srgbClr val="53868B"/>
              </a:solidFill>
              <a:latin typeface="Mada"/>
              <a:ea typeface="Mada"/>
              <a:cs typeface="Mada"/>
              <a:sym typeface="Mada"/>
            </a:endParaRPr>
          </a:p>
          <a:p>
            <a:pPr indent="0" lvl="0" marL="0" rtl="0" algn="just">
              <a:spcBef>
                <a:spcPts val="0"/>
              </a:spcBef>
              <a:spcAft>
                <a:spcPts val="0"/>
              </a:spcAft>
              <a:buClr>
                <a:srgbClr val="000000"/>
              </a:buClr>
              <a:buSzPts val="1100"/>
              <a:buFont typeface="Arial"/>
              <a:buNone/>
            </a:pPr>
            <a:r>
              <a:t/>
            </a:r>
            <a:endParaRPr b="1" sz="1200">
              <a:solidFill>
                <a:srgbClr val="53868B"/>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A- It will likely take years to see improvement in diabetes control</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B- She is at low risk for post-surgical complications such as wound infection </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C- She should wait at least 2 years before considering pregnancy</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latin typeface="Mada"/>
                <a:ea typeface="Mada"/>
                <a:cs typeface="Mada"/>
                <a:sym typeface="Mada"/>
              </a:rPr>
              <a:t>D- She will likely experience amenorrhoea post-operatively</a:t>
            </a:r>
            <a:endParaRPr sz="900">
              <a:latin typeface="Mada"/>
              <a:ea typeface="Mada"/>
              <a:cs typeface="Mada"/>
              <a:sym typeface="Mada"/>
            </a:endParaRPr>
          </a:p>
        </p:txBody>
      </p:sp>
      <p:sp>
        <p:nvSpPr>
          <p:cNvPr id="858" name="Google Shape;858;p48"/>
          <p:cNvSpPr txBox="1"/>
          <p:nvPr/>
        </p:nvSpPr>
        <p:spPr>
          <a:xfrm>
            <a:off x="7916900" y="16161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800">
                <a:solidFill>
                  <a:srgbClr val="202729"/>
                </a:solidFill>
                <a:latin typeface="Proxima Nova"/>
                <a:ea typeface="Proxima Nova"/>
                <a:cs typeface="Proxima Nova"/>
                <a:sym typeface="Proxima Nova"/>
              </a:rPr>
              <a:t>Quiz explanations: </a:t>
            </a:r>
            <a:endParaRPr sz="2800">
              <a:solidFill>
                <a:srgbClr val="202729"/>
              </a:solidFill>
              <a:latin typeface="Proxima Nova"/>
              <a:ea typeface="Proxima Nova"/>
              <a:cs typeface="Proxima Nova"/>
              <a:sym typeface="Proxima Nova"/>
            </a:endParaRPr>
          </a:p>
        </p:txBody>
      </p:sp>
      <p:grpSp>
        <p:nvGrpSpPr>
          <p:cNvPr id="859" name="Google Shape;859;p48"/>
          <p:cNvGrpSpPr/>
          <p:nvPr/>
        </p:nvGrpSpPr>
        <p:grpSpPr>
          <a:xfrm>
            <a:off x="5839175" y="10392850"/>
            <a:ext cx="1411200" cy="209400"/>
            <a:chOff x="5686775" y="10392850"/>
            <a:chExt cx="1411200" cy="209400"/>
          </a:xfrm>
        </p:grpSpPr>
        <p:sp>
          <p:nvSpPr>
            <p:cNvPr id="860" name="Google Shape;860;p48">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861" name="Google Shape;861;p48"/>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2" name="Google Shape;862;p48"/>
            <p:cNvPicPr preferRelativeResize="0"/>
            <p:nvPr/>
          </p:nvPicPr>
          <p:blipFill>
            <a:blip r:embed="rId5">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grpSp>
        <p:nvGrpSpPr>
          <p:cNvPr id="867" name="Google Shape;867;p49"/>
          <p:cNvGrpSpPr/>
          <p:nvPr/>
        </p:nvGrpSpPr>
        <p:grpSpPr>
          <a:xfrm>
            <a:off x="-1774523" y="-1292725"/>
            <a:ext cx="10683620" cy="8827587"/>
            <a:chOff x="-1774523" y="-1292725"/>
            <a:chExt cx="10683620" cy="8827587"/>
          </a:xfrm>
        </p:grpSpPr>
        <p:sp>
          <p:nvSpPr>
            <p:cNvPr id="868" name="Google Shape;868;p49"/>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869" name="Google Shape;869;p49"/>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0" name="Google Shape;870;p49"/>
            <p:cNvGrpSpPr/>
            <p:nvPr/>
          </p:nvGrpSpPr>
          <p:grpSpPr>
            <a:xfrm>
              <a:off x="6233909" y="4499366"/>
              <a:ext cx="294716" cy="273655"/>
              <a:chOff x="4786297" y="2980907"/>
              <a:chExt cx="189564" cy="189564"/>
            </a:xfrm>
          </p:grpSpPr>
          <p:sp>
            <p:nvSpPr>
              <p:cNvPr id="871" name="Google Shape;871;p49"/>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9"/>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9"/>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 name="Google Shape;874;p49"/>
            <p:cNvGrpSpPr/>
            <p:nvPr/>
          </p:nvGrpSpPr>
          <p:grpSpPr>
            <a:xfrm>
              <a:off x="6730897" y="2553643"/>
              <a:ext cx="323310" cy="273663"/>
              <a:chOff x="5099945" y="1562040"/>
              <a:chExt cx="215986" cy="196894"/>
            </a:xfrm>
          </p:grpSpPr>
          <p:sp>
            <p:nvSpPr>
              <p:cNvPr id="875" name="Google Shape;875;p49"/>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9"/>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9"/>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8" name="Google Shape;878;p49"/>
            <p:cNvGrpSpPr/>
            <p:nvPr/>
          </p:nvGrpSpPr>
          <p:grpSpPr>
            <a:xfrm>
              <a:off x="5510564" y="5207134"/>
              <a:ext cx="460558" cy="192901"/>
              <a:chOff x="5427392" y="3652956"/>
              <a:chExt cx="296236" cy="133625"/>
            </a:xfrm>
          </p:grpSpPr>
          <p:sp>
            <p:nvSpPr>
              <p:cNvPr id="879" name="Google Shape;879;p4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2" name="Google Shape;882;p49"/>
            <p:cNvGrpSpPr/>
            <p:nvPr/>
          </p:nvGrpSpPr>
          <p:grpSpPr>
            <a:xfrm>
              <a:off x="7200498" y="2639841"/>
              <a:ext cx="271715" cy="241528"/>
              <a:chOff x="7456777" y="1936895"/>
              <a:chExt cx="174770" cy="167309"/>
            </a:xfrm>
          </p:grpSpPr>
          <p:sp>
            <p:nvSpPr>
              <p:cNvPr id="883" name="Google Shape;883;p49"/>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9"/>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9"/>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9"/>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7" name="Google Shape;887;p49"/>
            <p:cNvGrpSpPr/>
            <p:nvPr/>
          </p:nvGrpSpPr>
          <p:grpSpPr>
            <a:xfrm>
              <a:off x="6187636" y="5036716"/>
              <a:ext cx="265989" cy="241390"/>
              <a:chOff x="3923092" y="3421606"/>
              <a:chExt cx="171087" cy="167214"/>
            </a:xfrm>
          </p:grpSpPr>
          <p:sp>
            <p:nvSpPr>
              <p:cNvPr id="888" name="Google Shape;888;p49"/>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9"/>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9"/>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9"/>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 name="Google Shape;892;p49"/>
            <p:cNvGrpSpPr/>
            <p:nvPr/>
          </p:nvGrpSpPr>
          <p:grpSpPr>
            <a:xfrm>
              <a:off x="5801382" y="4601754"/>
              <a:ext cx="120088" cy="295337"/>
              <a:chOff x="6689991" y="3974566"/>
              <a:chExt cx="77242" cy="204583"/>
            </a:xfrm>
          </p:grpSpPr>
          <p:sp>
            <p:nvSpPr>
              <p:cNvPr id="893" name="Google Shape;893;p49"/>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9"/>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9"/>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9"/>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7" name="Google Shape;897;p49"/>
            <p:cNvGrpSpPr/>
            <p:nvPr/>
          </p:nvGrpSpPr>
          <p:grpSpPr>
            <a:xfrm>
              <a:off x="5193184" y="5104648"/>
              <a:ext cx="120038" cy="295379"/>
              <a:chOff x="4308549" y="4159596"/>
              <a:chExt cx="77210" cy="204613"/>
            </a:xfrm>
          </p:grpSpPr>
          <p:sp>
            <p:nvSpPr>
              <p:cNvPr id="898" name="Google Shape;898;p49"/>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9"/>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9"/>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9"/>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2" name="Google Shape;902;p49"/>
            <p:cNvGrpSpPr/>
            <p:nvPr/>
          </p:nvGrpSpPr>
          <p:grpSpPr>
            <a:xfrm>
              <a:off x="6630902" y="3487361"/>
              <a:ext cx="265720" cy="232428"/>
              <a:chOff x="4366946" y="1834186"/>
              <a:chExt cx="177537" cy="173778"/>
            </a:xfrm>
          </p:grpSpPr>
          <p:sp>
            <p:nvSpPr>
              <p:cNvPr id="903" name="Google Shape;903;p49"/>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9"/>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9"/>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9"/>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7" name="Google Shape;907;p49"/>
            <p:cNvGrpSpPr/>
            <p:nvPr/>
          </p:nvGrpSpPr>
          <p:grpSpPr>
            <a:xfrm>
              <a:off x="6693933" y="4917802"/>
              <a:ext cx="271715" cy="241530"/>
              <a:chOff x="7373945" y="2491538"/>
              <a:chExt cx="174770" cy="167311"/>
            </a:xfrm>
          </p:grpSpPr>
          <p:sp>
            <p:nvSpPr>
              <p:cNvPr id="908" name="Google Shape;908;p49"/>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9"/>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9"/>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9"/>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2" name="Google Shape;912;p49"/>
            <p:cNvGrpSpPr/>
            <p:nvPr/>
          </p:nvGrpSpPr>
          <p:grpSpPr>
            <a:xfrm>
              <a:off x="7109737" y="3130115"/>
              <a:ext cx="120088" cy="295337"/>
              <a:chOff x="7089311" y="1211098"/>
              <a:chExt cx="77242" cy="204583"/>
            </a:xfrm>
          </p:grpSpPr>
          <p:sp>
            <p:nvSpPr>
              <p:cNvPr id="913" name="Google Shape;913;p49"/>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9"/>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9"/>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9"/>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7" name="Google Shape;917;p49"/>
            <p:cNvGrpSpPr/>
            <p:nvPr/>
          </p:nvGrpSpPr>
          <p:grpSpPr>
            <a:xfrm>
              <a:off x="6390144" y="3813442"/>
              <a:ext cx="1082091" cy="1072938"/>
              <a:chOff x="4332233" y="3324392"/>
              <a:chExt cx="1191206" cy="1180090"/>
            </a:xfrm>
          </p:grpSpPr>
          <p:sp>
            <p:nvSpPr>
              <p:cNvPr id="918" name="Google Shape;918;p49"/>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9"/>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9"/>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9"/>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9"/>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9"/>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9"/>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9"/>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9"/>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9"/>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9"/>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9"/>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9"/>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9"/>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9"/>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9"/>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9"/>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9"/>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9"/>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9"/>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9"/>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9"/>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9"/>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941" name="Google Shape;941;p49"/>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9"/>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9"/>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4" name="Google Shape;944;p49"/>
            <p:cNvGrpSpPr/>
            <p:nvPr/>
          </p:nvGrpSpPr>
          <p:grpSpPr>
            <a:xfrm>
              <a:off x="7002589" y="3756903"/>
              <a:ext cx="460558" cy="192901"/>
              <a:chOff x="5427392" y="3652956"/>
              <a:chExt cx="296236" cy="133625"/>
            </a:xfrm>
          </p:grpSpPr>
          <p:sp>
            <p:nvSpPr>
              <p:cNvPr id="945" name="Google Shape;945;p4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48" name="Google Shape;948;p49"/>
          <p:cNvSpPr txBox="1"/>
          <p:nvPr/>
        </p:nvSpPr>
        <p:spPr>
          <a:xfrm>
            <a:off x="1991852" y="454388"/>
            <a:ext cx="4156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949" name="Google Shape;949;p49"/>
          <p:cNvGrpSpPr/>
          <p:nvPr/>
        </p:nvGrpSpPr>
        <p:grpSpPr>
          <a:xfrm>
            <a:off x="799050" y="1327025"/>
            <a:ext cx="6541800" cy="2902116"/>
            <a:chOff x="799050" y="1361463"/>
            <a:chExt cx="6541800" cy="2902116"/>
          </a:xfrm>
        </p:grpSpPr>
        <p:sp>
          <p:nvSpPr>
            <p:cNvPr id="950" name="Google Shape;950;p49"/>
            <p:cNvSpPr txBox="1"/>
            <p:nvPr/>
          </p:nvSpPr>
          <p:spPr>
            <a:xfrm>
              <a:off x="799050" y="1361463"/>
              <a:ext cx="6541800" cy="10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951" name="Google Shape;951;p49"/>
            <p:cNvSpPr txBox="1"/>
            <p:nvPr/>
          </p:nvSpPr>
          <p:spPr>
            <a:xfrm>
              <a:off x="2266950" y="1888828"/>
              <a:ext cx="3026100" cy="911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Sami Aljuhani</a:t>
              </a:r>
              <a:endParaRPr sz="1800">
                <a:latin typeface="Mada"/>
                <a:ea typeface="Mada"/>
                <a:cs typeface="Mada"/>
                <a:sym typeface="Mada"/>
              </a:endParaRPr>
            </a:p>
          </p:txBody>
        </p:sp>
        <p:sp>
          <p:nvSpPr>
            <p:cNvPr id="952" name="Google Shape;952;p49"/>
            <p:cNvSpPr txBox="1"/>
            <p:nvPr/>
          </p:nvSpPr>
          <p:spPr>
            <a:xfrm>
              <a:off x="1518900" y="2770863"/>
              <a:ext cx="51021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953" name="Google Shape;953;p49"/>
            <p:cNvSpPr txBox="1"/>
            <p:nvPr/>
          </p:nvSpPr>
          <p:spPr>
            <a:xfrm>
              <a:off x="2266950" y="3352478"/>
              <a:ext cx="3026100" cy="911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Khalid Alharbi</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Raghad Alkhashan</a:t>
              </a:r>
              <a:endParaRPr sz="1800">
                <a:latin typeface="Mada"/>
                <a:ea typeface="Mada"/>
                <a:cs typeface="Mada"/>
                <a:sym typeface="Mada"/>
              </a:endParaRPr>
            </a:p>
          </p:txBody>
        </p:sp>
      </p:grpSp>
      <p:grpSp>
        <p:nvGrpSpPr>
          <p:cNvPr id="954" name="Google Shape;954;p49"/>
          <p:cNvGrpSpPr/>
          <p:nvPr/>
        </p:nvGrpSpPr>
        <p:grpSpPr>
          <a:xfrm>
            <a:off x="-1685884" y="5753484"/>
            <a:ext cx="10384167" cy="4605366"/>
            <a:chOff x="-1557559" y="5606217"/>
            <a:chExt cx="10384167" cy="4605366"/>
          </a:xfrm>
        </p:grpSpPr>
        <p:sp>
          <p:nvSpPr>
            <p:cNvPr id="955" name="Google Shape;955;p49"/>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956" name="Google Shape;956;p49"/>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957" name="Google Shape;957;p49"/>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958" name="Google Shape;958;p49"/>
            <p:cNvSpPr txBox="1"/>
            <p:nvPr/>
          </p:nvSpPr>
          <p:spPr>
            <a:xfrm>
              <a:off x="136688" y="6779083"/>
              <a:ext cx="2783400" cy="12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959" name="Google Shape;959;p49"/>
            <p:cNvSpPr txBox="1"/>
            <p:nvPr/>
          </p:nvSpPr>
          <p:spPr>
            <a:xfrm>
              <a:off x="4663425" y="6779086"/>
              <a:ext cx="2783400" cy="16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solidFill>
                    <a:schemeClr val="dk1"/>
                  </a:solidFill>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960" name="Google Shape;960;p49"/>
            <p:cNvGrpSpPr/>
            <p:nvPr/>
          </p:nvGrpSpPr>
          <p:grpSpPr>
            <a:xfrm>
              <a:off x="1656025" y="8761125"/>
              <a:ext cx="4020900" cy="998700"/>
              <a:chOff x="1656025" y="8761125"/>
              <a:chExt cx="4020900" cy="998700"/>
            </a:xfrm>
          </p:grpSpPr>
          <p:sp>
            <p:nvSpPr>
              <p:cNvPr id="961" name="Google Shape;961;p49"/>
              <p:cNvSpPr txBox="1"/>
              <p:nvPr/>
            </p:nvSpPr>
            <p:spPr>
              <a:xfrm>
                <a:off x="1656025" y="8761125"/>
                <a:ext cx="4020900" cy="9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962" name="Google Shape;962;p49">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963" name="Google Shape;963;p49"/>
          <p:cNvGrpSpPr/>
          <p:nvPr/>
        </p:nvGrpSpPr>
        <p:grpSpPr>
          <a:xfrm>
            <a:off x="258081" y="3971276"/>
            <a:ext cx="1131856" cy="1357967"/>
            <a:chOff x="876055" y="2338940"/>
            <a:chExt cx="862498" cy="998652"/>
          </a:xfrm>
        </p:grpSpPr>
        <p:grpSp>
          <p:nvGrpSpPr>
            <p:cNvPr id="964" name="Google Shape;964;p49"/>
            <p:cNvGrpSpPr/>
            <p:nvPr/>
          </p:nvGrpSpPr>
          <p:grpSpPr>
            <a:xfrm>
              <a:off x="876055" y="2338940"/>
              <a:ext cx="431131" cy="998652"/>
              <a:chOff x="6094678" y="3600952"/>
              <a:chExt cx="431131" cy="998652"/>
            </a:xfrm>
          </p:grpSpPr>
          <p:sp>
            <p:nvSpPr>
              <p:cNvPr id="965" name="Google Shape;965;p49"/>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9"/>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9"/>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9"/>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9"/>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9"/>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9"/>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9"/>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9"/>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9"/>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9"/>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9"/>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9"/>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9"/>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9"/>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9"/>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9"/>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 name="Google Shape;982;p49"/>
            <p:cNvGrpSpPr/>
            <p:nvPr/>
          </p:nvGrpSpPr>
          <p:grpSpPr>
            <a:xfrm>
              <a:off x="1396606" y="2521080"/>
              <a:ext cx="341947" cy="634395"/>
              <a:chOff x="5257252" y="2296731"/>
              <a:chExt cx="543549" cy="1048934"/>
            </a:xfrm>
          </p:grpSpPr>
          <p:sp>
            <p:nvSpPr>
              <p:cNvPr id="983" name="Google Shape;983;p49"/>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984" name="Google Shape;984;p49"/>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9"/>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9"/>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9"/>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9"/>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9"/>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9"/>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9"/>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9"/>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9"/>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9"/>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9"/>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9"/>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9"/>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9"/>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9"/>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9"/>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9"/>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9"/>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9"/>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9"/>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9"/>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9"/>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9"/>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9"/>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9"/>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9"/>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9"/>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9"/>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14" name="Google Shape;1014;p49"/>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9"/>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9"/>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9"/>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9"/>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9"/>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9"/>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9"/>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23" name="Google Shape;1023;p49"/>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9"/>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9"/>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9"/>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9"/>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9"/>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9"/>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9"/>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9"/>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9"/>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9"/>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9"/>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9"/>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9"/>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9"/>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9"/>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9"/>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9"/>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9"/>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9"/>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9"/>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9"/>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9"/>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46" name="Google Shape;1046;p49"/>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9"/>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9"/>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197" name="Google Shape;197;p30"/>
          <p:cNvSpPr txBox="1"/>
          <p:nvPr/>
        </p:nvSpPr>
        <p:spPr>
          <a:xfrm>
            <a:off x="202553" y="756175"/>
            <a:ext cx="54135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Surrogate</a:t>
            </a:r>
            <a:r>
              <a:rPr b="1" lang="ar" sz="2200">
                <a:solidFill>
                  <a:schemeClr val="dk1"/>
                </a:solidFill>
                <a:highlight>
                  <a:schemeClr val="accent4"/>
                </a:highlight>
                <a:latin typeface="Mada"/>
                <a:ea typeface="Mada"/>
                <a:cs typeface="Mada"/>
                <a:sym typeface="Mada"/>
              </a:rPr>
              <a:t> measures of adiposity</a:t>
            </a:r>
            <a:endParaRPr sz="2200">
              <a:latin typeface="Mada"/>
              <a:ea typeface="Mada"/>
              <a:cs typeface="Mada"/>
              <a:sym typeface="Mada"/>
            </a:endParaRPr>
          </a:p>
        </p:txBody>
      </p:sp>
      <p:sp>
        <p:nvSpPr>
          <p:cNvPr id="198" name="Google Shape;198;p30"/>
          <p:cNvSpPr txBox="1"/>
          <p:nvPr/>
        </p:nvSpPr>
        <p:spPr>
          <a:xfrm>
            <a:off x="1766775" y="2274675"/>
            <a:ext cx="177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76A5AF"/>
                </a:solidFill>
                <a:latin typeface="Mada"/>
                <a:ea typeface="Mada"/>
                <a:cs typeface="Mada"/>
                <a:sym typeface="Mada"/>
              </a:rPr>
              <a:t>Ideal body weight</a:t>
            </a:r>
            <a:endParaRPr b="1" sz="1200">
              <a:solidFill>
                <a:srgbClr val="76A5AF"/>
              </a:solidFill>
              <a:latin typeface="Mada"/>
              <a:ea typeface="Mada"/>
              <a:cs typeface="Mada"/>
              <a:sym typeface="Mada"/>
            </a:endParaRPr>
          </a:p>
        </p:txBody>
      </p:sp>
      <p:sp>
        <p:nvSpPr>
          <p:cNvPr id="199" name="Google Shape;199;p30"/>
          <p:cNvSpPr txBox="1"/>
          <p:nvPr/>
        </p:nvSpPr>
        <p:spPr>
          <a:xfrm>
            <a:off x="3885801" y="2198475"/>
            <a:ext cx="1853100" cy="55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76A5AF"/>
                </a:solidFill>
                <a:latin typeface="Mada"/>
                <a:ea typeface="Mada"/>
                <a:cs typeface="Mada"/>
                <a:sym typeface="Mada"/>
              </a:rPr>
              <a:t>Anthropometric measures</a:t>
            </a:r>
            <a:endParaRPr b="1" sz="1200">
              <a:solidFill>
                <a:srgbClr val="76A5AF"/>
              </a:solidFill>
              <a:latin typeface="Mada"/>
              <a:ea typeface="Mada"/>
              <a:cs typeface="Mada"/>
              <a:sym typeface="Mada"/>
            </a:endParaRPr>
          </a:p>
        </p:txBody>
      </p:sp>
      <p:sp>
        <p:nvSpPr>
          <p:cNvPr id="200" name="Google Shape;200;p30"/>
          <p:cNvSpPr txBox="1"/>
          <p:nvPr/>
        </p:nvSpPr>
        <p:spPr>
          <a:xfrm>
            <a:off x="5512502" y="2274675"/>
            <a:ext cx="21717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76A5AF"/>
                </a:solidFill>
                <a:latin typeface="Mada"/>
                <a:ea typeface="Mada"/>
                <a:cs typeface="Mada"/>
                <a:sym typeface="Mada"/>
              </a:rPr>
              <a:t>Weight</a:t>
            </a:r>
            <a:endParaRPr b="1" sz="1200">
              <a:solidFill>
                <a:srgbClr val="76A5AF"/>
              </a:solidFill>
              <a:latin typeface="Mada"/>
              <a:ea typeface="Mada"/>
              <a:cs typeface="Mada"/>
              <a:sym typeface="Mada"/>
            </a:endParaRPr>
          </a:p>
        </p:txBody>
      </p:sp>
      <p:sp>
        <p:nvSpPr>
          <p:cNvPr id="201" name="Google Shape;201;p30"/>
          <p:cNvSpPr txBox="1"/>
          <p:nvPr/>
        </p:nvSpPr>
        <p:spPr>
          <a:xfrm>
            <a:off x="210775" y="2305688"/>
            <a:ext cx="16194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accent6"/>
                </a:solidFill>
                <a:latin typeface="Mada"/>
                <a:ea typeface="Mada"/>
                <a:cs typeface="Mada"/>
                <a:sym typeface="Mada"/>
              </a:rPr>
              <a:t>BMI</a:t>
            </a:r>
            <a:endParaRPr b="1" sz="1200">
              <a:solidFill>
                <a:schemeClr val="accent6"/>
              </a:solidFill>
              <a:latin typeface="Mada"/>
              <a:ea typeface="Mada"/>
              <a:cs typeface="Mada"/>
              <a:sym typeface="Mada"/>
            </a:endParaRPr>
          </a:p>
          <a:p>
            <a:pPr indent="0" lvl="0" marL="0" rtl="0" algn="ctr">
              <a:spcBef>
                <a:spcPts val="0"/>
              </a:spcBef>
              <a:spcAft>
                <a:spcPts val="0"/>
              </a:spcAft>
              <a:buNone/>
            </a:pPr>
            <a:r>
              <a:rPr lang="ar" sz="1000">
                <a:solidFill>
                  <a:srgbClr val="6AA84F"/>
                </a:solidFill>
                <a:latin typeface="Mada"/>
                <a:ea typeface="Mada"/>
                <a:cs typeface="Mada"/>
                <a:sym typeface="Mada"/>
              </a:rPr>
              <a:t>It is the practical thing to use, but not the best.</a:t>
            </a:r>
            <a:endParaRPr sz="1000">
              <a:solidFill>
                <a:srgbClr val="6AA84F"/>
              </a:solidFill>
              <a:latin typeface="Mada"/>
              <a:ea typeface="Mada"/>
              <a:cs typeface="Mada"/>
              <a:sym typeface="Mada"/>
            </a:endParaRPr>
          </a:p>
        </p:txBody>
      </p:sp>
      <p:sp>
        <p:nvSpPr>
          <p:cNvPr id="202" name="Google Shape;202;p30"/>
          <p:cNvSpPr txBox="1"/>
          <p:nvPr/>
        </p:nvSpPr>
        <p:spPr>
          <a:xfrm>
            <a:off x="8303375" y="966075"/>
            <a:ext cx="7612800" cy="5541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0"/>
              </a:spcBef>
              <a:spcAft>
                <a:spcPts val="0"/>
              </a:spcAft>
              <a:buSzPts val="2400"/>
              <a:buFont typeface="Mada"/>
              <a:buChar char="◄"/>
            </a:pPr>
            <a:r>
              <a:rPr b="1" lang="ar" sz="2200">
                <a:highlight>
                  <a:srgbClr val="D0E0E3"/>
                </a:highlight>
                <a:latin typeface="Mada"/>
                <a:ea typeface="Mada"/>
                <a:cs typeface="Mada"/>
                <a:sym typeface="Mada"/>
              </a:rPr>
              <a:t>Measurement of adiposity in human body</a:t>
            </a:r>
            <a:endParaRPr b="1" sz="2200">
              <a:highlight>
                <a:srgbClr val="D0E0E3"/>
              </a:highlight>
              <a:latin typeface="Mada"/>
              <a:ea typeface="Mada"/>
              <a:cs typeface="Mada"/>
              <a:sym typeface="Mada"/>
            </a:endParaRPr>
          </a:p>
        </p:txBody>
      </p:sp>
      <p:sp>
        <p:nvSpPr>
          <p:cNvPr id="203" name="Google Shape;203;p30"/>
          <p:cNvSpPr txBox="1"/>
          <p:nvPr/>
        </p:nvSpPr>
        <p:spPr>
          <a:xfrm>
            <a:off x="280900" y="1192900"/>
            <a:ext cx="69927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We can measure fat in our body by different ways and some of them are</a:t>
            </a:r>
            <a:r>
              <a:rPr lang="ar" sz="1200">
                <a:latin typeface="Mada"/>
                <a:ea typeface="Mada"/>
                <a:cs typeface="Mada"/>
                <a:sym typeface="Mada"/>
              </a:rPr>
              <a:t> possible, difficult, time consuming, expensive, inappropriate to use in this field.</a:t>
            </a:r>
            <a:endParaRPr sz="1200">
              <a:latin typeface="Mada"/>
              <a:ea typeface="Mada"/>
              <a:cs typeface="Mada"/>
              <a:sym typeface="Mada"/>
            </a:endParaRPr>
          </a:p>
        </p:txBody>
      </p:sp>
      <p:cxnSp>
        <p:nvCxnSpPr>
          <p:cNvPr id="204" name="Google Shape;204;p30"/>
          <p:cNvCxnSpPr/>
          <p:nvPr/>
        </p:nvCxnSpPr>
        <p:spPr>
          <a:xfrm rot="10800000">
            <a:off x="-26400" y="10154600"/>
            <a:ext cx="7612800" cy="0"/>
          </a:xfrm>
          <a:prstGeom prst="straightConnector1">
            <a:avLst/>
          </a:prstGeom>
          <a:noFill/>
          <a:ln cap="flat" cmpd="sng" w="28575">
            <a:solidFill>
              <a:schemeClr val="accent3"/>
            </a:solidFill>
            <a:prstDash val="dot"/>
            <a:round/>
            <a:headEnd len="med" w="med" type="none"/>
            <a:tailEnd len="med" w="med" type="none"/>
          </a:ln>
        </p:spPr>
      </p:cxnSp>
      <p:sp>
        <p:nvSpPr>
          <p:cNvPr id="205" name="Google Shape;205;p3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 </a:t>
            </a:r>
            <a:r>
              <a:rPr b="1" i="1" lang="ar" sz="2600">
                <a:latin typeface="Mada"/>
                <a:ea typeface="Mada"/>
                <a:cs typeface="Mada"/>
                <a:sym typeface="Mada"/>
              </a:rPr>
              <a:t>cont.</a:t>
            </a:r>
            <a:endParaRPr b="1" i="1" sz="2600">
              <a:latin typeface="Mada"/>
              <a:ea typeface="Mada"/>
              <a:cs typeface="Mada"/>
              <a:sym typeface="Mada"/>
            </a:endParaRPr>
          </a:p>
        </p:txBody>
      </p:sp>
      <p:graphicFrame>
        <p:nvGraphicFramePr>
          <p:cNvPr id="206" name="Google Shape;206;p30"/>
          <p:cNvGraphicFramePr/>
          <p:nvPr/>
        </p:nvGraphicFramePr>
        <p:xfrm>
          <a:off x="8092613" y="3251588"/>
          <a:ext cx="3000000" cy="3000000"/>
        </p:xfrm>
        <a:graphic>
          <a:graphicData uri="http://schemas.openxmlformats.org/drawingml/2006/table">
            <a:tbl>
              <a:tblPr>
                <a:noFill/>
                <a:tableStyleId>{80692947-1007-4A75-A13E-C37DAE367DD8}</a:tableStyleId>
              </a:tblPr>
              <a:tblGrid>
                <a:gridCol w="1222450"/>
                <a:gridCol w="976400"/>
                <a:gridCol w="1336625"/>
              </a:tblGrid>
              <a:tr h="268125">
                <a:tc gridSpan="3">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WHO recommended definition of obesity (2000)</a:t>
                      </a:r>
                      <a:endParaRPr sz="1200"/>
                    </a:p>
                  </a:txBody>
                  <a:tcPr marT="91425" marB="91425" marR="91425" marL="91425">
                    <a:lnB cap="flat" cmpd="sng" w="9525">
                      <a:solidFill>
                        <a:srgbClr val="53868B"/>
                      </a:solidFill>
                      <a:prstDash val="solid"/>
                      <a:round/>
                      <a:headEnd len="sm" w="sm" type="none"/>
                      <a:tailEnd len="sm" w="sm" type="none"/>
                    </a:lnB>
                    <a:solidFill>
                      <a:schemeClr val="accent1"/>
                    </a:solidFill>
                  </a:tcPr>
                </a:tc>
                <a:tc hMerge="1"/>
                <a:tc hMerge="1"/>
              </a:tr>
              <a:tr h="379850">
                <a:tc>
                  <a:txBody>
                    <a:bodyPr/>
                    <a:lstStyle/>
                    <a:p>
                      <a:pPr indent="0" lvl="0" marL="0" rtl="0" algn="ctr">
                        <a:spcBef>
                          <a:spcPts val="0"/>
                        </a:spcBef>
                        <a:spcAft>
                          <a:spcPts val="0"/>
                        </a:spcAft>
                        <a:buNone/>
                      </a:pPr>
                      <a:r>
                        <a:rPr b="1" lang="ar" sz="1100">
                          <a:latin typeface="Mada"/>
                          <a:ea typeface="Mada"/>
                          <a:cs typeface="Mada"/>
                          <a:sym typeface="Mada"/>
                        </a:rPr>
                        <a:t>Classification</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sz="1100">
                          <a:latin typeface="Mada"/>
                          <a:ea typeface="Mada"/>
                          <a:cs typeface="Mada"/>
                          <a:sym typeface="Mada"/>
                        </a:rPr>
                        <a:t>BMI(kg/m2 )</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100">
                          <a:latin typeface="Mada"/>
                          <a:ea typeface="Mada"/>
                          <a:cs typeface="Mada"/>
                          <a:sym typeface="Mada"/>
                        </a:rPr>
                        <a:t>Risk of comorbidities</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rgbClr val="F3F3F3"/>
                    </a:solidFill>
                  </a:tcPr>
                </a:tc>
              </a:tr>
              <a:tr h="469225">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Underweight</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solidFill>
                            <a:schemeClr val="dk1"/>
                          </a:solidFill>
                          <a:latin typeface="Mada"/>
                          <a:ea typeface="Mada"/>
                          <a:cs typeface="Mada"/>
                          <a:sym typeface="Mada"/>
                        </a:rPr>
                        <a:t>&lt; 18.5</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Low (but risk of other clinical problems increased)</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r>
              <a:tr h="256950">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Normal range</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18.5 - 24.9</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Average </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r>
              <a:tr h="379850">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Overweight </a:t>
                      </a:r>
                      <a:endParaRPr b="1" sz="1100">
                        <a:latin typeface="Mada"/>
                        <a:ea typeface="Mada"/>
                        <a:cs typeface="Mada"/>
                        <a:sym typeface="Mada"/>
                      </a:endParaRPr>
                    </a:p>
                    <a:p>
                      <a:pPr indent="0" lvl="0" marL="0" marR="0" rtl="0" algn="ctr">
                        <a:lnSpc>
                          <a:spcPct val="100000"/>
                        </a:lnSpc>
                        <a:spcBef>
                          <a:spcPts val="0"/>
                        </a:spcBef>
                        <a:spcAft>
                          <a:spcPts val="0"/>
                        </a:spcAft>
                        <a:buNone/>
                      </a:pPr>
                      <a:r>
                        <a:rPr b="1" lang="ar" sz="1100">
                          <a:latin typeface="Mada"/>
                          <a:ea typeface="Mada"/>
                          <a:cs typeface="Mada"/>
                          <a:sym typeface="Mada"/>
                        </a:rPr>
                        <a:t>(Pre-obese)</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&gt;25.0 </a:t>
                      </a:r>
                      <a:endParaRPr sz="1000">
                        <a:latin typeface="Mada"/>
                        <a:ea typeface="Mada"/>
                        <a:cs typeface="Mada"/>
                        <a:sym typeface="Mada"/>
                      </a:endParaRPr>
                    </a:p>
                    <a:p>
                      <a:pPr indent="0" lvl="0" marL="0" rtl="0" algn="ctr">
                        <a:spcBef>
                          <a:spcPts val="0"/>
                        </a:spcBef>
                        <a:spcAft>
                          <a:spcPts val="0"/>
                        </a:spcAft>
                        <a:buNone/>
                      </a:pPr>
                      <a:r>
                        <a:rPr lang="ar" sz="1000">
                          <a:latin typeface="Mada"/>
                          <a:ea typeface="Mada"/>
                          <a:cs typeface="Mada"/>
                          <a:sym typeface="Mada"/>
                        </a:rPr>
                        <a:t>25-29.9</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Mildly increase</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r>
              <a:tr h="256950">
                <a:tc gridSpan="3">
                  <a:txBody>
                    <a:bodyPr/>
                    <a:lstStyle/>
                    <a:p>
                      <a:pPr indent="0" lvl="0" marL="0" rtl="0" algn="ctr">
                        <a:spcBef>
                          <a:spcPts val="0"/>
                        </a:spcBef>
                        <a:spcAft>
                          <a:spcPts val="0"/>
                        </a:spcAft>
                        <a:buNone/>
                      </a:pPr>
                      <a:r>
                        <a:rPr b="1" lang="ar" sz="1100">
                          <a:latin typeface="Mada"/>
                          <a:ea typeface="Mada"/>
                          <a:cs typeface="Mada"/>
                          <a:sym typeface="Mada"/>
                        </a:rPr>
                        <a:t>Obese (BMI &gt;30)</a:t>
                      </a:r>
                      <a:endParaRPr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chemeClr val="accent4"/>
                    </a:solidFill>
                  </a:tcPr>
                </a:tc>
                <a:tc hMerge="1"/>
                <a:tc hMerge="1"/>
              </a:tr>
              <a:tr h="256950">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Obese Class I</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000">
                          <a:latin typeface="Mada"/>
                          <a:ea typeface="Mada"/>
                          <a:cs typeface="Mada"/>
                          <a:sym typeface="Mada"/>
                        </a:rPr>
                        <a:t>30-34.9</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Moderate</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r>
              <a:tr h="256950">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Obese Class II</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000">
                          <a:latin typeface="Mada"/>
                          <a:ea typeface="Mada"/>
                          <a:cs typeface="Mada"/>
                          <a:sym typeface="Mada"/>
                        </a:rPr>
                        <a:t>&lt;35-39.9</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c>
                  <a:txBody>
                    <a:bodyPr/>
                    <a:lstStyle/>
                    <a:p>
                      <a:pPr indent="0" lvl="0" marL="0" rtl="0" algn="ctr">
                        <a:spcBef>
                          <a:spcPts val="0"/>
                        </a:spcBef>
                        <a:spcAft>
                          <a:spcPts val="0"/>
                        </a:spcAft>
                        <a:buNone/>
                      </a:pPr>
                      <a:r>
                        <a:rPr lang="ar" sz="1000">
                          <a:latin typeface="Mada"/>
                          <a:ea typeface="Mada"/>
                          <a:cs typeface="Mada"/>
                          <a:sym typeface="Mada"/>
                        </a:rPr>
                        <a:t>Severe</a:t>
                      </a:r>
                      <a:endParaRPr sz="1000">
                        <a:latin typeface="Mada"/>
                        <a:ea typeface="Mada"/>
                        <a:cs typeface="Mada"/>
                        <a:sym typeface="Mada"/>
                      </a:endParaRPr>
                    </a:p>
                  </a:txBody>
                  <a:tcPr marT="91425" marB="91425" marR="91425" marL="91425" anchor="ct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tcPr>
                </a:tc>
              </a:tr>
              <a:tr h="256950">
                <a:tc>
                  <a:txBody>
                    <a:bodyPr/>
                    <a:lstStyle/>
                    <a:p>
                      <a:pPr indent="0" lvl="0" marL="0" rtl="0" algn="ctr">
                        <a:spcBef>
                          <a:spcPts val="0"/>
                        </a:spcBef>
                        <a:spcAft>
                          <a:spcPts val="0"/>
                        </a:spcAft>
                        <a:buClr>
                          <a:schemeClr val="dk1"/>
                        </a:buClr>
                        <a:buSzPts val="1100"/>
                        <a:buFont typeface="Arial"/>
                        <a:buNone/>
                      </a:pPr>
                      <a:r>
                        <a:rPr b="1" lang="ar" sz="1100">
                          <a:latin typeface="Mada"/>
                          <a:ea typeface="Mada"/>
                          <a:cs typeface="Mada"/>
                          <a:sym typeface="Mada"/>
                        </a:rPr>
                        <a:t>Obese Class III</a:t>
                      </a:r>
                      <a:endParaRPr b="1" sz="11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R cap="flat" cmpd="sng" w="9525">
                      <a:solidFill>
                        <a:srgbClr val="53868B"/>
                      </a:solidFill>
                      <a:prstDash val="solid"/>
                      <a:round/>
                      <a:headEnd len="sm" w="sm" type="none"/>
                      <a:tailEnd len="sm" w="sm" type="none"/>
                    </a:lnR>
                    <a:lnT cap="flat" cmpd="sng" w="9525">
                      <a:solidFill>
                        <a:srgbClr val="53868B"/>
                      </a:solidFill>
                      <a:prstDash val="solid"/>
                      <a:round/>
                      <a:headEnd len="sm" w="sm" type="none"/>
                      <a:tailEnd len="sm" w="sm" type="none"/>
                    </a:lnT>
                    <a:lnB cap="flat" cmpd="sng" w="9525">
                      <a:solidFill>
                        <a:srgbClr val="53868B"/>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000">
                          <a:latin typeface="Mada"/>
                          <a:ea typeface="Mada"/>
                          <a:cs typeface="Mada"/>
                          <a:sym typeface="Mada"/>
                        </a:rPr>
                        <a:t>&gt;40.0</a:t>
                      </a:r>
                      <a:endParaRPr sz="1000">
                        <a:latin typeface="Mada"/>
                        <a:ea typeface="Mada"/>
                        <a:cs typeface="Mada"/>
                        <a:sym typeface="Mada"/>
                      </a:endParaRPr>
                    </a:p>
                  </a:txBody>
                  <a:tcPr marT="91425" marB="91425" marR="91425" marL="91425" anchor="ctr">
                    <a:lnL cap="flat" cmpd="sng" w="9525">
                      <a:solidFill>
                        <a:srgbClr val="53868B"/>
                      </a:solidFill>
                      <a:prstDash val="solid"/>
                      <a:round/>
                      <a:headEnd len="sm" w="sm" type="none"/>
                      <a:tailEnd len="sm" w="sm" type="none"/>
                    </a:lnL>
                    <a:lnT cap="flat" cmpd="sng" w="9525">
                      <a:solidFill>
                        <a:srgbClr val="53868B"/>
                      </a:solidFill>
                      <a:prstDash val="solid"/>
                      <a:round/>
                      <a:headEnd len="sm" w="sm" type="none"/>
                      <a:tailEnd len="sm" w="sm" type="none"/>
                    </a:lnT>
                  </a:tcPr>
                </a:tc>
                <a:tc>
                  <a:txBody>
                    <a:bodyPr/>
                    <a:lstStyle/>
                    <a:p>
                      <a:pPr indent="0" lvl="0" marL="0" rtl="0" algn="ctr">
                        <a:spcBef>
                          <a:spcPts val="0"/>
                        </a:spcBef>
                        <a:spcAft>
                          <a:spcPts val="0"/>
                        </a:spcAft>
                        <a:buNone/>
                      </a:pPr>
                      <a:r>
                        <a:rPr lang="ar" sz="1000">
                          <a:latin typeface="Mada"/>
                          <a:ea typeface="Mada"/>
                          <a:cs typeface="Mada"/>
                          <a:sym typeface="Mada"/>
                        </a:rPr>
                        <a:t>Very severe</a:t>
                      </a:r>
                      <a:endParaRPr sz="1000">
                        <a:latin typeface="Mada"/>
                        <a:ea typeface="Mada"/>
                        <a:cs typeface="Mada"/>
                        <a:sym typeface="Mada"/>
                      </a:endParaRPr>
                    </a:p>
                  </a:txBody>
                  <a:tcPr marT="91425" marB="91425" marR="91425" marL="91425" anchor="ctr">
                    <a:lnT cap="flat" cmpd="sng" w="9525">
                      <a:solidFill>
                        <a:srgbClr val="53868B"/>
                      </a:solidFill>
                      <a:prstDash val="solid"/>
                      <a:round/>
                      <a:headEnd len="sm" w="sm" type="none"/>
                      <a:tailEnd len="sm" w="sm" type="none"/>
                    </a:lnT>
                  </a:tcPr>
                </a:tc>
              </a:tr>
            </a:tbl>
          </a:graphicData>
        </a:graphic>
      </p:graphicFrame>
      <p:sp>
        <p:nvSpPr>
          <p:cNvPr id="207" name="Google Shape;207;p30"/>
          <p:cNvSpPr/>
          <p:nvPr/>
        </p:nvSpPr>
        <p:spPr>
          <a:xfrm>
            <a:off x="-28" y="1983849"/>
            <a:ext cx="13884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3F3F3F"/>
              </a:solidFill>
              <a:latin typeface="Arial"/>
              <a:ea typeface="Arial"/>
              <a:cs typeface="Arial"/>
              <a:sym typeface="Arial"/>
            </a:endParaRPr>
          </a:p>
        </p:txBody>
      </p:sp>
      <p:sp>
        <p:nvSpPr>
          <p:cNvPr id="208" name="Google Shape;208;p30"/>
          <p:cNvSpPr/>
          <p:nvPr/>
        </p:nvSpPr>
        <p:spPr>
          <a:xfrm>
            <a:off x="1387687" y="1983620"/>
            <a:ext cx="14142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09" name="Google Shape;209;p30"/>
          <p:cNvSpPr/>
          <p:nvPr/>
        </p:nvSpPr>
        <p:spPr>
          <a:xfrm>
            <a:off x="2785647" y="1983849"/>
            <a:ext cx="14013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0" name="Google Shape;210;p30"/>
          <p:cNvSpPr/>
          <p:nvPr/>
        </p:nvSpPr>
        <p:spPr>
          <a:xfrm>
            <a:off x="4184447" y="1983849"/>
            <a:ext cx="14142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1" name="Google Shape;211;p30"/>
          <p:cNvSpPr/>
          <p:nvPr/>
        </p:nvSpPr>
        <p:spPr>
          <a:xfrm>
            <a:off x="5595618" y="1983849"/>
            <a:ext cx="19644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2" name="Google Shape;212;p30"/>
          <p:cNvSpPr/>
          <p:nvPr/>
        </p:nvSpPr>
        <p:spPr>
          <a:xfrm>
            <a:off x="653682" y="1697468"/>
            <a:ext cx="733500" cy="5772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13" name="Google Shape;213;p30"/>
          <p:cNvSpPr/>
          <p:nvPr/>
        </p:nvSpPr>
        <p:spPr>
          <a:xfrm>
            <a:off x="797787" y="1810875"/>
            <a:ext cx="445200" cy="350400"/>
          </a:xfrm>
          <a:prstGeom prst="ellipse">
            <a:avLst/>
          </a:prstGeom>
          <a:solidFill>
            <a:srgbClr val="77A9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14" name="Google Shape;214;p30"/>
          <p:cNvSpPr/>
          <p:nvPr/>
        </p:nvSpPr>
        <p:spPr>
          <a:xfrm>
            <a:off x="714623" y="1897082"/>
            <a:ext cx="611700" cy="19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Mada"/>
                <a:ea typeface="Mada"/>
                <a:cs typeface="Mada"/>
                <a:sym typeface="Mada"/>
              </a:rPr>
              <a:t>01</a:t>
            </a:r>
            <a:endParaRPr i="0" sz="1600" u="none" cap="none" strike="noStrike">
              <a:solidFill>
                <a:srgbClr val="FFFFFF"/>
              </a:solidFill>
              <a:latin typeface="Mada"/>
              <a:ea typeface="Mada"/>
              <a:cs typeface="Mada"/>
              <a:sym typeface="Mada"/>
            </a:endParaRPr>
          </a:p>
        </p:txBody>
      </p:sp>
      <p:sp>
        <p:nvSpPr>
          <p:cNvPr id="215" name="Google Shape;215;p30"/>
          <p:cNvSpPr/>
          <p:nvPr/>
        </p:nvSpPr>
        <p:spPr>
          <a:xfrm>
            <a:off x="2284429" y="1697468"/>
            <a:ext cx="733500" cy="5772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16" name="Google Shape;216;p30"/>
          <p:cNvSpPr/>
          <p:nvPr/>
        </p:nvSpPr>
        <p:spPr>
          <a:xfrm>
            <a:off x="2428534" y="1810875"/>
            <a:ext cx="445200" cy="350400"/>
          </a:xfrm>
          <a:prstGeom prst="ellipse">
            <a:avLst/>
          </a:prstGeom>
          <a:solidFill>
            <a:srgbClr val="77A9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17" name="Google Shape;217;p30"/>
          <p:cNvSpPr txBox="1"/>
          <p:nvPr/>
        </p:nvSpPr>
        <p:spPr>
          <a:xfrm>
            <a:off x="2341413" y="1810866"/>
            <a:ext cx="620700" cy="193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Mada"/>
                <a:ea typeface="Mada"/>
                <a:cs typeface="Mada"/>
                <a:sym typeface="Mada"/>
              </a:rPr>
              <a:t>02</a:t>
            </a:r>
            <a:endParaRPr b="1" i="0" sz="1600" u="none" cap="none" strike="noStrike">
              <a:solidFill>
                <a:srgbClr val="FFFFFF"/>
              </a:solidFill>
              <a:latin typeface="Mada"/>
              <a:ea typeface="Mada"/>
              <a:cs typeface="Mada"/>
              <a:sym typeface="Mada"/>
            </a:endParaRPr>
          </a:p>
        </p:txBody>
      </p:sp>
      <p:sp>
        <p:nvSpPr>
          <p:cNvPr id="218" name="Google Shape;218;p30"/>
          <p:cNvSpPr/>
          <p:nvPr/>
        </p:nvSpPr>
        <p:spPr>
          <a:xfrm>
            <a:off x="4372342" y="1697468"/>
            <a:ext cx="733500" cy="5772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19" name="Google Shape;219;p30"/>
          <p:cNvSpPr/>
          <p:nvPr/>
        </p:nvSpPr>
        <p:spPr>
          <a:xfrm>
            <a:off x="4516447" y="1810875"/>
            <a:ext cx="445200" cy="350400"/>
          </a:xfrm>
          <a:prstGeom prst="ellipse">
            <a:avLst/>
          </a:prstGeom>
          <a:solidFill>
            <a:srgbClr val="77A9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0" name="Google Shape;220;p30"/>
          <p:cNvSpPr txBox="1"/>
          <p:nvPr/>
        </p:nvSpPr>
        <p:spPr>
          <a:xfrm>
            <a:off x="4435015" y="1886598"/>
            <a:ext cx="620700" cy="19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Mada"/>
                <a:ea typeface="Mada"/>
                <a:cs typeface="Mada"/>
                <a:sym typeface="Mada"/>
              </a:rPr>
              <a:t>03</a:t>
            </a:r>
            <a:endParaRPr b="1" i="0" sz="1600" u="none" cap="none" strike="noStrike">
              <a:solidFill>
                <a:srgbClr val="FFFFFF"/>
              </a:solidFill>
              <a:latin typeface="Mada"/>
              <a:ea typeface="Mada"/>
              <a:cs typeface="Mada"/>
              <a:sym typeface="Mada"/>
            </a:endParaRPr>
          </a:p>
        </p:txBody>
      </p:sp>
      <p:sp>
        <p:nvSpPr>
          <p:cNvPr id="221" name="Google Shape;221;p30"/>
          <p:cNvSpPr/>
          <p:nvPr/>
        </p:nvSpPr>
        <p:spPr>
          <a:xfrm>
            <a:off x="6231654" y="1694891"/>
            <a:ext cx="733500" cy="5772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2" name="Google Shape;222;p30"/>
          <p:cNvSpPr/>
          <p:nvPr/>
        </p:nvSpPr>
        <p:spPr>
          <a:xfrm>
            <a:off x="6375760" y="1808298"/>
            <a:ext cx="445200" cy="350400"/>
          </a:xfrm>
          <a:prstGeom prst="ellipse">
            <a:avLst/>
          </a:prstGeom>
          <a:solidFill>
            <a:srgbClr val="77A9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3" name="Google Shape;223;p30"/>
          <p:cNvSpPr txBox="1"/>
          <p:nvPr/>
        </p:nvSpPr>
        <p:spPr>
          <a:xfrm>
            <a:off x="6288094" y="1889123"/>
            <a:ext cx="620700" cy="19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Mada"/>
                <a:ea typeface="Mada"/>
                <a:cs typeface="Mada"/>
                <a:sym typeface="Mada"/>
              </a:rPr>
              <a:t>04</a:t>
            </a:r>
            <a:endParaRPr b="1" i="0" sz="1600" u="none" cap="none" strike="noStrike">
              <a:solidFill>
                <a:srgbClr val="FFFFFF"/>
              </a:solidFill>
              <a:latin typeface="Mada"/>
              <a:ea typeface="Mada"/>
              <a:cs typeface="Mada"/>
              <a:sym typeface="Mada"/>
            </a:endParaRPr>
          </a:p>
        </p:txBody>
      </p:sp>
      <p:sp>
        <p:nvSpPr>
          <p:cNvPr id="224" name="Google Shape;224;p30"/>
          <p:cNvSpPr/>
          <p:nvPr/>
        </p:nvSpPr>
        <p:spPr>
          <a:xfrm>
            <a:off x="340800" y="3204050"/>
            <a:ext cx="3907800" cy="32730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ar" u="sng">
                <a:solidFill>
                  <a:schemeClr val="dk1"/>
                </a:solidFill>
                <a:latin typeface="Mada"/>
                <a:ea typeface="Mada"/>
                <a:cs typeface="Mada"/>
                <a:sym typeface="Mada"/>
              </a:rPr>
              <a:t>Body Mass index (BMI):</a:t>
            </a:r>
            <a:endParaRPr b="1" u="sng">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Body mass index (BMI) is a simple index of weight-for-height that is used to classify obesity in adults:</a:t>
            </a:r>
            <a:r>
              <a:rPr b="1" lang="ar" sz="1200">
                <a:solidFill>
                  <a:schemeClr val="dk1"/>
                </a:solidFill>
                <a:latin typeface="Mada"/>
                <a:ea typeface="Mada"/>
                <a:cs typeface="Mada"/>
                <a:sym typeface="Mada"/>
              </a:rPr>
              <a:t> BMI ≥ 30kg/m².</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Recommended by WHO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Relatively reliable except in:</a:t>
            </a:r>
            <a:endParaRPr b="1"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latin typeface="Mada"/>
                <a:ea typeface="Mada"/>
                <a:cs typeface="Mada"/>
                <a:sym typeface="Mada"/>
              </a:rPr>
              <a:t>Extremes of age or height</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latin typeface="Mada"/>
                <a:ea typeface="Mada"/>
                <a:cs typeface="Mada"/>
                <a:sym typeface="Mada"/>
              </a:rPr>
              <a:t>Very fit individuals with muscular build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Production of ethnic-specific cut-points </a:t>
            </a:r>
            <a:r>
              <a:rPr lang="ar" sz="1200">
                <a:solidFill>
                  <a:srgbClr val="6AA84F"/>
                </a:solidFill>
                <a:latin typeface="Mada"/>
                <a:ea typeface="Mada"/>
                <a:cs typeface="Mada"/>
                <a:sym typeface="Mada"/>
              </a:rPr>
              <a:t>is very important </a:t>
            </a:r>
            <a:r>
              <a:rPr lang="ar" sz="1200">
                <a:latin typeface="Mada"/>
                <a:ea typeface="Mada"/>
                <a:cs typeface="Mada"/>
                <a:sym typeface="Mada"/>
              </a:rPr>
              <a:t>for BMI, buddy fatness, morbidity and mortality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Additional interim cut-point of BMI of 23 kg/m 2 or greater to indicate overweight in Asian populations and a BMI of 25 kg/m 2 to represent a higher level of risk equivalent to obesity </a:t>
            </a:r>
            <a:endParaRPr sz="1200">
              <a:latin typeface="Mada"/>
              <a:ea typeface="Mada"/>
              <a:cs typeface="Mada"/>
              <a:sym typeface="Mada"/>
            </a:endParaRPr>
          </a:p>
        </p:txBody>
      </p:sp>
      <p:sp>
        <p:nvSpPr>
          <p:cNvPr id="225" name="Google Shape;225;p30"/>
          <p:cNvSpPr txBox="1"/>
          <p:nvPr/>
        </p:nvSpPr>
        <p:spPr>
          <a:xfrm>
            <a:off x="152400" y="2667000"/>
            <a:ext cx="40962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Body Mass index (BMI):</a:t>
            </a:r>
            <a:endParaRPr b="1" sz="2200">
              <a:highlight>
                <a:srgbClr val="D0E0E3"/>
              </a:highlight>
              <a:latin typeface="Mada"/>
              <a:ea typeface="Mada"/>
              <a:cs typeface="Mada"/>
              <a:sym typeface="Mada"/>
            </a:endParaRPr>
          </a:p>
        </p:txBody>
      </p:sp>
      <p:sp>
        <p:nvSpPr>
          <p:cNvPr id="226" name="Google Shape;226;p30"/>
          <p:cNvSpPr txBox="1"/>
          <p:nvPr/>
        </p:nvSpPr>
        <p:spPr>
          <a:xfrm>
            <a:off x="152400" y="6553200"/>
            <a:ext cx="74076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Waist circumference (measure of visceral obesity)</a:t>
            </a:r>
            <a:endParaRPr b="1" sz="2200">
              <a:highlight>
                <a:srgbClr val="D0E0E3"/>
              </a:highlight>
              <a:latin typeface="Mada"/>
              <a:ea typeface="Mada"/>
              <a:cs typeface="Mada"/>
              <a:sym typeface="Mada"/>
            </a:endParaRPr>
          </a:p>
        </p:txBody>
      </p:sp>
      <p:sp>
        <p:nvSpPr>
          <p:cNvPr id="227" name="Google Shape;227;p30"/>
          <p:cNvSpPr/>
          <p:nvPr/>
        </p:nvSpPr>
        <p:spPr>
          <a:xfrm>
            <a:off x="340800" y="7318850"/>
            <a:ext cx="3907800" cy="27051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pic>
        <p:nvPicPr>
          <p:cNvPr id="228" name="Google Shape;228;p30"/>
          <p:cNvPicPr preferRelativeResize="0"/>
          <p:nvPr/>
        </p:nvPicPr>
        <p:blipFill>
          <a:blip r:embed="rId3">
            <a:alphaModFix/>
          </a:blip>
          <a:stretch>
            <a:fillRect/>
          </a:stretch>
        </p:blipFill>
        <p:spPr>
          <a:xfrm>
            <a:off x="4516450" y="3210925"/>
            <a:ext cx="2930351" cy="3182244"/>
          </a:xfrm>
          <a:prstGeom prst="rect">
            <a:avLst/>
          </a:prstGeom>
          <a:noFill/>
          <a:ln>
            <a:noFill/>
          </a:ln>
        </p:spPr>
      </p:pic>
      <p:graphicFrame>
        <p:nvGraphicFramePr>
          <p:cNvPr id="229" name="Google Shape;229;p30"/>
          <p:cNvGraphicFramePr/>
          <p:nvPr/>
        </p:nvGraphicFramePr>
        <p:xfrm>
          <a:off x="10087913" y="3060157"/>
          <a:ext cx="3000000" cy="3000000"/>
        </p:xfrm>
        <a:graphic>
          <a:graphicData uri="http://schemas.openxmlformats.org/drawingml/2006/table">
            <a:tbl>
              <a:tblPr>
                <a:noFill/>
                <a:tableStyleId>{80692947-1007-4A75-A13E-C37DAE367DD8}</a:tableStyleId>
              </a:tblPr>
              <a:tblGrid>
                <a:gridCol w="1460125"/>
                <a:gridCol w="939700"/>
                <a:gridCol w="2067825"/>
              </a:tblGrid>
              <a:tr h="2742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Population </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1"/>
                    </a:solidFill>
                  </a:tcPr>
                </a:tc>
                <a:tc gridSpan="2">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Risk of metabolic complications of obesity </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1"/>
                    </a:solidFill>
                  </a:tcPr>
                </a:tc>
                <a:tc hMerge="1"/>
              </a:tr>
              <a:tr h="274250">
                <a:tc>
                  <a:txBody>
                    <a:bodyPr/>
                    <a:lstStyle/>
                    <a:p>
                      <a:pPr indent="0" lvl="0" marL="0" rtl="0" algn="ctr">
                        <a:spcBef>
                          <a:spcPts val="0"/>
                        </a:spcBef>
                        <a:spcAft>
                          <a:spcPts val="0"/>
                        </a:spcAft>
                        <a:buNone/>
                      </a:pPr>
                      <a:r>
                        <a:t/>
                      </a:r>
                      <a:endParaRPr b="1"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200">
                          <a:latin typeface="Mada"/>
                          <a:ea typeface="Mada"/>
                          <a:cs typeface="Mada"/>
                          <a:sym typeface="Mada"/>
                        </a:rPr>
                        <a:t>Increased </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Substantially Increased</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r>
              <a:tr h="274250">
                <a:tc>
                  <a:txBody>
                    <a:bodyPr/>
                    <a:lstStyle/>
                    <a:p>
                      <a:pPr indent="0" lvl="0" marL="0" rtl="0" algn="ctr">
                        <a:spcBef>
                          <a:spcPts val="0"/>
                        </a:spcBef>
                        <a:spcAft>
                          <a:spcPts val="0"/>
                        </a:spcAft>
                        <a:buNone/>
                      </a:pPr>
                      <a:r>
                        <a:rPr b="1" lang="ar" sz="1200">
                          <a:latin typeface="Mada"/>
                          <a:ea typeface="Mada"/>
                          <a:cs typeface="Mada"/>
                          <a:sym typeface="Mada"/>
                        </a:rPr>
                        <a:t>Caucasian </a:t>
                      </a:r>
                      <a:r>
                        <a:rPr lang="ar" sz="1200">
                          <a:latin typeface="Mada"/>
                          <a:ea typeface="Mada"/>
                          <a:cs typeface="Mada"/>
                          <a:sym typeface="Mada"/>
                        </a:rPr>
                        <a:t>(WHO)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c gridSpan="2">
                  <a:txBody>
                    <a:bodyPr/>
                    <a:lstStyle/>
                    <a:p>
                      <a:pPr indent="0" lvl="0" marL="0" rtl="0" algn="ctr">
                        <a:spcBef>
                          <a:spcPts val="0"/>
                        </a:spcBef>
                        <a:spcAft>
                          <a:spcPts val="0"/>
                        </a:spcAft>
                        <a:buNone/>
                      </a:pPr>
                      <a:r>
                        <a:t/>
                      </a:r>
                      <a:endParaRPr b="1"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hMerge="1"/>
              </a:tr>
              <a:tr h="411375">
                <a:tc>
                  <a:txBody>
                    <a:bodyPr/>
                    <a:lstStyle/>
                    <a:p>
                      <a:pPr indent="0" lvl="0" marL="0" rtl="0" algn="ctr">
                        <a:spcBef>
                          <a:spcPts val="0"/>
                        </a:spcBef>
                        <a:spcAft>
                          <a:spcPts val="0"/>
                        </a:spcAft>
                        <a:buNone/>
                      </a:pPr>
                      <a:r>
                        <a:rPr lang="ar" sz="1200">
                          <a:latin typeface="Mada"/>
                          <a:ea typeface="Mada"/>
                          <a:cs typeface="Mada"/>
                          <a:sym typeface="Mada"/>
                        </a:rPr>
                        <a:t>Men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&gt;</a:t>
                      </a:r>
                      <a:r>
                        <a:rPr lang="ar" sz="1200">
                          <a:latin typeface="Mada"/>
                          <a:ea typeface="Mada"/>
                          <a:cs typeface="Mada"/>
                          <a:sym typeface="Mada"/>
                        </a:rPr>
                        <a:t>94</a:t>
                      </a:r>
                      <a:r>
                        <a:rPr lang="ar" sz="1200">
                          <a:latin typeface="Mada"/>
                          <a:ea typeface="Mada"/>
                          <a:cs typeface="Mada"/>
                          <a:sym typeface="Mada"/>
                        </a:rPr>
                        <a:t> cm </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(37 in)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&gt;102 cm</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(40 in)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411375">
                <a:tc>
                  <a:txBody>
                    <a:bodyPr/>
                    <a:lstStyle/>
                    <a:p>
                      <a:pPr indent="0" lvl="0" marL="0" rtl="0" algn="ctr">
                        <a:spcBef>
                          <a:spcPts val="0"/>
                        </a:spcBef>
                        <a:spcAft>
                          <a:spcPts val="0"/>
                        </a:spcAft>
                        <a:buNone/>
                      </a:pPr>
                      <a:r>
                        <a:rPr lang="ar" sz="1200">
                          <a:latin typeface="Mada"/>
                          <a:ea typeface="Mada"/>
                          <a:cs typeface="Mada"/>
                          <a:sym typeface="Mada"/>
                        </a:rPr>
                        <a:t>Women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&gt;80 cm</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(35 in)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&gt;88 cm</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(35 in)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411375">
                <a:tc>
                  <a:txBody>
                    <a:bodyPr/>
                    <a:lstStyle/>
                    <a:p>
                      <a:pPr indent="0" lvl="0" marL="0" rtl="0" algn="ctr">
                        <a:spcBef>
                          <a:spcPts val="0"/>
                        </a:spcBef>
                        <a:spcAft>
                          <a:spcPts val="0"/>
                        </a:spcAft>
                        <a:buNone/>
                      </a:pPr>
                      <a:r>
                        <a:rPr b="1" lang="ar" sz="1200">
                          <a:latin typeface="Mada"/>
                          <a:ea typeface="Mada"/>
                          <a:cs typeface="Mada"/>
                          <a:sym typeface="Mada"/>
                        </a:rPr>
                        <a:t>Asia </a:t>
                      </a:r>
                      <a:r>
                        <a:rPr lang="ar" sz="1200">
                          <a:latin typeface="Mada"/>
                          <a:ea typeface="Mada"/>
                          <a:cs typeface="Mada"/>
                          <a:sym typeface="Mada"/>
                        </a:rPr>
                        <a:t>(IASO/IOTF/WHO)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c gridSpan="2">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hMerge="1"/>
              </a:tr>
              <a:tr h="274250">
                <a:tc>
                  <a:txBody>
                    <a:bodyPr/>
                    <a:lstStyle/>
                    <a:p>
                      <a:pPr indent="0" lvl="0" marL="0" rtl="0" algn="ctr">
                        <a:spcBef>
                          <a:spcPts val="0"/>
                        </a:spcBef>
                        <a:spcAft>
                          <a:spcPts val="0"/>
                        </a:spcAft>
                        <a:buNone/>
                      </a:pPr>
                      <a:r>
                        <a:rPr lang="ar" sz="1200">
                          <a:latin typeface="Mada"/>
                          <a:ea typeface="Mada"/>
                          <a:cs typeface="Mada"/>
                          <a:sym typeface="Mada"/>
                        </a:rPr>
                        <a:t>Men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&gt;90 cm</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4250">
                <a:tc>
                  <a:txBody>
                    <a:bodyPr/>
                    <a:lstStyle/>
                    <a:p>
                      <a:pPr indent="0" lvl="0" marL="0" rtl="0" algn="ctr">
                        <a:spcBef>
                          <a:spcPts val="0"/>
                        </a:spcBef>
                        <a:spcAft>
                          <a:spcPts val="0"/>
                        </a:spcAft>
                        <a:buNone/>
                      </a:pPr>
                      <a:r>
                        <a:rPr lang="ar" sz="1200">
                          <a:latin typeface="Mada"/>
                          <a:ea typeface="Mada"/>
                          <a:cs typeface="Mada"/>
                          <a:sym typeface="Mada"/>
                        </a:rPr>
                        <a:t>Women</a:t>
                      </a:r>
                      <a:endParaRPr sz="12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&gt;80 cm</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4250">
                <a:tc>
                  <a:txBody>
                    <a:bodyPr/>
                    <a:lstStyle/>
                    <a:p>
                      <a:pPr indent="0" lvl="0" marL="0" rtl="0" algn="ctr">
                        <a:spcBef>
                          <a:spcPts val="0"/>
                        </a:spcBef>
                        <a:spcAft>
                          <a:spcPts val="0"/>
                        </a:spcAft>
                        <a:buNone/>
                      </a:pPr>
                      <a:r>
                        <a:rPr lang="ar" sz="1200">
                          <a:latin typeface="Mada"/>
                          <a:ea typeface="Mada"/>
                          <a:cs typeface="Mada"/>
                          <a:sym typeface="Mada"/>
                        </a:rPr>
                        <a:t>China (WGOC)</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accent4"/>
                    </a:solidFill>
                  </a:tcPr>
                </a:tc>
                <a:tc gridSpan="2">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hMerge="1"/>
              </a:tr>
              <a:tr h="274250">
                <a:tc>
                  <a:txBody>
                    <a:bodyPr/>
                    <a:lstStyle/>
                    <a:p>
                      <a:pPr indent="0" lvl="0" marL="0" rtl="0" algn="ctr">
                        <a:spcBef>
                          <a:spcPts val="0"/>
                        </a:spcBef>
                        <a:spcAft>
                          <a:spcPts val="0"/>
                        </a:spcAft>
                        <a:buNone/>
                      </a:pPr>
                      <a:r>
                        <a:rPr lang="ar" sz="1200">
                          <a:latin typeface="Mada"/>
                          <a:ea typeface="Mada"/>
                          <a:cs typeface="Mada"/>
                          <a:sym typeface="Mada"/>
                        </a:rPr>
                        <a:t>Men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&gt;85 cm</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4250">
                <a:tc>
                  <a:txBody>
                    <a:bodyPr/>
                    <a:lstStyle/>
                    <a:p>
                      <a:pPr indent="0" lvl="0" marL="0" marR="0" rtl="0" algn="ctr">
                        <a:lnSpc>
                          <a:spcPct val="100000"/>
                        </a:lnSpc>
                        <a:spcBef>
                          <a:spcPts val="0"/>
                        </a:spcBef>
                        <a:spcAft>
                          <a:spcPts val="0"/>
                        </a:spcAft>
                        <a:buNone/>
                      </a:pPr>
                      <a:r>
                        <a:rPr lang="ar" sz="1200">
                          <a:latin typeface="Mada"/>
                          <a:ea typeface="Mada"/>
                          <a:cs typeface="Mada"/>
                          <a:sym typeface="Mada"/>
                        </a:rPr>
                        <a:t>Women</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&gt;80 cm</a:t>
                      </a:r>
                      <a:endParaRPr sz="12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bl>
          </a:graphicData>
        </a:graphic>
      </p:graphicFrame>
      <p:pic>
        <p:nvPicPr>
          <p:cNvPr id="230" name="Google Shape;230;p30"/>
          <p:cNvPicPr preferRelativeResize="0"/>
          <p:nvPr/>
        </p:nvPicPr>
        <p:blipFill>
          <a:blip r:embed="rId4">
            <a:alphaModFix/>
          </a:blip>
          <a:stretch>
            <a:fillRect/>
          </a:stretch>
        </p:blipFill>
        <p:spPr>
          <a:xfrm>
            <a:off x="3485098" y="7076400"/>
            <a:ext cx="673300" cy="673300"/>
          </a:xfrm>
          <a:prstGeom prst="rect">
            <a:avLst/>
          </a:prstGeom>
          <a:noFill/>
          <a:ln>
            <a:noFill/>
          </a:ln>
        </p:spPr>
      </p:pic>
      <p:pic>
        <p:nvPicPr>
          <p:cNvPr id="231" name="Google Shape;231;p30"/>
          <p:cNvPicPr preferRelativeResize="0"/>
          <p:nvPr/>
        </p:nvPicPr>
        <p:blipFill>
          <a:blip r:embed="rId5">
            <a:alphaModFix/>
          </a:blip>
          <a:stretch>
            <a:fillRect/>
          </a:stretch>
        </p:blipFill>
        <p:spPr>
          <a:xfrm>
            <a:off x="3561289" y="2950439"/>
            <a:ext cx="673300" cy="673300"/>
          </a:xfrm>
          <a:prstGeom prst="rect">
            <a:avLst/>
          </a:prstGeom>
          <a:noFill/>
          <a:ln>
            <a:noFill/>
          </a:ln>
        </p:spPr>
      </p:pic>
      <p:sp>
        <p:nvSpPr>
          <p:cNvPr id="232" name="Google Shape;232;p30"/>
          <p:cNvSpPr txBox="1"/>
          <p:nvPr/>
        </p:nvSpPr>
        <p:spPr>
          <a:xfrm>
            <a:off x="340800" y="7318850"/>
            <a:ext cx="3817500" cy="2705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ar" u="sng">
                <a:solidFill>
                  <a:schemeClr val="dk1"/>
                </a:solidFill>
                <a:latin typeface="Mada"/>
                <a:ea typeface="Mada"/>
                <a:cs typeface="Mada"/>
                <a:sym typeface="Mada"/>
              </a:rPr>
              <a:t>Waist circumference:</a:t>
            </a:r>
            <a:endParaRPr b="1" u="sng">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The easiest way to assess obesity is by measuring </a:t>
            </a:r>
            <a:r>
              <a:rPr lang="ar" sz="1200">
                <a:solidFill>
                  <a:schemeClr val="dk1"/>
                </a:solidFill>
                <a:latin typeface="Mada"/>
                <a:ea typeface="Mada"/>
                <a:cs typeface="Mada"/>
                <a:sym typeface="Mada"/>
              </a:rPr>
              <a:t>the narrowest circumference midway between the lower border of the ribs and the upper border of the iliac crest, taken from the side, </a:t>
            </a:r>
            <a:r>
              <a:rPr lang="ar" sz="1200">
                <a:solidFill>
                  <a:srgbClr val="6AA84F"/>
                </a:solidFill>
                <a:latin typeface="Mada"/>
                <a:ea typeface="Mada"/>
                <a:cs typeface="Mada"/>
                <a:sym typeface="Mada"/>
              </a:rPr>
              <a:t>it’s even considered to be one of the vitals signs to measure in patients with metabolic diseases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Waist circumference helps to screen health risks of obesity and overweight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This risk goes up with a waist size that is greater than 35 inches for women or greater than 40 inches for men</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Variable depending on the race</a:t>
            </a:r>
            <a:endParaRPr sz="1200">
              <a:solidFill>
                <a:srgbClr val="6AA84F"/>
              </a:solidFill>
              <a:latin typeface="Mada"/>
              <a:ea typeface="Mada"/>
              <a:cs typeface="Mada"/>
              <a:sym typeface="Mada"/>
            </a:endParaRPr>
          </a:p>
        </p:txBody>
      </p:sp>
      <p:sp>
        <p:nvSpPr>
          <p:cNvPr id="233" name="Google Shape;233;p30"/>
          <p:cNvSpPr txBox="1"/>
          <p:nvPr/>
        </p:nvSpPr>
        <p:spPr>
          <a:xfrm>
            <a:off x="17925" y="10154600"/>
            <a:ext cx="756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AA84F"/>
                </a:solidFill>
                <a:latin typeface="Mada"/>
                <a:ea typeface="Mada"/>
                <a:cs typeface="Mada"/>
                <a:sym typeface="Mada"/>
              </a:rPr>
              <a:t> 1- cutoff points depend on the ethnicity, in this table the cutoff points are from the west. In japan, china, south korea the cutoff points are lower than those mentioned. We use this in KSA but we need more studies to make sure that we follow the correct cut-off points</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2- we follow this one</a:t>
            </a:r>
            <a:endParaRPr sz="900">
              <a:solidFill>
                <a:srgbClr val="6AA84F"/>
              </a:solidFill>
              <a:latin typeface="Mada"/>
              <a:ea typeface="Mada"/>
              <a:cs typeface="Mada"/>
              <a:sym typeface="Mada"/>
            </a:endParaRPr>
          </a:p>
        </p:txBody>
      </p:sp>
      <p:sp>
        <p:nvSpPr>
          <p:cNvPr id="234" name="Google Shape;234;p30"/>
          <p:cNvSpPr txBox="1"/>
          <p:nvPr/>
        </p:nvSpPr>
        <p:spPr>
          <a:xfrm>
            <a:off x="6140375" y="3544775"/>
            <a:ext cx="17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baseline="30000" lang="ar">
                <a:solidFill>
                  <a:srgbClr val="6AA84F"/>
                </a:solidFill>
                <a:latin typeface="Mada"/>
                <a:ea typeface="Mada"/>
                <a:cs typeface="Mada"/>
                <a:sym typeface="Mada"/>
              </a:rPr>
              <a:t>1</a:t>
            </a:r>
            <a:endParaRPr b="1" baseline="30000">
              <a:solidFill>
                <a:srgbClr val="6AA84F"/>
              </a:solidFill>
              <a:latin typeface="Mada"/>
              <a:ea typeface="Mada"/>
              <a:cs typeface="Mada"/>
              <a:sym typeface="Mada"/>
            </a:endParaRPr>
          </a:p>
        </p:txBody>
      </p:sp>
      <p:pic>
        <p:nvPicPr>
          <p:cNvPr id="235" name="Google Shape;235;p30"/>
          <p:cNvPicPr preferRelativeResize="0"/>
          <p:nvPr/>
        </p:nvPicPr>
        <p:blipFill>
          <a:blip r:embed="rId6">
            <a:alphaModFix/>
          </a:blip>
          <a:stretch>
            <a:fillRect/>
          </a:stretch>
        </p:blipFill>
        <p:spPr>
          <a:xfrm>
            <a:off x="4516450" y="7105125"/>
            <a:ext cx="2930349" cy="2996476"/>
          </a:xfrm>
          <a:prstGeom prst="rect">
            <a:avLst/>
          </a:prstGeom>
          <a:noFill/>
          <a:ln cap="flat" cmpd="sng" w="9525">
            <a:solidFill>
              <a:schemeClr val="accent1"/>
            </a:solidFill>
            <a:prstDash val="solid"/>
            <a:round/>
            <a:headEnd len="sm" w="sm" type="none"/>
            <a:tailEnd len="sm" w="sm" type="none"/>
          </a:ln>
        </p:spPr>
      </p:pic>
      <p:sp>
        <p:nvSpPr>
          <p:cNvPr id="236" name="Google Shape;236;p30"/>
          <p:cNvSpPr/>
          <p:nvPr/>
        </p:nvSpPr>
        <p:spPr>
          <a:xfrm>
            <a:off x="4525850" y="7801825"/>
            <a:ext cx="2930400" cy="766200"/>
          </a:xfrm>
          <a:prstGeom prst="rect">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txBox="1"/>
          <p:nvPr/>
        </p:nvSpPr>
        <p:spPr>
          <a:xfrm>
            <a:off x="5283900" y="7477825"/>
            <a:ext cx="30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baseline="30000" lang="ar">
                <a:solidFill>
                  <a:srgbClr val="6AA84F"/>
                </a:solidFill>
                <a:latin typeface="Mada"/>
                <a:ea typeface="Mada"/>
                <a:cs typeface="Mada"/>
                <a:sym typeface="Mada"/>
              </a:rPr>
              <a:t>2</a:t>
            </a:r>
            <a:endParaRPr b="1" baseline="30000">
              <a:solidFill>
                <a:srgbClr val="6AA84F"/>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1"/>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243" name="Google Shape;243;p31"/>
          <p:cNvSpPr txBox="1"/>
          <p:nvPr/>
        </p:nvSpPr>
        <p:spPr>
          <a:xfrm>
            <a:off x="233475" y="838200"/>
            <a:ext cx="3972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Central Obesity</a:t>
            </a:r>
            <a:endParaRPr b="1" sz="2200">
              <a:highlight>
                <a:srgbClr val="D0E0E3"/>
              </a:highlight>
              <a:latin typeface="Mada"/>
              <a:ea typeface="Mada"/>
              <a:cs typeface="Mada"/>
              <a:sym typeface="Mada"/>
            </a:endParaRPr>
          </a:p>
        </p:txBody>
      </p:sp>
      <p:cxnSp>
        <p:nvCxnSpPr>
          <p:cNvPr id="244" name="Google Shape;244;p31"/>
          <p:cNvCxnSpPr/>
          <p:nvPr/>
        </p:nvCxnSpPr>
        <p:spPr>
          <a:xfrm rot="10800000">
            <a:off x="8900" y="10764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45" name="Google Shape;245;p3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Introduction cont.</a:t>
            </a:r>
            <a:endParaRPr b="1" sz="2600">
              <a:latin typeface="Mada"/>
              <a:ea typeface="Mada"/>
              <a:cs typeface="Mada"/>
              <a:sym typeface="Mada"/>
            </a:endParaRPr>
          </a:p>
        </p:txBody>
      </p:sp>
      <p:sp>
        <p:nvSpPr>
          <p:cNvPr id="246" name="Google Shape;246;p31"/>
          <p:cNvSpPr txBox="1"/>
          <p:nvPr/>
        </p:nvSpPr>
        <p:spPr>
          <a:xfrm>
            <a:off x="214300" y="4131850"/>
            <a:ext cx="39561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Obesity in children</a:t>
            </a:r>
            <a:endParaRPr b="1" sz="2200">
              <a:highlight>
                <a:srgbClr val="D0E0E3"/>
              </a:highlight>
              <a:latin typeface="Mada"/>
              <a:ea typeface="Mada"/>
              <a:cs typeface="Mada"/>
              <a:sym typeface="Mada"/>
            </a:endParaRPr>
          </a:p>
        </p:txBody>
      </p:sp>
      <p:sp>
        <p:nvSpPr>
          <p:cNvPr id="247" name="Google Shape;247;p31"/>
          <p:cNvSpPr txBox="1"/>
          <p:nvPr/>
        </p:nvSpPr>
        <p:spPr>
          <a:xfrm>
            <a:off x="249475" y="4507800"/>
            <a:ext cx="5964000" cy="2216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Assessing obesity in children is an issue due to the presence of a 3rd factor (Growth hormone) that affect children weight, for that growth charts are created, though it is not that accurate, it can give a close representation of the expected weight that a child may get in certain age.</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Growthcharts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BMI-for-age reference charts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“International standard”BMI-for-age :- -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Cole et al. (BMJ 2000; 320:1240-1243) - Combined sample of seven countries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By tracking the percentile representing a BMI of 25 kg/m2 and 30 kg/m2 at 18 years back through to birth.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It’s use will provide a standard definition and enable meaningful comparisons to be made between countries.</a:t>
            </a:r>
            <a:endParaRPr sz="1100">
              <a:latin typeface="Mada"/>
              <a:ea typeface="Mada"/>
              <a:cs typeface="Mada"/>
              <a:sym typeface="Mada"/>
            </a:endParaRPr>
          </a:p>
        </p:txBody>
      </p:sp>
      <p:pic>
        <p:nvPicPr>
          <p:cNvPr id="248" name="Google Shape;248;p31"/>
          <p:cNvPicPr preferRelativeResize="0"/>
          <p:nvPr/>
        </p:nvPicPr>
        <p:blipFill>
          <a:blip r:embed="rId3">
            <a:alphaModFix/>
          </a:blip>
          <a:stretch>
            <a:fillRect/>
          </a:stretch>
        </p:blipFill>
        <p:spPr>
          <a:xfrm>
            <a:off x="6213600" y="5098245"/>
            <a:ext cx="1154125" cy="828380"/>
          </a:xfrm>
          <a:prstGeom prst="rect">
            <a:avLst/>
          </a:prstGeom>
          <a:noFill/>
          <a:ln cap="flat" cmpd="sng" w="19050">
            <a:solidFill>
              <a:schemeClr val="accent1"/>
            </a:solidFill>
            <a:prstDash val="solid"/>
            <a:round/>
            <a:headEnd len="sm" w="sm" type="none"/>
            <a:tailEnd len="sm" w="sm" type="none"/>
          </a:ln>
        </p:spPr>
      </p:pic>
      <p:pic>
        <p:nvPicPr>
          <p:cNvPr id="249" name="Google Shape;249;p31"/>
          <p:cNvPicPr preferRelativeResize="0"/>
          <p:nvPr/>
        </p:nvPicPr>
        <p:blipFill>
          <a:blip r:embed="rId4">
            <a:alphaModFix/>
          </a:blip>
          <a:stretch>
            <a:fillRect/>
          </a:stretch>
        </p:blipFill>
        <p:spPr>
          <a:xfrm>
            <a:off x="6213600" y="4211200"/>
            <a:ext cx="1154124" cy="838336"/>
          </a:xfrm>
          <a:prstGeom prst="rect">
            <a:avLst/>
          </a:prstGeom>
          <a:noFill/>
          <a:ln cap="flat" cmpd="sng" w="19050">
            <a:solidFill>
              <a:schemeClr val="accent1"/>
            </a:solidFill>
            <a:prstDash val="solid"/>
            <a:round/>
            <a:headEnd len="sm" w="sm" type="none"/>
            <a:tailEnd len="sm" w="sm" type="none"/>
          </a:ln>
        </p:spPr>
      </p:pic>
      <p:sp>
        <p:nvSpPr>
          <p:cNvPr id="250" name="Google Shape;250;p31"/>
          <p:cNvSpPr/>
          <p:nvPr/>
        </p:nvSpPr>
        <p:spPr>
          <a:xfrm>
            <a:off x="271200" y="1341875"/>
            <a:ext cx="7017600" cy="27420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b"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Central or visceral obesity is associated with more metabolic disease </a:t>
            </a:r>
            <a:r>
              <a:rPr b="1" lang="ar" sz="1100">
                <a:solidFill>
                  <a:srgbClr val="6AA84F"/>
                </a:solidFill>
                <a:latin typeface="Mada"/>
                <a:ea typeface="Mada"/>
                <a:cs typeface="Mada"/>
                <a:sym typeface="Mada"/>
              </a:rPr>
              <a:t>and complications</a:t>
            </a:r>
            <a:r>
              <a:rPr b="1" lang="ar" sz="1100">
                <a:solidFill>
                  <a:schemeClr val="dk1"/>
                </a:solidFill>
                <a:latin typeface="Mada"/>
                <a:ea typeface="Mada"/>
                <a:cs typeface="Mada"/>
                <a:sym typeface="Mada"/>
              </a:rPr>
              <a:t>: </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         DM2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         Hypertension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         Dyslipidemia </a:t>
            </a:r>
            <a:endParaRPr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We can measure central or visceral obesity by:</a:t>
            </a:r>
            <a:endParaRPr sz="1100">
              <a:solidFill>
                <a:srgbClr val="6AA84F"/>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MRI</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Dual X-ray absorptiometry (DEXA)</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Single CT slice L4/L5</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Waist: hip ratio</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Waist circumference</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0B5394"/>
              </a:buClr>
              <a:buSzPts val="1100"/>
              <a:buFont typeface="Mada"/>
              <a:buChar char="●"/>
            </a:pPr>
            <a:r>
              <a:rPr lang="ar" sz="1100">
                <a:solidFill>
                  <a:srgbClr val="0B5394"/>
                </a:solidFill>
                <a:latin typeface="Mada"/>
                <a:ea typeface="Mada"/>
                <a:cs typeface="Mada"/>
                <a:sym typeface="Mada"/>
              </a:rPr>
              <a:t>A central distribution  of  body  fat  (a  waist/hip  circumference  ratio  of &gt;1.0 in men and &gt;0.9 in women) is associated with a higher risk  of  morbidity  and  mortality  than  is  a  more  peripheral distribution  of  body  fat  (waist/hip  ratio  &lt;0.85  in  men  and &lt;0.75 in women). </a:t>
            </a:r>
            <a:endParaRPr sz="1100">
              <a:solidFill>
                <a:srgbClr val="0B5394"/>
              </a:solidFill>
              <a:latin typeface="Mada"/>
              <a:ea typeface="Mada"/>
              <a:cs typeface="Mada"/>
              <a:sym typeface="Mada"/>
            </a:endParaRPr>
          </a:p>
          <a:p>
            <a:pPr indent="-298450" lvl="0" marL="457200" rtl="0" algn="l">
              <a:spcBef>
                <a:spcPts val="0"/>
              </a:spcBef>
              <a:spcAft>
                <a:spcPts val="0"/>
              </a:spcAft>
              <a:buClr>
                <a:srgbClr val="0B5394"/>
              </a:buClr>
              <a:buSzPts val="1100"/>
              <a:buFont typeface="Mada"/>
              <a:buChar char="●"/>
            </a:pPr>
            <a:r>
              <a:rPr lang="ar" sz="1100">
                <a:solidFill>
                  <a:srgbClr val="0B5394"/>
                </a:solidFill>
                <a:latin typeface="Mada"/>
                <a:ea typeface="Mada"/>
                <a:cs typeface="Mada"/>
                <a:sym typeface="Mada"/>
              </a:rPr>
              <a:t>This is because fat located centrally, especially  inside  the  abdomen,  is  more  sensitive  to  lipolytic stimuli,  with  the  result  that  the  abnormalities  in  circulating lipids are more severe.</a:t>
            </a:r>
            <a:endParaRPr sz="1100"/>
          </a:p>
        </p:txBody>
      </p:sp>
      <p:pic>
        <p:nvPicPr>
          <p:cNvPr id="251" name="Google Shape;251;p31"/>
          <p:cNvPicPr preferRelativeResize="0"/>
          <p:nvPr/>
        </p:nvPicPr>
        <p:blipFill>
          <a:blip r:embed="rId5">
            <a:alphaModFix/>
          </a:blip>
          <a:stretch>
            <a:fillRect/>
          </a:stretch>
        </p:blipFill>
        <p:spPr>
          <a:xfrm>
            <a:off x="5383650" y="1755875"/>
            <a:ext cx="1236125" cy="1236125"/>
          </a:xfrm>
          <a:prstGeom prst="rect">
            <a:avLst/>
          </a:prstGeom>
          <a:noFill/>
          <a:ln>
            <a:noFill/>
          </a:ln>
        </p:spPr>
      </p:pic>
      <p:sp>
        <p:nvSpPr>
          <p:cNvPr id="252" name="Google Shape;252;p31"/>
          <p:cNvSpPr txBox="1"/>
          <p:nvPr/>
        </p:nvSpPr>
        <p:spPr>
          <a:xfrm>
            <a:off x="8020050" y="10129675"/>
            <a:ext cx="3943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p:txBody>
      </p:sp>
      <p:sp>
        <p:nvSpPr>
          <p:cNvPr id="253" name="Google Shape;253;p31"/>
          <p:cNvSpPr/>
          <p:nvPr/>
        </p:nvSpPr>
        <p:spPr>
          <a:xfrm>
            <a:off x="244050" y="8355925"/>
            <a:ext cx="438900" cy="2250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p:txBody>
      </p:sp>
      <p:sp>
        <p:nvSpPr>
          <p:cNvPr id="254" name="Google Shape;254;p31"/>
          <p:cNvSpPr/>
          <p:nvPr/>
        </p:nvSpPr>
        <p:spPr>
          <a:xfrm>
            <a:off x="244050" y="8581100"/>
            <a:ext cx="2710800" cy="8481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Signals from peripheries are carried out by neurotransmitters and hormones to CNS in presence or absence of food </a:t>
            </a:r>
            <a:endParaRPr sz="1200">
              <a:latin typeface="Mada"/>
              <a:ea typeface="Mada"/>
              <a:cs typeface="Mada"/>
              <a:sym typeface="Mada"/>
            </a:endParaRPr>
          </a:p>
        </p:txBody>
      </p:sp>
      <p:sp>
        <p:nvSpPr>
          <p:cNvPr id="255" name="Google Shape;255;p31"/>
          <p:cNvSpPr/>
          <p:nvPr/>
        </p:nvSpPr>
        <p:spPr>
          <a:xfrm>
            <a:off x="3066950" y="8366113"/>
            <a:ext cx="438900" cy="2250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p:txBody>
      </p:sp>
      <p:sp>
        <p:nvSpPr>
          <p:cNvPr id="256" name="Google Shape;256;p31"/>
          <p:cNvSpPr/>
          <p:nvPr/>
        </p:nvSpPr>
        <p:spPr>
          <a:xfrm>
            <a:off x="3066960" y="8581100"/>
            <a:ext cx="2710800" cy="8481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Signal from fat by hormone leptin to hypothalamus to reduce food intake and increased sympathetic activity and energy expenditure </a:t>
            </a:r>
            <a:endParaRPr sz="1200">
              <a:latin typeface="Mada"/>
              <a:ea typeface="Mada"/>
              <a:cs typeface="Mada"/>
              <a:sym typeface="Mada"/>
            </a:endParaRPr>
          </a:p>
        </p:txBody>
      </p:sp>
      <p:sp>
        <p:nvSpPr>
          <p:cNvPr id="257" name="Google Shape;257;p31"/>
          <p:cNvSpPr/>
          <p:nvPr/>
        </p:nvSpPr>
        <p:spPr>
          <a:xfrm>
            <a:off x="244050" y="9498925"/>
            <a:ext cx="438900" cy="2250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258" name="Google Shape;258;p31"/>
          <p:cNvSpPr/>
          <p:nvPr/>
        </p:nvSpPr>
        <p:spPr>
          <a:xfrm>
            <a:off x="244050" y="9724100"/>
            <a:ext cx="2710800" cy="8481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Gastric distension and contraction send signal for satiety and hunger </a:t>
            </a:r>
            <a:endParaRPr sz="1200">
              <a:solidFill>
                <a:schemeClr val="dk1"/>
              </a:solidFill>
              <a:latin typeface="Mada"/>
              <a:ea typeface="Mada"/>
              <a:cs typeface="Mada"/>
              <a:sym typeface="Mada"/>
            </a:endParaRPr>
          </a:p>
        </p:txBody>
      </p:sp>
      <p:sp>
        <p:nvSpPr>
          <p:cNvPr id="259" name="Google Shape;259;p31"/>
          <p:cNvSpPr/>
          <p:nvPr/>
        </p:nvSpPr>
        <p:spPr>
          <a:xfrm>
            <a:off x="3066950" y="9509113"/>
            <a:ext cx="438900" cy="2250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260" name="Google Shape;260;p31"/>
          <p:cNvSpPr/>
          <p:nvPr/>
        </p:nvSpPr>
        <p:spPr>
          <a:xfrm>
            <a:off x="3066960" y="9724100"/>
            <a:ext cx="2710800" cy="8481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Fall in blood sugar send signals to CNS for hunger. </a:t>
            </a:r>
            <a:r>
              <a:rPr lang="ar" sz="1200">
                <a:solidFill>
                  <a:schemeClr val="dk1"/>
                </a:solidFill>
                <a:latin typeface="Mada"/>
                <a:ea typeface="Mada"/>
                <a:cs typeface="Mada"/>
                <a:sym typeface="Mada"/>
              </a:rPr>
              <a:t>Sympathetic activity from food thermogenesis leads to reduce food intake</a:t>
            </a:r>
            <a:endParaRPr sz="1200">
              <a:latin typeface="Mada"/>
              <a:ea typeface="Mada"/>
              <a:cs typeface="Mada"/>
              <a:sym typeface="Mada"/>
            </a:endParaRPr>
          </a:p>
        </p:txBody>
      </p:sp>
      <p:sp>
        <p:nvSpPr>
          <p:cNvPr id="261" name="Google Shape;261;p31"/>
          <p:cNvSpPr/>
          <p:nvPr/>
        </p:nvSpPr>
        <p:spPr>
          <a:xfrm>
            <a:off x="7768275" y="9145025"/>
            <a:ext cx="438900" cy="225000"/>
          </a:xfrm>
          <a:prstGeom prst="snip1Rect">
            <a:avLst>
              <a:gd fmla="val 16667" name="adj"/>
            </a:avLst>
          </a:prstGeom>
          <a:solidFill>
            <a:srgbClr val="45818E"/>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6</a:t>
            </a:r>
            <a:endParaRPr b="1">
              <a:solidFill>
                <a:srgbClr val="FFFFFF"/>
              </a:solidFill>
              <a:latin typeface="Mada"/>
              <a:ea typeface="Mada"/>
              <a:cs typeface="Mada"/>
              <a:sym typeface="Mada"/>
            </a:endParaRPr>
          </a:p>
        </p:txBody>
      </p:sp>
      <p:sp>
        <p:nvSpPr>
          <p:cNvPr id="262" name="Google Shape;262;p31"/>
          <p:cNvSpPr/>
          <p:nvPr/>
        </p:nvSpPr>
        <p:spPr>
          <a:xfrm>
            <a:off x="7768275" y="9370200"/>
            <a:ext cx="2276400" cy="8481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Sympathetic activity from food thermogenesis leads to reduce food intake</a:t>
            </a:r>
            <a:endParaRPr sz="1200">
              <a:latin typeface="Mada"/>
              <a:ea typeface="Mada"/>
              <a:cs typeface="Mada"/>
              <a:sym typeface="Mada"/>
            </a:endParaRPr>
          </a:p>
        </p:txBody>
      </p:sp>
      <p:cxnSp>
        <p:nvCxnSpPr>
          <p:cNvPr id="263" name="Google Shape;263;p31"/>
          <p:cNvCxnSpPr/>
          <p:nvPr/>
        </p:nvCxnSpPr>
        <p:spPr>
          <a:xfrm flipH="1" rot="10800000">
            <a:off x="1336824" y="7042838"/>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64" name="Google Shape;264;p31"/>
          <p:cNvSpPr txBox="1"/>
          <p:nvPr/>
        </p:nvSpPr>
        <p:spPr>
          <a:xfrm>
            <a:off x="2135949" y="6573725"/>
            <a:ext cx="4333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2400">
                <a:solidFill>
                  <a:schemeClr val="dk1"/>
                </a:solidFill>
                <a:latin typeface="Mada"/>
                <a:ea typeface="Mada"/>
                <a:cs typeface="Mada"/>
                <a:sym typeface="Mada"/>
              </a:rPr>
              <a:t>Mechanism of Obesity</a:t>
            </a:r>
            <a:r>
              <a:rPr lang="ar">
                <a:latin typeface="Mada"/>
                <a:ea typeface="Mada"/>
                <a:cs typeface="Mada"/>
                <a:sym typeface="Mada"/>
              </a:rPr>
              <a:t> </a:t>
            </a:r>
            <a:endParaRPr>
              <a:latin typeface="Mada"/>
              <a:ea typeface="Mada"/>
              <a:cs typeface="Mada"/>
              <a:sym typeface="Mada"/>
            </a:endParaRPr>
          </a:p>
        </p:txBody>
      </p:sp>
      <p:sp>
        <p:nvSpPr>
          <p:cNvPr id="265" name="Google Shape;265;p31"/>
          <p:cNvSpPr/>
          <p:nvPr/>
        </p:nvSpPr>
        <p:spPr>
          <a:xfrm>
            <a:off x="6002393" y="8598175"/>
            <a:ext cx="1321500" cy="1702200"/>
          </a:xfrm>
          <a:prstGeom prst="roundRect">
            <a:avLst>
              <a:gd fmla="val 16667" name="adj"/>
            </a:avLst>
          </a:prstGeom>
          <a:noFill/>
          <a:ln cap="flat" cmpd="sng" w="952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1"/>
          <p:cNvSpPr/>
          <p:nvPr/>
        </p:nvSpPr>
        <p:spPr>
          <a:xfrm>
            <a:off x="1363601" y="7219425"/>
            <a:ext cx="4797000" cy="366600"/>
          </a:xfrm>
          <a:prstGeom prst="roundRect">
            <a:avLst>
              <a:gd fmla="val 16667" name="adj"/>
            </a:avLst>
          </a:prstGeom>
          <a:solidFill>
            <a:srgbClr val="77A9A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Food intake and utilization is regulated by</a:t>
            </a:r>
            <a:endParaRPr b="1">
              <a:solidFill>
                <a:srgbClr val="FFFFFF"/>
              </a:solidFill>
              <a:latin typeface="Mada"/>
              <a:ea typeface="Mada"/>
              <a:cs typeface="Mada"/>
              <a:sym typeface="Mada"/>
            </a:endParaRPr>
          </a:p>
        </p:txBody>
      </p:sp>
      <p:sp>
        <p:nvSpPr>
          <p:cNvPr id="267" name="Google Shape;267;p31"/>
          <p:cNvSpPr/>
          <p:nvPr/>
        </p:nvSpPr>
        <p:spPr>
          <a:xfrm>
            <a:off x="1090251" y="7905279"/>
            <a:ext cx="1684200" cy="366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latin typeface="Mada"/>
                <a:ea typeface="Mada"/>
                <a:cs typeface="Mada"/>
                <a:sym typeface="Mada"/>
              </a:rPr>
              <a:t>Hormones</a:t>
            </a:r>
            <a:endParaRPr b="1" sz="1300">
              <a:latin typeface="Mada"/>
              <a:ea typeface="Mada"/>
              <a:cs typeface="Mada"/>
              <a:sym typeface="Mada"/>
            </a:endParaRPr>
          </a:p>
        </p:txBody>
      </p:sp>
      <p:sp>
        <p:nvSpPr>
          <p:cNvPr id="268" name="Google Shape;268;p31"/>
          <p:cNvSpPr/>
          <p:nvPr/>
        </p:nvSpPr>
        <p:spPr>
          <a:xfrm>
            <a:off x="3100928" y="7905282"/>
            <a:ext cx="1321500" cy="366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latin typeface="Mada"/>
                <a:ea typeface="Mada"/>
                <a:cs typeface="Mada"/>
                <a:sym typeface="Mada"/>
              </a:rPr>
              <a:t>CNS</a:t>
            </a:r>
            <a:endParaRPr b="1" sz="1300">
              <a:latin typeface="Mada"/>
              <a:ea typeface="Mada"/>
              <a:cs typeface="Mada"/>
              <a:sym typeface="Mada"/>
            </a:endParaRPr>
          </a:p>
          <a:p>
            <a:pPr indent="0" lvl="0" marL="0" rtl="0" algn="ctr">
              <a:spcBef>
                <a:spcPts val="0"/>
              </a:spcBef>
              <a:spcAft>
                <a:spcPts val="0"/>
              </a:spcAft>
              <a:buNone/>
            </a:pPr>
            <a:r>
              <a:rPr b="1" lang="ar" sz="1000">
                <a:solidFill>
                  <a:srgbClr val="6AA84F"/>
                </a:solidFill>
                <a:latin typeface="Mada"/>
                <a:ea typeface="Mada"/>
                <a:cs typeface="Mada"/>
                <a:sym typeface="Mada"/>
              </a:rPr>
              <a:t>(Hypothalamus)</a:t>
            </a:r>
            <a:endParaRPr b="1" sz="1000">
              <a:solidFill>
                <a:srgbClr val="6AA84F"/>
              </a:solidFill>
              <a:latin typeface="Mada"/>
              <a:ea typeface="Mada"/>
              <a:cs typeface="Mada"/>
              <a:sym typeface="Mada"/>
            </a:endParaRPr>
          </a:p>
        </p:txBody>
      </p:sp>
      <p:sp>
        <p:nvSpPr>
          <p:cNvPr id="269" name="Google Shape;269;p31"/>
          <p:cNvSpPr/>
          <p:nvPr/>
        </p:nvSpPr>
        <p:spPr>
          <a:xfrm>
            <a:off x="4621573" y="7908042"/>
            <a:ext cx="1684200" cy="366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latin typeface="Mada"/>
                <a:ea typeface="Mada"/>
                <a:cs typeface="Mada"/>
                <a:sym typeface="Mada"/>
              </a:rPr>
              <a:t>Neurotransmitters</a:t>
            </a:r>
            <a:endParaRPr b="1" sz="1300">
              <a:latin typeface="Mada"/>
              <a:ea typeface="Mada"/>
              <a:cs typeface="Mada"/>
              <a:sym typeface="Mada"/>
            </a:endParaRPr>
          </a:p>
        </p:txBody>
      </p:sp>
      <p:cxnSp>
        <p:nvCxnSpPr>
          <p:cNvPr id="270" name="Google Shape;270;p31"/>
          <p:cNvCxnSpPr>
            <a:stCxn id="266" idx="2"/>
            <a:endCxn id="267" idx="0"/>
          </p:cNvCxnSpPr>
          <p:nvPr/>
        </p:nvCxnSpPr>
        <p:spPr>
          <a:xfrm rot="5400000">
            <a:off x="2687651" y="6830775"/>
            <a:ext cx="319200" cy="1829700"/>
          </a:xfrm>
          <a:prstGeom prst="bentConnector3">
            <a:avLst>
              <a:gd fmla="val 50008" name="adj1"/>
            </a:avLst>
          </a:prstGeom>
          <a:noFill/>
          <a:ln cap="flat" cmpd="sng" w="9525">
            <a:solidFill>
              <a:schemeClr val="dk2"/>
            </a:solidFill>
            <a:prstDash val="solid"/>
            <a:round/>
            <a:headEnd len="med" w="med" type="none"/>
            <a:tailEnd len="med" w="med" type="none"/>
          </a:ln>
        </p:spPr>
      </p:cxnSp>
      <p:cxnSp>
        <p:nvCxnSpPr>
          <p:cNvPr id="271" name="Google Shape;271;p31"/>
          <p:cNvCxnSpPr>
            <a:endCxn id="268" idx="0"/>
          </p:cNvCxnSpPr>
          <p:nvPr/>
        </p:nvCxnSpPr>
        <p:spPr>
          <a:xfrm flipH="1" rot="-5400000">
            <a:off x="3601778" y="7745382"/>
            <a:ext cx="319200" cy="6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272" name="Google Shape;272;p31"/>
          <p:cNvCxnSpPr>
            <a:stCxn id="266" idx="2"/>
            <a:endCxn id="269" idx="0"/>
          </p:cNvCxnSpPr>
          <p:nvPr/>
        </p:nvCxnSpPr>
        <p:spPr>
          <a:xfrm flipH="1" rot="-5400000">
            <a:off x="4451951" y="6896175"/>
            <a:ext cx="321900" cy="1701600"/>
          </a:xfrm>
          <a:prstGeom prst="bentConnector3">
            <a:avLst>
              <a:gd fmla="val 50018" name="adj1"/>
            </a:avLst>
          </a:prstGeom>
          <a:noFill/>
          <a:ln cap="flat" cmpd="sng" w="9525">
            <a:solidFill>
              <a:schemeClr val="dk2"/>
            </a:solidFill>
            <a:prstDash val="solid"/>
            <a:round/>
            <a:headEnd len="med" w="med" type="none"/>
            <a:tailEnd len="med" w="med" type="none"/>
          </a:ln>
        </p:spPr>
      </p:cxnSp>
      <p:pic>
        <p:nvPicPr>
          <p:cNvPr id="273" name="Google Shape;273;p31"/>
          <p:cNvPicPr preferRelativeResize="0"/>
          <p:nvPr/>
        </p:nvPicPr>
        <p:blipFill>
          <a:blip r:embed="rId6">
            <a:alphaModFix/>
          </a:blip>
          <a:stretch>
            <a:fillRect/>
          </a:stretch>
        </p:blipFill>
        <p:spPr>
          <a:xfrm>
            <a:off x="6092439" y="8628290"/>
            <a:ext cx="1154071" cy="808229"/>
          </a:xfrm>
          <a:prstGeom prst="rect">
            <a:avLst/>
          </a:prstGeom>
          <a:noFill/>
          <a:ln>
            <a:noFill/>
          </a:ln>
        </p:spPr>
      </p:pic>
      <p:sp>
        <p:nvSpPr>
          <p:cNvPr id="274" name="Google Shape;274;p31"/>
          <p:cNvSpPr txBox="1"/>
          <p:nvPr/>
        </p:nvSpPr>
        <p:spPr>
          <a:xfrm>
            <a:off x="5947450" y="9322250"/>
            <a:ext cx="14403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solidFill>
                  <a:schemeClr val="accent1"/>
                </a:solidFill>
                <a:latin typeface="Mada"/>
                <a:ea typeface="Mada"/>
                <a:cs typeface="Mada"/>
                <a:sym typeface="Mada"/>
              </a:rPr>
              <a:t>Role of hypothalamus in mediation of hunger and satiety</a:t>
            </a:r>
            <a:endParaRPr b="1" sz="1100">
              <a:solidFill>
                <a:schemeClr val="accent1"/>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2"/>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280" name="Google Shape;280;p32"/>
          <p:cNvSpPr txBox="1"/>
          <p:nvPr/>
        </p:nvSpPr>
        <p:spPr>
          <a:xfrm>
            <a:off x="266700" y="972213"/>
            <a:ext cx="5715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Hypothalamic modulators of food intake</a:t>
            </a:r>
            <a:endParaRPr b="1" sz="2200">
              <a:highlight>
                <a:srgbClr val="D0E0E3"/>
              </a:highlight>
              <a:latin typeface="Mada"/>
              <a:ea typeface="Mada"/>
              <a:cs typeface="Mada"/>
              <a:sym typeface="Mada"/>
            </a:endParaRPr>
          </a:p>
        </p:txBody>
      </p:sp>
      <p:graphicFrame>
        <p:nvGraphicFramePr>
          <p:cNvPr id="281" name="Google Shape;281;p32"/>
          <p:cNvGraphicFramePr/>
          <p:nvPr/>
        </p:nvGraphicFramePr>
        <p:xfrm>
          <a:off x="314325" y="1952630"/>
          <a:ext cx="3000000" cy="3000000"/>
        </p:xfrm>
        <a:graphic>
          <a:graphicData uri="http://schemas.openxmlformats.org/drawingml/2006/table">
            <a:tbl>
              <a:tblPr>
                <a:noFill/>
                <a:tableStyleId>{80692947-1007-4A75-A13E-C37DAE367DD8}</a:tableStyleId>
              </a:tblPr>
              <a:tblGrid>
                <a:gridCol w="1574150"/>
                <a:gridCol w="1637750"/>
              </a:tblGrid>
              <a:tr h="2688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Orexigenic</a:t>
                      </a:r>
                      <a:r>
                        <a:rPr b="1" lang="ar" sz="1300">
                          <a:solidFill>
                            <a:srgbClr val="FFFFFF"/>
                          </a:solidFill>
                          <a:latin typeface="Mada"/>
                          <a:ea typeface="Mada"/>
                          <a:cs typeface="Mada"/>
                          <a:sym typeface="Mada"/>
                        </a:rPr>
                        <a:t> </a:t>
                      </a:r>
                      <a:r>
                        <a:rPr b="1" lang="ar" sz="1300">
                          <a:solidFill>
                            <a:srgbClr val="FFFFFF"/>
                          </a:solidFill>
                          <a:latin typeface="Mada"/>
                          <a:ea typeface="Mada"/>
                          <a:cs typeface="Mada"/>
                          <a:sym typeface="Mada"/>
                        </a:rPr>
                        <a:t>(Increase Appetite) </a:t>
                      </a:r>
                      <a:endParaRPr b="1" sz="1300">
                        <a:solidFill>
                          <a:srgbClr val="FFFFFF"/>
                        </a:solidFill>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Anorexigenic (Decrease Appetite) </a:t>
                      </a:r>
                      <a:endParaRPr b="1" sz="1300">
                        <a:solidFill>
                          <a:srgbClr val="FFFFFF"/>
                        </a:solidFill>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chemeClr val="accent1"/>
                    </a:solidFill>
                  </a:tcPr>
                </a:tc>
              </a:tr>
              <a:tr h="171725">
                <a:tc>
                  <a:txBody>
                    <a:bodyPr/>
                    <a:lstStyle/>
                    <a:p>
                      <a:pPr indent="0" lvl="0" marL="0" rtl="0" algn="ctr">
                        <a:spcBef>
                          <a:spcPts val="0"/>
                        </a:spcBef>
                        <a:spcAft>
                          <a:spcPts val="0"/>
                        </a:spcAft>
                        <a:buNone/>
                      </a:pPr>
                      <a:r>
                        <a:rPr lang="ar" sz="1200">
                          <a:latin typeface="Mada"/>
                          <a:ea typeface="Mada"/>
                          <a:cs typeface="Mada"/>
                          <a:sym typeface="Mada"/>
                        </a:rPr>
                        <a:t>NPY</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CART</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171725">
                <a:tc>
                  <a:txBody>
                    <a:bodyPr/>
                    <a:lstStyle/>
                    <a:p>
                      <a:pPr indent="0" lvl="0" marL="0" rtl="0" algn="ctr">
                        <a:spcBef>
                          <a:spcPts val="0"/>
                        </a:spcBef>
                        <a:spcAft>
                          <a:spcPts val="0"/>
                        </a:spcAft>
                        <a:buNone/>
                      </a:pPr>
                      <a:r>
                        <a:rPr lang="ar" sz="1200">
                          <a:latin typeface="Mada"/>
                          <a:ea typeface="Mada"/>
                          <a:cs typeface="Mada"/>
                          <a:sym typeface="Mada"/>
                        </a:rPr>
                        <a:t>AGRP</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CCK</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r h="171725">
                <a:tc>
                  <a:txBody>
                    <a:bodyPr/>
                    <a:lstStyle/>
                    <a:p>
                      <a:pPr indent="0" lvl="0" marL="0" rtl="0" algn="ctr">
                        <a:spcBef>
                          <a:spcPts val="0"/>
                        </a:spcBef>
                        <a:spcAft>
                          <a:spcPts val="0"/>
                        </a:spcAft>
                        <a:buNone/>
                      </a:pPr>
                      <a:r>
                        <a:rPr lang="ar" sz="1200">
                          <a:latin typeface="Mada"/>
                          <a:ea typeface="Mada"/>
                          <a:cs typeface="Mada"/>
                          <a:sym typeface="Mada"/>
                        </a:rPr>
                        <a:t>MCH</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CRH</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171725">
                <a:tc>
                  <a:txBody>
                    <a:bodyPr/>
                    <a:lstStyle/>
                    <a:p>
                      <a:pPr indent="0" lvl="0" marL="0" rtl="0" algn="ctr">
                        <a:spcBef>
                          <a:spcPts val="0"/>
                        </a:spcBef>
                        <a:spcAft>
                          <a:spcPts val="0"/>
                        </a:spcAft>
                        <a:buNone/>
                      </a:pPr>
                      <a:r>
                        <a:rPr lang="ar" sz="1200">
                          <a:latin typeface="Mada"/>
                          <a:ea typeface="Mada"/>
                          <a:cs typeface="Mada"/>
                          <a:sym typeface="Mada"/>
                        </a:rPr>
                        <a:t>Galanin</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a-MSH</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r h="171725">
                <a:tc>
                  <a:txBody>
                    <a:bodyPr/>
                    <a:lstStyle/>
                    <a:p>
                      <a:pPr indent="0" lvl="0" marL="0" rtl="0" algn="ctr">
                        <a:spcBef>
                          <a:spcPts val="0"/>
                        </a:spcBef>
                        <a:spcAft>
                          <a:spcPts val="0"/>
                        </a:spcAft>
                        <a:buNone/>
                      </a:pPr>
                      <a:r>
                        <a:rPr lang="ar" sz="1200">
                          <a:latin typeface="Mada"/>
                          <a:ea typeface="Mada"/>
                          <a:cs typeface="Mada"/>
                          <a:sym typeface="Mada"/>
                        </a:rPr>
                        <a:t>Orexin</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Insulin</a:t>
                      </a:r>
                      <a:endParaRPr b="1"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253875">
                <a:tc>
                  <a:txBody>
                    <a:bodyPr/>
                    <a:lstStyle/>
                    <a:p>
                      <a:pPr indent="0" lvl="0" marL="0" rtl="0" algn="ctr">
                        <a:spcBef>
                          <a:spcPts val="0"/>
                        </a:spcBef>
                        <a:spcAft>
                          <a:spcPts val="0"/>
                        </a:spcAft>
                        <a:buNone/>
                      </a:pPr>
                      <a:r>
                        <a:rPr b="1" lang="ar" sz="1200">
                          <a:latin typeface="Mada"/>
                          <a:ea typeface="Mada"/>
                          <a:cs typeface="Mada"/>
                          <a:sym typeface="Mada"/>
                        </a:rPr>
                        <a:t>Ghrelin</a:t>
                      </a:r>
                      <a:r>
                        <a:rPr b="1" lang="ar" sz="1200">
                          <a:solidFill>
                            <a:srgbClr val="A2C4C9"/>
                          </a:solidFill>
                          <a:latin typeface="Mada"/>
                          <a:ea typeface="Mada"/>
                          <a:cs typeface="Mada"/>
                          <a:sym typeface="Mada"/>
                        </a:rPr>
                        <a:t> </a:t>
                      </a:r>
                      <a:r>
                        <a:rPr lang="ar" sz="1200">
                          <a:solidFill>
                            <a:srgbClr val="6AA84F"/>
                          </a:solidFill>
                          <a:latin typeface="Mada"/>
                          <a:ea typeface="Mada"/>
                          <a:cs typeface="Mada"/>
                          <a:sym typeface="Mada"/>
                        </a:rPr>
                        <a:t>The hormone of hunger</a:t>
                      </a:r>
                      <a:endParaRPr sz="1200">
                        <a:solidFill>
                          <a:srgbClr val="6AA84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GLP</a:t>
                      </a:r>
                      <a:r>
                        <a:rPr b="1" lang="ar" sz="1200">
                          <a:solidFill>
                            <a:srgbClr val="CC0000"/>
                          </a:solidFill>
                          <a:latin typeface="Mada"/>
                          <a:ea typeface="Mada"/>
                          <a:cs typeface="Mada"/>
                          <a:sym typeface="Mada"/>
                        </a:rPr>
                        <a:t>-1</a:t>
                      </a:r>
                      <a:r>
                        <a:rPr b="1" baseline="30000" lang="ar" sz="1200">
                          <a:solidFill>
                            <a:srgbClr val="6AA84F"/>
                          </a:solidFill>
                          <a:latin typeface="Mada"/>
                          <a:ea typeface="Mada"/>
                          <a:cs typeface="Mada"/>
                          <a:sym typeface="Mada"/>
                        </a:rPr>
                        <a:t>1</a:t>
                      </a:r>
                      <a:endParaRPr b="1" baseline="30000" sz="1200">
                        <a:solidFill>
                          <a:srgbClr val="6AA84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r h="171725">
                <a:tc>
                  <a:txBody>
                    <a:bodyPr/>
                    <a:lstStyle/>
                    <a:p>
                      <a:pPr indent="0" lvl="0" marL="0" rtl="0" algn="ctr">
                        <a:spcBef>
                          <a:spcPts val="0"/>
                        </a:spcBef>
                        <a:spcAft>
                          <a:spcPts val="0"/>
                        </a:spcAft>
                        <a:buNone/>
                      </a:pPr>
                      <a:r>
                        <a:rPr lang="ar" sz="1200">
                          <a:latin typeface="Mada"/>
                          <a:ea typeface="Mada"/>
                          <a:cs typeface="Mada"/>
                          <a:sym typeface="Mada"/>
                        </a:rPr>
                        <a:t>Noradrenaline</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PYY 3-36</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253875">
                <a:tc>
                  <a:txBody>
                    <a:bodyPr/>
                    <a:lstStyle/>
                    <a:p>
                      <a:pPr indent="0" lvl="0" marL="0" rtl="0" algn="ctr">
                        <a:spcBef>
                          <a:spcPts val="0"/>
                        </a:spcBef>
                        <a:spcAft>
                          <a:spcPts val="0"/>
                        </a:spcAft>
                        <a:buNone/>
                      </a:pPr>
                      <a:r>
                        <a:rPr lang="ar" sz="1200">
                          <a:latin typeface="Mada"/>
                          <a:ea typeface="Mada"/>
                          <a:cs typeface="Mada"/>
                          <a:sym typeface="Mada"/>
                        </a:rPr>
                        <a:t>Endocannabinoids</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latin typeface="Mada"/>
                          <a:ea typeface="Mada"/>
                          <a:cs typeface="Mada"/>
                          <a:sym typeface="Mada"/>
                        </a:rPr>
                        <a:t>Leptin</a:t>
                      </a:r>
                      <a:endParaRPr sz="1200">
                        <a:solidFill>
                          <a:srgbClr val="6AA84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r h="171725">
                <a:tc>
                  <a:txBody>
                    <a:bodyPr/>
                    <a:lstStyle/>
                    <a:p>
                      <a:pPr indent="0" lvl="0" marL="0" rtl="0" algn="ctr">
                        <a:spcBef>
                          <a:spcPts val="0"/>
                        </a:spcBef>
                        <a:spcAft>
                          <a:spcPts val="0"/>
                        </a:spcAft>
                        <a:buNone/>
                      </a:pPr>
                      <a:r>
                        <a:rPr lang="ar" sz="1200">
                          <a:latin typeface="Mada"/>
                          <a:ea typeface="Mada"/>
                          <a:cs typeface="Mada"/>
                          <a:sym typeface="Mada"/>
                        </a:rPr>
                        <a:t>m, к Opioids</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Urocortin</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171725">
                <a:tc>
                  <a:txBody>
                    <a:bodyPr/>
                    <a:lstStyle/>
                    <a:p>
                      <a:pPr indent="0" lvl="0" marL="0" rtl="0" algn="ctr">
                        <a:spcBef>
                          <a:spcPts val="0"/>
                        </a:spcBef>
                        <a:spcAft>
                          <a:spcPts val="0"/>
                        </a:spcAft>
                        <a:buNone/>
                      </a:pPr>
                      <a:r>
                        <a:rPr lang="ar" sz="1200">
                          <a:latin typeface="Mada"/>
                          <a:ea typeface="Mada"/>
                          <a:cs typeface="Mada"/>
                          <a:sym typeface="Mada"/>
                        </a:rPr>
                        <a:t>Neurotransmitters</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Bombesin</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bl>
          </a:graphicData>
        </a:graphic>
      </p:graphicFrame>
      <p:sp>
        <p:nvSpPr>
          <p:cNvPr id="282" name="Google Shape;282;p32"/>
          <p:cNvSpPr txBox="1"/>
          <p:nvPr/>
        </p:nvSpPr>
        <p:spPr>
          <a:xfrm>
            <a:off x="3556800" y="1933325"/>
            <a:ext cx="3667200" cy="1539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Leptin from adipocytes acts on hypothalamus to decrease food intake and stimulate energy expenditure</a:t>
            </a:r>
            <a:endParaRPr sz="1100">
              <a:solidFill>
                <a:schemeClr val="dk1"/>
              </a:solidFill>
              <a:latin typeface="Mada"/>
              <a:ea typeface="Mada"/>
              <a:cs typeface="Mada"/>
              <a:sym typeface="Mada"/>
            </a:endParaRPr>
          </a:p>
          <a:p>
            <a:pPr indent="-298450" lvl="0" marL="457200" rtl="0" algn="l">
              <a:spcBef>
                <a:spcPts val="0"/>
              </a:spcBef>
              <a:spcAft>
                <a:spcPts val="0"/>
              </a:spcAft>
              <a:buClr>
                <a:srgbClr val="0B5394"/>
              </a:buClr>
              <a:buSzPts val="1100"/>
              <a:buFont typeface="Mada"/>
              <a:buChar char="●"/>
            </a:pPr>
            <a:r>
              <a:rPr lang="ar" sz="1100">
                <a:solidFill>
                  <a:srgbClr val="0B5394"/>
                </a:solidFill>
                <a:latin typeface="Mada"/>
                <a:ea typeface="Mada"/>
                <a:cs typeface="Mada"/>
                <a:sym typeface="Mada"/>
              </a:rPr>
              <a:t>Plasma levels of leptin are very high, correlating with the BMI. </a:t>
            </a:r>
            <a:endParaRPr sz="1100">
              <a:solidFill>
                <a:srgbClr val="0B5394"/>
              </a:solidFill>
              <a:latin typeface="Mada"/>
              <a:ea typeface="Mada"/>
              <a:cs typeface="Mada"/>
              <a:sym typeface="Mada"/>
            </a:endParaRPr>
          </a:p>
          <a:p>
            <a:pPr indent="-298450" lvl="0" marL="457200" rtl="0" algn="l">
              <a:spcBef>
                <a:spcPts val="0"/>
              </a:spcBef>
              <a:spcAft>
                <a:spcPts val="0"/>
              </a:spcAft>
              <a:buClr>
                <a:srgbClr val="0B5394"/>
              </a:buClr>
              <a:buSzPts val="1100"/>
              <a:buFont typeface="Mada"/>
              <a:buChar char="●"/>
            </a:pPr>
            <a:r>
              <a:rPr lang="ar" sz="1100">
                <a:solidFill>
                  <a:srgbClr val="0B5394"/>
                </a:solidFill>
                <a:latin typeface="Mada"/>
                <a:ea typeface="Mada"/>
                <a:cs typeface="Mada"/>
                <a:sym typeface="Mada"/>
              </a:rPr>
              <a:t>Weight loss due to food restriction decreases plasma levels of leptin.</a:t>
            </a:r>
            <a:endParaRPr sz="1100">
              <a:solidFill>
                <a:srgbClr val="0B5394"/>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 </a:t>
            </a:r>
            <a:r>
              <a:rPr lang="ar" sz="1100">
                <a:solidFill>
                  <a:srgbClr val="6AA84F"/>
                </a:solidFill>
                <a:latin typeface="Mada"/>
                <a:ea typeface="Mada"/>
                <a:cs typeface="Mada"/>
                <a:sym typeface="Mada"/>
              </a:rPr>
              <a:t>Deficiency or resistance to leptin leads to obesity</a:t>
            </a:r>
            <a:endParaRPr sz="1100">
              <a:solidFill>
                <a:srgbClr val="6AA84F"/>
              </a:solidFill>
              <a:latin typeface="Mada"/>
              <a:ea typeface="Mada"/>
              <a:cs typeface="Mada"/>
              <a:sym typeface="Mada"/>
            </a:endParaRPr>
          </a:p>
        </p:txBody>
      </p:sp>
      <p:pic>
        <p:nvPicPr>
          <p:cNvPr id="283" name="Google Shape;283;p32"/>
          <p:cNvPicPr preferRelativeResize="0"/>
          <p:nvPr/>
        </p:nvPicPr>
        <p:blipFill>
          <a:blip r:embed="rId3">
            <a:alphaModFix/>
          </a:blip>
          <a:stretch>
            <a:fillRect/>
          </a:stretch>
        </p:blipFill>
        <p:spPr>
          <a:xfrm>
            <a:off x="409575" y="7258050"/>
            <a:ext cx="6696826" cy="2286000"/>
          </a:xfrm>
          <a:prstGeom prst="rect">
            <a:avLst/>
          </a:prstGeom>
          <a:noFill/>
          <a:ln>
            <a:noFill/>
          </a:ln>
        </p:spPr>
      </p:pic>
      <p:sp>
        <p:nvSpPr>
          <p:cNvPr id="284" name="Google Shape;284;p32"/>
          <p:cNvSpPr txBox="1"/>
          <p:nvPr/>
        </p:nvSpPr>
        <p:spPr>
          <a:xfrm>
            <a:off x="266700" y="6706950"/>
            <a:ext cx="72933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Adaptations to weight loss (obesity protects obesity)</a:t>
            </a:r>
            <a:endParaRPr b="1" sz="2200">
              <a:highlight>
                <a:srgbClr val="D0E0E3"/>
              </a:highlight>
              <a:latin typeface="Mada"/>
              <a:ea typeface="Mada"/>
              <a:cs typeface="Mada"/>
              <a:sym typeface="Mada"/>
            </a:endParaRPr>
          </a:p>
        </p:txBody>
      </p:sp>
      <p:cxnSp>
        <p:nvCxnSpPr>
          <p:cNvPr id="285" name="Google Shape;285;p32"/>
          <p:cNvCxnSpPr/>
          <p:nvPr/>
        </p:nvCxnSpPr>
        <p:spPr>
          <a:xfrm rot="10800000">
            <a:off x="8900" y="9925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86" name="Google Shape;286;p3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Mechanism of obesity</a:t>
            </a:r>
            <a:endParaRPr b="1" i="1" sz="2600">
              <a:latin typeface="Mada"/>
              <a:ea typeface="Mada"/>
              <a:cs typeface="Mada"/>
              <a:sym typeface="Mada"/>
            </a:endParaRPr>
          </a:p>
        </p:txBody>
      </p:sp>
      <p:sp>
        <p:nvSpPr>
          <p:cNvPr id="287" name="Google Shape;287;p32"/>
          <p:cNvSpPr txBox="1"/>
          <p:nvPr/>
        </p:nvSpPr>
        <p:spPr>
          <a:xfrm>
            <a:off x="7886700" y="1124613"/>
            <a:ext cx="5715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a:buChar char="◄"/>
            </a:pPr>
            <a:r>
              <a:rPr b="1" lang="ar" sz="2200">
                <a:highlight>
                  <a:srgbClr val="D0E0E3"/>
                </a:highlight>
                <a:latin typeface="Mada"/>
                <a:ea typeface="Mada"/>
                <a:cs typeface="Mada"/>
                <a:sym typeface="Mada"/>
              </a:rPr>
              <a:t>Gut to brain signaling (hormones):</a:t>
            </a:r>
            <a:endParaRPr b="1" sz="2200">
              <a:highlight>
                <a:srgbClr val="D0E0E3"/>
              </a:highlight>
              <a:latin typeface="Mada"/>
              <a:ea typeface="Mada"/>
              <a:cs typeface="Mada"/>
              <a:sym typeface="Mada"/>
            </a:endParaRPr>
          </a:p>
        </p:txBody>
      </p:sp>
      <p:sp>
        <p:nvSpPr>
          <p:cNvPr id="288" name="Google Shape;288;p32"/>
          <p:cNvSpPr txBox="1"/>
          <p:nvPr/>
        </p:nvSpPr>
        <p:spPr>
          <a:xfrm>
            <a:off x="-22012" y="9873138"/>
            <a:ext cx="756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AA84F"/>
                </a:solidFill>
                <a:highlight>
                  <a:srgbClr val="FFFFFF"/>
                </a:highlight>
                <a:latin typeface="Mada"/>
                <a:ea typeface="Mada"/>
                <a:cs typeface="Mada"/>
                <a:sym typeface="Mada"/>
              </a:rPr>
              <a:t>1- </a:t>
            </a:r>
            <a:r>
              <a:rPr lang="ar" sz="900">
                <a:solidFill>
                  <a:srgbClr val="6AA84F"/>
                </a:solidFill>
                <a:highlight>
                  <a:srgbClr val="FFFFFF"/>
                </a:highlight>
                <a:latin typeface="Mada"/>
                <a:ea typeface="Mada"/>
                <a:cs typeface="Mada"/>
                <a:sym typeface="Mada"/>
              </a:rPr>
              <a:t>Famously known hormone that decrease food intake, on of the medications </a:t>
            </a:r>
            <a:r>
              <a:rPr lang="ar" sz="900">
                <a:solidFill>
                  <a:srgbClr val="6AA84F"/>
                </a:solidFill>
                <a:highlight>
                  <a:srgbClr val="FFFFFF"/>
                </a:highlight>
                <a:latin typeface="Mada"/>
                <a:ea typeface="Mada"/>
                <a:cs typeface="Mada"/>
                <a:sym typeface="Mada"/>
              </a:rPr>
              <a:t>used</a:t>
            </a:r>
            <a:r>
              <a:rPr lang="ar" sz="900">
                <a:solidFill>
                  <a:srgbClr val="6AA84F"/>
                </a:solidFill>
                <a:highlight>
                  <a:srgbClr val="FFFFFF"/>
                </a:highlight>
                <a:latin typeface="Mada"/>
                <a:ea typeface="Mada"/>
                <a:cs typeface="Mada"/>
                <a:sym typeface="Mada"/>
              </a:rPr>
              <a:t> to treat obesity is </a:t>
            </a:r>
            <a:r>
              <a:rPr b="1" lang="ar" sz="900">
                <a:solidFill>
                  <a:srgbClr val="6AA84F"/>
                </a:solidFill>
                <a:highlight>
                  <a:srgbClr val="FFFFFF"/>
                </a:highlight>
                <a:latin typeface="Mada"/>
                <a:ea typeface="Mada"/>
                <a:cs typeface="Mada"/>
                <a:sym typeface="Mada"/>
              </a:rPr>
              <a:t>Liraglutide </a:t>
            </a:r>
            <a:r>
              <a:rPr lang="ar" sz="900">
                <a:solidFill>
                  <a:srgbClr val="6AA84F"/>
                </a:solidFill>
                <a:highlight>
                  <a:srgbClr val="FFFFFF"/>
                </a:highlight>
                <a:latin typeface="Mada"/>
                <a:ea typeface="Mada"/>
                <a:cs typeface="Mada"/>
                <a:sym typeface="Mada"/>
              </a:rPr>
              <a:t>(Saxenda) which is a GLP-1 agonist.</a:t>
            </a:r>
            <a:endParaRPr sz="900">
              <a:solidFill>
                <a:srgbClr val="6AA84F"/>
              </a:solidFill>
              <a:highlight>
                <a:srgbClr val="FFFFFF"/>
              </a:highlight>
              <a:latin typeface="Mada"/>
              <a:ea typeface="Mada"/>
              <a:cs typeface="Mada"/>
              <a:sym typeface="Mada"/>
            </a:endParaRPr>
          </a:p>
          <a:p>
            <a:pPr indent="0" lvl="0" marL="0" rtl="0" algn="l">
              <a:spcBef>
                <a:spcPts val="0"/>
              </a:spcBef>
              <a:spcAft>
                <a:spcPts val="0"/>
              </a:spcAft>
              <a:buNone/>
            </a:pPr>
            <a:r>
              <a:rPr lang="ar" sz="900">
                <a:solidFill>
                  <a:srgbClr val="0B5394"/>
                </a:solidFill>
                <a:highlight>
                  <a:srgbClr val="FFFFFF"/>
                </a:highlight>
                <a:latin typeface="Mada"/>
                <a:ea typeface="Mada"/>
                <a:cs typeface="Mada"/>
                <a:sym typeface="Mada"/>
              </a:rPr>
              <a:t>2- The ob gene is found on chromosome 7 and produces a 16 kDa protein called leptin. In the ob ob mouse, a mutation in the ob gene leads to production of a non-functioning protein. Administration of normal leptin to these obese mice reduces food intake and corrects the obesity. A similar situation has been described in a very rare genetic condition causing obesity in humans, in which leptin is not expressed.</a:t>
            </a:r>
            <a:endParaRPr sz="900">
              <a:solidFill>
                <a:srgbClr val="6AA84F"/>
              </a:solidFill>
              <a:highlight>
                <a:srgbClr val="FFFFFF"/>
              </a:highlight>
              <a:latin typeface="Mada"/>
              <a:ea typeface="Mada"/>
              <a:cs typeface="Mada"/>
              <a:sym typeface="Mada"/>
            </a:endParaRPr>
          </a:p>
        </p:txBody>
      </p:sp>
      <p:sp>
        <p:nvSpPr>
          <p:cNvPr id="289" name="Google Shape;289;p32"/>
          <p:cNvSpPr txBox="1"/>
          <p:nvPr/>
        </p:nvSpPr>
        <p:spPr>
          <a:xfrm>
            <a:off x="3730525" y="1933325"/>
            <a:ext cx="3582900" cy="21390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90" name="Google Shape;290;p32"/>
          <p:cNvSpPr/>
          <p:nvPr/>
        </p:nvSpPr>
        <p:spPr>
          <a:xfrm>
            <a:off x="3730525" y="1533113"/>
            <a:ext cx="19671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Leptin</a:t>
            </a:r>
            <a:endParaRPr b="1">
              <a:solidFill>
                <a:srgbClr val="FFFFFF"/>
              </a:solidFill>
              <a:latin typeface="Mada"/>
              <a:ea typeface="Mada"/>
              <a:cs typeface="Mada"/>
              <a:sym typeface="Mada"/>
            </a:endParaRPr>
          </a:p>
        </p:txBody>
      </p:sp>
      <p:pic>
        <p:nvPicPr>
          <p:cNvPr id="291" name="Google Shape;291;p32"/>
          <p:cNvPicPr preferRelativeResize="0"/>
          <p:nvPr/>
        </p:nvPicPr>
        <p:blipFill>
          <a:blip r:embed="rId4">
            <a:alphaModFix/>
          </a:blip>
          <a:stretch>
            <a:fillRect/>
          </a:stretch>
        </p:blipFill>
        <p:spPr>
          <a:xfrm>
            <a:off x="4679768" y="3380987"/>
            <a:ext cx="1684408" cy="625600"/>
          </a:xfrm>
          <a:prstGeom prst="rect">
            <a:avLst/>
          </a:prstGeom>
          <a:noFill/>
          <a:ln cap="flat" cmpd="sng" w="9525">
            <a:solidFill>
              <a:schemeClr val="accent1"/>
            </a:solidFill>
            <a:prstDash val="solid"/>
            <a:round/>
            <a:headEnd len="sm" w="sm" type="none"/>
            <a:tailEnd len="sm" w="sm" type="none"/>
          </a:ln>
        </p:spPr>
      </p:pic>
      <p:sp>
        <p:nvSpPr>
          <p:cNvPr id="292" name="Google Shape;292;p32"/>
          <p:cNvSpPr txBox="1"/>
          <p:nvPr/>
        </p:nvSpPr>
        <p:spPr>
          <a:xfrm>
            <a:off x="3732000" y="4577225"/>
            <a:ext cx="3582900" cy="20250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93" name="Google Shape;293;p32"/>
          <p:cNvSpPr/>
          <p:nvPr/>
        </p:nvSpPr>
        <p:spPr>
          <a:xfrm>
            <a:off x="3732000" y="4177025"/>
            <a:ext cx="1967100" cy="400200"/>
          </a:xfrm>
          <a:prstGeom prst="snip1Rect">
            <a:avLst>
              <a:gd fmla="val 16667" name="adj"/>
            </a:avLst>
          </a:prstGeom>
          <a:solidFill>
            <a:schemeClr val="accent1"/>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Ghrelin</a:t>
            </a:r>
            <a:endParaRPr b="1">
              <a:solidFill>
                <a:srgbClr val="FFFFFF"/>
              </a:solidFill>
              <a:latin typeface="Mada"/>
              <a:ea typeface="Mada"/>
              <a:cs typeface="Mada"/>
              <a:sym typeface="Mada"/>
            </a:endParaRPr>
          </a:p>
        </p:txBody>
      </p:sp>
      <p:sp>
        <p:nvSpPr>
          <p:cNvPr id="294" name="Google Shape;294;p32"/>
          <p:cNvSpPr txBox="1"/>
          <p:nvPr/>
        </p:nvSpPr>
        <p:spPr>
          <a:xfrm>
            <a:off x="3579600" y="4577700"/>
            <a:ext cx="37338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Ghrelin is a recently discovered orexigenic hormone </a:t>
            </a:r>
            <a:r>
              <a:rPr lang="ar" sz="1100">
                <a:solidFill>
                  <a:srgbClr val="6AA84F"/>
                </a:solidFill>
                <a:latin typeface="Mada"/>
                <a:ea typeface="Mada"/>
                <a:cs typeface="Mada"/>
                <a:sym typeface="Mada"/>
              </a:rPr>
              <a:t>(</a:t>
            </a:r>
            <a:r>
              <a:rPr lang="ar" sz="1100">
                <a:solidFill>
                  <a:srgbClr val="6AA84F"/>
                </a:solidFill>
                <a:latin typeface="Mada"/>
                <a:ea typeface="Mada"/>
                <a:cs typeface="Mada"/>
                <a:sym typeface="Mada"/>
              </a:rPr>
              <a:t>an obesity hormone</a:t>
            </a:r>
            <a:r>
              <a:rPr lang="ar" sz="1100">
                <a:solidFill>
                  <a:srgbClr val="6AA84F"/>
                </a:solidFill>
                <a:latin typeface="Mada"/>
                <a:ea typeface="Mada"/>
                <a:cs typeface="Mada"/>
                <a:sym typeface="Mada"/>
              </a:rPr>
              <a:t>) </a:t>
            </a:r>
            <a:r>
              <a:rPr lang="ar"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solidFill>
                  <a:schemeClr val="accent6"/>
                </a:solidFill>
                <a:latin typeface="Mada"/>
                <a:ea typeface="Mada"/>
                <a:cs typeface="Mada"/>
                <a:sym typeface="Mada"/>
              </a:rPr>
              <a:t>Increase with hunger</a:t>
            </a:r>
            <a:r>
              <a:rPr b="1" lang="ar" sz="1100">
                <a:latin typeface="Mada"/>
                <a:ea typeface="Mada"/>
                <a:cs typeface="Mada"/>
                <a:sym typeface="Mada"/>
              </a:rPr>
              <a:t> decrease with eating </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Secreted primarily by the stomach and duodenu</a:t>
            </a:r>
            <a:r>
              <a:rPr lang="ar" sz="1100">
                <a:latin typeface="Mada"/>
                <a:ea typeface="Mada"/>
                <a:cs typeface="Mada"/>
                <a:sym typeface="Mada"/>
              </a:rPr>
              <a:t>m, and acts on hypothalamus to</a:t>
            </a:r>
            <a:r>
              <a:rPr lang="ar" sz="1100">
                <a:latin typeface="Mada"/>
                <a:ea typeface="Mada"/>
                <a:cs typeface="Mada"/>
                <a:sym typeface="Mada"/>
              </a:rPr>
              <a:t> </a:t>
            </a:r>
            <a:r>
              <a:rPr b="1" lang="ar" sz="1100">
                <a:solidFill>
                  <a:schemeClr val="accent6"/>
                </a:solidFill>
                <a:latin typeface="Mada"/>
                <a:ea typeface="Mada"/>
                <a:cs typeface="Mada"/>
                <a:sym typeface="Mada"/>
              </a:rPr>
              <a:t>stimulate appetite </a:t>
            </a:r>
            <a:endParaRPr b="1" sz="1100">
              <a:solidFill>
                <a:schemeClr val="accent6"/>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Has been implicated in both mealtime hunger and the long-term regulation of body weight.</a:t>
            </a:r>
            <a:endParaRPr sz="1100">
              <a:latin typeface="Mada"/>
              <a:ea typeface="Mada"/>
              <a:cs typeface="Mada"/>
              <a:sym typeface="Mada"/>
            </a:endParaRPr>
          </a:p>
        </p:txBody>
      </p:sp>
      <p:pic>
        <p:nvPicPr>
          <p:cNvPr id="295" name="Google Shape;295;p32"/>
          <p:cNvPicPr preferRelativeResize="0"/>
          <p:nvPr/>
        </p:nvPicPr>
        <p:blipFill>
          <a:blip r:embed="rId5">
            <a:alphaModFix/>
          </a:blip>
          <a:stretch>
            <a:fillRect/>
          </a:stretch>
        </p:blipFill>
        <p:spPr>
          <a:xfrm>
            <a:off x="4085011" y="5892123"/>
            <a:ext cx="907174" cy="667200"/>
          </a:xfrm>
          <a:prstGeom prst="rect">
            <a:avLst/>
          </a:prstGeom>
          <a:noFill/>
          <a:ln cap="flat" cmpd="sng" w="9525">
            <a:solidFill>
              <a:schemeClr val="accent1"/>
            </a:solidFill>
            <a:prstDash val="solid"/>
            <a:round/>
            <a:headEnd len="sm" w="sm" type="none"/>
            <a:tailEnd len="sm" w="sm" type="none"/>
          </a:ln>
        </p:spPr>
      </p:pic>
      <p:pic>
        <p:nvPicPr>
          <p:cNvPr id="296" name="Google Shape;296;p32"/>
          <p:cNvPicPr preferRelativeResize="0"/>
          <p:nvPr/>
        </p:nvPicPr>
        <p:blipFill>
          <a:blip r:embed="rId6">
            <a:alphaModFix/>
          </a:blip>
          <a:stretch>
            <a:fillRect/>
          </a:stretch>
        </p:blipFill>
        <p:spPr>
          <a:xfrm>
            <a:off x="5068388" y="5892125"/>
            <a:ext cx="907176" cy="667200"/>
          </a:xfrm>
          <a:prstGeom prst="rect">
            <a:avLst/>
          </a:prstGeom>
          <a:noFill/>
          <a:ln cap="flat" cmpd="sng" w="9525">
            <a:solidFill>
              <a:schemeClr val="accent1"/>
            </a:solidFill>
            <a:prstDash val="solid"/>
            <a:round/>
            <a:headEnd len="sm" w="sm" type="none"/>
            <a:tailEnd len="sm" w="sm" type="none"/>
          </a:ln>
        </p:spPr>
      </p:pic>
      <p:pic>
        <p:nvPicPr>
          <p:cNvPr id="297" name="Google Shape;297;p32"/>
          <p:cNvPicPr preferRelativeResize="0"/>
          <p:nvPr/>
        </p:nvPicPr>
        <p:blipFill>
          <a:blip r:embed="rId7">
            <a:alphaModFix/>
          </a:blip>
          <a:stretch>
            <a:fillRect/>
          </a:stretch>
        </p:blipFill>
        <p:spPr>
          <a:xfrm>
            <a:off x="6051763" y="5892125"/>
            <a:ext cx="907175" cy="66720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3"/>
          <p:cNvSpPr/>
          <p:nvPr/>
        </p:nvSpPr>
        <p:spPr>
          <a:xfrm>
            <a:off x="339825" y="8249600"/>
            <a:ext cx="6732000" cy="12852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a:p>
        </p:txBody>
      </p:sp>
      <p:sp>
        <p:nvSpPr>
          <p:cNvPr id="303" name="Google Shape;303;p33"/>
          <p:cNvSpPr/>
          <p:nvPr/>
        </p:nvSpPr>
        <p:spPr>
          <a:xfrm>
            <a:off x="339825" y="7691375"/>
            <a:ext cx="6732000" cy="4668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 </a:t>
            </a:r>
            <a:endParaRPr b="1" sz="1200">
              <a:solidFill>
                <a:schemeClr val="dk1"/>
              </a:solidFill>
              <a:latin typeface="Mada"/>
              <a:ea typeface="Mada"/>
              <a:cs typeface="Mada"/>
              <a:sym typeface="Mada"/>
            </a:endParaRPr>
          </a:p>
        </p:txBody>
      </p:sp>
      <p:sp>
        <p:nvSpPr>
          <p:cNvPr id="304" name="Google Shape;304;p33"/>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05" name="Google Shape;305;p33"/>
          <p:cNvSpPr txBox="1"/>
          <p:nvPr/>
        </p:nvSpPr>
        <p:spPr>
          <a:xfrm>
            <a:off x="7106400" y="2"/>
            <a:ext cx="453600" cy="562200"/>
          </a:xfrm>
          <a:prstGeom prst="rect">
            <a:avLst/>
          </a:prstGeom>
          <a:solidFill>
            <a:srgbClr val="77A9AD"/>
          </a:solidFill>
          <a:ln>
            <a:noFill/>
          </a:ln>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b="1" lang="ar">
                <a:solidFill>
                  <a:srgbClr val="FFFFFF"/>
                </a:solidFill>
                <a:latin typeface="Mada"/>
                <a:ea typeface="Mada"/>
                <a:cs typeface="Mada"/>
                <a:sym typeface="Mada"/>
              </a:rPr>
              <a:t>‹#›</a:t>
            </a:fld>
            <a:endParaRPr b="1">
              <a:solidFill>
                <a:srgbClr val="FFFFFF"/>
              </a:solidFill>
              <a:latin typeface="Mada"/>
              <a:ea typeface="Mada"/>
              <a:cs typeface="Mada"/>
              <a:sym typeface="Mada"/>
            </a:endParaRPr>
          </a:p>
        </p:txBody>
      </p:sp>
      <p:sp>
        <p:nvSpPr>
          <p:cNvPr id="306" name="Google Shape;306;p33"/>
          <p:cNvSpPr txBox="1"/>
          <p:nvPr/>
        </p:nvSpPr>
        <p:spPr>
          <a:xfrm>
            <a:off x="207025" y="944100"/>
            <a:ext cx="4030500" cy="5232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Mada"/>
              <a:buChar char="◄"/>
            </a:pPr>
            <a:r>
              <a:rPr b="1" lang="ar" sz="2200">
                <a:highlight>
                  <a:srgbClr val="D0E0E3"/>
                </a:highlight>
                <a:latin typeface="Mada"/>
                <a:ea typeface="Mada"/>
                <a:cs typeface="Mada"/>
                <a:sym typeface="Mada"/>
              </a:rPr>
              <a:t>Etiology &amp; Pathogenesis</a:t>
            </a:r>
            <a:endParaRPr sz="1200">
              <a:solidFill>
                <a:srgbClr val="1C4588"/>
              </a:solidFill>
              <a:latin typeface="Mada"/>
              <a:ea typeface="Mada"/>
              <a:cs typeface="Mada"/>
              <a:sym typeface="Mada"/>
            </a:endParaRPr>
          </a:p>
        </p:txBody>
      </p:sp>
      <p:sp>
        <p:nvSpPr>
          <p:cNvPr id="307" name="Google Shape;307;p33"/>
          <p:cNvSpPr/>
          <p:nvPr/>
        </p:nvSpPr>
        <p:spPr>
          <a:xfrm>
            <a:off x="9398574" y="643010"/>
            <a:ext cx="664800" cy="621300"/>
          </a:xfrm>
          <a:prstGeom prst="triangle">
            <a:avLst>
              <a:gd fmla="val 50000" name="adj"/>
            </a:avLst>
          </a:prstGeom>
          <a:solidFill>
            <a:srgbClr val="5386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8" name="Google Shape;308;p33"/>
          <p:cNvCxnSpPr/>
          <p:nvPr/>
        </p:nvCxnSpPr>
        <p:spPr>
          <a:xfrm flipH="1" rot="10800000">
            <a:off x="8560777" y="311988"/>
            <a:ext cx="2142600" cy="622500"/>
          </a:xfrm>
          <a:prstGeom prst="straightConnector1">
            <a:avLst/>
          </a:prstGeom>
          <a:noFill/>
          <a:ln cap="flat" cmpd="sng" w="19050">
            <a:solidFill>
              <a:srgbClr val="53868B"/>
            </a:solidFill>
            <a:prstDash val="solid"/>
            <a:round/>
            <a:headEnd len="med" w="med" type="none"/>
            <a:tailEnd len="med" w="med" type="none"/>
          </a:ln>
        </p:spPr>
      </p:cxnSp>
      <p:sp>
        <p:nvSpPr>
          <p:cNvPr id="309" name="Google Shape;309;p33"/>
          <p:cNvSpPr/>
          <p:nvPr/>
        </p:nvSpPr>
        <p:spPr>
          <a:xfrm rot="-964860">
            <a:off x="8584520" y="671161"/>
            <a:ext cx="226357" cy="208096"/>
          </a:xfrm>
          <a:prstGeom prst="triangle">
            <a:avLst>
              <a:gd fmla="val 5000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3"/>
          <p:cNvSpPr/>
          <p:nvPr/>
        </p:nvSpPr>
        <p:spPr>
          <a:xfrm rot="-971210">
            <a:off x="8814083" y="581427"/>
            <a:ext cx="224916" cy="208023"/>
          </a:xfrm>
          <a:prstGeom prst="triangle">
            <a:avLst>
              <a:gd fmla="val 5000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3"/>
          <p:cNvSpPr txBox="1"/>
          <p:nvPr/>
        </p:nvSpPr>
        <p:spPr>
          <a:xfrm>
            <a:off x="8225800" y="443472"/>
            <a:ext cx="869100" cy="19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800">
                <a:latin typeface="Mada"/>
                <a:ea typeface="Mada"/>
                <a:cs typeface="Mada"/>
                <a:sym typeface="Mada"/>
              </a:rPr>
              <a:t>Caloric Intake</a:t>
            </a:r>
            <a:endParaRPr b="1" sz="800">
              <a:latin typeface="Mada"/>
              <a:ea typeface="Mada"/>
              <a:cs typeface="Mada"/>
              <a:sym typeface="Mada"/>
            </a:endParaRPr>
          </a:p>
        </p:txBody>
      </p:sp>
      <p:sp>
        <p:nvSpPr>
          <p:cNvPr id="312" name="Google Shape;312;p33"/>
          <p:cNvSpPr txBox="1"/>
          <p:nvPr/>
        </p:nvSpPr>
        <p:spPr>
          <a:xfrm>
            <a:off x="8319867" y="941608"/>
            <a:ext cx="869100" cy="19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800">
                <a:latin typeface="Mada"/>
                <a:ea typeface="Mada"/>
                <a:cs typeface="Mada"/>
                <a:sym typeface="Mada"/>
              </a:rPr>
              <a:t>Diet Composition</a:t>
            </a:r>
            <a:r>
              <a:rPr b="1" lang="ar" sz="800">
                <a:solidFill>
                  <a:srgbClr val="CC0000"/>
                </a:solidFill>
                <a:latin typeface="Mada"/>
                <a:ea typeface="Mada"/>
                <a:cs typeface="Mada"/>
                <a:sym typeface="Mada"/>
              </a:rPr>
              <a:t> </a:t>
            </a:r>
            <a:endParaRPr b="1" sz="800">
              <a:solidFill>
                <a:srgbClr val="CC0000"/>
              </a:solidFill>
              <a:latin typeface="Mada"/>
              <a:ea typeface="Mada"/>
              <a:cs typeface="Mada"/>
              <a:sym typeface="Mada"/>
            </a:endParaRPr>
          </a:p>
        </p:txBody>
      </p:sp>
      <p:sp>
        <p:nvSpPr>
          <p:cNvPr id="313" name="Google Shape;313;p33"/>
          <p:cNvSpPr/>
          <p:nvPr/>
        </p:nvSpPr>
        <p:spPr>
          <a:xfrm>
            <a:off x="2117475" y="4397000"/>
            <a:ext cx="3214200" cy="549000"/>
          </a:xfrm>
          <a:prstGeom prst="snip2SameRect">
            <a:avLst>
              <a:gd fmla="val 16667" name="adj1"/>
              <a:gd fmla="val 17959" name="adj2"/>
            </a:avLst>
          </a:prstGeom>
          <a:solidFill>
            <a:srgbClr val="53868B"/>
          </a:solid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Central Nervous System</a:t>
            </a:r>
            <a:r>
              <a:rPr b="1" baseline="30000" lang="ar">
                <a:solidFill>
                  <a:srgbClr val="FFFFFF"/>
                </a:solidFill>
                <a:latin typeface="Mada"/>
                <a:ea typeface="Mada"/>
                <a:cs typeface="Mada"/>
                <a:sym typeface="Mada"/>
              </a:rPr>
              <a:t>3</a:t>
            </a:r>
            <a:endParaRPr b="1" baseline="30000">
              <a:solidFill>
                <a:srgbClr val="FFFFFF"/>
              </a:solidFill>
              <a:latin typeface="Mada"/>
              <a:ea typeface="Mada"/>
              <a:cs typeface="Mada"/>
              <a:sym typeface="Mada"/>
            </a:endParaRPr>
          </a:p>
        </p:txBody>
      </p:sp>
      <p:sp>
        <p:nvSpPr>
          <p:cNvPr id="314" name="Google Shape;314;p33"/>
          <p:cNvSpPr/>
          <p:nvPr/>
        </p:nvSpPr>
        <p:spPr>
          <a:xfrm>
            <a:off x="2117475" y="5117549"/>
            <a:ext cx="3214200" cy="376800"/>
          </a:xfrm>
          <a:prstGeom prst="snip2SameRect">
            <a:avLst>
              <a:gd fmla="val 16667" name="adj1"/>
              <a:gd fmla="val 17959" name="adj2"/>
            </a:avLst>
          </a:prstGeom>
          <a:solidFill>
            <a:srgbClr val="B8D2D5"/>
          </a:solid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a:latin typeface="Mada"/>
                <a:ea typeface="Mada"/>
                <a:cs typeface="Mada"/>
                <a:sym typeface="Mada"/>
              </a:rPr>
              <a:t>Intake</a:t>
            </a:r>
            <a:endParaRPr>
              <a:latin typeface="Mada"/>
              <a:ea typeface="Mada"/>
              <a:cs typeface="Mada"/>
              <a:sym typeface="Mada"/>
            </a:endParaRPr>
          </a:p>
        </p:txBody>
      </p:sp>
      <p:sp>
        <p:nvSpPr>
          <p:cNvPr id="315" name="Google Shape;315;p33"/>
          <p:cNvSpPr/>
          <p:nvPr/>
        </p:nvSpPr>
        <p:spPr>
          <a:xfrm>
            <a:off x="2117475" y="5814804"/>
            <a:ext cx="3214200" cy="376800"/>
          </a:xfrm>
          <a:prstGeom prst="snip2SameRect">
            <a:avLst>
              <a:gd fmla="val 16667" name="adj1"/>
              <a:gd fmla="val 17959" name="adj2"/>
            </a:avLst>
          </a:prstGeom>
          <a:solidFill>
            <a:srgbClr val="B8D2D5"/>
          </a:solid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a:latin typeface="Mada"/>
                <a:ea typeface="Mada"/>
                <a:cs typeface="Mada"/>
                <a:sym typeface="Mada"/>
              </a:rPr>
              <a:t>Nutrient utilization &amp; thermogenesis</a:t>
            </a:r>
            <a:endParaRPr>
              <a:latin typeface="Mada"/>
              <a:ea typeface="Mada"/>
              <a:cs typeface="Mada"/>
              <a:sym typeface="Mada"/>
            </a:endParaRPr>
          </a:p>
        </p:txBody>
      </p:sp>
      <p:sp>
        <p:nvSpPr>
          <p:cNvPr id="316" name="Google Shape;316;p33"/>
          <p:cNvSpPr/>
          <p:nvPr/>
        </p:nvSpPr>
        <p:spPr>
          <a:xfrm>
            <a:off x="2117475" y="6512035"/>
            <a:ext cx="3214200" cy="376800"/>
          </a:xfrm>
          <a:prstGeom prst="snip2SameRect">
            <a:avLst>
              <a:gd fmla="val 16667" name="adj1"/>
              <a:gd fmla="val 17959" name="adj2"/>
            </a:avLst>
          </a:prstGeom>
          <a:solidFill>
            <a:srgbClr val="B8D2D5"/>
          </a:solid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a:latin typeface="Mada"/>
                <a:ea typeface="Mada"/>
                <a:cs typeface="Mada"/>
                <a:sym typeface="Mada"/>
              </a:rPr>
              <a:t>Adipose tissue</a:t>
            </a:r>
            <a:endParaRPr>
              <a:latin typeface="Mada"/>
              <a:ea typeface="Mada"/>
              <a:cs typeface="Mada"/>
              <a:sym typeface="Mada"/>
            </a:endParaRPr>
          </a:p>
        </p:txBody>
      </p:sp>
      <p:cxnSp>
        <p:nvCxnSpPr>
          <p:cNvPr id="317" name="Google Shape;317;p33"/>
          <p:cNvCxnSpPr/>
          <p:nvPr/>
        </p:nvCxnSpPr>
        <p:spPr>
          <a:xfrm rot="10800000">
            <a:off x="3459069" y="6167153"/>
            <a:ext cx="0" cy="315300"/>
          </a:xfrm>
          <a:prstGeom prst="straightConnector1">
            <a:avLst/>
          </a:prstGeom>
          <a:noFill/>
          <a:ln cap="flat" cmpd="sng" w="28575">
            <a:solidFill>
              <a:srgbClr val="53868B"/>
            </a:solidFill>
            <a:prstDash val="solid"/>
            <a:round/>
            <a:headEnd len="med" w="med" type="none"/>
            <a:tailEnd len="med" w="med" type="triangle"/>
          </a:ln>
        </p:spPr>
      </p:cxnSp>
      <p:cxnSp>
        <p:nvCxnSpPr>
          <p:cNvPr id="318" name="Google Shape;318;p33"/>
          <p:cNvCxnSpPr/>
          <p:nvPr/>
        </p:nvCxnSpPr>
        <p:spPr>
          <a:xfrm>
            <a:off x="3990107" y="6166977"/>
            <a:ext cx="0" cy="315300"/>
          </a:xfrm>
          <a:prstGeom prst="straightConnector1">
            <a:avLst/>
          </a:prstGeom>
          <a:noFill/>
          <a:ln cap="flat" cmpd="sng" w="28575">
            <a:solidFill>
              <a:srgbClr val="53868B"/>
            </a:solidFill>
            <a:prstDash val="solid"/>
            <a:round/>
            <a:headEnd len="med" w="med" type="none"/>
            <a:tailEnd len="med" w="med" type="triangle"/>
          </a:ln>
        </p:spPr>
      </p:cxnSp>
      <p:cxnSp>
        <p:nvCxnSpPr>
          <p:cNvPr id="319" name="Google Shape;319;p33"/>
          <p:cNvCxnSpPr/>
          <p:nvPr/>
        </p:nvCxnSpPr>
        <p:spPr>
          <a:xfrm rot="10800000">
            <a:off x="3447714" y="5477861"/>
            <a:ext cx="0" cy="315300"/>
          </a:xfrm>
          <a:prstGeom prst="straightConnector1">
            <a:avLst/>
          </a:prstGeom>
          <a:noFill/>
          <a:ln cap="flat" cmpd="sng" w="28575">
            <a:solidFill>
              <a:srgbClr val="53868B"/>
            </a:solidFill>
            <a:prstDash val="solid"/>
            <a:round/>
            <a:headEnd len="med" w="med" type="none"/>
            <a:tailEnd len="med" w="med" type="triangle"/>
          </a:ln>
        </p:spPr>
      </p:cxnSp>
      <p:cxnSp>
        <p:nvCxnSpPr>
          <p:cNvPr id="320" name="Google Shape;320;p33"/>
          <p:cNvCxnSpPr/>
          <p:nvPr/>
        </p:nvCxnSpPr>
        <p:spPr>
          <a:xfrm>
            <a:off x="3978751" y="5477685"/>
            <a:ext cx="0" cy="315300"/>
          </a:xfrm>
          <a:prstGeom prst="straightConnector1">
            <a:avLst/>
          </a:prstGeom>
          <a:noFill/>
          <a:ln cap="flat" cmpd="sng" w="28575">
            <a:solidFill>
              <a:srgbClr val="53868B"/>
            </a:solidFill>
            <a:prstDash val="solid"/>
            <a:round/>
            <a:headEnd len="med" w="med" type="none"/>
            <a:tailEnd len="med" w="med" type="triangle"/>
          </a:ln>
        </p:spPr>
      </p:cxnSp>
      <p:cxnSp>
        <p:nvCxnSpPr>
          <p:cNvPr id="321" name="Google Shape;321;p33"/>
          <p:cNvCxnSpPr/>
          <p:nvPr/>
        </p:nvCxnSpPr>
        <p:spPr>
          <a:xfrm rot="10800000">
            <a:off x="5331707" y="4636436"/>
            <a:ext cx="600" cy="1998000"/>
          </a:xfrm>
          <a:prstGeom prst="curvedConnector3">
            <a:avLst>
              <a:gd fmla="val -221662500" name="adj1"/>
            </a:avLst>
          </a:prstGeom>
          <a:noFill/>
          <a:ln cap="flat" cmpd="sng" w="28575">
            <a:solidFill>
              <a:srgbClr val="53868B"/>
            </a:solidFill>
            <a:prstDash val="solid"/>
            <a:round/>
            <a:headEnd len="med" w="med" type="triangle"/>
            <a:tailEnd len="med" w="med" type="none"/>
          </a:ln>
        </p:spPr>
      </p:cxnSp>
      <p:cxnSp>
        <p:nvCxnSpPr>
          <p:cNvPr id="322" name="Google Shape;322;p33"/>
          <p:cNvCxnSpPr/>
          <p:nvPr/>
        </p:nvCxnSpPr>
        <p:spPr>
          <a:xfrm rot="10800000">
            <a:off x="5331707" y="4636548"/>
            <a:ext cx="600" cy="1311300"/>
          </a:xfrm>
          <a:prstGeom prst="curvedConnector3">
            <a:avLst>
              <a:gd fmla="val -154370833" name="adj1"/>
            </a:avLst>
          </a:prstGeom>
          <a:noFill/>
          <a:ln cap="flat" cmpd="sng" w="28575">
            <a:solidFill>
              <a:srgbClr val="53868B"/>
            </a:solidFill>
            <a:prstDash val="solid"/>
            <a:round/>
            <a:headEnd len="med" w="med" type="triangle"/>
            <a:tailEnd len="med" w="med" type="none"/>
          </a:ln>
        </p:spPr>
      </p:cxnSp>
      <p:cxnSp>
        <p:nvCxnSpPr>
          <p:cNvPr id="323" name="Google Shape;323;p33"/>
          <p:cNvCxnSpPr/>
          <p:nvPr/>
        </p:nvCxnSpPr>
        <p:spPr>
          <a:xfrm rot="10800000">
            <a:off x="5331707" y="4636636"/>
            <a:ext cx="600" cy="624600"/>
          </a:xfrm>
          <a:prstGeom prst="curvedConnector3">
            <a:avLst>
              <a:gd fmla="val -95491667" name="adj1"/>
            </a:avLst>
          </a:prstGeom>
          <a:noFill/>
          <a:ln cap="flat" cmpd="sng" w="28575">
            <a:solidFill>
              <a:srgbClr val="53868B"/>
            </a:solidFill>
            <a:prstDash val="solid"/>
            <a:round/>
            <a:headEnd len="med" w="med" type="triangle"/>
            <a:tailEnd len="med" w="med" type="none"/>
          </a:ln>
        </p:spPr>
      </p:cxnSp>
      <p:sp>
        <p:nvSpPr>
          <p:cNvPr id="324" name="Google Shape;324;p33"/>
          <p:cNvSpPr/>
          <p:nvPr/>
        </p:nvSpPr>
        <p:spPr>
          <a:xfrm>
            <a:off x="5595918" y="4985478"/>
            <a:ext cx="1665600" cy="984300"/>
          </a:xfrm>
          <a:prstGeom prst="snip2SameRect">
            <a:avLst>
              <a:gd fmla="val 16667" name="adj1"/>
              <a:gd fmla="val 17959" name="adj2"/>
            </a:avLst>
          </a:prstGeom>
          <a:solidFill>
            <a:srgbClr val="81B0B4"/>
          </a:solid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a:solidFill>
                  <a:srgbClr val="FFFFFF"/>
                </a:solidFill>
                <a:latin typeface="Mada"/>
                <a:ea typeface="Mada"/>
                <a:cs typeface="Mada"/>
                <a:sym typeface="Mada"/>
              </a:rPr>
              <a:t>Efferent signals</a:t>
            </a:r>
            <a:br>
              <a:rPr lang="ar">
                <a:solidFill>
                  <a:srgbClr val="FFFFFF"/>
                </a:solidFill>
                <a:latin typeface="Mada"/>
                <a:ea typeface="Mada"/>
                <a:cs typeface="Mada"/>
                <a:sym typeface="Mada"/>
              </a:rPr>
            </a:br>
            <a:r>
              <a:rPr lang="ar">
                <a:solidFill>
                  <a:srgbClr val="FFFFFF"/>
                </a:solidFill>
                <a:latin typeface="Mada"/>
                <a:ea typeface="Mada"/>
                <a:cs typeface="Mada"/>
                <a:sym typeface="Mada"/>
              </a:rPr>
              <a:t>(SNS, hormones, etc.)</a:t>
            </a:r>
            <a:endParaRPr>
              <a:solidFill>
                <a:srgbClr val="FFFFFF"/>
              </a:solidFill>
              <a:latin typeface="Mada"/>
              <a:ea typeface="Mada"/>
              <a:cs typeface="Mada"/>
              <a:sym typeface="Mada"/>
            </a:endParaRPr>
          </a:p>
        </p:txBody>
      </p:sp>
      <p:cxnSp>
        <p:nvCxnSpPr>
          <p:cNvPr id="325" name="Google Shape;325;p33"/>
          <p:cNvCxnSpPr/>
          <p:nvPr/>
        </p:nvCxnSpPr>
        <p:spPr>
          <a:xfrm flipH="1" rot="10800000">
            <a:off x="2117482" y="4667315"/>
            <a:ext cx="600" cy="1998000"/>
          </a:xfrm>
          <a:prstGeom prst="curvedConnector3">
            <a:avLst>
              <a:gd fmla="val -221662500" name="adj1"/>
            </a:avLst>
          </a:prstGeom>
          <a:noFill/>
          <a:ln cap="flat" cmpd="sng" w="28575">
            <a:solidFill>
              <a:srgbClr val="53868B"/>
            </a:solidFill>
            <a:prstDash val="solid"/>
            <a:round/>
            <a:headEnd len="med" w="med" type="none"/>
            <a:tailEnd len="med" w="med" type="triangle"/>
          </a:ln>
        </p:spPr>
      </p:cxnSp>
      <p:cxnSp>
        <p:nvCxnSpPr>
          <p:cNvPr id="326" name="Google Shape;326;p33"/>
          <p:cNvCxnSpPr/>
          <p:nvPr/>
        </p:nvCxnSpPr>
        <p:spPr>
          <a:xfrm flipH="1" rot="10800000">
            <a:off x="2117482" y="4667427"/>
            <a:ext cx="600" cy="1311300"/>
          </a:xfrm>
          <a:prstGeom prst="curvedConnector3">
            <a:avLst>
              <a:gd fmla="val -154370833" name="adj1"/>
            </a:avLst>
          </a:prstGeom>
          <a:noFill/>
          <a:ln cap="flat" cmpd="sng" w="28575">
            <a:solidFill>
              <a:srgbClr val="53868B"/>
            </a:solidFill>
            <a:prstDash val="solid"/>
            <a:round/>
            <a:headEnd len="med" w="med" type="none"/>
            <a:tailEnd len="med" w="med" type="triangle"/>
          </a:ln>
        </p:spPr>
      </p:cxnSp>
      <p:cxnSp>
        <p:nvCxnSpPr>
          <p:cNvPr id="327" name="Google Shape;327;p33"/>
          <p:cNvCxnSpPr/>
          <p:nvPr/>
        </p:nvCxnSpPr>
        <p:spPr>
          <a:xfrm flipH="1" rot="10800000">
            <a:off x="2117482" y="4667515"/>
            <a:ext cx="600" cy="624600"/>
          </a:xfrm>
          <a:prstGeom prst="curvedConnector3">
            <a:avLst>
              <a:gd fmla="val -95491667" name="adj1"/>
            </a:avLst>
          </a:prstGeom>
          <a:noFill/>
          <a:ln cap="flat" cmpd="sng" w="28575">
            <a:solidFill>
              <a:srgbClr val="53868B"/>
            </a:solidFill>
            <a:prstDash val="solid"/>
            <a:round/>
            <a:headEnd len="med" w="med" type="none"/>
            <a:tailEnd len="med" w="med" type="triangle"/>
          </a:ln>
        </p:spPr>
      </p:cxnSp>
      <p:sp>
        <p:nvSpPr>
          <p:cNvPr id="328" name="Google Shape;328;p33"/>
          <p:cNvSpPr/>
          <p:nvPr/>
        </p:nvSpPr>
        <p:spPr>
          <a:xfrm>
            <a:off x="267557" y="5060403"/>
            <a:ext cx="1665600" cy="984300"/>
          </a:xfrm>
          <a:prstGeom prst="snip2SameRect">
            <a:avLst>
              <a:gd fmla="val 16667" name="adj1"/>
              <a:gd fmla="val 17959" name="adj2"/>
            </a:avLst>
          </a:prstGeom>
          <a:solidFill>
            <a:srgbClr val="81B0B4"/>
          </a:solid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a:solidFill>
                  <a:srgbClr val="FFFFFF"/>
                </a:solidFill>
                <a:latin typeface="Mada"/>
                <a:ea typeface="Mada"/>
                <a:cs typeface="Mada"/>
                <a:sym typeface="Mada"/>
              </a:rPr>
              <a:t>Afferent signals (nutrients, leptin, etc.)</a:t>
            </a:r>
            <a:endParaRPr>
              <a:solidFill>
                <a:srgbClr val="FFFFFF"/>
              </a:solidFill>
              <a:latin typeface="Mada"/>
              <a:ea typeface="Mada"/>
              <a:cs typeface="Mada"/>
              <a:sym typeface="Mada"/>
            </a:endParaRPr>
          </a:p>
        </p:txBody>
      </p:sp>
      <p:sp>
        <p:nvSpPr>
          <p:cNvPr id="329" name="Google Shape;329;p33"/>
          <p:cNvSpPr/>
          <p:nvPr/>
        </p:nvSpPr>
        <p:spPr>
          <a:xfrm rot="-1055421">
            <a:off x="10168389" y="129486"/>
            <a:ext cx="386156" cy="260249"/>
          </a:xfrm>
          <a:prstGeom prst="triangl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3"/>
          <p:cNvSpPr txBox="1"/>
          <p:nvPr/>
        </p:nvSpPr>
        <p:spPr>
          <a:xfrm>
            <a:off x="9701968" y="-138050"/>
            <a:ext cx="1319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800">
                <a:solidFill>
                  <a:srgbClr val="383838"/>
                </a:solidFill>
                <a:latin typeface="Mada"/>
                <a:ea typeface="Mada"/>
                <a:cs typeface="Mada"/>
                <a:sym typeface="Mada"/>
              </a:rPr>
              <a:t>Energy expenditure</a:t>
            </a:r>
            <a:endParaRPr b="1" sz="800">
              <a:solidFill>
                <a:srgbClr val="383838"/>
              </a:solidFill>
              <a:latin typeface="Mada"/>
              <a:ea typeface="Mada"/>
              <a:cs typeface="Mada"/>
              <a:sym typeface="Mada"/>
            </a:endParaRPr>
          </a:p>
        </p:txBody>
      </p:sp>
      <p:sp>
        <p:nvSpPr>
          <p:cNvPr id="331" name="Google Shape;331;p33"/>
          <p:cNvSpPr txBox="1"/>
          <p:nvPr/>
        </p:nvSpPr>
        <p:spPr>
          <a:xfrm>
            <a:off x="124675" y="7115850"/>
            <a:ext cx="43626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rgbClr val="D0E0E3"/>
                </a:highlight>
                <a:latin typeface="Mada"/>
                <a:ea typeface="Mada"/>
                <a:cs typeface="Mada"/>
                <a:sym typeface="Mada"/>
              </a:rPr>
              <a:t>Obesity: How does it happen? </a:t>
            </a:r>
            <a:endParaRPr b="1" sz="2200">
              <a:highlight>
                <a:srgbClr val="D0E0E3"/>
              </a:highlight>
              <a:latin typeface="Mada"/>
              <a:ea typeface="Mada"/>
              <a:cs typeface="Mada"/>
              <a:sym typeface="Mada"/>
            </a:endParaRPr>
          </a:p>
        </p:txBody>
      </p:sp>
      <p:sp>
        <p:nvSpPr>
          <p:cNvPr id="332" name="Google Shape;332;p33"/>
          <p:cNvSpPr/>
          <p:nvPr/>
        </p:nvSpPr>
        <p:spPr>
          <a:xfrm>
            <a:off x="354225" y="7709850"/>
            <a:ext cx="360300" cy="367800"/>
          </a:xfrm>
          <a:prstGeom prst="rect">
            <a:avLst/>
          </a:prstGeom>
          <a:solidFill>
            <a:srgbClr val="45818E"/>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 1</a:t>
            </a:r>
            <a:endParaRPr>
              <a:solidFill>
                <a:srgbClr val="FFFFFF"/>
              </a:solidFill>
              <a:latin typeface="Mada"/>
              <a:ea typeface="Mada"/>
              <a:cs typeface="Mada"/>
              <a:sym typeface="Mada"/>
            </a:endParaRPr>
          </a:p>
        </p:txBody>
      </p:sp>
      <p:sp>
        <p:nvSpPr>
          <p:cNvPr id="333" name="Google Shape;333;p33"/>
          <p:cNvSpPr/>
          <p:nvPr/>
        </p:nvSpPr>
        <p:spPr>
          <a:xfrm>
            <a:off x="339825" y="8249600"/>
            <a:ext cx="360300" cy="376800"/>
          </a:xfrm>
          <a:prstGeom prst="rect">
            <a:avLst/>
          </a:prstGeom>
          <a:solidFill>
            <a:srgbClr val="45818E"/>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 2</a:t>
            </a:r>
            <a:endParaRPr b="1">
              <a:solidFill>
                <a:srgbClr val="FFFFFF"/>
              </a:solidFill>
              <a:latin typeface="Mada"/>
              <a:ea typeface="Mada"/>
              <a:cs typeface="Mada"/>
              <a:sym typeface="Mada"/>
            </a:endParaRPr>
          </a:p>
        </p:txBody>
      </p:sp>
      <p:sp>
        <p:nvSpPr>
          <p:cNvPr id="334" name="Google Shape;334;p33"/>
          <p:cNvSpPr txBox="1"/>
          <p:nvPr/>
        </p:nvSpPr>
        <p:spPr>
          <a:xfrm>
            <a:off x="314325" y="1427125"/>
            <a:ext cx="6947100" cy="975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Multifactorial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Biochemical/Dietary/behavioral pathways.</a:t>
            </a:r>
            <a:endParaRPr b="1" sz="1200">
              <a:latin typeface="Mada"/>
              <a:ea typeface="Mada"/>
              <a:cs typeface="Mada"/>
              <a:sym typeface="Mada"/>
            </a:endParaRPr>
          </a:p>
          <a:p>
            <a:pPr indent="-304800" lvl="1" marL="914400" rtl="0" algn="l">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Some individuals eat more during periods of heavy exercise or during  pregnancy  and  are unable to get back to their former eating habits. The increase in obesity in social  class 5 can  usually be related  to  the  type  of  food consumed (i.e. food containing sugar and fat). Psychological factors and how food is presented  may override complex biochemical interactions.</a:t>
            </a:r>
            <a:endParaRPr sz="1200">
              <a:solidFill>
                <a:srgbClr val="0B5394"/>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Imbalance between energy intake and energy expenditure</a:t>
            </a:r>
            <a:endParaRPr b="1" sz="1200">
              <a:latin typeface="Mada"/>
              <a:ea typeface="Mada"/>
              <a:cs typeface="Mada"/>
              <a:sym typeface="Mada"/>
            </a:endParaRPr>
          </a:p>
          <a:p>
            <a:pPr indent="-304800" lvl="1" marL="914400" rtl="0" algn="l">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Energy balance is determined by several variables, including </a:t>
            </a:r>
            <a:r>
              <a:rPr b="1" lang="ar" sz="1200">
                <a:solidFill>
                  <a:srgbClr val="0B5394"/>
                </a:solidFill>
                <a:latin typeface="Mada"/>
                <a:ea typeface="Mada"/>
                <a:cs typeface="Mada"/>
                <a:sym typeface="Mada"/>
              </a:rPr>
              <a:t>basal</a:t>
            </a:r>
            <a:r>
              <a:rPr lang="ar" sz="1200">
                <a:solidFill>
                  <a:srgbClr val="0B5394"/>
                </a:solidFill>
                <a:latin typeface="Mada"/>
                <a:ea typeface="Mada"/>
                <a:cs typeface="Mada"/>
                <a:sym typeface="Mada"/>
              </a:rPr>
              <a:t> </a:t>
            </a:r>
            <a:r>
              <a:rPr b="1" lang="ar" sz="1200">
                <a:solidFill>
                  <a:srgbClr val="0B5394"/>
                </a:solidFill>
                <a:latin typeface="Mada"/>
                <a:ea typeface="Mada"/>
                <a:cs typeface="Mada"/>
                <a:sym typeface="Mada"/>
              </a:rPr>
              <a:t>metabolic rate (BMR)</a:t>
            </a:r>
            <a:r>
              <a:rPr b="1" baseline="30000" lang="ar" sz="1200">
                <a:solidFill>
                  <a:srgbClr val="0B5394"/>
                </a:solidFill>
                <a:latin typeface="Mada"/>
                <a:ea typeface="Mada"/>
                <a:cs typeface="Mada"/>
                <a:sym typeface="Mada"/>
              </a:rPr>
              <a:t>1</a:t>
            </a:r>
            <a:r>
              <a:rPr lang="ar" sz="1200">
                <a:solidFill>
                  <a:srgbClr val="0B5394"/>
                </a:solidFill>
                <a:latin typeface="Mada"/>
                <a:ea typeface="Mada"/>
                <a:cs typeface="Mada"/>
                <a:sym typeface="Mada"/>
              </a:rPr>
              <a:t>, </a:t>
            </a:r>
            <a:r>
              <a:rPr b="1" lang="ar" sz="1200">
                <a:solidFill>
                  <a:srgbClr val="0B5394"/>
                </a:solidFill>
                <a:latin typeface="Mada"/>
                <a:ea typeface="Mada"/>
                <a:cs typeface="Mada"/>
                <a:sym typeface="Mada"/>
              </a:rPr>
              <a:t>appetite</a:t>
            </a:r>
            <a:r>
              <a:rPr lang="ar" sz="1200">
                <a:solidFill>
                  <a:srgbClr val="0B5394"/>
                </a:solidFill>
                <a:latin typeface="Mada"/>
                <a:ea typeface="Mada"/>
                <a:cs typeface="Mada"/>
                <a:sym typeface="Mada"/>
              </a:rPr>
              <a:t>, </a:t>
            </a:r>
            <a:r>
              <a:rPr b="1" lang="ar" sz="1200">
                <a:solidFill>
                  <a:srgbClr val="0B5394"/>
                </a:solidFill>
                <a:latin typeface="Mada"/>
                <a:ea typeface="Mada"/>
                <a:cs typeface="Mada"/>
                <a:sym typeface="Mada"/>
              </a:rPr>
              <a:t>diet</a:t>
            </a:r>
            <a:r>
              <a:rPr lang="ar" sz="1200">
                <a:solidFill>
                  <a:srgbClr val="0B5394"/>
                </a:solidFill>
                <a:latin typeface="Mada"/>
                <a:ea typeface="Mada"/>
                <a:cs typeface="Mada"/>
                <a:sym typeface="Mada"/>
              </a:rPr>
              <a:t> and </a:t>
            </a:r>
            <a:r>
              <a:rPr b="1" lang="ar" sz="1200">
                <a:solidFill>
                  <a:srgbClr val="0B5394"/>
                </a:solidFill>
                <a:latin typeface="Mada"/>
                <a:ea typeface="Mada"/>
                <a:cs typeface="Mada"/>
                <a:sym typeface="Mada"/>
              </a:rPr>
              <a:t>physical activity</a:t>
            </a:r>
            <a:r>
              <a:rPr b="1" baseline="30000" lang="ar" sz="1200">
                <a:solidFill>
                  <a:srgbClr val="0B5394"/>
                </a:solidFill>
                <a:latin typeface="Mada"/>
                <a:ea typeface="Mada"/>
                <a:cs typeface="Mada"/>
                <a:sym typeface="Mada"/>
              </a:rPr>
              <a:t>2</a:t>
            </a:r>
            <a:r>
              <a:rPr lang="ar" sz="1200">
                <a:solidFill>
                  <a:srgbClr val="0B5394"/>
                </a:solidFill>
                <a:latin typeface="Mada"/>
                <a:ea typeface="Mada"/>
                <a:cs typeface="Mada"/>
                <a:sym typeface="Mada"/>
              </a:rPr>
              <a:t>.</a:t>
            </a:r>
            <a:endParaRPr sz="1200">
              <a:solidFill>
                <a:srgbClr val="0B5394"/>
              </a:solidFill>
              <a:latin typeface="Mada"/>
              <a:ea typeface="Mada"/>
              <a:cs typeface="Mada"/>
              <a:sym typeface="Mada"/>
            </a:endParaRPr>
          </a:p>
          <a:p>
            <a:pPr indent="-304800" lvl="1" marL="914400" rtl="0" algn="l">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It has been shown that obese patients </a:t>
            </a:r>
            <a:r>
              <a:rPr b="1" lang="ar" sz="1200">
                <a:solidFill>
                  <a:srgbClr val="0B5394"/>
                </a:solidFill>
                <a:latin typeface="Mada"/>
                <a:ea typeface="Mada"/>
                <a:cs typeface="Mada"/>
                <a:sym typeface="Mada"/>
              </a:rPr>
              <a:t>eat more than they admit to eating,</a:t>
            </a:r>
            <a:r>
              <a:rPr lang="ar" sz="1200">
                <a:solidFill>
                  <a:srgbClr val="0B5394"/>
                </a:solidFill>
                <a:latin typeface="Mada"/>
                <a:ea typeface="Mada"/>
                <a:cs typeface="Mada"/>
                <a:sym typeface="Mada"/>
              </a:rPr>
              <a:t> and over the years, a very small daily excess of intake over expenditure can lead to a large accumulation of  fat. </a:t>
            </a:r>
            <a:endParaRPr sz="1200">
              <a:solidFill>
                <a:srgbClr val="0B5394"/>
              </a:solidFill>
              <a:latin typeface="Mada"/>
              <a:ea typeface="Mada"/>
              <a:cs typeface="Mada"/>
              <a:sym typeface="Mada"/>
            </a:endParaRPr>
          </a:p>
        </p:txBody>
      </p:sp>
      <p:cxnSp>
        <p:nvCxnSpPr>
          <p:cNvPr id="335" name="Google Shape;335;p33"/>
          <p:cNvCxnSpPr/>
          <p:nvPr/>
        </p:nvCxnSpPr>
        <p:spPr>
          <a:xfrm rot="10800000">
            <a:off x="8900" y="9621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36" name="Google Shape;336;p33"/>
          <p:cNvSpPr txBox="1"/>
          <p:nvPr/>
        </p:nvSpPr>
        <p:spPr>
          <a:xfrm>
            <a:off x="2078150" y="3929075"/>
            <a:ext cx="347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accent1"/>
                </a:solidFill>
                <a:latin typeface="Mada"/>
                <a:ea typeface="Mada"/>
                <a:cs typeface="Mada"/>
                <a:sym typeface="Mada"/>
              </a:rPr>
              <a:t>Body weight and </a:t>
            </a:r>
            <a:r>
              <a:rPr b="1" lang="ar">
                <a:solidFill>
                  <a:schemeClr val="accent1"/>
                </a:solidFill>
                <a:latin typeface="Mada"/>
                <a:ea typeface="Mada"/>
                <a:cs typeface="Mada"/>
                <a:sym typeface="Mada"/>
              </a:rPr>
              <a:t>composition</a:t>
            </a:r>
            <a:r>
              <a:rPr b="1" lang="ar">
                <a:solidFill>
                  <a:schemeClr val="accent1"/>
                </a:solidFill>
                <a:latin typeface="Mada"/>
                <a:ea typeface="Mada"/>
                <a:cs typeface="Mada"/>
                <a:sym typeface="Mada"/>
              </a:rPr>
              <a:t> regulation:</a:t>
            </a:r>
            <a:endParaRPr b="1">
              <a:solidFill>
                <a:schemeClr val="accent1"/>
              </a:solidFill>
              <a:latin typeface="Mada"/>
              <a:ea typeface="Mada"/>
              <a:cs typeface="Mada"/>
              <a:sym typeface="Mada"/>
            </a:endParaRPr>
          </a:p>
        </p:txBody>
      </p:sp>
      <p:sp>
        <p:nvSpPr>
          <p:cNvPr id="337" name="Google Shape;337;p33"/>
          <p:cNvSpPr/>
          <p:nvPr/>
        </p:nvSpPr>
        <p:spPr>
          <a:xfrm>
            <a:off x="168750" y="3975625"/>
            <a:ext cx="7192500" cy="30735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3"/>
          <p:cNvSpPr txBox="1"/>
          <p:nvPr/>
        </p:nvSpPr>
        <p:spPr>
          <a:xfrm>
            <a:off x="699775" y="7732025"/>
            <a:ext cx="6372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chemeClr val="dk1"/>
                </a:solidFill>
                <a:latin typeface="Mada"/>
                <a:ea typeface="Mada"/>
                <a:cs typeface="Mada"/>
                <a:sym typeface="Mada"/>
              </a:rPr>
              <a:t>Calories consumed not equal calories used over a long period of time </a:t>
            </a:r>
            <a:endParaRPr>
              <a:latin typeface="Mada"/>
              <a:ea typeface="Mada"/>
              <a:cs typeface="Mada"/>
              <a:sym typeface="Mada"/>
            </a:endParaRPr>
          </a:p>
        </p:txBody>
      </p:sp>
      <p:sp>
        <p:nvSpPr>
          <p:cNvPr id="339" name="Google Shape;339;p33"/>
          <p:cNvSpPr txBox="1"/>
          <p:nvPr/>
        </p:nvSpPr>
        <p:spPr>
          <a:xfrm>
            <a:off x="699775" y="8249600"/>
            <a:ext cx="6471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chemeClr val="dk1"/>
                </a:solidFill>
                <a:latin typeface="Mada"/>
                <a:ea typeface="Mada"/>
                <a:cs typeface="Mada"/>
                <a:sym typeface="Mada"/>
              </a:rPr>
              <a:t>Due to combination of several factors: </a:t>
            </a:r>
            <a:endParaRPr b="1"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Individual behaviors ( 10 % to BMI)</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Psychosocial factors </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Environmental factors </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Genetic ( 40 % to BMI and adiposity)</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Acting through several physiological mediators of food intake and energy expenditure</a:t>
            </a:r>
            <a:endParaRPr sz="1200">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p:txBody>
      </p:sp>
      <p:sp>
        <p:nvSpPr>
          <p:cNvPr id="340" name="Google Shape;340;p3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Etiology and pathogenesis</a:t>
            </a:r>
            <a:endParaRPr b="1" i="1" sz="2600">
              <a:latin typeface="Mada"/>
              <a:ea typeface="Mada"/>
              <a:cs typeface="Mada"/>
              <a:sym typeface="Mada"/>
            </a:endParaRPr>
          </a:p>
        </p:txBody>
      </p:sp>
      <p:pic>
        <p:nvPicPr>
          <p:cNvPr id="341" name="Google Shape;341;p33"/>
          <p:cNvPicPr preferRelativeResize="0"/>
          <p:nvPr/>
        </p:nvPicPr>
        <p:blipFill>
          <a:blip r:embed="rId3">
            <a:alphaModFix/>
          </a:blip>
          <a:stretch>
            <a:fillRect/>
          </a:stretch>
        </p:blipFill>
        <p:spPr>
          <a:xfrm>
            <a:off x="5164191" y="817742"/>
            <a:ext cx="1665599" cy="980333"/>
          </a:xfrm>
          <a:prstGeom prst="rect">
            <a:avLst/>
          </a:prstGeom>
          <a:noFill/>
          <a:ln>
            <a:noFill/>
          </a:ln>
        </p:spPr>
      </p:pic>
      <p:sp>
        <p:nvSpPr>
          <p:cNvPr id="342" name="Google Shape;342;p33"/>
          <p:cNvSpPr txBox="1"/>
          <p:nvPr/>
        </p:nvSpPr>
        <p:spPr>
          <a:xfrm>
            <a:off x="-76200" y="9621050"/>
            <a:ext cx="7680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0B5394"/>
                </a:solidFill>
                <a:latin typeface="Mada"/>
                <a:ea typeface="Mada"/>
                <a:cs typeface="Mada"/>
                <a:sym typeface="Mada"/>
              </a:rPr>
              <a:t>1- BMR in obese subjects is higher than in lean subjects, which is not surprising  since obesity is associated with an increase in lean body mass.</a:t>
            </a:r>
            <a:endParaRPr sz="1000">
              <a:solidFill>
                <a:srgbClr val="0B5394"/>
              </a:solidFill>
              <a:latin typeface="Mada"/>
              <a:ea typeface="Mada"/>
              <a:cs typeface="Mada"/>
              <a:sym typeface="Mada"/>
            </a:endParaRPr>
          </a:p>
          <a:p>
            <a:pPr indent="0" lvl="0" marL="0" rtl="0" algn="l">
              <a:spcBef>
                <a:spcPts val="0"/>
              </a:spcBef>
              <a:spcAft>
                <a:spcPts val="0"/>
              </a:spcAft>
              <a:buNone/>
            </a:pPr>
            <a:r>
              <a:rPr lang="ar" sz="1000">
                <a:solidFill>
                  <a:srgbClr val="0B5394"/>
                </a:solidFill>
                <a:latin typeface="Mada"/>
                <a:ea typeface="Mada"/>
                <a:cs typeface="Mada"/>
                <a:sym typeface="Mada"/>
              </a:rPr>
              <a:t>2- Obese patients</a:t>
            </a:r>
            <a:r>
              <a:rPr lang="ar" sz="1000">
                <a:solidFill>
                  <a:srgbClr val="0B5394"/>
                </a:solidFill>
                <a:latin typeface="Mada"/>
                <a:ea typeface="Mada"/>
                <a:cs typeface="Mada"/>
                <a:sym typeface="Mada"/>
              </a:rPr>
              <a:t> </a:t>
            </a:r>
            <a:r>
              <a:rPr lang="ar" sz="1000">
                <a:solidFill>
                  <a:srgbClr val="0B5394"/>
                </a:solidFill>
                <a:latin typeface="Mada"/>
                <a:ea typeface="Mada"/>
                <a:cs typeface="Mada"/>
                <a:sym typeface="Mada"/>
              </a:rPr>
              <a:t>tend to expend more energy during physical activity as they have a larger mass to move. On the other hand, many obese  patients decrease their amount of physical activity. </a:t>
            </a:r>
            <a:endParaRPr sz="1000">
              <a:solidFill>
                <a:srgbClr val="0B5394"/>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Obesity can be considered as a neuroendocrine disorder because a lot of the afferent and efferent signals that control appetite are regulated by the CNS which will decide if you need to eat or not.</a:t>
            </a:r>
            <a:endParaRPr sz="1000">
              <a:solidFill>
                <a:srgbClr val="6AA84F"/>
              </a:solidFill>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4"/>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48" name="Google Shape;348;p34"/>
          <p:cNvSpPr txBox="1"/>
          <p:nvPr/>
        </p:nvSpPr>
        <p:spPr>
          <a:xfrm>
            <a:off x="217025" y="767843"/>
            <a:ext cx="7132500" cy="5622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Mada"/>
              <a:buChar char="◄"/>
            </a:pPr>
            <a:r>
              <a:rPr b="1" lang="ar" sz="2200">
                <a:highlight>
                  <a:srgbClr val="D0E0E3"/>
                </a:highlight>
                <a:latin typeface="Mada"/>
                <a:ea typeface="Mada"/>
                <a:cs typeface="Mada"/>
                <a:sym typeface="Mada"/>
              </a:rPr>
              <a:t>Etiological classification of obesity</a:t>
            </a:r>
            <a:endParaRPr sz="1200">
              <a:latin typeface="Mada"/>
              <a:ea typeface="Mada"/>
              <a:cs typeface="Mada"/>
              <a:sym typeface="Mada"/>
            </a:endParaRPr>
          </a:p>
          <a:p>
            <a:pPr indent="0" lvl="0" marL="457200" rtl="0" algn="l">
              <a:lnSpc>
                <a:spcPct val="115000"/>
              </a:lnSpc>
              <a:spcBef>
                <a:spcPts val="0"/>
              </a:spcBef>
              <a:spcAft>
                <a:spcPts val="0"/>
              </a:spcAft>
              <a:buNone/>
            </a:pPr>
            <a:r>
              <a:t/>
            </a:r>
            <a:endParaRPr sz="1200">
              <a:latin typeface="Mada"/>
              <a:ea typeface="Mada"/>
              <a:cs typeface="Mada"/>
              <a:sym typeface="Mada"/>
            </a:endParaRPr>
          </a:p>
        </p:txBody>
      </p:sp>
      <p:sp>
        <p:nvSpPr>
          <p:cNvPr id="349" name="Google Shape;349;p34"/>
          <p:cNvSpPr/>
          <p:nvPr/>
        </p:nvSpPr>
        <p:spPr>
          <a:xfrm>
            <a:off x="492800" y="1311250"/>
            <a:ext cx="6810300" cy="1530300"/>
          </a:xfrm>
          <a:prstGeom prst="snip2DiagRect">
            <a:avLst>
              <a:gd fmla="val 0" name="adj1"/>
              <a:gd fmla="val 16667" name="adj2"/>
            </a:avLst>
          </a:prstGeom>
          <a:noFill/>
          <a:ln cap="flat" cmpd="sng" w="28575">
            <a:solidFill>
              <a:srgbClr val="4674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4"/>
          <p:cNvSpPr/>
          <p:nvPr/>
        </p:nvSpPr>
        <p:spPr>
          <a:xfrm>
            <a:off x="485775" y="1303300"/>
            <a:ext cx="3013200" cy="412200"/>
          </a:xfrm>
          <a:prstGeom prst="round1Rect">
            <a:avLst>
              <a:gd fmla="val 16667" name="adj"/>
            </a:avLst>
          </a:prstGeom>
          <a:solidFill>
            <a:srgbClr val="0C343D"/>
          </a:solidFill>
          <a:ln cap="flat" cmpd="sng" w="9525">
            <a:solidFill>
              <a:srgbClr val="4674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4"/>
          <p:cNvSpPr/>
          <p:nvPr/>
        </p:nvSpPr>
        <p:spPr>
          <a:xfrm>
            <a:off x="528650" y="1330372"/>
            <a:ext cx="416700" cy="3222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4"/>
          <p:cNvSpPr/>
          <p:nvPr/>
        </p:nvSpPr>
        <p:spPr>
          <a:xfrm>
            <a:off x="609650" y="1385145"/>
            <a:ext cx="254700" cy="212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4"/>
          <p:cNvSpPr txBox="1"/>
          <p:nvPr/>
        </p:nvSpPr>
        <p:spPr>
          <a:xfrm>
            <a:off x="597800" y="1324356"/>
            <a:ext cx="278400" cy="33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p:txBody>
      </p:sp>
      <p:sp>
        <p:nvSpPr>
          <p:cNvPr id="354" name="Google Shape;354;p34"/>
          <p:cNvSpPr txBox="1"/>
          <p:nvPr/>
        </p:nvSpPr>
        <p:spPr>
          <a:xfrm>
            <a:off x="1031675" y="1314099"/>
            <a:ext cx="497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Neuroendocrine disease</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sp>
        <p:nvSpPr>
          <p:cNvPr id="355" name="Google Shape;355;p34"/>
          <p:cNvSpPr txBox="1"/>
          <p:nvPr/>
        </p:nvSpPr>
        <p:spPr>
          <a:xfrm>
            <a:off x="519450" y="1624450"/>
            <a:ext cx="6528000" cy="1340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Ventromedial hypothalamus damage: </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Tumors e.g. Insulinoma</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Inflammatory lesions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Other hypothalamic disease, especially head trauma which affect the centers in hypothalamus</a:t>
            </a:r>
            <a:endParaRPr sz="1000">
              <a:latin typeface="Mada"/>
              <a:ea typeface="Mada"/>
              <a:cs typeface="Mada"/>
              <a:sym typeface="Mada"/>
            </a:endParaRPr>
          </a:p>
          <a:p>
            <a:pPr indent="-292100" lvl="1" marL="914400" rtl="0" algn="l">
              <a:spcBef>
                <a:spcPts val="0"/>
              </a:spcBef>
              <a:spcAft>
                <a:spcPts val="0"/>
              </a:spcAft>
              <a:buClr>
                <a:srgbClr val="93C47D"/>
              </a:buClr>
              <a:buSzPts val="1000"/>
              <a:buFont typeface="Mada"/>
              <a:buChar char="○"/>
            </a:pPr>
            <a:r>
              <a:rPr b="1" lang="ar" sz="1000">
                <a:solidFill>
                  <a:srgbClr val="93C47D"/>
                </a:solidFill>
                <a:latin typeface="Mada"/>
                <a:ea typeface="Mada"/>
                <a:cs typeface="Mada"/>
                <a:sym typeface="Mada"/>
              </a:rPr>
              <a:t>hypothalamic obesity</a:t>
            </a:r>
            <a:r>
              <a:rPr lang="ar" sz="1000">
                <a:solidFill>
                  <a:srgbClr val="93C47D"/>
                </a:solidFill>
                <a:latin typeface="Mada"/>
                <a:ea typeface="Mada"/>
                <a:cs typeface="Mada"/>
                <a:sym typeface="Mada"/>
              </a:rPr>
              <a:t>: caused by neuroendocrine tumor, </a:t>
            </a:r>
            <a:r>
              <a:rPr b="1" lang="ar" sz="1000">
                <a:solidFill>
                  <a:srgbClr val="CC0000"/>
                </a:solidFill>
                <a:latin typeface="Mada"/>
                <a:ea typeface="Mada"/>
                <a:cs typeface="Mada"/>
                <a:sym typeface="Mada"/>
              </a:rPr>
              <a:t>radiation</a:t>
            </a:r>
            <a:r>
              <a:rPr b="1" baseline="30000" lang="ar" sz="1000">
                <a:solidFill>
                  <a:srgbClr val="6AA84F"/>
                </a:solidFill>
                <a:latin typeface="Mada"/>
                <a:ea typeface="Mada"/>
                <a:cs typeface="Mada"/>
                <a:sym typeface="Mada"/>
              </a:rPr>
              <a:t>1</a:t>
            </a:r>
            <a:r>
              <a:rPr b="1" lang="ar" sz="1000">
                <a:solidFill>
                  <a:srgbClr val="CC0000"/>
                </a:solidFill>
                <a:latin typeface="Mada"/>
                <a:ea typeface="Mada"/>
                <a:cs typeface="Mada"/>
                <a:sym typeface="Mada"/>
              </a:rPr>
              <a:t> </a:t>
            </a:r>
            <a:r>
              <a:rPr b="1" lang="ar" sz="1000">
                <a:solidFill>
                  <a:srgbClr val="93C47D"/>
                </a:solidFill>
                <a:latin typeface="Mada"/>
                <a:ea typeface="Mada"/>
                <a:cs typeface="Mada"/>
                <a:sym typeface="Mada"/>
              </a:rPr>
              <a:t>to the hypothalamus or pituitary gland</a:t>
            </a:r>
            <a:r>
              <a:rPr lang="ar" sz="1000">
                <a:solidFill>
                  <a:srgbClr val="93C47D"/>
                </a:solidFill>
                <a:latin typeface="Mada"/>
                <a:ea typeface="Mada"/>
                <a:cs typeface="Mada"/>
                <a:sym typeface="Mada"/>
              </a:rPr>
              <a:t> and infiltrative disease to the neuroendocrine glands.</a:t>
            </a:r>
            <a:endParaRPr sz="1000">
              <a:solidFill>
                <a:srgbClr val="93C47D"/>
              </a:solidFill>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Cushing disease, Hypothyroidism and Polycystic ovary syndrome</a:t>
            </a:r>
            <a:endParaRPr b="1" sz="1000">
              <a:latin typeface="Mada"/>
              <a:ea typeface="Mada"/>
              <a:cs typeface="Mada"/>
              <a:sym typeface="Mada"/>
            </a:endParaRPr>
          </a:p>
        </p:txBody>
      </p:sp>
      <p:sp>
        <p:nvSpPr>
          <p:cNvPr id="356" name="Google Shape;356;p34"/>
          <p:cNvSpPr/>
          <p:nvPr/>
        </p:nvSpPr>
        <p:spPr>
          <a:xfrm>
            <a:off x="496325" y="3020450"/>
            <a:ext cx="6810300" cy="1955700"/>
          </a:xfrm>
          <a:prstGeom prst="snip2DiagRect">
            <a:avLst>
              <a:gd fmla="val 0" name="adj1"/>
              <a:gd fmla="val 16667" name="adj2"/>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4"/>
          <p:cNvSpPr/>
          <p:nvPr/>
        </p:nvSpPr>
        <p:spPr>
          <a:xfrm>
            <a:off x="489300" y="3011675"/>
            <a:ext cx="3013200" cy="429900"/>
          </a:xfrm>
          <a:prstGeom prst="round1Rect">
            <a:avLst>
              <a:gd fmla="val 16667"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4"/>
          <p:cNvSpPr/>
          <p:nvPr/>
        </p:nvSpPr>
        <p:spPr>
          <a:xfrm>
            <a:off x="532175" y="3041510"/>
            <a:ext cx="416700" cy="3552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4"/>
          <p:cNvSpPr/>
          <p:nvPr/>
        </p:nvSpPr>
        <p:spPr>
          <a:xfrm>
            <a:off x="613175" y="3097725"/>
            <a:ext cx="254700" cy="2430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4"/>
          <p:cNvSpPr txBox="1"/>
          <p:nvPr/>
        </p:nvSpPr>
        <p:spPr>
          <a:xfrm>
            <a:off x="601325" y="3034880"/>
            <a:ext cx="278400" cy="36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p:txBody>
      </p:sp>
      <p:sp>
        <p:nvSpPr>
          <p:cNvPr id="361" name="Google Shape;361;p34"/>
          <p:cNvSpPr txBox="1"/>
          <p:nvPr/>
        </p:nvSpPr>
        <p:spPr>
          <a:xfrm>
            <a:off x="1035200" y="3023577"/>
            <a:ext cx="497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Drug-induced</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sp>
        <p:nvSpPr>
          <p:cNvPr id="362" name="Google Shape;362;p34"/>
          <p:cNvSpPr txBox="1"/>
          <p:nvPr/>
        </p:nvSpPr>
        <p:spPr>
          <a:xfrm>
            <a:off x="522975" y="3380225"/>
            <a:ext cx="6783600" cy="1445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Hyperinsulinism </a:t>
            </a:r>
            <a:endParaRPr b="1"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Insulin </a:t>
            </a:r>
            <a:endParaRPr sz="1200">
              <a:solidFill>
                <a:srgbClr val="CC0000"/>
              </a:solidFill>
              <a:latin typeface="Mada"/>
              <a:ea typeface="Mada"/>
              <a:cs typeface="Mada"/>
              <a:sym typeface="Mada"/>
            </a:endParaRPr>
          </a:p>
          <a:p>
            <a:pPr indent="-304800" lvl="1" marL="914400" rtl="0" algn="l">
              <a:spcBef>
                <a:spcPts val="0"/>
              </a:spcBef>
              <a:spcAft>
                <a:spcPts val="0"/>
              </a:spcAft>
              <a:buClr>
                <a:srgbClr val="E06666"/>
              </a:buClr>
              <a:buSzPts val="1200"/>
              <a:buFont typeface="Mada"/>
              <a:buChar char="○"/>
            </a:pPr>
            <a:r>
              <a:rPr b="1" lang="ar" sz="1200">
                <a:solidFill>
                  <a:srgbClr val="CC0000"/>
                </a:solidFill>
                <a:latin typeface="Mada"/>
                <a:ea typeface="Mada"/>
                <a:cs typeface="Mada"/>
                <a:sym typeface="Mada"/>
              </a:rPr>
              <a:t>Sulfonylureas </a:t>
            </a:r>
            <a:r>
              <a:rPr b="1" lang="ar" sz="1000">
                <a:solidFill>
                  <a:srgbClr val="6AA84F"/>
                </a:solidFill>
                <a:latin typeface="Mada"/>
                <a:ea typeface="Mada"/>
                <a:cs typeface="Mada"/>
                <a:sym typeface="Mada"/>
              </a:rPr>
              <a:t>e.g.(Glibenclamide, Diamicron)</a:t>
            </a:r>
            <a:endParaRPr b="1" sz="10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Antidepressants</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Antiepile</a:t>
            </a:r>
            <a:r>
              <a:rPr b="1" lang="ar" sz="1200">
                <a:latin typeface="Mada"/>
                <a:ea typeface="Mada"/>
                <a:cs typeface="Mada"/>
                <a:sym typeface="Mada"/>
              </a:rPr>
              <a:t>p</a:t>
            </a:r>
            <a:r>
              <a:rPr b="1" lang="ar" sz="1200">
                <a:latin typeface="Mada"/>
                <a:ea typeface="Mada"/>
                <a:cs typeface="Mada"/>
                <a:sym typeface="Mada"/>
              </a:rPr>
              <a:t>tics (phenytoin)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Neuroleptics</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Corticosteroids</a:t>
            </a:r>
            <a:endParaRPr sz="1200">
              <a:solidFill>
                <a:srgbClr val="6AA84F"/>
              </a:solidFill>
              <a:latin typeface="Mada"/>
              <a:ea typeface="Mada"/>
              <a:cs typeface="Mada"/>
              <a:sym typeface="Mada"/>
            </a:endParaRPr>
          </a:p>
        </p:txBody>
      </p:sp>
      <p:sp>
        <p:nvSpPr>
          <p:cNvPr id="363" name="Google Shape;363;p34"/>
          <p:cNvSpPr/>
          <p:nvPr/>
        </p:nvSpPr>
        <p:spPr>
          <a:xfrm>
            <a:off x="7694949" y="5020629"/>
            <a:ext cx="6810300" cy="1907100"/>
          </a:xfrm>
          <a:prstGeom prst="snip2DiagRect">
            <a:avLst>
              <a:gd fmla="val 0" name="adj1"/>
              <a:gd fmla="val 16667" name="adj2"/>
            </a:avLst>
          </a:prstGeom>
          <a:no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4"/>
          <p:cNvSpPr/>
          <p:nvPr/>
        </p:nvSpPr>
        <p:spPr>
          <a:xfrm>
            <a:off x="7687925" y="5011538"/>
            <a:ext cx="5857800" cy="429900"/>
          </a:xfrm>
          <a:prstGeom prst="round1Rect">
            <a:avLst>
              <a:gd fmla="val 16667" name="adj"/>
            </a:avLst>
          </a:prstGeom>
          <a:solidFill>
            <a:srgbClr val="45818E"/>
          </a:solid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4"/>
          <p:cNvSpPr/>
          <p:nvPr/>
        </p:nvSpPr>
        <p:spPr>
          <a:xfrm>
            <a:off x="7730787" y="5042461"/>
            <a:ext cx="416700" cy="3681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4"/>
          <p:cNvSpPr/>
          <p:nvPr/>
        </p:nvSpPr>
        <p:spPr>
          <a:xfrm>
            <a:off x="7811787" y="5105025"/>
            <a:ext cx="254700" cy="2430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4"/>
          <p:cNvSpPr txBox="1"/>
          <p:nvPr/>
        </p:nvSpPr>
        <p:spPr>
          <a:xfrm>
            <a:off x="7799937" y="5035589"/>
            <a:ext cx="278400" cy="38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368" name="Google Shape;368;p34"/>
          <p:cNvSpPr txBox="1"/>
          <p:nvPr/>
        </p:nvSpPr>
        <p:spPr>
          <a:xfrm>
            <a:off x="8126424" y="5023874"/>
            <a:ext cx="5177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The Immediately Postmenopausal Female </a:t>
            </a:r>
            <a:r>
              <a:rPr b="1" lang="ar" sz="900">
                <a:solidFill>
                  <a:srgbClr val="FFFFFF"/>
                </a:solidFill>
                <a:latin typeface="Mada"/>
                <a:ea typeface="Mada"/>
                <a:cs typeface="Mada"/>
                <a:sym typeface="Mada"/>
              </a:rPr>
              <a:t>(Prevention of bone mass loss)</a:t>
            </a:r>
            <a:endParaRPr b="1" sz="900">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sp>
        <p:nvSpPr>
          <p:cNvPr id="369" name="Google Shape;369;p34"/>
          <p:cNvSpPr txBox="1"/>
          <p:nvPr/>
        </p:nvSpPr>
        <p:spPr>
          <a:xfrm>
            <a:off x="7721587" y="5450795"/>
            <a:ext cx="6783600" cy="1060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Consideration of estrogen replacement therapy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If intact uterus, consideration of medroxyprogesterone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Other modalities of therapy: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Bisphosphonates, SERMS (Selective estrogen receptor modulators) e.g., Evista, Livial,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Protelos ( strontium ranelate) </a:t>
            </a:r>
            <a:r>
              <a:rPr lang="ar" sz="1100">
                <a:solidFill>
                  <a:srgbClr val="6AA84F"/>
                </a:solidFill>
                <a:latin typeface="Mada"/>
                <a:ea typeface="Mada"/>
                <a:cs typeface="Mada"/>
                <a:sym typeface="Mada"/>
              </a:rPr>
              <a:t>→ old drug</a:t>
            </a:r>
            <a:r>
              <a:rPr lang="ar" sz="1100">
                <a:latin typeface="Mada"/>
                <a:ea typeface="Mada"/>
                <a:cs typeface="Mada"/>
                <a:sym typeface="Mada"/>
              </a:rPr>
              <a:t>, Forteo (Teripratide) or Prolia ( Denosumab) </a:t>
            </a:r>
            <a:r>
              <a:rPr lang="ar" sz="1100">
                <a:solidFill>
                  <a:srgbClr val="6AA84F"/>
                </a:solidFill>
                <a:latin typeface="Mada"/>
                <a:ea typeface="Mada"/>
                <a:cs typeface="Mada"/>
                <a:sym typeface="Mada"/>
              </a:rPr>
              <a:t>→ the only </a:t>
            </a:r>
            <a:r>
              <a:rPr b="1" lang="ar" sz="1100">
                <a:solidFill>
                  <a:srgbClr val="6AA84F"/>
                </a:solidFill>
                <a:latin typeface="Mada"/>
                <a:ea typeface="Mada"/>
                <a:cs typeface="Mada"/>
                <a:sym typeface="Mada"/>
              </a:rPr>
              <a:t>bone building drugs (anabolic)</a:t>
            </a:r>
            <a:endParaRPr b="1"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all of these cannot be used for life (only for 5-10 yrs), hence why we try to delay them as much as possible </a:t>
            </a:r>
            <a:endParaRPr sz="1100">
              <a:solidFill>
                <a:srgbClr val="6AA84F"/>
              </a:solidFill>
              <a:latin typeface="Mada"/>
              <a:ea typeface="Mada"/>
              <a:cs typeface="Mada"/>
              <a:sym typeface="Mada"/>
            </a:endParaRPr>
          </a:p>
        </p:txBody>
      </p:sp>
      <p:sp>
        <p:nvSpPr>
          <p:cNvPr id="370" name="Google Shape;370;p34"/>
          <p:cNvSpPr/>
          <p:nvPr/>
        </p:nvSpPr>
        <p:spPr>
          <a:xfrm>
            <a:off x="7736700" y="7025418"/>
            <a:ext cx="6810300" cy="1720800"/>
          </a:xfrm>
          <a:prstGeom prst="snip2DiagRect">
            <a:avLst>
              <a:gd fmla="val 0" name="adj1"/>
              <a:gd fmla="val 16667" name="adj2"/>
            </a:avLst>
          </a:prstGeom>
          <a:no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4"/>
          <p:cNvSpPr/>
          <p:nvPr/>
        </p:nvSpPr>
        <p:spPr>
          <a:xfrm>
            <a:off x="7729675" y="7016503"/>
            <a:ext cx="5809500" cy="421800"/>
          </a:xfrm>
          <a:prstGeom prst="round1Rect">
            <a:avLst>
              <a:gd fmla="val 16667" name="adj"/>
            </a:avLst>
          </a:prstGeom>
          <a:solidFill>
            <a:srgbClr val="A2C4C9"/>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4"/>
          <p:cNvSpPr/>
          <p:nvPr/>
        </p:nvSpPr>
        <p:spPr>
          <a:xfrm>
            <a:off x="7772538" y="7046828"/>
            <a:ext cx="416700" cy="3612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4"/>
          <p:cNvSpPr/>
          <p:nvPr/>
        </p:nvSpPr>
        <p:spPr>
          <a:xfrm>
            <a:off x="7853538" y="7108178"/>
            <a:ext cx="254700" cy="2385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4"/>
          <p:cNvSpPr txBox="1"/>
          <p:nvPr/>
        </p:nvSpPr>
        <p:spPr>
          <a:xfrm>
            <a:off x="7841688" y="7040089"/>
            <a:ext cx="278400" cy="37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375" name="Google Shape;375;p34"/>
          <p:cNvSpPr txBox="1"/>
          <p:nvPr/>
        </p:nvSpPr>
        <p:spPr>
          <a:xfrm>
            <a:off x="8217375" y="6972725"/>
            <a:ext cx="54207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rgbClr val="FFFFFF"/>
                </a:solidFill>
                <a:latin typeface="Mada"/>
                <a:ea typeface="Mada"/>
                <a:cs typeface="Mada"/>
                <a:sym typeface="Mada"/>
              </a:rPr>
              <a:t>The elderly postmenopausal female with low bone mass but no compression fractures (Prevention of bone mass loss &amp; restoration of bone mass previously lost)</a:t>
            </a:r>
            <a:endParaRPr b="1" sz="1100">
              <a:solidFill>
                <a:srgbClr val="FFFFFF"/>
              </a:solidFill>
              <a:latin typeface="Mada"/>
              <a:ea typeface="Mada"/>
              <a:cs typeface="Mada"/>
              <a:sym typeface="Mada"/>
            </a:endParaRPr>
          </a:p>
          <a:p>
            <a:pPr indent="0" lvl="0" marL="0" rtl="0" algn="l">
              <a:spcBef>
                <a:spcPts val="0"/>
              </a:spcBef>
              <a:spcAft>
                <a:spcPts val="0"/>
              </a:spcAft>
              <a:buNone/>
            </a:pPr>
            <a:r>
              <a:t/>
            </a:r>
            <a:endParaRPr b="1" sz="1100">
              <a:solidFill>
                <a:srgbClr val="FFFFFF"/>
              </a:solidFill>
              <a:latin typeface="Mada"/>
              <a:ea typeface="Mada"/>
              <a:cs typeface="Mada"/>
              <a:sym typeface="Mada"/>
            </a:endParaRPr>
          </a:p>
          <a:p>
            <a:pPr indent="0" lvl="0" marL="0" rtl="0" algn="l">
              <a:spcBef>
                <a:spcPts val="0"/>
              </a:spcBef>
              <a:spcAft>
                <a:spcPts val="0"/>
              </a:spcAft>
              <a:buNone/>
            </a:pPr>
            <a:r>
              <a:t/>
            </a:r>
            <a:endParaRPr b="1" sz="1100">
              <a:solidFill>
                <a:srgbClr val="FFFFFF"/>
              </a:solidFill>
              <a:latin typeface="Mada"/>
              <a:ea typeface="Mada"/>
              <a:cs typeface="Mada"/>
              <a:sym typeface="Mada"/>
            </a:endParaRPr>
          </a:p>
        </p:txBody>
      </p:sp>
      <p:sp>
        <p:nvSpPr>
          <p:cNvPr id="376" name="Google Shape;376;p34"/>
          <p:cNvSpPr txBox="1"/>
          <p:nvPr/>
        </p:nvSpPr>
        <p:spPr>
          <a:xfrm>
            <a:off x="7763350" y="7407912"/>
            <a:ext cx="6783600" cy="1079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Adequate calcium intake: 1000-1500 mg/day and Adequate supply of vit D (1000-2000IU)</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A reasonable exercise program with physical therapy instruction in paraspinous muscle group strengthening exercise.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Avoidance of osteopenia-producing conditions/medications/lifestyles: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Smoking &amp; excessive alcohol intake, excessive caffeine/protein intake.</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Cortisone, excessive thyroid hormone replacement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Other modalities: Same as NO. 3 above</a:t>
            </a:r>
            <a:endParaRPr sz="1100">
              <a:latin typeface="Mada"/>
              <a:ea typeface="Mada"/>
              <a:cs typeface="Mada"/>
              <a:sym typeface="Mada"/>
            </a:endParaRPr>
          </a:p>
        </p:txBody>
      </p:sp>
      <p:graphicFrame>
        <p:nvGraphicFramePr>
          <p:cNvPr id="377" name="Google Shape;377;p34"/>
          <p:cNvGraphicFramePr/>
          <p:nvPr/>
        </p:nvGraphicFramePr>
        <p:xfrm>
          <a:off x="152038" y="5042150"/>
          <a:ext cx="3000000" cy="3000000"/>
        </p:xfrm>
        <a:graphic>
          <a:graphicData uri="http://schemas.openxmlformats.org/drawingml/2006/table">
            <a:tbl>
              <a:tblPr>
                <a:noFill/>
                <a:tableStyleId>{80692947-1007-4A75-A13E-C37DAE367DD8}</a:tableStyleId>
              </a:tblPr>
              <a:tblGrid>
                <a:gridCol w="2176600"/>
                <a:gridCol w="3000625"/>
                <a:gridCol w="2085600"/>
              </a:tblGrid>
              <a:tr h="297775">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Category</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Drugs that cause weight gain</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Possible alternatives</a:t>
                      </a:r>
                      <a:endParaRPr b="1" sz="1100">
                        <a:solidFill>
                          <a:srgbClr val="FFFFFF"/>
                        </a:solidFill>
                        <a:latin typeface="Mada"/>
                        <a:ea typeface="Mada"/>
                        <a:cs typeface="Mada"/>
                        <a:sym typeface="Mada"/>
                      </a:endParaRPr>
                    </a:p>
                  </a:txBody>
                  <a:tcPr marT="91425" marB="91425" marR="91425" marL="91425" anchor="ctr">
                    <a:solidFill>
                      <a:schemeClr val="accent1"/>
                    </a:solidFill>
                  </a:tcPr>
                </a:tc>
              </a:tr>
              <a:tr h="284825">
                <a:tc>
                  <a:txBody>
                    <a:bodyPr/>
                    <a:lstStyle/>
                    <a:p>
                      <a:pPr indent="0" lvl="0" marL="0" rtl="0" algn="ctr">
                        <a:spcBef>
                          <a:spcPts val="0"/>
                        </a:spcBef>
                        <a:spcAft>
                          <a:spcPts val="0"/>
                        </a:spcAft>
                        <a:buNone/>
                      </a:pPr>
                      <a:r>
                        <a:rPr b="1" lang="ar" sz="1000">
                          <a:latin typeface="Mada"/>
                          <a:ea typeface="Mada"/>
                          <a:cs typeface="Mada"/>
                          <a:sym typeface="Mada"/>
                        </a:rPr>
                        <a:t>Conventional</a:t>
                      </a:r>
                      <a:r>
                        <a:rPr b="1" lang="ar" sz="1000">
                          <a:latin typeface="Mada"/>
                          <a:ea typeface="Mada"/>
                          <a:cs typeface="Mada"/>
                          <a:sym typeface="Mada"/>
                        </a:rPr>
                        <a:t> a</a:t>
                      </a:r>
                      <a:r>
                        <a:rPr b="1" lang="ar" sz="1000">
                          <a:latin typeface="Mada"/>
                          <a:ea typeface="Mada"/>
                          <a:cs typeface="Mada"/>
                          <a:sym typeface="Mada"/>
                        </a:rPr>
                        <a:t>ntipsychotics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Thioridazine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Haloperidol</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Atypical a</a:t>
                      </a:r>
                      <a:r>
                        <a:rPr b="1" lang="ar" sz="1000">
                          <a:latin typeface="Mada"/>
                          <a:ea typeface="Mada"/>
                          <a:cs typeface="Mada"/>
                          <a:sym typeface="Mada"/>
                        </a:rPr>
                        <a:t>ntipsychotics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Olanzapine, Clozapine, Quetiapine and Risperidone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Ziprasidone</a:t>
                      </a:r>
                      <a:r>
                        <a:rPr lang="ar" sz="800">
                          <a:latin typeface="Mada"/>
                          <a:ea typeface="Mada"/>
                          <a:cs typeface="Mada"/>
                          <a:sym typeface="Mada"/>
                        </a:rPr>
                        <a:t>, Aripiprazole</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Lithium</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Lithium carbonate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TCA</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Amitriptyline</a:t>
                      </a:r>
                      <a:r>
                        <a:rPr lang="ar" sz="800">
                          <a:latin typeface="Mada"/>
                          <a:ea typeface="Mada"/>
                          <a:cs typeface="Mada"/>
                          <a:sym typeface="Mada"/>
                        </a:rPr>
                        <a:t>, Clomipramine, Doxepin. Imipramine, Nortriptyline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Protriptyline</a:t>
                      </a:r>
                      <a:endParaRPr sz="800">
                        <a:latin typeface="Mada"/>
                        <a:ea typeface="Mada"/>
                        <a:cs typeface="Mada"/>
                        <a:sym typeface="Mada"/>
                      </a:endParaRPr>
                    </a:p>
                  </a:txBody>
                  <a:tcPr marT="91425" marB="91425" marR="91425" marL="91425" anchor="ctr"/>
                </a:tc>
              </a:tr>
              <a:tr h="362525">
                <a:tc>
                  <a:txBody>
                    <a:bodyPr/>
                    <a:lstStyle/>
                    <a:p>
                      <a:pPr indent="0" lvl="0" marL="0" rtl="0" algn="ctr">
                        <a:spcBef>
                          <a:spcPts val="0"/>
                        </a:spcBef>
                        <a:spcAft>
                          <a:spcPts val="0"/>
                        </a:spcAft>
                        <a:buNone/>
                      </a:pPr>
                      <a:r>
                        <a:rPr b="1" lang="ar" sz="1000">
                          <a:latin typeface="Mada"/>
                          <a:ea typeface="Mada"/>
                          <a:cs typeface="Mada"/>
                          <a:sym typeface="Mada"/>
                        </a:rPr>
                        <a:t>SSRI</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Paroxetine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Other SSRIs (e.g. Fluoxetine (Short term, Sertraline, &lt;1yr)</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Atypical antidepressants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Mirtazapine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Bupropion, </a:t>
                      </a:r>
                      <a:r>
                        <a:rPr lang="ar" sz="800">
                          <a:latin typeface="Mada"/>
                          <a:ea typeface="Mada"/>
                          <a:cs typeface="Mada"/>
                          <a:sym typeface="Mada"/>
                        </a:rPr>
                        <a:t>Nefazodone</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Anticonvulsant drugs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solidFill>
                            <a:schemeClr val="dk1"/>
                          </a:solidFill>
                          <a:latin typeface="Mada"/>
                          <a:ea typeface="Mada"/>
                          <a:cs typeface="Mada"/>
                          <a:sym typeface="Mada"/>
                        </a:rPr>
                        <a:t>Valproate, Carbamazepine and Gabapentin</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Topiramate, Lamotrigine, Zonisamide</a:t>
                      </a:r>
                      <a:endParaRPr sz="800">
                        <a:latin typeface="Mada"/>
                        <a:ea typeface="Mada"/>
                        <a:cs typeface="Mada"/>
                        <a:sym typeface="Mada"/>
                      </a:endParaRPr>
                    </a:p>
                  </a:txBody>
                  <a:tcPr marT="91425" marB="91425" marR="91425" marL="91425" anchor="ctr"/>
                </a:tc>
              </a:tr>
              <a:tr h="466100">
                <a:tc>
                  <a:txBody>
                    <a:bodyPr/>
                    <a:lstStyle/>
                    <a:p>
                      <a:pPr indent="0" lvl="0" marL="0" rtl="0" algn="ctr">
                        <a:spcBef>
                          <a:spcPts val="0"/>
                        </a:spcBef>
                        <a:spcAft>
                          <a:spcPts val="0"/>
                        </a:spcAft>
                        <a:buNone/>
                      </a:pPr>
                      <a:r>
                        <a:rPr b="1" lang="ar" sz="1000">
                          <a:latin typeface="Mada"/>
                          <a:ea typeface="Mada"/>
                          <a:cs typeface="Mada"/>
                          <a:sym typeface="Mada"/>
                        </a:rPr>
                        <a:t>Antidiabetic drugs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Insulin, Sulfonylureas, </a:t>
                      </a:r>
                      <a:r>
                        <a:rPr lang="ar" sz="800">
                          <a:latin typeface="Mada"/>
                          <a:ea typeface="Mada"/>
                          <a:cs typeface="Mada"/>
                          <a:sym typeface="Mada"/>
                        </a:rPr>
                        <a:t>Mitiglinide</a:t>
                      </a:r>
                      <a:r>
                        <a:rPr lang="ar" sz="800">
                          <a:latin typeface="Mada"/>
                          <a:ea typeface="Mada"/>
                          <a:cs typeface="Mada"/>
                          <a:sym typeface="Mada"/>
                        </a:rPr>
                        <a:t> and Thiazolidinediones, sitagliptin?</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Metformin, Alpha-glucosidase inhibitors (e.g. acarbose, miglitol), Liraglutide, SGLT-2 inhibitors</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Serotonin and histamine antagonist</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Pizotifen</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Antihistamines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Cyproheptadine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sz="800">
                        <a:latin typeface="Mada"/>
                        <a:ea typeface="Mada"/>
                        <a:cs typeface="Mada"/>
                        <a:sym typeface="Mada"/>
                      </a:endParaRPr>
                    </a:p>
                  </a:txBody>
                  <a:tcPr marT="91425" marB="91425" marR="91425" marL="91425" anchor="ctr"/>
                </a:tc>
              </a:tr>
              <a:tr h="284825">
                <a:tc>
                  <a:txBody>
                    <a:bodyPr/>
                    <a:lstStyle/>
                    <a:p>
                      <a:pPr indent="0" lvl="0" marL="0" rtl="0" algn="ctr">
                        <a:spcBef>
                          <a:spcPts val="0"/>
                        </a:spcBef>
                        <a:spcAft>
                          <a:spcPts val="0"/>
                        </a:spcAft>
                        <a:buNone/>
                      </a:pPr>
                      <a:r>
                        <a:rPr b="1" lang="ar" sz="1000">
                          <a:latin typeface="Mada"/>
                          <a:ea typeface="Mada"/>
                          <a:cs typeface="Mada"/>
                          <a:sym typeface="Mada"/>
                        </a:rPr>
                        <a:t>Beta blockers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Propranolol, Atenolol and Metoprolol</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ACEI?, CCB?, Angiotensin-2 RAs</a:t>
                      </a:r>
                      <a:endParaRPr sz="800">
                        <a:latin typeface="Mada"/>
                        <a:ea typeface="Mada"/>
                        <a:cs typeface="Mada"/>
                        <a:sym typeface="Mada"/>
                      </a:endParaRPr>
                    </a:p>
                  </a:txBody>
                  <a:tcPr marT="91425" marB="91425" marR="91425" marL="91425" anchor="ctr"/>
                </a:tc>
              </a:tr>
              <a:tr h="258925">
                <a:tc rowSpan="2">
                  <a:txBody>
                    <a:bodyPr/>
                    <a:lstStyle/>
                    <a:p>
                      <a:pPr indent="0" lvl="0" marL="0" rtl="0" algn="ctr">
                        <a:spcBef>
                          <a:spcPts val="0"/>
                        </a:spcBef>
                        <a:spcAft>
                          <a:spcPts val="0"/>
                        </a:spcAft>
                        <a:buNone/>
                      </a:pPr>
                      <a:r>
                        <a:rPr b="1" lang="ar" sz="1000">
                          <a:latin typeface="Mada"/>
                          <a:ea typeface="Mada"/>
                          <a:cs typeface="Mada"/>
                          <a:sym typeface="Mada"/>
                        </a:rPr>
                        <a:t>Steroid hormones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800">
                          <a:latin typeface="Mada"/>
                          <a:ea typeface="Mada"/>
                          <a:cs typeface="Mada"/>
                          <a:sym typeface="Mada"/>
                        </a:rPr>
                        <a:t>Glucocorticoids</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sz="800">
                        <a:latin typeface="Mada"/>
                        <a:ea typeface="Mada"/>
                        <a:cs typeface="Mada"/>
                        <a:sym typeface="Mada"/>
                      </a:endParaRPr>
                    </a:p>
                  </a:txBody>
                  <a:tcPr marT="91425" marB="91425" marR="91425" marL="91425" anchor="ctr"/>
                </a:tc>
              </a:tr>
              <a:tr h="362525">
                <a:tc vMerge="1"/>
                <a:tc>
                  <a:txBody>
                    <a:bodyPr/>
                    <a:lstStyle/>
                    <a:p>
                      <a:pPr indent="0" lvl="0" marL="0" rtl="0" algn="ctr">
                        <a:spcBef>
                          <a:spcPts val="0"/>
                        </a:spcBef>
                        <a:spcAft>
                          <a:spcPts val="0"/>
                        </a:spcAft>
                        <a:buNone/>
                      </a:pPr>
                      <a:r>
                        <a:rPr lang="ar" sz="800">
                          <a:latin typeface="Mada"/>
                          <a:ea typeface="Mada"/>
                          <a:cs typeface="Mada"/>
                          <a:sym typeface="Mada"/>
                        </a:rPr>
                        <a:t>Progestins: Megestrol acetate, OC</a:t>
                      </a:r>
                      <a:r>
                        <a:rPr baseline="30000" lang="ar" sz="800">
                          <a:latin typeface="Mada"/>
                          <a:ea typeface="Mada"/>
                          <a:cs typeface="Mada"/>
                          <a:sym typeface="Mada"/>
                        </a:rPr>
                        <a:t>1</a:t>
                      </a:r>
                      <a:r>
                        <a:rPr lang="ar" sz="800">
                          <a:latin typeface="Mada"/>
                          <a:ea typeface="Mada"/>
                          <a:cs typeface="Mada"/>
                          <a:sym typeface="Mada"/>
                        </a:rPr>
                        <a:t> (Medroxyprogesterone acetate aka depot progesterone)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800">
                          <a:latin typeface="Mada"/>
                          <a:ea typeface="Mada"/>
                          <a:cs typeface="Mada"/>
                          <a:sym typeface="Mada"/>
                        </a:rPr>
                        <a:t>Barrier methods, IUDs</a:t>
                      </a:r>
                      <a:endParaRPr sz="800">
                        <a:latin typeface="Mada"/>
                        <a:ea typeface="Mada"/>
                        <a:cs typeface="Mada"/>
                        <a:sym typeface="Mada"/>
                      </a:endParaRPr>
                    </a:p>
                  </a:txBody>
                  <a:tcPr marT="91425" marB="91425" marR="91425" marL="91425" anchor="ctr"/>
                </a:tc>
              </a:tr>
            </a:tbl>
          </a:graphicData>
        </a:graphic>
      </p:graphicFrame>
      <p:sp>
        <p:nvSpPr>
          <p:cNvPr id="378" name="Google Shape;378;p34"/>
          <p:cNvSpPr/>
          <p:nvPr/>
        </p:nvSpPr>
        <p:spPr>
          <a:xfrm>
            <a:off x="-1143362" y="5038050"/>
            <a:ext cx="595800" cy="243000"/>
          </a:xfrm>
          <a:prstGeom prst="rect">
            <a:avLst/>
          </a:prstGeom>
          <a:solidFill>
            <a:srgbClr val="A64D79"/>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800">
                <a:solidFill>
                  <a:srgbClr val="FFFFFF"/>
                </a:solidFill>
                <a:latin typeface="Mada"/>
                <a:ea typeface="Mada"/>
                <a:cs typeface="Mada"/>
                <a:sym typeface="Mada"/>
              </a:rPr>
              <a:t>Females slides</a:t>
            </a:r>
            <a:endParaRPr b="1" sz="800">
              <a:solidFill>
                <a:srgbClr val="FFFFFF"/>
              </a:solidFill>
              <a:latin typeface="Mada"/>
              <a:ea typeface="Mada"/>
              <a:cs typeface="Mada"/>
              <a:sym typeface="Mada"/>
            </a:endParaRPr>
          </a:p>
        </p:txBody>
      </p:sp>
      <p:sp>
        <p:nvSpPr>
          <p:cNvPr id="379" name="Google Shape;379;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Etiology and pathogenesis </a:t>
            </a:r>
            <a:r>
              <a:rPr b="1" i="1" lang="ar" sz="2600">
                <a:latin typeface="Mada"/>
                <a:ea typeface="Mada"/>
                <a:cs typeface="Mada"/>
                <a:sym typeface="Mada"/>
              </a:rPr>
              <a:t>cont.</a:t>
            </a:r>
            <a:endParaRPr b="1" i="1" sz="2600">
              <a:latin typeface="Mada"/>
              <a:ea typeface="Mada"/>
              <a:cs typeface="Mada"/>
              <a:sym typeface="Mada"/>
            </a:endParaRPr>
          </a:p>
        </p:txBody>
      </p:sp>
      <p:cxnSp>
        <p:nvCxnSpPr>
          <p:cNvPr id="380" name="Google Shape;380;p34"/>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81" name="Google Shape;381;p34"/>
          <p:cNvSpPr txBox="1"/>
          <p:nvPr/>
        </p:nvSpPr>
        <p:spPr>
          <a:xfrm>
            <a:off x="-7675" y="10231800"/>
            <a:ext cx="756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6AA84F"/>
                </a:solidFill>
                <a:latin typeface="Mada"/>
                <a:ea typeface="Mada"/>
                <a:cs typeface="Mada"/>
                <a:sym typeface="Mada"/>
              </a:rPr>
              <a:t>1- Patient was lean and was diagnosed with germinoma which required surgery on the brain + radiation to the hypothalamus and pituitary which results in gaining weight after radiation and also complicated with diabetes.</a:t>
            </a:r>
            <a:endParaRPr sz="1000">
              <a:solidFill>
                <a:srgbClr val="6AA84F"/>
              </a:solidFill>
              <a:latin typeface="Mada"/>
              <a:ea typeface="Mada"/>
              <a:cs typeface="Mada"/>
              <a:sym typeface="Mada"/>
            </a:endParaRPr>
          </a:p>
        </p:txBody>
      </p:sp>
      <p:pic>
        <p:nvPicPr>
          <p:cNvPr id="382" name="Google Shape;382;p34"/>
          <p:cNvPicPr preferRelativeResize="0"/>
          <p:nvPr/>
        </p:nvPicPr>
        <p:blipFill>
          <a:blip r:embed="rId3">
            <a:alphaModFix/>
          </a:blip>
          <a:stretch>
            <a:fillRect/>
          </a:stretch>
        </p:blipFill>
        <p:spPr>
          <a:xfrm>
            <a:off x="4359150" y="3453050"/>
            <a:ext cx="2840700" cy="1252924"/>
          </a:xfrm>
          <a:prstGeom prst="rect">
            <a:avLst/>
          </a:prstGeom>
          <a:noFill/>
          <a:ln cap="flat" cmpd="sng" w="19050">
            <a:solidFill>
              <a:schemeClr val="accent1"/>
            </a:solidFill>
            <a:prstDash val="solid"/>
            <a:round/>
            <a:headEnd len="sm" w="sm" type="none"/>
            <a:tailEnd len="sm" w="sm" type="none"/>
          </a:ln>
        </p:spPr>
      </p:pic>
      <p:sp>
        <p:nvSpPr>
          <p:cNvPr id="383" name="Google Shape;383;p34"/>
          <p:cNvSpPr/>
          <p:nvPr/>
        </p:nvSpPr>
        <p:spPr>
          <a:xfrm>
            <a:off x="2328650" y="3090400"/>
            <a:ext cx="276000" cy="257400"/>
          </a:xfrm>
          <a:prstGeom prst="star5">
            <a:avLst>
              <a:gd fmla="val 19098" name="adj"/>
              <a:gd fmla="val 105146" name="hf"/>
              <a:gd fmla="val 110557" name="vf"/>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5"/>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89" name="Google Shape;389;p35"/>
          <p:cNvSpPr txBox="1"/>
          <p:nvPr/>
        </p:nvSpPr>
        <p:spPr>
          <a:xfrm>
            <a:off x="217025" y="767843"/>
            <a:ext cx="7132500" cy="5622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Mada"/>
              <a:buChar char="◄"/>
            </a:pPr>
            <a:r>
              <a:rPr b="1" lang="ar" sz="2200">
                <a:highlight>
                  <a:srgbClr val="D0E0E3"/>
                </a:highlight>
                <a:latin typeface="Mada"/>
                <a:ea typeface="Mada"/>
                <a:cs typeface="Mada"/>
                <a:sym typeface="Mada"/>
              </a:rPr>
              <a:t>Etiological classification of obesity </a:t>
            </a:r>
            <a:r>
              <a:rPr b="1" i="1" lang="ar" sz="2200">
                <a:highlight>
                  <a:srgbClr val="D0E0E3"/>
                </a:highlight>
                <a:latin typeface="Mada"/>
                <a:ea typeface="Mada"/>
                <a:cs typeface="Mada"/>
                <a:sym typeface="Mada"/>
              </a:rPr>
              <a:t>cont.</a:t>
            </a:r>
            <a:endParaRPr i="1" sz="1200">
              <a:latin typeface="Mada"/>
              <a:ea typeface="Mada"/>
              <a:cs typeface="Mada"/>
              <a:sym typeface="Mada"/>
            </a:endParaRPr>
          </a:p>
          <a:p>
            <a:pPr indent="0" lvl="0" marL="457200" rtl="0" algn="l">
              <a:lnSpc>
                <a:spcPct val="115000"/>
              </a:lnSpc>
              <a:spcBef>
                <a:spcPts val="0"/>
              </a:spcBef>
              <a:spcAft>
                <a:spcPts val="0"/>
              </a:spcAft>
              <a:buNone/>
            </a:pPr>
            <a:r>
              <a:t/>
            </a:r>
            <a:endParaRPr sz="1200">
              <a:latin typeface="Mada"/>
              <a:ea typeface="Mada"/>
              <a:cs typeface="Mada"/>
              <a:sym typeface="Mada"/>
            </a:endParaRPr>
          </a:p>
        </p:txBody>
      </p:sp>
      <p:sp>
        <p:nvSpPr>
          <p:cNvPr id="390" name="Google Shape;390;p35"/>
          <p:cNvSpPr/>
          <p:nvPr/>
        </p:nvSpPr>
        <p:spPr>
          <a:xfrm>
            <a:off x="431325" y="1273824"/>
            <a:ext cx="6810300" cy="1258200"/>
          </a:xfrm>
          <a:prstGeom prst="snip2DiagRect">
            <a:avLst>
              <a:gd fmla="val 0" name="adj1"/>
              <a:gd fmla="val 16667" name="adj2"/>
            </a:avLst>
          </a:prstGeom>
          <a:no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5"/>
          <p:cNvSpPr/>
          <p:nvPr/>
        </p:nvSpPr>
        <p:spPr>
          <a:xfrm>
            <a:off x="424330" y="1264750"/>
            <a:ext cx="2984100" cy="450600"/>
          </a:xfrm>
          <a:prstGeom prst="round1Rect">
            <a:avLst>
              <a:gd fmla="val 16667" name="adj"/>
            </a:avLst>
          </a:prstGeom>
          <a:solidFill>
            <a:srgbClr val="45818E"/>
          </a:solid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5"/>
          <p:cNvSpPr/>
          <p:nvPr/>
        </p:nvSpPr>
        <p:spPr>
          <a:xfrm>
            <a:off x="467174" y="1295661"/>
            <a:ext cx="416700" cy="3681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5"/>
          <p:cNvSpPr/>
          <p:nvPr/>
        </p:nvSpPr>
        <p:spPr>
          <a:xfrm>
            <a:off x="548174" y="1358225"/>
            <a:ext cx="254700" cy="2430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
          <p:cNvSpPr txBox="1"/>
          <p:nvPr/>
        </p:nvSpPr>
        <p:spPr>
          <a:xfrm>
            <a:off x="536324" y="1288789"/>
            <a:ext cx="278400" cy="38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395" name="Google Shape;395;p35"/>
          <p:cNvSpPr txBox="1"/>
          <p:nvPr/>
        </p:nvSpPr>
        <p:spPr>
          <a:xfrm>
            <a:off x="862812" y="1277074"/>
            <a:ext cx="5177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Dietary</a:t>
            </a:r>
            <a:r>
              <a:rPr b="1" lang="ar">
                <a:solidFill>
                  <a:srgbClr val="FFFFFF"/>
                </a:solidFill>
                <a:latin typeface="Mada"/>
                <a:ea typeface="Mada"/>
                <a:cs typeface="Mada"/>
                <a:sym typeface="Mada"/>
              </a:rPr>
              <a:t> obesity</a:t>
            </a:r>
            <a:endParaRPr b="1" sz="900">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a:solidFill>
                <a:srgbClr val="FFFFFF"/>
              </a:solidFill>
              <a:latin typeface="Mada"/>
              <a:ea typeface="Mada"/>
              <a:cs typeface="Mada"/>
              <a:sym typeface="Mada"/>
            </a:endParaRPr>
          </a:p>
        </p:txBody>
      </p:sp>
      <p:sp>
        <p:nvSpPr>
          <p:cNvPr id="396" name="Google Shape;396;p35"/>
          <p:cNvSpPr txBox="1"/>
          <p:nvPr/>
        </p:nvSpPr>
        <p:spPr>
          <a:xfrm>
            <a:off x="508925" y="1738450"/>
            <a:ext cx="6732600" cy="1026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High carbohydrate diet</a:t>
            </a:r>
            <a:endParaRPr b="1" sz="1200">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This one is mainly responsible for obesity in Riyadh</a:t>
            </a:r>
            <a:endParaRPr sz="11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High fat diet</a:t>
            </a:r>
            <a:endParaRPr b="1" sz="1200">
              <a:latin typeface="Mada"/>
              <a:ea typeface="Mada"/>
              <a:cs typeface="Mada"/>
              <a:sym typeface="Mada"/>
            </a:endParaRPr>
          </a:p>
        </p:txBody>
      </p:sp>
      <p:sp>
        <p:nvSpPr>
          <p:cNvPr id="397" name="Google Shape;397;p35"/>
          <p:cNvSpPr/>
          <p:nvPr/>
        </p:nvSpPr>
        <p:spPr>
          <a:xfrm>
            <a:off x="473100" y="2669025"/>
            <a:ext cx="6810300" cy="2937300"/>
          </a:xfrm>
          <a:prstGeom prst="snip2DiagRect">
            <a:avLst>
              <a:gd fmla="val 0" name="adj1"/>
              <a:gd fmla="val 16667" name="adj2"/>
            </a:avLst>
          </a:prstGeom>
          <a:no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5"/>
          <p:cNvSpPr/>
          <p:nvPr/>
        </p:nvSpPr>
        <p:spPr>
          <a:xfrm>
            <a:off x="466069" y="2660100"/>
            <a:ext cx="2984100" cy="385800"/>
          </a:xfrm>
          <a:prstGeom prst="round1Rect">
            <a:avLst>
              <a:gd fmla="val 16667" name="adj"/>
            </a:avLst>
          </a:prstGeom>
          <a:solidFill>
            <a:srgbClr val="A2C4C9"/>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5"/>
          <p:cNvSpPr/>
          <p:nvPr/>
        </p:nvSpPr>
        <p:spPr>
          <a:xfrm>
            <a:off x="508925" y="2690428"/>
            <a:ext cx="416700" cy="3612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5"/>
          <p:cNvSpPr/>
          <p:nvPr/>
        </p:nvSpPr>
        <p:spPr>
          <a:xfrm>
            <a:off x="589925" y="2751778"/>
            <a:ext cx="254700" cy="2385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5"/>
          <p:cNvSpPr txBox="1"/>
          <p:nvPr/>
        </p:nvSpPr>
        <p:spPr>
          <a:xfrm>
            <a:off x="578075" y="2683689"/>
            <a:ext cx="278400" cy="37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402" name="Google Shape;402;p35"/>
          <p:cNvSpPr txBox="1"/>
          <p:nvPr/>
        </p:nvSpPr>
        <p:spPr>
          <a:xfrm>
            <a:off x="953775" y="2660100"/>
            <a:ext cx="24546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FFFF"/>
                </a:solidFill>
                <a:latin typeface="Mada"/>
                <a:ea typeface="Mada"/>
                <a:cs typeface="Mada"/>
                <a:sym typeface="Mada"/>
              </a:rPr>
              <a:t>Energy expenditure</a:t>
            </a:r>
            <a:endParaRPr b="1">
              <a:solidFill>
                <a:srgbClr val="FFFFFF"/>
              </a:solidFill>
              <a:latin typeface="Mada"/>
              <a:ea typeface="Mada"/>
              <a:cs typeface="Mada"/>
              <a:sym typeface="Mada"/>
            </a:endParaRPr>
          </a:p>
          <a:p>
            <a:pPr indent="0" lvl="0" marL="0" rtl="0" algn="l">
              <a:spcBef>
                <a:spcPts val="0"/>
              </a:spcBef>
              <a:spcAft>
                <a:spcPts val="0"/>
              </a:spcAft>
              <a:buNone/>
            </a:pPr>
            <a:r>
              <a:t/>
            </a:r>
            <a:endParaRPr b="1" sz="1100">
              <a:solidFill>
                <a:srgbClr val="FFFFFF"/>
              </a:solidFill>
              <a:latin typeface="Mada"/>
              <a:ea typeface="Mada"/>
              <a:cs typeface="Mada"/>
              <a:sym typeface="Mada"/>
            </a:endParaRPr>
          </a:p>
          <a:p>
            <a:pPr indent="0" lvl="0" marL="0" rtl="0" algn="l">
              <a:spcBef>
                <a:spcPts val="0"/>
              </a:spcBef>
              <a:spcAft>
                <a:spcPts val="0"/>
              </a:spcAft>
              <a:buNone/>
            </a:pPr>
            <a:r>
              <a:t/>
            </a:r>
            <a:endParaRPr b="1" sz="1100">
              <a:solidFill>
                <a:srgbClr val="FFFFFF"/>
              </a:solidFill>
              <a:latin typeface="Mada"/>
              <a:ea typeface="Mada"/>
              <a:cs typeface="Mada"/>
              <a:sym typeface="Mada"/>
            </a:endParaRPr>
          </a:p>
        </p:txBody>
      </p:sp>
      <p:sp>
        <p:nvSpPr>
          <p:cNvPr id="403" name="Google Shape;403;p35"/>
          <p:cNvSpPr txBox="1"/>
          <p:nvPr/>
        </p:nvSpPr>
        <p:spPr>
          <a:xfrm>
            <a:off x="499750" y="2975275"/>
            <a:ext cx="6783600" cy="2662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Resting metabolism:</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800 to 900 kcal/m2/24hr</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Females &lt;Males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Declines with age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Physical exercise:</a:t>
            </a:r>
            <a:r>
              <a:rPr b="1" lang="ar" sz="1100">
                <a:solidFill>
                  <a:srgbClr val="6AA84F"/>
                </a:solidFill>
                <a:latin typeface="Mada"/>
                <a:ea typeface="Mada"/>
                <a:cs typeface="Mada"/>
                <a:sym typeface="Mada"/>
              </a:rPr>
              <a:t> this one you can control</a:t>
            </a:r>
            <a:endParaRPr b="1" sz="1100">
              <a:solidFill>
                <a:srgbClr val="6AA84F"/>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 1/3 of daily energy expenditure</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Most easily manipulated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Dietary thermogenesis (thermic effect of food):</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Energy expenditure which follow the ingestion of meal</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May dissipate ~ 10% of the ingested calories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In the obese, the thermic effects of food are reduced (especially in patients with diabetes) </a:t>
            </a:r>
            <a:r>
              <a:rPr lang="ar" sz="1100">
                <a:solidFill>
                  <a:srgbClr val="1C4588"/>
                </a:solidFill>
                <a:latin typeface="Mada"/>
                <a:ea typeface="Mada"/>
                <a:cs typeface="Mada"/>
                <a:sym typeface="Mada"/>
              </a:rPr>
              <a:t>and post-obese subjects</a:t>
            </a:r>
            <a:r>
              <a:rPr lang="ar" sz="1100">
                <a:latin typeface="Mada"/>
                <a:ea typeface="Mada"/>
                <a:cs typeface="Mada"/>
                <a:sym typeface="Mada"/>
              </a:rPr>
              <a:t>.</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Adaptive thermogenesis:</a:t>
            </a:r>
            <a:r>
              <a:rPr b="1" baseline="30000" lang="ar" sz="1100">
                <a:solidFill>
                  <a:srgbClr val="1C4588"/>
                </a:solidFill>
                <a:latin typeface="Mada"/>
                <a:ea typeface="Mada"/>
                <a:cs typeface="Mada"/>
                <a:sym typeface="Mada"/>
              </a:rPr>
              <a:t>1</a:t>
            </a:r>
            <a:endParaRPr b="1" baseline="30000" sz="1100">
              <a:solidFill>
                <a:srgbClr val="1C4588"/>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With acute over – or underfeeding</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Shift in overall metabolism as large as 20%</a:t>
            </a:r>
            <a:endParaRPr sz="1100">
              <a:latin typeface="Mada"/>
              <a:ea typeface="Mada"/>
              <a:cs typeface="Mada"/>
              <a:sym typeface="Mada"/>
            </a:endParaRPr>
          </a:p>
        </p:txBody>
      </p:sp>
      <p:sp>
        <p:nvSpPr>
          <p:cNvPr id="404" name="Google Shape;404;p35"/>
          <p:cNvSpPr/>
          <p:nvPr/>
        </p:nvSpPr>
        <p:spPr>
          <a:xfrm>
            <a:off x="492800" y="5781675"/>
            <a:ext cx="6810300" cy="2442600"/>
          </a:xfrm>
          <a:prstGeom prst="snip2DiagRect">
            <a:avLst>
              <a:gd fmla="val 0" name="adj1"/>
              <a:gd fmla="val 16667" name="adj2"/>
            </a:avLst>
          </a:prstGeom>
          <a:noFill/>
          <a:ln cap="flat" cmpd="sng" w="28575">
            <a:solidFill>
              <a:srgbClr val="4674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5"/>
          <p:cNvSpPr/>
          <p:nvPr/>
        </p:nvSpPr>
        <p:spPr>
          <a:xfrm>
            <a:off x="485775" y="5772150"/>
            <a:ext cx="2984100" cy="450600"/>
          </a:xfrm>
          <a:prstGeom prst="round1Rect">
            <a:avLst>
              <a:gd fmla="val 16667" name="adj"/>
            </a:avLst>
          </a:prstGeom>
          <a:solidFill>
            <a:srgbClr val="467477"/>
          </a:solidFill>
          <a:ln cap="flat" cmpd="sng" w="9525">
            <a:solidFill>
              <a:srgbClr val="4674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5"/>
          <p:cNvSpPr/>
          <p:nvPr/>
        </p:nvSpPr>
        <p:spPr>
          <a:xfrm>
            <a:off x="528650" y="5804550"/>
            <a:ext cx="416700" cy="385800"/>
          </a:xfrm>
          <a:prstGeom prst="ellipse">
            <a:avLst/>
          </a:prstGeom>
          <a:solidFill>
            <a:srgbClr val="77A9AD"/>
          </a:solidFill>
          <a:ln cap="flat" cmpd="sng" w="9525">
            <a:solidFill>
              <a:srgbClr val="77A9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5"/>
          <p:cNvSpPr/>
          <p:nvPr/>
        </p:nvSpPr>
        <p:spPr>
          <a:xfrm>
            <a:off x="609650" y="5870100"/>
            <a:ext cx="254700" cy="2547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txBox="1"/>
          <p:nvPr/>
        </p:nvSpPr>
        <p:spPr>
          <a:xfrm>
            <a:off x="597800" y="5797350"/>
            <a:ext cx="278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5</a:t>
            </a:r>
            <a:endParaRPr b="1">
              <a:solidFill>
                <a:srgbClr val="FFFFFF"/>
              </a:solidFill>
              <a:latin typeface="Mada"/>
              <a:ea typeface="Mada"/>
              <a:cs typeface="Mada"/>
              <a:sym typeface="Mada"/>
            </a:endParaRPr>
          </a:p>
        </p:txBody>
      </p:sp>
      <p:sp>
        <p:nvSpPr>
          <p:cNvPr id="409" name="Google Shape;409;p35"/>
          <p:cNvSpPr txBox="1"/>
          <p:nvPr/>
        </p:nvSpPr>
        <p:spPr>
          <a:xfrm>
            <a:off x="948875" y="5800850"/>
            <a:ext cx="54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Genetic factors in obesity</a:t>
            </a:r>
            <a:endParaRPr b="1">
              <a:solidFill>
                <a:srgbClr val="FFFFFF"/>
              </a:solidFill>
              <a:latin typeface="Mada"/>
              <a:ea typeface="Mada"/>
              <a:cs typeface="Mada"/>
              <a:sym typeface="Mada"/>
            </a:endParaRPr>
          </a:p>
        </p:txBody>
      </p:sp>
      <p:sp>
        <p:nvSpPr>
          <p:cNvPr id="410" name="Google Shape;410;p35"/>
          <p:cNvSpPr txBox="1"/>
          <p:nvPr/>
        </p:nvSpPr>
        <p:spPr>
          <a:xfrm>
            <a:off x="519450" y="6232375"/>
            <a:ext cx="6783600" cy="2021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Genetic susceptibility to obesity: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If both parents are obese ~ 80% of the offspring will be obese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If only one parent ~ 10% of the offspring will be obese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Studies with identical twins: - Hereditary factors account ~ 70%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Environmental (diet, physical inactivity, or both) account ~ 30% of the variation in the body weight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The notion that obesity is a genetic disorder is misleading: </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The prevalence of obesity has increased markedly, world-wide, in recent years, yet genes have not changed.</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Changes occur within population when migration occurs.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Phenotypic expression of genes for obesity are environment specific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Obesity is a disorder of gene-environment interaction </a:t>
            </a:r>
            <a:endParaRPr sz="1100">
              <a:latin typeface="Mada"/>
              <a:ea typeface="Mada"/>
              <a:cs typeface="Mada"/>
              <a:sym typeface="Mada"/>
            </a:endParaRPr>
          </a:p>
        </p:txBody>
      </p:sp>
      <p:pic>
        <p:nvPicPr>
          <p:cNvPr id="411" name="Google Shape;411;p35"/>
          <p:cNvPicPr preferRelativeResize="0"/>
          <p:nvPr/>
        </p:nvPicPr>
        <p:blipFill>
          <a:blip r:embed="rId3">
            <a:alphaModFix/>
          </a:blip>
          <a:stretch>
            <a:fillRect/>
          </a:stretch>
        </p:blipFill>
        <p:spPr>
          <a:xfrm>
            <a:off x="4594575" y="1786169"/>
            <a:ext cx="2558126" cy="670706"/>
          </a:xfrm>
          <a:prstGeom prst="rect">
            <a:avLst/>
          </a:prstGeom>
          <a:noFill/>
          <a:ln>
            <a:noFill/>
          </a:ln>
        </p:spPr>
      </p:pic>
      <p:cxnSp>
        <p:nvCxnSpPr>
          <p:cNvPr id="412" name="Google Shape;412;p35"/>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413" name="Google Shape;413;p35"/>
          <p:cNvPicPr preferRelativeResize="0"/>
          <p:nvPr/>
        </p:nvPicPr>
        <p:blipFill rotWithShape="1">
          <a:blip r:embed="rId4">
            <a:alphaModFix/>
          </a:blip>
          <a:srcRect b="0" l="0" r="0" t="5802"/>
          <a:stretch/>
        </p:blipFill>
        <p:spPr>
          <a:xfrm>
            <a:off x="1511550" y="8253775"/>
            <a:ext cx="4740612" cy="1726125"/>
          </a:xfrm>
          <a:prstGeom prst="rect">
            <a:avLst/>
          </a:prstGeom>
          <a:noFill/>
          <a:ln>
            <a:noFill/>
          </a:ln>
        </p:spPr>
      </p:pic>
      <p:sp>
        <p:nvSpPr>
          <p:cNvPr id="414" name="Google Shape;414;p3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Etiology and pathogenesis </a:t>
            </a:r>
            <a:r>
              <a:rPr b="1" i="1" lang="ar" sz="2600">
                <a:latin typeface="Mada"/>
                <a:ea typeface="Mada"/>
                <a:cs typeface="Mada"/>
                <a:sym typeface="Mada"/>
              </a:rPr>
              <a:t>cont.</a:t>
            </a:r>
            <a:endParaRPr b="1" i="1" sz="2600">
              <a:latin typeface="Mada"/>
              <a:ea typeface="Mada"/>
              <a:cs typeface="Mada"/>
              <a:sym typeface="Mada"/>
            </a:endParaRPr>
          </a:p>
        </p:txBody>
      </p:sp>
      <p:sp>
        <p:nvSpPr>
          <p:cNvPr id="415" name="Google Shape;415;p35"/>
          <p:cNvSpPr txBox="1"/>
          <p:nvPr/>
        </p:nvSpPr>
        <p:spPr>
          <a:xfrm>
            <a:off x="7675" y="10024200"/>
            <a:ext cx="7552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1C4588"/>
                </a:solidFill>
                <a:latin typeface="Mada"/>
                <a:ea typeface="Mada"/>
                <a:cs typeface="Mada"/>
                <a:sym typeface="Mada"/>
              </a:rPr>
              <a:t>1- Brown adipose tissue in animals, when stimulated by cold or food, dissipates the energy derived from ingested food into  heat. This can be a major component of overall energy balance  in small  mammals  but the effect is likely to be very small,  and  of doubtful clinical significance in adult  humans, even though brown adipose tissue is found in humans.</a:t>
            </a:r>
            <a:endParaRPr sz="1000">
              <a:solidFill>
                <a:srgbClr val="1C4588"/>
              </a:solidFill>
              <a:latin typeface="Mada"/>
              <a:ea typeface="Mada"/>
              <a:cs typeface="Mada"/>
              <a:sym typeface="Mada"/>
            </a:endParaRPr>
          </a:p>
        </p:txBody>
      </p:sp>
      <p:sp>
        <p:nvSpPr>
          <p:cNvPr id="416" name="Google Shape;416;p35"/>
          <p:cNvSpPr txBox="1"/>
          <p:nvPr/>
        </p:nvSpPr>
        <p:spPr>
          <a:xfrm>
            <a:off x="4429850" y="1519775"/>
            <a:ext cx="2773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chemeClr val="accent1"/>
                </a:solidFill>
                <a:latin typeface="Mada"/>
                <a:ea typeface="Mada"/>
                <a:cs typeface="Mada"/>
                <a:sym typeface="Mada"/>
              </a:rPr>
              <a:t>Change in BMI (kg/m2 ) from 1989 to 1991 </a:t>
            </a:r>
            <a:endParaRPr b="1" sz="1100">
              <a:solidFill>
                <a:schemeClr val="accent1"/>
              </a:solidFill>
              <a:latin typeface="Mada"/>
              <a:ea typeface="Mada"/>
              <a:cs typeface="Mada"/>
              <a:sym typeface="Mada"/>
            </a:endParaRPr>
          </a:p>
        </p:txBody>
      </p:sp>
      <p:sp>
        <p:nvSpPr>
          <p:cNvPr id="417" name="Google Shape;417;p35"/>
          <p:cNvSpPr txBox="1"/>
          <p:nvPr/>
        </p:nvSpPr>
        <p:spPr>
          <a:xfrm>
            <a:off x="7967350" y="3051475"/>
            <a:ext cx="6783600" cy="2662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Resting metabolism:</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800 to 900 kcal/m2/24hr</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Females &lt;Males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Declines with age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Physical exercise: this one you can control</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 1/3 of daily energy expenditure</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Most easily manipulated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Dietary thermogenesis (thermic effect of food):</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Energy expenditure which follow the ingestion of meal</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About </a:t>
            </a:r>
            <a:r>
              <a:rPr b="1" lang="ar" sz="1100">
                <a:latin typeface="Mada"/>
                <a:ea typeface="Mada"/>
                <a:cs typeface="Mada"/>
                <a:sym typeface="Mada"/>
              </a:rPr>
              <a:t>10% of ingested energy is dissipated as heat</a:t>
            </a:r>
            <a:r>
              <a:rPr lang="ar" sz="1100">
                <a:latin typeface="Mada"/>
                <a:ea typeface="Mada"/>
                <a:cs typeface="Mada"/>
                <a:sym typeface="Mada"/>
              </a:rPr>
              <a:t> and is unconnected with physical activity. This  dietary induced thermogenesis has been reported to be </a:t>
            </a:r>
            <a:r>
              <a:rPr b="1" lang="ar" sz="1100">
                <a:solidFill>
                  <a:srgbClr val="CC0000"/>
                </a:solidFill>
                <a:latin typeface="Mada"/>
                <a:ea typeface="Mada"/>
                <a:cs typeface="Mada"/>
                <a:sym typeface="Mada"/>
              </a:rPr>
              <a:t>lower in obese</a:t>
            </a:r>
            <a:r>
              <a:rPr lang="ar" sz="1100">
                <a:latin typeface="Mada"/>
                <a:ea typeface="Mada"/>
                <a:cs typeface="Mada"/>
                <a:sym typeface="Mada"/>
              </a:rPr>
              <a:t> </a:t>
            </a:r>
            <a:r>
              <a:rPr lang="ar" sz="1100">
                <a:solidFill>
                  <a:srgbClr val="1C4588"/>
                </a:solidFill>
                <a:latin typeface="Mada"/>
                <a:ea typeface="Mada"/>
                <a:cs typeface="Mada"/>
                <a:sym typeface="Mada"/>
              </a:rPr>
              <a:t>and post-obese subjects</a:t>
            </a:r>
            <a:r>
              <a:rPr lang="ar" sz="1100">
                <a:latin typeface="Mada"/>
                <a:ea typeface="Mada"/>
                <a:cs typeface="Mada"/>
                <a:sym typeface="Mada"/>
              </a:rPr>
              <a:t>  than in lean subjects.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Adaptive thermogenesis:</a:t>
            </a:r>
            <a:r>
              <a:rPr b="1" baseline="30000" lang="ar" sz="1100">
                <a:solidFill>
                  <a:srgbClr val="1C4588"/>
                </a:solidFill>
                <a:latin typeface="Mada"/>
                <a:ea typeface="Mada"/>
                <a:cs typeface="Mada"/>
                <a:sym typeface="Mada"/>
              </a:rPr>
              <a:t>1</a:t>
            </a:r>
            <a:endParaRPr b="1" baseline="30000" sz="1100">
              <a:solidFill>
                <a:srgbClr val="1C4588"/>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With acute over – or underfeeding</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Shift in overall metabolism as large as 20%</a:t>
            </a:r>
            <a:endParaRPr sz="1100">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6"/>
          <p:cNvSpPr txBox="1"/>
          <p:nvPr>
            <p:ph idx="12" type="sldNum"/>
          </p:nvPr>
        </p:nvSpPr>
        <p:spPr>
          <a:xfrm>
            <a:off x="7047325" y="0"/>
            <a:ext cx="5127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23" name="Google Shape;423;p36"/>
          <p:cNvSpPr/>
          <p:nvPr/>
        </p:nvSpPr>
        <p:spPr>
          <a:xfrm>
            <a:off x="0" y="0"/>
            <a:ext cx="1247700" cy="414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F3F3F3"/>
                </a:solidFill>
                <a:latin typeface="Mada"/>
                <a:ea typeface="Mada"/>
                <a:cs typeface="Mada"/>
                <a:sym typeface="Mada"/>
              </a:rPr>
              <a:t>Females</a:t>
            </a:r>
            <a:r>
              <a:rPr b="1" lang="ar" sz="1300">
                <a:solidFill>
                  <a:srgbClr val="F3F3F3"/>
                </a:solidFill>
                <a:latin typeface="Mada"/>
                <a:ea typeface="Mada"/>
                <a:cs typeface="Mada"/>
                <a:sym typeface="Mada"/>
              </a:rPr>
              <a:t> slides</a:t>
            </a:r>
            <a:endParaRPr b="1" sz="1300">
              <a:solidFill>
                <a:srgbClr val="F3F3F3"/>
              </a:solidFill>
              <a:latin typeface="Mada"/>
              <a:ea typeface="Mada"/>
              <a:cs typeface="Mada"/>
              <a:sym typeface="Mada"/>
            </a:endParaRPr>
          </a:p>
        </p:txBody>
      </p:sp>
      <p:sp>
        <p:nvSpPr>
          <p:cNvPr id="424" name="Google Shape;424;p36"/>
          <p:cNvSpPr txBox="1"/>
          <p:nvPr/>
        </p:nvSpPr>
        <p:spPr>
          <a:xfrm>
            <a:off x="231700" y="1000125"/>
            <a:ext cx="5375100" cy="464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Other factors predisposing to obesity:</a:t>
            </a:r>
            <a:endParaRPr b="1" sz="2200">
              <a:solidFill>
                <a:schemeClr val="dk1"/>
              </a:solidFill>
              <a:highlight>
                <a:schemeClr val="accent4"/>
              </a:highlight>
              <a:latin typeface="Mada"/>
              <a:ea typeface="Mada"/>
              <a:cs typeface="Mada"/>
              <a:sym typeface="Mada"/>
            </a:endParaRPr>
          </a:p>
        </p:txBody>
      </p:sp>
      <p:sp>
        <p:nvSpPr>
          <p:cNvPr id="425" name="Google Shape;425;p36"/>
          <p:cNvSpPr txBox="1"/>
          <p:nvPr/>
        </p:nvSpPr>
        <p:spPr>
          <a:xfrm>
            <a:off x="1114388" y="1684275"/>
            <a:ext cx="92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chemeClr val="accent1"/>
                </a:solidFill>
                <a:latin typeface="Mada"/>
                <a:ea typeface="Mada"/>
                <a:cs typeface="Mada"/>
                <a:sym typeface="Mada"/>
              </a:rPr>
              <a:t>Lifestyle</a:t>
            </a:r>
            <a:endParaRPr b="1">
              <a:solidFill>
                <a:schemeClr val="accent1"/>
              </a:solidFill>
              <a:latin typeface="Mada"/>
              <a:ea typeface="Mada"/>
              <a:cs typeface="Mada"/>
              <a:sym typeface="Mada"/>
            </a:endParaRPr>
          </a:p>
        </p:txBody>
      </p:sp>
      <p:sp>
        <p:nvSpPr>
          <p:cNvPr id="426" name="Google Shape;426;p36"/>
          <p:cNvSpPr txBox="1"/>
          <p:nvPr/>
        </p:nvSpPr>
        <p:spPr>
          <a:xfrm>
            <a:off x="1196550" y="1941475"/>
            <a:ext cx="25149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Sedentary lifestyle</a:t>
            </a:r>
            <a:r>
              <a:rPr lang="ar" sz="1200">
                <a:latin typeface="Mada"/>
                <a:ea typeface="Mada"/>
                <a:cs typeface="Mada"/>
                <a:sym typeface="Mada"/>
              </a:rPr>
              <a:t> lowers energy expenditure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52 % of Saudi women are inactive, &lt; 19 % doing regular physical activity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Prolonged TV watching</a:t>
            </a:r>
            <a:endParaRPr sz="1200">
              <a:latin typeface="Mada"/>
              <a:ea typeface="Mada"/>
              <a:cs typeface="Mada"/>
              <a:sym typeface="Mada"/>
            </a:endParaRPr>
          </a:p>
        </p:txBody>
      </p:sp>
      <p:sp>
        <p:nvSpPr>
          <p:cNvPr id="427" name="Google Shape;427;p36"/>
          <p:cNvSpPr txBox="1"/>
          <p:nvPr/>
        </p:nvSpPr>
        <p:spPr>
          <a:xfrm>
            <a:off x="1114405" y="4695125"/>
            <a:ext cx="207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accent1"/>
                </a:solidFill>
                <a:latin typeface="Mada"/>
                <a:ea typeface="Mada"/>
                <a:cs typeface="Mada"/>
                <a:sym typeface="Mada"/>
              </a:rPr>
              <a:t>Sleep deprivation</a:t>
            </a:r>
            <a:endParaRPr b="1">
              <a:solidFill>
                <a:schemeClr val="accent1"/>
              </a:solidFill>
              <a:latin typeface="Mada"/>
              <a:ea typeface="Mada"/>
              <a:cs typeface="Mada"/>
              <a:sym typeface="Mada"/>
            </a:endParaRPr>
          </a:p>
        </p:txBody>
      </p:sp>
      <p:sp>
        <p:nvSpPr>
          <p:cNvPr id="428" name="Google Shape;428;p36"/>
          <p:cNvSpPr txBox="1"/>
          <p:nvPr/>
        </p:nvSpPr>
        <p:spPr>
          <a:xfrm>
            <a:off x="1114225" y="4979525"/>
            <a:ext cx="28746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&lt; 7 hours of sleep → obesity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 </a:t>
            </a:r>
            <a:r>
              <a:rPr lang="ar" sz="1200">
                <a:latin typeface="Mada"/>
                <a:ea typeface="Mada"/>
                <a:cs typeface="Mada"/>
                <a:sym typeface="Mada"/>
              </a:rPr>
              <a:t>sleep  → ↓ leptin, ↑↑ Ghrelin → ↑appetite and CHO eating at night</a:t>
            </a:r>
            <a:endParaRPr sz="1200">
              <a:latin typeface="Mada"/>
              <a:ea typeface="Mada"/>
              <a:cs typeface="Mada"/>
              <a:sym typeface="Mada"/>
            </a:endParaRPr>
          </a:p>
        </p:txBody>
      </p:sp>
      <p:sp>
        <p:nvSpPr>
          <p:cNvPr id="429" name="Google Shape;429;p36"/>
          <p:cNvSpPr txBox="1"/>
          <p:nvPr/>
        </p:nvSpPr>
        <p:spPr>
          <a:xfrm>
            <a:off x="1114250" y="3205150"/>
            <a:ext cx="21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accent1"/>
                </a:solidFill>
                <a:latin typeface="Mada"/>
                <a:ea typeface="Mada"/>
                <a:cs typeface="Mada"/>
                <a:sym typeface="Mada"/>
              </a:rPr>
              <a:t>Cessation of smoking</a:t>
            </a:r>
            <a:endParaRPr b="1">
              <a:solidFill>
                <a:schemeClr val="accent1"/>
              </a:solidFill>
              <a:latin typeface="Mada"/>
              <a:ea typeface="Mada"/>
              <a:cs typeface="Mada"/>
              <a:sym typeface="Mada"/>
            </a:endParaRPr>
          </a:p>
        </p:txBody>
      </p:sp>
      <p:sp>
        <p:nvSpPr>
          <p:cNvPr id="430" name="Google Shape;430;p36"/>
          <p:cNvSpPr txBox="1"/>
          <p:nvPr/>
        </p:nvSpPr>
        <p:spPr>
          <a:xfrm>
            <a:off x="1089300" y="3482475"/>
            <a:ext cx="27834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Average weight gain is 4 kg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Due to nicotine withdrawal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Can be prevented by calories restriction and exercise program</a:t>
            </a:r>
            <a:endParaRPr sz="1200">
              <a:latin typeface="Mada"/>
              <a:ea typeface="Mada"/>
              <a:cs typeface="Mada"/>
              <a:sym typeface="Mada"/>
            </a:endParaRPr>
          </a:p>
        </p:txBody>
      </p:sp>
      <p:sp>
        <p:nvSpPr>
          <p:cNvPr id="431" name="Google Shape;431;p36"/>
          <p:cNvSpPr txBox="1"/>
          <p:nvPr/>
        </p:nvSpPr>
        <p:spPr>
          <a:xfrm>
            <a:off x="4744488" y="3266925"/>
            <a:ext cx="17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accent1"/>
                </a:solidFill>
                <a:latin typeface="Mada"/>
                <a:ea typeface="Mada"/>
                <a:cs typeface="Mada"/>
                <a:sym typeface="Mada"/>
              </a:rPr>
              <a:t>Social influences</a:t>
            </a:r>
            <a:endParaRPr b="1">
              <a:solidFill>
                <a:schemeClr val="accent1"/>
              </a:solidFill>
              <a:latin typeface="Mada"/>
              <a:ea typeface="Mada"/>
              <a:cs typeface="Mada"/>
              <a:sym typeface="Mada"/>
            </a:endParaRPr>
          </a:p>
        </p:txBody>
      </p:sp>
      <p:sp>
        <p:nvSpPr>
          <p:cNvPr id="432" name="Google Shape;432;p36"/>
          <p:cNvSpPr txBox="1"/>
          <p:nvPr/>
        </p:nvSpPr>
        <p:spPr>
          <a:xfrm>
            <a:off x="4744500" y="3524750"/>
            <a:ext cx="24849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Obese parents most likely to have obese children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Obese individuals are surrounded by obese friends</a:t>
            </a:r>
            <a:endParaRPr sz="1200">
              <a:latin typeface="Mada"/>
              <a:ea typeface="Mada"/>
              <a:cs typeface="Mada"/>
              <a:sym typeface="Mada"/>
            </a:endParaRPr>
          </a:p>
        </p:txBody>
      </p:sp>
      <p:sp>
        <p:nvSpPr>
          <p:cNvPr id="433" name="Google Shape;433;p36"/>
          <p:cNvSpPr txBox="1"/>
          <p:nvPr/>
        </p:nvSpPr>
        <p:spPr>
          <a:xfrm>
            <a:off x="4744400" y="1710625"/>
            <a:ext cx="104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accent1"/>
                </a:solidFill>
                <a:latin typeface="Mada"/>
                <a:ea typeface="Mada"/>
                <a:cs typeface="Mada"/>
                <a:sym typeface="Mada"/>
              </a:rPr>
              <a:t>Diet</a:t>
            </a:r>
            <a:endParaRPr b="1">
              <a:solidFill>
                <a:schemeClr val="accent1"/>
              </a:solidFill>
              <a:latin typeface="Mada"/>
              <a:ea typeface="Mada"/>
              <a:cs typeface="Mada"/>
              <a:sym typeface="Mada"/>
            </a:endParaRPr>
          </a:p>
        </p:txBody>
      </p:sp>
      <p:sp>
        <p:nvSpPr>
          <p:cNvPr id="434" name="Google Shape;434;p36"/>
          <p:cNvSpPr txBox="1"/>
          <p:nvPr/>
        </p:nvSpPr>
        <p:spPr>
          <a:xfrm>
            <a:off x="4744500" y="1941475"/>
            <a:ext cx="2723400" cy="1062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Overeating, frequency of eating, high fat meal, fast food ( &gt; 2 fast food/wk)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Night eating syndrome</a:t>
            </a:r>
            <a:r>
              <a:rPr lang="ar" sz="1200">
                <a:latin typeface="Mada"/>
                <a:ea typeface="Mada"/>
                <a:cs typeface="Mada"/>
                <a:sym typeface="Mada"/>
              </a:rPr>
              <a:t>: </a:t>
            </a:r>
            <a:endParaRPr sz="1200">
              <a:latin typeface="Mada"/>
              <a:ea typeface="Mada"/>
              <a:cs typeface="Mada"/>
              <a:sym typeface="Mada"/>
            </a:endParaRPr>
          </a:p>
          <a:p>
            <a:pPr indent="0" lvl="0" marL="457200" rtl="0" algn="l">
              <a:spcBef>
                <a:spcPts val="0"/>
              </a:spcBef>
              <a:spcAft>
                <a:spcPts val="0"/>
              </a:spcAft>
              <a:buNone/>
            </a:pPr>
            <a:r>
              <a:rPr lang="ar" sz="1200">
                <a:latin typeface="Mada"/>
                <a:ea typeface="Mada"/>
                <a:cs typeface="Mada"/>
                <a:sym typeface="Mada"/>
              </a:rPr>
              <a:t>if  &gt; 25 %of intake in the evening </a:t>
            </a:r>
            <a:endParaRPr sz="1200">
              <a:latin typeface="Mada"/>
              <a:ea typeface="Mada"/>
              <a:cs typeface="Mada"/>
              <a:sym typeface="Mada"/>
            </a:endParaRPr>
          </a:p>
        </p:txBody>
      </p:sp>
      <p:sp>
        <p:nvSpPr>
          <p:cNvPr id="435" name="Google Shape;435;p36"/>
          <p:cNvSpPr/>
          <p:nvPr/>
        </p:nvSpPr>
        <p:spPr>
          <a:xfrm>
            <a:off x="495200" y="1746900"/>
            <a:ext cx="619200" cy="5541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400">
                <a:solidFill>
                  <a:srgbClr val="FFFFFF"/>
                </a:solidFill>
                <a:latin typeface="Mada"/>
                <a:ea typeface="Mada"/>
                <a:cs typeface="Mada"/>
                <a:sym typeface="Mada"/>
              </a:rPr>
              <a:t>01</a:t>
            </a:r>
            <a:endParaRPr b="1" sz="2400">
              <a:solidFill>
                <a:srgbClr val="FFFFFF"/>
              </a:solidFill>
              <a:latin typeface="Mada"/>
              <a:ea typeface="Mada"/>
              <a:cs typeface="Mada"/>
              <a:sym typeface="Mada"/>
            </a:endParaRPr>
          </a:p>
        </p:txBody>
      </p:sp>
      <p:sp>
        <p:nvSpPr>
          <p:cNvPr id="436" name="Google Shape;436;p36"/>
          <p:cNvSpPr/>
          <p:nvPr/>
        </p:nvSpPr>
        <p:spPr>
          <a:xfrm rot="10800000">
            <a:off x="490325" y="2296450"/>
            <a:ext cx="624000" cy="523200"/>
          </a:xfrm>
          <a:prstGeom prst="rtTriangl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6"/>
          <p:cNvSpPr/>
          <p:nvPr/>
        </p:nvSpPr>
        <p:spPr>
          <a:xfrm>
            <a:off x="4125250" y="3333125"/>
            <a:ext cx="619200" cy="5541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2400">
                <a:solidFill>
                  <a:srgbClr val="FFFFFF"/>
                </a:solidFill>
                <a:latin typeface="Mada"/>
                <a:ea typeface="Mada"/>
                <a:cs typeface="Mada"/>
                <a:sym typeface="Mada"/>
              </a:rPr>
              <a:t>04</a:t>
            </a:r>
            <a:endParaRPr/>
          </a:p>
        </p:txBody>
      </p:sp>
      <p:sp>
        <p:nvSpPr>
          <p:cNvPr id="438" name="Google Shape;438;p36"/>
          <p:cNvSpPr/>
          <p:nvPr/>
        </p:nvSpPr>
        <p:spPr>
          <a:xfrm rot="10800000">
            <a:off x="4120375" y="3882675"/>
            <a:ext cx="624000" cy="523200"/>
          </a:xfrm>
          <a:prstGeom prst="rtTriangl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6"/>
          <p:cNvSpPr/>
          <p:nvPr/>
        </p:nvSpPr>
        <p:spPr>
          <a:xfrm>
            <a:off x="4125300" y="1775675"/>
            <a:ext cx="619200" cy="5541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2400">
                <a:solidFill>
                  <a:srgbClr val="FFFFFF"/>
                </a:solidFill>
                <a:latin typeface="Mada"/>
                <a:ea typeface="Mada"/>
                <a:cs typeface="Mada"/>
                <a:sym typeface="Mada"/>
              </a:rPr>
              <a:t>02</a:t>
            </a:r>
            <a:endParaRPr/>
          </a:p>
        </p:txBody>
      </p:sp>
      <p:sp>
        <p:nvSpPr>
          <p:cNvPr id="440" name="Google Shape;440;p36"/>
          <p:cNvSpPr/>
          <p:nvPr/>
        </p:nvSpPr>
        <p:spPr>
          <a:xfrm rot="10800000">
            <a:off x="4120425" y="2325225"/>
            <a:ext cx="624000" cy="523200"/>
          </a:xfrm>
          <a:prstGeom prst="rtTriangl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6"/>
          <p:cNvSpPr/>
          <p:nvPr/>
        </p:nvSpPr>
        <p:spPr>
          <a:xfrm>
            <a:off x="495113" y="3234475"/>
            <a:ext cx="619200" cy="5541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2400">
                <a:solidFill>
                  <a:srgbClr val="FFFFFF"/>
                </a:solidFill>
                <a:latin typeface="Mada"/>
                <a:ea typeface="Mada"/>
                <a:cs typeface="Mada"/>
                <a:sym typeface="Mada"/>
              </a:rPr>
              <a:t>03</a:t>
            </a:r>
            <a:endParaRPr/>
          </a:p>
        </p:txBody>
      </p:sp>
      <p:sp>
        <p:nvSpPr>
          <p:cNvPr id="442" name="Google Shape;442;p36"/>
          <p:cNvSpPr/>
          <p:nvPr/>
        </p:nvSpPr>
        <p:spPr>
          <a:xfrm rot="10800000">
            <a:off x="490238" y="3784025"/>
            <a:ext cx="624000" cy="523200"/>
          </a:xfrm>
          <a:prstGeom prst="rtTriangl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6"/>
          <p:cNvSpPr/>
          <p:nvPr/>
        </p:nvSpPr>
        <p:spPr>
          <a:xfrm>
            <a:off x="495088" y="4722038"/>
            <a:ext cx="619200" cy="5541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2400">
                <a:solidFill>
                  <a:srgbClr val="FFFFFF"/>
                </a:solidFill>
                <a:latin typeface="Mada"/>
                <a:ea typeface="Mada"/>
                <a:cs typeface="Mada"/>
                <a:sym typeface="Mada"/>
              </a:rPr>
              <a:t>05</a:t>
            </a:r>
            <a:endParaRPr/>
          </a:p>
        </p:txBody>
      </p:sp>
      <p:sp>
        <p:nvSpPr>
          <p:cNvPr id="444" name="Google Shape;444;p36"/>
          <p:cNvSpPr/>
          <p:nvPr/>
        </p:nvSpPr>
        <p:spPr>
          <a:xfrm rot="10800000">
            <a:off x="490213" y="5271588"/>
            <a:ext cx="624000" cy="523200"/>
          </a:xfrm>
          <a:prstGeom prst="rtTriangle">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5" name="Google Shape;445;p36"/>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46" name="Google Shape;446;p36"/>
          <p:cNvSpPr txBox="1"/>
          <p:nvPr/>
        </p:nvSpPr>
        <p:spPr>
          <a:xfrm>
            <a:off x="231700" y="6119550"/>
            <a:ext cx="4953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C</a:t>
            </a:r>
            <a:r>
              <a:rPr b="1" lang="ar" sz="2200">
                <a:solidFill>
                  <a:schemeClr val="dk1"/>
                </a:solidFill>
                <a:highlight>
                  <a:schemeClr val="accent4"/>
                </a:highlight>
                <a:latin typeface="Mada"/>
                <a:ea typeface="Mada"/>
                <a:cs typeface="Mada"/>
                <a:sym typeface="Mada"/>
              </a:rPr>
              <a:t>ontributors to obesity</a:t>
            </a:r>
            <a:endParaRPr>
              <a:latin typeface="Mada"/>
              <a:ea typeface="Mada"/>
              <a:cs typeface="Mada"/>
              <a:sym typeface="Mada"/>
            </a:endParaRPr>
          </a:p>
        </p:txBody>
      </p:sp>
      <p:sp>
        <p:nvSpPr>
          <p:cNvPr id="447" name="Google Shape;447;p36"/>
          <p:cNvSpPr/>
          <p:nvPr/>
        </p:nvSpPr>
        <p:spPr>
          <a:xfrm>
            <a:off x="397013" y="6738900"/>
            <a:ext cx="533400" cy="5232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6"/>
          <p:cNvSpPr/>
          <p:nvPr/>
        </p:nvSpPr>
        <p:spPr>
          <a:xfrm>
            <a:off x="489863" y="6836250"/>
            <a:ext cx="347700" cy="328500"/>
          </a:xfrm>
          <a:prstGeom prst="ellipse">
            <a:avLst/>
          </a:prstGeom>
          <a:solidFill>
            <a:srgbClr val="76A5A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FFFFF"/>
              </a:solidFill>
              <a:latin typeface="Mada"/>
              <a:ea typeface="Mada"/>
              <a:cs typeface="Mada"/>
              <a:sym typeface="Mada"/>
            </a:endParaRPr>
          </a:p>
        </p:txBody>
      </p:sp>
      <p:sp>
        <p:nvSpPr>
          <p:cNvPr id="449" name="Google Shape;449;p36"/>
          <p:cNvSpPr txBox="1"/>
          <p:nvPr/>
        </p:nvSpPr>
        <p:spPr>
          <a:xfrm>
            <a:off x="470825" y="6800400"/>
            <a:ext cx="3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01</a:t>
            </a:r>
            <a:endParaRPr b="1">
              <a:solidFill>
                <a:srgbClr val="FFFFFF"/>
              </a:solidFill>
              <a:latin typeface="Mada"/>
              <a:ea typeface="Mada"/>
              <a:cs typeface="Mada"/>
              <a:sym typeface="Mada"/>
            </a:endParaRPr>
          </a:p>
        </p:txBody>
      </p:sp>
      <p:sp>
        <p:nvSpPr>
          <p:cNvPr id="450" name="Google Shape;450;p36"/>
          <p:cNvSpPr/>
          <p:nvPr/>
        </p:nvSpPr>
        <p:spPr>
          <a:xfrm>
            <a:off x="3780000" y="6702125"/>
            <a:ext cx="533400" cy="523200"/>
          </a:xfrm>
          <a:prstGeom prst="ellipse">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6"/>
          <p:cNvSpPr/>
          <p:nvPr/>
        </p:nvSpPr>
        <p:spPr>
          <a:xfrm>
            <a:off x="3872850" y="6799475"/>
            <a:ext cx="347700" cy="328500"/>
          </a:xfrm>
          <a:prstGeom prst="ellipse">
            <a:avLst/>
          </a:prstGeom>
          <a:solidFill>
            <a:srgbClr val="76A5A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FFFFF"/>
              </a:solidFill>
              <a:latin typeface="Mada"/>
              <a:ea typeface="Mada"/>
              <a:cs typeface="Mada"/>
              <a:sym typeface="Mada"/>
            </a:endParaRPr>
          </a:p>
        </p:txBody>
      </p:sp>
      <p:sp>
        <p:nvSpPr>
          <p:cNvPr id="452" name="Google Shape;452;p36"/>
          <p:cNvSpPr txBox="1"/>
          <p:nvPr/>
        </p:nvSpPr>
        <p:spPr>
          <a:xfrm>
            <a:off x="3853800" y="6763625"/>
            <a:ext cx="3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02</a:t>
            </a:r>
            <a:endParaRPr b="1">
              <a:solidFill>
                <a:srgbClr val="FFFFFF"/>
              </a:solidFill>
              <a:latin typeface="Mada"/>
              <a:ea typeface="Mada"/>
              <a:cs typeface="Mada"/>
              <a:sym typeface="Mada"/>
            </a:endParaRPr>
          </a:p>
        </p:txBody>
      </p:sp>
      <p:sp>
        <p:nvSpPr>
          <p:cNvPr id="453" name="Google Shape;453;p36"/>
          <p:cNvSpPr txBox="1"/>
          <p:nvPr/>
        </p:nvSpPr>
        <p:spPr>
          <a:xfrm>
            <a:off x="930425" y="6759175"/>
            <a:ext cx="1838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a:solidFill>
                  <a:schemeClr val="accent1"/>
                </a:solidFill>
                <a:latin typeface="Mada"/>
                <a:ea typeface="Mada"/>
                <a:cs typeface="Mada"/>
                <a:sym typeface="Mada"/>
              </a:rPr>
              <a:t>Sociocultural </a:t>
            </a:r>
            <a:endParaRPr b="1" sz="1600">
              <a:solidFill>
                <a:schemeClr val="accent1"/>
              </a:solidFill>
              <a:latin typeface="Mada"/>
              <a:ea typeface="Mada"/>
              <a:cs typeface="Mada"/>
              <a:sym typeface="Mada"/>
            </a:endParaRPr>
          </a:p>
        </p:txBody>
      </p:sp>
      <p:sp>
        <p:nvSpPr>
          <p:cNvPr id="454" name="Google Shape;454;p36"/>
          <p:cNvSpPr txBox="1"/>
          <p:nvPr/>
        </p:nvSpPr>
        <p:spPr>
          <a:xfrm>
            <a:off x="4316350" y="6763625"/>
            <a:ext cx="1582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a:solidFill>
                  <a:schemeClr val="accent1"/>
                </a:solidFill>
                <a:latin typeface="Mada"/>
                <a:ea typeface="Mada"/>
                <a:cs typeface="Mada"/>
                <a:sym typeface="Mada"/>
              </a:rPr>
              <a:t>Environmental</a:t>
            </a:r>
            <a:endParaRPr b="1" sz="1600">
              <a:solidFill>
                <a:schemeClr val="accent1"/>
              </a:solidFill>
              <a:latin typeface="Mada"/>
              <a:ea typeface="Mada"/>
              <a:cs typeface="Mada"/>
              <a:sym typeface="Mada"/>
            </a:endParaRPr>
          </a:p>
        </p:txBody>
      </p:sp>
      <p:sp>
        <p:nvSpPr>
          <p:cNvPr id="455" name="Google Shape;455;p36"/>
          <p:cNvSpPr txBox="1"/>
          <p:nvPr/>
        </p:nvSpPr>
        <p:spPr>
          <a:xfrm>
            <a:off x="748800" y="7078525"/>
            <a:ext cx="3240000" cy="2085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Preference for foods high in fat and/or carbohydrate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Large portion sizes (value meals)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Work-life circumstances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Sedentary occupations and leisure activities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Heavy time commitments to work,social, and family obligations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Sleep deprivation </a:t>
            </a:r>
            <a:endParaRPr sz="1200">
              <a:latin typeface="Mada"/>
              <a:ea typeface="Mada"/>
              <a:cs typeface="Mada"/>
              <a:sym typeface="Mad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56" name="Google Shape;456;p36"/>
          <p:cNvSpPr txBox="1"/>
          <p:nvPr/>
        </p:nvSpPr>
        <p:spPr>
          <a:xfrm>
            <a:off x="4171950" y="7105525"/>
            <a:ext cx="3295800" cy="2195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Community design infrastructure not conducive to physical activity:</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Lack of safe, convenient areas for outdoor activities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Distances between home and work/shops too far for walking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Lack of public transportation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Ubiquity of escalators, elevators, etc</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Weather </a:t>
            </a:r>
            <a:endParaRPr sz="12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latin typeface="Mada"/>
              <a:ea typeface="Mada"/>
              <a:cs typeface="Mada"/>
              <a:sym typeface="Mada"/>
            </a:endParaRPr>
          </a:p>
        </p:txBody>
      </p:sp>
      <p:sp>
        <p:nvSpPr>
          <p:cNvPr id="457" name="Google Shape;457;p3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Etiology and pathogenesis</a:t>
            </a:r>
            <a:endParaRPr b="1" i="1" sz="2600">
              <a:latin typeface="Mada"/>
              <a:ea typeface="Mada"/>
              <a:cs typeface="Mada"/>
              <a:sym typeface="Mada"/>
            </a:endParaRPr>
          </a:p>
        </p:txBody>
      </p:sp>
      <p:pic>
        <p:nvPicPr>
          <p:cNvPr id="458" name="Google Shape;458;p36"/>
          <p:cNvPicPr preferRelativeResize="0"/>
          <p:nvPr/>
        </p:nvPicPr>
        <p:blipFill>
          <a:blip r:embed="rId3">
            <a:alphaModFix/>
          </a:blip>
          <a:stretch>
            <a:fillRect/>
          </a:stretch>
        </p:blipFill>
        <p:spPr>
          <a:xfrm>
            <a:off x="4912492" y="4622675"/>
            <a:ext cx="2346900" cy="1527295"/>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