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10692000" cx="7560000"/>
  <p:notesSz cx="6858000" cy="9144000"/>
  <p:embeddedFontLst>
    <p:embeddedFont>
      <p:font typeface="Mada Medium"/>
      <p:regular r:id="rId32"/>
      <p:bold r:id="rId33"/>
    </p:embeddedFont>
    <p:embeddedFont>
      <p:font typeface="Cabin"/>
      <p:regular r:id="rId34"/>
      <p:bold r:id="rId35"/>
      <p:italic r:id="rId36"/>
      <p:boldItalic r:id="rId37"/>
    </p:embeddedFont>
    <p:embeddedFont>
      <p:font typeface="Mada"/>
      <p:regular r:id="rId38"/>
      <p:bold r:id="rId39"/>
    </p:embeddedFont>
    <p:embeddedFont>
      <p:font typeface="Mada Black"/>
      <p:bold r:id="rId40"/>
    </p:embeddedFont>
    <p:embeddedFont>
      <p:font typeface="Pacifico"/>
      <p:regular r:id="rId41"/>
    </p:embeddedFont>
    <p:embeddedFont>
      <p:font typeface="Alegreya Regular"/>
      <p:bold r:id="rId42"/>
      <p:boldItalic r:id="rId43"/>
    </p:embeddedFont>
    <p:embeddedFont>
      <p:font typeface="Bree Serif"/>
      <p:regular r:id="rId44"/>
    </p:embeddedFont>
    <p:embeddedFont>
      <p:font typeface="Exo"/>
      <p:regular r:id="rId45"/>
      <p:bold r:id="rId46"/>
      <p:italic r:id="rId47"/>
      <p:boldItalic r:id="rId48"/>
    </p:embeddedFont>
    <p:embeddedFont>
      <p:font typeface="Alegreya"/>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3E3BDE-1201-42ED-81F7-126AF07E110D}">
  <a:tblStyle styleId="{DD3E3BDE-1201-42ED-81F7-126AF07E11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adaBlack-bold.fntdata"/><Relationship Id="rId42" Type="http://schemas.openxmlformats.org/officeDocument/2006/relationships/font" Target="fonts/AlegreyaRegular-bold.fntdata"/><Relationship Id="rId41" Type="http://schemas.openxmlformats.org/officeDocument/2006/relationships/font" Target="fonts/Pacifico-regular.fntdata"/><Relationship Id="rId44" Type="http://schemas.openxmlformats.org/officeDocument/2006/relationships/font" Target="fonts/BreeSerif-regular.fntdata"/><Relationship Id="rId43" Type="http://schemas.openxmlformats.org/officeDocument/2006/relationships/font" Target="fonts/AlegreyaRegular-boldItalic.fntdata"/><Relationship Id="rId46" Type="http://schemas.openxmlformats.org/officeDocument/2006/relationships/font" Target="fonts/Exo-bold.fntdata"/><Relationship Id="rId45" Type="http://schemas.openxmlformats.org/officeDocument/2006/relationships/font" Target="fonts/Ex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Exo-boldItalic.fntdata"/><Relationship Id="rId47" Type="http://schemas.openxmlformats.org/officeDocument/2006/relationships/font" Target="fonts/Exo-italic.fntdata"/><Relationship Id="rId49" Type="http://schemas.openxmlformats.org/officeDocument/2006/relationships/font" Target="fonts/Alegreya-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MadaMedium-bold.fntdata"/><Relationship Id="rId32" Type="http://schemas.openxmlformats.org/officeDocument/2006/relationships/font" Target="fonts/MadaMedium-regular.fntdata"/><Relationship Id="rId35" Type="http://schemas.openxmlformats.org/officeDocument/2006/relationships/font" Target="fonts/Cabin-bold.fntdata"/><Relationship Id="rId34" Type="http://schemas.openxmlformats.org/officeDocument/2006/relationships/font" Target="fonts/Cabin-regular.fntdata"/><Relationship Id="rId37" Type="http://schemas.openxmlformats.org/officeDocument/2006/relationships/font" Target="fonts/Cabin-boldItalic.fntdata"/><Relationship Id="rId36" Type="http://schemas.openxmlformats.org/officeDocument/2006/relationships/font" Target="fonts/Cabin-italic.fntdata"/><Relationship Id="rId39" Type="http://schemas.openxmlformats.org/officeDocument/2006/relationships/font" Target="fonts/Mada-bold.fntdata"/><Relationship Id="rId38" Type="http://schemas.openxmlformats.org/officeDocument/2006/relationships/font" Target="fonts/Mada-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legreya-italic.fntdata"/><Relationship Id="rId50" Type="http://schemas.openxmlformats.org/officeDocument/2006/relationships/font" Target="fonts/Alegreya-bold.fntdata"/><Relationship Id="rId52" Type="http://schemas.openxmlformats.org/officeDocument/2006/relationships/font" Target="fonts/Alegreya-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ba7f170793_0_3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ba7f170793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aa4d758fa5_0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aa4d758fa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aa4d758fa5_0_5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aa4d758fa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aa4d758fa5_0_7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aa4d758fa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c3347635b2_0_47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c3347635b2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c3347635b2_0_50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c3347635b2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8bdddf29cd_0_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8bdddf29c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c522bd104f_0_2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c522bd104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c522bd104f_0_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c522bd10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8bdddf29cd_0_8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8bdddf29c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8bffb8e80d_0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8bffb8e80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c3347635b2_0_4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c3347635b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d28e7c5f21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d28e7c5f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d28e7c5f21_0_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d28e7c5f2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d28e7c5f21_0_2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d28e7c5f2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b35e9b69ef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b35e9b69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3347635b2_0_1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c3347635b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c3347635b2_0_19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c3347635b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c3347635b2_0_29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c3347635b2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c3347635b2_2_8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c3347635b2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8bdddf29cd_0_1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8bdddf29c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8bdddf29cd_0_2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8bdddf29c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c3347635b2_0_4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c3347635b2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Alegreya"/>
                <a:ea typeface="Alegreya"/>
                <a:cs typeface="Alegreya"/>
                <a:sym typeface="Alegreya"/>
              </a:defRPr>
            </a:lvl1pPr>
            <a:lvl2pPr lvl="1">
              <a:buNone/>
              <a:defRPr sz="2500">
                <a:latin typeface="Alegreya"/>
                <a:ea typeface="Alegreya"/>
                <a:cs typeface="Alegreya"/>
                <a:sym typeface="Alegreya"/>
              </a:defRPr>
            </a:lvl2pPr>
            <a:lvl3pPr lvl="2">
              <a:buNone/>
              <a:defRPr sz="2500">
                <a:latin typeface="Alegreya"/>
                <a:ea typeface="Alegreya"/>
                <a:cs typeface="Alegreya"/>
                <a:sym typeface="Alegreya"/>
              </a:defRPr>
            </a:lvl3pPr>
            <a:lvl4pPr lvl="3">
              <a:buNone/>
              <a:defRPr sz="2500">
                <a:latin typeface="Alegreya"/>
                <a:ea typeface="Alegreya"/>
                <a:cs typeface="Alegreya"/>
                <a:sym typeface="Alegreya"/>
              </a:defRPr>
            </a:lvl4pPr>
            <a:lvl5pPr lvl="4">
              <a:buNone/>
              <a:defRPr sz="2500">
                <a:latin typeface="Alegreya"/>
                <a:ea typeface="Alegreya"/>
                <a:cs typeface="Alegreya"/>
                <a:sym typeface="Alegreya"/>
              </a:defRPr>
            </a:lvl5pPr>
            <a:lvl6pPr lvl="5">
              <a:buNone/>
              <a:defRPr sz="2500">
                <a:latin typeface="Alegreya"/>
                <a:ea typeface="Alegreya"/>
                <a:cs typeface="Alegreya"/>
                <a:sym typeface="Alegreya"/>
              </a:defRPr>
            </a:lvl6pPr>
            <a:lvl7pPr lvl="6">
              <a:buNone/>
              <a:defRPr sz="2500">
                <a:latin typeface="Alegreya"/>
                <a:ea typeface="Alegreya"/>
                <a:cs typeface="Alegreya"/>
                <a:sym typeface="Alegreya"/>
              </a:defRPr>
            </a:lvl7pPr>
            <a:lvl8pPr lvl="7">
              <a:buNone/>
              <a:defRPr sz="2500">
                <a:latin typeface="Alegreya"/>
                <a:ea typeface="Alegreya"/>
                <a:cs typeface="Alegreya"/>
                <a:sym typeface="Alegreya"/>
              </a:defRPr>
            </a:lvl8pPr>
            <a:lvl9pPr lvl="8">
              <a:buNone/>
              <a:defRPr sz="2500">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543948"/>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latin typeface="Alegreya"/>
              <a:ea typeface="Alegreya"/>
              <a:cs typeface="Alegreya"/>
              <a:sym typeface="Alegreya"/>
            </a:endParaRPr>
          </a:p>
        </p:txBody>
      </p:sp>
      <p:sp>
        <p:nvSpPr>
          <p:cNvPr id="12" name="Google Shape;12;p2"/>
          <p:cNvSpPr/>
          <p:nvPr/>
        </p:nvSpPr>
        <p:spPr>
          <a:xfrm>
            <a:off x="-95250" y="847725"/>
            <a:ext cx="1677000" cy="503700"/>
          </a:xfrm>
          <a:prstGeom prst="roundRect">
            <a:avLst>
              <a:gd fmla="val 16667" name="adj"/>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Alegreya"/>
              <a:ea typeface="Alegreya"/>
              <a:cs typeface="Alegreya"/>
              <a:sym typeface="Alegreya"/>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50" name="Google Shape;50;p11"/>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51" name="Google Shape;51;p11"/>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atin typeface="Alegreya"/>
                <a:ea typeface="Alegreya"/>
                <a:cs typeface="Alegreya"/>
                <a:sym typeface="Alegreya"/>
              </a:defRPr>
            </a:lvl1pPr>
            <a:lvl2pPr lvl="1">
              <a:buNone/>
              <a:defRPr>
                <a:latin typeface="Alegreya"/>
                <a:ea typeface="Alegreya"/>
                <a:cs typeface="Alegreya"/>
                <a:sym typeface="Alegreya"/>
              </a:defRPr>
            </a:lvl2pPr>
            <a:lvl3pPr lvl="2">
              <a:buNone/>
              <a:defRPr>
                <a:latin typeface="Alegreya"/>
                <a:ea typeface="Alegreya"/>
                <a:cs typeface="Alegreya"/>
                <a:sym typeface="Alegreya"/>
              </a:defRPr>
            </a:lvl3pPr>
            <a:lvl4pPr lvl="3">
              <a:buNone/>
              <a:defRPr>
                <a:latin typeface="Alegreya"/>
                <a:ea typeface="Alegreya"/>
                <a:cs typeface="Alegreya"/>
                <a:sym typeface="Alegreya"/>
              </a:defRPr>
            </a:lvl4pPr>
            <a:lvl5pPr lvl="4">
              <a:buNone/>
              <a:defRPr>
                <a:latin typeface="Alegreya"/>
                <a:ea typeface="Alegreya"/>
                <a:cs typeface="Alegreya"/>
                <a:sym typeface="Alegreya"/>
              </a:defRPr>
            </a:lvl5pPr>
            <a:lvl6pPr lvl="5">
              <a:buNone/>
              <a:defRPr>
                <a:latin typeface="Alegreya"/>
                <a:ea typeface="Alegreya"/>
                <a:cs typeface="Alegreya"/>
                <a:sym typeface="Alegreya"/>
              </a:defRPr>
            </a:lvl6pPr>
            <a:lvl7pPr lvl="6">
              <a:buNone/>
              <a:defRPr>
                <a:latin typeface="Alegreya"/>
                <a:ea typeface="Alegreya"/>
                <a:cs typeface="Alegreya"/>
                <a:sym typeface="Alegreya"/>
              </a:defRPr>
            </a:lvl7pPr>
            <a:lvl8pPr lvl="7">
              <a:buNone/>
              <a:defRPr>
                <a:latin typeface="Alegreya"/>
                <a:ea typeface="Alegreya"/>
                <a:cs typeface="Alegreya"/>
                <a:sym typeface="Alegreya"/>
              </a:defRPr>
            </a:lvl8pPr>
            <a:lvl9pPr lvl="8">
              <a:buNone/>
              <a:defRPr>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54" name="Google Shape;54;p12"/>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55" name="Shape 55"/>
        <p:cNvGrpSpPr/>
        <p:nvPr/>
      </p:nvGrpSpPr>
      <p:grpSpPr>
        <a:xfrm>
          <a:off x="0" y="0"/>
          <a:ext cx="0" cy="0"/>
          <a:chOff x="0" y="0"/>
          <a:chExt cx="0" cy="0"/>
        </a:xfrm>
      </p:grpSpPr>
      <p:sp>
        <p:nvSpPr>
          <p:cNvPr id="56" name="Google Shape;56;p13"/>
          <p:cNvSpPr txBox="1"/>
          <p:nvPr>
            <p:ph type="ctrTitle"/>
          </p:nvPr>
        </p:nvSpPr>
        <p:spPr>
          <a:xfrm>
            <a:off x="257712" y="1547778"/>
            <a:ext cx="7044300" cy="42669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p13"/>
          <p:cNvSpPr txBox="1"/>
          <p:nvPr>
            <p:ph idx="1" type="subTitle"/>
          </p:nvPr>
        </p:nvSpPr>
        <p:spPr>
          <a:xfrm>
            <a:off x="257705" y="5891409"/>
            <a:ext cx="7044300" cy="1647600"/>
          </a:xfrm>
          <a:prstGeom prst="rect">
            <a:avLst/>
          </a:prstGeom>
        </p:spPr>
        <p:txBody>
          <a:bodyPr anchorCtr="0" anchor="t" bIns="111700" lIns="111700" spcFirstLastPara="1" rIns="111700" wrap="square" tIns="1117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فقط 1">
  <p:cSld name="TITLE_ONLY_1">
    <p:spTree>
      <p:nvGrpSpPr>
        <p:cNvPr id="59" name="Shape 59"/>
        <p:cNvGrpSpPr/>
        <p:nvPr/>
      </p:nvGrpSpPr>
      <p:grpSpPr>
        <a:xfrm>
          <a:off x="0" y="0"/>
          <a:ext cx="0" cy="0"/>
          <a:chOff x="0" y="0"/>
          <a:chExt cx="0" cy="0"/>
        </a:xfrm>
      </p:grpSpPr>
      <p:sp>
        <p:nvSpPr>
          <p:cNvPr id="60" name="Google Shape;60;p14"/>
          <p:cNvSpPr txBox="1"/>
          <p:nvPr/>
        </p:nvSpPr>
        <p:spPr>
          <a:xfrm>
            <a:off x="7004625" y="0"/>
            <a:ext cx="555300" cy="562200"/>
          </a:xfrm>
          <a:prstGeom prst="rect">
            <a:avLst/>
          </a:prstGeom>
          <a:solidFill>
            <a:schemeClr val="accent2"/>
          </a:solidFill>
          <a:ln>
            <a:noFill/>
          </a:ln>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b="1" lang="ar" sz="1700">
                <a:solidFill>
                  <a:srgbClr val="FFFFFF"/>
                </a:solidFill>
                <a:latin typeface="Exo"/>
                <a:ea typeface="Exo"/>
                <a:cs typeface="Exo"/>
                <a:sym typeface="Exo"/>
              </a:rPr>
              <a:t>‹#›</a:t>
            </a:fld>
            <a:endParaRPr b="1" sz="1700">
              <a:solidFill>
                <a:srgbClr val="FFFFFF"/>
              </a:solidFill>
              <a:latin typeface="Exo"/>
              <a:ea typeface="Exo"/>
              <a:cs typeface="Exo"/>
              <a:sym typeface="Ex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16"/>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Alegreya"/>
                <a:ea typeface="Alegreya"/>
                <a:cs typeface="Alegreya"/>
                <a:sym typeface="Alegreya"/>
              </a:defRPr>
            </a:lvl1pPr>
            <a:lvl2pPr lvl="1" rtl="0">
              <a:buNone/>
              <a:defRPr sz="2500">
                <a:latin typeface="Alegreya"/>
                <a:ea typeface="Alegreya"/>
                <a:cs typeface="Alegreya"/>
                <a:sym typeface="Alegreya"/>
              </a:defRPr>
            </a:lvl2pPr>
            <a:lvl3pPr lvl="2" rtl="0">
              <a:buNone/>
              <a:defRPr sz="2500">
                <a:latin typeface="Alegreya"/>
                <a:ea typeface="Alegreya"/>
                <a:cs typeface="Alegreya"/>
                <a:sym typeface="Alegreya"/>
              </a:defRPr>
            </a:lvl3pPr>
            <a:lvl4pPr lvl="3" rtl="0">
              <a:buNone/>
              <a:defRPr sz="2500">
                <a:latin typeface="Alegreya"/>
                <a:ea typeface="Alegreya"/>
                <a:cs typeface="Alegreya"/>
                <a:sym typeface="Alegreya"/>
              </a:defRPr>
            </a:lvl4pPr>
            <a:lvl5pPr lvl="4" rtl="0">
              <a:buNone/>
              <a:defRPr sz="2500">
                <a:latin typeface="Alegreya"/>
                <a:ea typeface="Alegreya"/>
                <a:cs typeface="Alegreya"/>
                <a:sym typeface="Alegreya"/>
              </a:defRPr>
            </a:lvl5pPr>
            <a:lvl6pPr lvl="5" rtl="0">
              <a:buNone/>
              <a:defRPr sz="2500">
                <a:latin typeface="Alegreya"/>
                <a:ea typeface="Alegreya"/>
                <a:cs typeface="Alegreya"/>
                <a:sym typeface="Alegreya"/>
              </a:defRPr>
            </a:lvl6pPr>
            <a:lvl7pPr lvl="6" rtl="0">
              <a:buNone/>
              <a:defRPr sz="2500">
                <a:latin typeface="Alegreya"/>
                <a:ea typeface="Alegreya"/>
                <a:cs typeface="Alegreya"/>
                <a:sym typeface="Alegreya"/>
              </a:defRPr>
            </a:lvl7pPr>
            <a:lvl8pPr lvl="7" rtl="0">
              <a:buNone/>
              <a:defRPr sz="2500">
                <a:latin typeface="Alegreya"/>
                <a:ea typeface="Alegreya"/>
                <a:cs typeface="Alegreya"/>
                <a:sym typeface="Alegreya"/>
              </a:defRPr>
            </a:lvl8pPr>
            <a:lvl9pPr lvl="8" rtl="0">
              <a:buNone/>
              <a:defRPr sz="2500">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
        <p:nvSpPr>
          <p:cNvPr id="67" name="Google Shape;67;p16"/>
          <p:cNvSpPr/>
          <p:nvPr/>
        </p:nvSpPr>
        <p:spPr>
          <a:xfrm rot="-10799591">
            <a:off x="1747" y="382"/>
            <a:ext cx="7556400" cy="396000"/>
          </a:xfrm>
          <a:prstGeom prst="snip2SameRect">
            <a:avLst>
              <a:gd fmla="val 50000" name="adj1"/>
              <a:gd fmla="val 0" name="adj2"/>
            </a:avLst>
          </a:prstGeom>
          <a:solidFill>
            <a:srgbClr val="543948"/>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latin typeface="Alegreya"/>
              <a:ea typeface="Alegreya"/>
              <a:cs typeface="Alegreya"/>
              <a:sym typeface="Alegreya"/>
            </a:endParaRPr>
          </a:p>
        </p:txBody>
      </p:sp>
      <p:sp>
        <p:nvSpPr>
          <p:cNvPr id="68" name="Google Shape;68;p16"/>
          <p:cNvSpPr/>
          <p:nvPr/>
        </p:nvSpPr>
        <p:spPr>
          <a:xfrm>
            <a:off x="-95250" y="847725"/>
            <a:ext cx="1677000" cy="503700"/>
          </a:xfrm>
          <a:prstGeom prst="roundRect">
            <a:avLst>
              <a:gd fmla="val 16667" name="adj"/>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Alegreya"/>
              <a:ea typeface="Alegreya"/>
              <a:cs typeface="Alegreya"/>
              <a:sym typeface="Alegreya"/>
            </a:endParaRPr>
          </a:p>
        </p:txBody>
      </p:sp>
      <p:sp>
        <p:nvSpPr>
          <p:cNvPr id="69" name="Google Shape;69;p16"/>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cxnSp>
        <p:nvCxnSpPr>
          <p:cNvPr id="71" name="Google Shape;71;p1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72" name="Google Shape;72;p17"/>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73" name="Google Shape;73;p17"/>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74" name="Google Shape;74;p17"/>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75" name="Google Shape;75;p17"/>
          <p:cNvGrpSpPr/>
          <p:nvPr/>
        </p:nvGrpSpPr>
        <p:grpSpPr>
          <a:xfrm>
            <a:off x="205413" y="904850"/>
            <a:ext cx="7149175" cy="8714700"/>
            <a:chOff x="217025" y="916300"/>
            <a:chExt cx="7149175" cy="8714700"/>
          </a:xfrm>
        </p:grpSpPr>
        <p:cxnSp>
          <p:nvCxnSpPr>
            <p:cNvPr id="76" name="Google Shape;76;p17"/>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77" name="Google Shape;77;p17"/>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78" name="Google Shape;78;p17"/>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79" name="Google Shape;79;p17"/>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80" name="Google Shape;80;p1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81" name="Google Shape;81;p17"/>
          <p:cNvSpPr txBox="1"/>
          <p:nvPr>
            <p:ph idx="12" type="sldNum"/>
          </p:nvPr>
        </p:nvSpPr>
        <p:spPr>
          <a:xfrm>
            <a:off x="7127800" y="0"/>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2" name="Shape 82"/>
        <p:cNvGrpSpPr/>
        <p:nvPr/>
      </p:nvGrpSpPr>
      <p:grpSpPr>
        <a:xfrm>
          <a:off x="0" y="0"/>
          <a:ext cx="0" cy="0"/>
          <a:chOff x="0" y="0"/>
          <a:chExt cx="0" cy="0"/>
        </a:xfrm>
      </p:grpSpPr>
      <p:sp>
        <p:nvSpPr>
          <p:cNvPr id="83" name="Google Shape;83;p18"/>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84" name="Google Shape;84;p18"/>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85" name="Google Shape;85;p1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6" name="Shape 86"/>
        <p:cNvGrpSpPr/>
        <p:nvPr/>
      </p:nvGrpSpPr>
      <p:grpSpPr>
        <a:xfrm>
          <a:off x="0" y="0"/>
          <a:ext cx="0" cy="0"/>
          <a:chOff x="0" y="0"/>
          <a:chExt cx="0" cy="0"/>
        </a:xfrm>
      </p:grpSpPr>
      <p:sp>
        <p:nvSpPr>
          <p:cNvPr id="87" name="Google Shape;87;p19"/>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88" name="Google Shape;88;p19"/>
          <p:cNvSpPr txBox="1"/>
          <p:nvPr>
            <p:ph idx="1" type="body"/>
          </p:nvPr>
        </p:nvSpPr>
        <p:spPr>
          <a:xfrm>
            <a:off x="257705" y="2395696"/>
            <a:ext cx="3307200" cy="7102200"/>
          </a:xfrm>
          <a:prstGeom prst="rect">
            <a:avLst/>
          </a:prstGeom>
        </p:spPr>
        <p:txBody>
          <a:bodyPr anchorCtr="0" anchor="t" bIns="111700" lIns="111700" spcFirstLastPara="1" rIns="111700" wrap="square" tIns="111700">
            <a:noAutofit/>
          </a:bodyPr>
          <a:lstStyle>
            <a:lvl1pPr indent="-342900" lvl="0" marL="457200" rtl="0">
              <a:spcBef>
                <a:spcPts val="0"/>
              </a:spcBef>
              <a:spcAft>
                <a:spcPts val="0"/>
              </a:spcAft>
              <a:buSzPts val="1800"/>
              <a:buChar char="●"/>
              <a:defRPr sz="18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89" name="Google Shape;89;p19"/>
          <p:cNvSpPr txBox="1"/>
          <p:nvPr>
            <p:ph idx="2" type="body"/>
          </p:nvPr>
        </p:nvSpPr>
        <p:spPr>
          <a:xfrm>
            <a:off x="3995291" y="2395696"/>
            <a:ext cx="3307200" cy="7102200"/>
          </a:xfrm>
          <a:prstGeom prst="rect">
            <a:avLst/>
          </a:prstGeom>
        </p:spPr>
        <p:txBody>
          <a:bodyPr anchorCtr="0" anchor="t" bIns="111700" lIns="111700" spcFirstLastPara="1" rIns="111700" wrap="square" tIns="111700">
            <a:noAutofit/>
          </a:bodyPr>
          <a:lstStyle>
            <a:lvl1pPr indent="-342900" lvl="0" marL="457200" rtl="0">
              <a:spcBef>
                <a:spcPts val="0"/>
              </a:spcBef>
              <a:spcAft>
                <a:spcPts val="0"/>
              </a:spcAft>
              <a:buSzPts val="1800"/>
              <a:buChar char="●"/>
              <a:defRPr sz="18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90" name="Google Shape;90;p1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20"/>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93" name="Google Shape;93;p2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21"/>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p:txBody>
      </p:sp>
      <p:sp>
        <p:nvSpPr>
          <p:cNvPr id="96" name="Google Shape;96;p21"/>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rtl="0">
              <a:spcBef>
                <a:spcPts val="0"/>
              </a:spcBef>
              <a:spcAft>
                <a:spcPts val="0"/>
              </a:spcAft>
              <a:buSzPts val="1500"/>
              <a:buChar char="●"/>
              <a:defRPr sz="15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97" name="Google Shape;97;p21"/>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idx="12" type="sldNum"/>
          </p:nvPr>
        </p:nvSpPr>
        <p:spPr>
          <a:xfrm>
            <a:off x="7096400" y="0"/>
            <a:ext cx="4635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2200">
                <a:solidFill>
                  <a:schemeClr val="lt1"/>
                </a:solidFill>
                <a:latin typeface="Mada"/>
                <a:ea typeface="Mada"/>
                <a:cs typeface="Mada"/>
                <a:sym typeface="Mada"/>
              </a:defRPr>
            </a:lvl1pPr>
            <a:lvl2pPr lvl="1" algn="ctr">
              <a:buNone/>
              <a:defRPr b="1" sz="2200">
                <a:solidFill>
                  <a:schemeClr val="lt1"/>
                </a:solidFill>
                <a:latin typeface="Mada"/>
                <a:ea typeface="Mada"/>
                <a:cs typeface="Mada"/>
                <a:sym typeface="Mada"/>
              </a:defRPr>
            </a:lvl2pPr>
            <a:lvl3pPr lvl="2" algn="ctr">
              <a:buNone/>
              <a:defRPr b="1" sz="2200">
                <a:solidFill>
                  <a:schemeClr val="lt1"/>
                </a:solidFill>
                <a:latin typeface="Mada"/>
                <a:ea typeface="Mada"/>
                <a:cs typeface="Mada"/>
                <a:sym typeface="Mada"/>
              </a:defRPr>
            </a:lvl3pPr>
            <a:lvl4pPr lvl="3" algn="ctr">
              <a:buNone/>
              <a:defRPr b="1" sz="2200">
                <a:solidFill>
                  <a:schemeClr val="lt1"/>
                </a:solidFill>
                <a:latin typeface="Mada"/>
                <a:ea typeface="Mada"/>
                <a:cs typeface="Mada"/>
                <a:sym typeface="Mada"/>
              </a:defRPr>
            </a:lvl4pPr>
            <a:lvl5pPr lvl="4" algn="ctr">
              <a:buNone/>
              <a:defRPr b="1" sz="2200">
                <a:solidFill>
                  <a:schemeClr val="lt1"/>
                </a:solidFill>
                <a:latin typeface="Mada"/>
                <a:ea typeface="Mada"/>
                <a:cs typeface="Mada"/>
                <a:sym typeface="Mada"/>
              </a:defRPr>
            </a:lvl5pPr>
            <a:lvl6pPr lvl="5" algn="ctr">
              <a:buNone/>
              <a:defRPr b="1" sz="2200">
                <a:solidFill>
                  <a:schemeClr val="lt1"/>
                </a:solidFill>
                <a:latin typeface="Mada"/>
                <a:ea typeface="Mada"/>
                <a:cs typeface="Mada"/>
                <a:sym typeface="Mada"/>
              </a:defRPr>
            </a:lvl6pPr>
            <a:lvl7pPr lvl="6" algn="ctr">
              <a:buNone/>
              <a:defRPr b="1" sz="2200">
                <a:solidFill>
                  <a:schemeClr val="lt1"/>
                </a:solidFill>
                <a:latin typeface="Mada"/>
                <a:ea typeface="Mada"/>
                <a:cs typeface="Mada"/>
                <a:sym typeface="Mada"/>
              </a:defRPr>
            </a:lvl7pPr>
            <a:lvl8pPr lvl="7" algn="ctr">
              <a:buNone/>
              <a:defRPr b="1" sz="2200">
                <a:solidFill>
                  <a:schemeClr val="lt1"/>
                </a:solidFill>
                <a:latin typeface="Mada"/>
                <a:ea typeface="Mada"/>
                <a:cs typeface="Mada"/>
                <a:sym typeface="Mada"/>
              </a:defRPr>
            </a:lvl8pPr>
            <a:lvl9pPr lvl="8" algn="ctr">
              <a:buNone/>
              <a:defRPr b="1" sz="22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cxnSp>
        <p:nvCxnSpPr>
          <p:cNvPr id="16" name="Google Shape;16;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8" name="Shape 98"/>
        <p:cNvGrpSpPr/>
        <p:nvPr/>
      </p:nvGrpSpPr>
      <p:grpSpPr>
        <a:xfrm>
          <a:off x="0" y="0"/>
          <a:ext cx="0" cy="0"/>
          <a:chOff x="0" y="0"/>
          <a:chExt cx="0" cy="0"/>
        </a:xfrm>
      </p:grpSpPr>
      <p:sp>
        <p:nvSpPr>
          <p:cNvPr id="99" name="Google Shape;99;p22"/>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00" name="Google Shape;100;p22"/>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01" name="Google Shape;101;p22"/>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02" name="Google Shape;102;p22"/>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Alegreya"/>
              <a:ea typeface="Alegreya"/>
              <a:cs typeface="Alegreya"/>
              <a:sym typeface="Alegrey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3" name="Shape 103"/>
        <p:cNvGrpSpPr/>
        <p:nvPr/>
      </p:nvGrpSpPr>
      <p:grpSpPr>
        <a:xfrm>
          <a:off x="0" y="0"/>
          <a:ext cx="0" cy="0"/>
          <a:chOff x="0" y="0"/>
          <a:chExt cx="0" cy="0"/>
        </a:xfrm>
      </p:grpSpPr>
      <p:sp>
        <p:nvSpPr>
          <p:cNvPr id="104" name="Google Shape;104;p23"/>
          <p:cNvSpPr/>
          <p:nvPr/>
        </p:nvSpPr>
        <p:spPr>
          <a:xfrm>
            <a:off x="3780000" y="-260"/>
            <a:ext cx="3780000" cy="10692000"/>
          </a:xfrm>
          <a:prstGeom prst="rect">
            <a:avLst/>
          </a:prstGeom>
          <a:solidFill>
            <a:schemeClr val="lt2"/>
          </a:solidFill>
          <a:ln>
            <a:noFill/>
          </a:ln>
        </p:spPr>
        <p:txBody>
          <a:bodyPr anchorCtr="0" anchor="ctr" bIns="111700" lIns="111700" spcFirstLastPara="1" rIns="111700" wrap="square" tIns="111700">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105" name="Google Shape;105;p23"/>
          <p:cNvSpPr txBox="1"/>
          <p:nvPr>
            <p:ph type="title"/>
          </p:nvPr>
        </p:nvSpPr>
        <p:spPr>
          <a:xfrm>
            <a:off x="219508" y="2563450"/>
            <a:ext cx="3344100" cy="30813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106" name="Google Shape;106;p23"/>
          <p:cNvSpPr txBox="1"/>
          <p:nvPr>
            <p:ph idx="1" type="subTitle"/>
          </p:nvPr>
        </p:nvSpPr>
        <p:spPr>
          <a:xfrm>
            <a:off x="219508" y="5826865"/>
            <a:ext cx="3344100" cy="2567700"/>
          </a:xfrm>
          <a:prstGeom prst="rect">
            <a:avLst/>
          </a:prstGeom>
        </p:spPr>
        <p:txBody>
          <a:bodyPr anchorCtr="0" anchor="t" bIns="111700" lIns="111700" spcFirstLastPara="1" rIns="111700" wrap="square" tIns="111700">
            <a:noAutofit/>
          </a:bodyPr>
          <a:lstStyle>
            <a:lvl1pPr lvl="0" rtl="0" algn="ctr">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07" name="Google Shape;107;p23"/>
          <p:cNvSpPr txBox="1"/>
          <p:nvPr>
            <p:ph idx="2" type="body"/>
          </p:nvPr>
        </p:nvSpPr>
        <p:spPr>
          <a:xfrm>
            <a:off x="4083839" y="1505164"/>
            <a:ext cx="3172200" cy="7681200"/>
          </a:xfrm>
          <a:prstGeom prst="rect">
            <a:avLst/>
          </a:prstGeom>
        </p:spPr>
        <p:txBody>
          <a:bodyPr anchorCtr="0" anchor="ctr"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108" name="Google Shape;108;p2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cxnSp>
        <p:nvCxnSpPr>
          <p:cNvPr id="110" name="Google Shape;110;p2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11" name="Google Shape;111;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
        <p:nvSpPr>
          <p:cNvPr id="112" name="Google Shape;112;p2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3" name="Shape 113"/>
        <p:cNvGrpSpPr/>
        <p:nvPr/>
      </p:nvGrpSpPr>
      <p:grpSpPr>
        <a:xfrm>
          <a:off x="0" y="0"/>
          <a:ext cx="0" cy="0"/>
          <a:chOff x="0" y="0"/>
          <a:chExt cx="0" cy="0"/>
        </a:xfrm>
      </p:grpSpPr>
      <p:sp>
        <p:nvSpPr>
          <p:cNvPr id="114" name="Google Shape;114;p25"/>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115" name="Google Shape;115;p25"/>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116" name="Google Shape;116;p25"/>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atin typeface="Alegreya"/>
                <a:ea typeface="Alegreya"/>
                <a:cs typeface="Alegreya"/>
                <a:sym typeface="Alegreya"/>
              </a:defRPr>
            </a:lvl1pPr>
            <a:lvl2pPr lvl="1" rtl="0">
              <a:buNone/>
              <a:defRPr>
                <a:latin typeface="Alegreya"/>
                <a:ea typeface="Alegreya"/>
                <a:cs typeface="Alegreya"/>
                <a:sym typeface="Alegreya"/>
              </a:defRPr>
            </a:lvl2pPr>
            <a:lvl3pPr lvl="2" rtl="0">
              <a:buNone/>
              <a:defRPr>
                <a:latin typeface="Alegreya"/>
                <a:ea typeface="Alegreya"/>
                <a:cs typeface="Alegreya"/>
                <a:sym typeface="Alegreya"/>
              </a:defRPr>
            </a:lvl3pPr>
            <a:lvl4pPr lvl="3" rtl="0">
              <a:buNone/>
              <a:defRPr>
                <a:latin typeface="Alegreya"/>
                <a:ea typeface="Alegreya"/>
                <a:cs typeface="Alegreya"/>
                <a:sym typeface="Alegreya"/>
              </a:defRPr>
            </a:lvl4pPr>
            <a:lvl5pPr lvl="4" rtl="0">
              <a:buNone/>
              <a:defRPr>
                <a:latin typeface="Alegreya"/>
                <a:ea typeface="Alegreya"/>
                <a:cs typeface="Alegreya"/>
                <a:sym typeface="Alegreya"/>
              </a:defRPr>
            </a:lvl5pPr>
            <a:lvl6pPr lvl="5" rtl="0">
              <a:buNone/>
              <a:defRPr>
                <a:latin typeface="Alegreya"/>
                <a:ea typeface="Alegreya"/>
                <a:cs typeface="Alegreya"/>
                <a:sym typeface="Alegreya"/>
              </a:defRPr>
            </a:lvl6pPr>
            <a:lvl7pPr lvl="6" rtl="0">
              <a:buNone/>
              <a:defRPr>
                <a:latin typeface="Alegreya"/>
                <a:ea typeface="Alegreya"/>
                <a:cs typeface="Alegreya"/>
                <a:sym typeface="Alegreya"/>
              </a:defRPr>
            </a:lvl7pPr>
            <a:lvl8pPr lvl="7" rtl="0">
              <a:buNone/>
              <a:defRPr>
                <a:latin typeface="Alegreya"/>
                <a:ea typeface="Alegreya"/>
                <a:cs typeface="Alegreya"/>
                <a:sym typeface="Alegreya"/>
              </a:defRPr>
            </a:lvl8pPr>
            <a:lvl9pPr lvl="8" rtl="0">
              <a:buNone/>
              <a:defRPr>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2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19" name="Google Shape;119;p26"/>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120" name="Shape 120"/>
        <p:cNvGrpSpPr/>
        <p:nvPr/>
      </p:nvGrpSpPr>
      <p:grpSpPr>
        <a:xfrm>
          <a:off x="0" y="0"/>
          <a:ext cx="0" cy="0"/>
          <a:chOff x="0" y="0"/>
          <a:chExt cx="0" cy="0"/>
        </a:xfrm>
      </p:grpSpPr>
      <p:sp>
        <p:nvSpPr>
          <p:cNvPr id="121" name="Google Shape;121;p27"/>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122" name="Google Shape;122;p2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23" name="Google Shape;123;p27"/>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24" name="Google Shape;124;p27"/>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25" name="Google Shape;125;p27"/>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126" name="Google Shape;126;p27"/>
          <p:cNvGrpSpPr/>
          <p:nvPr/>
        </p:nvGrpSpPr>
        <p:grpSpPr>
          <a:xfrm>
            <a:off x="205413" y="904850"/>
            <a:ext cx="7149175" cy="8714700"/>
            <a:chOff x="217025" y="916300"/>
            <a:chExt cx="7149175" cy="8714700"/>
          </a:xfrm>
        </p:grpSpPr>
        <p:cxnSp>
          <p:nvCxnSpPr>
            <p:cNvPr id="127" name="Google Shape;127;p27"/>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128" name="Google Shape;128;p27"/>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129" name="Google Shape;129;p27"/>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130" name="Google Shape;130;p27"/>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131" name="Google Shape;131;p2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32" name="Google Shape;132;p27"/>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133" name="Shape 133"/>
        <p:cNvGrpSpPr/>
        <p:nvPr/>
      </p:nvGrpSpPr>
      <p:grpSpPr>
        <a:xfrm>
          <a:off x="0" y="0"/>
          <a:ext cx="0" cy="0"/>
          <a:chOff x="0" y="0"/>
          <a:chExt cx="0" cy="0"/>
        </a:xfrm>
      </p:grpSpPr>
      <p:cxnSp>
        <p:nvCxnSpPr>
          <p:cNvPr id="134" name="Google Shape;134;p2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35" name="Google Shape;135;p2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136" name="Shape 136"/>
        <p:cNvGrpSpPr/>
        <p:nvPr/>
      </p:nvGrpSpPr>
      <p:grpSpPr>
        <a:xfrm>
          <a:off x="0" y="0"/>
          <a:ext cx="0" cy="0"/>
          <a:chOff x="0" y="0"/>
          <a:chExt cx="0" cy="0"/>
        </a:xfrm>
      </p:grpSpPr>
      <p:sp>
        <p:nvSpPr>
          <p:cNvPr id="137" name="Google Shape;137;p29"/>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38" name="Google Shape;138;p29"/>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39" name="Google Shape;139;p29"/>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40" name="Google Shape;140;p29"/>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19" name="Google Shape;19;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0" name="Google Shape;20;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3" name="Google Shape;23;p5"/>
          <p:cNvSpPr txBox="1"/>
          <p:nvPr>
            <p:ph idx="1" type="body"/>
          </p:nvPr>
        </p:nvSpPr>
        <p:spPr>
          <a:xfrm>
            <a:off x="257705" y="2395696"/>
            <a:ext cx="3307200" cy="7102200"/>
          </a:xfrm>
          <a:prstGeom prst="rect">
            <a:avLst/>
          </a:prstGeom>
        </p:spPr>
        <p:txBody>
          <a:bodyPr anchorCtr="0" anchor="t" bIns="111700" lIns="111700" spcFirstLastPara="1" rIns="111700" wrap="square" tIns="111700">
            <a:noAutofit/>
          </a:bodyPr>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4" name="Google Shape;24;p5"/>
          <p:cNvSpPr txBox="1"/>
          <p:nvPr>
            <p:ph idx="2" type="body"/>
          </p:nvPr>
        </p:nvSpPr>
        <p:spPr>
          <a:xfrm>
            <a:off x="3995291" y="2395696"/>
            <a:ext cx="3307200" cy="7102200"/>
          </a:xfrm>
          <a:prstGeom prst="rect">
            <a:avLst/>
          </a:prstGeom>
        </p:spPr>
        <p:txBody>
          <a:bodyPr anchorCtr="0" anchor="t" bIns="111700" lIns="111700" spcFirstLastPara="1" rIns="111700" wrap="square" tIns="111700">
            <a:noAutofit/>
          </a:bodyPr>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5" name="Google Shape;25;p5"/>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8" name="Google Shape;28;p6"/>
          <p:cNvSpPr txBox="1"/>
          <p:nvPr>
            <p:ph idx="12" type="sldNum"/>
          </p:nvPr>
        </p:nvSpPr>
        <p:spPr>
          <a:xfrm>
            <a:off x="7106400" y="2"/>
            <a:ext cx="453600" cy="562200"/>
          </a:xfrm>
          <a:prstGeom prst="rect">
            <a:avLst/>
          </a:prstGeom>
          <a:solidFill>
            <a:schemeClr val="accent1"/>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a:spcBef>
                <a:spcPts val="0"/>
              </a:spcBef>
              <a:spcAft>
                <a:spcPts val="0"/>
              </a:spcAft>
              <a:buSzPts val="3100"/>
              <a:buNone/>
              <a:defRPr sz="3100"/>
            </a:lvl1pPr>
            <a:lvl2pPr lvl="1">
              <a:spcBef>
                <a:spcPts val="0"/>
              </a:spcBef>
              <a:spcAft>
                <a:spcPts val="0"/>
              </a:spcAft>
              <a:buSzPts val="3100"/>
              <a:buNone/>
              <a:defRPr sz="3100"/>
            </a:lvl2pPr>
            <a:lvl3pPr lvl="2">
              <a:spcBef>
                <a:spcPts val="0"/>
              </a:spcBef>
              <a:spcAft>
                <a:spcPts val="0"/>
              </a:spcAft>
              <a:buSzPts val="3100"/>
              <a:buNone/>
              <a:defRPr sz="3100"/>
            </a:lvl3pPr>
            <a:lvl4pPr lvl="3">
              <a:spcBef>
                <a:spcPts val="0"/>
              </a:spcBef>
              <a:spcAft>
                <a:spcPts val="0"/>
              </a:spcAft>
              <a:buSzPts val="3100"/>
              <a:buNone/>
              <a:defRPr sz="3100"/>
            </a:lvl4pPr>
            <a:lvl5pPr lvl="4">
              <a:spcBef>
                <a:spcPts val="0"/>
              </a:spcBef>
              <a:spcAft>
                <a:spcPts val="0"/>
              </a:spcAft>
              <a:buSzPts val="3100"/>
              <a:buNone/>
              <a:defRPr sz="3100"/>
            </a:lvl5pPr>
            <a:lvl6pPr lvl="5">
              <a:spcBef>
                <a:spcPts val="0"/>
              </a:spcBef>
              <a:spcAft>
                <a:spcPts val="0"/>
              </a:spcAft>
              <a:buSzPts val="3100"/>
              <a:buNone/>
              <a:defRPr sz="3100"/>
            </a:lvl6pPr>
            <a:lvl7pPr lvl="6">
              <a:spcBef>
                <a:spcPts val="0"/>
              </a:spcBef>
              <a:spcAft>
                <a:spcPts val="0"/>
              </a:spcAft>
              <a:buSzPts val="3100"/>
              <a:buNone/>
              <a:defRPr sz="3100"/>
            </a:lvl7pPr>
            <a:lvl8pPr lvl="7">
              <a:spcBef>
                <a:spcPts val="0"/>
              </a:spcBef>
              <a:spcAft>
                <a:spcPts val="0"/>
              </a:spcAft>
              <a:buSzPts val="3100"/>
              <a:buNone/>
              <a:defRPr sz="3100"/>
            </a:lvl8pPr>
            <a:lvl9pPr lvl="8">
              <a:spcBef>
                <a:spcPts val="0"/>
              </a:spcBef>
              <a:spcAft>
                <a:spcPts val="0"/>
              </a:spcAft>
              <a:buSzPts val="3100"/>
              <a:buNone/>
              <a:defRPr sz="3100"/>
            </a:lvl9pPr>
          </a:lstStyle>
          <a:p/>
        </p:txBody>
      </p:sp>
      <p:sp>
        <p:nvSpPr>
          <p:cNvPr id="31" name="Google Shape;31;p7"/>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2" name="Google Shape;32;p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35" name="Google Shape;35;p8"/>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36" name="Google Shape;36;p8"/>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7" name="Google Shape;37;p8"/>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Alegreya"/>
              <a:ea typeface="Alegreya"/>
              <a:cs typeface="Alegreya"/>
              <a:sym typeface="Alegrey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3780000" y="-260"/>
            <a:ext cx="3780000" cy="10692000"/>
          </a:xfrm>
          <a:prstGeom prst="rect">
            <a:avLst/>
          </a:prstGeom>
          <a:solidFill>
            <a:schemeClr val="lt2"/>
          </a:solidFill>
          <a:ln>
            <a:noFill/>
          </a:ln>
        </p:spPr>
        <p:txBody>
          <a:bodyPr anchorCtr="0" anchor="ctr" bIns="111700" lIns="111700" spcFirstLastPara="1" rIns="111700" wrap="square" tIns="111700">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40" name="Google Shape;40;p9"/>
          <p:cNvSpPr txBox="1"/>
          <p:nvPr>
            <p:ph type="title"/>
          </p:nvPr>
        </p:nvSpPr>
        <p:spPr>
          <a:xfrm>
            <a:off x="219508" y="2563450"/>
            <a:ext cx="3344100" cy="30813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p:txBody>
      </p:sp>
      <p:sp>
        <p:nvSpPr>
          <p:cNvPr id="41" name="Google Shape;41;p9"/>
          <p:cNvSpPr txBox="1"/>
          <p:nvPr>
            <p:ph idx="1" type="subTitle"/>
          </p:nvPr>
        </p:nvSpPr>
        <p:spPr>
          <a:xfrm>
            <a:off x="219508" y="5826865"/>
            <a:ext cx="3344100" cy="2567700"/>
          </a:xfrm>
          <a:prstGeom prst="rect">
            <a:avLst/>
          </a:prstGeom>
        </p:spPr>
        <p:txBody>
          <a:bodyPr anchorCtr="0" anchor="t" bIns="111700" lIns="111700" spcFirstLastPara="1" rIns="111700" wrap="square" tIns="11170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42" name="Google Shape;42;p9"/>
          <p:cNvSpPr txBox="1"/>
          <p:nvPr>
            <p:ph idx="2" type="body"/>
          </p:nvPr>
        </p:nvSpPr>
        <p:spPr>
          <a:xfrm>
            <a:off x="4083839" y="1505164"/>
            <a:ext cx="3172200" cy="7681200"/>
          </a:xfrm>
          <a:prstGeom prst="rect">
            <a:avLst/>
          </a:prstGeom>
        </p:spPr>
        <p:txBody>
          <a:bodyPr anchorCtr="0" anchor="ctr"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43" name="Google Shape;43;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cxnSp>
        <p:nvCxnSpPr>
          <p:cNvPr id="46" name="Google Shape;46;p1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7" name="Google Shape;47;p1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theme" Target="../theme/theme3.xml"/><Relationship Id="rId14" Type="http://schemas.openxmlformats.org/officeDocument/2006/relationships/slideLayout" Target="../slideLayouts/slideLayout2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1pPr>
            <a:lvl2pPr lvl="1">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2pPr>
            <a:lvl3pPr lvl="2">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3pPr>
            <a:lvl4pPr lvl="3">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4pPr>
            <a:lvl5pPr lvl="4">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5pPr>
            <a:lvl6pPr lvl="5">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6pPr>
            <a:lvl7pPr lvl="6">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7pPr>
            <a:lvl8pPr lvl="7">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8pPr>
            <a:lvl9pPr lvl="8">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Font typeface="Alegreya"/>
              <a:buChar char="●"/>
              <a:defRPr sz="2300">
                <a:solidFill>
                  <a:schemeClr val="dk2"/>
                </a:solidFill>
                <a:latin typeface="Alegreya"/>
                <a:ea typeface="Alegreya"/>
                <a:cs typeface="Alegreya"/>
                <a:sym typeface="Alegreya"/>
              </a:defRPr>
            </a:lvl1pPr>
            <a:lvl2pPr indent="-342900" lvl="1" marL="9144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2pPr>
            <a:lvl3pPr indent="-342900" lvl="2" marL="13716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3pPr>
            <a:lvl4pPr indent="-342900" lvl="3" marL="18288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4pPr>
            <a:lvl5pPr indent="-342900" lvl="4" marL="22860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5pPr>
            <a:lvl6pPr indent="-342900" lvl="5" marL="27432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6pPr>
            <a:lvl7pPr indent="-342900" lvl="6" marL="32004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7pPr>
            <a:lvl8pPr indent="-342900" lvl="7" marL="36576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8pPr>
            <a:lvl9pPr indent="-342900" lvl="8" marL="4114800">
              <a:lnSpc>
                <a:spcPct val="115000"/>
              </a:lnSpc>
              <a:spcBef>
                <a:spcPts val="2000"/>
              </a:spcBef>
              <a:spcAft>
                <a:spcPts val="2000"/>
              </a:spcAft>
              <a:buClr>
                <a:schemeClr val="dk2"/>
              </a:buClr>
              <a:buSzPts val="1800"/>
              <a:buFont typeface="Alegreya"/>
              <a:buChar char="■"/>
              <a:defRPr sz="1800">
                <a:solidFill>
                  <a:schemeClr val="dk2"/>
                </a:solidFill>
                <a:latin typeface="Alegreya"/>
                <a:ea typeface="Alegreya"/>
                <a:cs typeface="Alegreya"/>
                <a:sym typeface="Alegreya"/>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1" name="Shape 61"/>
        <p:cNvGrpSpPr/>
        <p:nvPr/>
      </p:nvGrpSpPr>
      <p:grpSpPr>
        <a:xfrm>
          <a:off x="0" y="0"/>
          <a:ext cx="0" cy="0"/>
          <a:chOff x="0" y="0"/>
          <a:chExt cx="0" cy="0"/>
        </a:xfrm>
      </p:grpSpPr>
      <p:sp>
        <p:nvSpPr>
          <p:cNvPr id="62" name="Google Shape;62;p15"/>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1pPr>
            <a:lvl2pPr lvl="1"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2pPr>
            <a:lvl3pPr lvl="2"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3pPr>
            <a:lvl4pPr lvl="3"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4pPr>
            <a:lvl5pPr lvl="4"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5pPr>
            <a:lvl6pPr lvl="5"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6pPr>
            <a:lvl7pPr lvl="6"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7pPr>
            <a:lvl8pPr lvl="7"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8pPr>
            <a:lvl9pPr lvl="8" rt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9pPr>
          </a:lstStyle>
          <a:p/>
        </p:txBody>
      </p:sp>
      <p:sp>
        <p:nvSpPr>
          <p:cNvPr id="63" name="Google Shape;63;p15"/>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Alegreya"/>
              <a:buChar char="●"/>
              <a:defRPr sz="2300">
                <a:solidFill>
                  <a:schemeClr val="dk2"/>
                </a:solidFill>
                <a:latin typeface="Alegreya"/>
                <a:ea typeface="Alegreya"/>
                <a:cs typeface="Alegreya"/>
                <a:sym typeface="Alegreya"/>
              </a:defRPr>
            </a:lvl1pPr>
            <a:lvl2pPr indent="-342900" lvl="1" marL="9144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2pPr>
            <a:lvl3pPr indent="-342900" lvl="2" marL="13716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3pPr>
            <a:lvl4pPr indent="-342900" lvl="3" marL="18288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4pPr>
            <a:lvl5pPr indent="-342900" lvl="4" marL="22860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5pPr>
            <a:lvl6pPr indent="-342900" lvl="5" marL="27432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6pPr>
            <a:lvl7pPr indent="-342900" lvl="6" marL="32004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7pPr>
            <a:lvl8pPr indent="-342900" lvl="7" marL="3657600" rtl="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8pPr>
            <a:lvl9pPr indent="-342900" lvl="8" marL="4114800" rtl="0">
              <a:lnSpc>
                <a:spcPct val="115000"/>
              </a:lnSpc>
              <a:spcBef>
                <a:spcPts val="2000"/>
              </a:spcBef>
              <a:spcAft>
                <a:spcPts val="2000"/>
              </a:spcAft>
              <a:buClr>
                <a:schemeClr val="dk2"/>
              </a:buClr>
              <a:buSzPts val="1800"/>
              <a:buFont typeface="Alegreya"/>
              <a:buChar char="■"/>
              <a:defRPr sz="1800">
                <a:solidFill>
                  <a:schemeClr val="dk2"/>
                </a:solidFill>
                <a:latin typeface="Alegreya"/>
                <a:ea typeface="Alegreya"/>
                <a:cs typeface="Alegreya"/>
                <a:sym typeface="Alegreya"/>
              </a:defRPr>
            </a:lvl9pPr>
          </a:lstStyle>
          <a:p/>
        </p:txBody>
      </p:sp>
      <p:sp>
        <p:nvSpPr>
          <p:cNvPr id="64" name="Google Shape;64;p15"/>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30.png"/><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s://forms.gle/5bhKW2hufJ2NrmJP7"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0">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Editing file</a:t>
            </a:r>
            <a:endParaRPr b="1" sz="2000" u="sng">
              <a:solidFill>
                <a:srgbClr val="FFFFFF"/>
              </a:solidFill>
              <a:latin typeface="Mada"/>
              <a:ea typeface="Mada"/>
              <a:cs typeface="Mada"/>
              <a:sym typeface="Mada"/>
            </a:endParaRPr>
          </a:p>
        </p:txBody>
      </p:sp>
      <p:sp>
        <p:nvSpPr>
          <p:cNvPr id="146" name="Google Shape;146;p30"/>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53 </a:t>
            </a:r>
            <a:endParaRPr sz="2200">
              <a:latin typeface="Mada"/>
              <a:ea typeface="Mada"/>
              <a:cs typeface="Mada"/>
              <a:sym typeface="Mada"/>
            </a:endParaRPr>
          </a:p>
        </p:txBody>
      </p:sp>
      <p:sp>
        <p:nvSpPr>
          <p:cNvPr id="147" name="Google Shape;147;p30"/>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48" name="Google Shape;148;p30"/>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49" name="Google Shape;149;p30"/>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50" name="Google Shape;150;p30"/>
          <p:cNvGrpSpPr/>
          <p:nvPr/>
        </p:nvGrpSpPr>
        <p:grpSpPr>
          <a:xfrm>
            <a:off x="1046700" y="9957725"/>
            <a:ext cx="5434699" cy="734050"/>
            <a:chOff x="1442323" y="11224701"/>
            <a:chExt cx="7792800" cy="734050"/>
          </a:xfrm>
        </p:grpSpPr>
        <p:sp>
          <p:nvSpPr>
            <p:cNvPr id="151" name="Google Shape;151;p30"/>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52" name="Google Shape;152;p30"/>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53" name="Google Shape;153;p30"/>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SzPts val="1700"/>
              <a:buFont typeface="Mada"/>
              <a:buChar char="★"/>
            </a:pPr>
            <a:r>
              <a:rPr lang="ar" sz="1700">
                <a:latin typeface="Mada"/>
                <a:ea typeface="Mada"/>
                <a:cs typeface="Mada"/>
                <a:sym typeface="Mada"/>
              </a:rPr>
              <a:t>To be familiar with the most common CNS infections world-wide and in Saudi Arabia.</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To understand the approach for meningitis treatment.</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To be familiar with the different investigations for CNS infections.</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To understand the prognosis and outcomes of the most common CNS infections.</a:t>
            </a:r>
            <a:endParaRPr sz="1700">
              <a:latin typeface="Mada"/>
              <a:ea typeface="Mada"/>
              <a:cs typeface="Mada"/>
              <a:sym typeface="Mada"/>
            </a:endParaRPr>
          </a:p>
        </p:txBody>
      </p:sp>
      <p:sp>
        <p:nvSpPr>
          <p:cNvPr id="154" name="Google Shape;154;p30"/>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CNS Infections</a:t>
            </a:r>
            <a:endParaRPr b="1" sz="3600">
              <a:solidFill>
                <a:schemeClr val="accent1"/>
              </a:solidFill>
              <a:latin typeface="Mada"/>
              <a:ea typeface="Mada"/>
              <a:cs typeface="Mada"/>
              <a:sym typeface="Mada"/>
            </a:endParaRPr>
          </a:p>
        </p:txBody>
      </p:sp>
      <p:pic>
        <p:nvPicPr>
          <p:cNvPr id="155" name="Google Shape;155;p30"/>
          <p:cNvPicPr preferRelativeResize="0"/>
          <p:nvPr/>
        </p:nvPicPr>
        <p:blipFill rotWithShape="1">
          <a:blip r:embed="rId4">
            <a:alphaModFix/>
          </a:blip>
          <a:srcRect b="15002" l="0" r="0" t="0"/>
          <a:stretch/>
        </p:blipFill>
        <p:spPr>
          <a:xfrm>
            <a:off x="5181150" y="482025"/>
            <a:ext cx="872675" cy="484150"/>
          </a:xfrm>
          <a:prstGeom prst="rect">
            <a:avLst/>
          </a:prstGeom>
          <a:noFill/>
          <a:ln>
            <a:noFill/>
          </a:ln>
        </p:spPr>
      </p:pic>
      <p:pic>
        <p:nvPicPr>
          <p:cNvPr id="156" name="Google Shape;156;p30"/>
          <p:cNvPicPr preferRelativeResize="0"/>
          <p:nvPr/>
        </p:nvPicPr>
        <p:blipFill>
          <a:blip r:embed="rId5">
            <a:alphaModFix/>
          </a:blip>
          <a:stretch>
            <a:fillRect/>
          </a:stretch>
        </p:blipFill>
        <p:spPr>
          <a:xfrm>
            <a:off x="6053825" y="482025"/>
            <a:ext cx="1478450" cy="1149901"/>
          </a:xfrm>
          <a:prstGeom prst="rect">
            <a:avLst/>
          </a:prstGeom>
          <a:noFill/>
          <a:ln>
            <a:noFill/>
          </a:ln>
        </p:spPr>
      </p:pic>
      <p:pic>
        <p:nvPicPr>
          <p:cNvPr id="157" name="Google Shape;157;p30"/>
          <p:cNvPicPr preferRelativeResize="0"/>
          <p:nvPr/>
        </p:nvPicPr>
        <p:blipFill>
          <a:blip r:embed="rId6">
            <a:alphaModFix/>
          </a:blip>
          <a:stretch>
            <a:fillRect/>
          </a:stretch>
        </p:blipFill>
        <p:spPr>
          <a:xfrm>
            <a:off x="6386051" y="1818251"/>
            <a:ext cx="962351" cy="962325"/>
          </a:xfrm>
          <a:prstGeom prst="rect">
            <a:avLst/>
          </a:prstGeom>
          <a:noFill/>
          <a:ln>
            <a:noFill/>
          </a:ln>
        </p:spPr>
      </p:pic>
      <p:grpSp>
        <p:nvGrpSpPr>
          <p:cNvPr id="158" name="Google Shape;158;p30"/>
          <p:cNvGrpSpPr/>
          <p:nvPr/>
        </p:nvGrpSpPr>
        <p:grpSpPr>
          <a:xfrm>
            <a:off x="2136452" y="1364095"/>
            <a:ext cx="3287097" cy="2575454"/>
            <a:chOff x="8046909" y="1779462"/>
            <a:chExt cx="459278" cy="463837"/>
          </a:xfrm>
        </p:grpSpPr>
        <p:sp>
          <p:nvSpPr>
            <p:cNvPr id="159" name="Google Shape;159;p30"/>
            <p:cNvSpPr/>
            <p:nvPr/>
          </p:nvSpPr>
          <p:spPr>
            <a:xfrm>
              <a:off x="8046909" y="1779525"/>
              <a:ext cx="459151" cy="463765"/>
            </a:xfrm>
            <a:custGeom>
              <a:rect b="b" l="l" r="r" t="t"/>
              <a:pathLst>
                <a:path extrusionOk="0" h="14875" w="14727">
                  <a:moveTo>
                    <a:pt x="6632" y="0"/>
                  </a:moveTo>
                  <a:cubicBezTo>
                    <a:pt x="6520" y="0"/>
                    <a:pt x="6405" y="13"/>
                    <a:pt x="6290" y="38"/>
                  </a:cubicBezTo>
                  <a:cubicBezTo>
                    <a:pt x="5950" y="114"/>
                    <a:pt x="5667" y="293"/>
                    <a:pt x="5480" y="521"/>
                  </a:cubicBezTo>
                  <a:cubicBezTo>
                    <a:pt x="5291" y="388"/>
                    <a:pt x="5047" y="315"/>
                    <a:pt x="4786" y="315"/>
                  </a:cubicBezTo>
                  <a:cubicBezTo>
                    <a:pt x="4600" y="315"/>
                    <a:pt x="4406" y="352"/>
                    <a:pt x="4215" y="429"/>
                  </a:cubicBezTo>
                  <a:cubicBezTo>
                    <a:pt x="3903" y="554"/>
                    <a:pt x="3657" y="767"/>
                    <a:pt x="3509" y="1013"/>
                  </a:cubicBezTo>
                  <a:cubicBezTo>
                    <a:pt x="3422" y="988"/>
                    <a:pt x="3331" y="976"/>
                    <a:pt x="3238" y="976"/>
                  </a:cubicBezTo>
                  <a:cubicBezTo>
                    <a:pt x="2874" y="976"/>
                    <a:pt x="2481" y="1164"/>
                    <a:pt x="2197" y="1513"/>
                  </a:cubicBezTo>
                  <a:cubicBezTo>
                    <a:pt x="1999" y="1757"/>
                    <a:pt x="1890" y="2036"/>
                    <a:pt x="1866" y="2304"/>
                  </a:cubicBezTo>
                  <a:cubicBezTo>
                    <a:pt x="1378" y="2322"/>
                    <a:pt x="921" y="2755"/>
                    <a:pt x="791" y="3362"/>
                  </a:cubicBezTo>
                  <a:cubicBezTo>
                    <a:pt x="727" y="3660"/>
                    <a:pt x="753" y="3950"/>
                    <a:pt x="847" y="4196"/>
                  </a:cubicBezTo>
                  <a:cubicBezTo>
                    <a:pt x="294" y="4352"/>
                    <a:pt x="0" y="5031"/>
                    <a:pt x="190" y="5714"/>
                  </a:cubicBezTo>
                  <a:cubicBezTo>
                    <a:pt x="262" y="5971"/>
                    <a:pt x="392" y="6192"/>
                    <a:pt x="557" y="6361"/>
                  </a:cubicBezTo>
                  <a:cubicBezTo>
                    <a:pt x="502" y="6590"/>
                    <a:pt x="503" y="6847"/>
                    <a:pt x="575" y="7106"/>
                  </a:cubicBezTo>
                  <a:cubicBezTo>
                    <a:pt x="740" y="7695"/>
                    <a:pt x="1212" y="8096"/>
                    <a:pt x="1695" y="8096"/>
                  </a:cubicBezTo>
                  <a:cubicBezTo>
                    <a:pt x="1772" y="8096"/>
                    <a:pt x="1849" y="8085"/>
                    <a:pt x="1926" y="8064"/>
                  </a:cubicBezTo>
                  <a:cubicBezTo>
                    <a:pt x="1988" y="8048"/>
                    <a:pt x="2043" y="8025"/>
                    <a:pt x="2098" y="7996"/>
                  </a:cubicBezTo>
                  <a:cubicBezTo>
                    <a:pt x="2207" y="8285"/>
                    <a:pt x="2653" y="8514"/>
                    <a:pt x="3057" y="8514"/>
                  </a:cubicBezTo>
                  <a:cubicBezTo>
                    <a:pt x="3168" y="8514"/>
                    <a:pt x="3276" y="8497"/>
                    <a:pt x="3373" y="8459"/>
                  </a:cubicBezTo>
                  <a:cubicBezTo>
                    <a:pt x="3924" y="9718"/>
                    <a:pt x="4765" y="10357"/>
                    <a:pt x="6067" y="10357"/>
                  </a:cubicBezTo>
                  <a:cubicBezTo>
                    <a:pt x="6426" y="10357"/>
                    <a:pt x="6821" y="10309"/>
                    <a:pt x="7254" y="10211"/>
                  </a:cubicBezTo>
                  <a:cubicBezTo>
                    <a:pt x="7361" y="10769"/>
                    <a:pt x="7709" y="11448"/>
                    <a:pt x="8659" y="11995"/>
                  </a:cubicBezTo>
                  <a:cubicBezTo>
                    <a:pt x="10246" y="12907"/>
                    <a:pt x="10947" y="13617"/>
                    <a:pt x="11059" y="14335"/>
                  </a:cubicBezTo>
                  <a:cubicBezTo>
                    <a:pt x="11106" y="14646"/>
                    <a:pt x="11372" y="14874"/>
                    <a:pt x="11688" y="14874"/>
                  </a:cubicBezTo>
                  <a:cubicBezTo>
                    <a:pt x="12094" y="14874"/>
                    <a:pt x="12396" y="14501"/>
                    <a:pt x="12309" y="14104"/>
                  </a:cubicBezTo>
                  <a:lnTo>
                    <a:pt x="11690" y="11263"/>
                  </a:lnTo>
                  <a:lnTo>
                    <a:pt x="11575" y="9443"/>
                  </a:lnTo>
                  <a:lnTo>
                    <a:pt x="12605" y="9053"/>
                  </a:lnTo>
                  <a:cubicBezTo>
                    <a:pt x="12720" y="9105"/>
                    <a:pt x="12842" y="9129"/>
                    <a:pt x="12964" y="9129"/>
                  </a:cubicBezTo>
                  <a:cubicBezTo>
                    <a:pt x="13403" y="9129"/>
                    <a:pt x="13857" y="8816"/>
                    <a:pt x="14084" y="8308"/>
                  </a:cubicBezTo>
                  <a:cubicBezTo>
                    <a:pt x="14246" y="7954"/>
                    <a:pt x="14261" y="7578"/>
                    <a:pt x="14155" y="7273"/>
                  </a:cubicBezTo>
                  <a:cubicBezTo>
                    <a:pt x="14369" y="7084"/>
                    <a:pt x="14535" y="6807"/>
                    <a:pt x="14605" y="6480"/>
                  </a:cubicBezTo>
                  <a:cubicBezTo>
                    <a:pt x="14726" y="5910"/>
                    <a:pt x="14524" y="5365"/>
                    <a:pt x="14138" y="5120"/>
                  </a:cubicBezTo>
                  <a:cubicBezTo>
                    <a:pt x="14236" y="4761"/>
                    <a:pt x="14152" y="4323"/>
                    <a:pt x="13878" y="3954"/>
                  </a:cubicBezTo>
                  <a:cubicBezTo>
                    <a:pt x="13661" y="3665"/>
                    <a:pt x="13369" y="3475"/>
                    <a:pt x="13072" y="3405"/>
                  </a:cubicBezTo>
                  <a:cubicBezTo>
                    <a:pt x="13165" y="3091"/>
                    <a:pt x="13087" y="2729"/>
                    <a:pt x="12869" y="2419"/>
                  </a:cubicBezTo>
                  <a:cubicBezTo>
                    <a:pt x="12869" y="2419"/>
                    <a:pt x="12480" y="1954"/>
                    <a:pt x="12224" y="1896"/>
                  </a:cubicBezTo>
                  <a:cubicBezTo>
                    <a:pt x="12012" y="1848"/>
                    <a:pt x="11814" y="1778"/>
                    <a:pt x="11621" y="1778"/>
                  </a:cubicBezTo>
                  <a:cubicBezTo>
                    <a:pt x="11595" y="1778"/>
                    <a:pt x="11569" y="1779"/>
                    <a:pt x="11543" y="1782"/>
                  </a:cubicBezTo>
                  <a:cubicBezTo>
                    <a:pt x="11450" y="1426"/>
                    <a:pt x="11167" y="1088"/>
                    <a:pt x="10752" y="901"/>
                  </a:cubicBezTo>
                  <a:cubicBezTo>
                    <a:pt x="10546" y="809"/>
                    <a:pt x="10332" y="765"/>
                    <a:pt x="10130" y="765"/>
                  </a:cubicBezTo>
                  <a:cubicBezTo>
                    <a:pt x="10013" y="765"/>
                    <a:pt x="9900" y="779"/>
                    <a:pt x="9794" y="807"/>
                  </a:cubicBezTo>
                  <a:cubicBezTo>
                    <a:pt x="9610" y="436"/>
                    <a:pt x="9177" y="158"/>
                    <a:pt x="8656" y="131"/>
                  </a:cubicBezTo>
                  <a:cubicBezTo>
                    <a:pt x="8626" y="129"/>
                    <a:pt x="8595" y="128"/>
                    <a:pt x="8565" y="128"/>
                  </a:cubicBezTo>
                  <a:cubicBezTo>
                    <a:pt x="8197" y="128"/>
                    <a:pt x="7864" y="258"/>
                    <a:pt x="7634" y="465"/>
                  </a:cubicBezTo>
                  <a:cubicBezTo>
                    <a:pt x="7430" y="176"/>
                    <a:pt x="7053" y="0"/>
                    <a:pt x="66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0" name="Google Shape;160;p30"/>
            <p:cNvSpPr/>
            <p:nvPr/>
          </p:nvSpPr>
          <p:spPr>
            <a:xfrm>
              <a:off x="8109017" y="1779462"/>
              <a:ext cx="397170" cy="283902"/>
            </a:xfrm>
            <a:custGeom>
              <a:rect b="b" l="l" r="r" t="t"/>
              <a:pathLst>
                <a:path extrusionOk="0" h="9106" w="12739">
                  <a:moveTo>
                    <a:pt x="4642" y="1"/>
                  </a:moveTo>
                  <a:cubicBezTo>
                    <a:pt x="4530" y="1"/>
                    <a:pt x="4415" y="13"/>
                    <a:pt x="4299" y="39"/>
                  </a:cubicBezTo>
                  <a:cubicBezTo>
                    <a:pt x="3960" y="114"/>
                    <a:pt x="3676" y="292"/>
                    <a:pt x="3490" y="520"/>
                  </a:cubicBezTo>
                  <a:cubicBezTo>
                    <a:pt x="3301" y="388"/>
                    <a:pt x="3058" y="316"/>
                    <a:pt x="2797" y="316"/>
                  </a:cubicBezTo>
                  <a:cubicBezTo>
                    <a:pt x="2611" y="316"/>
                    <a:pt x="2416" y="352"/>
                    <a:pt x="2225" y="429"/>
                  </a:cubicBezTo>
                  <a:cubicBezTo>
                    <a:pt x="1913" y="555"/>
                    <a:pt x="1667" y="766"/>
                    <a:pt x="1518" y="1012"/>
                  </a:cubicBezTo>
                  <a:cubicBezTo>
                    <a:pt x="1432" y="987"/>
                    <a:pt x="1341" y="975"/>
                    <a:pt x="1249" y="975"/>
                  </a:cubicBezTo>
                  <a:cubicBezTo>
                    <a:pt x="884" y="975"/>
                    <a:pt x="489" y="1164"/>
                    <a:pt x="207" y="1513"/>
                  </a:cubicBezTo>
                  <a:cubicBezTo>
                    <a:pt x="122" y="1618"/>
                    <a:pt x="54" y="1727"/>
                    <a:pt x="0" y="1842"/>
                  </a:cubicBezTo>
                  <a:cubicBezTo>
                    <a:pt x="65" y="1821"/>
                    <a:pt x="130" y="1810"/>
                    <a:pt x="195" y="1800"/>
                  </a:cubicBezTo>
                  <a:cubicBezTo>
                    <a:pt x="453" y="1769"/>
                    <a:pt x="691" y="1659"/>
                    <a:pt x="889" y="1493"/>
                  </a:cubicBezTo>
                  <a:cubicBezTo>
                    <a:pt x="1009" y="1393"/>
                    <a:pt x="1148" y="1308"/>
                    <a:pt x="1305" y="1246"/>
                  </a:cubicBezTo>
                  <a:cubicBezTo>
                    <a:pt x="1496" y="1170"/>
                    <a:pt x="1691" y="1133"/>
                    <a:pt x="1877" y="1133"/>
                  </a:cubicBezTo>
                  <a:cubicBezTo>
                    <a:pt x="1955" y="1133"/>
                    <a:pt x="2031" y="1139"/>
                    <a:pt x="2105" y="1152"/>
                  </a:cubicBezTo>
                  <a:cubicBezTo>
                    <a:pt x="2181" y="1165"/>
                    <a:pt x="2259" y="1172"/>
                    <a:pt x="2336" y="1172"/>
                  </a:cubicBezTo>
                  <a:cubicBezTo>
                    <a:pt x="2554" y="1172"/>
                    <a:pt x="2771" y="1119"/>
                    <a:pt x="2964" y="1012"/>
                  </a:cubicBezTo>
                  <a:cubicBezTo>
                    <a:pt x="3088" y="944"/>
                    <a:pt x="3230" y="889"/>
                    <a:pt x="3380" y="856"/>
                  </a:cubicBezTo>
                  <a:cubicBezTo>
                    <a:pt x="3495" y="830"/>
                    <a:pt x="3610" y="817"/>
                    <a:pt x="3722" y="817"/>
                  </a:cubicBezTo>
                  <a:cubicBezTo>
                    <a:pt x="3938" y="817"/>
                    <a:pt x="4142" y="864"/>
                    <a:pt x="4317" y="947"/>
                  </a:cubicBezTo>
                  <a:cubicBezTo>
                    <a:pt x="4482" y="1026"/>
                    <a:pt x="4661" y="1064"/>
                    <a:pt x="4841" y="1064"/>
                  </a:cubicBezTo>
                  <a:cubicBezTo>
                    <a:pt x="4968" y="1064"/>
                    <a:pt x="5096" y="1045"/>
                    <a:pt x="5220" y="1009"/>
                  </a:cubicBezTo>
                  <a:cubicBezTo>
                    <a:pt x="5355" y="968"/>
                    <a:pt x="5500" y="947"/>
                    <a:pt x="5649" y="947"/>
                  </a:cubicBezTo>
                  <a:cubicBezTo>
                    <a:pt x="5682" y="947"/>
                    <a:pt x="5714" y="948"/>
                    <a:pt x="5746" y="950"/>
                  </a:cubicBezTo>
                  <a:cubicBezTo>
                    <a:pt x="6087" y="967"/>
                    <a:pt x="6394" y="1094"/>
                    <a:pt x="6614" y="1284"/>
                  </a:cubicBezTo>
                  <a:cubicBezTo>
                    <a:pt x="6820" y="1460"/>
                    <a:pt x="7078" y="1565"/>
                    <a:pt x="7349" y="1589"/>
                  </a:cubicBezTo>
                  <a:cubicBezTo>
                    <a:pt x="7511" y="1603"/>
                    <a:pt x="7680" y="1646"/>
                    <a:pt x="7842" y="1719"/>
                  </a:cubicBezTo>
                  <a:cubicBezTo>
                    <a:pt x="8088" y="1829"/>
                    <a:pt x="8289" y="1993"/>
                    <a:pt x="8429" y="2183"/>
                  </a:cubicBezTo>
                  <a:cubicBezTo>
                    <a:pt x="8608" y="2424"/>
                    <a:pt x="8861" y="2599"/>
                    <a:pt x="9152" y="2673"/>
                  </a:cubicBezTo>
                  <a:cubicBezTo>
                    <a:pt x="9205" y="2687"/>
                    <a:pt x="9259" y="2700"/>
                    <a:pt x="9314" y="2713"/>
                  </a:cubicBezTo>
                  <a:cubicBezTo>
                    <a:pt x="9570" y="2771"/>
                    <a:pt x="9959" y="3237"/>
                    <a:pt x="9959" y="3237"/>
                  </a:cubicBezTo>
                  <a:cubicBezTo>
                    <a:pt x="10068" y="3390"/>
                    <a:pt x="10144" y="3560"/>
                    <a:pt x="10177" y="3728"/>
                  </a:cubicBezTo>
                  <a:cubicBezTo>
                    <a:pt x="10239" y="4019"/>
                    <a:pt x="10410" y="4276"/>
                    <a:pt x="10650" y="4452"/>
                  </a:cubicBezTo>
                  <a:cubicBezTo>
                    <a:pt x="10764" y="4539"/>
                    <a:pt x="10872" y="4646"/>
                    <a:pt x="10968" y="4770"/>
                  </a:cubicBezTo>
                  <a:cubicBezTo>
                    <a:pt x="11150" y="5015"/>
                    <a:pt x="11247" y="5289"/>
                    <a:pt x="11264" y="5551"/>
                  </a:cubicBezTo>
                  <a:cubicBezTo>
                    <a:pt x="11277" y="5788"/>
                    <a:pt x="11369" y="6012"/>
                    <a:pt x="11505" y="6209"/>
                  </a:cubicBezTo>
                  <a:cubicBezTo>
                    <a:pt x="11701" y="6491"/>
                    <a:pt x="11781" y="6888"/>
                    <a:pt x="11693" y="7297"/>
                  </a:cubicBezTo>
                  <a:cubicBezTo>
                    <a:pt x="11643" y="7534"/>
                    <a:pt x="11542" y="7744"/>
                    <a:pt x="11410" y="7913"/>
                  </a:cubicBezTo>
                  <a:cubicBezTo>
                    <a:pt x="11319" y="8030"/>
                    <a:pt x="11277" y="8177"/>
                    <a:pt x="11297" y="8323"/>
                  </a:cubicBezTo>
                  <a:cubicBezTo>
                    <a:pt x="11330" y="8571"/>
                    <a:pt x="11296" y="8841"/>
                    <a:pt x="11182" y="9106"/>
                  </a:cubicBezTo>
                  <a:cubicBezTo>
                    <a:pt x="11550" y="9025"/>
                    <a:pt x="11903" y="8734"/>
                    <a:pt x="12094" y="8309"/>
                  </a:cubicBezTo>
                  <a:cubicBezTo>
                    <a:pt x="12253" y="7955"/>
                    <a:pt x="12270" y="7579"/>
                    <a:pt x="12165" y="7274"/>
                  </a:cubicBezTo>
                  <a:cubicBezTo>
                    <a:pt x="12380" y="7085"/>
                    <a:pt x="12545" y="6809"/>
                    <a:pt x="12614" y="6480"/>
                  </a:cubicBezTo>
                  <a:cubicBezTo>
                    <a:pt x="12738" y="5911"/>
                    <a:pt x="12533" y="5366"/>
                    <a:pt x="12147" y="5120"/>
                  </a:cubicBezTo>
                  <a:cubicBezTo>
                    <a:pt x="12247" y="4762"/>
                    <a:pt x="12162" y="4322"/>
                    <a:pt x="11887" y="3954"/>
                  </a:cubicBezTo>
                  <a:cubicBezTo>
                    <a:pt x="11670" y="3664"/>
                    <a:pt x="11380" y="3475"/>
                    <a:pt x="11083" y="3404"/>
                  </a:cubicBezTo>
                  <a:cubicBezTo>
                    <a:pt x="11174" y="3093"/>
                    <a:pt x="11098" y="2729"/>
                    <a:pt x="10878" y="2420"/>
                  </a:cubicBezTo>
                  <a:cubicBezTo>
                    <a:pt x="10878" y="2420"/>
                    <a:pt x="10491" y="1954"/>
                    <a:pt x="10233" y="1897"/>
                  </a:cubicBezTo>
                  <a:cubicBezTo>
                    <a:pt x="10020" y="1848"/>
                    <a:pt x="9822" y="1778"/>
                    <a:pt x="9630" y="1778"/>
                  </a:cubicBezTo>
                  <a:cubicBezTo>
                    <a:pt x="9604" y="1778"/>
                    <a:pt x="9578" y="1780"/>
                    <a:pt x="9552" y="1782"/>
                  </a:cubicBezTo>
                  <a:cubicBezTo>
                    <a:pt x="9461" y="1427"/>
                    <a:pt x="9177" y="1088"/>
                    <a:pt x="8763" y="902"/>
                  </a:cubicBezTo>
                  <a:cubicBezTo>
                    <a:pt x="8557" y="809"/>
                    <a:pt x="8342" y="765"/>
                    <a:pt x="8139" y="765"/>
                  </a:cubicBezTo>
                  <a:cubicBezTo>
                    <a:pt x="8022" y="765"/>
                    <a:pt x="7909" y="780"/>
                    <a:pt x="7803" y="808"/>
                  </a:cubicBezTo>
                  <a:cubicBezTo>
                    <a:pt x="7623" y="437"/>
                    <a:pt x="7186" y="159"/>
                    <a:pt x="6667" y="130"/>
                  </a:cubicBezTo>
                  <a:cubicBezTo>
                    <a:pt x="6638" y="129"/>
                    <a:pt x="6610" y="128"/>
                    <a:pt x="6581" y="128"/>
                  </a:cubicBezTo>
                  <a:cubicBezTo>
                    <a:pt x="6210" y="128"/>
                    <a:pt x="5873" y="257"/>
                    <a:pt x="5644" y="465"/>
                  </a:cubicBezTo>
                  <a:cubicBezTo>
                    <a:pt x="5439" y="176"/>
                    <a:pt x="5064" y="1"/>
                    <a:pt x="46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1" name="Google Shape;161;p30"/>
            <p:cNvSpPr/>
            <p:nvPr/>
          </p:nvSpPr>
          <p:spPr>
            <a:xfrm>
              <a:off x="8073723" y="1868383"/>
              <a:ext cx="4365" cy="8636"/>
            </a:xfrm>
            <a:custGeom>
              <a:rect b="b" l="l" r="r" t="t"/>
              <a:pathLst>
                <a:path extrusionOk="0" h="277" w="140">
                  <a:moveTo>
                    <a:pt x="139" y="0"/>
                  </a:moveTo>
                  <a:lnTo>
                    <a:pt x="139" y="0"/>
                  </a:lnTo>
                  <a:cubicBezTo>
                    <a:pt x="84" y="85"/>
                    <a:pt x="38" y="176"/>
                    <a:pt x="0" y="276"/>
                  </a:cubicBezTo>
                  <a:cubicBezTo>
                    <a:pt x="29" y="273"/>
                    <a:pt x="58" y="269"/>
                    <a:pt x="86" y="269"/>
                  </a:cubicBezTo>
                  <a:cubicBezTo>
                    <a:pt x="94" y="179"/>
                    <a:pt x="112" y="90"/>
                    <a:pt x="139" y="0"/>
                  </a:cubicBezTo>
                  <a:close/>
                </a:path>
              </a:pathLst>
            </a:custGeom>
            <a:solidFill>
              <a:srgbClr val="FD8D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2" name="Google Shape;162;p30"/>
            <p:cNvSpPr/>
            <p:nvPr/>
          </p:nvSpPr>
          <p:spPr>
            <a:xfrm>
              <a:off x="8254995" y="2064216"/>
              <a:ext cx="178398" cy="179084"/>
            </a:xfrm>
            <a:custGeom>
              <a:rect b="b" l="l" r="r" t="t"/>
              <a:pathLst>
                <a:path extrusionOk="0" h="5744" w="5722">
                  <a:moveTo>
                    <a:pt x="636" y="0"/>
                  </a:moveTo>
                  <a:cubicBezTo>
                    <a:pt x="636" y="0"/>
                    <a:pt x="0" y="1722"/>
                    <a:pt x="1985" y="2864"/>
                  </a:cubicBezTo>
                  <a:cubicBezTo>
                    <a:pt x="3572" y="3776"/>
                    <a:pt x="4273" y="4486"/>
                    <a:pt x="4385" y="5204"/>
                  </a:cubicBezTo>
                  <a:cubicBezTo>
                    <a:pt x="4432" y="5515"/>
                    <a:pt x="4698" y="5743"/>
                    <a:pt x="5014" y="5743"/>
                  </a:cubicBezTo>
                  <a:cubicBezTo>
                    <a:pt x="5420" y="5743"/>
                    <a:pt x="5722" y="5370"/>
                    <a:pt x="5635" y="4973"/>
                  </a:cubicBezTo>
                  <a:lnTo>
                    <a:pt x="5016" y="2132"/>
                  </a:lnTo>
                  <a:lnTo>
                    <a:pt x="4453" y="717"/>
                  </a:lnTo>
                  <a:cubicBezTo>
                    <a:pt x="4453" y="717"/>
                    <a:pt x="3819" y="760"/>
                    <a:pt x="3121" y="760"/>
                  </a:cubicBezTo>
                  <a:cubicBezTo>
                    <a:pt x="2346" y="760"/>
                    <a:pt x="1492" y="707"/>
                    <a:pt x="1343" y="480"/>
                  </a:cubicBezTo>
                  <a:cubicBezTo>
                    <a:pt x="1061" y="48"/>
                    <a:pt x="636" y="0"/>
                    <a:pt x="636" y="0"/>
                  </a:cubicBezTo>
                  <a:close/>
                </a:path>
              </a:pathLst>
            </a:custGeom>
            <a:solidFill>
              <a:srgbClr val="EA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3" name="Google Shape;163;p30"/>
            <p:cNvSpPr/>
            <p:nvPr/>
          </p:nvSpPr>
          <p:spPr>
            <a:xfrm>
              <a:off x="8373567" y="2086508"/>
              <a:ext cx="59830" cy="156729"/>
            </a:xfrm>
            <a:custGeom>
              <a:rect b="b" l="l" r="r" t="t"/>
              <a:pathLst>
                <a:path extrusionOk="0" h="5027" w="1919">
                  <a:moveTo>
                    <a:pt x="651" y="1"/>
                  </a:moveTo>
                  <a:cubicBezTo>
                    <a:pt x="651" y="1"/>
                    <a:pt x="382" y="18"/>
                    <a:pt x="1" y="31"/>
                  </a:cubicBezTo>
                  <a:lnTo>
                    <a:pt x="541" y="1390"/>
                  </a:lnTo>
                  <a:lnTo>
                    <a:pt x="1158" y="4230"/>
                  </a:lnTo>
                  <a:cubicBezTo>
                    <a:pt x="1221" y="4514"/>
                    <a:pt x="1085" y="4785"/>
                    <a:pt x="853" y="4917"/>
                  </a:cubicBezTo>
                  <a:cubicBezTo>
                    <a:pt x="958" y="4988"/>
                    <a:pt x="1080" y="5027"/>
                    <a:pt x="1212" y="5027"/>
                  </a:cubicBezTo>
                  <a:cubicBezTo>
                    <a:pt x="1214" y="5027"/>
                    <a:pt x="1215" y="5027"/>
                    <a:pt x="1217" y="5027"/>
                  </a:cubicBezTo>
                  <a:cubicBezTo>
                    <a:pt x="1619" y="5027"/>
                    <a:pt x="1919" y="4652"/>
                    <a:pt x="1832" y="4258"/>
                  </a:cubicBezTo>
                  <a:lnTo>
                    <a:pt x="1213" y="1417"/>
                  </a:lnTo>
                  <a:lnTo>
                    <a:pt x="651" y="1"/>
                  </a:lnTo>
                  <a:close/>
                </a:path>
              </a:pathLst>
            </a:custGeom>
            <a:solidFill>
              <a:srgbClr val="D3D3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4" name="Google Shape;164;p30"/>
            <p:cNvSpPr/>
            <p:nvPr/>
          </p:nvSpPr>
          <p:spPr>
            <a:xfrm>
              <a:off x="8322371" y="2057200"/>
              <a:ext cx="130758" cy="72519"/>
            </a:xfrm>
            <a:custGeom>
              <a:rect b="b" l="l" r="r" t="t"/>
              <a:pathLst>
                <a:path extrusionOk="0" h="2326" w="4194">
                  <a:moveTo>
                    <a:pt x="887" y="1"/>
                  </a:moveTo>
                  <a:cubicBezTo>
                    <a:pt x="375" y="1"/>
                    <a:pt x="0" y="482"/>
                    <a:pt x="128" y="978"/>
                  </a:cubicBezTo>
                  <a:lnTo>
                    <a:pt x="207" y="1410"/>
                  </a:lnTo>
                  <a:cubicBezTo>
                    <a:pt x="344" y="1948"/>
                    <a:pt x="829" y="2325"/>
                    <a:pt x="1385" y="2325"/>
                  </a:cubicBezTo>
                  <a:lnTo>
                    <a:pt x="2809" y="2325"/>
                  </a:lnTo>
                  <a:cubicBezTo>
                    <a:pt x="3363" y="2325"/>
                    <a:pt x="3850" y="1948"/>
                    <a:pt x="3987" y="1410"/>
                  </a:cubicBezTo>
                  <a:lnTo>
                    <a:pt x="4068" y="978"/>
                  </a:lnTo>
                  <a:cubicBezTo>
                    <a:pt x="4194" y="482"/>
                    <a:pt x="3821" y="1"/>
                    <a:pt x="33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5" name="Google Shape;165;p30"/>
            <p:cNvSpPr/>
            <p:nvPr/>
          </p:nvSpPr>
          <p:spPr>
            <a:xfrm>
              <a:off x="8330478" y="2057481"/>
              <a:ext cx="122309" cy="72238"/>
            </a:xfrm>
            <a:custGeom>
              <a:rect b="b" l="l" r="r" t="t"/>
              <a:pathLst>
                <a:path extrusionOk="0" h="2317" w="3923">
                  <a:moveTo>
                    <a:pt x="3164" y="1"/>
                  </a:moveTo>
                  <a:lnTo>
                    <a:pt x="3164" y="1"/>
                  </a:lnTo>
                  <a:cubicBezTo>
                    <a:pt x="3178" y="100"/>
                    <a:pt x="3174" y="204"/>
                    <a:pt x="3146" y="310"/>
                  </a:cubicBezTo>
                  <a:lnTo>
                    <a:pt x="3067" y="742"/>
                  </a:lnTo>
                  <a:cubicBezTo>
                    <a:pt x="2929" y="1280"/>
                    <a:pt x="2445" y="1657"/>
                    <a:pt x="1889" y="1657"/>
                  </a:cubicBezTo>
                  <a:lnTo>
                    <a:pt x="465" y="1657"/>
                  </a:lnTo>
                  <a:cubicBezTo>
                    <a:pt x="303" y="1657"/>
                    <a:pt x="145" y="1625"/>
                    <a:pt x="1" y="1565"/>
                  </a:cubicBezTo>
                  <a:lnTo>
                    <a:pt x="1" y="1565"/>
                  </a:lnTo>
                  <a:cubicBezTo>
                    <a:pt x="187" y="2016"/>
                    <a:pt x="627" y="2316"/>
                    <a:pt x="1125" y="2316"/>
                  </a:cubicBezTo>
                  <a:lnTo>
                    <a:pt x="2549" y="2316"/>
                  </a:lnTo>
                  <a:cubicBezTo>
                    <a:pt x="3106" y="2316"/>
                    <a:pt x="3590" y="1939"/>
                    <a:pt x="3727" y="1401"/>
                  </a:cubicBezTo>
                  <a:lnTo>
                    <a:pt x="3808" y="969"/>
                  </a:lnTo>
                  <a:cubicBezTo>
                    <a:pt x="3922" y="512"/>
                    <a:pt x="3613" y="67"/>
                    <a:pt x="316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6" name="Google Shape;166;p30"/>
            <p:cNvSpPr/>
            <p:nvPr/>
          </p:nvSpPr>
          <p:spPr>
            <a:xfrm>
              <a:off x="8274606" y="1845155"/>
              <a:ext cx="127079" cy="79659"/>
            </a:xfrm>
            <a:custGeom>
              <a:rect b="b" l="l" r="r" t="t"/>
              <a:pathLst>
                <a:path extrusionOk="0" h="2555" w="4076">
                  <a:moveTo>
                    <a:pt x="895" y="0"/>
                  </a:moveTo>
                  <a:cubicBezTo>
                    <a:pt x="648" y="0"/>
                    <a:pt x="398" y="52"/>
                    <a:pt x="161" y="162"/>
                  </a:cubicBezTo>
                  <a:cubicBezTo>
                    <a:pt x="49" y="216"/>
                    <a:pt x="0" y="349"/>
                    <a:pt x="52" y="462"/>
                  </a:cubicBezTo>
                  <a:cubicBezTo>
                    <a:pt x="91" y="543"/>
                    <a:pt x="172" y="591"/>
                    <a:pt x="257" y="591"/>
                  </a:cubicBezTo>
                  <a:cubicBezTo>
                    <a:pt x="289" y="591"/>
                    <a:pt x="321" y="584"/>
                    <a:pt x="351" y="570"/>
                  </a:cubicBezTo>
                  <a:cubicBezTo>
                    <a:pt x="528" y="487"/>
                    <a:pt x="714" y="448"/>
                    <a:pt x="898" y="448"/>
                  </a:cubicBezTo>
                  <a:cubicBezTo>
                    <a:pt x="1345" y="448"/>
                    <a:pt x="1775" y="681"/>
                    <a:pt x="2014" y="1083"/>
                  </a:cubicBezTo>
                  <a:cubicBezTo>
                    <a:pt x="1690" y="1437"/>
                    <a:pt x="1590" y="1965"/>
                    <a:pt x="1806" y="2425"/>
                  </a:cubicBezTo>
                  <a:cubicBezTo>
                    <a:pt x="1843" y="2507"/>
                    <a:pt x="1924" y="2555"/>
                    <a:pt x="2009" y="2555"/>
                  </a:cubicBezTo>
                  <a:cubicBezTo>
                    <a:pt x="2043" y="2555"/>
                    <a:pt x="2073" y="2548"/>
                    <a:pt x="2103" y="2533"/>
                  </a:cubicBezTo>
                  <a:cubicBezTo>
                    <a:pt x="2216" y="2481"/>
                    <a:pt x="2264" y="2348"/>
                    <a:pt x="2212" y="2235"/>
                  </a:cubicBezTo>
                  <a:cubicBezTo>
                    <a:pt x="2033" y="1849"/>
                    <a:pt x="2202" y="1388"/>
                    <a:pt x="2588" y="1208"/>
                  </a:cubicBezTo>
                  <a:cubicBezTo>
                    <a:pt x="2693" y="1159"/>
                    <a:pt x="2804" y="1136"/>
                    <a:pt x="2913" y="1136"/>
                  </a:cubicBezTo>
                  <a:cubicBezTo>
                    <a:pt x="3204" y="1136"/>
                    <a:pt x="3484" y="1301"/>
                    <a:pt x="3615" y="1583"/>
                  </a:cubicBezTo>
                  <a:cubicBezTo>
                    <a:pt x="3654" y="1665"/>
                    <a:pt x="3736" y="1713"/>
                    <a:pt x="3820" y="1713"/>
                  </a:cubicBezTo>
                  <a:cubicBezTo>
                    <a:pt x="3852" y="1713"/>
                    <a:pt x="3884" y="1706"/>
                    <a:pt x="3915" y="1692"/>
                  </a:cubicBezTo>
                  <a:cubicBezTo>
                    <a:pt x="4026" y="1640"/>
                    <a:pt x="4075" y="1505"/>
                    <a:pt x="4023" y="1394"/>
                  </a:cubicBezTo>
                  <a:cubicBezTo>
                    <a:pt x="3816" y="949"/>
                    <a:pt x="3375" y="687"/>
                    <a:pt x="2914" y="687"/>
                  </a:cubicBezTo>
                  <a:cubicBezTo>
                    <a:pt x="2741" y="687"/>
                    <a:pt x="2565" y="723"/>
                    <a:pt x="2398" y="801"/>
                  </a:cubicBezTo>
                  <a:cubicBezTo>
                    <a:pt x="2390" y="804"/>
                    <a:pt x="2382" y="810"/>
                    <a:pt x="2372" y="813"/>
                  </a:cubicBezTo>
                  <a:cubicBezTo>
                    <a:pt x="2048" y="297"/>
                    <a:pt x="1482" y="0"/>
                    <a:pt x="8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7" name="Google Shape;167;p30"/>
            <p:cNvSpPr/>
            <p:nvPr/>
          </p:nvSpPr>
          <p:spPr>
            <a:xfrm>
              <a:off x="8113662" y="1906577"/>
              <a:ext cx="104632" cy="62417"/>
            </a:xfrm>
            <a:custGeom>
              <a:rect b="b" l="l" r="r" t="t"/>
              <a:pathLst>
                <a:path extrusionOk="0" h="2002" w="3356">
                  <a:moveTo>
                    <a:pt x="2618" y="0"/>
                  </a:moveTo>
                  <a:cubicBezTo>
                    <a:pt x="2457" y="0"/>
                    <a:pt x="2296" y="29"/>
                    <a:pt x="2141" y="86"/>
                  </a:cubicBezTo>
                  <a:cubicBezTo>
                    <a:pt x="1816" y="208"/>
                    <a:pt x="1554" y="440"/>
                    <a:pt x="1396" y="747"/>
                  </a:cubicBezTo>
                  <a:cubicBezTo>
                    <a:pt x="1234" y="698"/>
                    <a:pt x="1065" y="673"/>
                    <a:pt x="893" y="673"/>
                  </a:cubicBezTo>
                  <a:cubicBezTo>
                    <a:pt x="648" y="673"/>
                    <a:pt x="398" y="725"/>
                    <a:pt x="160" y="835"/>
                  </a:cubicBezTo>
                  <a:cubicBezTo>
                    <a:pt x="49" y="887"/>
                    <a:pt x="0" y="1021"/>
                    <a:pt x="52" y="1133"/>
                  </a:cubicBezTo>
                  <a:cubicBezTo>
                    <a:pt x="90" y="1215"/>
                    <a:pt x="171" y="1262"/>
                    <a:pt x="255" y="1262"/>
                  </a:cubicBezTo>
                  <a:cubicBezTo>
                    <a:pt x="287" y="1262"/>
                    <a:pt x="319" y="1255"/>
                    <a:pt x="350" y="1241"/>
                  </a:cubicBezTo>
                  <a:cubicBezTo>
                    <a:pt x="526" y="1159"/>
                    <a:pt x="711" y="1120"/>
                    <a:pt x="894" y="1120"/>
                  </a:cubicBezTo>
                  <a:cubicBezTo>
                    <a:pt x="1384" y="1120"/>
                    <a:pt x="1854" y="1400"/>
                    <a:pt x="2074" y="1871"/>
                  </a:cubicBezTo>
                  <a:cubicBezTo>
                    <a:pt x="2112" y="1954"/>
                    <a:pt x="2193" y="2002"/>
                    <a:pt x="2278" y="2002"/>
                  </a:cubicBezTo>
                  <a:cubicBezTo>
                    <a:pt x="2310" y="2002"/>
                    <a:pt x="2342" y="1994"/>
                    <a:pt x="2372" y="1980"/>
                  </a:cubicBezTo>
                  <a:cubicBezTo>
                    <a:pt x="2485" y="1928"/>
                    <a:pt x="2533" y="1795"/>
                    <a:pt x="2481" y="1682"/>
                  </a:cubicBezTo>
                  <a:cubicBezTo>
                    <a:pt x="2330" y="1358"/>
                    <a:pt x="2092" y="1102"/>
                    <a:pt x="1807" y="929"/>
                  </a:cubicBezTo>
                  <a:cubicBezTo>
                    <a:pt x="1915" y="735"/>
                    <a:pt x="2087" y="585"/>
                    <a:pt x="2297" y="508"/>
                  </a:cubicBezTo>
                  <a:cubicBezTo>
                    <a:pt x="2402" y="469"/>
                    <a:pt x="2511" y="450"/>
                    <a:pt x="2620" y="450"/>
                  </a:cubicBezTo>
                  <a:cubicBezTo>
                    <a:pt x="2751" y="450"/>
                    <a:pt x="2883" y="478"/>
                    <a:pt x="3005" y="534"/>
                  </a:cubicBezTo>
                  <a:cubicBezTo>
                    <a:pt x="3036" y="549"/>
                    <a:pt x="3068" y="556"/>
                    <a:pt x="3099" y="556"/>
                  </a:cubicBezTo>
                  <a:cubicBezTo>
                    <a:pt x="3184" y="556"/>
                    <a:pt x="3265" y="507"/>
                    <a:pt x="3303" y="424"/>
                  </a:cubicBezTo>
                  <a:cubicBezTo>
                    <a:pt x="3355" y="313"/>
                    <a:pt x="3305" y="179"/>
                    <a:pt x="3193" y="127"/>
                  </a:cubicBezTo>
                  <a:cubicBezTo>
                    <a:pt x="3009" y="43"/>
                    <a:pt x="2814" y="0"/>
                    <a:pt x="26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8" name="Google Shape;168;p30"/>
            <p:cNvSpPr/>
            <p:nvPr/>
          </p:nvSpPr>
          <p:spPr>
            <a:xfrm>
              <a:off x="8325084" y="1973361"/>
              <a:ext cx="66003" cy="28995"/>
            </a:xfrm>
            <a:custGeom>
              <a:rect b="b" l="l" r="r" t="t"/>
              <a:pathLst>
                <a:path extrusionOk="0" h="930" w="2117">
                  <a:moveTo>
                    <a:pt x="926" y="0"/>
                  </a:moveTo>
                  <a:cubicBezTo>
                    <a:pt x="640" y="0"/>
                    <a:pt x="363" y="89"/>
                    <a:pt x="124" y="260"/>
                  </a:cubicBezTo>
                  <a:cubicBezTo>
                    <a:pt x="23" y="332"/>
                    <a:pt x="0" y="472"/>
                    <a:pt x="72" y="572"/>
                  </a:cubicBezTo>
                  <a:cubicBezTo>
                    <a:pt x="116" y="633"/>
                    <a:pt x="185" y="665"/>
                    <a:pt x="254" y="665"/>
                  </a:cubicBezTo>
                  <a:cubicBezTo>
                    <a:pt x="300" y="665"/>
                    <a:pt x="346" y="651"/>
                    <a:pt x="385" y="623"/>
                  </a:cubicBezTo>
                  <a:cubicBezTo>
                    <a:pt x="543" y="509"/>
                    <a:pt x="729" y="449"/>
                    <a:pt x="920" y="449"/>
                  </a:cubicBezTo>
                  <a:cubicBezTo>
                    <a:pt x="971" y="449"/>
                    <a:pt x="1024" y="453"/>
                    <a:pt x="1076" y="462"/>
                  </a:cubicBezTo>
                  <a:cubicBezTo>
                    <a:pt x="1320" y="501"/>
                    <a:pt x="1534" y="636"/>
                    <a:pt x="1678" y="835"/>
                  </a:cubicBezTo>
                  <a:cubicBezTo>
                    <a:pt x="1722" y="897"/>
                    <a:pt x="1791" y="929"/>
                    <a:pt x="1862" y="929"/>
                  </a:cubicBezTo>
                  <a:cubicBezTo>
                    <a:pt x="1907" y="929"/>
                    <a:pt x="1952" y="915"/>
                    <a:pt x="1992" y="889"/>
                  </a:cubicBezTo>
                  <a:cubicBezTo>
                    <a:pt x="2093" y="816"/>
                    <a:pt x="2116" y="675"/>
                    <a:pt x="2044" y="575"/>
                  </a:cubicBezTo>
                  <a:cubicBezTo>
                    <a:pt x="1830" y="276"/>
                    <a:pt x="1515" y="76"/>
                    <a:pt x="1151" y="19"/>
                  </a:cubicBezTo>
                  <a:cubicBezTo>
                    <a:pt x="1076" y="6"/>
                    <a:pt x="1001" y="0"/>
                    <a:pt x="9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69" name="Google Shape;169;p30"/>
            <p:cNvSpPr/>
            <p:nvPr/>
          </p:nvSpPr>
          <p:spPr>
            <a:xfrm>
              <a:off x="8245423" y="2053241"/>
              <a:ext cx="65940" cy="29743"/>
            </a:xfrm>
            <a:custGeom>
              <a:rect b="b" l="l" r="r" t="t"/>
              <a:pathLst>
                <a:path extrusionOk="0" h="954" w="2115">
                  <a:moveTo>
                    <a:pt x="1211" y="1"/>
                  </a:moveTo>
                  <a:cubicBezTo>
                    <a:pt x="1125" y="1"/>
                    <a:pt x="1038" y="9"/>
                    <a:pt x="952" y="25"/>
                  </a:cubicBezTo>
                  <a:cubicBezTo>
                    <a:pt x="591" y="93"/>
                    <a:pt x="278" y="297"/>
                    <a:pt x="70" y="601"/>
                  </a:cubicBezTo>
                  <a:cubicBezTo>
                    <a:pt x="1" y="705"/>
                    <a:pt x="27" y="843"/>
                    <a:pt x="131" y="914"/>
                  </a:cubicBezTo>
                  <a:cubicBezTo>
                    <a:pt x="170" y="940"/>
                    <a:pt x="213" y="953"/>
                    <a:pt x="257" y="953"/>
                  </a:cubicBezTo>
                  <a:cubicBezTo>
                    <a:pt x="328" y="953"/>
                    <a:pt x="399" y="919"/>
                    <a:pt x="443" y="854"/>
                  </a:cubicBezTo>
                  <a:cubicBezTo>
                    <a:pt x="582" y="650"/>
                    <a:pt x="793" y="512"/>
                    <a:pt x="1037" y="466"/>
                  </a:cubicBezTo>
                  <a:cubicBezTo>
                    <a:pt x="1096" y="455"/>
                    <a:pt x="1155" y="450"/>
                    <a:pt x="1213" y="450"/>
                  </a:cubicBezTo>
                  <a:cubicBezTo>
                    <a:pt x="1397" y="450"/>
                    <a:pt x="1576" y="505"/>
                    <a:pt x="1731" y="612"/>
                  </a:cubicBezTo>
                  <a:cubicBezTo>
                    <a:pt x="1770" y="638"/>
                    <a:pt x="1813" y="651"/>
                    <a:pt x="1857" y="651"/>
                  </a:cubicBezTo>
                  <a:cubicBezTo>
                    <a:pt x="1883" y="651"/>
                    <a:pt x="1910" y="646"/>
                    <a:pt x="1935" y="637"/>
                  </a:cubicBezTo>
                  <a:cubicBezTo>
                    <a:pt x="1978" y="621"/>
                    <a:pt x="2016" y="593"/>
                    <a:pt x="2043" y="553"/>
                  </a:cubicBezTo>
                  <a:cubicBezTo>
                    <a:pt x="2114" y="449"/>
                    <a:pt x="2087" y="310"/>
                    <a:pt x="1984" y="239"/>
                  </a:cubicBezTo>
                  <a:cubicBezTo>
                    <a:pt x="1753" y="83"/>
                    <a:pt x="1485" y="1"/>
                    <a:pt x="12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70" name="Google Shape;170;p30"/>
            <p:cNvSpPr/>
            <p:nvPr/>
          </p:nvSpPr>
          <p:spPr>
            <a:xfrm>
              <a:off x="8228431" y="1939502"/>
              <a:ext cx="56338" cy="44085"/>
            </a:xfrm>
            <a:custGeom>
              <a:rect b="b" l="l" r="r" t="t"/>
              <a:pathLst>
                <a:path extrusionOk="0" h="1414" w="1807">
                  <a:moveTo>
                    <a:pt x="1566" y="0"/>
                  </a:moveTo>
                  <a:cubicBezTo>
                    <a:pt x="1457" y="0"/>
                    <a:pt x="1362" y="79"/>
                    <a:pt x="1344" y="187"/>
                  </a:cubicBezTo>
                  <a:cubicBezTo>
                    <a:pt x="1305" y="431"/>
                    <a:pt x="1170" y="646"/>
                    <a:pt x="969" y="791"/>
                  </a:cubicBezTo>
                  <a:cubicBezTo>
                    <a:pt x="812" y="905"/>
                    <a:pt x="625" y="965"/>
                    <a:pt x="432" y="965"/>
                  </a:cubicBezTo>
                  <a:cubicBezTo>
                    <a:pt x="382" y="965"/>
                    <a:pt x="331" y="961"/>
                    <a:pt x="280" y="953"/>
                  </a:cubicBezTo>
                  <a:cubicBezTo>
                    <a:pt x="268" y="951"/>
                    <a:pt x="256" y="950"/>
                    <a:pt x="245" y="950"/>
                  </a:cubicBezTo>
                  <a:cubicBezTo>
                    <a:pt x="136" y="950"/>
                    <a:pt x="39" y="1028"/>
                    <a:pt x="21" y="1138"/>
                  </a:cubicBezTo>
                  <a:cubicBezTo>
                    <a:pt x="1" y="1261"/>
                    <a:pt x="85" y="1376"/>
                    <a:pt x="206" y="1397"/>
                  </a:cubicBezTo>
                  <a:cubicBezTo>
                    <a:pt x="281" y="1408"/>
                    <a:pt x="358" y="1414"/>
                    <a:pt x="432" y="1414"/>
                  </a:cubicBezTo>
                  <a:cubicBezTo>
                    <a:pt x="716" y="1414"/>
                    <a:pt x="995" y="1326"/>
                    <a:pt x="1230" y="1155"/>
                  </a:cubicBezTo>
                  <a:cubicBezTo>
                    <a:pt x="1529" y="940"/>
                    <a:pt x="1725" y="625"/>
                    <a:pt x="1785" y="262"/>
                  </a:cubicBezTo>
                  <a:cubicBezTo>
                    <a:pt x="1806" y="139"/>
                    <a:pt x="1724" y="23"/>
                    <a:pt x="1603" y="3"/>
                  </a:cubicBezTo>
                  <a:cubicBezTo>
                    <a:pt x="1590" y="1"/>
                    <a:pt x="1578" y="0"/>
                    <a:pt x="15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71" name="Google Shape;171;p30"/>
            <p:cNvSpPr/>
            <p:nvPr/>
          </p:nvSpPr>
          <p:spPr>
            <a:xfrm>
              <a:off x="8140725" y="2008874"/>
              <a:ext cx="19455" cy="41684"/>
            </a:xfrm>
            <a:custGeom>
              <a:rect b="b" l="l" r="r" t="t"/>
              <a:pathLst>
                <a:path extrusionOk="0" h="1337" w="624">
                  <a:moveTo>
                    <a:pt x="322" y="1"/>
                  </a:moveTo>
                  <a:cubicBezTo>
                    <a:pt x="227" y="1"/>
                    <a:pt x="138" y="61"/>
                    <a:pt x="108" y="156"/>
                  </a:cubicBezTo>
                  <a:cubicBezTo>
                    <a:pt x="1" y="490"/>
                    <a:pt x="132" y="1058"/>
                    <a:pt x="160" y="1168"/>
                  </a:cubicBezTo>
                  <a:cubicBezTo>
                    <a:pt x="186" y="1269"/>
                    <a:pt x="275" y="1337"/>
                    <a:pt x="377" y="1337"/>
                  </a:cubicBezTo>
                  <a:cubicBezTo>
                    <a:pt x="395" y="1337"/>
                    <a:pt x="413" y="1336"/>
                    <a:pt x="432" y="1333"/>
                  </a:cubicBezTo>
                  <a:cubicBezTo>
                    <a:pt x="550" y="1301"/>
                    <a:pt x="624" y="1181"/>
                    <a:pt x="593" y="1059"/>
                  </a:cubicBezTo>
                  <a:cubicBezTo>
                    <a:pt x="540" y="835"/>
                    <a:pt x="484" y="449"/>
                    <a:pt x="534" y="293"/>
                  </a:cubicBezTo>
                  <a:cubicBezTo>
                    <a:pt x="572" y="176"/>
                    <a:pt x="507" y="49"/>
                    <a:pt x="390" y="11"/>
                  </a:cubicBezTo>
                  <a:cubicBezTo>
                    <a:pt x="367" y="4"/>
                    <a:pt x="344" y="1"/>
                    <a:pt x="32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72" name="Google Shape;172;p30"/>
            <p:cNvSpPr/>
            <p:nvPr/>
          </p:nvSpPr>
          <p:spPr>
            <a:xfrm>
              <a:off x="8201773" y="1789065"/>
              <a:ext cx="24163" cy="32643"/>
            </a:xfrm>
            <a:custGeom>
              <a:rect b="b" l="l" r="r" t="t"/>
              <a:pathLst>
                <a:path extrusionOk="0" h="1047" w="775">
                  <a:moveTo>
                    <a:pt x="528" y="1"/>
                  </a:moveTo>
                  <a:cubicBezTo>
                    <a:pt x="471" y="1"/>
                    <a:pt x="414" y="22"/>
                    <a:pt x="370" y="65"/>
                  </a:cubicBezTo>
                  <a:cubicBezTo>
                    <a:pt x="333" y="102"/>
                    <a:pt x="0" y="439"/>
                    <a:pt x="0" y="822"/>
                  </a:cubicBezTo>
                  <a:cubicBezTo>
                    <a:pt x="0" y="945"/>
                    <a:pt x="100" y="1046"/>
                    <a:pt x="224" y="1046"/>
                  </a:cubicBezTo>
                  <a:cubicBezTo>
                    <a:pt x="348" y="1046"/>
                    <a:pt x="450" y="945"/>
                    <a:pt x="448" y="822"/>
                  </a:cubicBezTo>
                  <a:cubicBezTo>
                    <a:pt x="448" y="656"/>
                    <a:pt x="623" y="447"/>
                    <a:pt x="685" y="384"/>
                  </a:cubicBezTo>
                  <a:cubicBezTo>
                    <a:pt x="773" y="298"/>
                    <a:pt x="775" y="157"/>
                    <a:pt x="688" y="68"/>
                  </a:cubicBezTo>
                  <a:cubicBezTo>
                    <a:pt x="644" y="23"/>
                    <a:pt x="586" y="1"/>
                    <a:pt x="5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73" name="Google Shape;173;p30"/>
            <p:cNvSpPr/>
            <p:nvPr/>
          </p:nvSpPr>
          <p:spPr>
            <a:xfrm>
              <a:off x="8177298" y="1812137"/>
              <a:ext cx="62885" cy="24443"/>
            </a:xfrm>
            <a:custGeom>
              <a:rect b="b" l="l" r="r" t="t"/>
              <a:pathLst>
                <a:path extrusionOk="0" h="784" w="2017">
                  <a:moveTo>
                    <a:pt x="1039" y="0"/>
                  </a:moveTo>
                  <a:cubicBezTo>
                    <a:pt x="896" y="0"/>
                    <a:pt x="765" y="27"/>
                    <a:pt x="654" y="64"/>
                  </a:cubicBezTo>
                  <a:cubicBezTo>
                    <a:pt x="321" y="172"/>
                    <a:pt x="98" y="389"/>
                    <a:pt x="90" y="398"/>
                  </a:cubicBezTo>
                  <a:cubicBezTo>
                    <a:pt x="3" y="484"/>
                    <a:pt x="0" y="627"/>
                    <a:pt x="87" y="716"/>
                  </a:cubicBezTo>
                  <a:cubicBezTo>
                    <a:pt x="131" y="760"/>
                    <a:pt x="190" y="782"/>
                    <a:pt x="248" y="782"/>
                  </a:cubicBezTo>
                  <a:cubicBezTo>
                    <a:pt x="305" y="782"/>
                    <a:pt x="362" y="761"/>
                    <a:pt x="405" y="718"/>
                  </a:cubicBezTo>
                  <a:cubicBezTo>
                    <a:pt x="422" y="702"/>
                    <a:pt x="683" y="451"/>
                    <a:pt x="1029" y="451"/>
                  </a:cubicBezTo>
                  <a:cubicBezTo>
                    <a:pt x="1208" y="451"/>
                    <a:pt x="1409" y="518"/>
                    <a:pt x="1612" y="718"/>
                  </a:cubicBezTo>
                  <a:cubicBezTo>
                    <a:pt x="1655" y="762"/>
                    <a:pt x="1713" y="783"/>
                    <a:pt x="1770" y="783"/>
                  </a:cubicBezTo>
                  <a:cubicBezTo>
                    <a:pt x="1829" y="783"/>
                    <a:pt x="1887" y="762"/>
                    <a:pt x="1929" y="716"/>
                  </a:cubicBezTo>
                  <a:cubicBezTo>
                    <a:pt x="2017" y="627"/>
                    <a:pt x="2015" y="484"/>
                    <a:pt x="1927" y="398"/>
                  </a:cubicBezTo>
                  <a:cubicBezTo>
                    <a:pt x="1618" y="94"/>
                    <a:pt x="1307" y="0"/>
                    <a:pt x="10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74" name="Google Shape;174;p30"/>
            <p:cNvSpPr/>
            <p:nvPr/>
          </p:nvSpPr>
          <p:spPr>
            <a:xfrm>
              <a:off x="8461490" y="1966346"/>
              <a:ext cx="34482" cy="47234"/>
            </a:xfrm>
            <a:custGeom>
              <a:rect b="b" l="l" r="r" t="t"/>
              <a:pathLst>
                <a:path extrusionOk="0" h="1515" w="1106">
                  <a:moveTo>
                    <a:pt x="251" y="0"/>
                  </a:moveTo>
                  <a:cubicBezTo>
                    <a:pt x="189" y="0"/>
                    <a:pt x="127" y="26"/>
                    <a:pt x="83" y="77"/>
                  </a:cubicBezTo>
                  <a:cubicBezTo>
                    <a:pt x="1" y="171"/>
                    <a:pt x="11" y="313"/>
                    <a:pt x="105" y="394"/>
                  </a:cubicBezTo>
                  <a:cubicBezTo>
                    <a:pt x="595" y="820"/>
                    <a:pt x="647" y="1286"/>
                    <a:pt x="648" y="1310"/>
                  </a:cubicBezTo>
                  <a:cubicBezTo>
                    <a:pt x="660" y="1426"/>
                    <a:pt x="757" y="1514"/>
                    <a:pt x="873" y="1514"/>
                  </a:cubicBezTo>
                  <a:lnTo>
                    <a:pt x="888" y="1514"/>
                  </a:lnTo>
                  <a:cubicBezTo>
                    <a:pt x="1013" y="1504"/>
                    <a:pt x="1105" y="1396"/>
                    <a:pt x="1095" y="1273"/>
                  </a:cubicBezTo>
                  <a:cubicBezTo>
                    <a:pt x="1092" y="1247"/>
                    <a:pt x="1036" y="609"/>
                    <a:pt x="398" y="56"/>
                  </a:cubicBezTo>
                  <a:cubicBezTo>
                    <a:pt x="356" y="19"/>
                    <a:pt x="303" y="0"/>
                    <a:pt x="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9"/>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64" name="Google Shape;464;p3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Tuberculous meningitis</a:t>
            </a:r>
            <a:endParaRPr b="1" sz="2600">
              <a:latin typeface="Mada"/>
              <a:ea typeface="Mada"/>
              <a:cs typeface="Mada"/>
              <a:sym typeface="Mada"/>
            </a:endParaRPr>
          </a:p>
        </p:txBody>
      </p:sp>
      <p:sp>
        <p:nvSpPr>
          <p:cNvPr id="465" name="Google Shape;465;p39"/>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t>
            </a:r>
            <a:r>
              <a:rPr b="1" lang="ar" sz="1000">
                <a:solidFill>
                  <a:srgbClr val="1C4588"/>
                </a:solidFill>
                <a:latin typeface="Mada"/>
                <a:ea typeface="Mada"/>
                <a:cs typeface="Mada"/>
                <a:sym typeface="Mada"/>
              </a:rPr>
              <a:t>Onset </a:t>
            </a:r>
            <a:r>
              <a:rPr lang="ar" sz="1000">
                <a:solidFill>
                  <a:srgbClr val="1C4588"/>
                </a:solidFill>
                <a:latin typeface="Mada"/>
                <a:ea typeface="Mada"/>
                <a:cs typeface="Mada"/>
                <a:sym typeface="Mada"/>
              </a:rPr>
              <a:t>is much slower than in other bacterial meningitis – over 2–8 weeks. If untreated, tuberculous meningitis is fatal in a few weeks  but complete recovery is usual if treatment is started at stage I When treatment is initiated later, the rate of death or serious neurological deficit may be as high as 30%.</a:t>
            </a:r>
            <a:endParaRPr sz="1000">
              <a:solidFill>
                <a:srgbClr val="1C4588"/>
              </a:solidFill>
              <a:latin typeface="Mada"/>
              <a:ea typeface="Mada"/>
              <a:cs typeface="Mada"/>
              <a:sym typeface="Mada"/>
            </a:endParaRPr>
          </a:p>
        </p:txBody>
      </p:sp>
      <p:sp>
        <p:nvSpPr>
          <p:cNvPr id="466" name="Google Shape;466;p39"/>
          <p:cNvSpPr txBox="1"/>
          <p:nvPr/>
        </p:nvSpPr>
        <p:spPr>
          <a:xfrm>
            <a:off x="216875" y="936888"/>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B5394"/>
              </a:buClr>
              <a:buSzPts val="2200"/>
              <a:buFont typeface="Mada"/>
              <a:buChar char="◄"/>
            </a:pPr>
            <a:r>
              <a:rPr b="1" lang="ar" sz="2200">
                <a:solidFill>
                  <a:srgbClr val="0B5394"/>
                </a:solidFill>
                <a:highlight>
                  <a:schemeClr val="accent5"/>
                </a:highlight>
                <a:latin typeface="Mada"/>
                <a:ea typeface="Mada"/>
                <a:cs typeface="Mada"/>
                <a:sym typeface="Mada"/>
              </a:rPr>
              <a:t>Introduction</a:t>
            </a:r>
            <a:endParaRPr b="1" sz="2200">
              <a:solidFill>
                <a:srgbClr val="0B5394"/>
              </a:solidFill>
              <a:latin typeface="Mada"/>
              <a:ea typeface="Mada"/>
              <a:cs typeface="Mada"/>
              <a:sym typeface="Mada"/>
            </a:endParaRPr>
          </a:p>
        </p:txBody>
      </p:sp>
      <p:sp>
        <p:nvSpPr>
          <p:cNvPr id="467" name="Google Shape;467;p39"/>
          <p:cNvSpPr txBox="1"/>
          <p:nvPr/>
        </p:nvSpPr>
        <p:spPr>
          <a:xfrm>
            <a:off x="216875" y="1387500"/>
            <a:ext cx="7020000" cy="1925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Most dreaded and dangerous form of TB</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Tuberculous meningitis is now uncommon in developed countries except in immunocompromised individuals, although it is still seen in those born in</a:t>
            </a:r>
            <a:r>
              <a:rPr b="1" lang="ar" sz="1200">
                <a:latin typeface="Mada"/>
                <a:ea typeface="Mada"/>
                <a:cs typeface="Mada"/>
                <a:sym typeface="Mada"/>
              </a:rPr>
              <a:t> endemic areas</a:t>
            </a:r>
            <a:r>
              <a:rPr lang="ar" sz="1200">
                <a:latin typeface="Mada"/>
                <a:ea typeface="Mada"/>
                <a:cs typeface="Mada"/>
                <a:sym typeface="Mada"/>
              </a:rPr>
              <a:t> and in</a:t>
            </a:r>
            <a:r>
              <a:rPr b="1" lang="ar" sz="1200">
                <a:latin typeface="Mada"/>
                <a:ea typeface="Mada"/>
                <a:cs typeface="Mada"/>
                <a:sym typeface="Mada"/>
              </a:rPr>
              <a:t> developing countries</a:t>
            </a:r>
            <a:r>
              <a:rPr lang="ar" sz="1200">
                <a:latin typeface="Mada"/>
                <a:ea typeface="Mada"/>
                <a:cs typeface="Mada"/>
                <a:sym typeface="Mada"/>
              </a:rPr>
              <a:t>. It is seen more frequently as a secondary infection in patients with the acquired immunodeficiency syndrome</a:t>
            </a:r>
            <a:r>
              <a:rPr b="1" lang="ar" sz="1200">
                <a:latin typeface="Mada"/>
                <a:ea typeface="Mada"/>
                <a:cs typeface="Mada"/>
                <a:sym typeface="Mada"/>
              </a:rPr>
              <a:t> (AIDS).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Risk factors: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Young age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Household contact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Recent infection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Measles</a:t>
            </a:r>
            <a:endParaRPr sz="1200">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p:txBody>
      </p:sp>
      <p:sp>
        <p:nvSpPr>
          <p:cNvPr id="468" name="Google Shape;468;p39"/>
          <p:cNvSpPr txBox="1"/>
          <p:nvPr/>
        </p:nvSpPr>
        <p:spPr>
          <a:xfrm>
            <a:off x="216875" y="3312438"/>
            <a:ext cx="32256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Pathophysiology: </a:t>
            </a:r>
            <a:endParaRPr b="1" sz="2200">
              <a:solidFill>
                <a:srgbClr val="1C4588"/>
              </a:solidFill>
              <a:highlight>
                <a:schemeClr val="accent5"/>
              </a:highlight>
              <a:latin typeface="Mada"/>
              <a:ea typeface="Mada"/>
              <a:cs typeface="Mada"/>
              <a:sym typeface="Mada"/>
            </a:endParaRPr>
          </a:p>
        </p:txBody>
      </p:sp>
      <p:sp>
        <p:nvSpPr>
          <p:cNvPr id="469" name="Google Shape;469;p39"/>
          <p:cNvSpPr txBox="1"/>
          <p:nvPr/>
        </p:nvSpPr>
        <p:spPr>
          <a:xfrm>
            <a:off x="7559988" y="4120000"/>
            <a:ext cx="3225600" cy="4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chemeClr val="accent5"/>
                </a:highlight>
                <a:latin typeface="Mada"/>
                <a:ea typeface="Mada"/>
                <a:cs typeface="Mada"/>
                <a:sym typeface="Mada"/>
              </a:rPr>
              <a:t>Risk Factors: </a:t>
            </a:r>
            <a:endParaRPr b="1">
              <a:highlight>
                <a:schemeClr val="accent5"/>
              </a:highlight>
              <a:latin typeface="Mada"/>
              <a:ea typeface="Mada"/>
              <a:cs typeface="Mada"/>
              <a:sym typeface="Mada"/>
            </a:endParaRPr>
          </a:p>
        </p:txBody>
      </p:sp>
      <p:sp>
        <p:nvSpPr>
          <p:cNvPr id="470" name="Google Shape;470;p39"/>
          <p:cNvSpPr txBox="1"/>
          <p:nvPr/>
        </p:nvSpPr>
        <p:spPr>
          <a:xfrm>
            <a:off x="7559988" y="4441225"/>
            <a:ext cx="3000000" cy="835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Young age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Household contact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Recent infection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Measles</a:t>
            </a:r>
            <a:endParaRPr sz="1200">
              <a:latin typeface="Mada"/>
              <a:ea typeface="Mada"/>
              <a:cs typeface="Mada"/>
              <a:sym typeface="Mada"/>
            </a:endParaRPr>
          </a:p>
        </p:txBody>
      </p:sp>
      <p:sp>
        <p:nvSpPr>
          <p:cNvPr id="471" name="Google Shape;471;p39"/>
          <p:cNvSpPr txBox="1"/>
          <p:nvPr/>
        </p:nvSpPr>
        <p:spPr>
          <a:xfrm>
            <a:off x="270000" y="3854100"/>
            <a:ext cx="7020000" cy="1791900"/>
          </a:xfrm>
          <a:prstGeom prst="rect">
            <a:avLst/>
          </a:prstGeom>
          <a:noFill/>
          <a:ln cap="flat" cmpd="sng" w="9525">
            <a:solidFill>
              <a:schemeClr val="accent1"/>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Primary infection → bacillemia → hematogenous seeding of meninges (Rich’s foci) → rupture.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Thick exudates in basal cisterns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Arteritis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Tuberculous meningitis most commonly occurs shortly after a primary infection in childhood or as part of miliary tuberculosis.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usual local source of infection is a caseous focus in the meninges or brain substance adjacent to the CSF pathway.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The brain is covered by a greenish, gelatinous exudate, especially around the base, and numerous scattered tubercles are found on the meninges.</a:t>
            </a:r>
            <a:endParaRPr b="1" sz="1200">
              <a:latin typeface="Mada"/>
              <a:ea typeface="Mada"/>
              <a:cs typeface="Mada"/>
              <a:sym typeface="Mada"/>
            </a:endParaRPr>
          </a:p>
        </p:txBody>
      </p:sp>
      <p:pic>
        <p:nvPicPr>
          <p:cNvPr id="472" name="Google Shape;472;p39"/>
          <p:cNvPicPr preferRelativeResize="0"/>
          <p:nvPr/>
        </p:nvPicPr>
        <p:blipFill>
          <a:blip r:embed="rId3">
            <a:alphaModFix/>
          </a:blip>
          <a:stretch>
            <a:fillRect/>
          </a:stretch>
        </p:blipFill>
        <p:spPr>
          <a:xfrm>
            <a:off x="7877587" y="5896625"/>
            <a:ext cx="4013476" cy="2527725"/>
          </a:xfrm>
          <a:prstGeom prst="rect">
            <a:avLst/>
          </a:prstGeom>
          <a:noFill/>
          <a:ln>
            <a:noFill/>
          </a:ln>
        </p:spPr>
      </p:pic>
      <p:sp>
        <p:nvSpPr>
          <p:cNvPr id="473" name="Google Shape;473;p39"/>
          <p:cNvSpPr txBox="1"/>
          <p:nvPr/>
        </p:nvSpPr>
        <p:spPr>
          <a:xfrm>
            <a:off x="8522588" y="1786475"/>
            <a:ext cx="3225600" cy="4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chemeClr val="accent5"/>
                </a:highlight>
                <a:latin typeface="Mada"/>
                <a:ea typeface="Mada"/>
                <a:cs typeface="Mada"/>
                <a:sym typeface="Mada"/>
              </a:rPr>
              <a:t>Clinical features</a:t>
            </a:r>
            <a:endParaRPr b="1">
              <a:highlight>
                <a:schemeClr val="accent5"/>
              </a:highlight>
              <a:latin typeface="Mada"/>
              <a:ea typeface="Mada"/>
              <a:cs typeface="Mada"/>
              <a:sym typeface="Mada"/>
            </a:endParaRPr>
          </a:p>
        </p:txBody>
      </p:sp>
      <p:sp>
        <p:nvSpPr>
          <p:cNvPr id="474" name="Google Shape;474;p39"/>
          <p:cNvSpPr txBox="1"/>
          <p:nvPr/>
        </p:nvSpPr>
        <p:spPr>
          <a:xfrm>
            <a:off x="8503613" y="2112450"/>
            <a:ext cx="3000000" cy="2091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Onset is much slower than in other bacterial meningitis – over 2–8 weeks.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If untreated, tuberculous meningitis is fatal in a few weeks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but complete recovery is usual if treatment is started at stage I</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When treatment is initiated later, the rate of death or serious neurological deficit may be as high as 30%.</a:t>
            </a:r>
            <a:endParaRPr sz="1200">
              <a:solidFill>
                <a:srgbClr val="1C4588"/>
              </a:solidFill>
              <a:latin typeface="Mada"/>
              <a:ea typeface="Mada"/>
              <a:cs typeface="Mada"/>
              <a:sym typeface="Mada"/>
            </a:endParaRPr>
          </a:p>
        </p:txBody>
      </p:sp>
      <p:sp>
        <p:nvSpPr>
          <p:cNvPr id="475" name="Google Shape;475;p39"/>
          <p:cNvSpPr/>
          <p:nvPr/>
        </p:nvSpPr>
        <p:spPr>
          <a:xfrm>
            <a:off x="472450" y="6363723"/>
            <a:ext cx="6672900" cy="3134700"/>
          </a:xfrm>
          <a:prstGeom prst="snip1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476" name="Google Shape;476;p39"/>
          <p:cNvSpPr/>
          <p:nvPr/>
        </p:nvSpPr>
        <p:spPr>
          <a:xfrm>
            <a:off x="357025" y="6465475"/>
            <a:ext cx="6672900" cy="28926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477" name="Google Shape;477;p39"/>
          <p:cNvSpPr txBox="1"/>
          <p:nvPr/>
        </p:nvSpPr>
        <p:spPr>
          <a:xfrm>
            <a:off x="308400" y="6489375"/>
            <a:ext cx="6672900" cy="2892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Symptoms:</a:t>
            </a:r>
            <a:endParaRPr b="1"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Headache, Vomiting, Low-grade fever, Lassitude.</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Depression, Delirium, Behaviour changes</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Decerebrate posturing, cranial nerve palsies, optic atrophy, extrapyramidal signs, hydrocephalus (communicating or obstructive) more common</a:t>
            </a:r>
            <a:endParaRPr sz="1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Signs: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Meningism (may be absent), Oculomotor palsies, Papilloedema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Depression of conscious level, Focal hemisphere signs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Staging of severity:</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Stage I (early):</a:t>
            </a:r>
            <a:r>
              <a:rPr lang="ar" sz="1200">
                <a:latin typeface="Mada"/>
                <a:ea typeface="Mada"/>
                <a:cs typeface="Mada"/>
                <a:sym typeface="Mada"/>
              </a:rPr>
              <a:t>  prodromal stage with nonspecific symptoms 1-4 weeks </a:t>
            </a:r>
            <a:r>
              <a:rPr b="1" lang="ar" sz="1200">
                <a:latin typeface="Mada"/>
                <a:ea typeface="Mada"/>
                <a:cs typeface="Mada"/>
                <a:sym typeface="Mada"/>
              </a:rPr>
              <a:t>(without alteration of consciousness)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Stage II (intermediate):</a:t>
            </a:r>
            <a:r>
              <a:rPr lang="ar" sz="1200">
                <a:latin typeface="Mada"/>
                <a:ea typeface="Mada"/>
                <a:cs typeface="Mada"/>
                <a:sym typeface="Mada"/>
              </a:rPr>
              <a:t> altered consciousness</a:t>
            </a:r>
            <a:r>
              <a:rPr b="1" lang="ar" sz="1200">
                <a:latin typeface="Mada"/>
                <a:ea typeface="Mada"/>
                <a:cs typeface="Mada"/>
                <a:sym typeface="Mada"/>
              </a:rPr>
              <a:t> without coma </a:t>
            </a:r>
            <a:r>
              <a:rPr lang="ar" sz="1200">
                <a:latin typeface="Mada"/>
                <a:ea typeface="Mada"/>
                <a:cs typeface="Mada"/>
                <a:sym typeface="Mada"/>
              </a:rPr>
              <a:t>or delirium plus neurological manifestations – seizures, deficits, meningeal signs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Stage III (advanced):</a:t>
            </a:r>
            <a:r>
              <a:rPr lang="ar" sz="1200">
                <a:latin typeface="Mada"/>
                <a:ea typeface="Mada"/>
                <a:cs typeface="Mada"/>
                <a:sym typeface="Mada"/>
              </a:rPr>
              <a:t> stupor or </a:t>
            </a:r>
            <a:r>
              <a:rPr b="1" lang="ar" sz="1200">
                <a:latin typeface="Mada"/>
                <a:ea typeface="Mada"/>
                <a:cs typeface="Mada"/>
                <a:sym typeface="Mada"/>
              </a:rPr>
              <a:t>coma</a:t>
            </a:r>
            <a:r>
              <a:rPr lang="ar" sz="1200">
                <a:latin typeface="Mada"/>
                <a:ea typeface="Mada"/>
                <a:cs typeface="Mada"/>
                <a:sym typeface="Mada"/>
              </a:rPr>
              <a:t>, severe neurological deficits, seizures or abnormal movements</a:t>
            </a:r>
            <a:endParaRPr sz="1200">
              <a:latin typeface="Mada"/>
              <a:ea typeface="Mada"/>
              <a:cs typeface="Mada"/>
              <a:sym typeface="Mada"/>
            </a:endParaRPr>
          </a:p>
        </p:txBody>
      </p:sp>
      <p:sp>
        <p:nvSpPr>
          <p:cNvPr id="478" name="Google Shape;478;p39"/>
          <p:cNvSpPr txBox="1"/>
          <p:nvPr/>
        </p:nvSpPr>
        <p:spPr>
          <a:xfrm>
            <a:off x="216872" y="5708775"/>
            <a:ext cx="70200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B5394"/>
              </a:buClr>
              <a:buSzPts val="2200"/>
              <a:buFont typeface="Mada"/>
              <a:buChar char="◄"/>
            </a:pPr>
            <a:r>
              <a:rPr b="1" lang="ar" sz="2200">
                <a:solidFill>
                  <a:srgbClr val="0B5394"/>
                </a:solidFill>
                <a:highlight>
                  <a:schemeClr val="accent5"/>
                </a:highlight>
                <a:latin typeface="Mada"/>
                <a:ea typeface="Mada"/>
                <a:cs typeface="Mada"/>
                <a:sym typeface="Mada"/>
              </a:rPr>
              <a:t>Clinical features of tuberculous meningitis¹</a:t>
            </a:r>
            <a:endParaRPr b="1" sz="2200">
              <a:solidFill>
                <a:srgbClr val="0B5394"/>
              </a:solidFill>
              <a:highlight>
                <a:schemeClr val="accent5"/>
              </a:highlight>
              <a:latin typeface="Mada"/>
              <a:ea typeface="Mada"/>
              <a:cs typeface="Mada"/>
              <a:sym typeface="Mada"/>
            </a:endParaRPr>
          </a:p>
        </p:txBody>
      </p:sp>
      <p:sp>
        <p:nvSpPr>
          <p:cNvPr id="479" name="Google Shape;479;p39"/>
          <p:cNvSpPr txBox="1"/>
          <p:nvPr/>
        </p:nvSpPr>
        <p:spPr>
          <a:xfrm>
            <a:off x="-2917300" y="669590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ar" sz="1200">
                <a:solidFill>
                  <a:schemeClr val="dk1"/>
                </a:solidFill>
                <a:latin typeface="Mada"/>
                <a:ea typeface="Mada"/>
                <a:cs typeface="Mada"/>
                <a:sym typeface="Mada"/>
              </a:rPr>
              <a:t>•3 stages</a:t>
            </a:r>
            <a:endParaRPr sz="1200">
              <a:solidFill>
                <a:schemeClr val="dk1"/>
              </a:solidFill>
              <a:latin typeface="Mada"/>
              <a:ea typeface="Mada"/>
              <a:cs typeface="Mada"/>
              <a:sym typeface="Mada"/>
            </a:endParaRPr>
          </a:p>
          <a:p>
            <a:pPr indent="0" lvl="0" marL="0" rtl="0" algn="l">
              <a:lnSpc>
                <a:spcPct val="115000"/>
              </a:lnSpc>
              <a:spcBef>
                <a:spcPts val="600"/>
              </a:spcBef>
              <a:spcAft>
                <a:spcPts val="0"/>
              </a:spcAft>
              <a:buNone/>
            </a:pPr>
            <a:r>
              <a:rPr lang="ar" sz="1200">
                <a:solidFill>
                  <a:schemeClr val="dk1"/>
                </a:solidFill>
                <a:latin typeface="Mada"/>
                <a:ea typeface="Mada"/>
                <a:cs typeface="Mada"/>
                <a:sym typeface="Mada"/>
              </a:rPr>
              <a:t>–Stage 1: prodromal stage with nonspecific symptoms 1-4 weeks</a:t>
            </a:r>
            <a:endParaRPr sz="1200">
              <a:solidFill>
                <a:schemeClr val="dk1"/>
              </a:solidFill>
              <a:latin typeface="Mada"/>
              <a:ea typeface="Mada"/>
              <a:cs typeface="Mada"/>
              <a:sym typeface="Mada"/>
            </a:endParaRPr>
          </a:p>
          <a:p>
            <a:pPr indent="0" lvl="0" marL="0" rtl="0" algn="l">
              <a:lnSpc>
                <a:spcPct val="115000"/>
              </a:lnSpc>
              <a:spcBef>
                <a:spcPts val="600"/>
              </a:spcBef>
              <a:spcAft>
                <a:spcPts val="0"/>
              </a:spcAft>
              <a:buNone/>
            </a:pPr>
            <a:r>
              <a:rPr lang="ar" sz="1200">
                <a:solidFill>
                  <a:schemeClr val="dk1"/>
                </a:solidFill>
                <a:latin typeface="Mada"/>
                <a:ea typeface="Mada"/>
                <a:cs typeface="Mada"/>
                <a:sym typeface="Mada"/>
              </a:rPr>
              <a:t>–Stage 2: neurological manifestations – seizures, deficits, meningeal signs</a:t>
            </a:r>
            <a:endParaRPr sz="1200">
              <a:solidFill>
                <a:schemeClr val="dk1"/>
              </a:solidFill>
              <a:latin typeface="Mada"/>
              <a:ea typeface="Mada"/>
              <a:cs typeface="Mada"/>
              <a:sym typeface="Mada"/>
            </a:endParaRPr>
          </a:p>
          <a:p>
            <a:pPr indent="0" lvl="0" marL="0" rtl="0" algn="l">
              <a:lnSpc>
                <a:spcPct val="115000"/>
              </a:lnSpc>
              <a:spcBef>
                <a:spcPts val="600"/>
              </a:spcBef>
              <a:spcAft>
                <a:spcPts val="0"/>
              </a:spcAft>
              <a:buNone/>
            </a:pPr>
            <a:r>
              <a:rPr lang="ar" sz="1200">
                <a:solidFill>
                  <a:schemeClr val="dk1"/>
                </a:solidFill>
                <a:latin typeface="Mada"/>
                <a:ea typeface="Mada"/>
                <a:cs typeface="Mada"/>
                <a:sym typeface="Mada"/>
              </a:rPr>
              <a:t>–Stage 3: coma</a:t>
            </a:r>
            <a:endParaRPr sz="1200">
              <a:solidFill>
                <a:schemeClr val="dk1"/>
              </a:solidFill>
              <a:latin typeface="Mada"/>
              <a:ea typeface="Mada"/>
              <a:cs typeface="Mada"/>
              <a:sym typeface="Mada"/>
            </a:endParaRPr>
          </a:p>
          <a:p>
            <a:pPr indent="0" lvl="0" marL="0" rtl="0" algn="l">
              <a:lnSpc>
                <a:spcPct val="115000"/>
              </a:lnSpc>
              <a:spcBef>
                <a:spcPts val="600"/>
              </a:spcBef>
              <a:spcAft>
                <a:spcPts val="0"/>
              </a:spcAft>
              <a:buNone/>
            </a:pPr>
            <a:r>
              <a:rPr lang="ar" sz="1200">
                <a:solidFill>
                  <a:schemeClr val="dk1"/>
                </a:solidFill>
                <a:latin typeface="Mada"/>
                <a:ea typeface="Mada"/>
                <a:cs typeface="Mada"/>
                <a:sym typeface="Mada"/>
              </a:rPr>
              <a:t>•Decerebrate posturing, cranial nerve palsies, optic atrophy, extrapyramidal signs, hydrocephalus (communicating or obstructive) more common</a:t>
            </a:r>
            <a:endParaRPr sz="1200">
              <a:solidFill>
                <a:schemeClr val="dk1"/>
              </a:solidFill>
              <a:latin typeface="Mada"/>
              <a:ea typeface="Mada"/>
              <a:cs typeface="Mada"/>
              <a:sym typeface="Mada"/>
            </a:endParaRPr>
          </a:p>
        </p:txBody>
      </p:sp>
      <p:grpSp>
        <p:nvGrpSpPr>
          <p:cNvPr id="480" name="Google Shape;480;p39"/>
          <p:cNvGrpSpPr/>
          <p:nvPr/>
        </p:nvGrpSpPr>
        <p:grpSpPr>
          <a:xfrm>
            <a:off x="216873" y="6465466"/>
            <a:ext cx="318946" cy="387187"/>
            <a:chOff x="-25104475" y="2340425"/>
            <a:chExt cx="295375" cy="296150"/>
          </a:xfrm>
        </p:grpSpPr>
        <p:sp>
          <p:nvSpPr>
            <p:cNvPr id="481" name="Google Shape;481;p39"/>
            <p:cNvSpPr/>
            <p:nvPr/>
          </p:nvSpPr>
          <p:spPr>
            <a:xfrm>
              <a:off x="-25104475" y="2340425"/>
              <a:ext cx="225275" cy="296150"/>
            </a:xfrm>
            <a:custGeom>
              <a:rect b="b" l="l" r="r" t="t"/>
              <a:pathLst>
                <a:path extrusionOk="0" h="11846" w="9011">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9"/>
            <p:cNvSpPr/>
            <p:nvPr/>
          </p:nvSpPr>
          <p:spPr>
            <a:xfrm>
              <a:off x="-25001300" y="2375075"/>
              <a:ext cx="18150" cy="17350"/>
            </a:xfrm>
            <a:custGeom>
              <a:rect b="b" l="l" r="r" t="t"/>
              <a:pathLst>
                <a:path extrusionOk="0" h="694" w="726">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9"/>
            <p:cNvSpPr/>
            <p:nvPr/>
          </p:nvSpPr>
          <p:spPr>
            <a:xfrm>
              <a:off x="-25070600" y="2444375"/>
              <a:ext cx="87450" cy="86675"/>
            </a:xfrm>
            <a:custGeom>
              <a:rect b="b" l="l" r="r" t="t"/>
              <a:pathLst>
                <a:path extrusionOk="0" h="3467" w="3498">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9"/>
            <p:cNvSpPr/>
            <p:nvPr/>
          </p:nvSpPr>
          <p:spPr>
            <a:xfrm>
              <a:off x="-24966650" y="2479025"/>
              <a:ext cx="52025" cy="18150"/>
            </a:xfrm>
            <a:custGeom>
              <a:rect b="b" l="l" r="r" t="t"/>
              <a:pathLst>
                <a:path extrusionOk="0" h="726" w="2081">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9"/>
            <p:cNvSpPr/>
            <p:nvPr/>
          </p:nvSpPr>
          <p:spPr>
            <a:xfrm>
              <a:off x="-24966650" y="2444375"/>
              <a:ext cx="52025" cy="18150"/>
            </a:xfrm>
            <a:custGeom>
              <a:rect b="b" l="l" r="r" t="t"/>
              <a:pathLst>
                <a:path extrusionOk="0" h="726" w="2081">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9"/>
            <p:cNvSpPr/>
            <p:nvPr/>
          </p:nvSpPr>
          <p:spPr>
            <a:xfrm>
              <a:off x="-24966650" y="2513700"/>
              <a:ext cx="52025" cy="17350"/>
            </a:xfrm>
            <a:custGeom>
              <a:rect b="b" l="l" r="r" t="t"/>
              <a:pathLst>
                <a:path extrusionOk="0" h="694" w="2081">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9"/>
            <p:cNvSpPr/>
            <p:nvPr/>
          </p:nvSpPr>
          <p:spPr>
            <a:xfrm>
              <a:off x="-25071400" y="2549125"/>
              <a:ext cx="156775" cy="17350"/>
            </a:xfrm>
            <a:custGeom>
              <a:rect b="b" l="l" r="r" t="t"/>
              <a:pathLst>
                <a:path extrusionOk="0" h="694" w="6271">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9"/>
            <p:cNvSpPr/>
            <p:nvPr/>
          </p:nvSpPr>
          <p:spPr>
            <a:xfrm>
              <a:off x="-25071400" y="2583800"/>
              <a:ext cx="156775" cy="17350"/>
            </a:xfrm>
            <a:custGeom>
              <a:rect b="b" l="l" r="r" t="t"/>
              <a:pathLst>
                <a:path extrusionOk="0" h="694" w="6271">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9"/>
            <p:cNvSpPr/>
            <p:nvPr/>
          </p:nvSpPr>
          <p:spPr>
            <a:xfrm>
              <a:off x="-24862675" y="2375850"/>
              <a:ext cx="53575" cy="260725"/>
            </a:xfrm>
            <a:custGeom>
              <a:rect b="b" l="l" r="r" t="t"/>
              <a:pathLst>
                <a:path extrusionOk="0" h="10429" w="2143">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90" name="Google Shape;490;p39"/>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0"/>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96" name="Google Shape;496;p4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Tuberculous meningitis cont,</a:t>
            </a:r>
            <a:endParaRPr b="1" sz="2600">
              <a:latin typeface="Alegreya"/>
              <a:ea typeface="Alegreya"/>
              <a:cs typeface="Alegreya"/>
              <a:sym typeface="Alegreya"/>
            </a:endParaRPr>
          </a:p>
        </p:txBody>
      </p:sp>
      <p:sp>
        <p:nvSpPr>
          <p:cNvPr id="497" name="Google Shape;497;p40"/>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1C4588"/>
                </a:solidFill>
                <a:latin typeface="Mada"/>
                <a:ea typeface="Mada"/>
                <a:cs typeface="Mada"/>
                <a:sym typeface="Mada"/>
              </a:rPr>
              <a:t>1- </a:t>
            </a:r>
            <a:r>
              <a:rPr lang="ar" sz="900">
                <a:solidFill>
                  <a:srgbClr val="1C4588"/>
                </a:solidFill>
                <a:latin typeface="Mada"/>
                <a:ea typeface="Mada"/>
                <a:cs typeface="Mada"/>
                <a:sym typeface="Mada"/>
              </a:rPr>
              <a:t>Lumbar puncture should be performed if the diagnosis is suspected.</a:t>
            </a:r>
            <a:endParaRPr b="1"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2-</a:t>
            </a:r>
            <a:r>
              <a:rPr lang="ar" sz="900">
                <a:solidFill>
                  <a:srgbClr val="1C4588"/>
                </a:solidFill>
                <a:latin typeface="Mada"/>
                <a:ea typeface="Mada"/>
                <a:cs typeface="Mada"/>
                <a:sym typeface="Mada"/>
              </a:rPr>
              <a:t>The tubercle bacillus may be detected in a smear of the centrifuged deposit from the CSF but a negative result does not exclude the diagnosis. </a:t>
            </a:r>
            <a:endParaRPr b="1"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3- </a:t>
            </a:r>
            <a:r>
              <a:rPr b="1" lang="ar" sz="900">
                <a:solidFill>
                  <a:srgbClr val="1C4588"/>
                </a:solidFill>
                <a:latin typeface="Mada"/>
                <a:ea typeface="Mada"/>
                <a:cs typeface="Mada"/>
                <a:sym typeface="Mada"/>
              </a:rPr>
              <a:t>usually clear</a:t>
            </a:r>
            <a:r>
              <a:rPr lang="ar" sz="900">
                <a:solidFill>
                  <a:srgbClr val="1C4588"/>
                </a:solidFill>
                <a:latin typeface="Mada"/>
                <a:ea typeface="Mada"/>
                <a:cs typeface="Mada"/>
                <a:sym typeface="Mada"/>
              </a:rPr>
              <a:t> </a:t>
            </a:r>
            <a:r>
              <a:rPr b="1" lang="ar" sz="900">
                <a:solidFill>
                  <a:srgbClr val="1C4588"/>
                </a:solidFill>
                <a:latin typeface="Mada"/>
                <a:ea typeface="Mada"/>
                <a:cs typeface="Mada"/>
                <a:sym typeface="Mada"/>
              </a:rPr>
              <a:t>but, when allowed to stand, a fine clot (‘spider web’) may form.</a:t>
            </a:r>
            <a:endParaRPr b="1"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4- </a:t>
            </a:r>
            <a:r>
              <a:rPr lang="ar" sz="900">
                <a:solidFill>
                  <a:srgbClr val="1C4588"/>
                </a:solidFill>
                <a:latin typeface="Mada"/>
                <a:ea typeface="Mada"/>
                <a:cs typeface="Mada"/>
                <a:sym typeface="Mada"/>
              </a:rPr>
              <a:t>The CSF should be cultured but, as this result will not be known for up to 6 weeks.</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5- </a:t>
            </a:r>
            <a:r>
              <a:rPr lang="ar" sz="900">
                <a:solidFill>
                  <a:srgbClr val="1C4588"/>
                </a:solidFill>
                <a:latin typeface="Mada"/>
                <a:ea typeface="Mada"/>
                <a:cs typeface="Mada"/>
                <a:sym typeface="Mada"/>
              </a:rPr>
              <a:t>treatment must be started without waiting for confirmation. </a:t>
            </a:r>
            <a:endParaRPr b="1" sz="900">
              <a:solidFill>
                <a:srgbClr val="1C4588"/>
              </a:solidFill>
              <a:latin typeface="Mada"/>
              <a:ea typeface="Mada"/>
              <a:cs typeface="Mada"/>
              <a:sym typeface="Mada"/>
            </a:endParaRPr>
          </a:p>
          <a:p>
            <a:pPr indent="0" lvl="0" marL="0" rtl="0" algn="l">
              <a:spcBef>
                <a:spcPts val="0"/>
              </a:spcBef>
              <a:spcAft>
                <a:spcPts val="0"/>
              </a:spcAft>
              <a:buNone/>
            </a:pPr>
            <a:r>
              <a:t/>
            </a:r>
            <a:endParaRPr b="1" sz="900">
              <a:solidFill>
                <a:srgbClr val="1C4588"/>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a:p>
            <a:pPr indent="0" lvl="0" marL="0" rtl="0" algn="l">
              <a:spcBef>
                <a:spcPts val="0"/>
              </a:spcBef>
              <a:spcAft>
                <a:spcPts val="0"/>
              </a:spcAft>
              <a:buNone/>
            </a:pPr>
            <a:r>
              <a:t/>
            </a:r>
            <a:endParaRPr b="1" sz="900">
              <a:solidFill>
                <a:srgbClr val="1C4588"/>
              </a:solidFill>
              <a:latin typeface="Mada"/>
              <a:ea typeface="Mada"/>
              <a:cs typeface="Mada"/>
              <a:sym typeface="Mada"/>
            </a:endParaRPr>
          </a:p>
        </p:txBody>
      </p:sp>
      <p:sp>
        <p:nvSpPr>
          <p:cNvPr id="498" name="Google Shape;498;p40"/>
          <p:cNvSpPr txBox="1"/>
          <p:nvPr/>
        </p:nvSpPr>
        <p:spPr>
          <a:xfrm>
            <a:off x="243725" y="5336850"/>
            <a:ext cx="32256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Treatment</a:t>
            </a:r>
            <a:r>
              <a:rPr b="1" baseline="30000" lang="ar" sz="2200">
                <a:highlight>
                  <a:schemeClr val="accent5"/>
                </a:highlight>
                <a:latin typeface="Mada"/>
                <a:ea typeface="Mada"/>
                <a:cs typeface="Mada"/>
                <a:sym typeface="Mada"/>
              </a:rPr>
              <a:t>5</a:t>
            </a:r>
            <a:endParaRPr b="1" sz="3200">
              <a:highlight>
                <a:schemeClr val="accent5"/>
              </a:highlight>
              <a:latin typeface="Mada"/>
              <a:ea typeface="Mada"/>
              <a:cs typeface="Mada"/>
              <a:sym typeface="Mada"/>
            </a:endParaRPr>
          </a:p>
        </p:txBody>
      </p:sp>
      <p:sp>
        <p:nvSpPr>
          <p:cNvPr id="499" name="Google Shape;499;p40"/>
          <p:cNvSpPr txBox="1"/>
          <p:nvPr/>
        </p:nvSpPr>
        <p:spPr>
          <a:xfrm>
            <a:off x="243725" y="5737973"/>
            <a:ext cx="7058100" cy="1981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4 anti TB drugs for initial 2 months then 2 drugs for 9-12 months </a:t>
            </a:r>
            <a:endParaRPr b="1" sz="1200">
              <a:solidFill>
                <a:srgbClr val="6AA84F"/>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K</a:t>
            </a:r>
            <a:r>
              <a:rPr b="1" lang="ar" sz="1200">
                <a:solidFill>
                  <a:srgbClr val="CC0000"/>
                </a:solidFill>
                <a:latin typeface="Mada"/>
                <a:ea typeface="Mada"/>
                <a:cs typeface="Mada"/>
                <a:sym typeface="Mada"/>
              </a:rPr>
              <a:t>now that it’s the same treatment as pulmonary TB but                                                                          prolonged for up to a year.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CSF concentrations: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INH</a:t>
            </a:r>
            <a:r>
              <a:rPr lang="ar" sz="1200">
                <a:latin typeface="Mada"/>
                <a:ea typeface="Mada"/>
                <a:cs typeface="Mada"/>
                <a:sym typeface="Mada"/>
              </a:rPr>
              <a:t>, </a:t>
            </a:r>
            <a:r>
              <a:rPr b="1" lang="ar" sz="1200">
                <a:latin typeface="Mada"/>
                <a:ea typeface="Mada"/>
                <a:cs typeface="Mada"/>
                <a:sym typeface="Mada"/>
              </a:rPr>
              <a:t>Pyrazinamidine</a:t>
            </a:r>
            <a:r>
              <a:rPr lang="ar" sz="1200">
                <a:latin typeface="Mada"/>
                <a:ea typeface="Mada"/>
                <a:cs typeface="Mada"/>
                <a:sym typeface="Mada"/>
              </a:rPr>
              <a:t>, pass freely into the CSF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Rifampin </a:t>
            </a:r>
            <a:r>
              <a:rPr lang="ar" sz="1200">
                <a:latin typeface="Mada"/>
                <a:ea typeface="Mada"/>
                <a:cs typeface="Mada"/>
                <a:sym typeface="Mada"/>
              </a:rPr>
              <a:t>has 10% the concentration as in Plasma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Streptomycin </a:t>
            </a:r>
            <a:r>
              <a:rPr lang="ar" sz="1200">
                <a:latin typeface="Mada"/>
                <a:ea typeface="Mada"/>
                <a:cs typeface="Mada"/>
                <a:sym typeface="Mada"/>
              </a:rPr>
              <a:t>or </a:t>
            </a:r>
            <a:r>
              <a:rPr b="1" lang="ar" sz="1200">
                <a:latin typeface="Mada"/>
                <a:ea typeface="Mada"/>
                <a:cs typeface="Mada"/>
                <a:sym typeface="Mada"/>
              </a:rPr>
              <a:t>ethionamide </a:t>
            </a:r>
            <a:r>
              <a:rPr lang="ar" sz="1200">
                <a:latin typeface="Mada"/>
                <a:ea typeface="Mada"/>
                <a:cs typeface="Mada"/>
                <a:sym typeface="Mada"/>
              </a:rPr>
              <a:t>do not pass BBB in absence of Inflammation.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t>
            </a:r>
            <a:r>
              <a:rPr b="1" lang="ar" sz="1200">
                <a:solidFill>
                  <a:srgbClr val="CC0000"/>
                </a:solidFill>
                <a:latin typeface="Mada"/>
                <a:ea typeface="Mada"/>
                <a:cs typeface="Mada"/>
                <a:sym typeface="Mada"/>
              </a:rPr>
              <a:t>Supplemental Pyrodoxine with INH Therapy</a:t>
            </a:r>
            <a:endParaRPr sz="1200">
              <a:highlight>
                <a:srgbClr val="FFFF00"/>
              </a:highlight>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Give s</a:t>
            </a:r>
            <a:r>
              <a:rPr lang="ar" sz="1200">
                <a:solidFill>
                  <a:srgbClr val="999999"/>
                </a:solidFill>
                <a:latin typeface="Mada"/>
                <a:ea typeface="Mada"/>
                <a:cs typeface="Mada"/>
                <a:sym typeface="Mada"/>
              </a:rPr>
              <a:t>teroids initially for 6 weeks  as it improves</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Shunt surgery for hydrocephalus</a:t>
            </a:r>
            <a:endParaRPr sz="1200">
              <a:solidFill>
                <a:srgbClr val="999999"/>
              </a:solidFill>
              <a:latin typeface="Mada"/>
              <a:ea typeface="Mada"/>
              <a:cs typeface="Mada"/>
              <a:sym typeface="Mada"/>
            </a:endParaRPr>
          </a:p>
        </p:txBody>
      </p:sp>
      <p:sp>
        <p:nvSpPr>
          <p:cNvPr id="500" name="Google Shape;500;p40"/>
          <p:cNvSpPr txBox="1"/>
          <p:nvPr/>
        </p:nvSpPr>
        <p:spPr>
          <a:xfrm>
            <a:off x="206771" y="903925"/>
            <a:ext cx="22581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Diagnosis</a:t>
            </a:r>
            <a:endParaRPr b="1" sz="2200">
              <a:highlight>
                <a:schemeClr val="accent5"/>
              </a:highlight>
              <a:latin typeface="Mada"/>
              <a:ea typeface="Mada"/>
              <a:cs typeface="Mada"/>
              <a:sym typeface="Mada"/>
            </a:endParaRPr>
          </a:p>
        </p:txBody>
      </p:sp>
      <p:sp>
        <p:nvSpPr>
          <p:cNvPr id="501" name="Google Shape;501;p40"/>
          <p:cNvSpPr txBox="1"/>
          <p:nvPr/>
        </p:nvSpPr>
        <p:spPr>
          <a:xfrm>
            <a:off x="-6626998" y="1450950"/>
            <a:ext cx="67749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CSF</a:t>
            </a:r>
            <a:r>
              <a:rPr b="1" lang="ar" sz="1200">
                <a:latin typeface="Mada"/>
                <a:ea typeface="Mada"/>
                <a:cs typeface="Mada"/>
                <a:sym typeface="Mada"/>
              </a:rPr>
              <a:t>¹</a:t>
            </a:r>
            <a:r>
              <a:rPr b="1" lang="ar" sz="1200">
                <a:latin typeface="Mada"/>
                <a:ea typeface="Mada"/>
                <a:cs typeface="Mada"/>
                <a:sym typeface="Mada"/>
              </a:rPr>
              <a:t>² </a:t>
            </a:r>
            <a:r>
              <a:rPr lang="ar" sz="1200">
                <a:latin typeface="Mada"/>
                <a:ea typeface="Mada"/>
                <a:cs typeface="Mada"/>
                <a:sym typeface="Mada"/>
              </a:rPr>
              <a:t>examination: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↑pressure</a:t>
            </a:r>
            <a:r>
              <a:rPr b="1" lang="ar" sz="1200">
                <a:latin typeface="Mada"/>
                <a:ea typeface="Mada"/>
                <a:cs typeface="Mada"/>
                <a:sym typeface="Mada"/>
              </a:rPr>
              <a:t>³</a:t>
            </a:r>
            <a:r>
              <a:rPr lang="ar" sz="1200">
                <a:solidFill>
                  <a:srgbClr val="1C4588"/>
                </a:solidFill>
                <a:latin typeface="Mada"/>
                <a:ea typeface="Mada"/>
                <a:cs typeface="Mada"/>
                <a:sym typeface="Mada"/>
              </a:rPr>
              <a:t>, </a:t>
            </a:r>
            <a:r>
              <a:rPr b="1" lang="ar" sz="1200">
                <a:latin typeface="Mada"/>
                <a:ea typeface="Mada"/>
                <a:cs typeface="Mada"/>
                <a:sym typeface="Mada"/>
              </a:rPr>
              <a:t>cells up to 500 /cu mm</a:t>
            </a:r>
            <a:r>
              <a:rPr lang="ar" sz="1200">
                <a:latin typeface="Mada"/>
                <a:ea typeface="Mada"/>
                <a:cs typeface="Mada"/>
                <a:sym typeface="Mada"/>
              </a:rPr>
              <a:t>, mostly </a:t>
            </a:r>
            <a:r>
              <a:rPr lang="ar" sz="1200">
                <a:latin typeface="Mada"/>
                <a:ea typeface="Mada"/>
                <a:cs typeface="Mada"/>
                <a:sym typeface="Mada"/>
              </a:rPr>
              <a:t>lymphocytes</a:t>
            </a:r>
            <a:r>
              <a:rPr b="1" lang="ar" sz="1200">
                <a:solidFill>
                  <a:srgbClr val="1C4588"/>
                </a:solidFill>
                <a:latin typeface="Mada"/>
                <a:ea typeface="Mada"/>
                <a:cs typeface="Mada"/>
                <a:sym typeface="Mada"/>
              </a:rPr>
              <a:t> </a:t>
            </a:r>
            <a:r>
              <a:rPr lang="ar" sz="1200">
                <a:solidFill>
                  <a:srgbClr val="1C4588"/>
                </a:solidFill>
                <a:latin typeface="Mada"/>
                <a:ea typeface="Mada"/>
                <a:cs typeface="Mada"/>
                <a:sym typeface="Mada"/>
              </a:rPr>
              <a:t>but </a:t>
            </a:r>
            <a:r>
              <a:rPr b="1" lang="ar" sz="1200">
                <a:solidFill>
                  <a:srgbClr val="1C4588"/>
                </a:solidFill>
                <a:latin typeface="Mada"/>
                <a:ea typeface="Mada"/>
                <a:cs typeface="Mada"/>
                <a:sym typeface="Mada"/>
              </a:rPr>
              <a:t>can contain neutrophils.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↑protein, sugar ↓upto ½ of concomitant blood sugar (</a:t>
            </a:r>
            <a:r>
              <a:rPr b="1" lang="ar" sz="1200">
                <a:solidFill>
                  <a:srgbClr val="1C4588"/>
                </a:solidFill>
                <a:latin typeface="Mada"/>
                <a:ea typeface="Mada"/>
                <a:cs typeface="Mada"/>
                <a:sym typeface="Mada"/>
              </a:rPr>
              <a:t>marked fall in glucose).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AFB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Culture</a:t>
            </a:r>
            <a:r>
              <a:rPr b="1" baseline="30000" lang="ar" sz="1200">
                <a:latin typeface="Mada"/>
                <a:ea typeface="Mada"/>
                <a:cs typeface="Mada"/>
                <a:sym typeface="Mada"/>
              </a:rPr>
              <a:t>4</a:t>
            </a:r>
            <a:endParaRPr sz="13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CXR </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Brain imaging </a:t>
            </a:r>
            <a:r>
              <a:rPr lang="ar" sz="1200">
                <a:solidFill>
                  <a:srgbClr val="1C4588"/>
                </a:solidFill>
                <a:latin typeface="Mada"/>
                <a:ea typeface="Mada"/>
                <a:cs typeface="Mada"/>
                <a:sym typeface="Mada"/>
              </a:rPr>
              <a:t>may show hydrocephalus, brisk meningeal enhancement on </a:t>
            </a:r>
            <a:r>
              <a:rPr b="1" lang="ar" sz="1200">
                <a:solidFill>
                  <a:srgbClr val="1C4588"/>
                </a:solidFill>
                <a:latin typeface="Mada"/>
                <a:ea typeface="Mada"/>
                <a:cs typeface="Mada"/>
                <a:sym typeface="Mada"/>
              </a:rPr>
              <a:t>enhanced CT or MR</a:t>
            </a:r>
            <a:r>
              <a:rPr lang="ar" sz="1200">
                <a:solidFill>
                  <a:srgbClr val="1C4588"/>
                </a:solidFill>
                <a:latin typeface="Mada"/>
                <a:ea typeface="Mada"/>
                <a:cs typeface="Mada"/>
                <a:sym typeface="Mada"/>
              </a:rPr>
              <a:t>I</a:t>
            </a:r>
            <a:endParaRPr sz="1200">
              <a:solidFill>
                <a:srgbClr val="1C4588"/>
              </a:solidFill>
              <a:latin typeface="Mada"/>
              <a:ea typeface="Mada"/>
              <a:cs typeface="Mada"/>
              <a:sym typeface="Mada"/>
            </a:endParaRPr>
          </a:p>
          <a:p>
            <a:pPr indent="0" lvl="0" marL="457200" rtl="0" algn="l">
              <a:spcBef>
                <a:spcPts val="0"/>
              </a:spcBef>
              <a:spcAft>
                <a:spcPts val="0"/>
              </a:spcAft>
              <a:buNone/>
            </a:pPr>
            <a:r>
              <a:rPr lang="ar" sz="1200">
                <a:solidFill>
                  <a:srgbClr val="1C4588"/>
                </a:solidFill>
                <a:latin typeface="Mada"/>
                <a:ea typeface="Mada"/>
                <a:cs typeface="Mada"/>
                <a:sym typeface="Mada"/>
              </a:rPr>
              <a:t>and/or an </a:t>
            </a:r>
            <a:r>
              <a:rPr b="1" lang="ar" sz="1200">
                <a:solidFill>
                  <a:srgbClr val="1C4588"/>
                </a:solidFill>
                <a:latin typeface="Mada"/>
                <a:ea typeface="Mada"/>
                <a:cs typeface="Mada"/>
                <a:sym typeface="Mada"/>
              </a:rPr>
              <a:t>intracranial tuberculoma.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Skin test Newer Tests: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Tuberculostearic acid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Adenosine deaminase test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Bromide partition test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NBT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ELISA for antibody/antigen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PCR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Interferon gamma release assays</a:t>
            </a:r>
            <a:endParaRPr sz="1200">
              <a:latin typeface="Mada"/>
              <a:ea typeface="Mada"/>
              <a:cs typeface="Mada"/>
              <a:sym typeface="Mada"/>
            </a:endParaRPr>
          </a:p>
        </p:txBody>
      </p:sp>
      <p:sp>
        <p:nvSpPr>
          <p:cNvPr id="502" name="Google Shape;502;p40"/>
          <p:cNvSpPr txBox="1"/>
          <p:nvPr/>
        </p:nvSpPr>
        <p:spPr>
          <a:xfrm>
            <a:off x="7560000" y="771750"/>
            <a:ext cx="3000000" cy="6225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Lumbar puncture should be performed if the diagnosis is suspected.</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 The CSF is under increased pressure. It is </a:t>
            </a:r>
            <a:r>
              <a:rPr b="1" lang="ar" sz="1200">
                <a:solidFill>
                  <a:srgbClr val="1C4588"/>
                </a:solidFill>
                <a:latin typeface="Mada"/>
                <a:ea typeface="Mada"/>
                <a:cs typeface="Mada"/>
                <a:sym typeface="Mada"/>
              </a:rPr>
              <a:t>usually clear</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but, when allowed to stand, a fine clot (‘spider web’) may form. </a:t>
            </a:r>
            <a:r>
              <a:rPr lang="ar" sz="1200">
                <a:solidFill>
                  <a:srgbClr val="1C4588"/>
                </a:solidFill>
                <a:latin typeface="Mada"/>
                <a:ea typeface="Mada"/>
                <a:cs typeface="Mada"/>
                <a:sym typeface="Mada"/>
              </a:rPr>
              <a:t>The fluid contains up to </a:t>
            </a:r>
            <a:r>
              <a:rPr b="1" lang="ar" sz="1200">
                <a:solidFill>
                  <a:srgbClr val="1C4588"/>
                </a:solidFill>
                <a:latin typeface="Mada"/>
                <a:ea typeface="Mada"/>
                <a:cs typeface="Mada"/>
                <a:sym typeface="Mada"/>
              </a:rPr>
              <a:t>500 × 106 </a:t>
            </a:r>
            <a:r>
              <a:rPr lang="ar" sz="1200">
                <a:solidFill>
                  <a:srgbClr val="1C4588"/>
                </a:solidFill>
                <a:latin typeface="Mada"/>
                <a:ea typeface="Mada"/>
                <a:cs typeface="Mada"/>
                <a:sym typeface="Mada"/>
              </a:rPr>
              <a:t>cells/L, </a:t>
            </a:r>
            <a:r>
              <a:rPr b="1" lang="ar" sz="1200">
                <a:solidFill>
                  <a:srgbClr val="1C4588"/>
                </a:solidFill>
                <a:latin typeface="Mada"/>
                <a:ea typeface="Mada"/>
                <a:cs typeface="Mada"/>
                <a:sym typeface="Mada"/>
              </a:rPr>
              <a:t>predominantly lymphocytes,</a:t>
            </a:r>
            <a:r>
              <a:rPr lang="ar" sz="1200">
                <a:solidFill>
                  <a:srgbClr val="1C4588"/>
                </a:solidFill>
                <a:latin typeface="Mada"/>
                <a:ea typeface="Mada"/>
                <a:cs typeface="Mada"/>
                <a:sym typeface="Mada"/>
              </a:rPr>
              <a:t> but </a:t>
            </a:r>
            <a:r>
              <a:rPr b="1" lang="ar" sz="1200">
                <a:solidFill>
                  <a:srgbClr val="1C4588"/>
                </a:solidFill>
                <a:latin typeface="Mada"/>
                <a:ea typeface="Mada"/>
                <a:cs typeface="Mada"/>
                <a:sym typeface="Mada"/>
              </a:rPr>
              <a:t>can contain neutrophils. </a:t>
            </a:r>
            <a:r>
              <a:rPr lang="ar" sz="1200">
                <a:solidFill>
                  <a:srgbClr val="1C4588"/>
                </a:solidFill>
                <a:latin typeface="Mada"/>
                <a:ea typeface="Mada"/>
                <a:cs typeface="Mada"/>
                <a:sym typeface="Mada"/>
              </a:rPr>
              <a:t>There is a </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eriod"/>
            </a:pPr>
            <a:r>
              <a:rPr b="1" lang="ar" sz="1200">
                <a:solidFill>
                  <a:srgbClr val="1C4588"/>
                </a:solidFill>
                <a:latin typeface="Mada"/>
                <a:ea typeface="Mada"/>
                <a:cs typeface="Mada"/>
                <a:sym typeface="Mada"/>
              </a:rPr>
              <a:t>rise in protein and a marked fall in glucose. </a:t>
            </a:r>
            <a:endParaRPr b="1" sz="1200">
              <a:solidFill>
                <a:srgbClr val="1C4588"/>
              </a:solidFill>
              <a:latin typeface="Mada"/>
              <a:ea typeface="Mada"/>
              <a:cs typeface="Mada"/>
              <a:sym typeface="Mada"/>
            </a:endParaRPr>
          </a:p>
          <a:p>
            <a:pPr indent="0" lvl="0" marL="457200" rtl="0" algn="l">
              <a:spcBef>
                <a:spcPts val="0"/>
              </a:spcBef>
              <a:spcAft>
                <a:spcPts val="0"/>
              </a:spcAft>
              <a:buNone/>
            </a:pPr>
            <a:r>
              <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The tubercle bacillus may be detected in a smear of the centrifuged deposit from the CSF but a negative result does not exclude the diagnosis. </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The CSF should be cultured but, as this result will not be known for up to 6 weeks.</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treatment must be started without waiting for confirmation. </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Brain imaging may show hydrocephalus, brisk meningeal enhancement on enhanced CT or MRI, and/or an intracranial tuberculoma. </a:t>
            </a:r>
            <a:endParaRPr sz="1200">
              <a:solidFill>
                <a:srgbClr val="1C4588"/>
              </a:solidFill>
              <a:latin typeface="Mada"/>
              <a:ea typeface="Mada"/>
              <a:cs typeface="Mada"/>
              <a:sym typeface="Mada"/>
            </a:endParaRPr>
          </a:p>
        </p:txBody>
      </p:sp>
      <p:grpSp>
        <p:nvGrpSpPr>
          <p:cNvPr id="503" name="Google Shape;503;p40"/>
          <p:cNvGrpSpPr/>
          <p:nvPr/>
        </p:nvGrpSpPr>
        <p:grpSpPr>
          <a:xfrm>
            <a:off x="336778" y="1450955"/>
            <a:ext cx="2964687" cy="511105"/>
            <a:chOff x="782840" y="645429"/>
            <a:chExt cx="2689302" cy="640803"/>
          </a:xfrm>
        </p:grpSpPr>
        <p:cxnSp>
          <p:nvCxnSpPr>
            <p:cNvPr id="504" name="Google Shape;504;p40"/>
            <p:cNvCxnSpPr>
              <a:stCxn id="505" idx="3"/>
            </p:cNvCxnSpPr>
            <p:nvPr/>
          </p:nvCxnSpPr>
          <p:spPr>
            <a:xfrm flipH="1" rot="10800000">
              <a:off x="983042" y="1284733"/>
              <a:ext cx="2489100" cy="1500"/>
            </a:xfrm>
            <a:prstGeom prst="straightConnector1">
              <a:avLst/>
            </a:prstGeom>
            <a:noFill/>
            <a:ln cap="flat" cmpd="sng" w="9525">
              <a:solidFill>
                <a:srgbClr val="B7B7B7"/>
              </a:solidFill>
              <a:prstDash val="solid"/>
              <a:round/>
              <a:headEnd len="med" w="med" type="none"/>
              <a:tailEnd len="med" w="med" type="none"/>
            </a:ln>
          </p:spPr>
        </p:cxnSp>
        <p:sp>
          <p:nvSpPr>
            <p:cNvPr id="505" name="Google Shape;505;p40"/>
            <p:cNvSpPr/>
            <p:nvPr/>
          </p:nvSpPr>
          <p:spPr>
            <a:xfrm>
              <a:off x="782840" y="645429"/>
              <a:ext cx="721500" cy="640800"/>
            </a:xfrm>
            <a:prstGeom prst="heptagon">
              <a:avLst>
                <a:gd fmla="val 102572" name="hf"/>
                <a:gd fmla="val 105210" name="vf"/>
              </a:avLst>
            </a:prstGeom>
            <a:solidFill>
              <a:srgbClr val="543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600">
                  <a:solidFill>
                    <a:srgbClr val="FFFFFF"/>
                  </a:solidFill>
                  <a:latin typeface="Mada Medium"/>
                  <a:ea typeface="Mada Medium"/>
                  <a:cs typeface="Mada Medium"/>
                  <a:sym typeface="Mada Medium"/>
                </a:rPr>
                <a:t>1</a:t>
              </a:r>
              <a:endParaRPr sz="2600">
                <a:solidFill>
                  <a:srgbClr val="FFFFFF"/>
                </a:solidFill>
                <a:latin typeface="Mada Medium"/>
                <a:ea typeface="Mada Medium"/>
                <a:cs typeface="Mada Medium"/>
                <a:sym typeface="Mada Medium"/>
              </a:endParaRPr>
            </a:p>
          </p:txBody>
        </p:sp>
      </p:grpSp>
      <p:grpSp>
        <p:nvGrpSpPr>
          <p:cNvPr id="506" name="Google Shape;506;p40"/>
          <p:cNvGrpSpPr/>
          <p:nvPr/>
        </p:nvGrpSpPr>
        <p:grpSpPr>
          <a:xfrm>
            <a:off x="423054" y="2928135"/>
            <a:ext cx="2959089" cy="511096"/>
            <a:chOff x="801006" y="598825"/>
            <a:chExt cx="2684224" cy="687604"/>
          </a:xfrm>
        </p:grpSpPr>
        <p:cxnSp>
          <p:nvCxnSpPr>
            <p:cNvPr id="507" name="Google Shape;507;p40"/>
            <p:cNvCxnSpPr>
              <a:stCxn id="508" idx="3"/>
            </p:cNvCxnSpPr>
            <p:nvPr/>
          </p:nvCxnSpPr>
          <p:spPr>
            <a:xfrm flipH="1" rot="10800000">
              <a:off x="996130" y="1284929"/>
              <a:ext cx="2489100" cy="1500"/>
            </a:xfrm>
            <a:prstGeom prst="straightConnector1">
              <a:avLst/>
            </a:prstGeom>
            <a:noFill/>
            <a:ln cap="flat" cmpd="sng" w="9525">
              <a:solidFill>
                <a:srgbClr val="B7B7B7"/>
              </a:solidFill>
              <a:prstDash val="solid"/>
              <a:round/>
              <a:headEnd len="med" w="med" type="none"/>
              <a:tailEnd len="med" w="med" type="none"/>
            </a:ln>
          </p:spPr>
        </p:cxnSp>
        <p:sp>
          <p:nvSpPr>
            <p:cNvPr id="508" name="Google Shape;508;p40"/>
            <p:cNvSpPr/>
            <p:nvPr/>
          </p:nvSpPr>
          <p:spPr>
            <a:xfrm>
              <a:off x="801006" y="598825"/>
              <a:ext cx="703200" cy="687600"/>
            </a:xfrm>
            <a:prstGeom prst="heptagon">
              <a:avLst>
                <a:gd fmla="val 102572" name="hf"/>
                <a:gd fmla="val 105210" name="vf"/>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2</a:t>
              </a:r>
              <a:endParaRPr b="1" sz="2600">
                <a:solidFill>
                  <a:srgbClr val="FFFFFF"/>
                </a:solidFill>
                <a:latin typeface="Mada"/>
                <a:ea typeface="Mada"/>
                <a:cs typeface="Mada"/>
                <a:sym typeface="Mada"/>
              </a:endParaRPr>
            </a:p>
          </p:txBody>
        </p:sp>
      </p:grpSp>
      <p:grpSp>
        <p:nvGrpSpPr>
          <p:cNvPr id="509" name="Google Shape;509;p40"/>
          <p:cNvGrpSpPr/>
          <p:nvPr/>
        </p:nvGrpSpPr>
        <p:grpSpPr>
          <a:xfrm>
            <a:off x="4236501" y="1451080"/>
            <a:ext cx="2958355" cy="511105"/>
            <a:chOff x="803371" y="645512"/>
            <a:chExt cx="2683558" cy="640803"/>
          </a:xfrm>
        </p:grpSpPr>
        <p:cxnSp>
          <p:nvCxnSpPr>
            <p:cNvPr id="510" name="Google Shape;510;p40"/>
            <p:cNvCxnSpPr>
              <a:stCxn id="511" idx="3"/>
            </p:cNvCxnSpPr>
            <p:nvPr/>
          </p:nvCxnSpPr>
          <p:spPr>
            <a:xfrm flipH="1" rot="10800000">
              <a:off x="997829" y="1284815"/>
              <a:ext cx="2489100" cy="1500"/>
            </a:xfrm>
            <a:prstGeom prst="straightConnector1">
              <a:avLst/>
            </a:prstGeom>
            <a:noFill/>
            <a:ln cap="flat" cmpd="sng" w="9525">
              <a:solidFill>
                <a:srgbClr val="B7B7B7"/>
              </a:solidFill>
              <a:prstDash val="solid"/>
              <a:round/>
              <a:headEnd len="med" w="med" type="none"/>
              <a:tailEnd len="med" w="med" type="none"/>
            </a:ln>
          </p:spPr>
        </p:cxnSp>
        <p:sp>
          <p:nvSpPr>
            <p:cNvPr id="511" name="Google Shape;511;p40"/>
            <p:cNvSpPr/>
            <p:nvPr/>
          </p:nvSpPr>
          <p:spPr>
            <a:xfrm>
              <a:off x="803371" y="645512"/>
              <a:ext cx="700800" cy="640800"/>
            </a:xfrm>
            <a:prstGeom prst="heptagon">
              <a:avLst>
                <a:gd fmla="val 102572" name="hf"/>
                <a:gd fmla="val 105210" name="vf"/>
              </a:avLst>
            </a:prstGeom>
            <a:solidFill>
              <a:srgbClr val="C6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3</a:t>
              </a:r>
              <a:endParaRPr b="1" sz="2600">
                <a:solidFill>
                  <a:srgbClr val="FFFFFF"/>
                </a:solidFill>
                <a:latin typeface="Mada"/>
                <a:ea typeface="Mada"/>
                <a:cs typeface="Mada"/>
                <a:sym typeface="Mada"/>
              </a:endParaRPr>
            </a:p>
          </p:txBody>
        </p:sp>
      </p:grpSp>
      <p:grpSp>
        <p:nvGrpSpPr>
          <p:cNvPr id="512" name="Google Shape;512;p40"/>
          <p:cNvGrpSpPr/>
          <p:nvPr/>
        </p:nvGrpSpPr>
        <p:grpSpPr>
          <a:xfrm>
            <a:off x="4194954" y="2927934"/>
            <a:ext cx="2957712" cy="511096"/>
            <a:chOff x="805594" y="598582"/>
            <a:chExt cx="2682975" cy="687604"/>
          </a:xfrm>
        </p:grpSpPr>
        <p:cxnSp>
          <p:nvCxnSpPr>
            <p:cNvPr id="513" name="Google Shape;513;p40"/>
            <p:cNvCxnSpPr>
              <a:stCxn id="514" idx="3"/>
            </p:cNvCxnSpPr>
            <p:nvPr/>
          </p:nvCxnSpPr>
          <p:spPr>
            <a:xfrm flipH="1" rot="10800000">
              <a:off x="999469" y="1284686"/>
              <a:ext cx="2489100" cy="1500"/>
            </a:xfrm>
            <a:prstGeom prst="straightConnector1">
              <a:avLst/>
            </a:prstGeom>
            <a:noFill/>
            <a:ln cap="flat" cmpd="sng" w="9525">
              <a:solidFill>
                <a:srgbClr val="B7B7B7"/>
              </a:solidFill>
              <a:prstDash val="solid"/>
              <a:round/>
              <a:headEnd len="med" w="med" type="none"/>
              <a:tailEnd len="med" w="med" type="none"/>
            </a:ln>
          </p:spPr>
        </p:cxnSp>
        <p:sp>
          <p:nvSpPr>
            <p:cNvPr id="514" name="Google Shape;514;p40"/>
            <p:cNvSpPr/>
            <p:nvPr/>
          </p:nvSpPr>
          <p:spPr>
            <a:xfrm>
              <a:off x="805594" y="598582"/>
              <a:ext cx="698700" cy="687600"/>
            </a:xfrm>
            <a:prstGeom prst="heptagon">
              <a:avLst>
                <a:gd fmla="val 102572" name="hf"/>
                <a:gd fmla="val 105210" name="vf"/>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4</a:t>
              </a:r>
              <a:endParaRPr b="1" sz="2600">
                <a:solidFill>
                  <a:srgbClr val="FFFFFF"/>
                </a:solidFill>
                <a:latin typeface="Mada"/>
                <a:ea typeface="Mada"/>
                <a:cs typeface="Mada"/>
                <a:sym typeface="Mada"/>
              </a:endParaRPr>
            </a:p>
          </p:txBody>
        </p:sp>
      </p:grpSp>
      <p:sp>
        <p:nvSpPr>
          <p:cNvPr id="515" name="Google Shape;515;p40"/>
          <p:cNvSpPr txBox="1"/>
          <p:nvPr/>
        </p:nvSpPr>
        <p:spPr>
          <a:xfrm>
            <a:off x="793603" y="1603878"/>
            <a:ext cx="24285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CSF</a:t>
            </a:r>
            <a:r>
              <a:rPr b="1" lang="ar" sz="1200">
                <a:solidFill>
                  <a:schemeClr val="dk1"/>
                </a:solidFill>
                <a:latin typeface="Mada"/>
                <a:ea typeface="Mada"/>
                <a:cs typeface="Mada"/>
                <a:sym typeface="Mada"/>
              </a:rPr>
              <a:t>¹² </a:t>
            </a:r>
            <a:r>
              <a:rPr b="1" lang="ar" sz="1200">
                <a:solidFill>
                  <a:schemeClr val="dk1"/>
                </a:solidFill>
                <a:latin typeface="Mada"/>
                <a:ea typeface="Mada"/>
                <a:cs typeface="Mada"/>
                <a:sym typeface="Mada"/>
              </a:rPr>
              <a:t>examination</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516" name="Google Shape;516;p40"/>
          <p:cNvSpPr txBox="1"/>
          <p:nvPr/>
        </p:nvSpPr>
        <p:spPr>
          <a:xfrm>
            <a:off x="4683854" y="1603867"/>
            <a:ext cx="2376000" cy="35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1C4588"/>
                </a:solidFill>
                <a:latin typeface="Mada"/>
                <a:ea typeface="Mada"/>
                <a:cs typeface="Mada"/>
                <a:sym typeface="Mada"/>
              </a:rPr>
              <a:t>Brain imaging</a:t>
            </a:r>
            <a:endParaRPr>
              <a:latin typeface="Mada"/>
              <a:ea typeface="Mada"/>
              <a:cs typeface="Mada"/>
              <a:sym typeface="Mada"/>
            </a:endParaRPr>
          </a:p>
        </p:txBody>
      </p:sp>
      <p:sp>
        <p:nvSpPr>
          <p:cNvPr id="517" name="Google Shape;517;p40"/>
          <p:cNvSpPr txBox="1"/>
          <p:nvPr/>
        </p:nvSpPr>
        <p:spPr>
          <a:xfrm>
            <a:off x="4697591" y="3080763"/>
            <a:ext cx="24285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Other</a:t>
            </a:r>
            <a:endParaRPr sz="1200">
              <a:latin typeface="Mada"/>
              <a:ea typeface="Mada"/>
              <a:cs typeface="Mada"/>
              <a:sym typeface="Mada"/>
            </a:endParaRPr>
          </a:p>
        </p:txBody>
      </p:sp>
      <p:sp>
        <p:nvSpPr>
          <p:cNvPr id="518" name="Google Shape;518;p40"/>
          <p:cNvSpPr txBox="1"/>
          <p:nvPr/>
        </p:nvSpPr>
        <p:spPr>
          <a:xfrm>
            <a:off x="859828" y="3080763"/>
            <a:ext cx="2608200" cy="358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ar" sz="1200">
                <a:solidFill>
                  <a:schemeClr val="dk1"/>
                </a:solidFill>
                <a:latin typeface="Mada"/>
                <a:ea typeface="Mada"/>
                <a:cs typeface="Mada"/>
                <a:sym typeface="Mada"/>
              </a:rPr>
              <a:t>Skin test , Newer Tests</a:t>
            </a:r>
            <a:endParaRPr>
              <a:latin typeface="Mada"/>
              <a:ea typeface="Mada"/>
              <a:cs typeface="Mada"/>
              <a:sym typeface="Mada"/>
            </a:endParaRPr>
          </a:p>
        </p:txBody>
      </p:sp>
      <p:sp>
        <p:nvSpPr>
          <p:cNvPr id="519" name="Google Shape;519;p40"/>
          <p:cNvSpPr txBox="1"/>
          <p:nvPr/>
        </p:nvSpPr>
        <p:spPr>
          <a:xfrm>
            <a:off x="323500" y="1962375"/>
            <a:ext cx="33687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↑pressure</a:t>
            </a:r>
            <a:r>
              <a:rPr b="1" lang="ar" sz="1200">
                <a:solidFill>
                  <a:srgbClr val="1C4588"/>
                </a:solidFill>
                <a:latin typeface="Mada"/>
                <a:ea typeface="Mada"/>
                <a:cs typeface="Mada"/>
                <a:sym typeface="Mada"/>
              </a:rPr>
              <a:t>³</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cells up to 500 /cu mm</a:t>
            </a:r>
            <a:r>
              <a:rPr lang="ar" sz="1200">
                <a:solidFill>
                  <a:srgbClr val="1C4588"/>
                </a:solidFill>
                <a:latin typeface="Mada"/>
                <a:ea typeface="Mada"/>
                <a:cs typeface="Mada"/>
                <a:sym typeface="Mada"/>
              </a:rPr>
              <a:t>, mostly lymphocytes</a:t>
            </a:r>
            <a:r>
              <a:rPr b="1" lang="ar" sz="1200">
                <a:solidFill>
                  <a:srgbClr val="1C4588"/>
                </a:solidFill>
                <a:latin typeface="Mada"/>
                <a:ea typeface="Mada"/>
                <a:cs typeface="Mada"/>
                <a:sym typeface="Mada"/>
              </a:rPr>
              <a:t> </a:t>
            </a:r>
            <a:r>
              <a:rPr lang="ar" sz="1200">
                <a:solidFill>
                  <a:srgbClr val="1C4588"/>
                </a:solidFill>
                <a:latin typeface="Mada"/>
                <a:ea typeface="Mada"/>
                <a:cs typeface="Mada"/>
                <a:sym typeface="Mada"/>
              </a:rPr>
              <a:t>but </a:t>
            </a:r>
            <a:r>
              <a:rPr b="1" lang="ar" sz="1200">
                <a:solidFill>
                  <a:srgbClr val="1C4588"/>
                </a:solidFill>
                <a:latin typeface="Mada"/>
                <a:ea typeface="Mada"/>
                <a:cs typeface="Mada"/>
                <a:sym typeface="Mada"/>
              </a:rPr>
              <a:t>can contain neutrophils.</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↑protein, sugar ↓upto ½ of concomitant blood sugar (</a:t>
            </a:r>
            <a:r>
              <a:rPr b="1" lang="ar" sz="1200">
                <a:solidFill>
                  <a:srgbClr val="1C4588"/>
                </a:solidFill>
                <a:latin typeface="Mada"/>
                <a:ea typeface="Mada"/>
                <a:cs typeface="Mada"/>
                <a:sym typeface="Mada"/>
              </a:rPr>
              <a:t>marked fall in glucose). </a:t>
            </a:r>
            <a:endParaRPr>
              <a:solidFill>
                <a:srgbClr val="1C4588"/>
              </a:solidFill>
            </a:endParaRPr>
          </a:p>
        </p:txBody>
      </p:sp>
      <p:sp>
        <p:nvSpPr>
          <p:cNvPr id="520" name="Google Shape;520;p40"/>
          <p:cNvSpPr txBox="1"/>
          <p:nvPr/>
        </p:nvSpPr>
        <p:spPr>
          <a:xfrm>
            <a:off x="3867800" y="1962375"/>
            <a:ext cx="3368700" cy="1014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may show hydrocephalus, brisk meningeal enhancement on </a:t>
            </a:r>
            <a:r>
              <a:rPr b="1" lang="ar" sz="1200">
                <a:solidFill>
                  <a:srgbClr val="1C4588"/>
                </a:solidFill>
                <a:latin typeface="Mada"/>
                <a:ea typeface="Mada"/>
                <a:cs typeface="Mada"/>
                <a:sym typeface="Mada"/>
              </a:rPr>
              <a:t>enhanced CT or MR</a:t>
            </a:r>
            <a:r>
              <a:rPr lang="ar" sz="1200">
                <a:solidFill>
                  <a:srgbClr val="1C4588"/>
                </a:solidFill>
                <a:latin typeface="Mada"/>
                <a:ea typeface="Mada"/>
                <a:cs typeface="Mada"/>
                <a:sym typeface="Mada"/>
              </a:rPr>
              <a:t>I</a:t>
            </a:r>
            <a:endParaRPr sz="1200">
              <a:solidFill>
                <a:srgbClr val="1C4588"/>
              </a:solidFill>
              <a:latin typeface="Mada"/>
              <a:ea typeface="Mada"/>
              <a:cs typeface="Mada"/>
              <a:sym typeface="Mada"/>
            </a:endParaRPr>
          </a:p>
          <a:p>
            <a:pPr indent="0" lvl="0" marL="457200" rtl="0" algn="l">
              <a:spcBef>
                <a:spcPts val="0"/>
              </a:spcBef>
              <a:spcAft>
                <a:spcPts val="0"/>
              </a:spcAft>
              <a:buNone/>
            </a:pPr>
            <a:r>
              <a:rPr lang="ar" sz="1200">
                <a:solidFill>
                  <a:srgbClr val="1C4588"/>
                </a:solidFill>
                <a:latin typeface="Mada"/>
                <a:ea typeface="Mada"/>
                <a:cs typeface="Mada"/>
                <a:sym typeface="Mada"/>
              </a:rPr>
              <a:t>and/or an </a:t>
            </a:r>
            <a:r>
              <a:rPr b="1" lang="ar" sz="1200">
                <a:solidFill>
                  <a:srgbClr val="1C4588"/>
                </a:solidFill>
                <a:latin typeface="Mada"/>
                <a:ea typeface="Mada"/>
                <a:cs typeface="Mada"/>
                <a:sym typeface="Mada"/>
              </a:rPr>
              <a:t>intracranial tuberculoma. </a:t>
            </a:r>
            <a:endParaRPr b="1" sz="1200">
              <a:solidFill>
                <a:schemeClr val="dk1"/>
              </a:solidFill>
              <a:latin typeface="Mada"/>
              <a:ea typeface="Mada"/>
              <a:cs typeface="Mada"/>
              <a:sym typeface="Mada"/>
            </a:endParaRPr>
          </a:p>
        </p:txBody>
      </p:sp>
      <p:sp>
        <p:nvSpPr>
          <p:cNvPr id="521" name="Google Shape;521;p40"/>
          <p:cNvSpPr txBox="1"/>
          <p:nvPr/>
        </p:nvSpPr>
        <p:spPr>
          <a:xfrm>
            <a:off x="326075" y="3482100"/>
            <a:ext cx="3141900" cy="162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Tuberculostearic acid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Adenosine deaminase test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Bromide partition test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NBT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ELISA for antibody/antigen </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PCR: </a:t>
            </a:r>
            <a:r>
              <a:rPr lang="ar" sz="1200">
                <a:solidFill>
                  <a:schemeClr val="dk1"/>
                </a:solidFill>
                <a:latin typeface="Mada"/>
                <a:ea typeface="Mada"/>
                <a:cs typeface="Mada"/>
                <a:sym typeface="Mada"/>
              </a:rPr>
              <a:t>NAAT sensitivity %56 percent and specificity 98% </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Interferon gamma release assays</a:t>
            </a:r>
            <a:endParaRPr sz="1200">
              <a:solidFill>
                <a:schemeClr val="dk1"/>
              </a:solidFill>
              <a:latin typeface="Mada"/>
              <a:ea typeface="Mada"/>
              <a:cs typeface="Mada"/>
              <a:sym typeface="Mada"/>
            </a:endParaRPr>
          </a:p>
          <a:p>
            <a:pPr indent="-304800" lvl="0" marL="457200" rtl="0" algn="l">
              <a:spcBef>
                <a:spcPts val="0"/>
              </a:spcBef>
              <a:spcAft>
                <a:spcPts val="0"/>
              </a:spcAft>
              <a:buClr>
                <a:srgbClr val="B7B7B7"/>
              </a:buClr>
              <a:buSzPts val="1200"/>
              <a:buFont typeface="Mada"/>
              <a:buChar char="●"/>
            </a:pPr>
            <a:r>
              <a:rPr lang="ar" sz="1200">
                <a:solidFill>
                  <a:srgbClr val="B7B7B7"/>
                </a:solidFill>
                <a:latin typeface="Mada"/>
                <a:ea typeface="Mada"/>
                <a:cs typeface="Mada"/>
                <a:sym typeface="Mada"/>
              </a:rPr>
              <a:t>Tuberculin test</a:t>
            </a:r>
            <a:endParaRPr sz="1200">
              <a:solidFill>
                <a:srgbClr val="B7B7B7"/>
              </a:solidFill>
              <a:latin typeface="Mada"/>
              <a:ea typeface="Mada"/>
              <a:cs typeface="Mada"/>
              <a:sym typeface="Mada"/>
            </a:endParaRPr>
          </a:p>
        </p:txBody>
      </p:sp>
      <p:sp>
        <p:nvSpPr>
          <p:cNvPr id="522" name="Google Shape;522;p40"/>
          <p:cNvSpPr txBox="1"/>
          <p:nvPr/>
        </p:nvSpPr>
        <p:spPr>
          <a:xfrm>
            <a:off x="4233925" y="3482125"/>
            <a:ext cx="3141900" cy="1250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AFB: </a:t>
            </a:r>
            <a:r>
              <a:rPr lang="ar" sz="1200">
                <a:solidFill>
                  <a:schemeClr val="dk1"/>
                </a:solidFill>
                <a:latin typeface="Mada"/>
                <a:ea typeface="Mada"/>
                <a:cs typeface="Mada"/>
                <a:sym typeface="Mada"/>
              </a:rPr>
              <a:t>diagnostic yield increase to 87% when four serial specimens examined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Use last fluid &amp; large volume (10-15mL)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Culture</a:t>
            </a:r>
            <a:r>
              <a:rPr b="1" baseline="30000" lang="ar" sz="1200">
                <a:solidFill>
                  <a:schemeClr val="dk1"/>
                </a:solidFill>
                <a:latin typeface="Mada"/>
                <a:ea typeface="Mada"/>
                <a:cs typeface="Mada"/>
                <a:sym typeface="Mada"/>
              </a:rPr>
              <a:t>4 </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gold standard</a:t>
            </a:r>
            <a:endParaRPr b="1" baseline="30000"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CXR</a:t>
            </a:r>
            <a:r>
              <a:rPr lang="ar" sz="1200">
                <a:solidFill>
                  <a:schemeClr val="dk1"/>
                </a:solidFill>
                <a:latin typeface="Mada"/>
                <a:ea typeface="Mada"/>
                <a:cs typeface="Mada"/>
                <a:sym typeface="Mada"/>
              </a:rPr>
              <a:t> </a:t>
            </a:r>
            <a:endParaRPr/>
          </a:p>
        </p:txBody>
      </p:sp>
      <p:sp>
        <p:nvSpPr>
          <p:cNvPr id="523" name="Google Shape;523;p40"/>
          <p:cNvSpPr/>
          <p:nvPr/>
        </p:nvSpPr>
        <p:spPr>
          <a:xfrm>
            <a:off x="3037677" y="1708251"/>
            <a:ext cx="230899" cy="207863"/>
          </a:xfrm>
          <a:custGeom>
            <a:rect b="b" l="l" r="r" t="t"/>
            <a:pathLst>
              <a:path extrusionOk="0" h="11839" w="11973">
                <a:moveTo>
                  <a:pt x="9322" y="655"/>
                </a:moveTo>
                <a:cubicBezTo>
                  <a:pt x="9413" y="655"/>
                  <a:pt x="9499" y="686"/>
                  <a:pt x="9547" y="749"/>
                </a:cubicBezTo>
                <a:lnTo>
                  <a:pt x="11027" y="2198"/>
                </a:lnTo>
                <a:cubicBezTo>
                  <a:pt x="11122" y="2324"/>
                  <a:pt x="11122" y="2545"/>
                  <a:pt x="11027" y="2671"/>
                </a:cubicBezTo>
                <a:cubicBezTo>
                  <a:pt x="10964" y="2718"/>
                  <a:pt x="10870" y="2742"/>
                  <a:pt x="10779" y="2742"/>
                </a:cubicBezTo>
                <a:cubicBezTo>
                  <a:pt x="10689" y="2742"/>
                  <a:pt x="10602" y="2718"/>
                  <a:pt x="10555" y="2671"/>
                </a:cubicBezTo>
                <a:lnTo>
                  <a:pt x="10303" y="2419"/>
                </a:lnTo>
                <a:lnTo>
                  <a:pt x="9074" y="1190"/>
                </a:lnTo>
                <a:cubicBezTo>
                  <a:pt x="8916" y="1096"/>
                  <a:pt x="8916" y="907"/>
                  <a:pt x="9074" y="749"/>
                </a:cubicBezTo>
                <a:cubicBezTo>
                  <a:pt x="9137" y="686"/>
                  <a:pt x="9232" y="655"/>
                  <a:pt x="9322" y="655"/>
                </a:cubicBezTo>
                <a:close/>
                <a:moveTo>
                  <a:pt x="9106" y="2230"/>
                </a:moveTo>
                <a:lnTo>
                  <a:pt x="9547" y="2702"/>
                </a:lnTo>
                <a:lnTo>
                  <a:pt x="9011" y="3270"/>
                </a:lnTo>
                <a:lnTo>
                  <a:pt x="8538" y="2797"/>
                </a:lnTo>
                <a:lnTo>
                  <a:pt x="9106" y="2230"/>
                </a:lnTo>
                <a:close/>
                <a:moveTo>
                  <a:pt x="6333" y="1694"/>
                </a:moveTo>
                <a:cubicBezTo>
                  <a:pt x="6396" y="1694"/>
                  <a:pt x="6522" y="1726"/>
                  <a:pt x="6554" y="1789"/>
                </a:cubicBezTo>
                <a:lnTo>
                  <a:pt x="8759" y="3994"/>
                </a:lnTo>
                <a:lnTo>
                  <a:pt x="9988" y="5223"/>
                </a:lnTo>
                <a:cubicBezTo>
                  <a:pt x="10082" y="5254"/>
                  <a:pt x="10114" y="5349"/>
                  <a:pt x="10114" y="5475"/>
                </a:cubicBezTo>
                <a:cubicBezTo>
                  <a:pt x="10114" y="5538"/>
                  <a:pt x="10082" y="5664"/>
                  <a:pt x="9988" y="5695"/>
                </a:cubicBezTo>
                <a:cubicBezTo>
                  <a:pt x="9925" y="5727"/>
                  <a:pt x="9830" y="5821"/>
                  <a:pt x="9767" y="5821"/>
                </a:cubicBezTo>
                <a:cubicBezTo>
                  <a:pt x="9673" y="5821"/>
                  <a:pt x="9547" y="5790"/>
                  <a:pt x="9515" y="5695"/>
                </a:cubicBezTo>
                <a:lnTo>
                  <a:pt x="6081" y="2261"/>
                </a:lnTo>
                <a:cubicBezTo>
                  <a:pt x="6018" y="2198"/>
                  <a:pt x="5987" y="2104"/>
                  <a:pt x="5987" y="2041"/>
                </a:cubicBezTo>
                <a:cubicBezTo>
                  <a:pt x="5987" y="1946"/>
                  <a:pt x="6018" y="1852"/>
                  <a:pt x="6081" y="1789"/>
                </a:cubicBezTo>
                <a:cubicBezTo>
                  <a:pt x="6176" y="1726"/>
                  <a:pt x="6239" y="1694"/>
                  <a:pt x="6333" y="1694"/>
                </a:cubicBezTo>
                <a:close/>
                <a:moveTo>
                  <a:pt x="6333" y="3459"/>
                </a:moveTo>
                <a:lnTo>
                  <a:pt x="8286" y="5412"/>
                </a:lnTo>
                <a:lnTo>
                  <a:pt x="7782" y="5947"/>
                </a:lnTo>
                <a:lnTo>
                  <a:pt x="7026" y="5191"/>
                </a:lnTo>
                <a:cubicBezTo>
                  <a:pt x="6979" y="5128"/>
                  <a:pt x="6892" y="5097"/>
                  <a:pt x="6802" y="5097"/>
                </a:cubicBezTo>
                <a:cubicBezTo>
                  <a:pt x="6711" y="5097"/>
                  <a:pt x="6617" y="5128"/>
                  <a:pt x="6554" y="5191"/>
                </a:cubicBezTo>
                <a:cubicBezTo>
                  <a:pt x="6459" y="5317"/>
                  <a:pt x="6459" y="5538"/>
                  <a:pt x="6554" y="5664"/>
                </a:cubicBezTo>
                <a:lnTo>
                  <a:pt x="7310" y="6420"/>
                </a:lnTo>
                <a:lnTo>
                  <a:pt x="6837" y="6893"/>
                </a:lnTo>
                <a:lnTo>
                  <a:pt x="4884" y="4908"/>
                </a:lnTo>
                <a:lnTo>
                  <a:pt x="6333" y="3459"/>
                </a:lnTo>
                <a:close/>
                <a:moveTo>
                  <a:pt x="4348" y="5506"/>
                </a:moveTo>
                <a:lnTo>
                  <a:pt x="6333" y="7460"/>
                </a:lnTo>
                <a:lnTo>
                  <a:pt x="5860" y="7932"/>
                </a:lnTo>
                <a:lnTo>
                  <a:pt x="5388" y="7460"/>
                </a:lnTo>
                <a:cubicBezTo>
                  <a:pt x="5325" y="7412"/>
                  <a:pt x="5238" y="7389"/>
                  <a:pt x="5152" y="7389"/>
                </a:cubicBezTo>
                <a:cubicBezTo>
                  <a:pt x="5065" y="7389"/>
                  <a:pt x="4978" y="7412"/>
                  <a:pt x="4915" y="7460"/>
                </a:cubicBezTo>
                <a:cubicBezTo>
                  <a:pt x="4789" y="7586"/>
                  <a:pt x="4789" y="7838"/>
                  <a:pt x="4915" y="7932"/>
                </a:cubicBezTo>
                <a:lnTo>
                  <a:pt x="5388" y="8405"/>
                </a:lnTo>
                <a:lnTo>
                  <a:pt x="5167" y="8657"/>
                </a:lnTo>
                <a:cubicBezTo>
                  <a:pt x="4915" y="8846"/>
                  <a:pt x="4632" y="8940"/>
                  <a:pt x="4360" y="8940"/>
                </a:cubicBezTo>
                <a:cubicBezTo>
                  <a:pt x="4088" y="8940"/>
                  <a:pt x="3828" y="8846"/>
                  <a:pt x="3624" y="8657"/>
                </a:cubicBezTo>
                <a:lnTo>
                  <a:pt x="3151" y="8184"/>
                </a:lnTo>
                <a:cubicBezTo>
                  <a:pt x="2742" y="7775"/>
                  <a:pt x="2742" y="7113"/>
                  <a:pt x="3151" y="6735"/>
                </a:cubicBezTo>
                <a:lnTo>
                  <a:pt x="4348" y="5506"/>
                </a:lnTo>
                <a:close/>
                <a:moveTo>
                  <a:pt x="2678" y="8657"/>
                </a:moveTo>
                <a:lnTo>
                  <a:pt x="3151" y="9129"/>
                </a:lnTo>
                <a:lnTo>
                  <a:pt x="2899" y="9350"/>
                </a:lnTo>
                <a:cubicBezTo>
                  <a:pt x="2836" y="9413"/>
                  <a:pt x="2749" y="9444"/>
                  <a:pt x="2663" y="9444"/>
                </a:cubicBezTo>
                <a:cubicBezTo>
                  <a:pt x="2576" y="9444"/>
                  <a:pt x="2489" y="9413"/>
                  <a:pt x="2426" y="9350"/>
                </a:cubicBezTo>
                <a:cubicBezTo>
                  <a:pt x="2300" y="9255"/>
                  <a:pt x="2300" y="9003"/>
                  <a:pt x="2426" y="8877"/>
                </a:cubicBezTo>
                <a:lnTo>
                  <a:pt x="2678" y="8657"/>
                </a:lnTo>
                <a:close/>
                <a:moveTo>
                  <a:pt x="9389" y="1"/>
                </a:moveTo>
                <a:cubicBezTo>
                  <a:pt x="9121" y="1"/>
                  <a:pt x="8853" y="103"/>
                  <a:pt x="8664" y="308"/>
                </a:cubicBezTo>
                <a:cubicBezTo>
                  <a:pt x="8255" y="686"/>
                  <a:pt x="8255" y="1379"/>
                  <a:pt x="8664" y="1757"/>
                </a:cubicBezTo>
                <a:lnTo>
                  <a:pt x="8097" y="2324"/>
                </a:lnTo>
                <a:lnTo>
                  <a:pt x="7121" y="1316"/>
                </a:lnTo>
                <a:cubicBezTo>
                  <a:pt x="6932" y="1127"/>
                  <a:pt x="6648" y="1001"/>
                  <a:pt x="6365" y="1001"/>
                </a:cubicBezTo>
                <a:cubicBezTo>
                  <a:pt x="6081" y="1001"/>
                  <a:pt x="5829" y="1127"/>
                  <a:pt x="5608" y="1316"/>
                </a:cubicBezTo>
                <a:cubicBezTo>
                  <a:pt x="5419" y="1537"/>
                  <a:pt x="5293" y="1789"/>
                  <a:pt x="5293" y="2072"/>
                </a:cubicBezTo>
                <a:cubicBezTo>
                  <a:pt x="5293" y="2356"/>
                  <a:pt x="5419" y="2639"/>
                  <a:pt x="5608" y="2828"/>
                </a:cubicBezTo>
                <a:lnTo>
                  <a:pt x="5860" y="3049"/>
                </a:lnTo>
                <a:lnTo>
                  <a:pt x="2678" y="6263"/>
                </a:lnTo>
                <a:cubicBezTo>
                  <a:pt x="2143" y="6767"/>
                  <a:pt x="2048" y="7460"/>
                  <a:pt x="2269" y="8090"/>
                </a:cubicBezTo>
                <a:lnTo>
                  <a:pt x="1922" y="8468"/>
                </a:lnTo>
                <a:cubicBezTo>
                  <a:pt x="1607" y="8783"/>
                  <a:pt x="1513" y="9255"/>
                  <a:pt x="1733" y="9634"/>
                </a:cubicBezTo>
                <a:lnTo>
                  <a:pt x="95" y="11240"/>
                </a:lnTo>
                <a:cubicBezTo>
                  <a:pt x="1" y="11366"/>
                  <a:pt x="1" y="11618"/>
                  <a:pt x="95" y="11713"/>
                </a:cubicBezTo>
                <a:cubicBezTo>
                  <a:pt x="190" y="11807"/>
                  <a:pt x="284" y="11839"/>
                  <a:pt x="347" y="11839"/>
                </a:cubicBezTo>
                <a:cubicBezTo>
                  <a:pt x="410" y="11839"/>
                  <a:pt x="536" y="11807"/>
                  <a:pt x="568" y="11713"/>
                </a:cubicBezTo>
                <a:lnTo>
                  <a:pt x="2206" y="10106"/>
                </a:lnTo>
                <a:cubicBezTo>
                  <a:pt x="2363" y="10201"/>
                  <a:pt x="2458" y="10232"/>
                  <a:pt x="2615" y="10232"/>
                </a:cubicBezTo>
                <a:cubicBezTo>
                  <a:pt x="2899" y="10232"/>
                  <a:pt x="3183" y="10106"/>
                  <a:pt x="3372" y="9917"/>
                </a:cubicBezTo>
                <a:lnTo>
                  <a:pt x="3718" y="9571"/>
                </a:lnTo>
                <a:cubicBezTo>
                  <a:pt x="3939" y="9634"/>
                  <a:pt x="4159" y="9665"/>
                  <a:pt x="4348" y="9665"/>
                </a:cubicBezTo>
                <a:cubicBezTo>
                  <a:pt x="4789" y="9665"/>
                  <a:pt x="5262" y="9508"/>
                  <a:pt x="5577" y="9161"/>
                </a:cubicBezTo>
                <a:lnTo>
                  <a:pt x="8759" y="5979"/>
                </a:lnTo>
                <a:lnTo>
                  <a:pt x="9011" y="6199"/>
                </a:lnTo>
                <a:cubicBezTo>
                  <a:pt x="9200" y="6420"/>
                  <a:pt x="9484" y="6515"/>
                  <a:pt x="9767" y="6515"/>
                </a:cubicBezTo>
                <a:cubicBezTo>
                  <a:pt x="10019" y="6515"/>
                  <a:pt x="10303" y="6420"/>
                  <a:pt x="10492" y="6199"/>
                </a:cubicBezTo>
                <a:cubicBezTo>
                  <a:pt x="10712" y="6010"/>
                  <a:pt x="10807" y="5727"/>
                  <a:pt x="10807" y="5475"/>
                </a:cubicBezTo>
                <a:cubicBezTo>
                  <a:pt x="10807" y="5191"/>
                  <a:pt x="10712" y="4908"/>
                  <a:pt x="10492" y="4719"/>
                </a:cubicBezTo>
                <a:lnTo>
                  <a:pt x="9515" y="3711"/>
                </a:lnTo>
                <a:lnTo>
                  <a:pt x="10082" y="3207"/>
                </a:lnTo>
                <a:cubicBezTo>
                  <a:pt x="10271" y="3427"/>
                  <a:pt x="10555" y="3522"/>
                  <a:pt x="10807" y="3522"/>
                </a:cubicBezTo>
                <a:cubicBezTo>
                  <a:pt x="11090" y="3522"/>
                  <a:pt x="11374" y="3427"/>
                  <a:pt x="11563" y="3207"/>
                </a:cubicBezTo>
                <a:cubicBezTo>
                  <a:pt x="11972" y="2828"/>
                  <a:pt x="11972" y="2167"/>
                  <a:pt x="11563" y="1757"/>
                </a:cubicBezTo>
                <a:lnTo>
                  <a:pt x="10114" y="308"/>
                </a:lnTo>
                <a:cubicBezTo>
                  <a:pt x="9925" y="103"/>
                  <a:pt x="9657" y="1"/>
                  <a:pt x="93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524" name="Google Shape;524;p40"/>
          <p:cNvSpPr/>
          <p:nvPr/>
        </p:nvSpPr>
        <p:spPr>
          <a:xfrm>
            <a:off x="2269571" y="5486213"/>
            <a:ext cx="345873" cy="281959"/>
          </a:xfrm>
          <a:custGeom>
            <a:rect b="b" l="l" r="r" t="t"/>
            <a:pathLst>
              <a:path extrusionOk="0" h="11847" w="11847">
                <a:moveTo>
                  <a:pt x="5546" y="662"/>
                </a:moveTo>
                <a:lnTo>
                  <a:pt x="5546" y="2741"/>
                </a:lnTo>
                <a:lnTo>
                  <a:pt x="4821" y="2741"/>
                </a:lnTo>
                <a:lnTo>
                  <a:pt x="4821" y="1040"/>
                </a:lnTo>
                <a:cubicBezTo>
                  <a:pt x="4821" y="819"/>
                  <a:pt x="4979" y="662"/>
                  <a:pt x="5199" y="662"/>
                </a:cubicBezTo>
                <a:close/>
                <a:moveTo>
                  <a:pt x="6932" y="662"/>
                </a:moveTo>
                <a:lnTo>
                  <a:pt x="6932" y="2773"/>
                </a:lnTo>
                <a:lnTo>
                  <a:pt x="6207" y="2773"/>
                </a:lnTo>
                <a:lnTo>
                  <a:pt x="6207" y="662"/>
                </a:lnTo>
                <a:close/>
                <a:moveTo>
                  <a:pt x="8350" y="662"/>
                </a:moveTo>
                <a:lnTo>
                  <a:pt x="8350" y="2773"/>
                </a:lnTo>
                <a:lnTo>
                  <a:pt x="7625" y="2773"/>
                </a:lnTo>
                <a:lnTo>
                  <a:pt x="7625" y="662"/>
                </a:lnTo>
                <a:close/>
                <a:moveTo>
                  <a:pt x="9704" y="662"/>
                </a:moveTo>
                <a:lnTo>
                  <a:pt x="9704" y="2773"/>
                </a:lnTo>
                <a:lnTo>
                  <a:pt x="9011" y="2773"/>
                </a:lnTo>
                <a:lnTo>
                  <a:pt x="9011" y="662"/>
                </a:lnTo>
                <a:close/>
                <a:moveTo>
                  <a:pt x="10744" y="662"/>
                </a:moveTo>
                <a:cubicBezTo>
                  <a:pt x="10933" y="662"/>
                  <a:pt x="11090" y="819"/>
                  <a:pt x="11090" y="1040"/>
                </a:cubicBezTo>
                <a:lnTo>
                  <a:pt x="11090" y="2773"/>
                </a:lnTo>
                <a:lnTo>
                  <a:pt x="10397" y="2773"/>
                </a:lnTo>
                <a:lnTo>
                  <a:pt x="10397" y="662"/>
                </a:lnTo>
                <a:close/>
                <a:moveTo>
                  <a:pt x="6270" y="5577"/>
                </a:moveTo>
                <a:lnTo>
                  <a:pt x="6270" y="9074"/>
                </a:lnTo>
                <a:lnTo>
                  <a:pt x="5546" y="9074"/>
                </a:lnTo>
                <a:lnTo>
                  <a:pt x="5546" y="5577"/>
                </a:lnTo>
                <a:close/>
                <a:moveTo>
                  <a:pt x="10397" y="5640"/>
                </a:moveTo>
                <a:lnTo>
                  <a:pt x="10397" y="6270"/>
                </a:lnTo>
                <a:lnTo>
                  <a:pt x="9358" y="6270"/>
                </a:lnTo>
                <a:cubicBezTo>
                  <a:pt x="9169" y="6270"/>
                  <a:pt x="9011" y="6427"/>
                  <a:pt x="9011" y="6616"/>
                </a:cubicBezTo>
                <a:cubicBezTo>
                  <a:pt x="9011" y="6805"/>
                  <a:pt x="9169" y="6963"/>
                  <a:pt x="9358" y="6963"/>
                </a:cubicBezTo>
                <a:lnTo>
                  <a:pt x="10397" y="6963"/>
                </a:lnTo>
                <a:lnTo>
                  <a:pt x="10397" y="7688"/>
                </a:lnTo>
                <a:lnTo>
                  <a:pt x="9358" y="7688"/>
                </a:lnTo>
                <a:cubicBezTo>
                  <a:pt x="9169" y="7688"/>
                  <a:pt x="9011" y="7845"/>
                  <a:pt x="9011" y="8034"/>
                </a:cubicBezTo>
                <a:cubicBezTo>
                  <a:pt x="9011" y="8223"/>
                  <a:pt x="9169" y="8381"/>
                  <a:pt x="9358" y="8381"/>
                </a:cubicBezTo>
                <a:lnTo>
                  <a:pt x="10397" y="8381"/>
                </a:lnTo>
                <a:lnTo>
                  <a:pt x="10397" y="9105"/>
                </a:lnTo>
                <a:lnTo>
                  <a:pt x="8287" y="9105"/>
                </a:lnTo>
                <a:lnTo>
                  <a:pt x="8287" y="5640"/>
                </a:lnTo>
                <a:close/>
                <a:moveTo>
                  <a:pt x="2080" y="7688"/>
                </a:moveTo>
                <a:cubicBezTo>
                  <a:pt x="2301" y="7688"/>
                  <a:pt x="2521" y="7719"/>
                  <a:pt x="2710" y="7845"/>
                </a:cubicBezTo>
                <a:cubicBezTo>
                  <a:pt x="2427" y="7971"/>
                  <a:pt x="2206" y="8129"/>
                  <a:pt x="1954" y="8318"/>
                </a:cubicBezTo>
                <a:lnTo>
                  <a:pt x="1923" y="8349"/>
                </a:lnTo>
                <a:cubicBezTo>
                  <a:pt x="1576" y="8696"/>
                  <a:pt x="1355" y="9200"/>
                  <a:pt x="1355" y="9767"/>
                </a:cubicBezTo>
                <a:cubicBezTo>
                  <a:pt x="1355" y="9956"/>
                  <a:pt x="1418" y="10113"/>
                  <a:pt x="1450" y="10302"/>
                </a:cubicBezTo>
                <a:cubicBezTo>
                  <a:pt x="977" y="10050"/>
                  <a:pt x="694" y="9578"/>
                  <a:pt x="694" y="9074"/>
                </a:cubicBezTo>
                <a:cubicBezTo>
                  <a:pt x="694" y="8318"/>
                  <a:pt x="1324" y="7688"/>
                  <a:pt x="2080" y="7688"/>
                </a:cubicBezTo>
                <a:close/>
                <a:moveTo>
                  <a:pt x="3403" y="8318"/>
                </a:moveTo>
                <a:cubicBezTo>
                  <a:pt x="4191" y="8349"/>
                  <a:pt x="4821" y="8979"/>
                  <a:pt x="4821" y="9735"/>
                </a:cubicBezTo>
                <a:cubicBezTo>
                  <a:pt x="4821" y="9987"/>
                  <a:pt x="4758" y="10239"/>
                  <a:pt x="4600" y="10491"/>
                </a:cubicBezTo>
                <a:lnTo>
                  <a:pt x="2679" y="8538"/>
                </a:lnTo>
                <a:cubicBezTo>
                  <a:pt x="2868" y="8381"/>
                  <a:pt x="3151" y="8318"/>
                  <a:pt x="3403" y="8318"/>
                </a:cubicBezTo>
                <a:close/>
                <a:moveTo>
                  <a:pt x="2238" y="9074"/>
                </a:moveTo>
                <a:lnTo>
                  <a:pt x="4128" y="10964"/>
                </a:lnTo>
                <a:cubicBezTo>
                  <a:pt x="3939" y="11059"/>
                  <a:pt x="3687" y="11122"/>
                  <a:pt x="3466" y="11122"/>
                </a:cubicBezTo>
                <a:cubicBezTo>
                  <a:pt x="3448" y="11122"/>
                  <a:pt x="3430" y="11123"/>
                  <a:pt x="3412" y="11123"/>
                </a:cubicBezTo>
                <a:cubicBezTo>
                  <a:pt x="2680" y="11123"/>
                  <a:pt x="2080" y="10504"/>
                  <a:pt x="2080" y="9735"/>
                </a:cubicBezTo>
                <a:cubicBezTo>
                  <a:pt x="2080" y="9483"/>
                  <a:pt x="2143" y="9263"/>
                  <a:pt x="2238" y="9074"/>
                </a:cubicBezTo>
                <a:close/>
                <a:moveTo>
                  <a:pt x="10334" y="3466"/>
                </a:moveTo>
                <a:lnTo>
                  <a:pt x="10334" y="4884"/>
                </a:lnTo>
                <a:lnTo>
                  <a:pt x="7940" y="4884"/>
                </a:lnTo>
                <a:cubicBezTo>
                  <a:pt x="7751" y="4884"/>
                  <a:pt x="7593" y="5041"/>
                  <a:pt x="7593" y="5230"/>
                </a:cubicBezTo>
                <a:lnTo>
                  <a:pt x="7593" y="9420"/>
                </a:lnTo>
                <a:cubicBezTo>
                  <a:pt x="7593" y="9609"/>
                  <a:pt x="7751" y="9767"/>
                  <a:pt x="7940" y="9767"/>
                </a:cubicBezTo>
                <a:lnTo>
                  <a:pt x="10397" y="9767"/>
                </a:lnTo>
                <a:lnTo>
                  <a:pt x="10397" y="10806"/>
                </a:lnTo>
                <a:cubicBezTo>
                  <a:pt x="10397" y="10996"/>
                  <a:pt x="10240" y="11153"/>
                  <a:pt x="10019" y="11153"/>
                </a:cubicBezTo>
                <a:lnTo>
                  <a:pt x="5861" y="11153"/>
                </a:lnTo>
                <a:cubicBezTo>
                  <a:pt x="5672" y="11153"/>
                  <a:pt x="5514" y="10996"/>
                  <a:pt x="5514" y="10806"/>
                </a:cubicBezTo>
                <a:lnTo>
                  <a:pt x="5514" y="9767"/>
                </a:lnTo>
                <a:lnTo>
                  <a:pt x="6522" y="9767"/>
                </a:lnTo>
                <a:cubicBezTo>
                  <a:pt x="6711" y="9767"/>
                  <a:pt x="6869" y="9609"/>
                  <a:pt x="6869" y="9420"/>
                </a:cubicBezTo>
                <a:lnTo>
                  <a:pt x="6869" y="5230"/>
                </a:lnTo>
                <a:cubicBezTo>
                  <a:pt x="6869" y="5041"/>
                  <a:pt x="6711" y="4884"/>
                  <a:pt x="6522" y="4884"/>
                </a:cubicBezTo>
                <a:lnTo>
                  <a:pt x="5514" y="4884"/>
                </a:lnTo>
                <a:lnTo>
                  <a:pt x="5514" y="3466"/>
                </a:lnTo>
                <a:close/>
                <a:moveTo>
                  <a:pt x="5199" y="0"/>
                </a:moveTo>
                <a:cubicBezTo>
                  <a:pt x="4600" y="0"/>
                  <a:pt x="4159" y="473"/>
                  <a:pt x="4159" y="1040"/>
                </a:cubicBezTo>
                <a:lnTo>
                  <a:pt x="4159" y="3119"/>
                </a:lnTo>
                <a:cubicBezTo>
                  <a:pt x="4159" y="3308"/>
                  <a:pt x="4317" y="3466"/>
                  <a:pt x="4506" y="3466"/>
                </a:cubicBezTo>
                <a:lnTo>
                  <a:pt x="4884" y="3466"/>
                </a:lnTo>
                <a:lnTo>
                  <a:pt x="4884" y="8192"/>
                </a:lnTo>
                <a:cubicBezTo>
                  <a:pt x="4569" y="7908"/>
                  <a:pt x="4128" y="7719"/>
                  <a:pt x="3655" y="7688"/>
                </a:cubicBezTo>
                <a:cubicBezTo>
                  <a:pt x="3277" y="7246"/>
                  <a:pt x="2710" y="6963"/>
                  <a:pt x="2080" y="6963"/>
                </a:cubicBezTo>
                <a:cubicBezTo>
                  <a:pt x="946" y="6963"/>
                  <a:pt x="1" y="7908"/>
                  <a:pt x="1" y="9074"/>
                </a:cubicBezTo>
                <a:cubicBezTo>
                  <a:pt x="1" y="10176"/>
                  <a:pt x="820" y="11027"/>
                  <a:pt x="1923" y="11153"/>
                </a:cubicBezTo>
                <a:cubicBezTo>
                  <a:pt x="2332" y="11594"/>
                  <a:pt x="2868" y="11846"/>
                  <a:pt x="3498" y="11846"/>
                </a:cubicBezTo>
                <a:cubicBezTo>
                  <a:pt x="4065" y="11846"/>
                  <a:pt x="4506" y="11657"/>
                  <a:pt x="4916" y="11311"/>
                </a:cubicBezTo>
                <a:cubicBezTo>
                  <a:pt x="4916" y="11311"/>
                  <a:pt x="4979" y="11279"/>
                  <a:pt x="4979" y="11216"/>
                </a:cubicBezTo>
                <a:cubicBezTo>
                  <a:pt x="5136" y="11594"/>
                  <a:pt x="5514" y="11846"/>
                  <a:pt x="5924" y="11846"/>
                </a:cubicBezTo>
                <a:lnTo>
                  <a:pt x="10114" y="11846"/>
                </a:lnTo>
                <a:cubicBezTo>
                  <a:pt x="10712" y="11846"/>
                  <a:pt x="11122" y="11374"/>
                  <a:pt x="11122" y="10838"/>
                </a:cubicBezTo>
                <a:lnTo>
                  <a:pt x="11122" y="3497"/>
                </a:lnTo>
                <a:lnTo>
                  <a:pt x="11500" y="3497"/>
                </a:lnTo>
                <a:cubicBezTo>
                  <a:pt x="11689" y="3497"/>
                  <a:pt x="11847" y="3340"/>
                  <a:pt x="11847" y="3151"/>
                </a:cubicBezTo>
                <a:lnTo>
                  <a:pt x="11847" y="1072"/>
                </a:lnTo>
                <a:cubicBezTo>
                  <a:pt x="11752" y="441"/>
                  <a:pt x="11343" y="0"/>
                  <a:pt x="1074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40"/>
          <p:cNvGrpSpPr/>
          <p:nvPr/>
        </p:nvGrpSpPr>
        <p:grpSpPr>
          <a:xfrm>
            <a:off x="1990997" y="976934"/>
            <a:ext cx="345873" cy="266203"/>
            <a:chOff x="-25844850" y="2357750"/>
            <a:chExt cx="296175" cy="279625"/>
          </a:xfrm>
        </p:grpSpPr>
        <p:sp>
          <p:nvSpPr>
            <p:cNvPr id="526" name="Google Shape;526;p40"/>
            <p:cNvSpPr/>
            <p:nvPr/>
          </p:nvSpPr>
          <p:spPr>
            <a:xfrm>
              <a:off x="-25792075" y="2428625"/>
              <a:ext cx="191425" cy="208750"/>
            </a:xfrm>
            <a:custGeom>
              <a:rect b="b" l="l" r="r" t="t"/>
              <a:pathLst>
                <a:path extrusionOk="0" h="8350" w="7657">
                  <a:moveTo>
                    <a:pt x="3781" y="2773"/>
                  </a:moveTo>
                  <a:cubicBezTo>
                    <a:pt x="3970" y="2773"/>
                    <a:pt x="4128" y="2931"/>
                    <a:pt x="4128" y="3120"/>
                  </a:cubicBezTo>
                  <a:cubicBezTo>
                    <a:pt x="4128" y="3309"/>
                    <a:pt x="3970" y="3466"/>
                    <a:pt x="3781" y="3466"/>
                  </a:cubicBezTo>
                  <a:cubicBezTo>
                    <a:pt x="3592" y="3466"/>
                    <a:pt x="3435" y="3309"/>
                    <a:pt x="3435" y="3120"/>
                  </a:cubicBezTo>
                  <a:cubicBezTo>
                    <a:pt x="3435" y="2931"/>
                    <a:pt x="3592" y="2773"/>
                    <a:pt x="3781" y="2773"/>
                  </a:cubicBezTo>
                  <a:close/>
                  <a:moveTo>
                    <a:pt x="3813" y="694"/>
                  </a:moveTo>
                  <a:cubicBezTo>
                    <a:pt x="5167" y="694"/>
                    <a:pt x="6270" y="1796"/>
                    <a:pt x="6270" y="3120"/>
                  </a:cubicBezTo>
                  <a:lnTo>
                    <a:pt x="6270" y="6239"/>
                  </a:lnTo>
                  <a:lnTo>
                    <a:pt x="4191" y="6239"/>
                  </a:lnTo>
                  <a:lnTo>
                    <a:pt x="4191" y="4096"/>
                  </a:lnTo>
                  <a:cubicBezTo>
                    <a:pt x="4569" y="3939"/>
                    <a:pt x="4884" y="3592"/>
                    <a:pt x="4884" y="3120"/>
                  </a:cubicBezTo>
                  <a:cubicBezTo>
                    <a:pt x="4884" y="2521"/>
                    <a:pt x="4411" y="2111"/>
                    <a:pt x="3876" y="2111"/>
                  </a:cubicBezTo>
                  <a:cubicBezTo>
                    <a:pt x="3277" y="2111"/>
                    <a:pt x="2836" y="2584"/>
                    <a:pt x="2836" y="3120"/>
                  </a:cubicBezTo>
                  <a:cubicBezTo>
                    <a:pt x="2836" y="3561"/>
                    <a:pt x="3120" y="3939"/>
                    <a:pt x="3561" y="4096"/>
                  </a:cubicBezTo>
                  <a:lnTo>
                    <a:pt x="3561" y="6239"/>
                  </a:lnTo>
                  <a:lnTo>
                    <a:pt x="1450" y="6239"/>
                  </a:lnTo>
                  <a:lnTo>
                    <a:pt x="1450" y="3120"/>
                  </a:lnTo>
                  <a:lnTo>
                    <a:pt x="1387" y="3120"/>
                  </a:lnTo>
                  <a:cubicBezTo>
                    <a:pt x="1387" y="1796"/>
                    <a:pt x="2489" y="694"/>
                    <a:pt x="3813" y="694"/>
                  </a:cubicBezTo>
                  <a:close/>
                  <a:moveTo>
                    <a:pt x="6585" y="6932"/>
                  </a:moveTo>
                  <a:cubicBezTo>
                    <a:pt x="6774" y="6932"/>
                    <a:pt x="6932" y="7089"/>
                    <a:pt x="6932" y="7310"/>
                  </a:cubicBezTo>
                  <a:lnTo>
                    <a:pt x="6932" y="7625"/>
                  </a:lnTo>
                  <a:lnTo>
                    <a:pt x="662" y="7625"/>
                  </a:lnTo>
                  <a:lnTo>
                    <a:pt x="662" y="7310"/>
                  </a:lnTo>
                  <a:cubicBezTo>
                    <a:pt x="662" y="7089"/>
                    <a:pt x="820" y="6932"/>
                    <a:pt x="1040" y="6932"/>
                  </a:cubicBezTo>
                  <a:close/>
                  <a:moveTo>
                    <a:pt x="3813" y="1"/>
                  </a:moveTo>
                  <a:cubicBezTo>
                    <a:pt x="2080" y="1"/>
                    <a:pt x="725" y="1418"/>
                    <a:pt x="725" y="3120"/>
                  </a:cubicBezTo>
                  <a:lnTo>
                    <a:pt x="725" y="6302"/>
                  </a:lnTo>
                  <a:cubicBezTo>
                    <a:pt x="316" y="6459"/>
                    <a:pt x="1" y="6837"/>
                    <a:pt x="1" y="7310"/>
                  </a:cubicBezTo>
                  <a:lnTo>
                    <a:pt x="1" y="8003"/>
                  </a:lnTo>
                  <a:cubicBezTo>
                    <a:pt x="1" y="8192"/>
                    <a:pt x="158" y="8349"/>
                    <a:pt x="347" y="8349"/>
                  </a:cubicBezTo>
                  <a:lnTo>
                    <a:pt x="7278" y="8349"/>
                  </a:lnTo>
                  <a:cubicBezTo>
                    <a:pt x="7499" y="8349"/>
                    <a:pt x="7656" y="8192"/>
                    <a:pt x="7656" y="8003"/>
                  </a:cubicBezTo>
                  <a:lnTo>
                    <a:pt x="7656" y="7310"/>
                  </a:lnTo>
                  <a:cubicBezTo>
                    <a:pt x="7593" y="6837"/>
                    <a:pt x="7341" y="6428"/>
                    <a:pt x="6932" y="6302"/>
                  </a:cubicBezTo>
                  <a:lnTo>
                    <a:pt x="6932" y="3120"/>
                  </a:lnTo>
                  <a:cubicBezTo>
                    <a:pt x="6932" y="1387"/>
                    <a:pt x="5514" y="1"/>
                    <a:pt x="38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0"/>
            <p:cNvSpPr/>
            <p:nvPr/>
          </p:nvSpPr>
          <p:spPr>
            <a:xfrm>
              <a:off x="-25602250" y="2497950"/>
              <a:ext cx="53575" cy="17350"/>
            </a:xfrm>
            <a:custGeom>
              <a:rect b="b" l="l" r="r" t="t"/>
              <a:pathLst>
                <a:path extrusionOk="0" h="694" w="2143">
                  <a:moveTo>
                    <a:pt x="378" y="0"/>
                  </a:moveTo>
                  <a:cubicBezTo>
                    <a:pt x="158" y="0"/>
                    <a:pt x="0" y="158"/>
                    <a:pt x="0" y="347"/>
                  </a:cubicBezTo>
                  <a:cubicBezTo>
                    <a:pt x="0" y="536"/>
                    <a:pt x="158" y="693"/>
                    <a:pt x="378" y="693"/>
                  </a:cubicBezTo>
                  <a:lnTo>
                    <a:pt x="1796" y="693"/>
                  </a:lnTo>
                  <a:cubicBezTo>
                    <a:pt x="1985" y="693"/>
                    <a:pt x="2143" y="536"/>
                    <a:pt x="2143" y="347"/>
                  </a:cubicBezTo>
                  <a:cubicBezTo>
                    <a:pt x="2143" y="158"/>
                    <a:pt x="1985" y="0"/>
                    <a:pt x="17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0"/>
            <p:cNvSpPr/>
            <p:nvPr/>
          </p:nvSpPr>
          <p:spPr>
            <a:xfrm>
              <a:off x="-25844850" y="2497950"/>
              <a:ext cx="52800" cy="17350"/>
            </a:xfrm>
            <a:custGeom>
              <a:rect b="b" l="l" r="r" t="t"/>
              <a:pathLst>
                <a:path extrusionOk="0" h="694" w="2112">
                  <a:moveTo>
                    <a:pt x="347" y="0"/>
                  </a:moveTo>
                  <a:cubicBezTo>
                    <a:pt x="158" y="0"/>
                    <a:pt x="1" y="158"/>
                    <a:pt x="1" y="347"/>
                  </a:cubicBezTo>
                  <a:cubicBezTo>
                    <a:pt x="1" y="536"/>
                    <a:pt x="158" y="693"/>
                    <a:pt x="347" y="693"/>
                  </a:cubicBezTo>
                  <a:lnTo>
                    <a:pt x="1765" y="693"/>
                  </a:lnTo>
                  <a:cubicBezTo>
                    <a:pt x="1954" y="693"/>
                    <a:pt x="2112" y="536"/>
                    <a:pt x="2112" y="347"/>
                  </a:cubicBezTo>
                  <a:cubicBezTo>
                    <a:pt x="2080" y="158"/>
                    <a:pt x="1923" y="0"/>
                    <a:pt x="176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0"/>
            <p:cNvSpPr/>
            <p:nvPr/>
          </p:nvSpPr>
          <p:spPr>
            <a:xfrm>
              <a:off x="-25706225" y="2357750"/>
              <a:ext cx="17350" cy="53575"/>
            </a:xfrm>
            <a:custGeom>
              <a:rect b="b" l="l" r="r" t="t"/>
              <a:pathLst>
                <a:path extrusionOk="0" h="2143" w="694">
                  <a:moveTo>
                    <a:pt x="347" y="0"/>
                  </a:moveTo>
                  <a:cubicBezTo>
                    <a:pt x="158" y="0"/>
                    <a:pt x="1" y="158"/>
                    <a:pt x="1" y="347"/>
                  </a:cubicBezTo>
                  <a:lnTo>
                    <a:pt x="1" y="1764"/>
                  </a:lnTo>
                  <a:cubicBezTo>
                    <a:pt x="1" y="1985"/>
                    <a:pt x="158" y="2143"/>
                    <a:pt x="347" y="2143"/>
                  </a:cubicBezTo>
                  <a:cubicBezTo>
                    <a:pt x="536" y="2143"/>
                    <a:pt x="694" y="1985"/>
                    <a:pt x="694" y="1764"/>
                  </a:cubicBezTo>
                  <a:lnTo>
                    <a:pt x="694" y="347"/>
                  </a:lnTo>
                  <a:cubicBezTo>
                    <a:pt x="694" y="158"/>
                    <a:pt x="536"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0"/>
            <p:cNvSpPr/>
            <p:nvPr/>
          </p:nvSpPr>
          <p:spPr>
            <a:xfrm>
              <a:off x="-25804675" y="2400275"/>
              <a:ext cx="42550" cy="41775"/>
            </a:xfrm>
            <a:custGeom>
              <a:rect b="b" l="l" r="r" t="t"/>
              <a:pathLst>
                <a:path extrusionOk="0" h="1671" w="1702">
                  <a:moveTo>
                    <a:pt x="351" y="0"/>
                  </a:moveTo>
                  <a:cubicBezTo>
                    <a:pt x="260" y="0"/>
                    <a:pt x="174" y="32"/>
                    <a:pt x="127" y="95"/>
                  </a:cubicBezTo>
                  <a:cubicBezTo>
                    <a:pt x="0" y="189"/>
                    <a:pt x="0" y="442"/>
                    <a:pt x="127" y="568"/>
                  </a:cubicBezTo>
                  <a:lnTo>
                    <a:pt x="1103" y="1544"/>
                  </a:lnTo>
                  <a:cubicBezTo>
                    <a:pt x="1166" y="1607"/>
                    <a:pt x="1261" y="1670"/>
                    <a:pt x="1324" y="1670"/>
                  </a:cubicBezTo>
                  <a:cubicBezTo>
                    <a:pt x="1418" y="1670"/>
                    <a:pt x="1544" y="1607"/>
                    <a:pt x="1576" y="1544"/>
                  </a:cubicBezTo>
                  <a:cubicBezTo>
                    <a:pt x="1702" y="1418"/>
                    <a:pt x="1702" y="1198"/>
                    <a:pt x="1576" y="1072"/>
                  </a:cubicBezTo>
                  <a:lnTo>
                    <a:pt x="599" y="95"/>
                  </a:lnTo>
                  <a:cubicBezTo>
                    <a:pt x="536" y="32"/>
                    <a:pt x="442" y="0"/>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0"/>
            <p:cNvSpPr/>
            <p:nvPr/>
          </p:nvSpPr>
          <p:spPr>
            <a:xfrm>
              <a:off x="-25632175" y="2400275"/>
              <a:ext cx="41750" cy="41775"/>
            </a:xfrm>
            <a:custGeom>
              <a:rect b="b" l="l" r="r" t="t"/>
              <a:pathLst>
                <a:path extrusionOk="0" h="1671" w="1670">
                  <a:moveTo>
                    <a:pt x="1327" y="0"/>
                  </a:moveTo>
                  <a:cubicBezTo>
                    <a:pt x="1237" y="0"/>
                    <a:pt x="1150" y="32"/>
                    <a:pt x="1103" y="95"/>
                  </a:cubicBezTo>
                  <a:lnTo>
                    <a:pt x="95" y="1072"/>
                  </a:lnTo>
                  <a:cubicBezTo>
                    <a:pt x="0" y="1198"/>
                    <a:pt x="0" y="1418"/>
                    <a:pt x="95" y="1544"/>
                  </a:cubicBezTo>
                  <a:cubicBezTo>
                    <a:pt x="158" y="1607"/>
                    <a:pt x="252" y="1670"/>
                    <a:pt x="347" y="1670"/>
                  </a:cubicBezTo>
                  <a:cubicBezTo>
                    <a:pt x="410" y="1670"/>
                    <a:pt x="536" y="1607"/>
                    <a:pt x="567" y="1544"/>
                  </a:cubicBezTo>
                  <a:lnTo>
                    <a:pt x="1575" y="568"/>
                  </a:lnTo>
                  <a:cubicBezTo>
                    <a:pt x="1670" y="442"/>
                    <a:pt x="1670" y="189"/>
                    <a:pt x="1575" y="95"/>
                  </a:cubicBezTo>
                  <a:cubicBezTo>
                    <a:pt x="1512" y="32"/>
                    <a:pt x="1418" y="0"/>
                    <a:pt x="13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 name="Google Shape;532;p40"/>
          <p:cNvGrpSpPr/>
          <p:nvPr/>
        </p:nvGrpSpPr>
        <p:grpSpPr>
          <a:xfrm>
            <a:off x="2980207" y="3119044"/>
            <a:ext cx="345873" cy="281959"/>
            <a:chOff x="-26201650" y="3176075"/>
            <a:chExt cx="296175" cy="296175"/>
          </a:xfrm>
        </p:grpSpPr>
        <p:sp>
          <p:nvSpPr>
            <p:cNvPr id="533" name="Google Shape;533;p40"/>
            <p:cNvSpPr/>
            <p:nvPr/>
          </p:nvSpPr>
          <p:spPr>
            <a:xfrm>
              <a:off x="-26082700" y="3176075"/>
              <a:ext cx="51200" cy="226875"/>
            </a:xfrm>
            <a:custGeom>
              <a:rect b="b" l="l" r="r" t="t"/>
              <a:pathLst>
                <a:path extrusionOk="0" h="9075" w="2048">
                  <a:moveTo>
                    <a:pt x="1071" y="1"/>
                  </a:moveTo>
                  <a:cubicBezTo>
                    <a:pt x="882" y="1"/>
                    <a:pt x="725" y="158"/>
                    <a:pt x="725" y="347"/>
                  </a:cubicBezTo>
                  <a:lnTo>
                    <a:pt x="725" y="6554"/>
                  </a:lnTo>
                  <a:cubicBezTo>
                    <a:pt x="473" y="6900"/>
                    <a:pt x="0" y="7656"/>
                    <a:pt x="0" y="8034"/>
                  </a:cubicBezTo>
                  <a:cubicBezTo>
                    <a:pt x="0" y="8633"/>
                    <a:pt x="473" y="9074"/>
                    <a:pt x="1040" y="9074"/>
                  </a:cubicBezTo>
                  <a:cubicBezTo>
                    <a:pt x="1638" y="9074"/>
                    <a:pt x="2048" y="8602"/>
                    <a:pt x="2048" y="8034"/>
                  </a:cubicBezTo>
                  <a:cubicBezTo>
                    <a:pt x="2048" y="7656"/>
                    <a:pt x="1638" y="6900"/>
                    <a:pt x="1355" y="6554"/>
                  </a:cubicBezTo>
                  <a:lnTo>
                    <a:pt x="1355" y="347"/>
                  </a:lnTo>
                  <a:cubicBezTo>
                    <a:pt x="1386" y="158"/>
                    <a:pt x="1260" y="1"/>
                    <a:pt x="10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0"/>
            <p:cNvSpPr/>
            <p:nvPr/>
          </p:nvSpPr>
          <p:spPr>
            <a:xfrm>
              <a:off x="-26201650" y="3317075"/>
              <a:ext cx="296175" cy="155175"/>
            </a:xfrm>
            <a:custGeom>
              <a:rect b="b" l="l" r="r" t="t"/>
              <a:pathLst>
                <a:path extrusionOk="0" h="6207" w="11847">
                  <a:moveTo>
                    <a:pt x="3939" y="662"/>
                  </a:moveTo>
                  <a:cubicBezTo>
                    <a:pt x="3876" y="914"/>
                    <a:pt x="3750" y="1134"/>
                    <a:pt x="3624" y="1323"/>
                  </a:cubicBezTo>
                  <a:cubicBezTo>
                    <a:pt x="3624" y="1386"/>
                    <a:pt x="3593" y="1418"/>
                    <a:pt x="3593" y="1481"/>
                  </a:cubicBezTo>
                  <a:cubicBezTo>
                    <a:pt x="3277" y="1292"/>
                    <a:pt x="2836" y="1229"/>
                    <a:pt x="2490" y="1229"/>
                  </a:cubicBezTo>
                  <a:cubicBezTo>
                    <a:pt x="1986" y="1229"/>
                    <a:pt x="1293" y="1386"/>
                    <a:pt x="1041" y="1859"/>
                  </a:cubicBezTo>
                  <a:cubicBezTo>
                    <a:pt x="915" y="2048"/>
                    <a:pt x="757" y="2111"/>
                    <a:pt x="568" y="2111"/>
                  </a:cubicBezTo>
                  <a:lnTo>
                    <a:pt x="568" y="1008"/>
                  </a:lnTo>
                  <a:cubicBezTo>
                    <a:pt x="568" y="819"/>
                    <a:pt x="726" y="662"/>
                    <a:pt x="915" y="662"/>
                  </a:cubicBezTo>
                  <a:close/>
                  <a:moveTo>
                    <a:pt x="10681" y="662"/>
                  </a:moveTo>
                  <a:cubicBezTo>
                    <a:pt x="10870" y="662"/>
                    <a:pt x="11028" y="819"/>
                    <a:pt x="11028" y="1008"/>
                  </a:cubicBezTo>
                  <a:lnTo>
                    <a:pt x="11028" y="2111"/>
                  </a:lnTo>
                  <a:cubicBezTo>
                    <a:pt x="10870" y="2111"/>
                    <a:pt x="10681" y="2048"/>
                    <a:pt x="10555" y="1859"/>
                  </a:cubicBezTo>
                  <a:cubicBezTo>
                    <a:pt x="10335" y="1449"/>
                    <a:pt x="9894" y="1229"/>
                    <a:pt x="9452" y="1229"/>
                  </a:cubicBezTo>
                  <a:cubicBezTo>
                    <a:pt x="9011" y="1229"/>
                    <a:pt x="8602" y="1449"/>
                    <a:pt x="8350" y="1859"/>
                  </a:cubicBezTo>
                  <a:cubicBezTo>
                    <a:pt x="8318" y="1922"/>
                    <a:pt x="8224" y="2016"/>
                    <a:pt x="8192" y="2048"/>
                  </a:cubicBezTo>
                  <a:cubicBezTo>
                    <a:pt x="8161" y="1733"/>
                    <a:pt x="8003" y="1292"/>
                    <a:pt x="7657" y="662"/>
                  </a:cubicBezTo>
                  <a:close/>
                  <a:moveTo>
                    <a:pt x="2332" y="2741"/>
                  </a:moveTo>
                  <a:cubicBezTo>
                    <a:pt x="2521" y="2741"/>
                    <a:pt x="2679" y="2899"/>
                    <a:pt x="2679" y="3119"/>
                  </a:cubicBezTo>
                  <a:cubicBezTo>
                    <a:pt x="2679" y="3308"/>
                    <a:pt x="2521" y="3466"/>
                    <a:pt x="2332" y="3466"/>
                  </a:cubicBezTo>
                  <a:cubicBezTo>
                    <a:pt x="2143" y="3466"/>
                    <a:pt x="1986" y="3308"/>
                    <a:pt x="1986" y="3119"/>
                  </a:cubicBezTo>
                  <a:cubicBezTo>
                    <a:pt x="1986" y="2899"/>
                    <a:pt x="2143" y="2741"/>
                    <a:pt x="2332" y="2741"/>
                  </a:cubicBezTo>
                  <a:close/>
                  <a:moveTo>
                    <a:pt x="9295" y="2741"/>
                  </a:moveTo>
                  <a:cubicBezTo>
                    <a:pt x="9484" y="2741"/>
                    <a:pt x="9641" y="2899"/>
                    <a:pt x="9641" y="3119"/>
                  </a:cubicBezTo>
                  <a:cubicBezTo>
                    <a:pt x="9641" y="3308"/>
                    <a:pt x="9484" y="3466"/>
                    <a:pt x="9295" y="3466"/>
                  </a:cubicBezTo>
                  <a:cubicBezTo>
                    <a:pt x="9106" y="3466"/>
                    <a:pt x="8948" y="3308"/>
                    <a:pt x="8948" y="3119"/>
                  </a:cubicBezTo>
                  <a:cubicBezTo>
                    <a:pt x="8948" y="2899"/>
                    <a:pt x="9106" y="2741"/>
                    <a:pt x="9295" y="2741"/>
                  </a:cubicBezTo>
                  <a:close/>
                  <a:moveTo>
                    <a:pt x="1608" y="4127"/>
                  </a:moveTo>
                  <a:cubicBezTo>
                    <a:pt x="1828" y="4127"/>
                    <a:pt x="1986" y="4285"/>
                    <a:pt x="1986" y="4474"/>
                  </a:cubicBezTo>
                  <a:cubicBezTo>
                    <a:pt x="1986" y="4694"/>
                    <a:pt x="1828" y="4852"/>
                    <a:pt x="1608" y="4852"/>
                  </a:cubicBezTo>
                  <a:cubicBezTo>
                    <a:pt x="1419" y="4852"/>
                    <a:pt x="1261" y="4694"/>
                    <a:pt x="1261" y="4474"/>
                  </a:cubicBezTo>
                  <a:cubicBezTo>
                    <a:pt x="1261" y="4285"/>
                    <a:pt x="1419" y="4127"/>
                    <a:pt x="1608" y="4127"/>
                  </a:cubicBezTo>
                  <a:close/>
                  <a:moveTo>
                    <a:pt x="3025" y="4127"/>
                  </a:moveTo>
                  <a:cubicBezTo>
                    <a:pt x="3246" y="4127"/>
                    <a:pt x="3404" y="4285"/>
                    <a:pt x="3404" y="4474"/>
                  </a:cubicBezTo>
                  <a:cubicBezTo>
                    <a:pt x="3404" y="4694"/>
                    <a:pt x="3183" y="4852"/>
                    <a:pt x="3025" y="4852"/>
                  </a:cubicBezTo>
                  <a:cubicBezTo>
                    <a:pt x="2836" y="4852"/>
                    <a:pt x="2679" y="4694"/>
                    <a:pt x="2679" y="4474"/>
                  </a:cubicBezTo>
                  <a:cubicBezTo>
                    <a:pt x="2679" y="4285"/>
                    <a:pt x="2836" y="4127"/>
                    <a:pt x="3025" y="4127"/>
                  </a:cubicBezTo>
                  <a:close/>
                  <a:moveTo>
                    <a:pt x="8602" y="4127"/>
                  </a:moveTo>
                  <a:cubicBezTo>
                    <a:pt x="8791" y="4127"/>
                    <a:pt x="8948" y="4285"/>
                    <a:pt x="8948" y="4474"/>
                  </a:cubicBezTo>
                  <a:cubicBezTo>
                    <a:pt x="8948" y="4694"/>
                    <a:pt x="8791" y="4852"/>
                    <a:pt x="8602" y="4852"/>
                  </a:cubicBezTo>
                  <a:cubicBezTo>
                    <a:pt x="8381" y="4852"/>
                    <a:pt x="8224" y="4694"/>
                    <a:pt x="8224" y="4474"/>
                  </a:cubicBezTo>
                  <a:cubicBezTo>
                    <a:pt x="8224" y="4285"/>
                    <a:pt x="8381" y="4127"/>
                    <a:pt x="8602" y="4127"/>
                  </a:cubicBezTo>
                  <a:close/>
                  <a:moveTo>
                    <a:pt x="9957" y="4127"/>
                  </a:moveTo>
                  <a:cubicBezTo>
                    <a:pt x="10177" y="4127"/>
                    <a:pt x="10335" y="4285"/>
                    <a:pt x="10335" y="4474"/>
                  </a:cubicBezTo>
                  <a:cubicBezTo>
                    <a:pt x="10335" y="4694"/>
                    <a:pt x="10177" y="4852"/>
                    <a:pt x="9957" y="4852"/>
                  </a:cubicBezTo>
                  <a:cubicBezTo>
                    <a:pt x="9768" y="4852"/>
                    <a:pt x="9610" y="4694"/>
                    <a:pt x="9610" y="4474"/>
                  </a:cubicBezTo>
                  <a:cubicBezTo>
                    <a:pt x="9610" y="4285"/>
                    <a:pt x="9768" y="4127"/>
                    <a:pt x="9957" y="4127"/>
                  </a:cubicBezTo>
                  <a:close/>
                  <a:moveTo>
                    <a:pt x="1041" y="0"/>
                  </a:moveTo>
                  <a:cubicBezTo>
                    <a:pt x="442" y="0"/>
                    <a:pt x="1" y="473"/>
                    <a:pt x="1" y="1008"/>
                  </a:cubicBezTo>
                  <a:lnTo>
                    <a:pt x="1" y="5860"/>
                  </a:lnTo>
                  <a:cubicBezTo>
                    <a:pt x="1" y="6049"/>
                    <a:pt x="159" y="6207"/>
                    <a:pt x="348" y="6207"/>
                  </a:cubicBezTo>
                  <a:lnTo>
                    <a:pt x="11500" y="6207"/>
                  </a:lnTo>
                  <a:cubicBezTo>
                    <a:pt x="11689" y="6207"/>
                    <a:pt x="11847" y="6049"/>
                    <a:pt x="11847" y="5860"/>
                  </a:cubicBezTo>
                  <a:lnTo>
                    <a:pt x="11847" y="1008"/>
                  </a:lnTo>
                  <a:cubicBezTo>
                    <a:pt x="11752" y="441"/>
                    <a:pt x="11280" y="0"/>
                    <a:pt x="10713" y="0"/>
                  </a:cubicBezTo>
                  <a:lnTo>
                    <a:pt x="7058" y="0"/>
                  </a:lnTo>
                  <a:cubicBezTo>
                    <a:pt x="6775" y="0"/>
                    <a:pt x="6617" y="315"/>
                    <a:pt x="6775" y="536"/>
                  </a:cubicBezTo>
                  <a:cubicBezTo>
                    <a:pt x="7342" y="1323"/>
                    <a:pt x="7594" y="1953"/>
                    <a:pt x="7594" y="2426"/>
                  </a:cubicBezTo>
                  <a:cubicBezTo>
                    <a:pt x="7594" y="2899"/>
                    <a:pt x="7405" y="3371"/>
                    <a:pt x="7027" y="3749"/>
                  </a:cubicBezTo>
                  <a:cubicBezTo>
                    <a:pt x="6686" y="4033"/>
                    <a:pt x="6243" y="4163"/>
                    <a:pt x="5813" y="4163"/>
                  </a:cubicBezTo>
                  <a:cubicBezTo>
                    <a:pt x="5766" y="4163"/>
                    <a:pt x="5719" y="4162"/>
                    <a:pt x="5672" y="4159"/>
                  </a:cubicBezTo>
                  <a:cubicBezTo>
                    <a:pt x="5168" y="4127"/>
                    <a:pt x="4695" y="3812"/>
                    <a:pt x="4443" y="3340"/>
                  </a:cubicBezTo>
                  <a:cubicBezTo>
                    <a:pt x="4128" y="2835"/>
                    <a:pt x="4097" y="2205"/>
                    <a:pt x="4349" y="1638"/>
                  </a:cubicBezTo>
                  <a:cubicBezTo>
                    <a:pt x="4506" y="1323"/>
                    <a:pt x="4695" y="945"/>
                    <a:pt x="4979" y="536"/>
                  </a:cubicBezTo>
                  <a:cubicBezTo>
                    <a:pt x="5136" y="315"/>
                    <a:pt x="4979" y="0"/>
                    <a:pt x="46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p40"/>
          <p:cNvGrpSpPr/>
          <p:nvPr/>
        </p:nvGrpSpPr>
        <p:grpSpPr>
          <a:xfrm>
            <a:off x="6759623" y="1672064"/>
            <a:ext cx="346778" cy="280245"/>
            <a:chOff x="-22859750" y="2335900"/>
            <a:chExt cx="296950" cy="294375"/>
          </a:xfrm>
        </p:grpSpPr>
        <p:sp>
          <p:nvSpPr>
            <p:cNvPr id="536" name="Google Shape;536;p40"/>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0"/>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0"/>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9" name="Google Shape;539;p40"/>
          <p:cNvSpPr txBox="1"/>
          <p:nvPr/>
        </p:nvSpPr>
        <p:spPr>
          <a:xfrm>
            <a:off x="-6356075" y="6135163"/>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What Other Tests? </a:t>
            </a:r>
            <a:endParaRPr b="1" sz="2200">
              <a:highlight>
                <a:schemeClr val="accent5"/>
              </a:highlight>
              <a:latin typeface="Mada"/>
              <a:ea typeface="Mada"/>
              <a:cs typeface="Mada"/>
              <a:sym typeface="Mada"/>
            </a:endParaRPr>
          </a:p>
        </p:txBody>
      </p:sp>
      <p:pic>
        <p:nvPicPr>
          <p:cNvPr id="540" name="Google Shape;540;p40"/>
          <p:cNvPicPr preferRelativeResize="0"/>
          <p:nvPr/>
        </p:nvPicPr>
        <p:blipFill rotWithShape="1">
          <a:blip r:embed="rId3">
            <a:alphaModFix/>
          </a:blip>
          <a:srcRect b="7154" l="8486" r="15328" t="8379"/>
          <a:stretch/>
        </p:blipFill>
        <p:spPr>
          <a:xfrm>
            <a:off x="5676550" y="5678638"/>
            <a:ext cx="1514272" cy="1250700"/>
          </a:xfrm>
          <a:prstGeom prst="rect">
            <a:avLst/>
          </a:prstGeom>
          <a:noFill/>
          <a:ln>
            <a:noFill/>
          </a:ln>
        </p:spPr>
      </p:pic>
      <p:cxnSp>
        <p:nvCxnSpPr>
          <p:cNvPr id="541" name="Google Shape;541;p4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42" name="Google Shape;542;p40"/>
          <p:cNvSpPr/>
          <p:nvPr/>
        </p:nvSpPr>
        <p:spPr>
          <a:xfrm>
            <a:off x="204600" y="7750575"/>
            <a:ext cx="7124700" cy="18762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1"/>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48" name="Google Shape;548;p4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Viral </a:t>
            </a:r>
            <a:r>
              <a:rPr b="1" lang="ar" sz="2600">
                <a:latin typeface="Mada"/>
                <a:ea typeface="Mada"/>
                <a:cs typeface="Mada"/>
                <a:sym typeface="Mada"/>
              </a:rPr>
              <a:t>meningitis</a:t>
            </a:r>
            <a:endParaRPr b="1" sz="2600">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549" name="Google Shape;549;p41"/>
          <p:cNvSpPr txBox="1"/>
          <p:nvPr/>
        </p:nvSpPr>
        <p:spPr>
          <a:xfrm>
            <a:off x="250950" y="986725"/>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Introduction</a:t>
            </a:r>
            <a:endParaRPr b="1" sz="2200">
              <a:highlight>
                <a:schemeClr val="accent5"/>
              </a:highlight>
              <a:latin typeface="Mada"/>
              <a:ea typeface="Mada"/>
              <a:cs typeface="Mada"/>
              <a:sym typeface="Mada"/>
            </a:endParaRPr>
          </a:p>
        </p:txBody>
      </p:sp>
      <p:sp>
        <p:nvSpPr>
          <p:cNvPr id="550" name="Google Shape;550;p41"/>
          <p:cNvSpPr txBox="1"/>
          <p:nvPr/>
        </p:nvSpPr>
        <p:spPr>
          <a:xfrm>
            <a:off x="7560000" y="1638500"/>
            <a:ext cx="70581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Aseptic meningitis is most commonly caused by a variety of non bacterial pathogens, frequently viruses such as enterovirus and herpes simplex virus (HSV). It can also be caused by certain bacteria, parasites, and fungi. </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CSF: pleocytosis 100s, Normal Glucose, Protein </a:t>
            </a:r>
            <a:endParaRPr b="1" sz="1200">
              <a:solidFill>
                <a:srgbClr val="CC0000"/>
              </a:solidFill>
              <a:latin typeface="Mada"/>
              <a:ea typeface="Mada"/>
              <a:cs typeface="Mada"/>
              <a:sym typeface="Mada"/>
            </a:endParaRPr>
          </a:p>
          <a:p>
            <a:pPr indent="0" lvl="0" marL="457200" rtl="0" algn="l">
              <a:spcBef>
                <a:spcPts val="0"/>
              </a:spcBef>
              <a:spcAft>
                <a:spcPts val="0"/>
              </a:spcAft>
              <a:buNone/>
            </a:pPr>
            <a:r>
              <a:rPr b="1" lang="ar" sz="1200">
                <a:solidFill>
                  <a:srgbClr val="CC0000"/>
                </a:solidFill>
                <a:latin typeface="Mada"/>
                <a:ea typeface="Mada"/>
                <a:cs typeface="Mada"/>
                <a:sym typeface="Mada"/>
              </a:rPr>
              <a:t>normal or slightly elevated, Neg Culture  </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Enteroviruses: </a:t>
            </a:r>
            <a:r>
              <a:rPr lang="ar" sz="1200">
                <a:solidFill>
                  <a:srgbClr val="CC0000"/>
                </a:solidFill>
                <a:latin typeface="Mada"/>
                <a:ea typeface="Mada"/>
                <a:cs typeface="Mada"/>
                <a:sym typeface="Mada"/>
              </a:rPr>
              <a:t>most common cause</a:t>
            </a:r>
            <a:r>
              <a:rPr lang="ar" sz="1200">
                <a:latin typeface="Mada"/>
                <a:ea typeface="Mada"/>
                <a:cs typeface="Mada"/>
                <a:sym typeface="Mada"/>
              </a:rPr>
              <a:t> 80%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HSV-2 (HSV-1 can cause it but it usually causes encephalitis)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HIV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Dengue, Zika (can also cause PNS infections), Chikungunya, </a:t>
            </a:r>
            <a:endParaRPr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yellow fever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Partial Rx Bacteria (</a:t>
            </a:r>
            <a:r>
              <a:rPr lang="ar" sz="1200">
                <a:solidFill>
                  <a:srgbClr val="6AA84F"/>
                </a:solidFill>
                <a:latin typeface="Mada"/>
                <a:ea typeface="Mada"/>
                <a:cs typeface="Mada"/>
                <a:sym typeface="Mada"/>
              </a:rPr>
              <a:t>Patient takes Abx thus </a:t>
            </a:r>
            <a:endParaRPr sz="1200">
              <a:solidFill>
                <a:srgbClr val="6AA84F"/>
              </a:solidFill>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delaying LP for 3-4 days and when you get the </a:t>
            </a:r>
            <a:endParaRPr sz="1200">
              <a:solidFill>
                <a:srgbClr val="6AA84F"/>
              </a:solidFill>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results they will be confusing as you will see lymphocytes </a:t>
            </a:r>
            <a:endParaRPr sz="1200">
              <a:solidFill>
                <a:srgbClr val="6AA84F"/>
              </a:solidFill>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and other features not consistent with bacterial meningitis</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Drugs: Metronidazole, TMP-SMX, NSAIDs, carbamazepine, IVIG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Rare: leptospirosis (spirochaete)</a:t>
            </a:r>
            <a:endParaRPr sz="1200">
              <a:latin typeface="Mada"/>
              <a:ea typeface="Mada"/>
              <a:cs typeface="Mada"/>
              <a:sym typeface="Mada"/>
            </a:endParaRPr>
          </a:p>
        </p:txBody>
      </p:sp>
      <p:pic>
        <p:nvPicPr>
          <p:cNvPr id="551" name="Google Shape;551;p41"/>
          <p:cNvPicPr preferRelativeResize="0"/>
          <p:nvPr/>
        </p:nvPicPr>
        <p:blipFill>
          <a:blip r:embed="rId3">
            <a:alphaModFix/>
          </a:blip>
          <a:stretch>
            <a:fillRect/>
          </a:stretch>
        </p:blipFill>
        <p:spPr>
          <a:xfrm>
            <a:off x="11922600" y="2148625"/>
            <a:ext cx="2695500" cy="2111351"/>
          </a:xfrm>
          <a:prstGeom prst="rect">
            <a:avLst/>
          </a:prstGeom>
          <a:noFill/>
          <a:ln>
            <a:noFill/>
          </a:ln>
        </p:spPr>
      </p:pic>
      <p:sp>
        <p:nvSpPr>
          <p:cNvPr id="552" name="Google Shape;552;p41"/>
          <p:cNvSpPr txBox="1"/>
          <p:nvPr/>
        </p:nvSpPr>
        <p:spPr>
          <a:xfrm>
            <a:off x="250950" y="1437325"/>
            <a:ext cx="7067700" cy="156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is most commonly caused by a variety of non bacterial pathogens,</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Viruses are the most common cause of meningitis</a:t>
            </a:r>
            <a:r>
              <a:rPr lang="ar" sz="1200">
                <a:latin typeface="Mada"/>
                <a:ea typeface="Mada"/>
                <a:cs typeface="Mada"/>
                <a:sym typeface="Mada"/>
              </a:rPr>
              <a:t>, usually resulting in a benign and self-limiting illness requiring no specific therapy.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is much </a:t>
            </a:r>
            <a:r>
              <a:rPr b="1" lang="ar" sz="1200">
                <a:latin typeface="Mada"/>
                <a:ea typeface="Mada"/>
                <a:cs typeface="Mada"/>
                <a:sym typeface="Mada"/>
              </a:rPr>
              <a:t>less serious</a:t>
            </a:r>
            <a:r>
              <a:rPr lang="ar" sz="1200">
                <a:latin typeface="Mada"/>
                <a:ea typeface="Mada"/>
                <a:cs typeface="Mada"/>
                <a:sym typeface="Mada"/>
              </a:rPr>
              <a:t> than bacterial meningitis </a:t>
            </a:r>
            <a:r>
              <a:rPr b="1" lang="ar" sz="1200">
                <a:latin typeface="Mada"/>
                <a:ea typeface="Mada"/>
                <a:cs typeface="Mada"/>
                <a:sym typeface="Mada"/>
              </a:rPr>
              <a:t>unless </a:t>
            </a:r>
            <a:r>
              <a:rPr lang="ar" sz="1200">
                <a:latin typeface="Mada"/>
                <a:ea typeface="Mada"/>
                <a:cs typeface="Mada"/>
                <a:sym typeface="Mada"/>
              </a:rPr>
              <a:t>there is associated encephalitis.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 number of viruses can cause meningitis, the most common being </a:t>
            </a:r>
            <a:r>
              <a:rPr b="1" lang="ar" sz="1200">
                <a:solidFill>
                  <a:srgbClr val="CC0000"/>
                </a:solidFill>
                <a:latin typeface="Mada"/>
                <a:ea typeface="Mada"/>
                <a:cs typeface="Mada"/>
                <a:sym typeface="Mada"/>
              </a:rPr>
              <a:t>enteroviruses</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Where specific immunisation is not employed, the </a:t>
            </a:r>
            <a:r>
              <a:rPr b="1" lang="ar" sz="1200">
                <a:latin typeface="Mada"/>
                <a:ea typeface="Mada"/>
                <a:cs typeface="Mada"/>
                <a:sym typeface="Mada"/>
              </a:rPr>
              <a:t>mumps </a:t>
            </a:r>
            <a:r>
              <a:rPr lang="ar" sz="1200">
                <a:latin typeface="Mada"/>
                <a:ea typeface="Mada"/>
                <a:cs typeface="Mada"/>
                <a:sym typeface="Mada"/>
              </a:rPr>
              <a:t>virus is a common cause.</a:t>
            </a:r>
            <a:endParaRPr sz="1200">
              <a:latin typeface="Mada"/>
              <a:ea typeface="Mada"/>
              <a:cs typeface="Mada"/>
              <a:sym typeface="Mada"/>
            </a:endParaRPr>
          </a:p>
        </p:txBody>
      </p:sp>
      <p:sp>
        <p:nvSpPr>
          <p:cNvPr id="553" name="Google Shape;553;p41"/>
          <p:cNvSpPr/>
          <p:nvPr/>
        </p:nvSpPr>
        <p:spPr>
          <a:xfrm>
            <a:off x="1200109" y="5588050"/>
            <a:ext cx="6123600" cy="2018100"/>
          </a:xfrm>
          <a:prstGeom prst="rect">
            <a:avLst/>
          </a:prstGeom>
          <a:solidFill>
            <a:schemeClr val="accent4"/>
          </a:solidFill>
          <a:ln>
            <a:noFill/>
          </a:ln>
        </p:spPr>
        <p:txBody>
          <a:bodyPr anchorCtr="0" anchor="ctr" bIns="91425" lIns="91425" spcFirstLastPara="1" rIns="91425" wrap="square" tIns="91425">
            <a:noAutofit/>
          </a:bodyPr>
          <a:lstStyle/>
          <a:p>
            <a:pPr indent="-304800" lvl="0" marL="1371600" rtl="0" algn="l">
              <a:spcBef>
                <a:spcPts val="0"/>
              </a:spcBef>
              <a:spcAft>
                <a:spcPts val="0"/>
              </a:spcAft>
              <a:buSzPts val="1200"/>
              <a:buFont typeface="Mada"/>
              <a:buChar char="●"/>
            </a:pPr>
            <a:r>
              <a:rPr b="1" lang="ar" sz="1200">
                <a:solidFill>
                  <a:srgbClr val="CC0000"/>
                </a:solidFill>
                <a:latin typeface="Mada"/>
                <a:ea typeface="Mada"/>
                <a:cs typeface="Mada"/>
                <a:sym typeface="Mada"/>
              </a:rPr>
              <a:t>Enteroviruses </a:t>
            </a:r>
            <a:r>
              <a:rPr lang="ar" sz="1200">
                <a:latin typeface="Mada"/>
                <a:ea typeface="Mada"/>
                <a:cs typeface="Mada"/>
                <a:sym typeface="Mada"/>
              </a:rPr>
              <a:t>(echo, Coxsackie, polio)</a:t>
            </a:r>
            <a:endParaRPr sz="1200">
              <a:latin typeface="Mada"/>
              <a:ea typeface="Mada"/>
              <a:cs typeface="Mada"/>
              <a:sym typeface="Mada"/>
            </a:endParaRPr>
          </a:p>
          <a:p>
            <a:pPr indent="-304800" lvl="0" marL="1371600" rtl="0" algn="l">
              <a:spcBef>
                <a:spcPts val="0"/>
              </a:spcBef>
              <a:spcAft>
                <a:spcPts val="0"/>
              </a:spcAft>
              <a:buSzPts val="1200"/>
              <a:buFont typeface="Mada"/>
              <a:buChar char="●"/>
            </a:pPr>
            <a:r>
              <a:rPr b="1" lang="ar" sz="1200">
                <a:latin typeface="Mada"/>
                <a:ea typeface="Mada"/>
                <a:cs typeface="Mada"/>
                <a:sym typeface="Mada"/>
              </a:rPr>
              <a:t>Mumps </a:t>
            </a:r>
            <a:endParaRPr b="1" sz="1200">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Influenza </a:t>
            </a:r>
            <a:endParaRPr sz="1200">
              <a:latin typeface="Mada"/>
              <a:ea typeface="Mada"/>
              <a:cs typeface="Mada"/>
              <a:sym typeface="Mada"/>
            </a:endParaRPr>
          </a:p>
          <a:p>
            <a:pPr indent="-304800" lvl="0" marL="1371600" rtl="0" algn="l">
              <a:spcBef>
                <a:spcPts val="0"/>
              </a:spcBef>
              <a:spcAft>
                <a:spcPts val="0"/>
              </a:spcAft>
              <a:buSzPts val="1200"/>
              <a:buFont typeface="Mada"/>
              <a:buChar char="●"/>
            </a:pPr>
            <a:r>
              <a:rPr b="1" lang="ar" sz="1200">
                <a:latin typeface="Mada"/>
                <a:ea typeface="Mada"/>
                <a:cs typeface="Mada"/>
                <a:sym typeface="Mada"/>
              </a:rPr>
              <a:t>Herpes simplex </a:t>
            </a:r>
            <a:r>
              <a:rPr lang="ar" sz="1200">
                <a:latin typeface="Mada"/>
                <a:ea typeface="Mada"/>
                <a:cs typeface="Mada"/>
                <a:sym typeface="Mada"/>
              </a:rPr>
              <a:t>(usually causes encephalitis)</a:t>
            </a:r>
            <a:endParaRPr b="1" sz="1200">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Varicella zoster</a:t>
            </a:r>
            <a:endParaRPr sz="1200">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Epstein–Barr </a:t>
            </a:r>
            <a:endParaRPr sz="1200">
              <a:latin typeface="Mada"/>
              <a:ea typeface="Mada"/>
              <a:cs typeface="Mada"/>
              <a:sym typeface="Mada"/>
            </a:endParaRPr>
          </a:p>
          <a:p>
            <a:pPr indent="-304800" lvl="0" marL="1371600" rtl="0" algn="l">
              <a:spcBef>
                <a:spcPts val="0"/>
              </a:spcBef>
              <a:spcAft>
                <a:spcPts val="0"/>
              </a:spcAft>
              <a:buSzPts val="1200"/>
              <a:buFont typeface="Mada"/>
              <a:buChar char="●"/>
            </a:pPr>
            <a:r>
              <a:rPr b="1" lang="ar" sz="1200">
                <a:latin typeface="Mada"/>
                <a:ea typeface="Mada"/>
                <a:cs typeface="Mada"/>
                <a:sym typeface="Mada"/>
              </a:rPr>
              <a:t>HIV </a:t>
            </a:r>
            <a:endParaRPr b="1" sz="1200">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Lymphocytic choriomeningitis </a:t>
            </a:r>
            <a:endParaRPr sz="1200">
              <a:latin typeface="Mada"/>
              <a:ea typeface="Mada"/>
              <a:cs typeface="Mada"/>
              <a:sym typeface="Mada"/>
            </a:endParaRPr>
          </a:p>
          <a:p>
            <a:pPr indent="-304800" lvl="0" marL="1371600" rtl="0" algn="l">
              <a:spcBef>
                <a:spcPts val="0"/>
              </a:spcBef>
              <a:spcAft>
                <a:spcPts val="0"/>
              </a:spcAft>
              <a:buSzPts val="1200"/>
              <a:buFont typeface="Mada"/>
              <a:buChar char="●"/>
            </a:pPr>
            <a:r>
              <a:rPr b="1" lang="ar" sz="1200">
                <a:latin typeface="Mada"/>
                <a:ea typeface="Mada"/>
                <a:cs typeface="Mada"/>
                <a:sym typeface="Mada"/>
              </a:rPr>
              <a:t>Mollaret’s meningitis (herpes simplex virus type 2)</a:t>
            </a:r>
            <a:endParaRPr b="1" sz="1200">
              <a:latin typeface="Mada"/>
              <a:ea typeface="Mada"/>
              <a:cs typeface="Mada"/>
              <a:sym typeface="Mada"/>
            </a:endParaRPr>
          </a:p>
        </p:txBody>
      </p:sp>
      <p:sp>
        <p:nvSpPr>
          <p:cNvPr id="554" name="Google Shape;554;p41"/>
          <p:cNvSpPr/>
          <p:nvPr/>
        </p:nvSpPr>
        <p:spPr>
          <a:xfrm>
            <a:off x="236288" y="5588079"/>
            <a:ext cx="1828800" cy="2018100"/>
          </a:xfrm>
          <a:prstGeom prst="homePlate">
            <a:avLst>
              <a:gd fmla="val 50000" name="adj"/>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chemeClr val="lt1"/>
                </a:solidFill>
                <a:latin typeface="Mada"/>
                <a:ea typeface="Mada"/>
                <a:cs typeface="Mada"/>
                <a:sym typeface="Mada"/>
              </a:rPr>
              <a:t>children And young adults</a:t>
            </a:r>
            <a:endParaRPr>
              <a:solidFill>
                <a:srgbClr val="FFFFFF"/>
              </a:solidFill>
              <a:latin typeface="Mada Medium"/>
              <a:ea typeface="Mada Medium"/>
              <a:cs typeface="Mada Medium"/>
              <a:sym typeface="Mada Medium"/>
            </a:endParaRPr>
          </a:p>
        </p:txBody>
      </p:sp>
      <p:sp>
        <p:nvSpPr>
          <p:cNvPr id="555" name="Google Shape;555;p41"/>
          <p:cNvSpPr txBox="1"/>
          <p:nvPr/>
        </p:nvSpPr>
        <p:spPr>
          <a:xfrm>
            <a:off x="255750" y="47944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Viral </a:t>
            </a:r>
            <a:r>
              <a:rPr b="1" lang="ar" sz="2200">
                <a:highlight>
                  <a:schemeClr val="accent5"/>
                </a:highlight>
                <a:latin typeface="Mada"/>
                <a:ea typeface="Mada"/>
                <a:cs typeface="Mada"/>
                <a:sym typeface="Mada"/>
              </a:rPr>
              <a:t>Pathogens </a:t>
            </a:r>
            <a:endParaRPr b="1" sz="2200">
              <a:highlight>
                <a:schemeClr val="accent5"/>
              </a:highlight>
              <a:latin typeface="Mada"/>
              <a:ea typeface="Mada"/>
              <a:cs typeface="Mada"/>
              <a:sym typeface="Mada"/>
            </a:endParaRPr>
          </a:p>
        </p:txBody>
      </p:sp>
      <p:sp>
        <p:nvSpPr>
          <p:cNvPr id="556" name="Google Shape;556;p41"/>
          <p:cNvSpPr txBox="1"/>
          <p:nvPr/>
        </p:nvSpPr>
        <p:spPr>
          <a:xfrm>
            <a:off x="7785225" y="1062925"/>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Aseptic Meningitis </a:t>
            </a:r>
            <a:endParaRPr b="1" sz="2200">
              <a:highlight>
                <a:schemeClr val="accent5"/>
              </a:highlight>
              <a:latin typeface="Mada"/>
              <a:ea typeface="Mada"/>
              <a:cs typeface="Mada"/>
              <a:sym typeface="Mada"/>
            </a:endParaRPr>
          </a:p>
        </p:txBody>
      </p:sp>
      <p:grpSp>
        <p:nvGrpSpPr>
          <p:cNvPr id="557" name="Google Shape;557;p41"/>
          <p:cNvGrpSpPr/>
          <p:nvPr/>
        </p:nvGrpSpPr>
        <p:grpSpPr>
          <a:xfrm>
            <a:off x="380342" y="3682643"/>
            <a:ext cx="568302" cy="621145"/>
            <a:chOff x="-25104475" y="2340425"/>
            <a:chExt cx="295375" cy="296150"/>
          </a:xfrm>
        </p:grpSpPr>
        <p:sp>
          <p:nvSpPr>
            <p:cNvPr id="558" name="Google Shape;558;p41"/>
            <p:cNvSpPr/>
            <p:nvPr/>
          </p:nvSpPr>
          <p:spPr>
            <a:xfrm>
              <a:off x="-25104475" y="2340425"/>
              <a:ext cx="225275" cy="296150"/>
            </a:xfrm>
            <a:custGeom>
              <a:rect b="b" l="l" r="r" t="t"/>
              <a:pathLst>
                <a:path extrusionOk="0" h="11846" w="9011">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1"/>
            <p:cNvSpPr/>
            <p:nvPr/>
          </p:nvSpPr>
          <p:spPr>
            <a:xfrm>
              <a:off x="-25001300" y="2375075"/>
              <a:ext cx="18150" cy="17350"/>
            </a:xfrm>
            <a:custGeom>
              <a:rect b="b" l="l" r="r" t="t"/>
              <a:pathLst>
                <a:path extrusionOk="0" h="694" w="726">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1"/>
            <p:cNvSpPr/>
            <p:nvPr/>
          </p:nvSpPr>
          <p:spPr>
            <a:xfrm>
              <a:off x="-25070600" y="2444375"/>
              <a:ext cx="87450" cy="86675"/>
            </a:xfrm>
            <a:custGeom>
              <a:rect b="b" l="l" r="r" t="t"/>
              <a:pathLst>
                <a:path extrusionOk="0" h="3467" w="3498">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1"/>
            <p:cNvSpPr/>
            <p:nvPr/>
          </p:nvSpPr>
          <p:spPr>
            <a:xfrm>
              <a:off x="-24966650" y="2479025"/>
              <a:ext cx="52025" cy="18150"/>
            </a:xfrm>
            <a:custGeom>
              <a:rect b="b" l="l" r="r" t="t"/>
              <a:pathLst>
                <a:path extrusionOk="0" h="726" w="2081">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1"/>
            <p:cNvSpPr/>
            <p:nvPr/>
          </p:nvSpPr>
          <p:spPr>
            <a:xfrm>
              <a:off x="-24966650" y="2444375"/>
              <a:ext cx="52025" cy="18150"/>
            </a:xfrm>
            <a:custGeom>
              <a:rect b="b" l="l" r="r" t="t"/>
              <a:pathLst>
                <a:path extrusionOk="0" h="726" w="2081">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1"/>
            <p:cNvSpPr/>
            <p:nvPr/>
          </p:nvSpPr>
          <p:spPr>
            <a:xfrm>
              <a:off x="-24966650" y="2513700"/>
              <a:ext cx="52025" cy="17350"/>
            </a:xfrm>
            <a:custGeom>
              <a:rect b="b" l="l" r="r" t="t"/>
              <a:pathLst>
                <a:path extrusionOk="0" h="694" w="2081">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1"/>
            <p:cNvSpPr/>
            <p:nvPr/>
          </p:nvSpPr>
          <p:spPr>
            <a:xfrm>
              <a:off x="-25071400" y="2549125"/>
              <a:ext cx="156775" cy="17350"/>
            </a:xfrm>
            <a:custGeom>
              <a:rect b="b" l="l" r="r" t="t"/>
              <a:pathLst>
                <a:path extrusionOk="0" h="694" w="6271">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1"/>
            <p:cNvSpPr/>
            <p:nvPr/>
          </p:nvSpPr>
          <p:spPr>
            <a:xfrm>
              <a:off x="-25071400" y="2583800"/>
              <a:ext cx="156775" cy="17350"/>
            </a:xfrm>
            <a:custGeom>
              <a:rect b="b" l="l" r="r" t="t"/>
              <a:pathLst>
                <a:path extrusionOk="0" h="694" w="6271">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1"/>
            <p:cNvSpPr/>
            <p:nvPr/>
          </p:nvSpPr>
          <p:spPr>
            <a:xfrm>
              <a:off x="-24862675" y="2375850"/>
              <a:ext cx="53575" cy="260725"/>
            </a:xfrm>
            <a:custGeom>
              <a:rect b="b" l="l" r="r" t="t"/>
              <a:pathLst>
                <a:path extrusionOk="0" h="10429" w="2143">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 name="Google Shape;567;p41"/>
          <p:cNvGrpSpPr/>
          <p:nvPr/>
        </p:nvGrpSpPr>
        <p:grpSpPr>
          <a:xfrm>
            <a:off x="1018594" y="3814809"/>
            <a:ext cx="520585" cy="488985"/>
            <a:chOff x="4136752" y="1733232"/>
            <a:chExt cx="723738" cy="1422708"/>
          </a:xfrm>
        </p:grpSpPr>
        <p:sp>
          <p:nvSpPr>
            <p:cNvPr id="568" name="Google Shape;568;p41"/>
            <p:cNvSpPr/>
            <p:nvPr/>
          </p:nvSpPr>
          <p:spPr>
            <a:xfrm>
              <a:off x="4149190" y="1733232"/>
              <a:ext cx="711300" cy="1422600"/>
            </a:xfrm>
            <a:prstGeom prst="chevron">
              <a:avLst>
                <a:gd fmla="val 52989" name="adj"/>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000000"/>
                </a:solidFill>
                <a:latin typeface="Mada"/>
                <a:ea typeface="Mada"/>
                <a:cs typeface="Mada"/>
                <a:sym typeface="Mada"/>
              </a:endParaRPr>
            </a:p>
          </p:txBody>
        </p:sp>
        <p:sp>
          <p:nvSpPr>
            <p:cNvPr id="569" name="Google Shape;569;p41"/>
            <p:cNvSpPr/>
            <p:nvPr/>
          </p:nvSpPr>
          <p:spPr>
            <a:xfrm rot="10800000">
              <a:off x="4136752" y="2819640"/>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70" name="Google Shape;570;p41"/>
            <p:cNvSpPr/>
            <p:nvPr/>
          </p:nvSpPr>
          <p:spPr>
            <a:xfrm rot="10800000">
              <a:off x="4136752" y="1733274"/>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grpSp>
      <p:sp>
        <p:nvSpPr>
          <p:cNvPr id="571" name="Google Shape;571;p41"/>
          <p:cNvSpPr txBox="1"/>
          <p:nvPr/>
        </p:nvSpPr>
        <p:spPr>
          <a:xfrm>
            <a:off x="1608625" y="3422462"/>
            <a:ext cx="4946400" cy="114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b="1" lang="ar" sz="1200">
                <a:latin typeface="Mada"/>
                <a:ea typeface="Mada"/>
                <a:cs typeface="Mada"/>
                <a:sym typeface="Mada"/>
              </a:rPr>
              <a:t>acute onset of headache</a:t>
            </a:r>
            <a:r>
              <a:rPr lang="ar" sz="1200">
                <a:latin typeface="Mada"/>
                <a:ea typeface="Mada"/>
                <a:cs typeface="Mada"/>
                <a:sym typeface="Mada"/>
              </a:rPr>
              <a:t> </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b="1" lang="ar" sz="1200">
                <a:latin typeface="Mada"/>
                <a:ea typeface="Mada"/>
                <a:cs typeface="Mada"/>
                <a:sym typeface="Mada"/>
              </a:rPr>
              <a:t>irritability </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b="1" lang="ar" sz="1200">
                <a:latin typeface="Mada"/>
                <a:ea typeface="Mada"/>
                <a:cs typeface="Mada"/>
                <a:sym typeface="Mada"/>
              </a:rPr>
              <a:t>the rapid development of meningism. </a:t>
            </a:r>
            <a:endParaRPr b="1" sz="1200">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There may be a high </a:t>
            </a:r>
            <a:r>
              <a:rPr b="1" lang="ar" sz="1200">
                <a:latin typeface="Mada"/>
                <a:ea typeface="Mada"/>
                <a:cs typeface="Mada"/>
                <a:sym typeface="Mada"/>
              </a:rPr>
              <a:t>pyrexia </a:t>
            </a:r>
            <a:r>
              <a:rPr lang="ar" sz="1200">
                <a:latin typeface="Mada"/>
                <a:ea typeface="Mada"/>
                <a:cs typeface="Mada"/>
                <a:sym typeface="Mada"/>
              </a:rPr>
              <a:t>but focal neurological signs are rare.</a:t>
            </a:r>
            <a:endParaRPr sz="1200">
              <a:latin typeface="Mada"/>
              <a:ea typeface="Mada"/>
              <a:cs typeface="Mada"/>
              <a:sym typeface="Mada"/>
            </a:endParaRPr>
          </a:p>
        </p:txBody>
      </p:sp>
      <p:cxnSp>
        <p:nvCxnSpPr>
          <p:cNvPr id="572" name="Google Shape;572;p41"/>
          <p:cNvCxnSpPr/>
          <p:nvPr/>
        </p:nvCxnSpPr>
        <p:spPr>
          <a:xfrm>
            <a:off x="1539164" y="3422475"/>
            <a:ext cx="5085300" cy="0"/>
          </a:xfrm>
          <a:prstGeom prst="straightConnector1">
            <a:avLst/>
          </a:prstGeom>
          <a:noFill/>
          <a:ln cap="flat" cmpd="sng" w="19050">
            <a:solidFill>
              <a:srgbClr val="986782"/>
            </a:solidFill>
            <a:prstDash val="solid"/>
            <a:miter lim="800000"/>
            <a:headEnd len="med" w="med" type="oval"/>
            <a:tailEnd len="med" w="med" type="oval"/>
          </a:ln>
        </p:spPr>
      </p:cxnSp>
      <p:cxnSp>
        <p:nvCxnSpPr>
          <p:cNvPr id="573" name="Google Shape;573;p41"/>
          <p:cNvCxnSpPr/>
          <p:nvPr/>
        </p:nvCxnSpPr>
        <p:spPr>
          <a:xfrm>
            <a:off x="1539164" y="4563975"/>
            <a:ext cx="5085300" cy="0"/>
          </a:xfrm>
          <a:prstGeom prst="straightConnector1">
            <a:avLst/>
          </a:prstGeom>
          <a:noFill/>
          <a:ln cap="flat" cmpd="sng" w="19050">
            <a:solidFill>
              <a:srgbClr val="986782"/>
            </a:solidFill>
            <a:prstDash val="solid"/>
            <a:miter lim="800000"/>
            <a:headEnd len="med" w="med" type="oval"/>
            <a:tailEnd len="med" w="med" type="oval"/>
          </a:ln>
        </p:spPr>
      </p:cxnSp>
      <p:sp>
        <p:nvSpPr>
          <p:cNvPr id="574" name="Google Shape;574;p41"/>
          <p:cNvSpPr txBox="1"/>
          <p:nvPr/>
        </p:nvSpPr>
        <p:spPr>
          <a:xfrm>
            <a:off x="250075" y="2774813"/>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Clinical features</a:t>
            </a:r>
            <a:endParaRPr b="1" sz="2200">
              <a:highlight>
                <a:schemeClr val="accent5"/>
              </a:highlight>
              <a:latin typeface="Mada"/>
              <a:ea typeface="Mada"/>
              <a:cs typeface="Mada"/>
              <a:sym typeface="Mada"/>
            </a:endParaRPr>
          </a:p>
        </p:txBody>
      </p:sp>
      <p:grpSp>
        <p:nvGrpSpPr>
          <p:cNvPr id="575" name="Google Shape;575;p41"/>
          <p:cNvGrpSpPr/>
          <p:nvPr/>
        </p:nvGrpSpPr>
        <p:grpSpPr>
          <a:xfrm>
            <a:off x="446390" y="5818808"/>
            <a:ext cx="426598" cy="450585"/>
            <a:chOff x="-52505925" y="2295525"/>
            <a:chExt cx="299325" cy="317425"/>
          </a:xfrm>
        </p:grpSpPr>
        <p:sp>
          <p:nvSpPr>
            <p:cNvPr id="576" name="Google Shape;576;p41"/>
            <p:cNvSpPr/>
            <p:nvPr/>
          </p:nvSpPr>
          <p:spPr>
            <a:xfrm>
              <a:off x="-52401950" y="2526500"/>
              <a:ext cx="73275" cy="29750"/>
            </a:xfrm>
            <a:custGeom>
              <a:rect b="b" l="l" r="r" t="t"/>
              <a:pathLst>
                <a:path extrusionOk="0" h="1190" w="2931">
                  <a:moveTo>
                    <a:pt x="398" y="0"/>
                  </a:moveTo>
                  <a:cubicBezTo>
                    <a:pt x="308" y="0"/>
                    <a:pt x="221" y="39"/>
                    <a:pt x="158" y="118"/>
                  </a:cubicBezTo>
                  <a:cubicBezTo>
                    <a:pt x="0" y="276"/>
                    <a:pt x="0" y="496"/>
                    <a:pt x="158" y="622"/>
                  </a:cubicBezTo>
                  <a:cubicBezTo>
                    <a:pt x="505" y="969"/>
                    <a:pt x="977" y="1189"/>
                    <a:pt x="1450" y="1189"/>
                  </a:cubicBezTo>
                  <a:cubicBezTo>
                    <a:pt x="1922" y="1189"/>
                    <a:pt x="2458" y="969"/>
                    <a:pt x="2773" y="622"/>
                  </a:cubicBezTo>
                  <a:cubicBezTo>
                    <a:pt x="2930" y="465"/>
                    <a:pt x="2930" y="244"/>
                    <a:pt x="2773" y="118"/>
                  </a:cubicBezTo>
                  <a:cubicBezTo>
                    <a:pt x="2710" y="55"/>
                    <a:pt x="2615" y="24"/>
                    <a:pt x="2517" y="24"/>
                  </a:cubicBezTo>
                  <a:cubicBezTo>
                    <a:pt x="2418" y="24"/>
                    <a:pt x="2316" y="55"/>
                    <a:pt x="2237" y="118"/>
                  </a:cubicBezTo>
                  <a:cubicBezTo>
                    <a:pt x="2048" y="307"/>
                    <a:pt x="1733" y="433"/>
                    <a:pt x="1450" y="433"/>
                  </a:cubicBezTo>
                  <a:cubicBezTo>
                    <a:pt x="1135" y="433"/>
                    <a:pt x="883" y="307"/>
                    <a:pt x="662" y="118"/>
                  </a:cubicBezTo>
                  <a:cubicBezTo>
                    <a:pt x="583" y="39"/>
                    <a:pt x="489" y="0"/>
                    <a:pt x="3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1"/>
            <p:cNvSpPr/>
            <p:nvPr/>
          </p:nvSpPr>
          <p:spPr>
            <a:xfrm>
              <a:off x="-52411400" y="2463275"/>
              <a:ext cx="17350" cy="17350"/>
            </a:xfrm>
            <a:custGeom>
              <a:rect b="b" l="l" r="r" t="t"/>
              <a:pathLst>
                <a:path extrusionOk="0" h="694" w="694">
                  <a:moveTo>
                    <a:pt x="347" y="1"/>
                  </a:moveTo>
                  <a:cubicBezTo>
                    <a:pt x="158" y="1"/>
                    <a:pt x="0" y="158"/>
                    <a:pt x="0" y="347"/>
                  </a:cubicBezTo>
                  <a:cubicBezTo>
                    <a:pt x="0" y="536"/>
                    <a:pt x="158" y="694"/>
                    <a:pt x="347" y="694"/>
                  </a:cubicBezTo>
                  <a:cubicBezTo>
                    <a:pt x="536" y="694"/>
                    <a:pt x="694" y="536"/>
                    <a:pt x="694" y="347"/>
                  </a:cubicBezTo>
                  <a:cubicBezTo>
                    <a:pt x="694"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1"/>
            <p:cNvSpPr/>
            <p:nvPr/>
          </p:nvSpPr>
          <p:spPr>
            <a:xfrm>
              <a:off x="-52336575" y="2463275"/>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1"/>
            <p:cNvSpPr/>
            <p:nvPr/>
          </p:nvSpPr>
          <p:spPr>
            <a:xfrm>
              <a:off x="-52505925" y="2295525"/>
              <a:ext cx="299325" cy="317425"/>
            </a:xfrm>
            <a:custGeom>
              <a:rect b="b" l="l" r="r" t="t"/>
              <a:pathLst>
                <a:path extrusionOk="0" h="12697" w="11973">
                  <a:moveTo>
                    <a:pt x="8046" y="1489"/>
                  </a:moveTo>
                  <a:cubicBezTo>
                    <a:pt x="8121" y="1489"/>
                    <a:pt x="8192" y="1497"/>
                    <a:pt x="8255" y="1513"/>
                  </a:cubicBezTo>
                  <a:cubicBezTo>
                    <a:pt x="8224" y="1639"/>
                    <a:pt x="8224" y="1765"/>
                    <a:pt x="8224" y="1859"/>
                  </a:cubicBezTo>
                  <a:lnTo>
                    <a:pt x="8224" y="2080"/>
                  </a:lnTo>
                  <a:cubicBezTo>
                    <a:pt x="7909" y="1828"/>
                    <a:pt x="7499" y="1670"/>
                    <a:pt x="7121" y="1607"/>
                  </a:cubicBezTo>
                  <a:cubicBezTo>
                    <a:pt x="7341" y="1513"/>
                    <a:pt x="7594" y="1513"/>
                    <a:pt x="7814" y="1513"/>
                  </a:cubicBezTo>
                  <a:cubicBezTo>
                    <a:pt x="7893" y="1497"/>
                    <a:pt x="7972" y="1489"/>
                    <a:pt x="8046" y="1489"/>
                  </a:cubicBezTo>
                  <a:close/>
                  <a:moveTo>
                    <a:pt x="9326" y="914"/>
                  </a:moveTo>
                  <a:cubicBezTo>
                    <a:pt x="9484" y="1071"/>
                    <a:pt x="9610" y="1261"/>
                    <a:pt x="9673" y="1544"/>
                  </a:cubicBezTo>
                  <a:cubicBezTo>
                    <a:pt x="9452" y="1796"/>
                    <a:pt x="9232" y="2111"/>
                    <a:pt x="9137" y="2458"/>
                  </a:cubicBezTo>
                  <a:cubicBezTo>
                    <a:pt x="9043" y="2269"/>
                    <a:pt x="8980" y="2080"/>
                    <a:pt x="8980" y="1859"/>
                  </a:cubicBezTo>
                  <a:cubicBezTo>
                    <a:pt x="8980" y="1513"/>
                    <a:pt x="9137" y="1198"/>
                    <a:pt x="9326" y="914"/>
                  </a:cubicBezTo>
                  <a:close/>
                  <a:moveTo>
                    <a:pt x="11122" y="1513"/>
                  </a:moveTo>
                  <a:lnTo>
                    <a:pt x="11122" y="1513"/>
                  </a:lnTo>
                  <a:cubicBezTo>
                    <a:pt x="11028" y="2174"/>
                    <a:pt x="10460" y="2741"/>
                    <a:pt x="9767" y="2899"/>
                  </a:cubicBezTo>
                  <a:cubicBezTo>
                    <a:pt x="9925" y="2174"/>
                    <a:pt x="10460" y="1670"/>
                    <a:pt x="11122" y="1513"/>
                  </a:cubicBezTo>
                  <a:close/>
                  <a:moveTo>
                    <a:pt x="6365" y="2237"/>
                  </a:moveTo>
                  <a:cubicBezTo>
                    <a:pt x="7404" y="2237"/>
                    <a:pt x="8287" y="2836"/>
                    <a:pt x="8728" y="3718"/>
                  </a:cubicBezTo>
                  <a:lnTo>
                    <a:pt x="8602" y="3718"/>
                  </a:lnTo>
                  <a:cubicBezTo>
                    <a:pt x="7972" y="3718"/>
                    <a:pt x="7499" y="4222"/>
                    <a:pt x="7499" y="4821"/>
                  </a:cubicBezTo>
                  <a:lnTo>
                    <a:pt x="7499" y="5167"/>
                  </a:lnTo>
                  <a:lnTo>
                    <a:pt x="3025" y="5167"/>
                  </a:lnTo>
                  <a:cubicBezTo>
                    <a:pt x="2206" y="5167"/>
                    <a:pt x="1513" y="4506"/>
                    <a:pt x="1513" y="3686"/>
                  </a:cubicBezTo>
                  <a:cubicBezTo>
                    <a:pt x="1513" y="2899"/>
                    <a:pt x="2206" y="2237"/>
                    <a:pt x="3025" y="2237"/>
                  </a:cubicBezTo>
                  <a:close/>
                  <a:moveTo>
                    <a:pt x="10397" y="3497"/>
                  </a:moveTo>
                  <a:cubicBezTo>
                    <a:pt x="10429" y="3686"/>
                    <a:pt x="10460" y="3875"/>
                    <a:pt x="10460" y="4064"/>
                  </a:cubicBezTo>
                  <a:cubicBezTo>
                    <a:pt x="10460" y="4537"/>
                    <a:pt x="10334" y="4978"/>
                    <a:pt x="10114" y="5388"/>
                  </a:cubicBezTo>
                  <a:cubicBezTo>
                    <a:pt x="9956" y="5608"/>
                    <a:pt x="10145" y="5923"/>
                    <a:pt x="10429" y="5923"/>
                  </a:cubicBezTo>
                  <a:lnTo>
                    <a:pt x="10460" y="5923"/>
                  </a:lnTo>
                  <a:cubicBezTo>
                    <a:pt x="10870" y="5923"/>
                    <a:pt x="11217" y="6238"/>
                    <a:pt x="11217" y="6679"/>
                  </a:cubicBezTo>
                  <a:cubicBezTo>
                    <a:pt x="11217" y="7120"/>
                    <a:pt x="10902" y="7435"/>
                    <a:pt x="10460" y="7435"/>
                  </a:cubicBezTo>
                  <a:lnTo>
                    <a:pt x="9704" y="7435"/>
                  </a:lnTo>
                  <a:lnTo>
                    <a:pt x="9704" y="4821"/>
                  </a:lnTo>
                  <a:cubicBezTo>
                    <a:pt x="9704" y="4443"/>
                    <a:pt x="9641" y="4033"/>
                    <a:pt x="9515" y="3686"/>
                  </a:cubicBezTo>
                  <a:cubicBezTo>
                    <a:pt x="9830" y="3655"/>
                    <a:pt x="10114" y="3592"/>
                    <a:pt x="10397" y="3497"/>
                  </a:cubicBezTo>
                  <a:close/>
                  <a:moveTo>
                    <a:pt x="1513" y="6679"/>
                  </a:moveTo>
                  <a:lnTo>
                    <a:pt x="1513" y="8160"/>
                  </a:lnTo>
                  <a:cubicBezTo>
                    <a:pt x="1104" y="8160"/>
                    <a:pt x="789" y="7845"/>
                    <a:pt x="789" y="7435"/>
                  </a:cubicBezTo>
                  <a:cubicBezTo>
                    <a:pt x="789" y="7026"/>
                    <a:pt x="1135" y="6679"/>
                    <a:pt x="1513" y="6679"/>
                  </a:cubicBezTo>
                  <a:close/>
                  <a:moveTo>
                    <a:pt x="8570" y="4474"/>
                  </a:moveTo>
                  <a:cubicBezTo>
                    <a:pt x="8759" y="4474"/>
                    <a:pt x="8917" y="4632"/>
                    <a:pt x="8917" y="4821"/>
                  </a:cubicBezTo>
                  <a:cubicBezTo>
                    <a:pt x="8980" y="4978"/>
                    <a:pt x="8980" y="8412"/>
                    <a:pt x="8980" y="8570"/>
                  </a:cubicBezTo>
                  <a:cubicBezTo>
                    <a:pt x="8980" y="10460"/>
                    <a:pt x="7467" y="11972"/>
                    <a:pt x="5609" y="11972"/>
                  </a:cubicBezTo>
                  <a:cubicBezTo>
                    <a:pt x="3781" y="11972"/>
                    <a:pt x="2269" y="10460"/>
                    <a:pt x="2269" y="8570"/>
                  </a:cubicBezTo>
                  <a:lnTo>
                    <a:pt x="2269" y="5797"/>
                  </a:lnTo>
                  <a:cubicBezTo>
                    <a:pt x="2521" y="5892"/>
                    <a:pt x="2742" y="5923"/>
                    <a:pt x="3025" y="5923"/>
                  </a:cubicBezTo>
                  <a:lnTo>
                    <a:pt x="7877" y="5923"/>
                  </a:lnTo>
                  <a:cubicBezTo>
                    <a:pt x="8066" y="5923"/>
                    <a:pt x="8224" y="5766"/>
                    <a:pt x="8224" y="5577"/>
                  </a:cubicBezTo>
                  <a:lnTo>
                    <a:pt x="8224" y="4821"/>
                  </a:lnTo>
                  <a:cubicBezTo>
                    <a:pt x="8224" y="4632"/>
                    <a:pt x="8381" y="4474"/>
                    <a:pt x="8570" y="4474"/>
                  </a:cubicBezTo>
                  <a:close/>
                  <a:moveTo>
                    <a:pt x="9358" y="0"/>
                  </a:moveTo>
                  <a:cubicBezTo>
                    <a:pt x="9271" y="0"/>
                    <a:pt x="9185" y="32"/>
                    <a:pt x="9106" y="95"/>
                  </a:cubicBezTo>
                  <a:cubicBezTo>
                    <a:pt x="9043" y="95"/>
                    <a:pt x="8791" y="378"/>
                    <a:pt x="8539" y="819"/>
                  </a:cubicBezTo>
                  <a:cubicBezTo>
                    <a:pt x="8318" y="756"/>
                    <a:pt x="8098" y="725"/>
                    <a:pt x="7877" y="725"/>
                  </a:cubicBezTo>
                  <a:cubicBezTo>
                    <a:pt x="7089" y="725"/>
                    <a:pt x="6365" y="1008"/>
                    <a:pt x="5735" y="1481"/>
                  </a:cubicBezTo>
                  <a:lnTo>
                    <a:pt x="2994" y="1481"/>
                  </a:lnTo>
                  <a:cubicBezTo>
                    <a:pt x="1765" y="1481"/>
                    <a:pt x="757" y="2458"/>
                    <a:pt x="757" y="3718"/>
                  </a:cubicBezTo>
                  <a:cubicBezTo>
                    <a:pt x="757" y="4379"/>
                    <a:pt x="1072" y="5010"/>
                    <a:pt x="1545" y="5419"/>
                  </a:cubicBezTo>
                  <a:cubicBezTo>
                    <a:pt x="1482" y="5451"/>
                    <a:pt x="1482" y="5545"/>
                    <a:pt x="1482" y="5577"/>
                  </a:cubicBezTo>
                  <a:lnTo>
                    <a:pt x="1482" y="5923"/>
                  </a:lnTo>
                  <a:cubicBezTo>
                    <a:pt x="662" y="5923"/>
                    <a:pt x="1" y="6585"/>
                    <a:pt x="1" y="7435"/>
                  </a:cubicBezTo>
                  <a:cubicBezTo>
                    <a:pt x="1" y="8255"/>
                    <a:pt x="662" y="8916"/>
                    <a:pt x="1482" y="8916"/>
                  </a:cubicBezTo>
                  <a:cubicBezTo>
                    <a:pt x="1702" y="10996"/>
                    <a:pt x="3435" y="12697"/>
                    <a:pt x="5577" y="12697"/>
                  </a:cubicBezTo>
                  <a:cubicBezTo>
                    <a:pt x="7877" y="12697"/>
                    <a:pt x="9673" y="10806"/>
                    <a:pt x="9673" y="8570"/>
                  </a:cubicBezTo>
                  <a:lnTo>
                    <a:pt x="9673" y="8223"/>
                  </a:lnTo>
                  <a:lnTo>
                    <a:pt x="10429" y="8223"/>
                  </a:lnTo>
                  <a:cubicBezTo>
                    <a:pt x="11248" y="8223"/>
                    <a:pt x="11941" y="7530"/>
                    <a:pt x="11941" y="6711"/>
                  </a:cubicBezTo>
                  <a:cubicBezTo>
                    <a:pt x="11973" y="6049"/>
                    <a:pt x="11563" y="5482"/>
                    <a:pt x="10965" y="5293"/>
                  </a:cubicBezTo>
                  <a:cubicBezTo>
                    <a:pt x="11122" y="4915"/>
                    <a:pt x="11217" y="4506"/>
                    <a:pt x="11217" y="4064"/>
                  </a:cubicBezTo>
                  <a:cubicBezTo>
                    <a:pt x="11217" y="3718"/>
                    <a:pt x="11185" y="3403"/>
                    <a:pt x="11059" y="3056"/>
                  </a:cubicBezTo>
                  <a:cubicBezTo>
                    <a:pt x="11626" y="2584"/>
                    <a:pt x="11973" y="1859"/>
                    <a:pt x="11973" y="1071"/>
                  </a:cubicBezTo>
                  <a:cubicBezTo>
                    <a:pt x="11973" y="882"/>
                    <a:pt x="11815" y="725"/>
                    <a:pt x="11626" y="725"/>
                  </a:cubicBezTo>
                  <a:cubicBezTo>
                    <a:pt x="11154" y="725"/>
                    <a:pt x="10713" y="851"/>
                    <a:pt x="10303" y="1071"/>
                  </a:cubicBezTo>
                  <a:cubicBezTo>
                    <a:pt x="10082" y="504"/>
                    <a:pt x="9641" y="95"/>
                    <a:pt x="9610" y="95"/>
                  </a:cubicBezTo>
                  <a:cubicBezTo>
                    <a:pt x="9531" y="32"/>
                    <a:pt x="9444" y="0"/>
                    <a:pt x="93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 name="Google Shape;580;p41"/>
          <p:cNvGrpSpPr/>
          <p:nvPr/>
        </p:nvGrpSpPr>
        <p:grpSpPr>
          <a:xfrm>
            <a:off x="923847" y="5818807"/>
            <a:ext cx="426600" cy="450591"/>
            <a:chOff x="-56010850" y="2294725"/>
            <a:chExt cx="319025" cy="319025"/>
          </a:xfrm>
        </p:grpSpPr>
        <p:sp>
          <p:nvSpPr>
            <p:cNvPr id="581" name="Google Shape;581;p41"/>
            <p:cNvSpPr/>
            <p:nvPr/>
          </p:nvSpPr>
          <p:spPr>
            <a:xfrm>
              <a:off x="-55906875" y="2527275"/>
              <a:ext cx="73275" cy="29750"/>
            </a:xfrm>
            <a:custGeom>
              <a:rect b="b" l="l" r="r" t="t"/>
              <a:pathLst>
                <a:path extrusionOk="0" h="1190" w="2931">
                  <a:moveTo>
                    <a:pt x="398" y="1"/>
                  </a:moveTo>
                  <a:cubicBezTo>
                    <a:pt x="308" y="1"/>
                    <a:pt x="221" y="40"/>
                    <a:pt x="158" y="119"/>
                  </a:cubicBezTo>
                  <a:cubicBezTo>
                    <a:pt x="0" y="276"/>
                    <a:pt x="0" y="528"/>
                    <a:pt x="158" y="623"/>
                  </a:cubicBezTo>
                  <a:cubicBezTo>
                    <a:pt x="505" y="1001"/>
                    <a:pt x="977" y="1190"/>
                    <a:pt x="1450" y="1190"/>
                  </a:cubicBezTo>
                  <a:cubicBezTo>
                    <a:pt x="1922" y="1190"/>
                    <a:pt x="2458" y="1001"/>
                    <a:pt x="2773" y="623"/>
                  </a:cubicBezTo>
                  <a:cubicBezTo>
                    <a:pt x="2930" y="465"/>
                    <a:pt x="2930" y="245"/>
                    <a:pt x="2773" y="119"/>
                  </a:cubicBezTo>
                  <a:cubicBezTo>
                    <a:pt x="2694" y="40"/>
                    <a:pt x="2592" y="1"/>
                    <a:pt x="2493" y="1"/>
                  </a:cubicBezTo>
                  <a:cubicBezTo>
                    <a:pt x="2395" y="1"/>
                    <a:pt x="2300" y="40"/>
                    <a:pt x="2237" y="119"/>
                  </a:cubicBezTo>
                  <a:cubicBezTo>
                    <a:pt x="2048" y="308"/>
                    <a:pt x="1733" y="434"/>
                    <a:pt x="1450" y="434"/>
                  </a:cubicBezTo>
                  <a:cubicBezTo>
                    <a:pt x="1135" y="434"/>
                    <a:pt x="883" y="308"/>
                    <a:pt x="662" y="119"/>
                  </a:cubicBezTo>
                  <a:cubicBezTo>
                    <a:pt x="583" y="40"/>
                    <a:pt x="489" y="1"/>
                    <a:pt x="3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1"/>
            <p:cNvSpPr/>
            <p:nvPr/>
          </p:nvSpPr>
          <p:spPr>
            <a:xfrm>
              <a:off x="-55916325" y="2463275"/>
              <a:ext cx="17350" cy="17350"/>
            </a:xfrm>
            <a:custGeom>
              <a:rect b="b" l="l" r="r" t="t"/>
              <a:pathLst>
                <a:path extrusionOk="0" h="694" w="694">
                  <a:moveTo>
                    <a:pt x="347" y="1"/>
                  </a:moveTo>
                  <a:cubicBezTo>
                    <a:pt x="158" y="1"/>
                    <a:pt x="0" y="158"/>
                    <a:pt x="0" y="347"/>
                  </a:cubicBezTo>
                  <a:cubicBezTo>
                    <a:pt x="0" y="536"/>
                    <a:pt x="158" y="694"/>
                    <a:pt x="347" y="694"/>
                  </a:cubicBezTo>
                  <a:cubicBezTo>
                    <a:pt x="536" y="694"/>
                    <a:pt x="694" y="536"/>
                    <a:pt x="694" y="347"/>
                  </a:cubicBezTo>
                  <a:cubicBezTo>
                    <a:pt x="694"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1"/>
            <p:cNvSpPr/>
            <p:nvPr/>
          </p:nvSpPr>
          <p:spPr>
            <a:xfrm>
              <a:off x="-55842300" y="2463275"/>
              <a:ext cx="17350" cy="17350"/>
            </a:xfrm>
            <a:custGeom>
              <a:rect b="b" l="l" r="r" t="t"/>
              <a:pathLst>
                <a:path extrusionOk="0" h="694" w="694">
                  <a:moveTo>
                    <a:pt x="347" y="1"/>
                  </a:moveTo>
                  <a:cubicBezTo>
                    <a:pt x="158" y="1"/>
                    <a:pt x="1" y="158"/>
                    <a:pt x="1" y="347"/>
                  </a:cubicBezTo>
                  <a:cubicBezTo>
                    <a:pt x="1" y="536"/>
                    <a:pt x="158" y="694"/>
                    <a:pt x="347" y="694"/>
                  </a:cubicBezTo>
                  <a:cubicBezTo>
                    <a:pt x="536" y="694"/>
                    <a:pt x="694" y="536"/>
                    <a:pt x="694" y="347"/>
                  </a:cubicBezTo>
                  <a:cubicBezTo>
                    <a:pt x="694"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1"/>
            <p:cNvSpPr/>
            <p:nvPr/>
          </p:nvSpPr>
          <p:spPr>
            <a:xfrm>
              <a:off x="-56010850" y="2294725"/>
              <a:ext cx="319025" cy="319025"/>
            </a:xfrm>
            <a:custGeom>
              <a:rect b="b" l="l" r="r" t="t"/>
              <a:pathLst>
                <a:path extrusionOk="0" h="12761" w="12761">
                  <a:moveTo>
                    <a:pt x="6333" y="4506"/>
                  </a:moveTo>
                  <a:cubicBezTo>
                    <a:pt x="6522" y="4506"/>
                    <a:pt x="6680" y="4664"/>
                    <a:pt x="6680" y="4853"/>
                  </a:cubicBezTo>
                  <a:lnTo>
                    <a:pt x="6680" y="5199"/>
                  </a:lnTo>
                  <a:lnTo>
                    <a:pt x="4475" y="5199"/>
                  </a:lnTo>
                  <a:lnTo>
                    <a:pt x="4475" y="4853"/>
                  </a:lnTo>
                  <a:cubicBezTo>
                    <a:pt x="4475" y="4664"/>
                    <a:pt x="4632" y="4506"/>
                    <a:pt x="4821" y="4506"/>
                  </a:cubicBezTo>
                  <a:close/>
                  <a:moveTo>
                    <a:pt x="5577" y="757"/>
                  </a:moveTo>
                  <a:cubicBezTo>
                    <a:pt x="7814" y="757"/>
                    <a:pt x="9673" y="2616"/>
                    <a:pt x="9673" y="4853"/>
                  </a:cubicBezTo>
                  <a:lnTo>
                    <a:pt x="9673" y="5199"/>
                  </a:lnTo>
                  <a:lnTo>
                    <a:pt x="7436" y="5199"/>
                  </a:lnTo>
                  <a:lnTo>
                    <a:pt x="7436" y="4853"/>
                  </a:lnTo>
                  <a:cubicBezTo>
                    <a:pt x="7436" y="4222"/>
                    <a:pt x="6932" y="3750"/>
                    <a:pt x="6333" y="3750"/>
                  </a:cubicBezTo>
                  <a:lnTo>
                    <a:pt x="4821" y="3750"/>
                  </a:lnTo>
                  <a:cubicBezTo>
                    <a:pt x="4191" y="3750"/>
                    <a:pt x="3718" y="4254"/>
                    <a:pt x="3718" y="4853"/>
                  </a:cubicBezTo>
                  <a:lnTo>
                    <a:pt x="3718" y="5199"/>
                  </a:lnTo>
                  <a:lnTo>
                    <a:pt x="1482" y="5199"/>
                  </a:lnTo>
                  <a:lnTo>
                    <a:pt x="1482" y="4853"/>
                  </a:lnTo>
                  <a:cubicBezTo>
                    <a:pt x="1482" y="2616"/>
                    <a:pt x="3340" y="757"/>
                    <a:pt x="5577" y="757"/>
                  </a:cubicBezTo>
                  <a:close/>
                  <a:moveTo>
                    <a:pt x="1482" y="5955"/>
                  </a:moveTo>
                  <a:lnTo>
                    <a:pt x="1482" y="7467"/>
                  </a:lnTo>
                  <a:cubicBezTo>
                    <a:pt x="1103" y="7467"/>
                    <a:pt x="725" y="7152"/>
                    <a:pt x="725" y="6711"/>
                  </a:cubicBezTo>
                  <a:cubicBezTo>
                    <a:pt x="725" y="6302"/>
                    <a:pt x="1103" y="5955"/>
                    <a:pt x="1482" y="5955"/>
                  </a:cubicBezTo>
                  <a:close/>
                  <a:moveTo>
                    <a:pt x="9704" y="5955"/>
                  </a:moveTo>
                  <a:cubicBezTo>
                    <a:pt x="10114" y="5955"/>
                    <a:pt x="10460" y="6302"/>
                    <a:pt x="10460" y="6711"/>
                  </a:cubicBezTo>
                  <a:cubicBezTo>
                    <a:pt x="10460" y="7089"/>
                    <a:pt x="10145" y="7467"/>
                    <a:pt x="9704" y="7467"/>
                  </a:cubicBezTo>
                  <a:lnTo>
                    <a:pt x="9704" y="5955"/>
                  </a:lnTo>
                  <a:close/>
                  <a:moveTo>
                    <a:pt x="9011" y="5955"/>
                  </a:moveTo>
                  <a:cubicBezTo>
                    <a:pt x="8980" y="6270"/>
                    <a:pt x="8980" y="8318"/>
                    <a:pt x="8980" y="8633"/>
                  </a:cubicBezTo>
                  <a:cubicBezTo>
                    <a:pt x="8980" y="10492"/>
                    <a:pt x="7467" y="11973"/>
                    <a:pt x="5609" y="11973"/>
                  </a:cubicBezTo>
                  <a:cubicBezTo>
                    <a:pt x="3781" y="11973"/>
                    <a:pt x="2269" y="10492"/>
                    <a:pt x="2269" y="8633"/>
                  </a:cubicBezTo>
                  <a:lnTo>
                    <a:pt x="2269" y="5955"/>
                  </a:lnTo>
                  <a:close/>
                  <a:moveTo>
                    <a:pt x="5577" y="1"/>
                  </a:moveTo>
                  <a:cubicBezTo>
                    <a:pt x="2899" y="1"/>
                    <a:pt x="725" y="2175"/>
                    <a:pt x="725" y="4853"/>
                  </a:cubicBezTo>
                  <a:lnTo>
                    <a:pt x="725" y="5451"/>
                  </a:lnTo>
                  <a:cubicBezTo>
                    <a:pt x="316" y="5703"/>
                    <a:pt x="1" y="6207"/>
                    <a:pt x="1" y="6743"/>
                  </a:cubicBezTo>
                  <a:cubicBezTo>
                    <a:pt x="1" y="7562"/>
                    <a:pt x="662" y="8255"/>
                    <a:pt x="1482" y="8255"/>
                  </a:cubicBezTo>
                  <a:lnTo>
                    <a:pt x="1482" y="8665"/>
                  </a:lnTo>
                  <a:cubicBezTo>
                    <a:pt x="1482" y="10933"/>
                    <a:pt x="3340" y="12760"/>
                    <a:pt x="5577" y="12760"/>
                  </a:cubicBezTo>
                  <a:cubicBezTo>
                    <a:pt x="7814" y="12760"/>
                    <a:pt x="9673" y="10933"/>
                    <a:pt x="9673" y="8665"/>
                  </a:cubicBezTo>
                  <a:lnTo>
                    <a:pt x="9673" y="8255"/>
                  </a:lnTo>
                  <a:cubicBezTo>
                    <a:pt x="10492" y="8255"/>
                    <a:pt x="11185" y="7562"/>
                    <a:pt x="11185" y="6743"/>
                  </a:cubicBezTo>
                  <a:cubicBezTo>
                    <a:pt x="11185" y="6459"/>
                    <a:pt x="11091" y="6239"/>
                    <a:pt x="10965" y="5987"/>
                  </a:cubicBezTo>
                  <a:lnTo>
                    <a:pt x="12351" y="5987"/>
                  </a:lnTo>
                  <a:cubicBezTo>
                    <a:pt x="12540" y="5987"/>
                    <a:pt x="12697" y="5829"/>
                    <a:pt x="12697" y="5640"/>
                  </a:cubicBezTo>
                  <a:cubicBezTo>
                    <a:pt x="12760" y="5420"/>
                    <a:pt x="12540" y="5199"/>
                    <a:pt x="12351" y="5199"/>
                  </a:cubicBezTo>
                  <a:lnTo>
                    <a:pt x="10429" y="5199"/>
                  </a:lnTo>
                  <a:lnTo>
                    <a:pt x="10429" y="4853"/>
                  </a:lnTo>
                  <a:cubicBezTo>
                    <a:pt x="10429" y="2175"/>
                    <a:pt x="8255" y="1"/>
                    <a:pt x="55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 name="Google Shape;585;p41"/>
          <p:cNvSpPr txBox="1"/>
          <p:nvPr/>
        </p:nvSpPr>
        <p:spPr>
          <a:xfrm>
            <a:off x="245263" y="772452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endParaRPr b="1" sz="2200">
              <a:highlight>
                <a:schemeClr val="accent5"/>
              </a:highlight>
              <a:latin typeface="Mada"/>
              <a:ea typeface="Mada"/>
              <a:cs typeface="Mada"/>
              <a:sym typeface="Mada"/>
            </a:endParaRPr>
          </a:p>
        </p:txBody>
      </p:sp>
      <p:sp>
        <p:nvSpPr>
          <p:cNvPr id="586" name="Google Shape;586;p41"/>
          <p:cNvSpPr txBox="1"/>
          <p:nvPr/>
        </p:nvSpPr>
        <p:spPr>
          <a:xfrm>
            <a:off x="461838" y="8293475"/>
            <a:ext cx="6636300" cy="1264800"/>
          </a:xfrm>
          <a:prstGeom prst="rect">
            <a:avLst/>
          </a:prstGeom>
          <a:noFill/>
          <a:ln cap="flat" cmpd="sng" w="9525">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diagnosis is made by </a:t>
            </a:r>
            <a:r>
              <a:rPr b="1" lang="ar" sz="1200">
                <a:latin typeface="Mada"/>
                <a:ea typeface="Mada"/>
                <a:cs typeface="Mada"/>
                <a:sym typeface="Mada"/>
              </a:rPr>
              <a:t>lumbar puncture.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CSF usually contains an </a:t>
            </a:r>
            <a:r>
              <a:rPr b="1" lang="ar" sz="1200">
                <a:latin typeface="Mada"/>
                <a:ea typeface="Mada"/>
                <a:cs typeface="Mada"/>
                <a:sym typeface="Mada"/>
              </a:rPr>
              <a:t>excess of lymphocytes.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While </a:t>
            </a:r>
            <a:r>
              <a:rPr b="1" lang="ar" sz="1200">
                <a:latin typeface="Mada"/>
                <a:ea typeface="Mada"/>
                <a:cs typeface="Mada"/>
                <a:sym typeface="Mada"/>
              </a:rPr>
              <a:t>glucose </a:t>
            </a:r>
            <a:r>
              <a:rPr lang="ar" sz="1200">
                <a:latin typeface="Mada"/>
                <a:ea typeface="Mada"/>
                <a:cs typeface="Mada"/>
                <a:sym typeface="Mada"/>
              </a:rPr>
              <a:t>and </a:t>
            </a:r>
            <a:r>
              <a:rPr b="1" lang="ar" sz="1200">
                <a:latin typeface="Mada"/>
                <a:ea typeface="Mada"/>
                <a:cs typeface="Mada"/>
                <a:sym typeface="Mada"/>
              </a:rPr>
              <a:t>protein levels </a:t>
            </a:r>
            <a:r>
              <a:rPr lang="ar" sz="1200">
                <a:latin typeface="Mada"/>
                <a:ea typeface="Mada"/>
                <a:cs typeface="Mada"/>
                <a:sym typeface="Mada"/>
              </a:rPr>
              <a:t>are commonly normal, the latter may be raised.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is important to verify that the patient has not received antibiotics (for whatever cause) prior to the lumbar puncture, as CSF lymphocytosis can also be found in partially treated bacterial meningitis.</a:t>
            </a:r>
            <a:endParaRPr sz="1200">
              <a:latin typeface="Mada"/>
              <a:ea typeface="Mada"/>
              <a:cs typeface="Mada"/>
              <a:sym typeface="Mada"/>
            </a:endParaRPr>
          </a:p>
        </p:txBody>
      </p:sp>
      <p:sp>
        <p:nvSpPr>
          <p:cNvPr id="587" name="Google Shape;587;p41"/>
          <p:cNvSpPr/>
          <p:nvPr/>
        </p:nvSpPr>
        <p:spPr>
          <a:xfrm>
            <a:off x="461840" y="8379701"/>
            <a:ext cx="230899" cy="207863"/>
          </a:xfrm>
          <a:custGeom>
            <a:rect b="b" l="l" r="r" t="t"/>
            <a:pathLst>
              <a:path extrusionOk="0" h="11839" w="11973">
                <a:moveTo>
                  <a:pt x="9322" y="655"/>
                </a:moveTo>
                <a:cubicBezTo>
                  <a:pt x="9413" y="655"/>
                  <a:pt x="9499" y="686"/>
                  <a:pt x="9547" y="749"/>
                </a:cubicBezTo>
                <a:lnTo>
                  <a:pt x="11027" y="2198"/>
                </a:lnTo>
                <a:cubicBezTo>
                  <a:pt x="11122" y="2324"/>
                  <a:pt x="11122" y="2545"/>
                  <a:pt x="11027" y="2671"/>
                </a:cubicBezTo>
                <a:cubicBezTo>
                  <a:pt x="10964" y="2718"/>
                  <a:pt x="10870" y="2742"/>
                  <a:pt x="10779" y="2742"/>
                </a:cubicBezTo>
                <a:cubicBezTo>
                  <a:pt x="10689" y="2742"/>
                  <a:pt x="10602" y="2718"/>
                  <a:pt x="10555" y="2671"/>
                </a:cubicBezTo>
                <a:lnTo>
                  <a:pt x="10303" y="2419"/>
                </a:lnTo>
                <a:lnTo>
                  <a:pt x="9074" y="1190"/>
                </a:lnTo>
                <a:cubicBezTo>
                  <a:pt x="8916" y="1096"/>
                  <a:pt x="8916" y="907"/>
                  <a:pt x="9074" y="749"/>
                </a:cubicBezTo>
                <a:cubicBezTo>
                  <a:pt x="9137" y="686"/>
                  <a:pt x="9232" y="655"/>
                  <a:pt x="9322" y="655"/>
                </a:cubicBezTo>
                <a:close/>
                <a:moveTo>
                  <a:pt x="9106" y="2230"/>
                </a:moveTo>
                <a:lnTo>
                  <a:pt x="9547" y="2702"/>
                </a:lnTo>
                <a:lnTo>
                  <a:pt x="9011" y="3270"/>
                </a:lnTo>
                <a:lnTo>
                  <a:pt x="8538" y="2797"/>
                </a:lnTo>
                <a:lnTo>
                  <a:pt x="9106" y="2230"/>
                </a:lnTo>
                <a:close/>
                <a:moveTo>
                  <a:pt x="6333" y="1694"/>
                </a:moveTo>
                <a:cubicBezTo>
                  <a:pt x="6396" y="1694"/>
                  <a:pt x="6522" y="1726"/>
                  <a:pt x="6554" y="1789"/>
                </a:cubicBezTo>
                <a:lnTo>
                  <a:pt x="8759" y="3994"/>
                </a:lnTo>
                <a:lnTo>
                  <a:pt x="9988" y="5223"/>
                </a:lnTo>
                <a:cubicBezTo>
                  <a:pt x="10082" y="5254"/>
                  <a:pt x="10114" y="5349"/>
                  <a:pt x="10114" y="5475"/>
                </a:cubicBezTo>
                <a:cubicBezTo>
                  <a:pt x="10114" y="5538"/>
                  <a:pt x="10082" y="5664"/>
                  <a:pt x="9988" y="5695"/>
                </a:cubicBezTo>
                <a:cubicBezTo>
                  <a:pt x="9925" y="5727"/>
                  <a:pt x="9830" y="5821"/>
                  <a:pt x="9767" y="5821"/>
                </a:cubicBezTo>
                <a:cubicBezTo>
                  <a:pt x="9673" y="5821"/>
                  <a:pt x="9547" y="5790"/>
                  <a:pt x="9515" y="5695"/>
                </a:cubicBezTo>
                <a:lnTo>
                  <a:pt x="6081" y="2261"/>
                </a:lnTo>
                <a:cubicBezTo>
                  <a:pt x="6018" y="2198"/>
                  <a:pt x="5987" y="2104"/>
                  <a:pt x="5987" y="2041"/>
                </a:cubicBezTo>
                <a:cubicBezTo>
                  <a:pt x="5987" y="1946"/>
                  <a:pt x="6018" y="1852"/>
                  <a:pt x="6081" y="1789"/>
                </a:cubicBezTo>
                <a:cubicBezTo>
                  <a:pt x="6176" y="1726"/>
                  <a:pt x="6239" y="1694"/>
                  <a:pt x="6333" y="1694"/>
                </a:cubicBezTo>
                <a:close/>
                <a:moveTo>
                  <a:pt x="6333" y="3459"/>
                </a:moveTo>
                <a:lnTo>
                  <a:pt x="8286" y="5412"/>
                </a:lnTo>
                <a:lnTo>
                  <a:pt x="7782" y="5947"/>
                </a:lnTo>
                <a:lnTo>
                  <a:pt x="7026" y="5191"/>
                </a:lnTo>
                <a:cubicBezTo>
                  <a:pt x="6979" y="5128"/>
                  <a:pt x="6892" y="5097"/>
                  <a:pt x="6802" y="5097"/>
                </a:cubicBezTo>
                <a:cubicBezTo>
                  <a:pt x="6711" y="5097"/>
                  <a:pt x="6617" y="5128"/>
                  <a:pt x="6554" y="5191"/>
                </a:cubicBezTo>
                <a:cubicBezTo>
                  <a:pt x="6459" y="5317"/>
                  <a:pt x="6459" y="5538"/>
                  <a:pt x="6554" y="5664"/>
                </a:cubicBezTo>
                <a:lnTo>
                  <a:pt x="7310" y="6420"/>
                </a:lnTo>
                <a:lnTo>
                  <a:pt x="6837" y="6893"/>
                </a:lnTo>
                <a:lnTo>
                  <a:pt x="4884" y="4908"/>
                </a:lnTo>
                <a:lnTo>
                  <a:pt x="6333" y="3459"/>
                </a:lnTo>
                <a:close/>
                <a:moveTo>
                  <a:pt x="4348" y="5506"/>
                </a:moveTo>
                <a:lnTo>
                  <a:pt x="6333" y="7460"/>
                </a:lnTo>
                <a:lnTo>
                  <a:pt x="5860" y="7932"/>
                </a:lnTo>
                <a:lnTo>
                  <a:pt x="5388" y="7460"/>
                </a:lnTo>
                <a:cubicBezTo>
                  <a:pt x="5325" y="7412"/>
                  <a:pt x="5238" y="7389"/>
                  <a:pt x="5152" y="7389"/>
                </a:cubicBezTo>
                <a:cubicBezTo>
                  <a:pt x="5065" y="7389"/>
                  <a:pt x="4978" y="7412"/>
                  <a:pt x="4915" y="7460"/>
                </a:cubicBezTo>
                <a:cubicBezTo>
                  <a:pt x="4789" y="7586"/>
                  <a:pt x="4789" y="7838"/>
                  <a:pt x="4915" y="7932"/>
                </a:cubicBezTo>
                <a:lnTo>
                  <a:pt x="5388" y="8405"/>
                </a:lnTo>
                <a:lnTo>
                  <a:pt x="5167" y="8657"/>
                </a:lnTo>
                <a:cubicBezTo>
                  <a:pt x="4915" y="8846"/>
                  <a:pt x="4632" y="8940"/>
                  <a:pt x="4360" y="8940"/>
                </a:cubicBezTo>
                <a:cubicBezTo>
                  <a:pt x="4088" y="8940"/>
                  <a:pt x="3828" y="8846"/>
                  <a:pt x="3624" y="8657"/>
                </a:cubicBezTo>
                <a:lnTo>
                  <a:pt x="3151" y="8184"/>
                </a:lnTo>
                <a:cubicBezTo>
                  <a:pt x="2742" y="7775"/>
                  <a:pt x="2742" y="7113"/>
                  <a:pt x="3151" y="6735"/>
                </a:cubicBezTo>
                <a:lnTo>
                  <a:pt x="4348" y="5506"/>
                </a:lnTo>
                <a:close/>
                <a:moveTo>
                  <a:pt x="2678" y="8657"/>
                </a:moveTo>
                <a:lnTo>
                  <a:pt x="3151" y="9129"/>
                </a:lnTo>
                <a:lnTo>
                  <a:pt x="2899" y="9350"/>
                </a:lnTo>
                <a:cubicBezTo>
                  <a:pt x="2836" y="9413"/>
                  <a:pt x="2749" y="9444"/>
                  <a:pt x="2663" y="9444"/>
                </a:cubicBezTo>
                <a:cubicBezTo>
                  <a:pt x="2576" y="9444"/>
                  <a:pt x="2489" y="9413"/>
                  <a:pt x="2426" y="9350"/>
                </a:cubicBezTo>
                <a:cubicBezTo>
                  <a:pt x="2300" y="9255"/>
                  <a:pt x="2300" y="9003"/>
                  <a:pt x="2426" y="8877"/>
                </a:cubicBezTo>
                <a:lnTo>
                  <a:pt x="2678" y="8657"/>
                </a:lnTo>
                <a:close/>
                <a:moveTo>
                  <a:pt x="9389" y="1"/>
                </a:moveTo>
                <a:cubicBezTo>
                  <a:pt x="9121" y="1"/>
                  <a:pt x="8853" y="103"/>
                  <a:pt x="8664" y="308"/>
                </a:cubicBezTo>
                <a:cubicBezTo>
                  <a:pt x="8255" y="686"/>
                  <a:pt x="8255" y="1379"/>
                  <a:pt x="8664" y="1757"/>
                </a:cubicBezTo>
                <a:lnTo>
                  <a:pt x="8097" y="2324"/>
                </a:lnTo>
                <a:lnTo>
                  <a:pt x="7121" y="1316"/>
                </a:lnTo>
                <a:cubicBezTo>
                  <a:pt x="6932" y="1127"/>
                  <a:pt x="6648" y="1001"/>
                  <a:pt x="6365" y="1001"/>
                </a:cubicBezTo>
                <a:cubicBezTo>
                  <a:pt x="6081" y="1001"/>
                  <a:pt x="5829" y="1127"/>
                  <a:pt x="5608" y="1316"/>
                </a:cubicBezTo>
                <a:cubicBezTo>
                  <a:pt x="5419" y="1537"/>
                  <a:pt x="5293" y="1789"/>
                  <a:pt x="5293" y="2072"/>
                </a:cubicBezTo>
                <a:cubicBezTo>
                  <a:pt x="5293" y="2356"/>
                  <a:pt x="5419" y="2639"/>
                  <a:pt x="5608" y="2828"/>
                </a:cubicBezTo>
                <a:lnTo>
                  <a:pt x="5860" y="3049"/>
                </a:lnTo>
                <a:lnTo>
                  <a:pt x="2678" y="6263"/>
                </a:lnTo>
                <a:cubicBezTo>
                  <a:pt x="2143" y="6767"/>
                  <a:pt x="2048" y="7460"/>
                  <a:pt x="2269" y="8090"/>
                </a:cubicBezTo>
                <a:lnTo>
                  <a:pt x="1922" y="8468"/>
                </a:lnTo>
                <a:cubicBezTo>
                  <a:pt x="1607" y="8783"/>
                  <a:pt x="1513" y="9255"/>
                  <a:pt x="1733" y="9634"/>
                </a:cubicBezTo>
                <a:lnTo>
                  <a:pt x="95" y="11240"/>
                </a:lnTo>
                <a:cubicBezTo>
                  <a:pt x="1" y="11366"/>
                  <a:pt x="1" y="11618"/>
                  <a:pt x="95" y="11713"/>
                </a:cubicBezTo>
                <a:cubicBezTo>
                  <a:pt x="190" y="11807"/>
                  <a:pt x="284" y="11839"/>
                  <a:pt x="347" y="11839"/>
                </a:cubicBezTo>
                <a:cubicBezTo>
                  <a:pt x="410" y="11839"/>
                  <a:pt x="536" y="11807"/>
                  <a:pt x="568" y="11713"/>
                </a:cubicBezTo>
                <a:lnTo>
                  <a:pt x="2206" y="10106"/>
                </a:lnTo>
                <a:cubicBezTo>
                  <a:pt x="2363" y="10201"/>
                  <a:pt x="2458" y="10232"/>
                  <a:pt x="2615" y="10232"/>
                </a:cubicBezTo>
                <a:cubicBezTo>
                  <a:pt x="2899" y="10232"/>
                  <a:pt x="3183" y="10106"/>
                  <a:pt x="3372" y="9917"/>
                </a:cubicBezTo>
                <a:lnTo>
                  <a:pt x="3718" y="9571"/>
                </a:lnTo>
                <a:cubicBezTo>
                  <a:pt x="3939" y="9634"/>
                  <a:pt x="4159" y="9665"/>
                  <a:pt x="4348" y="9665"/>
                </a:cubicBezTo>
                <a:cubicBezTo>
                  <a:pt x="4789" y="9665"/>
                  <a:pt x="5262" y="9508"/>
                  <a:pt x="5577" y="9161"/>
                </a:cubicBezTo>
                <a:lnTo>
                  <a:pt x="8759" y="5979"/>
                </a:lnTo>
                <a:lnTo>
                  <a:pt x="9011" y="6199"/>
                </a:lnTo>
                <a:cubicBezTo>
                  <a:pt x="9200" y="6420"/>
                  <a:pt x="9484" y="6515"/>
                  <a:pt x="9767" y="6515"/>
                </a:cubicBezTo>
                <a:cubicBezTo>
                  <a:pt x="10019" y="6515"/>
                  <a:pt x="10303" y="6420"/>
                  <a:pt x="10492" y="6199"/>
                </a:cubicBezTo>
                <a:cubicBezTo>
                  <a:pt x="10712" y="6010"/>
                  <a:pt x="10807" y="5727"/>
                  <a:pt x="10807" y="5475"/>
                </a:cubicBezTo>
                <a:cubicBezTo>
                  <a:pt x="10807" y="5191"/>
                  <a:pt x="10712" y="4908"/>
                  <a:pt x="10492" y="4719"/>
                </a:cubicBezTo>
                <a:lnTo>
                  <a:pt x="9515" y="3711"/>
                </a:lnTo>
                <a:lnTo>
                  <a:pt x="10082" y="3207"/>
                </a:lnTo>
                <a:cubicBezTo>
                  <a:pt x="10271" y="3427"/>
                  <a:pt x="10555" y="3522"/>
                  <a:pt x="10807" y="3522"/>
                </a:cubicBezTo>
                <a:cubicBezTo>
                  <a:pt x="11090" y="3522"/>
                  <a:pt x="11374" y="3427"/>
                  <a:pt x="11563" y="3207"/>
                </a:cubicBezTo>
                <a:cubicBezTo>
                  <a:pt x="11972" y="2828"/>
                  <a:pt x="11972" y="2167"/>
                  <a:pt x="11563" y="1757"/>
                </a:cubicBezTo>
                <a:lnTo>
                  <a:pt x="10114" y="308"/>
                </a:lnTo>
                <a:cubicBezTo>
                  <a:pt x="9925" y="103"/>
                  <a:pt x="9657" y="1"/>
                  <a:pt x="93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grpSp>
        <p:nvGrpSpPr>
          <p:cNvPr id="588" name="Google Shape;588;p41"/>
          <p:cNvGrpSpPr/>
          <p:nvPr/>
        </p:nvGrpSpPr>
        <p:grpSpPr>
          <a:xfrm>
            <a:off x="2617832" y="7781998"/>
            <a:ext cx="453592" cy="335634"/>
            <a:chOff x="-25844850" y="2357750"/>
            <a:chExt cx="296175" cy="279625"/>
          </a:xfrm>
        </p:grpSpPr>
        <p:sp>
          <p:nvSpPr>
            <p:cNvPr id="589" name="Google Shape;589;p41"/>
            <p:cNvSpPr/>
            <p:nvPr/>
          </p:nvSpPr>
          <p:spPr>
            <a:xfrm>
              <a:off x="-25792075" y="2428625"/>
              <a:ext cx="191425" cy="208750"/>
            </a:xfrm>
            <a:custGeom>
              <a:rect b="b" l="l" r="r" t="t"/>
              <a:pathLst>
                <a:path extrusionOk="0" h="8350" w="7657">
                  <a:moveTo>
                    <a:pt x="3781" y="2773"/>
                  </a:moveTo>
                  <a:cubicBezTo>
                    <a:pt x="3970" y="2773"/>
                    <a:pt x="4128" y="2931"/>
                    <a:pt x="4128" y="3120"/>
                  </a:cubicBezTo>
                  <a:cubicBezTo>
                    <a:pt x="4128" y="3309"/>
                    <a:pt x="3970" y="3466"/>
                    <a:pt x="3781" y="3466"/>
                  </a:cubicBezTo>
                  <a:cubicBezTo>
                    <a:pt x="3592" y="3466"/>
                    <a:pt x="3435" y="3309"/>
                    <a:pt x="3435" y="3120"/>
                  </a:cubicBezTo>
                  <a:cubicBezTo>
                    <a:pt x="3435" y="2931"/>
                    <a:pt x="3592" y="2773"/>
                    <a:pt x="3781" y="2773"/>
                  </a:cubicBezTo>
                  <a:close/>
                  <a:moveTo>
                    <a:pt x="3813" y="694"/>
                  </a:moveTo>
                  <a:cubicBezTo>
                    <a:pt x="5167" y="694"/>
                    <a:pt x="6270" y="1796"/>
                    <a:pt x="6270" y="3120"/>
                  </a:cubicBezTo>
                  <a:lnTo>
                    <a:pt x="6270" y="6239"/>
                  </a:lnTo>
                  <a:lnTo>
                    <a:pt x="4191" y="6239"/>
                  </a:lnTo>
                  <a:lnTo>
                    <a:pt x="4191" y="4096"/>
                  </a:lnTo>
                  <a:cubicBezTo>
                    <a:pt x="4569" y="3939"/>
                    <a:pt x="4884" y="3592"/>
                    <a:pt x="4884" y="3120"/>
                  </a:cubicBezTo>
                  <a:cubicBezTo>
                    <a:pt x="4884" y="2521"/>
                    <a:pt x="4411" y="2111"/>
                    <a:pt x="3876" y="2111"/>
                  </a:cubicBezTo>
                  <a:cubicBezTo>
                    <a:pt x="3277" y="2111"/>
                    <a:pt x="2836" y="2584"/>
                    <a:pt x="2836" y="3120"/>
                  </a:cubicBezTo>
                  <a:cubicBezTo>
                    <a:pt x="2836" y="3561"/>
                    <a:pt x="3120" y="3939"/>
                    <a:pt x="3561" y="4096"/>
                  </a:cubicBezTo>
                  <a:lnTo>
                    <a:pt x="3561" y="6239"/>
                  </a:lnTo>
                  <a:lnTo>
                    <a:pt x="1450" y="6239"/>
                  </a:lnTo>
                  <a:lnTo>
                    <a:pt x="1450" y="3120"/>
                  </a:lnTo>
                  <a:lnTo>
                    <a:pt x="1387" y="3120"/>
                  </a:lnTo>
                  <a:cubicBezTo>
                    <a:pt x="1387" y="1796"/>
                    <a:pt x="2489" y="694"/>
                    <a:pt x="3813" y="694"/>
                  </a:cubicBezTo>
                  <a:close/>
                  <a:moveTo>
                    <a:pt x="6585" y="6932"/>
                  </a:moveTo>
                  <a:cubicBezTo>
                    <a:pt x="6774" y="6932"/>
                    <a:pt x="6932" y="7089"/>
                    <a:pt x="6932" y="7310"/>
                  </a:cubicBezTo>
                  <a:lnTo>
                    <a:pt x="6932" y="7625"/>
                  </a:lnTo>
                  <a:lnTo>
                    <a:pt x="662" y="7625"/>
                  </a:lnTo>
                  <a:lnTo>
                    <a:pt x="662" y="7310"/>
                  </a:lnTo>
                  <a:cubicBezTo>
                    <a:pt x="662" y="7089"/>
                    <a:pt x="820" y="6932"/>
                    <a:pt x="1040" y="6932"/>
                  </a:cubicBezTo>
                  <a:close/>
                  <a:moveTo>
                    <a:pt x="3813" y="1"/>
                  </a:moveTo>
                  <a:cubicBezTo>
                    <a:pt x="2080" y="1"/>
                    <a:pt x="725" y="1418"/>
                    <a:pt x="725" y="3120"/>
                  </a:cubicBezTo>
                  <a:lnTo>
                    <a:pt x="725" y="6302"/>
                  </a:lnTo>
                  <a:cubicBezTo>
                    <a:pt x="316" y="6459"/>
                    <a:pt x="1" y="6837"/>
                    <a:pt x="1" y="7310"/>
                  </a:cubicBezTo>
                  <a:lnTo>
                    <a:pt x="1" y="8003"/>
                  </a:lnTo>
                  <a:cubicBezTo>
                    <a:pt x="1" y="8192"/>
                    <a:pt x="158" y="8349"/>
                    <a:pt x="347" y="8349"/>
                  </a:cubicBezTo>
                  <a:lnTo>
                    <a:pt x="7278" y="8349"/>
                  </a:lnTo>
                  <a:cubicBezTo>
                    <a:pt x="7499" y="8349"/>
                    <a:pt x="7656" y="8192"/>
                    <a:pt x="7656" y="8003"/>
                  </a:cubicBezTo>
                  <a:lnTo>
                    <a:pt x="7656" y="7310"/>
                  </a:lnTo>
                  <a:cubicBezTo>
                    <a:pt x="7593" y="6837"/>
                    <a:pt x="7341" y="6428"/>
                    <a:pt x="6932" y="6302"/>
                  </a:cubicBezTo>
                  <a:lnTo>
                    <a:pt x="6932" y="3120"/>
                  </a:lnTo>
                  <a:cubicBezTo>
                    <a:pt x="6932" y="1387"/>
                    <a:pt x="5514" y="1"/>
                    <a:pt x="38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1"/>
            <p:cNvSpPr/>
            <p:nvPr/>
          </p:nvSpPr>
          <p:spPr>
            <a:xfrm>
              <a:off x="-25602250" y="2497950"/>
              <a:ext cx="53575" cy="17350"/>
            </a:xfrm>
            <a:custGeom>
              <a:rect b="b" l="l" r="r" t="t"/>
              <a:pathLst>
                <a:path extrusionOk="0" h="694" w="2143">
                  <a:moveTo>
                    <a:pt x="378" y="0"/>
                  </a:moveTo>
                  <a:cubicBezTo>
                    <a:pt x="158" y="0"/>
                    <a:pt x="0" y="158"/>
                    <a:pt x="0" y="347"/>
                  </a:cubicBezTo>
                  <a:cubicBezTo>
                    <a:pt x="0" y="536"/>
                    <a:pt x="158" y="693"/>
                    <a:pt x="378" y="693"/>
                  </a:cubicBezTo>
                  <a:lnTo>
                    <a:pt x="1796" y="693"/>
                  </a:lnTo>
                  <a:cubicBezTo>
                    <a:pt x="1985" y="693"/>
                    <a:pt x="2143" y="536"/>
                    <a:pt x="2143" y="347"/>
                  </a:cubicBezTo>
                  <a:cubicBezTo>
                    <a:pt x="2143" y="158"/>
                    <a:pt x="1985" y="0"/>
                    <a:pt x="17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1"/>
            <p:cNvSpPr/>
            <p:nvPr/>
          </p:nvSpPr>
          <p:spPr>
            <a:xfrm>
              <a:off x="-25844850" y="2497950"/>
              <a:ext cx="52800" cy="17350"/>
            </a:xfrm>
            <a:custGeom>
              <a:rect b="b" l="l" r="r" t="t"/>
              <a:pathLst>
                <a:path extrusionOk="0" h="694" w="2112">
                  <a:moveTo>
                    <a:pt x="347" y="0"/>
                  </a:moveTo>
                  <a:cubicBezTo>
                    <a:pt x="158" y="0"/>
                    <a:pt x="1" y="158"/>
                    <a:pt x="1" y="347"/>
                  </a:cubicBezTo>
                  <a:cubicBezTo>
                    <a:pt x="1" y="536"/>
                    <a:pt x="158" y="693"/>
                    <a:pt x="347" y="693"/>
                  </a:cubicBezTo>
                  <a:lnTo>
                    <a:pt x="1765" y="693"/>
                  </a:lnTo>
                  <a:cubicBezTo>
                    <a:pt x="1954" y="693"/>
                    <a:pt x="2112" y="536"/>
                    <a:pt x="2112" y="347"/>
                  </a:cubicBezTo>
                  <a:cubicBezTo>
                    <a:pt x="2080" y="158"/>
                    <a:pt x="1923" y="0"/>
                    <a:pt x="176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1"/>
            <p:cNvSpPr/>
            <p:nvPr/>
          </p:nvSpPr>
          <p:spPr>
            <a:xfrm>
              <a:off x="-25706225" y="2357750"/>
              <a:ext cx="17350" cy="53575"/>
            </a:xfrm>
            <a:custGeom>
              <a:rect b="b" l="l" r="r" t="t"/>
              <a:pathLst>
                <a:path extrusionOk="0" h="2143" w="694">
                  <a:moveTo>
                    <a:pt x="347" y="0"/>
                  </a:moveTo>
                  <a:cubicBezTo>
                    <a:pt x="158" y="0"/>
                    <a:pt x="1" y="158"/>
                    <a:pt x="1" y="347"/>
                  </a:cubicBezTo>
                  <a:lnTo>
                    <a:pt x="1" y="1764"/>
                  </a:lnTo>
                  <a:cubicBezTo>
                    <a:pt x="1" y="1985"/>
                    <a:pt x="158" y="2143"/>
                    <a:pt x="347" y="2143"/>
                  </a:cubicBezTo>
                  <a:cubicBezTo>
                    <a:pt x="536" y="2143"/>
                    <a:pt x="694" y="1985"/>
                    <a:pt x="694" y="1764"/>
                  </a:cubicBezTo>
                  <a:lnTo>
                    <a:pt x="694" y="347"/>
                  </a:lnTo>
                  <a:cubicBezTo>
                    <a:pt x="694" y="158"/>
                    <a:pt x="536"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1"/>
            <p:cNvSpPr/>
            <p:nvPr/>
          </p:nvSpPr>
          <p:spPr>
            <a:xfrm>
              <a:off x="-25804675" y="2400275"/>
              <a:ext cx="42550" cy="41775"/>
            </a:xfrm>
            <a:custGeom>
              <a:rect b="b" l="l" r="r" t="t"/>
              <a:pathLst>
                <a:path extrusionOk="0" h="1671" w="1702">
                  <a:moveTo>
                    <a:pt x="351" y="0"/>
                  </a:moveTo>
                  <a:cubicBezTo>
                    <a:pt x="260" y="0"/>
                    <a:pt x="174" y="32"/>
                    <a:pt x="127" y="95"/>
                  </a:cubicBezTo>
                  <a:cubicBezTo>
                    <a:pt x="0" y="189"/>
                    <a:pt x="0" y="442"/>
                    <a:pt x="127" y="568"/>
                  </a:cubicBezTo>
                  <a:lnTo>
                    <a:pt x="1103" y="1544"/>
                  </a:lnTo>
                  <a:cubicBezTo>
                    <a:pt x="1166" y="1607"/>
                    <a:pt x="1261" y="1670"/>
                    <a:pt x="1324" y="1670"/>
                  </a:cubicBezTo>
                  <a:cubicBezTo>
                    <a:pt x="1418" y="1670"/>
                    <a:pt x="1544" y="1607"/>
                    <a:pt x="1576" y="1544"/>
                  </a:cubicBezTo>
                  <a:cubicBezTo>
                    <a:pt x="1702" y="1418"/>
                    <a:pt x="1702" y="1198"/>
                    <a:pt x="1576" y="1072"/>
                  </a:cubicBezTo>
                  <a:lnTo>
                    <a:pt x="599" y="95"/>
                  </a:lnTo>
                  <a:cubicBezTo>
                    <a:pt x="536" y="32"/>
                    <a:pt x="442" y="0"/>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1"/>
            <p:cNvSpPr/>
            <p:nvPr/>
          </p:nvSpPr>
          <p:spPr>
            <a:xfrm>
              <a:off x="-25632175" y="2400275"/>
              <a:ext cx="41750" cy="41775"/>
            </a:xfrm>
            <a:custGeom>
              <a:rect b="b" l="l" r="r" t="t"/>
              <a:pathLst>
                <a:path extrusionOk="0" h="1671" w="1670">
                  <a:moveTo>
                    <a:pt x="1327" y="0"/>
                  </a:moveTo>
                  <a:cubicBezTo>
                    <a:pt x="1237" y="0"/>
                    <a:pt x="1150" y="32"/>
                    <a:pt x="1103" y="95"/>
                  </a:cubicBezTo>
                  <a:lnTo>
                    <a:pt x="95" y="1072"/>
                  </a:lnTo>
                  <a:cubicBezTo>
                    <a:pt x="0" y="1198"/>
                    <a:pt x="0" y="1418"/>
                    <a:pt x="95" y="1544"/>
                  </a:cubicBezTo>
                  <a:cubicBezTo>
                    <a:pt x="158" y="1607"/>
                    <a:pt x="252" y="1670"/>
                    <a:pt x="347" y="1670"/>
                  </a:cubicBezTo>
                  <a:cubicBezTo>
                    <a:pt x="410" y="1670"/>
                    <a:pt x="536" y="1607"/>
                    <a:pt x="567" y="1544"/>
                  </a:cubicBezTo>
                  <a:lnTo>
                    <a:pt x="1575" y="568"/>
                  </a:lnTo>
                  <a:cubicBezTo>
                    <a:pt x="1670" y="442"/>
                    <a:pt x="1670" y="189"/>
                    <a:pt x="1575" y="95"/>
                  </a:cubicBezTo>
                  <a:cubicBezTo>
                    <a:pt x="1512" y="32"/>
                    <a:pt x="1418" y="0"/>
                    <a:pt x="13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95" name="Google Shape;595;p4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96" name="Google Shape;596;p41"/>
          <p:cNvSpPr/>
          <p:nvPr/>
        </p:nvSpPr>
        <p:spPr>
          <a:xfrm>
            <a:off x="13650" y="0"/>
            <a:ext cx="935100" cy="489000"/>
          </a:xfrm>
          <a:prstGeom prst="rect">
            <a:avLst/>
          </a:prstGeom>
          <a:solidFill>
            <a:srgbClr val="1C45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EXTRA</a:t>
            </a:r>
            <a:endParaRPr b="1" sz="1800">
              <a:solidFill>
                <a:srgbClr val="FFFFFF"/>
              </a:solidFill>
              <a:latin typeface="Mada"/>
              <a:ea typeface="Mada"/>
              <a:cs typeface="Mada"/>
              <a:sym typeface="Mada"/>
            </a:endParaRPr>
          </a:p>
        </p:txBody>
      </p:sp>
      <p:sp>
        <p:nvSpPr>
          <p:cNvPr id="597" name="Google Shape;597;p41"/>
          <p:cNvSpPr txBox="1"/>
          <p:nvPr/>
        </p:nvSpPr>
        <p:spPr>
          <a:xfrm>
            <a:off x="255750" y="5247213"/>
            <a:ext cx="70581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 Viral meningitis occurs mainly in children or young adult</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2"/>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03" name="Google Shape;603;p4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Viral meningitis </a:t>
            </a:r>
            <a:r>
              <a:rPr b="1" i="1" lang="ar" sz="2600">
                <a:latin typeface="Mada"/>
                <a:ea typeface="Mada"/>
                <a:cs typeface="Mada"/>
                <a:sym typeface="Mada"/>
              </a:rPr>
              <a:t>cont.</a:t>
            </a:r>
            <a:endParaRPr b="1" i="1" sz="2600">
              <a:latin typeface="Alegreya"/>
              <a:ea typeface="Alegreya"/>
              <a:cs typeface="Alegreya"/>
              <a:sym typeface="Alegreya"/>
            </a:endParaRPr>
          </a:p>
        </p:txBody>
      </p:sp>
      <p:sp>
        <p:nvSpPr>
          <p:cNvPr id="604" name="Google Shape;604;p42"/>
          <p:cNvSpPr txBox="1"/>
          <p:nvPr/>
        </p:nvSpPr>
        <p:spPr>
          <a:xfrm>
            <a:off x="7560000" y="4744600"/>
            <a:ext cx="3225600" cy="4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chemeClr val="accent5"/>
                </a:highlight>
                <a:latin typeface="Mada"/>
                <a:ea typeface="Mada"/>
                <a:cs typeface="Mada"/>
                <a:sym typeface="Mada"/>
              </a:rPr>
              <a:t>Treatment</a:t>
            </a:r>
            <a:endParaRPr b="1">
              <a:highlight>
                <a:schemeClr val="accent5"/>
              </a:highlight>
              <a:latin typeface="Mada"/>
              <a:ea typeface="Mada"/>
              <a:cs typeface="Mada"/>
              <a:sym typeface="Mada"/>
            </a:endParaRPr>
          </a:p>
        </p:txBody>
      </p:sp>
      <p:sp>
        <p:nvSpPr>
          <p:cNvPr id="605" name="Google Shape;605;p42"/>
          <p:cNvSpPr txBox="1"/>
          <p:nvPr/>
        </p:nvSpPr>
        <p:spPr>
          <a:xfrm>
            <a:off x="7560000" y="5041150"/>
            <a:ext cx="52104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ar" sz="1200">
                <a:solidFill>
                  <a:srgbClr val="CC0000"/>
                </a:solidFill>
                <a:latin typeface="Mada"/>
                <a:ea typeface="Mada"/>
                <a:cs typeface="Mada"/>
                <a:sym typeface="Mada"/>
              </a:rPr>
              <a:t>Pyrimethamine </a:t>
            </a:r>
            <a:r>
              <a:rPr lang="ar" sz="1200">
                <a:latin typeface="Mada"/>
                <a:ea typeface="Mada"/>
                <a:cs typeface="Mada"/>
                <a:sym typeface="Mada"/>
              </a:rPr>
              <a:t>200mg once po then 75mg od </a:t>
            </a:r>
            <a:endParaRPr sz="1200">
              <a:latin typeface="Mada"/>
              <a:ea typeface="Mada"/>
              <a:cs typeface="Mada"/>
              <a:sym typeface="Mada"/>
            </a:endParaRPr>
          </a:p>
          <a:p>
            <a:pPr indent="-304800" lvl="0" marL="457200" rtl="0" algn="l">
              <a:spcBef>
                <a:spcPts val="0"/>
              </a:spcBef>
              <a:spcAft>
                <a:spcPts val="0"/>
              </a:spcAft>
              <a:buSzPts val="1200"/>
              <a:buChar char="●"/>
            </a:pPr>
            <a:r>
              <a:rPr b="1" lang="ar" sz="1200">
                <a:solidFill>
                  <a:srgbClr val="CC0000"/>
                </a:solidFill>
                <a:latin typeface="Mada"/>
                <a:ea typeface="Mada"/>
                <a:cs typeface="Mada"/>
                <a:sym typeface="Mada"/>
              </a:rPr>
              <a:t>Sulfadiazine </a:t>
            </a:r>
            <a:r>
              <a:rPr lang="ar" sz="1200">
                <a:latin typeface="Mada"/>
                <a:ea typeface="Mada"/>
                <a:cs typeface="Mada"/>
                <a:sym typeface="Mada"/>
              </a:rPr>
              <a:t>1.5 gm po Q6h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Folinic acid 25 mg po od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Duration? Minimum 6 wks after resolution of signs/symptoms</a:t>
            </a:r>
            <a:endParaRPr sz="1200">
              <a:latin typeface="Mada"/>
              <a:ea typeface="Mada"/>
              <a:cs typeface="Mada"/>
              <a:sym typeface="Mada"/>
            </a:endParaRPr>
          </a:p>
        </p:txBody>
      </p:sp>
      <p:sp>
        <p:nvSpPr>
          <p:cNvPr id="606" name="Google Shape;606;p42"/>
          <p:cNvSpPr txBox="1"/>
          <p:nvPr/>
        </p:nvSpPr>
        <p:spPr>
          <a:xfrm>
            <a:off x="7560000" y="5960650"/>
            <a:ext cx="3225600" cy="4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chemeClr val="accent5"/>
                </a:highlight>
                <a:latin typeface="Mada"/>
                <a:ea typeface="Mada"/>
                <a:cs typeface="Mada"/>
                <a:sym typeface="Mada"/>
              </a:rPr>
              <a:t>Prophylaxis</a:t>
            </a:r>
            <a:endParaRPr b="1">
              <a:highlight>
                <a:schemeClr val="accent5"/>
              </a:highlight>
              <a:latin typeface="Mada"/>
              <a:ea typeface="Mada"/>
              <a:cs typeface="Mada"/>
              <a:sym typeface="Mada"/>
            </a:endParaRPr>
          </a:p>
        </p:txBody>
      </p:sp>
      <p:sp>
        <p:nvSpPr>
          <p:cNvPr id="607" name="Google Shape;607;p42"/>
          <p:cNvSpPr txBox="1"/>
          <p:nvPr/>
        </p:nvSpPr>
        <p:spPr>
          <a:xfrm>
            <a:off x="7560000" y="6257200"/>
            <a:ext cx="7067700" cy="2259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Primary Prophylaxis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TMP-SMX-DS </a:t>
            </a:r>
            <a:r>
              <a:rPr lang="ar" sz="1200">
                <a:latin typeface="Mada"/>
                <a:ea typeface="Mada"/>
                <a:cs typeface="Mada"/>
                <a:sym typeface="Mada"/>
              </a:rPr>
              <a:t>1 tab po od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Sulfa allergy: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Dapsone </a:t>
            </a:r>
            <a:r>
              <a:rPr lang="ar" sz="1200">
                <a:latin typeface="Mada"/>
                <a:ea typeface="Mada"/>
                <a:cs typeface="Mada"/>
                <a:sym typeface="Mada"/>
              </a:rPr>
              <a:t>and </a:t>
            </a:r>
            <a:r>
              <a:rPr b="1" lang="ar" sz="1200">
                <a:latin typeface="Mada"/>
                <a:ea typeface="Mada"/>
                <a:cs typeface="Mada"/>
                <a:sym typeface="Mada"/>
              </a:rPr>
              <a:t>pyrimethamine </a:t>
            </a:r>
            <a:r>
              <a:rPr lang="ar" sz="1200">
                <a:latin typeface="Mada"/>
                <a:ea typeface="Mada"/>
                <a:cs typeface="Mada"/>
                <a:sym typeface="Mada"/>
              </a:rPr>
              <a:t>and </a:t>
            </a:r>
            <a:r>
              <a:rPr b="1" lang="ar" sz="1200">
                <a:latin typeface="Mada"/>
                <a:ea typeface="Mada"/>
                <a:cs typeface="Mada"/>
                <a:sym typeface="Mada"/>
              </a:rPr>
              <a:t>folinic acid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Atovaquone </a:t>
            </a:r>
            <a:r>
              <a:rPr lang="ar" sz="1200">
                <a:latin typeface="Mada"/>
                <a:ea typeface="Mada"/>
                <a:cs typeface="Mada"/>
                <a:sym typeface="Mada"/>
              </a:rPr>
              <a:t>1500 mg po od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Can stop if CD4 &gt; 200 for 3 months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Chronic Suppression (</a:t>
            </a:r>
            <a:r>
              <a:rPr b="1" lang="ar" sz="1200">
                <a:latin typeface="Mada"/>
                <a:ea typeface="Mada"/>
                <a:cs typeface="Mada"/>
                <a:sym typeface="Mada"/>
              </a:rPr>
              <a:t>secondary prophylaxis</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Sulfadiazine </a:t>
            </a:r>
            <a:r>
              <a:rPr lang="ar" sz="1200">
                <a:latin typeface="Mada"/>
                <a:ea typeface="Mada"/>
                <a:cs typeface="Mada"/>
                <a:sym typeface="Mada"/>
              </a:rPr>
              <a:t>2-4gm po divided in 2-4 doses/day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Pyrimethamine </a:t>
            </a:r>
            <a:r>
              <a:rPr lang="ar" sz="1200">
                <a:latin typeface="Mada"/>
                <a:ea typeface="Mada"/>
                <a:cs typeface="Mada"/>
                <a:sym typeface="Mada"/>
              </a:rPr>
              <a:t>25-50mg po od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Folinic acid 10-25mg po od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When to stop? CD4 &gt; 200 for 6 months</a:t>
            </a:r>
            <a:endParaRPr sz="1200">
              <a:latin typeface="Mada"/>
              <a:ea typeface="Mada"/>
              <a:cs typeface="Mada"/>
              <a:sym typeface="Mada"/>
            </a:endParaRPr>
          </a:p>
        </p:txBody>
      </p:sp>
      <p:sp>
        <p:nvSpPr>
          <p:cNvPr id="608" name="Google Shape;608;p42"/>
          <p:cNvSpPr txBox="1"/>
          <p:nvPr/>
        </p:nvSpPr>
        <p:spPr>
          <a:xfrm>
            <a:off x="300675" y="938513"/>
            <a:ext cx="2292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Management</a:t>
            </a:r>
            <a:endParaRPr b="1" sz="2200">
              <a:solidFill>
                <a:srgbClr val="1C4588"/>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2200">
              <a:solidFill>
                <a:srgbClr val="1C4588"/>
              </a:solidFill>
              <a:highlight>
                <a:schemeClr val="accent5"/>
              </a:highlight>
              <a:latin typeface="Alegreya Regular"/>
              <a:ea typeface="Alegreya Regular"/>
              <a:cs typeface="Alegreya Regular"/>
              <a:sym typeface="Alegreya Regular"/>
            </a:endParaRPr>
          </a:p>
        </p:txBody>
      </p:sp>
      <p:sp>
        <p:nvSpPr>
          <p:cNvPr id="609" name="Google Shape;609;p42"/>
          <p:cNvSpPr/>
          <p:nvPr/>
        </p:nvSpPr>
        <p:spPr>
          <a:xfrm>
            <a:off x="470100" y="1532787"/>
            <a:ext cx="6636300" cy="1639200"/>
          </a:xfrm>
          <a:prstGeom prst="snip1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610" name="Google Shape;610;p42"/>
          <p:cNvSpPr/>
          <p:nvPr/>
        </p:nvSpPr>
        <p:spPr>
          <a:xfrm>
            <a:off x="355300" y="1624020"/>
            <a:ext cx="6636300" cy="14622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611" name="Google Shape;611;p42"/>
          <p:cNvSpPr txBox="1"/>
          <p:nvPr/>
        </p:nvSpPr>
        <p:spPr>
          <a:xfrm>
            <a:off x="232400" y="1645450"/>
            <a:ext cx="6555000" cy="1526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There is no specific treatment and the condition is usually benign and self-limiting.</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patient should be treated symptomatically in a quiet environment.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Recovery usually occurs within days, although a lymphocytic pleocytosis may persist in the CSF.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Meningitis may also occur as a complication of a systemic viral infection such as mumps, measles, infectious mononucleosis, herpes zoster and hepatitis.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Whatever the virus, complete recovery without specific therapy is the rule.</a:t>
            </a:r>
            <a:endParaRPr b="1"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p:txBody>
      </p:sp>
      <p:grpSp>
        <p:nvGrpSpPr>
          <p:cNvPr id="612" name="Google Shape;612;p42"/>
          <p:cNvGrpSpPr/>
          <p:nvPr/>
        </p:nvGrpSpPr>
        <p:grpSpPr>
          <a:xfrm>
            <a:off x="2592674" y="1016831"/>
            <a:ext cx="453600" cy="372291"/>
            <a:chOff x="-26179575" y="2710600"/>
            <a:chExt cx="243400" cy="295375"/>
          </a:xfrm>
        </p:grpSpPr>
        <p:sp>
          <p:nvSpPr>
            <p:cNvPr id="613" name="Google Shape;613;p42"/>
            <p:cNvSpPr/>
            <p:nvPr/>
          </p:nvSpPr>
          <p:spPr>
            <a:xfrm>
              <a:off x="-26179575" y="2710600"/>
              <a:ext cx="243400" cy="295375"/>
            </a:xfrm>
            <a:custGeom>
              <a:rect b="b" l="l" r="r" t="t"/>
              <a:pathLst>
                <a:path extrusionOk="0" h="11815" w="9736">
                  <a:moveTo>
                    <a:pt x="7719" y="693"/>
                  </a:moveTo>
                  <a:cubicBezTo>
                    <a:pt x="7845" y="977"/>
                    <a:pt x="7971" y="1166"/>
                    <a:pt x="8191" y="1418"/>
                  </a:cubicBezTo>
                  <a:lnTo>
                    <a:pt x="1008" y="1418"/>
                  </a:lnTo>
                  <a:cubicBezTo>
                    <a:pt x="819" y="1418"/>
                    <a:pt x="662" y="1261"/>
                    <a:pt x="662" y="1072"/>
                  </a:cubicBezTo>
                  <a:cubicBezTo>
                    <a:pt x="662" y="851"/>
                    <a:pt x="819" y="693"/>
                    <a:pt x="1008" y="693"/>
                  </a:cubicBezTo>
                  <a:close/>
                  <a:moveTo>
                    <a:pt x="8979" y="2080"/>
                  </a:moveTo>
                  <a:lnTo>
                    <a:pt x="8979" y="11153"/>
                  </a:lnTo>
                  <a:lnTo>
                    <a:pt x="2048" y="11153"/>
                  </a:lnTo>
                  <a:lnTo>
                    <a:pt x="2048" y="2080"/>
                  </a:lnTo>
                  <a:close/>
                  <a:moveTo>
                    <a:pt x="662" y="2048"/>
                  </a:moveTo>
                  <a:cubicBezTo>
                    <a:pt x="788" y="2080"/>
                    <a:pt x="882" y="2111"/>
                    <a:pt x="1008" y="2111"/>
                  </a:cubicBezTo>
                  <a:lnTo>
                    <a:pt x="1355" y="2111"/>
                  </a:lnTo>
                  <a:lnTo>
                    <a:pt x="1355" y="11185"/>
                  </a:lnTo>
                  <a:cubicBezTo>
                    <a:pt x="977" y="11153"/>
                    <a:pt x="662" y="10838"/>
                    <a:pt x="662" y="10460"/>
                  </a:cubicBezTo>
                  <a:lnTo>
                    <a:pt x="662" y="2048"/>
                  </a:lnTo>
                  <a:close/>
                  <a:moveTo>
                    <a:pt x="1008" y="0"/>
                  </a:moveTo>
                  <a:cubicBezTo>
                    <a:pt x="410" y="0"/>
                    <a:pt x="0" y="473"/>
                    <a:pt x="0" y="1009"/>
                  </a:cubicBezTo>
                  <a:lnTo>
                    <a:pt x="0" y="10428"/>
                  </a:lnTo>
                  <a:cubicBezTo>
                    <a:pt x="0" y="11185"/>
                    <a:pt x="630" y="11815"/>
                    <a:pt x="1355" y="11815"/>
                  </a:cubicBezTo>
                  <a:lnTo>
                    <a:pt x="9357" y="11815"/>
                  </a:lnTo>
                  <a:cubicBezTo>
                    <a:pt x="9578" y="11815"/>
                    <a:pt x="9735" y="11657"/>
                    <a:pt x="9735" y="11468"/>
                  </a:cubicBezTo>
                  <a:lnTo>
                    <a:pt x="9672" y="1733"/>
                  </a:lnTo>
                  <a:cubicBezTo>
                    <a:pt x="9672" y="1576"/>
                    <a:pt x="9609" y="1450"/>
                    <a:pt x="9452" y="1418"/>
                  </a:cubicBezTo>
                  <a:cubicBezTo>
                    <a:pt x="8885" y="1229"/>
                    <a:pt x="8443" y="788"/>
                    <a:pt x="8254" y="221"/>
                  </a:cubicBezTo>
                  <a:cubicBezTo>
                    <a:pt x="8223" y="63"/>
                    <a:pt x="8065" y="0"/>
                    <a:pt x="79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2"/>
            <p:cNvSpPr/>
            <p:nvPr/>
          </p:nvSpPr>
          <p:spPr>
            <a:xfrm>
              <a:off x="-26092950" y="2797225"/>
              <a:ext cx="120525" cy="121325"/>
            </a:xfrm>
            <a:custGeom>
              <a:rect b="b" l="l" r="r" t="t"/>
              <a:pathLst>
                <a:path extrusionOk="0" h="4853" w="4821">
                  <a:moveTo>
                    <a:pt x="2742" y="694"/>
                  </a:moveTo>
                  <a:lnTo>
                    <a:pt x="2742" y="1734"/>
                  </a:lnTo>
                  <a:cubicBezTo>
                    <a:pt x="2742" y="1923"/>
                    <a:pt x="2899" y="2080"/>
                    <a:pt x="3088" y="2080"/>
                  </a:cubicBezTo>
                  <a:lnTo>
                    <a:pt x="4128" y="2080"/>
                  </a:lnTo>
                  <a:lnTo>
                    <a:pt x="4128" y="2805"/>
                  </a:lnTo>
                  <a:lnTo>
                    <a:pt x="3088" y="2805"/>
                  </a:lnTo>
                  <a:cubicBezTo>
                    <a:pt x="2899" y="2805"/>
                    <a:pt x="2742" y="2962"/>
                    <a:pt x="2742" y="3151"/>
                  </a:cubicBezTo>
                  <a:lnTo>
                    <a:pt x="2742" y="4160"/>
                  </a:lnTo>
                  <a:lnTo>
                    <a:pt x="2048" y="4160"/>
                  </a:lnTo>
                  <a:lnTo>
                    <a:pt x="2048" y="3151"/>
                  </a:lnTo>
                  <a:cubicBezTo>
                    <a:pt x="2048" y="2962"/>
                    <a:pt x="1891" y="2805"/>
                    <a:pt x="1670" y="2805"/>
                  </a:cubicBezTo>
                  <a:lnTo>
                    <a:pt x="662" y="2805"/>
                  </a:lnTo>
                  <a:lnTo>
                    <a:pt x="662" y="2080"/>
                  </a:lnTo>
                  <a:lnTo>
                    <a:pt x="1670" y="2080"/>
                  </a:lnTo>
                  <a:cubicBezTo>
                    <a:pt x="1891" y="2080"/>
                    <a:pt x="2048" y="1923"/>
                    <a:pt x="2048" y="1734"/>
                  </a:cubicBezTo>
                  <a:lnTo>
                    <a:pt x="2048" y="694"/>
                  </a:lnTo>
                  <a:close/>
                  <a:moveTo>
                    <a:pt x="1733" y="1"/>
                  </a:moveTo>
                  <a:cubicBezTo>
                    <a:pt x="1513" y="1"/>
                    <a:pt x="1355" y="158"/>
                    <a:pt x="1355" y="347"/>
                  </a:cubicBezTo>
                  <a:lnTo>
                    <a:pt x="1355" y="1387"/>
                  </a:lnTo>
                  <a:lnTo>
                    <a:pt x="347" y="1387"/>
                  </a:lnTo>
                  <a:cubicBezTo>
                    <a:pt x="158" y="1387"/>
                    <a:pt x="1" y="1545"/>
                    <a:pt x="1" y="1734"/>
                  </a:cubicBezTo>
                  <a:lnTo>
                    <a:pt x="1" y="3120"/>
                  </a:lnTo>
                  <a:cubicBezTo>
                    <a:pt x="1" y="3309"/>
                    <a:pt x="158" y="3466"/>
                    <a:pt x="347" y="3466"/>
                  </a:cubicBezTo>
                  <a:lnTo>
                    <a:pt x="1355" y="3466"/>
                  </a:lnTo>
                  <a:lnTo>
                    <a:pt x="1355" y="4475"/>
                  </a:lnTo>
                  <a:cubicBezTo>
                    <a:pt x="1355" y="4695"/>
                    <a:pt x="1513" y="4853"/>
                    <a:pt x="1733" y="4853"/>
                  </a:cubicBezTo>
                  <a:lnTo>
                    <a:pt x="3088" y="4853"/>
                  </a:lnTo>
                  <a:cubicBezTo>
                    <a:pt x="3309" y="4853"/>
                    <a:pt x="3466" y="4695"/>
                    <a:pt x="3466" y="4475"/>
                  </a:cubicBezTo>
                  <a:lnTo>
                    <a:pt x="3466" y="3466"/>
                  </a:lnTo>
                  <a:lnTo>
                    <a:pt x="4474" y="3466"/>
                  </a:lnTo>
                  <a:cubicBezTo>
                    <a:pt x="4663" y="3466"/>
                    <a:pt x="4821" y="3309"/>
                    <a:pt x="4821" y="3120"/>
                  </a:cubicBezTo>
                  <a:lnTo>
                    <a:pt x="4821" y="1734"/>
                  </a:lnTo>
                  <a:cubicBezTo>
                    <a:pt x="4821" y="1545"/>
                    <a:pt x="4663" y="1387"/>
                    <a:pt x="4474" y="1387"/>
                  </a:cubicBezTo>
                  <a:lnTo>
                    <a:pt x="3466" y="1387"/>
                  </a:lnTo>
                  <a:lnTo>
                    <a:pt x="3466" y="347"/>
                  </a:lnTo>
                  <a:cubicBezTo>
                    <a:pt x="3466" y="158"/>
                    <a:pt x="3309" y="1"/>
                    <a:pt x="308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2"/>
            <p:cNvSpPr/>
            <p:nvPr/>
          </p:nvSpPr>
          <p:spPr>
            <a:xfrm>
              <a:off x="-26094525" y="2954750"/>
              <a:ext cx="122100" cy="17350"/>
            </a:xfrm>
            <a:custGeom>
              <a:rect b="b" l="l" r="r" t="t"/>
              <a:pathLst>
                <a:path extrusionOk="0" h="694" w="4884">
                  <a:moveTo>
                    <a:pt x="379" y="1"/>
                  </a:moveTo>
                  <a:cubicBezTo>
                    <a:pt x="158" y="1"/>
                    <a:pt x="1" y="158"/>
                    <a:pt x="1" y="347"/>
                  </a:cubicBezTo>
                  <a:cubicBezTo>
                    <a:pt x="1" y="536"/>
                    <a:pt x="158" y="694"/>
                    <a:pt x="379" y="694"/>
                  </a:cubicBezTo>
                  <a:lnTo>
                    <a:pt x="4537" y="694"/>
                  </a:lnTo>
                  <a:cubicBezTo>
                    <a:pt x="4726" y="694"/>
                    <a:pt x="4884" y="536"/>
                    <a:pt x="4884" y="347"/>
                  </a:cubicBezTo>
                  <a:cubicBezTo>
                    <a:pt x="4884" y="158"/>
                    <a:pt x="4726" y="1"/>
                    <a:pt x="45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16" name="Google Shape;616;p42"/>
          <p:cNvCxnSpPr/>
          <p:nvPr/>
        </p:nvCxnSpPr>
        <p:spPr>
          <a:xfrm flipH="1" rot="10800000">
            <a:off x="1315650" y="36720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17" name="Google Shape;617;p42"/>
          <p:cNvSpPr txBox="1"/>
          <p:nvPr/>
        </p:nvSpPr>
        <p:spPr>
          <a:xfrm>
            <a:off x="1355300" y="312420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Aseptic Meningitis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618" name="Google Shape;618;p42"/>
          <p:cNvSpPr/>
          <p:nvPr/>
        </p:nvSpPr>
        <p:spPr>
          <a:xfrm>
            <a:off x="106050" y="3930675"/>
            <a:ext cx="7347900" cy="6534000"/>
          </a:xfrm>
          <a:prstGeom prst="roundRect">
            <a:avLst>
              <a:gd fmla="val 16667"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2"/>
          <p:cNvSpPr txBox="1"/>
          <p:nvPr/>
        </p:nvSpPr>
        <p:spPr>
          <a:xfrm>
            <a:off x="106050" y="4323775"/>
            <a:ext cx="7308000" cy="5193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Font typeface="Mada"/>
              <a:buChar char="●"/>
            </a:pPr>
            <a:r>
              <a:rPr b="1" lang="ar">
                <a:highlight>
                  <a:schemeClr val="accent5"/>
                </a:highlight>
                <a:latin typeface="Mada"/>
                <a:ea typeface="Mada"/>
                <a:cs typeface="Mada"/>
                <a:sym typeface="Mada"/>
              </a:rPr>
              <a:t>Definition</a:t>
            </a:r>
            <a:r>
              <a:rPr b="1" lang="ar">
                <a:highlight>
                  <a:schemeClr val="accent5"/>
                </a:highlight>
                <a:latin typeface="Mada"/>
                <a:ea typeface="Mada"/>
                <a:cs typeface="Mada"/>
                <a:sym typeface="Mada"/>
              </a:rPr>
              <a:t>:</a:t>
            </a:r>
            <a:endParaRPr b="1">
              <a:highlight>
                <a:schemeClr val="accent5"/>
              </a:highlight>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Inflammation of meninges with sterile CSF</a:t>
            </a:r>
            <a:r>
              <a:rPr b="1" lang="ar" sz="1200">
                <a:solidFill>
                  <a:srgbClr val="CC0000"/>
                </a:solidFill>
                <a:latin typeface="Mada"/>
                <a:ea typeface="Mada"/>
                <a:cs typeface="Mada"/>
                <a:sym typeface="Mada"/>
              </a:rPr>
              <a:t> </a:t>
            </a:r>
            <a:endParaRPr b="1"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latin typeface="Mada"/>
                <a:ea typeface="Mada"/>
                <a:cs typeface="Mada"/>
                <a:sym typeface="Mada"/>
              </a:rPr>
              <a:t>CSF:</a:t>
            </a:r>
            <a:r>
              <a:rPr b="1" lang="ar" sz="1200">
                <a:solidFill>
                  <a:srgbClr val="CC0000"/>
                </a:solidFill>
                <a:latin typeface="Mada"/>
                <a:ea typeface="Mada"/>
                <a:cs typeface="Mada"/>
                <a:sym typeface="Mada"/>
              </a:rPr>
              <a:t> pleocytosis 100s, </a:t>
            </a:r>
            <a:r>
              <a:rPr lang="ar" sz="1200">
                <a:latin typeface="Mada"/>
                <a:ea typeface="Mada"/>
                <a:cs typeface="Mada"/>
                <a:sym typeface="Mada"/>
              </a:rPr>
              <a:t>Normal Glucose, Protein normal, Neg Culture</a:t>
            </a:r>
            <a:endParaRPr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Note: </a:t>
            </a:r>
            <a:r>
              <a:rPr lang="ar" sz="1200">
                <a:solidFill>
                  <a:srgbClr val="6AA84F"/>
                </a:solidFill>
                <a:latin typeface="Mada"/>
                <a:ea typeface="Mada"/>
                <a:cs typeface="Mada"/>
                <a:sym typeface="Mada"/>
              </a:rPr>
              <a:t>Pleocytosis</a:t>
            </a:r>
            <a:r>
              <a:rPr lang="ar" sz="1200">
                <a:solidFill>
                  <a:srgbClr val="CC0000"/>
                </a:solidFill>
                <a:latin typeface="Mada"/>
                <a:ea typeface="Mada"/>
                <a:cs typeface="Mada"/>
                <a:sym typeface="Mada"/>
              </a:rPr>
              <a:t> </a:t>
            </a:r>
            <a:r>
              <a:rPr lang="ar" sz="1200">
                <a:solidFill>
                  <a:srgbClr val="6AA84F"/>
                </a:solidFill>
                <a:latin typeface="Mada"/>
                <a:ea typeface="Mada"/>
                <a:cs typeface="Mada"/>
                <a:sym typeface="Mada"/>
              </a:rPr>
              <a:t>is the </a:t>
            </a:r>
            <a:r>
              <a:rPr lang="ar" sz="1200">
                <a:solidFill>
                  <a:srgbClr val="CC0000"/>
                </a:solidFill>
                <a:latin typeface="Mada"/>
                <a:ea typeface="Mada"/>
                <a:cs typeface="Mada"/>
                <a:sym typeface="Mada"/>
              </a:rPr>
              <a:t>hallmark of aseptic </a:t>
            </a:r>
            <a:r>
              <a:rPr lang="ar" sz="1200">
                <a:solidFill>
                  <a:srgbClr val="CC0000"/>
                </a:solidFill>
                <a:latin typeface="Mada"/>
                <a:ea typeface="Mada"/>
                <a:cs typeface="Mada"/>
                <a:sym typeface="Mada"/>
              </a:rPr>
              <a:t>meningitis</a:t>
            </a:r>
            <a:r>
              <a:rPr lang="ar" sz="1200">
                <a:solidFill>
                  <a:srgbClr val="6AA84F"/>
                </a:solidFill>
                <a:latin typeface="Mada"/>
                <a:ea typeface="Mada"/>
                <a:cs typeface="Mada"/>
                <a:sym typeface="Mada"/>
              </a:rPr>
              <a:t>, since it’s sterile inflammation usually it has </a:t>
            </a:r>
            <a:r>
              <a:rPr b="1" lang="ar" sz="1200" u="sng">
                <a:solidFill>
                  <a:srgbClr val="6AA84F"/>
                </a:solidFill>
                <a:latin typeface="Mada"/>
                <a:ea typeface="Mada"/>
                <a:cs typeface="Mada"/>
                <a:sym typeface="Mada"/>
              </a:rPr>
              <a:t>neutrophilic</a:t>
            </a:r>
            <a:r>
              <a:rPr lang="ar" sz="1200">
                <a:solidFill>
                  <a:srgbClr val="6AA84F"/>
                </a:solidFill>
                <a:latin typeface="Mada"/>
                <a:ea typeface="Mada"/>
                <a:cs typeface="Mada"/>
                <a:sym typeface="Mada"/>
              </a:rPr>
              <a:t> pleocytosis (there might be some lymphocytes, but the main cells are neutrophils)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b="1" sz="1200" u="sng">
              <a:latin typeface="Mada"/>
              <a:ea typeface="Mada"/>
              <a:cs typeface="Mada"/>
              <a:sym typeface="Mada"/>
            </a:endParaRPr>
          </a:p>
          <a:p>
            <a:pPr indent="-317500" lvl="0" marL="457200" rtl="0" algn="l">
              <a:spcBef>
                <a:spcPts val="0"/>
              </a:spcBef>
              <a:spcAft>
                <a:spcPts val="0"/>
              </a:spcAft>
              <a:buClr>
                <a:srgbClr val="000000"/>
              </a:buClr>
              <a:buSzPts val="1400"/>
              <a:buFont typeface="Mada"/>
              <a:buChar char="●"/>
            </a:pPr>
            <a:r>
              <a:rPr b="1" lang="ar">
                <a:highlight>
                  <a:schemeClr val="accent5"/>
                </a:highlight>
                <a:latin typeface="Mada"/>
                <a:ea typeface="Mada"/>
                <a:cs typeface="Mada"/>
                <a:sym typeface="Mada"/>
              </a:rPr>
              <a:t>Causes:</a:t>
            </a:r>
            <a:endParaRPr b="1">
              <a:highlight>
                <a:schemeClr val="accent5"/>
              </a:highlight>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Enteroviruses:</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most common cause</a:t>
            </a:r>
            <a:r>
              <a:rPr lang="ar" sz="1200">
                <a:solidFill>
                  <a:schemeClr val="dk1"/>
                </a:solidFill>
                <a:latin typeface="Mada"/>
                <a:ea typeface="Mada"/>
                <a:cs typeface="Mada"/>
                <a:sym typeface="Mada"/>
              </a:rPr>
              <a:t> 80%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HSV-</a:t>
            </a:r>
            <a:r>
              <a:rPr lang="ar" sz="1200">
                <a:solidFill>
                  <a:schemeClr val="dk1"/>
                </a:solidFill>
                <a:latin typeface="Mada"/>
                <a:ea typeface="Mada"/>
                <a:cs typeface="Mada"/>
                <a:sym typeface="Mada"/>
              </a:rPr>
              <a:t>2 </a:t>
            </a:r>
            <a:r>
              <a:rPr lang="ar" sz="1200">
                <a:solidFill>
                  <a:srgbClr val="999999"/>
                </a:solidFill>
                <a:latin typeface="Mada"/>
                <a:ea typeface="Mada"/>
                <a:cs typeface="Mada"/>
                <a:sym typeface="Mada"/>
              </a:rPr>
              <a:t>(HSV-1 can cause it but it usually causes encephalitis) </a:t>
            </a:r>
            <a:endParaRPr sz="1200">
              <a:solidFill>
                <a:srgbClr val="999999"/>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HIV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Dengue, Zika </a:t>
            </a:r>
            <a:r>
              <a:rPr lang="ar" sz="1200">
                <a:solidFill>
                  <a:schemeClr val="dk1"/>
                </a:solidFill>
                <a:latin typeface="Mada"/>
                <a:ea typeface="Mada"/>
                <a:cs typeface="Mada"/>
                <a:sym typeface="Mada"/>
              </a:rPr>
              <a:t>(can also cause PNS infections)</a:t>
            </a:r>
            <a:r>
              <a:rPr lang="ar" sz="1200">
                <a:solidFill>
                  <a:schemeClr val="dk1"/>
                </a:solidFill>
                <a:latin typeface="Mada"/>
                <a:ea typeface="Mada"/>
                <a:cs typeface="Mada"/>
                <a:sym typeface="Mada"/>
              </a:rPr>
              <a:t>, Chikungunya,  yellow fever.</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Partially treated bacteria</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Think of it when the pt has taken abx in the past 2-3 days. When you suspect viral meningitis it is important to verify that the patient has not received antibiotics (for whatever cause) prior to the lumbar puncture, as CSF lymphocytosis can also be found in partially treated bacterial meningitis.</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chemeClr val="dk1"/>
                </a:solidFill>
                <a:latin typeface="Mada"/>
                <a:ea typeface="Mada"/>
                <a:cs typeface="Mada"/>
                <a:sym typeface="Mada"/>
              </a:rPr>
              <a:t>Drugs: </a:t>
            </a:r>
            <a:r>
              <a:rPr b="1" lang="ar" sz="1200">
                <a:solidFill>
                  <a:srgbClr val="CC0000"/>
                </a:solidFill>
                <a:latin typeface="Mada"/>
                <a:ea typeface="Mada"/>
                <a:cs typeface="Mada"/>
                <a:sym typeface="Mada"/>
              </a:rPr>
              <a:t>Metronidazole</a:t>
            </a:r>
            <a:r>
              <a:rPr lang="ar" sz="1200">
                <a:solidFill>
                  <a:schemeClr val="dk1"/>
                </a:solidFill>
                <a:latin typeface="Mada"/>
                <a:ea typeface="Mada"/>
                <a:cs typeface="Mada"/>
                <a:sym typeface="Mada"/>
              </a:rPr>
              <a:t>, TMP-SMX, NSAIDs, carbamazepine </a:t>
            </a:r>
            <a:r>
              <a:rPr lang="ar" sz="1200">
                <a:solidFill>
                  <a:srgbClr val="6AA84F"/>
                </a:solidFill>
                <a:latin typeface="Mada"/>
                <a:ea typeface="Mada"/>
                <a:cs typeface="Mada"/>
                <a:sym typeface="Mada"/>
              </a:rPr>
              <a:t>(Given to epileptic pts)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IVIG</a:t>
            </a:r>
            <a:r>
              <a:rPr b="1" lang="ar" sz="1200">
                <a:solidFill>
                  <a:srgbClr val="CC0000"/>
                </a:solidFill>
                <a:latin typeface="Mada"/>
                <a:ea typeface="Mada"/>
                <a:cs typeface="Mada"/>
                <a:sym typeface="Mada"/>
              </a:rPr>
              <a:t>-</a:t>
            </a:r>
            <a:r>
              <a:rPr lang="ar" sz="1200">
                <a:solidFill>
                  <a:srgbClr val="6AA84F"/>
                </a:solidFill>
                <a:latin typeface="Mada"/>
                <a:ea typeface="Mada"/>
                <a:cs typeface="Mada"/>
                <a:sym typeface="Mada"/>
              </a:rPr>
              <a:t> headache is very common</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(Given to pts with </a:t>
            </a:r>
            <a:r>
              <a:rPr lang="ar" sz="1200">
                <a:solidFill>
                  <a:srgbClr val="6AA84F"/>
                </a:solidFill>
                <a:latin typeface="Mada"/>
                <a:ea typeface="Mada"/>
                <a:cs typeface="Mada"/>
                <a:sym typeface="Mada"/>
              </a:rPr>
              <a:t>myasthenia</a:t>
            </a:r>
            <a:r>
              <a:rPr lang="ar" sz="1200">
                <a:solidFill>
                  <a:srgbClr val="6AA84F"/>
                </a:solidFill>
                <a:latin typeface="Mada"/>
                <a:ea typeface="Mada"/>
                <a:cs typeface="Mada"/>
                <a:sym typeface="Mada"/>
              </a:rPr>
              <a:t> gravis and G</a:t>
            </a:r>
            <a:r>
              <a:rPr lang="ar" sz="1200">
                <a:solidFill>
                  <a:srgbClr val="6AA84F"/>
                </a:solidFill>
                <a:latin typeface="Mada"/>
                <a:ea typeface="Mada"/>
                <a:cs typeface="Mada"/>
                <a:sym typeface="Mada"/>
              </a:rPr>
              <a:t>uillain</a:t>
            </a:r>
            <a:r>
              <a:rPr lang="ar" sz="1200">
                <a:solidFill>
                  <a:srgbClr val="6AA84F"/>
                </a:solidFill>
                <a:latin typeface="Mada"/>
                <a:ea typeface="Mada"/>
                <a:cs typeface="Mada"/>
                <a:sym typeface="Mada"/>
              </a:rPr>
              <a:t> barre syndrome (GBS)) </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Rare: leptospirosis (spirochaete)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b="1" sz="1200" u="sng">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Char char="●"/>
            </a:pPr>
            <a:r>
              <a:rPr b="1" lang="ar">
                <a:solidFill>
                  <a:srgbClr val="1C4588"/>
                </a:solidFill>
                <a:highlight>
                  <a:schemeClr val="accent5"/>
                </a:highlight>
                <a:latin typeface="Mada"/>
                <a:ea typeface="Mada"/>
                <a:cs typeface="Mada"/>
                <a:sym typeface="Mada"/>
              </a:rPr>
              <a:t>Clinical Features:</a:t>
            </a:r>
            <a:endParaRPr b="1">
              <a:solidFill>
                <a:srgbClr val="1C4588"/>
              </a:solidFill>
              <a:highlight>
                <a:schemeClr val="accent5"/>
              </a:highlight>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Fever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Headache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Irritability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Vomiting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Convulsion (rare)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Meningeal signs</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u="sng">
              <a:solidFill>
                <a:srgbClr val="1C4588"/>
              </a:solidFill>
              <a:latin typeface="Mada"/>
              <a:ea typeface="Mada"/>
              <a:cs typeface="Mada"/>
              <a:sym typeface="Mada"/>
            </a:endParaRPr>
          </a:p>
          <a:p>
            <a:pPr indent="-317500" lvl="0" marL="457200" rtl="0" algn="l">
              <a:spcBef>
                <a:spcPts val="0"/>
              </a:spcBef>
              <a:spcAft>
                <a:spcPts val="0"/>
              </a:spcAft>
              <a:buClr>
                <a:srgbClr val="1C4588"/>
              </a:buClr>
              <a:buSzPts val="1400"/>
              <a:buFont typeface="Mada"/>
              <a:buChar char="●"/>
            </a:pPr>
            <a:r>
              <a:rPr b="1" lang="ar">
                <a:solidFill>
                  <a:srgbClr val="1C4588"/>
                </a:solidFill>
                <a:highlight>
                  <a:schemeClr val="accent5"/>
                </a:highlight>
                <a:latin typeface="Mada"/>
                <a:ea typeface="Mada"/>
                <a:cs typeface="Mada"/>
                <a:sym typeface="Mada"/>
              </a:rPr>
              <a:t>Treatment:</a:t>
            </a:r>
            <a:endParaRPr b="1">
              <a:solidFill>
                <a:srgbClr val="1C4588"/>
              </a:solidFill>
              <a:highlight>
                <a:schemeClr val="accent5"/>
              </a:highlight>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            No specific therapy other than supportive care is required. The disease is self-limited. </a:t>
            </a:r>
            <a:endParaRPr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  Analgesics and fever reduction may be appropriate.</a:t>
            </a:r>
            <a:endParaRPr b="1" sz="1200">
              <a:solidFill>
                <a:schemeClr val="dk1"/>
              </a:solidFill>
              <a:latin typeface="Mada"/>
              <a:ea typeface="Mada"/>
              <a:cs typeface="Mada"/>
              <a:sym typeface="Mada"/>
            </a:endParaRPr>
          </a:p>
        </p:txBody>
      </p:sp>
      <p:pic>
        <p:nvPicPr>
          <p:cNvPr id="620" name="Google Shape;620;p42"/>
          <p:cNvPicPr preferRelativeResize="0"/>
          <p:nvPr/>
        </p:nvPicPr>
        <p:blipFill rotWithShape="1">
          <a:blip r:embed="rId3">
            <a:alphaModFix/>
          </a:blip>
          <a:srcRect b="20632" l="1844" r="1058" t="3206"/>
          <a:stretch/>
        </p:blipFill>
        <p:spPr>
          <a:xfrm>
            <a:off x="4013175" y="7806175"/>
            <a:ext cx="3225601" cy="13704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3"/>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26" name="Google Shape;626;p4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CNS Toxoplasmosis in HIV/AIDS </a:t>
            </a:r>
            <a:endParaRPr b="1" sz="2600">
              <a:solidFill>
                <a:schemeClr val="dk1"/>
              </a:solidFill>
              <a:latin typeface="Mada"/>
              <a:ea typeface="Mada"/>
              <a:cs typeface="Mada"/>
              <a:sym typeface="Mada"/>
            </a:endParaRPr>
          </a:p>
        </p:txBody>
      </p:sp>
      <p:pic>
        <p:nvPicPr>
          <p:cNvPr id="627" name="Google Shape;627;p43"/>
          <p:cNvPicPr preferRelativeResize="0"/>
          <p:nvPr/>
        </p:nvPicPr>
        <p:blipFill rotWithShape="1">
          <a:blip r:embed="rId3">
            <a:alphaModFix/>
          </a:blip>
          <a:srcRect b="11080" l="0" r="11378" t="2757"/>
          <a:stretch/>
        </p:blipFill>
        <p:spPr>
          <a:xfrm>
            <a:off x="12689700" y="1488325"/>
            <a:ext cx="2139850" cy="1381123"/>
          </a:xfrm>
          <a:prstGeom prst="rect">
            <a:avLst/>
          </a:prstGeom>
          <a:noFill/>
          <a:ln>
            <a:noFill/>
          </a:ln>
        </p:spPr>
      </p:pic>
      <p:pic>
        <p:nvPicPr>
          <p:cNvPr id="628" name="Google Shape;628;p43"/>
          <p:cNvPicPr preferRelativeResize="0"/>
          <p:nvPr/>
        </p:nvPicPr>
        <p:blipFill rotWithShape="1">
          <a:blip r:embed="rId4">
            <a:alphaModFix/>
          </a:blip>
          <a:srcRect b="12186" l="18266" r="7477" t="3652"/>
          <a:stretch/>
        </p:blipFill>
        <p:spPr>
          <a:xfrm>
            <a:off x="-5845525" y="3784725"/>
            <a:ext cx="5417051" cy="2734351"/>
          </a:xfrm>
          <a:prstGeom prst="rect">
            <a:avLst/>
          </a:prstGeom>
          <a:noFill/>
          <a:ln>
            <a:noFill/>
          </a:ln>
        </p:spPr>
      </p:pic>
      <p:cxnSp>
        <p:nvCxnSpPr>
          <p:cNvPr id="629" name="Google Shape;629;p43"/>
          <p:cNvCxnSpPr/>
          <p:nvPr/>
        </p:nvCxnSpPr>
        <p:spPr>
          <a:xfrm rot="10800000">
            <a:off x="8900" y="10383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30" name="Google Shape;630;p43"/>
          <p:cNvSpPr txBox="1"/>
          <p:nvPr/>
        </p:nvSpPr>
        <p:spPr>
          <a:xfrm>
            <a:off x="658200" y="6832738"/>
            <a:ext cx="62436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Parenchymal viral infections</a:t>
            </a:r>
            <a:endParaRPr b="1" sz="2600">
              <a:latin typeface="Mada"/>
              <a:ea typeface="Mada"/>
              <a:cs typeface="Mada"/>
              <a:sym typeface="Mada"/>
            </a:endParaRPr>
          </a:p>
        </p:txBody>
      </p:sp>
      <p:cxnSp>
        <p:nvCxnSpPr>
          <p:cNvPr id="631" name="Google Shape;631;p43"/>
          <p:cNvCxnSpPr/>
          <p:nvPr/>
        </p:nvCxnSpPr>
        <p:spPr>
          <a:xfrm flipH="1" rot="10800000">
            <a:off x="1377475" y="7429138"/>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32" name="Google Shape;632;p43"/>
          <p:cNvSpPr txBox="1"/>
          <p:nvPr/>
        </p:nvSpPr>
        <p:spPr>
          <a:xfrm>
            <a:off x="325050" y="7668650"/>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Introduction</a:t>
            </a:r>
            <a:endParaRPr b="1" sz="2200">
              <a:highlight>
                <a:schemeClr val="accent5"/>
              </a:highlight>
              <a:latin typeface="Mada"/>
              <a:ea typeface="Mada"/>
              <a:cs typeface="Mada"/>
              <a:sym typeface="Mada"/>
            </a:endParaRPr>
          </a:p>
        </p:txBody>
      </p:sp>
      <p:sp>
        <p:nvSpPr>
          <p:cNvPr id="633" name="Google Shape;633;p43"/>
          <p:cNvSpPr txBox="1"/>
          <p:nvPr/>
        </p:nvSpPr>
        <p:spPr>
          <a:xfrm>
            <a:off x="556350" y="8221600"/>
            <a:ext cx="6678600" cy="18831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Encephalitis</a:t>
            </a:r>
            <a:r>
              <a:rPr lang="ar" sz="1200">
                <a:latin typeface="Mada"/>
                <a:ea typeface="Mada"/>
                <a:cs typeface="Mada"/>
                <a:sym typeface="Mada"/>
              </a:rPr>
              <a:t>: </a:t>
            </a:r>
            <a:r>
              <a:rPr lang="ar" sz="1200">
                <a:latin typeface="Mada"/>
                <a:ea typeface="Mada"/>
                <a:cs typeface="Mada"/>
                <a:sym typeface="Mada"/>
              </a:rPr>
              <a:t>means acute infection/</a:t>
            </a:r>
            <a:r>
              <a:rPr lang="ar" sz="1200">
                <a:solidFill>
                  <a:srgbClr val="1C4588"/>
                </a:solidFill>
                <a:latin typeface="Mada"/>
                <a:ea typeface="Mada"/>
                <a:cs typeface="Mada"/>
                <a:sym typeface="Mada"/>
              </a:rPr>
              <a:t>inflammation</a:t>
            </a:r>
            <a:r>
              <a:rPr lang="ar" sz="1200">
                <a:latin typeface="Mada"/>
                <a:ea typeface="Mada"/>
                <a:cs typeface="Mada"/>
                <a:sym typeface="Mada"/>
              </a:rPr>
              <a:t> of brain parenchyma</a:t>
            </a:r>
            <a:r>
              <a:rPr lang="ar" sz="1200">
                <a:latin typeface="Mada"/>
                <a:ea typeface="Mada"/>
                <a:cs typeface="Mada"/>
                <a:sym typeface="Mada"/>
              </a:rPr>
              <a:t>, </a:t>
            </a:r>
            <a:r>
              <a:rPr lang="ar" sz="1200">
                <a:solidFill>
                  <a:srgbClr val="1C4588"/>
                </a:solidFill>
                <a:latin typeface="Mada"/>
                <a:ea typeface="Mada"/>
                <a:cs typeface="Mada"/>
                <a:sym typeface="Mada"/>
              </a:rPr>
              <a:t>and is often seen simultaneously with meningitis, usually viral.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Meningoencephalitis:</a:t>
            </a:r>
            <a:r>
              <a:rPr lang="ar" sz="1200">
                <a:latin typeface="Mada"/>
                <a:ea typeface="Mada"/>
                <a:cs typeface="Mada"/>
                <a:sym typeface="Mada"/>
              </a:rPr>
              <a:t> inflammation of brain + meninges </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viral encephalitis, fever (90%) and meningism are usual; in contrast to meningitis, however, the clinical picture is dominated by brain parenchyma inflammation.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CC0000"/>
                </a:solidFill>
                <a:latin typeface="Mada"/>
                <a:ea typeface="Mada"/>
                <a:cs typeface="Mada"/>
                <a:sym typeface="Mada"/>
              </a:rPr>
              <a:t>Personality and behavioural change</a:t>
            </a:r>
            <a:r>
              <a:rPr lang="ar" sz="1200">
                <a:solidFill>
                  <a:srgbClr val="1C4588"/>
                </a:solidFill>
                <a:latin typeface="Mada"/>
                <a:ea typeface="Mada"/>
                <a:cs typeface="Mada"/>
                <a:sym typeface="Mada"/>
              </a:rPr>
              <a:t> is a common early manifestation, which progresses to a reduced level of consciousness and even coma.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Seizures </a:t>
            </a:r>
            <a:r>
              <a:rPr lang="ar" sz="1200">
                <a:solidFill>
                  <a:srgbClr val="1C4588"/>
                </a:solidFill>
                <a:latin typeface="Mada"/>
                <a:ea typeface="Mada"/>
                <a:cs typeface="Mada"/>
                <a:sym typeface="Mada"/>
              </a:rPr>
              <a:t>(focal and generalized) are very common and focal neurological deficits, such as speech disturbance, often occur (especially in herpes simplex encephalitis).</a:t>
            </a:r>
            <a:endParaRPr sz="1200">
              <a:solidFill>
                <a:srgbClr val="1C4588"/>
              </a:solidFill>
              <a:latin typeface="Mada"/>
              <a:ea typeface="Mada"/>
              <a:cs typeface="Mada"/>
              <a:sym typeface="Mada"/>
            </a:endParaRPr>
          </a:p>
        </p:txBody>
      </p:sp>
      <p:pic>
        <p:nvPicPr>
          <p:cNvPr id="634" name="Google Shape;634;p43"/>
          <p:cNvPicPr preferRelativeResize="0"/>
          <p:nvPr/>
        </p:nvPicPr>
        <p:blipFill rotWithShape="1">
          <a:blip r:embed="rId5">
            <a:alphaModFix/>
          </a:blip>
          <a:srcRect b="11873" l="18331" r="19335" t="11126"/>
          <a:stretch/>
        </p:blipFill>
        <p:spPr>
          <a:xfrm>
            <a:off x="6528838" y="7600325"/>
            <a:ext cx="655711" cy="646751"/>
          </a:xfrm>
          <a:prstGeom prst="rect">
            <a:avLst/>
          </a:prstGeom>
          <a:noFill/>
          <a:ln>
            <a:noFill/>
          </a:ln>
        </p:spPr>
      </p:pic>
      <p:pic>
        <p:nvPicPr>
          <p:cNvPr id="635" name="Google Shape;635;p43"/>
          <p:cNvPicPr preferRelativeResize="0"/>
          <p:nvPr/>
        </p:nvPicPr>
        <p:blipFill rotWithShape="1">
          <a:blip r:embed="rId3">
            <a:alphaModFix/>
          </a:blip>
          <a:srcRect b="11080" l="0" r="11378" t="2757"/>
          <a:stretch/>
        </p:blipFill>
        <p:spPr>
          <a:xfrm>
            <a:off x="12689700" y="1488325"/>
            <a:ext cx="2139850" cy="1381123"/>
          </a:xfrm>
          <a:prstGeom prst="rect">
            <a:avLst/>
          </a:prstGeom>
          <a:noFill/>
          <a:ln>
            <a:noFill/>
          </a:ln>
        </p:spPr>
      </p:pic>
      <p:sp>
        <p:nvSpPr>
          <p:cNvPr id="636" name="Google Shape;636;p43"/>
          <p:cNvSpPr txBox="1"/>
          <p:nvPr/>
        </p:nvSpPr>
        <p:spPr>
          <a:xfrm>
            <a:off x="7712050" y="1369300"/>
            <a:ext cx="5085300" cy="1839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some areas, meningitis may be caused by spirochaetes (leptospirosis, Lyme disease and syphilis, rickettsiae (typhus fever)or protozoa (amoebiasis).</a:t>
            </a:r>
            <a:endParaRPr sz="1200">
              <a:solidFill>
                <a:srgbClr val="1C4588"/>
              </a:solidFill>
              <a:latin typeface="Mada"/>
              <a:ea typeface="Mada"/>
              <a:cs typeface="Mada"/>
              <a:sym typeface="Mada"/>
            </a:endParaRPr>
          </a:p>
        </p:txBody>
      </p:sp>
      <p:sp>
        <p:nvSpPr>
          <p:cNvPr id="637" name="Google Shape;637;p43"/>
          <p:cNvSpPr txBox="1"/>
          <p:nvPr/>
        </p:nvSpPr>
        <p:spPr>
          <a:xfrm>
            <a:off x="7762500" y="91870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Infective</a:t>
            </a:r>
            <a:endParaRPr b="1" sz="2200">
              <a:solidFill>
                <a:srgbClr val="1C4588"/>
              </a:solidFill>
              <a:highlight>
                <a:schemeClr val="accent5"/>
              </a:highlight>
              <a:latin typeface="Mada"/>
              <a:ea typeface="Mada"/>
              <a:cs typeface="Mada"/>
              <a:sym typeface="Mada"/>
            </a:endParaRPr>
          </a:p>
        </p:txBody>
      </p:sp>
      <p:sp>
        <p:nvSpPr>
          <p:cNvPr id="638" name="Google Shape;638;p43"/>
          <p:cNvSpPr txBox="1"/>
          <p:nvPr/>
        </p:nvSpPr>
        <p:spPr>
          <a:xfrm>
            <a:off x="7762500" y="234442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Non-Infective</a:t>
            </a:r>
            <a:endParaRPr b="1" sz="2200">
              <a:solidFill>
                <a:srgbClr val="1C4588"/>
              </a:solidFill>
              <a:highlight>
                <a:schemeClr val="accent5"/>
              </a:highlight>
              <a:latin typeface="Mada"/>
              <a:ea typeface="Mada"/>
              <a:cs typeface="Mada"/>
              <a:sym typeface="Mada"/>
            </a:endParaRPr>
          </a:p>
        </p:txBody>
      </p:sp>
      <p:sp>
        <p:nvSpPr>
          <p:cNvPr id="639" name="Google Shape;639;p43"/>
          <p:cNvSpPr/>
          <p:nvPr/>
        </p:nvSpPr>
        <p:spPr>
          <a:xfrm>
            <a:off x="9487694" y="1063286"/>
            <a:ext cx="344367" cy="256679"/>
          </a:xfrm>
          <a:custGeom>
            <a:rect b="b" l="l" r="r" t="t"/>
            <a:pathLst>
              <a:path extrusionOk="0" h="12162" w="12162">
                <a:moveTo>
                  <a:pt x="1072" y="3561"/>
                </a:moveTo>
                <a:cubicBezTo>
                  <a:pt x="1229" y="3561"/>
                  <a:pt x="1418" y="3813"/>
                  <a:pt x="1418" y="4254"/>
                </a:cubicBezTo>
                <a:cubicBezTo>
                  <a:pt x="1418" y="4695"/>
                  <a:pt x="1229" y="4979"/>
                  <a:pt x="1072" y="4979"/>
                </a:cubicBezTo>
                <a:cubicBezTo>
                  <a:pt x="914" y="4979"/>
                  <a:pt x="694" y="4695"/>
                  <a:pt x="694" y="4254"/>
                </a:cubicBezTo>
                <a:cubicBezTo>
                  <a:pt x="694" y="3813"/>
                  <a:pt x="914" y="3561"/>
                  <a:pt x="1072" y="3561"/>
                </a:cubicBezTo>
                <a:close/>
                <a:moveTo>
                  <a:pt x="4632" y="3561"/>
                </a:moveTo>
                <a:cubicBezTo>
                  <a:pt x="4821" y="3561"/>
                  <a:pt x="5010" y="3813"/>
                  <a:pt x="5010" y="4254"/>
                </a:cubicBezTo>
                <a:cubicBezTo>
                  <a:pt x="5010" y="4695"/>
                  <a:pt x="4758" y="4979"/>
                  <a:pt x="4632" y="4979"/>
                </a:cubicBezTo>
                <a:cubicBezTo>
                  <a:pt x="4474" y="4979"/>
                  <a:pt x="4285" y="4695"/>
                  <a:pt x="4285" y="4254"/>
                </a:cubicBezTo>
                <a:cubicBezTo>
                  <a:pt x="4285" y="3813"/>
                  <a:pt x="4474" y="3561"/>
                  <a:pt x="4632" y="3561"/>
                </a:cubicBezTo>
                <a:close/>
                <a:moveTo>
                  <a:pt x="2836" y="2080"/>
                </a:moveTo>
                <a:cubicBezTo>
                  <a:pt x="3466" y="2080"/>
                  <a:pt x="4065" y="2395"/>
                  <a:pt x="4443" y="2836"/>
                </a:cubicBezTo>
                <a:cubicBezTo>
                  <a:pt x="3939" y="2962"/>
                  <a:pt x="3529" y="3498"/>
                  <a:pt x="3529" y="4254"/>
                </a:cubicBezTo>
                <a:cubicBezTo>
                  <a:pt x="3529" y="4979"/>
                  <a:pt x="3939" y="5546"/>
                  <a:pt x="4443" y="5672"/>
                </a:cubicBezTo>
                <a:cubicBezTo>
                  <a:pt x="4065" y="6113"/>
                  <a:pt x="3466" y="6428"/>
                  <a:pt x="2836" y="6428"/>
                </a:cubicBezTo>
                <a:cubicBezTo>
                  <a:pt x="2206" y="6428"/>
                  <a:pt x="1607" y="6144"/>
                  <a:pt x="1229" y="5672"/>
                </a:cubicBezTo>
                <a:cubicBezTo>
                  <a:pt x="1733" y="5546"/>
                  <a:pt x="2143" y="5010"/>
                  <a:pt x="2143" y="4254"/>
                </a:cubicBezTo>
                <a:cubicBezTo>
                  <a:pt x="2143" y="3561"/>
                  <a:pt x="1733" y="2962"/>
                  <a:pt x="1229" y="2836"/>
                </a:cubicBezTo>
                <a:cubicBezTo>
                  <a:pt x="1607" y="2395"/>
                  <a:pt x="2206" y="2080"/>
                  <a:pt x="2836" y="2080"/>
                </a:cubicBezTo>
                <a:close/>
                <a:moveTo>
                  <a:pt x="11090" y="6459"/>
                </a:moveTo>
                <a:cubicBezTo>
                  <a:pt x="11311" y="6459"/>
                  <a:pt x="11468" y="6617"/>
                  <a:pt x="11468" y="6806"/>
                </a:cubicBezTo>
                <a:cubicBezTo>
                  <a:pt x="11468" y="7027"/>
                  <a:pt x="11311" y="7184"/>
                  <a:pt x="11090" y="7184"/>
                </a:cubicBezTo>
                <a:cubicBezTo>
                  <a:pt x="10901" y="7184"/>
                  <a:pt x="10744" y="7027"/>
                  <a:pt x="10744" y="6806"/>
                </a:cubicBezTo>
                <a:cubicBezTo>
                  <a:pt x="10744" y="6617"/>
                  <a:pt x="10901" y="6459"/>
                  <a:pt x="11090" y="6459"/>
                </a:cubicBezTo>
                <a:close/>
                <a:moveTo>
                  <a:pt x="4222" y="6774"/>
                </a:moveTo>
                <a:cubicBezTo>
                  <a:pt x="4254" y="6901"/>
                  <a:pt x="4285" y="7058"/>
                  <a:pt x="4285" y="7184"/>
                </a:cubicBezTo>
                <a:cubicBezTo>
                  <a:pt x="4285" y="7972"/>
                  <a:pt x="3655" y="8602"/>
                  <a:pt x="2868" y="8602"/>
                </a:cubicBezTo>
                <a:cubicBezTo>
                  <a:pt x="2080" y="8539"/>
                  <a:pt x="1418" y="7909"/>
                  <a:pt x="1418" y="7121"/>
                </a:cubicBezTo>
                <a:cubicBezTo>
                  <a:pt x="1418" y="7027"/>
                  <a:pt x="1418" y="6901"/>
                  <a:pt x="1450" y="6774"/>
                </a:cubicBezTo>
                <a:cubicBezTo>
                  <a:pt x="1859" y="7027"/>
                  <a:pt x="2332" y="7121"/>
                  <a:pt x="2836" y="7121"/>
                </a:cubicBezTo>
                <a:cubicBezTo>
                  <a:pt x="3340" y="7121"/>
                  <a:pt x="3813" y="7027"/>
                  <a:pt x="4222" y="6774"/>
                </a:cubicBezTo>
                <a:close/>
                <a:moveTo>
                  <a:pt x="10744" y="7877"/>
                </a:moveTo>
                <a:cubicBezTo>
                  <a:pt x="11153" y="7877"/>
                  <a:pt x="11468" y="8192"/>
                  <a:pt x="11468" y="8602"/>
                </a:cubicBezTo>
                <a:cubicBezTo>
                  <a:pt x="11468" y="8980"/>
                  <a:pt x="11153" y="9295"/>
                  <a:pt x="10744" y="9295"/>
                </a:cubicBezTo>
                <a:cubicBezTo>
                  <a:pt x="10618" y="8917"/>
                  <a:pt x="10397" y="8539"/>
                  <a:pt x="10114" y="8287"/>
                </a:cubicBezTo>
                <a:cubicBezTo>
                  <a:pt x="10240" y="8035"/>
                  <a:pt x="10492" y="7877"/>
                  <a:pt x="10744" y="7877"/>
                </a:cubicBezTo>
                <a:close/>
                <a:moveTo>
                  <a:pt x="8979" y="8539"/>
                </a:moveTo>
                <a:cubicBezTo>
                  <a:pt x="9578" y="8539"/>
                  <a:pt x="10051" y="9011"/>
                  <a:pt x="10051" y="9610"/>
                </a:cubicBezTo>
                <a:cubicBezTo>
                  <a:pt x="10051" y="10240"/>
                  <a:pt x="9578" y="10713"/>
                  <a:pt x="8979" y="10713"/>
                </a:cubicBezTo>
                <a:cubicBezTo>
                  <a:pt x="8822" y="10713"/>
                  <a:pt x="8664" y="10681"/>
                  <a:pt x="8538" y="10650"/>
                </a:cubicBezTo>
                <a:cubicBezTo>
                  <a:pt x="8570" y="10429"/>
                  <a:pt x="8633" y="10240"/>
                  <a:pt x="8633" y="10019"/>
                </a:cubicBezTo>
                <a:cubicBezTo>
                  <a:pt x="8633" y="9578"/>
                  <a:pt x="8507" y="9169"/>
                  <a:pt x="8255" y="8822"/>
                </a:cubicBezTo>
                <a:cubicBezTo>
                  <a:pt x="8475" y="8665"/>
                  <a:pt x="8696" y="8539"/>
                  <a:pt x="8979" y="8539"/>
                </a:cubicBezTo>
                <a:close/>
                <a:moveTo>
                  <a:pt x="4852" y="8003"/>
                </a:moveTo>
                <a:cubicBezTo>
                  <a:pt x="5356" y="8224"/>
                  <a:pt x="5734" y="8759"/>
                  <a:pt x="5734" y="9326"/>
                </a:cubicBezTo>
                <a:cubicBezTo>
                  <a:pt x="5734" y="10114"/>
                  <a:pt x="5104" y="10744"/>
                  <a:pt x="4317" y="10744"/>
                </a:cubicBezTo>
                <a:cubicBezTo>
                  <a:pt x="3529" y="10713"/>
                  <a:pt x="2868" y="10083"/>
                  <a:pt x="2868" y="9295"/>
                </a:cubicBezTo>
                <a:cubicBezTo>
                  <a:pt x="3781" y="9295"/>
                  <a:pt x="4537" y="8759"/>
                  <a:pt x="4852" y="8003"/>
                </a:cubicBezTo>
                <a:close/>
                <a:moveTo>
                  <a:pt x="6459" y="8633"/>
                </a:moveTo>
                <a:cubicBezTo>
                  <a:pt x="7247" y="8633"/>
                  <a:pt x="7877" y="9263"/>
                  <a:pt x="7877" y="10051"/>
                </a:cubicBezTo>
                <a:cubicBezTo>
                  <a:pt x="7877" y="10807"/>
                  <a:pt x="7247" y="11469"/>
                  <a:pt x="6459" y="11469"/>
                </a:cubicBezTo>
                <a:cubicBezTo>
                  <a:pt x="6113" y="11469"/>
                  <a:pt x="5734" y="11343"/>
                  <a:pt x="5514" y="11122"/>
                </a:cubicBezTo>
                <a:cubicBezTo>
                  <a:pt x="6113" y="10713"/>
                  <a:pt x="6459" y="10083"/>
                  <a:pt x="6459" y="9326"/>
                </a:cubicBezTo>
                <a:cubicBezTo>
                  <a:pt x="6459" y="9106"/>
                  <a:pt x="6428" y="8854"/>
                  <a:pt x="6333" y="8633"/>
                </a:cubicBezTo>
                <a:close/>
                <a:moveTo>
                  <a:pt x="1418" y="1"/>
                </a:moveTo>
                <a:cubicBezTo>
                  <a:pt x="631" y="1"/>
                  <a:pt x="1" y="631"/>
                  <a:pt x="1" y="1419"/>
                </a:cubicBezTo>
                <a:cubicBezTo>
                  <a:pt x="1" y="1891"/>
                  <a:pt x="221" y="2269"/>
                  <a:pt x="599" y="2553"/>
                </a:cubicBezTo>
                <a:cubicBezTo>
                  <a:pt x="221" y="3025"/>
                  <a:pt x="1" y="3624"/>
                  <a:pt x="1" y="4254"/>
                </a:cubicBezTo>
                <a:cubicBezTo>
                  <a:pt x="1" y="5042"/>
                  <a:pt x="316" y="5798"/>
                  <a:pt x="851" y="6302"/>
                </a:cubicBezTo>
                <a:cubicBezTo>
                  <a:pt x="757" y="6554"/>
                  <a:pt x="694" y="6806"/>
                  <a:pt x="694" y="7090"/>
                </a:cubicBezTo>
                <a:cubicBezTo>
                  <a:pt x="694" y="8035"/>
                  <a:pt x="1324" y="8822"/>
                  <a:pt x="2174" y="9137"/>
                </a:cubicBezTo>
                <a:lnTo>
                  <a:pt x="2174" y="9263"/>
                </a:lnTo>
                <a:cubicBezTo>
                  <a:pt x="2174" y="10429"/>
                  <a:pt x="3151" y="11437"/>
                  <a:pt x="4317" y="11437"/>
                </a:cubicBezTo>
                <a:cubicBezTo>
                  <a:pt x="4474" y="11437"/>
                  <a:pt x="4695" y="11374"/>
                  <a:pt x="4852" y="11374"/>
                </a:cubicBezTo>
                <a:cubicBezTo>
                  <a:pt x="5230" y="11847"/>
                  <a:pt x="5829" y="12162"/>
                  <a:pt x="6491" y="12162"/>
                </a:cubicBezTo>
                <a:cubicBezTo>
                  <a:pt x="7215" y="12162"/>
                  <a:pt x="7845" y="11815"/>
                  <a:pt x="8223" y="11311"/>
                </a:cubicBezTo>
                <a:cubicBezTo>
                  <a:pt x="8475" y="11437"/>
                  <a:pt x="8727" y="11469"/>
                  <a:pt x="8979" y="11469"/>
                </a:cubicBezTo>
                <a:cubicBezTo>
                  <a:pt x="9830" y="11469"/>
                  <a:pt x="10555" y="10839"/>
                  <a:pt x="10712" y="10051"/>
                </a:cubicBezTo>
                <a:lnTo>
                  <a:pt x="10744" y="10051"/>
                </a:lnTo>
                <a:cubicBezTo>
                  <a:pt x="11531" y="10051"/>
                  <a:pt x="12161" y="9421"/>
                  <a:pt x="12161" y="8633"/>
                </a:cubicBezTo>
                <a:cubicBezTo>
                  <a:pt x="12161" y="8287"/>
                  <a:pt x="12004" y="7909"/>
                  <a:pt x="11783" y="7657"/>
                </a:cubicBezTo>
                <a:cubicBezTo>
                  <a:pt x="12004" y="7436"/>
                  <a:pt x="12161" y="7121"/>
                  <a:pt x="12161" y="6806"/>
                </a:cubicBezTo>
                <a:cubicBezTo>
                  <a:pt x="12161" y="6239"/>
                  <a:pt x="11689" y="5766"/>
                  <a:pt x="11090" y="5766"/>
                </a:cubicBezTo>
                <a:cubicBezTo>
                  <a:pt x="10523" y="5766"/>
                  <a:pt x="10051" y="6239"/>
                  <a:pt x="10051" y="6806"/>
                </a:cubicBezTo>
                <a:cubicBezTo>
                  <a:pt x="10051" y="6964"/>
                  <a:pt x="10082" y="7184"/>
                  <a:pt x="10145" y="7279"/>
                </a:cubicBezTo>
                <a:cubicBezTo>
                  <a:pt x="10051" y="7342"/>
                  <a:pt x="9925" y="7405"/>
                  <a:pt x="9799" y="7531"/>
                </a:cubicBezTo>
                <a:cubicBezTo>
                  <a:pt x="9641" y="7657"/>
                  <a:pt x="9515" y="7783"/>
                  <a:pt x="9452" y="7940"/>
                </a:cubicBezTo>
                <a:cubicBezTo>
                  <a:pt x="9295" y="7909"/>
                  <a:pt x="9137" y="7877"/>
                  <a:pt x="8948" y="7877"/>
                </a:cubicBezTo>
                <a:cubicBezTo>
                  <a:pt x="8507" y="7877"/>
                  <a:pt x="8066" y="8035"/>
                  <a:pt x="7751" y="8318"/>
                </a:cubicBezTo>
                <a:cubicBezTo>
                  <a:pt x="7404" y="8035"/>
                  <a:pt x="6932" y="7877"/>
                  <a:pt x="6459" y="7877"/>
                </a:cubicBezTo>
                <a:cubicBezTo>
                  <a:pt x="6302" y="7877"/>
                  <a:pt x="6113" y="7909"/>
                  <a:pt x="5955" y="7909"/>
                </a:cubicBezTo>
                <a:cubicBezTo>
                  <a:pt x="5703" y="7594"/>
                  <a:pt x="5356" y="7373"/>
                  <a:pt x="5010" y="7247"/>
                </a:cubicBezTo>
                <a:lnTo>
                  <a:pt x="5010" y="7121"/>
                </a:lnTo>
                <a:cubicBezTo>
                  <a:pt x="5010" y="6869"/>
                  <a:pt x="4915" y="6585"/>
                  <a:pt x="4789" y="6302"/>
                </a:cubicBezTo>
                <a:cubicBezTo>
                  <a:pt x="5356" y="5798"/>
                  <a:pt x="5671" y="5042"/>
                  <a:pt x="5671" y="4254"/>
                </a:cubicBezTo>
                <a:cubicBezTo>
                  <a:pt x="5671" y="3624"/>
                  <a:pt x="5482" y="3025"/>
                  <a:pt x="5073" y="2553"/>
                </a:cubicBezTo>
                <a:cubicBezTo>
                  <a:pt x="5419" y="2301"/>
                  <a:pt x="5671" y="1891"/>
                  <a:pt x="5671" y="1419"/>
                </a:cubicBezTo>
                <a:cubicBezTo>
                  <a:pt x="5671" y="631"/>
                  <a:pt x="5041" y="1"/>
                  <a:pt x="4254" y="1"/>
                </a:cubicBezTo>
                <a:cubicBezTo>
                  <a:pt x="4065" y="1"/>
                  <a:pt x="3907" y="158"/>
                  <a:pt x="3907" y="348"/>
                </a:cubicBezTo>
                <a:cubicBezTo>
                  <a:pt x="3907" y="568"/>
                  <a:pt x="4065" y="726"/>
                  <a:pt x="4254" y="726"/>
                </a:cubicBezTo>
                <a:cubicBezTo>
                  <a:pt x="4632" y="726"/>
                  <a:pt x="4947" y="1041"/>
                  <a:pt x="4947" y="1419"/>
                </a:cubicBezTo>
                <a:cubicBezTo>
                  <a:pt x="4947" y="1702"/>
                  <a:pt x="4789" y="1923"/>
                  <a:pt x="4600" y="2049"/>
                </a:cubicBezTo>
                <a:cubicBezTo>
                  <a:pt x="4128" y="1671"/>
                  <a:pt x="3498" y="1419"/>
                  <a:pt x="2836" y="1419"/>
                </a:cubicBezTo>
                <a:cubicBezTo>
                  <a:pt x="2174" y="1419"/>
                  <a:pt x="1544" y="1671"/>
                  <a:pt x="1072" y="2049"/>
                </a:cubicBezTo>
                <a:cubicBezTo>
                  <a:pt x="820" y="1923"/>
                  <a:pt x="694" y="1702"/>
                  <a:pt x="694" y="1419"/>
                </a:cubicBezTo>
                <a:cubicBezTo>
                  <a:pt x="694" y="1041"/>
                  <a:pt x="1009" y="726"/>
                  <a:pt x="1418" y="726"/>
                </a:cubicBezTo>
                <a:cubicBezTo>
                  <a:pt x="1607" y="726"/>
                  <a:pt x="1765" y="568"/>
                  <a:pt x="1765" y="348"/>
                </a:cubicBezTo>
                <a:cubicBezTo>
                  <a:pt x="1765" y="158"/>
                  <a:pt x="1607" y="1"/>
                  <a:pt x="14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3"/>
          <p:cNvSpPr txBox="1"/>
          <p:nvPr/>
        </p:nvSpPr>
        <p:spPr>
          <a:xfrm>
            <a:off x="406900" y="1030100"/>
            <a:ext cx="3918300" cy="1632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999999"/>
              </a:buClr>
              <a:buSzPts val="1200"/>
              <a:buFont typeface="Mada"/>
              <a:buChar char="●"/>
            </a:pPr>
            <a:r>
              <a:rPr lang="ar" sz="1200">
                <a:solidFill>
                  <a:srgbClr val="6AA84F"/>
                </a:solidFill>
                <a:latin typeface="Mada"/>
                <a:ea typeface="Mada"/>
                <a:cs typeface="Mada"/>
                <a:sym typeface="Mada"/>
              </a:rPr>
              <a:t>Toxoplasmosis is the leading cause of focal central nervous system (CNS) disease in AIDS.</a:t>
            </a:r>
            <a:r>
              <a:rPr lang="ar" sz="1200">
                <a:solidFill>
                  <a:srgbClr val="999999"/>
                </a:solidFill>
                <a:latin typeface="Mada"/>
                <a:ea typeface="Mada"/>
                <a:cs typeface="Mada"/>
                <a:sym typeface="Mada"/>
              </a:rPr>
              <a:t> </a:t>
            </a:r>
            <a:r>
              <a:rPr lang="ar" sz="1200">
                <a:solidFill>
                  <a:srgbClr val="6AA84F"/>
                </a:solidFill>
                <a:latin typeface="Mada"/>
                <a:ea typeface="Mada"/>
                <a:cs typeface="Mada"/>
                <a:sym typeface="Mada"/>
              </a:rPr>
              <a:t>It tends to cause brain abscess.</a:t>
            </a:r>
            <a:r>
              <a:rPr lang="ar" sz="1200">
                <a:solidFill>
                  <a:srgbClr val="999999"/>
                </a:solidFill>
                <a:latin typeface="Mada"/>
                <a:ea typeface="Mada"/>
                <a:cs typeface="Mada"/>
                <a:sym typeface="Mada"/>
              </a:rPr>
              <a:t> CNS toxoplasmosis in HIV-infected patients is usually a complication of the late phase of the disease. Happens with CD4 less than 100, on CT it will have a ring enhancement Appearance.</a:t>
            </a:r>
            <a:endParaRPr sz="1200">
              <a:solidFill>
                <a:srgbClr val="99999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Can happen in pregnancy</a:t>
            </a:r>
            <a:endParaRPr sz="1200">
              <a:solidFill>
                <a:srgbClr val="6AA84F"/>
              </a:solidFill>
              <a:latin typeface="Mada"/>
              <a:ea typeface="Mada"/>
              <a:cs typeface="Mada"/>
              <a:sym typeface="Mada"/>
            </a:endParaRPr>
          </a:p>
        </p:txBody>
      </p:sp>
      <p:pic>
        <p:nvPicPr>
          <p:cNvPr id="641" name="Google Shape;641;p43"/>
          <p:cNvPicPr preferRelativeResize="0"/>
          <p:nvPr/>
        </p:nvPicPr>
        <p:blipFill>
          <a:blip r:embed="rId6">
            <a:alphaModFix/>
          </a:blip>
          <a:stretch>
            <a:fillRect/>
          </a:stretch>
        </p:blipFill>
        <p:spPr>
          <a:xfrm>
            <a:off x="4437250" y="982738"/>
            <a:ext cx="2502749" cy="1565308"/>
          </a:xfrm>
          <a:prstGeom prst="rect">
            <a:avLst/>
          </a:prstGeom>
          <a:noFill/>
          <a:ln>
            <a:noFill/>
          </a:ln>
        </p:spPr>
      </p:pic>
      <p:graphicFrame>
        <p:nvGraphicFramePr>
          <p:cNvPr id="642" name="Google Shape;642;p43"/>
          <p:cNvGraphicFramePr/>
          <p:nvPr/>
        </p:nvGraphicFramePr>
        <p:xfrm>
          <a:off x="288000" y="2880150"/>
          <a:ext cx="3000000" cy="3000000"/>
        </p:xfrm>
        <a:graphic>
          <a:graphicData uri="http://schemas.openxmlformats.org/drawingml/2006/table">
            <a:tbl>
              <a:tblPr>
                <a:noFill/>
                <a:tableStyleId>{DD3E3BDE-1201-42ED-81F7-126AF07E110D}</a:tableStyleId>
              </a:tblPr>
              <a:tblGrid>
                <a:gridCol w="3050825"/>
                <a:gridCol w="4016875"/>
              </a:tblGrid>
              <a:tr h="1151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Treatment</a:t>
                      </a:r>
                      <a:endParaRPr b="1" sz="1300">
                        <a:solidFill>
                          <a:srgbClr val="FFFFFF"/>
                        </a:solidFill>
                        <a:latin typeface="Mada"/>
                        <a:ea typeface="Mada"/>
                        <a:cs typeface="Mada"/>
                        <a:sym typeface="Mada"/>
                      </a:endParaRPr>
                    </a:p>
                  </a:txBody>
                  <a:tcPr marT="91425" marB="91425" marR="91425" marL="91425">
                    <a:solidFill>
                      <a:schemeClr val="accent2"/>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Prophylaxis</a:t>
                      </a:r>
                      <a:endParaRPr b="1" sz="1300">
                        <a:solidFill>
                          <a:srgbClr val="FFFFFF"/>
                        </a:solidFill>
                        <a:latin typeface="Mada"/>
                        <a:ea typeface="Mada"/>
                        <a:cs typeface="Mada"/>
                        <a:sym typeface="Mada"/>
                      </a:endParaRPr>
                    </a:p>
                  </a:txBody>
                  <a:tcPr marT="91425" marB="91425" marR="91425" marL="91425">
                    <a:solidFill>
                      <a:schemeClr val="accent2"/>
                    </a:solidFill>
                  </a:tcPr>
                </a:tc>
              </a:tr>
              <a:tr h="115100">
                <a:tc rowSpan="4">
                  <a:txBody>
                    <a:bodyPr/>
                    <a:lstStyle/>
                    <a:p>
                      <a:pPr indent="-304800" lvl="0" marL="457200" rtl="0" algn="l">
                        <a:spcBef>
                          <a:spcPts val="0"/>
                        </a:spcBef>
                        <a:spcAft>
                          <a:spcPts val="0"/>
                        </a:spcAft>
                        <a:buClr>
                          <a:schemeClr val="dk1"/>
                        </a:buClr>
                        <a:buSzPts val="1200"/>
                        <a:buChar char="●"/>
                      </a:pPr>
                      <a:r>
                        <a:rPr b="1" lang="ar" sz="1200">
                          <a:solidFill>
                            <a:srgbClr val="CC0000"/>
                          </a:solidFill>
                          <a:latin typeface="Mada"/>
                          <a:ea typeface="Mada"/>
                          <a:cs typeface="Mada"/>
                          <a:sym typeface="Mada"/>
                        </a:rPr>
                        <a:t>Pyrimethamine </a:t>
                      </a:r>
                      <a:r>
                        <a:rPr lang="ar" sz="1200">
                          <a:solidFill>
                            <a:schemeClr val="dk1"/>
                          </a:solidFill>
                          <a:latin typeface="Mada"/>
                          <a:ea typeface="Mada"/>
                          <a:cs typeface="Mada"/>
                          <a:sym typeface="Mada"/>
                        </a:rPr>
                        <a:t>200mg once po then 75mg od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b="1" lang="ar" sz="1200">
                          <a:solidFill>
                            <a:srgbClr val="CC0000"/>
                          </a:solidFill>
                          <a:latin typeface="Mada"/>
                          <a:ea typeface="Mada"/>
                          <a:cs typeface="Mada"/>
                          <a:sym typeface="Mada"/>
                        </a:rPr>
                        <a:t>Sulfadiazine </a:t>
                      </a:r>
                      <a:r>
                        <a:rPr lang="ar" sz="1200">
                          <a:solidFill>
                            <a:schemeClr val="dk1"/>
                          </a:solidFill>
                          <a:latin typeface="Mada"/>
                          <a:ea typeface="Mada"/>
                          <a:cs typeface="Mada"/>
                          <a:sym typeface="Mada"/>
                        </a:rPr>
                        <a:t>1.5 gm po Q6h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Folinic acid 25 mg po od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Duration? Minimum 6 wks after resolution of signs/symptoms</a:t>
                      </a:r>
                      <a:endParaRPr/>
                    </a:p>
                  </a:txBody>
                  <a:tcPr marT="91425" marB="91425" marR="91425" marL="91425"/>
                </a:tc>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Primary prophylaxis</a:t>
                      </a:r>
                      <a:endParaRPr b="1" sz="1300">
                        <a:solidFill>
                          <a:schemeClr val="accent1"/>
                        </a:solidFill>
                        <a:latin typeface="Mada"/>
                        <a:ea typeface="Mada"/>
                        <a:cs typeface="Mada"/>
                        <a:sym typeface="Mada"/>
                      </a:endParaRPr>
                    </a:p>
                  </a:txBody>
                  <a:tcPr marT="91425" marB="91425" marR="91425" marL="91425">
                    <a:solidFill>
                      <a:schemeClr val="accent4"/>
                    </a:solidFill>
                  </a:tcPr>
                </a:tc>
              </a:tr>
              <a:tr h="386800">
                <a:tc vMerge="1"/>
                <a:tc>
                  <a:txBody>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TMP-SMX-DS</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1 tab po od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Sulfa allergy: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Dapsone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pyrimethamine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folinic acid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Atovaquone </a:t>
                      </a:r>
                      <a:r>
                        <a:rPr lang="ar" sz="1200">
                          <a:solidFill>
                            <a:schemeClr val="dk1"/>
                          </a:solidFill>
                          <a:latin typeface="Mada"/>
                          <a:ea typeface="Mada"/>
                          <a:cs typeface="Mada"/>
                          <a:sym typeface="Mada"/>
                        </a:rPr>
                        <a:t>1500 mg po od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Can stop if CD4 &gt; 200 for 3 month</a:t>
                      </a:r>
                      <a:endParaRPr/>
                    </a:p>
                  </a:txBody>
                  <a:tcPr marT="91425" marB="91425" marR="91425" marL="91425"/>
                </a:tc>
              </a:tr>
              <a:tr h="115100">
                <a:tc vMerge="1"/>
                <a:tc>
                  <a:txBody>
                    <a:bodyPr/>
                    <a:lstStyle/>
                    <a:p>
                      <a:pPr indent="0" lvl="0" marL="0" rtl="0" algn="ctr">
                        <a:spcBef>
                          <a:spcPts val="0"/>
                        </a:spcBef>
                        <a:spcAft>
                          <a:spcPts val="0"/>
                        </a:spcAft>
                        <a:buNone/>
                      </a:pPr>
                      <a:r>
                        <a:rPr b="1" lang="ar" sz="1300">
                          <a:solidFill>
                            <a:schemeClr val="accent1"/>
                          </a:solidFill>
                          <a:latin typeface="Mada"/>
                          <a:ea typeface="Mada"/>
                          <a:cs typeface="Mada"/>
                          <a:sym typeface="Mada"/>
                        </a:rPr>
                        <a:t>Secondary prophylaxis</a:t>
                      </a:r>
                      <a:endParaRPr b="1" sz="1300">
                        <a:solidFill>
                          <a:schemeClr val="accent1"/>
                        </a:solidFill>
                        <a:latin typeface="Mada"/>
                        <a:ea typeface="Mada"/>
                        <a:cs typeface="Mada"/>
                        <a:sym typeface="Mada"/>
                      </a:endParaRPr>
                    </a:p>
                  </a:txBody>
                  <a:tcPr marT="91425" marB="91425" marR="91425" marL="91425">
                    <a:solidFill>
                      <a:schemeClr val="accent4"/>
                    </a:solidFill>
                  </a:tcPr>
                </a:tc>
              </a:tr>
              <a:tr h="386800">
                <a:tc vMerge="1"/>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Chronic Suppression (</a:t>
                      </a:r>
                      <a:r>
                        <a:rPr b="1" lang="ar" sz="1200">
                          <a:solidFill>
                            <a:schemeClr val="dk1"/>
                          </a:solidFill>
                          <a:latin typeface="Mada"/>
                          <a:ea typeface="Mada"/>
                          <a:cs typeface="Mada"/>
                          <a:sym typeface="Mada"/>
                        </a:rPr>
                        <a:t>secondary prophylaxis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Sulfadiazine </a:t>
                      </a:r>
                      <a:r>
                        <a:rPr lang="ar" sz="1200">
                          <a:solidFill>
                            <a:schemeClr val="dk1"/>
                          </a:solidFill>
                          <a:latin typeface="Mada"/>
                          <a:ea typeface="Mada"/>
                          <a:cs typeface="Mada"/>
                          <a:sym typeface="Mada"/>
                        </a:rPr>
                        <a:t>2-4gm po divided in 2-4 doses/day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Pyrimethamine </a:t>
                      </a:r>
                      <a:r>
                        <a:rPr lang="ar" sz="1200">
                          <a:solidFill>
                            <a:schemeClr val="dk1"/>
                          </a:solidFill>
                          <a:latin typeface="Mada"/>
                          <a:ea typeface="Mada"/>
                          <a:cs typeface="Mada"/>
                          <a:sym typeface="Mada"/>
                        </a:rPr>
                        <a:t>25-50mg po od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Folinic acid 10-25mg po od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When to stop? CD4 &gt; 200 for 6 months</a:t>
                      </a:r>
                      <a:endParaRPr/>
                    </a:p>
                  </a:txBody>
                  <a:tcPr marT="91425" marB="91425" marR="91425" marL="91425"/>
                </a:tc>
              </a:tr>
            </a:tbl>
          </a:graphicData>
        </a:graphic>
      </p:graphicFrame>
      <p:sp>
        <p:nvSpPr>
          <p:cNvPr id="643" name="Google Shape;643;p43"/>
          <p:cNvSpPr txBox="1"/>
          <p:nvPr/>
        </p:nvSpPr>
        <p:spPr>
          <a:xfrm>
            <a:off x="1609725" y="8391525"/>
            <a:ext cx="5486400" cy="64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44"/>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49" name="Google Shape;649;p44"/>
          <p:cNvSpPr txBox="1"/>
          <p:nvPr/>
        </p:nvSpPr>
        <p:spPr>
          <a:xfrm>
            <a:off x="1058275" y="0"/>
            <a:ext cx="5382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Parenchymal viral infections </a:t>
            </a:r>
            <a:r>
              <a:rPr b="1" i="1" lang="ar" sz="2600">
                <a:latin typeface="Mada"/>
                <a:ea typeface="Mada"/>
                <a:cs typeface="Mada"/>
                <a:sym typeface="Mada"/>
              </a:rPr>
              <a:t>cont.</a:t>
            </a:r>
            <a:endParaRPr b="1" i="1" sz="2600">
              <a:latin typeface="Mada"/>
              <a:ea typeface="Mada"/>
              <a:cs typeface="Mada"/>
              <a:sym typeface="Mada"/>
            </a:endParaRPr>
          </a:p>
        </p:txBody>
      </p:sp>
      <p:sp>
        <p:nvSpPr>
          <p:cNvPr id="650" name="Google Shape;650;p44"/>
          <p:cNvSpPr txBox="1"/>
          <p:nvPr/>
        </p:nvSpPr>
        <p:spPr>
          <a:xfrm>
            <a:off x="-3960200" y="8473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chemeClr val="accent5"/>
                </a:highlight>
                <a:latin typeface="Alegreya Regular"/>
                <a:ea typeface="Alegreya Regular"/>
                <a:cs typeface="Alegreya Regular"/>
                <a:sym typeface="Alegreya Regular"/>
              </a:rPr>
              <a:t>subtitle</a:t>
            </a:r>
            <a:endParaRPr sz="2200">
              <a:highlight>
                <a:schemeClr val="accent5"/>
              </a:highlight>
              <a:latin typeface="Alegreya Regular"/>
              <a:ea typeface="Alegreya Regular"/>
              <a:cs typeface="Alegreya Regular"/>
              <a:sym typeface="Alegreya Regular"/>
            </a:endParaRPr>
          </a:p>
        </p:txBody>
      </p:sp>
      <p:sp>
        <p:nvSpPr>
          <p:cNvPr id="651" name="Google Shape;651;p44"/>
          <p:cNvSpPr txBox="1"/>
          <p:nvPr/>
        </p:nvSpPr>
        <p:spPr>
          <a:xfrm>
            <a:off x="-6250" y="9829975"/>
            <a:ext cx="7643100" cy="9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1- </a:t>
            </a:r>
            <a:r>
              <a:rPr b="1" lang="ar" sz="1000">
                <a:solidFill>
                  <a:srgbClr val="1C4588"/>
                </a:solidFill>
                <a:latin typeface="Mada"/>
                <a:ea typeface="Mada"/>
                <a:cs typeface="Mada"/>
                <a:sym typeface="Mada"/>
              </a:rPr>
              <a:t>Is t</a:t>
            </a:r>
            <a:r>
              <a:rPr b="1" lang="ar" sz="1000">
                <a:solidFill>
                  <a:srgbClr val="1C4588"/>
                </a:solidFill>
                <a:latin typeface="Mada"/>
                <a:ea typeface="Mada"/>
                <a:cs typeface="Mada"/>
                <a:sym typeface="Mada"/>
              </a:rPr>
              <a:t>he most serious cause of viral encephalitis </a:t>
            </a:r>
            <a:r>
              <a:rPr b="1" lang="ar" sz="1000">
                <a:solidFill>
                  <a:srgbClr val="1C4588"/>
                </a:solidFill>
                <a:latin typeface="Mada"/>
                <a:ea typeface="Mada"/>
                <a:cs typeface="Mada"/>
                <a:sym typeface="Mada"/>
              </a:rPr>
              <a:t>In Europe ,which probably reaches the brain via the olfactory nerves. </a:t>
            </a:r>
            <a:endParaRPr b="1"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viruses transmitted by mosquitoes and ticks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3- may cause encephalitis with a subacute or chronic presentation but occasionally has an acute presentation with seroconversion.</a:t>
            </a:r>
            <a:endParaRPr sz="1000">
              <a:solidFill>
                <a:srgbClr val="1C4588"/>
              </a:solidFill>
              <a:latin typeface="Mada"/>
              <a:ea typeface="Mada"/>
              <a:cs typeface="Mada"/>
              <a:sym typeface="Mada"/>
            </a:endParaRPr>
          </a:p>
        </p:txBody>
      </p:sp>
      <p:sp>
        <p:nvSpPr>
          <p:cNvPr id="652" name="Google Shape;652;p44"/>
          <p:cNvSpPr txBox="1"/>
          <p:nvPr/>
        </p:nvSpPr>
        <p:spPr>
          <a:xfrm>
            <a:off x="7781325" y="1417850"/>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Introduction</a:t>
            </a:r>
            <a:endParaRPr b="1" sz="2200">
              <a:solidFill>
                <a:srgbClr val="1C4588"/>
              </a:solidFill>
              <a:highlight>
                <a:schemeClr val="accent5"/>
              </a:highlight>
              <a:latin typeface="Mada"/>
              <a:ea typeface="Mada"/>
              <a:cs typeface="Mada"/>
              <a:sym typeface="Mada"/>
            </a:endParaRPr>
          </a:p>
        </p:txBody>
      </p:sp>
      <p:sp>
        <p:nvSpPr>
          <p:cNvPr id="653" name="Google Shape;653;p44"/>
          <p:cNvSpPr txBox="1"/>
          <p:nvPr/>
        </p:nvSpPr>
        <p:spPr>
          <a:xfrm>
            <a:off x="8012625" y="1970800"/>
            <a:ext cx="6678600" cy="16929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Encephalitis</a:t>
            </a:r>
            <a:r>
              <a:rPr lang="ar" sz="1200">
                <a:solidFill>
                  <a:srgbClr val="1C4588"/>
                </a:solidFill>
                <a:latin typeface="Mada"/>
                <a:ea typeface="Mada"/>
                <a:cs typeface="Mada"/>
                <a:sym typeface="Mada"/>
              </a:rPr>
              <a:t>: means acute inflammation of brain parenchyma, </a:t>
            </a:r>
            <a:r>
              <a:rPr lang="ar" sz="1200">
                <a:solidFill>
                  <a:srgbClr val="1C4588"/>
                </a:solidFill>
                <a:latin typeface="Mada"/>
                <a:ea typeface="Mada"/>
                <a:cs typeface="Mada"/>
                <a:sym typeface="Mada"/>
              </a:rPr>
              <a:t>and is often seen simultaneously with meningitis, </a:t>
            </a:r>
            <a:r>
              <a:rPr lang="ar" sz="1200">
                <a:solidFill>
                  <a:srgbClr val="1C4588"/>
                </a:solidFill>
                <a:latin typeface="Mada"/>
                <a:ea typeface="Mada"/>
                <a:cs typeface="Mada"/>
                <a:sym typeface="Mada"/>
              </a:rPr>
              <a:t>usually viral.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viral encephalitis, fever (90%) and meningism are usual; in contrast to meningitis, however, the clinical picture is dominated by brain parenchyma inflammation.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Personality and behavioural change is a common early manifestation, which progresses to a reduced level of consciousness and even coma.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Seizures </a:t>
            </a:r>
            <a:r>
              <a:rPr lang="ar" sz="1200">
                <a:solidFill>
                  <a:srgbClr val="1C4588"/>
                </a:solidFill>
                <a:latin typeface="Mada"/>
                <a:ea typeface="Mada"/>
                <a:cs typeface="Mada"/>
                <a:sym typeface="Mada"/>
              </a:rPr>
              <a:t>(focal and generalized) are very common and focal neurological deficits, such as speech disturbance, often occur (especially in herpes simplex encephalitis).</a:t>
            </a:r>
            <a:endParaRPr sz="1200">
              <a:solidFill>
                <a:srgbClr val="1C4588"/>
              </a:solidFill>
              <a:latin typeface="Mada"/>
              <a:ea typeface="Mada"/>
              <a:cs typeface="Mada"/>
              <a:sym typeface="Mada"/>
            </a:endParaRPr>
          </a:p>
        </p:txBody>
      </p:sp>
      <p:pic>
        <p:nvPicPr>
          <p:cNvPr id="654" name="Google Shape;654;p44"/>
          <p:cNvPicPr preferRelativeResize="0"/>
          <p:nvPr/>
        </p:nvPicPr>
        <p:blipFill rotWithShape="1">
          <a:blip r:embed="rId3">
            <a:alphaModFix/>
          </a:blip>
          <a:srcRect b="11873" l="18331" r="19335" t="11126"/>
          <a:stretch/>
        </p:blipFill>
        <p:spPr>
          <a:xfrm>
            <a:off x="13767563" y="1595750"/>
            <a:ext cx="655711" cy="646750"/>
          </a:xfrm>
          <a:prstGeom prst="rect">
            <a:avLst/>
          </a:prstGeom>
          <a:noFill/>
          <a:ln>
            <a:noFill/>
          </a:ln>
        </p:spPr>
      </p:pic>
      <p:sp>
        <p:nvSpPr>
          <p:cNvPr id="655" name="Google Shape;655;p44"/>
          <p:cNvSpPr txBox="1"/>
          <p:nvPr/>
        </p:nvSpPr>
        <p:spPr>
          <a:xfrm>
            <a:off x="308338" y="847375"/>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Viral encephalitis Causes</a:t>
            </a:r>
            <a:r>
              <a:rPr b="1" lang="ar" sz="2200">
                <a:highlight>
                  <a:schemeClr val="accent5"/>
                </a:highlight>
                <a:latin typeface="Mada"/>
                <a:ea typeface="Mada"/>
                <a:cs typeface="Mada"/>
                <a:sym typeface="Mada"/>
              </a:rPr>
              <a:t> </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656" name="Google Shape;656;p44"/>
          <p:cNvSpPr/>
          <p:nvPr/>
        </p:nvSpPr>
        <p:spPr>
          <a:xfrm>
            <a:off x="1257516" y="1487225"/>
            <a:ext cx="6123600" cy="2656200"/>
          </a:xfrm>
          <a:prstGeom prst="rect">
            <a:avLst/>
          </a:prstGeom>
          <a:solidFill>
            <a:schemeClr val="accent4"/>
          </a:solidFill>
          <a:ln>
            <a:noFill/>
          </a:ln>
        </p:spPr>
        <p:txBody>
          <a:bodyPr anchorCtr="0" anchor="ctr" bIns="91425" lIns="91425" spcFirstLastPara="1" rIns="91425" wrap="square" tIns="91425">
            <a:noAutofit/>
          </a:bodyPr>
          <a:lstStyle/>
          <a:p>
            <a:pPr indent="-304800" lvl="0" marL="1371600" rtl="0" algn="l">
              <a:spcBef>
                <a:spcPts val="0"/>
              </a:spcBef>
              <a:spcAft>
                <a:spcPts val="0"/>
              </a:spcAft>
              <a:buSzPts val="1200"/>
              <a:buFont typeface="Mada"/>
              <a:buChar char="●"/>
            </a:pPr>
            <a:r>
              <a:rPr b="1" lang="ar" sz="1200">
                <a:solidFill>
                  <a:srgbClr val="CC0000"/>
                </a:solidFill>
                <a:latin typeface="Mada"/>
                <a:ea typeface="Mada"/>
                <a:cs typeface="Mada"/>
                <a:sym typeface="Mada"/>
              </a:rPr>
              <a:t>Most common:</a:t>
            </a:r>
            <a:r>
              <a:rPr b="1" lang="ar" sz="1200">
                <a:latin typeface="Mada"/>
                <a:ea typeface="Mada"/>
                <a:cs typeface="Mada"/>
                <a:sym typeface="Mada"/>
              </a:rPr>
              <a:t> </a:t>
            </a:r>
            <a:r>
              <a:rPr b="1" lang="ar" sz="1200">
                <a:latin typeface="Mada"/>
                <a:ea typeface="Mada"/>
                <a:cs typeface="Mada"/>
                <a:sym typeface="Mada"/>
              </a:rPr>
              <a:t>Herpes simplex</a:t>
            </a:r>
            <a:r>
              <a:rPr b="1" baseline="30000" lang="ar" sz="1200">
                <a:latin typeface="Mada"/>
                <a:ea typeface="Mada"/>
                <a:cs typeface="Mada"/>
                <a:sym typeface="Mada"/>
              </a:rPr>
              <a:t>1</a:t>
            </a:r>
            <a:r>
              <a:rPr b="1" lang="ar" sz="1200">
                <a:latin typeface="Mada"/>
                <a:ea typeface="Mada"/>
                <a:cs typeface="Mada"/>
                <a:sym typeface="Mada"/>
              </a:rPr>
              <a:t> </a:t>
            </a:r>
            <a:r>
              <a:rPr b="1" lang="ar" sz="1200">
                <a:solidFill>
                  <a:srgbClr val="6AA84F"/>
                </a:solidFill>
                <a:latin typeface="Mada"/>
                <a:ea typeface="Mada"/>
                <a:cs typeface="Mada"/>
                <a:sym typeface="Mada"/>
              </a:rPr>
              <a:t>(Either type 1 or 2)</a:t>
            </a:r>
            <a:r>
              <a:rPr lang="ar" sz="1200">
                <a:latin typeface="Mada"/>
                <a:ea typeface="Mada"/>
                <a:cs typeface="Mada"/>
                <a:sym typeface="Mada"/>
              </a:rPr>
              <a:t>:</a:t>
            </a:r>
            <a:endParaRPr sz="1200">
              <a:latin typeface="Mada"/>
              <a:ea typeface="Mada"/>
              <a:cs typeface="Mada"/>
              <a:sym typeface="Mada"/>
            </a:endParaRPr>
          </a:p>
          <a:p>
            <a:pPr indent="-304800" lvl="1" marL="1828800" rtl="0" algn="l">
              <a:spcBef>
                <a:spcPts val="0"/>
              </a:spcBef>
              <a:spcAft>
                <a:spcPts val="0"/>
              </a:spcAft>
              <a:buSzPts val="1200"/>
              <a:buFont typeface="Mada"/>
              <a:buChar char="○"/>
            </a:pPr>
            <a:r>
              <a:rPr lang="ar" sz="1200">
                <a:solidFill>
                  <a:srgbClr val="6AA84F"/>
                </a:solidFill>
                <a:latin typeface="Mada"/>
                <a:ea typeface="Mada"/>
                <a:cs typeface="Mada"/>
                <a:sym typeface="Mada"/>
              </a:rPr>
              <a:t>How to confirm? Perform LP and</a:t>
            </a:r>
            <a:r>
              <a:rPr lang="ar" sz="1200">
                <a:latin typeface="Mada"/>
                <a:ea typeface="Mada"/>
                <a:cs typeface="Mada"/>
                <a:sym typeface="Mada"/>
              </a:rPr>
              <a:t> PCR. </a:t>
            </a:r>
            <a:r>
              <a:rPr lang="ar" sz="1200">
                <a:solidFill>
                  <a:srgbClr val="6AA84F"/>
                </a:solidFill>
                <a:latin typeface="Mada"/>
                <a:ea typeface="Mada"/>
                <a:cs typeface="Mada"/>
                <a:sym typeface="Mada"/>
              </a:rPr>
              <a:t>MRI is also helpful (</a:t>
            </a:r>
            <a:r>
              <a:rPr b="1" lang="ar" sz="1200">
                <a:solidFill>
                  <a:srgbClr val="CC0000"/>
                </a:solidFill>
                <a:latin typeface="Mada"/>
                <a:ea typeface="Mada"/>
                <a:cs typeface="Mada"/>
                <a:sym typeface="Mada"/>
              </a:rPr>
              <a:t>The limbic system</a:t>
            </a:r>
            <a:r>
              <a:rPr lang="ar" sz="1200">
                <a:solidFill>
                  <a:srgbClr val="6AA84F"/>
                </a:solidFill>
                <a:latin typeface="Mada"/>
                <a:ea typeface="Mada"/>
                <a:cs typeface="Mada"/>
                <a:sym typeface="Mada"/>
              </a:rPr>
              <a:t> and </a:t>
            </a:r>
            <a:r>
              <a:rPr lang="ar" sz="1200">
                <a:solidFill>
                  <a:srgbClr val="6AA84F"/>
                </a:solidFill>
                <a:latin typeface="Mada"/>
                <a:ea typeface="Mada"/>
                <a:cs typeface="Mada"/>
                <a:sym typeface="Mada"/>
              </a:rPr>
              <a:t>the medial temporal</a:t>
            </a:r>
            <a:r>
              <a:rPr lang="ar" sz="1200">
                <a:solidFill>
                  <a:srgbClr val="6AA84F"/>
                </a:solidFill>
                <a:latin typeface="Mada"/>
                <a:ea typeface="Mada"/>
                <a:cs typeface="Mada"/>
                <a:sym typeface="Mada"/>
              </a:rPr>
              <a:t> are its favourable place)</a:t>
            </a:r>
            <a:endParaRPr sz="1200">
              <a:solidFill>
                <a:srgbClr val="6AA84F"/>
              </a:solidFill>
              <a:latin typeface="Mada"/>
              <a:ea typeface="Mada"/>
              <a:cs typeface="Mada"/>
              <a:sym typeface="Mada"/>
            </a:endParaRPr>
          </a:p>
          <a:p>
            <a:pPr indent="-304800" lvl="1" marL="1828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Treat with</a:t>
            </a:r>
            <a:r>
              <a:rPr lang="ar" sz="1200">
                <a:solidFill>
                  <a:schemeClr val="dk1"/>
                </a:solidFill>
                <a:latin typeface="Mada"/>
                <a:ea typeface="Mada"/>
                <a:cs typeface="Mada"/>
                <a:sym typeface="Mada"/>
              </a:rPr>
              <a:t> Acyclovir</a:t>
            </a:r>
            <a:endParaRPr sz="1200">
              <a:solidFill>
                <a:srgbClr val="6AA84F"/>
              </a:solidFill>
              <a:latin typeface="Mada"/>
              <a:ea typeface="Mada"/>
              <a:cs typeface="Mada"/>
              <a:sym typeface="Mada"/>
            </a:endParaRPr>
          </a:p>
          <a:p>
            <a:pPr indent="-304800" lvl="0" marL="13716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Varicella zoster</a:t>
            </a:r>
            <a:endParaRPr b="1" sz="1200">
              <a:solidFill>
                <a:srgbClr val="6AA84F"/>
              </a:solidFill>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Rabies </a:t>
            </a:r>
            <a:endParaRPr b="1" sz="1200">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Arboviruses</a:t>
            </a:r>
            <a:r>
              <a:rPr b="1" baseline="30000" lang="ar" sz="1200">
                <a:latin typeface="Mada"/>
                <a:ea typeface="Mada"/>
                <a:cs typeface="Mada"/>
                <a:sym typeface="Mada"/>
              </a:rPr>
              <a:t>2</a:t>
            </a:r>
            <a:r>
              <a:rPr lang="ar" sz="1200">
                <a:latin typeface="Mada"/>
                <a:ea typeface="Mada"/>
                <a:cs typeface="Mada"/>
                <a:sym typeface="Mada"/>
              </a:rPr>
              <a:t>: e.g dengue </a:t>
            </a:r>
            <a:endParaRPr b="1" sz="1200">
              <a:latin typeface="Mada"/>
              <a:ea typeface="Mada"/>
              <a:cs typeface="Mada"/>
              <a:sym typeface="Mada"/>
            </a:endParaRPr>
          </a:p>
          <a:p>
            <a:pPr indent="-304800" lvl="0" marL="13716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Zika virus</a:t>
            </a:r>
            <a:endParaRPr b="1" sz="1200">
              <a:solidFill>
                <a:srgbClr val="999999"/>
              </a:solidFill>
              <a:latin typeface="Mada"/>
              <a:ea typeface="Mada"/>
              <a:cs typeface="Mada"/>
              <a:sym typeface="Mada"/>
            </a:endParaRPr>
          </a:p>
          <a:p>
            <a:pPr indent="-304800" lvl="0" marL="13716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HIV </a:t>
            </a:r>
            <a:r>
              <a:rPr b="1" baseline="30000" lang="ar" sz="1200">
                <a:solidFill>
                  <a:srgbClr val="999999"/>
                </a:solidFill>
                <a:latin typeface="Mada"/>
                <a:ea typeface="Mada"/>
                <a:cs typeface="Mada"/>
                <a:sym typeface="Mada"/>
              </a:rPr>
              <a:t>3</a:t>
            </a:r>
            <a:r>
              <a:rPr b="1" lang="ar" sz="1200">
                <a:solidFill>
                  <a:srgbClr val="999999"/>
                </a:solidFill>
                <a:latin typeface="Mada"/>
                <a:ea typeface="Mada"/>
                <a:cs typeface="Mada"/>
                <a:sym typeface="Mada"/>
              </a:rPr>
              <a:t> </a:t>
            </a:r>
            <a:endParaRPr sz="1200">
              <a:solidFill>
                <a:srgbClr val="999999"/>
              </a:solidFill>
              <a:latin typeface="Mada"/>
              <a:ea typeface="Mada"/>
              <a:cs typeface="Mada"/>
              <a:sym typeface="Mada"/>
            </a:endParaRPr>
          </a:p>
          <a:p>
            <a:pPr indent="-304800" lvl="0" marL="13716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Nonviral infectious causes: </a:t>
            </a:r>
            <a:endParaRPr sz="1200">
              <a:solidFill>
                <a:srgbClr val="999999"/>
              </a:solidFill>
              <a:latin typeface="Mada"/>
              <a:ea typeface="Mada"/>
              <a:cs typeface="Mada"/>
              <a:sym typeface="Mada"/>
            </a:endParaRPr>
          </a:p>
          <a:p>
            <a:pPr indent="-304800" lvl="1" marL="18288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Toxoplasmosis </a:t>
            </a:r>
            <a:endParaRPr sz="1200">
              <a:solidFill>
                <a:srgbClr val="999999"/>
              </a:solidFill>
              <a:latin typeface="Mada"/>
              <a:ea typeface="Mada"/>
              <a:cs typeface="Mada"/>
              <a:sym typeface="Mada"/>
            </a:endParaRPr>
          </a:p>
          <a:p>
            <a:pPr indent="-304800" lvl="1" marL="18288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Cerebral aspergillosis </a:t>
            </a:r>
            <a:endParaRPr b="1" sz="1200">
              <a:solidFill>
                <a:srgbClr val="999999"/>
              </a:solidFill>
              <a:latin typeface="Mada"/>
              <a:ea typeface="Mada"/>
              <a:cs typeface="Mada"/>
              <a:sym typeface="Mada"/>
            </a:endParaRPr>
          </a:p>
          <a:p>
            <a:pPr indent="-304800" lvl="0" marL="1371600" rtl="0" algn="l">
              <a:spcBef>
                <a:spcPts val="0"/>
              </a:spcBef>
              <a:spcAft>
                <a:spcPts val="0"/>
              </a:spcAft>
              <a:buSzPts val="1200"/>
              <a:buFont typeface="Mada"/>
              <a:buChar char="●"/>
            </a:pPr>
            <a:r>
              <a:rPr lang="ar" sz="1200">
                <a:latin typeface="Mada"/>
                <a:ea typeface="Mada"/>
                <a:cs typeface="Mada"/>
                <a:sym typeface="Mada"/>
              </a:rPr>
              <a:t>Rare: Listeria, cat scratch disease, amebic </a:t>
            </a:r>
            <a:endParaRPr b="1" sz="1200">
              <a:latin typeface="Mada"/>
              <a:ea typeface="Mada"/>
              <a:cs typeface="Mada"/>
              <a:sym typeface="Mada"/>
            </a:endParaRPr>
          </a:p>
        </p:txBody>
      </p:sp>
      <p:sp>
        <p:nvSpPr>
          <p:cNvPr id="657" name="Google Shape;657;p44"/>
          <p:cNvSpPr/>
          <p:nvPr/>
        </p:nvSpPr>
        <p:spPr>
          <a:xfrm>
            <a:off x="293700" y="1487263"/>
            <a:ext cx="1828800" cy="2656200"/>
          </a:xfrm>
          <a:prstGeom prst="homePlate">
            <a:avLst>
              <a:gd fmla="val 50000" name="adj"/>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solidFill>
                <a:srgbClr val="FFFFFF"/>
              </a:solidFill>
              <a:latin typeface="Mada Medium"/>
              <a:ea typeface="Mada Medium"/>
              <a:cs typeface="Mada Medium"/>
              <a:sym typeface="Mada Medium"/>
            </a:endParaRPr>
          </a:p>
        </p:txBody>
      </p:sp>
      <p:pic>
        <p:nvPicPr>
          <p:cNvPr id="658" name="Google Shape;658;p44"/>
          <p:cNvPicPr preferRelativeResize="0"/>
          <p:nvPr/>
        </p:nvPicPr>
        <p:blipFill rotWithShape="1">
          <a:blip r:embed="rId4">
            <a:alphaModFix/>
          </a:blip>
          <a:srcRect b="-1646" l="0" r="41414" t="42204"/>
          <a:stretch/>
        </p:blipFill>
        <p:spPr>
          <a:xfrm rot="-1264971">
            <a:off x="391386" y="2232435"/>
            <a:ext cx="1083164" cy="1096631"/>
          </a:xfrm>
          <a:prstGeom prst="rect">
            <a:avLst/>
          </a:prstGeom>
          <a:noFill/>
          <a:ln>
            <a:noFill/>
          </a:ln>
        </p:spPr>
      </p:pic>
      <p:sp>
        <p:nvSpPr>
          <p:cNvPr id="659" name="Google Shape;659;p44"/>
          <p:cNvSpPr txBox="1"/>
          <p:nvPr/>
        </p:nvSpPr>
        <p:spPr>
          <a:xfrm flipH="1">
            <a:off x="1257513" y="1970800"/>
            <a:ext cx="172500" cy="1845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pic>
        <p:nvPicPr>
          <p:cNvPr id="660" name="Google Shape;660;p44"/>
          <p:cNvPicPr preferRelativeResize="0"/>
          <p:nvPr/>
        </p:nvPicPr>
        <p:blipFill>
          <a:blip r:embed="rId5">
            <a:alphaModFix/>
          </a:blip>
          <a:stretch>
            <a:fillRect/>
          </a:stretch>
        </p:blipFill>
        <p:spPr>
          <a:xfrm>
            <a:off x="371725" y="5471200"/>
            <a:ext cx="2679700" cy="2770100"/>
          </a:xfrm>
          <a:prstGeom prst="rect">
            <a:avLst/>
          </a:prstGeom>
          <a:noFill/>
          <a:ln>
            <a:noFill/>
          </a:ln>
        </p:spPr>
      </p:pic>
      <p:sp>
        <p:nvSpPr>
          <p:cNvPr id="661" name="Google Shape;661;p44"/>
          <p:cNvSpPr txBox="1"/>
          <p:nvPr/>
        </p:nvSpPr>
        <p:spPr>
          <a:xfrm>
            <a:off x="308350" y="4926575"/>
            <a:ext cx="2892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Pathophysiology</a:t>
            </a:r>
            <a:endParaRPr b="1" sz="2200">
              <a:solidFill>
                <a:srgbClr val="1C4588"/>
              </a:solidFill>
              <a:highlight>
                <a:schemeClr val="accent5"/>
              </a:highlight>
              <a:latin typeface="Mada"/>
              <a:ea typeface="Mada"/>
              <a:cs typeface="Mada"/>
              <a:sym typeface="Mada"/>
            </a:endParaRPr>
          </a:p>
        </p:txBody>
      </p:sp>
      <p:sp>
        <p:nvSpPr>
          <p:cNvPr id="662" name="Google Shape;662;p44"/>
          <p:cNvSpPr txBox="1"/>
          <p:nvPr/>
        </p:nvSpPr>
        <p:spPr>
          <a:xfrm>
            <a:off x="3277100" y="5449188"/>
            <a:ext cx="4104000" cy="27702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infection provokes an inflammatory response that involves the cortex, white matter, basal ganglia and brainstem.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distribution of lesions varies with the type of virus.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For example, in herpes simplex encephalitis, the temporal lobes are usually primarily affected, whereas cytomegalovirus can involve the areas adjacent to the ventricles (ventriculitis).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Inclusion bodies may be present in the neurons and glial cells, and there is an infiltration of polymorphonuclear cells in the perivascular space.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There is neuronal degeneration and diffuse glial proliferation, often associated with cerebral oedema.</a:t>
            </a:r>
            <a:endParaRPr sz="1200">
              <a:latin typeface="Mada"/>
              <a:ea typeface="Mada"/>
              <a:cs typeface="Mada"/>
              <a:sym typeface="Mada"/>
            </a:endParaRPr>
          </a:p>
        </p:txBody>
      </p:sp>
      <p:cxnSp>
        <p:nvCxnSpPr>
          <p:cNvPr id="663" name="Google Shape;663;p44"/>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64" name="Google Shape;664;p44"/>
          <p:cNvSpPr txBox="1"/>
          <p:nvPr/>
        </p:nvSpPr>
        <p:spPr>
          <a:xfrm>
            <a:off x="8482675" y="6204013"/>
            <a:ext cx="7067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Viral meningioencephalitis</a:t>
            </a:r>
            <a:r>
              <a:rPr b="1" lang="ar" sz="2200">
                <a:highlight>
                  <a:schemeClr val="accent5"/>
                </a:highlight>
                <a:latin typeface="Mada"/>
                <a:ea typeface="Mada"/>
                <a:cs typeface="Mada"/>
                <a:sym typeface="Mada"/>
              </a:rPr>
              <a:t> (VME) </a:t>
            </a:r>
            <a:r>
              <a:rPr b="1" lang="ar" sz="2200">
                <a:solidFill>
                  <a:srgbClr val="999999"/>
                </a:solidFill>
                <a:highlight>
                  <a:schemeClr val="accent5"/>
                </a:highlight>
                <a:latin typeface="Mada"/>
                <a:ea typeface="Mada"/>
                <a:cs typeface="Mada"/>
                <a:sym typeface="Mada"/>
              </a:rPr>
              <a:t>(NOT IMP, SKIP) </a:t>
            </a:r>
            <a:endParaRPr b="1" sz="2200">
              <a:solidFill>
                <a:srgbClr val="999999"/>
              </a:solidFill>
              <a:latin typeface="Mada"/>
              <a:ea typeface="Mada"/>
              <a:cs typeface="Mada"/>
              <a:sym typeface="Mada"/>
            </a:endParaRPr>
          </a:p>
        </p:txBody>
      </p:sp>
      <p:sp>
        <p:nvSpPr>
          <p:cNvPr id="665" name="Google Shape;665;p44"/>
          <p:cNvSpPr txBox="1"/>
          <p:nvPr/>
        </p:nvSpPr>
        <p:spPr>
          <a:xfrm>
            <a:off x="8482675" y="6654622"/>
            <a:ext cx="70677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Encephalitis and meningitis are 2 ends of the spectrum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Neurotropic &amp; non neurotropic viruses can cause VME: </a:t>
            </a:r>
            <a:endParaRPr b="1" sz="1200">
              <a:latin typeface="Mada"/>
              <a:ea typeface="Mada"/>
              <a:cs typeface="Mada"/>
              <a:sym typeface="Mada"/>
            </a:endParaRPr>
          </a:p>
          <a:p>
            <a:pPr indent="0" lvl="0" marL="914400" rtl="0" algn="l">
              <a:spcBef>
                <a:spcPts val="0"/>
              </a:spcBef>
              <a:spcAft>
                <a:spcPts val="0"/>
              </a:spcAft>
              <a:buNone/>
            </a:pPr>
            <a:r>
              <a:t/>
            </a:r>
            <a:endParaRPr sz="1200">
              <a:latin typeface="Mada"/>
              <a:ea typeface="Mada"/>
              <a:cs typeface="Mada"/>
              <a:sym typeface="Mada"/>
            </a:endParaRPr>
          </a:p>
        </p:txBody>
      </p:sp>
      <p:sp>
        <p:nvSpPr>
          <p:cNvPr id="666" name="Google Shape;666;p44"/>
          <p:cNvSpPr/>
          <p:nvPr/>
        </p:nvSpPr>
        <p:spPr>
          <a:xfrm>
            <a:off x="9478200" y="7288350"/>
            <a:ext cx="5864700" cy="1582800"/>
          </a:xfrm>
          <a:prstGeom prst="rect">
            <a:avLst/>
          </a:prstGeom>
          <a:solidFill>
            <a:schemeClr val="accent4"/>
          </a:solidFill>
          <a:ln>
            <a:noFill/>
          </a:ln>
        </p:spPr>
        <p:txBody>
          <a:bodyPr anchorCtr="0" anchor="ctr" bIns="91425" lIns="91425" spcFirstLastPara="1" rIns="91425" wrap="square" tIns="91425">
            <a:noAutofit/>
          </a:bodyPr>
          <a:lstStyle/>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Arbo: JE/ west nile/ dengue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Entero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Herpes: HSV1, EBV, CMV, HHV-6, Varicella zoster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Myxo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Paramyxo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Adeno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Rhabdo </a:t>
            </a:r>
            <a:endParaRPr b="1" sz="1200">
              <a:solidFill>
                <a:schemeClr val="dk1"/>
              </a:solidFill>
              <a:latin typeface="Mada"/>
              <a:ea typeface="Mada"/>
              <a:cs typeface="Mada"/>
              <a:sym typeface="Mada"/>
            </a:endParaRPr>
          </a:p>
        </p:txBody>
      </p:sp>
      <p:sp>
        <p:nvSpPr>
          <p:cNvPr id="667" name="Google Shape;667;p44"/>
          <p:cNvSpPr/>
          <p:nvPr/>
        </p:nvSpPr>
        <p:spPr>
          <a:xfrm>
            <a:off x="8514375" y="7288373"/>
            <a:ext cx="1828800" cy="1582800"/>
          </a:xfrm>
          <a:prstGeom prst="homePlate">
            <a:avLst>
              <a:gd fmla="val 50000" name="adj"/>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a:solidFill>
                <a:srgbClr val="FFFFFF"/>
              </a:solidFill>
              <a:latin typeface="Mada Medium"/>
              <a:ea typeface="Mada Medium"/>
              <a:cs typeface="Mada Medium"/>
              <a:sym typeface="Mada Medium"/>
            </a:endParaRPr>
          </a:p>
        </p:txBody>
      </p:sp>
      <p:pic>
        <p:nvPicPr>
          <p:cNvPr id="668" name="Google Shape;668;p44"/>
          <p:cNvPicPr preferRelativeResize="0"/>
          <p:nvPr/>
        </p:nvPicPr>
        <p:blipFill rotWithShape="1">
          <a:blip r:embed="rId4">
            <a:alphaModFix/>
          </a:blip>
          <a:srcRect b="-1646" l="0" r="41414" t="42204"/>
          <a:stretch/>
        </p:blipFill>
        <p:spPr>
          <a:xfrm rot="-994167">
            <a:off x="8882347" y="7641566"/>
            <a:ext cx="894756" cy="876343"/>
          </a:xfrm>
          <a:prstGeom prst="rect">
            <a:avLst/>
          </a:prstGeom>
          <a:noFill/>
          <a:ln>
            <a:noFill/>
          </a:ln>
        </p:spPr>
      </p:pic>
      <p:sp>
        <p:nvSpPr>
          <p:cNvPr id="669" name="Google Shape;669;p44"/>
          <p:cNvSpPr txBox="1"/>
          <p:nvPr/>
        </p:nvSpPr>
        <p:spPr>
          <a:xfrm flipH="1">
            <a:off x="9522338" y="7461800"/>
            <a:ext cx="172500" cy="1845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670" name="Google Shape;670;p44"/>
          <p:cNvSpPr/>
          <p:nvPr/>
        </p:nvSpPr>
        <p:spPr>
          <a:xfrm>
            <a:off x="286000" y="4263525"/>
            <a:ext cx="7095000" cy="450600"/>
          </a:xfrm>
          <a:prstGeom prst="snip1Rect">
            <a:avLst>
              <a:gd fmla="val 16667" name="adj"/>
            </a:avLst>
          </a:prstGeom>
          <a:noFill/>
          <a:ln cap="flat" cmpd="sng" w="2857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C</a:t>
            </a:r>
            <a:r>
              <a:rPr b="1" lang="ar" sz="1200">
                <a:solidFill>
                  <a:srgbClr val="6AA84F"/>
                </a:solidFill>
                <a:latin typeface="Mada"/>
                <a:ea typeface="Mada"/>
                <a:cs typeface="Mada"/>
                <a:sym typeface="Mada"/>
              </a:rPr>
              <a:t>ase of viral encephalitis</a:t>
            </a: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Elderly coming with new onset focal seizure and personality changes. </a:t>
            </a:r>
            <a:endParaRPr sz="1200">
              <a:solidFill>
                <a:srgbClr val="6AA84F"/>
              </a:solidFill>
              <a:latin typeface="Mada"/>
              <a:ea typeface="Mada"/>
              <a:cs typeface="Mada"/>
              <a:sym typeface="Mada"/>
            </a:endParaRPr>
          </a:p>
        </p:txBody>
      </p:sp>
      <p:pic>
        <p:nvPicPr>
          <p:cNvPr id="671" name="Google Shape;671;p44"/>
          <p:cNvPicPr preferRelativeResize="0"/>
          <p:nvPr/>
        </p:nvPicPr>
        <p:blipFill rotWithShape="1">
          <a:blip r:embed="rId6">
            <a:alphaModFix/>
          </a:blip>
          <a:srcRect b="22694" l="43455" r="27661" t="40599"/>
          <a:stretch/>
        </p:blipFill>
        <p:spPr>
          <a:xfrm>
            <a:off x="5865575" y="2291850"/>
            <a:ext cx="1191873" cy="1097100"/>
          </a:xfrm>
          <a:prstGeom prst="rect">
            <a:avLst/>
          </a:prstGeom>
          <a:noFill/>
          <a:ln>
            <a:noFill/>
          </a:ln>
        </p:spPr>
      </p:pic>
      <p:sp>
        <p:nvSpPr>
          <p:cNvPr id="672" name="Google Shape;672;p44"/>
          <p:cNvSpPr/>
          <p:nvPr/>
        </p:nvSpPr>
        <p:spPr>
          <a:xfrm>
            <a:off x="204600" y="8411525"/>
            <a:ext cx="7124700" cy="1291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673" name="Google Shape;673;p44"/>
          <p:cNvSpPr txBox="1"/>
          <p:nvPr/>
        </p:nvSpPr>
        <p:spPr>
          <a:xfrm>
            <a:off x="8012617" y="4225614"/>
            <a:ext cx="60480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6AA84F"/>
                </a:solidFill>
                <a:latin typeface="Alegreya"/>
                <a:ea typeface="Alegreya"/>
                <a:cs typeface="Alegreya"/>
                <a:sym typeface="Alegreya"/>
              </a:rPr>
              <a:t>When we say encephalitis we usually refer to HSV encephalitis as is the most common cause.</a:t>
            </a:r>
            <a:endParaRPr>
              <a:solidFill>
                <a:srgbClr val="6AA84F"/>
              </a:solidFill>
              <a:latin typeface="Alegreya"/>
              <a:ea typeface="Alegreya"/>
              <a:cs typeface="Alegreya"/>
              <a:sym typeface="Alegreya"/>
            </a:endParaRPr>
          </a:p>
        </p:txBody>
      </p:sp>
      <p:sp>
        <p:nvSpPr>
          <p:cNvPr id="674" name="Google Shape;674;p44"/>
          <p:cNvSpPr/>
          <p:nvPr/>
        </p:nvSpPr>
        <p:spPr>
          <a:xfrm>
            <a:off x="6472000" y="2529100"/>
            <a:ext cx="252900" cy="412200"/>
          </a:xfrm>
          <a:prstGeom prst="ellipse">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4"/>
          <p:cNvSpPr txBox="1"/>
          <p:nvPr/>
        </p:nvSpPr>
        <p:spPr>
          <a:xfrm>
            <a:off x="5585225" y="3404675"/>
            <a:ext cx="1752600" cy="7056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900">
                <a:solidFill>
                  <a:srgbClr val="6AA84F"/>
                </a:solidFill>
                <a:latin typeface="Mada"/>
                <a:ea typeface="Mada"/>
                <a:cs typeface="Mada"/>
                <a:sym typeface="Mada"/>
              </a:rPr>
              <a:t>This pt probably had encephalitis, MRI showing an old insult appearing dark. Usually we look for hyper intensity.</a:t>
            </a:r>
            <a:endParaRPr sz="900">
              <a:solidFill>
                <a:srgbClr val="6AA84F"/>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45"/>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81" name="Google Shape;681;p45"/>
          <p:cNvSpPr txBox="1"/>
          <p:nvPr/>
        </p:nvSpPr>
        <p:spPr>
          <a:xfrm>
            <a:off x="1018600" y="0"/>
            <a:ext cx="54219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Parenchymal viral infections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682" name="Google Shape;682;p45"/>
          <p:cNvSpPr txBox="1"/>
          <p:nvPr/>
        </p:nvSpPr>
        <p:spPr>
          <a:xfrm>
            <a:off x="-3960200" y="8473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chemeClr val="accent5"/>
                </a:highlight>
                <a:latin typeface="Alegreya Regular"/>
                <a:ea typeface="Alegreya Regular"/>
                <a:cs typeface="Alegreya Regular"/>
                <a:sym typeface="Alegreya Regular"/>
              </a:rPr>
              <a:t>subtitle</a:t>
            </a:r>
            <a:endParaRPr sz="2200">
              <a:highlight>
                <a:schemeClr val="accent5"/>
              </a:highlight>
              <a:latin typeface="Alegreya Regular"/>
              <a:ea typeface="Alegreya Regular"/>
              <a:cs typeface="Alegreya Regular"/>
              <a:sym typeface="Alegreya Regular"/>
            </a:endParaRPr>
          </a:p>
        </p:txBody>
      </p:sp>
      <p:sp>
        <p:nvSpPr>
          <p:cNvPr id="683" name="Google Shape;683;p45"/>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684" name="Google Shape;684;p45"/>
          <p:cNvSpPr txBox="1"/>
          <p:nvPr/>
        </p:nvSpPr>
        <p:spPr>
          <a:xfrm>
            <a:off x="250075" y="40686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endParaRPr b="1" sz="2200">
              <a:highlight>
                <a:schemeClr val="accent5"/>
              </a:highlight>
              <a:latin typeface="Mada"/>
              <a:ea typeface="Mada"/>
              <a:cs typeface="Mada"/>
              <a:sym typeface="Mada"/>
            </a:endParaRPr>
          </a:p>
        </p:txBody>
      </p:sp>
      <p:grpSp>
        <p:nvGrpSpPr>
          <p:cNvPr id="685" name="Google Shape;685;p45"/>
          <p:cNvGrpSpPr/>
          <p:nvPr/>
        </p:nvGrpSpPr>
        <p:grpSpPr>
          <a:xfrm>
            <a:off x="2694469" y="4126161"/>
            <a:ext cx="453592" cy="335634"/>
            <a:chOff x="-25844850" y="2357750"/>
            <a:chExt cx="296175" cy="279625"/>
          </a:xfrm>
        </p:grpSpPr>
        <p:sp>
          <p:nvSpPr>
            <p:cNvPr id="686" name="Google Shape;686;p45"/>
            <p:cNvSpPr/>
            <p:nvPr/>
          </p:nvSpPr>
          <p:spPr>
            <a:xfrm>
              <a:off x="-25792075" y="2428625"/>
              <a:ext cx="191425" cy="208750"/>
            </a:xfrm>
            <a:custGeom>
              <a:rect b="b" l="l" r="r" t="t"/>
              <a:pathLst>
                <a:path extrusionOk="0" h="8350" w="7657">
                  <a:moveTo>
                    <a:pt x="3781" y="2773"/>
                  </a:moveTo>
                  <a:cubicBezTo>
                    <a:pt x="3970" y="2773"/>
                    <a:pt x="4128" y="2931"/>
                    <a:pt x="4128" y="3120"/>
                  </a:cubicBezTo>
                  <a:cubicBezTo>
                    <a:pt x="4128" y="3309"/>
                    <a:pt x="3970" y="3466"/>
                    <a:pt x="3781" y="3466"/>
                  </a:cubicBezTo>
                  <a:cubicBezTo>
                    <a:pt x="3592" y="3466"/>
                    <a:pt x="3435" y="3309"/>
                    <a:pt x="3435" y="3120"/>
                  </a:cubicBezTo>
                  <a:cubicBezTo>
                    <a:pt x="3435" y="2931"/>
                    <a:pt x="3592" y="2773"/>
                    <a:pt x="3781" y="2773"/>
                  </a:cubicBezTo>
                  <a:close/>
                  <a:moveTo>
                    <a:pt x="3813" y="694"/>
                  </a:moveTo>
                  <a:cubicBezTo>
                    <a:pt x="5167" y="694"/>
                    <a:pt x="6270" y="1796"/>
                    <a:pt x="6270" y="3120"/>
                  </a:cubicBezTo>
                  <a:lnTo>
                    <a:pt x="6270" y="6239"/>
                  </a:lnTo>
                  <a:lnTo>
                    <a:pt x="4191" y="6239"/>
                  </a:lnTo>
                  <a:lnTo>
                    <a:pt x="4191" y="4096"/>
                  </a:lnTo>
                  <a:cubicBezTo>
                    <a:pt x="4569" y="3939"/>
                    <a:pt x="4884" y="3592"/>
                    <a:pt x="4884" y="3120"/>
                  </a:cubicBezTo>
                  <a:cubicBezTo>
                    <a:pt x="4884" y="2521"/>
                    <a:pt x="4411" y="2111"/>
                    <a:pt x="3876" y="2111"/>
                  </a:cubicBezTo>
                  <a:cubicBezTo>
                    <a:pt x="3277" y="2111"/>
                    <a:pt x="2836" y="2584"/>
                    <a:pt x="2836" y="3120"/>
                  </a:cubicBezTo>
                  <a:cubicBezTo>
                    <a:pt x="2836" y="3561"/>
                    <a:pt x="3120" y="3939"/>
                    <a:pt x="3561" y="4096"/>
                  </a:cubicBezTo>
                  <a:lnTo>
                    <a:pt x="3561" y="6239"/>
                  </a:lnTo>
                  <a:lnTo>
                    <a:pt x="1450" y="6239"/>
                  </a:lnTo>
                  <a:lnTo>
                    <a:pt x="1450" y="3120"/>
                  </a:lnTo>
                  <a:lnTo>
                    <a:pt x="1387" y="3120"/>
                  </a:lnTo>
                  <a:cubicBezTo>
                    <a:pt x="1387" y="1796"/>
                    <a:pt x="2489" y="694"/>
                    <a:pt x="3813" y="694"/>
                  </a:cubicBezTo>
                  <a:close/>
                  <a:moveTo>
                    <a:pt x="6585" y="6932"/>
                  </a:moveTo>
                  <a:cubicBezTo>
                    <a:pt x="6774" y="6932"/>
                    <a:pt x="6932" y="7089"/>
                    <a:pt x="6932" y="7310"/>
                  </a:cubicBezTo>
                  <a:lnTo>
                    <a:pt x="6932" y="7625"/>
                  </a:lnTo>
                  <a:lnTo>
                    <a:pt x="662" y="7625"/>
                  </a:lnTo>
                  <a:lnTo>
                    <a:pt x="662" y="7310"/>
                  </a:lnTo>
                  <a:cubicBezTo>
                    <a:pt x="662" y="7089"/>
                    <a:pt x="820" y="6932"/>
                    <a:pt x="1040" y="6932"/>
                  </a:cubicBezTo>
                  <a:close/>
                  <a:moveTo>
                    <a:pt x="3813" y="1"/>
                  </a:moveTo>
                  <a:cubicBezTo>
                    <a:pt x="2080" y="1"/>
                    <a:pt x="725" y="1418"/>
                    <a:pt x="725" y="3120"/>
                  </a:cubicBezTo>
                  <a:lnTo>
                    <a:pt x="725" y="6302"/>
                  </a:lnTo>
                  <a:cubicBezTo>
                    <a:pt x="316" y="6459"/>
                    <a:pt x="1" y="6837"/>
                    <a:pt x="1" y="7310"/>
                  </a:cubicBezTo>
                  <a:lnTo>
                    <a:pt x="1" y="8003"/>
                  </a:lnTo>
                  <a:cubicBezTo>
                    <a:pt x="1" y="8192"/>
                    <a:pt x="158" y="8349"/>
                    <a:pt x="347" y="8349"/>
                  </a:cubicBezTo>
                  <a:lnTo>
                    <a:pt x="7278" y="8349"/>
                  </a:lnTo>
                  <a:cubicBezTo>
                    <a:pt x="7499" y="8349"/>
                    <a:pt x="7656" y="8192"/>
                    <a:pt x="7656" y="8003"/>
                  </a:cubicBezTo>
                  <a:lnTo>
                    <a:pt x="7656" y="7310"/>
                  </a:lnTo>
                  <a:cubicBezTo>
                    <a:pt x="7593" y="6837"/>
                    <a:pt x="7341" y="6428"/>
                    <a:pt x="6932" y="6302"/>
                  </a:cubicBezTo>
                  <a:lnTo>
                    <a:pt x="6932" y="3120"/>
                  </a:lnTo>
                  <a:cubicBezTo>
                    <a:pt x="6932" y="1387"/>
                    <a:pt x="5514" y="1"/>
                    <a:pt x="38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5"/>
            <p:cNvSpPr/>
            <p:nvPr/>
          </p:nvSpPr>
          <p:spPr>
            <a:xfrm>
              <a:off x="-25602250" y="2497950"/>
              <a:ext cx="53575" cy="17350"/>
            </a:xfrm>
            <a:custGeom>
              <a:rect b="b" l="l" r="r" t="t"/>
              <a:pathLst>
                <a:path extrusionOk="0" h="694" w="2143">
                  <a:moveTo>
                    <a:pt x="378" y="0"/>
                  </a:moveTo>
                  <a:cubicBezTo>
                    <a:pt x="158" y="0"/>
                    <a:pt x="0" y="158"/>
                    <a:pt x="0" y="347"/>
                  </a:cubicBezTo>
                  <a:cubicBezTo>
                    <a:pt x="0" y="536"/>
                    <a:pt x="158" y="693"/>
                    <a:pt x="378" y="693"/>
                  </a:cubicBezTo>
                  <a:lnTo>
                    <a:pt x="1796" y="693"/>
                  </a:lnTo>
                  <a:cubicBezTo>
                    <a:pt x="1985" y="693"/>
                    <a:pt x="2143" y="536"/>
                    <a:pt x="2143" y="347"/>
                  </a:cubicBezTo>
                  <a:cubicBezTo>
                    <a:pt x="2143" y="158"/>
                    <a:pt x="1985" y="0"/>
                    <a:pt x="17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5"/>
            <p:cNvSpPr/>
            <p:nvPr/>
          </p:nvSpPr>
          <p:spPr>
            <a:xfrm>
              <a:off x="-25844850" y="2497950"/>
              <a:ext cx="52800" cy="17350"/>
            </a:xfrm>
            <a:custGeom>
              <a:rect b="b" l="l" r="r" t="t"/>
              <a:pathLst>
                <a:path extrusionOk="0" h="694" w="2112">
                  <a:moveTo>
                    <a:pt x="347" y="0"/>
                  </a:moveTo>
                  <a:cubicBezTo>
                    <a:pt x="158" y="0"/>
                    <a:pt x="1" y="158"/>
                    <a:pt x="1" y="347"/>
                  </a:cubicBezTo>
                  <a:cubicBezTo>
                    <a:pt x="1" y="536"/>
                    <a:pt x="158" y="693"/>
                    <a:pt x="347" y="693"/>
                  </a:cubicBezTo>
                  <a:lnTo>
                    <a:pt x="1765" y="693"/>
                  </a:lnTo>
                  <a:cubicBezTo>
                    <a:pt x="1954" y="693"/>
                    <a:pt x="2112" y="536"/>
                    <a:pt x="2112" y="347"/>
                  </a:cubicBezTo>
                  <a:cubicBezTo>
                    <a:pt x="2080" y="158"/>
                    <a:pt x="1923" y="0"/>
                    <a:pt x="176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5"/>
            <p:cNvSpPr/>
            <p:nvPr/>
          </p:nvSpPr>
          <p:spPr>
            <a:xfrm>
              <a:off x="-25706225" y="2357750"/>
              <a:ext cx="17350" cy="53575"/>
            </a:xfrm>
            <a:custGeom>
              <a:rect b="b" l="l" r="r" t="t"/>
              <a:pathLst>
                <a:path extrusionOk="0" h="2143" w="694">
                  <a:moveTo>
                    <a:pt x="347" y="0"/>
                  </a:moveTo>
                  <a:cubicBezTo>
                    <a:pt x="158" y="0"/>
                    <a:pt x="1" y="158"/>
                    <a:pt x="1" y="347"/>
                  </a:cubicBezTo>
                  <a:lnTo>
                    <a:pt x="1" y="1764"/>
                  </a:lnTo>
                  <a:cubicBezTo>
                    <a:pt x="1" y="1985"/>
                    <a:pt x="158" y="2143"/>
                    <a:pt x="347" y="2143"/>
                  </a:cubicBezTo>
                  <a:cubicBezTo>
                    <a:pt x="536" y="2143"/>
                    <a:pt x="694" y="1985"/>
                    <a:pt x="694" y="1764"/>
                  </a:cubicBezTo>
                  <a:lnTo>
                    <a:pt x="694" y="347"/>
                  </a:lnTo>
                  <a:cubicBezTo>
                    <a:pt x="694" y="158"/>
                    <a:pt x="536"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5"/>
            <p:cNvSpPr/>
            <p:nvPr/>
          </p:nvSpPr>
          <p:spPr>
            <a:xfrm>
              <a:off x="-25804675" y="2400275"/>
              <a:ext cx="42550" cy="41775"/>
            </a:xfrm>
            <a:custGeom>
              <a:rect b="b" l="l" r="r" t="t"/>
              <a:pathLst>
                <a:path extrusionOk="0" h="1671" w="1702">
                  <a:moveTo>
                    <a:pt x="351" y="0"/>
                  </a:moveTo>
                  <a:cubicBezTo>
                    <a:pt x="260" y="0"/>
                    <a:pt x="174" y="32"/>
                    <a:pt x="127" y="95"/>
                  </a:cubicBezTo>
                  <a:cubicBezTo>
                    <a:pt x="0" y="189"/>
                    <a:pt x="0" y="442"/>
                    <a:pt x="127" y="568"/>
                  </a:cubicBezTo>
                  <a:lnTo>
                    <a:pt x="1103" y="1544"/>
                  </a:lnTo>
                  <a:cubicBezTo>
                    <a:pt x="1166" y="1607"/>
                    <a:pt x="1261" y="1670"/>
                    <a:pt x="1324" y="1670"/>
                  </a:cubicBezTo>
                  <a:cubicBezTo>
                    <a:pt x="1418" y="1670"/>
                    <a:pt x="1544" y="1607"/>
                    <a:pt x="1576" y="1544"/>
                  </a:cubicBezTo>
                  <a:cubicBezTo>
                    <a:pt x="1702" y="1418"/>
                    <a:pt x="1702" y="1198"/>
                    <a:pt x="1576" y="1072"/>
                  </a:cubicBezTo>
                  <a:lnTo>
                    <a:pt x="599" y="95"/>
                  </a:lnTo>
                  <a:cubicBezTo>
                    <a:pt x="536" y="32"/>
                    <a:pt x="442" y="0"/>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5"/>
            <p:cNvSpPr/>
            <p:nvPr/>
          </p:nvSpPr>
          <p:spPr>
            <a:xfrm>
              <a:off x="-25632175" y="2400275"/>
              <a:ext cx="41750" cy="41775"/>
            </a:xfrm>
            <a:custGeom>
              <a:rect b="b" l="l" r="r" t="t"/>
              <a:pathLst>
                <a:path extrusionOk="0" h="1671" w="1670">
                  <a:moveTo>
                    <a:pt x="1327" y="0"/>
                  </a:moveTo>
                  <a:cubicBezTo>
                    <a:pt x="1237" y="0"/>
                    <a:pt x="1150" y="32"/>
                    <a:pt x="1103" y="95"/>
                  </a:cubicBezTo>
                  <a:lnTo>
                    <a:pt x="95" y="1072"/>
                  </a:lnTo>
                  <a:cubicBezTo>
                    <a:pt x="0" y="1198"/>
                    <a:pt x="0" y="1418"/>
                    <a:pt x="95" y="1544"/>
                  </a:cubicBezTo>
                  <a:cubicBezTo>
                    <a:pt x="158" y="1607"/>
                    <a:pt x="252" y="1670"/>
                    <a:pt x="347" y="1670"/>
                  </a:cubicBezTo>
                  <a:cubicBezTo>
                    <a:pt x="410" y="1670"/>
                    <a:pt x="536" y="1607"/>
                    <a:pt x="567" y="1544"/>
                  </a:cubicBezTo>
                  <a:lnTo>
                    <a:pt x="1575" y="568"/>
                  </a:lnTo>
                  <a:cubicBezTo>
                    <a:pt x="1670" y="442"/>
                    <a:pt x="1670" y="189"/>
                    <a:pt x="1575" y="95"/>
                  </a:cubicBezTo>
                  <a:cubicBezTo>
                    <a:pt x="1512" y="32"/>
                    <a:pt x="1418" y="0"/>
                    <a:pt x="13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45"/>
          <p:cNvGrpSpPr/>
          <p:nvPr/>
        </p:nvGrpSpPr>
        <p:grpSpPr>
          <a:xfrm>
            <a:off x="227942" y="2674730"/>
            <a:ext cx="568302" cy="621145"/>
            <a:chOff x="-25104475" y="2340425"/>
            <a:chExt cx="295375" cy="296150"/>
          </a:xfrm>
        </p:grpSpPr>
        <p:sp>
          <p:nvSpPr>
            <p:cNvPr id="693" name="Google Shape;693;p45"/>
            <p:cNvSpPr/>
            <p:nvPr/>
          </p:nvSpPr>
          <p:spPr>
            <a:xfrm>
              <a:off x="-25104475" y="2340425"/>
              <a:ext cx="225275" cy="296150"/>
            </a:xfrm>
            <a:custGeom>
              <a:rect b="b" l="l" r="r" t="t"/>
              <a:pathLst>
                <a:path extrusionOk="0" h="11846" w="9011">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5"/>
            <p:cNvSpPr/>
            <p:nvPr/>
          </p:nvSpPr>
          <p:spPr>
            <a:xfrm>
              <a:off x="-25001300" y="2375075"/>
              <a:ext cx="18150" cy="17350"/>
            </a:xfrm>
            <a:custGeom>
              <a:rect b="b" l="l" r="r" t="t"/>
              <a:pathLst>
                <a:path extrusionOk="0" h="694" w="726">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5"/>
            <p:cNvSpPr/>
            <p:nvPr/>
          </p:nvSpPr>
          <p:spPr>
            <a:xfrm>
              <a:off x="-25070600" y="2444375"/>
              <a:ext cx="87450" cy="86675"/>
            </a:xfrm>
            <a:custGeom>
              <a:rect b="b" l="l" r="r" t="t"/>
              <a:pathLst>
                <a:path extrusionOk="0" h="3467" w="3498">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5"/>
            <p:cNvSpPr/>
            <p:nvPr/>
          </p:nvSpPr>
          <p:spPr>
            <a:xfrm>
              <a:off x="-24966650" y="2479025"/>
              <a:ext cx="52025" cy="18150"/>
            </a:xfrm>
            <a:custGeom>
              <a:rect b="b" l="l" r="r" t="t"/>
              <a:pathLst>
                <a:path extrusionOk="0" h="726" w="2081">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5"/>
            <p:cNvSpPr/>
            <p:nvPr/>
          </p:nvSpPr>
          <p:spPr>
            <a:xfrm>
              <a:off x="-24966650" y="2444375"/>
              <a:ext cx="52025" cy="18150"/>
            </a:xfrm>
            <a:custGeom>
              <a:rect b="b" l="l" r="r" t="t"/>
              <a:pathLst>
                <a:path extrusionOk="0" h="726" w="2081">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5"/>
            <p:cNvSpPr/>
            <p:nvPr/>
          </p:nvSpPr>
          <p:spPr>
            <a:xfrm>
              <a:off x="-24966650" y="2513700"/>
              <a:ext cx="52025" cy="17350"/>
            </a:xfrm>
            <a:custGeom>
              <a:rect b="b" l="l" r="r" t="t"/>
              <a:pathLst>
                <a:path extrusionOk="0" h="694" w="2081">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5"/>
            <p:cNvSpPr/>
            <p:nvPr/>
          </p:nvSpPr>
          <p:spPr>
            <a:xfrm>
              <a:off x="-25071400" y="2549125"/>
              <a:ext cx="156775" cy="17350"/>
            </a:xfrm>
            <a:custGeom>
              <a:rect b="b" l="l" r="r" t="t"/>
              <a:pathLst>
                <a:path extrusionOk="0" h="694" w="6271">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5"/>
            <p:cNvSpPr/>
            <p:nvPr/>
          </p:nvSpPr>
          <p:spPr>
            <a:xfrm>
              <a:off x="-25071400" y="2583800"/>
              <a:ext cx="156775" cy="17350"/>
            </a:xfrm>
            <a:custGeom>
              <a:rect b="b" l="l" r="r" t="t"/>
              <a:pathLst>
                <a:path extrusionOk="0" h="694" w="6271">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5"/>
            <p:cNvSpPr/>
            <p:nvPr/>
          </p:nvSpPr>
          <p:spPr>
            <a:xfrm>
              <a:off x="-24862675" y="2375850"/>
              <a:ext cx="53575" cy="260725"/>
            </a:xfrm>
            <a:custGeom>
              <a:rect b="b" l="l" r="r" t="t"/>
              <a:pathLst>
                <a:path extrusionOk="0" h="10429" w="2143">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45"/>
          <p:cNvGrpSpPr/>
          <p:nvPr/>
        </p:nvGrpSpPr>
        <p:grpSpPr>
          <a:xfrm>
            <a:off x="866194" y="2806897"/>
            <a:ext cx="520585" cy="488985"/>
            <a:chOff x="4136752" y="1733232"/>
            <a:chExt cx="723738" cy="1422708"/>
          </a:xfrm>
        </p:grpSpPr>
        <p:sp>
          <p:nvSpPr>
            <p:cNvPr id="703" name="Google Shape;703;p45"/>
            <p:cNvSpPr/>
            <p:nvPr/>
          </p:nvSpPr>
          <p:spPr>
            <a:xfrm>
              <a:off x="4149190" y="1733232"/>
              <a:ext cx="711300" cy="1422600"/>
            </a:xfrm>
            <a:prstGeom prst="chevron">
              <a:avLst>
                <a:gd fmla="val 52989" name="adj"/>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000000"/>
                </a:solidFill>
                <a:latin typeface="Mada"/>
                <a:ea typeface="Mada"/>
                <a:cs typeface="Mada"/>
                <a:sym typeface="Mada"/>
              </a:endParaRPr>
            </a:p>
          </p:txBody>
        </p:sp>
        <p:sp>
          <p:nvSpPr>
            <p:cNvPr id="704" name="Google Shape;704;p45"/>
            <p:cNvSpPr/>
            <p:nvPr/>
          </p:nvSpPr>
          <p:spPr>
            <a:xfrm rot="10800000">
              <a:off x="4136752" y="2819640"/>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705" name="Google Shape;705;p45"/>
            <p:cNvSpPr/>
            <p:nvPr/>
          </p:nvSpPr>
          <p:spPr>
            <a:xfrm rot="10800000">
              <a:off x="4136752" y="1733274"/>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grpSp>
      <p:sp>
        <p:nvSpPr>
          <p:cNvPr id="706" name="Google Shape;706;p45"/>
          <p:cNvSpPr txBox="1"/>
          <p:nvPr/>
        </p:nvSpPr>
        <p:spPr>
          <a:xfrm>
            <a:off x="1456225" y="1781975"/>
            <a:ext cx="5812500" cy="166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300" u="sng">
                <a:latin typeface="Mada"/>
                <a:ea typeface="Mada"/>
                <a:cs typeface="Mada"/>
                <a:sym typeface="Mada"/>
              </a:rPr>
              <a:t>Viral encephalitis presents with:</a:t>
            </a:r>
            <a:endParaRPr b="1" sz="1300" u="sng">
              <a:latin typeface="Mada"/>
              <a:ea typeface="Mada"/>
              <a:cs typeface="Mada"/>
              <a:sym typeface="Mada"/>
            </a:endParaRPr>
          </a:p>
          <a:p>
            <a:pPr indent="-311150" lvl="0" marL="457200" marR="0" rtl="0" algn="l">
              <a:spcBef>
                <a:spcPts val="0"/>
              </a:spcBef>
              <a:spcAft>
                <a:spcPts val="0"/>
              </a:spcAft>
              <a:buSzPts val="1300"/>
              <a:buFont typeface="Mada"/>
              <a:buChar char="●"/>
            </a:pPr>
            <a:r>
              <a:rPr lang="ar" sz="1300">
                <a:latin typeface="Mada"/>
                <a:ea typeface="Mada"/>
                <a:cs typeface="Mada"/>
                <a:sym typeface="Mada"/>
              </a:rPr>
              <a:t>acute onset of headache</a:t>
            </a:r>
            <a:endParaRPr sz="1300">
              <a:latin typeface="Mada"/>
              <a:ea typeface="Mada"/>
              <a:cs typeface="Mada"/>
              <a:sym typeface="Mada"/>
            </a:endParaRPr>
          </a:p>
          <a:p>
            <a:pPr indent="-311150" lvl="0" marL="457200" marR="0" rtl="0" algn="l">
              <a:spcBef>
                <a:spcPts val="0"/>
              </a:spcBef>
              <a:spcAft>
                <a:spcPts val="0"/>
              </a:spcAft>
              <a:buSzPts val="1300"/>
              <a:buFont typeface="Mada"/>
              <a:buChar char="●"/>
            </a:pPr>
            <a:r>
              <a:rPr lang="ar" sz="1300">
                <a:latin typeface="Mada"/>
                <a:ea typeface="Mada"/>
                <a:cs typeface="Mada"/>
                <a:sym typeface="Mada"/>
              </a:rPr>
              <a:t>fever </a:t>
            </a:r>
            <a:endParaRPr sz="1300">
              <a:latin typeface="Mada"/>
              <a:ea typeface="Mada"/>
              <a:cs typeface="Mada"/>
              <a:sym typeface="Mada"/>
            </a:endParaRPr>
          </a:p>
          <a:p>
            <a:pPr indent="-311150" lvl="0" marL="457200" marR="0" rtl="0" algn="l">
              <a:spcBef>
                <a:spcPts val="0"/>
              </a:spcBef>
              <a:spcAft>
                <a:spcPts val="0"/>
              </a:spcAft>
              <a:buSzPts val="1300"/>
              <a:buFont typeface="Mada"/>
              <a:buChar char="●"/>
            </a:pPr>
            <a:r>
              <a:rPr lang="ar" sz="1300">
                <a:latin typeface="Mada"/>
                <a:ea typeface="Mada"/>
                <a:cs typeface="Mada"/>
                <a:sym typeface="Mada"/>
              </a:rPr>
              <a:t>focal neurological signs (aphasia and/or hemiplegia, visual field defects) </a:t>
            </a:r>
            <a:endParaRPr sz="1300">
              <a:latin typeface="Mada"/>
              <a:ea typeface="Mada"/>
              <a:cs typeface="Mada"/>
              <a:sym typeface="Mada"/>
            </a:endParaRPr>
          </a:p>
          <a:p>
            <a:pPr indent="-311150" lvl="0" marL="457200" marR="0" rtl="0" algn="l">
              <a:spcBef>
                <a:spcPts val="0"/>
              </a:spcBef>
              <a:spcAft>
                <a:spcPts val="0"/>
              </a:spcAft>
              <a:buSzPts val="1300"/>
              <a:buFont typeface="Mada"/>
              <a:buChar char="●"/>
            </a:pPr>
            <a:r>
              <a:rPr lang="ar" sz="1300">
                <a:latin typeface="Mada"/>
                <a:ea typeface="Mada"/>
                <a:cs typeface="Mada"/>
                <a:sym typeface="Mada"/>
              </a:rPr>
              <a:t>and seizures. </a:t>
            </a:r>
            <a:endParaRPr sz="1300">
              <a:latin typeface="Mada"/>
              <a:ea typeface="Mada"/>
              <a:cs typeface="Mada"/>
              <a:sym typeface="Mada"/>
            </a:endParaRPr>
          </a:p>
          <a:p>
            <a:pPr indent="-311150" lvl="0" marL="457200" marR="0" rtl="0" algn="l">
              <a:spcBef>
                <a:spcPts val="0"/>
              </a:spcBef>
              <a:spcAft>
                <a:spcPts val="0"/>
              </a:spcAft>
              <a:buSzPts val="1300"/>
              <a:buFont typeface="Mada"/>
              <a:buChar char="●"/>
            </a:pPr>
            <a:r>
              <a:rPr lang="ar" sz="1300">
                <a:latin typeface="Mada"/>
                <a:ea typeface="Mada"/>
                <a:cs typeface="Mada"/>
                <a:sym typeface="Mada"/>
              </a:rPr>
              <a:t>Disturbance of consciousness ranging from drowsiness to deep coma supervenes early and may advance dramatically. </a:t>
            </a:r>
            <a:endParaRPr sz="1300">
              <a:latin typeface="Mada"/>
              <a:ea typeface="Mada"/>
              <a:cs typeface="Mada"/>
              <a:sym typeface="Mada"/>
            </a:endParaRPr>
          </a:p>
          <a:p>
            <a:pPr indent="-311150" lvl="0" marL="457200" marR="0" rtl="0" algn="l">
              <a:spcBef>
                <a:spcPts val="0"/>
              </a:spcBef>
              <a:spcAft>
                <a:spcPts val="0"/>
              </a:spcAft>
              <a:buSzPts val="1300"/>
              <a:buFont typeface="Mada"/>
              <a:buChar char="●"/>
            </a:pPr>
            <a:r>
              <a:rPr lang="ar" sz="1300">
                <a:latin typeface="Mada"/>
                <a:ea typeface="Mada"/>
                <a:cs typeface="Mada"/>
                <a:sym typeface="Mada"/>
              </a:rPr>
              <a:t>Meningism occurs in many patients. </a:t>
            </a:r>
            <a:endParaRPr b="1" sz="1300">
              <a:latin typeface="Mada"/>
              <a:ea typeface="Mada"/>
              <a:cs typeface="Mada"/>
              <a:sym typeface="Mada"/>
            </a:endParaRPr>
          </a:p>
        </p:txBody>
      </p:sp>
      <p:cxnSp>
        <p:nvCxnSpPr>
          <p:cNvPr id="707" name="Google Shape;707;p45"/>
          <p:cNvCxnSpPr/>
          <p:nvPr/>
        </p:nvCxnSpPr>
        <p:spPr>
          <a:xfrm>
            <a:off x="1539164" y="1588175"/>
            <a:ext cx="5085300" cy="0"/>
          </a:xfrm>
          <a:prstGeom prst="straightConnector1">
            <a:avLst/>
          </a:prstGeom>
          <a:noFill/>
          <a:ln cap="flat" cmpd="sng" w="19050">
            <a:solidFill>
              <a:srgbClr val="986782"/>
            </a:solidFill>
            <a:prstDash val="solid"/>
            <a:miter lim="800000"/>
            <a:headEnd len="med" w="med" type="oval"/>
            <a:tailEnd len="med" w="med" type="oval"/>
          </a:ln>
        </p:spPr>
      </p:cxnSp>
      <p:cxnSp>
        <p:nvCxnSpPr>
          <p:cNvPr id="708" name="Google Shape;708;p45"/>
          <p:cNvCxnSpPr/>
          <p:nvPr/>
        </p:nvCxnSpPr>
        <p:spPr>
          <a:xfrm>
            <a:off x="1539164" y="3547487"/>
            <a:ext cx="5085300" cy="0"/>
          </a:xfrm>
          <a:prstGeom prst="straightConnector1">
            <a:avLst/>
          </a:prstGeom>
          <a:noFill/>
          <a:ln cap="flat" cmpd="sng" w="19050">
            <a:solidFill>
              <a:srgbClr val="986782"/>
            </a:solidFill>
            <a:prstDash val="solid"/>
            <a:miter lim="800000"/>
            <a:headEnd len="med" w="med" type="oval"/>
            <a:tailEnd len="med" w="med" type="oval"/>
          </a:ln>
        </p:spPr>
      </p:cxnSp>
      <p:sp>
        <p:nvSpPr>
          <p:cNvPr id="709" name="Google Shape;709;p45"/>
          <p:cNvSpPr txBox="1"/>
          <p:nvPr/>
        </p:nvSpPr>
        <p:spPr>
          <a:xfrm>
            <a:off x="250075" y="981938"/>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Clinical features</a:t>
            </a:r>
            <a:endParaRPr b="1" sz="2200">
              <a:highlight>
                <a:schemeClr val="accent5"/>
              </a:highlight>
              <a:latin typeface="Mada"/>
              <a:ea typeface="Mada"/>
              <a:cs typeface="Mada"/>
              <a:sym typeface="Mada"/>
            </a:endParaRPr>
          </a:p>
        </p:txBody>
      </p:sp>
      <p:cxnSp>
        <p:nvCxnSpPr>
          <p:cNvPr id="710" name="Google Shape;710;p45"/>
          <p:cNvCxnSpPr/>
          <p:nvPr/>
        </p:nvCxnSpPr>
        <p:spPr>
          <a:xfrm rot="10800000">
            <a:off x="8900" y="9468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711" name="Google Shape;711;p45"/>
          <p:cNvSpPr txBox="1"/>
          <p:nvPr/>
        </p:nvSpPr>
        <p:spPr>
          <a:xfrm>
            <a:off x="742530" y="5187608"/>
            <a:ext cx="6678600" cy="1093800"/>
          </a:xfrm>
          <a:prstGeom prst="rect">
            <a:avLst/>
          </a:prstGeom>
          <a:noFill/>
          <a:ln cap="flat" cmpd="sng" w="38100">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1300">
              <a:latin typeface="Mada"/>
              <a:ea typeface="Mada"/>
              <a:cs typeface="Mada"/>
              <a:sym typeface="Mada"/>
            </a:endParaRPr>
          </a:p>
          <a:p>
            <a:pPr indent="-311150" lvl="0" marL="457200" rtl="0" algn="l">
              <a:spcBef>
                <a:spcPts val="0"/>
              </a:spcBef>
              <a:spcAft>
                <a:spcPts val="0"/>
              </a:spcAft>
              <a:buSzPts val="1300"/>
              <a:buFont typeface="Mada"/>
              <a:buChar char="●"/>
            </a:pPr>
            <a:r>
              <a:rPr b="1" lang="ar" sz="1300">
                <a:latin typeface="Mada"/>
                <a:ea typeface="Mada"/>
                <a:cs typeface="Mada"/>
                <a:sym typeface="Mada"/>
              </a:rPr>
              <a:t>CT scan</a:t>
            </a:r>
            <a:r>
              <a:rPr lang="ar" sz="1300">
                <a:latin typeface="Mada"/>
                <a:ea typeface="Mada"/>
                <a:cs typeface="Mada"/>
                <a:sym typeface="Mada"/>
              </a:rPr>
              <a:t> may show low-density lesions in the temporal lobes.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But </a:t>
            </a:r>
            <a:r>
              <a:rPr b="1" lang="ar" sz="1300">
                <a:latin typeface="Mada"/>
                <a:ea typeface="Mada"/>
                <a:cs typeface="Mada"/>
                <a:sym typeface="Mada"/>
              </a:rPr>
              <a:t>MRI </a:t>
            </a:r>
            <a:r>
              <a:rPr lang="ar" sz="1300">
                <a:latin typeface="Mada"/>
                <a:ea typeface="Mada"/>
                <a:cs typeface="Mada"/>
                <a:sym typeface="Mada"/>
              </a:rPr>
              <a:t>is more sensitive in detecting early abnormalities.</a:t>
            </a:r>
            <a:endParaRPr sz="1300">
              <a:latin typeface="Mada"/>
              <a:ea typeface="Mada"/>
              <a:cs typeface="Mada"/>
              <a:sym typeface="Mada"/>
            </a:endParaRPr>
          </a:p>
        </p:txBody>
      </p:sp>
      <p:sp>
        <p:nvSpPr>
          <p:cNvPr id="712" name="Google Shape;712;p45"/>
          <p:cNvSpPr txBox="1"/>
          <p:nvPr/>
        </p:nvSpPr>
        <p:spPr>
          <a:xfrm>
            <a:off x="672625" y="4794924"/>
            <a:ext cx="1695900" cy="3357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Radiological </a:t>
            </a:r>
            <a:endParaRPr b="1">
              <a:latin typeface="Mada"/>
              <a:ea typeface="Mada"/>
              <a:cs typeface="Mada"/>
              <a:sym typeface="Mada"/>
            </a:endParaRPr>
          </a:p>
        </p:txBody>
      </p:sp>
      <p:sp>
        <p:nvSpPr>
          <p:cNvPr id="713" name="Google Shape;713;p45"/>
          <p:cNvSpPr/>
          <p:nvPr/>
        </p:nvSpPr>
        <p:spPr>
          <a:xfrm>
            <a:off x="224800" y="4718000"/>
            <a:ext cx="447817" cy="78807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Arial"/>
              </a:rPr>
              <a:t>1</a:t>
            </a:r>
          </a:p>
        </p:txBody>
      </p:sp>
      <p:sp>
        <p:nvSpPr>
          <p:cNvPr id="714" name="Google Shape;714;p45"/>
          <p:cNvSpPr txBox="1"/>
          <p:nvPr/>
        </p:nvSpPr>
        <p:spPr>
          <a:xfrm>
            <a:off x="742525" y="6949725"/>
            <a:ext cx="6678600" cy="1921200"/>
          </a:xfrm>
          <a:prstGeom prst="rect">
            <a:avLst/>
          </a:prstGeom>
          <a:noFill/>
          <a:ln cap="flat" cmpd="sng" w="3810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Should be performed once imaging has excluded a mass lesion.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The CSF usually contains excess lymphocytes but polymorphonuclear cells may predominate in the early stages.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The CSF may be normal in up to 10% of cases.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Some viruses, including the West Nile virus, may cause a sustained neutrophilic CSF.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ar" sz="1300">
                <a:latin typeface="Mada"/>
                <a:ea typeface="Mada"/>
                <a:cs typeface="Mada"/>
                <a:sym typeface="Mada"/>
              </a:rPr>
              <a:t>The protein content may </a:t>
            </a:r>
            <a:r>
              <a:rPr b="1" lang="ar" sz="1300">
                <a:latin typeface="Mada"/>
                <a:ea typeface="Mada"/>
                <a:cs typeface="Mada"/>
                <a:sym typeface="Mada"/>
              </a:rPr>
              <a:t>be elevated </a:t>
            </a:r>
            <a:r>
              <a:rPr lang="ar" sz="1300">
                <a:latin typeface="Mada"/>
                <a:ea typeface="Mada"/>
                <a:cs typeface="Mada"/>
                <a:sym typeface="Mada"/>
              </a:rPr>
              <a:t>but the glucose is </a:t>
            </a:r>
            <a:r>
              <a:rPr b="1" lang="ar" sz="1300">
                <a:latin typeface="Mada"/>
                <a:ea typeface="Mada"/>
                <a:cs typeface="Mada"/>
                <a:sym typeface="Mada"/>
              </a:rPr>
              <a:t>normal</a:t>
            </a:r>
            <a:r>
              <a:rPr lang="ar" sz="1300">
                <a:latin typeface="Mada"/>
                <a:ea typeface="Mada"/>
                <a:cs typeface="Mada"/>
                <a:sym typeface="Mada"/>
              </a:rPr>
              <a:t>.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b="1" lang="ar" sz="1300">
                <a:latin typeface="Mada"/>
                <a:ea typeface="Mada"/>
                <a:cs typeface="Mada"/>
                <a:sym typeface="Mada"/>
              </a:rPr>
              <a:t>Virological investigations</a:t>
            </a:r>
            <a:r>
              <a:rPr lang="ar" sz="1300">
                <a:latin typeface="Mada"/>
                <a:ea typeface="Mada"/>
                <a:cs typeface="Mada"/>
                <a:sym typeface="Mada"/>
              </a:rPr>
              <a:t> of the CSF, including PCR, may reveal the causative organism but treatment initiation should not await this.</a:t>
            </a:r>
            <a:endParaRPr sz="1300">
              <a:latin typeface="Mada"/>
              <a:ea typeface="Mada"/>
              <a:cs typeface="Mada"/>
              <a:sym typeface="Mada"/>
            </a:endParaRPr>
          </a:p>
        </p:txBody>
      </p:sp>
      <p:sp>
        <p:nvSpPr>
          <p:cNvPr id="715" name="Google Shape;715;p45"/>
          <p:cNvSpPr txBox="1"/>
          <p:nvPr/>
        </p:nvSpPr>
        <p:spPr>
          <a:xfrm>
            <a:off x="672625" y="6554800"/>
            <a:ext cx="1695900" cy="3357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solidFill>
                  <a:schemeClr val="accent6"/>
                </a:solidFill>
                <a:latin typeface="Mada"/>
                <a:ea typeface="Mada"/>
                <a:cs typeface="Mada"/>
                <a:sym typeface="Mada"/>
              </a:rPr>
              <a:t>Lumbar puncture</a:t>
            </a:r>
            <a:endParaRPr b="1">
              <a:solidFill>
                <a:schemeClr val="accent6"/>
              </a:solidFill>
              <a:latin typeface="Mada"/>
              <a:ea typeface="Mada"/>
              <a:cs typeface="Mada"/>
              <a:sym typeface="Mada"/>
            </a:endParaRPr>
          </a:p>
        </p:txBody>
      </p:sp>
      <p:sp>
        <p:nvSpPr>
          <p:cNvPr id="716" name="Google Shape;716;p45"/>
          <p:cNvSpPr/>
          <p:nvPr/>
        </p:nvSpPr>
        <p:spPr>
          <a:xfrm>
            <a:off x="102775" y="6480875"/>
            <a:ext cx="568300" cy="7880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Arial"/>
              </a:rPr>
              <a:t>2</a:t>
            </a:r>
          </a:p>
        </p:txBody>
      </p:sp>
      <p:sp>
        <p:nvSpPr>
          <p:cNvPr id="717" name="Google Shape;717;p45"/>
          <p:cNvSpPr/>
          <p:nvPr/>
        </p:nvSpPr>
        <p:spPr>
          <a:xfrm>
            <a:off x="13650" y="0"/>
            <a:ext cx="935100" cy="489000"/>
          </a:xfrm>
          <a:prstGeom prst="rect">
            <a:avLst/>
          </a:prstGeom>
          <a:solidFill>
            <a:srgbClr val="1C45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EXTRA</a:t>
            </a:r>
            <a:endParaRPr b="1" sz="1800">
              <a:solidFill>
                <a:srgbClr val="FFFFFF"/>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6"/>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23" name="Google Shape;723;p46"/>
          <p:cNvSpPr txBox="1"/>
          <p:nvPr/>
        </p:nvSpPr>
        <p:spPr>
          <a:xfrm>
            <a:off x="-3960200" y="847375"/>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chemeClr val="accent5"/>
                </a:highlight>
                <a:latin typeface="Alegreya Regular"/>
                <a:ea typeface="Alegreya Regular"/>
                <a:cs typeface="Alegreya Regular"/>
                <a:sym typeface="Alegreya Regular"/>
              </a:rPr>
              <a:t>subtitle</a:t>
            </a:r>
            <a:endParaRPr sz="2200">
              <a:highlight>
                <a:schemeClr val="accent5"/>
              </a:highlight>
              <a:latin typeface="Alegreya Regular"/>
              <a:ea typeface="Alegreya Regular"/>
              <a:cs typeface="Alegreya Regular"/>
              <a:sym typeface="Alegreya Regular"/>
            </a:endParaRPr>
          </a:p>
        </p:txBody>
      </p:sp>
      <p:sp>
        <p:nvSpPr>
          <p:cNvPr id="724" name="Google Shape;724;p46"/>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cxnSp>
        <p:nvCxnSpPr>
          <p:cNvPr id="725" name="Google Shape;725;p46"/>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726" name="Google Shape;726;p46"/>
          <p:cNvSpPr txBox="1"/>
          <p:nvPr/>
        </p:nvSpPr>
        <p:spPr>
          <a:xfrm>
            <a:off x="658200" y="6613775"/>
            <a:ext cx="62436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Cerebral abscess</a:t>
            </a:r>
            <a:endParaRPr b="1" sz="2600">
              <a:latin typeface="Mada"/>
              <a:ea typeface="Mada"/>
              <a:cs typeface="Mada"/>
              <a:sym typeface="Mada"/>
            </a:endParaRPr>
          </a:p>
        </p:txBody>
      </p:sp>
      <p:cxnSp>
        <p:nvCxnSpPr>
          <p:cNvPr id="727" name="Google Shape;727;p46"/>
          <p:cNvCxnSpPr/>
          <p:nvPr/>
        </p:nvCxnSpPr>
        <p:spPr>
          <a:xfrm flipH="1" rot="10800000">
            <a:off x="1362450" y="7164625"/>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28" name="Google Shape;728;p46"/>
          <p:cNvSpPr txBox="1"/>
          <p:nvPr/>
        </p:nvSpPr>
        <p:spPr>
          <a:xfrm>
            <a:off x="760575" y="1421926"/>
            <a:ext cx="6678600" cy="661800"/>
          </a:xfrm>
          <a:prstGeom prst="rect">
            <a:avLst/>
          </a:prstGeom>
          <a:noFill/>
          <a:ln cap="flat" cmpd="sng" w="38100">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is usually abnormal in the early stages</a:t>
            </a:r>
            <a:r>
              <a:rPr lang="ar" sz="1200">
                <a:latin typeface="Mada"/>
                <a:ea typeface="Mada"/>
                <a:cs typeface="Mada"/>
                <a:sym typeface="Mada"/>
              </a:rPr>
              <a:t>, especially in herpes simplex encephalitis, with characteristic periodic slow wave activity in the temporal lobes.</a:t>
            </a:r>
            <a:endParaRPr sz="1200">
              <a:latin typeface="Mada"/>
              <a:ea typeface="Mada"/>
              <a:cs typeface="Mada"/>
              <a:sym typeface="Mada"/>
            </a:endParaRPr>
          </a:p>
        </p:txBody>
      </p:sp>
      <p:sp>
        <p:nvSpPr>
          <p:cNvPr id="729" name="Google Shape;729;p46"/>
          <p:cNvSpPr txBox="1"/>
          <p:nvPr/>
        </p:nvSpPr>
        <p:spPr>
          <a:xfrm>
            <a:off x="690675" y="1027000"/>
            <a:ext cx="1695900" cy="3357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EEG</a:t>
            </a:r>
            <a:endParaRPr b="1">
              <a:latin typeface="Mada"/>
              <a:ea typeface="Mada"/>
              <a:cs typeface="Mada"/>
              <a:sym typeface="Mada"/>
            </a:endParaRPr>
          </a:p>
        </p:txBody>
      </p:sp>
      <p:sp>
        <p:nvSpPr>
          <p:cNvPr id="730" name="Google Shape;730;p46"/>
          <p:cNvSpPr/>
          <p:nvPr/>
        </p:nvSpPr>
        <p:spPr>
          <a:xfrm>
            <a:off x="98400" y="1027000"/>
            <a:ext cx="592275" cy="843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Arial"/>
              </a:rPr>
              <a:t>3</a:t>
            </a:r>
          </a:p>
        </p:txBody>
      </p:sp>
      <p:sp>
        <p:nvSpPr>
          <p:cNvPr id="731" name="Google Shape;731;p46"/>
          <p:cNvSpPr txBox="1"/>
          <p:nvPr/>
        </p:nvSpPr>
        <p:spPr>
          <a:xfrm>
            <a:off x="1094800" y="0"/>
            <a:ext cx="54219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Parenchymal viral infections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732" name="Google Shape;732;p46"/>
          <p:cNvSpPr txBox="1"/>
          <p:nvPr/>
        </p:nvSpPr>
        <p:spPr>
          <a:xfrm>
            <a:off x="411275" y="2216838"/>
            <a:ext cx="2292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Management</a:t>
            </a:r>
            <a:endParaRPr b="1" sz="2200">
              <a:solidFill>
                <a:srgbClr val="1C4588"/>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2200">
              <a:solidFill>
                <a:srgbClr val="1C4588"/>
              </a:solidFill>
              <a:highlight>
                <a:schemeClr val="accent5"/>
              </a:highlight>
              <a:latin typeface="Alegreya Regular"/>
              <a:ea typeface="Alegreya Regular"/>
              <a:cs typeface="Alegreya Regular"/>
              <a:sym typeface="Alegreya Regular"/>
            </a:endParaRPr>
          </a:p>
        </p:txBody>
      </p:sp>
      <p:sp>
        <p:nvSpPr>
          <p:cNvPr id="733" name="Google Shape;733;p46"/>
          <p:cNvSpPr/>
          <p:nvPr/>
        </p:nvSpPr>
        <p:spPr>
          <a:xfrm>
            <a:off x="580700" y="2772575"/>
            <a:ext cx="6636300" cy="1504200"/>
          </a:xfrm>
          <a:prstGeom prst="snip1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734" name="Google Shape;734;p46"/>
          <p:cNvSpPr/>
          <p:nvPr/>
        </p:nvSpPr>
        <p:spPr>
          <a:xfrm>
            <a:off x="465900" y="2888663"/>
            <a:ext cx="6636300" cy="13077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735" name="Google Shape;735;p46"/>
          <p:cNvSpPr txBox="1"/>
          <p:nvPr/>
        </p:nvSpPr>
        <p:spPr>
          <a:xfrm>
            <a:off x="343000" y="2873722"/>
            <a:ext cx="6555000" cy="1365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Optimum treatment for </a:t>
            </a:r>
            <a:r>
              <a:rPr b="1" lang="ar" sz="1200">
                <a:solidFill>
                  <a:srgbClr val="1C4588"/>
                </a:solidFill>
                <a:latin typeface="Mada"/>
                <a:ea typeface="Mada"/>
                <a:cs typeface="Mada"/>
                <a:sym typeface="Mada"/>
              </a:rPr>
              <a:t>herpes simplex encephalitis</a:t>
            </a:r>
            <a:r>
              <a:rPr lang="ar" sz="1200">
                <a:solidFill>
                  <a:srgbClr val="1C4588"/>
                </a:solidFill>
                <a:latin typeface="Mada"/>
                <a:ea typeface="Mada"/>
                <a:cs typeface="Mada"/>
                <a:sym typeface="Mada"/>
              </a:rPr>
              <a:t> (</a:t>
            </a:r>
            <a:r>
              <a:rPr b="1" lang="ar" sz="1200">
                <a:solidFill>
                  <a:srgbClr val="CC0000"/>
                </a:solidFill>
                <a:latin typeface="Mada"/>
                <a:ea typeface="Mada"/>
                <a:cs typeface="Mada"/>
                <a:sym typeface="Mada"/>
              </a:rPr>
              <a:t>ac</a:t>
            </a:r>
            <a:r>
              <a:rPr b="1" lang="ar" sz="1200">
                <a:solidFill>
                  <a:srgbClr val="CC0000"/>
                </a:solidFill>
                <a:latin typeface="Mada"/>
                <a:ea typeface="Mada"/>
                <a:cs typeface="Mada"/>
                <a:sym typeface="Mada"/>
              </a:rPr>
              <a:t>i</a:t>
            </a:r>
            <a:r>
              <a:rPr b="1" lang="ar" sz="1200">
                <a:solidFill>
                  <a:srgbClr val="CC0000"/>
                </a:solidFill>
                <a:latin typeface="Mada"/>
                <a:ea typeface="Mada"/>
                <a:cs typeface="Mada"/>
                <a:sym typeface="Mada"/>
              </a:rPr>
              <a:t>clovir</a:t>
            </a:r>
            <a:r>
              <a:rPr lang="ar" sz="1200">
                <a:solidFill>
                  <a:srgbClr val="1C4588"/>
                </a:solidFill>
                <a:latin typeface="Mada"/>
                <a:ea typeface="Mada"/>
                <a:cs typeface="Mada"/>
                <a:sym typeface="Mada"/>
              </a:rPr>
              <a:t> 10 mg/kg IV 3 times daily for 2–3 weeks) has reduced mortality from 70% to around 10%.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This should be given early to all patients suspected of having viral encephalitis.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Some survivors will have residual epilepsy or cognitive impairment.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Antiepileptic treatment may be required and</a:t>
            </a:r>
            <a:r>
              <a:rPr b="1" lang="ar" sz="1200">
                <a:solidFill>
                  <a:srgbClr val="1C4588"/>
                </a:solidFill>
                <a:latin typeface="Mada"/>
                <a:ea typeface="Mada"/>
                <a:cs typeface="Mada"/>
                <a:sym typeface="Mada"/>
              </a:rPr>
              <a:t> raised intracranial pressure may indicate the need for dexamethasone.</a:t>
            </a:r>
            <a:endParaRPr b="1"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rgbClr val="1C4588"/>
              </a:solidFill>
              <a:latin typeface="Mada"/>
              <a:ea typeface="Mada"/>
              <a:cs typeface="Mada"/>
              <a:sym typeface="Mada"/>
            </a:endParaRPr>
          </a:p>
        </p:txBody>
      </p:sp>
      <p:grpSp>
        <p:nvGrpSpPr>
          <p:cNvPr id="736" name="Google Shape;736;p46"/>
          <p:cNvGrpSpPr/>
          <p:nvPr/>
        </p:nvGrpSpPr>
        <p:grpSpPr>
          <a:xfrm>
            <a:off x="2703274" y="2295156"/>
            <a:ext cx="453600" cy="372291"/>
            <a:chOff x="-26179575" y="2710600"/>
            <a:chExt cx="243400" cy="295375"/>
          </a:xfrm>
        </p:grpSpPr>
        <p:sp>
          <p:nvSpPr>
            <p:cNvPr id="737" name="Google Shape;737;p46"/>
            <p:cNvSpPr/>
            <p:nvPr/>
          </p:nvSpPr>
          <p:spPr>
            <a:xfrm>
              <a:off x="-26179575" y="2710600"/>
              <a:ext cx="243400" cy="295375"/>
            </a:xfrm>
            <a:custGeom>
              <a:rect b="b" l="l" r="r" t="t"/>
              <a:pathLst>
                <a:path extrusionOk="0" h="11815" w="9736">
                  <a:moveTo>
                    <a:pt x="7719" y="693"/>
                  </a:moveTo>
                  <a:cubicBezTo>
                    <a:pt x="7845" y="977"/>
                    <a:pt x="7971" y="1166"/>
                    <a:pt x="8191" y="1418"/>
                  </a:cubicBezTo>
                  <a:lnTo>
                    <a:pt x="1008" y="1418"/>
                  </a:lnTo>
                  <a:cubicBezTo>
                    <a:pt x="819" y="1418"/>
                    <a:pt x="662" y="1261"/>
                    <a:pt x="662" y="1072"/>
                  </a:cubicBezTo>
                  <a:cubicBezTo>
                    <a:pt x="662" y="851"/>
                    <a:pt x="819" y="693"/>
                    <a:pt x="1008" y="693"/>
                  </a:cubicBezTo>
                  <a:close/>
                  <a:moveTo>
                    <a:pt x="8979" y="2080"/>
                  </a:moveTo>
                  <a:lnTo>
                    <a:pt x="8979" y="11153"/>
                  </a:lnTo>
                  <a:lnTo>
                    <a:pt x="2048" y="11153"/>
                  </a:lnTo>
                  <a:lnTo>
                    <a:pt x="2048" y="2080"/>
                  </a:lnTo>
                  <a:close/>
                  <a:moveTo>
                    <a:pt x="662" y="2048"/>
                  </a:moveTo>
                  <a:cubicBezTo>
                    <a:pt x="788" y="2080"/>
                    <a:pt x="882" y="2111"/>
                    <a:pt x="1008" y="2111"/>
                  </a:cubicBezTo>
                  <a:lnTo>
                    <a:pt x="1355" y="2111"/>
                  </a:lnTo>
                  <a:lnTo>
                    <a:pt x="1355" y="11185"/>
                  </a:lnTo>
                  <a:cubicBezTo>
                    <a:pt x="977" y="11153"/>
                    <a:pt x="662" y="10838"/>
                    <a:pt x="662" y="10460"/>
                  </a:cubicBezTo>
                  <a:lnTo>
                    <a:pt x="662" y="2048"/>
                  </a:lnTo>
                  <a:close/>
                  <a:moveTo>
                    <a:pt x="1008" y="0"/>
                  </a:moveTo>
                  <a:cubicBezTo>
                    <a:pt x="410" y="0"/>
                    <a:pt x="0" y="473"/>
                    <a:pt x="0" y="1009"/>
                  </a:cubicBezTo>
                  <a:lnTo>
                    <a:pt x="0" y="10428"/>
                  </a:lnTo>
                  <a:cubicBezTo>
                    <a:pt x="0" y="11185"/>
                    <a:pt x="630" y="11815"/>
                    <a:pt x="1355" y="11815"/>
                  </a:cubicBezTo>
                  <a:lnTo>
                    <a:pt x="9357" y="11815"/>
                  </a:lnTo>
                  <a:cubicBezTo>
                    <a:pt x="9578" y="11815"/>
                    <a:pt x="9735" y="11657"/>
                    <a:pt x="9735" y="11468"/>
                  </a:cubicBezTo>
                  <a:lnTo>
                    <a:pt x="9672" y="1733"/>
                  </a:lnTo>
                  <a:cubicBezTo>
                    <a:pt x="9672" y="1576"/>
                    <a:pt x="9609" y="1450"/>
                    <a:pt x="9452" y="1418"/>
                  </a:cubicBezTo>
                  <a:cubicBezTo>
                    <a:pt x="8885" y="1229"/>
                    <a:pt x="8443" y="788"/>
                    <a:pt x="8254" y="221"/>
                  </a:cubicBezTo>
                  <a:cubicBezTo>
                    <a:pt x="8223" y="63"/>
                    <a:pt x="8065" y="0"/>
                    <a:pt x="79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6"/>
            <p:cNvSpPr/>
            <p:nvPr/>
          </p:nvSpPr>
          <p:spPr>
            <a:xfrm>
              <a:off x="-26092950" y="2797225"/>
              <a:ext cx="120525" cy="121325"/>
            </a:xfrm>
            <a:custGeom>
              <a:rect b="b" l="l" r="r" t="t"/>
              <a:pathLst>
                <a:path extrusionOk="0" h="4853" w="4821">
                  <a:moveTo>
                    <a:pt x="2742" y="694"/>
                  </a:moveTo>
                  <a:lnTo>
                    <a:pt x="2742" y="1734"/>
                  </a:lnTo>
                  <a:cubicBezTo>
                    <a:pt x="2742" y="1923"/>
                    <a:pt x="2899" y="2080"/>
                    <a:pt x="3088" y="2080"/>
                  </a:cubicBezTo>
                  <a:lnTo>
                    <a:pt x="4128" y="2080"/>
                  </a:lnTo>
                  <a:lnTo>
                    <a:pt x="4128" y="2805"/>
                  </a:lnTo>
                  <a:lnTo>
                    <a:pt x="3088" y="2805"/>
                  </a:lnTo>
                  <a:cubicBezTo>
                    <a:pt x="2899" y="2805"/>
                    <a:pt x="2742" y="2962"/>
                    <a:pt x="2742" y="3151"/>
                  </a:cubicBezTo>
                  <a:lnTo>
                    <a:pt x="2742" y="4160"/>
                  </a:lnTo>
                  <a:lnTo>
                    <a:pt x="2048" y="4160"/>
                  </a:lnTo>
                  <a:lnTo>
                    <a:pt x="2048" y="3151"/>
                  </a:lnTo>
                  <a:cubicBezTo>
                    <a:pt x="2048" y="2962"/>
                    <a:pt x="1891" y="2805"/>
                    <a:pt x="1670" y="2805"/>
                  </a:cubicBezTo>
                  <a:lnTo>
                    <a:pt x="662" y="2805"/>
                  </a:lnTo>
                  <a:lnTo>
                    <a:pt x="662" y="2080"/>
                  </a:lnTo>
                  <a:lnTo>
                    <a:pt x="1670" y="2080"/>
                  </a:lnTo>
                  <a:cubicBezTo>
                    <a:pt x="1891" y="2080"/>
                    <a:pt x="2048" y="1923"/>
                    <a:pt x="2048" y="1734"/>
                  </a:cubicBezTo>
                  <a:lnTo>
                    <a:pt x="2048" y="694"/>
                  </a:lnTo>
                  <a:close/>
                  <a:moveTo>
                    <a:pt x="1733" y="1"/>
                  </a:moveTo>
                  <a:cubicBezTo>
                    <a:pt x="1513" y="1"/>
                    <a:pt x="1355" y="158"/>
                    <a:pt x="1355" y="347"/>
                  </a:cubicBezTo>
                  <a:lnTo>
                    <a:pt x="1355" y="1387"/>
                  </a:lnTo>
                  <a:lnTo>
                    <a:pt x="347" y="1387"/>
                  </a:lnTo>
                  <a:cubicBezTo>
                    <a:pt x="158" y="1387"/>
                    <a:pt x="1" y="1545"/>
                    <a:pt x="1" y="1734"/>
                  </a:cubicBezTo>
                  <a:lnTo>
                    <a:pt x="1" y="3120"/>
                  </a:lnTo>
                  <a:cubicBezTo>
                    <a:pt x="1" y="3309"/>
                    <a:pt x="158" y="3466"/>
                    <a:pt x="347" y="3466"/>
                  </a:cubicBezTo>
                  <a:lnTo>
                    <a:pt x="1355" y="3466"/>
                  </a:lnTo>
                  <a:lnTo>
                    <a:pt x="1355" y="4475"/>
                  </a:lnTo>
                  <a:cubicBezTo>
                    <a:pt x="1355" y="4695"/>
                    <a:pt x="1513" y="4853"/>
                    <a:pt x="1733" y="4853"/>
                  </a:cubicBezTo>
                  <a:lnTo>
                    <a:pt x="3088" y="4853"/>
                  </a:lnTo>
                  <a:cubicBezTo>
                    <a:pt x="3309" y="4853"/>
                    <a:pt x="3466" y="4695"/>
                    <a:pt x="3466" y="4475"/>
                  </a:cubicBezTo>
                  <a:lnTo>
                    <a:pt x="3466" y="3466"/>
                  </a:lnTo>
                  <a:lnTo>
                    <a:pt x="4474" y="3466"/>
                  </a:lnTo>
                  <a:cubicBezTo>
                    <a:pt x="4663" y="3466"/>
                    <a:pt x="4821" y="3309"/>
                    <a:pt x="4821" y="3120"/>
                  </a:cubicBezTo>
                  <a:lnTo>
                    <a:pt x="4821" y="1734"/>
                  </a:lnTo>
                  <a:cubicBezTo>
                    <a:pt x="4821" y="1545"/>
                    <a:pt x="4663" y="1387"/>
                    <a:pt x="4474" y="1387"/>
                  </a:cubicBezTo>
                  <a:lnTo>
                    <a:pt x="3466" y="1387"/>
                  </a:lnTo>
                  <a:lnTo>
                    <a:pt x="3466" y="347"/>
                  </a:lnTo>
                  <a:cubicBezTo>
                    <a:pt x="3466" y="158"/>
                    <a:pt x="3309" y="1"/>
                    <a:pt x="308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6"/>
            <p:cNvSpPr/>
            <p:nvPr/>
          </p:nvSpPr>
          <p:spPr>
            <a:xfrm>
              <a:off x="-26094525" y="2954750"/>
              <a:ext cx="122100" cy="17350"/>
            </a:xfrm>
            <a:custGeom>
              <a:rect b="b" l="l" r="r" t="t"/>
              <a:pathLst>
                <a:path extrusionOk="0" h="694" w="4884">
                  <a:moveTo>
                    <a:pt x="379" y="1"/>
                  </a:moveTo>
                  <a:cubicBezTo>
                    <a:pt x="158" y="1"/>
                    <a:pt x="1" y="158"/>
                    <a:pt x="1" y="347"/>
                  </a:cubicBezTo>
                  <a:cubicBezTo>
                    <a:pt x="1" y="536"/>
                    <a:pt x="158" y="694"/>
                    <a:pt x="379" y="694"/>
                  </a:cubicBezTo>
                  <a:lnTo>
                    <a:pt x="4537" y="694"/>
                  </a:lnTo>
                  <a:cubicBezTo>
                    <a:pt x="4726" y="694"/>
                    <a:pt x="4884" y="536"/>
                    <a:pt x="4884" y="347"/>
                  </a:cubicBezTo>
                  <a:cubicBezTo>
                    <a:pt x="4884" y="158"/>
                    <a:pt x="4726" y="1"/>
                    <a:pt x="45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0" name="Google Shape;740;p46"/>
          <p:cNvSpPr/>
          <p:nvPr/>
        </p:nvSpPr>
        <p:spPr>
          <a:xfrm>
            <a:off x="232150" y="4696025"/>
            <a:ext cx="7069200" cy="1671900"/>
          </a:xfrm>
          <a:prstGeom prst="snip1Rect">
            <a:avLst>
              <a:gd fmla="val 16667" name="adj"/>
            </a:avLst>
          </a:prstGeom>
          <a:noFill/>
          <a:ln cap="flat" cmpd="sng" w="2857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6"/>
          <p:cNvSpPr/>
          <p:nvPr/>
        </p:nvSpPr>
        <p:spPr>
          <a:xfrm>
            <a:off x="389175" y="4517675"/>
            <a:ext cx="2799300" cy="412200"/>
          </a:xfrm>
          <a:prstGeom prst="roundRect">
            <a:avLst>
              <a:gd fmla="val 16667" name="adj"/>
            </a:avLst>
          </a:prstGeom>
          <a:solidFill>
            <a:schemeClr val="accent5"/>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Brainstem encephalitis</a:t>
            </a:r>
            <a:endParaRPr b="1">
              <a:latin typeface="Mada"/>
              <a:ea typeface="Mada"/>
              <a:cs typeface="Mada"/>
              <a:sym typeface="Mada"/>
            </a:endParaRPr>
          </a:p>
        </p:txBody>
      </p:sp>
      <p:sp>
        <p:nvSpPr>
          <p:cNvPr id="742" name="Google Shape;742;p46"/>
          <p:cNvSpPr txBox="1"/>
          <p:nvPr/>
        </p:nvSpPr>
        <p:spPr>
          <a:xfrm>
            <a:off x="232150" y="4933050"/>
            <a:ext cx="6932400" cy="1379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This presents with ataxia, dysarthria, diplopia or other cranial nerve palsies.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CSF is lymphocytic, with a normal glucose.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causative agent is presumed to be viral.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However, Listeria monocytogenes may cause a similar syndrome with meningitis (and often a polymorphonuclear CSF pleocytosis) and requires specific treatment with ampicillin (500 mg 4 times daily)</a:t>
            </a:r>
            <a:endParaRPr sz="1200">
              <a:latin typeface="Mada"/>
              <a:ea typeface="Mada"/>
              <a:cs typeface="Mada"/>
              <a:sym typeface="Mada"/>
            </a:endParaRPr>
          </a:p>
        </p:txBody>
      </p:sp>
      <p:grpSp>
        <p:nvGrpSpPr>
          <p:cNvPr id="743" name="Google Shape;743;p46"/>
          <p:cNvGrpSpPr/>
          <p:nvPr/>
        </p:nvGrpSpPr>
        <p:grpSpPr>
          <a:xfrm>
            <a:off x="201975" y="7577543"/>
            <a:ext cx="6992726" cy="2233627"/>
            <a:chOff x="259039" y="1774367"/>
            <a:chExt cx="4962900" cy="1696253"/>
          </a:xfrm>
        </p:grpSpPr>
        <p:sp>
          <p:nvSpPr>
            <p:cNvPr id="744" name="Google Shape;744;p46"/>
            <p:cNvSpPr/>
            <p:nvPr/>
          </p:nvSpPr>
          <p:spPr>
            <a:xfrm>
              <a:off x="259039" y="1899221"/>
              <a:ext cx="4962900" cy="1571400"/>
            </a:xfrm>
            <a:prstGeom prst="roundRect">
              <a:avLst>
                <a:gd fmla="val 16667" name="adj"/>
              </a:avLst>
            </a:prstGeom>
            <a:no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Bacteria may enter the cerebral substance through penetrating injury, by direct spread from paranasal sinuses or the middle ear, or secondary to sepsis.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Untreated congenital heart disease</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is a recognised risk factor.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Initial infection leads to local suppuration followed by loculation of pus within a surrounding wall of gliosis, which in a chronic abscess may form a tough capsule.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Haematogenous spread may lead to multiple abscesses.</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Organisms:</a:t>
              </a:r>
              <a:endParaRPr b="1"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Streptococci  (60-70%),</a:t>
              </a:r>
              <a:r>
                <a:rPr lang="ar" sz="1200">
                  <a:latin typeface="Mada"/>
                  <a:ea typeface="Mada"/>
                  <a:cs typeface="Mada"/>
                  <a:sym typeface="Mada"/>
                </a:rPr>
                <a:t> Bacteroides (20-40%), Enterobacteriacea (25-33%), S.Aureus (10-15%), S.Milleri.</a:t>
              </a:r>
              <a:endParaRPr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Rare: Nocardia, Listeria</a:t>
              </a:r>
              <a:endParaRPr sz="1200">
                <a:latin typeface="Mada"/>
                <a:ea typeface="Mada"/>
                <a:cs typeface="Mada"/>
                <a:sym typeface="Mada"/>
              </a:endParaRPr>
            </a:p>
          </p:txBody>
        </p:sp>
        <p:sp>
          <p:nvSpPr>
            <p:cNvPr id="745" name="Google Shape;745;p46"/>
            <p:cNvSpPr/>
            <p:nvPr/>
          </p:nvSpPr>
          <p:spPr>
            <a:xfrm>
              <a:off x="485337" y="1774367"/>
              <a:ext cx="1622400" cy="182400"/>
            </a:xfrm>
            <a:prstGeom prst="flowChartAlternateProcess">
              <a:avLst/>
            </a:prstGeom>
            <a:solidFill>
              <a:srgbClr val="98678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Definition</a:t>
              </a:r>
              <a:endParaRPr b="1" sz="1800">
                <a:solidFill>
                  <a:srgbClr val="FFFFFF"/>
                </a:solidFill>
                <a:latin typeface="Mada"/>
                <a:ea typeface="Mada"/>
                <a:cs typeface="Mada"/>
                <a:sym typeface="Mada"/>
              </a:endParaRPr>
            </a:p>
          </p:txBody>
        </p:sp>
      </p:grpSp>
      <p:sp>
        <p:nvSpPr>
          <p:cNvPr id="746" name="Google Shape;746;p46"/>
          <p:cNvSpPr/>
          <p:nvPr/>
        </p:nvSpPr>
        <p:spPr>
          <a:xfrm>
            <a:off x="13650" y="0"/>
            <a:ext cx="935100" cy="489000"/>
          </a:xfrm>
          <a:prstGeom prst="rect">
            <a:avLst/>
          </a:prstGeom>
          <a:solidFill>
            <a:srgbClr val="1C45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EXTRA</a:t>
            </a:r>
            <a:endParaRPr b="1" sz="1800">
              <a:solidFill>
                <a:srgbClr val="FFFFFF"/>
              </a:solidFill>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7"/>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52" name="Google Shape;752;p47"/>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753" name="Google Shape;753;p47"/>
          <p:cNvSpPr txBox="1"/>
          <p:nvPr/>
        </p:nvSpPr>
        <p:spPr>
          <a:xfrm>
            <a:off x="252263" y="809125"/>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Clinical features</a:t>
            </a:r>
            <a:r>
              <a:rPr b="1" lang="ar" sz="2200">
                <a:solidFill>
                  <a:srgbClr val="1C4588"/>
                </a:solidFill>
                <a:highlight>
                  <a:schemeClr val="accent5"/>
                </a:highlight>
                <a:latin typeface="Mada"/>
                <a:ea typeface="Mada"/>
                <a:cs typeface="Mada"/>
                <a:sym typeface="Mada"/>
              </a:rPr>
              <a:t> </a:t>
            </a:r>
            <a:endParaRPr b="1" sz="2200">
              <a:solidFill>
                <a:srgbClr val="1C4588"/>
              </a:solidFill>
              <a:highlight>
                <a:schemeClr val="accent5"/>
              </a:highlight>
              <a:latin typeface="Mada"/>
              <a:ea typeface="Mada"/>
              <a:cs typeface="Mada"/>
              <a:sym typeface="Mada"/>
            </a:endParaRPr>
          </a:p>
        </p:txBody>
      </p:sp>
      <p:sp>
        <p:nvSpPr>
          <p:cNvPr id="754" name="Google Shape;754;p47"/>
          <p:cNvSpPr txBox="1"/>
          <p:nvPr/>
        </p:nvSpPr>
        <p:spPr>
          <a:xfrm>
            <a:off x="-7066950" y="2508275"/>
            <a:ext cx="705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Neurobrucellosis</a:t>
            </a:r>
            <a:endParaRPr b="1" sz="2000">
              <a:highlight>
                <a:schemeClr val="accent5"/>
              </a:highlight>
              <a:latin typeface="Mada"/>
              <a:ea typeface="Mada"/>
              <a:cs typeface="Mada"/>
              <a:sym typeface="Mada"/>
            </a:endParaRPr>
          </a:p>
        </p:txBody>
      </p:sp>
      <p:sp>
        <p:nvSpPr>
          <p:cNvPr id="755" name="Google Shape;755;p47"/>
          <p:cNvSpPr txBox="1"/>
          <p:nvPr/>
        </p:nvSpPr>
        <p:spPr>
          <a:xfrm>
            <a:off x="-7050300" y="3797075"/>
            <a:ext cx="7050300" cy="1188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Neurobrucellosis is an endemic zoonotic infection caused by bacterial genus Brucella.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It is transmitted to humans by infected animals (sheep, cattle, goats, pigs, and dogs) urine, milk, and other fluids.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Additional Clinical History: Had a pet cow; often drank unpasteurized milk</a:t>
            </a:r>
            <a:endParaRPr sz="1200">
              <a:solidFill>
                <a:srgbClr val="999999"/>
              </a:solidFill>
              <a:latin typeface="Mada"/>
              <a:ea typeface="Mada"/>
              <a:cs typeface="Mada"/>
              <a:sym typeface="Mada"/>
            </a:endParaRPr>
          </a:p>
        </p:txBody>
      </p:sp>
      <p:sp>
        <p:nvSpPr>
          <p:cNvPr id="756" name="Google Shape;756;p47"/>
          <p:cNvSpPr txBox="1"/>
          <p:nvPr/>
        </p:nvSpPr>
        <p:spPr>
          <a:xfrm>
            <a:off x="-7163100" y="6379575"/>
            <a:ext cx="3225600" cy="45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chemeClr val="accent5"/>
                </a:highlight>
                <a:latin typeface="Mada"/>
                <a:ea typeface="Mada"/>
                <a:cs typeface="Mada"/>
                <a:sym typeface="Mada"/>
              </a:rPr>
              <a:t>Treatment</a:t>
            </a:r>
            <a:endParaRPr b="1">
              <a:highlight>
                <a:schemeClr val="accent5"/>
              </a:highlight>
              <a:latin typeface="Mada"/>
              <a:ea typeface="Mada"/>
              <a:cs typeface="Mada"/>
              <a:sym typeface="Mada"/>
            </a:endParaRPr>
          </a:p>
        </p:txBody>
      </p:sp>
      <p:sp>
        <p:nvSpPr>
          <p:cNvPr id="757" name="Google Shape;757;p47"/>
          <p:cNvSpPr txBox="1"/>
          <p:nvPr/>
        </p:nvSpPr>
        <p:spPr>
          <a:xfrm>
            <a:off x="-7050300" y="4792100"/>
            <a:ext cx="3225600" cy="45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chemeClr val="accent5"/>
                </a:highlight>
                <a:latin typeface="Mada"/>
                <a:ea typeface="Mada"/>
                <a:cs typeface="Mada"/>
                <a:sym typeface="Mada"/>
              </a:rPr>
              <a:t>Clinical Presentation: </a:t>
            </a:r>
            <a:endParaRPr b="1">
              <a:highlight>
                <a:schemeClr val="accent5"/>
              </a:highlight>
              <a:latin typeface="Mada"/>
              <a:ea typeface="Mada"/>
              <a:cs typeface="Mada"/>
              <a:sym typeface="Mada"/>
            </a:endParaRPr>
          </a:p>
        </p:txBody>
      </p:sp>
      <p:sp>
        <p:nvSpPr>
          <p:cNvPr id="758" name="Google Shape;758;p47"/>
          <p:cNvSpPr txBox="1"/>
          <p:nvPr/>
        </p:nvSpPr>
        <p:spPr>
          <a:xfrm>
            <a:off x="-7066950" y="5136479"/>
            <a:ext cx="6150900" cy="1091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The symptoms of neurobrucellosis may include symptoms like headache, fever, or muscle or joint pain, along with neurologic symptoms such as confusion, meningoencephalitis, myelitis, peripheral and cranial neuropathies, and psychiatric manifestations.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Diagnosed by CSF PCR.</a:t>
            </a:r>
            <a:endParaRPr sz="1200">
              <a:solidFill>
                <a:srgbClr val="999999"/>
              </a:solidFill>
              <a:latin typeface="Mada"/>
              <a:ea typeface="Mada"/>
              <a:cs typeface="Mada"/>
              <a:sym typeface="Mada"/>
            </a:endParaRPr>
          </a:p>
        </p:txBody>
      </p:sp>
      <p:sp>
        <p:nvSpPr>
          <p:cNvPr id="759" name="Google Shape;759;p47"/>
          <p:cNvSpPr txBox="1"/>
          <p:nvPr/>
        </p:nvSpPr>
        <p:spPr>
          <a:xfrm>
            <a:off x="-7050300" y="6688325"/>
            <a:ext cx="5800800" cy="137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Doxycycline </a:t>
            </a:r>
            <a:r>
              <a:rPr lang="ar" sz="1200">
                <a:latin typeface="Mada"/>
                <a:ea typeface="Mada"/>
                <a:cs typeface="Mada"/>
                <a:sym typeface="Mada"/>
              </a:rPr>
              <a:t>100mg IV/po bid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Rifampin </a:t>
            </a:r>
            <a:r>
              <a:rPr lang="ar" sz="1200">
                <a:latin typeface="Mada"/>
                <a:ea typeface="Mada"/>
                <a:cs typeface="Mada"/>
                <a:sym typeface="Mada"/>
              </a:rPr>
              <a:t>600-900 mg po od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Ceftriaxone </a:t>
            </a:r>
            <a:r>
              <a:rPr lang="ar" sz="1200">
                <a:latin typeface="Mada"/>
                <a:ea typeface="Mada"/>
                <a:cs typeface="Mada"/>
                <a:sym typeface="Mada"/>
              </a:rPr>
              <a:t>2gm IV q12h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Duration? Continue until CSF is normal (3-12 months)</a:t>
            </a:r>
            <a:endParaRPr sz="1200">
              <a:latin typeface="Mada"/>
              <a:ea typeface="Mada"/>
              <a:cs typeface="Mada"/>
              <a:sym typeface="Mada"/>
            </a:endParaRPr>
          </a:p>
        </p:txBody>
      </p:sp>
      <p:sp>
        <p:nvSpPr>
          <p:cNvPr id="760" name="Google Shape;760;p47"/>
          <p:cNvSpPr txBox="1"/>
          <p:nvPr/>
        </p:nvSpPr>
        <p:spPr>
          <a:xfrm>
            <a:off x="1094800" y="0"/>
            <a:ext cx="54219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Cerebral abscess </a:t>
            </a:r>
            <a:r>
              <a:rPr b="1" i="1" lang="ar" sz="2600">
                <a:solidFill>
                  <a:schemeClr val="dk1"/>
                </a:solidFill>
                <a:latin typeface="Mada"/>
                <a:ea typeface="Mada"/>
                <a:cs typeface="Mada"/>
                <a:sym typeface="Mada"/>
              </a:rPr>
              <a:t>cont.</a:t>
            </a:r>
            <a:endParaRPr b="1" i="1" sz="2600">
              <a:latin typeface="Mada"/>
              <a:ea typeface="Mada"/>
              <a:cs typeface="Mada"/>
              <a:sym typeface="Mada"/>
            </a:endParaRPr>
          </a:p>
        </p:txBody>
      </p:sp>
      <p:grpSp>
        <p:nvGrpSpPr>
          <p:cNvPr id="761" name="Google Shape;761;p47"/>
          <p:cNvGrpSpPr/>
          <p:nvPr/>
        </p:nvGrpSpPr>
        <p:grpSpPr>
          <a:xfrm>
            <a:off x="1444287" y="1974543"/>
            <a:ext cx="520585" cy="621154"/>
            <a:chOff x="4136752" y="1733232"/>
            <a:chExt cx="723738" cy="1422708"/>
          </a:xfrm>
        </p:grpSpPr>
        <p:sp>
          <p:nvSpPr>
            <p:cNvPr id="762" name="Google Shape;762;p47"/>
            <p:cNvSpPr/>
            <p:nvPr/>
          </p:nvSpPr>
          <p:spPr>
            <a:xfrm>
              <a:off x="4149190" y="1733232"/>
              <a:ext cx="711300" cy="1422600"/>
            </a:xfrm>
            <a:prstGeom prst="chevron">
              <a:avLst>
                <a:gd fmla="val 52989" name="adj"/>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000000"/>
                </a:solidFill>
                <a:latin typeface="Mada"/>
                <a:ea typeface="Mada"/>
                <a:cs typeface="Mada"/>
                <a:sym typeface="Mada"/>
              </a:endParaRPr>
            </a:p>
          </p:txBody>
        </p:sp>
        <p:sp>
          <p:nvSpPr>
            <p:cNvPr id="763" name="Google Shape;763;p47"/>
            <p:cNvSpPr/>
            <p:nvPr/>
          </p:nvSpPr>
          <p:spPr>
            <a:xfrm rot="10800000">
              <a:off x="4136752" y="2819640"/>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764" name="Google Shape;764;p47"/>
            <p:cNvSpPr/>
            <p:nvPr/>
          </p:nvSpPr>
          <p:spPr>
            <a:xfrm rot="10800000">
              <a:off x="4136752" y="1733274"/>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grpSp>
      <p:sp>
        <p:nvSpPr>
          <p:cNvPr id="765" name="Google Shape;765;p47"/>
          <p:cNvSpPr txBox="1"/>
          <p:nvPr/>
        </p:nvSpPr>
        <p:spPr>
          <a:xfrm>
            <a:off x="2068650" y="1415825"/>
            <a:ext cx="4946400" cy="207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SzPts val="1100"/>
              <a:buNone/>
            </a:pPr>
            <a:r>
              <a:rPr b="1" lang="ar" sz="1200">
                <a:latin typeface="Mada"/>
                <a:ea typeface="Mada"/>
                <a:cs typeface="Mada"/>
                <a:sym typeface="Mada"/>
              </a:rPr>
              <a:t>The usual presenting features are:</a:t>
            </a:r>
            <a:endParaRPr b="1" sz="1200">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Fever</a:t>
            </a:r>
            <a:endParaRPr sz="1200">
              <a:solidFill>
                <a:srgbClr val="3F3F3F"/>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Headache</a:t>
            </a:r>
            <a:endParaRPr sz="1200">
              <a:solidFill>
                <a:srgbClr val="3F3F3F"/>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Meningism</a:t>
            </a:r>
            <a:endParaRPr sz="1200">
              <a:solidFill>
                <a:srgbClr val="3F3F3F"/>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Drowsiness</a:t>
            </a:r>
            <a:endParaRPr sz="1200">
              <a:solidFill>
                <a:srgbClr val="3F3F3F"/>
              </a:solidFill>
              <a:latin typeface="Mada"/>
              <a:ea typeface="Mada"/>
              <a:cs typeface="Mada"/>
              <a:sym typeface="Mada"/>
            </a:endParaRPr>
          </a:p>
          <a:p>
            <a:pPr indent="0" lvl="0" marL="0" marR="0" rtl="0" algn="l">
              <a:spcBef>
                <a:spcPts val="0"/>
              </a:spcBef>
              <a:spcAft>
                <a:spcPts val="0"/>
              </a:spcAft>
              <a:buNone/>
            </a:pPr>
            <a:r>
              <a:rPr lang="ar" sz="1200">
                <a:solidFill>
                  <a:srgbClr val="3F3F3F"/>
                </a:solidFill>
                <a:latin typeface="Mada"/>
                <a:ea typeface="Mada"/>
                <a:cs typeface="Mada"/>
                <a:sym typeface="Mada"/>
              </a:rPr>
              <a:t>But more commonly presents over days or weeks as a cerebral mass lesion with little or no evidence of infection. </a:t>
            </a:r>
            <a:endParaRPr sz="1200">
              <a:solidFill>
                <a:srgbClr val="3F3F3F"/>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Seizures, raised intracranial pressure and focal hemisphere signs occur alone or in combination. </a:t>
            </a:r>
            <a:endParaRPr sz="1200">
              <a:solidFill>
                <a:srgbClr val="3F3F3F"/>
              </a:solidFill>
              <a:latin typeface="Mada"/>
              <a:ea typeface="Mada"/>
              <a:cs typeface="Mada"/>
              <a:sym typeface="Mada"/>
            </a:endParaRPr>
          </a:p>
          <a:p>
            <a:pPr indent="0" lvl="0" marL="0" marR="0" rtl="0" algn="l">
              <a:spcBef>
                <a:spcPts val="0"/>
              </a:spcBef>
              <a:spcAft>
                <a:spcPts val="0"/>
              </a:spcAft>
              <a:buNone/>
            </a:pPr>
            <a:r>
              <a:rPr b="1" lang="ar" sz="1200">
                <a:solidFill>
                  <a:srgbClr val="3F3F3F"/>
                </a:solidFill>
                <a:latin typeface="Mada"/>
                <a:ea typeface="Mada"/>
                <a:cs typeface="Mada"/>
                <a:sym typeface="Mada"/>
              </a:rPr>
              <a:t>Note: </a:t>
            </a:r>
            <a:r>
              <a:rPr lang="ar" sz="1200">
                <a:solidFill>
                  <a:srgbClr val="3F3F3F"/>
                </a:solidFill>
                <a:latin typeface="Mada"/>
                <a:ea typeface="Mada"/>
                <a:cs typeface="Mada"/>
                <a:sym typeface="Mada"/>
              </a:rPr>
              <a:t>Distinction from a cerebral tumour may be impossible on clinical grounds.</a:t>
            </a:r>
            <a:endParaRPr sz="1200">
              <a:solidFill>
                <a:srgbClr val="3F3F3F"/>
              </a:solidFill>
              <a:latin typeface="Mada"/>
              <a:ea typeface="Mada"/>
              <a:cs typeface="Mada"/>
              <a:sym typeface="Mada"/>
            </a:endParaRPr>
          </a:p>
          <a:p>
            <a:pPr indent="0" lvl="0" marL="0" marR="0" rtl="0" algn="l">
              <a:spcBef>
                <a:spcPts val="0"/>
              </a:spcBef>
              <a:spcAft>
                <a:spcPts val="0"/>
              </a:spcAft>
              <a:buNone/>
            </a:pPr>
            <a:r>
              <a:t/>
            </a:r>
            <a:endParaRPr sz="1200">
              <a:solidFill>
                <a:srgbClr val="3F3F3F"/>
              </a:solidFill>
              <a:latin typeface="Mada"/>
              <a:ea typeface="Mada"/>
              <a:cs typeface="Mada"/>
              <a:sym typeface="Mada"/>
            </a:endParaRPr>
          </a:p>
        </p:txBody>
      </p:sp>
      <p:sp>
        <p:nvSpPr>
          <p:cNvPr id="766" name="Google Shape;766;p47"/>
          <p:cNvSpPr txBox="1"/>
          <p:nvPr/>
        </p:nvSpPr>
        <p:spPr>
          <a:xfrm>
            <a:off x="193638" y="2355725"/>
            <a:ext cx="1321200" cy="495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a:solidFill>
                  <a:srgbClr val="986782"/>
                </a:solidFill>
                <a:latin typeface="Mada"/>
                <a:ea typeface="Mada"/>
                <a:cs typeface="Mada"/>
                <a:sym typeface="Mada"/>
              </a:rPr>
              <a:t>Clinical symptoms</a:t>
            </a:r>
            <a:endParaRPr b="1">
              <a:solidFill>
                <a:srgbClr val="986782"/>
              </a:solidFill>
              <a:latin typeface="Mada"/>
              <a:ea typeface="Mada"/>
              <a:cs typeface="Mada"/>
              <a:sym typeface="Mada"/>
            </a:endParaRPr>
          </a:p>
        </p:txBody>
      </p:sp>
      <p:cxnSp>
        <p:nvCxnSpPr>
          <p:cNvPr id="767" name="Google Shape;767;p47"/>
          <p:cNvCxnSpPr/>
          <p:nvPr/>
        </p:nvCxnSpPr>
        <p:spPr>
          <a:xfrm>
            <a:off x="2021100" y="1380425"/>
            <a:ext cx="5085300" cy="0"/>
          </a:xfrm>
          <a:prstGeom prst="straightConnector1">
            <a:avLst/>
          </a:prstGeom>
          <a:noFill/>
          <a:ln cap="flat" cmpd="sng" w="19050">
            <a:solidFill>
              <a:srgbClr val="986782"/>
            </a:solidFill>
            <a:prstDash val="solid"/>
            <a:miter lim="800000"/>
            <a:headEnd len="med" w="med" type="oval"/>
            <a:tailEnd len="med" w="med" type="oval"/>
          </a:ln>
        </p:spPr>
      </p:cxnSp>
      <p:cxnSp>
        <p:nvCxnSpPr>
          <p:cNvPr id="768" name="Google Shape;768;p47"/>
          <p:cNvCxnSpPr/>
          <p:nvPr/>
        </p:nvCxnSpPr>
        <p:spPr>
          <a:xfrm>
            <a:off x="2021100" y="3549500"/>
            <a:ext cx="5085300" cy="0"/>
          </a:xfrm>
          <a:prstGeom prst="straightConnector1">
            <a:avLst/>
          </a:prstGeom>
          <a:noFill/>
          <a:ln cap="flat" cmpd="sng" w="19050">
            <a:solidFill>
              <a:srgbClr val="986782"/>
            </a:solidFill>
            <a:prstDash val="solid"/>
            <a:miter lim="800000"/>
            <a:headEnd len="med" w="med" type="oval"/>
            <a:tailEnd len="med" w="med" type="oval"/>
          </a:ln>
        </p:spPr>
      </p:cxnSp>
      <p:grpSp>
        <p:nvGrpSpPr>
          <p:cNvPr id="769" name="Google Shape;769;p47"/>
          <p:cNvGrpSpPr/>
          <p:nvPr/>
        </p:nvGrpSpPr>
        <p:grpSpPr>
          <a:xfrm>
            <a:off x="619417" y="1718618"/>
            <a:ext cx="568302" cy="621145"/>
            <a:chOff x="-25104475" y="2340425"/>
            <a:chExt cx="295375" cy="296150"/>
          </a:xfrm>
        </p:grpSpPr>
        <p:sp>
          <p:nvSpPr>
            <p:cNvPr id="770" name="Google Shape;770;p47"/>
            <p:cNvSpPr/>
            <p:nvPr/>
          </p:nvSpPr>
          <p:spPr>
            <a:xfrm>
              <a:off x="-25104475" y="2340425"/>
              <a:ext cx="225275" cy="296150"/>
            </a:xfrm>
            <a:custGeom>
              <a:rect b="b" l="l" r="r" t="t"/>
              <a:pathLst>
                <a:path extrusionOk="0" h="11846" w="9011">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7"/>
            <p:cNvSpPr/>
            <p:nvPr/>
          </p:nvSpPr>
          <p:spPr>
            <a:xfrm>
              <a:off x="-25001300" y="2375075"/>
              <a:ext cx="18150" cy="17350"/>
            </a:xfrm>
            <a:custGeom>
              <a:rect b="b" l="l" r="r" t="t"/>
              <a:pathLst>
                <a:path extrusionOk="0" h="694" w="726">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7"/>
            <p:cNvSpPr/>
            <p:nvPr/>
          </p:nvSpPr>
          <p:spPr>
            <a:xfrm>
              <a:off x="-25070600" y="2444375"/>
              <a:ext cx="87450" cy="86675"/>
            </a:xfrm>
            <a:custGeom>
              <a:rect b="b" l="l" r="r" t="t"/>
              <a:pathLst>
                <a:path extrusionOk="0" h="3467" w="3498">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7"/>
            <p:cNvSpPr/>
            <p:nvPr/>
          </p:nvSpPr>
          <p:spPr>
            <a:xfrm>
              <a:off x="-24966650" y="2479025"/>
              <a:ext cx="52025" cy="18150"/>
            </a:xfrm>
            <a:custGeom>
              <a:rect b="b" l="l" r="r" t="t"/>
              <a:pathLst>
                <a:path extrusionOk="0" h="726" w="2081">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7"/>
            <p:cNvSpPr/>
            <p:nvPr/>
          </p:nvSpPr>
          <p:spPr>
            <a:xfrm>
              <a:off x="-24966650" y="2444375"/>
              <a:ext cx="52025" cy="18150"/>
            </a:xfrm>
            <a:custGeom>
              <a:rect b="b" l="l" r="r" t="t"/>
              <a:pathLst>
                <a:path extrusionOk="0" h="726" w="2081">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7"/>
            <p:cNvSpPr/>
            <p:nvPr/>
          </p:nvSpPr>
          <p:spPr>
            <a:xfrm>
              <a:off x="-24966650" y="2513700"/>
              <a:ext cx="52025" cy="17350"/>
            </a:xfrm>
            <a:custGeom>
              <a:rect b="b" l="l" r="r" t="t"/>
              <a:pathLst>
                <a:path extrusionOk="0" h="694" w="2081">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7"/>
            <p:cNvSpPr/>
            <p:nvPr/>
          </p:nvSpPr>
          <p:spPr>
            <a:xfrm>
              <a:off x="-25071400" y="2549125"/>
              <a:ext cx="156775" cy="17350"/>
            </a:xfrm>
            <a:custGeom>
              <a:rect b="b" l="l" r="r" t="t"/>
              <a:pathLst>
                <a:path extrusionOk="0" h="694" w="6271">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7"/>
            <p:cNvSpPr/>
            <p:nvPr/>
          </p:nvSpPr>
          <p:spPr>
            <a:xfrm>
              <a:off x="-25071400" y="2583800"/>
              <a:ext cx="156775" cy="17350"/>
            </a:xfrm>
            <a:custGeom>
              <a:rect b="b" l="l" r="r" t="t"/>
              <a:pathLst>
                <a:path extrusionOk="0" h="694" w="6271">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7"/>
            <p:cNvSpPr/>
            <p:nvPr/>
          </p:nvSpPr>
          <p:spPr>
            <a:xfrm>
              <a:off x="-24862675" y="2375850"/>
              <a:ext cx="53575" cy="260725"/>
            </a:xfrm>
            <a:custGeom>
              <a:rect b="b" l="l" r="r" t="t"/>
              <a:pathLst>
                <a:path extrusionOk="0" h="10429" w="2143">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9" name="Google Shape;779;p47"/>
          <p:cNvSpPr txBox="1"/>
          <p:nvPr/>
        </p:nvSpPr>
        <p:spPr>
          <a:xfrm>
            <a:off x="209325" y="5404588"/>
            <a:ext cx="2292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Management</a:t>
            </a:r>
            <a:endParaRPr b="1" sz="2200">
              <a:highlight>
                <a:schemeClr val="accent5"/>
              </a:highlight>
              <a:latin typeface="Mada"/>
              <a:ea typeface="Mada"/>
              <a:cs typeface="Mada"/>
              <a:sym typeface="Mada"/>
            </a:endParaRPr>
          </a:p>
          <a:p>
            <a:pPr indent="0" lvl="0" marL="457200" rtl="0" algn="l">
              <a:spcBef>
                <a:spcPts val="0"/>
              </a:spcBef>
              <a:spcAft>
                <a:spcPts val="0"/>
              </a:spcAft>
              <a:buNone/>
            </a:pPr>
            <a:r>
              <a:t/>
            </a:r>
            <a:endParaRPr sz="2200">
              <a:highlight>
                <a:schemeClr val="accent5"/>
              </a:highlight>
              <a:latin typeface="Alegreya Regular"/>
              <a:ea typeface="Alegreya Regular"/>
              <a:cs typeface="Alegreya Regular"/>
              <a:sym typeface="Alegreya Regular"/>
            </a:endParaRPr>
          </a:p>
        </p:txBody>
      </p:sp>
      <p:sp>
        <p:nvSpPr>
          <p:cNvPr id="780" name="Google Shape;780;p47"/>
          <p:cNvSpPr/>
          <p:nvPr/>
        </p:nvSpPr>
        <p:spPr>
          <a:xfrm>
            <a:off x="378750" y="5998845"/>
            <a:ext cx="6636300" cy="490200"/>
          </a:xfrm>
          <a:prstGeom prst="snip1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781" name="Google Shape;781;p47"/>
          <p:cNvSpPr/>
          <p:nvPr/>
        </p:nvSpPr>
        <p:spPr>
          <a:xfrm>
            <a:off x="263950" y="6052849"/>
            <a:ext cx="6636300" cy="919500"/>
          </a:xfrm>
          <a:prstGeom prst="snip1Rect">
            <a:avLst>
              <a:gd fmla="val 16667" name="adj"/>
            </a:avLst>
          </a:prstGeom>
          <a:solidFill>
            <a:srgbClr val="EEEEEE"/>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C4588"/>
              </a:solidFill>
            </a:endParaRPr>
          </a:p>
        </p:txBody>
      </p:sp>
      <p:sp>
        <p:nvSpPr>
          <p:cNvPr id="782" name="Google Shape;782;p47"/>
          <p:cNvSpPr txBox="1"/>
          <p:nvPr/>
        </p:nvSpPr>
        <p:spPr>
          <a:xfrm>
            <a:off x="141050" y="6111525"/>
            <a:ext cx="6759300" cy="75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Antimicrobials: </a:t>
            </a:r>
            <a:r>
              <a:rPr lang="ar" sz="1200">
                <a:latin typeface="Mada"/>
                <a:ea typeface="Mada"/>
                <a:cs typeface="Mada"/>
                <a:sym typeface="Mada"/>
              </a:rPr>
              <a:t>empirically Ceftriaxone with metronidazole, otherwise according to </a:t>
            </a:r>
            <a:r>
              <a:rPr lang="ar" sz="1200">
                <a:latin typeface="Mada"/>
                <a:ea typeface="Mada"/>
                <a:cs typeface="Mada"/>
                <a:sym typeface="Mada"/>
              </a:rPr>
              <a:t>susceptibility</a:t>
            </a:r>
            <a:r>
              <a:rPr lang="ar" sz="1200">
                <a:latin typeface="Mada"/>
                <a:ea typeface="Mada"/>
                <a:cs typeface="Mada"/>
                <a:sym typeface="Mada"/>
              </a:rPr>
              <a:t> . </a:t>
            </a:r>
            <a:r>
              <a:rPr lang="ar" sz="1200">
                <a:solidFill>
                  <a:srgbClr val="6AA84F"/>
                </a:solidFill>
                <a:latin typeface="Mada"/>
                <a:ea typeface="Mada"/>
                <a:cs typeface="Mada"/>
                <a:sym typeface="Mada"/>
              </a:rPr>
              <a:t>Start antimicrobial therapy and </a:t>
            </a:r>
            <a:r>
              <a:rPr lang="ar" sz="1200">
                <a:solidFill>
                  <a:srgbClr val="CC0000"/>
                </a:solidFill>
                <a:latin typeface="Mada"/>
                <a:ea typeface="Mada"/>
                <a:cs typeface="Mada"/>
                <a:sym typeface="Mada"/>
              </a:rPr>
              <a:t>refer the pt to neurosurgery.</a:t>
            </a:r>
            <a:endParaRPr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Duration until response by </a:t>
            </a:r>
            <a:r>
              <a:rPr lang="ar" sz="1200">
                <a:latin typeface="Mada"/>
                <a:ea typeface="Mada"/>
                <a:cs typeface="Mada"/>
                <a:sym typeface="Mada"/>
              </a:rPr>
              <a:t>neuroimaging</a:t>
            </a:r>
            <a:endParaRPr sz="1200">
              <a:latin typeface="Mada"/>
              <a:ea typeface="Mada"/>
              <a:cs typeface="Mada"/>
              <a:sym typeface="Mada"/>
            </a:endParaRPr>
          </a:p>
          <a:p>
            <a:pPr indent="0" lvl="0" marL="457200" rtl="0" algn="l">
              <a:spcBef>
                <a:spcPts val="0"/>
              </a:spcBef>
              <a:spcAft>
                <a:spcPts val="0"/>
              </a:spcAft>
              <a:buClr>
                <a:schemeClr val="dk1"/>
              </a:buClr>
              <a:buSzPts val="1100"/>
              <a:buFont typeface="Arial"/>
              <a:buNone/>
            </a:pPr>
            <a:r>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p:txBody>
      </p:sp>
      <p:grpSp>
        <p:nvGrpSpPr>
          <p:cNvPr id="783" name="Google Shape;783;p47"/>
          <p:cNvGrpSpPr/>
          <p:nvPr/>
        </p:nvGrpSpPr>
        <p:grpSpPr>
          <a:xfrm>
            <a:off x="2501324" y="5482906"/>
            <a:ext cx="453600" cy="372291"/>
            <a:chOff x="-26179575" y="2710600"/>
            <a:chExt cx="243400" cy="295375"/>
          </a:xfrm>
        </p:grpSpPr>
        <p:sp>
          <p:nvSpPr>
            <p:cNvPr id="784" name="Google Shape;784;p47"/>
            <p:cNvSpPr/>
            <p:nvPr/>
          </p:nvSpPr>
          <p:spPr>
            <a:xfrm>
              <a:off x="-26179575" y="2710600"/>
              <a:ext cx="243400" cy="295375"/>
            </a:xfrm>
            <a:custGeom>
              <a:rect b="b" l="l" r="r" t="t"/>
              <a:pathLst>
                <a:path extrusionOk="0" h="11815" w="9736">
                  <a:moveTo>
                    <a:pt x="7719" y="693"/>
                  </a:moveTo>
                  <a:cubicBezTo>
                    <a:pt x="7845" y="977"/>
                    <a:pt x="7971" y="1166"/>
                    <a:pt x="8191" y="1418"/>
                  </a:cubicBezTo>
                  <a:lnTo>
                    <a:pt x="1008" y="1418"/>
                  </a:lnTo>
                  <a:cubicBezTo>
                    <a:pt x="819" y="1418"/>
                    <a:pt x="662" y="1261"/>
                    <a:pt x="662" y="1072"/>
                  </a:cubicBezTo>
                  <a:cubicBezTo>
                    <a:pt x="662" y="851"/>
                    <a:pt x="819" y="693"/>
                    <a:pt x="1008" y="693"/>
                  </a:cubicBezTo>
                  <a:close/>
                  <a:moveTo>
                    <a:pt x="8979" y="2080"/>
                  </a:moveTo>
                  <a:lnTo>
                    <a:pt x="8979" y="11153"/>
                  </a:lnTo>
                  <a:lnTo>
                    <a:pt x="2048" y="11153"/>
                  </a:lnTo>
                  <a:lnTo>
                    <a:pt x="2048" y="2080"/>
                  </a:lnTo>
                  <a:close/>
                  <a:moveTo>
                    <a:pt x="662" y="2048"/>
                  </a:moveTo>
                  <a:cubicBezTo>
                    <a:pt x="788" y="2080"/>
                    <a:pt x="882" y="2111"/>
                    <a:pt x="1008" y="2111"/>
                  </a:cubicBezTo>
                  <a:lnTo>
                    <a:pt x="1355" y="2111"/>
                  </a:lnTo>
                  <a:lnTo>
                    <a:pt x="1355" y="11185"/>
                  </a:lnTo>
                  <a:cubicBezTo>
                    <a:pt x="977" y="11153"/>
                    <a:pt x="662" y="10838"/>
                    <a:pt x="662" y="10460"/>
                  </a:cubicBezTo>
                  <a:lnTo>
                    <a:pt x="662" y="2048"/>
                  </a:lnTo>
                  <a:close/>
                  <a:moveTo>
                    <a:pt x="1008" y="0"/>
                  </a:moveTo>
                  <a:cubicBezTo>
                    <a:pt x="410" y="0"/>
                    <a:pt x="0" y="473"/>
                    <a:pt x="0" y="1009"/>
                  </a:cubicBezTo>
                  <a:lnTo>
                    <a:pt x="0" y="10428"/>
                  </a:lnTo>
                  <a:cubicBezTo>
                    <a:pt x="0" y="11185"/>
                    <a:pt x="630" y="11815"/>
                    <a:pt x="1355" y="11815"/>
                  </a:cubicBezTo>
                  <a:lnTo>
                    <a:pt x="9357" y="11815"/>
                  </a:lnTo>
                  <a:cubicBezTo>
                    <a:pt x="9578" y="11815"/>
                    <a:pt x="9735" y="11657"/>
                    <a:pt x="9735" y="11468"/>
                  </a:cubicBezTo>
                  <a:lnTo>
                    <a:pt x="9672" y="1733"/>
                  </a:lnTo>
                  <a:cubicBezTo>
                    <a:pt x="9672" y="1576"/>
                    <a:pt x="9609" y="1450"/>
                    <a:pt x="9452" y="1418"/>
                  </a:cubicBezTo>
                  <a:cubicBezTo>
                    <a:pt x="8885" y="1229"/>
                    <a:pt x="8443" y="788"/>
                    <a:pt x="8254" y="221"/>
                  </a:cubicBezTo>
                  <a:cubicBezTo>
                    <a:pt x="8223" y="63"/>
                    <a:pt x="8065" y="0"/>
                    <a:pt x="79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7"/>
            <p:cNvSpPr/>
            <p:nvPr/>
          </p:nvSpPr>
          <p:spPr>
            <a:xfrm>
              <a:off x="-26092950" y="2797225"/>
              <a:ext cx="120525" cy="121325"/>
            </a:xfrm>
            <a:custGeom>
              <a:rect b="b" l="l" r="r" t="t"/>
              <a:pathLst>
                <a:path extrusionOk="0" h="4853" w="4821">
                  <a:moveTo>
                    <a:pt x="2742" y="694"/>
                  </a:moveTo>
                  <a:lnTo>
                    <a:pt x="2742" y="1734"/>
                  </a:lnTo>
                  <a:cubicBezTo>
                    <a:pt x="2742" y="1923"/>
                    <a:pt x="2899" y="2080"/>
                    <a:pt x="3088" y="2080"/>
                  </a:cubicBezTo>
                  <a:lnTo>
                    <a:pt x="4128" y="2080"/>
                  </a:lnTo>
                  <a:lnTo>
                    <a:pt x="4128" y="2805"/>
                  </a:lnTo>
                  <a:lnTo>
                    <a:pt x="3088" y="2805"/>
                  </a:lnTo>
                  <a:cubicBezTo>
                    <a:pt x="2899" y="2805"/>
                    <a:pt x="2742" y="2962"/>
                    <a:pt x="2742" y="3151"/>
                  </a:cubicBezTo>
                  <a:lnTo>
                    <a:pt x="2742" y="4160"/>
                  </a:lnTo>
                  <a:lnTo>
                    <a:pt x="2048" y="4160"/>
                  </a:lnTo>
                  <a:lnTo>
                    <a:pt x="2048" y="3151"/>
                  </a:lnTo>
                  <a:cubicBezTo>
                    <a:pt x="2048" y="2962"/>
                    <a:pt x="1891" y="2805"/>
                    <a:pt x="1670" y="2805"/>
                  </a:cubicBezTo>
                  <a:lnTo>
                    <a:pt x="662" y="2805"/>
                  </a:lnTo>
                  <a:lnTo>
                    <a:pt x="662" y="2080"/>
                  </a:lnTo>
                  <a:lnTo>
                    <a:pt x="1670" y="2080"/>
                  </a:lnTo>
                  <a:cubicBezTo>
                    <a:pt x="1891" y="2080"/>
                    <a:pt x="2048" y="1923"/>
                    <a:pt x="2048" y="1734"/>
                  </a:cubicBezTo>
                  <a:lnTo>
                    <a:pt x="2048" y="694"/>
                  </a:lnTo>
                  <a:close/>
                  <a:moveTo>
                    <a:pt x="1733" y="1"/>
                  </a:moveTo>
                  <a:cubicBezTo>
                    <a:pt x="1513" y="1"/>
                    <a:pt x="1355" y="158"/>
                    <a:pt x="1355" y="347"/>
                  </a:cubicBezTo>
                  <a:lnTo>
                    <a:pt x="1355" y="1387"/>
                  </a:lnTo>
                  <a:lnTo>
                    <a:pt x="347" y="1387"/>
                  </a:lnTo>
                  <a:cubicBezTo>
                    <a:pt x="158" y="1387"/>
                    <a:pt x="1" y="1545"/>
                    <a:pt x="1" y="1734"/>
                  </a:cubicBezTo>
                  <a:lnTo>
                    <a:pt x="1" y="3120"/>
                  </a:lnTo>
                  <a:cubicBezTo>
                    <a:pt x="1" y="3309"/>
                    <a:pt x="158" y="3466"/>
                    <a:pt x="347" y="3466"/>
                  </a:cubicBezTo>
                  <a:lnTo>
                    <a:pt x="1355" y="3466"/>
                  </a:lnTo>
                  <a:lnTo>
                    <a:pt x="1355" y="4475"/>
                  </a:lnTo>
                  <a:cubicBezTo>
                    <a:pt x="1355" y="4695"/>
                    <a:pt x="1513" y="4853"/>
                    <a:pt x="1733" y="4853"/>
                  </a:cubicBezTo>
                  <a:lnTo>
                    <a:pt x="3088" y="4853"/>
                  </a:lnTo>
                  <a:cubicBezTo>
                    <a:pt x="3309" y="4853"/>
                    <a:pt x="3466" y="4695"/>
                    <a:pt x="3466" y="4475"/>
                  </a:cubicBezTo>
                  <a:lnTo>
                    <a:pt x="3466" y="3466"/>
                  </a:lnTo>
                  <a:lnTo>
                    <a:pt x="4474" y="3466"/>
                  </a:lnTo>
                  <a:cubicBezTo>
                    <a:pt x="4663" y="3466"/>
                    <a:pt x="4821" y="3309"/>
                    <a:pt x="4821" y="3120"/>
                  </a:cubicBezTo>
                  <a:lnTo>
                    <a:pt x="4821" y="1734"/>
                  </a:lnTo>
                  <a:cubicBezTo>
                    <a:pt x="4821" y="1545"/>
                    <a:pt x="4663" y="1387"/>
                    <a:pt x="4474" y="1387"/>
                  </a:cubicBezTo>
                  <a:lnTo>
                    <a:pt x="3466" y="1387"/>
                  </a:lnTo>
                  <a:lnTo>
                    <a:pt x="3466" y="347"/>
                  </a:lnTo>
                  <a:cubicBezTo>
                    <a:pt x="3466" y="158"/>
                    <a:pt x="3309" y="1"/>
                    <a:pt x="308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7"/>
            <p:cNvSpPr/>
            <p:nvPr/>
          </p:nvSpPr>
          <p:spPr>
            <a:xfrm>
              <a:off x="-26094525" y="2954750"/>
              <a:ext cx="122100" cy="17350"/>
            </a:xfrm>
            <a:custGeom>
              <a:rect b="b" l="l" r="r" t="t"/>
              <a:pathLst>
                <a:path extrusionOk="0" h="694" w="4884">
                  <a:moveTo>
                    <a:pt x="379" y="1"/>
                  </a:moveTo>
                  <a:cubicBezTo>
                    <a:pt x="158" y="1"/>
                    <a:pt x="1" y="158"/>
                    <a:pt x="1" y="347"/>
                  </a:cubicBezTo>
                  <a:cubicBezTo>
                    <a:pt x="1" y="536"/>
                    <a:pt x="158" y="694"/>
                    <a:pt x="379" y="694"/>
                  </a:cubicBezTo>
                  <a:lnTo>
                    <a:pt x="4537" y="694"/>
                  </a:lnTo>
                  <a:cubicBezTo>
                    <a:pt x="4726" y="694"/>
                    <a:pt x="4884" y="536"/>
                    <a:pt x="4884" y="347"/>
                  </a:cubicBezTo>
                  <a:cubicBezTo>
                    <a:pt x="4884" y="158"/>
                    <a:pt x="4726" y="1"/>
                    <a:pt x="45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 name="Google Shape;787;p47"/>
          <p:cNvSpPr txBox="1"/>
          <p:nvPr/>
        </p:nvSpPr>
        <p:spPr>
          <a:xfrm>
            <a:off x="252263" y="3728025"/>
            <a:ext cx="50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788" name="Google Shape;788;p47"/>
          <p:cNvSpPr txBox="1"/>
          <p:nvPr/>
        </p:nvSpPr>
        <p:spPr>
          <a:xfrm>
            <a:off x="416475" y="4192150"/>
            <a:ext cx="6841200" cy="1269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Lumbar puncture is potentially hazardous in the presence of raised intracranial pressure</a:t>
            </a:r>
            <a:r>
              <a:rPr lang="ar" sz="1200">
                <a:latin typeface="Mada"/>
                <a:ea typeface="Mada"/>
                <a:cs typeface="Mada"/>
                <a:sym typeface="Mada"/>
              </a:rPr>
              <a:t> </a:t>
            </a:r>
            <a:r>
              <a:rPr b="1" lang="ar" sz="1200">
                <a:solidFill>
                  <a:srgbClr val="CC0000"/>
                </a:solidFill>
                <a:latin typeface="Mada"/>
                <a:ea typeface="Mada"/>
                <a:cs typeface="Mada"/>
                <a:sym typeface="Mada"/>
              </a:rPr>
              <a:t>and CT should always precede it. </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CC0000"/>
                </a:solidFill>
                <a:latin typeface="Mada"/>
                <a:ea typeface="Mada"/>
                <a:cs typeface="Mada"/>
                <a:sym typeface="Mada"/>
              </a:rPr>
              <a:t>CT </a:t>
            </a:r>
            <a:r>
              <a:rPr b="1" lang="ar" sz="1200" u="sng">
                <a:solidFill>
                  <a:srgbClr val="CC0000"/>
                </a:solidFill>
                <a:latin typeface="Mada"/>
                <a:ea typeface="Mada"/>
                <a:cs typeface="Mada"/>
                <a:sym typeface="Mada"/>
              </a:rPr>
              <a:t>with</a:t>
            </a:r>
            <a:r>
              <a:rPr b="1" lang="ar" sz="1200">
                <a:solidFill>
                  <a:srgbClr val="CC0000"/>
                </a:solidFill>
                <a:latin typeface="Mada"/>
                <a:ea typeface="Mada"/>
                <a:cs typeface="Mada"/>
                <a:sym typeface="Mada"/>
              </a:rPr>
              <a:t> contrast:  </a:t>
            </a:r>
            <a:r>
              <a:rPr lang="ar" sz="1200">
                <a:solidFill>
                  <a:srgbClr val="6AA84F"/>
                </a:solidFill>
                <a:latin typeface="Mada"/>
                <a:ea typeface="Mada"/>
                <a:cs typeface="Mada"/>
                <a:sym typeface="Mada"/>
              </a:rPr>
              <a:t>reveals single or multiple low-density areas, which show </a:t>
            </a:r>
            <a:r>
              <a:rPr lang="ar" sz="1200">
                <a:solidFill>
                  <a:srgbClr val="CC0000"/>
                </a:solidFill>
                <a:latin typeface="Mada"/>
                <a:ea typeface="Mada"/>
                <a:cs typeface="Mada"/>
                <a:sym typeface="Mada"/>
              </a:rPr>
              <a:t>ring enhancement</a:t>
            </a:r>
            <a:r>
              <a:rPr lang="ar" sz="1200">
                <a:solidFill>
                  <a:srgbClr val="6AA84F"/>
                </a:solidFill>
                <a:latin typeface="Mada"/>
                <a:ea typeface="Mada"/>
                <a:cs typeface="Mada"/>
                <a:sym typeface="Mada"/>
              </a:rPr>
              <a:t> with contrast and surrounding cerebral oedema</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CT brain:</a:t>
            </a:r>
            <a:r>
              <a:rPr lang="ar" sz="1200">
                <a:latin typeface="Mada"/>
                <a:ea typeface="Mada"/>
                <a:cs typeface="Mada"/>
                <a:sym typeface="Mada"/>
              </a:rPr>
              <a:t> If abscess </a:t>
            </a:r>
            <a:r>
              <a:rPr lang="ar" sz="1200">
                <a:solidFill>
                  <a:srgbClr val="CC0000"/>
                </a:solidFill>
                <a:latin typeface="Mada"/>
                <a:ea typeface="Mada"/>
                <a:cs typeface="Mada"/>
                <a:sym typeface="Mada"/>
              </a:rPr>
              <a:t>more than 2.5cm</a:t>
            </a:r>
            <a:r>
              <a:rPr lang="ar" sz="1200">
                <a:latin typeface="Mada"/>
                <a:ea typeface="Mada"/>
                <a:cs typeface="Mada"/>
                <a:sym typeface="Mada"/>
              </a:rPr>
              <a:t> then </a:t>
            </a:r>
            <a:r>
              <a:rPr b="1" lang="ar" sz="1200">
                <a:solidFill>
                  <a:srgbClr val="CC0000"/>
                </a:solidFill>
                <a:latin typeface="Mada"/>
                <a:ea typeface="Mada"/>
                <a:cs typeface="Mada"/>
                <a:sym typeface="Mada"/>
              </a:rPr>
              <a:t>surgical drainage</a:t>
            </a:r>
            <a:r>
              <a:rPr lang="ar" sz="1200">
                <a:latin typeface="Mada"/>
                <a:ea typeface="Mada"/>
                <a:cs typeface="Mada"/>
                <a:sym typeface="Mada"/>
              </a:rPr>
              <a:t>. And if patient neurologically unstable or decrease LOC drain regardless of size </a:t>
            </a:r>
            <a:endParaRPr sz="1200">
              <a:latin typeface="Mada"/>
              <a:ea typeface="Mada"/>
              <a:cs typeface="Mada"/>
              <a:sym typeface="Mada"/>
            </a:endParaRPr>
          </a:p>
        </p:txBody>
      </p:sp>
      <p:pic>
        <p:nvPicPr>
          <p:cNvPr id="789" name="Google Shape;789;p47"/>
          <p:cNvPicPr preferRelativeResize="0"/>
          <p:nvPr/>
        </p:nvPicPr>
        <p:blipFill>
          <a:blip r:embed="rId3">
            <a:alphaModFix/>
          </a:blip>
          <a:stretch>
            <a:fillRect/>
          </a:stretch>
        </p:blipFill>
        <p:spPr>
          <a:xfrm>
            <a:off x="248525" y="7314425"/>
            <a:ext cx="7062950" cy="3088175"/>
          </a:xfrm>
          <a:prstGeom prst="rect">
            <a:avLst/>
          </a:prstGeom>
          <a:noFill/>
          <a:ln cap="flat" cmpd="sng" w="19050">
            <a:solidFill>
              <a:srgbClr val="1C4588"/>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48"/>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95" name="Google Shape;795;p48"/>
          <p:cNvSpPr txBox="1"/>
          <p:nvPr/>
        </p:nvSpPr>
        <p:spPr>
          <a:xfrm>
            <a:off x="247500" y="8286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Subdural Empyema </a:t>
            </a:r>
            <a:endParaRPr b="1" sz="2200">
              <a:highlight>
                <a:schemeClr val="accent5"/>
              </a:highlight>
              <a:latin typeface="Mada"/>
              <a:ea typeface="Mada"/>
              <a:cs typeface="Mada"/>
              <a:sym typeface="Mada"/>
            </a:endParaRPr>
          </a:p>
        </p:txBody>
      </p:sp>
      <p:sp>
        <p:nvSpPr>
          <p:cNvPr id="796" name="Google Shape;796;p48"/>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797" name="Google Shape;797;p48"/>
          <p:cNvSpPr txBox="1"/>
          <p:nvPr/>
        </p:nvSpPr>
        <p:spPr>
          <a:xfrm>
            <a:off x="-5241625" y="5419750"/>
            <a:ext cx="4641000" cy="1425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Is an intracranial focal collection of purulent material located between the dura mater and the arachnoid mater.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 adults 60-90% are extension of: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Sinusitis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Otitis media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Surgical emergency: must drain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Antibiotics same as brain abscess</a:t>
            </a:r>
            <a:endParaRPr sz="1200">
              <a:latin typeface="Mada"/>
              <a:ea typeface="Mada"/>
              <a:cs typeface="Mada"/>
              <a:sym typeface="Mada"/>
            </a:endParaRPr>
          </a:p>
        </p:txBody>
      </p:sp>
      <p:sp>
        <p:nvSpPr>
          <p:cNvPr id="798" name="Google Shape;798;p48"/>
          <p:cNvSpPr txBox="1"/>
          <p:nvPr/>
        </p:nvSpPr>
        <p:spPr>
          <a:xfrm>
            <a:off x="231900" y="5353100"/>
            <a:ext cx="709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Spinal Epidural abscess (OBJ.)</a:t>
            </a:r>
            <a:r>
              <a:rPr b="1" lang="ar" sz="2000">
                <a:solidFill>
                  <a:srgbClr val="1C4588"/>
                </a:solidFill>
                <a:highlight>
                  <a:schemeClr val="accent5"/>
                </a:highlight>
                <a:latin typeface="Mada"/>
                <a:ea typeface="Mada"/>
                <a:cs typeface="Mada"/>
                <a:sym typeface="Mada"/>
              </a:rPr>
              <a:t> </a:t>
            </a:r>
            <a:endParaRPr b="1" sz="1200">
              <a:solidFill>
                <a:srgbClr val="1C4588"/>
              </a:solidFill>
              <a:latin typeface="Mada"/>
              <a:ea typeface="Mada"/>
              <a:cs typeface="Mada"/>
              <a:sym typeface="Mada"/>
            </a:endParaRPr>
          </a:p>
        </p:txBody>
      </p:sp>
      <p:sp>
        <p:nvSpPr>
          <p:cNvPr id="799" name="Google Shape;799;p48"/>
          <p:cNvSpPr txBox="1"/>
          <p:nvPr/>
        </p:nvSpPr>
        <p:spPr>
          <a:xfrm>
            <a:off x="7643100" y="7002650"/>
            <a:ext cx="7029600" cy="153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Clinical Features:</a:t>
            </a:r>
            <a:r>
              <a:rPr lang="ar" sz="1200">
                <a:solidFill>
                  <a:srgbClr val="999999"/>
                </a:solidFill>
                <a:latin typeface="Mada"/>
                <a:ea typeface="Mada"/>
                <a:cs typeface="Mada"/>
                <a:sym typeface="Mada"/>
              </a:rPr>
              <a:t> Patient will present with BACK PAIN, fever, with sensory and motor loss in the lower limbs.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Investigations: </a:t>
            </a:r>
            <a:r>
              <a:rPr lang="ar" sz="1200">
                <a:solidFill>
                  <a:srgbClr val="999999"/>
                </a:solidFill>
                <a:latin typeface="Mada"/>
                <a:ea typeface="Mada"/>
                <a:cs typeface="Mada"/>
                <a:sym typeface="Mada"/>
              </a:rPr>
              <a:t>MRI with or without gadolinium (Gold standard) or CT with contrast, to locate the abscess for surgical drainage.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Risk factors: </a:t>
            </a:r>
            <a:r>
              <a:rPr lang="ar" sz="1200">
                <a:solidFill>
                  <a:srgbClr val="999999"/>
                </a:solidFill>
                <a:latin typeface="Mada"/>
                <a:ea typeface="Mada"/>
                <a:cs typeface="Mada"/>
                <a:sym typeface="Mada"/>
              </a:rPr>
              <a:t>Old age, IV drug use (most imp risk factor), concurrent infections like cellulitis for example.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Treatment:</a:t>
            </a:r>
            <a:r>
              <a:rPr lang="ar" sz="1200">
                <a:solidFill>
                  <a:srgbClr val="999999"/>
                </a:solidFill>
                <a:latin typeface="Mada"/>
                <a:ea typeface="Mada"/>
                <a:cs typeface="Mada"/>
                <a:sym typeface="Mada"/>
              </a:rPr>
              <a:t> Surgical drainage and Antibiotics. - N.B LP is contraindicated in spinal epidural abscesses!</a:t>
            </a:r>
            <a:endParaRPr sz="1200">
              <a:solidFill>
                <a:srgbClr val="999999"/>
              </a:solidFill>
              <a:latin typeface="Mada"/>
              <a:ea typeface="Mada"/>
              <a:cs typeface="Mada"/>
              <a:sym typeface="Mada"/>
            </a:endParaRPr>
          </a:p>
        </p:txBody>
      </p:sp>
      <p:cxnSp>
        <p:nvCxnSpPr>
          <p:cNvPr id="800" name="Google Shape;800;p4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801" name="Google Shape;801;p48"/>
          <p:cNvSpPr txBox="1"/>
          <p:nvPr/>
        </p:nvSpPr>
        <p:spPr>
          <a:xfrm>
            <a:off x="334550" y="0"/>
            <a:ext cx="67047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Other parenchymal bacterial infections</a:t>
            </a:r>
            <a:endParaRPr b="1" i="1" sz="2600">
              <a:latin typeface="Mada"/>
              <a:ea typeface="Mada"/>
              <a:cs typeface="Mada"/>
              <a:sym typeface="Mada"/>
            </a:endParaRPr>
          </a:p>
        </p:txBody>
      </p:sp>
      <p:sp>
        <p:nvSpPr>
          <p:cNvPr id="802" name="Google Shape;802;p48"/>
          <p:cNvSpPr/>
          <p:nvPr/>
        </p:nvSpPr>
        <p:spPr>
          <a:xfrm>
            <a:off x="201975" y="1359775"/>
            <a:ext cx="6992700" cy="3806700"/>
          </a:xfrm>
          <a:prstGeom prst="roundRect">
            <a:avLst>
              <a:gd fmla="val 16667" name="adj"/>
            </a:avLst>
          </a:prstGeom>
          <a:no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This is a rare complication of frontal sinusitis, osteomyelitis of the skull vault or middle ear disease. A collection of pus in the subdural space spreads over the surface of the hemisphere, causing underlying cortical oedema or thrombophlebitis.</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In adults 60-90% are extension of:</a:t>
            </a:r>
            <a:endParaRPr b="1"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Sinusitis</a:t>
            </a:r>
            <a:endParaRPr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Otitis media</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u="sng">
                <a:solidFill>
                  <a:srgbClr val="1C4588"/>
                </a:solidFill>
                <a:latin typeface="Mada"/>
                <a:ea typeface="Mada"/>
                <a:cs typeface="Mada"/>
                <a:sym typeface="Mada"/>
              </a:rPr>
              <a:t>Clinical features:</a:t>
            </a:r>
            <a:endParaRPr b="1" sz="1200" u="sng">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Patients present with severe pain in the face or head and pyrexia, often with a history of preceding paranasal sinus or ear infection. The patient then becomes drowsy, with seizures and focal signs such as a progressive hemiparesis.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u="sng">
                <a:solidFill>
                  <a:srgbClr val="1C4588"/>
                </a:solidFill>
                <a:latin typeface="Mada"/>
                <a:ea typeface="Mada"/>
                <a:cs typeface="Mada"/>
                <a:sym typeface="Mada"/>
              </a:rPr>
              <a:t>Diagnosis:</a:t>
            </a:r>
            <a:endParaRPr b="1" sz="1200" u="sng">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diagnosis rests on a strong clinical suspicion in patients with a local focus of infection.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Careful assessment with contrast-enhanced CT or MRI may show a subdural collection with underlying cerebral oedema.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u="sng">
                <a:latin typeface="Mada"/>
                <a:ea typeface="Mada"/>
                <a:cs typeface="Mada"/>
                <a:sym typeface="Mada"/>
              </a:rPr>
              <a:t>Treatment:</a:t>
            </a:r>
            <a:endParaRPr b="1" sz="1200" u="sng">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ar" sz="1200">
                <a:solidFill>
                  <a:srgbClr val="CC0000"/>
                </a:solidFill>
                <a:latin typeface="Mada"/>
                <a:ea typeface="Mada"/>
                <a:cs typeface="Mada"/>
                <a:sym typeface="Mada"/>
              </a:rPr>
              <a:t>Surgical emergency: Must drain;</a:t>
            </a:r>
            <a:r>
              <a:rPr lang="ar" sz="1200">
                <a:solidFill>
                  <a:srgbClr val="1C4588"/>
                </a:solidFill>
                <a:latin typeface="Mada"/>
                <a:ea typeface="Mada"/>
                <a:cs typeface="Mada"/>
                <a:sym typeface="Mada"/>
              </a:rPr>
              <a:t> requires aspiration of pus via a burr hole and appropriate parenteral antibiotics</a:t>
            </a:r>
            <a:r>
              <a:rPr lang="ar" sz="1200">
                <a:latin typeface="Mada"/>
                <a:ea typeface="Mada"/>
                <a:cs typeface="Mada"/>
                <a:sym typeface="Mada"/>
              </a:rPr>
              <a:t> (Abx same as brain abscess)</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If it’s small and not causing seizures or cognitive impairment it will be absorbed by the body with time “no need for surgery”</a:t>
            </a:r>
            <a:endParaRPr sz="1200">
              <a:solidFill>
                <a:srgbClr val="6AA84F"/>
              </a:solidFill>
              <a:latin typeface="Mada"/>
              <a:ea typeface="Mada"/>
              <a:cs typeface="Mada"/>
              <a:sym typeface="Mada"/>
            </a:endParaRPr>
          </a:p>
        </p:txBody>
      </p:sp>
      <p:graphicFrame>
        <p:nvGraphicFramePr>
          <p:cNvPr id="803" name="Google Shape;803;p48"/>
          <p:cNvGraphicFramePr/>
          <p:nvPr/>
        </p:nvGraphicFramePr>
        <p:xfrm>
          <a:off x="334550" y="5960575"/>
          <a:ext cx="3000000" cy="3000000"/>
        </p:xfrm>
        <a:graphic>
          <a:graphicData uri="http://schemas.openxmlformats.org/drawingml/2006/table">
            <a:tbl>
              <a:tblPr>
                <a:noFill/>
                <a:tableStyleId>{DD3E3BDE-1201-42ED-81F7-126AF07E110D}</a:tableStyleId>
              </a:tblPr>
              <a:tblGrid>
                <a:gridCol w="1276925"/>
                <a:gridCol w="5675350"/>
              </a:tblGrid>
              <a:tr h="379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Definition</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solidFill>
                            <a:srgbClr val="B7B7B7"/>
                          </a:solidFill>
                          <a:latin typeface="Mada"/>
                          <a:ea typeface="Mada"/>
                          <a:cs typeface="Mada"/>
                          <a:sym typeface="Mada"/>
                        </a:rPr>
                        <a:t>An infection that forms in the space between the bones of your spine and the lining membrane of your spinal cord</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Main risk factor: IV drug misuse</a:t>
                      </a:r>
                      <a:endParaRPr sz="1200">
                        <a:latin typeface="Mada"/>
                        <a:ea typeface="Mada"/>
                        <a:cs typeface="Mada"/>
                        <a:sym typeface="Mada"/>
                      </a:endParaRPr>
                    </a:p>
                  </a:txBody>
                  <a:tcPr marT="91425" marB="91425" marR="91425" marL="91425"/>
                </a:tc>
              </a:tr>
              <a:tr h="5053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Clinical features</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characteristic clinical features are pain in a root distribution (Back pain) and progressive transverse spinal cord syndrome with paraparesis, sensory impairment and sphincter dysfunction.</a:t>
                      </a:r>
                      <a:endParaRPr sz="1200">
                        <a:latin typeface="Mada"/>
                        <a:ea typeface="Mada"/>
                        <a:cs typeface="Mada"/>
                        <a:sym typeface="Mada"/>
                      </a:endParaRPr>
                    </a:p>
                  </a:txBody>
                  <a:tcPr marT="91425" marB="91425" marR="91425" marL="91425"/>
                </a:tc>
              </a:tr>
              <a:tr h="758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Diagnosis</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X-ray changes occur late, if present, so </a:t>
                      </a:r>
                      <a:r>
                        <a:rPr b="1" lang="ar" sz="1200">
                          <a:solidFill>
                            <a:srgbClr val="CC0000"/>
                          </a:solidFill>
                          <a:latin typeface="Mada"/>
                          <a:ea typeface="Mada"/>
                          <a:cs typeface="Mada"/>
                          <a:sym typeface="Mada"/>
                        </a:rPr>
                        <a:t>MRI (Gold standard) </a:t>
                      </a:r>
                      <a:r>
                        <a:rPr lang="ar" sz="1200">
                          <a:latin typeface="Mada"/>
                          <a:ea typeface="Mada"/>
                          <a:cs typeface="Mada"/>
                          <a:sym typeface="Mada"/>
                        </a:rPr>
                        <a:t>or myelography should precede urgent neurosurgical intervention.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Decompressive laminectomy with abscess drainage relieves the pressure on the dura. Organisms may be grown from the pus or blood.</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N.B </a:t>
                      </a:r>
                      <a:r>
                        <a:rPr b="1" lang="ar" sz="1200">
                          <a:latin typeface="Mada"/>
                          <a:ea typeface="Mada"/>
                          <a:cs typeface="Mada"/>
                          <a:sym typeface="Mada"/>
                        </a:rPr>
                        <a:t>LP is contraindicated in spinal epidural abscesses</a:t>
                      </a:r>
                      <a:endParaRPr b="1" sz="1200">
                        <a:latin typeface="Mada"/>
                        <a:ea typeface="Mada"/>
                        <a:cs typeface="Mada"/>
                        <a:sym typeface="Mada"/>
                      </a:endParaRPr>
                    </a:p>
                  </a:txBody>
                  <a:tcPr marT="91425" marB="91425" marR="91425" marL="91425"/>
                </a:tc>
              </a:tr>
              <a:tr h="379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Treatment</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Surgery, together with appropriate antibiotics</a:t>
                      </a:r>
                      <a:r>
                        <a:rPr lang="ar" sz="1200">
                          <a:latin typeface="Mada"/>
                          <a:ea typeface="Mada"/>
                          <a:cs typeface="Mada"/>
                          <a:sym typeface="Mada"/>
                        </a:rPr>
                        <a:t>, may prevent complete and irreversible paraplegia.</a:t>
                      </a:r>
                      <a:endParaRPr sz="12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idx="12" type="sldNum"/>
          </p:nvPr>
        </p:nvSpPr>
        <p:spPr>
          <a:xfrm>
            <a:off x="7096400" y="0"/>
            <a:ext cx="4635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180" name="Google Shape;180;p31"/>
          <p:cNvSpPr txBox="1"/>
          <p:nvPr/>
        </p:nvSpPr>
        <p:spPr>
          <a:xfrm>
            <a:off x="1126950" y="0"/>
            <a:ext cx="538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Introduction to meningitis</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181" name="Google Shape;181;p31"/>
          <p:cNvSpPr txBox="1"/>
          <p:nvPr/>
        </p:nvSpPr>
        <p:spPr>
          <a:xfrm>
            <a:off x="0" y="9265225"/>
            <a:ext cx="7560000" cy="13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Sometimes it’s difficult to </a:t>
            </a:r>
            <a:r>
              <a:rPr lang="ar" sz="1000">
                <a:solidFill>
                  <a:srgbClr val="6AA84F"/>
                </a:solidFill>
                <a:latin typeface="Mada"/>
                <a:ea typeface="Mada"/>
                <a:cs typeface="Mada"/>
                <a:sym typeface="Mada"/>
              </a:rPr>
              <a:t>differentiate</a:t>
            </a:r>
            <a:r>
              <a:rPr lang="ar" sz="1000">
                <a:solidFill>
                  <a:srgbClr val="6AA84F"/>
                </a:solidFill>
                <a:latin typeface="Mada"/>
                <a:ea typeface="Mada"/>
                <a:cs typeface="Mada"/>
                <a:sym typeface="Mada"/>
              </a:rPr>
              <a:t> between meningitis and encephalitis as they occur together usually. </a:t>
            </a:r>
            <a:r>
              <a:rPr b="1" lang="ar" sz="1000">
                <a:solidFill>
                  <a:srgbClr val="6AA84F"/>
                </a:solidFill>
                <a:latin typeface="Mada"/>
                <a:ea typeface="Mada"/>
                <a:cs typeface="Mada"/>
                <a:sym typeface="Mada"/>
              </a:rPr>
              <a:t>Focal neurologic deficit and seizures are more common in encephalitis.</a:t>
            </a:r>
            <a:endParaRPr b="1" sz="10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Microorganisms reach the meninges either by</a:t>
            </a:r>
            <a:r>
              <a:rPr b="1" lang="ar" sz="900">
                <a:solidFill>
                  <a:srgbClr val="1C4588"/>
                </a:solidFill>
                <a:latin typeface="Mada"/>
                <a:ea typeface="Mada"/>
                <a:cs typeface="Mada"/>
                <a:sym typeface="Mada"/>
              </a:rPr>
              <a:t> direct extension</a:t>
            </a:r>
            <a:r>
              <a:rPr lang="ar" sz="900">
                <a:solidFill>
                  <a:srgbClr val="1C4588"/>
                </a:solidFill>
                <a:latin typeface="Mada"/>
                <a:ea typeface="Mada"/>
                <a:cs typeface="Mada"/>
                <a:sym typeface="Mada"/>
              </a:rPr>
              <a:t> from the  ears, nasopharynx, cranial injury or congenital meningeal defect, or by</a:t>
            </a:r>
            <a:r>
              <a:rPr b="1" lang="ar" sz="900">
                <a:solidFill>
                  <a:srgbClr val="1C4588"/>
                </a:solidFill>
                <a:latin typeface="Mada"/>
                <a:ea typeface="Mada"/>
                <a:cs typeface="Mada"/>
                <a:sym typeface="Mada"/>
              </a:rPr>
              <a:t> bloodstream spread.</a:t>
            </a:r>
            <a:endParaRPr b="1"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3- Fungal meningitis (especially cryptococcosis)usually occurs in patients who are</a:t>
            </a:r>
            <a:r>
              <a:rPr b="1" lang="ar" sz="900">
                <a:solidFill>
                  <a:srgbClr val="1C4588"/>
                </a:solidFill>
                <a:latin typeface="Mada"/>
                <a:ea typeface="Mada"/>
                <a:cs typeface="Mada"/>
                <a:sym typeface="Mada"/>
              </a:rPr>
              <a:t> immunosuppressed and is a recognised complication of HIV infection.</a:t>
            </a:r>
            <a:endParaRPr b="1"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The CSF findings are similar to those of tuberculous meningitis, but the diagnosis can be </a:t>
            </a:r>
            <a:r>
              <a:rPr b="1" lang="ar" sz="900">
                <a:solidFill>
                  <a:srgbClr val="1C4588"/>
                </a:solidFill>
                <a:latin typeface="Mada"/>
                <a:ea typeface="Mada"/>
                <a:cs typeface="Mada"/>
                <a:sym typeface="Mada"/>
              </a:rPr>
              <a:t>confirmed by microscopy or specific serological tests.</a:t>
            </a:r>
            <a:endParaRPr b="1" sz="9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4- Aseptic can be infectious (caused by viral) or </a:t>
            </a:r>
            <a:r>
              <a:rPr lang="ar" sz="1000">
                <a:solidFill>
                  <a:srgbClr val="6AA84F"/>
                </a:solidFill>
                <a:latin typeface="Mada"/>
                <a:ea typeface="Mada"/>
                <a:cs typeface="Mada"/>
                <a:sym typeface="Mada"/>
              </a:rPr>
              <a:t>noninfectious</a:t>
            </a:r>
            <a:r>
              <a:rPr lang="ar" sz="1000">
                <a:solidFill>
                  <a:srgbClr val="6AA84F"/>
                </a:solidFill>
                <a:latin typeface="Mada"/>
                <a:ea typeface="Mada"/>
                <a:cs typeface="Mada"/>
                <a:sym typeface="Mada"/>
              </a:rPr>
              <a:t> (caused by drugs)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5- In which the recurrent meningitis is associated with epithelioid cells in the spinal fluid (‘Mollaret’ cells).  Recent evidence suggests that this condition may be due to herpes simplex virus type 2 and is therefore infective after all.</a:t>
            </a:r>
            <a:endParaRPr sz="900">
              <a:solidFill>
                <a:srgbClr val="6AA84F"/>
              </a:solidFill>
              <a:latin typeface="Mada"/>
              <a:ea typeface="Mada"/>
              <a:cs typeface="Mada"/>
              <a:sym typeface="Mada"/>
            </a:endParaRPr>
          </a:p>
        </p:txBody>
      </p:sp>
      <p:graphicFrame>
        <p:nvGraphicFramePr>
          <p:cNvPr id="182" name="Google Shape;182;p31"/>
          <p:cNvGraphicFramePr/>
          <p:nvPr/>
        </p:nvGraphicFramePr>
        <p:xfrm>
          <a:off x="-7487883" y="4507991"/>
          <a:ext cx="3000000" cy="3000000"/>
        </p:xfrm>
        <a:graphic>
          <a:graphicData uri="http://schemas.openxmlformats.org/drawingml/2006/table">
            <a:tbl>
              <a:tblPr>
                <a:noFill/>
                <a:tableStyleId>{DD3E3BDE-1201-42ED-81F7-126AF07E110D}</a:tableStyleId>
              </a:tblPr>
              <a:tblGrid>
                <a:gridCol w="3524150"/>
                <a:gridCol w="3506275"/>
              </a:tblGrid>
              <a:tr h="3771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Symptoms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Signs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778675">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Early meningitis symptoms may mimic the flu (influenza). Symptoms may develop over several hours or over a few days.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Possible signs and symptoms:</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Sudden high fever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Stiff neck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Severe headache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Headache with nausea or vomiting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Confusion (</a:t>
                      </a:r>
                      <a:r>
                        <a:rPr lang="ar" sz="1200">
                          <a:solidFill>
                            <a:srgbClr val="6AA84F"/>
                          </a:solidFill>
                          <a:latin typeface="Mada"/>
                          <a:ea typeface="Mada"/>
                          <a:cs typeface="Mada"/>
                          <a:sym typeface="Mada"/>
                        </a:rPr>
                        <a:t>usually with encephalitis</a:t>
                      </a:r>
                      <a:r>
                        <a:rPr lang="ar" sz="1200">
                          <a:latin typeface="Mada"/>
                          <a:ea typeface="Mada"/>
                          <a:cs typeface="Mada"/>
                          <a:sym typeface="Mada"/>
                        </a:rPr>
                        <a:t>) or difficulty concentrating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Seizures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Sleepiness or difficulty waking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Sensitivity to light (Photophobia)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No appetite or thirst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Skin rash</a:t>
                      </a:r>
                      <a:r>
                        <a:rPr lang="ar" sz="1200">
                          <a:latin typeface="Mada"/>
                          <a:ea typeface="Mada"/>
                          <a:cs typeface="Mada"/>
                          <a:sym typeface="Mada"/>
                        </a:rPr>
                        <a:t> (sometimes, such as in </a:t>
                      </a:r>
                      <a:r>
                        <a:rPr b="1" lang="ar" sz="1200">
                          <a:solidFill>
                            <a:srgbClr val="CC0000"/>
                          </a:solidFill>
                          <a:latin typeface="Mada"/>
                          <a:ea typeface="Mada"/>
                          <a:cs typeface="Mada"/>
                          <a:sym typeface="Mada"/>
                        </a:rPr>
                        <a:t>meningococcal meningitis</a:t>
                      </a:r>
                      <a:r>
                        <a:rPr lang="ar" sz="1200">
                          <a:latin typeface="Mada"/>
                          <a:ea typeface="Mada"/>
                          <a:cs typeface="Mada"/>
                          <a:sym typeface="Mada"/>
                        </a:rPr>
                        <a: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focal neurologic deficits in the majority of cases.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Focal neurologic signs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Isolated cranial nerve abnormalities (principally of cranial nerves III, IV, VI, and VII).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Focal cerebral signs as a result of ischemia from vascular inflammation and thrombosis.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Nuchal rigidity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Papilledema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Examination for nuchal rigidity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The Kernig sign, Brudzinski sign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6AA84F"/>
                          </a:solidFill>
                          <a:latin typeface="Mada"/>
                          <a:ea typeface="Mada"/>
                          <a:cs typeface="Mada"/>
                          <a:sym typeface="Mada"/>
                        </a:rPr>
                        <a:t>Not very sensitive but </a:t>
                      </a:r>
                      <a:r>
                        <a:rPr b="1" lang="ar" sz="1200">
                          <a:solidFill>
                            <a:srgbClr val="CC0000"/>
                          </a:solidFill>
                          <a:latin typeface="Mada"/>
                          <a:ea typeface="Mada"/>
                          <a:cs typeface="Mada"/>
                          <a:sym typeface="Mada"/>
                        </a:rPr>
                        <a:t>very specific</a:t>
                      </a:r>
                      <a:r>
                        <a:rPr lang="ar" sz="1200">
                          <a:solidFill>
                            <a:srgbClr val="6AA84F"/>
                          </a:solidFill>
                          <a:latin typeface="Mada"/>
                          <a:ea typeface="Mada"/>
                          <a:cs typeface="Mada"/>
                          <a:sym typeface="Mada"/>
                        </a:rPr>
                        <a:t>. </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Most useful Sign: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Jolt accentuation maneuver: </a:t>
                      </a:r>
                      <a:r>
                        <a:rPr lang="ar" sz="1200">
                          <a:latin typeface="Mada"/>
                          <a:ea typeface="Mada"/>
                          <a:cs typeface="Mada"/>
                          <a:sym typeface="Mada"/>
                        </a:rPr>
                        <a:t>ask patient to rapidly rotate his or her head horizontally: Headache worsens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Sensitivity of 100%, </a:t>
                      </a:r>
                      <a:r>
                        <a:rPr b="1" lang="ar" sz="1200">
                          <a:latin typeface="Mada"/>
                          <a:ea typeface="Mada"/>
                          <a:cs typeface="Mada"/>
                          <a:sym typeface="Mada"/>
                        </a:rPr>
                        <a:t>specificity of 54%</a:t>
                      </a:r>
                      <a:r>
                        <a:rPr lang="ar" sz="1200">
                          <a:latin typeface="Mada"/>
                          <a:ea typeface="Mada"/>
                          <a:cs typeface="Mada"/>
                          <a:sym typeface="Mada"/>
                        </a:rPr>
                        <a:t>, positive likelihood ratio of 2.2, and negative likelihood ratio of 0 for the diagnosis of </a:t>
                      </a:r>
                      <a:r>
                        <a:rPr b="1" lang="ar" sz="1200">
                          <a:latin typeface="Mada"/>
                          <a:ea typeface="Mada"/>
                          <a:cs typeface="Mada"/>
                          <a:sym typeface="Mada"/>
                        </a:rPr>
                        <a:t>meningitis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78675">
                <a:tc vMerge="1"/>
                <a:tc vMerge="1"/>
              </a:tr>
              <a:tr h="778675">
                <a:tc vMerge="1"/>
                <a:tc vMerge="1"/>
              </a:tr>
              <a:tr h="778675">
                <a:tc vMerge="1"/>
                <a:tc vMerge="1"/>
              </a:tr>
              <a:tr h="1061250">
                <a:tc vMerge="1"/>
                <a:tc vMerge="1"/>
              </a:tr>
            </a:tbl>
          </a:graphicData>
        </a:graphic>
      </p:graphicFrame>
      <p:pic>
        <p:nvPicPr>
          <p:cNvPr id="183" name="Google Shape;183;p31"/>
          <p:cNvPicPr preferRelativeResize="0"/>
          <p:nvPr/>
        </p:nvPicPr>
        <p:blipFill rotWithShape="1">
          <a:blip r:embed="rId3">
            <a:alphaModFix/>
          </a:blip>
          <a:srcRect b="8759" l="39014" r="11688" t="3297"/>
          <a:stretch/>
        </p:blipFill>
        <p:spPr>
          <a:xfrm>
            <a:off x="8147650" y="2066975"/>
            <a:ext cx="3737149" cy="4386424"/>
          </a:xfrm>
          <a:prstGeom prst="rect">
            <a:avLst/>
          </a:prstGeom>
          <a:noFill/>
          <a:ln>
            <a:noFill/>
          </a:ln>
        </p:spPr>
      </p:pic>
      <p:pic>
        <p:nvPicPr>
          <p:cNvPr id="184" name="Google Shape;184;p31"/>
          <p:cNvPicPr preferRelativeResize="0"/>
          <p:nvPr/>
        </p:nvPicPr>
        <p:blipFill rotWithShape="1">
          <a:blip r:embed="rId4">
            <a:alphaModFix/>
          </a:blip>
          <a:srcRect b="24011" l="19959" r="26242" t="15823"/>
          <a:stretch/>
        </p:blipFill>
        <p:spPr>
          <a:xfrm>
            <a:off x="5338425" y="748150"/>
            <a:ext cx="2140149" cy="1595676"/>
          </a:xfrm>
          <a:prstGeom prst="rect">
            <a:avLst/>
          </a:prstGeom>
          <a:noFill/>
          <a:ln>
            <a:noFill/>
          </a:ln>
        </p:spPr>
      </p:pic>
      <p:grpSp>
        <p:nvGrpSpPr>
          <p:cNvPr id="185" name="Google Shape;185;p31"/>
          <p:cNvGrpSpPr/>
          <p:nvPr/>
        </p:nvGrpSpPr>
        <p:grpSpPr>
          <a:xfrm>
            <a:off x="285440" y="809900"/>
            <a:ext cx="4943048" cy="1357814"/>
            <a:chOff x="259050" y="1774367"/>
            <a:chExt cx="4962900" cy="1031146"/>
          </a:xfrm>
        </p:grpSpPr>
        <p:sp>
          <p:nvSpPr>
            <p:cNvPr id="186" name="Google Shape;186;p31"/>
            <p:cNvSpPr/>
            <p:nvPr/>
          </p:nvSpPr>
          <p:spPr>
            <a:xfrm>
              <a:off x="259050" y="1899214"/>
              <a:ext cx="4962900" cy="906300"/>
            </a:xfrm>
            <a:prstGeom prst="roundRect">
              <a:avLst>
                <a:gd fmla="val 16667" name="adj"/>
              </a:avLst>
            </a:prstGeom>
            <a:noFill/>
            <a:ln cap="flat" cmpd="sng" w="952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Mada"/>
                <a:buChar char="●"/>
              </a:pPr>
              <a:r>
                <a:rPr b="1" lang="ar" sz="1200">
                  <a:solidFill>
                    <a:schemeClr val="dk1"/>
                  </a:solidFill>
                  <a:latin typeface="Mada"/>
                  <a:ea typeface="Mada"/>
                  <a:cs typeface="Mada"/>
                  <a:sym typeface="Mada"/>
                </a:rPr>
                <a:t>Meningitis:</a:t>
              </a:r>
              <a:r>
                <a:rPr b="1" baseline="30000" lang="ar" sz="1200">
                  <a:solidFill>
                    <a:srgbClr val="6AA84F"/>
                  </a:solidFill>
                  <a:latin typeface="Mada"/>
                  <a:ea typeface="Mada"/>
                  <a:cs typeface="Mada"/>
                  <a:sym typeface="Mada"/>
                </a:rPr>
                <a:t>1</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 inflammation of the (meninges) pia mater and the arachnoid mater </a:t>
              </a:r>
              <a:r>
                <a:rPr b="1" lang="ar" sz="1200">
                  <a:solidFill>
                    <a:srgbClr val="6AA84F"/>
                  </a:solidFill>
                  <a:latin typeface="Mada"/>
                  <a:ea typeface="Mada"/>
                  <a:cs typeface="Mada"/>
                  <a:sym typeface="Mada"/>
                </a:rPr>
                <a:t>(dura mater is usually spared)</a:t>
              </a:r>
              <a:r>
                <a:rPr lang="ar" sz="1200">
                  <a:solidFill>
                    <a:schemeClr val="dk1"/>
                  </a:solidFill>
                  <a:latin typeface="Mada"/>
                  <a:ea typeface="Mada"/>
                  <a:cs typeface="Mada"/>
                  <a:sym typeface="Mada"/>
                </a:rPr>
                <a:t>,with suppuration of the cerebrospinal fluid.</a:t>
              </a:r>
              <a:r>
                <a:rPr lang="ar" sz="1500">
                  <a:solidFill>
                    <a:schemeClr val="dk1"/>
                  </a:solidFill>
                  <a:latin typeface="Mada"/>
                  <a:ea typeface="Mada"/>
                  <a:cs typeface="Mada"/>
                  <a:sym typeface="Mada"/>
                </a:rPr>
                <a:t> </a:t>
              </a:r>
              <a:r>
                <a:rPr lang="ar" sz="1200">
                  <a:solidFill>
                    <a:srgbClr val="6AA84F"/>
                  </a:solidFill>
                  <a:latin typeface="Mada"/>
                  <a:ea typeface="Mada"/>
                  <a:cs typeface="Mada"/>
                  <a:sym typeface="Mada"/>
                </a:rPr>
                <a:t>Because CSF is located between the two inflamed layers of the meninges.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Leptomeninges:</a:t>
              </a:r>
              <a:r>
                <a:rPr lang="ar" sz="1200">
                  <a:solidFill>
                    <a:srgbClr val="6AA84F"/>
                  </a:solidFill>
                  <a:latin typeface="Mada"/>
                  <a:ea typeface="Mada"/>
                  <a:cs typeface="Mada"/>
                  <a:sym typeface="Mada"/>
                </a:rPr>
                <a:t> the arachnoid and the pia mater</a:t>
              </a:r>
              <a:endParaRPr sz="1200">
                <a:solidFill>
                  <a:srgbClr val="6AA84F"/>
                </a:solidFill>
                <a:latin typeface="Mada"/>
                <a:ea typeface="Mada"/>
                <a:cs typeface="Mada"/>
                <a:sym typeface="Mada"/>
              </a:endParaRPr>
            </a:p>
          </p:txBody>
        </p:sp>
        <p:sp>
          <p:nvSpPr>
            <p:cNvPr id="187" name="Google Shape;187;p31"/>
            <p:cNvSpPr/>
            <p:nvPr/>
          </p:nvSpPr>
          <p:spPr>
            <a:xfrm>
              <a:off x="485337" y="1774367"/>
              <a:ext cx="1622400" cy="182400"/>
            </a:xfrm>
            <a:prstGeom prst="flowChartAlternateProcess">
              <a:avLst/>
            </a:prstGeom>
            <a:solidFill>
              <a:srgbClr val="98678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Definition</a:t>
              </a:r>
              <a:endParaRPr b="1" sz="1800">
                <a:solidFill>
                  <a:srgbClr val="FFFFFF"/>
                </a:solidFill>
                <a:latin typeface="Mada"/>
                <a:ea typeface="Mada"/>
                <a:cs typeface="Mada"/>
                <a:sym typeface="Mada"/>
              </a:endParaRPr>
            </a:p>
          </p:txBody>
        </p:sp>
      </p:grpSp>
      <p:sp>
        <p:nvSpPr>
          <p:cNvPr id="188" name="Google Shape;188;p31"/>
          <p:cNvSpPr txBox="1"/>
          <p:nvPr/>
        </p:nvSpPr>
        <p:spPr>
          <a:xfrm>
            <a:off x="247500" y="2237113"/>
            <a:ext cx="3852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Causes of meningitis </a:t>
            </a:r>
            <a:endParaRPr b="1" sz="2200">
              <a:highlight>
                <a:schemeClr val="accent5"/>
              </a:highlight>
              <a:latin typeface="Mada"/>
              <a:ea typeface="Mada"/>
              <a:cs typeface="Mada"/>
              <a:sym typeface="Mada"/>
            </a:endParaRPr>
          </a:p>
        </p:txBody>
      </p:sp>
      <p:sp>
        <p:nvSpPr>
          <p:cNvPr id="189" name="Google Shape;189;p31"/>
          <p:cNvSpPr/>
          <p:nvPr/>
        </p:nvSpPr>
        <p:spPr>
          <a:xfrm>
            <a:off x="992904" y="2897203"/>
            <a:ext cx="1059880" cy="299745"/>
          </a:xfrm>
          <a:custGeom>
            <a:rect b="b" l="l" r="r" t="t"/>
            <a:pathLst>
              <a:path extrusionOk="0" h="14347" w="34077">
                <a:moveTo>
                  <a:pt x="0" y="0"/>
                </a:moveTo>
                <a:lnTo>
                  <a:pt x="0" y="14346"/>
                </a:lnTo>
                <a:lnTo>
                  <a:pt x="34076" y="14346"/>
                </a:lnTo>
                <a:cubicBezTo>
                  <a:pt x="31891" y="12700"/>
                  <a:pt x="30498" y="10103"/>
                  <a:pt x="30498" y="7158"/>
                </a:cubicBezTo>
                <a:cubicBezTo>
                  <a:pt x="30498" y="4244"/>
                  <a:pt x="31891" y="1647"/>
                  <a:pt x="340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Bree Serif"/>
              <a:ea typeface="Bree Serif"/>
              <a:cs typeface="Bree Serif"/>
              <a:sym typeface="Bree Serif"/>
            </a:endParaRPr>
          </a:p>
        </p:txBody>
      </p:sp>
      <p:sp>
        <p:nvSpPr>
          <p:cNvPr id="190" name="Google Shape;190;p31"/>
          <p:cNvSpPr/>
          <p:nvPr/>
        </p:nvSpPr>
        <p:spPr>
          <a:xfrm>
            <a:off x="907125" y="2777074"/>
            <a:ext cx="1952124" cy="1794986"/>
          </a:xfrm>
          <a:custGeom>
            <a:rect b="b" l="l" r="r" t="t"/>
            <a:pathLst>
              <a:path extrusionOk="0" h="80187" w="52540">
                <a:moveTo>
                  <a:pt x="4592" y="793"/>
                </a:moveTo>
                <a:cubicBezTo>
                  <a:pt x="5289" y="793"/>
                  <a:pt x="5859" y="1363"/>
                  <a:pt x="5859" y="2059"/>
                </a:cubicBezTo>
                <a:cubicBezTo>
                  <a:pt x="5859" y="2788"/>
                  <a:pt x="5289" y="3358"/>
                  <a:pt x="4592" y="3358"/>
                </a:cubicBezTo>
                <a:cubicBezTo>
                  <a:pt x="3895" y="3358"/>
                  <a:pt x="3325" y="2788"/>
                  <a:pt x="3325" y="2059"/>
                </a:cubicBezTo>
                <a:cubicBezTo>
                  <a:pt x="3325" y="1363"/>
                  <a:pt x="3895" y="793"/>
                  <a:pt x="4592" y="793"/>
                </a:cubicBezTo>
                <a:close/>
                <a:moveTo>
                  <a:pt x="4592" y="1"/>
                </a:moveTo>
                <a:cubicBezTo>
                  <a:pt x="3452" y="1"/>
                  <a:pt x="2534" y="919"/>
                  <a:pt x="2534" y="2059"/>
                </a:cubicBezTo>
                <a:cubicBezTo>
                  <a:pt x="2534" y="3200"/>
                  <a:pt x="3452" y="4150"/>
                  <a:pt x="4592" y="4150"/>
                </a:cubicBezTo>
                <a:cubicBezTo>
                  <a:pt x="5605" y="4150"/>
                  <a:pt x="6429" y="3421"/>
                  <a:pt x="6619" y="2471"/>
                </a:cubicBezTo>
                <a:lnTo>
                  <a:pt x="41740" y="2471"/>
                </a:lnTo>
                <a:cubicBezTo>
                  <a:pt x="44432" y="2471"/>
                  <a:pt x="46934" y="3516"/>
                  <a:pt x="48865" y="5448"/>
                </a:cubicBezTo>
                <a:cubicBezTo>
                  <a:pt x="50734" y="7348"/>
                  <a:pt x="51779" y="9818"/>
                  <a:pt x="51747" y="12447"/>
                </a:cubicBezTo>
                <a:cubicBezTo>
                  <a:pt x="51747" y="15075"/>
                  <a:pt x="50702" y="17546"/>
                  <a:pt x="48834" y="19414"/>
                </a:cubicBezTo>
                <a:cubicBezTo>
                  <a:pt x="46965" y="21282"/>
                  <a:pt x="44463" y="22328"/>
                  <a:pt x="41835" y="22328"/>
                </a:cubicBezTo>
                <a:lnTo>
                  <a:pt x="6714" y="22328"/>
                </a:lnTo>
                <a:cubicBezTo>
                  <a:pt x="3009" y="22328"/>
                  <a:pt x="0" y="25336"/>
                  <a:pt x="0" y="29041"/>
                </a:cubicBezTo>
                <a:lnTo>
                  <a:pt x="0" y="73473"/>
                </a:lnTo>
                <a:cubicBezTo>
                  <a:pt x="0" y="77178"/>
                  <a:pt x="3009" y="80187"/>
                  <a:pt x="6714" y="80187"/>
                </a:cubicBezTo>
                <a:lnTo>
                  <a:pt x="46902" y="80187"/>
                </a:lnTo>
                <a:lnTo>
                  <a:pt x="46902" y="79395"/>
                </a:lnTo>
                <a:lnTo>
                  <a:pt x="6714" y="79395"/>
                </a:lnTo>
                <a:cubicBezTo>
                  <a:pt x="3452" y="79395"/>
                  <a:pt x="792" y="76735"/>
                  <a:pt x="792" y="73473"/>
                </a:cubicBezTo>
                <a:lnTo>
                  <a:pt x="792" y="29041"/>
                </a:lnTo>
                <a:cubicBezTo>
                  <a:pt x="792" y="25779"/>
                  <a:pt x="3452" y="23119"/>
                  <a:pt x="6714" y="23119"/>
                </a:cubicBezTo>
                <a:lnTo>
                  <a:pt x="41835" y="23119"/>
                </a:lnTo>
                <a:cubicBezTo>
                  <a:pt x="44685" y="23119"/>
                  <a:pt x="47377" y="22011"/>
                  <a:pt x="49404" y="19984"/>
                </a:cubicBezTo>
                <a:cubicBezTo>
                  <a:pt x="51399" y="17957"/>
                  <a:pt x="52507" y="15297"/>
                  <a:pt x="52539" y="12447"/>
                </a:cubicBezTo>
                <a:cubicBezTo>
                  <a:pt x="52539" y="9628"/>
                  <a:pt x="51431" y="6936"/>
                  <a:pt x="49404" y="4878"/>
                </a:cubicBezTo>
                <a:cubicBezTo>
                  <a:pt x="47345" y="2820"/>
                  <a:pt x="44622" y="1679"/>
                  <a:pt x="41740" y="1679"/>
                </a:cubicBezTo>
                <a:lnTo>
                  <a:pt x="6619" y="1679"/>
                </a:lnTo>
                <a:cubicBezTo>
                  <a:pt x="6429" y="729"/>
                  <a:pt x="5605" y="1"/>
                  <a:pt x="4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5"/>
              </a:highlight>
            </a:endParaRPr>
          </a:p>
        </p:txBody>
      </p:sp>
      <p:sp>
        <p:nvSpPr>
          <p:cNvPr id="191" name="Google Shape;191;p31"/>
          <p:cNvSpPr txBox="1"/>
          <p:nvPr/>
        </p:nvSpPr>
        <p:spPr>
          <a:xfrm>
            <a:off x="746600" y="3337224"/>
            <a:ext cx="2941800" cy="11586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Viral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Bacterial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Mycobacterial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Brucella </a:t>
            </a:r>
            <a:r>
              <a:rPr lang="ar" sz="1200">
                <a:solidFill>
                  <a:srgbClr val="6AA84F"/>
                </a:solidFill>
                <a:latin typeface="Mada"/>
                <a:ea typeface="Mada"/>
                <a:cs typeface="Mada"/>
                <a:sym typeface="Mada"/>
              </a:rPr>
              <a:t>(common in SA) </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fungal</a:t>
            </a:r>
            <a:r>
              <a:rPr baseline="30000" lang="ar" sz="1200">
                <a:solidFill>
                  <a:schemeClr val="dk1"/>
                </a:solidFill>
                <a:latin typeface="Mada"/>
                <a:ea typeface="Mada"/>
                <a:cs typeface="Mada"/>
                <a:sym typeface="Mada"/>
              </a:rPr>
              <a:t>3</a:t>
            </a:r>
            <a:endParaRPr baseline="30000" sz="1200">
              <a:solidFill>
                <a:schemeClr val="dk1"/>
              </a:solidFill>
              <a:latin typeface="Mada"/>
              <a:ea typeface="Mada"/>
              <a:cs typeface="Mada"/>
              <a:sym typeface="Mada"/>
            </a:endParaRPr>
          </a:p>
          <a:p>
            <a:pPr indent="0" lvl="0" marL="914400" rtl="0" algn="l">
              <a:spcBef>
                <a:spcPts val="0"/>
              </a:spcBef>
              <a:spcAft>
                <a:spcPts val="0"/>
              </a:spcAft>
              <a:buNone/>
            </a:pPr>
            <a:r>
              <a:t/>
            </a:r>
            <a:endParaRPr>
              <a:solidFill>
                <a:srgbClr val="2A4271"/>
              </a:solidFill>
              <a:latin typeface="Mada"/>
              <a:ea typeface="Mada"/>
              <a:cs typeface="Mada"/>
              <a:sym typeface="Mada"/>
            </a:endParaRPr>
          </a:p>
        </p:txBody>
      </p:sp>
      <p:sp>
        <p:nvSpPr>
          <p:cNvPr id="192" name="Google Shape;192;p31"/>
          <p:cNvSpPr/>
          <p:nvPr/>
        </p:nvSpPr>
        <p:spPr>
          <a:xfrm>
            <a:off x="4066063" y="2931980"/>
            <a:ext cx="1321165" cy="299745"/>
          </a:xfrm>
          <a:custGeom>
            <a:rect b="b" l="l" r="r" t="t"/>
            <a:pathLst>
              <a:path extrusionOk="0" h="14347" w="34077">
                <a:moveTo>
                  <a:pt x="0" y="0"/>
                </a:moveTo>
                <a:lnTo>
                  <a:pt x="0" y="14346"/>
                </a:lnTo>
                <a:lnTo>
                  <a:pt x="34076" y="14346"/>
                </a:lnTo>
                <a:cubicBezTo>
                  <a:pt x="31891" y="12700"/>
                  <a:pt x="30498" y="10103"/>
                  <a:pt x="30498" y="7158"/>
                </a:cubicBezTo>
                <a:cubicBezTo>
                  <a:pt x="30498" y="4244"/>
                  <a:pt x="31891" y="1647"/>
                  <a:pt x="340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FFFFFF"/>
                </a:solidFill>
                <a:latin typeface="Mada"/>
                <a:ea typeface="Mada"/>
                <a:cs typeface="Mada"/>
                <a:sym typeface="Mada"/>
              </a:rPr>
              <a:t>Non-infectious: </a:t>
            </a:r>
            <a:endParaRPr b="1" sz="1200">
              <a:solidFill>
                <a:srgbClr val="FFFFFF"/>
              </a:solidFill>
              <a:latin typeface="Mada"/>
              <a:ea typeface="Mada"/>
              <a:cs typeface="Mada"/>
              <a:sym typeface="Mada"/>
            </a:endParaRPr>
          </a:p>
        </p:txBody>
      </p:sp>
      <p:sp>
        <p:nvSpPr>
          <p:cNvPr id="193" name="Google Shape;193;p31"/>
          <p:cNvSpPr/>
          <p:nvPr/>
        </p:nvSpPr>
        <p:spPr>
          <a:xfrm>
            <a:off x="4132725" y="2777074"/>
            <a:ext cx="1952124" cy="1851919"/>
          </a:xfrm>
          <a:custGeom>
            <a:rect b="b" l="l" r="r" t="t"/>
            <a:pathLst>
              <a:path extrusionOk="0" h="80187" w="52540">
                <a:moveTo>
                  <a:pt x="4592" y="793"/>
                </a:moveTo>
                <a:cubicBezTo>
                  <a:pt x="5289" y="793"/>
                  <a:pt x="5859" y="1363"/>
                  <a:pt x="5859" y="2059"/>
                </a:cubicBezTo>
                <a:cubicBezTo>
                  <a:pt x="5859" y="2788"/>
                  <a:pt x="5289" y="3358"/>
                  <a:pt x="4592" y="3358"/>
                </a:cubicBezTo>
                <a:cubicBezTo>
                  <a:pt x="3895" y="3358"/>
                  <a:pt x="3325" y="2788"/>
                  <a:pt x="3325" y="2059"/>
                </a:cubicBezTo>
                <a:cubicBezTo>
                  <a:pt x="3325" y="1363"/>
                  <a:pt x="3895" y="793"/>
                  <a:pt x="4592" y="793"/>
                </a:cubicBezTo>
                <a:close/>
                <a:moveTo>
                  <a:pt x="4592" y="1"/>
                </a:moveTo>
                <a:cubicBezTo>
                  <a:pt x="3452" y="1"/>
                  <a:pt x="2534" y="919"/>
                  <a:pt x="2534" y="2059"/>
                </a:cubicBezTo>
                <a:cubicBezTo>
                  <a:pt x="2534" y="3200"/>
                  <a:pt x="3452" y="4150"/>
                  <a:pt x="4592" y="4150"/>
                </a:cubicBezTo>
                <a:cubicBezTo>
                  <a:pt x="5605" y="4150"/>
                  <a:pt x="6429" y="3421"/>
                  <a:pt x="6619" y="2471"/>
                </a:cubicBezTo>
                <a:lnTo>
                  <a:pt x="41740" y="2471"/>
                </a:lnTo>
                <a:cubicBezTo>
                  <a:pt x="44432" y="2471"/>
                  <a:pt x="46934" y="3516"/>
                  <a:pt x="48865" y="5448"/>
                </a:cubicBezTo>
                <a:cubicBezTo>
                  <a:pt x="50734" y="7348"/>
                  <a:pt x="51779" y="9818"/>
                  <a:pt x="51747" y="12447"/>
                </a:cubicBezTo>
                <a:cubicBezTo>
                  <a:pt x="51747" y="15075"/>
                  <a:pt x="50702" y="17546"/>
                  <a:pt x="48834" y="19414"/>
                </a:cubicBezTo>
                <a:cubicBezTo>
                  <a:pt x="46965" y="21282"/>
                  <a:pt x="44463" y="22328"/>
                  <a:pt x="41835" y="22328"/>
                </a:cubicBezTo>
                <a:lnTo>
                  <a:pt x="6714" y="22328"/>
                </a:lnTo>
                <a:cubicBezTo>
                  <a:pt x="3009" y="22328"/>
                  <a:pt x="0" y="25336"/>
                  <a:pt x="0" y="29041"/>
                </a:cubicBezTo>
                <a:lnTo>
                  <a:pt x="0" y="73473"/>
                </a:lnTo>
                <a:cubicBezTo>
                  <a:pt x="0" y="77178"/>
                  <a:pt x="3009" y="80187"/>
                  <a:pt x="6714" y="80187"/>
                </a:cubicBezTo>
                <a:lnTo>
                  <a:pt x="46902" y="80187"/>
                </a:lnTo>
                <a:lnTo>
                  <a:pt x="46902" y="79395"/>
                </a:lnTo>
                <a:lnTo>
                  <a:pt x="6714" y="79395"/>
                </a:lnTo>
                <a:cubicBezTo>
                  <a:pt x="3452" y="79395"/>
                  <a:pt x="792" y="76735"/>
                  <a:pt x="792" y="73473"/>
                </a:cubicBezTo>
                <a:lnTo>
                  <a:pt x="792" y="29041"/>
                </a:lnTo>
                <a:cubicBezTo>
                  <a:pt x="792" y="25779"/>
                  <a:pt x="3452" y="23119"/>
                  <a:pt x="6714" y="23119"/>
                </a:cubicBezTo>
                <a:lnTo>
                  <a:pt x="41835" y="23119"/>
                </a:lnTo>
                <a:cubicBezTo>
                  <a:pt x="44685" y="23119"/>
                  <a:pt x="47377" y="22011"/>
                  <a:pt x="49404" y="19984"/>
                </a:cubicBezTo>
                <a:cubicBezTo>
                  <a:pt x="51399" y="17957"/>
                  <a:pt x="52507" y="15297"/>
                  <a:pt x="52539" y="12447"/>
                </a:cubicBezTo>
                <a:cubicBezTo>
                  <a:pt x="52539" y="9628"/>
                  <a:pt x="51431" y="6936"/>
                  <a:pt x="49404" y="4878"/>
                </a:cubicBezTo>
                <a:cubicBezTo>
                  <a:pt x="47345" y="2820"/>
                  <a:pt x="44622" y="1679"/>
                  <a:pt x="41740" y="1679"/>
                </a:cubicBezTo>
                <a:lnTo>
                  <a:pt x="6619" y="1679"/>
                </a:lnTo>
                <a:cubicBezTo>
                  <a:pt x="6429" y="729"/>
                  <a:pt x="5605" y="1"/>
                  <a:pt x="4592" y="1"/>
                </a:cubicBezTo>
                <a:close/>
              </a:path>
            </a:pathLst>
          </a:cu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5"/>
              </a:highlight>
            </a:endParaRPr>
          </a:p>
        </p:txBody>
      </p:sp>
      <p:sp>
        <p:nvSpPr>
          <p:cNvPr id="194" name="Google Shape;194;p31"/>
          <p:cNvSpPr txBox="1"/>
          <p:nvPr/>
        </p:nvSpPr>
        <p:spPr>
          <a:xfrm>
            <a:off x="3954675" y="3361875"/>
            <a:ext cx="2941800" cy="9735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Aseptic meningitis</a:t>
            </a:r>
            <a:r>
              <a:rPr baseline="30000" lang="ar" sz="1200">
                <a:solidFill>
                  <a:srgbClr val="6AA84F"/>
                </a:solidFill>
                <a:latin typeface="Mada"/>
                <a:ea typeface="Mada"/>
                <a:cs typeface="Mada"/>
                <a:sym typeface="Mada"/>
              </a:rPr>
              <a:t>4</a:t>
            </a:r>
            <a:endParaRPr baseline="30000"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Malignancy</a:t>
            </a:r>
            <a:r>
              <a:rPr lang="ar" sz="1200">
                <a:solidFill>
                  <a:srgbClr val="6AA84F"/>
                </a:solidFill>
                <a:latin typeface="Mada"/>
                <a:ea typeface="Mada"/>
                <a:cs typeface="Mada"/>
                <a:sym typeface="Mada"/>
              </a:rPr>
              <a:t> e.g. lymphoma </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Sarcoidosis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Behcet disease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SLE</a:t>
            </a:r>
            <a:endParaRPr sz="1200">
              <a:solidFill>
                <a:schemeClr val="dk1"/>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Mollaret’s syndrome</a:t>
            </a:r>
            <a:r>
              <a:rPr baseline="30000" lang="ar" sz="1200">
                <a:solidFill>
                  <a:srgbClr val="1C4588"/>
                </a:solidFill>
                <a:latin typeface="Mada"/>
                <a:ea typeface="Mada"/>
                <a:cs typeface="Mada"/>
                <a:sym typeface="Mada"/>
              </a:rPr>
              <a:t>5</a:t>
            </a:r>
            <a:endParaRPr baseline="30000" sz="1200">
              <a:solidFill>
                <a:srgbClr val="1C4588"/>
              </a:solidFill>
              <a:latin typeface="Mada"/>
              <a:ea typeface="Mada"/>
              <a:cs typeface="Mada"/>
              <a:sym typeface="Mada"/>
            </a:endParaRPr>
          </a:p>
        </p:txBody>
      </p:sp>
      <p:pic>
        <p:nvPicPr>
          <p:cNvPr id="195" name="Google Shape;195;p31"/>
          <p:cNvPicPr preferRelativeResize="0"/>
          <p:nvPr/>
        </p:nvPicPr>
        <p:blipFill>
          <a:blip r:embed="rId5">
            <a:alphaModFix/>
          </a:blip>
          <a:stretch>
            <a:fillRect/>
          </a:stretch>
        </p:blipFill>
        <p:spPr>
          <a:xfrm>
            <a:off x="2176375" y="2852875"/>
            <a:ext cx="395400" cy="395400"/>
          </a:xfrm>
          <a:prstGeom prst="rect">
            <a:avLst/>
          </a:prstGeom>
          <a:noFill/>
          <a:ln>
            <a:noFill/>
          </a:ln>
        </p:spPr>
      </p:pic>
      <p:pic>
        <p:nvPicPr>
          <p:cNvPr id="196" name="Google Shape;196;p31"/>
          <p:cNvPicPr preferRelativeResize="0"/>
          <p:nvPr/>
        </p:nvPicPr>
        <p:blipFill>
          <a:blip r:embed="rId6">
            <a:alphaModFix/>
          </a:blip>
          <a:stretch>
            <a:fillRect/>
          </a:stretch>
        </p:blipFill>
        <p:spPr>
          <a:xfrm>
            <a:off x="5434000" y="2805100"/>
            <a:ext cx="481400" cy="481400"/>
          </a:xfrm>
          <a:prstGeom prst="rect">
            <a:avLst/>
          </a:prstGeom>
          <a:noFill/>
          <a:ln>
            <a:noFill/>
          </a:ln>
        </p:spPr>
      </p:pic>
      <p:sp>
        <p:nvSpPr>
          <p:cNvPr id="197" name="Google Shape;197;p31"/>
          <p:cNvSpPr txBox="1"/>
          <p:nvPr/>
        </p:nvSpPr>
        <p:spPr>
          <a:xfrm>
            <a:off x="992894" y="2862425"/>
            <a:ext cx="105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FFFFFF"/>
                </a:solidFill>
                <a:latin typeface="Mada"/>
                <a:ea typeface="Mada"/>
                <a:cs typeface="Mada"/>
                <a:sym typeface="Mada"/>
              </a:rPr>
              <a:t>Infectious</a:t>
            </a:r>
            <a:r>
              <a:rPr b="1" baseline="30000" lang="ar" sz="1200">
                <a:solidFill>
                  <a:srgbClr val="FFFFFF"/>
                </a:solidFill>
                <a:latin typeface="Mada"/>
                <a:ea typeface="Mada"/>
                <a:cs typeface="Mada"/>
                <a:sym typeface="Mada"/>
              </a:rPr>
              <a:t>2</a:t>
            </a:r>
            <a:endParaRPr b="1" sz="1200">
              <a:solidFill>
                <a:srgbClr val="FFFFFF"/>
              </a:solidFill>
              <a:latin typeface="Mada"/>
              <a:ea typeface="Mada"/>
              <a:cs typeface="Mada"/>
              <a:sym typeface="Mada"/>
            </a:endParaRPr>
          </a:p>
        </p:txBody>
      </p:sp>
      <p:sp>
        <p:nvSpPr>
          <p:cNvPr id="198" name="Google Shape;198;p31"/>
          <p:cNvSpPr txBox="1"/>
          <p:nvPr/>
        </p:nvSpPr>
        <p:spPr>
          <a:xfrm>
            <a:off x="247500" y="4720675"/>
            <a:ext cx="5802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S&amp;S of </a:t>
            </a:r>
            <a:r>
              <a:rPr b="1" lang="ar" sz="2200" u="sng">
                <a:solidFill>
                  <a:srgbClr val="1C4588"/>
                </a:solidFill>
                <a:highlight>
                  <a:schemeClr val="accent5"/>
                </a:highlight>
                <a:latin typeface="Mada"/>
                <a:ea typeface="Mada"/>
                <a:cs typeface="Mada"/>
                <a:sym typeface="Mada"/>
              </a:rPr>
              <a:t>Acute</a:t>
            </a:r>
            <a:r>
              <a:rPr b="1" lang="ar" sz="2200">
                <a:highlight>
                  <a:schemeClr val="accent5"/>
                </a:highlight>
                <a:latin typeface="Mada"/>
                <a:ea typeface="Mada"/>
                <a:cs typeface="Mada"/>
                <a:sym typeface="Mada"/>
              </a:rPr>
              <a:t> </a:t>
            </a:r>
            <a:r>
              <a:rPr b="1" lang="ar" sz="2200">
                <a:highlight>
                  <a:schemeClr val="accent5"/>
                </a:highlight>
                <a:latin typeface="Mada"/>
                <a:ea typeface="Mada"/>
                <a:cs typeface="Mada"/>
                <a:sym typeface="Mada"/>
              </a:rPr>
              <a:t>Bacterial Meningitis (ABM) </a:t>
            </a:r>
            <a:endParaRPr b="1" sz="2200">
              <a:highlight>
                <a:schemeClr val="accent5"/>
              </a:highlight>
              <a:latin typeface="Mada"/>
              <a:ea typeface="Mada"/>
              <a:cs typeface="Mada"/>
              <a:sym typeface="Mada"/>
            </a:endParaRPr>
          </a:p>
        </p:txBody>
      </p:sp>
      <p:grpSp>
        <p:nvGrpSpPr>
          <p:cNvPr id="199" name="Google Shape;199;p31"/>
          <p:cNvGrpSpPr/>
          <p:nvPr/>
        </p:nvGrpSpPr>
        <p:grpSpPr>
          <a:xfrm>
            <a:off x="1444287" y="6775143"/>
            <a:ext cx="520585" cy="621154"/>
            <a:chOff x="4136752" y="1733232"/>
            <a:chExt cx="723738" cy="1422708"/>
          </a:xfrm>
        </p:grpSpPr>
        <p:sp>
          <p:nvSpPr>
            <p:cNvPr id="200" name="Google Shape;200;p31"/>
            <p:cNvSpPr/>
            <p:nvPr/>
          </p:nvSpPr>
          <p:spPr>
            <a:xfrm>
              <a:off x="4149190" y="1733232"/>
              <a:ext cx="711300" cy="1422600"/>
            </a:xfrm>
            <a:prstGeom prst="chevron">
              <a:avLst>
                <a:gd fmla="val 52989" name="adj"/>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000000"/>
                </a:solidFill>
                <a:latin typeface="Mada"/>
                <a:ea typeface="Mada"/>
                <a:cs typeface="Mada"/>
                <a:sym typeface="Mada"/>
              </a:endParaRPr>
            </a:p>
          </p:txBody>
        </p:sp>
        <p:sp>
          <p:nvSpPr>
            <p:cNvPr id="201" name="Google Shape;201;p31"/>
            <p:cNvSpPr/>
            <p:nvPr/>
          </p:nvSpPr>
          <p:spPr>
            <a:xfrm rot="10800000">
              <a:off x="4136752" y="2819640"/>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202" name="Google Shape;202;p31"/>
            <p:cNvSpPr/>
            <p:nvPr/>
          </p:nvSpPr>
          <p:spPr>
            <a:xfrm rot="10800000">
              <a:off x="4136752" y="1733274"/>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grpSp>
      <p:sp>
        <p:nvSpPr>
          <p:cNvPr id="203" name="Google Shape;203;p31"/>
          <p:cNvSpPr txBox="1"/>
          <p:nvPr/>
        </p:nvSpPr>
        <p:spPr>
          <a:xfrm>
            <a:off x="2068650" y="5378225"/>
            <a:ext cx="5316000" cy="352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CC0000"/>
                </a:solidFill>
                <a:latin typeface="Mada"/>
                <a:ea typeface="Mada"/>
                <a:cs typeface="Mada"/>
                <a:sym typeface="Mada"/>
              </a:rPr>
              <a:t>C</a:t>
            </a:r>
            <a:r>
              <a:rPr b="1" lang="ar" sz="1200">
                <a:solidFill>
                  <a:srgbClr val="CC0000"/>
                </a:solidFill>
                <a:latin typeface="Mada"/>
                <a:ea typeface="Mada"/>
                <a:cs typeface="Mada"/>
                <a:sym typeface="Mada"/>
              </a:rPr>
              <a:t>lassic triad: </a:t>
            </a:r>
            <a:r>
              <a:rPr b="1" lang="ar" sz="1200">
                <a:latin typeface="Mada"/>
                <a:ea typeface="Mada"/>
                <a:cs typeface="Mada"/>
                <a:sym typeface="Mada"/>
              </a:rPr>
              <a:t>fever, neck stiffness and  confusion.</a:t>
            </a:r>
            <a:endParaRPr b="1" sz="1200">
              <a:latin typeface="Mada"/>
              <a:ea typeface="Mada"/>
              <a:cs typeface="Mada"/>
              <a:sym typeface="Mada"/>
            </a:endParaRPr>
          </a:p>
          <a:p>
            <a:pPr indent="0" lvl="0" marL="0" marR="0" rtl="0" algn="l">
              <a:spcBef>
                <a:spcPts val="0"/>
              </a:spcBef>
              <a:spcAft>
                <a:spcPts val="0"/>
              </a:spcAft>
              <a:buSzPts val="1100"/>
              <a:buNone/>
            </a:pPr>
            <a:r>
              <a:rPr b="1" lang="ar" sz="1200">
                <a:latin typeface="Mada"/>
                <a:ea typeface="Mada"/>
                <a:cs typeface="Mada"/>
                <a:sym typeface="Mada"/>
              </a:rPr>
              <a:t>The usual presenting features are:</a:t>
            </a:r>
            <a:endParaRPr b="1" sz="1200">
              <a:latin typeface="Mada"/>
              <a:ea typeface="Mada"/>
              <a:cs typeface="Mada"/>
              <a:sym typeface="Mada"/>
            </a:endParaRPr>
          </a:p>
          <a:p>
            <a:pPr indent="-304800" lvl="0" marL="457200" marR="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a:t>
            </a:r>
            <a:r>
              <a:rPr b="1" lang="ar" sz="1200">
                <a:solidFill>
                  <a:srgbClr val="CC0000"/>
                </a:solidFill>
                <a:latin typeface="Mada"/>
                <a:ea typeface="Mada"/>
                <a:cs typeface="Mada"/>
                <a:sym typeface="Mada"/>
              </a:rPr>
              <a:t>evere Headache</a:t>
            </a:r>
            <a:endParaRPr b="1" sz="1200">
              <a:solidFill>
                <a:srgbClr val="CC0000"/>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b="1" lang="ar" sz="1200">
                <a:solidFill>
                  <a:srgbClr val="1C4588"/>
                </a:solidFill>
                <a:latin typeface="Mada"/>
                <a:ea typeface="Mada"/>
                <a:cs typeface="Mada"/>
                <a:sym typeface="Mada"/>
              </a:rPr>
              <a:t>D</a:t>
            </a:r>
            <a:r>
              <a:rPr b="1" lang="ar" sz="1200">
                <a:solidFill>
                  <a:srgbClr val="1C4588"/>
                </a:solidFill>
                <a:latin typeface="Mada"/>
                <a:ea typeface="Mada"/>
                <a:cs typeface="Mada"/>
                <a:sym typeface="Mada"/>
              </a:rPr>
              <a:t>rowsiness</a:t>
            </a:r>
            <a:r>
              <a:rPr b="1" lang="ar" sz="1200">
                <a:solidFill>
                  <a:srgbClr val="3F3F3F"/>
                </a:solidFill>
                <a:latin typeface="Mada"/>
                <a:ea typeface="Mada"/>
                <a:cs typeface="Mada"/>
                <a:sym typeface="Mada"/>
              </a:rPr>
              <a:t> </a:t>
            </a:r>
            <a:endParaRPr b="1" sz="1200">
              <a:solidFill>
                <a:srgbClr val="3F3F3F"/>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b="1" lang="ar" sz="1200">
                <a:solidFill>
                  <a:srgbClr val="CC0000"/>
                </a:solidFill>
                <a:latin typeface="Mada"/>
                <a:ea typeface="Mada"/>
                <a:cs typeface="Mada"/>
                <a:sym typeface="Mada"/>
              </a:rPr>
              <a:t>High grade sudden fever </a:t>
            </a:r>
            <a:endParaRPr sz="1200">
              <a:solidFill>
                <a:srgbClr val="3F3F3F"/>
              </a:solidFill>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b="1" lang="ar" sz="1200">
                <a:solidFill>
                  <a:srgbClr val="3F3F3F"/>
                </a:solidFill>
                <a:latin typeface="Mada"/>
                <a:ea typeface="Mada"/>
                <a:cs typeface="Mada"/>
                <a:sym typeface="Mada"/>
              </a:rPr>
              <a:t>N</a:t>
            </a:r>
            <a:r>
              <a:rPr b="1" lang="ar" sz="1200">
                <a:solidFill>
                  <a:srgbClr val="3F3F3F"/>
                </a:solidFill>
                <a:latin typeface="Mada"/>
                <a:ea typeface="Mada"/>
                <a:cs typeface="Mada"/>
                <a:sym typeface="Mada"/>
              </a:rPr>
              <a:t>eck stiffness </a:t>
            </a:r>
            <a:endParaRPr b="1" sz="1200">
              <a:solidFill>
                <a:srgbClr val="3F3F3F"/>
              </a:solidFill>
              <a:latin typeface="Mada"/>
              <a:ea typeface="Mada"/>
              <a:cs typeface="Mada"/>
              <a:sym typeface="Mada"/>
            </a:endParaRPr>
          </a:p>
          <a:p>
            <a:pPr indent="-304800" lvl="0" marL="457200" marR="0" rtl="0" algn="l">
              <a:spcBef>
                <a:spcPts val="0"/>
              </a:spcBef>
              <a:spcAft>
                <a:spcPts val="0"/>
              </a:spcAft>
              <a:buSzPts val="1200"/>
              <a:buFont typeface="Mada"/>
              <a:buChar char="●"/>
            </a:pPr>
            <a:r>
              <a:rPr b="1" lang="ar" sz="1200">
                <a:latin typeface="Mada"/>
                <a:ea typeface="Mada"/>
                <a:cs typeface="Mada"/>
                <a:sym typeface="Mada"/>
              </a:rPr>
              <a:t>Vomiting</a:t>
            </a:r>
            <a:endParaRPr b="1" sz="1200">
              <a:latin typeface="Mada"/>
              <a:ea typeface="Mada"/>
              <a:cs typeface="Mada"/>
              <a:sym typeface="Mada"/>
            </a:endParaRPr>
          </a:p>
          <a:p>
            <a:pPr indent="-304800" lvl="0" marL="457200" marR="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Seizures, </a:t>
            </a:r>
            <a:r>
              <a:rPr lang="ar" sz="1200">
                <a:solidFill>
                  <a:srgbClr val="6AA84F"/>
                </a:solidFill>
                <a:latin typeface="Mada"/>
                <a:ea typeface="Mada"/>
                <a:cs typeface="Mada"/>
                <a:sym typeface="Mada"/>
              </a:rPr>
              <a:t>rash</a:t>
            </a:r>
            <a:endParaRPr sz="1200">
              <a:solidFill>
                <a:srgbClr val="3F3F3F"/>
              </a:solidFill>
              <a:latin typeface="Mada"/>
              <a:ea typeface="Mada"/>
              <a:cs typeface="Mada"/>
              <a:sym typeface="Mada"/>
            </a:endParaRPr>
          </a:p>
          <a:p>
            <a:pPr indent="-304800" lvl="0" marL="457200" rtl="0" algn="l">
              <a:spcBef>
                <a:spcPts val="0"/>
              </a:spcBef>
              <a:spcAft>
                <a:spcPts val="0"/>
              </a:spcAft>
              <a:buClr>
                <a:srgbClr val="3F3F3F"/>
              </a:buClr>
              <a:buSzPts val="1200"/>
              <a:buFont typeface="Mada"/>
              <a:buChar char="●"/>
            </a:pPr>
            <a:r>
              <a:rPr lang="ar" sz="1200">
                <a:solidFill>
                  <a:schemeClr val="dk1"/>
                </a:solidFill>
                <a:latin typeface="Mada"/>
                <a:ea typeface="Mada"/>
                <a:cs typeface="Mada"/>
                <a:sym typeface="Mada"/>
              </a:rPr>
              <a:t>Bulging fontanel in infants,</a:t>
            </a:r>
            <a:r>
              <a:rPr lang="ar" sz="1200">
                <a:solidFill>
                  <a:srgbClr val="6AA84F"/>
                </a:solidFill>
                <a:latin typeface="Mada"/>
                <a:ea typeface="Mada"/>
                <a:cs typeface="Mada"/>
                <a:sym typeface="Mada"/>
              </a:rPr>
              <a:t> sometimes with </a:t>
            </a:r>
            <a:r>
              <a:rPr lang="ar" sz="1200">
                <a:solidFill>
                  <a:srgbClr val="CC0000"/>
                </a:solidFill>
                <a:latin typeface="Mada"/>
                <a:ea typeface="Mada"/>
                <a:cs typeface="Mada"/>
                <a:sym typeface="Mada"/>
              </a:rPr>
              <a:t>hydrocephalus</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Altered level consciousness and irritability</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latin typeface="Mada"/>
                <a:ea typeface="Mada"/>
                <a:cs typeface="Mada"/>
                <a:sym typeface="Mada"/>
              </a:rPr>
              <a:t>Photophobia</a:t>
            </a:r>
            <a:r>
              <a:rPr lang="ar" sz="1200">
                <a:solidFill>
                  <a:srgbClr val="6AA84F"/>
                </a:solidFill>
                <a:latin typeface="Mada"/>
                <a:ea typeface="Mada"/>
                <a:cs typeface="Mada"/>
                <a:sym typeface="Mada"/>
              </a:rPr>
              <a:t> (intolerance of light) and Phonophobia (intolerance to loud noises) can be specific to bacterial meningitis.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Progressive  drowsiness, lateralizing signs and cranial nerve  lesions indicates the existence of a complication, e.g. venous  sinus thrombosis, severe cerebral oedema or cerebral abscess. </a:t>
            </a:r>
            <a:endParaRPr sz="1200">
              <a:solidFill>
                <a:srgbClr val="999999"/>
              </a:solidFill>
              <a:highlight>
                <a:srgbClr val="FFFF00"/>
              </a:highlight>
              <a:latin typeface="Mada"/>
              <a:ea typeface="Mada"/>
              <a:cs typeface="Mada"/>
              <a:sym typeface="Mada"/>
            </a:endParaRPr>
          </a:p>
          <a:p>
            <a:pPr indent="0" lvl="0" marL="0" rtl="0" algn="l">
              <a:spcBef>
                <a:spcPts val="0"/>
              </a:spcBef>
              <a:spcAft>
                <a:spcPts val="0"/>
              </a:spcAft>
              <a:buNone/>
            </a:pPr>
            <a:r>
              <a:rPr b="1" lang="ar" sz="1200">
                <a:solidFill>
                  <a:srgbClr val="1C4588"/>
                </a:solidFill>
                <a:latin typeface="Mada"/>
                <a:ea typeface="Mada"/>
                <a:cs typeface="Mada"/>
                <a:sym typeface="Mada"/>
              </a:rPr>
              <a:t>Note:</a:t>
            </a:r>
            <a:r>
              <a:rPr lang="ar" sz="1200">
                <a:solidFill>
                  <a:srgbClr val="1C4588"/>
                </a:solidFill>
                <a:latin typeface="Mada"/>
                <a:ea typeface="Mada"/>
                <a:cs typeface="Mada"/>
                <a:sym typeface="Mada"/>
              </a:rPr>
              <a:t> When accompanied by sepsis, presenting signs may evolve rapidly, with abrupt onset of obtundation due to cerebral oedema. </a:t>
            </a:r>
            <a:endParaRPr sz="1200">
              <a:solidFill>
                <a:srgbClr val="1C4588"/>
              </a:solidFill>
              <a:latin typeface="Mada"/>
              <a:ea typeface="Mada"/>
              <a:cs typeface="Mada"/>
              <a:sym typeface="Mada"/>
            </a:endParaRPr>
          </a:p>
          <a:p>
            <a:pPr indent="0" lvl="0" marL="0" marR="0" rtl="0" algn="l">
              <a:spcBef>
                <a:spcPts val="0"/>
              </a:spcBef>
              <a:spcAft>
                <a:spcPts val="0"/>
              </a:spcAft>
              <a:buNone/>
            </a:pPr>
            <a:r>
              <a:t/>
            </a:r>
            <a:endParaRPr sz="1200">
              <a:solidFill>
                <a:srgbClr val="3F3F3F"/>
              </a:solidFill>
              <a:latin typeface="Mada"/>
              <a:ea typeface="Mada"/>
              <a:cs typeface="Mada"/>
              <a:sym typeface="Mada"/>
            </a:endParaRPr>
          </a:p>
        </p:txBody>
      </p:sp>
      <p:sp>
        <p:nvSpPr>
          <p:cNvPr id="204" name="Google Shape;204;p31"/>
          <p:cNvSpPr txBox="1"/>
          <p:nvPr/>
        </p:nvSpPr>
        <p:spPr>
          <a:xfrm>
            <a:off x="193638" y="7156325"/>
            <a:ext cx="1321200" cy="495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a:solidFill>
                  <a:srgbClr val="986782"/>
                </a:solidFill>
                <a:latin typeface="Mada"/>
                <a:ea typeface="Mada"/>
                <a:cs typeface="Mada"/>
                <a:sym typeface="Mada"/>
              </a:rPr>
              <a:t>Clinical symptoms</a:t>
            </a:r>
            <a:endParaRPr b="1">
              <a:solidFill>
                <a:srgbClr val="986782"/>
              </a:solidFill>
              <a:latin typeface="Mada"/>
              <a:ea typeface="Mada"/>
              <a:cs typeface="Mada"/>
              <a:sym typeface="Mada"/>
            </a:endParaRPr>
          </a:p>
        </p:txBody>
      </p:sp>
      <p:cxnSp>
        <p:nvCxnSpPr>
          <p:cNvPr id="205" name="Google Shape;205;p31"/>
          <p:cNvCxnSpPr/>
          <p:nvPr/>
        </p:nvCxnSpPr>
        <p:spPr>
          <a:xfrm>
            <a:off x="2021100" y="5342825"/>
            <a:ext cx="5085300" cy="0"/>
          </a:xfrm>
          <a:prstGeom prst="straightConnector1">
            <a:avLst/>
          </a:prstGeom>
          <a:noFill/>
          <a:ln cap="flat" cmpd="sng" w="19050">
            <a:solidFill>
              <a:srgbClr val="986782"/>
            </a:solidFill>
            <a:prstDash val="solid"/>
            <a:miter lim="800000"/>
            <a:headEnd len="med" w="med" type="oval"/>
            <a:tailEnd len="med" w="med" type="oval"/>
          </a:ln>
        </p:spPr>
      </p:cxnSp>
      <p:cxnSp>
        <p:nvCxnSpPr>
          <p:cNvPr id="206" name="Google Shape;206;p31"/>
          <p:cNvCxnSpPr/>
          <p:nvPr/>
        </p:nvCxnSpPr>
        <p:spPr>
          <a:xfrm>
            <a:off x="2021100" y="8578700"/>
            <a:ext cx="5085300" cy="0"/>
          </a:xfrm>
          <a:prstGeom prst="straightConnector1">
            <a:avLst/>
          </a:prstGeom>
          <a:noFill/>
          <a:ln cap="flat" cmpd="sng" w="19050">
            <a:solidFill>
              <a:srgbClr val="986782"/>
            </a:solidFill>
            <a:prstDash val="solid"/>
            <a:miter lim="800000"/>
            <a:headEnd len="med" w="med" type="oval"/>
            <a:tailEnd len="med" w="med" type="oval"/>
          </a:ln>
        </p:spPr>
      </p:cxnSp>
      <p:grpSp>
        <p:nvGrpSpPr>
          <p:cNvPr id="207" name="Google Shape;207;p31"/>
          <p:cNvGrpSpPr/>
          <p:nvPr/>
        </p:nvGrpSpPr>
        <p:grpSpPr>
          <a:xfrm>
            <a:off x="619417" y="6519218"/>
            <a:ext cx="568302" cy="621145"/>
            <a:chOff x="-25104475" y="2340425"/>
            <a:chExt cx="295375" cy="296150"/>
          </a:xfrm>
        </p:grpSpPr>
        <p:sp>
          <p:nvSpPr>
            <p:cNvPr id="208" name="Google Shape;208;p31"/>
            <p:cNvSpPr/>
            <p:nvPr/>
          </p:nvSpPr>
          <p:spPr>
            <a:xfrm>
              <a:off x="-25104475" y="2340425"/>
              <a:ext cx="225275" cy="296150"/>
            </a:xfrm>
            <a:custGeom>
              <a:rect b="b" l="l" r="r" t="t"/>
              <a:pathLst>
                <a:path extrusionOk="0" h="11846" w="9011">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1"/>
            <p:cNvSpPr/>
            <p:nvPr/>
          </p:nvSpPr>
          <p:spPr>
            <a:xfrm>
              <a:off x="-25001300" y="2375075"/>
              <a:ext cx="18150" cy="17350"/>
            </a:xfrm>
            <a:custGeom>
              <a:rect b="b" l="l" r="r" t="t"/>
              <a:pathLst>
                <a:path extrusionOk="0" h="694" w="726">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p:nvPr/>
          </p:nvSpPr>
          <p:spPr>
            <a:xfrm>
              <a:off x="-25070600" y="2444375"/>
              <a:ext cx="87450" cy="86675"/>
            </a:xfrm>
            <a:custGeom>
              <a:rect b="b" l="l" r="r" t="t"/>
              <a:pathLst>
                <a:path extrusionOk="0" h="3467" w="3498">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1"/>
            <p:cNvSpPr/>
            <p:nvPr/>
          </p:nvSpPr>
          <p:spPr>
            <a:xfrm>
              <a:off x="-24966650" y="2479025"/>
              <a:ext cx="52025" cy="18150"/>
            </a:xfrm>
            <a:custGeom>
              <a:rect b="b" l="l" r="r" t="t"/>
              <a:pathLst>
                <a:path extrusionOk="0" h="726" w="2081">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1"/>
            <p:cNvSpPr/>
            <p:nvPr/>
          </p:nvSpPr>
          <p:spPr>
            <a:xfrm>
              <a:off x="-24966650" y="2444375"/>
              <a:ext cx="52025" cy="18150"/>
            </a:xfrm>
            <a:custGeom>
              <a:rect b="b" l="l" r="r" t="t"/>
              <a:pathLst>
                <a:path extrusionOk="0" h="726" w="2081">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1"/>
            <p:cNvSpPr/>
            <p:nvPr/>
          </p:nvSpPr>
          <p:spPr>
            <a:xfrm>
              <a:off x="-24966650" y="2513700"/>
              <a:ext cx="52025" cy="17350"/>
            </a:xfrm>
            <a:custGeom>
              <a:rect b="b" l="l" r="r" t="t"/>
              <a:pathLst>
                <a:path extrusionOk="0" h="694" w="2081">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p:nvPr/>
          </p:nvSpPr>
          <p:spPr>
            <a:xfrm>
              <a:off x="-25071400" y="2549125"/>
              <a:ext cx="156775" cy="17350"/>
            </a:xfrm>
            <a:custGeom>
              <a:rect b="b" l="l" r="r" t="t"/>
              <a:pathLst>
                <a:path extrusionOk="0" h="694" w="6271">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p:nvPr/>
          </p:nvSpPr>
          <p:spPr>
            <a:xfrm>
              <a:off x="-25071400" y="2583800"/>
              <a:ext cx="156775" cy="17350"/>
            </a:xfrm>
            <a:custGeom>
              <a:rect b="b" l="l" r="r" t="t"/>
              <a:pathLst>
                <a:path extrusionOk="0" h="694" w="6271">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1"/>
            <p:cNvSpPr/>
            <p:nvPr/>
          </p:nvSpPr>
          <p:spPr>
            <a:xfrm>
              <a:off x="-24862675" y="2375850"/>
              <a:ext cx="53575" cy="260725"/>
            </a:xfrm>
            <a:custGeom>
              <a:rect b="b" l="l" r="r" t="t"/>
              <a:pathLst>
                <a:path extrusionOk="0" h="10429" w="2143">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7" name="Google Shape;217;p31"/>
          <p:cNvPicPr preferRelativeResize="0"/>
          <p:nvPr/>
        </p:nvPicPr>
        <p:blipFill rotWithShape="1">
          <a:blip r:embed="rId7">
            <a:alphaModFix/>
          </a:blip>
          <a:srcRect b="2458" l="0" r="0" t="0"/>
          <a:stretch/>
        </p:blipFill>
        <p:spPr>
          <a:xfrm>
            <a:off x="5936275" y="5627175"/>
            <a:ext cx="1170150" cy="1098075"/>
          </a:xfrm>
          <a:prstGeom prst="rect">
            <a:avLst/>
          </a:prstGeom>
          <a:noFill/>
          <a:ln>
            <a:noFill/>
          </a:ln>
        </p:spPr>
      </p:pic>
      <p:cxnSp>
        <p:nvCxnSpPr>
          <p:cNvPr id="218" name="Google Shape;218;p31"/>
          <p:cNvCxnSpPr/>
          <p:nvPr/>
        </p:nvCxnSpPr>
        <p:spPr>
          <a:xfrm rot="10800000">
            <a:off x="8900" y="9316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19" name="Google Shape;219;p31"/>
          <p:cNvSpPr txBox="1"/>
          <p:nvPr/>
        </p:nvSpPr>
        <p:spPr>
          <a:xfrm>
            <a:off x="321450" y="8533550"/>
            <a:ext cx="6917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Absence of all 3 signs of the classic triad of fever, neck stiffness, and an altered mental status virtually </a:t>
            </a:r>
            <a:r>
              <a:rPr b="1" lang="ar" sz="1200">
                <a:solidFill>
                  <a:srgbClr val="CC0000"/>
                </a:solidFill>
                <a:latin typeface="Mada"/>
                <a:ea typeface="Mada"/>
                <a:cs typeface="Mada"/>
                <a:sym typeface="Mada"/>
              </a:rPr>
              <a:t>eliminates </a:t>
            </a:r>
            <a:r>
              <a:rPr b="1" lang="ar" sz="1200">
                <a:solidFill>
                  <a:schemeClr val="dk1"/>
                </a:solidFill>
                <a:latin typeface="Mada"/>
                <a:ea typeface="Mada"/>
                <a:cs typeface="Mada"/>
                <a:sym typeface="Mada"/>
              </a:rPr>
              <a:t>a diagnosis of meningitis, </a:t>
            </a:r>
            <a:r>
              <a:rPr b="1" lang="ar" sz="1200">
                <a:solidFill>
                  <a:srgbClr val="6AA84F"/>
                </a:solidFill>
                <a:latin typeface="Mada"/>
                <a:ea typeface="Mada"/>
                <a:cs typeface="Mada"/>
                <a:sym typeface="Mada"/>
              </a:rPr>
              <a:t>we can’t eliminate completely but bacterial meningitis would be unlikely, could be viral.</a:t>
            </a:r>
            <a:endParaRPr b="1" sz="1200">
              <a:solidFill>
                <a:srgbClr val="6AA84F"/>
              </a:solidFill>
              <a:latin typeface="Alegreya"/>
              <a:ea typeface="Alegreya"/>
              <a:cs typeface="Alegreya"/>
              <a:sym typeface="Alegreya"/>
            </a:endParaRPr>
          </a:p>
        </p:txBody>
      </p:sp>
      <p:sp>
        <p:nvSpPr>
          <p:cNvPr id="220" name="Google Shape;220;p31"/>
          <p:cNvSpPr txBox="1"/>
          <p:nvPr/>
        </p:nvSpPr>
        <p:spPr>
          <a:xfrm>
            <a:off x="5434000" y="2237125"/>
            <a:ext cx="2044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000">
                <a:solidFill>
                  <a:srgbClr val="6AA84F"/>
                </a:solidFill>
                <a:latin typeface="Mada"/>
                <a:ea typeface="Mada"/>
                <a:cs typeface="Mada"/>
                <a:sym typeface="Mada"/>
              </a:rPr>
              <a:t>CSF is under the </a:t>
            </a:r>
            <a:r>
              <a:rPr lang="ar" sz="1000">
                <a:solidFill>
                  <a:srgbClr val="6AA84F"/>
                </a:solidFill>
                <a:latin typeface="Mada"/>
                <a:ea typeface="Mada"/>
                <a:cs typeface="Mada"/>
                <a:sym typeface="Mada"/>
              </a:rPr>
              <a:t>arachnoid</a:t>
            </a:r>
            <a:r>
              <a:rPr lang="ar" sz="1000">
                <a:solidFill>
                  <a:srgbClr val="6AA84F"/>
                </a:solidFill>
                <a:latin typeface="Mada"/>
                <a:ea typeface="Mada"/>
                <a:cs typeface="Mada"/>
                <a:sym typeface="Mada"/>
              </a:rPr>
              <a:t> </a:t>
            </a:r>
            <a:r>
              <a:rPr lang="ar" sz="1000">
                <a:solidFill>
                  <a:srgbClr val="6AA84F"/>
                </a:solidFill>
                <a:latin typeface="Mada"/>
                <a:ea typeface="Mada"/>
                <a:cs typeface="Mada"/>
                <a:sym typeface="Mada"/>
              </a:rPr>
              <a:t>mater</a:t>
            </a:r>
            <a:r>
              <a:rPr lang="ar" sz="1000">
                <a:solidFill>
                  <a:srgbClr val="6AA84F"/>
                </a:solidFill>
                <a:latin typeface="Mada"/>
                <a:ea typeface="Mada"/>
                <a:cs typeface="Mada"/>
                <a:sym typeface="Mada"/>
              </a:rPr>
              <a:t> (Subarachnoid space)</a:t>
            </a:r>
            <a:endParaRPr sz="1000">
              <a:solidFill>
                <a:srgbClr val="6AA84F"/>
              </a:solidFill>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cxnSp>
        <p:nvCxnSpPr>
          <p:cNvPr id="808" name="Google Shape;808;p49"/>
          <p:cNvCxnSpPr/>
          <p:nvPr/>
        </p:nvCxnSpPr>
        <p:spPr>
          <a:xfrm flipH="1" rot="10800000">
            <a:off x="1366500" y="4122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09" name="Google Shape;809;p49"/>
          <p:cNvSpPr txBox="1"/>
          <p:nvPr/>
        </p:nvSpPr>
        <p:spPr>
          <a:xfrm>
            <a:off x="1355300" y="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latin typeface="Mada"/>
                <a:ea typeface="Mada"/>
                <a:cs typeface="Mada"/>
                <a:sym typeface="Mada"/>
              </a:rPr>
              <a:t>Summary</a:t>
            </a:r>
            <a:endParaRPr b="1" i="1" sz="2200">
              <a:latin typeface="Mada"/>
              <a:ea typeface="Mada"/>
              <a:cs typeface="Mada"/>
              <a:sym typeface="Mada"/>
            </a:endParaRPr>
          </a:p>
        </p:txBody>
      </p:sp>
      <p:graphicFrame>
        <p:nvGraphicFramePr>
          <p:cNvPr id="810" name="Google Shape;810;p49"/>
          <p:cNvGraphicFramePr/>
          <p:nvPr/>
        </p:nvGraphicFramePr>
        <p:xfrm>
          <a:off x="109550" y="697800"/>
          <a:ext cx="3000000" cy="3000000"/>
        </p:xfrm>
        <a:graphic>
          <a:graphicData uri="http://schemas.openxmlformats.org/drawingml/2006/table">
            <a:tbl>
              <a:tblPr>
                <a:noFill/>
                <a:tableStyleId>{DD3E3BDE-1201-42ED-81F7-126AF07E110D}</a:tableStyleId>
              </a:tblPr>
              <a:tblGrid>
                <a:gridCol w="1245750"/>
                <a:gridCol w="6095200"/>
              </a:tblGrid>
              <a:tr h="381000">
                <a:tc gridSpan="2">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Bacterial meningitis</a:t>
                      </a:r>
                      <a:endParaRPr b="1" sz="1600">
                        <a:solidFill>
                          <a:srgbClr val="FFFFFF"/>
                        </a:solidFill>
                        <a:latin typeface="Mada"/>
                        <a:ea typeface="Mada"/>
                        <a:cs typeface="Mada"/>
                        <a:sym typeface="Mada"/>
                      </a:endParaRPr>
                    </a:p>
                  </a:txBody>
                  <a:tcPr marT="91425" marB="91425" marR="91425" marL="91425">
                    <a:solidFill>
                      <a:schemeClr val="accent1"/>
                    </a:solidFill>
                  </a:tcPr>
                </a:tc>
                <a:tc hMerge="1"/>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Definition</a:t>
                      </a:r>
                      <a:endParaRPr b="1">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Inflammation of the (meninges) pia mater and the arachnoid mater (dura mater is usually spared),with suppuration of the cerebrospinal fluid</a:t>
                      </a:r>
                      <a:endParaRPr sz="1200">
                        <a:latin typeface="Mada"/>
                        <a:ea typeface="Mada"/>
                        <a:cs typeface="Mada"/>
                        <a:sym typeface="Mada"/>
                      </a:endParaRPr>
                    </a:p>
                  </a:txBody>
                  <a:tcPr marT="91425" marB="91425" marR="91425" marL="91425"/>
                </a:tc>
              </a:tr>
              <a:tr h="32708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Signs and Symptoms</a:t>
                      </a:r>
                      <a:endParaRPr b="1">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Classic triad: </a:t>
                      </a:r>
                      <a:r>
                        <a:rPr b="1" lang="ar" sz="1200">
                          <a:solidFill>
                            <a:schemeClr val="dk1"/>
                          </a:solidFill>
                          <a:latin typeface="Mada"/>
                          <a:ea typeface="Mada"/>
                          <a:cs typeface="Mada"/>
                          <a:sym typeface="Mada"/>
                        </a:rPr>
                        <a:t>fever, neck stiffness and  confusion.</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Severe Headache, </a:t>
                      </a:r>
                      <a:r>
                        <a:rPr b="1" lang="ar" sz="1200">
                          <a:solidFill>
                            <a:schemeClr val="dk1"/>
                          </a:solidFill>
                          <a:latin typeface="Mada"/>
                          <a:ea typeface="Mada"/>
                          <a:cs typeface="Mada"/>
                          <a:sym typeface="Mada"/>
                        </a:rPr>
                        <a:t>Photophobia</a:t>
                      </a:r>
                      <a:r>
                        <a:rPr lang="ar" sz="1200">
                          <a:solidFill>
                            <a:srgbClr val="6AA84F"/>
                          </a:solidFill>
                          <a:latin typeface="Mada"/>
                          <a:ea typeface="Mada"/>
                          <a:cs typeface="Mada"/>
                          <a:sym typeface="Mada"/>
                        </a:rPr>
                        <a:t> (intolerance of light) and Phonophobia (intolerance to loud noises) can be specific to bacterial meningitis.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chemeClr val="dk1"/>
                          </a:solidFill>
                          <a:latin typeface="Mada"/>
                          <a:ea typeface="Mada"/>
                          <a:cs typeface="Mada"/>
                          <a:sym typeface="Mada"/>
                        </a:rPr>
                        <a:t>Bulging fontanel in infants,</a:t>
                      </a:r>
                      <a:r>
                        <a:rPr lang="ar" sz="1200">
                          <a:solidFill>
                            <a:srgbClr val="6AA84F"/>
                          </a:solidFill>
                          <a:latin typeface="Mada"/>
                          <a:ea typeface="Mada"/>
                          <a:cs typeface="Mada"/>
                          <a:sym typeface="Mada"/>
                        </a:rPr>
                        <a:t> sometimes with </a:t>
                      </a:r>
                      <a:r>
                        <a:rPr lang="ar" sz="1200">
                          <a:solidFill>
                            <a:srgbClr val="CC0000"/>
                          </a:solidFill>
                          <a:latin typeface="Mada"/>
                          <a:ea typeface="Mada"/>
                          <a:cs typeface="Mada"/>
                          <a:sym typeface="Mada"/>
                        </a:rPr>
                        <a:t>hydrocephalus</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chemeClr val="accent2"/>
                          </a:solidFill>
                          <a:latin typeface="Mada"/>
                          <a:ea typeface="Mada"/>
                          <a:cs typeface="Mada"/>
                          <a:sym typeface="Mada"/>
                        </a:rPr>
                        <a:t>What’s the most useful sign?</a:t>
                      </a:r>
                      <a:endParaRPr b="1" sz="1200">
                        <a:solidFill>
                          <a:schemeClr val="accent2"/>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Jolt accentuation maneuver:</a:t>
                      </a:r>
                      <a:r>
                        <a:rPr lang="ar" sz="1200">
                          <a:solidFill>
                            <a:schemeClr val="dk1"/>
                          </a:solidFill>
                          <a:latin typeface="Mada"/>
                          <a:ea typeface="Mada"/>
                          <a:cs typeface="Mada"/>
                          <a:sym typeface="Mada"/>
                        </a:rPr>
                        <a:t> ask patient to rapidly rotate his or her head horizontally: Headache worsens, </a:t>
                      </a:r>
                      <a:r>
                        <a:rPr lang="ar" sz="1200">
                          <a:solidFill>
                            <a:srgbClr val="6AA84F"/>
                          </a:solidFill>
                          <a:latin typeface="Mada"/>
                          <a:ea typeface="Mada"/>
                          <a:cs typeface="Mada"/>
                          <a:sym typeface="Mada"/>
                        </a:rPr>
                        <a:t>In healthy individuals it might be uncomfortable but a pt with meningitis will avoid doing it.</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Sensitivity of 100%, specificity of 54%</a:t>
                      </a:r>
                      <a:r>
                        <a:rPr b="1" lang="ar" sz="1200">
                          <a:solidFill>
                            <a:srgbClr val="6AA84F"/>
                          </a:solidFill>
                          <a:latin typeface="Mada"/>
                          <a:ea typeface="Mada"/>
                          <a:cs typeface="Mada"/>
                          <a:sym typeface="Mada"/>
                        </a:rPr>
                        <a:t> (Low, unlike kernig and Brudzinski signs)</a:t>
                      </a:r>
                      <a:r>
                        <a:rPr b="1" lang="ar" sz="1200">
                          <a:solidFill>
                            <a:schemeClr val="dk1"/>
                          </a:solidFill>
                          <a:latin typeface="Mada"/>
                          <a:ea typeface="Mada"/>
                          <a:cs typeface="Mada"/>
                          <a:sym typeface="Mada"/>
                        </a:rPr>
                        <a:t>,</a:t>
                      </a:r>
                      <a:endParaRPr sz="1200">
                        <a:solidFill>
                          <a:srgbClr val="CC0000"/>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Management</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(Based on Dr notes)</a:t>
                      </a:r>
                      <a:endParaRPr b="1">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b="1" lang="ar" sz="1200">
                          <a:solidFill>
                            <a:srgbClr val="6AA84F"/>
                          </a:solidFill>
                          <a:latin typeface="Mada"/>
                          <a:ea typeface="Mada"/>
                          <a:cs typeface="Mada"/>
                          <a:sym typeface="Mada"/>
                        </a:rPr>
                        <a:t>How to manage a patient with meningitis?</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Step 1:</a:t>
                      </a:r>
                      <a:r>
                        <a:rPr lang="ar" sz="1200">
                          <a:solidFill>
                            <a:srgbClr val="6AA84F"/>
                          </a:solidFill>
                          <a:latin typeface="Mada"/>
                          <a:ea typeface="Mada"/>
                          <a:cs typeface="Mada"/>
                          <a:sym typeface="Mada"/>
                        </a:rPr>
                        <a:t> Give empirical therapy!! Whenever you suspect meningitis or encephalitis, start empirical therapy! (In real life the pt will be started on empirical therapy in the ER, before you see him)</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Step 2:</a:t>
                      </a:r>
                      <a:r>
                        <a:rPr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CT </a:t>
                      </a:r>
                      <a:r>
                        <a:rPr lang="ar" sz="1200">
                          <a:solidFill>
                            <a:srgbClr val="6AA84F"/>
                          </a:solidFill>
                          <a:latin typeface="Mada"/>
                          <a:ea typeface="Mada"/>
                          <a:cs typeface="Mada"/>
                          <a:sym typeface="Mada"/>
                        </a:rPr>
                        <a:t>(To exclude herniation, supratentorial tumor, bleeding, pus collection (Subdural empyema) before doing LP bc it may kill the pt). </a:t>
                      </a:r>
                      <a:r>
                        <a:rPr b="1" lang="ar" sz="1200" u="sng">
                          <a:solidFill>
                            <a:srgbClr val="6AA84F"/>
                          </a:solidFill>
                          <a:latin typeface="Mada"/>
                          <a:ea typeface="Mada"/>
                          <a:cs typeface="Mada"/>
                          <a:sym typeface="Mada"/>
                        </a:rPr>
                        <a:t>NEVER do LP before CT.</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Step 3:</a:t>
                      </a:r>
                      <a:r>
                        <a:rPr lang="ar" sz="1200">
                          <a:solidFill>
                            <a:srgbClr val="6AA84F"/>
                          </a:solidFill>
                          <a:latin typeface="Mada"/>
                          <a:ea typeface="Mada"/>
                          <a:cs typeface="Mada"/>
                          <a:sym typeface="Mada"/>
                        </a:rPr>
                        <a:t> LP.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Contraindications to LP:</a:t>
                      </a:r>
                      <a:r>
                        <a:rPr lang="ar" sz="1200">
                          <a:solidFill>
                            <a:srgbClr val="6AA84F"/>
                          </a:solidFill>
                          <a:latin typeface="Mada"/>
                          <a:ea typeface="Mada"/>
                          <a:cs typeface="Mada"/>
                          <a:sym typeface="Mada"/>
                        </a:rPr>
                        <a:t> Herniation, Infection at the site of LP (e.g. Cellulitis), bleeding disorders, Low platelet count &lt;100, anticoagulants . If one of these contraindication is present you can delay LP but </a:t>
                      </a:r>
                      <a:r>
                        <a:rPr b="1" lang="ar" sz="1200" u="sng">
                          <a:solidFill>
                            <a:srgbClr val="CC0000"/>
                          </a:solidFill>
                          <a:latin typeface="Mada"/>
                          <a:ea typeface="Mada"/>
                          <a:cs typeface="Mada"/>
                          <a:sym typeface="Mada"/>
                        </a:rPr>
                        <a:t>NEVER delay the treatment</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What antibiotics should be given?</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chemeClr val="dk1"/>
                          </a:solidFill>
                          <a:latin typeface="Mada"/>
                          <a:ea typeface="Mada"/>
                          <a:cs typeface="Mada"/>
                          <a:sym typeface="Mada"/>
                        </a:rPr>
                        <a:t>Ceftriaxone + Vancomycin (</a:t>
                      </a:r>
                      <a:r>
                        <a:rPr lang="ar" sz="1200">
                          <a:solidFill>
                            <a:schemeClr val="dk1"/>
                          </a:solidFill>
                          <a:latin typeface="Mada"/>
                          <a:ea typeface="Mada"/>
                          <a:cs typeface="Mada"/>
                          <a:sym typeface="Mada"/>
                        </a:rPr>
                        <a:t>to cover highly penicillin resistant  pneumococcus)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Add ampicillin if there’s suspicion of listeria</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Note: </a:t>
                      </a:r>
                      <a:r>
                        <a:rPr b="1" lang="ar" sz="1200">
                          <a:solidFill>
                            <a:schemeClr val="dk1"/>
                          </a:solidFill>
                          <a:latin typeface="Mada"/>
                          <a:ea typeface="Mada"/>
                          <a:cs typeface="Mada"/>
                          <a:sym typeface="Mada"/>
                        </a:rPr>
                        <a:t>Dexamethasone should be given </a:t>
                      </a:r>
                      <a:r>
                        <a:rPr lang="ar" sz="1200">
                          <a:solidFill>
                            <a:schemeClr val="dk1"/>
                          </a:solidFill>
                          <a:latin typeface="Mada"/>
                          <a:ea typeface="Mada"/>
                          <a:cs typeface="Mada"/>
                          <a:sym typeface="Mada"/>
                        </a:rPr>
                        <a:t>concomitant with 1st dose Abx to block TNF production</a:t>
                      </a:r>
                      <a:endParaRPr sz="1200">
                        <a:solidFill>
                          <a:schemeClr val="dk1"/>
                        </a:solidFill>
                        <a:latin typeface="Mada"/>
                        <a:ea typeface="Mada"/>
                        <a:cs typeface="Mada"/>
                        <a:sym typeface="Mada"/>
                      </a:endParaRPr>
                    </a:p>
                  </a:txBody>
                  <a:tcPr marT="91425" marB="91425" marR="91425" marL="91425"/>
                </a:tc>
              </a:tr>
            </a:tbl>
          </a:graphicData>
        </a:graphic>
      </p:graphicFrame>
      <p:graphicFrame>
        <p:nvGraphicFramePr>
          <p:cNvPr id="811" name="Google Shape;811;p49"/>
          <p:cNvGraphicFramePr/>
          <p:nvPr/>
        </p:nvGraphicFramePr>
        <p:xfrm>
          <a:off x="2069277" y="2616037"/>
          <a:ext cx="3000000" cy="3000000"/>
        </p:xfrm>
        <a:graphic>
          <a:graphicData uri="http://schemas.openxmlformats.org/drawingml/2006/table">
            <a:tbl>
              <a:tblPr>
                <a:noFill/>
                <a:tableStyleId>{DD3E3BDE-1201-42ED-81F7-126AF07E110D}</a:tableStyleId>
              </a:tblPr>
              <a:tblGrid>
                <a:gridCol w="2457250"/>
                <a:gridCol w="2460950"/>
              </a:tblGrid>
              <a:tr h="3956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Kernig's sign</a:t>
                      </a:r>
                      <a:endParaRPr b="1" baseline="30000"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Brudzinski's neck sign</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168850">
                <a:tc rowSpan="5">
                  <a:txBody>
                    <a:bodyPr/>
                    <a:lstStyle/>
                    <a:p>
                      <a:pPr indent="0" lvl="0" marL="0" rtl="0" algn="ctr">
                        <a:spcBef>
                          <a:spcPts val="0"/>
                        </a:spcBef>
                        <a:spcAft>
                          <a:spcPts val="0"/>
                        </a:spcAft>
                        <a:buNone/>
                      </a:pPr>
                      <a:r>
                        <a:rPr lang="ar" sz="1200">
                          <a:latin typeface="Mada"/>
                          <a:ea typeface="Mada"/>
                          <a:cs typeface="Mada"/>
                          <a:sym typeface="Mada"/>
                        </a:rPr>
                        <a:t>While patient is lying supine, with the hip and knee flexed to 90 degrees pain limits passive extension of the knee.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0" lvl="0" marL="0" rtl="0" algn="ctr">
                        <a:spcBef>
                          <a:spcPts val="0"/>
                        </a:spcBef>
                        <a:spcAft>
                          <a:spcPts val="0"/>
                        </a:spcAft>
                        <a:buNone/>
                      </a:pPr>
                      <a:r>
                        <a:rPr lang="ar" sz="1200">
                          <a:latin typeface="Mada"/>
                          <a:ea typeface="Mada"/>
                          <a:cs typeface="Mada"/>
                          <a:sym typeface="Mada"/>
                        </a:rPr>
                        <a:t>Flexion of the neck causes involuntary flexion of the knee and hip.</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68850">
                <a:tc vMerge="1"/>
                <a:tc vMerge="1"/>
              </a:tr>
              <a:tr h="168850">
                <a:tc vMerge="1"/>
                <a:tc vMerge="1"/>
              </a:tr>
              <a:tr h="168850">
                <a:tc vMerge="1"/>
                <a:tc vMerge="1"/>
              </a:tr>
              <a:tr h="1128000">
                <a:tc vMerge="1"/>
                <a:tc vMerge="1"/>
              </a:tr>
            </a:tbl>
          </a:graphicData>
        </a:graphic>
      </p:graphicFrame>
      <p:pic>
        <p:nvPicPr>
          <p:cNvPr id="812" name="Google Shape;812;p49"/>
          <p:cNvPicPr preferRelativeResize="0"/>
          <p:nvPr/>
        </p:nvPicPr>
        <p:blipFill rotWithShape="1">
          <a:blip r:embed="rId3">
            <a:alphaModFix/>
          </a:blip>
          <a:srcRect b="0" l="0" r="0" t="52308"/>
          <a:stretch/>
        </p:blipFill>
        <p:spPr>
          <a:xfrm>
            <a:off x="5023625" y="3851762"/>
            <a:ext cx="1581149" cy="880774"/>
          </a:xfrm>
          <a:prstGeom prst="rect">
            <a:avLst/>
          </a:prstGeom>
          <a:noFill/>
          <a:ln>
            <a:noFill/>
          </a:ln>
        </p:spPr>
      </p:pic>
      <p:pic>
        <p:nvPicPr>
          <p:cNvPr id="813" name="Google Shape;813;p49"/>
          <p:cNvPicPr preferRelativeResize="0"/>
          <p:nvPr/>
        </p:nvPicPr>
        <p:blipFill rotWithShape="1">
          <a:blip r:embed="rId3">
            <a:alphaModFix/>
          </a:blip>
          <a:srcRect b="55021" l="0" r="0" t="0"/>
          <a:stretch/>
        </p:blipFill>
        <p:spPr>
          <a:xfrm>
            <a:off x="2543275" y="3895525"/>
            <a:ext cx="1581149" cy="880774"/>
          </a:xfrm>
          <a:prstGeom prst="rect">
            <a:avLst/>
          </a:prstGeom>
          <a:noFill/>
          <a:ln>
            <a:noFill/>
          </a:ln>
        </p:spPr>
      </p:pic>
      <p:pic>
        <p:nvPicPr>
          <p:cNvPr id="814" name="Google Shape;814;p49"/>
          <p:cNvPicPr preferRelativeResize="0"/>
          <p:nvPr/>
        </p:nvPicPr>
        <p:blipFill>
          <a:blip r:embed="rId4">
            <a:alphaModFix/>
          </a:blip>
          <a:stretch>
            <a:fillRect/>
          </a:stretch>
        </p:blipFill>
        <p:spPr>
          <a:xfrm>
            <a:off x="1461300" y="8879585"/>
            <a:ext cx="4637399" cy="169599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cxnSp>
        <p:nvCxnSpPr>
          <p:cNvPr id="819" name="Google Shape;819;p50"/>
          <p:cNvCxnSpPr/>
          <p:nvPr/>
        </p:nvCxnSpPr>
        <p:spPr>
          <a:xfrm flipH="1" rot="10800000">
            <a:off x="1366500" y="4122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20" name="Google Shape;820;p50"/>
          <p:cNvSpPr txBox="1"/>
          <p:nvPr/>
        </p:nvSpPr>
        <p:spPr>
          <a:xfrm>
            <a:off x="1355300" y="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latin typeface="Mada"/>
                <a:ea typeface="Mada"/>
                <a:cs typeface="Mada"/>
                <a:sym typeface="Mada"/>
              </a:rPr>
              <a:t>Summary</a:t>
            </a:r>
            <a:r>
              <a:rPr b="1" lang="ar" sz="2200">
                <a:latin typeface="Mada"/>
                <a:ea typeface="Mada"/>
                <a:cs typeface="Mada"/>
                <a:sym typeface="Mada"/>
              </a:rPr>
              <a:t> </a:t>
            </a:r>
            <a:r>
              <a:rPr b="1" i="1" lang="ar" sz="2200">
                <a:latin typeface="Mada"/>
                <a:ea typeface="Mada"/>
                <a:cs typeface="Mada"/>
                <a:sym typeface="Mada"/>
              </a:rPr>
              <a:t>(cont.)</a:t>
            </a:r>
            <a:endParaRPr b="1" i="1" sz="2200">
              <a:latin typeface="Mada"/>
              <a:ea typeface="Mada"/>
              <a:cs typeface="Mada"/>
              <a:sym typeface="Mada"/>
            </a:endParaRPr>
          </a:p>
        </p:txBody>
      </p:sp>
      <p:graphicFrame>
        <p:nvGraphicFramePr>
          <p:cNvPr id="821" name="Google Shape;821;p50"/>
          <p:cNvGraphicFramePr/>
          <p:nvPr/>
        </p:nvGraphicFramePr>
        <p:xfrm>
          <a:off x="80950" y="697800"/>
          <a:ext cx="3000000" cy="3000000"/>
        </p:xfrm>
        <a:graphic>
          <a:graphicData uri="http://schemas.openxmlformats.org/drawingml/2006/table">
            <a:tbl>
              <a:tblPr>
                <a:noFill/>
                <a:tableStyleId>{DD3E3BDE-1201-42ED-81F7-126AF07E110D}</a:tableStyleId>
              </a:tblPr>
              <a:tblGrid>
                <a:gridCol w="1446400"/>
                <a:gridCol w="5942200"/>
              </a:tblGrid>
              <a:tr h="396200">
                <a:tc gridSpan="2">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Special cases of bacterial meningitis</a:t>
                      </a:r>
                      <a:endParaRPr b="1" sz="1500">
                        <a:solidFill>
                          <a:srgbClr val="FFFFFF"/>
                        </a:solidFill>
                        <a:latin typeface="Mada"/>
                        <a:ea typeface="Mada"/>
                        <a:cs typeface="Mada"/>
                        <a:sym typeface="Mada"/>
                      </a:endParaRPr>
                    </a:p>
                  </a:txBody>
                  <a:tcPr marT="91425" marB="91425" marR="91425" marL="91425">
                    <a:solidFill>
                      <a:schemeClr val="accent1"/>
                    </a:solidFill>
                  </a:tcPr>
                </a:tc>
                <a:tc hMerge="1"/>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Meningococcal meningitis</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0000"/>
                          </a:solidFill>
                          <a:latin typeface="Mada"/>
                          <a:ea typeface="Mada"/>
                          <a:cs typeface="Mada"/>
                          <a:sym typeface="Mada"/>
                        </a:rPr>
                        <a:t>(Emergency)</a:t>
                      </a:r>
                      <a:endParaRPr b="1">
                        <a:solidFill>
                          <a:srgbClr val="FF0000"/>
                        </a:solidFill>
                        <a:latin typeface="Mada"/>
                        <a:ea typeface="Mada"/>
                        <a:cs typeface="Mada"/>
                        <a:sym typeface="Mada"/>
                      </a:endParaRPr>
                    </a:p>
                  </a:txBody>
                  <a:tcPr marT="91425" marB="91425" marR="91425" marL="91425">
                    <a:solidFill>
                      <a:schemeClr val="accent2"/>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Fulminate  meningococcemia with purpura caused by </a:t>
                      </a:r>
                      <a:r>
                        <a:rPr b="1" lang="ar" sz="1200">
                          <a:solidFill>
                            <a:srgbClr val="CC0000"/>
                          </a:solidFill>
                          <a:latin typeface="Mada"/>
                          <a:ea typeface="Mada"/>
                          <a:cs typeface="Mada"/>
                          <a:sym typeface="Mada"/>
                        </a:rPr>
                        <a:t>Neisseria meningitidis</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Overwhelming sepsis, DIC</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Classic: </a:t>
                      </a:r>
                      <a:r>
                        <a:rPr b="1" lang="ar" sz="1200">
                          <a:solidFill>
                            <a:schemeClr val="dk1"/>
                          </a:solidFill>
                          <a:latin typeface="Mada"/>
                          <a:ea typeface="Mada"/>
                          <a:cs typeface="Mada"/>
                          <a:sym typeface="Mada"/>
                        </a:rPr>
                        <a:t>Meningitis with rash (Petechiae) </a:t>
                      </a:r>
                      <a:r>
                        <a:rPr b="1" lang="ar" sz="1200">
                          <a:solidFill>
                            <a:srgbClr val="6AA84F"/>
                          </a:solidFill>
                          <a:latin typeface="Mada"/>
                          <a:ea typeface="Mada"/>
                          <a:cs typeface="Mada"/>
                          <a:sym typeface="Mada"/>
                        </a:rPr>
                        <a:t>+ Headache + Fever</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Lumbar puncture </a:t>
                      </a:r>
                      <a:r>
                        <a:rPr b="1" lang="ar" sz="1200">
                          <a:solidFill>
                            <a:srgbClr val="1C4588"/>
                          </a:solidFill>
                          <a:latin typeface="Mada"/>
                          <a:ea typeface="Mada"/>
                          <a:cs typeface="Mada"/>
                          <a:sym typeface="Mada"/>
                        </a:rPr>
                        <a:t>should not be performed</a:t>
                      </a:r>
                      <a:r>
                        <a:rPr lang="ar" sz="1200">
                          <a:solidFill>
                            <a:srgbClr val="1C4588"/>
                          </a:solidFill>
                          <a:latin typeface="Mada"/>
                          <a:ea typeface="Mada"/>
                          <a:cs typeface="Mada"/>
                          <a:sym typeface="Mada"/>
                        </a:rPr>
                        <a:t> if meningococcal sepsis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ar" sz="1200">
                          <a:solidFill>
                            <a:srgbClr val="1C4588"/>
                          </a:solidFill>
                          <a:latin typeface="Mada"/>
                          <a:ea typeface="Mada"/>
                          <a:cs typeface="Mada"/>
                          <a:sym typeface="Mada"/>
                        </a:rPr>
                        <a:t>is suspected because coning of the cerebellar tonsils may follow – the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ar" sz="1200">
                          <a:solidFill>
                            <a:srgbClr val="1C4588"/>
                          </a:solidFill>
                          <a:latin typeface="Mada"/>
                          <a:ea typeface="Mada"/>
                          <a:cs typeface="Mada"/>
                          <a:sym typeface="Mada"/>
                        </a:rPr>
                        <a:t>organism is confirmed by blood culture.</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Treatment and prophylaxis: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Droplet Isolation:</a:t>
                      </a:r>
                      <a:r>
                        <a:rPr lang="ar" sz="1200">
                          <a:solidFill>
                            <a:schemeClr val="dk1"/>
                          </a:solidFill>
                          <a:latin typeface="Mada"/>
                          <a:ea typeface="Mada"/>
                          <a:cs typeface="Mada"/>
                          <a:sym typeface="Mada"/>
                        </a:rPr>
                        <a:t> 48h post Abx</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Treatment:</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 Ceftriaxone or Pen G</a:t>
                      </a:r>
                      <a:r>
                        <a:rPr lang="ar" sz="1200">
                          <a:solidFill>
                            <a:schemeClr val="dk1"/>
                          </a:solidFill>
                          <a:latin typeface="Mada"/>
                          <a:ea typeface="Mada"/>
                          <a:cs typeface="Mada"/>
                          <a:sym typeface="Mada"/>
                        </a:rPr>
                        <a:t> 7 days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Eradicate nasopharyngeal carriage: </a:t>
                      </a:r>
                      <a:endParaRPr b="1"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House hold contact</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Health care providers who examined patient closely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Prophylaxis </a:t>
                      </a:r>
                      <a:r>
                        <a:rPr b="1" lang="ar" sz="1200">
                          <a:solidFill>
                            <a:srgbClr val="6AA84F"/>
                          </a:solidFill>
                          <a:latin typeface="Mada"/>
                          <a:ea typeface="Mada"/>
                          <a:cs typeface="Mada"/>
                          <a:sym typeface="Mada"/>
                        </a:rPr>
                        <a:t>(Not done routinely)</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Rifampin 600 mg for 2 d  </a:t>
                      </a:r>
                      <a:r>
                        <a:rPr lang="ar" sz="1200" u="sng">
                          <a:solidFill>
                            <a:schemeClr val="dk1"/>
                          </a:solidFill>
                          <a:latin typeface="Mada"/>
                          <a:ea typeface="Mada"/>
                          <a:cs typeface="Mada"/>
                          <a:sym typeface="Mada"/>
                        </a:rPr>
                        <a:t>or </a:t>
                      </a:r>
                      <a:r>
                        <a:rPr lang="ar" sz="1200">
                          <a:solidFill>
                            <a:schemeClr val="dk1"/>
                          </a:solidFill>
                          <a:latin typeface="Mada"/>
                          <a:ea typeface="Mada"/>
                          <a:cs typeface="Mada"/>
                          <a:sym typeface="Mada"/>
                        </a:rPr>
                        <a:t>Ciprofloxacin 500mg once  </a:t>
                      </a:r>
                      <a:r>
                        <a:rPr lang="ar" sz="1200" u="sng">
                          <a:solidFill>
                            <a:schemeClr val="dk1"/>
                          </a:solidFill>
                          <a:latin typeface="Mada"/>
                          <a:ea typeface="Mada"/>
                          <a:cs typeface="Mada"/>
                          <a:sym typeface="Mada"/>
                        </a:rPr>
                        <a:t>or </a:t>
                      </a:r>
                      <a:r>
                        <a:rPr lang="ar" sz="1200">
                          <a:solidFill>
                            <a:schemeClr val="dk1"/>
                          </a:solidFill>
                          <a:latin typeface="Mada"/>
                          <a:ea typeface="Mada"/>
                          <a:cs typeface="Mada"/>
                          <a:sym typeface="Mada"/>
                        </a:rPr>
                        <a:t>Ceftriaxone 125mg I.M once</a:t>
                      </a:r>
                      <a:endParaRPr sz="1200"/>
                    </a:p>
                  </a:txBody>
                  <a:tcPr marT="91425" marB="91425" marR="91425" marL="91425"/>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Listeria Monocytogenes meningitis</a:t>
                      </a:r>
                      <a:endParaRPr b="1">
                        <a:solidFill>
                          <a:srgbClr val="FFFFFF"/>
                        </a:solidFill>
                        <a:latin typeface="Mada"/>
                        <a:ea typeface="Mada"/>
                        <a:cs typeface="Mada"/>
                        <a:sym typeface="Mada"/>
                      </a:endParaRPr>
                    </a:p>
                  </a:txBody>
                  <a:tcPr marT="91425" marB="91425" marR="91425" marL="91425">
                    <a:solidFill>
                      <a:schemeClr val="accent2"/>
                    </a:solidFill>
                  </a:tcPr>
                </a:tc>
                <a:tc>
                  <a:txBody>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Pathology: </a:t>
                      </a:r>
                      <a:r>
                        <a:rPr lang="ar" sz="1200">
                          <a:solidFill>
                            <a:srgbClr val="6AA84F"/>
                          </a:solidFill>
                          <a:latin typeface="Mada"/>
                          <a:ea typeface="Mada"/>
                          <a:cs typeface="Mada"/>
                          <a:sym typeface="Mada"/>
                        </a:rPr>
                        <a:t>It causes brain stem, cerebellum inflammation (Rhombencephalitis) and meningitis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Risk groups: </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Age &lt;1y or &gt;50y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Alcoholics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Pregnancy:  up to 30%</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Immunocompromised 70 %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Routes of transmission: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Mainly food borne:</a:t>
                      </a:r>
                      <a:r>
                        <a:rPr lang="ar" sz="1200">
                          <a:solidFill>
                            <a:schemeClr val="dk1"/>
                          </a:solidFill>
                          <a:latin typeface="Mada"/>
                          <a:ea typeface="Mada"/>
                          <a:cs typeface="Mada"/>
                          <a:sym typeface="Mada"/>
                        </a:rPr>
                        <a:t> survives refrigeration</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linked to poultry, hotdogs, cold cuts, coleslaw, ice-cream</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CC0000"/>
                          </a:solidFill>
                          <a:latin typeface="Mada"/>
                          <a:ea typeface="Mada"/>
                          <a:cs typeface="Mada"/>
                          <a:sym typeface="Mada"/>
                        </a:rPr>
                        <a:t>Cheeses,</a:t>
                      </a:r>
                      <a:r>
                        <a:rPr lang="ar" sz="1200">
                          <a:solidFill>
                            <a:srgbClr val="6AA84F"/>
                          </a:solidFill>
                          <a:latin typeface="Mada"/>
                          <a:ea typeface="Mada"/>
                          <a:cs typeface="Mada"/>
                          <a:sym typeface="Mada"/>
                        </a:rPr>
                        <a:t> particularly soft cheeses, have been implicated in listeriosis outbreaks worldwide.</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Inform micro lab: special media </a:t>
                      </a:r>
                      <a:r>
                        <a:rPr b="1" lang="ar" sz="1200">
                          <a:solidFill>
                            <a:srgbClr val="CC0000"/>
                          </a:solidFill>
                          <a:latin typeface="Mada"/>
                          <a:ea typeface="Mada"/>
                          <a:cs typeface="Mada"/>
                          <a:sym typeface="Mada"/>
                        </a:rPr>
                        <a:t>(Mueller-Hinton agar)</a:t>
                      </a:r>
                      <a:endParaRPr b="1"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Note: </a:t>
                      </a:r>
                      <a:r>
                        <a:rPr lang="ar" sz="1200">
                          <a:solidFill>
                            <a:srgbClr val="6AA84F"/>
                          </a:solidFill>
                          <a:latin typeface="Mada"/>
                          <a:ea typeface="Mada"/>
                          <a:cs typeface="Mada"/>
                          <a:sym typeface="Mada"/>
                        </a:rPr>
                        <a:t>Whenever you see a pt with changing signals in brain stem and cerebellum MRI , think of Listeria.</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Treatment:</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Ampicillin</a:t>
                      </a:r>
                      <a:r>
                        <a:rPr lang="ar" sz="1200">
                          <a:solidFill>
                            <a:schemeClr val="dk1"/>
                          </a:solidFill>
                          <a:latin typeface="Mada"/>
                          <a:ea typeface="Mada"/>
                          <a:cs typeface="Mada"/>
                          <a:sym typeface="Mada"/>
                        </a:rPr>
                        <a:t> 2gm IV Q4h +/- Gentamicin 2mg/kg loading dose then 1.7mg/kg Q8h</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21 day</a:t>
                      </a:r>
                      <a:r>
                        <a:rPr lang="ar" sz="1200">
                          <a:solidFill>
                            <a:schemeClr val="dk1"/>
                          </a:solidFill>
                          <a:latin typeface="Mada"/>
                          <a:ea typeface="Mada"/>
                          <a:cs typeface="Mada"/>
                          <a:sym typeface="Mada"/>
                        </a:rPr>
                        <a:t> duration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Penicillin allergy patients: </a:t>
                      </a:r>
                      <a:r>
                        <a:rPr b="1" lang="ar" sz="1200">
                          <a:solidFill>
                            <a:schemeClr val="dk1"/>
                          </a:solidFill>
                          <a:latin typeface="Mada"/>
                          <a:ea typeface="Mada"/>
                          <a:cs typeface="Mada"/>
                          <a:sym typeface="Mada"/>
                        </a:rPr>
                        <a:t>TMP-SMX or Meropenem</a:t>
                      </a:r>
                      <a:endParaRPr sz="1200">
                        <a:solidFill>
                          <a:srgbClr val="6AA84F"/>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Neuro Brucellosis</a:t>
                      </a:r>
                      <a:endParaRPr b="1">
                        <a:solidFill>
                          <a:srgbClr val="FFFFFF"/>
                        </a:solidFill>
                        <a:latin typeface="Mada"/>
                        <a:ea typeface="Mada"/>
                        <a:cs typeface="Mada"/>
                        <a:sym typeface="Mada"/>
                      </a:endParaRPr>
                    </a:p>
                  </a:txBody>
                  <a:tcPr marT="91425" marB="91425" marR="91425" marL="91425">
                    <a:solidFill>
                      <a:schemeClr val="accent2"/>
                    </a:solidFill>
                  </a:tcPr>
                </a:tc>
                <a:tc>
                  <a:txBody>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Treatment:</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Doxycycline</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6AA84F"/>
                          </a:solidFill>
                          <a:latin typeface="Mada"/>
                          <a:ea typeface="Mada"/>
                          <a:cs typeface="Mada"/>
                          <a:sym typeface="Mada"/>
                        </a:rPr>
                        <a:t>Plus</a:t>
                      </a:r>
                      <a:r>
                        <a:rPr lang="ar" sz="1200">
                          <a:solidFill>
                            <a:schemeClr val="dk1"/>
                          </a:solidFill>
                          <a:latin typeface="Mada"/>
                          <a:ea typeface="Mada"/>
                          <a:cs typeface="Mada"/>
                          <a:sym typeface="Mada"/>
                        </a:rPr>
                        <a:t> Rifampin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6AA84F"/>
                          </a:solidFill>
                          <a:latin typeface="Mada"/>
                          <a:ea typeface="Mada"/>
                          <a:cs typeface="Mada"/>
                          <a:sym typeface="Mada"/>
                        </a:rPr>
                        <a:t>Plus</a:t>
                      </a:r>
                      <a:r>
                        <a:rPr lang="ar" sz="1200">
                          <a:solidFill>
                            <a:schemeClr val="dk1"/>
                          </a:solidFill>
                          <a:latin typeface="Mada"/>
                          <a:ea typeface="Mada"/>
                          <a:cs typeface="Mada"/>
                          <a:sym typeface="Mada"/>
                        </a:rPr>
                        <a:t> Ceftriaxone 2gm IV q12h</a:t>
                      </a:r>
                      <a:endParaRPr/>
                    </a:p>
                  </a:txBody>
                  <a:tcPr marT="91425" marB="91425" marR="91425" marL="91425"/>
                </a:tc>
              </a:tr>
            </a:tbl>
          </a:graphicData>
        </a:graphic>
      </p:graphicFrame>
      <p:sp>
        <p:nvSpPr>
          <p:cNvPr id="822" name="Google Shape;822;p50"/>
          <p:cNvSpPr txBox="1"/>
          <p:nvPr/>
        </p:nvSpPr>
        <p:spPr>
          <a:xfrm>
            <a:off x="5313975" y="2582275"/>
            <a:ext cx="1217400" cy="562200"/>
          </a:xfrm>
          <a:prstGeom prst="rect">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900">
                <a:solidFill>
                  <a:srgbClr val="999999"/>
                </a:solidFill>
                <a:latin typeface="Mada"/>
                <a:ea typeface="Mada"/>
                <a:cs typeface="Mada"/>
                <a:sym typeface="Mada"/>
              </a:rPr>
              <a:t>Recall: Ceftriaxone is C.I in neonates, give cefotaxime instead.</a:t>
            </a:r>
            <a:endParaRPr sz="900">
              <a:solidFill>
                <a:srgbClr val="999999"/>
              </a:solidFill>
              <a:latin typeface="Mada"/>
              <a:ea typeface="Mada"/>
              <a:cs typeface="Mada"/>
              <a:sym typeface="Mada"/>
            </a:endParaRPr>
          </a:p>
        </p:txBody>
      </p:sp>
      <p:pic>
        <p:nvPicPr>
          <p:cNvPr id="823" name="Google Shape;823;p50"/>
          <p:cNvPicPr preferRelativeResize="0"/>
          <p:nvPr/>
        </p:nvPicPr>
        <p:blipFill rotWithShape="1">
          <a:blip r:embed="rId3">
            <a:alphaModFix/>
          </a:blip>
          <a:srcRect b="57009" l="0" r="0" t="0"/>
          <a:stretch/>
        </p:blipFill>
        <p:spPr>
          <a:xfrm>
            <a:off x="6531375" y="1518346"/>
            <a:ext cx="850800" cy="400481"/>
          </a:xfrm>
          <a:prstGeom prst="rect">
            <a:avLst/>
          </a:prstGeom>
          <a:noFill/>
          <a:ln>
            <a:noFill/>
          </a:ln>
        </p:spPr>
      </p:pic>
      <p:pic>
        <p:nvPicPr>
          <p:cNvPr id="824" name="Google Shape;824;p50"/>
          <p:cNvPicPr preferRelativeResize="0"/>
          <p:nvPr/>
        </p:nvPicPr>
        <p:blipFill rotWithShape="1">
          <a:blip r:embed="rId3">
            <a:alphaModFix/>
          </a:blip>
          <a:srcRect b="0" l="0" r="0" t="45373"/>
          <a:stretch/>
        </p:blipFill>
        <p:spPr>
          <a:xfrm>
            <a:off x="6580113" y="2097600"/>
            <a:ext cx="753332" cy="450600"/>
          </a:xfrm>
          <a:prstGeom prst="rect">
            <a:avLst/>
          </a:prstGeom>
          <a:noFill/>
          <a:ln>
            <a:noFill/>
          </a:ln>
        </p:spPr>
      </p:pic>
      <p:pic>
        <p:nvPicPr>
          <p:cNvPr id="825" name="Google Shape;825;p50"/>
          <p:cNvPicPr preferRelativeResize="0"/>
          <p:nvPr/>
        </p:nvPicPr>
        <p:blipFill rotWithShape="1">
          <a:blip r:embed="rId4">
            <a:alphaModFix/>
          </a:blip>
          <a:srcRect b="0" l="4857" r="1911" t="9362"/>
          <a:stretch/>
        </p:blipFill>
        <p:spPr>
          <a:xfrm>
            <a:off x="80950" y="2087701"/>
            <a:ext cx="1446398" cy="1608826"/>
          </a:xfrm>
          <a:prstGeom prst="rect">
            <a:avLst/>
          </a:prstGeom>
          <a:noFill/>
          <a:ln>
            <a:noFill/>
          </a:ln>
        </p:spPr>
      </p:pic>
      <p:sp>
        <p:nvSpPr>
          <p:cNvPr id="826" name="Google Shape;826;p50"/>
          <p:cNvSpPr txBox="1"/>
          <p:nvPr/>
        </p:nvSpPr>
        <p:spPr>
          <a:xfrm>
            <a:off x="133350" y="8601075"/>
            <a:ext cx="73362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CC0000"/>
                </a:solidFill>
                <a:latin typeface="Mada"/>
                <a:ea typeface="Mada"/>
                <a:cs typeface="Mada"/>
                <a:sym typeface="Mada"/>
              </a:rPr>
              <a:t>What’s the most common organism in neonates?</a:t>
            </a:r>
            <a:endParaRPr b="1">
              <a:solidFill>
                <a:srgbClr val="CC0000"/>
              </a:solidFill>
              <a:latin typeface="Mada"/>
              <a:ea typeface="Mada"/>
              <a:cs typeface="Mada"/>
              <a:sym typeface="Mada"/>
            </a:endParaRPr>
          </a:p>
          <a:p>
            <a:pPr indent="-317500" lvl="0" marL="457200" rtl="0" algn="l">
              <a:spcBef>
                <a:spcPts val="0"/>
              </a:spcBef>
              <a:spcAft>
                <a:spcPts val="0"/>
              </a:spcAft>
              <a:buSzPts val="1400"/>
              <a:buFont typeface="Mada"/>
              <a:buChar char="●"/>
            </a:pPr>
            <a:r>
              <a:rPr lang="ar">
                <a:latin typeface="Mada"/>
                <a:ea typeface="Mada"/>
                <a:cs typeface="Mada"/>
                <a:sym typeface="Mada"/>
              </a:rPr>
              <a:t>Group B Streptococci  (occurs ONLY in neonates)</a:t>
            </a:r>
            <a:endParaRPr>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What’s the most common organism in older infants and children?</a:t>
            </a:r>
            <a:endParaRPr b="1">
              <a:solidFill>
                <a:srgbClr val="CC0000"/>
              </a:solidFill>
              <a:latin typeface="Mada"/>
              <a:ea typeface="Mada"/>
              <a:cs typeface="Mada"/>
              <a:sym typeface="Mada"/>
            </a:endParaRPr>
          </a:p>
          <a:p>
            <a:pPr indent="-317500" lvl="0" marL="457200" rtl="0" algn="l">
              <a:spcBef>
                <a:spcPts val="0"/>
              </a:spcBef>
              <a:spcAft>
                <a:spcPts val="0"/>
              </a:spcAft>
              <a:buSzPts val="1400"/>
              <a:buFont typeface="Mada"/>
              <a:buChar char="●"/>
            </a:pPr>
            <a:r>
              <a:rPr lang="ar">
                <a:solidFill>
                  <a:schemeClr val="dk1"/>
                </a:solidFill>
                <a:latin typeface="Mada"/>
                <a:ea typeface="Mada"/>
                <a:cs typeface="Mada"/>
                <a:sym typeface="Mada"/>
              </a:rPr>
              <a:t>Streptococcus pneumonia</a:t>
            </a:r>
            <a:endParaRPr>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What’s the most common organism in adults?</a:t>
            </a:r>
            <a:endParaRPr b="1">
              <a:solidFill>
                <a:srgbClr val="CC0000"/>
              </a:solidFill>
              <a:latin typeface="Mada"/>
              <a:ea typeface="Mada"/>
              <a:cs typeface="Mada"/>
              <a:sym typeface="Mada"/>
            </a:endParaRPr>
          </a:p>
          <a:p>
            <a:pPr indent="-317500" lvl="0" marL="457200" rtl="0" algn="l">
              <a:spcBef>
                <a:spcPts val="0"/>
              </a:spcBef>
              <a:spcAft>
                <a:spcPts val="0"/>
              </a:spcAft>
              <a:buSzPts val="1400"/>
              <a:buFont typeface="Mada"/>
              <a:buChar char="●"/>
            </a:pPr>
            <a:r>
              <a:rPr lang="ar">
                <a:latin typeface="Mada"/>
                <a:ea typeface="Mada"/>
                <a:cs typeface="Mada"/>
                <a:sym typeface="Mada"/>
              </a:rPr>
              <a:t>Streptococcus pneumonia</a:t>
            </a:r>
            <a:endParaRPr>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What’s the most common complication?</a:t>
            </a:r>
            <a:endParaRPr b="1">
              <a:solidFill>
                <a:srgbClr val="CC0000"/>
              </a:solidFill>
              <a:latin typeface="Mada"/>
              <a:ea typeface="Mada"/>
              <a:cs typeface="Mada"/>
              <a:sym typeface="Mada"/>
            </a:endParaRPr>
          </a:p>
          <a:p>
            <a:pPr indent="-317500" lvl="0" marL="457200" rtl="0" algn="l">
              <a:spcBef>
                <a:spcPts val="0"/>
              </a:spcBef>
              <a:spcAft>
                <a:spcPts val="0"/>
              </a:spcAft>
              <a:buSzPts val="1400"/>
              <a:buFont typeface="Mada"/>
              <a:buChar char="●"/>
            </a:pPr>
            <a:r>
              <a:rPr lang="ar">
                <a:latin typeface="Mada"/>
                <a:ea typeface="Mada"/>
                <a:cs typeface="Mada"/>
                <a:sym typeface="Mada"/>
              </a:rPr>
              <a:t>CN palsies (esp. deafness)</a:t>
            </a:r>
            <a:endParaRPr>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cxnSp>
        <p:nvCxnSpPr>
          <p:cNvPr id="831" name="Google Shape;831;p51"/>
          <p:cNvCxnSpPr/>
          <p:nvPr/>
        </p:nvCxnSpPr>
        <p:spPr>
          <a:xfrm flipH="1" rot="10800000">
            <a:off x="1366500" y="41220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32" name="Google Shape;832;p51"/>
          <p:cNvSpPr txBox="1"/>
          <p:nvPr/>
        </p:nvSpPr>
        <p:spPr>
          <a:xfrm>
            <a:off x="1355300" y="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latin typeface="Mada"/>
                <a:ea typeface="Mada"/>
                <a:cs typeface="Mada"/>
                <a:sym typeface="Mada"/>
              </a:rPr>
              <a:t>Summary </a:t>
            </a:r>
            <a:r>
              <a:rPr b="1" i="1" lang="ar" sz="2200">
                <a:latin typeface="Mada"/>
                <a:ea typeface="Mada"/>
                <a:cs typeface="Mada"/>
                <a:sym typeface="Mada"/>
              </a:rPr>
              <a:t>(cont.)</a:t>
            </a:r>
            <a:endParaRPr b="1" i="1" sz="2200">
              <a:latin typeface="Mada"/>
              <a:ea typeface="Mada"/>
              <a:cs typeface="Mada"/>
              <a:sym typeface="Mada"/>
            </a:endParaRPr>
          </a:p>
        </p:txBody>
      </p:sp>
      <p:graphicFrame>
        <p:nvGraphicFramePr>
          <p:cNvPr id="833" name="Google Shape;833;p51"/>
          <p:cNvGraphicFramePr/>
          <p:nvPr/>
        </p:nvGraphicFramePr>
        <p:xfrm>
          <a:off x="119075" y="774000"/>
          <a:ext cx="3000000" cy="3000000"/>
        </p:xfrm>
        <a:graphic>
          <a:graphicData uri="http://schemas.openxmlformats.org/drawingml/2006/table">
            <a:tbl>
              <a:tblPr>
                <a:noFill/>
                <a:tableStyleId>{DD3E3BDE-1201-42ED-81F7-126AF07E110D}</a:tableStyleId>
              </a:tblPr>
              <a:tblGrid>
                <a:gridCol w="1381225"/>
                <a:gridCol w="5950175"/>
              </a:tblGrid>
              <a:tr h="396200">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Aseptic meningitis</a:t>
                      </a:r>
                      <a:endParaRPr b="1">
                        <a:solidFill>
                          <a:srgbClr val="FFFFFF"/>
                        </a:solidFill>
                        <a:latin typeface="Mada"/>
                        <a:ea typeface="Mada"/>
                        <a:cs typeface="Mada"/>
                        <a:sym typeface="Mada"/>
                      </a:endParaRPr>
                    </a:p>
                  </a:txBody>
                  <a:tcPr marT="91425" marB="91425" marR="91425" marL="91425">
                    <a:solidFill>
                      <a:schemeClr val="accent1"/>
                    </a:solidFill>
                  </a:tcPr>
                </a:tc>
                <a:tc hMerge="1"/>
              </a:tr>
              <a:tr h="381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Definition</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Inflammation of meninges with sterile CSF</a:t>
                      </a:r>
                      <a:r>
                        <a:rPr b="1" lang="ar" sz="1100">
                          <a:solidFill>
                            <a:srgbClr val="CC0000"/>
                          </a:solidFill>
                          <a:latin typeface="Mada"/>
                          <a:ea typeface="Mada"/>
                          <a:cs typeface="Mada"/>
                          <a:sym typeface="Mada"/>
                        </a:rPr>
                        <a:t> </a:t>
                      </a:r>
                      <a:endParaRPr b="1" sz="1100">
                        <a:solidFill>
                          <a:schemeClr val="dk1"/>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chemeClr val="dk1"/>
                          </a:solidFill>
                          <a:latin typeface="Mada"/>
                          <a:ea typeface="Mada"/>
                          <a:cs typeface="Mada"/>
                          <a:sym typeface="Mada"/>
                        </a:rPr>
                        <a:t>CSF:</a:t>
                      </a:r>
                      <a:r>
                        <a:rPr b="1" lang="ar" sz="1100">
                          <a:solidFill>
                            <a:srgbClr val="CC0000"/>
                          </a:solidFill>
                          <a:latin typeface="Mada"/>
                          <a:ea typeface="Mada"/>
                          <a:cs typeface="Mada"/>
                          <a:sym typeface="Mada"/>
                        </a:rPr>
                        <a:t> pleocytosis 100s, </a:t>
                      </a:r>
                      <a:r>
                        <a:rPr lang="ar" sz="1100">
                          <a:solidFill>
                            <a:schemeClr val="dk1"/>
                          </a:solidFill>
                          <a:latin typeface="Mada"/>
                          <a:ea typeface="Mada"/>
                          <a:cs typeface="Mada"/>
                          <a:sym typeface="Mada"/>
                        </a:rPr>
                        <a:t>Normal Glucose, Protein normal, Neg Culture</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rgbClr val="CC0000"/>
                          </a:solidFill>
                          <a:latin typeface="Mada"/>
                          <a:ea typeface="Mada"/>
                          <a:cs typeface="Mada"/>
                          <a:sym typeface="Mada"/>
                        </a:rPr>
                        <a:t>Note: </a:t>
                      </a:r>
                      <a:r>
                        <a:rPr lang="ar" sz="1100">
                          <a:solidFill>
                            <a:srgbClr val="6AA84F"/>
                          </a:solidFill>
                          <a:latin typeface="Mada"/>
                          <a:ea typeface="Mada"/>
                          <a:cs typeface="Mada"/>
                          <a:sym typeface="Mada"/>
                        </a:rPr>
                        <a:t>Pleocytosis</a:t>
                      </a:r>
                      <a:r>
                        <a:rPr lang="ar" sz="1100">
                          <a:solidFill>
                            <a:srgbClr val="CC0000"/>
                          </a:solidFill>
                          <a:latin typeface="Mada"/>
                          <a:ea typeface="Mada"/>
                          <a:cs typeface="Mada"/>
                          <a:sym typeface="Mada"/>
                        </a:rPr>
                        <a:t> </a:t>
                      </a:r>
                      <a:r>
                        <a:rPr lang="ar" sz="1100">
                          <a:solidFill>
                            <a:srgbClr val="6AA84F"/>
                          </a:solidFill>
                          <a:latin typeface="Mada"/>
                          <a:ea typeface="Mada"/>
                          <a:cs typeface="Mada"/>
                          <a:sym typeface="Mada"/>
                        </a:rPr>
                        <a:t>is the </a:t>
                      </a:r>
                      <a:r>
                        <a:rPr lang="ar" sz="1100">
                          <a:solidFill>
                            <a:srgbClr val="CC0000"/>
                          </a:solidFill>
                          <a:latin typeface="Mada"/>
                          <a:ea typeface="Mada"/>
                          <a:cs typeface="Mada"/>
                          <a:sym typeface="Mada"/>
                        </a:rPr>
                        <a:t>hallmark of aseptic meningitis</a:t>
                      </a:r>
                      <a:r>
                        <a:rPr lang="ar" sz="1100">
                          <a:solidFill>
                            <a:srgbClr val="6AA84F"/>
                          </a:solidFill>
                          <a:latin typeface="Mada"/>
                          <a:ea typeface="Mada"/>
                          <a:cs typeface="Mada"/>
                          <a:sym typeface="Mada"/>
                        </a:rPr>
                        <a:t>, since it’s sterile inflammation usually it has </a:t>
                      </a:r>
                      <a:r>
                        <a:rPr b="1" lang="ar" sz="1100" u="sng">
                          <a:solidFill>
                            <a:srgbClr val="6AA84F"/>
                          </a:solidFill>
                          <a:latin typeface="Mada"/>
                          <a:ea typeface="Mada"/>
                          <a:cs typeface="Mada"/>
                          <a:sym typeface="Mada"/>
                        </a:rPr>
                        <a:t>neutrophilic</a:t>
                      </a:r>
                      <a:r>
                        <a:rPr lang="ar" sz="1100">
                          <a:solidFill>
                            <a:srgbClr val="6AA84F"/>
                          </a:solidFill>
                          <a:latin typeface="Mada"/>
                          <a:ea typeface="Mada"/>
                          <a:cs typeface="Mada"/>
                          <a:sym typeface="Mada"/>
                        </a:rPr>
                        <a:t> pleocytosis (there might be some lymphocytes, but the main cells are neutrophils)</a:t>
                      </a:r>
                      <a:endParaRPr sz="13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Causes</a:t>
                      </a:r>
                      <a:endParaRPr b="1" sz="13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Enteroviruses:</a:t>
                      </a:r>
                      <a:r>
                        <a:rPr lang="ar" sz="1100">
                          <a:solidFill>
                            <a:schemeClr val="dk1"/>
                          </a:solidFill>
                          <a:latin typeface="Mada"/>
                          <a:ea typeface="Mada"/>
                          <a:cs typeface="Mada"/>
                          <a:sym typeface="Mada"/>
                        </a:rPr>
                        <a:t> </a:t>
                      </a:r>
                      <a:r>
                        <a:rPr lang="ar" sz="1100">
                          <a:solidFill>
                            <a:srgbClr val="CC0000"/>
                          </a:solidFill>
                          <a:latin typeface="Mada"/>
                          <a:ea typeface="Mada"/>
                          <a:cs typeface="Mada"/>
                          <a:sym typeface="Mada"/>
                        </a:rPr>
                        <a:t>most common cause</a:t>
                      </a:r>
                      <a:r>
                        <a:rPr lang="ar" sz="1100">
                          <a:solidFill>
                            <a:schemeClr val="dk1"/>
                          </a:solidFill>
                          <a:latin typeface="Mada"/>
                          <a:ea typeface="Mada"/>
                          <a:cs typeface="Mada"/>
                          <a:sym typeface="Mada"/>
                        </a:rPr>
                        <a:t> 80%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HSV-2 </a:t>
                      </a:r>
                      <a:r>
                        <a:rPr lang="ar" sz="1100">
                          <a:solidFill>
                            <a:srgbClr val="999999"/>
                          </a:solidFill>
                          <a:latin typeface="Mada"/>
                          <a:ea typeface="Mada"/>
                          <a:cs typeface="Mada"/>
                          <a:sym typeface="Mada"/>
                        </a:rPr>
                        <a:t>(HSV-1 can cause it but it usually causes encephalitis)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Partially treated bacteria</a:t>
                      </a:r>
                      <a:r>
                        <a:rPr lang="ar" sz="1100">
                          <a:solidFill>
                            <a:srgbClr val="6AA84F"/>
                          </a:solidFill>
                          <a:latin typeface="Mada"/>
                          <a:ea typeface="Mada"/>
                          <a:cs typeface="Mada"/>
                          <a:sym typeface="Mada"/>
                        </a:rPr>
                        <a:t> (Think of it when the pt has taken abx in the past 2-3 days. When you suspect viral meningitis it is important to verify that the patient has not received antibiotics (for whatever cause) prior to the lumbar puncture, as CSF lymphocytosis can also be found in partially treated bacterial meningitis.) </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Drugs: </a:t>
                      </a:r>
                      <a:r>
                        <a:rPr b="1" lang="ar" sz="1100">
                          <a:solidFill>
                            <a:srgbClr val="CC0000"/>
                          </a:solidFill>
                          <a:latin typeface="Mada"/>
                          <a:ea typeface="Mada"/>
                          <a:cs typeface="Mada"/>
                          <a:sym typeface="Mada"/>
                        </a:rPr>
                        <a:t>Metronidazole</a:t>
                      </a:r>
                      <a:r>
                        <a:rPr lang="ar" sz="1100">
                          <a:solidFill>
                            <a:schemeClr val="dk1"/>
                          </a:solidFill>
                          <a:latin typeface="Mada"/>
                          <a:ea typeface="Mada"/>
                          <a:cs typeface="Mada"/>
                          <a:sym typeface="Mada"/>
                        </a:rPr>
                        <a:t>, TMP-SMX, NSAIDs, carbamazepine </a:t>
                      </a:r>
                      <a:r>
                        <a:rPr lang="ar" sz="1100">
                          <a:solidFill>
                            <a:srgbClr val="6AA84F"/>
                          </a:solidFill>
                          <a:latin typeface="Mada"/>
                          <a:ea typeface="Mada"/>
                          <a:cs typeface="Mada"/>
                          <a:sym typeface="Mada"/>
                        </a:rPr>
                        <a:t>(Given to epileptic pts)</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IVIG-</a:t>
                      </a:r>
                      <a:r>
                        <a:rPr lang="ar" sz="1100">
                          <a:solidFill>
                            <a:srgbClr val="6AA84F"/>
                          </a:solidFill>
                          <a:latin typeface="Mada"/>
                          <a:ea typeface="Mada"/>
                          <a:cs typeface="Mada"/>
                          <a:sym typeface="Mada"/>
                        </a:rPr>
                        <a:t> headache is very common</a:t>
                      </a:r>
                      <a:r>
                        <a:rPr lang="ar" sz="1100">
                          <a:solidFill>
                            <a:schemeClr val="dk1"/>
                          </a:solidFill>
                          <a:latin typeface="Mada"/>
                          <a:ea typeface="Mada"/>
                          <a:cs typeface="Mada"/>
                          <a:sym typeface="Mada"/>
                        </a:rPr>
                        <a:t> </a:t>
                      </a:r>
                      <a:r>
                        <a:rPr lang="ar" sz="1100">
                          <a:solidFill>
                            <a:srgbClr val="6AA84F"/>
                          </a:solidFill>
                          <a:latin typeface="Mada"/>
                          <a:ea typeface="Mada"/>
                          <a:cs typeface="Mada"/>
                          <a:sym typeface="Mada"/>
                        </a:rPr>
                        <a:t>(Given to pts with myasthenia gravis and Guillain barre syndrome (GBS)) </a:t>
                      </a:r>
                      <a:endParaRPr sz="1300">
                        <a:latin typeface="Mada"/>
                        <a:ea typeface="Mada"/>
                        <a:cs typeface="Mada"/>
                        <a:sym typeface="Mada"/>
                      </a:endParaRPr>
                    </a:p>
                  </a:txBody>
                  <a:tcPr marT="91425" marB="91425" marR="91425" marL="91425"/>
                </a:tc>
              </a:tr>
              <a:tr h="381000">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Viral encephalitis</a:t>
                      </a:r>
                      <a:endParaRPr b="1">
                        <a:solidFill>
                          <a:srgbClr val="FFFFFF"/>
                        </a:solidFill>
                        <a:latin typeface="Mada"/>
                        <a:ea typeface="Mada"/>
                        <a:cs typeface="Mada"/>
                        <a:sym typeface="Mada"/>
                      </a:endParaRPr>
                    </a:p>
                  </a:txBody>
                  <a:tcPr marT="91425" marB="91425" marR="91425" marL="91425" anchor="ctr">
                    <a:solidFill>
                      <a:schemeClr val="accent1"/>
                    </a:solidFill>
                  </a:tcPr>
                </a:tc>
                <a:tc hMerge="1"/>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General info</a:t>
                      </a:r>
                      <a:endParaRPr b="1">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Encephalitis</a:t>
                      </a:r>
                      <a:r>
                        <a:rPr lang="ar" sz="1100">
                          <a:solidFill>
                            <a:schemeClr val="dk1"/>
                          </a:solidFill>
                          <a:latin typeface="Mada"/>
                          <a:ea typeface="Mada"/>
                          <a:cs typeface="Mada"/>
                          <a:sym typeface="Mada"/>
                        </a:rPr>
                        <a:t>: means acute infection/</a:t>
                      </a:r>
                      <a:r>
                        <a:rPr lang="ar" sz="1100">
                          <a:solidFill>
                            <a:srgbClr val="1C4588"/>
                          </a:solidFill>
                          <a:latin typeface="Mada"/>
                          <a:ea typeface="Mada"/>
                          <a:cs typeface="Mada"/>
                          <a:sym typeface="Mada"/>
                        </a:rPr>
                        <a:t>inflammation</a:t>
                      </a:r>
                      <a:r>
                        <a:rPr lang="ar" sz="1100">
                          <a:solidFill>
                            <a:schemeClr val="dk1"/>
                          </a:solidFill>
                          <a:latin typeface="Mada"/>
                          <a:ea typeface="Mada"/>
                          <a:cs typeface="Mada"/>
                          <a:sym typeface="Mada"/>
                        </a:rPr>
                        <a:t> of brain parenchyma, </a:t>
                      </a:r>
                      <a:r>
                        <a:rPr lang="ar" sz="1100">
                          <a:solidFill>
                            <a:srgbClr val="1C4588"/>
                          </a:solidFill>
                          <a:latin typeface="Mada"/>
                          <a:ea typeface="Mada"/>
                          <a:cs typeface="Mada"/>
                          <a:sym typeface="Mada"/>
                        </a:rPr>
                        <a:t>and is often seen simultaneously with meningitis, usually viral. </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Meningoencephalitis:</a:t>
                      </a:r>
                      <a:r>
                        <a:rPr lang="ar" sz="1100">
                          <a:solidFill>
                            <a:schemeClr val="dk1"/>
                          </a:solidFill>
                          <a:latin typeface="Mada"/>
                          <a:ea typeface="Mada"/>
                          <a:cs typeface="Mada"/>
                          <a:sym typeface="Mada"/>
                        </a:rPr>
                        <a:t> inflammation of brain + meninges </a:t>
                      </a:r>
                      <a:endParaRPr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In viral encephalitis, fever (90%) and meningism are usual; in contrast to meningitis, however, the clinical picture is dominated by brain parenchyma inflammation.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ar" sz="1100">
                          <a:solidFill>
                            <a:srgbClr val="CC0000"/>
                          </a:solidFill>
                          <a:latin typeface="Mada"/>
                          <a:ea typeface="Mada"/>
                          <a:cs typeface="Mada"/>
                          <a:sym typeface="Mada"/>
                        </a:rPr>
                        <a:t>Personality and behavioural change</a:t>
                      </a:r>
                      <a:r>
                        <a:rPr lang="ar" sz="1100">
                          <a:solidFill>
                            <a:srgbClr val="1C4588"/>
                          </a:solidFill>
                          <a:latin typeface="Mada"/>
                          <a:ea typeface="Mada"/>
                          <a:cs typeface="Mada"/>
                          <a:sym typeface="Mada"/>
                        </a:rPr>
                        <a:t> is a common early manifestation, which progresses to a reduced level of consciousness and even coma.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ar" sz="1100">
                          <a:solidFill>
                            <a:srgbClr val="CC0000"/>
                          </a:solidFill>
                          <a:latin typeface="Mada"/>
                          <a:ea typeface="Mada"/>
                          <a:cs typeface="Mada"/>
                          <a:sym typeface="Mada"/>
                        </a:rPr>
                        <a:t>Seizures</a:t>
                      </a:r>
                      <a:r>
                        <a:rPr b="1" lang="ar" sz="1100">
                          <a:solidFill>
                            <a:srgbClr val="1C4588"/>
                          </a:solidFill>
                          <a:latin typeface="Mada"/>
                          <a:ea typeface="Mada"/>
                          <a:cs typeface="Mada"/>
                          <a:sym typeface="Mada"/>
                        </a:rPr>
                        <a:t> </a:t>
                      </a:r>
                      <a:r>
                        <a:rPr lang="ar" sz="1100">
                          <a:solidFill>
                            <a:srgbClr val="1C4588"/>
                          </a:solidFill>
                          <a:latin typeface="Mada"/>
                          <a:ea typeface="Mada"/>
                          <a:cs typeface="Mada"/>
                          <a:sym typeface="Mada"/>
                        </a:rPr>
                        <a:t>(focal and generalized) are very common and focal neurological deficits, such as speech disturbance, often occur (especially in herpes simplex encephalitis).</a:t>
                      </a:r>
                      <a:endParaRPr sz="1100">
                        <a:solidFill>
                          <a:srgbClr val="1C4588"/>
                        </a:solidFill>
                        <a:latin typeface="Mada"/>
                        <a:ea typeface="Mada"/>
                        <a:cs typeface="Mada"/>
                        <a:sym typeface="Mada"/>
                      </a:endParaRPr>
                    </a:p>
                    <a:p>
                      <a:pPr indent="0" lvl="0" marL="0" rtl="0" algn="l">
                        <a:spcBef>
                          <a:spcPts val="0"/>
                        </a:spcBef>
                        <a:spcAft>
                          <a:spcPts val="0"/>
                        </a:spcAft>
                        <a:buNone/>
                      </a:pPr>
                      <a:r>
                        <a:rPr b="1" lang="ar" sz="1100">
                          <a:solidFill>
                            <a:srgbClr val="CC0000"/>
                          </a:solidFill>
                          <a:latin typeface="Mada"/>
                          <a:ea typeface="Mada"/>
                          <a:cs typeface="Mada"/>
                          <a:sym typeface="Mada"/>
                        </a:rPr>
                        <a:t>What’s the most common organism?</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Most common:</a:t>
                      </a:r>
                      <a:r>
                        <a:rPr b="1" lang="ar" sz="1100">
                          <a:solidFill>
                            <a:schemeClr val="dk1"/>
                          </a:solidFill>
                          <a:latin typeface="Mada"/>
                          <a:ea typeface="Mada"/>
                          <a:cs typeface="Mada"/>
                          <a:sym typeface="Mada"/>
                        </a:rPr>
                        <a:t> Herpes simplex </a:t>
                      </a:r>
                      <a:r>
                        <a:rPr b="1" lang="ar" sz="1100">
                          <a:solidFill>
                            <a:srgbClr val="6AA84F"/>
                          </a:solidFill>
                          <a:latin typeface="Mada"/>
                          <a:ea typeface="Mada"/>
                          <a:cs typeface="Mada"/>
                          <a:sym typeface="Mada"/>
                        </a:rPr>
                        <a:t>(Either type 1 or 2)</a:t>
                      </a:r>
                      <a:r>
                        <a:rPr lang="ar"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rgbClr val="6AA84F"/>
                          </a:solidFill>
                          <a:latin typeface="Mada"/>
                          <a:ea typeface="Mada"/>
                          <a:cs typeface="Mada"/>
                          <a:sym typeface="Mada"/>
                        </a:rPr>
                        <a:t>How to confirm? Perform LP and</a:t>
                      </a:r>
                      <a:r>
                        <a:rPr lang="ar" sz="1100">
                          <a:solidFill>
                            <a:schemeClr val="dk1"/>
                          </a:solidFill>
                          <a:latin typeface="Mada"/>
                          <a:ea typeface="Mada"/>
                          <a:cs typeface="Mada"/>
                          <a:sym typeface="Mada"/>
                        </a:rPr>
                        <a:t> PCR. </a:t>
                      </a:r>
                      <a:r>
                        <a:rPr lang="ar" sz="1100">
                          <a:solidFill>
                            <a:srgbClr val="6AA84F"/>
                          </a:solidFill>
                          <a:latin typeface="Mada"/>
                          <a:ea typeface="Mada"/>
                          <a:cs typeface="Mada"/>
                          <a:sym typeface="Mada"/>
                        </a:rPr>
                        <a:t>MRI is also helpful (</a:t>
                      </a:r>
                      <a:r>
                        <a:rPr b="1" lang="ar" sz="1100">
                          <a:solidFill>
                            <a:srgbClr val="CC0000"/>
                          </a:solidFill>
                          <a:latin typeface="Mada"/>
                          <a:ea typeface="Mada"/>
                          <a:cs typeface="Mada"/>
                          <a:sym typeface="Mada"/>
                        </a:rPr>
                        <a:t>The limbic system</a:t>
                      </a:r>
                      <a:r>
                        <a:rPr lang="ar" sz="1100">
                          <a:solidFill>
                            <a:srgbClr val="6AA84F"/>
                          </a:solidFill>
                          <a:latin typeface="Mada"/>
                          <a:ea typeface="Mada"/>
                          <a:cs typeface="Mada"/>
                          <a:sym typeface="Mada"/>
                        </a:rPr>
                        <a:t> and the medial temporal are its favourable place)</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Treat with</a:t>
                      </a:r>
                      <a:r>
                        <a:rPr lang="ar" sz="1100">
                          <a:solidFill>
                            <a:schemeClr val="dk1"/>
                          </a:solidFill>
                          <a:latin typeface="Mada"/>
                          <a:ea typeface="Mada"/>
                          <a:cs typeface="Mada"/>
                          <a:sym typeface="Mada"/>
                        </a:rPr>
                        <a:t> Acyclovir</a:t>
                      </a:r>
                      <a:endParaRPr sz="1100">
                        <a:solidFill>
                          <a:srgbClr val="1C4588"/>
                        </a:solidFill>
                        <a:latin typeface="Mada"/>
                        <a:ea typeface="Mada"/>
                        <a:cs typeface="Mada"/>
                        <a:sym typeface="Mada"/>
                      </a:endParaRPr>
                    </a:p>
                  </a:txBody>
                  <a:tcPr marT="91425" marB="91425" marR="91425" marL="91425"/>
                </a:tc>
              </a:tr>
              <a:tr h="381000">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Cerebral abscess</a:t>
                      </a:r>
                      <a:endParaRPr b="1">
                        <a:solidFill>
                          <a:srgbClr val="FFFFFF"/>
                        </a:solidFill>
                        <a:latin typeface="Mada"/>
                        <a:ea typeface="Mada"/>
                        <a:cs typeface="Mada"/>
                        <a:sym typeface="Mada"/>
                      </a:endParaRPr>
                    </a:p>
                  </a:txBody>
                  <a:tcPr marT="91425" marB="91425" marR="91425" marL="91425" anchor="ctr">
                    <a:solidFill>
                      <a:schemeClr val="accent1"/>
                    </a:solidFill>
                  </a:tcPr>
                </a:tc>
                <a:tc hMerge="1"/>
              </a:tr>
              <a:tr h="9848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General info</a:t>
                      </a:r>
                      <a:endParaRPr b="1">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Bacteria may enter the cerebral substance through penetrating injury, by direct spread from paranasal sinuses or the middle ear, or secondary to sepsis.</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Untreated congenital heart disease</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is a recognised risk factor.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Initial infection leads to local suppuration followed by loculation of pus within a surrounding wall of gliosis, which in a chronic abscess may form a tough capsule. </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Organisms:</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Streptococci  (60-70%),</a:t>
                      </a:r>
                      <a:r>
                        <a:rPr lang="ar" sz="1100">
                          <a:solidFill>
                            <a:schemeClr val="dk1"/>
                          </a:solidFill>
                          <a:latin typeface="Mada"/>
                          <a:ea typeface="Mada"/>
                          <a:cs typeface="Mada"/>
                          <a:sym typeface="Mada"/>
                        </a:rPr>
                        <a:t> Bacteroides (20-40%), Enterobacteriacea (25-33%),</a:t>
                      </a:r>
                      <a:endParaRPr sz="1100">
                        <a:solidFill>
                          <a:schemeClr val="dk1"/>
                        </a:solidFill>
                        <a:latin typeface="Mada"/>
                        <a:ea typeface="Mada"/>
                        <a:cs typeface="Mada"/>
                        <a:sym typeface="Mada"/>
                      </a:endParaRPr>
                    </a:p>
                    <a:p>
                      <a:pPr indent="-298450" lvl="0" marL="457200" rtl="0" algn="l">
                        <a:spcBef>
                          <a:spcPts val="0"/>
                        </a:spcBef>
                        <a:spcAft>
                          <a:spcPts val="0"/>
                        </a:spcAft>
                        <a:buClr>
                          <a:srgbClr val="3F3F3F"/>
                        </a:buClr>
                        <a:buSzPts val="1100"/>
                        <a:buFont typeface="Mada"/>
                        <a:buChar char="●"/>
                      </a:pPr>
                      <a:r>
                        <a:rPr b="1" lang="ar" sz="1100">
                          <a:solidFill>
                            <a:srgbClr val="3F3F3F"/>
                          </a:solidFill>
                          <a:latin typeface="Mada"/>
                          <a:ea typeface="Mada"/>
                          <a:cs typeface="Mada"/>
                          <a:sym typeface="Mada"/>
                        </a:rPr>
                        <a:t>S&amp;S: </a:t>
                      </a:r>
                      <a:endParaRPr b="1" sz="1100">
                        <a:solidFill>
                          <a:srgbClr val="3F3F3F"/>
                        </a:solidFill>
                        <a:latin typeface="Mada"/>
                        <a:ea typeface="Mada"/>
                        <a:cs typeface="Mada"/>
                        <a:sym typeface="Mada"/>
                      </a:endParaRPr>
                    </a:p>
                    <a:p>
                      <a:pPr indent="-298450" lvl="1" marL="914400" rtl="0" algn="l">
                        <a:spcBef>
                          <a:spcPts val="0"/>
                        </a:spcBef>
                        <a:spcAft>
                          <a:spcPts val="0"/>
                        </a:spcAft>
                        <a:buClr>
                          <a:srgbClr val="3F3F3F"/>
                        </a:buClr>
                        <a:buSzPts val="1100"/>
                        <a:buFont typeface="Mada"/>
                        <a:buChar char="○"/>
                      </a:pPr>
                      <a:r>
                        <a:rPr lang="ar" sz="1100">
                          <a:solidFill>
                            <a:srgbClr val="3F3F3F"/>
                          </a:solidFill>
                          <a:latin typeface="Mada"/>
                          <a:ea typeface="Mada"/>
                          <a:cs typeface="Mada"/>
                          <a:sym typeface="Mada"/>
                        </a:rPr>
                        <a:t>Fever, Headache, Meningism, Drowsiness</a:t>
                      </a:r>
                      <a:endParaRPr sz="1100">
                        <a:solidFill>
                          <a:srgbClr val="3F3F3F"/>
                        </a:solidFill>
                        <a:latin typeface="Mada"/>
                        <a:ea typeface="Mada"/>
                        <a:cs typeface="Mada"/>
                        <a:sym typeface="Mada"/>
                      </a:endParaRPr>
                    </a:p>
                    <a:p>
                      <a:pPr indent="-298450" lvl="1" marL="914400" rtl="0" algn="l">
                        <a:spcBef>
                          <a:spcPts val="0"/>
                        </a:spcBef>
                        <a:spcAft>
                          <a:spcPts val="0"/>
                        </a:spcAft>
                        <a:buClr>
                          <a:srgbClr val="3F3F3F"/>
                        </a:buClr>
                        <a:buSzPts val="1100"/>
                        <a:buFont typeface="Mada"/>
                        <a:buChar char="○"/>
                      </a:pPr>
                      <a:r>
                        <a:rPr lang="ar" sz="1100">
                          <a:solidFill>
                            <a:srgbClr val="3F3F3F"/>
                          </a:solidFill>
                          <a:latin typeface="Mada"/>
                          <a:ea typeface="Mada"/>
                          <a:cs typeface="Mada"/>
                          <a:sym typeface="Mada"/>
                        </a:rPr>
                        <a:t>Seizures, raised intracranial pressure and focal hemisphere signs occur alone or in combination.</a:t>
                      </a:r>
                      <a:endParaRPr sz="1100">
                        <a:solidFill>
                          <a:schemeClr val="dk1"/>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Management</a:t>
                      </a:r>
                      <a:endParaRPr b="1">
                        <a:solidFill>
                          <a:srgbClr val="FFFFFF"/>
                        </a:solidFill>
                        <a:latin typeface="Mada"/>
                        <a:ea typeface="Mada"/>
                        <a:cs typeface="Mada"/>
                        <a:sym typeface="Mada"/>
                      </a:endParaRPr>
                    </a:p>
                  </a:txBody>
                  <a:tcPr marT="91425" marB="91425" marR="91425" marL="91425">
                    <a:solidFill>
                      <a:schemeClr val="accent2"/>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Lumbar puncture is potentially hazardous in the presence of raised intracranial pressure</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and CT should always precede it. </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ar" sz="1100">
                          <a:solidFill>
                            <a:srgbClr val="CC0000"/>
                          </a:solidFill>
                          <a:latin typeface="Mada"/>
                          <a:ea typeface="Mada"/>
                          <a:cs typeface="Mada"/>
                          <a:sym typeface="Mada"/>
                        </a:rPr>
                        <a:t>CT </a:t>
                      </a:r>
                      <a:r>
                        <a:rPr b="1" lang="ar" sz="1100" u="sng">
                          <a:solidFill>
                            <a:srgbClr val="CC0000"/>
                          </a:solidFill>
                          <a:latin typeface="Mada"/>
                          <a:ea typeface="Mada"/>
                          <a:cs typeface="Mada"/>
                          <a:sym typeface="Mada"/>
                        </a:rPr>
                        <a:t>with</a:t>
                      </a:r>
                      <a:r>
                        <a:rPr b="1" lang="ar" sz="1100">
                          <a:solidFill>
                            <a:srgbClr val="CC0000"/>
                          </a:solidFill>
                          <a:latin typeface="Mada"/>
                          <a:ea typeface="Mada"/>
                          <a:cs typeface="Mada"/>
                          <a:sym typeface="Mada"/>
                        </a:rPr>
                        <a:t> contrast:  </a:t>
                      </a:r>
                      <a:r>
                        <a:rPr lang="ar" sz="1100">
                          <a:solidFill>
                            <a:srgbClr val="6AA84F"/>
                          </a:solidFill>
                          <a:latin typeface="Mada"/>
                          <a:ea typeface="Mada"/>
                          <a:cs typeface="Mada"/>
                          <a:sym typeface="Mada"/>
                        </a:rPr>
                        <a:t>reveals single or multiple low-density areas, which show </a:t>
                      </a:r>
                      <a:r>
                        <a:rPr lang="ar" sz="1100">
                          <a:solidFill>
                            <a:srgbClr val="CC0000"/>
                          </a:solidFill>
                          <a:latin typeface="Mada"/>
                          <a:ea typeface="Mada"/>
                          <a:cs typeface="Mada"/>
                          <a:sym typeface="Mada"/>
                        </a:rPr>
                        <a:t>ring enhancement</a:t>
                      </a:r>
                      <a:r>
                        <a:rPr lang="ar" sz="1100">
                          <a:solidFill>
                            <a:srgbClr val="6AA84F"/>
                          </a:solidFill>
                          <a:latin typeface="Mada"/>
                          <a:ea typeface="Mada"/>
                          <a:cs typeface="Mada"/>
                          <a:sym typeface="Mada"/>
                        </a:rPr>
                        <a:t> with contrast and surrounding cerebral oedema</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CT brain:</a:t>
                      </a:r>
                      <a:r>
                        <a:rPr lang="ar" sz="1100">
                          <a:solidFill>
                            <a:schemeClr val="dk1"/>
                          </a:solidFill>
                          <a:latin typeface="Mada"/>
                          <a:ea typeface="Mada"/>
                          <a:cs typeface="Mada"/>
                          <a:sym typeface="Mada"/>
                        </a:rPr>
                        <a:t> If abscess </a:t>
                      </a:r>
                      <a:r>
                        <a:rPr lang="ar" sz="1100">
                          <a:solidFill>
                            <a:srgbClr val="CC0000"/>
                          </a:solidFill>
                          <a:latin typeface="Mada"/>
                          <a:ea typeface="Mada"/>
                          <a:cs typeface="Mada"/>
                          <a:sym typeface="Mada"/>
                        </a:rPr>
                        <a:t>more than 2.5cm</a:t>
                      </a:r>
                      <a:r>
                        <a:rPr lang="ar" sz="1100">
                          <a:solidFill>
                            <a:schemeClr val="dk1"/>
                          </a:solidFill>
                          <a:latin typeface="Mada"/>
                          <a:ea typeface="Mada"/>
                          <a:cs typeface="Mada"/>
                          <a:sym typeface="Mada"/>
                        </a:rPr>
                        <a:t> then </a:t>
                      </a:r>
                      <a:r>
                        <a:rPr b="1" lang="ar" sz="1100">
                          <a:solidFill>
                            <a:srgbClr val="CC0000"/>
                          </a:solidFill>
                          <a:latin typeface="Mada"/>
                          <a:ea typeface="Mada"/>
                          <a:cs typeface="Mada"/>
                          <a:sym typeface="Mada"/>
                        </a:rPr>
                        <a:t>surgical drainage</a:t>
                      </a:r>
                      <a:r>
                        <a:rPr lang="ar" sz="1100">
                          <a:solidFill>
                            <a:schemeClr val="dk1"/>
                          </a:solidFill>
                          <a:latin typeface="Mada"/>
                          <a:ea typeface="Mada"/>
                          <a:cs typeface="Mada"/>
                          <a:sym typeface="Mada"/>
                        </a:rPr>
                        <a:t>. And if patient neurologically unstable or decrease LOC drain regardless of size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200">
                          <a:solidFill>
                            <a:schemeClr val="dk1"/>
                          </a:solidFill>
                          <a:latin typeface="Mada"/>
                          <a:ea typeface="Mada"/>
                          <a:cs typeface="Mada"/>
                          <a:sym typeface="Mada"/>
                        </a:rPr>
                        <a:t>Antimicrobials: </a:t>
                      </a:r>
                      <a:r>
                        <a:rPr lang="ar" sz="1200">
                          <a:solidFill>
                            <a:schemeClr val="dk1"/>
                          </a:solidFill>
                          <a:latin typeface="Mada"/>
                          <a:ea typeface="Mada"/>
                          <a:cs typeface="Mada"/>
                          <a:sym typeface="Mada"/>
                        </a:rPr>
                        <a:t>empirically Ceftriaxone with metronidazole, otherwise according to susceptibility</a:t>
                      </a:r>
                      <a:endParaRPr sz="1100">
                        <a:solidFill>
                          <a:schemeClr val="dk1"/>
                        </a:solidFill>
                        <a:latin typeface="Mada"/>
                        <a:ea typeface="Mada"/>
                        <a:cs typeface="Mada"/>
                        <a:sym typeface="Mada"/>
                      </a:endParaRPr>
                    </a:p>
                  </a:txBody>
                  <a:tcPr marT="91425" marB="91425" marR="91425" marL="91425"/>
                </a:tc>
              </a:tr>
            </a:tbl>
          </a:graphicData>
        </a:graphic>
      </p:graphicFrame>
      <p:sp>
        <p:nvSpPr>
          <p:cNvPr id="834" name="Google Shape;834;p51"/>
          <p:cNvSpPr txBox="1"/>
          <p:nvPr/>
        </p:nvSpPr>
        <p:spPr>
          <a:xfrm>
            <a:off x="-2600325" y="3314700"/>
            <a:ext cx="2409900" cy="400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t/>
            </a:r>
            <a:endParaRPr>
              <a:latin typeface="Alegreya"/>
              <a:ea typeface="Alegreya"/>
              <a:cs typeface="Alegreya"/>
              <a:sym typeface="Alegreya"/>
            </a:endParaRPr>
          </a:p>
        </p:txBody>
      </p:sp>
      <p:sp>
        <p:nvSpPr>
          <p:cNvPr id="835" name="Google Shape;835;p51"/>
          <p:cNvSpPr txBox="1"/>
          <p:nvPr/>
        </p:nvSpPr>
        <p:spPr>
          <a:xfrm>
            <a:off x="-2371725" y="5057775"/>
            <a:ext cx="23718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S&amp;S: </a:t>
            </a:r>
            <a:endParaRPr sz="1200">
              <a:solidFill>
                <a:srgbClr val="3F3F3F"/>
              </a:solidFill>
              <a:latin typeface="Mada"/>
              <a:ea typeface="Mada"/>
              <a:cs typeface="Mada"/>
              <a:sym typeface="Mada"/>
            </a:endParaRPr>
          </a:p>
          <a:p>
            <a:pPr indent="-304800" lvl="1" marL="91440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Fever, Headache, Meningism, Drowsiness</a:t>
            </a:r>
            <a:endParaRPr sz="1200">
              <a:solidFill>
                <a:srgbClr val="3F3F3F"/>
              </a:solidFill>
              <a:latin typeface="Mada"/>
              <a:ea typeface="Mada"/>
              <a:cs typeface="Mada"/>
              <a:sym typeface="Mada"/>
            </a:endParaRPr>
          </a:p>
          <a:p>
            <a:pPr indent="-304800" lvl="1" marL="914400" rtl="0" algn="l">
              <a:spcBef>
                <a:spcPts val="0"/>
              </a:spcBef>
              <a:spcAft>
                <a:spcPts val="0"/>
              </a:spcAft>
              <a:buClr>
                <a:srgbClr val="3F3F3F"/>
              </a:buClr>
              <a:buSzPts val="1200"/>
              <a:buFont typeface="Mada"/>
              <a:buChar char="○"/>
            </a:pPr>
            <a:r>
              <a:rPr lang="ar" sz="1200">
                <a:solidFill>
                  <a:srgbClr val="3F3F3F"/>
                </a:solidFill>
                <a:latin typeface="Mada"/>
                <a:ea typeface="Mada"/>
                <a:cs typeface="Mada"/>
                <a:sym typeface="Mada"/>
              </a:rPr>
              <a:t>Seizures, raised intracranial pressure and focal hemisphere signs occur alone or in combination. </a:t>
            </a:r>
            <a:endParaRPr sz="1200">
              <a:solidFill>
                <a:srgbClr val="3F3F3F"/>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52"/>
          <p:cNvSpPr/>
          <p:nvPr/>
        </p:nvSpPr>
        <p:spPr>
          <a:xfrm>
            <a:off x="1034725" y="10307950"/>
            <a:ext cx="42600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Q1:A | Q2:E | Q3:C | Q4:A | Q5:E </a:t>
            </a:r>
            <a:r>
              <a:rPr lang="ar" sz="1200">
                <a:solidFill>
                  <a:schemeClr val="lt1"/>
                </a:solidFill>
                <a:latin typeface="Cabin"/>
                <a:ea typeface="Cabin"/>
                <a:cs typeface="Cabin"/>
                <a:sym typeface="Cabin"/>
              </a:rPr>
              <a:t>| Q6:E</a:t>
            </a:r>
            <a:endParaRPr sz="1200">
              <a:solidFill>
                <a:srgbClr val="FFFFFF"/>
              </a:solidFill>
              <a:latin typeface="Cabin"/>
              <a:ea typeface="Cabin"/>
              <a:cs typeface="Cabin"/>
              <a:sym typeface="Cabin"/>
            </a:endParaRPr>
          </a:p>
        </p:txBody>
      </p:sp>
      <p:sp>
        <p:nvSpPr>
          <p:cNvPr id="841" name="Google Shape;841;p52"/>
          <p:cNvSpPr txBox="1"/>
          <p:nvPr/>
        </p:nvSpPr>
        <p:spPr>
          <a:xfrm>
            <a:off x="171650" y="942975"/>
            <a:ext cx="6846300" cy="879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1- A man comes to the emergency department with fever, severe headache, neck stiffness, and photophobia. On physical examination he is found to have weakness of his left arm and leg. What is the most appropriate next step in the management of this patient?</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latin typeface="Cabin"/>
                <a:ea typeface="Cabin"/>
                <a:cs typeface="Cabin"/>
                <a:sym typeface="Cabin"/>
              </a:rPr>
              <a:t>A- Ceftriaxone, vancomycin, and steroids. </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latin typeface="Cabin"/>
                <a:ea typeface="Cabin"/>
                <a:cs typeface="Cabin"/>
                <a:sym typeface="Cabin"/>
              </a:rPr>
              <a:t>B- Head CT. </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latin typeface="Cabin"/>
                <a:ea typeface="Cabin"/>
                <a:cs typeface="Cabin"/>
                <a:sym typeface="Cabin"/>
              </a:rPr>
              <a:t>C- Ceftriaxone. </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latin typeface="Cabin"/>
                <a:ea typeface="Cabin"/>
                <a:cs typeface="Cabin"/>
                <a:sym typeface="Cabin"/>
              </a:rPr>
              <a:t>D- Neurology consultation. </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latin typeface="Cabin"/>
                <a:ea typeface="Cabin"/>
                <a:cs typeface="Cabin"/>
                <a:sym typeface="Cabin"/>
              </a:rPr>
              <a:t>E- Steroids.</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2- A 52-year-old previously healthy woman presents with behavioral abnormalities and aphasia. Her husband reports that her symptoms began 3 days ago with fever and headache. On examination, she has a temperature of 38.4°C (101°F), mild nuchal rigidity, and agitation. When questioned, she repeats the question or responds with nonsense words. CT scan shows mild temporal hypodensity on the right; CSF examination shows 354 WBC with 75% lymphocytes. The CSF protein is elevated at 167 mg/dL, but the CSF glucose is normal at 112 (simultaneous peripheral glucose 142).</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A- Pneumococcal meningitis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B- Cryptococcal meningitis</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C- Coxsackievirus (aseptic) meningitis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D- Listeria monocytogenes meningitis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E-  Herpes simplex encephalitis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3- A 28-year-old alcoholic has recently been treated for lung abscess. Three days before this admission, the patient develops headache, fever, and mild right-sided weakness. His MRI scan is shown in the following figure.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A- Pneumococcal meningitis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B- Coxsackievirus (aseptic) meningitis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C- Pyogenic brain abscess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D- Herpes simplex encephalitis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E- Cerebral cysticercosis</a:t>
            </a:r>
            <a:endParaRPr b="1" sz="1000">
              <a:solidFill>
                <a:schemeClr val="accent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4- An 18 year old male student has been home from university for 3 days, during which time he has become increasingly drowsy. He is able to be roused but is disorientated. He has a temperature of 39°C, has marked neck stiffness and a positive Kernig’s sign. He has developed a spotting, non-blanching rash over his anterior chest wall. He has no focal neurological deficit. What is the most appropriate next course of</a:t>
            </a:r>
            <a:endParaRPr b="1" sz="1000">
              <a:solidFill>
                <a:schemeClr val="accent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action?</a:t>
            </a:r>
            <a:endParaRPr b="1" sz="1000">
              <a:solidFill>
                <a:schemeClr val="accent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A. Administer intravenous (IV) benzylpenicillin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B. Arrange for a computed tomography (CT) brain scan</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C. Carry out a lumbar puncture</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D. Puncture one of the purpuric lesions for microscopic analysis</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E. Take blood for viral polymerase chain reaction (PCR) test</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5- With regard to the patient in Question 4, IV benzylpenicillin has now been administered and his cerebral imaging has been shown to be normal. A lumbar puncture has been carried out. What is the most likely pattern of abnormality</a:t>
            </a:r>
            <a:endParaRPr b="1" sz="1000">
              <a:solidFill>
                <a:schemeClr val="accent2"/>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to emerge in cerebrospinal fluid (CSF)?</a:t>
            </a:r>
            <a:endParaRPr b="1" sz="1000">
              <a:solidFill>
                <a:schemeClr val="accent2"/>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A- Normal white cells, normal protein, low glucose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B- Normal white cells, raised protein, normal glucose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C- Raised white cells (90% lymphocytes), raised protein, low glucose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D- Raised white cells (90% neutrophils), normal protein, normal glucose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E- Raised white cells (90% neutrophils), raised protein, low glucose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6- A 35 year old female presents with a 6-day history of delirium and disorientation. She is pyrexial but aside from being unable to answer questions or follow direction, exhibits no neurological deficit. After normal imaging has been carried out, a lumbar puncture is done, which shows the following results: white cell count 35 × 109/L; blood film – 90% lymphocytes; CSF protein 0.65 g/L; CSF glucose 4.2 mmol/L (76 mg/dL); serum glucose 6.0 mmol/L (108 mg/dL) (normal CSF glucose is &gt; 60% of contemporary serum glucose). Which process would be a likely cause of this?</a:t>
            </a:r>
            <a:endParaRPr b="1" sz="1000">
              <a:solidFill>
                <a:schemeClr val="accent2"/>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A- Brainstem encephalitis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B- Meningococcal meningitis</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C- Subarachnoid haemorrhage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D- Tuberculous meningitis</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800">
                <a:solidFill>
                  <a:schemeClr val="dk1"/>
                </a:solidFill>
                <a:latin typeface="Cabin"/>
                <a:ea typeface="Cabin"/>
                <a:cs typeface="Cabin"/>
                <a:sym typeface="Cabin"/>
              </a:rPr>
              <a:t>E- Viral encephalitis</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a:p>
        </p:txBody>
      </p:sp>
      <p:sp>
        <p:nvSpPr>
          <p:cNvPr id="842" name="Google Shape;842;p52"/>
          <p:cNvSpPr txBox="1"/>
          <p:nvPr/>
        </p:nvSpPr>
        <p:spPr>
          <a:xfrm>
            <a:off x="-3756500" y="468550"/>
            <a:ext cx="3000000" cy="3000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ar" sz="1000">
                <a:solidFill>
                  <a:schemeClr val="accent2"/>
                </a:solidFill>
                <a:latin typeface="Cabin"/>
                <a:ea typeface="Cabin"/>
                <a:cs typeface="Cabin"/>
                <a:sym typeface="Cabin"/>
              </a:rPr>
              <a:t>Q1: </a:t>
            </a:r>
            <a:r>
              <a:rPr b="1" lang="ar" sz="1000">
                <a:solidFill>
                  <a:schemeClr val="accent6"/>
                </a:solidFill>
                <a:latin typeface="Cabin"/>
                <a:ea typeface="Cabin"/>
                <a:cs typeface="Cabin"/>
                <a:sym typeface="Cabin"/>
              </a:rPr>
              <a:t>A 23-year-old male complaining of fever and headache. Examination shows temp 38 and neck stiffness. Neural examination and funduscopic examinations are normal. Which one of the following is the appropriate step</a:t>
            </a:r>
            <a:r>
              <a:rPr b="1" lang="ar" sz="1000">
                <a:solidFill>
                  <a:schemeClr val="accent2"/>
                </a:solidFill>
                <a:latin typeface="Cabin"/>
                <a:ea typeface="Cabin"/>
                <a:cs typeface="Cabin"/>
                <a:sym typeface="Cabin"/>
              </a:rPr>
              <a:t>?</a:t>
            </a:r>
            <a:endParaRPr b="1" sz="1000">
              <a:solidFill>
                <a:schemeClr val="accent2"/>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A- CT scan if normal Do LP if CSF abnormal start combination antibiotics </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B- Urgent LP if abnormal CSF start combination antibiotics. </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C- Urgent LP and start combination antibiotics. </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D- Start antiviral therapy </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sz="800">
              <a:solidFill>
                <a:srgbClr val="E69138"/>
              </a:solidFill>
              <a:latin typeface="Cabin"/>
              <a:ea typeface="Cabin"/>
              <a:cs typeface="Cabin"/>
              <a:sym typeface="Cabin"/>
            </a:endParaRPr>
          </a:p>
          <a:p>
            <a:pPr indent="0" lvl="0" marL="0" rtl="0" algn="just">
              <a:spcBef>
                <a:spcPts val="0"/>
              </a:spcBef>
              <a:spcAft>
                <a:spcPts val="0"/>
              </a:spcAft>
              <a:buNone/>
            </a:pPr>
            <a:r>
              <a:rPr b="1" lang="ar" sz="1000">
                <a:solidFill>
                  <a:schemeClr val="accent2"/>
                </a:solidFill>
                <a:latin typeface="Cabin"/>
                <a:ea typeface="Cabin"/>
                <a:cs typeface="Cabin"/>
                <a:sym typeface="Cabin"/>
              </a:rPr>
              <a:t>Q2: An 18-year-old with a 1-week history of fever, headache, increasing confusion, and lethargy presents to the emergency room. His physical examination is normal, and he has no focal neurologic signs. The CT scan of his head is negative.</a:t>
            </a:r>
            <a:endParaRPr b="1" sz="1000">
              <a:solidFill>
                <a:schemeClr val="accent2"/>
              </a:solidFill>
              <a:latin typeface="Cabin"/>
              <a:ea typeface="Cabin"/>
              <a:cs typeface="Cabin"/>
              <a:sym typeface="Cabin"/>
            </a:endParaRPr>
          </a:p>
          <a:p>
            <a:pPr indent="0" lvl="0" marL="0" rtl="0" algn="just">
              <a:spcBef>
                <a:spcPts val="0"/>
              </a:spcBef>
              <a:spcAft>
                <a:spcPts val="0"/>
              </a:spcAft>
              <a:buNone/>
            </a:pPr>
            <a:r>
              <a:rPr b="1" lang="ar" sz="1000">
                <a:solidFill>
                  <a:schemeClr val="accent2"/>
                </a:solidFill>
                <a:latin typeface="Cabin"/>
                <a:ea typeface="Cabin"/>
                <a:cs typeface="Cabin"/>
                <a:sym typeface="Cabin"/>
              </a:rPr>
              <a:t>An LP reveals a WBC count of 250/mm3, with 78% lymphocytes and red blood cells (RBCs) 500/mm3 in tube 1 and 630/mm3 in tube 2, respectively. No organisms are seen on Gram stain. Which of the following is the best next step?</a:t>
            </a:r>
            <a:endParaRPr b="1" sz="1000">
              <a:solidFill>
                <a:schemeClr val="accent2"/>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A- Intravenous ceftriaxone, acyclovir, and vancomycin</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B- Intravenous fluconazole</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C- Intravenous azithromycin</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D- Careful observation with no antibiotics</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sz="800">
              <a:solidFill>
                <a:schemeClr val="accent2"/>
              </a:solidFill>
              <a:latin typeface="Cabin"/>
              <a:ea typeface="Cabin"/>
              <a:cs typeface="Cabin"/>
              <a:sym typeface="Cabin"/>
            </a:endParaRPr>
          </a:p>
          <a:p>
            <a:pPr indent="0" lvl="0" marL="0" rtl="0" algn="l">
              <a:spcBef>
                <a:spcPts val="0"/>
              </a:spcBef>
              <a:spcAft>
                <a:spcPts val="0"/>
              </a:spcAft>
              <a:buNone/>
            </a:pPr>
            <a:r>
              <a:rPr b="1" lang="ar" sz="1000">
                <a:solidFill>
                  <a:schemeClr val="accent2"/>
                </a:solidFill>
                <a:latin typeface="Cabin"/>
                <a:ea typeface="Cabin"/>
                <a:cs typeface="Cabin"/>
                <a:sym typeface="Cabin"/>
              </a:rPr>
              <a:t>Q3: </a:t>
            </a:r>
            <a:r>
              <a:rPr b="1" lang="ar" sz="1000">
                <a:solidFill>
                  <a:schemeClr val="accent2"/>
                </a:solidFill>
              </a:rPr>
              <a:t>A 55-year-old man with a long history of alcohol abuse presents with a 3-week history of progressive confusion and stupor. On examination he is afebrile, but he has a new right sixth cranial nerve palsy and tremulousness of all four extremities. His CSF has 250 WBCs/mm3, with 68% lymphocytes. There are 300 RBCs/mm3 Protein levels are high, and the ratio of CSF to serum glucose is very low. He is started on ceftriaxone, vancomycin, and acyclovir. A purified protein derivative (PPD) placed on admission is positive, and bacterial cultures are negative at 48 hours. Which of the following would help to confirm the diagnosis?</a:t>
            </a:r>
            <a:endParaRPr b="1" sz="1000">
              <a:solidFill>
                <a:schemeClr val="accent2"/>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A- Gram stain of throat scrapings</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B- CT of the head with contrast</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C- MRI of the head</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D- Repeat LP after 48 hours of therapy</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E- Herpes simplex virus PCR</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sz="800">
              <a:solidFill>
                <a:schemeClr val="accent2"/>
              </a:solidFill>
              <a:latin typeface="Cabin"/>
              <a:ea typeface="Cabin"/>
              <a:cs typeface="Cabin"/>
              <a:sym typeface="Cabin"/>
            </a:endParaRPr>
          </a:p>
          <a:p>
            <a:pPr indent="0" lvl="0" marL="0" rtl="0" algn="just">
              <a:spcBef>
                <a:spcPts val="0"/>
              </a:spcBef>
              <a:spcAft>
                <a:spcPts val="0"/>
              </a:spcAft>
              <a:buNone/>
            </a:pPr>
            <a:r>
              <a:rPr b="1" lang="ar" sz="1000">
                <a:solidFill>
                  <a:schemeClr val="accent2"/>
                </a:solidFill>
                <a:latin typeface="Cabin"/>
                <a:ea typeface="Cabin"/>
                <a:cs typeface="Cabin"/>
                <a:sym typeface="Cabin"/>
              </a:rPr>
              <a:t>Q4: </a:t>
            </a:r>
            <a:r>
              <a:rPr b="1" lang="ar" sz="1000">
                <a:solidFill>
                  <a:schemeClr val="accent6"/>
                </a:solidFill>
                <a:latin typeface="Cabin"/>
                <a:ea typeface="Cabin"/>
                <a:cs typeface="Cabin"/>
                <a:sym typeface="Cabin"/>
              </a:rPr>
              <a:t>A 20 years old previously healthy male is admitted with bacterial meningitis. He is empirically started immediately on vancomycin and high dose of ceftriaxone for bacterial Meningitis. Which one of the following reasons vancomycin was added to the treatment regimen of the patient</a:t>
            </a:r>
            <a:r>
              <a:rPr b="1" lang="ar" sz="1000">
                <a:solidFill>
                  <a:schemeClr val="accent2"/>
                </a:solidFill>
                <a:latin typeface="Cabin"/>
                <a:ea typeface="Cabin"/>
                <a:cs typeface="Cabin"/>
                <a:sym typeface="Cabin"/>
              </a:rPr>
              <a:t>?</a:t>
            </a:r>
            <a:endParaRPr b="1" sz="1000">
              <a:solidFill>
                <a:schemeClr val="accent2"/>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A- Meningitis with Listeria monocytogenes resistant to ceftriaxone </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B- Meningitis with methicillin resistant staphylococcus aureus (MRSA) </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C- Penicillin and cephalosporin resistance in meningococci </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D- Penicillin and cephalosporin resistance in Pneumococcus </a:t>
            </a:r>
            <a:endParaRPr sz="800">
              <a:solidFill>
                <a:schemeClr val="dk1"/>
              </a:solidFill>
              <a:latin typeface="Cabin"/>
              <a:ea typeface="Cabin"/>
              <a:cs typeface="Cabin"/>
              <a:sym typeface="Cabin"/>
            </a:endParaRPr>
          </a:p>
          <a:p>
            <a:pPr indent="0" lvl="0" marL="0" rtl="0" algn="l">
              <a:spcBef>
                <a:spcPts val="0"/>
              </a:spcBef>
              <a:spcAft>
                <a:spcPts val="0"/>
              </a:spcAft>
              <a:buNone/>
            </a:pPr>
            <a:r>
              <a:t/>
            </a:r>
            <a:endParaRPr sz="800">
              <a:solidFill>
                <a:schemeClr val="dk1"/>
              </a:solidFill>
              <a:latin typeface="Cabin"/>
              <a:ea typeface="Cabin"/>
              <a:cs typeface="Cabin"/>
              <a:sym typeface="Cabin"/>
            </a:endParaRPr>
          </a:p>
          <a:p>
            <a:pPr indent="0" lvl="0" marL="0" rtl="0" algn="l">
              <a:spcBef>
                <a:spcPts val="0"/>
              </a:spcBef>
              <a:spcAft>
                <a:spcPts val="0"/>
              </a:spcAft>
              <a:buNone/>
            </a:pPr>
            <a:r>
              <a:rPr b="1" lang="ar" sz="1000">
                <a:solidFill>
                  <a:schemeClr val="accent2"/>
                </a:solidFill>
                <a:latin typeface="Cabin"/>
                <a:ea typeface="Cabin"/>
                <a:cs typeface="Cabin"/>
                <a:sym typeface="Cabin"/>
              </a:rPr>
              <a:t>Q5: A 65-year-old man with colon cancer on chemotherapy presents with a fever and headache of 3-day duration. An LP is performed, and Gram stain reveals gram-positive rods. Which of the following therapies is most likely to treat the organism?</a:t>
            </a:r>
            <a:endParaRPr b="1" sz="1000">
              <a:solidFill>
                <a:schemeClr val="accent2"/>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A- Vancomycin</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B- Metronidazole</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C- Ampicillin</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D- Gentamicin</a:t>
            </a:r>
            <a:endParaRPr sz="800">
              <a:solidFill>
                <a:schemeClr val="dk1"/>
              </a:solidFill>
              <a:latin typeface="Cabin"/>
              <a:ea typeface="Cabin"/>
              <a:cs typeface="Cabin"/>
              <a:sym typeface="Cabin"/>
            </a:endParaRPr>
          </a:p>
          <a:p>
            <a:pPr indent="0" lvl="0" marL="0" rtl="0" algn="l">
              <a:spcBef>
                <a:spcPts val="0"/>
              </a:spcBef>
              <a:spcAft>
                <a:spcPts val="0"/>
              </a:spcAft>
              <a:buNone/>
            </a:pPr>
            <a:r>
              <a:rPr lang="ar" sz="800">
                <a:solidFill>
                  <a:schemeClr val="dk1"/>
                </a:solidFill>
                <a:latin typeface="Cabin"/>
                <a:ea typeface="Cabin"/>
                <a:cs typeface="Cabin"/>
                <a:sym typeface="Cabin"/>
              </a:rPr>
              <a:t>E- Ceftriaxone</a:t>
            </a:r>
            <a:endParaRPr/>
          </a:p>
        </p:txBody>
      </p:sp>
      <p:grpSp>
        <p:nvGrpSpPr>
          <p:cNvPr id="843" name="Google Shape;843;p52"/>
          <p:cNvGrpSpPr/>
          <p:nvPr/>
        </p:nvGrpSpPr>
        <p:grpSpPr>
          <a:xfrm>
            <a:off x="5686775" y="10392850"/>
            <a:ext cx="1411200" cy="209400"/>
            <a:chOff x="5686775" y="10392850"/>
            <a:chExt cx="1411200" cy="209400"/>
          </a:xfrm>
        </p:grpSpPr>
        <p:sp>
          <p:nvSpPr>
            <p:cNvPr id="844" name="Google Shape;844;p52">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845" name="Google Shape;845;p52"/>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6" name="Google Shape;846;p52"/>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847" name="Google Shape;847;p52"/>
          <p:cNvSpPr txBox="1"/>
          <p:nvPr/>
        </p:nvSpPr>
        <p:spPr>
          <a:xfrm>
            <a:off x="7712400" y="0"/>
            <a:ext cx="5577300" cy="100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Answers</a:t>
            </a:r>
            <a:endParaRPr b="1"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ar" sz="1000">
                <a:latin typeface="Mada"/>
                <a:ea typeface="Mada"/>
                <a:cs typeface="Mada"/>
                <a:sym typeface="Mada"/>
              </a:rPr>
              <a:t>1- </a:t>
            </a:r>
            <a:r>
              <a:rPr b="1" lang="ar" sz="1000">
                <a:latin typeface="Mada"/>
                <a:ea typeface="Mada"/>
                <a:cs typeface="Mada"/>
                <a:sym typeface="Mada"/>
              </a:rPr>
              <a:t>Answer: A. </a:t>
            </a:r>
            <a:r>
              <a:rPr lang="ar" sz="1000">
                <a:latin typeface="Mada"/>
                <a:ea typeface="Mada"/>
                <a:cs typeface="Mada"/>
                <a:sym typeface="Mada"/>
              </a:rPr>
              <a:t>When there is a contraindication to an immediate LP, the most important step is to initiate treatment. Ceftriaxone or steroids alone would not be sufficient. This patient’s presentation is clear for meningitis. Although antibiotics may decrease the sensitivity of the CSF culture, it is more important to prevent neurological damage from untreated meningitis than it is to have a specific microbiological diagnosis. You can also still use the Gram stain and bacterial antigen detection methods to establish a diagnosis after the start of antibiotics, although they cannot tell sensitivity patterns. A head CT is important for this patient because of focal neurological deficits, but it is more important to initiate therapy. In addition, if the head CT shows a mass lesion, you may never be able to perform an LP.</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ar" sz="1000">
                <a:latin typeface="Mada"/>
                <a:ea typeface="Mada"/>
                <a:cs typeface="Mada"/>
                <a:sym typeface="Mada"/>
              </a:rPr>
              <a:t>2-Answer: E </a:t>
            </a:r>
            <a:r>
              <a:rPr lang="ar" sz="1000">
                <a:latin typeface="Mada"/>
                <a:ea typeface="Mada"/>
                <a:cs typeface="Mada"/>
                <a:sym typeface="Mada"/>
              </a:rPr>
              <a:t>CSF infections can present with meningeal inflammation, parenchymal involvement, or both. The patient in question 378 has both meningitis (fever, nuchal rigidity, CSF pleocytosis) and focal brain involvement (temporal lobe signs). The combination of high lymphocyte count in the CSF with cortical brain dysfunction indicates encephalitis. The most common cause of sporadic (ie, nonepidemic) encephalitis is herpes simplex encephalitis; prompt diagnosis and treatment with intravenous acyclovir can decrease permanent brain damage and improve survival. The commonest cause of seasonal encephalitis in the United States is now West Nile virus infection. Viral (aseptic) meningitis causes a similar lymphocytic pleocytosis with normal CSF glucose level but is not associated with brain dysfunction such as</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3-Answer: C </a:t>
            </a:r>
            <a:r>
              <a:rPr lang="ar" sz="1000">
                <a:latin typeface="Mada"/>
                <a:ea typeface="Mada"/>
                <a:cs typeface="Mada"/>
                <a:sym typeface="Mada"/>
              </a:rPr>
              <a:t>with focal findings and a history of pyogenic lung infection has a brain</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latin typeface="Mada"/>
                <a:ea typeface="Mada"/>
                <a:cs typeface="Mada"/>
                <a:sym typeface="Mada"/>
              </a:rPr>
              <a:t>abscess. Organisms can gain access to the pulmonary veins and then be spread hematogenously to various organs of the body, bypassing the normal sieving effect of the pulmonary capillaries. Lumbar puncture is contraindicated in the presence of mass effect, but would usually show only a small number of white blood cells, a high protein, and elevated CSF pressure. Bacterial meningitis (due to the pneumococcus or Listeria monocytogenes, for instance) almost</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latin typeface="Mada"/>
                <a:ea typeface="Mada"/>
                <a:cs typeface="Mada"/>
                <a:sym typeface="Mada"/>
              </a:rPr>
              <a:t>always causes a neutrophilic pleocytosis and low CSF glucose due to phagocytosis of the proliferating organisms by polymorphonuclear leukocytes. CSF glucose will also be low (&lt;2/3 of simultaneous blood glucose) in fungal, tuberculous, and carcinomatous meningitis, but these conditions can easily be separated from bacterial meningitis by their subacute to chronic onset and the predominance of lymphocytes (rather than neutrophils) in the CSF. Cryptococcal meningitis, fungal meningitis seen in patients with T-cell dysfunction such as AIDS, presents with chronic to subacute symptoms and a very high CSF protein level; India ink stain and elevated cryptococcal antigen levels will be diagnostic. Cerebral cysticercosis (due to Taenia solium infection) is often associated with calcified or</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multiple small cystic lesions, which serve as a seizure focus, although hydrocephalus and chronic meningitis can occasionally occur. Almost all patients acquire the tapeworm infection in emerging nations, where meat inspection and sanitation practices are less well developed. History and CNS imaging will usually distinguish pyogenic brain abscess from cysticercosis.</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latin typeface="Mada"/>
              <a:ea typeface="Mada"/>
              <a:cs typeface="Mada"/>
              <a:sym typeface="Mada"/>
            </a:endParaRPr>
          </a:p>
          <a:p>
            <a:pPr indent="0" lvl="0" marL="0" rtl="0" algn="l">
              <a:spcBef>
                <a:spcPts val="0"/>
              </a:spcBef>
              <a:spcAft>
                <a:spcPts val="0"/>
              </a:spcAft>
              <a:buNone/>
            </a:pPr>
            <a:r>
              <a:rPr b="1" lang="ar" sz="1000">
                <a:latin typeface="Mada"/>
                <a:ea typeface="Mada"/>
                <a:cs typeface="Mada"/>
                <a:sym typeface="Mada"/>
              </a:rPr>
              <a:t>4- Answer: A. </a:t>
            </a:r>
            <a:r>
              <a:rPr lang="ar" sz="1000">
                <a:latin typeface="Mada"/>
                <a:ea typeface="Mada"/>
                <a:cs typeface="Mada"/>
                <a:sym typeface="Mada"/>
              </a:rPr>
              <a:t>This is a classic scenario with rapidly evolving clinical disease where it is important to treat first and think later! The rapid development of meningococcal sepsis is a severe threat to life and limb and requires immediate treatment. Investigation with imaging, bloods and, if necessary, a lumbar puncture can be carried out in due course, but only once the serious underlying sepsis has been addressed.</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ar" sz="1000">
                <a:latin typeface="Mada"/>
                <a:ea typeface="Mada"/>
                <a:cs typeface="Mada"/>
                <a:sym typeface="Mada"/>
              </a:rPr>
              <a:t>5- Answer: E.</a:t>
            </a:r>
            <a:r>
              <a:rPr lang="ar" sz="1000">
                <a:latin typeface="Mada"/>
                <a:ea typeface="Mada"/>
                <a:cs typeface="Mada"/>
                <a:sym typeface="Mada"/>
              </a:rPr>
              <a:t> Acute bacterial meningitis (unless already treated with antibiotics) will cause a rise in neutrophils in CSF. Bacterial infection will usually raise protein and lower glucose. Viral encephalitis will cause a rise in CSF lymphocytes and often have little effect on protein and glucose. A raised CSF protein and no effect on white cells is characteristic of inflammatory processes such as Guillain–Barré syndrome.</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6- Answer: E. </a:t>
            </a:r>
            <a:r>
              <a:rPr lang="ar" sz="1000">
                <a:solidFill>
                  <a:schemeClr val="dk1"/>
                </a:solidFill>
                <a:latin typeface="Mada"/>
                <a:ea typeface="Mada"/>
                <a:cs typeface="Mada"/>
                <a:sym typeface="Mada"/>
              </a:rPr>
              <a:t>A raised neutrophil count in CSF is strongly associated with a bacterial infection, although the very earliest stages of a viral encephalitis may cause neutrophils to rise. Infections by mycobacteria, viruses, or partially treated bacterial meningitis may be associated with lymphocytic CSF. Where there has been a large subarachnoid haemorrhage, the irritant effect of blood on the meninges may cause a lymphocytic CSF, but would more likely have an abrupt onset and mild (or no) pyrexia.</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Mada"/>
              <a:ea typeface="Mada"/>
              <a:cs typeface="Mada"/>
              <a:sym typeface="Mada"/>
            </a:endParaRPr>
          </a:p>
        </p:txBody>
      </p:sp>
      <p:pic>
        <p:nvPicPr>
          <p:cNvPr id="848" name="Google Shape;848;p52"/>
          <p:cNvPicPr preferRelativeResize="0"/>
          <p:nvPr/>
        </p:nvPicPr>
        <p:blipFill>
          <a:blip r:embed="rId6">
            <a:alphaModFix/>
          </a:blip>
          <a:stretch>
            <a:fillRect/>
          </a:stretch>
        </p:blipFill>
        <p:spPr>
          <a:xfrm>
            <a:off x="6010175" y="3911600"/>
            <a:ext cx="1360749" cy="11366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grpSp>
        <p:nvGrpSpPr>
          <p:cNvPr id="853" name="Google Shape;853;p53"/>
          <p:cNvGrpSpPr/>
          <p:nvPr/>
        </p:nvGrpSpPr>
        <p:grpSpPr>
          <a:xfrm>
            <a:off x="-1774523" y="-1292725"/>
            <a:ext cx="10683620" cy="8827587"/>
            <a:chOff x="-1774523" y="-1292725"/>
            <a:chExt cx="10683620" cy="8827587"/>
          </a:xfrm>
        </p:grpSpPr>
        <p:sp>
          <p:nvSpPr>
            <p:cNvPr id="854" name="Google Shape;854;p53"/>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855" name="Google Shape;855;p53"/>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6" name="Google Shape;856;p53"/>
            <p:cNvGrpSpPr/>
            <p:nvPr/>
          </p:nvGrpSpPr>
          <p:grpSpPr>
            <a:xfrm>
              <a:off x="6233909" y="4499366"/>
              <a:ext cx="294716" cy="273655"/>
              <a:chOff x="4786297" y="2980907"/>
              <a:chExt cx="189564" cy="189564"/>
            </a:xfrm>
          </p:grpSpPr>
          <p:sp>
            <p:nvSpPr>
              <p:cNvPr id="857" name="Google Shape;857;p53"/>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3"/>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3"/>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53"/>
            <p:cNvGrpSpPr/>
            <p:nvPr/>
          </p:nvGrpSpPr>
          <p:grpSpPr>
            <a:xfrm>
              <a:off x="6730897" y="2553643"/>
              <a:ext cx="323310" cy="273663"/>
              <a:chOff x="5099945" y="1562040"/>
              <a:chExt cx="215986" cy="196894"/>
            </a:xfrm>
          </p:grpSpPr>
          <p:sp>
            <p:nvSpPr>
              <p:cNvPr id="861" name="Google Shape;861;p53"/>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3"/>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3"/>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 name="Google Shape;864;p53"/>
            <p:cNvGrpSpPr/>
            <p:nvPr/>
          </p:nvGrpSpPr>
          <p:grpSpPr>
            <a:xfrm>
              <a:off x="5510564" y="5207134"/>
              <a:ext cx="460558" cy="192901"/>
              <a:chOff x="5427392" y="3652956"/>
              <a:chExt cx="296236" cy="133625"/>
            </a:xfrm>
          </p:grpSpPr>
          <p:sp>
            <p:nvSpPr>
              <p:cNvPr id="865" name="Google Shape;865;p53"/>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3"/>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3"/>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 name="Google Shape;868;p53"/>
            <p:cNvGrpSpPr/>
            <p:nvPr/>
          </p:nvGrpSpPr>
          <p:grpSpPr>
            <a:xfrm>
              <a:off x="7200498" y="2639841"/>
              <a:ext cx="271715" cy="241528"/>
              <a:chOff x="7456777" y="1936895"/>
              <a:chExt cx="174770" cy="167309"/>
            </a:xfrm>
          </p:grpSpPr>
          <p:sp>
            <p:nvSpPr>
              <p:cNvPr id="869" name="Google Shape;869;p53"/>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3"/>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3"/>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3"/>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 name="Google Shape;873;p53"/>
            <p:cNvGrpSpPr/>
            <p:nvPr/>
          </p:nvGrpSpPr>
          <p:grpSpPr>
            <a:xfrm>
              <a:off x="6187636" y="5036716"/>
              <a:ext cx="265989" cy="241390"/>
              <a:chOff x="3923092" y="3421606"/>
              <a:chExt cx="171087" cy="167214"/>
            </a:xfrm>
          </p:grpSpPr>
          <p:sp>
            <p:nvSpPr>
              <p:cNvPr id="874" name="Google Shape;874;p53"/>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3"/>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3"/>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3"/>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 name="Google Shape;878;p53"/>
            <p:cNvGrpSpPr/>
            <p:nvPr/>
          </p:nvGrpSpPr>
          <p:grpSpPr>
            <a:xfrm>
              <a:off x="5801382" y="4601754"/>
              <a:ext cx="120088" cy="295337"/>
              <a:chOff x="6689991" y="3974566"/>
              <a:chExt cx="77242" cy="204583"/>
            </a:xfrm>
          </p:grpSpPr>
          <p:sp>
            <p:nvSpPr>
              <p:cNvPr id="879" name="Google Shape;879;p53"/>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3"/>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3"/>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3"/>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3" name="Google Shape;883;p53"/>
            <p:cNvGrpSpPr/>
            <p:nvPr/>
          </p:nvGrpSpPr>
          <p:grpSpPr>
            <a:xfrm>
              <a:off x="5193184" y="5104648"/>
              <a:ext cx="120038" cy="295379"/>
              <a:chOff x="4308549" y="4159596"/>
              <a:chExt cx="77210" cy="204613"/>
            </a:xfrm>
          </p:grpSpPr>
          <p:sp>
            <p:nvSpPr>
              <p:cNvPr id="884" name="Google Shape;884;p53"/>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3"/>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3"/>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3"/>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 name="Google Shape;888;p53"/>
            <p:cNvGrpSpPr/>
            <p:nvPr/>
          </p:nvGrpSpPr>
          <p:grpSpPr>
            <a:xfrm>
              <a:off x="6630902" y="3487361"/>
              <a:ext cx="265720" cy="232428"/>
              <a:chOff x="4366946" y="1834186"/>
              <a:chExt cx="177537" cy="173778"/>
            </a:xfrm>
          </p:grpSpPr>
          <p:sp>
            <p:nvSpPr>
              <p:cNvPr id="889" name="Google Shape;889;p53"/>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3"/>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3"/>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3"/>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3" name="Google Shape;893;p53"/>
            <p:cNvGrpSpPr/>
            <p:nvPr/>
          </p:nvGrpSpPr>
          <p:grpSpPr>
            <a:xfrm>
              <a:off x="6693933" y="4917802"/>
              <a:ext cx="271715" cy="241530"/>
              <a:chOff x="7373945" y="2491538"/>
              <a:chExt cx="174770" cy="167311"/>
            </a:xfrm>
          </p:grpSpPr>
          <p:sp>
            <p:nvSpPr>
              <p:cNvPr id="894" name="Google Shape;894;p53"/>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3"/>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3"/>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3"/>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 name="Google Shape;898;p53"/>
            <p:cNvGrpSpPr/>
            <p:nvPr/>
          </p:nvGrpSpPr>
          <p:grpSpPr>
            <a:xfrm>
              <a:off x="7109737" y="3130115"/>
              <a:ext cx="120088" cy="295337"/>
              <a:chOff x="7089311" y="1211098"/>
              <a:chExt cx="77242" cy="204583"/>
            </a:xfrm>
          </p:grpSpPr>
          <p:sp>
            <p:nvSpPr>
              <p:cNvPr id="899" name="Google Shape;899;p53"/>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3"/>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3"/>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3"/>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3" name="Google Shape;903;p53"/>
            <p:cNvGrpSpPr/>
            <p:nvPr/>
          </p:nvGrpSpPr>
          <p:grpSpPr>
            <a:xfrm>
              <a:off x="6390144" y="3813442"/>
              <a:ext cx="1082091" cy="1072938"/>
              <a:chOff x="4332233" y="3324392"/>
              <a:chExt cx="1191206" cy="1180090"/>
            </a:xfrm>
          </p:grpSpPr>
          <p:sp>
            <p:nvSpPr>
              <p:cNvPr id="904" name="Google Shape;904;p53"/>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3"/>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3"/>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3"/>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3"/>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3"/>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3"/>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3"/>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53"/>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3"/>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3"/>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3"/>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3"/>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3"/>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3"/>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3"/>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3"/>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3"/>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3"/>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3"/>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53"/>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3"/>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3"/>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927" name="Google Shape;927;p53"/>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3"/>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3"/>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0" name="Google Shape;930;p53"/>
            <p:cNvGrpSpPr/>
            <p:nvPr/>
          </p:nvGrpSpPr>
          <p:grpSpPr>
            <a:xfrm>
              <a:off x="7002589" y="3756903"/>
              <a:ext cx="460558" cy="192901"/>
              <a:chOff x="5427392" y="3652956"/>
              <a:chExt cx="296236" cy="133625"/>
            </a:xfrm>
          </p:grpSpPr>
          <p:sp>
            <p:nvSpPr>
              <p:cNvPr id="931" name="Google Shape;931;p53"/>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3"/>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3"/>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34" name="Google Shape;934;p53"/>
          <p:cNvSpPr txBox="1"/>
          <p:nvPr/>
        </p:nvSpPr>
        <p:spPr>
          <a:xfrm>
            <a:off x="1991852" y="454388"/>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0">
                <a:solidFill>
                  <a:srgbClr val="543948"/>
                </a:solidFill>
                <a:latin typeface="Mada"/>
                <a:ea typeface="Mada"/>
                <a:cs typeface="Mada"/>
                <a:sym typeface="Mada"/>
              </a:rPr>
              <a:t>THANKS!!</a:t>
            </a:r>
            <a:endParaRPr b="1" sz="6000">
              <a:solidFill>
                <a:srgbClr val="543948"/>
              </a:solidFill>
              <a:latin typeface="Mada"/>
              <a:ea typeface="Mada"/>
              <a:cs typeface="Mada"/>
              <a:sym typeface="Mada"/>
            </a:endParaRPr>
          </a:p>
        </p:txBody>
      </p:sp>
      <p:grpSp>
        <p:nvGrpSpPr>
          <p:cNvPr id="935" name="Google Shape;935;p53"/>
          <p:cNvGrpSpPr/>
          <p:nvPr/>
        </p:nvGrpSpPr>
        <p:grpSpPr>
          <a:xfrm>
            <a:off x="799050" y="1860425"/>
            <a:ext cx="6541800" cy="2749716"/>
            <a:chOff x="799050" y="1894863"/>
            <a:chExt cx="6541800" cy="2749716"/>
          </a:xfrm>
        </p:grpSpPr>
        <p:sp>
          <p:nvSpPr>
            <p:cNvPr id="936" name="Google Shape;936;p53"/>
            <p:cNvSpPr txBox="1"/>
            <p:nvPr/>
          </p:nvSpPr>
          <p:spPr>
            <a:xfrm>
              <a:off x="799050" y="1894863"/>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937" name="Google Shape;937;p53"/>
            <p:cNvSpPr txBox="1"/>
            <p:nvPr/>
          </p:nvSpPr>
          <p:spPr>
            <a:xfrm>
              <a:off x="2266950" y="242222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Mohammed Ajarem</a:t>
              </a:r>
              <a:endParaRPr sz="1800">
                <a:latin typeface="Mada"/>
                <a:ea typeface="Mada"/>
                <a:cs typeface="Mada"/>
                <a:sym typeface="Mada"/>
              </a:endParaRPr>
            </a:p>
          </p:txBody>
        </p:sp>
        <p:sp>
          <p:nvSpPr>
            <p:cNvPr id="938" name="Google Shape;938;p53"/>
            <p:cNvSpPr txBox="1"/>
            <p:nvPr/>
          </p:nvSpPr>
          <p:spPr>
            <a:xfrm>
              <a:off x="1518900" y="3151863"/>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939" name="Google Shape;939;p53"/>
            <p:cNvSpPr txBox="1"/>
            <p:nvPr/>
          </p:nvSpPr>
          <p:spPr>
            <a:xfrm>
              <a:off x="2266950" y="373347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Khalid Alharbi</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Amirah Aldakhilallah</a:t>
              </a:r>
              <a:endParaRPr sz="1800">
                <a:latin typeface="Mada"/>
                <a:ea typeface="Mada"/>
                <a:cs typeface="Mada"/>
                <a:sym typeface="Mada"/>
              </a:endParaRPr>
            </a:p>
          </p:txBody>
        </p:sp>
      </p:grpSp>
      <p:grpSp>
        <p:nvGrpSpPr>
          <p:cNvPr id="940" name="Google Shape;940;p53"/>
          <p:cNvGrpSpPr/>
          <p:nvPr/>
        </p:nvGrpSpPr>
        <p:grpSpPr>
          <a:xfrm>
            <a:off x="-1685884" y="5753484"/>
            <a:ext cx="10384167" cy="4605366"/>
            <a:chOff x="-1557559" y="5606217"/>
            <a:chExt cx="10384167" cy="4605366"/>
          </a:xfrm>
        </p:grpSpPr>
        <p:sp>
          <p:nvSpPr>
            <p:cNvPr id="941" name="Google Shape;941;p53"/>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942" name="Google Shape;942;p53"/>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943" name="Google Shape;943;p53"/>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944" name="Google Shape;944;p53"/>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945" name="Google Shape;945;p53"/>
            <p:cNvSpPr txBox="1"/>
            <p:nvPr/>
          </p:nvSpPr>
          <p:spPr>
            <a:xfrm>
              <a:off x="4663425" y="6779086"/>
              <a:ext cx="2783400" cy="16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946" name="Google Shape;946;p53"/>
            <p:cNvGrpSpPr/>
            <p:nvPr/>
          </p:nvGrpSpPr>
          <p:grpSpPr>
            <a:xfrm>
              <a:off x="1656025" y="8761125"/>
              <a:ext cx="4020900" cy="998700"/>
              <a:chOff x="1656025" y="8761125"/>
              <a:chExt cx="4020900" cy="998700"/>
            </a:xfrm>
          </p:grpSpPr>
          <p:sp>
            <p:nvSpPr>
              <p:cNvPr id="947" name="Google Shape;947;p53"/>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948" name="Google Shape;948;p53">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949" name="Google Shape;949;p53"/>
          <p:cNvGrpSpPr/>
          <p:nvPr/>
        </p:nvGrpSpPr>
        <p:grpSpPr>
          <a:xfrm>
            <a:off x="258081" y="3971276"/>
            <a:ext cx="1131856" cy="1357967"/>
            <a:chOff x="876055" y="2338940"/>
            <a:chExt cx="862498" cy="998652"/>
          </a:xfrm>
        </p:grpSpPr>
        <p:grpSp>
          <p:nvGrpSpPr>
            <p:cNvPr id="950" name="Google Shape;950;p53"/>
            <p:cNvGrpSpPr/>
            <p:nvPr/>
          </p:nvGrpSpPr>
          <p:grpSpPr>
            <a:xfrm>
              <a:off x="876055" y="2338940"/>
              <a:ext cx="431131" cy="998652"/>
              <a:chOff x="6094678" y="3600952"/>
              <a:chExt cx="431131" cy="998652"/>
            </a:xfrm>
          </p:grpSpPr>
          <p:sp>
            <p:nvSpPr>
              <p:cNvPr id="951" name="Google Shape;951;p53"/>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3"/>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3"/>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3"/>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3"/>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3"/>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3"/>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3"/>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3"/>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3"/>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3"/>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3"/>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3"/>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3"/>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3"/>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3"/>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3"/>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8" name="Google Shape;968;p53"/>
            <p:cNvGrpSpPr/>
            <p:nvPr/>
          </p:nvGrpSpPr>
          <p:grpSpPr>
            <a:xfrm>
              <a:off x="1396606" y="2521080"/>
              <a:ext cx="341947" cy="634395"/>
              <a:chOff x="5257252" y="2296731"/>
              <a:chExt cx="543549" cy="1048934"/>
            </a:xfrm>
          </p:grpSpPr>
          <p:sp>
            <p:nvSpPr>
              <p:cNvPr id="969" name="Google Shape;969;p53"/>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970" name="Google Shape;970;p53"/>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3"/>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3"/>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3"/>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3"/>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3"/>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3"/>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3"/>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3"/>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3"/>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3"/>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3"/>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3"/>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3"/>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3"/>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3"/>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3"/>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3"/>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3"/>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53"/>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3"/>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3"/>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3"/>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3"/>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3"/>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3"/>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3"/>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3"/>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3"/>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3"/>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00" name="Google Shape;1000;p53"/>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3"/>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3"/>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3"/>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3"/>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3"/>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3"/>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3"/>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3"/>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09" name="Google Shape;1009;p53"/>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3"/>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3"/>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3"/>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3"/>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3"/>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3"/>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3"/>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3"/>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3"/>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3"/>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3"/>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3"/>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3"/>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3"/>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3"/>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3"/>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3"/>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3"/>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3"/>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3"/>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3"/>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3"/>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032" name="Google Shape;1032;p53"/>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3"/>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3"/>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2"/>
          <p:cNvSpPr txBox="1"/>
          <p:nvPr>
            <p:ph idx="12" type="sldNum"/>
          </p:nvPr>
        </p:nvSpPr>
        <p:spPr>
          <a:xfrm>
            <a:off x="7096400" y="0"/>
            <a:ext cx="4635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26" name="Google Shape;226;p32"/>
          <p:cNvSpPr txBox="1"/>
          <p:nvPr/>
        </p:nvSpPr>
        <p:spPr>
          <a:xfrm>
            <a:off x="1126950" y="0"/>
            <a:ext cx="538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Bacterial meningitis</a:t>
            </a:r>
            <a:endParaRPr b="1" sz="2600">
              <a:latin typeface="Mada"/>
              <a:ea typeface="Mada"/>
              <a:cs typeface="Mada"/>
              <a:sym typeface="Mada"/>
            </a:endParaRPr>
          </a:p>
        </p:txBody>
      </p:sp>
      <p:sp>
        <p:nvSpPr>
          <p:cNvPr id="227" name="Google Shape;227;p32"/>
          <p:cNvSpPr txBox="1"/>
          <p:nvPr/>
        </p:nvSpPr>
        <p:spPr>
          <a:xfrm>
            <a:off x="0" y="9982200"/>
            <a:ext cx="7560000" cy="7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CC0000"/>
                </a:solidFill>
                <a:latin typeface="Mada"/>
                <a:ea typeface="Mada"/>
                <a:cs typeface="Mada"/>
                <a:sym typeface="Mada"/>
              </a:rPr>
              <a:t>1-</a:t>
            </a:r>
            <a:r>
              <a:rPr lang="ar" sz="1000">
                <a:solidFill>
                  <a:srgbClr val="1C4588"/>
                </a:solidFill>
                <a:latin typeface="Mada"/>
                <a:ea typeface="Mada"/>
                <a:cs typeface="Mada"/>
                <a:sym typeface="Mada"/>
              </a:rPr>
              <a:t> In meningococcal septicaemia there is a non-blanching  petechial and purpuric skin rash and signs of shock.</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Patient with spontaneous intracranial hypotension can have chronic headache and one of the treatments is subdural blood patch, this can cause irritation of the meninges usually at the lumbosacral area so they can have a +ve Kernig’s sign</a:t>
            </a:r>
            <a:endParaRPr sz="1000">
              <a:solidFill>
                <a:srgbClr val="6AA84F"/>
              </a:solidFill>
              <a:latin typeface="Mada"/>
              <a:ea typeface="Mada"/>
              <a:cs typeface="Mada"/>
              <a:sym typeface="Mada"/>
            </a:endParaRPr>
          </a:p>
        </p:txBody>
      </p:sp>
      <p:graphicFrame>
        <p:nvGraphicFramePr>
          <p:cNvPr id="228" name="Google Shape;228;p32"/>
          <p:cNvGraphicFramePr/>
          <p:nvPr/>
        </p:nvGraphicFramePr>
        <p:xfrm>
          <a:off x="-7487883" y="4507991"/>
          <a:ext cx="3000000" cy="3000000"/>
        </p:xfrm>
        <a:graphic>
          <a:graphicData uri="http://schemas.openxmlformats.org/drawingml/2006/table">
            <a:tbl>
              <a:tblPr>
                <a:noFill/>
                <a:tableStyleId>{DD3E3BDE-1201-42ED-81F7-126AF07E110D}</a:tableStyleId>
              </a:tblPr>
              <a:tblGrid>
                <a:gridCol w="3524150"/>
                <a:gridCol w="3506275"/>
              </a:tblGrid>
              <a:tr h="3771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Symptoms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Signs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778675">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Early meningitis symptoms may mimic the flu (influenza). Symptoms may develop over several hours or over a few days.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Possible signs and symptoms:</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Sudden high fever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Stiff neck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Severe headache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Headache with nausea or vomiting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Confusion (</a:t>
                      </a:r>
                      <a:r>
                        <a:rPr lang="ar" sz="1200">
                          <a:solidFill>
                            <a:srgbClr val="6AA84F"/>
                          </a:solidFill>
                          <a:latin typeface="Mada"/>
                          <a:ea typeface="Mada"/>
                          <a:cs typeface="Mada"/>
                          <a:sym typeface="Mada"/>
                        </a:rPr>
                        <a:t>usually with encephalitis</a:t>
                      </a:r>
                      <a:r>
                        <a:rPr lang="ar" sz="1200">
                          <a:latin typeface="Mada"/>
                          <a:ea typeface="Mada"/>
                          <a:cs typeface="Mada"/>
                          <a:sym typeface="Mada"/>
                        </a:rPr>
                        <a:t>) or difficulty concentrating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Seizures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Sleepiness or difficulty waking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Sensitivity to light (Photophobia)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No appetite or thirst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Skin rash</a:t>
                      </a:r>
                      <a:r>
                        <a:rPr lang="ar" sz="1200">
                          <a:latin typeface="Mada"/>
                          <a:ea typeface="Mada"/>
                          <a:cs typeface="Mada"/>
                          <a:sym typeface="Mada"/>
                        </a:rPr>
                        <a:t> (sometimes, such as in </a:t>
                      </a:r>
                      <a:r>
                        <a:rPr b="1" lang="ar" sz="1200">
                          <a:solidFill>
                            <a:srgbClr val="CC0000"/>
                          </a:solidFill>
                          <a:latin typeface="Mada"/>
                          <a:ea typeface="Mada"/>
                          <a:cs typeface="Mada"/>
                          <a:sym typeface="Mada"/>
                        </a:rPr>
                        <a:t>meningococcal meningitis</a:t>
                      </a:r>
                      <a:r>
                        <a:rPr lang="ar" sz="1200">
                          <a:latin typeface="Mada"/>
                          <a:ea typeface="Mada"/>
                          <a:cs typeface="Mada"/>
                          <a:sym typeface="Mada"/>
                        </a:rPr>
                        <a: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focal neurologic deficits in the majority of cases.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Focal neurologic signs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Isolated cranial nerve abnormalities (principally of cranial nerves III, IV, VI, and VII).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Focal cerebral signs as a result of ischemia from vascular inflammation and thrombosis.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Nuchal rigidity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Papilledema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Examination for nuchal rigidity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The Kernig sign, Brudzinski sign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6AA84F"/>
                          </a:solidFill>
                          <a:latin typeface="Mada"/>
                          <a:ea typeface="Mada"/>
                          <a:cs typeface="Mada"/>
                          <a:sym typeface="Mada"/>
                        </a:rPr>
                        <a:t>Not very sensitive but </a:t>
                      </a:r>
                      <a:r>
                        <a:rPr b="1" lang="ar" sz="1200">
                          <a:solidFill>
                            <a:srgbClr val="CC0000"/>
                          </a:solidFill>
                          <a:latin typeface="Mada"/>
                          <a:ea typeface="Mada"/>
                          <a:cs typeface="Mada"/>
                          <a:sym typeface="Mada"/>
                        </a:rPr>
                        <a:t>very specific</a:t>
                      </a:r>
                      <a:r>
                        <a:rPr lang="ar" sz="1200">
                          <a:solidFill>
                            <a:srgbClr val="6AA84F"/>
                          </a:solidFill>
                          <a:latin typeface="Mada"/>
                          <a:ea typeface="Mada"/>
                          <a:cs typeface="Mada"/>
                          <a:sym typeface="Mada"/>
                        </a:rPr>
                        <a:t>. </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Most useful Sign: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Jolt accentuation maneuver: </a:t>
                      </a:r>
                      <a:r>
                        <a:rPr lang="ar" sz="1200">
                          <a:latin typeface="Mada"/>
                          <a:ea typeface="Mada"/>
                          <a:cs typeface="Mada"/>
                          <a:sym typeface="Mada"/>
                        </a:rPr>
                        <a:t>ask patient to rapidly rotate his or her head horizontally: Headache worsens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Sensitivity of 100%, </a:t>
                      </a:r>
                      <a:r>
                        <a:rPr b="1" lang="ar" sz="1200">
                          <a:latin typeface="Mada"/>
                          <a:ea typeface="Mada"/>
                          <a:cs typeface="Mada"/>
                          <a:sym typeface="Mada"/>
                        </a:rPr>
                        <a:t>specificity of 54%</a:t>
                      </a:r>
                      <a:r>
                        <a:rPr lang="ar" sz="1200">
                          <a:latin typeface="Mada"/>
                          <a:ea typeface="Mada"/>
                          <a:cs typeface="Mada"/>
                          <a:sym typeface="Mada"/>
                        </a:rPr>
                        <a:t>, positive likelihood ratio of 2.2, and negative likelihood ratio of 0 for the diagnosis of </a:t>
                      </a:r>
                      <a:r>
                        <a:rPr b="1" lang="ar" sz="1200">
                          <a:latin typeface="Mada"/>
                          <a:ea typeface="Mada"/>
                          <a:cs typeface="Mada"/>
                          <a:sym typeface="Mada"/>
                        </a:rPr>
                        <a:t>meningitis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78675">
                <a:tc vMerge="1"/>
                <a:tc vMerge="1"/>
              </a:tr>
              <a:tr h="778675">
                <a:tc vMerge="1"/>
                <a:tc vMerge="1"/>
              </a:tr>
              <a:tr h="778675">
                <a:tc vMerge="1"/>
                <a:tc vMerge="1"/>
              </a:tr>
              <a:tr h="1061250">
                <a:tc vMerge="1"/>
                <a:tc vMerge="1"/>
              </a:tr>
            </a:tbl>
          </a:graphicData>
        </a:graphic>
      </p:graphicFrame>
      <p:pic>
        <p:nvPicPr>
          <p:cNvPr id="229" name="Google Shape;229;p32"/>
          <p:cNvPicPr preferRelativeResize="0"/>
          <p:nvPr/>
        </p:nvPicPr>
        <p:blipFill rotWithShape="1">
          <a:blip r:embed="rId3">
            <a:alphaModFix/>
          </a:blip>
          <a:srcRect b="8759" l="39014" r="11688" t="3297"/>
          <a:stretch/>
        </p:blipFill>
        <p:spPr>
          <a:xfrm>
            <a:off x="8147650" y="2066975"/>
            <a:ext cx="3737149" cy="4386424"/>
          </a:xfrm>
          <a:prstGeom prst="rect">
            <a:avLst/>
          </a:prstGeom>
          <a:noFill/>
          <a:ln>
            <a:noFill/>
          </a:ln>
        </p:spPr>
      </p:pic>
      <p:sp>
        <p:nvSpPr>
          <p:cNvPr id="230" name="Google Shape;230;p32"/>
          <p:cNvSpPr txBox="1"/>
          <p:nvPr/>
        </p:nvSpPr>
        <p:spPr>
          <a:xfrm>
            <a:off x="247500" y="834475"/>
            <a:ext cx="6653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S&amp;S of </a:t>
            </a:r>
            <a:r>
              <a:rPr b="1" lang="ar" sz="2200" u="sng">
                <a:highlight>
                  <a:schemeClr val="accent5"/>
                </a:highlight>
                <a:latin typeface="Mada"/>
                <a:ea typeface="Mada"/>
                <a:cs typeface="Mada"/>
                <a:sym typeface="Mada"/>
              </a:rPr>
              <a:t>Acute</a:t>
            </a:r>
            <a:r>
              <a:rPr b="1" lang="ar" sz="2200">
                <a:highlight>
                  <a:schemeClr val="accent5"/>
                </a:highlight>
                <a:latin typeface="Mada"/>
                <a:ea typeface="Mada"/>
                <a:cs typeface="Mada"/>
                <a:sym typeface="Mada"/>
              </a:rPr>
              <a:t> Bacterial Meningitis (ABM) </a:t>
            </a:r>
            <a:r>
              <a:rPr b="1" i="1" lang="ar" sz="2200">
                <a:highlight>
                  <a:schemeClr val="accent5"/>
                </a:highlight>
                <a:latin typeface="Mada"/>
                <a:ea typeface="Mada"/>
                <a:cs typeface="Mada"/>
                <a:sym typeface="Mada"/>
              </a:rPr>
              <a:t>cont.</a:t>
            </a:r>
            <a:endParaRPr b="1" i="1" sz="2200">
              <a:highlight>
                <a:schemeClr val="accent5"/>
              </a:highlight>
              <a:latin typeface="Mada"/>
              <a:ea typeface="Mada"/>
              <a:cs typeface="Mada"/>
              <a:sym typeface="Mada"/>
            </a:endParaRPr>
          </a:p>
        </p:txBody>
      </p:sp>
      <p:cxnSp>
        <p:nvCxnSpPr>
          <p:cNvPr id="231" name="Google Shape;231;p32"/>
          <p:cNvCxnSpPr/>
          <p:nvPr/>
        </p:nvCxnSpPr>
        <p:spPr>
          <a:xfrm rot="10800000">
            <a:off x="15150" y="9982200"/>
            <a:ext cx="7612800" cy="0"/>
          </a:xfrm>
          <a:prstGeom prst="straightConnector1">
            <a:avLst/>
          </a:prstGeom>
          <a:noFill/>
          <a:ln cap="flat" cmpd="sng" w="28575">
            <a:solidFill>
              <a:schemeClr val="accent3"/>
            </a:solidFill>
            <a:prstDash val="dot"/>
            <a:round/>
            <a:headEnd len="med" w="med" type="none"/>
            <a:tailEnd len="med" w="med" type="none"/>
          </a:ln>
        </p:spPr>
      </p:cxnSp>
      <p:graphicFrame>
        <p:nvGraphicFramePr>
          <p:cNvPr id="232" name="Google Shape;232;p32"/>
          <p:cNvGraphicFramePr/>
          <p:nvPr/>
        </p:nvGraphicFramePr>
        <p:xfrm>
          <a:off x="2069277" y="4292437"/>
          <a:ext cx="3000000" cy="3000000"/>
        </p:xfrm>
        <a:graphic>
          <a:graphicData uri="http://schemas.openxmlformats.org/drawingml/2006/table">
            <a:tbl>
              <a:tblPr>
                <a:noFill/>
                <a:tableStyleId>{DD3E3BDE-1201-42ED-81F7-126AF07E110D}</a:tableStyleId>
              </a:tblPr>
              <a:tblGrid>
                <a:gridCol w="2457250"/>
                <a:gridCol w="2460950"/>
              </a:tblGrid>
              <a:tr h="3956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Kernig's sign</a:t>
                      </a:r>
                      <a:r>
                        <a:rPr b="1" baseline="30000" lang="ar" sz="1200">
                          <a:solidFill>
                            <a:srgbClr val="FFFFFF"/>
                          </a:solidFill>
                          <a:latin typeface="Mada"/>
                          <a:ea typeface="Mada"/>
                          <a:cs typeface="Mada"/>
                          <a:sym typeface="Mada"/>
                        </a:rPr>
                        <a:t>2</a:t>
                      </a:r>
                      <a:endParaRPr b="1" baseline="30000"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Brudzinski's neck sign</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168850">
                <a:tc rowSpan="5">
                  <a:txBody>
                    <a:bodyPr/>
                    <a:lstStyle/>
                    <a:p>
                      <a:pPr indent="0" lvl="0" marL="0" rtl="0" algn="ctr">
                        <a:spcBef>
                          <a:spcPts val="0"/>
                        </a:spcBef>
                        <a:spcAft>
                          <a:spcPts val="0"/>
                        </a:spcAft>
                        <a:buNone/>
                      </a:pPr>
                      <a:r>
                        <a:rPr lang="ar" sz="1200">
                          <a:latin typeface="Mada"/>
                          <a:ea typeface="Mada"/>
                          <a:cs typeface="Mada"/>
                          <a:sym typeface="Mada"/>
                        </a:rPr>
                        <a:t>W</a:t>
                      </a:r>
                      <a:r>
                        <a:rPr lang="ar" sz="1200">
                          <a:latin typeface="Mada"/>
                          <a:ea typeface="Mada"/>
                          <a:cs typeface="Mada"/>
                          <a:sym typeface="Mada"/>
                        </a:rPr>
                        <a:t>hile patient is lying supine, with the hip and knee flexed to 90 degrees pain limits passive extension of the knee.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0" lvl="0" marL="0" rtl="0" algn="ctr">
                        <a:spcBef>
                          <a:spcPts val="0"/>
                        </a:spcBef>
                        <a:spcAft>
                          <a:spcPts val="0"/>
                        </a:spcAft>
                        <a:buNone/>
                      </a:pPr>
                      <a:r>
                        <a:rPr lang="ar" sz="1200">
                          <a:latin typeface="Mada"/>
                          <a:ea typeface="Mada"/>
                          <a:cs typeface="Mada"/>
                          <a:sym typeface="Mada"/>
                        </a:rPr>
                        <a:t>Flexion of the neck causes involuntary flexion of the knee and hip.</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68850">
                <a:tc vMerge="1"/>
                <a:tc vMerge="1"/>
              </a:tr>
              <a:tr h="168850">
                <a:tc vMerge="1"/>
                <a:tc vMerge="1"/>
              </a:tr>
              <a:tr h="168850">
                <a:tc vMerge="1"/>
                <a:tc vMerge="1"/>
              </a:tr>
              <a:tr h="1128000">
                <a:tc vMerge="1"/>
                <a:tc vMerge="1"/>
              </a:tr>
            </a:tbl>
          </a:graphicData>
        </a:graphic>
      </p:graphicFrame>
      <p:pic>
        <p:nvPicPr>
          <p:cNvPr id="233" name="Google Shape;233;p32"/>
          <p:cNvPicPr preferRelativeResize="0"/>
          <p:nvPr/>
        </p:nvPicPr>
        <p:blipFill rotWithShape="1">
          <a:blip r:embed="rId4">
            <a:alphaModFix/>
          </a:blip>
          <a:srcRect b="0" l="0" r="0" t="52308"/>
          <a:stretch/>
        </p:blipFill>
        <p:spPr>
          <a:xfrm>
            <a:off x="5023625" y="5528162"/>
            <a:ext cx="1581149" cy="880774"/>
          </a:xfrm>
          <a:prstGeom prst="rect">
            <a:avLst/>
          </a:prstGeom>
          <a:noFill/>
          <a:ln>
            <a:noFill/>
          </a:ln>
        </p:spPr>
      </p:pic>
      <p:grpSp>
        <p:nvGrpSpPr>
          <p:cNvPr id="234" name="Google Shape;234;p32"/>
          <p:cNvGrpSpPr/>
          <p:nvPr/>
        </p:nvGrpSpPr>
        <p:grpSpPr>
          <a:xfrm>
            <a:off x="1466974" y="3663230"/>
            <a:ext cx="520585" cy="621154"/>
            <a:chOff x="4136752" y="1733232"/>
            <a:chExt cx="723738" cy="1422708"/>
          </a:xfrm>
        </p:grpSpPr>
        <p:sp>
          <p:nvSpPr>
            <p:cNvPr id="235" name="Google Shape;235;p32"/>
            <p:cNvSpPr/>
            <p:nvPr/>
          </p:nvSpPr>
          <p:spPr>
            <a:xfrm>
              <a:off x="4149190" y="1733232"/>
              <a:ext cx="711300" cy="1422600"/>
            </a:xfrm>
            <a:prstGeom prst="chevron">
              <a:avLst>
                <a:gd fmla="val 52989" name="adj"/>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000000"/>
                </a:solidFill>
                <a:latin typeface="Mada"/>
                <a:ea typeface="Mada"/>
                <a:cs typeface="Mada"/>
                <a:sym typeface="Mada"/>
              </a:endParaRPr>
            </a:p>
          </p:txBody>
        </p:sp>
        <p:sp>
          <p:nvSpPr>
            <p:cNvPr id="236" name="Google Shape;236;p32"/>
            <p:cNvSpPr/>
            <p:nvPr/>
          </p:nvSpPr>
          <p:spPr>
            <a:xfrm rot="10800000">
              <a:off x="4136752" y="2819640"/>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237" name="Google Shape;237;p32"/>
            <p:cNvSpPr/>
            <p:nvPr/>
          </p:nvSpPr>
          <p:spPr>
            <a:xfrm rot="10800000">
              <a:off x="4136752" y="1733274"/>
              <a:ext cx="288000" cy="336300"/>
            </a:xfrm>
            <a:prstGeom prst="rect">
              <a:avLst/>
            </a:prstGeom>
            <a:solidFill>
              <a:srgbClr val="9867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grpSp>
      <p:sp>
        <p:nvSpPr>
          <p:cNvPr id="238" name="Google Shape;238;p32"/>
          <p:cNvSpPr txBox="1"/>
          <p:nvPr/>
        </p:nvSpPr>
        <p:spPr>
          <a:xfrm>
            <a:off x="1962275" y="1531900"/>
            <a:ext cx="4642500" cy="28947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Vital signs: </a:t>
            </a:r>
            <a:r>
              <a:rPr b="1" lang="ar" sz="1200" u="sng">
                <a:solidFill>
                  <a:schemeClr val="dk1"/>
                </a:solidFill>
                <a:latin typeface="Mada"/>
                <a:ea typeface="Mada"/>
                <a:cs typeface="Mada"/>
                <a:sym typeface="Mada"/>
              </a:rPr>
              <a:t>Fever</a:t>
            </a:r>
            <a:endParaRPr b="1" sz="1200" u="sng">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Papilledema </a:t>
            </a:r>
            <a:r>
              <a:rPr lang="ar" sz="1200">
                <a:solidFill>
                  <a:srgbClr val="6AA84F"/>
                </a:solidFill>
                <a:latin typeface="Mada"/>
                <a:ea typeface="Mada"/>
                <a:cs typeface="Mada"/>
                <a:sym typeface="Mada"/>
              </a:rPr>
              <a:t>due to increased ICP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N</a:t>
            </a:r>
            <a:r>
              <a:rPr b="1" lang="ar" sz="1200">
                <a:solidFill>
                  <a:srgbClr val="CC0000"/>
                </a:solidFill>
                <a:latin typeface="Mada"/>
                <a:ea typeface="Mada"/>
                <a:cs typeface="Mada"/>
                <a:sym typeface="Mada"/>
              </a:rPr>
              <a:t>uchal rigidity</a:t>
            </a:r>
            <a:r>
              <a:rPr lang="ar" sz="1200">
                <a:solidFill>
                  <a:schemeClr val="dk1"/>
                </a:solidFill>
                <a:latin typeface="Mada"/>
                <a:ea typeface="Mada"/>
                <a:cs typeface="Mada"/>
                <a:sym typeface="Mada"/>
              </a:rPr>
              <a:t>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Neurological deficit </a:t>
            </a:r>
            <a:r>
              <a:rPr lang="ar" sz="1200">
                <a:solidFill>
                  <a:srgbClr val="6AA84F"/>
                </a:solidFill>
                <a:latin typeface="Mada"/>
                <a:ea typeface="Mada"/>
                <a:cs typeface="Mada"/>
                <a:sym typeface="Mada"/>
              </a:rPr>
              <a:t>esp when there’s pus.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Don’t forget source of infection:</a:t>
            </a:r>
            <a:r>
              <a:rPr lang="ar" sz="1200">
                <a:solidFill>
                  <a:schemeClr val="dk1"/>
                </a:solidFill>
                <a:latin typeface="Mada"/>
                <a:ea typeface="Mada"/>
                <a:cs typeface="Mada"/>
                <a:sym typeface="Mada"/>
              </a:rPr>
              <a:t> ears, sinuses, chest..etc </a:t>
            </a:r>
            <a:endParaRPr sz="12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ar" sz="1200">
                <a:solidFill>
                  <a:schemeClr val="dk1"/>
                </a:solidFill>
                <a:latin typeface="Mada"/>
                <a:ea typeface="Mada"/>
                <a:cs typeface="Mada"/>
                <a:sym typeface="Mada"/>
              </a:rPr>
              <a:t>Petechiae, ecchymosis</a:t>
            </a:r>
            <a:r>
              <a:rPr baseline="30000" lang="ar" sz="1200">
                <a:solidFill>
                  <a:schemeClr val="dk1"/>
                </a:solidFill>
                <a:latin typeface="Mada"/>
                <a:ea typeface="Mada"/>
                <a:cs typeface="Mada"/>
                <a:sym typeface="Mada"/>
              </a:rPr>
              <a:t>1</a:t>
            </a:r>
            <a:r>
              <a:rPr baseline="30000" lang="ar" sz="1200">
                <a:solidFill>
                  <a:schemeClr val="dk1"/>
                </a:solidFill>
                <a:latin typeface="Mada"/>
                <a:ea typeface="Mada"/>
                <a:cs typeface="Mada"/>
                <a:sym typeface="Mada"/>
              </a:rPr>
              <a:t> </a:t>
            </a:r>
            <a:r>
              <a:rPr baseline="30000" lang="ar" sz="1200">
                <a:solidFill>
                  <a:schemeClr val="dk1"/>
                </a:solidFill>
                <a:latin typeface="Mada"/>
                <a:ea typeface="Mada"/>
                <a:cs typeface="Mada"/>
                <a:sym typeface="Mada"/>
              </a:rPr>
              <a:t> </a:t>
            </a:r>
            <a:r>
              <a:rPr lang="ar" sz="1100">
                <a:solidFill>
                  <a:srgbClr val="6AA84F"/>
                </a:solidFill>
                <a:latin typeface="Mada"/>
                <a:ea typeface="Mada"/>
                <a:cs typeface="Mada"/>
                <a:sym typeface="Mada"/>
              </a:rPr>
              <a:t>In pediatrics</a:t>
            </a:r>
            <a:r>
              <a:rPr lang="ar" sz="1100">
                <a:solidFill>
                  <a:srgbClr val="6AA84F"/>
                </a:solidFill>
                <a:highlight>
                  <a:schemeClr val="lt1"/>
                </a:highlight>
                <a:latin typeface="Mada"/>
                <a:ea typeface="Mada"/>
                <a:cs typeface="Mada"/>
                <a:sym typeface="Mada"/>
              </a:rPr>
              <a:t>, esp with N.meningitidis</a:t>
            </a:r>
            <a:endParaRPr sz="11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Changes in mental status are more common in bacterial than viral meningitis </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Bacterial infections are more severe than viral</a:t>
            </a:r>
            <a:endParaRPr sz="1200">
              <a:solidFill>
                <a:srgbClr val="6AA84F"/>
              </a:solidFill>
              <a:latin typeface="Mada"/>
              <a:ea typeface="Mada"/>
              <a:cs typeface="Mada"/>
              <a:sym typeface="Mada"/>
            </a:endParaRPr>
          </a:p>
          <a:p>
            <a:pPr indent="0" lvl="0" marL="0" marR="0" rtl="0" algn="l">
              <a:spcBef>
                <a:spcPts val="0"/>
              </a:spcBef>
              <a:spcAft>
                <a:spcPts val="0"/>
              </a:spcAft>
              <a:buNone/>
            </a:pPr>
            <a:r>
              <a:rPr b="1" lang="ar" sz="1200">
                <a:latin typeface="Mada"/>
                <a:ea typeface="Mada"/>
                <a:cs typeface="Mada"/>
                <a:sym typeface="Mada"/>
              </a:rPr>
              <a:t>Focal neurologic signs </a:t>
            </a:r>
            <a:endParaRPr b="1" sz="1200">
              <a:latin typeface="Mada"/>
              <a:ea typeface="Mada"/>
              <a:cs typeface="Mada"/>
              <a:sym typeface="Mada"/>
            </a:endParaRPr>
          </a:p>
          <a:p>
            <a:pPr indent="-304800" lvl="0" marL="457200" marR="0" rtl="0" algn="l">
              <a:spcBef>
                <a:spcPts val="0"/>
              </a:spcBef>
              <a:spcAft>
                <a:spcPts val="0"/>
              </a:spcAft>
              <a:buClr>
                <a:schemeClr val="dk1"/>
              </a:buClr>
              <a:buSzPts val="1200"/>
              <a:buFont typeface="Mada"/>
              <a:buChar char="●"/>
            </a:pPr>
            <a:r>
              <a:rPr lang="ar" sz="1200">
                <a:solidFill>
                  <a:srgbClr val="999999"/>
                </a:solidFill>
                <a:latin typeface="Mada"/>
                <a:ea typeface="Mada"/>
                <a:cs typeface="Mada"/>
                <a:sym typeface="Mada"/>
              </a:rPr>
              <a:t>Isolated cranial nerve abnormalities (principally of cranial nerves III, IV, VI, VII and VIII). </a:t>
            </a:r>
            <a:endParaRPr sz="1200">
              <a:solidFill>
                <a:srgbClr val="999999"/>
              </a:solidFill>
              <a:latin typeface="Mada"/>
              <a:ea typeface="Mada"/>
              <a:cs typeface="Mada"/>
              <a:sym typeface="Mada"/>
            </a:endParaRPr>
          </a:p>
          <a:p>
            <a:pPr indent="-304800" lvl="0" marL="457200" marR="0" rtl="0" algn="l">
              <a:spcBef>
                <a:spcPts val="0"/>
              </a:spcBef>
              <a:spcAft>
                <a:spcPts val="0"/>
              </a:spcAft>
              <a:buClr>
                <a:schemeClr val="dk1"/>
              </a:buClr>
              <a:buSzPts val="1200"/>
              <a:buFont typeface="Mada"/>
              <a:buChar char="●"/>
            </a:pPr>
            <a:r>
              <a:rPr lang="ar" sz="1200">
                <a:solidFill>
                  <a:srgbClr val="999999"/>
                </a:solidFill>
                <a:latin typeface="Mada"/>
                <a:ea typeface="Mada"/>
                <a:cs typeface="Mada"/>
                <a:sym typeface="Mada"/>
              </a:rPr>
              <a:t>Focal cerebral signs as a result of ischemia from vascular inflammation and thrombosis. depends on location affected. </a:t>
            </a:r>
            <a:endParaRPr sz="1200">
              <a:solidFill>
                <a:srgbClr val="3F3F3F"/>
              </a:solidFill>
              <a:latin typeface="Mada"/>
              <a:ea typeface="Mada"/>
              <a:cs typeface="Mada"/>
              <a:sym typeface="Mada"/>
            </a:endParaRPr>
          </a:p>
        </p:txBody>
      </p:sp>
      <p:sp>
        <p:nvSpPr>
          <p:cNvPr id="239" name="Google Shape;239;p32"/>
          <p:cNvSpPr txBox="1"/>
          <p:nvPr/>
        </p:nvSpPr>
        <p:spPr>
          <a:xfrm>
            <a:off x="216326" y="4044413"/>
            <a:ext cx="1321200" cy="495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a:solidFill>
                  <a:srgbClr val="986782"/>
                </a:solidFill>
                <a:latin typeface="Mada"/>
                <a:ea typeface="Mada"/>
                <a:cs typeface="Mada"/>
                <a:sym typeface="Mada"/>
              </a:rPr>
              <a:t>Clinical Signs</a:t>
            </a:r>
            <a:endParaRPr b="1">
              <a:solidFill>
                <a:srgbClr val="986782"/>
              </a:solidFill>
              <a:latin typeface="Mada"/>
              <a:ea typeface="Mada"/>
              <a:cs typeface="Mada"/>
              <a:sym typeface="Mada"/>
            </a:endParaRPr>
          </a:p>
        </p:txBody>
      </p:sp>
      <p:cxnSp>
        <p:nvCxnSpPr>
          <p:cNvPr id="240" name="Google Shape;240;p32"/>
          <p:cNvCxnSpPr/>
          <p:nvPr/>
        </p:nvCxnSpPr>
        <p:spPr>
          <a:xfrm>
            <a:off x="1913700" y="1447113"/>
            <a:ext cx="5192700" cy="0"/>
          </a:xfrm>
          <a:prstGeom prst="straightConnector1">
            <a:avLst/>
          </a:prstGeom>
          <a:noFill/>
          <a:ln cap="flat" cmpd="sng" w="19050">
            <a:solidFill>
              <a:srgbClr val="986782"/>
            </a:solidFill>
            <a:prstDash val="solid"/>
            <a:miter lim="800000"/>
            <a:headEnd len="med" w="med" type="oval"/>
            <a:tailEnd len="med" w="med" type="oval"/>
          </a:ln>
        </p:spPr>
      </p:cxnSp>
      <p:cxnSp>
        <p:nvCxnSpPr>
          <p:cNvPr id="241" name="Google Shape;241;p32"/>
          <p:cNvCxnSpPr/>
          <p:nvPr/>
        </p:nvCxnSpPr>
        <p:spPr>
          <a:xfrm>
            <a:off x="1913688" y="9780313"/>
            <a:ext cx="5192700" cy="0"/>
          </a:xfrm>
          <a:prstGeom prst="straightConnector1">
            <a:avLst/>
          </a:prstGeom>
          <a:noFill/>
          <a:ln cap="flat" cmpd="sng" w="19050">
            <a:solidFill>
              <a:srgbClr val="986782"/>
            </a:solidFill>
            <a:prstDash val="solid"/>
            <a:miter lim="800000"/>
            <a:headEnd len="med" w="med" type="oval"/>
            <a:tailEnd len="med" w="med" type="oval"/>
          </a:ln>
        </p:spPr>
      </p:cxnSp>
      <p:grpSp>
        <p:nvGrpSpPr>
          <p:cNvPr id="242" name="Google Shape;242;p32"/>
          <p:cNvGrpSpPr/>
          <p:nvPr/>
        </p:nvGrpSpPr>
        <p:grpSpPr>
          <a:xfrm>
            <a:off x="581311" y="3423256"/>
            <a:ext cx="568310" cy="621149"/>
            <a:chOff x="-49786250" y="2316650"/>
            <a:chExt cx="300900" cy="299450"/>
          </a:xfrm>
        </p:grpSpPr>
        <p:sp>
          <p:nvSpPr>
            <p:cNvPr id="243" name="Google Shape;243;p32"/>
            <p:cNvSpPr/>
            <p:nvPr/>
          </p:nvSpPr>
          <p:spPr>
            <a:xfrm>
              <a:off x="-49746875" y="2316650"/>
              <a:ext cx="217400" cy="299450"/>
            </a:xfrm>
            <a:custGeom>
              <a:rect b="b" l="l" r="r" t="t"/>
              <a:pathLst>
                <a:path extrusionOk="0" h="11978" w="8696">
                  <a:moveTo>
                    <a:pt x="4411" y="3944"/>
                  </a:moveTo>
                  <a:lnTo>
                    <a:pt x="5010" y="5110"/>
                  </a:lnTo>
                  <a:cubicBezTo>
                    <a:pt x="4837" y="5188"/>
                    <a:pt x="4640" y="5228"/>
                    <a:pt x="4439" y="5228"/>
                  </a:cubicBezTo>
                  <a:cubicBezTo>
                    <a:pt x="4238" y="5228"/>
                    <a:pt x="4033" y="5188"/>
                    <a:pt x="3844" y="5110"/>
                  </a:cubicBezTo>
                  <a:lnTo>
                    <a:pt x="4411" y="3944"/>
                  </a:lnTo>
                  <a:close/>
                  <a:moveTo>
                    <a:pt x="5136" y="5834"/>
                  </a:moveTo>
                  <a:lnTo>
                    <a:pt x="5136" y="8418"/>
                  </a:lnTo>
                  <a:lnTo>
                    <a:pt x="3718" y="8418"/>
                  </a:lnTo>
                  <a:lnTo>
                    <a:pt x="3718" y="5834"/>
                  </a:lnTo>
                  <a:cubicBezTo>
                    <a:pt x="3939" y="5897"/>
                    <a:pt x="4191" y="5960"/>
                    <a:pt x="4411" y="5960"/>
                  </a:cubicBezTo>
                  <a:cubicBezTo>
                    <a:pt x="4663" y="5960"/>
                    <a:pt x="4884" y="5897"/>
                    <a:pt x="5136" y="5834"/>
                  </a:cubicBezTo>
                  <a:close/>
                  <a:moveTo>
                    <a:pt x="4390" y="657"/>
                  </a:moveTo>
                  <a:cubicBezTo>
                    <a:pt x="5196" y="657"/>
                    <a:pt x="5982" y="942"/>
                    <a:pt x="6617" y="1455"/>
                  </a:cubicBezTo>
                  <a:cubicBezTo>
                    <a:pt x="7467" y="2117"/>
                    <a:pt x="7940" y="3156"/>
                    <a:pt x="7940" y="4196"/>
                  </a:cubicBezTo>
                  <a:cubicBezTo>
                    <a:pt x="7940" y="5078"/>
                    <a:pt x="7625" y="5897"/>
                    <a:pt x="7058" y="6527"/>
                  </a:cubicBezTo>
                  <a:cubicBezTo>
                    <a:pt x="6585" y="7095"/>
                    <a:pt x="6270" y="7756"/>
                    <a:pt x="6207" y="8418"/>
                  </a:cubicBezTo>
                  <a:lnTo>
                    <a:pt x="5829" y="8418"/>
                  </a:lnTo>
                  <a:lnTo>
                    <a:pt x="5829" y="5267"/>
                  </a:lnTo>
                  <a:cubicBezTo>
                    <a:pt x="5829" y="5236"/>
                    <a:pt x="5829" y="5141"/>
                    <a:pt x="5798" y="5110"/>
                  </a:cubicBezTo>
                  <a:lnTo>
                    <a:pt x="4726" y="2999"/>
                  </a:lnTo>
                  <a:cubicBezTo>
                    <a:pt x="4663" y="2873"/>
                    <a:pt x="4537" y="2778"/>
                    <a:pt x="4411" y="2778"/>
                  </a:cubicBezTo>
                  <a:cubicBezTo>
                    <a:pt x="4317" y="2778"/>
                    <a:pt x="4191" y="2873"/>
                    <a:pt x="4096" y="2999"/>
                  </a:cubicBezTo>
                  <a:lnTo>
                    <a:pt x="3057" y="5110"/>
                  </a:lnTo>
                  <a:cubicBezTo>
                    <a:pt x="2994" y="5141"/>
                    <a:pt x="2994" y="5236"/>
                    <a:pt x="2994" y="5267"/>
                  </a:cubicBezTo>
                  <a:lnTo>
                    <a:pt x="2994" y="8418"/>
                  </a:lnTo>
                  <a:lnTo>
                    <a:pt x="2647" y="8418"/>
                  </a:lnTo>
                  <a:cubicBezTo>
                    <a:pt x="2584" y="7756"/>
                    <a:pt x="2301" y="7095"/>
                    <a:pt x="1796" y="6527"/>
                  </a:cubicBezTo>
                  <a:cubicBezTo>
                    <a:pt x="1040" y="5708"/>
                    <a:pt x="757" y="4574"/>
                    <a:pt x="1009" y="3408"/>
                  </a:cubicBezTo>
                  <a:cubicBezTo>
                    <a:pt x="1261" y="2085"/>
                    <a:pt x="2332" y="1014"/>
                    <a:pt x="3687" y="731"/>
                  </a:cubicBezTo>
                  <a:cubicBezTo>
                    <a:pt x="3921" y="681"/>
                    <a:pt x="4156" y="657"/>
                    <a:pt x="4390" y="657"/>
                  </a:cubicBezTo>
                  <a:close/>
                  <a:moveTo>
                    <a:pt x="6207" y="9142"/>
                  </a:moveTo>
                  <a:lnTo>
                    <a:pt x="6207" y="9489"/>
                  </a:lnTo>
                  <a:cubicBezTo>
                    <a:pt x="6207" y="9678"/>
                    <a:pt x="6050" y="9835"/>
                    <a:pt x="5829" y="9835"/>
                  </a:cubicBezTo>
                  <a:lnTo>
                    <a:pt x="3057" y="9835"/>
                  </a:lnTo>
                  <a:cubicBezTo>
                    <a:pt x="2836" y="9835"/>
                    <a:pt x="2679" y="9678"/>
                    <a:pt x="2679" y="9489"/>
                  </a:cubicBezTo>
                  <a:lnTo>
                    <a:pt x="2679" y="9142"/>
                  </a:lnTo>
                  <a:close/>
                  <a:moveTo>
                    <a:pt x="5483" y="10529"/>
                  </a:moveTo>
                  <a:lnTo>
                    <a:pt x="5483" y="10907"/>
                  </a:lnTo>
                  <a:cubicBezTo>
                    <a:pt x="5483" y="11096"/>
                    <a:pt x="5325" y="11253"/>
                    <a:pt x="5136" y="11253"/>
                  </a:cubicBezTo>
                  <a:lnTo>
                    <a:pt x="3718" y="11253"/>
                  </a:lnTo>
                  <a:cubicBezTo>
                    <a:pt x="3529" y="11253"/>
                    <a:pt x="3372" y="11096"/>
                    <a:pt x="3372" y="10907"/>
                  </a:cubicBezTo>
                  <a:lnTo>
                    <a:pt x="3372" y="10529"/>
                  </a:lnTo>
                  <a:close/>
                  <a:moveTo>
                    <a:pt x="4318" y="0"/>
                  </a:moveTo>
                  <a:cubicBezTo>
                    <a:pt x="4056" y="0"/>
                    <a:pt x="3792" y="23"/>
                    <a:pt x="3529" y="69"/>
                  </a:cubicBezTo>
                  <a:cubicBezTo>
                    <a:pt x="1954" y="384"/>
                    <a:pt x="631" y="1707"/>
                    <a:pt x="284" y="3314"/>
                  </a:cubicBezTo>
                  <a:cubicBezTo>
                    <a:pt x="1" y="4637"/>
                    <a:pt x="379" y="6023"/>
                    <a:pt x="1261" y="7000"/>
                  </a:cubicBezTo>
                  <a:cubicBezTo>
                    <a:pt x="1702" y="7536"/>
                    <a:pt x="1986" y="8166"/>
                    <a:pt x="1986" y="8796"/>
                  </a:cubicBezTo>
                  <a:lnTo>
                    <a:pt x="1986" y="9489"/>
                  </a:lnTo>
                  <a:cubicBezTo>
                    <a:pt x="1986" y="9961"/>
                    <a:pt x="2269" y="10371"/>
                    <a:pt x="2679" y="10466"/>
                  </a:cubicBezTo>
                  <a:lnTo>
                    <a:pt x="2679" y="10907"/>
                  </a:lnTo>
                  <a:cubicBezTo>
                    <a:pt x="2679" y="11505"/>
                    <a:pt x="3151" y="11978"/>
                    <a:pt x="3750" y="11978"/>
                  </a:cubicBezTo>
                  <a:lnTo>
                    <a:pt x="5168" y="11978"/>
                  </a:lnTo>
                  <a:cubicBezTo>
                    <a:pt x="5766" y="11978"/>
                    <a:pt x="6239" y="11505"/>
                    <a:pt x="6239" y="10907"/>
                  </a:cubicBezTo>
                  <a:lnTo>
                    <a:pt x="6239" y="10466"/>
                  </a:lnTo>
                  <a:cubicBezTo>
                    <a:pt x="6617" y="10308"/>
                    <a:pt x="6963" y="9930"/>
                    <a:pt x="6963" y="9489"/>
                  </a:cubicBezTo>
                  <a:lnTo>
                    <a:pt x="6963" y="8796"/>
                  </a:lnTo>
                  <a:cubicBezTo>
                    <a:pt x="6963" y="8166"/>
                    <a:pt x="7184" y="7536"/>
                    <a:pt x="7656" y="6969"/>
                  </a:cubicBezTo>
                  <a:cubicBezTo>
                    <a:pt x="8318" y="6212"/>
                    <a:pt x="8696" y="5236"/>
                    <a:pt x="8696" y="4228"/>
                  </a:cubicBezTo>
                  <a:cubicBezTo>
                    <a:pt x="8633" y="2967"/>
                    <a:pt x="8097" y="1739"/>
                    <a:pt x="7058" y="951"/>
                  </a:cubicBezTo>
                  <a:cubicBezTo>
                    <a:pt x="6285" y="328"/>
                    <a:pt x="5314" y="0"/>
                    <a:pt x="43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p:nvPr/>
          </p:nvSpPr>
          <p:spPr>
            <a:xfrm>
              <a:off x="-49786250" y="2422325"/>
              <a:ext cx="36250" cy="17350"/>
            </a:xfrm>
            <a:custGeom>
              <a:rect b="b" l="l" r="r" t="t"/>
              <a:pathLst>
                <a:path extrusionOk="0" h="694" w="1450">
                  <a:moveTo>
                    <a:pt x="379" y="1"/>
                  </a:moveTo>
                  <a:cubicBezTo>
                    <a:pt x="158" y="1"/>
                    <a:pt x="0" y="158"/>
                    <a:pt x="0" y="347"/>
                  </a:cubicBezTo>
                  <a:cubicBezTo>
                    <a:pt x="0" y="536"/>
                    <a:pt x="158" y="694"/>
                    <a:pt x="379" y="694"/>
                  </a:cubicBezTo>
                  <a:lnTo>
                    <a:pt x="1072" y="694"/>
                  </a:lnTo>
                  <a:cubicBezTo>
                    <a:pt x="1261" y="694"/>
                    <a:pt x="1418" y="536"/>
                    <a:pt x="1418" y="347"/>
                  </a:cubicBezTo>
                  <a:cubicBezTo>
                    <a:pt x="1450" y="127"/>
                    <a:pt x="1261" y="1"/>
                    <a:pt x="1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2"/>
            <p:cNvSpPr/>
            <p:nvPr/>
          </p:nvSpPr>
          <p:spPr>
            <a:xfrm>
              <a:off x="-49783900" y="2362475"/>
              <a:ext cx="31550" cy="30150"/>
            </a:xfrm>
            <a:custGeom>
              <a:rect b="b" l="l" r="r" t="t"/>
              <a:pathLst>
                <a:path extrusionOk="0" h="1206" w="1262">
                  <a:moveTo>
                    <a:pt x="391" y="0"/>
                  </a:moveTo>
                  <a:cubicBezTo>
                    <a:pt x="300" y="0"/>
                    <a:pt x="206" y="32"/>
                    <a:pt x="127" y="95"/>
                  </a:cubicBezTo>
                  <a:cubicBezTo>
                    <a:pt x="1" y="221"/>
                    <a:pt x="1" y="441"/>
                    <a:pt x="127" y="599"/>
                  </a:cubicBezTo>
                  <a:lnTo>
                    <a:pt x="631" y="1134"/>
                  </a:lnTo>
                  <a:cubicBezTo>
                    <a:pt x="694" y="1182"/>
                    <a:pt x="781" y="1205"/>
                    <a:pt x="871" y="1205"/>
                  </a:cubicBezTo>
                  <a:cubicBezTo>
                    <a:pt x="962" y="1205"/>
                    <a:pt x="1056" y="1182"/>
                    <a:pt x="1135" y="1134"/>
                  </a:cubicBezTo>
                  <a:cubicBezTo>
                    <a:pt x="1261" y="1008"/>
                    <a:pt x="1261" y="756"/>
                    <a:pt x="1135" y="599"/>
                  </a:cubicBezTo>
                  <a:lnTo>
                    <a:pt x="631" y="95"/>
                  </a:lnTo>
                  <a:cubicBezTo>
                    <a:pt x="568" y="32"/>
                    <a:pt x="481" y="0"/>
                    <a:pt x="3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2"/>
            <p:cNvSpPr/>
            <p:nvPr/>
          </p:nvSpPr>
          <p:spPr>
            <a:xfrm>
              <a:off x="-49783900" y="2468800"/>
              <a:ext cx="31550" cy="30150"/>
            </a:xfrm>
            <a:custGeom>
              <a:rect b="b" l="l" r="r" t="t"/>
              <a:pathLst>
                <a:path extrusionOk="0" h="1206" w="1262">
                  <a:moveTo>
                    <a:pt x="871" y="0"/>
                  </a:moveTo>
                  <a:cubicBezTo>
                    <a:pt x="781" y="0"/>
                    <a:pt x="694" y="32"/>
                    <a:pt x="631" y="95"/>
                  </a:cubicBezTo>
                  <a:lnTo>
                    <a:pt x="127" y="599"/>
                  </a:lnTo>
                  <a:cubicBezTo>
                    <a:pt x="1" y="725"/>
                    <a:pt x="1" y="977"/>
                    <a:pt x="127" y="1135"/>
                  </a:cubicBezTo>
                  <a:cubicBezTo>
                    <a:pt x="174" y="1182"/>
                    <a:pt x="261" y="1205"/>
                    <a:pt x="355" y="1205"/>
                  </a:cubicBezTo>
                  <a:cubicBezTo>
                    <a:pt x="450" y="1205"/>
                    <a:pt x="552" y="1182"/>
                    <a:pt x="631" y="1135"/>
                  </a:cubicBezTo>
                  <a:lnTo>
                    <a:pt x="1135" y="599"/>
                  </a:lnTo>
                  <a:cubicBezTo>
                    <a:pt x="1261" y="504"/>
                    <a:pt x="1261" y="252"/>
                    <a:pt x="1135" y="95"/>
                  </a:cubicBezTo>
                  <a:cubicBezTo>
                    <a:pt x="1056" y="32"/>
                    <a:pt x="962" y="0"/>
                    <a:pt x="8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p:nvPr/>
          </p:nvSpPr>
          <p:spPr>
            <a:xfrm>
              <a:off x="-49520825" y="2421550"/>
              <a:ext cx="35475" cy="18125"/>
            </a:xfrm>
            <a:custGeom>
              <a:rect b="b" l="l" r="r" t="t"/>
              <a:pathLst>
                <a:path extrusionOk="0" h="725" w="1419">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2"/>
            <p:cNvSpPr/>
            <p:nvPr/>
          </p:nvSpPr>
          <p:spPr>
            <a:xfrm>
              <a:off x="-49519250" y="2362475"/>
              <a:ext cx="31525" cy="31325"/>
            </a:xfrm>
            <a:custGeom>
              <a:rect b="b" l="l" r="r" t="t"/>
              <a:pathLst>
                <a:path extrusionOk="0" h="1253" w="1261">
                  <a:moveTo>
                    <a:pt x="906" y="0"/>
                  </a:moveTo>
                  <a:cubicBezTo>
                    <a:pt x="812" y="0"/>
                    <a:pt x="709" y="32"/>
                    <a:pt x="631" y="95"/>
                  </a:cubicBezTo>
                  <a:lnTo>
                    <a:pt x="127" y="599"/>
                  </a:lnTo>
                  <a:cubicBezTo>
                    <a:pt x="1" y="725"/>
                    <a:pt x="1" y="945"/>
                    <a:pt x="127" y="1134"/>
                  </a:cubicBezTo>
                  <a:cubicBezTo>
                    <a:pt x="190" y="1213"/>
                    <a:pt x="276" y="1253"/>
                    <a:pt x="367" y="1253"/>
                  </a:cubicBezTo>
                  <a:cubicBezTo>
                    <a:pt x="457" y="1253"/>
                    <a:pt x="552" y="1213"/>
                    <a:pt x="631" y="1134"/>
                  </a:cubicBezTo>
                  <a:lnTo>
                    <a:pt x="1135" y="599"/>
                  </a:lnTo>
                  <a:cubicBezTo>
                    <a:pt x="1261" y="473"/>
                    <a:pt x="1261" y="252"/>
                    <a:pt x="1135" y="95"/>
                  </a:cubicBezTo>
                  <a:cubicBezTo>
                    <a:pt x="1088" y="32"/>
                    <a:pt x="1001" y="0"/>
                    <a:pt x="9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2"/>
            <p:cNvSpPr/>
            <p:nvPr/>
          </p:nvSpPr>
          <p:spPr>
            <a:xfrm>
              <a:off x="-49519250" y="2468800"/>
              <a:ext cx="31525" cy="30150"/>
            </a:xfrm>
            <a:custGeom>
              <a:rect b="b" l="l" r="r" t="t"/>
              <a:pathLst>
                <a:path extrusionOk="0" h="1206" w="1261">
                  <a:moveTo>
                    <a:pt x="391" y="0"/>
                  </a:moveTo>
                  <a:cubicBezTo>
                    <a:pt x="300" y="0"/>
                    <a:pt x="205" y="32"/>
                    <a:pt x="127" y="95"/>
                  </a:cubicBezTo>
                  <a:cubicBezTo>
                    <a:pt x="1" y="221"/>
                    <a:pt x="1" y="441"/>
                    <a:pt x="127" y="599"/>
                  </a:cubicBezTo>
                  <a:lnTo>
                    <a:pt x="631" y="1135"/>
                  </a:lnTo>
                  <a:cubicBezTo>
                    <a:pt x="694" y="1182"/>
                    <a:pt x="780" y="1205"/>
                    <a:pt x="871" y="1205"/>
                  </a:cubicBezTo>
                  <a:cubicBezTo>
                    <a:pt x="962" y="1205"/>
                    <a:pt x="1056" y="1182"/>
                    <a:pt x="1135" y="1135"/>
                  </a:cubicBezTo>
                  <a:cubicBezTo>
                    <a:pt x="1261" y="1009"/>
                    <a:pt x="1261" y="756"/>
                    <a:pt x="1135" y="599"/>
                  </a:cubicBezTo>
                  <a:lnTo>
                    <a:pt x="631" y="95"/>
                  </a:lnTo>
                  <a:cubicBezTo>
                    <a:pt x="568" y="32"/>
                    <a:pt x="481" y="0"/>
                    <a:pt x="39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0" name="Google Shape;250;p32"/>
          <p:cNvPicPr preferRelativeResize="0"/>
          <p:nvPr/>
        </p:nvPicPr>
        <p:blipFill rotWithShape="1">
          <a:blip r:embed="rId4">
            <a:alphaModFix/>
          </a:blip>
          <a:srcRect b="55021" l="0" r="0" t="0"/>
          <a:stretch/>
        </p:blipFill>
        <p:spPr>
          <a:xfrm>
            <a:off x="2543275" y="5571925"/>
            <a:ext cx="1581149" cy="880774"/>
          </a:xfrm>
          <a:prstGeom prst="rect">
            <a:avLst/>
          </a:prstGeom>
          <a:noFill/>
          <a:ln>
            <a:noFill/>
          </a:ln>
        </p:spPr>
      </p:pic>
      <p:pic>
        <p:nvPicPr>
          <p:cNvPr id="251" name="Google Shape;251;p32"/>
          <p:cNvPicPr preferRelativeResize="0"/>
          <p:nvPr/>
        </p:nvPicPr>
        <p:blipFill>
          <a:blip r:embed="rId5">
            <a:alphaModFix/>
          </a:blip>
          <a:stretch>
            <a:fillRect/>
          </a:stretch>
        </p:blipFill>
        <p:spPr>
          <a:xfrm>
            <a:off x="6604775" y="1693725"/>
            <a:ext cx="744025" cy="1127400"/>
          </a:xfrm>
          <a:prstGeom prst="rect">
            <a:avLst/>
          </a:prstGeom>
          <a:noFill/>
          <a:ln>
            <a:noFill/>
          </a:ln>
        </p:spPr>
      </p:pic>
      <p:sp>
        <p:nvSpPr>
          <p:cNvPr id="252" name="Google Shape;252;p32"/>
          <p:cNvSpPr txBox="1"/>
          <p:nvPr/>
        </p:nvSpPr>
        <p:spPr>
          <a:xfrm>
            <a:off x="2035088" y="6491425"/>
            <a:ext cx="4986600" cy="10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Note: </a:t>
            </a:r>
            <a:endParaRPr b="1"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In both tests you’re stretching the meninges so the pt will flex the neck or the knee to minimize the stretch.</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These signs were useful in the past when they didn’t have LP and CT-scan etc. So they used to depend on these classic signs. However, these signs occur late in the course of the disease, </a:t>
            </a:r>
            <a:r>
              <a:rPr lang="ar" sz="1200">
                <a:solidFill>
                  <a:srgbClr val="6AA84F"/>
                </a:solidFill>
                <a:latin typeface="Mada"/>
                <a:ea typeface="Mada"/>
                <a:cs typeface="Mada"/>
                <a:sym typeface="Mada"/>
              </a:rPr>
              <a:t>so they are rarely seen nowadays, usually happens in a pt with untreated bacterial meningitis for days or weeks but nowadays we put patients on antibiotics from the first day.</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 </a:t>
            </a:r>
            <a:r>
              <a:rPr lang="ar" sz="1200">
                <a:solidFill>
                  <a:srgbClr val="CC0000"/>
                </a:solidFill>
                <a:latin typeface="Mada"/>
                <a:ea typeface="Mada"/>
                <a:cs typeface="Mada"/>
                <a:sym typeface="Mada"/>
              </a:rPr>
              <a:t>(Low </a:t>
            </a:r>
            <a:r>
              <a:rPr lang="ar" sz="1200">
                <a:solidFill>
                  <a:srgbClr val="CC0000"/>
                </a:solidFill>
                <a:latin typeface="Mada"/>
                <a:ea typeface="Mada"/>
                <a:cs typeface="Mada"/>
                <a:sym typeface="Mada"/>
              </a:rPr>
              <a:t>sensitivity</a:t>
            </a:r>
            <a:r>
              <a:rPr lang="ar" sz="1200">
                <a:solidFill>
                  <a:srgbClr val="CC0000"/>
                </a:solidFill>
                <a:latin typeface="Mada"/>
                <a:ea typeface="Mada"/>
                <a:cs typeface="Mada"/>
                <a:sym typeface="Mada"/>
              </a:rPr>
              <a:t>, High </a:t>
            </a:r>
            <a:r>
              <a:rPr lang="ar" sz="1200">
                <a:solidFill>
                  <a:srgbClr val="CC0000"/>
                </a:solidFill>
                <a:latin typeface="Mada"/>
                <a:ea typeface="Mada"/>
                <a:cs typeface="Mada"/>
                <a:sym typeface="Mada"/>
              </a:rPr>
              <a:t>specificity</a:t>
            </a:r>
            <a:r>
              <a:rPr lang="ar" sz="1200">
                <a:solidFill>
                  <a:srgbClr val="CC0000"/>
                </a:solidFill>
                <a:latin typeface="Mada"/>
                <a:ea typeface="Mada"/>
                <a:cs typeface="Mada"/>
                <a:sym typeface="Mada"/>
              </a:rPr>
              <a:t>)</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solidFill>
                <a:srgbClr val="CC0000"/>
              </a:solidFill>
              <a:latin typeface="Mada"/>
              <a:ea typeface="Mada"/>
              <a:cs typeface="Mada"/>
              <a:sym typeface="Mada"/>
            </a:endParaRPr>
          </a:p>
        </p:txBody>
      </p:sp>
      <p:sp>
        <p:nvSpPr>
          <p:cNvPr id="253" name="Google Shape;253;p32"/>
          <p:cNvSpPr txBox="1"/>
          <p:nvPr/>
        </p:nvSpPr>
        <p:spPr>
          <a:xfrm>
            <a:off x="1998413" y="8273875"/>
            <a:ext cx="4918200" cy="15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accent2"/>
                </a:solidFill>
                <a:latin typeface="Mada"/>
                <a:ea typeface="Mada"/>
                <a:cs typeface="Mada"/>
                <a:sym typeface="Mada"/>
              </a:rPr>
              <a:t>What’s the most useful sign?</a:t>
            </a:r>
            <a:endParaRPr b="1" sz="1200">
              <a:solidFill>
                <a:schemeClr val="accent2"/>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Jolt accentuation maneuver:</a:t>
            </a:r>
            <a:r>
              <a:rPr lang="ar" sz="1200">
                <a:latin typeface="Mada"/>
                <a:ea typeface="Mada"/>
                <a:cs typeface="Mada"/>
                <a:sym typeface="Mada"/>
              </a:rPr>
              <a:t> ask patient to rapidly rotate his or her head horizontally: Headache worsens, </a:t>
            </a:r>
            <a:r>
              <a:rPr lang="ar" sz="1200">
                <a:solidFill>
                  <a:srgbClr val="6AA84F"/>
                </a:solidFill>
                <a:latin typeface="Mada"/>
                <a:ea typeface="Mada"/>
                <a:cs typeface="Mada"/>
                <a:sym typeface="Mada"/>
              </a:rPr>
              <a:t>In healthy individuals it might be uncomfortable but a pt with meningitis will avoid doing it.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Sensitivity of 100%, specificity of 54%</a:t>
            </a:r>
            <a:r>
              <a:rPr b="1" lang="ar" sz="1200">
                <a:solidFill>
                  <a:srgbClr val="6AA84F"/>
                </a:solidFill>
                <a:latin typeface="Mada"/>
                <a:ea typeface="Mada"/>
                <a:cs typeface="Mada"/>
                <a:sym typeface="Mada"/>
              </a:rPr>
              <a:t> (Low, unlike kernig and Brudzinski signs)</a:t>
            </a:r>
            <a:r>
              <a:rPr b="1" lang="ar" sz="1200">
                <a:latin typeface="Mada"/>
                <a:ea typeface="Mada"/>
                <a:cs typeface="Mada"/>
                <a:sym typeface="Mada"/>
              </a:rPr>
              <a:t>,</a:t>
            </a:r>
            <a:r>
              <a:rPr lang="ar" sz="1200">
                <a:latin typeface="Mada"/>
                <a:ea typeface="Mada"/>
                <a:cs typeface="Mada"/>
                <a:sym typeface="Mada"/>
              </a:rPr>
              <a:t> positive likelihood ratio of 2.2, and negative likelihood ratio of 0 for the diagnosis of  meningitis</a:t>
            </a:r>
            <a:endParaRPr sz="1200">
              <a:latin typeface="Mada"/>
              <a:ea typeface="Mada"/>
              <a:cs typeface="Mada"/>
              <a:sym typeface="Mada"/>
            </a:endParaRPr>
          </a:p>
          <a:p>
            <a:pPr indent="0" lvl="0" marL="0" rtl="0" algn="l">
              <a:spcBef>
                <a:spcPts val="0"/>
              </a:spcBef>
              <a:spcAft>
                <a:spcPts val="0"/>
              </a:spcAft>
              <a:buNone/>
            </a:pPr>
            <a:r>
              <a:t/>
            </a:r>
            <a:endParaRPr b="1" sz="1200">
              <a:solidFill>
                <a:schemeClr val="accent2"/>
              </a:solidFill>
              <a:latin typeface="Mada"/>
              <a:ea typeface="Mada"/>
              <a:cs typeface="Mada"/>
              <a:sym typeface="Mada"/>
            </a:endParaRPr>
          </a:p>
        </p:txBody>
      </p:sp>
      <p:pic>
        <p:nvPicPr>
          <p:cNvPr id="254" name="Google Shape;254;p32"/>
          <p:cNvPicPr preferRelativeResize="0"/>
          <p:nvPr/>
        </p:nvPicPr>
        <p:blipFill>
          <a:blip r:embed="rId6">
            <a:alphaModFix/>
          </a:blip>
          <a:stretch>
            <a:fillRect/>
          </a:stretch>
        </p:blipFill>
        <p:spPr>
          <a:xfrm>
            <a:off x="82850" y="4605551"/>
            <a:ext cx="1811536" cy="1518001"/>
          </a:xfrm>
          <a:prstGeom prst="rect">
            <a:avLst/>
          </a:prstGeom>
          <a:noFill/>
          <a:ln cap="flat" cmpd="sng" w="19050">
            <a:solidFill>
              <a:srgbClr val="1C4588"/>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txBox="1"/>
          <p:nvPr>
            <p:ph idx="12" type="sldNum"/>
          </p:nvPr>
        </p:nvSpPr>
        <p:spPr>
          <a:xfrm>
            <a:off x="7096400" y="0"/>
            <a:ext cx="4635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60" name="Google Shape;260;p33"/>
          <p:cNvSpPr txBox="1"/>
          <p:nvPr/>
        </p:nvSpPr>
        <p:spPr>
          <a:xfrm>
            <a:off x="1126950" y="0"/>
            <a:ext cx="538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Bacterial meningitis </a:t>
            </a:r>
            <a:r>
              <a:rPr b="1" i="1" lang="ar" sz="2600">
                <a:solidFill>
                  <a:schemeClr val="dk1"/>
                </a:solidFill>
                <a:latin typeface="Mada"/>
                <a:ea typeface="Mada"/>
                <a:cs typeface="Mada"/>
                <a:sym typeface="Mada"/>
              </a:rPr>
              <a:t>cont.</a:t>
            </a:r>
            <a:endParaRPr b="1" i="1" sz="2600">
              <a:latin typeface="Mada"/>
              <a:ea typeface="Mada"/>
              <a:cs typeface="Mada"/>
              <a:sym typeface="Mada"/>
            </a:endParaRPr>
          </a:p>
        </p:txBody>
      </p:sp>
      <p:sp>
        <p:nvSpPr>
          <p:cNvPr id="261" name="Google Shape;261;p33"/>
          <p:cNvSpPr txBox="1"/>
          <p:nvPr/>
        </p:nvSpPr>
        <p:spPr>
          <a:xfrm>
            <a:off x="0" y="9966000"/>
            <a:ext cx="7560000" cy="7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p:txBody>
      </p:sp>
      <p:graphicFrame>
        <p:nvGraphicFramePr>
          <p:cNvPr id="262" name="Google Shape;262;p33"/>
          <p:cNvGraphicFramePr/>
          <p:nvPr/>
        </p:nvGraphicFramePr>
        <p:xfrm>
          <a:off x="-7487883" y="4507991"/>
          <a:ext cx="3000000" cy="3000000"/>
        </p:xfrm>
        <a:graphic>
          <a:graphicData uri="http://schemas.openxmlformats.org/drawingml/2006/table">
            <a:tbl>
              <a:tblPr>
                <a:noFill/>
                <a:tableStyleId>{DD3E3BDE-1201-42ED-81F7-126AF07E110D}</a:tableStyleId>
              </a:tblPr>
              <a:tblGrid>
                <a:gridCol w="3524150"/>
                <a:gridCol w="3506275"/>
              </a:tblGrid>
              <a:tr h="3771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Symptoms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Signs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778675">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Early meningitis symptoms may mimic the flu (influenza). Symptoms may develop over several hours or over a few days.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Possible signs and symptoms:</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Sudden high fever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Stiff neck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Severe headache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Headache with nausea or vomiting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Confusion (</a:t>
                      </a:r>
                      <a:r>
                        <a:rPr lang="ar" sz="1200">
                          <a:solidFill>
                            <a:srgbClr val="6AA84F"/>
                          </a:solidFill>
                          <a:latin typeface="Mada"/>
                          <a:ea typeface="Mada"/>
                          <a:cs typeface="Mada"/>
                          <a:sym typeface="Mada"/>
                        </a:rPr>
                        <a:t>usually with encephalitis</a:t>
                      </a:r>
                      <a:r>
                        <a:rPr lang="ar" sz="1200">
                          <a:latin typeface="Mada"/>
                          <a:ea typeface="Mada"/>
                          <a:cs typeface="Mada"/>
                          <a:sym typeface="Mada"/>
                        </a:rPr>
                        <a:t>) or difficulty concentrating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Seizures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Sleepiness or difficulty waking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Sensitivity to light (Photophobia)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No appetite or thirst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Skin rash</a:t>
                      </a:r>
                      <a:r>
                        <a:rPr lang="ar" sz="1200">
                          <a:latin typeface="Mada"/>
                          <a:ea typeface="Mada"/>
                          <a:cs typeface="Mada"/>
                          <a:sym typeface="Mada"/>
                        </a:rPr>
                        <a:t> (sometimes, such as in </a:t>
                      </a:r>
                      <a:r>
                        <a:rPr b="1" lang="ar" sz="1200">
                          <a:solidFill>
                            <a:srgbClr val="CC0000"/>
                          </a:solidFill>
                          <a:latin typeface="Mada"/>
                          <a:ea typeface="Mada"/>
                          <a:cs typeface="Mada"/>
                          <a:sym typeface="Mada"/>
                        </a:rPr>
                        <a:t>meningococcal meningitis</a:t>
                      </a:r>
                      <a:r>
                        <a:rPr lang="ar" sz="1200">
                          <a:latin typeface="Mada"/>
                          <a:ea typeface="Mada"/>
                          <a:cs typeface="Mada"/>
                          <a:sym typeface="Mada"/>
                        </a:rPr>
                        <a: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focal neurologic deficits in the majority of cases.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Focal neurologic signs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Isolated cranial nerve abnormalities (principally of cranial nerves III, IV, VI, and VII).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Focal cerebral signs as a result of ischemia from vascular inflammation and thrombosis.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Nuchal rigidity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Papilledema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Examination for nuchal rigidity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The Kernig sign, Brudzinski sign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6AA84F"/>
                          </a:solidFill>
                          <a:latin typeface="Mada"/>
                          <a:ea typeface="Mada"/>
                          <a:cs typeface="Mada"/>
                          <a:sym typeface="Mada"/>
                        </a:rPr>
                        <a:t>Not very sensitive but </a:t>
                      </a:r>
                      <a:r>
                        <a:rPr b="1" lang="ar" sz="1200">
                          <a:solidFill>
                            <a:srgbClr val="CC0000"/>
                          </a:solidFill>
                          <a:latin typeface="Mada"/>
                          <a:ea typeface="Mada"/>
                          <a:cs typeface="Mada"/>
                          <a:sym typeface="Mada"/>
                        </a:rPr>
                        <a:t>very specific</a:t>
                      </a:r>
                      <a:r>
                        <a:rPr lang="ar" sz="1200">
                          <a:solidFill>
                            <a:srgbClr val="6AA84F"/>
                          </a:solidFill>
                          <a:latin typeface="Mada"/>
                          <a:ea typeface="Mada"/>
                          <a:cs typeface="Mada"/>
                          <a:sym typeface="Mada"/>
                        </a:rPr>
                        <a:t>. </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Most useful Sign: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Jolt accentuation maneuver: </a:t>
                      </a:r>
                      <a:r>
                        <a:rPr lang="ar" sz="1200">
                          <a:latin typeface="Mada"/>
                          <a:ea typeface="Mada"/>
                          <a:cs typeface="Mada"/>
                          <a:sym typeface="Mada"/>
                        </a:rPr>
                        <a:t>ask patient to rapidly rotate his or her head horizontally: Headache worsens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Sensitivity of 100%, </a:t>
                      </a:r>
                      <a:r>
                        <a:rPr b="1" lang="ar" sz="1200">
                          <a:latin typeface="Mada"/>
                          <a:ea typeface="Mada"/>
                          <a:cs typeface="Mada"/>
                          <a:sym typeface="Mada"/>
                        </a:rPr>
                        <a:t>specificity of 54%</a:t>
                      </a:r>
                      <a:r>
                        <a:rPr lang="ar" sz="1200">
                          <a:latin typeface="Mada"/>
                          <a:ea typeface="Mada"/>
                          <a:cs typeface="Mada"/>
                          <a:sym typeface="Mada"/>
                        </a:rPr>
                        <a:t>, positive likelihood ratio of 2.2, and negative likelihood ratio of 0 for the diagnosis of </a:t>
                      </a:r>
                      <a:r>
                        <a:rPr b="1" lang="ar" sz="1200">
                          <a:latin typeface="Mada"/>
                          <a:ea typeface="Mada"/>
                          <a:cs typeface="Mada"/>
                          <a:sym typeface="Mada"/>
                        </a:rPr>
                        <a:t>meningitis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78675">
                <a:tc vMerge="1"/>
                <a:tc vMerge="1"/>
              </a:tr>
              <a:tr h="778675">
                <a:tc vMerge="1"/>
                <a:tc vMerge="1"/>
              </a:tr>
              <a:tr h="778675">
                <a:tc vMerge="1"/>
                <a:tc vMerge="1"/>
              </a:tr>
              <a:tr h="1061250">
                <a:tc vMerge="1"/>
                <a:tc vMerge="1"/>
              </a:tr>
            </a:tbl>
          </a:graphicData>
        </a:graphic>
      </p:graphicFrame>
      <p:pic>
        <p:nvPicPr>
          <p:cNvPr id="263" name="Google Shape;263;p33"/>
          <p:cNvPicPr preferRelativeResize="0"/>
          <p:nvPr/>
        </p:nvPicPr>
        <p:blipFill rotWithShape="1">
          <a:blip r:embed="rId3">
            <a:alphaModFix/>
          </a:blip>
          <a:srcRect b="8759" l="39014" r="11688" t="3297"/>
          <a:stretch/>
        </p:blipFill>
        <p:spPr>
          <a:xfrm>
            <a:off x="8147650" y="2066975"/>
            <a:ext cx="3737149" cy="4386424"/>
          </a:xfrm>
          <a:prstGeom prst="rect">
            <a:avLst/>
          </a:prstGeom>
          <a:noFill/>
          <a:ln>
            <a:noFill/>
          </a:ln>
        </p:spPr>
      </p:pic>
      <p:sp>
        <p:nvSpPr>
          <p:cNvPr id="264" name="Google Shape;264;p33"/>
          <p:cNvSpPr txBox="1"/>
          <p:nvPr/>
        </p:nvSpPr>
        <p:spPr>
          <a:xfrm>
            <a:off x="247500" y="834475"/>
            <a:ext cx="6653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u="sng">
                <a:solidFill>
                  <a:srgbClr val="1C4588"/>
                </a:solidFill>
                <a:highlight>
                  <a:schemeClr val="accent5"/>
                </a:highlight>
                <a:latin typeface="Mada"/>
                <a:ea typeface="Mada"/>
                <a:cs typeface="Mada"/>
                <a:sym typeface="Mada"/>
              </a:rPr>
              <a:t>Chronic</a:t>
            </a:r>
            <a:r>
              <a:rPr b="1" lang="ar" sz="2200">
                <a:solidFill>
                  <a:srgbClr val="1C4588"/>
                </a:solidFill>
                <a:highlight>
                  <a:schemeClr val="accent5"/>
                </a:highlight>
                <a:latin typeface="Mada"/>
                <a:ea typeface="Mada"/>
                <a:cs typeface="Mada"/>
                <a:sym typeface="Mada"/>
              </a:rPr>
              <a:t> Bacterial Meningitis</a:t>
            </a:r>
            <a:endParaRPr b="1" i="1" sz="2200">
              <a:solidFill>
                <a:srgbClr val="1C4588"/>
              </a:solidFill>
              <a:highlight>
                <a:schemeClr val="accent5"/>
              </a:highlight>
              <a:latin typeface="Mada"/>
              <a:ea typeface="Mada"/>
              <a:cs typeface="Mada"/>
              <a:sym typeface="Mada"/>
            </a:endParaRPr>
          </a:p>
        </p:txBody>
      </p:sp>
      <p:sp>
        <p:nvSpPr>
          <p:cNvPr id="265" name="Google Shape;265;p33"/>
          <p:cNvSpPr txBox="1"/>
          <p:nvPr/>
        </p:nvSpPr>
        <p:spPr>
          <a:xfrm>
            <a:off x="410675" y="1298000"/>
            <a:ext cx="6710100" cy="1662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Tuberculous meningitis</a:t>
            </a:r>
            <a:r>
              <a:rPr lang="ar" sz="1200">
                <a:latin typeface="Mada"/>
                <a:ea typeface="Mada"/>
                <a:cs typeface="Mada"/>
                <a:sym typeface="Mada"/>
              </a:rPr>
              <a:t> (TBM) and </a:t>
            </a:r>
            <a:r>
              <a:rPr b="1" lang="ar" sz="1200">
                <a:latin typeface="Mada"/>
                <a:ea typeface="Mada"/>
                <a:cs typeface="Mada"/>
                <a:sym typeface="Mada"/>
              </a:rPr>
              <a:t>cryptococcal meningitis</a:t>
            </a:r>
            <a:r>
              <a:rPr lang="ar" sz="1200">
                <a:latin typeface="Mada"/>
                <a:ea typeface="Mada"/>
                <a:cs typeface="Mada"/>
                <a:sym typeface="Mada"/>
              </a:rPr>
              <a:t> commence typically with vague  headache, lassitude, anorexia and vomiting.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Acute meningitis can occur but is unusual.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Meningitic signs often take some weeks to develop.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Drowsiness, focal signs (e.g. diplopia, papilloedema, hemiparesis) and seizures are common. </a:t>
            </a:r>
            <a:r>
              <a:rPr b="1" lang="ar" sz="1200">
                <a:latin typeface="Mada"/>
                <a:ea typeface="Mada"/>
                <a:cs typeface="Mada"/>
                <a:sym typeface="Mada"/>
              </a:rPr>
              <a:t>Syphilis, sarcoidosis and Behçet’s also cause chronic meningitis.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 some cases of chronic meningitis, an organism is never identified.</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266" name="Google Shape;266;p33"/>
          <p:cNvSpPr/>
          <p:nvPr/>
        </p:nvSpPr>
        <p:spPr>
          <a:xfrm>
            <a:off x="933650" y="3474800"/>
            <a:ext cx="6395400" cy="1566900"/>
          </a:xfrm>
          <a:prstGeom prst="rect">
            <a:avLst/>
          </a:prstGeom>
          <a:solidFill>
            <a:schemeClr val="accent4"/>
          </a:solidFill>
          <a:ln>
            <a:noFill/>
          </a:ln>
        </p:spPr>
        <p:txBody>
          <a:bodyPr anchorCtr="0" anchor="ctr" bIns="91425" lIns="91425" spcFirstLastPara="1" rIns="91425" wrap="square" tIns="91425">
            <a:noAutofit/>
          </a:bodyPr>
          <a:lstStyle/>
          <a:p>
            <a:pPr indent="-304800" lvl="0" marL="13716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Group B Streptococci  </a:t>
            </a:r>
            <a:r>
              <a:rPr b="1" lang="ar" sz="1100">
                <a:solidFill>
                  <a:srgbClr val="CC0000"/>
                </a:solidFill>
                <a:latin typeface="Mada"/>
                <a:ea typeface="Mada"/>
                <a:cs typeface="Mada"/>
                <a:sym typeface="Mada"/>
              </a:rPr>
              <a:t>(MOST COMMON, and occurs ONLY in neonates) </a:t>
            </a:r>
            <a:r>
              <a:rPr b="1" lang="ar" sz="900">
                <a:solidFill>
                  <a:schemeClr val="dk1"/>
                </a:solidFill>
                <a:latin typeface="Mada"/>
                <a:ea typeface="Mada"/>
                <a:cs typeface="Mada"/>
                <a:sym typeface="Mada"/>
              </a:rPr>
              <a:t>49%</a:t>
            </a:r>
            <a:endParaRPr b="1" sz="900">
              <a:solidFill>
                <a:schemeClr val="dk1"/>
              </a:solidFill>
              <a:latin typeface="Mada"/>
              <a:ea typeface="Mada"/>
              <a:cs typeface="Mada"/>
              <a:sym typeface="Mada"/>
            </a:endParaRPr>
          </a:p>
          <a:p>
            <a:pPr indent="-304800" lvl="0" marL="13716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Gram-negative bacilli (</a:t>
            </a:r>
            <a:r>
              <a:rPr b="1" lang="ar" sz="1200">
                <a:solidFill>
                  <a:srgbClr val="CC0000"/>
                </a:solidFill>
                <a:latin typeface="Mada"/>
                <a:ea typeface="Mada"/>
                <a:cs typeface="Mada"/>
                <a:sym typeface="Mada"/>
              </a:rPr>
              <a:t>Escherichia coli</a:t>
            </a:r>
            <a:r>
              <a:rPr b="1" lang="ar" sz="1200">
                <a:solidFill>
                  <a:srgbClr val="1C4588"/>
                </a:solidFill>
                <a:latin typeface="Mada"/>
                <a:ea typeface="Mada"/>
                <a:cs typeface="Mada"/>
                <a:sym typeface="Mada"/>
              </a:rPr>
              <a:t>, Proteus)</a:t>
            </a:r>
            <a:endParaRPr b="1" sz="1200">
              <a:solidFill>
                <a:srgbClr val="1C4588"/>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a:t>
            </a:r>
            <a:r>
              <a:rPr lang="ar" sz="1200">
                <a:solidFill>
                  <a:schemeClr val="dk1"/>
                </a:solidFill>
                <a:latin typeface="Mada"/>
                <a:ea typeface="Mada"/>
                <a:cs typeface="Mada"/>
                <a:sym typeface="Mada"/>
              </a:rPr>
              <a:t>nterococci</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Klebsiella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Enterobacter</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Salmonella</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Serratia</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latin typeface="Mada"/>
                <a:ea typeface="Mada"/>
                <a:cs typeface="Mada"/>
                <a:sym typeface="Mada"/>
              </a:rPr>
              <a:t>Listeria monocytogenes</a:t>
            </a:r>
            <a:r>
              <a:rPr b="1" lang="ar" sz="1200">
                <a:solidFill>
                  <a:srgbClr val="1C4588"/>
                </a:solidFill>
                <a:latin typeface="Mada"/>
                <a:ea typeface="Mada"/>
                <a:cs typeface="Mada"/>
                <a:sym typeface="Mada"/>
              </a:rPr>
              <a:t> </a:t>
            </a:r>
            <a:endParaRPr sz="1200">
              <a:latin typeface="Mada Medium"/>
              <a:ea typeface="Mada Medium"/>
              <a:cs typeface="Mada Medium"/>
              <a:sym typeface="Mada Medium"/>
            </a:endParaRPr>
          </a:p>
        </p:txBody>
      </p:sp>
      <p:sp>
        <p:nvSpPr>
          <p:cNvPr id="267" name="Google Shape;267;p33"/>
          <p:cNvSpPr/>
          <p:nvPr/>
        </p:nvSpPr>
        <p:spPr>
          <a:xfrm>
            <a:off x="241675" y="3474800"/>
            <a:ext cx="1828800" cy="1566900"/>
          </a:xfrm>
          <a:prstGeom prst="homePlate">
            <a:avLst>
              <a:gd fmla="val 50000" name="adj"/>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solidFill>
                <a:schemeClr val="l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a:solidFill>
                <a:schemeClr val="l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a:solidFill>
                  <a:schemeClr val="lt1"/>
                </a:solidFill>
                <a:latin typeface="Mada"/>
                <a:ea typeface="Mada"/>
                <a:cs typeface="Mada"/>
                <a:sym typeface="Mada"/>
              </a:rPr>
              <a:t>Neonates</a:t>
            </a:r>
            <a:endParaRPr sz="1600">
              <a:solidFill>
                <a:srgbClr val="FFFFFF"/>
              </a:solidFill>
              <a:latin typeface="Mada Medium"/>
              <a:ea typeface="Mada Medium"/>
              <a:cs typeface="Mada Medium"/>
              <a:sym typeface="Mada Medium"/>
            </a:endParaRPr>
          </a:p>
        </p:txBody>
      </p:sp>
      <p:sp>
        <p:nvSpPr>
          <p:cNvPr id="268" name="Google Shape;268;p33"/>
          <p:cNvSpPr/>
          <p:nvPr/>
        </p:nvSpPr>
        <p:spPr>
          <a:xfrm>
            <a:off x="933700" y="5041825"/>
            <a:ext cx="6395400" cy="1431900"/>
          </a:xfrm>
          <a:prstGeom prst="rect">
            <a:avLst/>
          </a:prstGeom>
          <a:solidFill>
            <a:schemeClr val="accent4"/>
          </a:solidFill>
          <a:ln>
            <a:noFill/>
          </a:ln>
        </p:spPr>
        <p:txBody>
          <a:bodyPr anchorCtr="0" anchor="ctr" bIns="91425" lIns="91425" spcFirstLastPara="1" rIns="91425" wrap="square" tIns="91425">
            <a:noAutofit/>
          </a:bodyPr>
          <a:lstStyle/>
          <a:p>
            <a:pPr indent="-304800" lvl="0" marL="1371600" rtl="0" algn="l">
              <a:lnSpc>
                <a:spcPct val="100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Neisseria meningitidis</a:t>
            </a:r>
            <a:r>
              <a:rPr b="1" lang="ar" sz="1200">
                <a:solidFill>
                  <a:srgbClr val="FF0000"/>
                </a:solidFill>
                <a:latin typeface="Mada"/>
                <a:ea typeface="Mada"/>
                <a:cs typeface="Mada"/>
                <a:sym typeface="Mada"/>
              </a:rPr>
              <a:t>*</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(subtypes B, C, Y, W)</a:t>
            </a:r>
            <a:endParaRPr sz="1200">
              <a:solidFill>
                <a:srgbClr val="1C4588"/>
              </a:solidFill>
              <a:latin typeface="Mada"/>
              <a:ea typeface="Mada"/>
              <a:cs typeface="Mada"/>
              <a:sym typeface="Mada"/>
            </a:endParaRPr>
          </a:p>
          <a:p>
            <a:pPr indent="-304800" lvl="0" marL="1371600" rtl="0" algn="l">
              <a:lnSpc>
                <a:spcPct val="100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 pneumoniae</a:t>
            </a:r>
            <a:r>
              <a:rPr b="1"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(Most common)</a:t>
            </a:r>
            <a:endParaRPr b="1" sz="1200">
              <a:solidFill>
                <a:srgbClr val="CC0000"/>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M.tuberculosis </a:t>
            </a:r>
            <a:r>
              <a:rPr b="1" lang="ar" sz="1200">
                <a:solidFill>
                  <a:srgbClr val="1C4588"/>
                </a:solidFill>
                <a:latin typeface="Mada"/>
                <a:ea typeface="Mada"/>
                <a:cs typeface="Mada"/>
                <a:sym typeface="Mada"/>
              </a:rPr>
              <a:t>Less common</a:t>
            </a:r>
            <a:endParaRPr b="1" sz="1200">
              <a:solidFill>
                <a:srgbClr val="1C4588"/>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latin typeface="Mada"/>
                <a:ea typeface="Mada"/>
                <a:cs typeface="Mada"/>
                <a:sym typeface="Mada"/>
              </a:rPr>
              <a:t>H. influenzae  </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(Less common than before)</a:t>
            </a:r>
            <a:endParaRPr sz="1200">
              <a:solidFill>
                <a:srgbClr val="6AA84F"/>
              </a:solidFill>
              <a:highlight>
                <a:srgbClr val="FFFF00"/>
              </a:highlight>
              <a:latin typeface="Mada"/>
              <a:ea typeface="Mada"/>
              <a:cs typeface="Mada"/>
              <a:sym typeface="Mada"/>
            </a:endParaRPr>
          </a:p>
        </p:txBody>
      </p:sp>
      <p:sp>
        <p:nvSpPr>
          <p:cNvPr id="269" name="Google Shape;269;p33"/>
          <p:cNvSpPr/>
          <p:nvPr/>
        </p:nvSpPr>
        <p:spPr>
          <a:xfrm>
            <a:off x="241675" y="5041845"/>
            <a:ext cx="1828800" cy="1431900"/>
          </a:xfrm>
          <a:prstGeom prst="homePlate">
            <a:avLst>
              <a:gd fmla="val 50000" name="adj"/>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solidFill>
                <a:schemeClr val="l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a:solidFill>
                <a:schemeClr val="l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a:solidFill>
                  <a:schemeClr val="lt1"/>
                </a:solidFill>
                <a:latin typeface="Mada"/>
                <a:ea typeface="Mada"/>
                <a:cs typeface="Mada"/>
                <a:sym typeface="Mada"/>
              </a:rPr>
              <a:t>Older infants and children </a:t>
            </a:r>
            <a:endParaRPr>
              <a:solidFill>
                <a:srgbClr val="FFFFFF"/>
              </a:solidFill>
              <a:latin typeface="Mada Medium"/>
              <a:ea typeface="Mada Medium"/>
              <a:cs typeface="Mada Medium"/>
              <a:sym typeface="Mada Medium"/>
            </a:endParaRPr>
          </a:p>
        </p:txBody>
      </p:sp>
      <p:grpSp>
        <p:nvGrpSpPr>
          <p:cNvPr id="270" name="Google Shape;270;p33"/>
          <p:cNvGrpSpPr/>
          <p:nvPr/>
        </p:nvGrpSpPr>
        <p:grpSpPr>
          <a:xfrm>
            <a:off x="749387" y="3832351"/>
            <a:ext cx="362114" cy="508888"/>
            <a:chOff x="-53670800" y="2296300"/>
            <a:chExt cx="279625" cy="316650"/>
          </a:xfrm>
        </p:grpSpPr>
        <p:sp>
          <p:nvSpPr>
            <p:cNvPr id="271" name="Google Shape;271;p33"/>
            <p:cNvSpPr/>
            <p:nvPr/>
          </p:nvSpPr>
          <p:spPr>
            <a:xfrm>
              <a:off x="-53567625" y="2527275"/>
              <a:ext cx="73250" cy="29750"/>
            </a:xfrm>
            <a:custGeom>
              <a:rect b="b" l="l" r="r" t="t"/>
              <a:pathLst>
                <a:path extrusionOk="0" h="1190" w="2930">
                  <a:moveTo>
                    <a:pt x="410" y="1"/>
                  </a:moveTo>
                  <a:cubicBezTo>
                    <a:pt x="315" y="1"/>
                    <a:pt x="221" y="40"/>
                    <a:pt x="158" y="119"/>
                  </a:cubicBezTo>
                  <a:cubicBezTo>
                    <a:pt x="0" y="276"/>
                    <a:pt x="0" y="528"/>
                    <a:pt x="158" y="623"/>
                  </a:cubicBezTo>
                  <a:cubicBezTo>
                    <a:pt x="504" y="1001"/>
                    <a:pt x="977" y="1190"/>
                    <a:pt x="1449" y="1190"/>
                  </a:cubicBezTo>
                  <a:cubicBezTo>
                    <a:pt x="1922" y="1190"/>
                    <a:pt x="2458" y="1001"/>
                    <a:pt x="2773" y="623"/>
                  </a:cubicBezTo>
                  <a:cubicBezTo>
                    <a:pt x="2930" y="465"/>
                    <a:pt x="2930" y="245"/>
                    <a:pt x="2773" y="119"/>
                  </a:cubicBezTo>
                  <a:cubicBezTo>
                    <a:pt x="2710" y="40"/>
                    <a:pt x="2615" y="1"/>
                    <a:pt x="2517" y="1"/>
                  </a:cubicBezTo>
                  <a:cubicBezTo>
                    <a:pt x="2418" y="1"/>
                    <a:pt x="2316" y="40"/>
                    <a:pt x="2237" y="119"/>
                  </a:cubicBezTo>
                  <a:cubicBezTo>
                    <a:pt x="2048" y="308"/>
                    <a:pt x="1733" y="434"/>
                    <a:pt x="1449" y="434"/>
                  </a:cubicBezTo>
                  <a:cubicBezTo>
                    <a:pt x="1134" y="434"/>
                    <a:pt x="882" y="308"/>
                    <a:pt x="662" y="119"/>
                  </a:cubicBezTo>
                  <a:cubicBezTo>
                    <a:pt x="599" y="40"/>
                    <a:pt x="504" y="1"/>
                    <a:pt x="41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3"/>
            <p:cNvSpPr/>
            <p:nvPr/>
          </p:nvSpPr>
          <p:spPr>
            <a:xfrm>
              <a:off x="-53502250" y="2463275"/>
              <a:ext cx="17325" cy="17350"/>
            </a:xfrm>
            <a:custGeom>
              <a:rect b="b" l="l" r="r" t="t"/>
              <a:pathLst>
                <a:path extrusionOk="0" h="694" w="693">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3"/>
            <p:cNvSpPr/>
            <p:nvPr/>
          </p:nvSpPr>
          <p:spPr>
            <a:xfrm>
              <a:off x="-53577075" y="2463275"/>
              <a:ext cx="17325" cy="17350"/>
            </a:xfrm>
            <a:custGeom>
              <a:rect b="b" l="l" r="r" t="t"/>
              <a:pathLst>
                <a:path extrusionOk="0" h="694" w="693">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3"/>
            <p:cNvSpPr/>
            <p:nvPr/>
          </p:nvSpPr>
          <p:spPr>
            <a:xfrm>
              <a:off x="-53670800" y="2296300"/>
              <a:ext cx="279625" cy="316650"/>
            </a:xfrm>
            <a:custGeom>
              <a:rect b="b" l="l" r="r" t="t"/>
              <a:pathLst>
                <a:path extrusionOk="0" h="12666" w="11185">
                  <a:moveTo>
                    <a:pt x="1481" y="6680"/>
                  </a:moveTo>
                  <a:lnTo>
                    <a:pt x="1481" y="7026"/>
                  </a:lnTo>
                  <a:lnTo>
                    <a:pt x="1481" y="8129"/>
                  </a:lnTo>
                  <a:cubicBezTo>
                    <a:pt x="1450" y="8134"/>
                    <a:pt x="1421" y="8136"/>
                    <a:pt x="1391" y="8136"/>
                  </a:cubicBezTo>
                  <a:cubicBezTo>
                    <a:pt x="1026" y="8136"/>
                    <a:pt x="756" y="7786"/>
                    <a:pt x="756" y="7436"/>
                  </a:cubicBezTo>
                  <a:cubicBezTo>
                    <a:pt x="756" y="7026"/>
                    <a:pt x="1103" y="6680"/>
                    <a:pt x="1481" y="6680"/>
                  </a:cubicBezTo>
                  <a:close/>
                  <a:moveTo>
                    <a:pt x="9672" y="6711"/>
                  </a:moveTo>
                  <a:cubicBezTo>
                    <a:pt x="10082" y="6711"/>
                    <a:pt x="10428" y="7026"/>
                    <a:pt x="10428" y="7467"/>
                  </a:cubicBezTo>
                  <a:cubicBezTo>
                    <a:pt x="10428" y="7814"/>
                    <a:pt x="10113" y="8192"/>
                    <a:pt x="9672" y="8192"/>
                  </a:cubicBezTo>
                  <a:lnTo>
                    <a:pt x="9672" y="7089"/>
                  </a:lnTo>
                  <a:lnTo>
                    <a:pt x="9672" y="6711"/>
                  </a:lnTo>
                  <a:close/>
                  <a:moveTo>
                    <a:pt x="5576" y="3718"/>
                  </a:moveTo>
                  <a:cubicBezTo>
                    <a:pt x="7435" y="3718"/>
                    <a:pt x="8947" y="5231"/>
                    <a:pt x="8947" y="7089"/>
                  </a:cubicBezTo>
                  <a:lnTo>
                    <a:pt x="8947" y="9326"/>
                  </a:lnTo>
                  <a:cubicBezTo>
                    <a:pt x="8947" y="10775"/>
                    <a:pt x="7750" y="11910"/>
                    <a:pt x="6333" y="11910"/>
                  </a:cubicBezTo>
                  <a:lnTo>
                    <a:pt x="4852" y="11910"/>
                  </a:lnTo>
                  <a:cubicBezTo>
                    <a:pt x="3371" y="11910"/>
                    <a:pt x="2237" y="10744"/>
                    <a:pt x="2237" y="9326"/>
                  </a:cubicBezTo>
                  <a:lnTo>
                    <a:pt x="2237" y="7089"/>
                  </a:lnTo>
                  <a:cubicBezTo>
                    <a:pt x="2237" y="5231"/>
                    <a:pt x="3749" y="3718"/>
                    <a:pt x="5576" y="3718"/>
                  </a:cubicBezTo>
                  <a:close/>
                  <a:moveTo>
                    <a:pt x="7089" y="1"/>
                  </a:moveTo>
                  <a:cubicBezTo>
                    <a:pt x="6080" y="1"/>
                    <a:pt x="5230" y="820"/>
                    <a:pt x="5230" y="1828"/>
                  </a:cubicBezTo>
                  <a:lnTo>
                    <a:pt x="5230" y="2994"/>
                  </a:lnTo>
                  <a:cubicBezTo>
                    <a:pt x="3560" y="3151"/>
                    <a:pt x="2142" y="4348"/>
                    <a:pt x="1670" y="5924"/>
                  </a:cubicBezTo>
                  <a:lnTo>
                    <a:pt x="1512" y="5924"/>
                  </a:lnTo>
                  <a:cubicBezTo>
                    <a:pt x="662" y="5924"/>
                    <a:pt x="0" y="6585"/>
                    <a:pt x="0" y="7436"/>
                  </a:cubicBezTo>
                  <a:cubicBezTo>
                    <a:pt x="0" y="8255"/>
                    <a:pt x="662" y="8917"/>
                    <a:pt x="1512" y="8917"/>
                  </a:cubicBezTo>
                  <a:lnTo>
                    <a:pt x="1512" y="9326"/>
                  </a:lnTo>
                  <a:cubicBezTo>
                    <a:pt x="1512" y="11185"/>
                    <a:pt x="2993" y="12666"/>
                    <a:pt x="4852" y="12666"/>
                  </a:cubicBezTo>
                  <a:lnTo>
                    <a:pt x="6333" y="12666"/>
                  </a:lnTo>
                  <a:cubicBezTo>
                    <a:pt x="8191" y="12666"/>
                    <a:pt x="9704" y="11185"/>
                    <a:pt x="9704" y="9326"/>
                  </a:cubicBezTo>
                  <a:lnTo>
                    <a:pt x="9704" y="8917"/>
                  </a:lnTo>
                  <a:cubicBezTo>
                    <a:pt x="10523" y="8917"/>
                    <a:pt x="11184" y="8255"/>
                    <a:pt x="11184" y="7436"/>
                  </a:cubicBezTo>
                  <a:cubicBezTo>
                    <a:pt x="11184" y="6617"/>
                    <a:pt x="10523" y="5924"/>
                    <a:pt x="9672" y="5924"/>
                  </a:cubicBezTo>
                  <a:lnTo>
                    <a:pt x="9515" y="5924"/>
                  </a:lnTo>
                  <a:cubicBezTo>
                    <a:pt x="9042" y="4317"/>
                    <a:pt x="7687" y="3151"/>
                    <a:pt x="5954" y="2994"/>
                  </a:cubicBezTo>
                  <a:lnTo>
                    <a:pt x="5954" y="1828"/>
                  </a:lnTo>
                  <a:cubicBezTo>
                    <a:pt x="5954" y="1198"/>
                    <a:pt x="6459" y="725"/>
                    <a:pt x="7057" y="725"/>
                  </a:cubicBezTo>
                  <a:cubicBezTo>
                    <a:pt x="7687" y="725"/>
                    <a:pt x="8160" y="1230"/>
                    <a:pt x="8160" y="1828"/>
                  </a:cubicBezTo>
                  <a:cubicBezTo>
                    <a:pt x="8160" y="2017"/>
                    <a:pt x="8002" y="2206"/>
                    <a:pt x="7813" y="2206"/>
                  </a:cubicBezTo>
                  <a:cubicBezTo>
                    <a:pt x="7593" y="2206"/>
                    <a:pt x="7435" y="2017"/>
                    <a:pt x="7435" y="1828"/>
                  </a:cubicBezTo>
                  <a:cubicBezTo>
                    <a:pt x="7435" y="1639"/>
                    <a:pt x="7278" y="1482"/>
                    <a:pt x="7089" y="1482"/>
                  </a:cubicBezTo>
                  <a:cubicBezTo>
                    <a:pt x="6900" y="1482"/>
                    <a:pt x="6742" y="1639"/>
                    <a:pt x="6742" y="1828"/>
                  </a:cubicBezTo>
                  <a:cubicBezTo>
                    <a:pt x="6742" y="2458"/>
                    <a:pt x="7246" y="2931"/>
                    <a:pt x="7845" y="2931"/>
                  </a:cubicBezTo>
                  <a:cubicBezTo>
                    <a:pt x="8475" y="2931"/>
                    <a:pt x="8947" y="2427"/>
                    <a:pt x="8947" y="1828"/>
                  </a:cubicBezTo>
                  <a:cubicBezTo>
                    <a:pt x="8947" y="820"/>
                    <a:pt x="8128" y="1"/>
                    <a:pt x="70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33"/>
          <p:cNvGrpSpPr/>
          <p:nvPr/>
        </p:nvGrpSpPr>
        <p:grpSpPr>
          <a:xfrm>
            <a:off x="749387" y="5251596"/>
            <a:ext cx="362123" cy="412208"/>
            <a:chOff x="-52505925" y="2295525"/>
            <a:chExt cx="299325" cy="317425"/>
          </a:xfrm>
        </p:grpSpPr>
        <p:sp>
          <p:nvSpPr>
            <p:cNvPr id="276" name="Google Shape;276;p33"/>
            <p:cNvSpPr/>
            <p:nvPr/>
          </p:nvSpPr>
          <p:spPr>
            <a:xfrm>
              <a:off x="-52401950" y="2526500"/>
              <a:ext cx="73275" cy="29750"/>
            </a:xfrm>
            <a:custGeom>
              <a:rect b="b" l="l" r="r" t="t"/>
              <a:pathLst>
                <a:path extrusionOk="0" h="1190" w="2931">
                  <a:moveTo>
                    <a:pt x="398" y="0"/>
                  </a:moveTo>
                  <a:cubicBezTo>
                    <a:pt x="308" y="0"/>
                    <a:pt x="221" y="39"/>
                    <a:pt x="158" y="118"/>
                  </a:cubicBezTo>
                  <a:cubicBezTo>
                    <a:pt x="0" y="276"/>
                    <a:pt x="0" y="496"/>
                    <a:pt x="158" y="622"/>
                  </a:cubicBezTo>
                  <a:cubicBezTo>
                    <a:pt x="505" y="969"/>
                    <a:pt x="977" y="1189"/>
                    <a:pt x="1450" y="1189"/>
                  </a:cubicBezTo>
                  <a:cubicBezTo>
                    <a:pt x="1922" y="1189"/>
                    <a:pt x="2458" y="969"/>
                    <a:pt x="2773" y="622"/>
                  </a:cubicBezTo>
                  <a:cubicBezTo>
                    <a:pt x="2930" y="465"/>
                    <a:pt x="2930" y="244"/>
                    <a:pt x="2773" y="118"/>
                  </a:cubicBezTo>
                  <a:cubicBezTo>
                    <a:pt x="2710" y="55"/>
                    <a:pt x="2615" y="24"/>
                    <a:pt x="2517" y="24"/>
                  </a:cubicBezTo>
                  <a:cubicBezTo>
                    <a:pt x="2418" y="24"/>
                    <a:pt x="2316" y="55"/>
                    <a:pt x="2237" y="118"/>
                  </a:cubicBezTo>
                  <a:cubicBezTo>
                    <a:pt x="2048" y="307"/>
                    <a:pt x="1733" y="433"/>
                    <a:pt x="1450" y="433"/>
                  </a:cubicBezTo>
                  <a:cubicBezTo>
                    <a:pt x="1135" y="433"/>
                    <a:pt x="883" y="307"/>
                    <a:pt x="662" y="118"/>
                  </a:cubicBezTo>
                  <a:cubicBezTo>
                    <a:pt x="583" y="39"/>
                    <a:pt x="489" y="0"/>
                    <a:pt x="3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3"/>
            <p:cNvSpPr/>
            <p:nvPr/>
          </p:nvSpPr>
          <p:spPr>
            <a:xfrm>
              <a:off x="-52411400" y="2463275"/>
              <a:ext cx="17350" cy="17350"/>
            </a:xfrm>
            <a:custGeom>
              <a:rect b="b" l="l" r="r" t="t"/>
              <a:pathLst>
                <a:path extrusionOk="0" h="694" w="694">
                  <a:moveTo>
                    <a:pt x="347" y="1"/>
                  </a:moveTo>
                  <a:cubicBezTo>
                    <a:pt x="158" y="1"/>
                    <a:pt x="0" y="158"/>
                    <a:pt x="0" y="347"/>
                  </a:cubicBezTo>
                  <a:cubicBezTo>
                    <a:pt x="0" y="536"/>
                    <a:pt x="158" y="694"/>
                    <a:pt x="347" y="694"/>
                  </a:cubicBezTo>
                  <a:cubicBezTo>
                    <a:pt x="536" y="694"/>
                    <a:pt x="694" y="536"/>
                    <a:pt x="694" y="347"/>
                  </a:cubicBezTo>
                  <a:cubicBezTo>
                    <a:pt x="694"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3"/>
            <p:cNvSpPr/>
            <p:nvPr/>
          </p:nvSpPr>
          <p:spPr>
            <a:xfrm>
              <a:off x="-52336575" y="2463275"/>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3"/>
            <p:cNvSpPr/>
            <p:nvPr/>
          </p:nvSpPr>
          <p:spPr>
            <a:xfrm>
              <a:off x="-52505925" y="2295525"/>
              <a:ext cx="299325" cy="317425"/>
            </a:xfrm>
            <a:custGeom>
              <a:rect b="b" l="l" r="r" t="t"/>
              <a:pathLst>
                <a:path extrusionOk="0" h="12697" w="11973">
                  <a:moveTo>
                    <a:pt x="8046" y="1489"/>
                  </a:moveTo>
                  <a:cubicBezTo>
                    <a:pt x="8121" y="1489"/>
                    <a:pt x="8192" y="1497"/>
                    <a:pt x="8255" y="1513"/>
                  </a:cubicBezTo>
                  <a:cubicBezTo>
                    <a:pt x="8224" y="1639"/>
                    <a:pt x="8224" y="1765"/>
                    <a:pt x="8224" y="1859"/>
                  </a:cubicBezTo>
                  <a:lnTo>
                    <a:pt x="8224" y="2080"/>
                  </a:lnTo>
                  <a:cubicBezTo>
                    <a:pt x="7909" y="1828"/>
                    <a:pt x="7499" y="1670"/>
                    <a:pt x="7121" y="1607"/>
                  </a:cubicBezTo>
                  <a:cubicBezTo>
                    <a:pt x="7341" y="1513"/>
                    <a:pt x="7594" y="1513"/>
                    <a:pt x="7814" y="1513"/>
                  </a:cubicBezTo>
                  <a:cubicBezTo>
                    <a:pt x="7893" y="1497"/>
                    <a:pt x="7972" y="1489"/>
                    <a:pt x="8046" y="1489"/>
                  </a:cubicBezTo>
                  <a:close/>
                  <a:moveTo>
                    <a:pt x="9326" y="914"/>
                  </a:moveTo>
                  <a:cubicBezTo>
                    <a:pt x="9484" y="1071"/>
                    <a:pt x="9610" y="1261"/>
                    <a:pt x="9673" y="1544"/>
                  </a:cubicBezTo>
                  <a:cubicBezTo>
                    <a:pt x="9452" y="1796"/>
                    <a:pt x="9232" y="2111"/>
                    <a:pt x="9137" y="2458"/>
                  </a:cubicBezTo>
                  <a:cubicBezTo>
                    <a:pt x="9043" y="2269"/>
                    <a:pt x="8980" y="2080"/>
                    <a:pt x="8980" y="1859"/>
                  </a:cubicBezTo>
                  <a:cubicBezTo>
                    <a:pt x="8980" y="1513"/>
                    <a:pt x="9137" y="1198"/>
                    <a:pt x="9326" y="914"/>
                  </a:cubicBezTo>
                  <a:close/>
                  <a:moveTo>
                    <a:pt x="11122" y="1513"/>
                  </a:moveTo>
                  <a:lnTo>
                    <a:pt x="11122" y="1513"/>
                  </a:lnTo>
                  <a:cubicBezTo>
                    <a:pt x="11028" y="2174"/>
                    <a:pt x="10460" y="2741"/>
                    <a:pt x="9767" y="2899"/>
                  </a:cubicBezTo>
                  <a:cubicBezTo>
                    <a:pt x="9925" y="2174"/>
                    <a:pt x="10460" y="1670"/>
                    <a:pt x="11122" y="1513"/>
                  </a:cubicBezTo>
                  <a:close/>
                  <a:moveTo>
                    <a:pt x="6365" y="2237"/>
                  </a:moveTo>
                  <a:cubicBezTo>
                    <a:pt x="7404" y="2237"/>
                    <a:pt x="8287" y="2836"/>
                    <a:pt x="8728" y="3718"/>
                  </a:cubicBezTo>
                  <a:lnTo>
                    <a:pt x="8602" y="3718"/>
                  </a:lnTo>
                  <a:cubicBezTo>
                    <a:pt x="7972" y="3718"/>
                    <a:pt x="7499" y="4222"/>
                    <a:pt x="7499" y="4821"/>
                  </a:cubicBezTo>
                  <a:lnTo>
                    <a:pt x="7499" y="5167"/>
                  </a:lnTo>
                  <a:lnTo>
                    <a:pt x="3025" y="5167"/>
                  </a:lnTo>
                  <a:cubicBezTo>
                    <a:pt x="2206" y="5167"/>
                    <a:pt x="1513" y="4506"/>
                    <a:pt x="1513" y="3686"/>
                  </a:cubicBezTo>
                  <a:cubicBezTo>
                    <a:pt x="1513" y="2899"/>
                    <a:pt x="2206" y="2237"/>
                    <a:pt x="3025" y="2237"/>
                  </a:cubicBezTo>
                  <a:close/>
                  <a:moveTo>
                    <a:pt x="10397" y="3497"/>
                  </a:moveTo>
                  <a:cubicBezTo>
                    <a:pt x="10429" y="3686"/>
                    <a:pt x="10460" y="3875"/>
                    <a:pt x="10460" y="4064"/>
                  </a:cubicBezTo>
                  <a:cubicBezTo>
                    <a:pt x="10460" y="4537"/>
                    <a:pt x="10334" y="4978"/>
                    <a:pt x="10114" y="5388"/>
                  </a:cubicBezTo>
                  <a:cubicBezTo>
                    <a:pt x="9956" y="5608"/>
                    <a:pt x="10145" y="5923"/>
                    <a:pt x="10429" y="5923"/>
                  </a:cubicBezTo>
                  <a:lnTo>
                    <a:pt x="10460" y="5923"/>
                  </a:lnTo>
                  <a:cubicBezTo>
                    <a:pt x="10870" y="5923"/>
                    <a:pt x="11217" y="6238"/>
                    <a:pt x="11217" y="6679"/>
                  </a:cubicBezTo>
                  <a:cubicBezTo>
                    <a:pt x="11217" y="7120"/>
                    <a:pt x="10902" y="7435"/>
                    <a:pt x="10460" y="7435"/>
                  </a:cubicBezTo>
                  <a:lnTo>
                    <a:pt x="9704" y="7435"/>
                  </a:lnTo>
                  <a:lnTo>
                    <a:pt x="9704" y="4821"/>
                  </a:lnTo>
                  <a:cubicBezTo>
                    <a:pt x="9704" y="4443"/>
                    <a:pt x="9641" y="4033"/>
                    <a:pt x="9515" y="3686"/>
                  </a:cubicBezTo>
                  <a:cubicBezTo>
                    <a:pt x="9830" y="3655"/>
                    <a:pt x="10114" y="3592"/>
                    <a:pt x="10397" y="3497"/>
                  </a:cubicBezTo>
                  <a:close/>
                  <a:moveTo>
                    <a:pt x="1513" y="6679"/>
                  </a:moveTo>
                  <a:lnTo>
                    <a:pt x="1513" y="8160"/>
                  </a:lnTo>
                  <a:cubicBezTo>
                    <a:pt x="1104" y="8160"/>
                    <a:pt x="789" y="7845"/>
                    <a:pt x="789" y="7435"/>
                  </a:cubicBezTo>
                  <a:cubicBezTo>
                    <a:pt x="789" y="7026"/>
                    <a:pt x="1135" y="6679"/>
                    <a:pt x="1513" y="6679"/>
                  </a:cubicBezTo>
                  <a:close/>
                  <a:moveTo>
                    <a:pt x="8570" y="4474"/>
                  </a:moveTo>
                  <a:cubicBezTo>
                    <a:pt x="8759" y="4474"/>
                    <a:pt x="8917" y="4632"/>
                    <a:pt x="8917" y="4821"/>
                  </a:cubicBezTo>
                  <a:cubicBezTo>
                    <a:pt x="8980" y="4978"/>
                    <a:pt x="8980" y="8412"/>
                    <a:pt x="8980" y="8570"/>
                  </a:cubicBezTo>
                  <a:cubicBezTo>
                    <a:pt x="8980" y="10460"/>
                    <a:pt x="7467" y="11972"/>
                    <a:pt x="5609" y="11972"/>
                  </a:cubicBezTo>
                  <a:cubicBezTo>
                    <a:pt x="3781" y="11972"/>
                    <a:pt x="2269" y="10460"/>
                    <a:pt x="2269" y="8570"/>
                  </a:cubicBezTo>
                  <a:lnTo>
                    <a:pt x="2269" y="5797"/>
                  </a:lnTo>
                  <a:cubicBezTo>
                    <a:pt x="2521" y="5892"/>
                    <a:pt x="2742" y="5923"/>
                    <a:pt x="3025" y="5923"/>
                  </a:cubicBezTo>
                  <a:lnTo>
                    <a:pt x="7877" y="5923"/>
                  </a:lnTo>
                  <a:cubicBezTo>
                    <a:pt x="8066" y="5923"/>
                    <a:pt x="8224" y="5766"/>
                    <a:pt x="8224" y="5577"/>
                  </a:cubicBezTo>
                  <a:lnTo>
                    <a:pt x="8224" y="4821"/>
                  </a:lnTo>
                  <a:cubicBezTo>
                    <a:pt x="8224" y="4632"/>
                    <a:pt x="8381" y="4474"/>
                    <a:pt x="8570" y="4474"/>
                  </a:cubicBezTo>
                  <a:close/>
                  <a:moveTo>
                    <a:pt x="9358" y="0"/>
                  </a:moveTo>
                  <a:cubicBezTo>
                    <a:pt x="9271" y="0"/>
                    <a:pt x="9185" y="32"/>
                    <a:pt x="9106" y="95"/>
                  </a:cubicBezTo>
                  <a:cubicBezTo>
                    <a:pt x="9043" y="95"/>
                    <a:pt x="8791" y="378"/>
                    <a:pt x="8539" y="819"/>
                  </a:cubicBezTo>
                  <a:cubicBezTo>
                    <a:pt x="8318" y="756"/>
                    <a:pt x="8098" y="725"/>
                    <a:pt x="7877" y="725"/>
                  </a:cubicBezTo>
                  <a:cubicBezTo>
                    <a:pt x="7089" y="725"/>
                    <a:pt x="6365" y="1008"/>
                    <a:pt x="5735" y="1481"/>
                  </a:cubicBezTo>
                  <a:lnTo>
                    <a:pt x="2994" y="1481"/>
                  </a:lnTo>
                  <a:cubicBezTo>
                    <a:pt x="1765" y="1481"/>
                    <a:pt x="757" y="2458"/>
                    <a:pt x="757" y="3718"/>
                  </a:cubicBezTo>
                  <a:cubicBezTo>
                    <a:pt x="757" y="4379"/>
                    <a:pt x="1072" y="5010"/>
                    <a:pt x="1545" y="5419"/>
                  </a:cubicBezTo>
                  <a:cubicBezTo>
                    <a:pt x="1482" y="5451"/>
                    <a:pt x="1482" y="5545"/>
                    <a:pt x="1482" y="5577"/>
                  </a:cubicBezTo>
                  <a:lnTo>
                    <a:pt x="1482" y="5923"/>
                  </a:lnTo>
                  <a:cubicBezTo>
                    <a:pt x="662" y="5923"/>
                    <a:pt x="1" y="6585"/>
                    <a:pt x="1" y="7435"/>
                  </a:cubicBezTo>
                  <a:cubicBezTo>
                    <a:pt x="1" y="8255"/>
                    <a:pt x="662" y="8916"/>
                    <a:pt x="1482" y="8916"/>
                  </a:cubicBezTo>
                  <a:cubicBezTo>
                    <a:pt x="1702" y="10996"/>
                    <a:pt x="3435" y="12697"/>
                    <a:pt x="5577" y="12697"/>
                  </a:cubicBezTo>
                  <a:cubicBezTo>
                    <a:pt x="7877" y="12697"/>
                    <a:pt x="9673" y="10806"/>
                    <a:pt x="9673" y="8570"/>
                  </a:cubicBezTo>
                  <a:lnTo>
                    <a:pt x="9673" y="8223"/>
                  </a:lnTo>
                  <a:lnTo>
                    <a:pt x="10429" y="8223"/>
                  </a:lnTo>
                  <a:cubicBezTo>
                    <a:pt x="11248" y="8223"/>
                    <a:pt x="11941" y="7530"/>
                    <a:pt x="11941" y="6711"/>
                  </a:cubicBezTo>
                  <a:cubicBezTo>
                    <a:pt x="11973" y="6049"/>
                    <a:pt x="11563" y="5482"/>
                    <a:pt x="10965" y="5293"/>
                  </a:cubicBezTo>
                  <a:cubicBezTo>
                    <a:pt x="11122" y="4915"/>
                    <a:pt x="11217" y="4506"/>
                    <a:pt x="11217" y="4064"/>
                  </a:cubicBezTo>
                  <a:cubicBezTo>
                    <a:pt x="11217" y="3718"/>
                    <a:pt x="11185" y="3403"/>
                    <a:pt x="11059" y="3056"/>
                  </a:cubicBezTo>
                  <a:cubicBezTo>
                    <a:pt x="11626" y="2584"/>
                    <a:pt x="11973" y="1859"/>
                    <a:pt x="11973" y="1071"/>
                  </a:cubicBezTo>
                  <a:cubicBezTo>
                    <a:pt x="11973" y="882"/>
                    <a:pt x="11815" y="725"/>
                    <a:pt x="11626" y="725"/>
                  </a:cubicBezTo>
                  <a:cubicBezTo>
                    <a:pt x="11154" y="725"/>
                    <a:pt x="10713" y="851"/>
                    <a:pt x="10303" y="1071"/>
                  </a:cubicBezTo>
                  <a:cubicBezTo>
                    <a:pt x="10082" y="504"/>
                    <a:pt x="9641" y="95"/>
                    <a:pt x="9610" y="95"/>
                  </a:cubicBezTo>
                  <a:cubicBezTo>
                    <a:pt x="9531" y="32"/>
                    <a:pt x="9444" y="0"/>
                    <a:pt x="93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80" name="Google Shape;280;p33"/>
          <p:cNvCxnSpPr/>
          <p:nvPr/>
        </p:nvCxnSpPr>
        <p:spPr>
          <a:xfrm>
            <a:off x="1143000" y="5048250"/>
            <a:ext cx="6067500" cy="0"/>
          </a:xfrm>
          <a:prstGeom prst="straightConnector1">
            <a:avLst/>
          </a:prstGeom>
          <a:noFill/>
          <a:ln cap="flat" cmpd="sng" w="9525">
            <a:solidFill>
              <a:srgbClr val="986782"/>
            </a:solidFill>
            <a:prstDash val="solid"/>
            <a:round/>
            <a:headEnd len="med" w="med" type="none"/>
            <a:tailEnd len="med" w="med" type="none"/>
          </a:ln>
        </p:spPr>
      </p:cxnSp>
      <p:sp>
        <p:nvSpPr>
          <p:cNvPr id="281" name="Google Shape;281;p33"/>
          <p:cNvSpPr txBox="1"/>
          <p:nvPr/>
        </p:nvSpPr>
        <p:spPr>
          <a:xfrm>
            <a:off x="247500" y="2839850"/>
            <a:ext cx="6653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Bacterial pathogens</a:t>
            </a:r>
            <a:endParaRPr b="1" i="1" sz="2200">
              <a:highlight>
                <a:schemeClr val="accent5"/>
              </a:highlight>
              <a:latin typeface="Mada"/>
              <a:ea typeface="Mada"/>
              <a:cs typeface="Mada"/>
              <a:sym typeface="Mada"/>
            </a:endParaRPr>
          </a:p>
        </p:txBody>
      </p:sp>
      <p:sp>
        <p:nvSpPr>
          <p:cNvPr id="282" name="Google Shape;282;p33"/>
          <p:cNvSpPr/>
          <p:nvPr/>
        </p:nvSpPr>
        <p:spPr>
          <a:xfrm>
            <a:off x="141350" y="6716725"/>
            <a:ext cx="7347900" cy="3656700"/>
          </a:xfrm>
          <a:prstGeom prst="roundRect">
            <a:avLst>
              <a:gd fmla="val 16667"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3"/>
          <p:cNvSpPr txBox="1"/>
          <p:nvPr/>
        </p:nvSpPr>
        <p:spPr>
          <a:xfrm>
            <a:off x="1386000" y="6691875"/>
            <a:ext cx="4928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FF0000"/>
                </a:solidFill>
                <a:latin typeface="Mada"/>
                <a:ea typeface="Mada"/>
                <a:cs typeface="Mada"/>
                <a:sym typeface="Mada"/>
              </a:rPr>
              <a:t>*</a:t>
            </a:r>
            <a:r>
              <a:rPr b="1" lang="ar">
                <a:solidFill>
                  <a:schemeClr val="accent2"/>
                </a:solidFill>
                <a:latin typeface="Mada"/>
                <a:ea typeface="Mada"/>
                <a:cs typeface="Mada"/>
                <a:sym typeface="Mada"/>
              </a:rPr>
              <a:t>Meningococcal meningitis and meningococcaemia</a:t>
            </a:r>
            <a:endParaRPr b="1">
              <a:solidFill>
                <a:schemeClr val="accent2"/>
              </a:solidFill>
              <a:latin typeface="Mada"/>
              <a:ea typeface="Mada"/>
              <a:cs typeface="Mada"/>
              <a:sym typeface="Mada"/>
            </a:endParaRPr>
          </a:p>
          <a:p>
            <a:pPr indent="0" lvl="0" marL="0" rtl="0" algn="ctr">
              <a:spcBef>
                <a:spcPts val="0"/>
              </a:spcBef>
              <a:spcAft>
                <a:spcPts val="0"/>
              </a:spcAft>
              <a:buNone/>
            </a:pPr>
            <a:r>
              <a:rPr b="1" lang="ar">
                <a:solidFill>
                  <a:srgbClr val="CC0000"/>
                </a:solidFill>
                <a:latin typeface="Mada"/>
                <a:ea typeface="Mada"/>
                <a:cs typeface="Mada"/>
                <a:sym typeface="Mada"/>
              </a:rPr>
              <a:t>(Medical emergency) </a:t>
            </a:r>
            <a:endParaRPr b="1">
              <a:solidFill>
                <a:srgbClr val="CC0000"/>
              </a:solidFill>
              <a:latin typeface="Mada"/>
              <a:ea typeface="Mada"/>
              <a:cs typeface="Mada"/>
              <a:sym typeface="Mada"/>
            </a:endParaRPr>
          </a:p>
        </p:txBody>
      </p:sp>
      <p:sp>
        <p:nvSpPr>
          <p:cNvPr id="284" name="Google Shape;284;p33"/>
          <p:cNvSpPr txBox="1"/>
          <p:nvPr/>
        </p:nvSpPr>
        <p:spPr>
          <a:xfrm>
            <a:off x="161525" y="7229825"/>
            <a:ext cx="6324600" cy="3024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Fulminate  meningococcemia with purpura:</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Overwhelming sepsis, DIC</a:t>
            </a:r>
            <a:endParaRPr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Classic: </a:t>
            </a:r>
            <a:r>
              <a:rPr b="1" lang="ar" sz="1200">
                <a:latin typeface="Mada"/>
                <a:ea typeface="Mada"/>
                <a:cs typeface="Mada"/>
                <a:sym typeface="Mada"/>
              </a:rPr>
              <a:t>Meningitis with rash (Petechiae) </a:t>
            </a:r>
            <a:r>
              <a:rPr b="1" lang="ar" sz="1200">
                <a:solidFill>
                  <a:srgbClr val="6AA84F"/>
                </a:solidFill>
                <a:latin typeface="Mada"/>
                <a:ea typeface="Mada"/>
                <a:cs typeface="Mada"/>
                <a:sym typeface="Mada"/>
              </a:rPr>
              <a:t>+ Headache + Fever</a:t>
            </a:r>
            <a:endParaRPr b="1"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Meningitis  without  rash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Mortality  3 - 10 %</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Lumbar puncture </a:t>
            </a:r>
            <a:r>
              <a:rPr b="1" lang="ar" sz="1200">
                <a:solidFill>
                  <a:srgbClr val="1C4588"/>
                </a:solidFill>
                <a:latin typeface="Mada"/>
                <a:ea typeface="Mada"/>
                <a:cs typeface="Mada"/>
                <a:sym typeface="Mada"/>
              </a:rPr>
              <a:t>should not be performed</a:t>
            </a:r>
            <a:r>
              <a:rPr lang="ar" sz="1200">
                <a:solidFill>
                  <a:srgbClr val="1C4588"/>
                </a:solidFill>
                <a:latin typeface="Mada"/>
                <a:ea typeface="Mada"/>
                <a:cs typeface="Mada"/>
                <a:sym typeface="Mada"/>
              </a:rPr>
              <a:t> if meningococcal sepsis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ar" sz="1200">
                <a:solidFill>
                  <a:srgbClr val="1C4588"/>
                </a:solidFill>
                <a:latin typeface="Mada"/>
                <a:ea typeface="Mada"/>
                <a:cs typeface="Mada"/>
                <a:sym typeface="Mada"/>
              </a:rPr>
              <a:t>is suspected because coning of the cerebellar tonsils may follow – the </a:t>
            </a:r>
            <a:endParaRPr sz="1200">
              <a:solidFill>
                <a:srgbClr val="1C4588"/>
              </a:solidFill>
              <a:latin typeface="Mada"/>
              <a:ea typeface="Mada"/>
              <a:cs typeface="Mada"/>
              <a:sym typeface="Mada"/>
            </a:endParaRPr>
          </a:p>
          <a:p>
            <a:pPr indent="0" lvl="0" marL="457200" rtl="0" algn="l">
              <a:spcBef>
                <a:spcPts val="0"/>
              </a:spcBef>
              <a:spcAft>
                <a:spcPts val="0"/>
              </a:spcAft>
              <a:buNone/>
            </a:pPr>
            <a:r>
              <a:rPr lang="ar" sz="1200">
                <a:solidFill>
                  <a:srgbClr val="1C4588"/>
                </a:solidFill>
                <a:latin typeface="Mada"/>
                <a:ea typeface="Mada"/>
                <a:cs typeface="Mada"/>
                <a:sym typeface="Mada"/>
              </a:rPr>
              <a:t>organism is confirmed by blood culture.</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Treatment and </a:t>
            </a:r>
            <a:r>
              <a:rPr b="1" lang="ar" sz="1200">
                <a:latin typeface="Mada"/>
                <a:ea typeface="Mada"/>
                <a:cs typeface="Mada"/>
                <a:sym typeface="Mada"/>
              </a:rPr>
              <a:t>prophylaxis</a:t>
            </a:r>
            <a:r>
              <a:rPr b="1" lang="ar" sz="1200">
                <a:latin typeface="Mada"/>
                <a:ea typeface="Mada"/>
                <a:cs typeface="Mada"/>
                <a:sym typeface="Mada"/>
              </a:rPr>
              <a:t>:</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Droplet Isolation:</a:t>
            </a:r>
            <a:r>
              <a:rPr lang="ar" sz="1200">
                <a:latin typeface="Mada"/>
                <a:ea typeface="Mada"/>
                <a:cs typeface="Mada"/>
                <a:sym typeface="Mada"/>
              </a:rPr>
              <a:t> 48h post Abx</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Treatment:</a:t>
            </a:r>
            <a:r>
              <a:rPr lang="ar" sz="1200">
                <a:latin typeface="Mada"/>
                <a:ea typeface="Mada"/>
                <a:cs typeface="Mada"/>
                <a:sym typeface="Mada"/>
              </a:rPr>
              <a:t> </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Ceftriaxone </a:t>
            </a:r>
            <a:r>
              <a:rPr b="1" lang="ar" sz="1200">
                <a:solidFill>
                  <a:srgbClr val="CC0000"/>
                </a:solidFill>
                <a:latin typeface="Mada"/>
                <a:ea typeface="Mada"/>
                <a:cs typeface="Mada"/>
                <a:sym typeface="Mada"/>
              </a:rPr>
              <a:t>or Pen G</a:t>
            </a:r>
            <a:r>
              <a:rPr lang="ar" sz="1200">
                <a:latin typeface="Mada"/>
                <a:ea typeface="Mada"/>
                <a:cs typeface="Mada"/>
                <a:sym typeface="Mada"/>
              </a:rPr>
              <a:t> 7 days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Eradicate nasopharyngeal carriage: </a:t>
            </a:r>
            <a:endParaRPr b="1"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House hold contact</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Health care providers who examined patient closely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Prophylaxis </a:t>
            </a:r>
            <a:r>
              <a:rPr b="1" lang="ar" sz="1200">
                <a:solidFill>
                  <a:srgbClr val="6AA84F"/>
                </a:solidFill>
                <a:latin typeface="Mada"/>
                <a:ea typeface="Mada"/>
                <a:cs typeface="Mada"/>
                <a:sym typeface="Mada"/>
              </a:rPr>
              <a:t>(Not done routinely)</a:t>
            </a:r>
            <a:r>
              <a:rPr b="1" lang="ar" sz="1200">
                <a:latin typeface="Mada"/>
                <a:ea typeface="Mada"/>
                <a:cs typeface="Mada"/>
                <a:sym typeface="Mada"/>
              </a:rPr>
              <a:t>:</a:t>
            </a:r>
            <a:r>
              <a:rPr lang="ar" sz="1200">
                <a:latin typeface="Mada"/>
                <a:ea typeface="Mada"/>
                <a:cs typeface="Mada"/>
                <a:sym typeface="Mada"/>
              </a:rPr>
              <a:t> Rifampin 600 mg for 2 d  </a:t>
            </a:r>
            <a:r>
              <a:rPr lang="ar" sz="1200" u="sng">
                <a:latin typeface="Mada"/>
                <a:ea typeface="Mada"/>
                <a:cs typeface="Mada"/>
                <a:sym typeface="Mada"/>
              </a:rPr>
              <a:t>or </a:t>
            </a:r>
            <a:r>
              <a:rPr lang="ar" sz="1200">
                <a:latin typeface="Mada"/>
                <a:ea typeface="Mada"/>
                <a:cs typeface="Mada"/>
                <a:sym typeface="Mada"/>
              </a:rPr>
              <a:t>Ciprofloxacin 500mg once  </a:t>
            </a:r>
            <a:r>
              <a:rPr lang="ar" sz="1200" u="sng">
                <a:latin typeface="Mada"/>
                <a:ea typeface="Mada"/>
                <a:cs typeface="Mada"/>
                <a:sym typeface="Mada"/>
              </a:rPr>
              <a:t>or </a:t>
            </a:r>
            <a:r>
              <a:rPr lang="ar" sz="1200">
                <a:latin typeface="Mada"/>
                <a:ea typeface="Mada"/>
                <a:cs typeface="Mada"/>
                <a:sym typeface="Mada"/>
              </a:rPr>
              <a:t>Ceftriaxone 125mg I.M once</a:t>
            </a:r>
            <a:endParaRPr sz="1200">
              <a:latin typeface="Mada"/>
              <a:ea typeface="Mada"/>
              <a:cs typeface="Mada"/>
              <a:sym typeface="Mada"/>
            </a:endParaRPr>
          </a:p>
        </p:txBody>
      </p:sp>
      <p:pic>
        <p:nvPicPr>
          <p:cNvPr id="285" name="Google Shape;285;p33"/>
          <p:cNvPicPr preferRelativeResize="0"/>
          <p:nvPr/>
        </p:nvPicPr>
        <p:blipFill rotWithShape="1">
          <a:blip r:embed="rId4">
            <a:alphaModFix/>
          </a:blip>
          <a:srcRect b="57009" l="0" r="0" t="0"/>
          <a:stretch/>
        </p:blipFill>
        <p:spPr>
          <a:xfrm>
            <a:off x="612300" y="6776146"/>
            <a:ext cx="850800" cy="400481"/>
          </a:xfrm>
          <a:prstGeom prst="rect">
            <a:avLst/>
          </a:prstGeom>
          <a:noFill/>
          <a:ln>
            <a:noFill/>
          </a:ln>
        </p:spPr>
      </p:pic>
      <p:pic>
        <p:nvPicPr>
          <p:cNvPr id="286" name="Google Shape;286;p33"/>
          <p:cNvPicPr preferRelativeResize="0"/>
          <p:nvPr/>
        </p:nvPicPr>
        <p:blipFill rotWithShape="1">
          <a:blip r:embed="rId4">
            <a:alphaModFix/>
          </a:blip>
          <a:srcRect b="0" l="0" r="0" t="45373"/>
          <a:stretch/>
        </p:blipFill>
        <p:spPr>
          <a:xfrm>
            <a:off x="6411350" y="6774375"/>
            <a:ext cx="753332" cy="450600"/>
          </a:xfrm>
          <a:prstGeom prst="rect">
            <a:avLst/>
          </a:prstGeom>
          <a:noFill/>
          <a:ln>
            <a:noFill/>
          </a:ln>
        </p:spPr>
      </p:pic>
      <p:pic>
        <p:nvPicPr>
          <p:cNvPr id="287" name="Google Shape;287;p33"/>
          <p:cNvPicPr preferRelativeResize="0"/>
          <p:nvPr/>
        </p:nvPicPr>
        <p:blipFill rotWithShape="1">
          <a:blip r:embed="rId5">
            <a:alphaModFix/>
          </a:blip>
          <a:srcRect b="0" l="4857" r="1911" t="9362"/>
          <a:stretch/>
        </p:blipFill>
        <p:spPr>
          <a:xfrm>
            <a:off x="5226550" y="7373227"/>
            <a:ext cx="2172473" cy="2092000"/>
          </a:xfrm>
          <a:prstGeom prst="rect">
            <a:avLst/>
          </a:prstGeom>
          <a:noFill/>
          <a:ln cap="flat" cmpd="sng" w="19050">
            <a:solidFill>
              <a:srgbClr val="CC0000"/>
            </a:solidFill>
            <a:prstDash val="solid"/>
            <a:round/>
            <a:headEnd len="sm" w="sm" type="none"/>
            <a:tailEnd len="sm" w="sm" type="none"/>
          </a:ln>
        </p:spPr>
      </p:pic>
      <p:sp>
        <p:nvSpPr>
          <p:cNvPr id="288" name="Google Shape;288;p33"/>
          <p:cNvSpPr/>
          <p:nvPr/>
        </p:nvSpPr>
        <p:spPr>
          <a:xfrm>
            <a:off x="3319650" y="2946175"/>
            <a:ext cx="460500" cy="345900"/>
          </a:xfrm>
          <a:prstGeom prst="star5">
            <a:avLst>
              <a:gd fmla="val 19098" name="adj"/>
              <a:gd fmla="val 105146" name="hf"/>
              <a:gd fmla="val 110557" name="vf"/>
            </a:avLst>
          </a:prstGeom>
          <a:solidFill>
            <a:srgbClr val="CC0000"/>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3"/>
          <p:cNvSpPr/>
          <p:nvPr/>
        </p:nvSpPr>
        <p:spPr>
          <a:xfrm>
            <a:off x="1535600" y="6883925"/>
            <a:ext cx="460500" cy="345900"/>
          </a:xfrm>
          <a:prstGeom prst="star5">
            <a:avLst>
              <a:gd fmla="val 19098" name="adj"/>
              <a:gd fmla="val 105146" name="hf"/>
              <a:gd fmla="val 110557" name="vf"/>
            </a:avLst>
          </a:prstGeom>
          <a:solidFill>
            <a:srgbClr val="CC0000"/>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3"/>
          <p:cNvSpPr txBox="1"/>
          <p:nvPr/>
        </p:nvSpPr>
        <p:spPr>
          <a:xfrm>
            <a:off x="3923325" y="8849725"/>
            <a:ext cx="1217400" cy="562200"/>
          </a:xfrm>
          <a:prstGeom prst="rect">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900">
                <a:solidFill>
                  <a:srgbClr val="999999"/>
                </a:solidFill>
                <a:latin typeface="Mada"/>
                <a:ea typeface="Mada"/>
                <a:cs typeface="Mada"/>
                <a:sym typeface="Mada"/>
              </a:rPr>
              <a:t>Recall: Ceftriaxone is C.I in neonates, give cefotaxime instead.</a:t>
            </a:r>
            <a:endParaRPr sz="900">
              <a:solidFill>
                <a:srgbClr val="999999"/>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4"/>
          <p:cNvSpPr txBox="1"/>
          <p:nvPr>
            <p:ph idx="12" type="sldNum"/>
          </p:nvPr>
        </p:nvSpPr>
        <p:spPr>
          <a:xfrm>
            <a:off x="7096400" y="0"/>
            <a:ext cx="463500" cy="562200"/>
          </a:xfrm>
          <a:prstGeom prst="rect">
            <a:avLst/>
          </a:prstGeom>
          <a:solidFill>
            <a:srgbClr val="986782"/>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96" name="Google Shape;296;p34"/>
          <p:cNvSpPr txBox="1"/>
          <p:nvPr/>
        </p:nvSpPr>
        <p:spPr>
          <a:xfrm>
            <a:off x="1126950" y="0"/>
            <a:ext cx="538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Bacterial meningitis </a:t>
            </a:r>
            <a:r>
              <a:rPr b="1" i="1" lang="ar" sz="2600">
                <a:solidFill>
                  <a:schemeClr val="dk1"/>
                </a:solidFill>
                <a:latin typeface="Mada"/>
                <a:ea typeface="Mada"/>
                <a:cs typeface="Mada"/>
                <a:sym typeface="Mada"/>
              </a:rPr>
              <a:t>cont.</a:t>
            </a:r>
            <a:endParaRPr b="1" i="1" sz="2600">
              <a:latin typeface="Mada"/>
              <a:ea typeface="Mada"/>
              <a:cs typeface="Mada"/>
              <a:sym typeface="Mada"/>
            </a:endParaRPr>
          </a:p>
        </p:txBody>
      </p:sp>
      <p:sp>
        <p:nvSpPr>
          <p:cNvPr id="297" name="Google Shape;297;p34"/>
          <p:cNvSpPr txBox="1"/>
          <p:nvPr/>
        </p:nvSpPr>
        <p:spPr>
          <a:xfrm>
            <a:off x="0" y="9966000"/>
            <a:ext cx="7560000" cy="7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p:txBody>
      </p:sp>
      <p:graphicFrame>
        <p:nvGraphicFramePr>
          <p:cNvPr id="298" name="Google Shape;298;p34"/>
          <p:cNvGraphicFramePr/>
          <p:nvPr/>
        </p:nvGraphicFramePr>
        <p:xfrm>
          <a:off x="-7487883" y="4507991"/>
          <a:ext cx="3000000" cy="3000000"/>
        </p:xfrm>
        <a:graphic>
          <a:graphicData uri="http://schemas.openxmlformats.org/drawingml/2006/table">
            <a:tbl>
              <a:tblPr>
                <a:noFill/>
                <a:tableStyleId>{DD3E3BDE-1201-42ED-81F7-126AF07E110D}</a:tableStyleId>
              </a:tblPr>
              <a:tblGrid>
                <a:gridCol w="3524150"/>
                <a:gridCol w="3506275"/>
              </a:tblGrid>
              <a:tr h="3771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Symptoms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Signs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778675">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Early meningitis symptoms may mimic the flu (influenza). Symptoms may develop over several hours or over a few days.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Possible signs and symptoms:</a:t>
                      </a:r>
                      <a:r>
                        <a:rPr lang="ar"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Sudden high fever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Stiff neck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Severe headache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Headache with nausea or vomiting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Confusion (</a:t>
                      </a:r>
                      <a:r>
                        <a:rPr lang="ar" sz="1200">
                          <a:solidFill>
                            <a:srgbClr val="6AA84F"/>
                          </a:solidFill>
                          <a:latin typeface="Mada"/>
                          <a:ea typeface="Mada"/>
                          <a:cs typeface="Mada"/>
                          <a:sym typeface="Mada"/>
                        </a:rPr>
                        <a:t>usually with encephalitis</a:t>
                      </a:r>
                      <a:r>
                        <a:rPr lang="ar" sz="1200">
                          <a:latin typeface="Mada"/>
                          <a:ea typeface="Mada"/>
                          <a:cs typeface="Mada"/>
                          <a:sym typeface="Mada"/>
                        </a:rPr>
                        <a:t>) or difficulty concentrating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Seizures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Sleepiness or difficulty waking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Sensitivity to light (Photophobia)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No appetite or thirst </a:t>
                      </a:r>
                      <a:endParaRPr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Skin rash</a:t>
                      </a:r>
                      <a:r>
                        <a:rPr lang="ar" sz="1200">
                          <a:latin typeface="Mada"/>
                          <a:ea typeface="Mada"/>
                          <a:cs typeface="Mada"/>
                          <a:sym typeface="Mada"/>
                        </a:rPr>
                        <a:t> (sometimes, such as in </a:t>
                      </a:r>
                      <a:r>
                        <a:rPr b="1" lang="ar" sz="1200">
                          <a:solidFill>
                            <a:srgbClr val="CC0000"/>
                          </a:solidFill>
                          <a:latin typeface="Mada"/>
                          <a:ea typeface="Mada"/>
                          <a:cs typeface="Mada"/>
                          <a:sym typeface="Mada"/>
                        </a:rPr>
                        <a:t>meningococcal meningitis</a:t>
                      </a:r>
                      <a:r>
                        <a:rPr lang="ar" sz="1200">
                          <a:latin typeface="Mada"/>
                          <a:ea typeface="Mada"/>
                          <a:cs typeface="Mada"/>
                          <a:sym typeface="Mada"/>
                        </a:rPr>
                        <a:t>)</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focal neurologic deficits in the majority of cases.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Focal neurologic signs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Isolated cranial nerve abnormalities (principally of cranial nerves III, IV, VI, and VII).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Focal cerebral signs as a result of ischemia from vascular inflammation and thrombosis.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Nuchal rigidity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Papilledema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Examination for nuchal rigidity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The Kernig sign, Brudzinski sign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6AA84F"/>
                          </a:solidFill>
                          <a:latin typeface="Mada"/>
                          <a:ea typeface="Mada"/>
                          <a:cs typeface="Mada"/>
                          <a:sym typeface="Mada"/>
                        </a:rPr>
                        <a:t>Not very sensitive but </a:t>
                      </a:r>
                      <a:r>
                        <a:rPr b="1" lang="ar" sz="1200">
                          <a:solidFill>
                            <a:srgbClr val="CC0000"/>
                          </a:solidFill>
                          <a:latin typeface="Mada"/>
                          <a:ea typeface="Mada"/>
                          <a:cs typeface="Mada"/>
                          <a:sym typeface="Mada"/>
                        </a:rPr>
                        <a:t>very specific</a:t>
                      </a:r>
                      <a:r>
                        <a:rPr lang="ar" sz="1200">
                          <a:solidFill>
                            <a:srgbClr val="6AA84F"/>
                          </a:solidFill>
                          <a:latin typeface="Mada"/>
                          <a:ea typeface="Mada"/>
                          <a:cs typeface="Mada"/>
                          <a:sym typeface="Mada"/>
                        </a:rPr>
                        <a:t>. </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Most useful Sign: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Jolt accentuation maneuver: </a:t>
                      </a:r>
                      <a:r>
                        <a:rPr lang="ar" sz="1200">
                          <a:latin typeface="Mada"/>
                          <a:ea typeface="Mada"/>
                          <a:cs typeface="Mada"/>
                          <a:sym typeface="Mada"/>
                        </a:rPr>
                        <a:t>ask patient to rapidly rotate his or her head horizontally: Headache worsens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Sensitivity of 100%, </a:t>
                      </a:r>
                      <a:r>
                        <a:rPr b="1" lang="ar" sz="1200">
                          <a:latin typeface="Mada"/>
                          <a:ea typeface="Mada"/>
                          <a:cs typeface="Mada"/>
                          <a:sym typeface="Mada"/>
                        </a:rPr>
                        <a:t>specificity of 54%</a:t>
                      </a:r>
                      <a:r>
                        <a:rPr lang="ar" sz="1200">
                          <a:latin typeface="Mada"/>
                          <a:ea typeface="Mada"/>
                          <a:cs typeface="Mada"/>
                          <a:sym typeface="Mada"/>
                        </a:rPr>
                        <a:t>, positive likelihood ratio of 2.2, and negative likelihood ratio of 0 for the diagnosis of </a:t>
                      </a:r>
                      <a:r>
                        <a:rPr b="1" lang="ar" sz="1200">
                          <a:latin typeface="Mada"/>
                          <a:ea typeface="Mada"/>
                          <a:cs typeface="Mada"/>
                          <a:sym typeface="Mada"/>
                        </a:rPr>
                        <a:t>meningitis </a:t>
                      </a:r>
                      <a:endParaRPr b="1"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78675">
                <a:tc vMerge="1"/>
                <a:tc vMerge="1"/>
              </a:tr>
              <a:tr h="778675">
                <a:tc vMerge="1"/>
                <a:tc vMerge="1"/>
              </a:tr>
              <a:tr h="778675">
                <a:tc vMerge="1"/>
                <a:tc vMerge="1"/>
              </a:tr>
              <a:tr h="1061250">
                <a:tc vMerge="1"/>
                <a:tc vMerge="1"/>
              </a:tr>
            </a:tbl>
          </a:graphicData>
        </a:graphic>
      </p:graphicFrame>
      <p:pic>
        <p:nvPicPr>
          <p:cNvPr id="299" name="Google Shape;299;p34"/>
          <p:cNvPicPr preferRelativeResize="0"/>
          <p:nvPr/>
        </p:nvPicPr>
        <p:blipFill rotWithShape="1">
          <a:blip r:embed="rId3">
            <a:alphaModFix/>
          </a:blip>
          <a:srcRect b="8759" l="39014" r="11688" t="3297"/>
          <a:stretch/>
        </p:blipFill>
        <p:spPr>
          <a:xfrm>
            <a:off x="8147650" y="2066975"/>
            <a:ext cx="3737149" cy="4386424"/>
          </a:xfrm>
          <a:prstGeom prst="rect">
            <a:avLst/>
          </a:prstGeom>
          <a:noFill/>
          <a:ln>
            <a:noFill/>
          </a:ln>
        </p:spPr>
      </p:pic>
      <p:sp>
        <p:nvSpPr>
          <p:cNvPr id="300" name="Google Shape;300;p34"/>
          <p:cNvSpPr txBox="1"/>
          <p:nvPr/>
        </p:nvSpPr>
        <p:spPr>
          <a:xfrm>
            <a:off x="247500" y="782450"/>
            <a:ext cx="6653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Bacterial pathogens </a:t>
            </a:r>
            <a:r>
              <a:rPr b="1" i="1" lang="ar" sz="2200">
                <a:highlight>
                  <a:schemeClr val="accent5"/>
                </a:highlight>
                <a:latin typeface="Mada"/>
                <a:ea typeface="Mada"/>
                <a:cs typeface="Mada"/>
                <a:sym typeface="Mada"/>
              </a:rPr>
              <a:t>cont.</a:t>
            </a:r>
            <a:endParaRPr b="1" i="1" sz="2200">
              <a:highlight>
                <a:schemeClr val="accent5"/>
              </a:highlight>
              <a:latin typeface="Mada"/>
              <a:ea typeface="Mada"/>
              <a:cs typeface="Mada"/>
              <a:sym typeface="Mada"/>
            </a:endParaRPr>
          </a:p>
        </p:txBody>
      </p:sp>
      <p:sp>
        <p:nvSpPr>
          <p:cNvPr id="301" name="Google Shape;301;p34"/>
          <p:cNvSpPr/>
          <p:nvPr/>
        </p:nvSpPr>
        <p:spPr>
          <a:xfrm>
            <a:off x="1205500" y="1330677"/>
            <a:ext cx="6123600" cy="1621800"/>
          </a:xfrm>
          <a:prstGeom prst="rect">
            <a:avLst/>
          </a:prstGeom>
          <a:solidFill>
            <a:schemeClr val="accent4"/>
          </a:solidFill>
          <a:ln>
            <a:noFill/>
          </a:ln>
        </p:spPr>
        <p:txBody>
          <a:bodyPr anchorCtr="0" anchor="ctr" bIns="91425" lIns="91425" spcFirstLastPara="1" rIns="91425" wrap="square" tIns="91425">
            <a:noAutofit/>
          </a:bodyPr>
          <a:lstStyle/>
          <a:p>
            <a:pPr indent="-304800" lvl="0" marL="13716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Streptococcus pneumonia (MOST common)</a:t>
            </a:r>
            <a:r>
              <a:rPr lang="ar" sz="1200">
                <a:solidFill>
                  <a:schemeClr val="dk1"/>
                </a:solidFill>
                <a:latin typeface="Mada"/>
                <a:ea typeface="Mada"/>
                <a:cs typeface="Mada"/>
                <a:sym typeface="Mada"/>
              </a:rPr>
              <a:t>.......37%</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Neisseria meningitidis</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(subtypes B, C, Y, W) </a:t>
            </a:r>
            <a:r>
              <a:rPr lang="ar" sz="1200">
                <a:solidFill>
                  <a:schemeClr val="dk1"/>
                </a:solidFill>
                <a:latin typeface="Mada"/>
                <a:ea typeface="Mada"/>
                <a:cs typeface="Mada"/>
                <a:sym typeface="Mada"/>
              </a:rPr>
              <a:t>.....13% </a:t>
            </a:r>
            <a:endParaRPr sz="1200">
              <a:solidFill>
                <a:srgbClr val="999999"/>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Listeria monocytogenes</a:t>
            </a:r>
            <a:r>
              <a:rPr lang="ar" sz="1200">
                <a:solidFill>
                  <a:schemeClr val="dk1"/>
                </a:solidFill>
                <a:latin typeface="Mada"/>
                <a:ea typeface="Mada"/>
                <a:cs typeface="Mada"/>
                <a:sym typeface="Mada"/>
              </a:rPr>
              <a:t> ....10%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Other strept.species....7%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Gram negative…...4%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Haemophilus influenzae ......4% </a:t>
            </a:r>
            <a:endParaRPr sz="1200">
              <a:solidFill>
                <a:schemeClr val="dk1"/>
              </a:solidFill>
              <a:latin typeface="Mada"/>
              <a:ea typeface="Mada"/>
              <a:cs typeface="Mada"/>
              <a:sym typeface="Mada"/>
            </a:endParaRPr>
          </a:p>
          <a:p>
            <a:pPr indent="-304800" lvl="0"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TB, Brucella </a:t>
            </a:r>
            <a:r>
              <a:rPr lang="ar" sz="1200">
                <a:solidFill>
                  <a:srgbClr val="6AA84F"/>
                </a:solidFill>
                <a:latin typeface="Mada"/>
                <a:ea typeface="Mada"/>
                <a:cs typeface="Mada"/>
                <a:sym typeface="Mada"/>
              </a:rPr>
              <a:t>( common in saudia arabia )</a:t>
            </a:r>
            <a:endParaRPr sz="1200">
              <a:latin typeface="Mada Medium"/>
              <a:ea typeface="Mada Medium"/>
              <a:cs typeface="Mada Medium"/>
              <a:sym typeface="Mada Medium"/>
            </a:endParaRPr>
          </a:p>
        </p:txBody>
      </p:sp>
      <p:sp>
        <p:nvSpPr>
          <p:cNvPr id="302" name="Google Shape;302;p34"/>
          <p:cNvSpPr/>
          <p:nvPr/>
        </p:nvSpPr>
        <p:spPr>
          <a:xfrm>
            <a:off x="241650" y="1330675"/>
            <a:ext cx="1828800" cy="1621800"/>
          </a:xfrm>
          <a:prstGeom prst="homePlate">
            <a:avLst>
              <a:gd fmla="val 50000" name="adj"/>
            </a:avLst>
          </a:prstGeom>
          <a:solidFill>
            <a:srgbClr val="98678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a:solidFill>
                <a:schemeClr val="l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a:solidFill>
                <a:schemeClr val="lt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a:solidFill>
                  <a:schemeClr val="lt1"/>
                </a:solidFill>
                <a:latin typeface="Mada"/>
                <a:ea typeface="Mada"/>
                <a:cs typeface="Mada"/>
                <a:sym typeface="Mada"/>
              </a:rPr>
              <a:t>Adults </a:t>
            </a:r>
            <a:endParaRPr sz="1600">
              <a:solidFill>
                <a:srgbClr val="FFFFFF"/>
              </a:solidFill>
              <a:latin typeface="Mada Medium"/>
              <a:ea typeface="Mada Medium"/>
              <a:cs typeface="Mada Medium"/>
              <a:sym typeface="Mada Medium"/>
            </a:endParaRPr>
          </a:p>
        </p:txBody>
      </p:sp>
      <p:grpSp>
        <p:nvGrpSpPr>
          <p:cNvPr id="303" name="Google Shape;303;p34"/>
          <p:cNvGrpSpPr/>
          <p:nvPr/>
        </p:nvGrpSpPr>
        <p:grpSpPr>
          <a:xfrm>
            <a:off x="773623" y="1642346"/>
            <a:ext cx="353324" cy="562211"/>
            <a:chOff x="-64401400" y="1914475"/>
            <a:chExt cx="319000" cy="317275"/>
          </a:xfrm>
        </p:grpSpPr>
        <p:sp>
          <p:nvSpPr>
            <p:cNvPr id="304" name="Google Shape;304;p34"/>
            <p:cNvSpPr/>
            <p:nvPr/>
          </p:nvSpPr>
          <p:spPr>
            <a:xfrm>
              <a:off x="-64401400" y="1914475"/>
              <a:ext cx="319000" cy="317275"/>
            </a:xfrm>
            <a:custGeom>
              <a:rect b="b" l="l" r="r" t="t"/>
              <a:pathLst>
                <a:path extrusionOk="0" h="12691" w="12760">
                  <a:moveTo>
                    <a:pt x="4726" y="1317"/>
                  </a:moveTo>
                  <a:lnTo>
                    <a:pt x="4726" y="2703"/>
                  </a:lnTo>
                  <a:cubicBezTo>
                    <a:pt x="4663" y="2735"/>
                    <a:pt x="4600" y="2829"/>
                    <a:pt x="4569" y="2861"/>
                  </a:cubicBezTo>
                  <a:lnTo>
                    <a:pt x="4065" y="3554"/>
                  </a:lnTo>
                  <a:cubicBezTo>
                    <a:pt x="3970" y="3176"/>
                    <a:pt x="3907" y="2703"/>
                    <a:pt x="3907" y="2388"/>
                  </a:cubicBezTo>
                  <a:cubicBezTo>
                    <a:pt x="3876" y="1947"/>
                    <a:pt x="3970" y="1632"/>
                    <a:pt x="4222" y="1475"/>
                  </a:cubicBezTo>
                  <a:cubicBezTo>
                    <a:pt x="4348" y="1349"/>
                    <a:pt x="4537" y="1317"/>
                    <a:pt x="4726" y="1317"/>
                  </a:cubicBezTo>
                  <a:close/>
                  <a:moveTo>
                    <a:pt x="7046" y="813"/>
                  </a:moveTo>
                  <a:cubicBezTo>
                    <a:pt x="7507" y="813"/>
                    <a:pt x="7937" y="916"/>
                    <a:pt x="8286" y="1128"/>
                  </a:cubicBezTo>
                  <a:cubicBezTo>
                    <a:pt x="8759" y="1412"/>
                    <a:pt x="8979" y="1821"/>
                    <a:pt x="8948" y="2420"/>
                  </a:cubicBezTo>
                  <a:cubicBezTo>
                    <a:pt x="8948" y="2703"/>
                    <a:pt x="8853" y="3113"/>
                    <a:pt x="8790" y="3554"/>
                  </a:cubicBezTo>
                  <a:lnTo>
                    <a:pt x="8286" y="2861"/>
                  </a:lnTo>
                  <a:cubicBezTo>
                    <a:pt x="8066" y="2609"/>
                    <a:pt x="7814" y="2451"/>
                    <a:pt x="7499" y="2451"/>
                  </a:cubicBezTo>
                  <a:lnTo>
                    <a:pt x="5514" y="2451"/>
                  </a:lnTo>
                  <a:lnTo>
                    <a:pt x="5514" y="1160"/>
                  </a:lnTo>
                  <a:cubicBezTo>
                    <a:pt x="6020" y="931"/>
                    <a:pt x="6551" y="813"/>
                    <a:pt x="7046" y="813"/>
                  </a:cubicBezTo>
                  <a:close/>
                  <a:moveTo>
                    <a:pt x="7530" y="3334"/>
                  </a:moveTo>
                  <a:cubicBezTo>
                    <a:pt x="7562" y="3334"/>
                    <a:pt x="7593" y="3365"/>
                    <a:pt x="7656" y="3365"/>
                  </a:cubicBezTo>
                  <a:lnTo>
                    <a:pt x="8601" y="4657"/>
                  </a:lnTo>
                  <a:cubicBezTo>
                    <a:pt x="8444" y="5917"/>
                    <a:pt x="7688" y="7177"/>
                    <a:pt x="6427" y="7177"/>
                  </a:cubicBezTo>
                  <a:cubicBezTo>
                    <a:pt x="5167" y="7177"/>
                    <a:pt x="4411" y="5980"/>
                    <a:pt x="4254" y="4657"/>
                  </a:cubicBezTo>
                  <a:lnTo>
                    <a:pt x="5199" y="3365"/>
                  </a:lnTo>
                  <a:cubicBezTo>
                    <a:pt x="5230" y="3334"/>
                    <a:pt x="5293" y="3334"/>
                    <a:pt x="5325" y="3334"/>
                  </a:cubicBezTo>
                  <a:close/>
                  <a:moveTo>
                    <a:pt x="5199" y="7681"/>
                  </a:moveTo>
                  <a:cubicBezTo>
                    <a:pt x="5608" y="7902"/>
                    <a:pt x="5986" y="8028"/>
                    <a:pt x="6427" y="8028"/>
                  </a:cubicBezTo>
                  <a:cubicBezTo>
                    <a:pt x="6869" y="8028"/>
                    <a:pt x="7310" y="7902"/>
                    <a:pt x="7688" y="7713"/>
                  </a:cubicBezTo>
                  <a:lnTo>
                    <a:pt x="7688" y="7807"/>
                  </a:lnTo>
                  <a:cubicBezTo>
                    <a:pt x="7688" y="8028"/>
                    <a:pt x="7719" y="8185"/>
                    <a:pt x="7814" y="8343"/>
                  </a:cubicBezTo>
                  <a:lnTo>
                    <a:pt x="6427" y="9634"/>
                  </a:lnTo>
                  <a:lnTo>
                    <a:pt x="5073" y="8280"/>
                  </a:lnTo>
                  <a:cubicBezTo>
                    <a:pt x="5167" y="8122"/>
                    <a:pt x="5199" y="7965"/>
                    <a:pt x="5199" y="7776"/>
                  </a:cubicBezTo>
                  <a:lnTo>
                    <a:pt x="5199" y="7681"/>
                  </a:lnTo>
                  <a:close/>
                  <a:moveTo>
                    <a:pt x="4537" y="8878"/>
                  </a:moveTo>
                  <a:lnTo>
                    <a:pt x="5829" y="10170"/>
                  </a:lnTo>
                  <a:lnTo>
                    <a:pt x="5230" y="10769"/>
                  </a:lnTo>
                  <a:lnTo>
                    <a:pt x="4065" y="9036"/>
                  </a:lnTo>
                  <a:cubicBezTo>
                    <a:pt x="4222" y="9036"/>
                    <a:pt x="4380" y="9004"/>
                    <a:pt x="4537" y="8878"/>
                  </a:cubicBezTo>
                  <a:close/>
                  <a:moveTo>
                    <a:pt x="8318" y="8878"/>
                  </a:moveTo>
                  <a:cubicBezTo>
                    <a:pt x="8475" y="8973"/>
                    <a:pt x="8633" y="9036"/>
                    <a:pt x="8790" y="9036"/>
                  </a:cubicBezTo>
                  <a:lnTo>
                    <a:pt x="7593" y="10769"/>
                  </a:lnTo>
                  <a:lnTo>
                    <a:pt x="7026" y="10170"/>
                  </a:lnTo>
                  <a:lnTo>
                    <a:pt x="8318" y="8878"/>
                  </a:lnTo>
                  <a:close/>
                  <a:moveTo>
                    <a:pt x="10460" y="9067"/>
                  </a:moveTo>
                  <a:cubicBezTo>
                    <a:pt x="11279" y="9067"/>
                    <a:pt x="11941" y="9760"/>
                    <a:pt x="11941" y="10580"/>
                  </a:cubicBezTo>
                  <a:lnTo>
                    <a:pt x="11941" y="11840"/>
                  </a:lnTo>
                  <a:lnTo>
                    <a:pt x="7814" y="11840"/>
                  </a:lnTo>
                  <a:cubicBezTo>
                    <a:pt x="7908" y="11808"/>
                    <a:pt x="8003" y="11745"/>
                    <a:pt x="8034" y="11682"/>
                  </a:cubicBezTo>
                  <a:lnTo>
                    <a:pt x="9798" y="9067"/>
                  </a:lnTo>
                  <a:close/>
                  <a:moveTo>
                    <a:pt x="3088" y="9067"/>
                  </a:moveTo>
                  <a:lnTo>
                    <a:pt x="4852" y="11651"/>
                  </a:lnTo>
                  <a:cubicBezTo>
                    <a:pt x="4915" y="11745"/>
                    <a:pt x="5041" y="11808"/>
                    <a:pt x="5167" y="11840"/>
                  </a:cubicBezTo>
                  <a:lnTo>
                    <a:pt x="5199" y="11840"/>
                  </a:lnTo>
                  <a:cubicBezTo>
                    <a:pt x="5325" y="11840"/>
                    <a:pt x="5419" y="11808"/>
                    <a:pt x="5482" y="11714"/>
                  </a:cubicBezTo>
                  <a:lnTo>
                    <a:pt x="6427" y="10769"/>
                  </a:lnTo>
                  <a:lnTo>
                    <a:pt x="7404" y="11745"/>
                  </a:lnTo>
                  <a:cubicBezTo>
                    <a:pt x="7436" y="11777"/>
                    <a:pt x="7530" y="11840"/>
                    <a:pt x="7593" y="11871"/>
                  </a:cubicBezTo>
                  <a:lnTo>
                    <a:pt x="914" y="11871"/>
                  </a:lnTo>
                  <a:lnTo>
                    <a:pt x="914" y="11840"/>
                  </a:lnTo>
                  <a:lnTo>
                    <a:pt x="914" y="10580"/>
                  </a:lnTo>
                  <a:cubicBezTo>
                    <a:pt x="914" y="9760"/>
                    <a:pt x="1576" y="9067"/>
                    <a:pt x="2395" y="9067"/>
                  </a:cubicBezTo>
                  <a:close/>
                  <a:moveTo>
                    <a:pt x="7043" y="1"/>
                  </a:moveTo>
                  <a:cubicBezTo>
                    <a:pt x="6380" y="1"/>
                    <a:pt x="5673" y="166"/>
                    <a:pt x="5010" y="498"/>
                  </a:cubicBezTo>
                  <a:cubicBezTo>
                    <a:pt x="4898" y="477"/>
                    <a:pt x="4788" y="467"/>
                    <a:pt x="4680" y="467"/>
                  </a:cubicBezTo>
                  <a:cubicBezTo>
                    <a:pt x="4300" y="467"/>
                    <a:pt x="3942" y="592"/>
                    <a:pt x="3624" y="813"/>
                  </a:cubicBezTo>
                  <a:cubicBezTo>
                    <a:pt x="3308" y="1034"/>
                    <a:pt x="2962" y="1506"/>
                    <a:pt x="2962" y="2388"/>
                  </a:cubicBezTo>
                  <a:cubicBezTo>
                    <a:pt x="2962" y="3144"/>
                    <a:pt x="3277" y="4405"/>
                    <a:pt x="3340" y="4625"/>
                  </a:cubicBezTo>
                  <a:cubicBezTo>
                    <a:pt x="3466" y="5570"/>
                    <a:pt x="3781" y="6389"/>
                    <a:pt x="4285" y="6988"/>
                  </a:cubicBezTo>
                  <a:lnTo>
                    <a:pt x="4285" y="7744"/>
                  </a:lnTo>
                  <a:cubicBezTo>
                    <a:pt x="4285" y="8028"/>
                    <a:pt x="4065" y="8248"/>
                    <a:pt x="3781" y="8248"/>
                  </a:cubicBezTo>
                  <a:lnTo>
                    <a:pt x="2332" y="8248"/>
                  </a:lnTo>
                  <a:cubicBezTo>
                    <a:pt x="1072" y="8248"/>
                    <a:pt x="0" y="9288"/>
                    <a:pt x="0" y="10580"/>
                  </a:cubicBezTo>
                  <a:lnTo>
                    <a:pt x="0" y="12281"/>
                  </a:lnTo>
                  <a:cubicBezTo>
                    <a:pt x="0" y="12501"/>
                    <a:pt x="189" y="12690"/>
                    <a:pt x="410" y="12690"/>
                  </a:cubicBezTo>
                  <a:lnTo>
                    <a:pt x="12256" y="12690"/>
                  </a:lnTo>
                  <a:cubicBezTo>
                    <a:pt x="12508" y="12690"/>
                    <a:pt x="12697" y="12501"/>
                    <a:pt x="12697" y="12281"/>
                  </a:cubicBezTo>
                  <a:lnTo>
                    <a:pt x="12697" y="10580"/>
                  </a:lnTo>
                  <a:cubicBezTo>
                    <a:pt x="12760" y="9319"/>
                    <a:pt x="11689" y="8248"/>
                    <a:pt x="10429" y="8248"/>
                  </a:cubicBezTo>
                  <a:lnTo>
                    <a:pt x="8979" y="8248"/>
                  </a:lnTo>
                  <a:cubicBezTo>
                    <a:pt x="8696" y="8248"/>
                    <a:pt x="8475" y="8028"/>
                    <a:pt x="8475" y="7744"/>
                  </a:cubicBezTo>
                  <a:lnTo>
                    <a:pt x="8475" y="6957"/>
                  </a:lnTo>
                  <a:cubicBezTo>
                    <a:pt x="8979" y="6358"/>
                    <a:pt x="9294" y="5539"/>
                    <a:pt x="9389" y="4625"/>
                  </a:cubicBezTo>
                  <a:cubicBezTo>
                    <a:pt x="9546" y="4121"/>
                    <a:pt x="9735" y="3050"/>
                    <a:pt x="9767" y="2420"/>
                  </a:cubicBezTo>
                  <a:cubicBezTo>
                    <a:pt x="9767" y="1538"/>
                    <a:pt x="9420" y="845"/>
                    <a:pt x="8664" y="404"/>
                  </a:cubicBezTo>
                  <a:cubicBezTo>
                    <a:pt x="8202" y="135"/>
                    <a:pt x="7640" y="1"/>
                    <a:pt x="70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4"/>
            <p:cNvSpPr/>
            <p:nvPr/>
          </p:nvSpPr>
          <p:spPr>
            <a:xfrm>
              <a:off x="-64172200" y="2175800"/>
              <a:ext cx="48850" cy="22075"/>
            </a:xfrm>
            <a:custGeom>
              <a:rect b="b" l="l" r="r" t="t"/>
              <a:pathLst>
                <a:path extrusionOk="0" h="883" w="1954">
                  <a:moveTo>
                    <a:pt x="410" y="1"/>
                  </a:moveTo>
                  <a:cubicBezTo>
                    <a:pt x="158" y="1"/>
                    <a:pt x="0" y="190"/>
                    <a:pt x="0" y="442"/>
                  </a:cubicBezTo>
                  <a:cubicBezTo>
                    <a:pt x="0" y="662"/>
                    <a:pt x="221" y="883"/>
                    <a:pt x="410" y="883"/>
                  </a:cubicBezTo>
                  <a:lnTo>
                    <a:pt x="1513" y="883"/>
                  </a:lnTo>
                  <a:cubicBezTo>
                    <a:pt x="1765" y="883"/>
                    <a:pt x="1891" y="662"/>
                    <a:pt x="1891" y="442"/>
                  </a:cubicBezTo>
                  <a:cubicBezTo>
                    <a:pt x="1954" y="190"/>
                    <a:pt x="1733" y="1"/>
                    <a:pt x="151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4"/>
            <p:cNvSpPr/>
            <p:nvPr/>
          </p:nvSpPr>
          <p:spPr>
            <a:xfrm>
              <a:off x="-64212375" y="2210450"/>
              <a:ext cx="5525" cy="25"/>
            </a:xfrm>
            <a:custGeom>
              <a:rect b="b" l="l" r="r" t="t"/>
              <a:pathLst>
                <a:path extrusionOk="0" h="1" w="221">
                  <a:moveTo>
                    <a:pt x="1" y="1"/>
                  </a:moveTo>
                  <a:lnTo>
                    <a:pt x="221"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 name="Google Shape;307;p34"/>
          <p:cNvSpPr txBox="1"/>
          <p:nvPr/>
        </p:nvSpPr>
        <p:spPr>
          <a:xfrm>
            <a:off x="242000" y="3065325"/>
            <a:ext cx="7069200" cy="10314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Keep in mind:</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Global emergence and prevalence of </a:t>
            </a:r>
            <a:r>
              <a:rPr b="1" lang="ar" sz="1100">
                <a:solidFill>
                  <a:schemeClr val="dk1"/>
                </a:solidFill>
                <a:latin typeface="Mada"/>
                <a:ea typeface="Mada"/>
                <a:cs typeface="Mada"/>
                <a:sym typeface="Mada"/>
              </a:rPr>
              <a:t>Penicillin- Resistant Streptococcus pneumoniae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Dramatic Reduction in invasive Haemophilus influenzae disease secondary to use of conjugate Haemophilus Type B- vaccine.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Group B – Streptococci</a:t>
            </a:r>
            <a:r>
              <a:rPr lang="ar" sz="1100">
                <a:solidFill>
                  <a:schemeClr val="dk1"/>
                </a:solidFill>
                <a:latin typeface="Mada"/>
                <a:ea typeface="Mada"/>
                <a:cs typeface="Mada"/>
                <a:sym typeface="Mada"/>
              </a:rPr>
              <a:t>: previously in neonate:</a:t>
            </a:r>
            <a:r>
              <a:rPr b="1" lang="ar" sz="1100">
                <a:solidFill>
                  <a:schemeClr val="dk1"/>
                </a:solidFill>
                <a:latin typeface="Mada"/>
                <a:ea typeface="Mada"/>
                <a:cs typeface="Mada"/>
                <a:sym typeface="Mada"/>
              </a:rPr>
              <a:t> now emerging as disease of elderly</a:t>
            </a:r>
            <a:endParaRPr b="1" sz="1700">
              <a:latin typeface="Alegreya"/>
              <a:ea typeface="Alegreya"/>
              <a:cs typeface="Alegreya"/>
              <a:sym typeface="Alegreya"/>
            </a:endParaRPr>
          </a:p>
        </p:txBody>
      </p:sp>
      <p:sp>
        <p:nvSpPr>
          <p:cNvPr id="308" name="Google Shape;308;p34"/>
          <p:cNvSpPr/>
          <p:nvPr/>
        </p:nvSpPr>
        <p:spPr>
          <a:xfrm>
            <a:off x="232150" y="4391225"/>
            <a:ext cx="7069200" cy="1671900"/>
          </a:xfrm>
          <a:prstGeom prst="snip1Rect">
            <a:avLst>
              <a:gd fmla="val 16667" name="adj"/>
            </a:avLst>
          </a:prstGeom>
          <a:noFill/>
          <a:ln cap="flat" cmpd="sng" w="2857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89175" y="4212875"/>
            <a:ext cx="2799300" cy="412200"/>
          </a:xfrm>
          <a:prstGeom prst="roundRect">
            <a:avLst>
              <a:gd fmla="val 16667" name="adj"/>
            </a:avLst>
          </a:prstGeom>
          <a:solidFill>
            <a:schemeClr val="accent5"/>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Pneumococcal meningitis</a:t>
            </a:r>
            <a:endParaRPr b="1">
              <a:latin typeface="Mada"/>
              <a:ea typeface="Mada"/>
              <a:cs typeface="Mada"/>
              <a:sym typeface="Mada"/>
            </a:endParaRPr>
          </a:p>
        </p:txBody>
      </p:sp>
      <p:pic>
        <p:nvPicPr>
          <p:cNvPr id="310" name="Google Shape;310;p34"/>
          <p:cNvPicPr preferRelativeResize="0"/>
          <p:nvPr/>
        </p:nvPicPr>
        <p:blipFill rotWithShape="1">
          <a:blip r:embed="rId4">
            <a:alphaModFix/>
          </a:blip>
          <a:srcRect b="5234" l="11596" r="3195" t="11005"/>
          <a:stretch/>
        </p:blipFill>
        <p:spPr>
          <a:xfrm>
            <a:off x="-4873225" y="376400"/>
            <a:ext cx="4342952" cy="2845952"/>
          </a:xfrm>
          <a:prstGeom prst="rect">
            <a:avLst/>
          </a:prstGeom>
          <a:noFill/>
          <a:ln>
            <a:noFill/>
          </a:ln>
        </p:spPr>
      </p:pic>
      <p:sp>
        <p:nvSpPr>
          <p:cNvPr id="311" name="Google Shape;311;p34"/>
          <p:cNvSpPr txBox="1"/>
          <p:nvPr/>
        </p:nvSpPr>
        <p:spPr>
          <a:xfrm>
            <a:off x="232150" y="4628250"/>
            <a:ext cx="6932400" cy="1379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The most common cause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Highest mortality  20 – 30%</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May be associated with other Focus: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Pneumonia,  Otitis Media, Sinusitis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Head Trauma &amp; CSF Leak</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Splenectomy and Sickle cell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Global emergence of Penicillin – Resistant</a:t>
            </a:r>
            <a:endParaRPr sz="1200">
              <a:latin typeface="Mada"/>
              <a:ea typeface="Mada"/>
              <a:cs typeface="Mada"/>
              <a:sym typeface="Mada"/>
            </a:endParaRPr>
          </a:p>
        </p:txBody>
      </p:sp>
      <p:sp>
        <p:nvSpPr>
          <p:cNvPr id="312" name="Google Shape;312;p34"/>
          <p:cNvSpPr/>
          <p:nvPr/>
        </p:nvSpPr>
        <p:spPr>
          <a:xfrm>
            <a:off x="163750" y="6396375"/>
            <a:ext cx="7069200" cy="4075500"/>
          </a:xfrm>
          <a:prstGeom prst="snip1Rect">
            <a:avLst>
              <a:gd fmla="val 16667" name="adj"/>
            </a:avLst>
          </a:prstGeom>
          <a:noFill/>
          <a:ln cap="flat" cmpd="sng" w="2857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4"/>
          <p:cNvSpPr/>
          <p:nvPr/>
        </p:nvSpPr>
        <p:spPr>
          <a:xfrm>
            <a:off x="320775" y="6218025"/>
            <a:ext cx="2997300" cy="412200"/>
          </a:xfrm>
          <a:prstGeom prst="roundRect">
            <a:avLst>
              <a:gd fmla="val 16667" name="adj"/>
            </a:avLst>
          </a:prstGeom>
          <a:solidFill>
            <a:schemeClr val="accent5"/>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Listeria Monocytogenes meningitis</a:t>
            </a:r>
            <a:endParaRPr b="1">
              <a:latin typeface="Mada"/>
              <a:ea typeface="Mada"/>
              <a:cs typeface="Mada"/>
              <a:sym typeface="Mada"/>
            </a:endParaRPr>
          </a:p>
        </p:txBody>
      </p:sp>
      <p:sp>
        <p:nvSpPr>
          <p:cNvPr id="314" name="Google Shape;314;p34"/>
          <p:cNvSpPr txBox="1"/>
          <p:nvPr/>
        </p:nvSpPr>
        <p:spPr>
          <a:xfrm>
            <a:off x="163750" y="6633400"/>
            <a:ext cx="6932400" cy="3421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Pathology: </a:t>
            </a:r>
            <a:r>
              <a:rPr lang="ar" sz="1200">
                <a:solidFill>
                  <a:srgbClr val="6AA84F"/>
                </a:solidFill>
                <a:latin typeface="Mada"/>
                <a:ea typeface="Mada"/>
                <a:cs typeface="Mada"/>
                <a:sym typeface="Mada"/>
              </a:rPr>
              <a:t>It causes brain stem, cerebellum inflammation (Rhombencephalitis) and meningitis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Risk groups: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Age &lt;1y or &gt;50y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Alcoholics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Pregnancy:  up to 30%</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Immunocompromised 70 %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Routes of transmission: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Mainly food borne:</a:t>
            </a:r>
            <a:r>
              <a:rPr lang="ar" sz="1200">
                <a:latin typeface="Mada"/>
                <a:ea typeface="Mada"/>
                <a:cs typeface="Mada"/>
                <a:sym typeface="Mada"/>
              </a:rPr>
              <a:t> survives refrigeration</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 linked to poultry, hotdogs, cold cuts, coleslaw, ice-cream</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CC0000"/>
                </a:solidFill>
                <a:latin typeface="Mada"/>
                <a:ea typeface="Mada"/>
                <a:cs typeface="Mada"/>
                <a:sym typeface="Mada"/>
              </a:rPr>
              <a:t>Cheeses,</a:t>
            </a:r>
            <a:r>
              <a:rPr lang="ar" sz="1200">
                <a:solidFill>
                  <a:srgbClr val="6AA84F"/>
                </a:solidFill>
                <a:latin typeface="Mada"/>
                <a:ea typeface="Mada"/>
                <a:cs typeface="Mada"/>
                <a:sym typeface="Mada"/>
              </a:rPr>
              <a:t> particularly soft cheeses, have been implicated in listeriosis outbreaks worldwide.</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Transplacental /vertical</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Cross contamination(nursery)</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Inoculation(skin) farmers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Colo/ sigmoidoscopy →  bacteremia / meningitis (up to 5% healthy: Normal flora)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Inform micro lab: special media </a:t>
            </a:r>
            <a:r>
              <a:rPr b="1" lang="ar" sz="1200">
                <a:solidFill>
                  <a:srgbClr val="CC0000"/>
                </a:solidFill>
                <a:latin typeface="Mada"/>
                <a:ea typeface="Mada"/>
                <a:cs typeface="Mada"/>
                <a:sym typeface="Mada"/>
              </a:rPr>
              <a:t>(Mueller-Hinton agar)</a:t>
            </a:r>
            <a:endParaRPr b="1"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Note: </a:t>
            </a:r>
            <a:r>
              <a:rPr lang="ar" sz="1200">
                <a:solidFill>
                  <a:srgbClr val="6AA84F"/>
                </a:solidFill>
                <a:latin typeface="Mada"/>
                <a:ea typeface="Mada"/>
                <a:cs typeface="Mada"/>
                <a:sym typeface="Mada"/>
              </a:rPr>
              <a:t>Whenever you see a pt with changing signals in brain stem and cerebellum MRI , think of Listeria.</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Treatment:</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Ampicillin</a:t>
            </a:r>
            <a:r>
              <a:rPr lang="ar" sz="1200">
                <a:latin typeface="Mada"/>
                <a:ea typeface="Mada"/>
                <a:cs typeface="Mada"/>
                <a:sym typeface="Mada"/>
              </a:rPr>
              <a:t> 2gm IV Q4h +/- Gentamicin 2mg/kg loading dose then 1.7mg/kg Q8h</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21 day</a:t>
            </a:r>
            <a:r>
              <a:rPr lang="ar" sz="1200">
                <a:latin typeface="Mada"/>
                <a:ea typeface="Mada"/>
                <a:cs typeface="Mada"/>
                <a:sym typeface="Mada"/>
              </a:rPr>
              <a:t> duration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Penicillin allergy patients: </a:t>
            </a:r>
            <a:r>
              <a:rPr b="1" lang="ar" sz="1200">
                <a:latin typeface="Mada"/>
                <a:ea typeface="Mada"/>
                <a:cs typeface="Mada"/>
                <a:sym typeface="Mada"/>
              </a:rPr>
              <a:t>TMP-SMX or Meropenem</a:t>
            </a:r>
            <a:endParaRPr b="1" sz="1200">
              <a:latin typeface="Mada"/>
              <a:ea typeface="Mada"/>
              <a:cs typeface="Mada"/>
              <a:sym typeface="Mada"/>
            </a:endParaRPr>
          </a:p>
        </p:txBody>
      </p:sp>
      <p:pic>
        <p:nvPicPr>
          <p:cNvPr id="315" name="Google Shape;315;p34"/>
          <p:cNvPicPr preferRelativeResize="0"/>
          <p:nvPr/>
        </p:nvPicPr>
        <p:blipFill>
          <a:blip r:embed="rId5">
            <a:alphaModFix/>
          </a:blip>
          <a:stretch>
            <a:fillRect/>
          </a:stretch>
        </p:blipFill>
        <p:spPr>
          <a:xfrm>
            <a:off x="5863750" y="7116450"/>
            <a:ext cx="1036849" cy="955655"/>
          </a:xfrm>
          <a:prstGeom prst="rect">
            <a:avLst/>
          </a:prstGeom>
          <a:noFill/>
          <a:ln>
            <a:noFill/>
          </a:ln>
        </p:spPr>
      </p:pic>
      <p:sp>
        <p:nvSpPr>
          <p:cNvPr id="316" name="Google Shape;316;p34"/>
          <p:cNvSpPr/>
          <p:nvPr/>
        </p:nvSpPr>
        <p:spPr>
          <a:xfrm>
            <a:off x="3970000" y="871925"/>
            <a:ext cx="460500" cy="345900"/>
          </a:xfrm>
          <a:prstGeom prst="star5">
            <a:avLst>
              <a:gd fmla="val 19098" name="adj"/>
              <a:gd fmla="val 105146" name="hf"/>
              <a:gd fmla="val 110557" name="vf"/>
            </a:avLst>
          </a:prstGeom>
          <a:solidFill>
            <a:srgbClr val="CC0000"/>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5"/>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22" name="Google Shape;322;p35"/>
          <p:cNvSpPr txBox="1"/>
          <p:nvPr/>
        </p:nvSpPr>
        <p:spPr>
          <a:xfrm>
            <a:off x="267775" y="804100"/>
            <a:ext cx="4963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endParaRPr b="1" sz="2200">
              <a:highlight>
                <a:schemeClr val="accent5"/>
              </a:highlight>
              <a:latin typeface="Mada"/>
              <a:ea typeface="Mada"/>
              <a:cs typeface="Mada"/>
              <a:sym typeface="Mada"/>
            </a:endParaRPr>
          </a:p>
        </p:txBody>
      </p:sp>
      <p:pic>
        <p:nvPicPr>
          <p:cNvPr id="323" name="Google Shape;323;p35"/>
          <p:cNvPicPr preferRelativeResize="0"/>
          <p:nvPr/>
        </p:nvPicPr>
        <p:blipFill rotWithShape="1">
          <a:blip r:embed="rId3">
            <a:alphaModFix/>
          </a:blip>
          <a:srcRect b="0" l="8491" r="0" t="0"/>
          <a:stretch/>
        </p:blipFill>
        <p:spPr>
          <a:xfrm>
            <a:off x="5289862" y="5299763"/>
            <a:ext cx="2183912" cy="4618026"/>
          </a:xfrm>
          <a:prstGeom prst="rect">
            <a:avLst/>
          </a:prstGeom>
          <a:noFill/>
          <a:ln>
            <a:noFill/>
          </a:ln>
        </p:spPr>
      </p:pic>
      <p:sp>
        <p:nvSpPr>
          <p:cNvPr id="324" name="Google Shape;324;p35"/>
          <p:cNvSpPr txBox="1"/>
          <p:nvPr/>
        </p:nvSpPr>
        <p:spPr>
          <a:xfrm>
            <a:off x="-7233862" y="1421475"/>
            <a:ext cx="4637700" cy="4491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accent6"/>
                </a:solidFill>
                <a:latin typeface="Mada"/>
                <a:ea typeface="Mada"/>
                <a:cs typeface="Mada"/>
                <a:sym typeface="Mada"/>
              </a:rPr>
              <a:t>LP¹ </a:t>
            </a:r>
            <a:r>
              <a:rPr lang="ar" sz="1200">
                <a:solidFill>
                  <a:schemeClr val="dk1"/>
                </a:solidFill>
                <a:latin typeface="Mada"/>
                <a:ea typeface="Mada"/>
                <a:cs typeface="Mada"/>
                <a:sym typeface="Mada"/>
              </a:rPr>
              <a:t>delayed if there is </a:t>
            </a:r>
            <a:r>
              <a:rPr b="1" lang="ar" sz="1200">
                <a:solidFill>
                  <a:srgbClr val="CC0000"/>
                </a:solidFill>
                <a:latin typeface="Mada"/>
                <a:ea typeface="Mada"/>
                <a:cs typeface="Mada"/>
                <a:sym typeface="Mada"/>
              </a:rPr>
              <a:t>contraindication </a:t>
            </a:r>
            <a:r>
              <a:rPr lang="ar" sz="1200">
                <a:solidFill>
                  <a:srgbClr val="6AA84F"/>
                </a:solidFill>
                <a:latin typeface="Mada"/>
                <a:ea typeface="Mada"/>
                <a:cs typeface="Mada"/>
                <a:sym typeface="Mada"/>
              </a:rPr>
              <a:t>e.g. Skin infection near the site or raised ICP or bleeding tendency. (rule out high ICP by fundoscopy and CT, Ask for use of Anticoagulants before doing an LP) </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CSF analysis </a:t>
            </a:r>
            <a:r>
              <a:rPr lang="ar" sz="1200">
                <a:solidFill>
                  <a:schemeClr val="dk1"/>
                </a:solidFill>
                <a:highlight>
                  <a:srgbClr val="FFFF00"/>
                </a:highlight>
                <a:latin typeface="Mada"/>
                <a:ea typeface="Mada"/>
                <a:cs typeface="Mada"/>
                <a:sym typeface="Mada"/>
              </a:rPr>
              <a:t>(unless there is evidence of a space-occupying lesion), </a:t>
            </a:r>
            <a:r>
              <a:rPr lang="ar" sz="1200">
                <a:solidFill>
                  <a:schemeClr val="dk1"/>
                </a:solidFill>
                <a:latin typeface="Mada"/>
                <a:ea typeface="Mada"/>
                <a:cs typeface="Mada"/>
                <a:sym typeface="Mada"/>
              </a:rPr>
              <a:t>Remember to be careful: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Increased ICP may increase risk of herniation </a:t>
            </a:r>
            <a:r>
              <a:rPr lang="ar" sz="1200">
                <a:solidFill>
                  <a:srgbClr val="999999"/>
                </a:solidFill>
                <a:latin typeface="Mada"/>
                <a:ea typeface="Mada"/>
                <a:cs typeface="Mada"/>
                <a:sym typeface="Mada"/>
              </a:rPr>
              <a:t>Lowering of CSF pressure from withdrawal of CSF could precipitate herniation of the brain. </a:t>
            </a:r>
            <a:endParaRPr sz="1200">
              <a:solidFill>
                <a:srgbClr val="999999"/>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Cellulitis at area of lumbar puncture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Bleeding disorder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accent6"/>
              </a:buClr>
              <a:buSzPts val="1200"/>
              <a:buFont typeface="Mada"/>
              <a:buChar char="●"/>
            </a:pPr>
            <a:r>
              <a:rPr b="1" lang="ar" sz="1200">
                <a:solidFill>
                  <a:schemeClr val="accent6"/>
                </a:solidFill>
                <a:latin typeface="Mada"/>
                <a:ea typeface="Mada"/>
                <a:cs typeface="Mada"/>
                <a:sym typeface="Mada"/>
              </a:rPr>
              <a:t>Start empirical antibiotics</a:t>
            </a:r>
            <a:r>
              <a:rPr b="1" baseline="30000" lang="ar" sz="1200">
                <a:solidFill>
                  <a:schemeClr val="accent6"/>
                </a:solidFill>
                <a:latin typeface="Mada"/>
                <a:ea typeface="Mada"/>
                <a:cs typeface="Mada"/>
                <a:sym typeface="Mada"/>
              </a:rPr>
              <a:t>3</a:t>
            </a:r>
            <a:r>
              <a:rPr b="1" lang="ar" sz="1200">
                <a:solidFill>
                  <a:schemeClr val="accent6"/>
                </a:solidFill>
                <a:latin typeface="Mada"/>
                <a:ea typeface="Mada"/>
                <a:cs typeface="Mada"/>
                <a:sym typeface="Mada"/>
              </a:rPr>
              <a:t> on suspicion and don't wait for the results of LP! </a:t>
            </a:r>
            <a:r>
              <a:rPr lang="ar" sz="1200">
                <a:solidFill>
                  <a:srgbClr val="1C4588"/>
                </a:solidFill>
                <a:latin typeface="Mada"/>
                <a:ea typeface="Mada"/>
                <a:cs typeface="Mada"/>
                <a:sym typeface="Mada"/>
              </a:rPr>
              <a:t>If lumbar puncture is deferred or omitted, it is essential to take blood cultures and to start empirical treatment.</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CBC, Creatinine, electrolytes: Na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Blood Culture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CXR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CT Head: </a:t>
            </a:r>
            <a:r>
              <a:rPr b="1" lang="ar" sz="1200">
                <a:latin typeface="Mada"/>
                <a:ea typeface="Mada"/>
                <a:cs typeface="Mada"/>
                <a:sym typeface="Mada"/>
              </a:rPr>
              <a:t>Should be performed before LP If the patient: </a:t>
            </a:r>
            <a:endParaRPr b="1"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latin typeface="Mada"/>
                <a:ea typeface="Mada"/>
                <a:cs typeface="Mada"/>
                <a:sym typeface="Mada"/>
              </a:rPr>
              <a:t>Has altered consciousness</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latin typeface="Mada"/>
                <a:ea typeface="Mada"/>
                <a:cs typeface="Mada"/>
                <a:sym typeface="Mada"/>
              </a:rPr>
              <a:t>Has focal neurological signs</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latin typeface="Mada"/>
                <a:ea typeface="Mada"/>
                <a:cs typeface="Mada"/>
                <a:sym typeface="Mada"/>
              </a:rPr>
              <a:t>Has seizures</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latin typeface="Mada"/>
                <a:ea typeface="Mada"/>
                <a:cs typeface="Mada"/>
                <a:sym typeface="Mada"/>
              </a:rPr>
              <a:t>Has papilledema or cranial nerve palsies </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Immunosuppressed, has undergone recent neurosurgery or has suffered a head injury</a:t>
            </a:r>
            <a:r>
              <a:rPr lang="ar"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Note: </a:t>
            </a:r>
            <a:r>
              <a:rPr lang="ar" sz="1200">
                <a:solidFill>
                  <a:srgbClr val="1C4588"/>
                </a:solidFill>
                <a:latin typeface="Mada"/>
                <a:ea typeface="Mada"/>
                <a:cs typeface="Mada"/>
                <a:sym typeface="Mada"/>
              </a:rPr>
              <a:t>if the signs mentioned above are present, it is wise to obtain a CT to exclude a mass lesion (such as a cerebral abscess) </a:t>
            </a:r>
            <a:r>
              <a:rPr b="1" lang="ar" sz="1200">
                <a:solidFill>
                  <a:srgbClr val="CC0000"/>
                </a:solidFill>
                <a:latin typeface="Mada"/>
                <a:ea typeface="Mada"/>
                <a:cs typeface="Mada"/>
                <a:sym typeface="Mada"/>
              </a:rPr>
              <a:t>before lumbar puncture</a:t>
            </a:r>
            <a:r>
              <a:rPr lang="ar" sz="1200">
                <a:solidFill>
                  <a:srgbClr val="1C4588"/>
                </a:solidFill>
                <a:latin typeface="Mada"/>
                <a:ea typeface="Mada"/>
                <a:cs typeface="Mada"/>
                <a:sym typeface="Mada"/>
              </a:rPr>
              <a:t> because of the risk of coning</a:t>
            </a:r>
            <a:endParaRPr sz="1200">
              <a:highlight>
                <a:srgbClr val="FFFF00"/>
              </a:highlight>
              <a:latin typeface="Mada"/>
              <a:ea typeface="Mada"/>
              <a:cs typeface="Mada"/>
              <a:sym typeface="Mada"/>
            </a:endParaRPr>
          </a:p>
        </p:txBody>
      </p:sp>
      <p:graphicFrame>
        <p:nvGraphicFramePr>
          <p:cNvPr id="325" name="Google Shape;325;p35"/>
          <p:cNvGraphicFramePr/>
          <p:nvPr/>
        </p:nvGraphicFramePr>
        <p:xfrm>
          <a:off x="7913552" y="7050737"/>
          <a:ext cx="3000000" cy="3000000"/>
        </p:xfrm>
        <a:graphic>
          <a:graphicData uri="http://schemas.openxmlformats.org/drawingml/2006/table">
            <a:tbl>
              <a:tblPr>
                <a:noFill/>
                <a:tableStyleId>{DD3E3BDE-1201-42ED-81F7-126AF07E110D}</a:tableStyleId>
              </a:tblPr>
              <a:tblGrid>
                <a:gridCol w="5341075"/>
                <a:gridCol w="1781175"/>
              </a:tblGrid>
              <a:tr h="209550">
                <a:tc>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Complications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 </a:t>
                      </a:r>
                      <a:r>
                        <a:rPr b="1" lang="ar" sz="1200">
                          <a:solidFill>
                            <a:schemeClr val="lt1"/>
                          </a:solidFill>
                          <a:latin typeface="Mada"/>
                          <a:ea typeface="Mada"/>
                          <a:cs typeface="Mada"/>
                          <a:sym typeface="Mada"/>
                        </a:rPr>
                        <a:t>Sequelae</a:t>
                      </a:r>
                      <a:r>
                        <a:rPr b="1" lang="ar"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205150">
                <a:tc rowSpan="5">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Hydrocephalus </a:t>
                      </a:r>
                      <a:r>
                        <a:rPr lang="ar" sz="1200">
                          <a:solidFill>
                            <a:srgbClr val="6AA84F"/>
                          </a:solidFill>
                          <a:latin typeface="Mada"/>
                          <a:ea typeface="Mada"/>
                          <a:cs typeface="Mada"/>
                          <a:sym typeface="Mada"/>
                        </a:rPr>
                        <a:t>(in pediatrics)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Seizures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SIADH </a:t>
                      </a:r>
                      <a:endParaRPr sz="1200">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(present with persistent hyponatremia)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Subdural effusions &amp; empyema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Septic sinus or cortical vein thrombosis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Arterial ischemia / infarction (inflammatory vasculitis</a:t>
                      </a:r>
                      <a:r>
                        <a:rPr baseline="30000" lang="ar" sz="1200">
                          <a:latin typeface="Mada"/>
                          <a:ea typeface="Mada"/>
                          <a:cs typeface="Mada"/>
                          <a:sym typeface="Mada"/>
                        </a:rPr>
                        <a:t>2</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CN Palsies (esp deafness)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Septic shock / multi-organ failure from bacteremia (esp meningococcus &amp; pneumococcus)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Risk of adrenal hemorrhage with hypo-adrenalism (Waterhouse-Friderichsen syndrome)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Deafness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Brain damage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Hydrocephalus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sequela is very specifically something that is leftover after a disease</a:t>
                      </a:r>
                      <a:endParaRPr sz="12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05150">
                <a:tc vMerge="1"/>
                <a:tc vMerge="1"/>
              </a:tr>
              <a:tr h="205150">
                <a:tc vMerge="1"/>
                <a:tc vMerge="1"/>
              </a:tr>
              <a:tr h="205150">
                <a:tc vMerge="1"/>
                <a:tc vMerge="1"/>
              </a:tr>
              <a:tr h="969550">
                <a:tc vMerge="1"/>
                <a:tc vMerge="1"/>
              </a:tr>
            </a:tbl>
          </a:graphicData>
        </a:graphic>
      </p:graphicFrame>
      <p:pic>
        <p:nvPicPr>
          <p:cNvPr id="326" name="Google Shape;326;p35"/>
          <p:cNvPicPr preferRelativeResize="0"/>
          <p:nvPr/>
        </p:nvPicPr>
        <p:blipFill>
          <a:blip r:embed="rId4">
            <a:alphaModFix/>
          </a:blip>
          <a:stretch>
            <a:fillRect/>
          </a:stretch>
        </p:blipFill>
        <p:spPr>
          <a:xfrm>
            <a:off x="11149800" y="7392088"/>
            <a:ext cx="2104827" cy="1115351"/>
          </a:xfrm>
          <a:prstGeom prst="rect">
            <a:avLst/>
          </a:prstGeom>
          <a:noFill/>
          <a:ln>
            <a:noFill/>
          </a:ln>
        </p:spPr>
      </p:pic>
      <p:sp>
        <p:nvSpPr>
          <p:cNvPr id="327" name="Google Shape;327;p35"/>
          <p:cNvSpPr/>
          <p:nvPr/>
        </p:nvSpPr>
        <p:spPr>
          <a:xfrm>
            <a:off x="2627850" y="5389963"/>
            <a:ext cx="330515" cy="303996"/>
          </a:xfrm>
          <a:custGeom>
            <a:rect b="b" l="l" r="r" t="t"/>
            <a:pathLst>
              <a:path extrusionOk="0" h="11839" w="11973">
                <a:moveTo>
                  <a:pt x="9322" y="655"/>
                </a:moveTo>
                <a:cubicBezTo>
                  <a:pt x="9413" y="655"/>
                  <a:pt x="9499" y="686"/>
                  <a:pt x="9547" y="749"/>
                </a:cubicBezTo>
                <a:lnTo>
                  <a:pt x="11027" y="2198"/>
                </a:lnTo>
                <a:cubicBezTo>
                  <a:pt x="11122" y="2324"/>
                  <a:pt x="11122" y="2545"/>
                  <a:pt x="11027" y="2671"/>
                </a:cubicBezTo>
                <a:cubicBezTo>
                  <a:pt x="10964" y="2718"/>
                  <a:pt x="10870" y="2742"/>
                  <a:pt x="10779" y="2742"/>
                </a:cubicBezTo>
                <a:cubicBezTo>
                  <a:pt x="10689" y="2742"/>
                  <a:pt x="10602" y="2718"/>
                  <a:pt x="10555" y="2671"/>
                </a:cubicBezTo>
                <a:lnTo>
                  <a:pt x="10303" y="2419"/>
                </a:lnTo>
                <a:lnTo>
                  <a:pt x="9074" y="1190"/>
                </a:lnTo>
                <a:cubicBezTo>
                  <a:pt x="8916" y="1096"/>
                  <a:pt x="8916" y="907"/>
                  <a:pt x="9074" y="749"/>
                </a:cubicBezTo>
                <a:cubicBezTo>
                  <a:pt x="9137" y="686"/>
                  <a:pt x="9232" y="655"/>
                  <a:pt x="9322" y="655"/>
                </a:cubicBezTo>
                <a:close/>
                <a:moveTo>
                  <a:pt x="9106" y="2230"/>
                </a:moveTo>
                <a:lnTo>
                  <a:pt x="9547" y="2702"/>
                </a:lnTo>
                <a:lnTo>
                  <a:pt x="9011" y="3270"/>
                </a:lnTo>
                <a:lnTo>
                  <a:pt x="8538" y="2797"/>
                </a:lnTo>
                <a:lnTo>
                  <a:pt x="9106" y="2230"/>
                </a:lnTo>
                <a:close/>
                <a:moveTo>
                  <a:pt x="6333" y="1694"/>
                </a:moveTo>
                <a:cubicBezTo>
                  <a:pt x="6396" y="1694"/>
                  <a:pt x="6522" y="1726"/>
                  <a:pt x="6554" y="1789"/>
                </a:cubicBezTo>
                <a:lnTo>
                  <a:pt x="8759" y="3994"/>
                </a:lnTo>
                <a:lnTo>
                  <a:pt x="9988" y="5223"/>
                </a:lnTo>
                <a:cubicBezTo>
                  <a:pt x="10082" y="5254"/>
                  <a:pt x="10114" y="5349"/>
                  <a:pt x="10114" y="5475"/>
                </a:cubicBezTo>
                <a:cubicBezTo>
                  <a:pt x="10114" y="5538"/>
                  <a:pt x="10082" y="5664"/>
                  <a:pt x="9988" y="5695"/>
                </a:cubicBezTo>
                <a:cubicBezTo>
                  <a:pt x="9925" y="5727"/>
                  <a:pt x="9830" y="5821"/>
                  <a:pt x="9767" y="5821"/>
                </a:cubicBezTo>
                <a:cubicBezTo>
                  <a:pt x="9673" y="5821"/>
                  <a:pt x="9547" y="5790"/>
                  <a:pt x="9515" y="5695"/>
                </a:cubicBezTo>
                <a:lnTo>
                  <a:pt x="6081" y="2261"/>
                </a:lnTo>
                <a:cubicBezTo>
                  <a:pt x="6018" y="2198"/>
                  <a:pt x="5987" y="2104"/>
                  <a:pt x="5987" y="2041"/>
                </a:cubicBezTo>
                <a:cubicBezTo>
                  <a:pt x="5987" y="1946"/>
                  <a:pt x="6018" y="1852"/>
                  <a:pt x="6081" y="1789"/>
                </a:cubicBezTo>
                <a:cubicBezTo>
                  <a:pt x="6176" y="1726"/>
                  <a:pt x="6239" y="1694"/>
                  <a:pt x="6333" y="1694"/>
                </a:cubicBezTo>
                <a:close/>
                <a:moveTo>
                  <a:pt x="6333" y="3459"/>
                </a:moveTo>
                <a:lnTo>
                  <a:pt x="8286" y="5412"/>
                </a:lnTo>
                <a:lnTo>
                  <a:pt x="7782" y="5947"/>
                </a:lnTo>
                <a:lnTo>
                  <a:pt x="7026" y="5191"/>
                </a:lnTo>
                <a:cubicBezTo>
                  <a:pt x="6979" y="5128"/>
                  <a:pt x="6892" y="5097"/>
                  <a:pt x="6802" y="5097"/>
                </a:cubicBezTo>
                <a:cubicBezTo>
                  <a:pt x="6711" y="5097"/>
                  <a:pt x="6617" y="5128"/>
                  <a:pt x="6554" y="5191"/>
                </a:cubicBezTo>
                <a:cubicBezTo>
                  <a:pt x="6459" y="5317"/>
                  <a:pt x="6459" y="5538"/>
                  <a:pt x="6554" y="5664"/>
                </a:cubicBezTo>
                <a:lnTo>
                  <a:pt x="7310" y="6420"/>
                </a:lnTo>
                <a:lnTo>
                  <a:pt x="6837" y="6893"/>
                </a:lnTo>
                <a:lnTo>
                  <a:pt x="4884" y="4908"/>
                </a:lnTo>
                <a:lnTo>
                  <a:pt x="6333" y="3459"/>
                </a:lnTo>
                <a:close/>
                <a:moveTo>
                  <a:pt x="4348" y="5506"/>
                </a:moveTo>
                <a:lnTo>
                  <a:pt x="6333" y="7460"/>
                </a:lnTo>
                <a:lnTo>
                  <a:pt x="5860" y="7932"/>
                </a:lnTo>
                <a:lnTo>
                  <a:pt x="5388" y="7460"/>
                </a:lnTo>
                <a:cubicBezTo>
                  <a:pt x="5325" y="7412"/>
                  <a:pt x="5238" y="7389"/>
                  <a:pt x="5152" y="7389"/>
                </a:cubicBezTo>
                <a:cubicBezTo>
                  <a:pt x="5065" y="7389"/>
                  <a:pt x="4978" y="7412"/>
                  <a:pt x="4915" y="7460"/>
                </a:cubicBezTo>
                <a:cubicBezTo>
                  <a:pt x="4789" y="7586"/>
                  <a:pt x="4789" y="7838"/>
                  <a:pt x="4915" y="7932"/>
                </a:cubicBezTo>
                <a:lnTo>
                  <a:pt x="5388" y="8405"/>
                </a:lnTo>
                <a:lnTo>
                  <a:pt x="5167" y="8657"/>
                </a:lnTo>
                <a:cubicBezTo>
                  <a:pt x="4915" y="8846"/>
                  <a:pt x="4632" y="8940"/>
                  <a:pt x="4360" y="8940"/>
                </a:cubicBezTo>
                <a:cubicBezTo>
                  <a:pt x="4088" y="8940"/>
                  <a:pt x="3828" y="8846"/>
                  <a:pt x="3624" y="8657"/>
                </a:cubicBezTo>
                <a:lnTo>
                  <a:pt x="3151" y="8184"/>
                </a:lnTo>
                <a:cubicBezTo>
                  <a:pt x="2742" y="7775"/>
                  <a:pt x="2742" y="7113"/>
                  <a:pt x="3151" y="6735"/>
                </a:cubicBezTo>
                <a:lnTo>
                  <a:pt x="4348" y="5506"/>
                </a:lnTo>
                <a:close/>
                <a:moveTo>
                  <a:pt x="2678" y="8657"/>
                </a:moveTo>
                <a:lnTo>
                  <a:pt x="3151" y="9129"/>
                </a:lnTo>
                <a:lnTo>
                  <a:pt x="2899" y="9350"/>
                </a:lnTo>
                <a:cubicBezTo>
                  <a:pt x="2836" y="9413"/>
                  <a:pt x="2749" y="9444"/>
                  <a:pt x="2663" y="9444"/>
                </a:cubicBezTo>
                <a:cubicBezTo>
                  <a:pt x="2576" y="9444"/>
                  <a:pt x="2489" y="9413"/>
                  <a:pt x="2426" y="9350"/>
                </a:cubicBezTo>
                <a:cubicBezTo>
                  <a:pt x="2300" y="9255"/>
                  <a:pt x="2300" y="9003"/>
                  <a:pt x="2426" y="8877"/>
                </a:cubicBezTo>
                <a:lnTo>
                  <a:pt x="2678" y="8657"/>
                </a:lnTo>
                <a:close/>
                <a:moveTo>
                  <a:pt x="9389" y="1"/>
                </a:moveTo>
                <a:cubicBezTo>
                  <a:pt x="9121" y="1"/>
                  <a:pt x="8853" y="103"/>
                  <a:pt x="8664" y="308"/>
                </a:cubicBezTo>
                <a:cubicBezTo>
                  <a:pt x="8255" y="686"/>
                  <a:pt x="8255" y="1379"/>
                  <a:pt x="8664" y="1757"/>
                </a:cubicBezTo>
                <a:lnTo>
                  <a:pt x="8097" y="2324"/>
                </a:lnTo>
                <a:lnTo>
                  <a:pt x="7121" y="1316"/>
                </a:lnTo>
                <a:cubicBezTo>
                  <a:pt x="6932" y="1127"/>
                  <a:pt x="6648" y="1001"/>
                  <a:pt x="6365" y="1001"/>
                </a:cubicBezTo>
                <a:cubicBezTo>
                  <a:pt x="6081" y="1001"/>
                  <a:pt x="5829" y="1127"/>
                  <a:pt x="5608" y="1316"/>
                </a:cubicBezTo>
                <a:cubicBezTo>
                  <a:pt x="5419" y="1537"/>
                  <a:pt x="5293" y="1789"/>
                  <a:pt x="5293" y="2072"/>
                </a:cubicBezTo>
                <a:cubicBezTo>
                  <a:pt x="5293" y="2356"/>
                  <a:pt x="5419" y="2639"/>
                  <a:pt x="5608" y="2828"/>
                </a:cubicBezTo>
                <a:lnTo>
                  <a:pt x="5860" y="3049"/>
                </a:lnTo>
                <a:lnTo>
                  <a:pt x="2678" y="6263"/>
                </a:lnTo>
                <a:cubicBezTo>
                  <a:pt x="2143" y="6767"/>
                  <a:pt x="2048" y="7460"/>
                  <a:pt x="2269" y="8090"/>
                </a:cubicBezTo>
                <a:lnTo>
                  <a:pt x="1922" y="8468"/>
                </a:lnTo>
                <a:cubicBezTo>
                  <a:pt x="1607" y="8783"/>
                  <a:pt x="1513" y="9255"/>
                  <a:pt x="1733" y="9634"/>
                </a:cubicBezTo>
                <a:lnTo>
                  <a:pt x="95" y="11240"/>
                </a:lnTo>
                <a:cubicBezTo>
                  <a:pt x="1" y="11366"/>
                  <a:pt x="1" y="11618"/>
                  <a:pt x="95" y="11713"/>
                </a:cubicBezTo>
                <a:cubicBezTo>
                  <a:pt x="190" y="11807"/>
                  <a:pt x="284" y="11839"/>
                  <a:pt x="347" y="11839"/>
                </a:cubicBezTo>
                <a:cubicBezTo>
                  <a:pt x="410" y="11839"/>
                  <a:pt x="536" y="11807"/>
                  <a:pt x="568" y="11713"/>
                </a:cubicBezTo>
                <a:lnTo>
                  <a:pt x="2206" y="10106"/>
                </a:lnTo>
                <a:cubicBezTo>
                  <a:pt x="2363" y="10201"/>
                  <a:pt x="2458" y="10232"/>
                  <a:pt x="2615" y="10232"/>
                </a:cubicBezTo>
                <a:cubicBezTo>
                  <a:pt x="2899" y="10232"/>
                  <a:pt x="3183" y="10106"/>
                  <a:pt x="3372" y="9917"/>
                </a:cubicBezTo>
                <a:lnTo>
                  <a:pt x="3718" y="9571"/>
                </a:lnTo>
                <a:cubicBezTo>
                  <a:pt x="3939" y="9634"/>
                  <a:pt x="4159" y="9665"/>
                  <a:pt x="4348" y="9665"/>
                </a:cubicBezTo>
                <a:cubicBezTo>
                  <a:pt x="4789" y="9665"/>
                  <a:pt x="5262" y="9508"/>
                  <a:pt x="5577" y="9161"/>
                </a:cubicBezTo>
                <a:lnTo>
                  <a:pt x="8759" y="5979"/>
                </a:lnTo>
                <a:lnTo>
                  <a:pt x="9011" y="6199"/>
                </a:lnTo>
                <a:cubicBezTo>
                  <a:pt x="9200" y="6420"/>
                  <a:pt x="9484" y="6515"/>
                  <a:pt x="9767" y="6515"/>
                </a:cubicBezTo>
                <a:cubicBezTo>
                  <a:pt x="10019" y="6515"/>
                  <a:pt x="10303" y="6420"/>
                  <a:pt x="10492" y="6199"/>
                </a:cubicBezTo>
                <a:cubicBezTo>
                  <a:pt x="10712" y="6010"/>
                  <a:pt x="10807" y="5727"/>
                  <a:pt x="10807" y="5475"/>
                </a:cubicBezTo>
                <a:cubicBezTo>
                  <a:pt x="10807" y="5191"/>
                  <a:pt x="10712" y="4908"/>
                  <a:pt x="10492" y="4719"/>
                </a:cubicBezTo>
                <a:lnTo>
                  <a:pt x="9515" y="3711"/>
                </a:lnTo>
                <a:lnTo>
                  <a:pt x="10082" y="3207"/>
                </a:lnTo>
                <a:cubicBezTo>
                  <a:pt x="10271" y="3427"/>
                  <a:pt x="10555" y="3522"/>
                  <a:pt x="10807" y="3522"/>
                </a:cubicBezTo>
                <a:cubicBezTo>
                  <a:pt x="11090" y="3522"/>
                  <a:pt x="11374" y="3427"/>
                  <a:pt x="11563" y="3207"/>
                </a:cubicBezTo>
                <a:cubicBezTo>
                  <a:pt x="11972" y="2828"/>
                  <a:pt x="11972" y="2167"/>
                  <a:pt x="11563" y="1757"/>
                </a:cubicBezTo>
                <a:lnTo>
                  <a:pt x="10114" y="308"/>
                </a:lnTo>
                <a:cubicBezTo>
                  <a:pt x="9925" y="103"/>
                  <a:pt x="9657" y="1"/>
                  <a:pt x="93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grpSp>
        <p:nvGrpSpPr>
          <p:cNvPr id="328" name="Google Shape;328;p35"/>
          <p:cNvGrpSpPr/>
          <p:nvPr/>
        </p:nvGrpSpPr>
        <p:grpSpPr>
          <a:xfrm>
            <a:off x="2751994" y="861586"/>
            <a:ext cx="453592" cy="335634"/>
            <a:chOff x="-25844850" y="2357750"/>
            <a:chExt cx="296175" cy="279625"/>
          </a:xfrm>
        </p:grpSpPr>
        <p:sp>
          <p:nvSpPr>
            <p:cNvPr id="329" name="Google Shape;329;p35"/>
            <p:cNvSpPr/>
            <p:nvPr/>
          </p:nvSpPr>
          <p:spPr>
            <a:xfrm>
              <a:off x="-25792075" y="2428625"/>
              <a:ext cx="191425" cy="208750"/>
            </a:xfrm>
            <a:custGeom>
              <a:rect b="b" l="l" r="r" t="t"/>
              <a:pathLst>
                <a:path extrusionOk="0" h="8350" w="7657">
                  <a:moveTo>
                    <a:pt x="3781" y="2773"/>
                  </a:moveTo>
                  <a:cubicBezTo>
                    <a:pt x="3970" y="2773"/>
                    <a:pt x="4128" y="2931"/>
                    <a:pt x="4128" y="3120"/>
                  </a:cubicBezTo>
                  <a:cubicBezTo>
                    <a:pt x="4128" y="3309"/>
                    <a:pt x="3970" y="3466"/>
                    <a:pt x="3781" y="3466"/>
                  </a:cubicBezTo>
                  <a:cubicBezTo>
                    <a:pt x="3592" y="3466"/>
                    <a:pt x="3435" y="3309"/>
                    <a:pt x="3435" y="3120"/>
                  </a:cubicBezTo>
                  <a:cubicBezTo>
                    <a:pt x="3435" y="2931"/>
                    <a:pt x="3592" y="2773"/>
                    <a:pt x="3781" y="2773"/>
                  </a:cubicBezTo>
                  <a:close/>
                  <a:moveTo>
                    <a:pt x="3813" y="694"/>
                  </a:moveTo>
                  <a:cubicBezTo>
                    <a:pt x="5167" y="694"/>
                    <a:pt x="6270" y="1796"/>
                    <a:pt x="6270" y="3120"/>
                  </a:cubicBezTo>
                  <a:lnTo>
                    <a:pt x="6270" y="6239"/>
                  </a:lnTo>
                  <a:lnTo>
                    <a:pt x="4191" y="6239"/>
                  </a:lnTo>
                  <a:lnTo>
                    <a:pt x="4191" y="4096"/>
                  </a:lnTo>
                  <a:cubicBezTo>
                    <a:pt x="4569" y="3939"/>
                    <a:pt x="4884" y="3592"/>
                    <a:pt x="4884" y="3120"/>
                  </a:cubicBezTo>
                  <a:cubicBezTo>
                    <a:pt x="4884" y="2521"/>
                    <a:pt x="4411" y="2111"/>
                    <a:pt x="3876" y="2111"/>
                  </a:cubicBezTo>
                  <a:cubicBezTo>
                    <a:pt x="3277" y="2111"/>
                    <a:pt x="2836" y="2584"/>
                    <a:pt x="2836" y="3120"/>
                  </a:cubicBezTo>
                  <a:cubicBezTo>
                    <a:pt x="2836" y="3561"/>
                    <a:pt x="3120" y="3939"/>
                    <a:pt x="3561" y="4096"/>
                  </a:cubicBezTo>
                  <a:lnTo>
                    <a:pt x="3561" y="6239"/>
                  </a:lnTo>
                  <a:lnTo>
                    <a:pt x="1450" y="6239"/>
                  </a:lnTo>
                  <a:lnTo>
                    <a:pt x="1450" y="3120"/>
                  </a:lnTo>
                  <a:lnTo>
                    <a:pt x="1387" y="3120"/>
                  </a:lnTo>
                  <a:cubicBezTo>
                    <a:pt x="1387" y="1796"/>
                    <a:pt x="2489" y="694"/>
                    <a:pt x="3813" y="694"/>
                  </a:cubicBezTo>
                  <a:close/>
                  <a:moveTo>
                    <a:pt x="6585" y="6932"/>
                  </a:moveTo>
                  <a:cubicBezTo>
                    <a:pt x="6774" y="6932"/>
                    <a:pt x="6932" y="7089"/>
                    <a:pt x="6932" y="7310"/>
                  </a:cubicBezTo>
                  <a:lnTo>
                    <a:pt x="6932" y="7625"/>
                  </a:lnTo>
                  <a:lnTo>
                    <a:pt x="662" y="7625"/>
                  </a:lnTo>
                  <a:lnTo>
                    <a:pt x="662" y="7310"/>
                  </a:lnTo>
                  <a:cubicBezTo>
                    <a:pt x="662" y="7089"/>
                    <a:pt x="820" y="6932"/>
                    <a:pt x="1040" y="6932"/>
                  </a:cubicBezTo>
                  <a:close/>
                  <a:moveTo>
                    <a:pt x="3813" y="1"/>
                  </a:moveTo>
                  <a:cubicBezTo>
                    <a:pt x="2080" y="1"/>
                    <a:pt x="725" y="1418"/>
                    <a:pt x="725" y="3120"/>
                  </a:cubicBezTo>
                  <a:lnTo>
                    <a:pt x="725" y="6302"/>
                  </a:lnTo>
                  <a:cubicBezTo>
                    <a:pt x="316" y="6459"/>
                    <a:pt x="1" y="6837"/>
                    <a:pt x="1" y="7310"/>
                  </a:cubicBezTo>
                  <a:lnTo>
                    <a:pt x="1" y="8003"/>
                  </a:lnTo>
                  <a:cubicBezTo>
                    <a:pt x="1" y="8192"/>
                    <a:pt x="158" y="8349"/>
                    <a:pt x="347" y="8349"/>
                  </a:cubicBezTo>
                  <a:lnTo>
                    <a:pt x="7278" y="8349"/>
                  </a:lnTo>
                  <a:cubicBezTo>
                    <a:pt x="7499" y="8349"/>
                    <a:pt x="7656" y="8192"/>
                    <a:pt x="7656" y="8003"/>
                  </a:cubicBezTo>
                  <a:lnTo>
                    <a:pt x="7656" y="7310"/>
                  </a:lnTo>
                  <a:cubicBezTo>
                    <a:pt x="7593" y="6837"/>
                    <a:pt x="7341" y="6428"/>
                    <a:pt x="6932" y="6302"/>
                  </a:cubicBezTo>
                  <a:lnTo>
                    <a:pt x="6932" y="3120"/>
                  </a:lnTo>
                  <a:cubicBezTo>
                    <a:pt x="6932" y="1387"/>
                    <a:pt x="5514" y="1"/>
                    <a:pt x="38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p:nvPr/>
          </p:nvSpPr>
          <p:spPr>
            <a:xfrm>
              <a:off x="-25602250" y="2497950"/>
              <a:ext cx="53575" cy="17350"/>
            </a:xfrm>
            <a:custGeom>
              <a:rect b="b" l="l" r="r" t="t"/>
              <a:pathLst>
                <a:path extrusionOk="0" h="694" w="2143">
                  <a:moveTo>
                    <a:pt x="378" y="0"/>
                  </a:moveTo>
                  <a:cubicBezTo>
                    <a:pt x="158" y="0"/>
                    <a:pt x="0" y="158"/>
                    <a:pt x="0" y="347"/>
                  </a:cubicBezTo>
                  <a:cubicBezTo>
                    <a:pt x="0" y="536"/>
                    <a:pt x="158" y="693"/>
                    <a:pt x="378" y="693"/>
                  </a:cubicBezTo>
                  <a:lnTo>
                    <a:pt x="1796" y="693"/>
                  </a:lnTo>
                  <a:cubicBezTo>
                    <a:pt x="1985" y="693"/>
                    <a:pt x="2143" y="536"/>
                    <a:pt x="2143" y="347"/>
                  </a:cubicBezTo>
                  <a:cubicBezTo>
                    <a:pt x="2143" y="158"/>
                    <a:pt x="1985" y="0"/>
                    <a:pt x="17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5"/>
            <p:cNvSpPr/>
            <p:nvPr/>
          </p:nvSpPr>
          <p:spPr>
            <a:xfrm>
              <a:off x="-25844850" y="2497950"/>
              <a:ext cx="52800" cy="17350"/>
            </a:xfrm>
            <a:custGeom>
              <a:rect b="b" l="l" r="r" t="t"/>
              <a:pathLst>
                <a:path extrusionOk="0" h="694" w="2112">
                  <a:moveTo>
                    <a:pt x="347" y="0"/>
                  </a:moveTo>
                  <a:cubicBezTo>
                    <a:pt x="158" y="0"/>
                    <a:pt x="1" y="158"/>
                    <a:pt x="1" y="347"/>
                  </a:cubicBezTo>
                  <a:cubicBezTo>
                    <a:pt x="1" y="536"/>
                    <a:pt x="158" y="693"/>
                    <a:pt x="347" y="693"/>
                  </a:cubicBezTo>
                  <a:lnTo>
                    <a:pt x="1765" y="693"/>
                  </a:lnTo>
                  <a:cubicBezTo>
                    <a:pt x="1954" y="693"/>
                    <a:pt x="2112" y="536"/>
                    <a:pt x="2112" y="347"/>
                  </a:cubicBezTo>
                  <a:cubicBezTo>
                    <a:pt x="2080" y="158"/>
                    <a:pt x="1923" y="0"/>
                    <a:pt x="176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5"/>
            <p:cNvSpPr/>
            <p:nvPr/>
          </p:nvSpPr>
          <p:spPr>
            <a:xfrm>
              <a:off x="-25706225" y="2357750"/>
              <a:ext cx="17350" cy="53575"/>
            </a:xfrm>
            <a:custGeom>
              <a:rect b="b" l="l" r="r" t="t"/>
              <a:pathLst>
                <a:path extrusionOk="0" h="2143" w="694">
                  <a:moveTo>
                    <a:pt x="347" y="0"/>
                  </a:moveTo>
                  <a:cubicBezTo>
                    <a:pt x="158" y="0"/>
                    <a:pt x="1" y="158"/>
                    <a:pt x="1" y="347"/>
                  </a:cubicBezTo>
                  <a:lnTo>
                    <a:pt x="1" y="1764"/>
                  </a:lnTo>
                  <a:cubicBezTo>
                    <a:pt x="1" y="1985"/>
                    <a:pt x="158" y="2143"/>
                    <a:pt x="347" y="2143"/>
                  </a:cubicBezTo>
                  <a:cubicBezTo>
                    <a:pt x="536" y="2143"/>
                    <a:pt x="694" y="1985"/>
                    <a:pt x="694" y="1764"/>
                  </a:cubicBezTo>
                  <a:lnTo>
                    <a:pt x="694" y="347"/>
                  </a:lnTo>
                  <a:cubicBezTo>
                    <a:pt x="694" y="158"/>
                    <a:pt x="536" y="0"/>
                    <a:pt x="3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5"/>
            <p:cNvSpPr/>
            <p:nvPr/>
          </p:nvSpPr>
          <p:spPr>
            <a:xfrm>
              <a:off x="-25804675" y="2400275"/>
              <a:ext cx="42550" cy="41775"/>
            </a:xfrm>
            <a:custGeom>
              <a:rect b="b" l="l" r="r" t="t"/>
              <a:pathLst>
                <a:path extrusionOk="0" h="1671" w="1702">
                  <a:moveTo>
                    <a:pt x="351" y="0"/>
                  </a:moveTo>
                  <a:cubicBezTo>
                    <a:pt x="260" y="0"/>
                    <a:pt x="174" y="32"/>
                    <a:pt x="127" y="95"/>
                  </a:cubicBezTo>
                  <a:cubicBezTo>
                    <a:pt x="0" y="189"/>
                    <a:pt x="0" y="442"/>
                    <a:pt x="127" y="568"/>
                  </a:cubicBezTo>
                  <a:lnTo>
                    <a:pt x="1103" y="1544"/>
                  </a:lnTo>
                  <a:cubicBezTo>
                    <a:pt x="1166" y="1607"/>
                    <a:pt x="1261" y="1670"/>
                    <a:pt x="1324" y="1670"/>
                  </a:cubicBezTo>
                  <a:cubicBezTo>
                    <a:pt x="1418" y="1670"/>
                    <a:pt x="1544" y="1607"/>
                    <a:pt x="1576" y="1544"/>
                  </a:cubicBezTo>
                  <a:cubicBezTo>
                    <a:pt x="1702" y="1418"/>
                    <a:pt x="1702" y="1198"/>
                    <a:pt x="1576" y="1072"/>
                  </a:cubicBezTo>
                  <a:lnTo>
                    <a:pt x="599" y="95"/>
                  </a:lnTo>
                  <a:cubicBezTo>
                    <a:pt x="536" y="32"/>
                    <a:pt x="442" y="0"/>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5"/>
            <p:cNvSpPr/>
            <p:nvPr/>
          </p:nvSpPr>
          <p:spPr>
            <a:xfrm>
              <a:off x="-25632175" y="2400275"/>
              <a:ext cx="41750" cy="41775"/>
            </a:xfrm>
            <a:custGeom>
              <a:rect b="b" l="l" r="r" t="t"/>
              <a:pathLst>
                <a:path extrusionOk="0" h="1671" w="1670">
                  <a:moveTo>
                    <a:pt x="1327" y="0"/>
                  </a:moveTo>
                  <a:cubicBezTo>
                    <a:pt x="1237" y="0"/>
                    <a:pt x="1150" y="32"/>
                    <a:pt x="1103" y="95"/>
                  </a:cubicBezTo>
                  <a:lnTo>
                    <a:pt x="95" y="1072"/>
                  </a:lnTo>
                  <a:cubicBezTo>
                    <a:pt x="0" y="1198"/>
                    <a:pt x="0" y="1418"/>
                    <a:pt x="95" y="1544"/>
                  </a:cubicBezTo>
                  <a:cubicBezTo>
                    <a:pt x="158" y="1607"/>
                    <a:pt x="252" y="1670"/>
                    <a:pt x="347" y="1670"/>
                  </a:cubicBezTo>
                  <a:cubicBezTo>
                    <a:pt x="410" y="1670"/>
                    <a:pt x="536" y="1607"/>
                    <a:pt x="567" y="1544"/>
                  </a:cubicBezTo>
                  <a:lnTo>
                    <a:pt x="1575" y="568"/>
                  </a:lnTo>
                  <a:cubicBezTo>
                    <a:pt x="1670" y="442"/>
                    <a:pt x="1670" y="189"/>
                    <a:pt x="1575" y="95"/>
                  </a:cubicBezTo>
                  <a:cubicBezTo>
                    <a:pt x="1512" y="32"/>
                    <a:pt x="1418" y="0"/>
                    <a:pt x="13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35" name="Google Shape;335;p35"/>
          <p:cNvCxnSpPr/>
          <p:nvPr/>
        </p:nvCxnSpPr>
        <p:spPr>
          <a:xfrm flipH="1" rot="10800000">
            <a:off x="7913550" y="4113425"/>
            <a:ext cx="4963200" cy="14400"/>
          </a:xfrm>
          <a:prstGeom prst="straightConnector1">
            <a:avLst/>
          </a:prstGeom>
          <a:noFill/>
          <a:ln cap="flat" cmpd="sng" w="19050">
            <a:solidFill>
              <a:srgbClr val="986782"/>
            </a:solidFill>
            <a:prstDash val="solid"/>
            <a:miter lim="800000"/>
            <a:headEnd len="med" w="med" type="oval"/>
            <a:tailEnd len="med" w="med" type="oval"/>
          </a:ln>
        </p:spPr>
      </p:cxnSp>
      <p:cxnSp>
        <p:nvCxnSpPr>
          <p:cNvPr id="336" name="Google Shape;336;p35"/>
          <p:cNvCxnSpPr/>
          <p:nvPr/>
        </p:nvCxnSpPr>
        <p:spPr>
          <a:xfrm>
            <a:off x="8085600" y="1493350"/>
            <a:ext cx="4914900" cy="0"/>
          </a:xfrm>
          <a:prstGeom prst="straightConnector1">
            <a:avLst/>
          </a:prstGeom>
          <a:noFill/>
          <a:ln cap="flat" cmpd="sng" w="19050">
            <a:solidFill>
              <a:srgbClr val="986782"/>
            </a:solidFill>
            <a:prstDash val="solid"/>
            <a:miter lim="800000"/>
            <a:headEnd len="med" w="med" type="oval"/>
            <a:tailEnd len="med" w="med" type="oval"/>
          </a:ln>
        </p:spPr>
      </p:cxnSp>
      <p:sp>
        <p:nvSpPr>
          <p:cNvPr id="337" name="Google Shape;337;p35"/>
          <p:cNvSpPr txBox="1"/>
          <p:nvPr/>
        </p:nvSpPr>
        <p:spPr>
          <a:xfrm>
            <a:off x="1126950" y="0"/>
            <a:ext cx="538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Bacterial meningitis </a:t>
            </a:r>
            <a:r>
              <a:rPr b="1" i="1" lang="ar" sz="2600">
                <a:solidFill>
                  <a:schemeClr val="dk1"/>
                </a:solidFill>
                <a:latin typeface="Mada"/>
                <a:ea typeface="Mada"/>
                <a:cs typeface="Mada"/>
                <a:sym typeface="Mada"/>
              </a:rPr>
              <a:t>cont.</a:t>
            </a:r>
            <a:endParaRPr b="1" i="1" sz="2600">
              <a:latin typeface="Mada"/>
              <a:ea typeface="Mada"/>
              <a:cs typeface="Mada"/>
              <a:sym typeface="Mada"/>
            </a:endParaRPr>
          </a:p>
        </p:txBody>
      </p:sp>
      <p:pic>
        <p:nvPicPr>
          <p:cNvPr id="338" name="Google Shape;338;p35"/>
          <p:cNvPicPr preferRelativeResize="0"/>
          <p:nvPr/>
        </p:nvPicPr>
        <p:blipFill rotWithShape="1">
          <a:blip r:embed="rId5">
            <a:alphaModFix/>
          </a:blip>
          <a:srcRect b="5234" l="11596" r="3195" t="11005"/>
          <a:stretch/>
        </p:blipFill>
        <p:spPr>
          <a:xfrm>
            <a:off x="-5713675" y="7153473"/>
            <a:ext cx="3466446" cy="2271574"/>
          </a:xfrm>
          <a:prstGeom prst="rect">
            <a:avLst/>
          </a:prstGeom>
          <a:noFill/>
          <a:ln cap="flat" cmpd="sng" w="9525">
            <a:solidFill>
              <a:schemeClr val="dk2"/>
            </a:solidFill>
            <a:prstDash val="dot"/>
            <a:round/>
            <a:headEnd len="sm" w="sm" type="none"/>
            <a:tailEnd len="sm" w="sm" type="none"/>
          </a:ln>
        </p:spPr>
      </p:pic>
      <p:sp>
        <p:nvSpPr>
          <p:cNvPr id="339" name="Google Shape;339;p35"/>
          <p:cNvSpPr txBox="1"/>
          <p:nvPr/>
        </p:nvSpPr>
        <p:spPr>
          <a:xfrm>
            <a:off x="-5614400" y="7511050"/>
            <a:ext cx="1329300" cy="615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CC0000"/>
                </a:solidFill>
                <a:latin typeface="Mada"/>
                <a:ea typeface="Mada"/>
                <a:cs typeface="Mada"/>
                <a:sym typeface="Mada"/>
              </a:rPr>
              <a:t>Algorithm from Dr slides</a:t>
            </a:r>
            <a:endParaRPr b="1">
              <a:solidFill>
                <a:srgbClr val="CC0000"/>
              </a:solidFill>
              <a:latin typeface="Mada"/>
              <a:ea typeface="Mada"/>
              <a:cs typeface="Mada"/>
              <a:sym typeface="Mada"/>
            </a:endParaRPr>
          </a:p>
        </p:txBody>
      </p:sp>
      <p:cxnSp>
        <p:nvCxnSpPr>
          <p:cNvPr id="340" name="Google Shape;340;p35"/>
          <p:cNvCxnSpPr>
            <a:stCxn id="339" idx="3"/>
            <a:endCxn id="338" idx="1"/>
          </p:cNvCxnSpPr>
          <p:nvPr/>
        </p:nvCxnSpPr>
        <p:spPr>
          <a:xfrm flipH="1">
            <a:off x="-5713700" y="7818850"/>
            <a:ext cx="1428600" cy="470400"/>
          </a:xfrm>
          <a:prstGeom prst="curvedConnector5">
            <a:avLst>
              <a:gd fmla="val -16668" name="adj1"/>
              <a:gd fmla="val -192071" name="adj2"/>
              <a:gd fmla="val 116667" name="adj3"/>
            </a:avLst>
          </a:prstGeom>
          <a:noFill/>
          <a:ln cap="flat" cmpd="sng" w="9525">
            <a:solidFill>
              <a:schemeClr val="dk2"/>
            </a:solidFill>
            <a:prstDash val="dot"/>
            <a:round/>
            <a:headEnd len="med" w="med" type="none"/>
            <a:tailEnd len="med" w="med" type="none"/>
          </a:ln>
        </p:spPr>
      </p:cxnSp>
      <p:sp>
        <p:nvSpPr>
          <p:cNvPr id="341" name="Google Shape;341;p35"/>
          <p:cNvSpPr txBox="1"/>
          <p:nvPr/>
        </p:nvSpPr>
        <p:spPr>
          <a:xfrm>
            <a:off x="764125" y="3540675"/>
            <a:ext cx="6678600" cy="1639800"/>
          </a:xfrm>
          <a:prstGeom prst="rect">
            <a:avLst/>
          </a:prstGeom>
          <a:noFill/>
          <a:ln cap="flat" cmpd="sng" w="19050">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CXR</a:t>
            </a:r>
            <a:r>
              <a:rPr lang="ar" sz="1200">
                <a:solidFill>
                  <a:srgbClr val="6AA84F"/>
                </a:solidFill>
                <a:latin typeface="Mada"/>
                <a:ea typeface="Mada"/>
                <a:cs typeface="Mada"/>
                <a:sym typeface="Mada"/>
              </a:rPr>
              <a:t> (To look for the source bc sometimes the pt may have pneumonia →  Sepsis →  Meningitis)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CT Head </a:t>
            </a:r>
            <a:r>
              <a:rPr b="1" lang="ar" sz="1200">
                <a:solidFill>
                  <a:srgbClr val="6AA84F"/>
                </a:solidFill>
                <a:latin typeface="Mada"/>
                <a:ea typeface="Mada"/>
                <a:cs typeface="Mada"/>
                <a:sym typeface="Mada"/>
              </a:rPr>
              <a:t>Without contrast</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 </a:t>
            </a:r>
            <a:r>
              <a:rPr b="1" lang="ar" sz="1200">
                <a:solidFill>
                  <a:schemeClr val="dk1"/>
                </a:solidFill>
                <a:latin typeface="Mada"/>
                <a:ea typeface="Mada"/>
                <a:cs typeface="Mada"/>
                <a:sym typeface="Mada"/>
              </a:rPr>
              <a:t>Generally,  patients with suspected meningitis require brain imaging before the LP, warning signs that mandate an image: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Has altered consciousness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Has focal neurological signs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Has seizures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Has papilledema</a:t>
            </a:r>
            <a:r>
              <a:rPr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or cranial nerve palsies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Immunosuppressed, has undergone recent neurosurgery or has suffered a head injury.</a:t>
            </a:r>
            <a:endParaRPr b="1" sz="1200">
              <a:solidFill>
                <a:schemeClr val="dk1"/>
              </a:solidFill>
              <a:latin typeface="Mada"/>
              <a:ea typeface="Mada"/>
              <a:cs typeface="Mada"/>
              <a:sym typeface="Mada"/>
            </a:endParaRPr>
          </a:p>
        </p:txBody>
      </p:sp>
      <p:sp>
        <p:nvSpPr>
          <p:cNvPr id="342" name="Google Shape;342;p35"/>
          <p:cNvSpPr txBox="1"/>
          <p:nvPr/>
        </p:nvSpPr>
        <p:spPr>
          <a:xfrm>
            <a:off x="714150" y="3161050"/>
            <a:ext cx="1695900" cy="3357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Radiological</a:t>
            </a:r>
            <a:endParaRPr b="1">
              <a:latin typeface="Mada"/>
              <a:ea typeface="Mada"/>
              <a:cs typeface="Mada"/>
              <a:sym typeface="Mada"/>
            </a:endParaRPr>
          </a:p>
        </p:txBody>
      </p:sp>
      <p:sp>
        <p:nvSpPr>
          <p:cNvPr id="343" name="Google Shape;343;p35"/>
          <p:cNvSpPr/>
          <p:nvPr/>
        </p:nvSpPr>
        <p:spPr>
          <a:xfrm>
            <a:off x="266338" y="3161050"/>
            <a:ext cx="447817" cy="78807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Arial"/>
              </a:rPr>
              <a:t>1</a:t>
            </a:r>
          </a:p>
        </p:txBody>
      </p:sp>
      <p:sp>
        <p:nvSpPr>
          <p:cNvPr id="344" name="Google Shape;344;p35"/>
          <p:cNvSpPr txBox="1"/>
          <p:nvPr/>
        </p:nvSpPr>
        <p:spPr>
          <a:xfrm>
            <a:off x="793350" y="5750200"/>
            <a:ext cx="4467300" cy="2404200"/>
          </a:xfrm>
          <a:prstGeom prst="rect">
            <a:avLst/>
          </a:prstGeom>
          <a:noFill/>
          <a:ln cap="flat" cmpd="sng" w="1905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Start empirical antibiotics on suspicion and don't wait for the results of LP!</a:t>
            </a:r>
            <a:r>
              <a:rPr b="1" lang="ar" sz="1200">
                <a:solidFill>
                  <a:schemeClr val="accent6"/>
                </a:solidFill>
                <a:latin typeface="Mada"/>
                <a:ea typeface="Mada"/>
                <a:cs typeface="Mada"/>
                <a:sym typeface="Mada"/>
              </a:rPr>
              <a:t> </a:t>
            </a:r>
            <a:r>
              <a:rPr lang="ar" sz="1200">
                <a:solidFill>
                  <a:srgbClr val="1C4588"/>
                </a:solidFill>
                <a:latin typeface="Mada"/>
                <a:ea typeface="Mada"/>
                <a:cs typeface="Mada"/>
                <a:sym typeface="Mada"/>
              </a:rPr>
              <a:t>If lumbar puncture is deferred or omitted, it is essential to take blood cultures and to start empirical treatment.</a:t>
            </a:r>
            <a:endParaRPr sz="1200">
              <a:solidFill>
                <a:srgbClr val="1C4588"/>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chemeClr val="dk1"/>
                </a:solidFill>
                <a:latin typeface="Mada"/>
                <a:ea typeface="Mada"/>
                <a:cs typeface="Mada"/>
                <a:sym typeface="Mada"/>
              </a:rPr>
              <a:t>CSF analysis</a:t>
            </a:r>
            <a:r>
              <a:rPr b="1" lang="ar" sz="1200">
                <a:solidFill>
                  <a:schemeClr val="dk1"/>
                </a:solidFill>
                <a:latin typeface="Mada"/>
                <a:ea typeface="Mada"/>
                <a:cs typeface="Mada"/>
                <a:sym typeface="Mada"/>
              </a:rPr>
              <a:t>, remember to be careful: </a:t>
            </a:r>
            <a:endParaRPr b="1"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Increased ICP may increase risk of herniation </a:t>
            </a:r>
            <a:r>
              <a:rPr lang="ar" sz="1200">
                <a:solidFill>
                  <a:srgbClr val="6AA84F"/>
                </a:solidFill>
                <a:latin typeface="Mada"/>
                <a:ea typeface="Mada"/>
                <a:cs typeface="Mada"/>
                <a:sym typeface="Mada"/>
              </a:rPr>
              <a:t>Lowering of CSF pressure from withdrawal of CSF could precipitate herniation of the brain.</a:t>
            </a:r>
            <a:r>
              <a:rPr lang="ar" sz="1200">
                <a:solidFill>
                  <a:srgbClr val="999999"/>
                </a:solidFill>
                <a:latin typeface="Mada"/>
                <a:ea typeface="Mada"/>
                <a:cs typeface="Mada"/>
                <a:sym typeface="Mada"/>
              </a:rPr>
              <a:t> </a:t>
            </a:r>
            <a:endParaRPr sz="1200">
              <a:solidFill>
                <a:srgbClr val="999999"/>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Cellulitis at area of lumbar puncture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Bleeding disorder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sz="1200">
              <a:solidFill>
                <a:schemeClr val="dk1"/>
              </a:solidFill>
              <a:latin typeface="Mada"/>
              <a:ea typeface="Mada"/>
              <a:cs typeface="Mada"/>
              <a:sym typeface="Mada"/>
            </a:endParaRPr>
          </a:p>
        </p:txBody>
      </p:sp>
      <p:sp>
        <p:nvSpPr>
          <p:cNvPr id="345" name="Google Shape;345;p35"/>
          <p:cNvSpPr txBox="1"/>
          <p:nvPr/>
        </p:nvSpPr>
        <p:spPr>
          <a:xfrm>
            <a:off x="764125" y="5341875"/>
            <a:ext cx="1695900" cy="3357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chemeClr val="accent6"/>
                </a:solidFill>
                <a:latin typeface="Mada"/>
                <a:ea typeface="Mada"/>
                <a:cs typeface="Mada"/>
                <a:sym typeface="Mada"/>
              </a:rPr>
              <a:t>L</a:t>
            </a:r>
            <a:r>
              <a:rPr b="1" lang="ar">
                <a:solidFill>
                  <a:schemeClr val="accent6"/>
                </a:solidFill>
                <a:latin typeface="Mada"/>
                <a:ea typeface="Mada"/>
                <a:cs typeface="Mada"/>
                <a:sym typeface="Mada"/>
              </a:rPr>
              <a:t>umbar puncture</a:t>
            </a:r>
            <a:endParaRPr b="1" sz="1600">
              <a:solidFill>
                <a:schemeClr val="accent6"/>
              </a:solidFill>
              <a:latin typeface="Mada"/>
              <a:ea typeface="Mada"/>
              <a:cs typeface="Mada"/>
              <a:sym typeface="Mada"/>
            </a:endParaRPr>
          </a:p>
        </p:txBody>
      </p:sp>
      <p:sp>
        <p:nvSpPr>
          <p:cNvPr id="346" name="Google Shape;346;p35"/>
          <p:cNvSpPr/>
          <p:nvPr/>
        </p:nvSpPr>
        <p:spPr>
          <a:xfrm>
            <a:off x="101950" y="5341888"/>
            <a:ext cx="662174" cy="7880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Arial"/>
              </a:rPr>
              <a:t>2</a:t>
            </a:r>
          </a:p>
        </p:txBody>
      </p:sp>
      <p:sp>
        <p:nvSpPr>
          <p:cNvPr id="347" name="Google Shape;347;p35"/>
          <p:cNvSpPr txBox="1"/>
          <p:nvPr/>
        </p:nvSpPr>
        <p:spPr>
          <a:xfrm>
            <a:off x="793350" y="8731050"/>
            <a:ext cx="4467300" cy="888900"/>
          </a:xfrm>
          <a:prstGeom prst="rect">
            <a:avLst/>
          </a:prstGeom>
          <a:noFill/>
          <a:ln cap="flat" cmpd="sng" w="19050">
            <a:solidFill>
              <a:schemeClr val="accent2"/>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CBC, Creatinine, electrolytes: Na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Blood Culture </a:t>
            </a:r>
            <a:endParaRPr b="1" sz="1200">
              <a:solidFill>
                <a:srgbClr val="6AA84F"/>
              </a:solidFill>
              <a:latin typeface="Mada"/>
              <a:ea typeface="Mada"/>
              <a:cs typeface="Mada"/>
              <a:sym typeface="Mada"/>
            </a:endParaRPr>
          </a:p>
        </p:txBody>
      </p:sp>
      <p:sp>
        <p:nvSpPr>
          <p:cNvPr id="348" name="Google Shape;348;p35"/>
          <p:cNvSpPr txBox="1"/>
          <p:nvPr/>
        </p:nvSpPr>
        <p:spPr>
          <a:xfrm>
            <a:off x="736775" y="8359400"/>
            <a:ext cx="1695900" cy="3357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Other</a:t>
            </a:r>
            <a:endParaRPr b="1">
              <a:latin typeface="Mada"/>
              <a:ea typeface="Mada"/>
              <a:cs typeface="Mada"/>
              <a:sym typeface="Mada"/>
            </a:endParaRPr>
          </a:p>
        </p:txBody>
      </p:sp>
      <p:sp>
        <p:nvSpPr>
          <p:cNvPr id="349" name="Google Shape;349;p35"/>
          <p:cNvSpPr/>
          <p:nvPr/>
        </p:nvSpPr>
        <p:spPr>
          <a:xfrm>
            <a:off x="74625" y="8304475"/>
            <a:ext cx="662175" cy="843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Arial"/>
              </a:rPr>
              <a:t>3</a:t>
            </a:r>
          </a:p>
        </p:txBody>
      </p:sp>
      <p:sp>
        <p:nvSpPr>
          <p:cNvPr id="350" name="Google Shape;350;p35"/>
          <p:cNvSpPr txBox="1"/>
          <p:nvPr/>
        </p:nvSpPr>
        <p:spPr>
          <a:xfrm>
            <a:off x="425725" y="1219100"/>
            <a:ext cx="7017000" cy="18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300">
                <a:solidFill>
                  <a:srgbClr val="6AA84F"/>
                </a:solidFill>
                <a:latin typeface="Mada"/>
                <a:ea typeface="Mada"/>
                <a:cs typeface="Mada"/>
                <a:sym typeface="Mada"/>
              </a:rPr>
              <a:t>How to manage a patient with meningitis?</a:t>
            </a:r>
            <a:endParaRPr b="1" sz="13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Step 1:</a:t>
            </a:r>
            <a:r>
              <a:rPr lang="ar" sz="1200">
                <a:solidFill>
                  <a:srgbClr val="6AA84F"/>
                </a:solidFill>
                <a:latin typeface="Mada"/>
                <a:ea typeface="Mada"/>
                <a:cs typeface="Mada"/>
                <a:sym typeface="Mada"/>
              </a:rPr>
              <a:t> Give empirical therapy!! Whenever you suspect meningitis or encephalitis, start empirical therapy! (In real life the pt will be started on empirical therapy in the ER, before you see him)</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Step 2:</a:t>
            </a:r>
            <a:r>
              <a:rPr lang="ar" sz="1200">
                <a:solidFill>
                  <a:srgbClr val="6AA84F"/>
                </a:solidFill>
                <a:latin typeface="Mada"/>
                <a:ea typeface="Mada"/>
                <a:cs typeface="Mada"/>
                <a:sym typeface="Mada"/>
              </a:rPr>
              <a:t> </a:t>
            </a:r>
            <a:r>
              <a:rPr b="1" lang="ar" sz="1200">
                <a:solidFill>
                  <a:srgbClr val="CC0000"/>
                </a:solidFill>
                <a:latin typeface="Mada"/>
                <a:ea typeface="Mada"/>
                <a:cs typeface="Mada"/>
                <a:sym typeface="Mada"/>
              </a:rPr>
              <a:t>CT</a:t>
            </a:r>
            <a:r>
              <a:rPr lang="ar" sz="1200">
                <a:solidFill>
                  <a:srgbClr val="6AA84F"/>
                </a:solidFill>
                <a:latin typeface="Mada"/>
                <a:ea typeface="Mada"/>
                <a:cs typeface="Mada"/>
                <a:sym typeface="Mada"/>
              </a:rPr>
              <a:t> (To exclude herniation, supratentorial tumor, bleeding, </a:t>
            </a:r>
            <a:r>
              <a:rPr lang="ar" sz="1200">
                <a:solidFill>
                  <a:srgbClr val="6AA84F"/>
                </a:solidFill>
                <a:latin typeface="Mada"/>
                <a:ea typeface="Mada"/>
                <a:cs typeface="Mada"/>
                <a:sym typeface="Mada"/>
              </a:rPr>
              <a:t>pus collection</a:t>
            </a:r>
            <a:r>
              <a:rPr lang="ar" sz="1200">
                <a:solidFill>
                  <a:srgbClr val="6AA84F"/>
                </a:solidFill>
                <a:latin typeface="Mada"/>
                <a:ea typeface="Mada"/>
                <a:cs typeface="Mada"/>
                <a:sym typeface="Mada"/>
              </a:rPr>
              <a:t> (Subdural empyema)</a:t>
            </a:r>
            <a:r>
              <a:rPr lang="ar" sz="1200">
                <a:solidFill>
                  <a:srgbClr val="6AA84F"/>
                </a:solidFill>
                <a:latin typeface="Mada"/>
                <a:ea typeface="Mada"/>
                <a:cs typeface="Mada"/>
                <a:sym typeface="Mada"/>
              </a:rPr>
              <a:t> before doing LP bc it may kill the pt). </a:t>
            </a:r>
            <a:r>
              <a:rPr b="1" lang="ar" sz="1200" u="sng">
                <a:solidFill>
                  <a:srgbClr val="6AA84F"/>
                </a:solidFill>
                <a:latin typeface="Mada"/>
                <a:ea typeface="Mada"/>
                <a:cs typeface="Mada"/>
                <a:sym typeface="Mada"/>
              </a:rPr>
              <a:t>NEVER do LP before CT.</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Step 3:</a:t>
            </a:r>
            <a:r>
              <a:rPr lang="ar" sz="1200">
                <a:solidFill>
                  <a:srgbClr val="6AA84F"/>
                </a:solidFill>
                <a:latin typeface="Mada"/>
                <a:ea typeface="Mada"/>
                <a:cs typeface="Mada"/>
                <a:sym typeface="Mada"/>
              </a:rPr>
              <a:t> LP.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Contraindications to LP:</a:t>
            </a:r>
            <a:r>
              <a:rPr lang="ar" sz="1200">
                <a:solidFill>
                  <a:srgbClr val="6AA84F"/>
                </a:solidFill>
                <a:latin typeface="Mada"/>
                <a:ea typeface="Mada"/>
                <a:cs typeface="Mada"/>
                <a:sym typeface="Mada"/>
              </a:rPr>
              <a:t> Herniation, Infection at the site of LP (e.g. Cellulitis), bleeding disorders, Low platelet count &lt;100, </a:t>
            </a:r>
            <a:r>
              <a:rPr lang="ar" sz="1200">
                <a:solidFill>
                  <a:srgbClr val="6AA84F"/>
                </a:solidFill>
                <a:latin typeface="Mada"/>
                <a:ea typeface="Mada"/>
                <a:cs typeface="Mada"/>
                <a:sym typeface="Mada"/>
              </a:rPr>
              <a:t>anticoagulants </a:t>
            </a:r>
            <a:r>
              <a:rPr lang="ar" sz="1200">
                <a:solidFill>
                  <a:srgbClr val="6AA84F"/>
                </a:solidFill>
                <a:latin typeface="Mada"/>
                <a:ea typeface="Mada"/>
                <a:cs typeface="Mada"/>
                <a:sym typeface="Mada"/>
              </a:rPr>
              <a:t>. If one of these contraindication is present you can delay LP but </a:t>
            </a:r>
            <a:r>
              <a:rPr b="1" lang="ar" sz="1200" u="sng">
                <a:solidFill>
                  <a:srgbClr val="CC0000"/>
                </a:solidFill>
                <a:latin typeface="Mada"/>
                <a:ea typeface="Mada"/>
                <a:cs typeface="Mada"/>
                <a:sym typeface="Mada"/>
              </a:rPr>
              <a:t>NEVER delay the treatment</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p:txBody>
      </p:sp>
      <p:cxnSp>
        <p:nvCxnSpPr>
          <p:cNvPr id="351" name="Google Shape;351;p35"/>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52" name="Google Shape;352;p35"/>
          <p:cNvSpPr txBox="1"/>
          <p:nvPr/>
        </p:nvSpPr>
        <p:spPr>
          <a:xfrm>
            <a:off x="0" y="10007325"/>
            <a:ext cx="7560000" cy="6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Swelling of optic disc due to elevated intracranial pressure, can present with loss of visual acuity due to enlargement of blind spot. </a:t>
            </a:r>
            <a:r>
              <a:rPr lang="ar" sz="1000">
                <a:solidFill>
                  <a:srgbClr val="6AA84F"/>
                </a:solidFill>
                <a:latin typeface="Mada"/>
                <a:ea typeface="Mada"/>
                <a:cs typeface="Mada"/>
                <a:sym typeface="Mada"/>
              </a:rPr>
              <a:t>Do fundoscopy,</a:t>
            </a:r>
            <a:r>
              <a:rPr lang="ar" sz="1000">
                <a:solidFill>
                  <a:srgbClr val="1C4588"/>
                </a:solidFill>
                <a:latin typeface="Mada"/>
                <a:ea typeface="Mada"/>
                <a:cs typeface="Mada"/>
                <a:sym typeface="Mada"/>
              </a:rPr>
              <a:t> you will see edematous, poorly defined, prominent optic disc with blurry margins, widened blind spot and radial hemorrhage around the disc margin.</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6"/>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58" name="Google Shape;358;p36"/>
          <p:cNvSpPr txBox="1"/>
          <p:nvPr/>
        </p:nvSpPr>
        <p:spPr>
          <a:xfrm>
            <a:off x="0" y="10324925"/>
            <a:ext cx="76431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Not useful in meningitis, but helpful in cases of idiopathic intracranial hyper/hypotension</a:t>
            </a:r>
            <a:endParaRPr sz="1000">
              <a:solidFill>
                <a:srgbClr val="6AA84F"/>
              </a:solidFill>
              <a:latin typeface="Mada"/>
              <a:ea typeface="Mada"/>
              <a:cs typeface="Mada"/>
              <a:sym typeface="Mada"/>
            </a:endParaRPr>
          </a:p>
        </p:txBody>
      </p:sp>
      <p:sp>
        <p:nvSpPr>
          <p:cNvPr id="359" name="Google Shape;359;p36"/>
          <p:cNvSpPr txBox="1"/>
          <p:nvPr/>
        </p:nvSpPr>
        <p:spPr>
          <a:xfrm>
            <a:off x="247500" y="816250"/>
            <a:ext cx="5371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CSF analysis </a:t>
            </a:r>
            <a:endParaRPr b="1" sz="2200">
              <a:highlight>
                <a:schemeClr val="accent5"/>
              </a:highlight>
              <a:latin typeface="Mada"/>
              <a:ea typeface="Mada"/>
              <a:cs typeface="Mada"/>
              <a:sym typeface="Mada"/>
            </a:endParaRPr>
          </a:p>
        </p:txBody>
      </p:sp>
      <p:pic>
        <p:nvPicPr>
          <p:cNvPr id="360" name="Google Shape;360;p36"/>
          <p:cNvPicPr preferRelativeResize="0"/>
          <p:nvPr/>
        </p:nvPicPr>
        <p:blipFill rotWithShape="1">
          <a:blip r:embed="rId3">
            <a:alphaModFix/>
          </a:blip>
          <a:srcRect b="49566" l="0" r="0" t="0"/>
          <a:stretch/>
        </p:blipFill>
        <p:spPr>
          <a:xfrm>
            <a:off x="4521376" y="3710238"/>
            <a:ext cx="2983950" cy="1520118"/>
          </a:xfrm>
          <a:prstGeom prst="rect">
            <a:avLst/>
          </a:prstGeom>
          <a:noFill/>
          <a:ln>
            <a:noFill/>
          </a:ln>
        </p:spPr>
      </p:pic>
      <p:sp>
        <p:nvSpPr>
          <p:cNvPr id="361" name="Google Shape;361;p36"/>
          <p:cNvSpPr txBox="1"/>
          <p:nvPr/>
        </p:nvSpPr>
        <p:spPr>
          <a:xfrm>
            <a:off x="7643100" y="5755725"/>
            <a:ext cx="5007300" cy="450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8"/>
              </a:buClr>
              <a:buSzPts val="1800"/>
              <a:buFont typeface="Mada"/>
              <a:buChar char="◄"/>
            </a:pPr>
            <a:r>
              <a:rPr b="1" lang="ar" sz="1800">
                <a:solidFill>
                  <a:srgbClr val="1C4588"/>
                </a:solidFill>
                <a:highlight>
                  <a:schemeClr val="accent5"/>
                </a:highlight>
                <a:latin typeface="Mada"/>
                <a:ea typeface="Mada"/>
                <a:cs typeface="Mada"/>
                <a:sym typeface="Mada"/>
              </a:rPr>
              <a:t>Treatment of pyogenic meningitis of unknown cause</a:t>
            </a:r>
            <a:endParaRPr b="1" sz="1800">
              <a:solidFill>
                <a:srgbClr val="1C4588"/>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2200">
              <a:highlight>
                <a:schemeClr val="accent5"/>
              </a:highlight>
              <a:latin typeface="Alegreya Regular"/>
              <a:ea typeface="Alegreya Regular"/>
              <a:cs typeface="Alegreya Regular"/>
              <a:sym typeface="Alegreya Regular"/>
            </a:endParaRPr>
          </a:p>
        </p:txBody>
      </p:sp>
      <p:pic>
        <p:nvPicPr>
          <p:cNvPr id="362" name="Google Shape;362;p36"/>
          <p:cNvPicPr preferRelativeResize="0"/>
          <p:nvPr/>
        </p:nvPicPr>
        <p:blipFill rotWithShape="1">
          <a:blip r:embed="rId4">
            <a:alphaModFix/>
          </a:blip>
          <a:srcRect b="5677" l="2396" r="45846" t="4345"/>
          <a:stretch/>
        </p:blipFill>
        <p:spPr>
          <a:xfrm>
            <a:off x="7643100" y="6359325"/>
            <a:ext cx="2713348" cy="3036377"/>
          </a:xfrm>
          <a:prstGeom prst="rect">
            <a:avLst/>
          </a:prstGeom>
          <a:noFill/>
          <a:ln>
            <a:noFill/>
          </a:ln>
        </p:spPr>
      </p:pic>
      <p:pic>
        <p:nvPicPr>
          <p:cNvPr id="363" name="Google Shape;363;p36"/>
          <p:cNvPicPr preferRelativeResize="0"/>
          <p:nvPr/>
        </p:nvPicPr>
        <p:blipFill rotWithShape="1">
          <a:blip r:embed="rId5">
            <a:alphaModFix/>
          </a:blip>
          <a:srcRect b="5447" l="27681" r="6675" t="36658"/>
          <a:stretch/>
        </p:blipFill>
        <p:spPr>
          <a:xfrm>
            <a:off x="7621688" y="1121887"/>
            <a:ext cx="2067438" cy="1215676"/>
          </a:xfrm>
          <a:prstGeom prst="rect">
            <a:avLst/>
          </a:prstGeom>
          <a:noFill/>
          <a:ln>
            <a:noFill/>
          </a:ln>
        </p:spPr>
      </p:pic>
      <p:cxnSp>
        <p:nvCxnSpPr>
          <p:cNvPr id="364" name="Google Shape;364;p36"/>
          <p:cNvCxnSpPr/>
          <p:nvPr/>
        </p:nvCxnSpPr>
        <p:spPr>
          <a:xfrm rot="10800000">
            <a:off x="8900" y="10840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65" name="Google Shape;365;p36"/>
          <p:cNvSpPr txBox="1"/>
          <p:nvPr/>
        </p:nvSpPr>
        <p:spPr>
          <a:xfrm>
            <a:off x="1126950" y="0"/>
            <a:ext cx="5389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Bacterial meningitis </a:t>
            </a:r>
            <a:r>
              <a:rPr b="1" i="1" lang="ar" sz="2600">
                <a:solidFill>
                  <a:schemeClr val="dk1"/>
                </a:solidFill>
                <a:latin typeface="Mada"/>
                <a:ea typeface="Mada"/>
                <a:cs typeface="Mada"/>
                <a:sym typeface="Mada"/>
              </a:rPr>
              <a:t>cont.</a:t>
            </a:r>
            <a:endParaRPr b="1" i="1" sz="2600">
              <a:latin typeface="Mada"/>
              <a:ea typeface="Mada"/>
              <a:cs typeface="Mada"/>
              <a:sym typeface="Mada"/>
            </a:endParaRPr>
          </a:p>
        </p:txBody>
      </p:sp>
      <p:sp>
        <p:nvSpPr>
          <p:cNvPr id="366" name="Google Shape;366;p36"/>
          <p:cNvSpPr/>
          <p:nvPr/>
        </p:nvSpPr>
        <p:spPr>
          <a:xfrm>
            <a:off x="172850" y="1477113"/>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6"/>
          <p:cNvSpPr txBox="1"/>
          <p:nvPr/>
        </p:nvSpPr>
        <p:spPr>
          <a:xfrm>
            <a:off x="-64850" y="1156024"/>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1</a:t>
            </a:r>
            <a:endParaRPr b="1" sz="4800">
              <a:solidFill>
                <a:srgbClr val="543948"/>
              </a:solidFill>
              <a:latin typeface="Mada"/>
              <a:ea typeface="Mada"/>
              <a:cs typeface="Mada"/>
              <a:sym typeface="Mada"/>
            </a:endParaRPr>
          </a:p>
        </p:txBody>
      </p:sp>
      <p:sp>
        <p:nvSpPr>
          <p:cNvPr id="368" name="Google Shape;368;p36"/>
          <p:cNvSpPr/>
          <p:nvPr/>
        </p:nvSpPr>
        <p:spPr>
          <a:xfrm>
            <a:off x="2168700" y="1477125"/>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6"/>
          <p:cNvSpPr txBox="1"/>
          <p:nvPr/>
        </p:nvSpPr>
        <p:spPr>
          <a:xfrm>
            <a:off x="1931000" y="1156036"/>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2</a:t>
            </a:r>
            <a:endParaRPr b="1" sz="4800">
              <a:solidFill>
                <a:srgbClr val="543948"/>
              </a:solidFill>
              <a:latin typeface="Mada"/>
              <a:ea typeface="Mada"/>
              <a:cs typeface="Mada"/>
              <a:sym typeface="Mada"/>
            </a:endParaRPr>
          </a:p>
        </p:txBody>
      </p:sp>
      <p:sp>
        <p:nvSpPr>
          <p:cNvPr id="370" name="Google Shape;370;p36"/>
          <p:cNvSpPr/>
          <p:nvPr/>
        </p:nvSpPr>
        <p:spPr>
          <a:xfrm>
            <a:off x="4055300" y="1477125"/>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6"/>
          <p:cNvSpPr txBox="1"/>
          <p:nvPr/>
        </p:nvSpPr>
        <p:spPr>
          <a:xfrm>
            <a:off x="3817600" y="1156036"/>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3</a:t>
            </a:r>
            <a:endParaRPr b="1" sz="4800">
              <a:solidFill>
                <a:srgbClr val="543948"/>
              </a:solidFill>
              <a:latin typeface="Mada"/>
              <a:ea typeface="Mada"/>
              <a:cs typeface="Mada"/>
              <a:sym typeface="Mada"/>
            </a:endParaRPr>
          </a:p>
        </p:txBody>
      </p:sp>
      <p:sp>
        <p:nvSpPr>
          <p:cNvPr id="372" name="Google Shape;372;p36"/>
          <p:cNvSpPr/>
          <p:nvPr/>
        </p:nvSpPr>
        <p:spPr>
          <a:xfrm>
            <a:off x="5804950" y="1477125"/>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6"/>
          <p:cNvSpPr txBox="1"/>
          <p:nvPr/>
        </p:nvSpPr>
        <p:spPr>
          <a:xfrm>
            <a:off x="5567250" y="1156036"/>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4</a:t>
            </a:r>
            <a:endParaRPr b="1" sz="4800">
              <a:solidFill>
                <a:srgbClr val="543948"/>
              </a:solidFill>
              <a:latin typeface="Mada"/>
              <a:ea typeface="Mada"/>
              <a:cs typeface="Mada"/>
              <a:sym typeface="Mada"/>
            </a:endParaRPr>
          </a:p>
        </p:txBody>
      </p:sp>
      <p:sp>
        <p:nvSpPr>
          <p:cNvPr id="374" name="Google Shape;374;p36"/>
          <p:cNvSpPr/>
          <p:nvPr/>
        </p:nvSpPr>
        <p:spPr>
          <a:xfrm>
            <a:off x="307300" y="2237188"/>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6"/>
          <p:cNvSpPr txBox="1"/>
          <p:nvPr/>
        </p:nvSpPr>
        <p:spPr>
          <a:xfrm>
            <a:off x="69600" y="1916099"/>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5</a:t>
            </a:r>
            <a:endParaRPr b="1" sz="4800">
              <a:solidFill>
                <a:srgbClr val="543948"/>
              </a:solidFill>
              <a:latin typeface="Mada"/>
              <a:ea typeface="Mada"/>
              <a:cs typeface="Mada"/>
              <a:sym typeface="Mada"/>
            </a:endParaRPr>
          </a:p>
        </p:txBody>
      </p:sp>
      <p:sp>
        <p:nvSpPr>
          <p:cNvPr id="376" name="Google Shape;376;p36"/>
          <p:cNvSpPr/>
          <p:nvPr/>
        </p:nvSpPr>
        <p:spPr>
          <a:xfrm>
            <a:off x="2303150" y="2237200"/>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txBox="1"/>
          <p:nvPr/>
        </p:nvSpPr>
        <p:spPr>
          <a:xfrm>
            <a:off x="2065450" y="1916111"/>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6</a:t>
            </a:r>
            <a:endParaRPr b="1" sz="4800">
              <a:solidFill>
                <a:srgbClr val="543948"/>
              </a:solidFill>
              <a:latin typeface="Mada"/>
              <a:ea typeface="Mada"/>
              <a:cs typeface="Mada"/>
              <a:sym typeface="Mada"/>
            </a:endParaRPr>
          </a:p>
        </p:txBody>
      </p:sp>
      <p:sp>
        <p:nvSpPr>
          <p:cNvPr id="378" name="Google Shape;378;p36"/>
          <p:cNvSpPr/>
          <p:nvPr/>
        </p:nvSpPr>
        <p:spPr>
          <a:xfrm>
            <a:off x="4189750" y="2237200"/>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6"/>
          <p:cNvSpPr txBox="1"/>
          <p:nvPr/>
        </p:nvSpPr>
        <p:spPr>
          <a:xfrm>
            <a:off x="3952050" y="1916111"/>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7</a:t>
            </a:r>
            <a:endParaRPr b="1" sz="4800">
              <a:solidFill>
                <a:srgbClr val="543948"/>
              </a:solidFill>
              <a:latin typeface="Mada"/>
              <a:ea typeface="Mada"/>
              <a:cs typeface="Mada"/>
              <a:sym typeface="Mada"/>
            </a:endParaRPr>
          </a:p>
        </p:txBody>
      </p:sp>
      <p:sp>
        <p:nvSpPr>
          <p:cNvPr id="380" name="Google Shape;380;p36"/>
          <p:cNvSpPr/>
          <p:nvPr/>
        </p:nvSpPr>
        <p:spPr>
          <a:xfrm>
            <a:off x="5939400" y="2237200"/>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6"/>
          <p:cNvSpPr txBox="1"/>
          <p:nvPr/>
        </p:nvSpPr>
        <p:spPr>
          <a:xfrm>
            <a:off x="5701700" y="1916111"/>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8</a:t>
            </a:r>
            <a:endParaRPr b="1" sz="4800">
              <a:solidFill>
                <a:srgbClr val="543948"/>
              </a:solidFill>
              <a:latin typeface="Mada"/>
              <a:ea typeface="Mada"/>
              <a:cs typeface="Mada"/>
              <a:sym typeface="Mada"/>
            </a:endParaRPr>
          </a:p>
        </p:txBody>
      </p:sp>
      <p:sp>
        <p:nvSpPr>
          <p:cNvPr id="382" name="Google Shape;382;p36"/>
          <p:cNvSpPr/>
          <p:nvPr/>
        </p:nvSpPr>
        <p:spPr>
          <a:xfrm>
            <a:off x="1231725" y="3031388"/>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6"/>
          <p:cNvSpPr txBox="1"/>
          <p:nvPr/>
        </p:nvSpPr>
        <p:spPr>
          <a:xfrm>
            <a:off x="994025" y="2710299"/>
            <a:ext cx="314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9</a:t>
            </a:r>
            <a:endParaRPr b="1" sz="4800">
              <a:solidFill>
                <a:srgbClr val="543948"/>
              </a:solidFill>
              <a:latin typeface="Mada"/>
              <a:ea typeface="Mada"/>
              <a:cs typeface="Mada"/>
              <a:sym typeface="Mada"/>
            </a:endParaRPr>
          </a:p>
        </p:txBody>
      </p:sp>
      <p:sp>
        <p:nvSpPr>
          <p:cNvPr id="384" name="Google Shape;384;p36"/>
          <p:cNvSpPr/>
          <p:nvPr/>
        </p:nvSpPr>
        <p:spPr>
          <a:xfrm>
            <a:off x="3227575" y="3031400"/>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6"/>
          <p:cNvSpPr txBox="1"/>
          <p:nvPr/>
        </p:nvSpPr>
        <p:spPr>
          <a:xfrm>
            <a:off x="2768225" y="2678500"/>
            <a:ext cx="86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10</a:t>
            </a:r>
            <a:endParaRPr b="1" sz="4800">
              <a:solidFill>
                <a:srgbClr val="543948"/>
              </a:solidFill>
              <a:latin typeface="Mada"/>
              <a:ea typeface="Mada"/>
              <a:cs typeface="Mada"/>
              <a:sym typeface="Mada"/>
            </a:endParaRPr>
          </a:p>
        </p:txBody>
      </p:sp>
      <p:sp>
        <p:nvSpPr>
          <p:cNvPr id="386" name="Google Shape;386;p36"/>
          <p:cNvSpPr/>
          <p:nvPr/>
        </p:nvSpPr>
        <p:spPr>
          <a:xfrm>
            <a:off x="5114175" y="3031400"/>
            <a:ext cx="1481700" cy="505200"/>
          </a:xfrm>
          <a:prstGeom prst="roundRect">
            <a:avLst>
              <a:gd fmla="val 16667" name="adj"/>
            </a:avLst>
          </a:prstGeom>
          <a:solidFill>
            <a:schemeClr val="accent5"/>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6"/>
          <p:cNvSpPr txBox="1"/>
          <p:nvPr/>
        </p:nvSpPr>
        <p:spPr>
          <a:xfrm>
            <a:off x="4614150" y="2710300"/>
            <a:ext cx="866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4800">
                <a:solidFill>
                  <a:srgbClr val="543948"/>
                </a:solidFill>
                <a:latin typeface="Mada"/>
                <a:ea typeface="Mada"/>
                <a:cs typeface="Mada"/>
                <a:sym typeface="Mada"/>
              </a:rPr>
              <a:t>11</a:t>
            </a:r>
            <a:endParaRPr b="1" sz="4800">
              <a:solidFill>
                <a:srgbClr val="543948"/>
              </a:solidFill>
              <a:latin typeface="Mada"/>
              <a:ea typeface="Mada"/>
              <a:cs typeface="Mada"/>
              <a:sym typeface="Mada"/>
            </a:endParaRPr>
          </a:p>
        </p:txBody>
      </p:sp>
      <p:grpSp>
        <p:nvGrpSpPr>
          <p:cNvPr id="388" name="Google Shape;388;p36"/>
          <p:cNvGrpSpPr/>
          <p:nvPr/>
        </p:nvGrpSpPr>
        <p:grpSpPr>
          <a:xfrm>
            <a:off x="307300" y="1460200"/>
            <a:ext cx="6907000" cy="1219163"/>
            <a:chOff x="307300" y="1460200"/>
            <a:chExt cx="6907000" cy="1219163"/>
          </a:xfrm>
        </p:grpSpPr>
        <p:sp>
          <p:nvSpPr>
            <p:cNvPr id="389" name="Google Shape;389;p36"/>
            <p:cNvSpPr txBox="1"/>
            <p:nvPr/>
          </p:nvSpPr>
          <p:spPr>
            <a:xfrm>
              <a:off x="307300" y="1477125"/>
              <a:ext cx="1329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latin typeface="Mada"/>
                  <a:ea typeface="Mada"/>
                  <a:cs typeface="Mada"/>
                  <a:sym typeface="Mada"/>
                </a:rPr>
                <a:t>Appearance, opening pressure</a:t>
              </a:r>
              <a:r>
                <a:rPr b="1" baseline="30000" lang="ar" sz="1100">
                  <a:latin typeface="Mada"/>
                  <a:ea typeface="Mada"/>
                  <a:cs typeface="Mada"/>
                  <a:sym typeface="Mada"/>
                </a:rPr>
                <a:t>1</a:t>
              </a:r>
              <a:endParaRPr b="1" baseline="30000" sz="1100">
                <a:latin typeface="Mada"/>
                <a:ea typeface="Mada"/>
                <a:cs typeface="Mada"/>
                <a:sym typeface="Mada"/>
              </a:endParaRPr>
            </a:p>
          </p:txBody>
        </p:sp>
        <p:sp>
          <p:nvSpPr>
            <p:cNvPr id="390" name="Google Shape;390;p36"/>
            <p:cNvSpPr txBox="1"/>
            <p:nvPr/>
          </p:nvSpPr>
          <p:spPr>
            <a:xfrm>
              <a:off x="2298300" y="1460200"/>
              <a:ext cx="1269900" cy="53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rgbClr val="CC0000"/>
                  </a:solidFill>
                  <a:latin typeface="Mada"/>
                  <a:ea typeface="Mada"/>
                  <a:cs typeface="Mada"/>
                  <a:sym typeface="Mada"/>
                </a:rPr>
                <a:t>Cell count with differential</a:t>
              </a:r>
              <a:endParaRPr b="1" sz="1100">
                <a:solidFill>
                  <a:srgbClr val="CC0000"/>
                </a:solidFill>
                <a:latin typeface="Mada"/>
                <a:ea typeface="Mada"/>
                <a:cs typeface="Mada"/>
                <a:sym typeface="Mada"/>
              </a:endParaRPr>
            </a:p>
          </p:txBody>
        </p:sp>
        <p:sp>
          <p:nvSpPr>
            <p:cNvPr id="391" name="Google Shape;391;p36"/>
            <p:cNvSpPr txBox="1"/>
            <p:nvPr/>
          </p:nvSpPr>
          <p:spPr>
            <a:xfrm>
              <a:off x="4161200" y="1536400"/>
              <a:ext cx="1269900" cy="35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rgbClr val="CC0000"/>
                  </a:solidFill>
                  <a:latin typeface="Mada"/>
                  <a:ea typeface="Mada"/>
                  <a:cs typeface="Mada"/>
                  <a:sym typeface="Mada"/>
                </a:rPr>
                <a:t>Glucose, protein</a:t>
              </a:r>
              <a:endParaRPr b="1" sz="1100">
                <a:solidFill>
                  <a:srgbClr val="CC0000"/>
                </a:solidFill>
                <a:latin typeface="Mada"/>
                <a:ea typeface="Mada"/>
                <a:cs typeface="Mada"/>
                <a:sym typeface="Mada"/>
              </a:endParaRPr>
            </a:p>
          </p:txBody>
        </p:sp>
        <p:sp>
          <p:nvSpPr>
            <p:cNvPr id="392" name="Google Shape;392;p36"/>
            <p:cNvSpPr txBox="1"/>
            <p:nvPr/>
          </p:nvSpPr>
          <p:spPr>
            <a:xfrm>
              <a:off x="5944400" y="1536400"/>
              <a:ext cx="1269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latin typeface="Mada"/>
                  <a:ea typeface="Mada"/>
                  <a:cs typeface="Mada"/>
                  <a:sym typeface="Mada"/>
                </a:rPr>
                <a:t>CSF appearance</a:t>
              </a:r>
              <a:endParaRPr b="1" sz="1100">
                <a:latin typeface="Mada"/>
                <a:ea typeface="Mada"/>
                <a:cs typeface="Mada"/>
                <a:sym typeface="Mada"/>
              </a:endParaRPr>
            </a:p>
          </p:txBody>
        </p:sp>
        <p:sp>
          <p:nvSpPr>
            <p:cNvPr id="393" name="Google Shape;393;p36"/>
            <p:cNvSpPr txBox="1"/>
            <p:nvPr/>
          </p:nvSpPr>
          <p:spPr>
            <a:xfrm>
              <a:off x="459900" y="2286800"/>
              <a:ext cx="1269900" cy="35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rgbClr val="CC0000"/>
                  </a:solidFill>
                  <a:latin typeface="Mada"/>
                  <a:ea typeface="Mada"/>
                  <a:cs typeface="Mada"/>
                  <a:sym typeface="Mada"/>
                </a:rPr>
                <a:t>Gram stain</a:t>
              </a:r>
              <a:endParaRPr b="1" sz="1100">
                <a:solidFill>
                  <a:srgbClr val="CC0000"/>
                </a:solidFill>
                <a:latin typeface="Mada"/>
                <a:ea typeface="Mada"/>
                <a:cs typeface="Mada"/>
                <a:sym typeface="Mada"/>
              </a:endParaRPr>
            </a:p>
          </p:txBody>
        </p:sp>
        <p:sp>
          <p:nvSpPr>
            <p:cNvPr id="394" name="Google Shape;394;p36"/>
            <p:cNvSpPr txBox="1"/>
            <p:nvPr/>
          </p:nvSpPr>
          <p:spPr>
            <a:xfrm>
              <a:off x="2483950" y="2321463"/>
              <a:ext cx="1269900" cy="35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rgbClr val="CC0000"/>
                  </a:solidFill>
                  <a:latin typeface="Mada"/>
                  <a:ea typeface="Mada"/>
                  <a:cs typeface="Mada"/>
                  <a:sym typeface="Mada"/>
                </a:rPr>
                <a:t>Culture</a:t>
              </a:r>
              <a:endParaRPr b="1" sz="1100">
                <a:solidFill>
                  <a:srgbClr val="CC0000"/>
                </a:solidFill>
                <a:latin typeface="Mada"/>
                <a:ea typeface="Mada"/>
                <a:cs typeface="Mada"/>
                <a:sym typeface="Mada"/>
              </a:endParaRPr>
            </a:p>
          </p:txBody>
        </p:sp>
      </p:grpSp>
      <p:sp>
        <p:nvSpPr>
          <p:cNvPr id="395" name="Google Shape;395;p36"/>
          <p:cNvSpPr txBox="1"/>
          <p:nvPr/>
        </p:nvSpPr>
        <p:spPr>
          <a:xfrm>
            <a:off x="4299000" y="2245263"/>
            <a:ext cx="1269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latin typeface="Mada"/>
                <a:ea typeface="Mada"/>
                <a:cs typeface="Mada"/>
                <a:sym typeface="Mada"/>
              </a:rPr>
              <a:t>TB AFB smear PCR and culture</a:t>
            </a:r>
            <a:endParaRPr b="1" sz="1100">
              <a:latin typeface="Mada"/>
              <a:ea typeface="Mada"/>
              <a:cs typeface="Mada"/>
              <a:sym typeface="Mada"/>
            </a:endParaRPr>
          </a:p>
        </p:txBody>
      </p:sp>
      <p:sp>
        <p:nvSpPr>
          <p:cNvPr id="396" name="Google Shape;396;p36"/>
          <p:cNvSpPr txBox="1"/>
          <p:nvPr/>
        </p:nvSpPr>
        <p:spPr>
          <a:xfrm>
            <a:off x="6087825" y="2245272"/>
            <a:ext cx="1269900" cy="50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Brucella serology and PCR</a:t>
            </a:r>
            <a:endParaRPr b="1" sz="1000">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Imp in our area</a:t>
            </a:r>
            <a:endParaRPr b="1" sz="1000">
              <a:solidFill>
                <a:srgbClr val="6AA84F"/>
              </a:solidFill>
              <a:latin typeface="Mada"/>
              <a:ea typeface="Mada"/>
              <a:cs typeface="Mada"/>
              <a:sym typeface="Mada"/>
            </a:endParaRPr>
          </a:p>
        </p:txBody>
      </p:sp>
      <p:sp>
        <p:nvSpPr>
          <p:cNvPr id="397" name="Google Shape;397;p36"/>
          <p:cNvSpPr txBox="1"/>
          <p:nvPr/>
        </p:nvSpPr>
        <p:spPr>
          <a:xfrm>
            <a:off x="1192750" y="3031400"/>
            <a:ext cx="1520700" cy="49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HSV PCR</a:t>
            </a:r>
            <a:endParaRPr b="1" sz="1000">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If you suspect encephalitis</a:t>
            </a:r>
            <a:endParaRPr b="1" sz="1000">
              <a:solidFill>
                <a:srgbClr val="6AA84F"/>
              </a:solidFill>
              <a:latin typeface="Mada"/>
              <a:ea typeface="Mada"/>
              <a:cs typeface="Mada"/>
              <a:sym typeface="Mada"/>
            </a:endParaRPr>
          </a:p>
        </p:txBody>
      </p:sp>
      <p:sp>
        <p:nvSpPr>
          <p:cNvPr id="398" name="Google Shape;398;p36"/>
          <p:cNvSpPr txBox="1"/>
          <p:nvPr/>
        </p:nvSpPr>
        <p:spPr>
          <a:xfrm>
            <a:off x="3397950" y="3030350"/>
            <a:ext cx="1269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latin typeface="Mada"/>
                <a:ea typeface="Mada"/>
                <a:cs typeface="Mada"/>
                <a:sym typeface="Mada"/>
              </a:rPr>
              <a:t>Multiplex viral PCR </a:t>
            </a:r>
            <a:r>
              <a:rPr b="1" lang="ar" sz="1000">
                <a:solidFill>
                  <a:srgbClr val="6AA84F"/>
                </a:solidFill>
                <a:latin typeface="Mada"/>
                <a:ea typeface="Mada"/>
                <a:cs typeface="Mada"/>
                <a:sym typeface="Mada"/>
              </a:rPr>
              <a:t>for enterococcus</a:t>
            </a:r>
            <a:endParaRPr b="1" sz="1000">
              <a:solidFill>
                <a:srgbClr val="6AA84F"/>
              </a:solidFill>
              <a:latin typeface="Mada"/>
              <a:ea typeface="Mada"/>
              <a:cs typeface="Mada"/>
              <a:sym typeface="Mada"/>
            </a:endParaRPr>
          </a:p>
        </p:txBody>
      </p:sp>
      <p:sp>
        <p:nvSpPr>
          <p:cNvPr id="399" name="Google Shape;399;p36"/>
          <p:cNvSpPr txBox="1"/>
          <p:nvPr/>
        </p:nvSpPr>
        <p:spPr>
          <a:xfrm>
            <a:off x="5223425" y="2949350"/>
            <a:ext cx="1481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latin typeface="Mada"/>
                <a:ea typeface="Mada"/>
                <a:cs typeface="Mada"/>
                <a:sym typeface="Mada"/>
              </a:rPr>
              <a:t>Cryptococcus antigen </a:t>
            </a:r>
            <a:r>
              <a:rPr b="1" lang="ar" sz="1000">
                <a:solidFill>
                  <a:srgbClr val="6AA84F"/>
                </a:solidFill>
                <a:latin typeface="Mada"/>
                <a:ea typeface="Mada"/>
                <a:cs typeface="Mada"/>
                <a:sym typeface="Mada"/>
              </a:rPr>
              <a:t>in </a:t>
            </a:r>
            <a:r>
              <a:rPr b="1" lang="ar" sz="1000">
                <a:solidFill>
                  <a:srgbClr val="6AA84F"/>
                </a:solidFill>
                <a:latin typeface="Mada"/>
                <a:ea typeface="Mada"/>
                <a:cs typeface="Mada"/>
                <a:sym typeface="Mada"/>
              </a:rPr>
              <a:t>DM and </a:t>
            </a:r>
            <a:r>
              <a:rPr b="1" lang="ar" sz="1000">
                <a:solidFill>
                  <a:srgbClr val="6AA84F"/>
                </a:solidFill>
                <a:latin typeface="Mada"/>
                <a:ea typeface="Mada"/>
                <a:cs typeface="Mada"/>
                <a:sym typeface="Mada"/>
              </a:rPr>
              <a:t>immunocompromised</a:t>
            </a:r>
            <a:r>
              <a:rPr b="1" lang="ar" sz="1000">
                <a:latin typeface="Mada"/>
                <a:ea typeface="Mada"/>
                <a:cs typeface="Mada"/>
                <a:sym typeface="Mada"/>
              </a:rPr>
              <a:t> </a:t>
            </a:r>
            <a:endParaRPr b="1" sz="1000">
              <a:latin typeface="Mada"/>
              <a:ea typeface="Mada"/>
              <a:cs typeface="Mada"/>
              <a:sym typeface="Mada"/>
            </a:endParaRPr>
          </a:p>
        </p:txBody>
      </p:sp>
      <p:graphicFrame>
        <p:nvGraphicFramePr>
          <p:cNvPr id="400" name="Google Shape;400;p36"/>
          <p:cNvGraphicFramePr/>
          <p:nvPr/>
        </p:nvGraphicFramePr>
        <p:xfrm>
          <a:off x="-7349800" y="3257400"/>
          <a:ext cx="3000000" cy="3000000"/>
        </p:xfrm>
        <a:graphic>
          <a:graphicData uri="http://schemas.openxmlformats.org/drawingml/2006/table">
            <a:tbl>
              <a:tblPr>
                <a:noFill/>
                <a:tableStyleId>{DD3E3BDE-1201-42ED-81F7-126AF07E110D}</a:tableStyleId>
              </a:tblPr>
              <a:tblGrid>
                <a:gridCol w="1428100"/>
                <a:gridCol w="1428100"/>
                <a:gridCol w="1428100"/>
                <a:gridCol w="1428100"/>
                <a:gridCol w="1428100"/>
              </a:tblGrid>
              <a:tr h="43125">
                <a:tc gridSpan="5">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Typical CSF changes in viral, pyogenic and TB meningitis</a:t>
                      </a:r>
                      <a:endParaRPr b="1" sz="1200">
                        <a:solidFill>
                          <a:srgbClr val="FFFFFF"/>
                        </a:solidFill>
                        <a:latin typeface="Mada"/>
                        <a:ea typeface="Mada"/>
                        <a:cs typeface="Mada"/>
                        <a:sym typeface="Mada"/>
                      </a:endParaRPr>
                    </a:p>
                  </a:txBody>
                  <a:tcPr marT="91425" marB="91425" marR="91425" marL="91425">
                    <a:solidFill>
                      <a:schemeClr val="accent2"/>
                    </a:solidFill>
                  </a:tcPr>
                </a:tc>
                <a:tc hMerge="1"/>
                <a:tc hMerge="1"/>
                <a:tc hMerge="1"/>
                <a:tc hMerge="1"/>
              </a:tr>
              <a:tr h="43125">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solidFill>
                      <a:schemeClr val="accent5"/>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Normal</a:t>
                      </a:r>
                      <a:endParaRPr b="1" sz="1200">
                        <a:solidFill>
                          <a:srgbClr val="FFFFFF"/>
                        </a:solidFill>
                        <a:latin typeface="Mada"/>
                        <a:ea typeface="Mada"/>
                        <a:cs typeface="Mada"/>
                        <a:sym typeface="Mada"/>
                      </a:endParaRPr>
                    </a:p>
                  </a:txBody>
                  <a:tcPr marT="91425" marB="91425" marR="91425" marL="91425">
                    <a:solidFill>
                      <a:schemeClr val="accent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Viral</a:t>
                      </a:r>
                      <a:endParaRPr b="1" sz="1200">
                        <a:solidFill>
                          <a:srgbClr val="FFFFFF"/>
                        </a:solidFill>
                        <a:latin typeface="Mada"/>
                        <a:ea typeface="Mada"/>
                        <a:cs typeface="Mada"/>
                        <a:sym typeface="Mada"/>
                      </a:endParaRPr>
                    </a:p>
                  </a:txBody>
                  <a:tcPr marT="91425" marB="91425" marR="91425" marL="91425">
                    <a:solidFill>
                      <a:schemeClr val="accent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Bacterial</a:t>
                      </a:r>
                      <a:endParaRPr b="1" sz="1200">
                        <a:solidFill>
                          <a:srgbClr val="FFFFFF"/>
                        </a:solidFill>
                        <a:latin typeface="Mada"/>
                        <a:ea typeface="Mada"/>
                        <a:cs typeface="Mada"/>
                        <a:sym typeface="Mada"/>
                      </a:endParaRPr>
                    </a:p>
                  </a:txBody>
                  <a:tcPr marT="91425" marB="91425" marR="91425" marL="91425">
                    <a:solidFill>
                      <a:schemeClr val="accent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Tuberculosis</a:t>
                      </a:r>
                      <a:endParaRPr b="1" sz="1200">
                        <a:solidFill>
                          <a:srgbClr val="FFFFFF"/>
                        </a:solidFill>
                        <a:latin typeface="Mada"/>
                        <a:ea typeface="Mada"/>
                        <a:cs typeface="Mada"/>
                        <a:sym typeface="Mada"/>
                      </a:endParaRPr>
                    </a:p>
                  </a:txBody>
                  <a:tcPr marT="91425" marB="91425" marR="91425" marL="91425">
                    <a:solidFill>
                      <a:schemeClr val="accent3"/>
                    </a:solidFill>
                  </a:tcPr>
                </a:tc>
              </a:tr>
              <a:tr h="431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Appearance</a:t>
                      </a:r>
                      <a:endParaRPr b="1" sz="1200">
                        <a:solidFill>
                          <a:schemeClr val="accent1"/>
                        </a:solidFill>
                        <a:latin typeface="Mada"/>
                        <a:ea typeface="Mada"/>
                        <a:cs typeface="Mada"/>
                        <a:sym typeface="Mada"/>
                      </a:endParaRPr>
                    </a:p>
                  </a:txBody>
                  <a:tcPr marT="91425" marB="91425" marR="91425" marL="91425">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Crystal clear</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Clear/turbid</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Turbid/purulent</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Turbid/viscous</a:t>
                      </a:r>
                      <a:endParaRPr sz="1100">
                        <a:latin typeface="Mada"/>
                        <a:ea typeface="Mada"/>
                        <a:cs typeface="Mada"/>
                        <a:sym typeface="Mada"/>
                      </a:endParaRPr>
                    </a:p>
                  </a:txBody>
                  <a:tcPr marT="91425" marB="91425" marR="91425" marL="91425"/>
                </a:tc>
              </a:tr>
              <a:tr h="431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Mononuclear cells</a:t>
                      </a:r>
                      <a:endParaRPr b="1" sz="1200">
                        <a:solidFill>
                          <a:schemeClr val="accent1"/>
                        </a:solidFill>
                        <a:latin typeface="Mada"/>
                        <a:ea typeface="Mada"/>
                        <a:cs typeface="Mada"/>
                        <a:sym typeface="Mada"/>
                      </a:endParaRPr>
                    </a:p>
                  </a:txBody>
                  <a:tcPr marT="91425" marB="91425" marR="91425" marL="91425">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&lt;5/mm</a:t>
                      </a:r>
                      <a:r>
                        <a:rPr baseline="30000" lang="ar" sz="1100">
                          <a:latin typeface="Mada"/>
                          <a:ea typeface="Mada"/>
                          <a:cs typeface="Mada"/>
                          <a:sym typeface="Mada"/>
                        </a:rPr>
                        <a:t>3</a:t>
                      </a:r>
                      <a:endParaRPr baseline="30000"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solidFill>
                            <a:schemeClr val="dk1"/>
                          </a:solidFill>
                          <a:latin typeface="Mada"/>
                          <a:ea typeface="Mada"/>
                          <a:cs typeface="Mada"/>
                          <a:sym typeface="Mada"/>
                        </a:rPr>
                        <a:t>10-100</a:t>
                      </a:r>
                      <a:r>
                        <a:rPr lang="ar" sz="1100">
                          <a:solidFill>
                            <a:schemeClr val="dk1"/>
                          </a:solidFill>
                          <a:latin typeface="Mada"/>
                          <a:ea typeface="Mada"/>
                          <a:cs typeface="Mada"/>
                          <a:sym typeface="Mada"/>
                        </a:rPr>
                        <a:t>/mm</a:t>
                      </a:r>
                      <a:r>
                        <a:rPr baseline="30000" lang="ar" sz="1100">
                          <a:solidFill>
                            <a:schemeClr val="dk1"/>
                          </a:solidFill>
                          <a:latin typeface="Mada"/>
                          <a:ea typeface="Mada"/>
                          <a:cs typeface="Mada"/>
                          <a:sym typeface="Mada"/>
                        </a:rPr>
                        <a:t>3</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solidFill>
                            <a:schemeClr val="dk1"/>
                          </a:solidFill>
                          <a:latin typeface="Mada"/>
                          <a:ea typeface="Mada"/>
                          <a:cs typeface="Mada"/>
                          <a:sym typeface="Mada"/>
                        </a:rPr>
                        <a:t>&lt;50</a:t>
                      </a:r>
                      <a:r>
                        <a:rPr lang="ar" sz="1100">
                          <a:solidFill>
                            <a:schemeClr val="dk1"/>
                          </a:solidFill>
                          <a:latin typeface="Mada"/>
                          <a:ea typeface="Mada"/>
                          <a:cs typeface="Mada"/>
                          <a:sym typeface="Mada"/>
                        </a:rPr>
                        <a:t>/mm</a:t>
                      </a:r>
                      <a:r>
                        <a:rPr baseline="30000" lang="ar" sz="1100">
                          <a:solidFill>
                            <a:schemeClr val="dk1"/>
                          </a:solidFill>
                          <a:latin typeface="Mada"/>
                          <a:ea typeface="Mada"/>
                          <a:cs typeface="Mada"/>
                          <a:sym typeface="Mada"/>
                        </a:rPr>
                        <a:t>3</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solidFill>
                            <a:schemeClr val="dk1"/>
                          </a:solidFill>
                          <a:latin typeface="Mada"/>
                          <a:ea typeface="Mada"/>
                          <a:cs typeface="Mada"/>
                          <a:sym typeface="Mada"/>
                        </a:rPr>
                        <a:t>100-300</a:t>
                      </a:r>
                      <a:r>
                        <a:rPr lang="ar" sz="1100">
                          <a:solidFill>
                            <a:schemeClr val="dk1"/>
                          </a:solidFill>
                          <a:latin typeface="Mada"/>
                          <a:ea typeface="Mada"/>
                          <a:cs typeface="Mada"/>
                          <a:sym typeface="Mada"/>
                        </a:rPr>
                        <a:t>/mm</a:t>
                      </a:r>
                      <a:r>
                        <a:rPr baseline="30000" lang="ar" sz="1100">
                          <a:solidFill>
                            <a:schemeClr val="dk1"/>
                          </a:solidFill>
                          <a:latin typeface="Mada"/>
                          <a:ea typeface="Mada"/>
                          <a:cs typeface="Mada"/>
                          <a:sym typeface="Mada"/>
                        </a:rPr>
                        <a:t>3</a:t>
                      </a:r>
                      <a:endParaRPr sz="1100">
                        <a:latin typeface="Mada"/>
                        <a:ea typeface="Mada"/>
                        <a:cs typeface="Mada"/>
                        <a:sym typeface="Mada"/>
                      </a:endParaRPr>
                    </a:p>
                  </a:txBody>
                  <a:tcPr marT="91425" marB="91425" marR="91425" marL="91425"/>
                </a:tc>
              </a:tr>
              <a:tr h="431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Polymorph cells</a:t>
                      </a:r>
                      <a:endParaRPr b="1" sz="1200">
                        <a:solidFill>
                          <a:schemeClr val="accent1"/>
                        </a:solidFill>
                        <a:latin typeface="Mada"/>
                        <a:ea typeface="Mada"/>
                        <a:cs typeface="Mada"/>
                        <a:sym typeface="Mada"/>
                      </a:endParaRPr>
                    </a:p>
                  </a:txBody>
                  <a:tcPr marT="91425" marB="91425" marR="91425" marL="91425">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Nil</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Nil</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200-300</a:t>
                      </a:r>
                      <a:r>
                        <a:rPr lang="ar" sz="1100">
                          <a:solidFill>
                            <a:schemeClr val="dk1"/>
                          </a:solidFill>
                          <a:latin typeface="Mada"/>
                          <a:ea typeface="Mada"/>
                          <a:cs typeface="Mada"/>
                          <a:sym typeface="Mada"/>
                        </a:rPr>
                        <a:t>/mm</a:t>
                      </a:r>
                      <a:r>
                        <a:rPr baseline="30000" lang="ar" sz="1100">
                          <a:solidFill>
                            <a:schemeClr val="dk1"/>
                          </a:solidFill>
                          <a:latin typeface="Mada"/>
                          <a:ea typeface="Mada"/>
                          <a:cs typeface="Mada"/>
                          <a:sym typeface="Mada"/>
                        </a:rPr>
                        <a:t>3</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0-200</a:t>
                      </a:r>
                      <a:r>
                        <a:rPr lang="ar" sz="1100">
                          <a:solidFill>
                            <a:schemeClr val="dk1"/>
                          </a:solidFill>
                          <a:latin typeface="Mada"/>
                          <a:ea typeface="Mada"/>
                          <a:cs typeface="Mada"/>
                          <a:sym typeface="Mada"/>
                        </a:rPr>
                        <a:t>/mm</a:t>
                      </a:r>
                      <a:r>
                        <a:rPr baseline="30000" lang="ar" sz="1100">
                          <a:solidFill>
                            <a:schemeClr val="dk1"/>
                          </a:solidFill>
                          <a:latin typeface="Mada"/>
                          <a:ea typeface="Mada"/>
                          <a:cs typeface="Mada"/>
                          <a:sym typeface="Mada"/>
                        </a:rPr>
                        <a:t>3</a:t>
                      </a:r>
                      <a:endParaRPr sz="1100">
                        <a:latin typeface="Mada"/>
                        <a:ea typeface="Mada"/>
                        <a:cs typeface="Mada"/>
                        <a:sym typeface="Mada"/>
                      </a:endParaRPr>
                    </a:p>
                  </a:txBody>
                  <a:tcPr marT="91425" marB="91425" marR="91425" marL="91425"/>
                </a:tc>
              </a:tr>
              <a:tr h="431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Protein</a:t>
                      </a:r>
                      <a:endParaRPr b="1" sz="1200">
                        <a:solidFill>
                          <a:schemeClr val="accent1"/>
                        </a:solidFill>
                        <a:latin typeface="Mada"/>
                        <a:ea typeface="Mada"/>
                        <a:cs typeface="Mada"/>
                        <a:sym typeface="Mada"/>
                      </a:endParaRPr>
                    </a:p>
                  </a:txBody>
                  <a:tcPr marT="91425" marB="91425" marR="91425" marL="91425">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0.2-0.4 g/L</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0.4-0.8 g/L</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0.5-2.0 g/L</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0.5-3.0 g/L</a:t>
                      </a:r>
                      <a:endParaRPr sz="1100">
                        <a:latin typeface="Mada"/>
                        <a:ea typeface="Mada"/>
                        <a:cs typeface="Mada"/>
                        <a:sym typeface="Mada"/>
                      </a:endParaRPr>
                    </a:p>
                  </a:txBody>
                  <a:tcPr marT="91425" marB="91425" marR="91425" marL="91425"/>
                </a:tc>
              </a:tr>
              <a:tr h="43125">
                <a:tc>
                  <a:txBody>
                    <a:bodyPr/>
                    <a:lstStyle/>
                    <a:p>
                      <a:pPr indent="0" lvl="0" marL="0" rtl="0" algn="ctr">
                        <a:spcBef>
                          <a:spcPts val="0"/>
                        </a:spcBef>
                        <a:spcAft>
                          <a:spcPts val="0"/>
                        </a:spcAft>
                        <a:buNone/>
                      </a:pPr>
                      <a:r>
                        <a:rPr b="1" lang="ar" sz="1200">
                          <a:solidFill>
                            <a:schemeClr val="accent1"/>
                          </a:solidFill>
                          <a:latin typeface="Mada"/>
                          <a:ea typeface="Mada"/>
                          <a:cs typeface="Mada"/>
                          <a:sym typeface="Mada"/>
                        </a:rPr>
                        <a:t>Glucose</a:t>
                      </a:r>
                      <a:endParaRPr b="1" sz="1200">
                        <a:solidFill>
                          <a:schemeClr val="accent1"/>
                        </a:solidFill>
                        <a:latin typeface="Mada"/>
                        <a:ea typeface="Mada"/>
                        <a:cs typeface="Mada"/>
                        <a:sym typeface="Mada"/>
                      </a:endParaRPr>
                    </a:p>
                  </a:txBody>
                  <a:tcPr marT="91425" marB="91425" marR="91425" marL="91425">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⅔ - ½ blood glucose</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&gt; ½ blood glucose</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&lt; ½ blood glucose</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solidFill>
                            <a:schemeClr val="dk1"/>
                          </a:solidFill>
                          <a:latin typeface="Mada"/>
                          <a:ea typeface="Mada"/>
                          <a:cs typeface="Mada"/>
                          <a:sym typeface="Mada"/>
                        </a:rPr>
                        <a:t>&lt; ½ blood glucose</a:t>
                      </a:r>
                      <a:endParaRPr sz="1100">
                        <a:latin typeface="Mada"/>
                        <a:ea typeface="Mada"/>
                        <a:cs typeface="Mada"/>
                        <a:sym typeface="Mada"/>
                      </a:endParaRPr>
                    </a:p>
                  </a:txBody>
                  <a:tcPr marT="91425" marB="91425" marR="91425" marL="91425"/>
                </a:tc>
              </a:tr>
            </a:tbl>
          </a:graphicData>
        </a:graphic>
      </p:graphicFrame>
      <p:pic>
        <p:nvPicPr>
          <p:cNvPr id="401" name="Google Shape;401;p36"/>
          <p:cNvPicPr preferRelativeResize="0"/>
          <p:nvPr/>
        </p:nvPicPr>
        <p:blipFill>
          <a:blip r:embed="rId6">
            <a:alphaModFix/>
          </a:blip>
          <a:stretch>
            <a:fillRect/>
          </a:stretch>
        </p:blipFill>
        <p:spPr>
          <a:xfrm>
            <a:off x="69600" y="3668200"/>
            <a:ext cx="4458424" cy="1630524"/>
          </a:xfrm>
          <a:prstGeom prst="rect">
            <a:avLst/>
          </a:prstGeom>
          <a:noFill/>
          <a:ln>
            <a:noFill/>
          </a:ln>
        </p:spPr>
      </p:pic>
      <p:sp>
        <p:nvSpPr>
          <p:cNvPr id="402" name="Google Shape;402;p36"/>
          <p:cNvSpPr txBox="1"/>
          <p:nvPr/>
        </p:nvSpPr>
        <p:spPr>
          <a:xfrm>
            <a:off x="223800" y="6861175"/>
            <a:ext cx="733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Empirical Treatment</a:t>
            </a:r>
            <a:r>
              <a:rPr b="1" lang="ar" sz="2200">
                <a:highlight>
                  <a:schemeClr val="accent5"/>
                </a:highlight>
                <a:latin typeface="Mada"/>
                <a:ea typeface="Mada"/>
                <a:cs typeface="Mada"/>
                <a:sym typeface="Mada"/>
              </a:rPr>
              <a:t> for Gram </a:t>
            </a:r>
            <a:r>
              <a:rPr b="1" lang="ar" sz="2200" u="sng">
                <a:highlight>
                  <a:schemeClr val="accent5"/>
                </a:highlight>
                <a:latin typeface="Mada"/>
                <a:ea typeface="Mada"/>
                <a:cs typeface="Mada"/>
                <a:sym typeface="Mada"/>
              </a:rPr>
              <a:t>negative</a:t>
            </a:r>
            <a:r>
              <a:rPr b="1" lang="ar" sz="2200">
                <a:highlight>
                  <a:schemeClr val="accent5"/>
                </a:highlight>
                <a:latin typeface="Mada"/>
                <a:ea typeface="Mada"/>
                <a:cs typeface="Mada"/>
                <a:sym typeface="Mada"/>
              </a:rPr>
              <a:t> bacterial meningitis</a:t>
            </a:r>
            <a:endParaRPr b="1" sz="2200">
              <a:highlight>
                <a:schemeClr val="accent5"/>
              </a:highlight>
              <a:latin typeface="Mada"/>
              <a:ea typeface="Mada"/>
              <a:cs typeface="Mada"/>
              <a:sym typeface="Mada"/>
            </a:endParaRPr>
          </a:p>
        </p:txBody>
      </p:sp>
      <p:sp>
        <p:nvSpPr>
          <p:cNvPr id="403" name="Google Shape;403;p36"/>
          <p:cNvSpPr txBox="1"/>
          <p:nvPr/>
        </p:nvSpPr>
        <p:spPr>
          <a:xfrm>
            <a:off x="173050" y="7734900"/>
            <a:ext cx="48339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The best initial treatment for bacterial meningitis is:</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Ceftriaxone</a:t>
            </a:r>
            <a:r>
              <a:rPr lang="ar" sz="1200">
                <a:latin typeface="Mada"/>
                <a:ea typeface="Mada"/>
                <a:cs typeface="Mada"/>
                <a:sym typeface="Mada"/>
              </a:rPr>
              <a:t> (2gm IV Q12h)</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High CSF levels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Vancomycin</a:t>
            </a:r>
            <a:r>
              <a:rPr lang="ar" sz="1200">
                <a:latin typeface="Mada"/>
                <a:ea typeface="Mada"/>
                <a:cs typeface="Mada"/>
                <a:sym typeface="Mada"/>
              </a:rPr>
              <a:t> (500-750mg IV Q6h): Given to cover highly penicillin resistant  pneumococcus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Dexamethasone</a:t>
            </a:r>
            <a:r>
              <a:rPr lang="ar" sz="1200">
                <a:latin typeface="Mada"/>
                <a:ea typeface="Mada"/>
                <a:cs typeface="Mada"/>
                <a:sym typeface="Mada"/>
              </a:rPr>
              <a:t> (0.15mg/kg IV Q6h) for 2-4 days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1 st dose 15-20 min prior to or con-comitant with1st dose Abx to block TNF production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1C4588"/>
                </a:solidFill>
                <a:latin typeface="Mada"/>
                <a:ea typeface="Mada"/>
                <a:cs typeface="Mada"/>
                <a:sym typeface="Mada"/>
              </a:rPr>
              <a:t>Listeria is resistant to all cephalosporins but sensitive to penicillins.</a:t>
            </a:r>
            <a:r>
              <a:rPr lang="ar" sz="1200">
                <a:latin typeface="Mada"/>
                <a:ea typeface="Mada"/>
                <a:cs typeface="Mada"/>
                <a:sym typeface="Mada"/>
              </a:rPr>
              <a:t> </a:t>
            </a:r>
            <a:r>
              <a:rPr b="1" lang="ar" sz="1200">
                <a:solidFill>
                  <a:srgbClr val="CC0000"/>
                </a:solidFill>
                <a:latin typeface="Mada"/>
                <a:ea typeface="Mada"/>
                <a:cs typeface="Mada"/>
                <a:sym typeface="Mada"/>
              </a:rPr>
              <a:t>You must add ampicillin</a:t>
            </a:r>
            <a:r>
              <a:rPr lang="ar" sz="1200">
                <a:latin typeface="Mada"/>
                <a:ea typeface="Mada"/>
                <a:cs typeface="Mada"/>
                <a:sym typeface="Mada"/>
              </a:rPr>
              <a:t> </a:t>
            </a:r>
            <a:r>
              <a:rPr lang="ar" sz="1200">
                <a:solidFill>
                  <a:srgbClr val="999999"/>
                </a:solidFill>
                <a:latin typeface="Mada"/>
                <a:ea typeface="Mada"/>
                <a:cs typeface="Mada"/>
                <a:sym typeface="Mada"/>
              </a:rPr>
              <a:t>to ceftriaxone and vancomycin if the case describes risk factors for</a:t>
            </a:r>
            <a:r>
              <a:rPr lang="ar" sz="1200">
                <a:latin typeface="Mada"/>
                <a:ea typeface="Mada"/>
                <a:cs typeface="Mada"/>
                <a:sym typeface="Mada"/>
              </a:rPr>
              <a:t> </a:t>
            </a:r>
            <a:r>
              <a:rPr b="1" lang="ar" sz="1200">
                <a:solidFill>
                  <a:srgbClr val="CC0000"/>
                </a:solidFill>
                <a:latin typeface="Mada"/>
                <a:ea typeface="Mada"/>
                <a:cs typeface="Mada"/>
                <a:sym typeface="Mada"/>
              </a:rPr>
              <a:t>Listeria</a:t>
            </a:r>
            <a:r>
              <a:rPr lang="ar" sz="1200">
                <a:latin typeface="Mada"/>
                <a:ea typeface="Mada"/>
                <a:cs typeface="Mada"/>
                <a:sym typeface="Mada"/>
              </a:rPr>
              <a:t>.</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If you suspect that it may have a viral component or encephalitis you can </a:t>
            </a:r>
            <a:r>
              <a:rPr b="1" lang="ar" sz="1200">
                <a:solidFill>
                  <a:srgbClr val="6AA84F"/>
                </a:solidFill>
                <a:latin typeface="Mada"/>
                <a:ea typeface="Mada"/>
                <a:cs typeface="Mada"/>
                <a:sym typeface="Mada"/>
              </a:rPr>
              <a:t>add acyclovir</a:t>
            </a:r>
            <a:endParaRPr b="1" sz="1200">
              <a:solidFill>
                <a:srgbClr val="6AA84F"/>
              </a:solidFill>
              <a:latin typeface="Mada"/>
              <a:ea typeface="Mada"/>
              <a:cs typeface="Mada"/>
              <a:sym typeface="Mada"/>
            </a:endParaRPr>
          </a:p>
        </p:txBody>
      </p:sp>
      <p:sp>
        <p:nvSpPr>
          <p:cNvPr id="404" name="Google Shape;404;p36"/>
          <p:cNvSpPr txBox="1"/>
          <p:nvPr/>
        </p:nvSpPr>
        <p:spPr>
          <a:xfrm>
            <a:off x="5804950" y="7699763"/>
            <a:ext cx="1067700" cy="323100"/>
          </a:xfrm>
          <a:prstGeom prst="rect">
            <a:avLst/>
          </a:prstGeom>
          <a:noFill/>
          <a:ln cap="flat" cmpd="sng" w="9525">
            <a:solidFill>
              <a:srgbClr val="D9D9D9"/>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ar" sz="900">
                <a:solidFill>
                  <a:srgbClr val="B7B7B7"/>
                </a:solidFill>
                <a:latin typeface="Mada"/>
                <a:ea typeface="Mada"/>
                <a:cs typeface="Mada"/>
                <a:sym typeface="Mada"/>
              </a:rPr>
              <a:t>Details next page</a:t>
            </a:r>
            <a:endParaRPr b="1" sz="900">
              <a:solidFill>
                <a:srgbClr val="B7B7B7"/>
              </a:solidFill>
              <a:latin typeface="Mada"/>
              <a:ea typeface="Mada"/>
              <a:cs typeface="Mada"/>
              <a:sym typeface="Mada"/>
            </a:endParaRPr>
          </a:p>
        </p:txBody>
      </p:sp>
      <p:pic>
        <p:nvPicPr>
          <p:cNvPr id="405" name="Google Shape;405;p36"/>
          <p:cNvPicPr preferRelativeResize="0"/>
          <p:nvPr/>
        </p:nvPicPr>
        <p:blipFill rotWithShape="1">
          <a:blip r:embed="rId7">
            <a:alphaModFix/>
          </a:blip>
          <a:srcRect b="5234" l="11596" r="3195" t="11005"/>
          <a:stretch/>
        </p:blipFill>
        <p:spPr>
          <a:xfrm>
            <a:off x="5018512" y="8142925"/>
            <a:ext cx="2488188" cy="1630524"/>
          </a:xfrm>
          <a:prstGeom prst="rect">
            <a:avLst/>
          </a:prstGeom>
          <a:noFill/>
          <a:ln>
            <a:noFill/>
          </a:ln>
        </p:spPr>
      </p:pic>
      <p:cxnSp>
        <p:nvCxnSpPr>
          <p:cNvPr id="406" name="Google Shape;406;p36"/>
          <p:cNvCxnSpPr/>
          <p:nvPr/>
        </p:nvCxnSpPr>
        <p:spPr>
          <a:xfrm rot="10800000">
            <a:off x="8900" y="10383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07" name="Google Shape;407;p36"/>
          <p:cNvSpPr txBox="1"/>
          <p:nvPr/>
        </p:nvSpPr>
        <p:spPr>
          <a:xfrm>
            <a:off x="8293625" y="2993600"/>
            <a:ext cx="2897700" cy="1431600"/>
          </a:xfrm>
          <a:prstGeom prst="rect">
            <a:avLst/>
          </a:prstGeom>
          <a:noFill/>
          <a:ln cap="flat" cmpd="sng" w="19050">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ar" sz="900">
                <a:solidFill>
                  <a:srgbClr val="6AA84F"/>
                </a:solidFill>
                <a:latin typeface="Mada"/>
                <a:ea typeface="Mada"/>
                <a:cs typeface="Mada"/>
                <a:sym typeface="Mada"/>
              </a:rPr>
              <a:t>In partially treated </a:t>
            </a:r>
            <a:r>
              <a:rPr lang="ar" sz="900">
                <a:solidFill>
                  <a:srgbClr val="6AA84F"/>
                </a:solidFill>
                <a:latin typeface="Mada"/>
                <a:ea typeface="Mada"/>
                <a:cs typeface="Mada"/>
                <a:sym typeface="Mada"/>
              </a:rPr>
              <a:t>meningitis</a:t>
            </a:r>
            <a:r>
              <a:rPr lang="ar" sz="900">
                <a:solidFill>
                  <a:srgbClr val="6AA84F"/>
                </a:solidFill>
                <a:latin typeface="Mada"/>
                <a:ea typeface="Mada"/>
                <a:cs typeface="Mada"/>
                <a:sym typeface="Mada"/>
              </a:rPr>
              <a:t> there will be elevated white cells (mainly neutrophils), but glucose and protein may be normal or near borderline (Can be confusing with viral meningitis). </a:t>
            </a:r>
            <a:r>
              <a:rPr b="1" lang="ar" sz="900">
                <a:solidFill>
                  <a:srgbClr val="6AA84F"/>
                </a:solidFill>
                <a:latin typeface="Mada"/>
                <a:ea typeface="Mada"/>
                <a:cs typeface="Mada"/>
                <a:sym typeface="Mada"/>
              </a:rPr>
              <a:t>How to </a:t>
            </a:r>
            <a:r>
              <a:rPr b="1" lang="ar" sz="900">
                <a:solidFill>
                  <a:srgbClr val="6AA84F"/>
                </a:solidFill>
                <a:latin typeface="Mada"/>
                <a:ea typeface="Mada"/>
                <a:cs typeface="Mada"/>
                <a:sym typeface="Mada"/>
              </a:rPr>
              <a:t>differentiate</a:t>
            </a:r>
            <a:r>
              <a:rPr b="1" lang="ar" sz="900">
                <a:solidFill>
                  <a:srgbClr val="6AA84F"/>
                </a:solidFill>
                <a:latin typeface="Mada"/>
                <a:ea typeface="Mada"/>
                <a:cs typeface="Mada"/>
                <a:sym typeface="Mada"/>
              </a:rPr>
              <a:t> between partially treated bacterial meningitis and viral meningitis?</a:t>
            </a:r>
            <a:r>
              <a:rPr lang="ar" sz="900">
                <a:solidFill>
                  <a:srgbClr val="6AA84F"/>
                </a:solidFill>
                <a:latin typeface="Mada"/>
                <a:ea typeface="Mada"/>
                <a:cs typeface="Mada"/>
                <a:sym typeface="Mada"/>
              </a:rPr>
              <a:t> By history (e.g. if the pt has visited a hospital recently and taken abx </a:t>
            </a:r>
            <a:r>
              <a:rPr lang="ar" sz="900">
                <a:solidFill>
                  <a:srgbClr val="6AA84F"/>
                </a:solidFill>
                <a:latin typeface="Mada"/>
                <a:ea typeface="Mada"/>
                <a:cs typeface="Mada"/>
                <a:sym typeface="Mada"/>
              </a:rPr>
              <a:t>considered</a:t>
            </a:r>
            <a:r>
              <a:rPr lang="ar" sz="900">
                <a:solidFill>
                  <a:srgbClr val="6AA84F"/>
                </a:solidFill>
                <a:latin typeface="Mada"/>
                <a:ea typeface="Mada"/>
                <a:cs typeface="Mada"/>
                <a:sym typeface="Mada"/>
              </a:rPr>
              <a:t> </a:t>
            </a:r>
            <a:r>
              <a:rPr lang="ar" sz="900">
                <a:solidFill>
                  <a:srgbClr val="6AA84F"/>
                </a:solidFill>
                <a:latin typeface="Mada"/>
                <a:ea typeface="Mada"/>
                <a:cs typeface="Mada"/>
                <a:sym typeface="Mada"/>
              </a:rPr>
              <a:t>partially</a:t>
            </a:r>
            <a:r>
              <a:rPr lang="ar" sz="900">
                <a:solidFill>
                  <a:srgbClr val="6AA84F"/>
                </a:solidFill>
                <a:latin typeface="Mada"/>
                <a:ea typeface="Mada"/>
                <a:cs typeface="Mada"/>
                <a:sym typeface="Mada"/>
              </a:rPr>
              <a:t> treated meningitis) or by gram stain, you may get positive results in partially treated meningitis</a:t>
            </a:r>
            <a:endParaRPr sz="900">
              <a:solidFill>
                <a:srgbClr val="6AA84F"/>
              </a:solidFill>
              <a:latin typeface="Mada"/>
              <a:ea typeface="Mada"/>
              <a:cs typeface="Mada"/>
              <a:sym typeface="Mada"/>
            </a:endParaRPr>
          </a:p>
        </p:txBody>
      </p:sp>
      <p:sp>
        <p:nvSpPr>
          <p:cNvPr id="408" name="Google Shape;408;p36"/>
          <p:cNvSpPr/>
          <p:nvPr/>
        </p:nvSpPr>
        <p:spPr>
          <a:xfrm>
            <a:off x="4626750" y="4315400"/>
            <a:ext cx="1028700" cy="12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6"/>
          <p:cNvSpPr txBox="1"/>
          <p:nvPr/>
        </p:nvSpPr>
        <p:spPr>
          <a:xfrm>
            <a:off x="8048788" y="4474425"/>
            <a:ext cx="3665400" cy="1293000"/>
          </a:xfrm>
          <a:prstGeom prst="rect">
            <a:avLst/>
          </a:prstGeom>
          <a:noFill/>
          <a:ln cap="flat" cmpd="sng" w="19050">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ar" sz="1200">
                <a:solidFill>
                  <a:srgbClr val="6AA84F"/>
                </a:solidFill>
                <a:latin typeface="Mada"/>
                <a:ea typeface="Mada"/>
                <a:cs typeface="Mada"/>
                <a:sym typeface="Mada"/>
              </a:rPr>
              <a:t>In bacterial meningitis the predominant cells will be neutrophils while in viral it will be lymphocytes.</a:t>
            </a:r>
            <a:endParaRPr sz="1200">
              <a:solidFill>
                <a:srgbClr val="6AA84F"/>
              </a:solidFill>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Protein can be high in other inflammatory causes such as MS. It is not specific.</a:t>
            </a:r>
            <a:endParaRPr sz="1200">
              <a:solidFill>
                <a:srgbClr val="6AA84F"/>
              </a:solidFill>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No need to remember the numbers as they vary from </a:t>
            </a:r>
            <a:r>
              <a:rPr lang="ar" sz="1200">
                <a:solidFill>
                  <a:srgbClr val="6AA84F"/>
                </a:solidFill>
                <a:latin typeface="Mada"/>
                <a:ea typeface="Mada"/>
                <a:cs typeface="Mada"/>
                <a:sym typeface="Mada"/>
              </a:rPr>
              <a:t>reference</a:t>
            </a:r>
            <a:r>
              <a:rPr lang="ar" sz="1200">
                <a:solidFill>
                  <a:srgbClr val="6AA84F"/>
                </a:solidFill>
                <a:latin typeface="Mada"/>
                <a:ea typeface="Mada"/>
                <a:cs typeface="Mada"/>
                <a:sym typeface="Mada"/>
              </a:rPr>
              <a:t> to another, just understand the picture</a:t>
            </a:r>
            <a:endParaRPr sz="1200">
              <a:solidFill>
                <a:srgbClr val="6AA84F"/>
              </a:solidFill>
              <a:latin typeface="Mada"/>
              <a:ea typeface="Mada"/>
              <a:cs typeface="Mada"/>
              <a:sym typeface="Mada"/>
            </a:endParaRPr>
          </a:p>
        </p:txBody>
      </p:sp>
      <p:sp>
        <p:nvSpPr>
          <p:cNvPr id="410" name="Google Shape;410;p36"/>
          <p:cNvSpPr/>
          <p:nvPr/>
        </p:nvSpPr>
        <p:spPr>
          <a:xfrm>
            <a:off x="6257950" y="4222100"/>
            <a:ext cx="1028700" cy="12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6"/>
          <p:cNvSpPr txBox="1"/>
          <p:nvPr/>
        </p:nvSpPr>
        <p:spPr>
          <a:xfrm>
            <a:off x="-4917000" y="7906350"/>
            <a:ext cx="4833900" cy="2955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The best initial treatment for bacterial meningitis is:</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Ceftriaxone</a:t>
            </a:r>
            <a:r>
              <a:rPr lang="ar" sz="1200">
                <a:latin typeface="Mada"/>
                <a:ea typeface="Mada"/>
                <a:cs typeface="Mada"/>
                <a:sym typeface="Mada"/>
              </a:rPr>
              <a:t> (2gm IV Q12h)</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High CSF levels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Vancomycin</a:t>
            </a:r>
            <a:r>
              <a:rPr lang="ar" sz="1200">
                <a:latin typeface="Mada"/>
                <a:ea typeface="Mada"/>
                <a:cs typeface="Mada"/>
                <a:sym typeface="Mada"/>
              </a:rPr>
              <a:t> (500-750mg IV Q6h): Given to cover highly penicillin resistant  pneumococcus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Dexamethasone</a:t>
            </a:r>
            <a:r>
              <a:rPr lang="ar" sz="1200">
                <a:latin typeface="Mada"/>
                <a:ea typeface="Mada"/>
                <a:cs typeface="Mada"/>
                <a:sym typeface="Mada"/>
              </a:rPr>
              <a:t> (0.15mg/kg IV Q6h) for 2-4 days :</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1 st dose 15-20 min prior to or con-comitant with1st dose Abx to block TNF production </a:t>
            </a:r>
            <a:endParaRPr sz="1200">
              <a:latin typeface="Mada"/>
              <a:ea typeface="Mada"/>
              <a:cs typeface="Mada"/>
              <a:sym typeface="Mada"/>
            </a:endParaRPr>
          </a:p>
          <a:p>
            <a:pPr indent="-304800" lvl="2" marL="13716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 might improve the outcome</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Ampicillin</a:t>
            </a:r>
            <a:r>
              <a:rPr lang="ar" sz="1200">
                <a:latin typeface="Mada"/>
                <a:ea typeface="Mada"/>
                <a:cs typeface="Mada"/>
                <a:sym typeface="Mada"/>
              </a:rPr>
              <a:t> (for listeria) </a:t>
            </a:r>
            <a:r>
              <a:rPr lang="ar" sz="1200">
                <a:solidFill>
                  <a:srgbClr val="1C4588"/>
                </a:solidFill>
                <a:latin typeface="Mada"/>
                <a:ea typeface="Mada"/>
                <a:cs typeface="Mada"/>
                <a:sym typeface="Mada"/>
              </a:rPr>
              <a:t>Listeria is resistant to all cephalosporins but sensitive to penicillins.</a:t>
            </a:r>
            <a:r>
              <a:rPr lang="ar" sz="1200">
                <a:latin typeface="Mada"/>
                <a:ea typeface="Mada"/>
                <a:cs typeface="Mada"/>
                <a:sym typeface="Mada"/>
              </a:rPr>
              <a:t> </a:t>
            </a:r>
            <a:r>
              <a:rPr b="1" lang="ar" sz="1200">
                <a:solidFill>
                  <a:srgbClr val="CC0000"/>
                </a:solidFill>
                <a:latin typeface="Mada"/>
                <a:ea typeface="Mada"/>
                <a:cs typeface="Mada"/>
                <a:sym typeface="Mada"/>
              </a:rPr>
              <a:t>You must add ampicillin</a:t>
            </a:r>
            <a:r>
              <a:rPr lang="ar" sz="1200">
                <a:latin typeface="Mada"/>
                <a:ea typeface="Mada"/>
                <a:cs typeface="Mada"/>
                <a:sym typeface="Mada"/>
              </a:rPr>
              <a:t> to  ceftriaxone and vancomycin if the case describes risk factors for </a:t>
            </a:r>
            <a:r>
              <a:rPr b="1" lang="ar" sz="1200">
                <a:solidFill>
                  <a:srgbClr val="CC0000"/>
                </a:solidFill>
                <a:latin typeface="Mada"/>
                <a:ea typeface="Mada"/>
                <a:cs typeface="Mada"/>
                <a:sym typeface="Mada"/>
              </a:rPr>
              <a:t>Listeria</a:t>
            </a:r>
            <a:r>
              <a:rPr lang="ar" sz="1200">
                <a:latin typeface="Mada"/>
                <a:ea typeface="Mada"/>
                <a:cs typeface="Mada"/>
                <a:sym typeface="Mada"/>
              </a:rPr>
              <a:t>.</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Acyclovir: </a:t>
            </a:r>
            <a:r>
              <a:rPr lang="ar" sz="1200">
                <a:solidFill>
                  <a:srgbClr val="6AA84F"/>
                </a:solidFill>
                <a:latin typeface="Mada"/>
                <a:ea typeface="Mada"/>
                <a:cs typeface="Mada"/>
                <a:sym typeface="Mada"/>
              </a:rPr>
              <a:t>can be added</a:t>
            </a: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i</a:t>
            </a:r>
            <a:r>
              <a:rPr lang="ar" sz="1200">
                <a:solidFill>
                  <a:srgbClr val="6AA84F"/>
                </a:solidFill>
                <a:latin typeface="Mada"/>
                <a:ea typeface="Mada"/>
                <a:cs typeface="Mada"/>
                <a:sym typeface="Mada"/>
              </a:rPr>
              <a:t>f you suspect that it may have a viral component or encephalitis.</a:t>
            </a:r>
            <a:endParaRPr b="1" sz="1200">
              <a:solidFill>
                <a:srgbClr val="6AA84F"/>
              </a:solidFill>
              <a:latin typeface="Mada"/>
              <a:ea typeface="Mada"/>
              <a:cs typeface="Mada"/>
              <a:sym typeface="Mada"/>
            </a:endParaRPr>
          </a:p>
        </p:txBody>
      </p:sp>
      <p:sp>
        <p:nvSpPr>
          <p:cNvPr id="412" name="Google Shape;412;p36"/>
          <p:cNvSpPr txBox="1"/>
          <p:nvPr/>
        </p:nvSpPr>
        <p:spPr>
          <a:xfrm>
            <a:off x="105450" y="5320850"/>
            <a:ext cx="7336200" cy="1520100"/>
          </a:xfrm>
          <a:prstGeom prst="rect">
            <a:avLst/>
          </a:prstGeom>
          <a:noFill/>
          <a:ln cap="flat" cmpd="sng" w="19050">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b="1" lang="ar" sz="1000">
                <a:solidFill>
                  <a:srgbClr val="6AA84F"/>
                </a:solidFill>
                <a:latin typeface="Mada"/>
                <a:ea typeface="Mada"/>
                <a:cs typeface="Mada"/>
                <a:sym typeface="Mada"/>
              </a:rPr>
              <a:t>B</a:t>
            </a:r>
            <a:r>
              <a:rPr b="1" lang="ar" sz="1000">
                <a:solidFill>
                  <a:srgbClr val="6AA84F"/>
                </a:solidFill>
                <a:latin typeface="Mada"/>
                <a:ea typeface="Mada"/>
                <a:cs typeface="Mada"/>
                <a:sym typeface="Mada"/>
              </a:rPr>
              <a:t>acterial meningitis</a:t>
            </a:r>
            <a:r>
              <a:rPr lang="ar" sz="1000">
                <a:solidFill>
                  <a:srgbClr val="6AA84F"/>
                </a:solidFill>
                <a:latin typeface="Mada"/>
                <a:ea typeface="Mada"/>
                <a:cs typeface="Mada"/>
                <a:sym typeface="Mada"/>
              </a:rPr>
              <a:t> the predominant cells will be neutrophils</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ar" sz="1000">
                <a:solidFill>
                  <a:srgbClr val="6AA84F"/>
                </a:solidFill>
                <a:latin typeface="Mada"/>
                <a:ea typeface="Mada"/>
                <a:cs typeface="Mada"/>
                <a:sym typeface="Mada"/>
              </a:rPr>
              <a:t>Viral meningitis:</a:t>
            </a:r>
            <a:r>
              <a:rPr lang="ar" sz="1000">
                <a:solidFill>
                  <a:srgbClr val="6AA84F"/>
                </a:solidFill>
                <a:latin typeface="Mada"/>
                <a:ea typeface="Mada"/>
                <a:cs typeface="Mada"/>
                <a:sym typeface="Mada"/>
              </a:rPr>
              <a:t>  it will be lymphocytes.</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ar" sz="1000">
                <a:solidFill>
                  <a:srgbClr val="6AA84F"/>
                </a:solidFill>
                <a:latin typeface="Mada"/>
                <a:ea typeface="Mada"/>
                <a:cs typeface="Mada"/>
                <a:sym typeface="Mada"/>
              </a:rPr>
              <a:t>Partially treated meningitis:</a:t>
            </a:r>
            <a:r>
              <a:rPr lang="ar" sz="1000">
                <a:solidFill>
                  <a:srgbClr val="6AA84F"/>
                </a:solidFill>
                <a:latin typeface="Mada"/>
                <a:ea typeface="Mada"/>
                <a:cs typeface="Mada"/>
                <a:sym typeface="Mada"/>
              </a:rPr>
              <a:t> there will be elevated white cells (mainly neutrophils but may have elevated lymphocytes as well), but glucose and protein may be normal or near borderline (Can be confusing with viral meningitis).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ar" sz="1000">
                <a:solidFill>
                  <a:srgbClr val="6AA84F"/>
                </a:solidFill>
                <a:latin typeface="Mada"/>
                <a:ea typeface="Mada"/>
                <a:cs typeface="Mada"/>
                <a:sym typeface="Mada"/>
              </a:rPr>
              <a:t>How to differentiate between partially treated bacterial meningitis and viral meningitis?</a:t>
            </a:r>
            <a:r>
              <a:rPr lang="ar" sz="1000">
                <a:solidFill>
                  <a:srgbClr val="6AA84F"/>
                </a:solidFill>
                <a:latin typeface="Mada"/>
                <a:ea typeface="Mada"/>
                <a:cs typeface="Mada"/>
                <a:sym typeface="Mada"/>
              </a:rPr>
              <a:t> By history (e.g. if the pt has visited a hospital recently and taken abx considered partially treated meningitis) or by gram stain, you may get positive results in partially treated meningitis</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ar" sz="1000">
                <a:solidFill>
                  <a:srgbClr val="6AA84F"/>
                </a:solidFill>
                <a:latin typeface="Mada"/>
                <a:ea typeface="Mada"/>
                <a:cs typeface="Mada"/>
                <a:sym typeface="Mada"/>
              </a:rPr>
              <a:t>Protein: </a:t>
            </a:r>
            <a:r>
              <a:rPr lang="ar" sz="1000">
                <a:solidFill>
                  <a:srgbClr val="6AA84F"/>
                </a:solidFill>
                <a:latin typeface="Mada"/>
                <a:ea typeface="Mada"/>
                <a:cs typeface="Mada"/>
                <a:sym typeface="Mada"/>
              </a:rPr>
              <a:t>can be high in other inflammatory causes such as MS. It is not specific.</a:t>
            </a:r>
            <a:endParaRPr sz="1000">
              <a:solidFill>
                <a:srgbClr val="6AA84F"/>
              </a:solidFill>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No need to remember the numbers as they vary from reference to another, just understand the picture</a:t>
            </a:r>
            <a:endParaRPr b="1" sz="1000">
              <a:solidFill>
                <a:srgbClr val="6AA84F"/>
              </a:solidFill>
              <a:latin typeface="Mada"/>
              <a:ea typeface="Mada"/>
              <a:cs typeface="Mada"/>
              <a:sym typeface="Mada"/>
            </a:endParaRPr>
          </a:p>
        </p:txBody>
      </p:sp>
      <p:sp>
        <p:nvSpPr>
          <p:cNvPr id="413" name="Google Shape;413;p36"/>
          <p:cNvSpPr txBox="1"/>
          <p:nvPr/>
        </p:nvSpPr>
        <p:spPr>
          <a:xfrm>
            <a:off x="2566675" y="872675"/>
            <a:ext cx="3798600" cy="4926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000">
                <a:solidFill>
                  <a:srgbClr val="6AA84F"/>
                </a:solidFill>
                <a:latin typeface="Mada"/>
                <a:ea typeface="Mada"/>
                <a:cs typeface="Mada"/>
                <a:sym typeface="Mada"/>
              </a:rPr>
              <a:t>Tests from 1-6 are the standard tests,</a:t>
            </a:r>
            <a:r>
              <a:rPr lang="ar" sz="1000">
                <a:solidFill>
                  <a:srgbClr val="6AA84F"/>
                </a:solidFill>
                <a:latin typeface="Mada"/>
                <a:ea typeface="Mada"/>
                <a:cs typeface="Mada"/>
                <a:sym typeface="Mada"/>
              </a:rPr>
              <a:t> the rest are ordered based on suspicion. Although, in </a:t>
            </a:r>
            <a:r>
              <a:rPr lang="ar" sz="1000">
                <a:solidFill>
                  <a:srgbClr val="6AA84F"/>
                </a:solidFill>
                <a:latin typeface="Mada"/>
                <a:ea typeface="Mada"/>
                <a:cs typeface="Mada"/>
                <a:sym typeface="Mada"/>
              </a:rPr>
              <a:t>real life we ask for all of them.</a:t>
            </a:r>
            <a:endParaRPr sz="1000">
              <a:solidFill>
                <a:srgbClr val="6AA84F"/>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7"/>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19" name="Google Shape;419;p3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a:t>
            </a:r>
            <a:r>
              <a:rPr b="1" baseline="30000" lang="ar" sz="2600">
                <a:latin typeface="Mada"/>
                <a:ea typeface="Mada"/>
                <a:cs typeface="Mada"/>
                <a:sym typeface="Mada"/>
              </a:rPr>
              <a:t>1</a:t>
            </a:r>
            <a:r>
              <a:rPr b="1" lang="ar" sz="2600">
                <a:latin typeface="Mada"/>
                <a:ea typeface="Mada"/>
                <a:cs typeface="Mada"/>
                <a:sym typeface="Mada"/>
              </a:rPr>
              <a:t> </a:t>
            </a:r>
            <a:r>
              <a:rPr b="1" i="1" lang="ar" sz="2600">
                <a:solidFill>
                  <a:schemeClr val="dk1"/>
                </a:solidFill>
                <a:latin typeface="Mada"/>
                <a:ea typeface="Mada"/>
                <a:cs typeface="Mada"/>
                <a:sym typeface="Mada"/>
              </a:rPr>
              <a:t>cont’ </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420" name="Google Shape;420;p37"/>
          <p:cNvSpPr txBox="1"/>
          <p:nvPr/>
        </p:nvSpPr>
        <p:spPr>
          <a:xfrm>
            <a:off x="0" y="100084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 Early endotracheal intubation and mechanical ventilation protect the airway and may prevent the development of the acute respiratory distress syndrome. </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Adverse prognostic features include:</a:t>
            </a:r>
            <a:r>
              <a:rPr lang="ar" sz="900">
                <a:solidFill>
                  <a:srgbClr val="1C4588"/>
                </a:solidFill>
                <a:latin typeface="Mada"/>
                <a:ea typeface="Mada"/>
                <a:cs typeface="Mada"/>
                <a:sym typeface="Mada"/>
              </a:rPr>
              <a:t> hypotensive shock, a rapidly developing rash, a haemorrhagic diathesis, multisystem failure and age over 60 years.</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For patients with a history of anaphylaxis to β-lactam antibiotics.</a:t>
            </a:r>
            <a:endParaRPr sz="900">
              <a:solidFill>
                <a:schemeClr val="dk1"/>
              </a:solidFill>
              <a:latin typeface="Mada"/>
              <a:ea typeface="Mada"/>
              <a:cs typeface="Mada"/>
              <a:sym typeface="Mada"/>
            </a:endParaRPr>
          </a:p>
          <a:p>
            <a:pPr indent="0" lvl="0" marL="0" rtl="0" algn="l">
              <a:spcBef>
                <a:spcPts val="0"/>
              </a:spcBef>
              <a:spcAft>
                <a:spcPts val="0"/>
              </a:spcAft>
              <a:buNone/>
            </a:pPr>
            <a:r>
              <a:t/>
            </a:r>
            <a:endParaRPr sz="900"/>
          </a:p>
        </p:txBody>
      </p:sp>
      <p:sp>
        <p:nvSpPr>
          <p:cNvPr id="421" name="Google Shape;421;p37"/>
          <p:cNvSpPr txBox="1"/>
          <p:nvPr/>
        </p:nvSpPr>
        <p:spPr>
          <a:xfrm>
            <a:off x="8010363" y="4751400"/>
            <a:ext cx="7050300" cy="645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ada"/>
              <a:buChar char="◄"/>
            </a:pPr>
            <a:r>
              <a:rPr b="1" lang="ar" sz="1800">
                <a:highlight>
                  <a:schemeClr val="accent5"/>
                </a:highlight>
                <a:latin typeface="Mada"/>
                <a:ea typeface="Mada"/>
                <a:cs typeface="Mada"/>
                <a:sym typeface="Mada"/>
              </a:rPr>
              <a:t>Bacterial Meningitis - Empiric Treatment (Gram stain Negative)                  </a:t>
            </a:r>
            <a:endParaRPr b="1" sz="1800">
              <a:latin typeface="Mada"/>
              <a:ea typeface="Mada"/>
              <a:cs typeface="Mada"/>
              <a:sym typeface="Mada"/>
            </a:endParaRPr>
          </a:p>
          <a:p>
            <a:pPr indent="0" lvl="0" marL="457200" rtl="0" algn="l">
              <a:spcBef>
                <a:spcPts val="0"/>
              </a:spcBef>
              <a:spcAft>
                <a:spcPts val="0"/>
              </a:spcAft>
              <a:buNone/>
            </a:pPr>
            <a:r>
              <a:rPr b="1" lang="ar" sz="1800">
                <a:latin typeface="Mada"/>
                <a:ea typeface="Mada"/>
                <a:cs typeface="Mada"/>
                <a:sym typeface="Mada"/>
              </a:rPr>
              <a:t>                                                                                                </a:t>
            </a:r>
            <a:r>
              <a:rPr b="1" lang="ar" sz="1200">
                <a:latin typeface="Mada"/>
                <a:ea typeface="Mada"/>
                <a:cs typeface="Mada"/>
                <a:sym typeface="Mada"/>
              </a:rPr>
              <a:t>(no need to know the doses)</a:t>
            </a:r>
            <a:endParaRPr b="1" sz="1200">
              <a:latin typeface="Mada"/>
              <a:ea typeface="Mada"/>
              <a:cs typeface="Mada"/>
              <a:sym typeface="Mada"/>
            </a:endParaRPr>
          </a:p>
        </p:txBody>
      </p:sp>
      <p:sp>
        <p:nvSpPr>
          <p:cNvPr id="422" name="Google Shape;422;p37"/>
          <p:cNvSpPr txBox="1"/>
          <p:nvPr/>
        </p:nvSpPr>
        <p:spPr>
          <a:xfrm>
            <a:off x="8010375" y="5142050"/>
            <a:ext cx="7050300" cy="3474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Ceftriaxone </a:t>
            </a:r>
            <a:r>
              <a:rPr lang="ar" sz="1200">
                <a:latin typeface="Mada"/>
                <a:ea typeface="Mada"/>
                <a:cs typeface="Mada"/>
                <a:sym typeface="Mada"/>
              </a:rPr>
              <a:t>2gm </a:t>
            </a:r>
            <a:r>
              <a:rPr b="1" lang="ar" sz="1200">
                <a:latin typeface="Mada"/>
                <a:ea typeface="Mada"/>
                <a:cs typeface="Mada"/>
                <a:sym typeface="Mada"/>
              </a:rPr>
              <a:t>IV </a:t>
            </a:r>
            <a:r>
              <a:rPr lang="ar" sz="1200">
                <a:latin typeface="Mada"/>
                <a:ea typeface="Mada"/>
                <a:cs typeface="Mada"/>
                <a:sym typeface="Mada"/>
              </a:rPr>
              <a:t>Q12h </a:t>
            </a:r>
            <a:endParaRPr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 High CSF levels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Vancomycin </a:t>
            </a:r>
            <a:r>
              <a:rPr lang="ar" sz="1200">
                <a:latin typeface="Mada"/>
                <a:ea typeface="Mada"/>
                <a:cs typeface="Mada"/>
                <a:sym typeface="Mada"/>
              </a:rPr>
              <a:t>500-750 mg IV Q6h </a:t>
            </a:r>
            <a:r>
              <a:rPr lang="ar" sz="1200">
                <a:latin typeface="Mada"/>
                <a:ea typeface="Mada"/>
                <a:cs typeface="Mada"/>
                <a:sym typeface="Mada"/>
              </a:rPr>
              <a:t>(for highly penicillin resistant pneumococcus)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Dexamethasone (to suppress acute inflammation not used in chronic </a:t>
            </a:r>
            <a:r>
              <a:rPr lang="ar" sz="1200">
                <a:latin typeface="Mada"/>
                <a:ea typeface="Mada"/>
                <a:cs typeface="Mada"/>
                <a:sym typeface="Mada"/>
              </a:rPr>
              <a:t>(0.15mg/kg IV Q6h) for 2-4 days: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1st dose 15-20 min prior to or concomitant with 1st dose antibiotic to block TNF production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Ampicillin </a:t>
            </a:r>
            <a:r>
              <a:rPr lang="ar" sz="1200">
                <a:latin typeface="Mada"/>
                <a:ea typeface="Mada"/>
                <a:cs typeface="Mada"/>
                <a:sym typeface="Mada"/>
              </a:rPr>
              <a:t>IV if </a:t>
            </a:r>
            <a:r>
              <a:rPr b="1" lang="ar" sz="1200">
                <a:solidFill>
                  <a:srgbClr val="CC0000"/>
                </a:solidFill>
                <a:latin typeface="Mada"/>
                <a:ea typeface="Mada"/>
                <a:cs typeface="Mada"/>
                <a:sym typeface="Mada"/>
              </a:rPr>
              <a:t>Listeria </a:t>
            </a:r>
            <a:r>
              <a:rPr lang="ar" sz="1200">
                <a:latin typeface="Mada"/>
                <a:ea typeface="Mada"/>
                <a:cs typeface="Mada"/>
                <a:sym typeface="Mada"/>
              </a:rPr>
              <a:t>suspected (age &gt;55 yrs, immunosuppressed)  </a:t>
            </a:r>
            <a:endParaRPr sz="1200">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Management of ↑ICT : mannitol, glycerine, acetazolamide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Tt of Seizures, pyrexia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Treat shock, DIC if present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Add Acyclovir for herpes Encephalitis </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Add amphotericin B or fluconazole for fungal infections</a:t>
            </a:r>
            <a:endParaRPr sz="12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Vaccination: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Vaccinate all adults &gt;65 years for S. pneumoniae.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Vaccinate asplenic patients for S. pneumoniae, N. meningitidis, and H.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influenzae (encapsulated organisms).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Vaccinate immunocompromised patients for N. meningitidis.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Prophylaxis (e.g., rifampin or ceftriaxone)—for all close contacts of patients with meningococcus. </a:t>
            </a:r>
            <a:endParaRPr sz="1200">
              <a:solidFill>
                <a:srgbClr val="1C4588"/>
              </a:solidFill>
              <a:latin typeface="Mada"/>
              <a:ea typeface="Mada"/>
              <a:cs typeface="Mada"/>
              <a:sym typeface="Mada"/>
            </a:endParaRPr>
          </a:p>
        </p:txBody>
      </p:sp>
      <p:pic>
        <p:nvPicPr>
          <p:cNvPr id="423" name="Google Shape;423;p37"/>
          <p:cNvPicPr preferRelativeResize="0"/>
          <p:nvPr/>
        </p:nvPicPr>
        <p:blipFill>
          <a:blip r:embed="rId3">
            <a:alphaModFix/>
          </a:blip>
          <a:stretch>
            <a:fillRect/>
          </a:stretch>
        </p:blipFill>
        <p:spPr>
          <a:xfrm>
            <a:off x="-7026825" y="3056812"/>
            <a:ext cx="6943728" cy="3308912"/>
          </a:xfrm>
          <a:prstGeom prst="rect">
            <a:avLst/>
          </a:prstGeom>
          <a:noFill/>
          <a:ln>
            <a:noFill/>
          </a:ln>
        </p:spPr>
      </p:pic>
      <p:sp>
        <p:nvSpPr>
          <p:cNvPr id="424" name="Google Shape;424;p37"/>
          <p:cNvSpPr txBox="1"/>
          <p:nvPr/>
        </p:nvSpPr>
        <p:spPr>
          <a:xfrm>
            <a:off x="247500" y="789225"/>
            <a:ext cx="7050300" cy="645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ada"/>
              <a:buChar char="◄"/>
            </a:pPr>
            <a:r>
              <a:rPr b="1" lang="ar" sz="1800">
                <a:highlight>
                  <a:schemeClr val="accent5"/>
                </a:highlight>
                <a:latin typeface="Mada"/>
                <a:ea typeface="Mada"/>
                <a:cs typeface="Mada"/>
                <a:sym typeface="Mada"/>
              </a:rPr>
              <a:t>Bacterial Meningitis - Empiric Treatment </a:t>
            </a:r>
            <a:r>
              <a:rPr b="1" lang="ar" sz="1800">
                <a:highlight>
                  <a:schemeClr val="accent5"/>
                </a:highlight>
                <a:latin typeface="Mada"/>
                <a:ea typeface="Mada"/>
                <a:cs typeface="Mada"/>
                <a:sym typeface="Mada"/>
              </a:rPr>
              <a:t>of unknown cause </a:t>
            </a:r>
            <a:r>
              <a:rPr b="1" lang="ar" sz="1800">
                <a:highlight>
                  <a:schemeClr val="accent5"/>
                </a:highlight>
                <a:latin typeface="Mada"/>
                <a:ea typeface="Mada"/>
                <a:cs typeface="Mada"/>
                <a:sym typeface="Mada"/>
              </a:rPr>
              <a:t>(Gram stain Negative)</a:t>
            </a:r>
            <a:endParaRPr b="1" sz="1800">
              <a:highlight>
                <a:schemeClr val="accent5"/>
              </a:highlight>
              <a:latin typeface="Mada"/>
              <a:ea typeface="Mada"/>
              <a:cs typeface="Mada"/>
              <a:sym typeface="Mada"/>
            </a:endParaRPr>
          </a:p>
          <a:p>
            <a:pPr indent="0" lvl="0" marL="457200" rtl="0" algn="l">
              <a:spcBef>
                <a:spcPts val="0"/>
              </a:spcBef>
              <a:spcAft>
                <a:spcPts val="0"/>
              </a:spcAft>
              <a:buNone/>
            </a:pPr>
            <a:r>
              <a:t/>
            </a:r>
            <a:endParaRPr sz="2200">
              <a:highlight>
                <a:schemeClr val="accent5"/>
              </a:highlight>
              <a:latin typeface="Alegreya Regular"/>
              <a:ea typeface="Alegreya Regular"/>
              <a:cs typeface="Alegreya Regular"/>
              <a:sym typeface="Alegreya Regular"/>
            </a:endParaRPr>
          </a:p>
        </p:txBody>
      </p:sp>
      <p:pic>
        <p:nvPicPr>
          <p:cNvPr id="425" name="Google Shape;425;p37"/>
          <p:cNvPicPr preferRelativeResize="0"/>
          <p:nvPr/>
        </p:nvPicPr>
        <p:blipFill rotWithShape="1">
          <a:blip r:embed="rId4">
            <a:alphaModFix/>
          </a:blip>
          <a:srcRect b="5677" l="2396" r="45846" t="4345"/>
          <a:stretch/>
        </p:blipFill>
        <p:spPr>
          <a:xfrm>
            <a:off x="7643100" y="1631575"/>
            <a:ext cx="2713348" cy="3036377"/>
          </a:xfrm>
          <a:prstGeom prst="rect">
            <a:avLst/>
          </a:prstGeom>
          <a:noFill/>
          <a:ln>
            <a:noFill/>
          </a:ln>
        </p:spPr>
      </p:pic>
      <p:graphicFrame>
        <p:nvGraphicFramePr>
          <p:cNvPr id="426" name="Google Shape;426;p37"/>
          <p:cNvGraphicFramePr/>
          <p:nvPr/>
        </p:nvGraphicFramePr>
        <p:xfrm>
          <a:off x="292204" y="1928241"/>
          <a:ext cx="3000000" cy="3000000"/>
        </p:xfrm>
        <a:graphic>
          <a:graphicData uri="http://schemas.openxmlformats.org/drawingml/2006/table">
            <a:tbl>
              <a:tblPr>
                <a:noFill/>
                <a:tableStyleId>{DD3E3BDE-1201-42ED-81F7-126AF07E110D}</a:tableStyleId>
              </a:tblPr>
              <a:tblGrid>
                <a:gridCol w="3534125"/>
                <a:gridCol w="3516175"/>
              </a:tblGrid>
              <a:tr h="284275">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Comment</a:t>
                      </a:r>
                      <a:endParaRPr b="1" sz="11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Recommended</a:t>
                      </a:r>
                      <a:r>
                        <a:rPr b="1" lang="ar" sz="1100">
                          <a:solidFill>
                            <a:srgbClr val="FFFFFF"/>
                          </a:solidFill>
                          <a:latin typeface="Mada"/>
                          <a:ea typeface="Mada"/>
                          <a:cs typeface="Mada"/>
                          <a:sym typeface="Mada"/>
                        </a:rPr>
                        <a:t> </a:t>
                      </a:r>
                      <a:r>
                        <a:rPr b="1" lang="ar" sz="1100">
                          <a:solidFill>
                            <a:srgbClr val="FFFFFF"/>
                          </a:solidFill>
                          <a:latin typeface="Mada"/>
                          <a:ea typeface="Mada"/>
                          <a:cs typeface="Mada"/>
                          <a:sym typeface="Mada"/>
                        </a:rPr>
                        <a:t>Treatment</a:t>
                      </a:r>
                      <a:endParaRPr b="1" sz="11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431150">
                <a:tc>
                  <a:txBody>
                    <a:bodyPr/>
                    <a:lstStyle/>
                    <a:p>
                      <a:pPr indent="0" lvl="0" marL="0" rtl="0" algn="ctr">
                        <a:spcBef>
                          <a:spcPts val="0"/>
                        </a:spcBef>
                        <a:spcAft>
                          <a:spcPts val="0"/>
                        </a:spcAft>
                        <a:buNone/>
                      </a:pPr>
                      <a:r>
                        <a:rPr lang="ar" sz="1100">
                          <a:latin typeface="Mada"/>
                          <a:ea typeface="Mada"/>
                          <a:cs typeface="Mada"/>
                          <a:sym typeface="Mada"/>
                        </a:rPr>
                        <a:t>Adults aged </a:t>
                      </a:r>
                      <a:r>
                        <a:rPr b="1" lang="ar" sz="1100">
                          <a:latin typeface="Mada"/>
                          <a:ea typeface="Mada"/>
                          <a:cs typeface="Mada"/>
                          <a:sym typeface="Mada"/>
                        </a:rPr>
                        <a:t>18–50 years </a:t>
                      </a:r>
                      <a:r>
                        <a:rPr lang="ar" sz="1100">
                          <a:latin typeface="Mada"/>
                          <a:ea typeface="Mada"/>
                          <a:cs typeface="Mada"/>
                          <a:sym typeface="Mada"/>
                        </a:rPr>
                        <a:t>with or without a typical meningococcal rash</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Cefotaxime </a:t>
                      </a:r>
                      <a:r>
                        <a:rPr lang="ar" sz="1100">
                          <a:latin typeface="Mada"/>
                          <a:ea typeface="Mada"/>
                          <a:cs typeface="Mada"/>
                          <a:sym typeface="Mada"/>
                        </a:rPr>
                        <a:t>2g IV </a:t>
                      </a:r>
                      <a:r>
                        <a:rPr lang="ar" sz="1100">
                          <a:latin typeface="Mada"/>
                          <a:ea typeface="Mada"/>
                          <a:cs typeface="Mada"/>
                          <a:sym typeface="Mada"/>
                        </a:rPr>
                        <a:t>QID </a:t>
                      </a:r>
                      <a:r>
                        <a:rPr lang="ar" sz="1100">
                          <a:latin typeface="Mada"/>
                          <a:ea typeface="Mada"/>
                          <a:cs typeface="Mada"/>
                          <a:sym typeface="Mada"/>
                        </a:rPr>
                        <a:t>or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Ceftriaxone </a:t>
                      </a:r>
                      <a:r>
                        <a:rPr lang="ar" sz="1100">
                          <a:latin typeface="Mada"/>
                          <a:ea typeface="Mada"/>
                          <a:cs typeface="Mada"/>
                          <a:sym typeface="Mada"/>
                        </a:rPr>
                        <a:t>2g</a:t>
                      </a:r>
                      <a:r>
                        <a:rPr lang="ar" sz="1100">
                          <a:latin typeface="Mada"/>
                          <a:ea typeface="Mada"/>
                          <a:cs typeface="Mada"/>
                          <a:sym typeface="Mada"/>
                        </a:rPr>
                        <a:t> IV Q12h (</a:t>
                      </a:r>
                      <a:r>
                        <a:rPr b="1" lang="ar" sz="1100">
                          <a:latin typeface="Mada"/>
                          <a:ea typeface="Mada"/>
                          <a:cs typeface="Mada"/>
                          <a:sym typeface="Mada"/>
                        </a:rPr>
                        <a:t>High CSF levels) </a:t>
                      </a:r>
                      <a:endParaRPr b="1"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24875">
                <a:tc>
                  <a:txBody>
                    <a:bodyPr/>
                    <a:lstStyle/>
                    <a:p>
                      <a:pPr indent="0" lvl="0" marL="0" rtl="0" algn="l">
                        <a:spcBef>
                          <a:spcPts val="0"/>
                        </a:spcBef>
                        <a:spcAft>
                          <a:spcPts val="0"/>
                        </a:spcAft>
                        <a:buNone/>
                      </a:pPr>
                      <a:r>
                        <a:rPr lang="ar" sz="1100">
                          <a:latin typeface="Mada"/>
                          <a:ea typeface="Mada"/>
                          <a:cs typeface="Mada"/>
                          <a:sym typeface="Mada"/>
                        </a:rPr>
                        <a:t>Patients in whom </a:t>
                      </a:r>
                      <a:r>
                        <a:rPr b="1" lang="ar" sz="1100">
                          <a:latin typeface="Mada"/>
                          <a:ea typeface="Mada"/>
                          <a:cs typeface="Mada"/>
                          <a:sym typeface="Mada"/>
                        </a:rPr>
                        <a:t>highly penicillin resistant pneumococcus is suspected</a:t>
                      </a:r>
                      <a:r>
                        <a:rPr lang="ar" sz="1100">
                          <a:latin typeface="Mada"/>
                          <a:ea typeface="Mada"/>
                          <a:cs typeface="Mada"/>
                          <a:sym typeface="Mada"/>
                        </a:rPr>
                        <a:t> </a:t>
                      </a:r>
                      <a:r>
                        <a:rPr lang="ar" sz="1100">
                          <a:latin typeface="Mada"/>
                          <a:ea typeface="Mada"/>
                          <a:cs typeface="Mada"/>
                          <a:sym typeface="Mada"/>
                        </a:rPr>
                        <a:t>, or in areas with a significant incidence of penicillin resistance in the community</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As for (1) but add: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Vancomycin</a:t>
                      </a:r>
                      <a:r>
                        <a:rPr b="1" lang="ar" sz="1200">
                          <a:latin typeface="Mada"/>
                          <a:ea typeface="Mada"/>
                          <a:cs typeface="Mada"/>
                          <a:sym typeface="Mada"/>
                        </a:rPr>
                        <a:t> </a:t>
                      </a:r>
                      <a:r>
                        <a:rPr lang="ar" sz="1200">
                          <a:latin typeface="Mada"/>
                          <a:ea typeface="Mada"/>
                          <a:cs typeface="Mada"/>
                          <a:sym typeface="Mada"/>
                        </a:rPr>
                        <a:t>500-750 mg IV Q6h </a:t>
                      </a:r>
                      <a:r>
                        <a:rPr lang="ar" sz="1100">
                          <a:latin typeface="Mada"/>
                          <a:ea typeface="Mada"/>
                          <a:cs typeface="Mada"/>
                          <a:sym typeface="Mada"/>
                        </a:rPr>
                        <a:t> or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Rifampicin 600 mg IV twice daily</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24875">
                <a:tc>
                  <a:txBody>
                    <a:bodyPr/>
                    <a:lstStyle/>
                    <a:p>
                      <a:pPr indent="0" lvl="0" marL="0" rtl="0" algn="ctr">
                        <a:spcBef>
                          <a:spcPts val="0"/>
                        </a:spcBef>
                        <a:spcAft>
                          <a:spcPts val="0"/>
                        </a:spcAft>
                        <a:buNone/>
                      </a:pPr>
                      <a:r>
                        <a:rPr lang="ar" sz="1100">
                          <a:latin typeface="Mada"/>
                          <a:ea typeface="Mada"/>
                          <a:cs typeface="Mada"/>
                          <a:sym typeface="Mada"/>
                        </a:rPr>
                        <a:t>Adults aged &gt; 55 years and If </a:t>
                      </a:r>
                      <a:r>
                        <a:rPr b="1" lang="ar" sz="1100">
                          <a:latin typeface="Mada"/>
                          <a:ea typeface="Mada"/>
                          <a:cs typeface="Mada"/>
                          <a:sym typeface="Mada"/>
                        </a:rPr>
                        <a:t>Listeria </a:t>
                      </a:r>
                      <a:r>
                        <a:rPr lang="ar" sz="1100">
                          <a:latin typeface="Mada"/>
                          <a:ea typeface="Mada"/>
                          <a:cs typeface="Mada"/>
                          <a:sym typeface="Mada"/>
                        </a:rPr>
                        <a:t>suspected (brainstem signs, </a:t>
                      </a:r>
                      <a:r>
                        <a:rPr b="1" lang="ar" sz="1100">
                          <a:latin typeface="Mada"/>
                          <a:ea typeface="Mada"/>
                          <a:cs typeface="Mada"/>
                          <a:sym typeface="Mada"/>
                        </a:rPr>
                        <a:t>immunosuppression</a:t>
                      </a:r>
                      <a:r>
                        <a:rPr lang="ar" sz="1100">
                          <a:latin typeface="Mada"/>
                          <a:ea typeface="Mada"/>
                          <a:cs typeface="Mada"/>
                          <a:sym typeface="Mada"/>
                        </a:rPr>
                        <a:t>, diabetic, alcoholic)</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lang="ar" sz="1100">
                          <a:latin typeface="Mada"/>
                          <a:ea typeface="Mada"/>
                          <a:cs typeface="Mada"/>
                          <a:sym typeface="Mada"/>
                        </a:rPr>
                        <a:t>As for (1) but add: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Ampicillin </a:t>
                      </a:r>
                      <a:r>
                        <a:rPr lang="ar" sz="1100">
                          <a:latin typeface="Mada"/>
                          <a:ea typeface="Mada"/>
                          <a:cs typeface="Mada"/>
                          <a:sym typeface="Mada"/>
                        </a:rPr>
                        <a:t>2 g IV 6 times daily or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Co-trimoxazole 5 mg/kg IV daily in two divided doses</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31150">
                <a:tc>
                  <a:txBody>
                    <a:bodyPr/>
                    <a:lstStyle/>
                    <a:p>
                      <a:pPr indent="0" lvl="0" marL="0" rtl="0" algn="ctr">
                        <a:spcBef>
                          <a:spcPts val="0"/>
                        </a:spcBef>
                        <a:spcAft>
                          <a:spcPts val="0"/>
                        </a:spcAft>
                        <a:buNone/>
                      </a:pPr>
                      <a:r>
                        <a:rPr lang="ar" sz="1100">
                          <a:latin typeface="Mada"/>
                          <a:ea typeface="Mada"/>
                          <a:cs typeface="Mada"/>
                          <a:sym typeface="Mada"/>
                        </a:rPr>
                        <a:t>Patients with a clear history of anaphylaxis to </a:t>
                      </a:r>
                      <a:r>
                        <a:rPr b="1" lang="ar" sz="1100">
                          <a:latin typeface="Mada"/>
                          <a:ea typeface="Mada"/>
                          <a:cs typeface="Mada"/>
                          <a:sym typeface="Mada"/>
                        </a:rPr>
                        <a:t>β-lactams</a:t>
                      </a:r>
                      <a:endParaRPr b="1"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Chloramphenicol 25 mg/kg IV </a:t>
                      </a:r>
                      <a:r>
                        <a:rPr lang="ar" sz="1100">
                          <a:latin typeface="Mada"/>
                          <a:ea typeface="Mada"/>
                          <a:cs typeface="Mada"/>
                          <a:sym typeface="Mada"/>
                        </a:rPr>
                        <a:t>QID </a:t>
                      </a:r>
                      <a:r>
                        <a:rPr lang="ar" sz="1100">
                          <a:latin typeface="Mada"/>
                          <a:ea typeface="Mada"/>
                          <a:cs typeface="Mada"/>
                          <a:sym typeface="Mada"/>
                        </a:rPr>
                        <a:t>plus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Vancomycin 1 g IV twice daily</a:t>
                      </a:r>
                      <a:endParaRPr sz="11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31150">
                <a:tc>
                  <a:txBody>
                    <a:bodyPr/>
                    <a:lstStyle/>
                    <a:p>
                      <a:pPr indent="0" lvl="0" marL="0" rtl="0" algn="ctr">
                        <a:spcBef>
                          <a:spcPts val="0"/>
                        </a:spcBef>
                        <a:spcAft>
                          <a:spcPts val="0"/>
                        </a:spcAft>
                        <a:buNone/>
                      </a:pPr>
                      <a:r>
                        <a:rPr b="1" lang="ar" sz="1100">
                          <a:latin typeface="Mada"/>
                          <a:ea typeface="Mada"/>
                          <a:cs typeface="Mada"/>
                          <a:sym typeface="Mada"/>
                        </a:rPr>
                        <a:t>Adjunctive treatment </a:t>
                      </a:r>
                      <a:endParaRPr b="1"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(see pg7 management)</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Dexamethasone </a:t>
                      </a:r>
                      <a:r>
                        <a:rPr lang="ar" sz="1000">
                          <a:latin typeface="Mada"/>
                          <a:ea typeface="Mada"/>
                          <a:cs typeface="Mada"/>
                          <a:sym typeface="Mada"/>
                        </a:rPr>
                        <a:t>(to suppress acute inflammation not used in chronic</a:t>
                      </a:r>
                      <a:r>
                        <a:rPr b="1" lang="ar" sz="1000">
                          <a:latin typeface="Mada"/>
                          <a:ea typeface="Mada"/>
                          <a:cs typeface="Mada"/>
                          <a:sym typeface="Mada"/>
                        </a:rPr>
                        <a:t>) (0.15mg/kg IV Q6h) for 2-4 days:</a:t>
                      </a:r>
                      <a:endParaRPr b="1"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98500">
                <a:tc gridSpan="2">
                  <a:txBody>
                    <a:bodyPr/>
                    <a:lstStyle/>
                    <a:p>
                      <a:pPr indent="0" lvl="0" marL="0" rtl="0" algn="l">
                        <a:spcBef>
                          <a:spcPts val="0"/>
                        </a:spcBef>
                        <a:spcAft>
                          <a:spcPts val="0"/>
                        </a:spcAft>
                        <a:buNone/>
                      </a:pPr>
                      <a:r>
                        <a:rPr lang="ar" sz="1000">
                          <a:latin typeface="Mada"/>
                          <a:ea typeface="Mada"/>
                          <a:cs typeface="Mada"/>
                          <a:sym typeface="Mada"/>
                        </a:rPr>
                        <a:t>- Management of ↑ICT : mannitol, glycerine, acetazolamide. - Tt of Seizures, pyrexia. - Treat shock, DIC if present.</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Add Acyclovir for herpes Encephalitis.  - Add amphotericin B or fluconazole for fungal infections.</a:t>
                      </a:r>
                      <a:endParaRPr b="1" sz="10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graphicFrame>
        <p:nvGraphicFramePr>
          <p:cNvPr id="427" name="Google Shape;427;p37"/>
          <p:cNvGraphicFramePr/>
          <p:nvPr/>
        </p:nvGraphicFramePr>
        <p:xfrm>
          <a:off x="247489" y="6433913"/>
          <a:ext cx="3000000" cy="3000000"/>
        </p:xfrm>
        <a:graphic>
          <a:graphicData uri="http://schemas.openxmlformats.org/drawingml/2006/table">
            <a:tbl>
              <a:tblPr>
                <a:noFill/>
                <a:tableStyleId>{DD3E3BDE-1201-42ED-81F7-126AF07E110D}</a:tableStyleId>
              </a:tblPr>
              <a:tblGrid>
                <a:gridCol w="2127600"/>
                <a:gridCol w="2994750"/>
                <a:gridCol w="1927950"/>
              </a:tblGrid>
              <a:tr h="284600">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Pathogen</a:t>
                      </a:r>
                      <a:endParaRPr b="1"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Regimen of choice</a:t>
                      </a:r>
                      <a:endParaRPr b="1"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Alternative agents</a:t>
                      </a:r>
                      <a:endParaRPr b="1" sz="10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r>
              <a:tr h="389000">
                <a:tc>
                  <a:txBody>
                    <a:bodyPr/>
                    <a:lstStyle/>
                    <a:p>
                      <a:pPr indent="0" lvl="0" marL="0" rtl="0" algn="ctr">
                        <a:spcBef>
                          <a:spcPts val="0"/>
                        </a:spcBef>
                        <a:spcAft>
                          <a:spcPts val="0"/>
                        </a:spcAft>
                        <a:buNone/>
                      </a:pPr>
                      <a:r>
                        <a:rPr b="1" lang="ar" sz="1000">
                          <a:solidFill>
                            <a:schemeClr val="accent1"/>
                          </a:solidFill>
                          <a:latin typeface="Mada"/>
                          <a:ea typeface="Mada"/>
                          <a:cs typeface="Mada"/>
                          <a:sym typeface="Mada"/>
                        </a:rPr>
                        <a:t>Neisseria meningitidis</a:t>
                      </a:r>
                      <a:endParaRPr b="1" sz="10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Benzylpenicillin </a:t>
                      </a:r>
                      <a:r>
                        <a:rPr lang="ar" sz="1000">
                          <a:latin typeface="Mada"/>
                          <a:ea typeface="Mada"/>
                          <a:cs typeface="Mada"/>
                          <a:sym typeface="Mada"/>
                        </a:rPr>
                        <a:t>2.4 g IV 6 times daily for 5–7 days</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Cefuroxime</a:t>
                      </a:r>
                      <a:r>
                        <a:rPr lang="ar" sz="1000">
                          <a:latin typeface="Mada"/>
                          <a:ea typeface="Mada"/>
                          <a:cs typeface="Mada"/>
                          <a:sym typeface="Mada"/>
                        </a:rPr>
                        <a:t>, </a:t>
                      </a:r>
                      <a:r>
                        <a:rPr b="1" lang="ar" sz="1000">
                          <a:latin typeface="Mada"/>
                          <a:ea typeface="Mada"/>
                          <a:cs typeface="Mada"/>
                          <a:sym typeface="Mada"/>
                        </a:rPr>
                        <a:t>ampicillin</a:t>
                      </a:r>
                      <a:endParaRPr b="1"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Chloramphenicol</a:t>
                      </a:r>
                      <a:r>
                        <a:rPr b="1" baseline="30000" lang="ar" sz="1100">
                          <a:latin typeface="Mada"/>
                          <a:ea typeface="Mada"/>
                          <a:cs typeface="Mada"/>
                          <a:sym typeface="Mada"/>
                        </a:rPr>
                        <a:t>2</a:t>
                      </a:r>
                      <a:endParaRPr b="1" sz="1000">
                        <a:latin typeface="Mada"/>
                        <a:ea typeface="Mada"/>
                        <a:cs typeface="Mada"/>
                        <a:sym typeface="Mada"/>
                      </a:endParaRPr>
                    </a:p>
                  </a:txBody>
                  <a:tcPr marT="80200" marB="80200" marR="100775" marL="100775" anchor="b">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23275">
                <a:tc>
                  <a:txBody>
                    <a:bodyPr/>
                    <a:lstStyle/>
                    <a:p>
                      <a:pPr indent="0" lvl="0" marL="0" rtl="0" algn="ctr">
                        <a:spcBef>
                          <a:spcPts val="0"/>
                        </a:spcBef>
                        <a:spcAft>
                          <a:spcPts val="0"/>
                        </a:spcAft>
                        <a:buNone/>
                      </a:pPr>
                      <a:r>
                        <a:rPr b="1" lang="ar" sz="900">
                          <a:solidFill>
                            <a:schemeClr val="accent1"/>
                          </a:solidFill>
                          <a:latin typeface="Mada"/>
                          <a:ea typeface="Mada"/>
                          <a:cs typeface="Mada"/>
                          <a:sym typeface="Mada"/>
                        </a:rPr>
                        <a:t>Streptococcus pneumoniae (sensitive to β-lactams, MIC &lt; 1 mg/L)</a:t>
                      </a:r>
                      <a:endParaRPr b="1" sz="9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Cefotaxime </a:t>
                      </a:r>
                      <a:r>
                        <a:rPr lang="ar" sz="1000">
                          <a:latin typeface="Mada"/>
                          <a:ea typeface="Mada"/>
                          <a:cs typeface="Mada"/>
                          <a:sym typeface="Mada"/>
                        </a:rPr>
                        <a:t>2 g IV </a:t>
                      </a:r>
                      <a:r>
                        <a:rPr lang="ar" sz="1000">
                          <a:latin typeface="Mada"/>
                          <a:ea typeface="Mada"/>
                          <a:cs typeface="Mada"/>
                          <a:sym typeface="Mada"/>
                        </a:rPr>
                        <a:t>QID </a:t>
                      </a:r>
                      <a:r>
                        <a:rPr lang="ar" sz="1000">
                          <a:latin typeface="Mada"/>
                          <a:ea typeface="Mada"/>
                          <a:cs typeface="Mada"/>
                          <a:sym typeface="Mada"/>
                        </a:rPr>
                        <a:t>or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Ceftriaxone </a:t>
                      </a:r>
                      <a:r>
                        <a:rPr lang="ar" sz="1000">
                          <a:latin typeface="Mada"/>
                          <a:ea typeface="Mada"/>
                          <a:cs typeface="Mada"/>
                          <a:sym typeface="Mada"/>
                        </a:rPr>
                        <a:t>2 g IV twice daily for 10–14 days</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Chloramphenicol</a:t>
                      </a:r>
                      <a:r>
                        <a:rPr b="1" baseline="30000" lang="ar" sz="1100">
                          <a:latin typeface="Mada"/>
                          <a:ea typeface="Mada"/>
                          <a:cs typeface="Mada"/>
                          <a:sym typeface="Mada"/>
                        </a:rPr>
                        <a:t>2</a:t>
                      </a:r>
                      <a:endParaRPr b="1"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79250">
                <a:tc>
                  <a:txBody>
                    <a:bodyPr/>
                    <a:lstStyle/>
                    <a:p>
                      <a:pPr indent="0" lvl="0" marL="0" rtl="0" algn="ctr">
                        <a:spcBef>
                          <a:spcPts val="0"/>
                        </a:spcBef>
                        <a:spcAft>
                          <a:spcPts val="0"/>
                        </a:spcAft>
                        <a:buNone/>
                      </a:pPr>
                      <a:r>
                        <a:rPr b="1" lang="ar" sz="1000">
                          <a:solidFill>
                            <a:schemeClr val="accent1"/>
                          </a:solidFill>
                          <a:latin typeface="Mada"/>
                          <a:ea typeface="Mada"/>
                          <a:cs typeface="Mada"/>
                          <a:sym typeface="Mada"/>
                        </a:rPr>
                        <a:t>Strep. pneumoniae (resistant to β-lactams)</a:t>
                      </a:r>
                      <a:endParaRPr b="1" sz="10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lang="ar" sz="1000">
                          <a:latin typeface="Mada"/>
                          <a:ea typeface="Mada"/>
                          <a:cs typeface="Mada"/>
                          <a:sym typeface="Mada"/>
                        </a:rPr>
                        <a:t>As for sensitive strains but add: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Vancomycin </a:t>
                      </a:r>
                      <a:r>
                        <a:rPr lang="ar" sz="1000">
                          <a:latin typeface="Mada"/>
                          <a:ea typeface="Mada"/>
                          <a:cs typeface="Mada"/>
                          <a:sym typeface="Mada"/>
                        </a:rPr>
                        <a:t>1 g IV twice daily or</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Rifampicin </a:t>
                      </a:r>
                      <a:r>
                        <a:rPr lang="ar" sz="1000">
                          <a:latin typeface="Mada"/>
                          <a:ea typeface="Mada"/>
                          <a:cs typeface="Mada"/>
                          <a:sym typeface="Mada"/>
                        </a:rPr>
                        <a:t>600 mg IV twice daily</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Vancomycin </a:t>
                      </a:r>
                      <a:r>
                        <a:rPr lang="ar" sz="1000">
                          <a:latin typeface="Mada"/>
                          <a:ea typeface="Mada"/>
                          <a:cs typeface="Mada"/>
                          <a:sym typeface="Mada"/>
                        </a:rPr>
                        <a:t>+ </a:t>
                      </a:r>
                      <a:r>
                        <a:rPr b="1" lang="ar" sz="1000">
                          <a:latin typeface="Mada"/>
                          <a:ea typeface="Mada"/>
                          <a:cs typeface="Mada"/>
                          <a:sym typeface="Mada"/>
                        </a:rPr>
                        <a:t>rifampicin</a:t>
                      </a:r>
                      <a:r>
                        <a:rPr b="1" baseline="30000" lang="ar" sz="1100">
                          <a:latin typeface="Mada"/>
                          <a:ea typeface="Mada"/>
                          <a:cs typeface="Mada"/>
                          <a:sym typeface="Mada"/>
                        </a:rPr>
                        <a:t>2</a:t>
                      </a:r>
                      <a:endParaRPr b="1"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Moxifloxacin </a:t>
                      </a:r>
                      <a:endParaRPr b="1"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Gatifloxacin</a:t>
                      </a:r>
                      <a:endParaRPr b="1"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08050">
                <a:tc>
                  <a:txBody>
                    <a:bodyPr/>
                    <a:lstStyle/>
                    <a:p>
                      <a:pPr indent="0" lvl="0" marL="0" rtl="0" algn="ctr">
                        <a:spcBef>
                          <a:spcPts val="0"/>
                        </a:spcBef>
                        <a:spcAft>
                          <a:spcPts val="0"/>
                        </a:spcAft>
                        <a:buNone/>
                      </a:pPr>
                      <a:r>
                        <a:rPr b="1" lang="ar" sz="1000">
                          <a:solidFill>
                            <a:schemeClr val="accent1"/>
                          </a:solidFill>
                          <a:latin typeface="Mada"/>
                          <a:ea typeface="Mada"/>
                          <a:cs typeface="Mada"/>
                          <a:sym typeface="Mada"/>
                        </a:rPr>
                        <a:t>Haemophilus influenzae</a:t>
                      </a:r>
                      <a:endParaRPr b="1" sz="10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Cefotaxime </a:t>
                      </a:r>
                      <a:r>
                        <a:rPr lang="ar" sz="1000">
                          <a:latin typeface="Mada"/>
                          <a:ea typeface="Mada"/>
                          <a:cs typeface="Mada"/>
                          <a:sym typeface="Mada"/>
                        </a:rPr>
                        <a:t>2 g IV QID or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Ceftriaxone </a:t>
                      </a:r>
                      <a:r>
                        <a:rPr lang="ar" sz="1000">
                          <a:latin typeface="Mada"/>
                          <a:ea typeface="Mada"/>
                          <a:cs typeface="Mada"/>
                          <a:sym typeface="Mada"/>
                        </a:rPr>
                        <a:t>2 g IV twice daily for 10–14 days</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ar" sz="1000">
                          <a:latin typeface="Mada"/>
                          <a:ea typeface="Mada"/>
                          <a:cs typeface="Mada"/>
                          <a:sym typeface="Mada"/>
                        </a:rPr>
                        <a:t>- </a:t>
                      </a:r>
                      <a:r>
                        <a:rPr b="1" lang="ar" sz="1000">
                          <a:latin typeface="Mada"/>
                          <a:ea typeface="Mada"/>
                          <a:cs typeface="Mada"/>
                          <a:sym typeface="Mada"/>
                        </a:rPr>
                        <a:t>Chloramphenicol</a:t>
                      </a:r>
                      <a:r>
                        <a:rPr b="1" baseline="30000" lang="ar" sz="1100">
                          <a:latin typeface="Mada"/>
                          <a:ea typeface="Mada"/>
                          <a:cs typeface="Mada"/>
                          <a:sym typeface="Mada"/>
                        </a:rPr>
                        <a:t>2</a:t>
                      </a:r>
                      <a:endParaRPr b="1"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41400">
                <a:tc>
                  <a:txBody>
                    <a:bodyPr/>
                    <a:lstStyle/>
                    <a:p>
                      <a:pPr indent="0" lvl="0" marL="0" rtl="0" algn="ctr">
                        <a:spcBef>
                          <a:spcPts val="0"/>
                        </a:spcBef>
                        <a:spcAft>
                          <a:spcPts val="0"/>
                        </a:spcAft>
                        <a:buNone/>
                      </a:pPr>
                      <a:r>
                        <a:rPr b="1" lang="ar" sz="1000">
                          <a:solidFill>
                            <a:schemeClr val="accent1"/>
                          </a:solidFill>
                          <a:latin typeface="Mada"/>
                          <a:ea typeface="Mada"/>
                          <a:cs typeface="Mada"/>
                          <a:sym typeface="Mada"/>
                        </a:rPr>
                        <a:t>Listeria monocytogenes</a:t>
                      </a:r>
                      <a:endParaRPr b="1" sz="10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Ampicillin </a:t>
                      </a:r>
                      <a:r>
                        <a:rPr lang="ar" sz="1000">
                          <a:latin typeface="Mada"/>
                          <a:ea typeface="Mada"/>
                          <a:cs typeface="Mada"/>
                          <a:sym typeface="Mada"/>
                        </a:rPr>
                        <a:t>2 g IV 6 times daily plus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Gentamicin </a:t>
                      </a:r>
                      <a:r>
                        <a:rPr lang="ar" sz="1000">
                          <a:latin typeface="Mada"/>
                          <a:ea typeface="Mada"/>
                          <a:cs typeface="Mada"/>
                          <a:sym typeface="Mada"/>
                        </a:rPr>
                        <a:t>5 mg/kg IV daily</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Mada"/>
                          <a:ea typeface="Mada"/>
                          <a:cs typeface="Mada"/>
                          <a:sym typeface="Mada"/>
                        </a:rPr>
                        <a:t>- </a:t>
                      </a:r>
                      <a:r>
                        <a:rPr b="1" lang="ar" sz="1000">
                          <a:latin typeface="Mada"/>
                          <a:ea typeface="Mada"/>
                          <a:cs typeface="Mada"/>
                          <a:sym typeface="Mada"/>
                        </a:rPr>
                        <a:t>Ampicillin </a:t>
                      </a:r>
                      <a:r>
                        <a:rPr lang="ar" sz="1000">
                          <a:latin typeface="Mada"/>
                          <a:ea typeface="Mada"/>
                          <a:cs typeface="Mada"/>
                          <a:sym typeface="Mada"/>
                        </a:rPr>
                        <a:t>2 g IV 4-hourly plus - </a:t>
                      </a:r>
                      <a:r>
                        <a:rPr b="1" lang="ar" sz="1000">
                          <a:latin typeface="Mada"/>
                          <a:ea typeface="Mada"/>
                          <a:cs typeface="Mada"/>
                          <a:sym typeface="Mada"/>
                        </a:rPr>
                        <a:t>Co-trimoxazole </a:t>
                      </a:r>
                      <a:r>
                        <a:rPr lang="ar" sz="1000">
                          <a:latin typeface="Mada"/>
                          <a:ea typeface="Mada"/>
                          <a:cs typeface="Mada"/>
                          <a:sym typeface="Mada"/>
                        </a:rPr>
                        <a:t>50 mg/kg daily in two divided doses</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40600">
                <a:tc>
                  <a:txBody>
                    <a:bodyPr/>
                    <a:lstStyle/>
                    <a:p>
                      <a:pPr indent="0" lvl="0" marL="0" rtl="0" algn="ctr">
                        <a:spcBef>
                          <a:spcPts val="0"/>
                        </a:spcBef>
                        <a:spcAft>
                          <a:spcPts val="0"/>
                        </a:spcAft>
                        <a:buNone/>
                      </a:pPr>
                      <a:r>
                        <a:rPr b="1" lang="ar" sz="1000">
                          <a:solidFill>
                            <a:schemeClr val="accent1"/>
                          </a:solidFill>
                          <a:latin typeface="Mada"/>
                          <a:ea typeface="Mada"/>
                          <a:cs typeface="Mada"/>
                          <a:sym typeface="Mada"/>
                        </a:rPr>
                        <a:t>Streptococcus suis</a:t>
                      </a:r>
                      <a:endParaRPr b="1" sz="1000">
                        <a:solidFill>
                          <a:schemeClr val="accent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Cefotaxime </a:t>
                      </a:r>
                      <a:r>
                        <a:rPr lang="ar" sz="1000">
                          <a:latin typeface="Mada"/>
                          <a:ea typeface="Mada"/>
                          <a:cs typeface="Mada"/>
                          <a:sym typeface="Mada"/>
                        </a:rPr>
                        <a:t>2 g IV 4 times daily or</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Ceftriaxone </a:t>
                      </a:r>
                      <a:r>
                        <a:rPr lang="ar" sz="1000">
                          <a:latin typeface="Mada"/>
                          <a:ea typeface="Mada"/>
                          <a:cs typeface="Mada"/>
                          <a:sym typeface="Mada"/>
                        </a:rPr>
                        <a:t>2 g IV twice daily for 10–14 days</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ar" sz="1000">
                          <a:latin typeface="Mada"/>
                          <a:ea typeface="Mada"/>
                          <a:cs typeface="Mada"/>
                          <a:sym typeface="Mada"/>
                        </a:rPr>
                        <a:t>- </a:t>
                      </a:r>
                      <a:r>
                        <a:rPr b="1" lang="ar" sz="1000">
                          <a:latin typeface="Mada"/>
                          <a:ea typeface="Mada"/>
                          <a:cs typeface="Mada"/>
                          <a:sym typeface="Mada"/>
                        </a:rPr>
                        <a:t>Chloramphenicol</a:t>
                      </a:r>
                      <a:r>
                        <a:rPr b="1" baseline="30000" lang="ar" sz="1100">
                          <a:latin typeface="Mada"/>
                          <a:ea typeface="Mada"/>
                          <a:cs typeface="Mada"/>
                          <a:sym typeface="Mada"/>
                        </a:rPr>
                        <a:t>2</a:t>
                      </a:r>
                      <a:endParaRPr b="1"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428" name="Google Shape;428;p37"/>
          <p:cNvSpPr txBox="1"/>
          <p:nvPr/>
        </p:nvSpPr>
        <p:spPr>
          <a:xfrm>
            <a:off x="247500" y="5983325"/>
            <a:ext cx="7050300" cy="450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ada"/>
              <a:buChar char="◄"/>
            </a:pPr>
            <a:r>
              <a:rPr b="1" lang="ar" sz="1800">
                <a:highlight>
                  <a:schemeClr val="accent5"/>
                </a:highlight>
                <a:latin typeface="Mada"/>
                <a:ea typeface="Mada"/>
                <a:cs typeface="Mada"/>
                <a:sym typeface="Mada"/>
              </a:rPr>
              <a:t>Chemotherapy of bacterial meningitis when the cause is known</a:t>
            </a:r>
            <a:endParaRPr b="1" sz="1800">
              <a:highlight>
                <a:schemeClr val="accent5"/>
              </a:highlight>
              <a:latin typeface="Mada"/>
              <a:ea typeface="Mada"/>
              <a:cs typeface="Mada"/>
              <a:sym typeface="Mada"/>
            </a:endParaRPr>
          </a:p>
        </p:txBody>
      </p:sp>
      <p:sp>
        <p:nvSpPr>
          <p:cNvPr id="429" name="Google Shape;429;p37"/>
          <p:cNvSpPr/>
          <p:nvPr/>
        </p:nvSpPr>
        <p:spPr>
          <a:xfrm>
            <a:off x="3062996" y="1190525"/>
            <a:ext cx="345873" cy="281959"/>
          </a:xfrm>
          <a:custGeom>
            <a:rect b="b" l="l" r="r" t="t"/>
            <a:pathLst>
              <a:path extrusionOk="0" h="11847" w="11847">
                <a:moveTo>
                  <a:pt x="5546" y="662"/>
                </a:moveTo>
                <a:lnTo>
                  <a:pt x="5546" y="2741"/>
                </a:lnTo>
                <a:lnTo>
                  <a:pt x="4821" y="2741"/>
                </a:lnTo>
                <a:lnTo>
                  <a:pt x="4821" y="1040"/>
                </a:lnTo>
                <a:cubicBezTo>
                  <a:pt x="4821" y="819"/>
                  <a:pt x="4979" y="662"/>
                  <a:pt x="5199" y="662"/>
                </a:cubicBezTo>
                <a:close/>
                <a:moveTo>
                  <a:pt x="6932" y="662"/>
                </a:moveTo>
                <a:lnTo>
                  <a:pt x="6932" y="2773"/>
                </a:lnTo>
                <a:lnTo>
                  <a:pt x="6207" y="2773"/>
                </a:lnTo>
                <a:lnTo>
                  <a:pt x="6207" y="662"/>
                </a:lnTo>
                <a:close/>
                <a:moveTo>
                  <a:pt x="8350" y="662"/>
                </a:moveTo>
                <a:lnTo>
                  <a:pt x="8350" y="2773"/>
                </a:lnTo>
                <a:lnTo>
                  <a:pt x="7625" y="2773"/>
                </a:lnTo>
                <a:lnTo>
                  <a:pt x="7625" y="662"/>
                </a:lnTo>
                <a:close/>
                <a:moveTo>
                  <a:pt x="9704" y="662"/>
                </a:moveTo>
                <a:lnTo>
                  <a:pt x="9704" y="2773"/>
                </a:lnTo>
                <a:lnTo>
                  <a:pt x="9011" y="2773"/>
                </a:lnTo>
                <a:lnTo>
                  <a:pt x="9011" y="662"/>
                </a:lnTo>
                <a:close/>
                <a:moveTo>
                  <a:pt x="10744" y="662"/>
                </a:moveTo>
                <a:cubicBezTo>
                  <a:pt x="10933" y="662"/>
                  <a:pt x="11090" y="819"/>
                  <a:pt x="11090" y="1040"/>
                </a:cubicBezTo>
                <a:lnTo>
                  <a:pt x="11090" y="2773"/>
                </a:lnTo>
                <a:lnTo>
                  <a:pt x="10397" y="2773"/>
                </a:lnTo>
                <a:lnTo>
                  <a:pt x="10397" y="662"/>
                </a:lnTo>
                <a:close/>
                <a:moveTo>
                  <a:pt x="6270" y="5577"/>
                </a:moveTo>
                <a:lnTo>
                  <a:pt x="6270" y="9074"/>
                </a:lnTo>
                <a:lnTo>
                  <a:pt x="5546" y="9074"/>
                </a:lnTo>
                <a:lnTo>
                  <a:pt x="5546" y="5577"/>
                </a:lnTo>
                <a:close/>
                <a:moveTo>
                  <a:pt x="10397" y="5640"/>
                </a:moveTo>
                <a:lnTo>
                  <a:pt x="10397" y="6270"/>
                </a:lnTo>
                <a:lnTo>
                  <a:pt x="9358" y="6270"/>
                </a:lnTo>
                <a:cubicBezTo>
                  <a:pt x="9169" y="6270"/>
                  <a:pt x="9011" y="6427"/>
                  <a:pt x="9011" y="6616"/>
                </a:cubicBezTo>
                <a:cubicBezTo>
                  <a:pt x="9011" y="6805"/>
                  <a:pt x="9169" y="6963"/>
                  <a:pt x="9358" y="6963"/>
                </a:cubicBezTo>
                <a:lnTo>
                  <a:pt x="10397" y="6963"/>
                </a:lnTo>
                <a:lnTo>
                  <a:pt x="10397" y="7688"/>
                </a:lnTo>
                <a:lnTo>
                  <a:pt x="9358" y="7688"/>
                </a:lnTo>
                <a:cubicBezTo>
                  <a:pt x="9169" y="7688"/>
                  <a:pt x="9011" y="7845"/>
                  <a:pt x="9011" y="8034"/>
                </a:cubicBezTo>
                <a:cubicBezTo>
                  <a:pt x="9011" y="8223"/>
                  <a:pt x="9169" y="8381"/>
                  <a:pt x="9358" y="8381"/>
                </a:cubicBezTo>
                <a:lnTo>
                  <a:pt x="10397" y="8381"/>
                </a:lnTo>
                <a:lnTo>
                  <a:pt x="10397" y="9105"/>
                </a:lnTo>
                <a:lnTo>
                  <a:pt x="8287" y="9105"/>
                </a:lnTo>
                <a:lnTo>
                  <a:pt x="8287" y="5640"/>
                </a:lnTo>
                <a:close/>
                <a:moveTo>
                  <a:pt x="2080" y="7688"/>
                </a:moveTo>
                <a:cubicBezTo>
                  <a:pt x="2301" y="7688"/>
                  <a:pt x="2521" y="7719"/>
                  <a:pt x="2710" y="7845"/>
                </a:cubicBezTo>
                <a:cubicBezTo>
                  <a:pt x="2427" y="7971"/>
                  <a:pt x="2206" y="8129"/>
                  <a:pt x="1954" y="8318"/>
                </a:cubicBezTo>
                <a:lnTo>
                  <a:pt x="1923" y="8349"/>
                </a:lnTo>
                <a:cubicBezTo>
                  <a:pt x="1576" y="8696"/>
                  <a:pt x="1355" y="9200"/>
                  <a:pt x="1355" y="9767"/>
                </a:cubicBezTo>
                <a:cubicBezTo>
                  <a:pt x="1355" y="9956"/>
                  <a:pt x="1418" y="10113"/>
                  <a:pt x="1450" y="10302"/>
                </a:cubicBezTo>
                <a:cubicBezTo>
                  <a:pt x="977" y="10050"/>
                  <a:pt x="694" y="9578"/>
                  <a:pt x="694" y="9074"/>
                </a:cubicBezTo>
                <a:cubicBezTo>
                  <a:pt x="694" y="8318"/>
                  <a:pt x="1324" y="7688"/>
                  <a:pt x="2080" y="7688"/>
                </a:cubicBezTo>
                <a:close/>
                <a:moveTo>
                  <a:pt x="3403" y="8318"/>
                </a:moveTo>
                <a:cubicBezTo>
                  <a:pt x="4191" y="8349"/>
                  <a:pt x="4821" y="8979"/>
                  <a:pt x="4821" y="9735"/>
                </a:cubicBezTo>
                <a:cubicBezTo>
                  <a:pt x="4821" y="9987"/>
                  <a:pt x="4758" y="10239"/>
                  <a:pt x="4600" y="10491"/>
                </a:cubicBezTo>
                <a:lnTo>
                  <a:pt x="2679" y="8538"/>
                </a:lnTo>
                <a:cubicBezTo>
                  <a:pt x="2868" y="8381"/>
                  <a:pt x="3151" y="8318"/>
                  <a:pt x="3403" y="8318"/>
                </a:cubicBezTo>
                <a:close/>
                <a:moveTo>
                  <a:pt x="2238" y="9074"/>
                </a:moveTo>
                <a:lnTo>
                  <a:pt x="4128" y="10964"/>
                </a:lnTo>
                <a:cubicBezTo>
                  <a:pt x="3939" y="11059"/>
                  <a:pt x="3687" y="11122"/>
                  <a:pt x="3466" y="11122"/>
                </a:cubicBezTo>
                <a:cubicBezTo>
                  <a:pt x="3448" y="11122"/>
                  <a:pt x="3430" y="11123"/>
                  <a:pt x="3412" y="11123"/>
                </a:cubicBezTo>
                <a:cubicBezTo>
                  <a:pt x="2680" y="11123"/>
                  <a:pt x="2080" y="10504"/>
                  <a:pt x="2080" y="9735"/>
                </a:cubicBezTo>
                <a:cubicBezTo>
                  <a:pt x="2080" y="9483"/>
                  <a:pt x="2143" y="9263"/>
                  <a:pt x="2238" y="9074"/>
                </a:cubicBezTo>
                <a:close/>
                <a:moveTo>
                  <a:pt x="10334" y="3466"/>
                </a:moveTo>
                <a:lnTo>
                  <a:pt x="10334" y="4884"/>
                </a:lnTo>
                <a:lnTo>
                  <a:pt x="7940" y="4884"/>
                </a:lnTo>
                <a:cubicBezTo>
                  <a:pt x="7751" y="4884"/>
                  <a:pt x="7593" y="5041"/>
                  <a:pt x="7593" y="5230"/>
                </a:cubicBezTo>
                <a:lnTo>
                  <a:pt x="7593" y="9420"/>
                </a:lnTo>
                <a:cubicBezTo>
                  <a:pt x="7593" y="9609"/>
                  <a:pt x="7751" y="9767"/>
                  <a:pt x="7940" y="9767"/>
                </a:cubicBezTo>
                <a:lnTo>
                  <a:pt x="10397" y="9767"/>
                </a:lnTo>
                <a:lnTo>
                  <a:pt x="10397" y="10806"/>
                </a:lnTo>
                <a:cubicBezTo>
                  <a:pt x="10397" y="10996"/>
                  <a:pt x="10240" y="11153"/>
                  <a:pt x="10019" y="11153"/>
                </a:cubicBezTo>
                <a:lnTo>
                  <a:pt x="5861" y="11153"/>
                </a:lnTo>
                <a:cubicBezTo>
                  <a:pt x="5672" y="11153"/>
                  <a:pt x="5514" y="10996"/>
                  <a:pt x="5514" y="10806"/>
                </a:cubicBezTo>
                <a:lnTo>
                  <a:pt x="5514" y="9767"/>
                </a:lnTo>
                <a:lnTo>
                  <a:pt x="6522" y="9767"/>
                </a:lnTo>
                <a:cubicBezTo>
                  <a:pt x="6711" y="9767"/>
                  <a:pt x="6869" y="9609"/>
                  <a:pt x="6869" y="9420"/>
                </a:cubicBezTo>
                <a:lnTo>
                  <a:pt x="6869" y="5230"/>
                </a:lnTo>
                <a:cubicBezTo>
                  <a:pt x="6869" y="5041"/>
                  <a:pt x="6711" y="4884"/>
                  <a:pt x="6522" y="4884"/>
                </a:cubicBezTo>
                <a:lnTo>
                  <a:pt x="5514" y="4884"/>
                </a:lnTo>
                <a:lnTo>
                  <a:pt x="5514" y="3466"/>
                </a:lnTo>
                <a:close/>
                <a:moveTo>
                  <a:pt x="5199" y="0"/>
                </a:moveTo>
                <a:cubicBezTo>
                  <a:pt x="4600" y="0"/>
                  <a:pt x="4159" y="473"/>
                  <a:pt x="4159" y="1040"/>
                </a:cubicBezTo>
                <a:lnTo>
                  <a:pt x="4159" y="3119"/>
                </a:lnTo>
                <a:cubicBezTo>
                  <a:pt x="4159" y="3308"/>
                  <a:pt x="4317" y="3466"/>
                  <a:pt x="4506" y="3466"/>
                </a:cubicBezTo>
                <a:lnTo>
                  <a:pt x="4884" y="3466"/>
                </a:lnTo>
                <a:lnTo>
                  <a:pt x="4884" y="8192"/>
                </a:lnTo>
                <a:cubicBezTo>
                  <a:pt x="4569" y="7908"/>
                  <a:pt x="4128" y="7719"/>
                  <a:pt x="3655" y="7688"/>
                </a:cubicBezTo>
                <a:cubicBezTo>
                  <a:pt x="3277" y="7246"/>
                  <a:pt x="2710" y="6963"/>
                  <a:pt x="2080" y="6963"/>
                </a:cubicBezTo>
                <a:cubicBezTo>
                  <a:pt x="946" y="6963"/>
                  <a:pt x="1" y="7908"/>
                  <a:pt x="1" y="9074"/>
                </a:cubicBezTo>
                <a:cubicBezTo>
                  <a:pt x="1" y="10176"/>
                  <a:pt x="820" y="11027"/>
                  <a:pt x="1923" y="11153"/>
                </a:cubicBezTo>
                <a:cubicBezTo>
                  <a:pt x="2332" y="11594"/>
                  <a:pt x="2868" y="11846"/>
                  <a:pt x="3498" y="11846"/>
                </a:cubicBezTo>
                <a:cubicBezTo>
                  <a:pt x="4065" y="11846"/>
                  <a:pt x="4506" y="11657"/>
                  <a:pt x="4916" y="11311"/>
                </a:cubicBezTo>
                <a:cubicBezTo>
                  <a:pt x="4916" y="11311"/>
                  <a:pt x="4979" y="11279"/>
                  <a:pt x="4979" y="11216"/>
                </a:cubicBezTo>
                <a:cubicBezTo>
                  <a:pt x="5136" y="11594"/>
                  <a:pt x="5514" y="11846"/>
                  <a:pt x="5924" y="11846"/>
                </a:cubicBezTo>
                <a:lnTo>
                  <a:pt x="10114" y="11846"/>
                </a:lnTo>
                <a:cubicBezTo>
                  <a:pt x="10712" y="11846"/>
                  <a:pt x="11122" y="11374"/>
                  <a:pt x="11122" y="10838"/>
                </a:cubicBezTo>
                <a:lnTo>
                  <a:pt x="11122" y="3497"/>
                </a:lnTo>
                <a:lnTo>
                  <a:pt x="11500" y="3497"/>
                </a:lnTo>
                <a:cubicBezTo>
                  <a:pt x="11689" y="3497"/>
                  <a:pt x="11847" y="3340"/>
                  <a:pt x="11847" y="3151"/>
                </a:cubicBezTo>
                <a:lnTo>
                  <a:pt x="11847" y="1072"/>
                </a:lnTo>
                <a:cubicBezTo>
                  <a:pt x="11752" y="441"/>
                  <a:pt x="11343" y="0"/>
                  <a:pt x="1074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0" name="Google Shape;430;p37"/>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431" name="Google Shape;431;p37"/>
          <p:cNvPicPr preferRelativeResize="0"/>
          <p:nvPr/>
        </p:nvPicPr>
        <p:blipFill rotWithShape="1">
          <a:blip r:embed="rId5">
            <a:alphaModFix/>
          </a:blip>
          <a:srcRect b="5234" l="11596" r="3195" t="11005"/>
          <a:stretch/>
        </p:blipFill>
        <p:spPr>
          <a:xfrm>
            <a:off x="-3466475" y="412210"/>
            <a:ext cx="3466446" cy="2271574"/>
          </a:xfrm>
          <a:prstGeom prst="rect">
            <a:avLst/>
          </a:prstGeom>
          <a:noFill/>
          <a:ln cap="flat" cmpd="sng" w="9525">
            <a:solidFill>
              <a:schemeClr val="dk2"/>
            </a:solidFill>
            <a:prstDash val="dot"/>
            <a:round/>
            <a:headEnd len="sm" w="sm" type="none"/>
            <a:tailEnd len="sm" w="sm" type="none"/>
          </a:ln>
        </p:spPr>
      </p:pic>
      <p:sp>
        <p:nvSpPr>
          <p:cNvPr id="432" name="Google Shape;432;p37"/>
          <p:cNvSpPr txBox="1"/>
          <p:nvPr/>
        </p:nvSpPr>
        <p:spPr>
          <a:xfrm>
            <a:off x="-5405000" y="769788"/>
            <a:ext cx="1329300" cy="615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CC0000"/>
                </a:solidFill>
                <a:latin typeface="Mada"/>
                <a:ea typeface="Mada"/>
                <a:cs typeface="Mada"/>
                <a:sym typeface="Mada"/>
              </a:rPr>
              <a:t>Algorithm from Dr slides</a:t>
            </a:r>
            <a:endParaRPr b="1">
              <a:solidFill>
                <a:srgbClr val="CC0000"/>
              </a:solidFill>
              <a:latin typeface="Mada"/>
              <a:ea typeface="Mada"/>
              <a:cs typeface="Mada"/>
              <a:sym typeface="Mada"/>
            </a:endParaRPr>
          </a:p>
        </p:txBody>
      </p:sp>
      <p:cxnSp>
        <p:nvCxnSpPr>
          <p:cNvPr id="433" name="Google Shape;433;p37"/>
          <p:cNvCxnSpPr>
            <a:stCxn id="432" idx="3"/>
            <a:endCxn id="431" idx="1"/>
          </p:cNvCxnSpPr>
          <p:nvPr/>
        </p:nvCxnSpPr>
        <p:spPr>
          <a:xfrm>
            <a:off x="-4075700" y="1077588"/>
            <a:ext cx="609300" cy="470400"/>
          </a:xfrm>
          <a:prstGeom prst="curvedConnector3">
            <a:avLst>
              <a:gd fmla="val 49994" name="adj1"/>
            </a:avLst>
          </a:prstGeom>
          <a:noFill/>
          <a:ln cap="flat" cmpd="sng" w="9525">
            <a:solidFill>
              <a:schemeClr val="dk2"/>
            </a:solidFill>
            <a:prstDash val="dot"/>
            <a:round/>
            <a:headEnd len="med" w="med" type="none"/>
            <a:tailEnd len="med" w="med" type="none"/>
          </a:ln>
        </p:spPr>
      </p:cxnSp>
      <p:sp>
        <p:nvSpPr>
          <p:cNvPr id="434" name="Google Shape;434;p37"/>
          <p:cNvSpPr/>
          <p:nvPr/>
        </p:nvSpPr>
        <p:spPr>
          <a:xfrm>
            <a:off x="13650" y="0"/>
            <a:ext cx="935100" cy="489000"/>
          </a:xfrm>
          <a:prstGeom prst="rect">
            <a:avLst/>
          </a:prstGeom>
          <a:solidFill>
            <a:srgbClr val="1C45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EXTRA</a:t>
            </a:r>
            <a:endParaRPr b="1" sz="1800">
              <a:solidFill>
                <a:srgbClr val="FFFFFF"/>
              </a:solidFill>
              <a:latin typeface="Mada"/>
              <a:ea typeface="Mada"/>
              <a:cs typeface="Mada"/>
              <a:sym typeface="Mada"/>
            </a:endParaRPr>
          </a:p>
        </p:txBody>
      </p:sp>
      <p:sp>
        <p:nvSpPr>
          <p:cNvPr id="435" name="Google Shape;435;p37"/>
          <p:cNvSpPr txBox="1"/>
          <p:nvPr/>
        </p:nvSpPr>
        <p:spPr>
          <a:xfrm>
            <a:off x="745300" y="1518250"/>
            <a:ext cx="6476400" cy="369300"/>
          </a:xfrm>
          <a:prstGeom prst="rect">
            <a:avLst/>
          </a:prstGeom>
          <a:noFill/>
          <a:ln>
            <a:noFill/>
          </a:ln>
        </p:spPr>
        <p:txBody>
          <a:bodyPr anchorCtr="0" anchor="t" bIns="91425" lIns="91425" spcFirstLastPara="1" rIns="91425" wrap="square" tIns="91425">
            <a:spAutoFit/>
          </a:bodyPr>
          <a:lstStyle/>
          <a:p>
            <a:pPr indent="-198600" lvl="0" marL="352799"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C</a:t>
            </a:r>
            <a:r>
              <a:rPr b="1" lang="ar" sz="1200">
                <a:solidFill>
                  <a:srgbClr val="999999"/>
                </a:solidFill>
                <a:latin typeface="Mada"/>
                <a:ea typeface="Mada"/>
                <a:cs typeface="Mada"/>
                <a:sym typeface="Mada"/>
              </a:rPr>
              <a:t>eftriaxone</a:t>
            </a:r>
            <a:r>
              <a:rPr b="1" lang="ar" sz="1200">
                <a:solidFill>
                  <a:srgbClr val="999999"/>
                </a:solidFill>
                <a:latin typeface="Mada"/>
                <a:ea typeface="Mada"/>
                <a:cs typeface="Mada"/>
                <a:sym typeface="Mada"/>
              </a:rPr>
              <a:t> and vancomycin should always be administered</a:t>
            </a:r>
            <a:endParaRPr b="1" sz="1200">
              <a:solidFill>
                <a:srgbClr val="999999"/>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8"/>
          <p:cNvSpPr txBox="1"/>
          <p:nvPr>
            <p:ph idx="12" type="sldNum"/>
          </p:nvPr>
        </p:nvSpPr>
        <p:spPr>
          <a:xfrm>
            <a:off x="7096400" y="0"/>
            <a:ext cx="4635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41" name="Google Shape;441;p38"/>
          <p:cNvSpPr txBox="1"/>
          <p:nvPr/>
        </p:nvSpPr>
        <p:spPr>
          <a:xfrm>
            <a:off x="247488" y="4378925"/>
            <a:ext cx="705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Prevention of meningitis</a:t>
            </a:r>
            <a:endParaRPr b="1" sz="2200">
              <a:solidFill>
                <a:srgbClr val="1C4588"/>
              </a:solidFill>
              <a:highlight>
                <a:schemeClr val="accent5"/>
              </a:highlight>
              <a:latin typeface="Mada"/>
              <a:ea typeface="Mada"/>
              <a:cs typeface="Mada"/>
              <a:sym typeface="Mada"/>
            </a:endParaRPr>
          </a:p>
        </p:txBody>
      </p:sp>
      <p:graphicFrame>
        <p:nvGraphicFramePr>
          <p:cNvPr id="442" name="Google Shape;442;p38"/>
          <p:cNvGraphicFramePr/>
          <p:nvPr/>
        </p:nvGraphicFramePr>
        <p:xfrm>
          <a:off x="359942" y="4905716"/>
          <a:ext cx="3000000" cy="3000000"/>
        </p:xfrm>
        <a:graphic>
          <a:graphicData uri="http://schemas.openxmlformats.org/drawingml/2006/table">
            <a:tbl>
              <a:tblPr>
                <a:noFill/>
                <a:tableStyleId>{DD3E3BDE-1201-42ED-81F7-126AF07E110D}</a:tableStyleId>
              </a:tblPr>
              <a:tblGrid>
                <a:gridCol w="6876425"/>
              </a:tblGrid>
              <a:tr h="2750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Vaccination</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125750">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Vaccinate all adults &gt;65 years for S. pneumoniae.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Vaccinate asplenic patients for S. pneumoniae, N. meningitidis, and H. influenzae (encapsulated organisms).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Vaccinate immunocompromised patients for N. meningitidis.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Vaccines are available for most meningococcal subgroups but not group B, which is one of the most common serogroups isolated in many countries.</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25750">
                <a:tc vMerge="1"/>
              </a:tr>
              <a:tr h="125750">
                <a:tc vMerge="1"/>
              </a:tr>
              <a:tr h="125750">
                <a:tc vMerge="1"/>
              </a:tr>
              <a:tr h="362850">
                <a:tc vMerge="1"/>
              </a:tr>
            </a:tbl>
          </a:graphicData>
        </a:graphic>
      </p:graphicFrame>
      <p:pic>
        <p:nvPicPr>
          <p:cNvPr id="443" name="Google Shape;443;p38"/>
          <p:cNvPicPr preferRelativeResize="0"/>
          <p:nvPr/>
        </p:nvPicPr>
        <p:blipFill>
          <a:blip r:embed="rId3">
            <a:alphaModFix/>
          </a:blip>
          <a:stretch>
            <a:fillRect/>
          </a:stretch>
        </p:blipFill>
        <p:spPr>
          <a:xfrm>
            <a:off x="7743324" y="996822"/>
            <a:ext cx="1530401" cy="1597049"/>
          </a:xfrm>
          <a:prstGeom prst="rect">
            <a:avLst/>
          </a:prstGeom>
          <a:noFill/>
          <a:ln>
            <a:noFill/>
          </a:ln>
        </p:spPr>
      </p:pic>
      <p:graphicFrame>
        <p:nvGraphicFramePr>
          <p:cNvPr id="444" name="Google Shape;444;p38"/>
          <p:cNvGraphicFramePr/>
          <p:nvPr/>
        </p:nvGraphicFramePr>
        <p:xfrm>
          <a:off x="7743327" y="2702412"/>
          <a:ext cx="3000000" cy="3000000"/>
        </p:xfrm>
        <a:graphic>
          <a:graphicData uri="http://schemas.openxmlformats.org/drawingml/2006/table">
            <a:tbl>
              <a:tblPr>
                <a:noFill/>
                <a:tableStyleId>{DD3E3BDE-1201-42ED-81F7-126AF07E110D}</a:tableStyleId>
              </a:tblPr>
              <a:tblGrid>
                <a:gridCol w="5341075"/>
                <a:gridCol w="1781175"/>
              </a:tblGrid>
              <a:tr h="209550">
                <a:tc>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Complications</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 </a:t>
                      </a:r>
                      <a:r>
                        <a:rPr b="1" lang="ar" sz="1200">
                          <a:solidFill>
                            <a:schemeClr val="lt1"/>
                          </a:solidFill>
                          <a:latin typeface="Mada"/>
                          <a:ea typeface="Mada"/>
                          <a:cs typeface="Mada"/>
                          <a:sym typeface="Mada"/>
                        </a:rPr>
                        <a:t>Sequelae</a:t>
                      </a:r>
                      <a:r>
                        <a:rPr b="1" lang="ar"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86782"/>
                    </a:solidFill>
                  </a:tcPr>
                </a:tc>
              </a:tr>
              <a:tr h="205150">
                <a:tc rowSpan="5">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Hydrocephalus </a:t>
                      </a:r>
                      <a:r>
                        <a:rPr lang="ar" sz="1200">
                          <a:solidFill>
                            <a:srgbClr val="6AA84F"/>
                          </a:solidFill>
                          <a:latin typeface="Mada"/>
                          <a:ea typeface="Mada"/>
                          <a:cs typeface="Mada"/>
                          <a:sym typeface="Mada"/>
                        </a:rPr>
                        <a:t>(in pediatrics)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Seizures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SIADH </a:t>
                      </a:r>
                      <a:endParaRPr sz="1200">
                        <a:latin typeface="Mada"/>
                        <a:ea typeface="Mada"/>
                        <a:cs typeface="Mada"/>
                        <a:sym typeface="Mada"/>
                      </a:endParaRPr>
                    </a:p>
                    <a:p>
                      <a:pPr indent="0" lvl="0" marL="457200" rtl="0" algn="l">
                        <a:spcBef>
                          <a:spcPts val="0"/>
                        </a:spcBef>
                        <a:spcAft>
                          <a:spcPts val="0"/>
                        </a:spcAft>
                        <a:buNone/>
                      </a:pPr>
                      <a:r>
                        <a:rPr lang="ar" sz="1200">
                          <a:solidFill>
                            <a:srgbClr val="6AA84F"/>
                          </a:solidFill>
                          <a:latin typeface="Mada"/>
                          <a:ea typeface="Mada"/>
                          <a:cs typeface="Mada"/>
                          <a:sym typeface="Mada"/>
                        </a:rPr>
                        <a:t>(present with persistent hyponatremia)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Subdural effusions &amp; empyema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Septic sinus or cortical vein thrombosis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Arterial ischemia / infarction (inflammatory vasculitis</a:t>
                      </a:r>
                      <a:r>
                        <a:rPr baseline="30000" lang="ar" sz="1200">
                          <a:latin typeface="Mada"/>
                          <a:ea typeface="Mada"/>
                          <a:cs typeface="Mada"/>
                          <a:sym typeface="Mada"/>
                        </a:rPr>
                        <a:t>2</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CN Palsies (esp deafness)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Septic shock / multi-organ failure from bacteremia (esp meningococcus &amp; pneumococcus)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Risk of adrenal hemorrhage with hypo-adrenalism (Waterhouse-Friderichsen syndrome)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Deafness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Brain damage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Hydrocephalus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sequela is very specifically something that is leftover after a disease</a:t>
                      </a:r>
                      <a:endParaRPr sz="1200">
                        <a:solidFill>
                          <a:srgbClr val="999999"/>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05150">
                <a:tc vMerge="1"/>
                <a:tc vMerge="1"/>
              </a:tr>
              <a:tr h="205150">
                <a:tc vMerge="1"/>
                <a:tc vMerge="1"/>
              </a:tr>
              <a:tr h="205150">
                <a:tc vMerge="1"/>
                <a:tc vMerge="1"/>
              </a:tr>
              <a:tr h="969550">
                <a:tc vMerge="1"/>
                <a:tc vMerge="1"/>
              </a:tr>
            </a:tbl>
          </a:graphicData>
        </a:graphic>
      </p:graphicFrame>
      <p:pic>
        <p:nvPicPr>
          <p:cNvPr id="445" name="Google Shape;445;p38"/>
          <p:cNvPicPr preferRelativeResize="0"/>
          <p:nvPr/>
        </p:nvPicPr>
        <p:blipFill>
          <a:blip r:embed="rId4">
            <a:alphaModFix/>
          </a:blip>
          <a:stretch>
            <a:fillRect/>
          </a:stretch>
        </p:blipFill>
        <p:spPr>
          <a:xfrm>
            <a:off x="10979575" y="3043763"/>
            <a:ext cx="2104827" cy="1115351"/>
          </a:xfrm>
          <a:prstGeom prst="rect">
            <a:avLst/>
          </a:prstGeom>
          <a:noFill/>
          <a:ln>
            <a:noFill/>
          </a:ln>
        </p:spPr>
      </p:pic>
      <p:sp>
        <p:nvSpPr>
          <p:cNvPr id="446" name="Google Shape;446;p3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Management </a:t>
            </a:r>
            <a:r>
              <a:rPr b="1" i="1" lang="ar" sz="2600">
                <a:solidFill>
                  <a:schemeClr val="dk1"/>
                </a:solidFill>
                <a:latin typeface="Mada"/>
                <a:ea typeface="Mada"/>
                <a:cs typeface="Mada"/>
                <a:sym typeface="Mada"/>
              </a:rPr>
              <a:t>cont’ </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latin typeface="Alegreya"/>
              <a:ea typeface="Alegreya"/>
              <a:cs typeface="Alegreya"/>
              <a:sym typeface="Alegreya"/>
            </a:endParaRPr>
          </a:p>
        </p:txBody>
      </p:sp>
      <p:sp>
        <p:nvSpPr>
          <p:cNvPr id="447" name="Google Shape;447;p38"/>
          <p:cNvSpPr txBox="1"/>
          <p:nvPr/>
        </p:nvSpPr>
        <p:spPr>
          <a:xfrm>
            <a:off x="236899" y="6985875"/>
            <a:ext cx="1415400" cy="1379700"/>
          </a:xfrm>
          <a:prstGeom prst="rect">
            <a:avLst/>
          </a:prstGeom>
          <a:noFill/>
          <a:ln cap="flat" cmpd="sng" w="2857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CC0000"/>
              </a:solidFill>
              <a:latin typeface="Mada"/>
              <a:ea typeface="Mada"/>
              <a:cs typeface="Mada"/>
              <a:sym typeface="Mada"/>
            </a:endParaRPr>
          </a:p>
        </p:txBody>
      </p:sp>
      <p:cxnSp>
        <p:nvCxnSpPr>
          <p:cNvPr id="448" name="Google Shape;448;p38"/>
          <p:cNvCxnSpPr>
            <a:stCxn id="447" idx="3"/>
            <a:endCxn id="449" idx="1"/>
          </p:cNvCxnSpPr>
          <p:nvPr/>
        </p:nvCxnSpPr>
        <p:spPr>
          <a:xfrm>
            <a:off x="1652299" y="7675725"/>
            <a:ext cx="918600" cy="498000"/>
          </a:xfrm>
          <a:prstGeom prst="curvedConnector3">
            <a:avLst>
              <a:gd fmla="val 49999" name="adj1"/>
            </a:avLst>
          </a:prstGeom>
          <a:noFill/>
          <a:ln cap="flat" cmpd="sng" w="28575">
            <a:solidFill>
              <a:schemeClr val="accent2"/>
            </a:solidFill>
            <a:prstDash val="solid"/>
            <a:round/>
            <a:headEnd len="med" w="med" type="none"/>
            <a:tailEnd len="med" w="med" type="none"/>
          </a:ln>
        </p:spPr>
      </p:cxnSp>
      <p:sp>
        <p:nvSpPr>
          <p:cNvPr id="450" name="Google Shape;450;p38"/>
          <p:cNvSpPr txBox="1"/>
          <p:nvPr/>
        </p:nvSpPr>
        <p:spPr>
          <a:xfrm>
            <a:off x="290138" y="870225"/>
            <a:ext cx="7050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Neurobrucellosis </a:t>
            </a:r>
            <a:endParaRPr b="1" sz="2200">
              <a:highlight>
                <a:schemeClr val="accent5"/>
              </a:highlight>
              <a:latin typeface="Mada"/>
              <a:ea typeface="Mada"/>
              <a:cs typeface="Mada"/>
              <a:sym typeface="Mada"/>
            </a:endParaRPr>
          </a:p>
        </p:txBody>
      </p:sp>
      <p:sp>
        <p:nvSpPr>
          <p:cNvPr id="451" name="Google Shape;451;p38"/>
          <p:cNvSpPr txBox="1"/>
          <p:nvPr/>
        </p:nvSpPr>
        <p:spPr>
          <a:xfrm>
            <a:off x="436975" y="1326125"/>
            <a:ext cx="6876300" cy="1597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General info:</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Brucellosis is an enzootic infection (i.e. endemic in animals) caused by Gram-negative bacilli.</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Infected animals may excrete Brucella spp. in their milk for prolonged periods and human infection is acquired by ingesting contaminated dairy products (especially </a:t>
            </a:r>
            <a:r>
              <a:rPr b="1" lang="ar" sz="1200">
                <a:solidFill>
                  <a:srgbClr val="CC0000"/>
                </a:solidFill>
                <a:latin typeface="Mada"/>
                <a:ea typeface="Mada"/>
                <a:cs typeface="Mada"/>
                <a:sym typeface="Mada"/>
              </a:rPr>
              <a:t>unpasteurised milk</a:t>
            </a:r>
            <a:r>
              <a:rPr lang="ar" sz="1200">
                <a:solidFill>
                  <a:srgbClr val="1C4588"/>
                </a:solidFill>
                <a:latin typeface="Mada"/>
                <a:ea typeface="Mada"/>
                <a:cs typeface="Mada"/>
                <a:sym typeface="Mada"/>
              </a:rPr>
              <a:t>), uncooked meat or offal.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B. melitensis causes the most severe disease</a:t>
            </a:r>
            <a:r>
              <a:rPr lang="ar" sz="1200">
                <a:solidFill>
                  <a:srgbClr val="1C4588"/>
                </a:solidFill>
                <a:latin typeface="Mada"/>
                <a:ea typeface="Mada"/>
                <a:cs typeface="Mada"/>
                <a:sym typeface="Mada"/>
              </a:rPr>
              <a:t>; B. suis is often associated with abscess formation.</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Treatment:</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Doxycycline</a:t>
            </a:r>
            <a:r>
              <a:rPr lang="ar" sz="1200">
                <a:latin typeface="Mada"/>
                <a:ea typeface="Mada"/>
                <a:cs typeface="Mada"/>
                <a:sym typeface="Mada"/>
              </a:rPr>
              <a:t> 100mg IV/po bid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6AA84F"/>
                </a:solidFill>
                <a:latin typeface="Mada"/>
                <a:ea typeface="Mada"/>
                <a:cs typeface="Mada"/>
                <a:sym typeface="Mada"/>
              </a:rPr>
              <a:t>Plus</a:t>
            </a:r>
            <a:r>
              <a:rPr lang="ar" sz="1200">
                <a:latin typeface="Mada"/>
                <a:ea typeface="Mada"/>
                <a:cs typeface="Mada"/>
                <a:sym typeface="Mada"/>
              </a:rPr>
              <a:t> Rifampin 600-900mg po od</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6AA84F"/>
                </a:solidFill>
                <a:latin typeface="Mada"/>
                <a:ea typeface="Mada"/>
                <a:cs typeface="Mada"/>
                <a:sym typeface="Mada"/>
              </a:rPr>
              <a:t>Plus</a:t>
            </a:r>
            <a:r>
              <a:rPr lang="ar" sz="1200">
                <a:latin typeface="Mada"/>
                <a:ea typeface="Mada"/>
                <a:cs typeface="Mada"/>
                <a:sym typeface="Mada"/>
              </a:rPr>
              <a:t> Ceftriaxone 2gm IV q12h</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Duration?</a:t>
            </a:r>
            <a:endParaRPr b="1"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Continue until CSF is normal (3-12 months); </a:t>
            </a:r>
            <a:r>
              <a:rPr lang="ar" sz="1200">
                <a:solidFill>
                  <a:srgbClr val="6AA84F"/>
                </a:solidFill>
                <a:latin typeface="Mada"/>
                <a:ea typeface="Mada"/>
                <a:cs typeface="Mada"/>
                <a:sym typeface="Mada"/>
              </a:rPr>
              <a:t>duration vary based on symptoms and MRI changes</a:t>
            </a:r>
            <a:endParaRPr sz="1200">
              <a:solidFill>
                <a:srgbClr val="6AA84F"/>
              </a:solidFill>
              <a:latin typeface="Mada"/>
              <a:ea typeface="Mada"/>
              <a:cs typeface="Mada"/>
              <a:sym typeface="Mada"/>
            </a:endParaRPr>
          </a:p>
        </p:txBody>
      </p:sp>
      <p:grpSp>
        <p:nvGrpSpPr>
          <p:cNvPr id="452" name="Google Shape;452;p38"/>
          <p:cNvGrpSpPr/>
          <p:nvPr/>
        </p:nvGrpSpPr>
        <p:grpSpPr>
          <a:xfrm>
            <a:off x="332566" y="7086528"/>
            <a:ext cx="1240568" cy="1115357"/>
            <a:chOff x="-22859750" y="2335900"/>
            <a:chExt cx="296950" cy="294375"/>
          </a:xfrm>
        </p:grpSpPr>
        <p:sp>
          <p:nvSpPr>
            <p:cNvPr id="453" name="Google Shape;453;p38"/>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8"/>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8"/>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38"/>
          <p:cNvSpPr/>
          <p:nvPr/>
        </p:nvSpPr>
        <p:spPr>
          <a:xfrm>
            <a:off x="2570875" y="6673750"/>
            <a:ext cx="4742400" cy="3000000"/>
          </a:xfrm>
          <a:prstGeom prst="roundRect">
            <a:avLst>
              <a:gd fmla="val 16667"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600">
                <a:solidFill>
                  <a:schemeClr val="dk1"/>
                </a:solidFill>
                <a:highlight>
                  <a:schemeClr val="accent5"/>
                </a:highlight>
                <a:latin typeface="Mada"/>
                <a:ea typeface="Mada"/>
                <a:cs typeface="Mada"/>
                <a:sym typeface="Mada"/>
              </a:rPr>
              <a:t>Complications of meningitis</a:t>
            </a:r>
            <a:endParaRPr b="1" sz="16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Hydrocephalus</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(in pediatrics)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Seizures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Syndrome of inappropriate ADH secretion (SIADH) </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present with refractory hyponatremia)</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Subdural effusions &amp; empyema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Septic sinus or cortical vein thrombosis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Arterial ischemia / infarction (inflammatory vasculitis)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VZV and  aspergillus infections can cause stroke + meningitis or encephalitis.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1C4588"/>
                </a:solidFill>
                <a:latin typeface="Mada"/>
                <a:ea typeface="Mada"/>
                <a:cs typeface="Mada"/>
                <a:sym typeface="Mada"/>
              </a:rPr>
              <a:t>Most common: </a:t>
            </a:r>
            <a:r>
              <a:rPr lang="ar" sz="1200">
                <a:solidFill>
                  <a:schemeClr val="dk1"/>
                </a:solidFill>
                <a:latin typeface="Mada"/>
                <a:ea typeface="Mada"/>
                <a:cs typeface="Mada"/>
                <a:sym typeface="Mada"/>
              </a:rPr>
              <a:t>CN Palsies (esp. </a:t>
            </a:r>
            <a:r>
              <a:rPr b="1" lang="ar" sz="1200">
                <a:solidFill>
                  <a:srgbClr val="CC0000"/>
                </a:solidFill>
                <a:latin typeface="Mada"/>
                <a:ea typeface="Mada"/>
                <a:cs typeface="Mada"/>
                <a:sym typeface="Mada"/>
              </a:rPr>
              <a:t>deafness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Septic shock / multi-organ failure from bacteremia (esp meningococcus &amp; pneumococcus) </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Risk of adrenal hemorrhage with hypo-adrenalism </a:t>
            </a:r>
            <a:r>
              <a:rPr b="1" lang="ar" sz="1200">
                <a:solidFill>
                  <a:schemeClr val="dk1"/>
                </a:solidFill>
                <a:latin typeface="Mada"/>
                <a:ea typeface="Mada"/>
                <a:cs typeface="Mada"/>
                <a:sym typeface="Mada"/>
              </a:rPr>
              <a:t>(Waterhouse-Friderichsen syndrome)</a:t>
            </a:r>
            <a:r>
              <a:rPr lang="ar" sz="1200">
                <a:solidFill>
                  <a:schemeClr val="dk1"/>
                </a:solidFill>
                <a:latin typeface="Mada"/>
                <a:ea typeface="Mada"/>
                <a:cs typeface="Mada"/>
                <a:sym typeface="Mada"/>
              </a:rPr>
              <a:t> </a:t>
            </a:r>
            <a:endParaRPr/>
          </a:p>
        </p:txBody>
      </p:sp>
      <p:sp>
        <p:nvSpPr>
          <p:cNvPr id="456" name="Google Shape;456;p38"/>
          <p:cNvSpPr/>
          <p:nvPr/>
        </p:nvSpPr>
        <p:spPr>
          <a:xfrm>
            <a:off x="7853600" y="9157025"/>
            <a:ext cx="7124700" cy="179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cxnSp>
        <p:nvCxnSpPr>
          <p:cNvPr id="457" name="Google Shape;457;p3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58" name="Google Shape;458;p38"/>
          <p:cNvSpPr txBox="1"/>
          <p:nvPr/>
        </p:nvSpPr>
        <p:spPr>
          <a:xfrm>
            <a:off x="-3533840" y="79498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VZV and  aspergillosis fungal infections can cause stroke + meningitis or encephalitis.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43948"/>
      </a:accent1>
      <a:accent2>
        <a:srgbClr val="986782"/>
      </a:accent2>
      <a:accent3>
        <a:srgbClr val="C6ACBA"/>
      </a:accent3>
      <a:accent4>
        <a:srgbClr val="F5F0F3"/>
      </a:accent4>
      <a:accent5>
        <a:srgbClr val="EAD1D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43948"/>
      </a:accent1>
      <a:accent2>
        <a:srgbClr val="986782"/>
      </a:accent2>
      <a:accent3>
        <a:srgbClr val="C6ACBA"/>
      </a:accent3>
      <a:accent4>
        <a:srgbClr val="F5F0F3"/>
      </a:accent4>
      <a:accent5>
        <a:srgbClr val="EAD1D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