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92000" cx="7560000"/>
  <p:notesSz cx="6858000" cy="9144000"/>
  <p:embeddedFontLst>
    <p:embeddedFont>
      <p:font typeface="Roboto"/>
      <p:regular r:id="rId21"/>
      <p:bold r:id="rId22"/>
      <p:italic r:id="rId23"/>
      <p:boldItalic r:id="rId24"/>
    </p:embeddedFont>
    <p:embeddedFont>
      <p:font typeface="Cabin"/>
      <p:regular r:id="rId25"/>
      <p:bold r:id="rId26"/>
      <p:italic r:id="rId27"/>
      <p:boldItalic r:id="rId28"/>
    </p:embeddedFont>
    <p:embeddedFont>
      <p:font typeface="Mada"/>
      <p:regular r:id="rId29"/>
      <p:bold r:id="rId30"/>
    </p:embeddedFont>
    <p:embeddedFont>
      <p:font typeface="Mada Black"/>
      <p:bold r:id="rId31"/>
    </p:embeddedFont>
    <p:embeddedFont>
      <p:font typeface="Pacifico"/>
      <p:regular r:id="rId32"/>
    </p:embeddedFont>
    <p:embeddedFont>
      <p:font typeface="Alegreya Regular"/>
      <p:bold r:id="rId33"/>
      <p:boldItalic r:id="rId34"/>
    </p:embeddedFont>
    <p:embeddedFont>
      <p:font typeface="Exo"/>
      <p:regular r:id="rId35"/>
      <p:bold r:id="rId36"/>
      <p:italic r:id="rId37"/>
      <p:boldItalic r:id="rId38"/>
    </p:embeddedFont>
    <p:embeddedFont>
      <p:font typeface="Alegreya"/>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7EA18C-6577-4BC5-9659-3BBCF746B951}">
  <a:tblStyle styleId="{987EA18C-6577-4BC5-9659-3BBCF746B9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bold.fntdata"/><Relationship Id="rId20" Type="http://schemas.openxmlformats.org/officeDocument/2006/relationships/slide" Target="slides/slide14.xml"/><Relationship Id="rId42" Type="http://schemas.openxmlformats.org/officeDocument/2006/relationships/font" Target="fonts/Alegreya-boldItalic.fntdata"/><Relationship Id="rId41" Type="http://schemas.openxmlformats.org/officeDocument/2006/relationships/font" Target="fonts/Alegreya-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bin-bold.fntdata"/><Relationship Id="rId25" Type="http://schemas.openxmlformats.org/officeDocument/2006/relationships/font" Target="fonts/Cabin-regular.fntdata"/><Relationship Id="rId28" Type="http://schemas.openxmlformats.org/officeDocument/2006/relationships/font" Target="fonts/Cabin-boldItalic.fntdata"/><Relationship Id="rId27" Type="http://schemas.openxmlformats.org/officeDocument/2006/relationships/font" Target="fonts/Cabin-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d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Black-bold.fntdata"/><Relationship Id="rId30" Type="http://schemas.openxmlformats.org/officeDocument/2006/relationships/font" Target="fonts/Mada-bold.fntdata"/><Relationship Id="rId11" Type="http://schemas.openxmlformats.org/officeDocument/2006/relationships/slide" Target="slides/slide5.xml"/><Relationship Id="rId33" Type="http://schemas.openxmlformats.org/officeDocument/2006/relationships/font" Target="fonts/AlegreyaRegular-bold.fntdata"/><Relationship Id="rId10" Type="http://schemas.openxmlformats.org/officeDocument/2006/relationships/slide" Target="slides/slide4.xml"/><Relationship Id="rId32" Type="http://schemas.openxmlformats.org/officeDocument/2006/relationships/font" Target="fonts/Pacifico-regular.fntdata"/><Relationship Id="rId13" Type="http://schemas.openxmlformats.org/officeDocument/2006/relationships/slide" Target="slides/slide7.xml"/><Relationship Id="rId35" Type="http://schemas.openxmlformats.org/officeDocument/2006/relationships/font" Target="fonts/Exo-regular.fntdata"/><Relationship Id="rId12" Type="http://schemas.openxmlformats.org/officeDocument/2006/relationships/slide" Target="slides/slide6.xml"/><Relationship Id="rId34" Type="http://schemas.openxmlformats.org/officeDocument/2006/relationships/font" Target="fonts/AlegreyaRegular-boldItalic.fntdata"/><Relationship Id="rId15" Type="http://schemas.openxmlformats.org/officeDocument/2006/relationships/slide" Target="slides/slide9.xml"/><Relationship Id="rId37" Type="http://schemas.openxmlformats.org/officeDocument/2006/relationships/font" Target="fonts/Exo-italic.fntdata"/><Relationship Id="rId14" Type="http://schemas.openxmlformats.org/officeDocument/2006/relationships/slide" Target="slides/slide8.xml"/><Relationship Id="rId36" Type="http://schemas.openxmlformats.org/officeDocument/2006/relationships/font" Target="fonts/Exo-bold.fntdata"/><Relationship Id="rId17" Type="http://schemas.openxmlformats.org/officeDocument/2006/relationships/slide" Target="slides/slide11.xml"/><Relationship Id="rId39" Type="http://schemas.openxmlformats.org/officeDocument/2006/relationships/font" Target="fonts/Alegreya-regular.fntdata"/><Relationship Id="rId16" Type="http://schemas.openxmlformats.org/officeDocument/2006/relationships/slide" Target="slides/slide10.xml"/><Relationship Id="rId38" Type="http://schemas.openxmlformats.org/officeDocument/2006/relationships/font" Target="fonts/Ex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63dee18a2_1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63dee18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9ab55f1c6_0_47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9ab55f1c6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c9ab55f1c6_0_50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c9ab55f1c6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ab4aee31f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ab4aee3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90295c2d6_0_5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90295c2d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90295c2d6_0_10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90295c2d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92c164ab2_1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92c164ab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9ab55f1c6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9ab55f1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c92ce4aa3c_2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c92ce4aa3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c9ab55f1c6_0_30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c9ab55f1c6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9ab55f1c6_0_36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c9ab55f1c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c9ab55f1c6_0_41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c9ab55f1c6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Alegreya"/>
                <a:ea typeface="Alegreya"/>
                <a:cs typeface="Alegreya"/>
                <a:sym typeface="Alegreya"/>
              </a:defRPr>
            </a:lvl1pPr>
            <a:lvl2pPr lvl="1">
              <a:buNone/>
              <a:defRPr sz="2500">
                <a:latin typeface="Alegreya"/>
                <a:ea typeface="Alegreya"/>
                <a:cs typeface="Alegreya"/>
                <a:sym typeface="Alegreya"/>
              </a:defRPr>
            </a:lvl2pPr>
            <a:lvl3pPr lvl="2">
              <a:buNone/>
              <a:defRPr sz="2500">
                <a:latin typeface="Alegreya"/>
                <a:ea typeface="Alegreya"/>
                <a:cs typeface="Alegreya"/>
                <a:sym typeface="Alegreya"/>
              </a:defRPr>
            </a:lvl3pPr>
            <a:lvl4pPr lvl="3">
              <a:buNone/>
              <a:defRPr sz="2500">
                <a:latin typeface="Alegreya"/>
                <a:ea typeface="Alegreya"/>
                <a:cs typeface="Alegreya"/>
                <a:sym typeface="Alegreya"/>
              </a:defRPr>
            </a:lvl4pPr>
            <a:lvl5pPr lvl="4">
              <a:buNone/>
              <a:defRPr sz="2500">
                <a:latin typeface="Alegreya"/>
                <a:ea typeface="Alegreya"/>
                <a:cs typeface="Alegreya"/>
                <a:sym typeface="Alegreya"/>
              </a:defRPr>
            </a:lvl5pPr>
            <a:lvl6pPr lvl="5">
              <a:buNone/>
              <a:defRPr sz="2500">
                <a:latin typeface="Alegreya"/>
                <a:ea typeface="Alegreya"/>
                <a:cs typeface="Alegreya"/>
                <a:sym typeface="Alegreya"/>
              </a:defRPr>
            </a:lvl6pPr>
            <a:lvl7pPr lvl="6">
              <a:buNone/>
              <a:defRPr sz="2500">
                <a:latin typeface="Alegreya"/>
                <a:ea typeface="Alegreya"/>
                <a:cs typeface="Alegreya"/>
                <a:sym typeface="Alegreya"/>
              </a:defRPr>
            </a:lvl7pPr>
            <a:lvl8pPr lvl="7">
              <a:buNone/>
              <a:defRPr sz="2500">
                <a:latin typeface="Alegreya"/>
                <a:ea typeface="Alegreya"/>
                <a:cs typeface="Alegreya"/>
                <a:sym typeface="Alegreya"/>
              </a:defRPr>
            </a:lvl8pPr>
            <a:lvl9pPr lvl="8">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12" name="Google Shape;12;p2"/>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Alegreya"/>
              <a:ea typeface="Alegreya"/>
              <a:cs typeface="Alegreya"/>
              <a:sym typeface="Alegreya"/>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1" name="Google Shape;51;p11"/>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52" name="Google Shape;52;p11"/>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atin typeface="Alegreya"/>
                <a:ea typeface="Alegreya"/>
                <a:cs typeface="Alegreya"/>
                <a:sym typeface="Alegreya"/>
              </a:defRPr>
            </a:lvl1pPr>
            <a:lvl2pPr lvl="1">
              <a:buNone/>
              <a:defRPr>
                <a:latin typeface="Alegreya"/>
                <a:ea typeface="Alegreya"/>
                <a:cs typeface="Alegreya"/>
                <a:sym typeface="Alegreya"/>
              </a:defRPr>
            </a:lvl2pPr>
            <a:lvl3pPr lvl="2">
              <a:buNone/>
              <a:defRPr>
                <a:latin typeface="Alegreya"/>
                <a:ea typeface="Alegreya"/>
                <a:cs typeface="Alegreya"/>
                <a:sym typeface="Alegreya"/>
              </a:defRPr>
            </a:lvl3pPr>
            <a:lvl4pPr lvl="3">
              <a:buNone/>
              <a:defRPr>
                <a:latin typeface="Alegreya"/>
                <a:ea typeface="Alegreya"/>
                <a:cs typeface="Alegreya"/>
                <a:sym typeface="Alegreya"/>
              </a:defRPr>
            </a:lvl4pPr>
            <a:lvl5pPr lvl="4">
              <a:buNone/>
              <a:defRPr>
                <a:latin typeface="Alegreya"/>
                <a:ea typeface="Alegreya"/>
                <a:cs typeface="Alegreya"/>
                <a:sym typeface="Alegreya"/>
              </a:defRPr>
            </a:lvl5pPr>
            <a:lvl6pPr lvl="5">
              <a:buNone/>
              <a:defRPr>
                <a:latin typeface="Alegreya"/>
                <a:ea typeface="Alegreya"/>
                <a:cs typeface="Alegreya"/>
                <a:sym typeface="Alegreya"/>
              </a:defRPr>
            </a:lvl6pPr>
            <a:lvl7pPr lvl="6">
              <a:buNone/>
              <a:defRPr>
                <a:latin typeface="Alegreya"/>
                <a:ea typeface="Alegreya"/>
                <a:cs typeface="Alegreya"/>
                <a:sym typeface="Alegreya"/>
              </a:defRPr>
            </a:lvl7pPr>
            <a:lvl8pPr lvl="7">
              <a:buNone/>
              <a:defRPr>
                <a:latin typeface="Alegreya"/>
                <a:ea typeface="Alegreya"/>
                <a:cs typeface="Alegreya"/>
                <a:sym typeface="Alegreya"/>
              </a:defRPr>
            </a:lvl8pPr>
            <a:lvl9pPr lvl="8">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55" name="Google Shape;55;p12"/>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العنوان 1">
  <p:cSld name="TITLE_1">
    <p:spTree>
      <p:nvGrpSpPr>
        <p:cNvPr id="56" name="Shape 56"/>
        <p:cNvGrpSpPr/>
        <p:nvPr/>
      </p:nvGrpSpPr>
      <p:grpSpPr>
        <a:xfrm>
          <a:off x="0" y="0"/>
          <a:ext cx="0" cy="0"/>
          <a:chOff x="0" y="0"/>
          <a:chExt cx="0" cy="0"/>
        </a:xfrm>
      </p:grpSpPr>
      <p:sp>
        <p:nvSpPr>
          <p:cNvPr id="57" name="Google Shape;57;p13"/>
          <p:cNvSpPr txBox="1"/>
          <p:nvPr>
            <p:ph type="ctrTitle"/>
          </p:nvPr>
        </p:nvSpPr>
        <p:spPr>
          <a:xfrm>
            <a:off x="257712" y="1547778"/>
            <a:ext cx="7044300" cy="42669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3"/>
          <p:cNvSpPr txBox="1"/>
          <p:nvPr>
            <p:ph idx="1" type="subTitle"/>
          </p:nvPr>
        </p:nvSpPr>
        <p:spPr>
          <a:xfrm>
            <a:off x="257705" y="5891409"/>
            <a:ext cx="70443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60" name="Shape 60"/>
        <p:cNvGrpSpPr/>
        <p:nvPr/>
      </p:nvGrpSpPr>
      <p:grpSpPr>
        <a:xfrm>
          <a:off x="0" y="0"/>
          <a:ext cx="0" cy="0"/>
          <a:chOff x="0" y="0"/>
          <a:chExt cx="0" cy="0"/>
        </a:xfrm>
      </p:grpSpPr>
      <p:sp>
        <p:nvSpPr>
          <p:cNvPr id="61" name="Google Shape;61;p14"/>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62" name="Google Shape;62;p1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3" name="Google Shape;63;p14"/>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64" name="Google Shape;64;p14"/>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65" name="Google Shape;65;p14"/>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66" name="Google Shape;66;p14"/>
          <p:cNvGrpSpPr/>
          <p:nvPr/>
        </p:nvGrpSpPr>
        <p:grpSpPr>
          <a:xfrm>
            <a:off x="205413" y="904850"/>
            <a:ext cx="7149175" cy="8714700"/>
            <a:chOff x="217025" y="916300"/>
            <a:chExt cx="7149175" cy="8714700"/>
          </a:xfrm>
        </p:grpSpPr>
        <p:cxnSp>
          <p:nvCxnSpPr>
            <p:cNvPr id="67" name="Google Shape;67;p14"/>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68" name="Google Shape;68;p14"/>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69" name="Google Shape;69;p14"/>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70" name="Google Shape;70;p14"/>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71" name="Google Shape;71;p14"/>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72" name="Google Shape;72;p14"/>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Alegreya Regular"/>
              <a:ea typeface="Alegreya Regular"/>
              <a:cs typeface="Alegreya Regular"/>
              <a:sym typeface="Alegreya Regular"/>
            </a:endParaRPr>
          </a:p>
        </p:txBody>
      </p:sp>
      <p:sp>
        <p:nvSpPr>
          <p:cNvPr id="16" name="Google Shape;16;p3"/>
          <p:cNvSpPr txBox="1"/>
          <p:nvPr>
            <p:ph idx="12" type="sldNum"/>
          </p:nvPr>
        </p:nvSpPr>
        <p:spPr>
          <a:xfrm>
            <a:off x="7018075" y="0"/>
            <a:ext cx="5418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800">
                <a:solidFill>
                  <a:schemeClr val="lt1"/>
                </a:solidFill>
                <a:latin typeface="Mada"/>
                <a:ea typeface="Mada"/>
                <a:cs typeface="Mada"/>
                <a:sym typeface="Mada"/>
              </a:defRPr>
            </a:lvl1pPr>
            <a:lvl2pPr lvl="1">
              <a:buNone/>
              <a:defRPr b="1" sz="1800">
                <a:solidFill>
                  <a:schemeClr val="lt1"/>
                </a:solidFill>
                <a:latin typeface="Mada"/>
                <a:ea typeface="Mada"/>
                <a:cs typeface="Mada"/>
                <a:sym typeface="Mada"/>
              </a:defRPr>
            </a:lvl2pPr>
            <a:lvl3pPr lvl="2">
              <a:buNone/>
              <a:defRPr b="1" sz="1800">
                <a:solidFill>
                  <a:schemeClr val="lt1"/>
                </a:solidFill>
                <a:latin typeface="Mada"/>
                <a:ea typeface="Mada"/>
                <a:cs typeface="Mada"/>
                <a:sym typeface="Mada"/>
              </a:defRPr>
            </a:lvl3pPr>
            <a:lvl4pPr lvl="3">
              <a:buNone/>
              <a:defRPr b="1" sz="1800">
                <a:solidFill>
                  <a:schemeClr val="lt1"/>
                </a:solidFill>
                <a:latin typeface="Mada"/>
                <a:ea typeface="Mada"/>
                <a:cs typeface="Mada"/>
                <a:sym typeface="Mada"/>
              </a:defRPr>
            </a:lvl4pPr>
            <a:lvl5pPr lvl="4">
              <a:buNone/>
              <a:defRPr b="1" sz="1800">
                <a:solidFill>
                  <a:schemeClr val="lt1"/>
                </a:solidFill>
                <a:latin typeface="Mada"/>
                <a:ea typeface="Mada"/>
                <a:cs typeface="Mada"/>
                <a:sym typeface="Mada"/>
              </a:defRPr>
            </a:lvl5pPr>
            <a:lvl6pPr lvl="5">
              <a:buNone/>
              <a:defRPr b="1" sz="1800">
                <a:solidFill>
                  <a:schemeClr val="lt1"/>
                </a:solidFill>
                <a:latin typeface="Mada"/>
                <a:ea typeface="Mada"/>
                <a:cs typeface="Mada"/>
                <a:sym typeface="Mada"/>
              </a:defRPr>
            </a:lvl6pPr>
            <a:lvl7pPr lvl="6">
              <a:buNone/>
              <a:defRPr b="1" sz="1800">
                <a:solidFill>
                  <a:schemeClr val="lt1"/>
                </a:solidFill>
                <a:latin typeface="Mada"/>
                <a:ea typeface="Mada"/>
                <a:cs typeface="Mada"/>
                <a:sym typeface="Mada"/>
              </a:defRPr>
            </a:lvl7pPr>
            <a:lvl8pPr lvl="7">
              <a:buNone/>
              <a:defRPr b="1" sz="1800">
                <a:solidFill>
                  <a:schemeClr val="lt1"/>
                </a:solidFill>
                <a:latin typeface="Mada"/>
                <a:ea typeface="Mada"/>
                <a:cs typeface="Mada"/>
                <a:sym typeface="Mada"/>
              </a:defRPr>
            </a:lvl8pPr>
            <a:lvl9pPr lvl="8">
              <a:buNone/>
              <a:defRPr b="1" sz="1800">
                <a:solidFill>
                  <a:schemeClr val="lt1"/>
                </a:solidFill>
                <a:latin typeface="Mada"/>
                <a:ea typeface="Mada"/>
                <a:cs typeface="Mada"/>
                <a:sym typeface="Mada"/>
              </a:defRPr>
            </a:lvl9pPr>
          </a:lstStyle>
          <a:p>
            <a:pPr indent="0" lvl="0" marL="0" rtl="0" algn="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0" name="Google Shape;20;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1" name="Google Shape;21;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4" name="Google Shape;24;p5"/>
          <p:cNvSpPr txBox="1"/>
          <p:nvPr>
            <p:ph idx="1" type="body"/>
          </p:nvPr>
        </p:nvSpPr>
        <p:spPr>
          <a:xfrm>
            <a:off x="257705"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5" name="Google Shape;25;p5"/>
          <p:cNvSpPr txBox="1"/>
          <p:nvPr>
            <p:ph idx="2" type="body"/>
          </p:nvPr>
        </p:nvSpPr>
        <p:spPr>
          <a:xfrm>
            <a:off x="3995291" y="2395696"/>
            <a:ext cx="3307200" cy="7102200"/>
          </a:xfrm>
          <a:prstGeom prst="rect">
            <a:avLst/>
          </a:prstGeom>
        </p:spPr>
        <p:txBody>
          <a:bodyPr anchorCtr="0" anchor="t" bIns="111700" lIns="111700" spcFirstLastPara="1" rIns="111700" wrap="square" tIns="11170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6" name="Google Shape;26;p5"/>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9" name="Google Shape;29;p6"/>
          <p:cNvSpPr txBox="1"/>
          <p:nvPr>
            <p:ph idx="12" type="sldNum"/>
          </p:nvPr>
        </p:nvSpPr>
        <p:spPr>
          <a:xfrm>
            <a:off x="7106400" y="2"/>
            <a:ext cx="453600" cy="562200"/>
          </a:xfrm>
          <a:prstGeom prst="rect">
            <a:avLst/>
          </a:prstGeom>
          <a:solidFill>
            <a:schemeClr val="accent1"/>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2" name="Google Shape;32;p7"/>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3" name="Google Shape;33;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6" name="Google Shape;36;p8"/>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37" name="Google Shape;37;p8"/>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8" name="Google Shape;38;p8"/>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41" name="Google Shape;41;p9"/>
          <p:cNvSpPr txBox="1"/>
          <p:nvPr>
            <p:ph type="title"/>
          </p:nvPr>
        </p:nvSpPr>
        <p:spPr>
          <a:xfrm>
            <a:off x="219508" y="2563450"/>
            <a:ext cx="3344100" cy="30813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2" name="Google Shape;42;p9"/>
          <p:cNvSpPr txBox="1"/>
          <p:nvPr>
            <p:ph idx="1" type="subTitle"/>
          </p:nvPr>
        </p:nvSpPr>
        <p:spPr>
          <a:xfrm>
            <a:off x="219508" y="5826865"/>
            <a:ext cx="3344100" cy="2567700"/>
          </a:xfrm>
          <a:prstGeom prst="rect">
            <a:avLst/>
          </a:prstGeom>
        </p:spPr>
        <p:txBody>
          <a:bodyPr anchorCtr="0" anchor="t" bIns="111700" lIns="111700" spcFirstLastPara="1" rIns="111700" wrap="square" tIns="11170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3" name="Google Shape;43;p9"/>
          <p:cNvSpPr txBox="1"/>
          <p:nvPr>
            <p:ph idx="2" type="body"/>
          </p:nvPr>
        </p:nvSpPr>
        <p:spPr>
          <a:xfrm>
            <a:off x="4083839" y="1505164"/>
            <a:ext cx="3172200" cy="7681200"/>
          </a:xfrm>
          <a:prstGeom prst="rect">
            <a:avLst/>
          </a:prstGeom>
        </p:spPr>
        <p:txBody>
          <a:bodyPr anchorCtr="0" anchor="ctr"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4" name="Google Shape;44;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Alegreya"/>
                <a:ea typeface="Alegreya"/>
                <a:cs typeface="Alegreya"/>
                <a:sym typeface="Alegreya"/>
              </a:defRPr>
            </a:lvl1pPr>
            <a:lvl2pPr lvl="1" rtl="0">
              <a:buNone/>
              <a:defRPr b="1" sz="1400">
                <a:solidFill>
                  <a:schemeClr val="lt1"/>
                </a:solidFill>
                <a:latin typeface="Alegreya"/>
                <a:ea typeface="Alegreya"/>
                <a:cs typeface="Alegreya"/>
                <a:sym typeface="Alegreya"/>
              </a:defRPr>
            </a:lvl2pPr>
            <a:lvl3pPr lvl="2" rtl="0">
              <a:buNone/>
              <a:defRPr b="1" sz="1400">
                <a:solidFill>
                  <a:schemeClr val="lt1"/>
                </a:solidFill>
                <a:latin typeface="Alegreya"/>
                <a:ea typeface="Alegreya"/>
                <a:cs typeface="Alegreya"/>
                <a:sym typeface="Alegreya"/>
              </a:defRPr>
            </a:lvl3pPr>
            <a:lvl4pPr lvl="3" rtl="0">
              <a:buNone/>
              <a:defRPr b="1" sz="1400">
                <a:solidFill>
                  <a:schemeClr val="lt1"/>
                </a:solidFill>
                <a:latin typeface="Alegreya"/>
                <a:ea typeface="Alegreya"/>
                <a:cs typeface="Alegreya"/>
                <a:sym typeface="Alegreya"/>
              </a:defRPr>
            </a:lvl4pPr>
            <a:lvl5pPr lvl="4" rtl="0">
              <a:buNone/>
              <a:defRPr b="1" sz="1400">
                <a:solidFill>
                  <a:schemeClr val="lt1"/>
                </a:solidFill>
                <a:latin typeface="Alegreya"/>
                <a:ea typeface="Alegreya"/>
                <a:cs typeface="Alegreya"/>
                <a:sym typeface="Alegreya"/>
              </a:defRPr>
            </a:lvl5pPr>
            <a:lvl6pPr lvl="5" rtl="0">
              <a:buNone/>
              <a:defRPr b="1" sz="1400">
                <a:solidFill>
                  <a:schemeClr val="lt1"/>
                </a:solidFill>
                <a:latin typeface="Alegreya"/>
                <a:ea typeface="Alegreya"/>
                <a:cs typeface="Alegreya"/>
                <a:sym typeface="Alegreya"/>
              </a:defRPr>
            </a:lvl6pPr>
            <a:lvl7pPr lvl="6" rtl="0">
              <a:buNone/>
              <a:defRPr b="1" sz="1400">
                <a:solidFill>
                  <a:schemeClr val="lt1"/>
                </a:solidFill>
                <a:latin typeface="Alegreya"/>
                <a:ea typeface="Alegreya"/>
                <a:cs typeface="Alegreya"/>
                <a:sym typeface="Alegreya"/>
              </a:defRPr>
            </a:lvl7pPr>
            <a:lvl8pPr lvl="7" rtl="0">
              <a:buNone/>
              <a:defRPr b="1" sz="1400">
                <a:solidFill>
                  <a:schemeClr val="lt1"/>
                </a:solidFill>
                <a:latin typeface="Alegreya"/>
                <a:ea typeface="Alegreya"/>
                <a:cs typeface="Alegreya"/>
                <a:sym typeface="Alegreya"/>
              </a:defRPr>
            </a:lvl8pPr>
            <a:lvl9pPr lvl="8" rtl="0">
              <a:buNone/>
              <a:defRPr b="1" sz="1400">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ar"/>
              <a:t>‹#›</a:t>
            </a:fld>
            <a:endParaRPr/>
          </a:p>
        </p:txBody>
      </p:sp>
      <p:cxnSp>
        <p:nvCxnSpPr>
          <p:cNvPr id="47" name="Google Shape;47;p1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8" name="Google Shape;48;p1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 TargetMode="External"/><Relationship Id="rId9" Type="http://schemas.openxmlformats.org/officeDocument/2006/relationships/hyperlink" Target="https://next.amboss.com/us/questions/sboQtE0CY/13/article/EM08qg#Z12fe2014e8abf7f8355d63df0fe9391e" TargetMode="External"/><Relationship Id="rId5" Type="http://schemas.openxmlformats.org/officeDocument/2006/relationships/image" Target="../media/image19.png"/><Relationship Id="rId6" Type="http://schemas.openxmlformats.org/officeDocument/2006/relationships/image" Target="../media/image30.png"/><Relationship Id="rId7" Type="http://schemas.openxmlformats.org/officeDocument/2006/relationships/hyperlink" Target="https://next.amboss.com/us/questions/sboQtE0CY/13/article/v30A4f#Zdfaad9f1c5a8192ee2d64ed2c7599b8b" TargetMode="External"/><Relationship Id="rId8" Type="http://schemas.openxmlformats.org/officeDocument/2006/relationships/hyperlink" Target="https://next.amboss.com/us/questions/sboQtE0CY/13/article/ZQ0Zuf#Z9228442e2f0b1e5f174aea00ba87282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forms.gle/5bhKW2hufJ2NrmJP7"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5.jp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9.jp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7.png"/><Relationship Id="rId13" Type="http://schemas.openxmlformats.org/officeDocument/2006/relationships/image" Target="../media/image28.jp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7.png"/><Relationship Id="rId9" Type="http://schemas.openxmlformats.org/officeDocument/2006/relationships/image" Target="../media/image12.png"/><Relationship Id="rId15" Type="http://schemas.openxmlformats.org/officeDocument/2006/relationships/image" Target="../media/image20.png"/><Relationship Id="rId1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78" name="Google Shape;78;p15"/>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58</a:t>
            </a:r>
            <a:endParaRPr sz="2200">
              <a:latin typeface="Mada"/>
              <a:ea typeface="Mada"/>
              <a:cs typeface="Mada"/>
              <a:sym typeface="Mada"/>
            </a:endParaRPr>
          </a:p>
        </p:txBody>
      </p:sp>
      <p:sp>
        <p:nvSpPr>
          <p:cNvPr id="79" name="Google Shape;79;p15"/>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80" name="Google Shape;80;p15"/>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81" name="Google Shape;81;p15"/>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82" name="Google Shape;82;p15"/>
          <p:cNvGrpSpPr/>
          <p:nvPr/>
        </p:nvGrpSpPr>
        <p:grpSpPr>
          <a:xfrm>
            <a:off x="1046700" y="9957725"/>
            <a:ext cx="5434699" cy="734050"/>
            <a:chOff x="1442323" y="11224701"/>
            <a:chExt cx="7792800" cy="734050"/>
          </a:xfrm>
        </p:grpSpPr>
        <p:sp>
          <p:nvSpPr>
            <p:cNvPr id="83" name="Google Shape;83;p15"/>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84" name="Google Shape;84;p15"/>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85" name="Google Shape;85;p15"/>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SzPts val="1700"/>
              <a:buFont typeface="Mada"/>
              <a:buChar char="★"/>
            </a:pPr>
            <a:r>
              <a:rPr lang="ar" sz="1700">
                <a:latin typeface="Mada"/>
                <a:ea typeface="Mada"/>
                <a:cs typeface="Mada"/>
                <a:sym typeface="Mada"/>
              </a:rPr>
              <a:t>Differentiate delirium from dementia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Differentiate MCI from Dementia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Become familiar with common dementia syndromes</a:t>
            </a:r>
            <a:endParaRPr sz="1700">
              <a:latin typeface="Mada"/>
              <a:ea typeface="Mada"/>
              <a:cs typeface="Mada"/>
              <a:sym typeface="Mada"/>
            </a:endParaRPr>
          </a:p>
        </p:txBody>
      </p:sp>
      <p:sp>
        <p:nvSpPr>
          <p:cNvPr id="86" name="Google Shape;86;p15"/>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Dementia</a:t>
            </a:r>
            <a:endParaRPr b="1" sz="3600">
              <a:solidFill>
                <a:schemeClr val="accent1"/>
              </a:solidFill>
              <a:latin typeface="Mada"/>
              <a:ea typeface="Mada"/>
              <a:cs typeface="Mada"/>
              <a:sym typeface="Mada"/>
            </a:endParaRPr>
          </a:p>
        </p:txBody>
      </p:sp>
      <p:pic>
        <p:nvPicPr>
          <p:cNvPr id="87" name="Google Shape;87;p15"/>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88" name="Google Shape;88;p15"/>
          <p:cNvPicPr preferRelativeResize="0"/>
          <p:nvPr/>
        </p:nvPicPr>
        <p:blipFill>
          <a:blip r:embed="rId5">
            <a:alphaModFix/>
          </a:blip>
          <a:stretch>
            <a:fillRect/>
          </a:stretch>
        </p:blipFill>
        <p:spPr>
          <a:xfrm>
            <a:off x="6053825" y="482025"/>
            <a:ext cx="1478414" cy="1149872"/>
          </a:xfrm>
          <a:prstGeom prst="rect">
            <a:avLst/>
          </a:prstGeom>
          <a:noFill/>
          <a:ln>
            <a:noFill/>
          </a:ln>
        </p:spPr>
      </p:pic>
      <p:pic>
        <p:nvPicPr>
          <p:cNvPr id="89" name="Google Shape;89;p15"/>
          <p:cNvPicPr preferRelativeResize="0"/>
          <p:nvPr/>
        </p:nvPicPr>
        <p:blipFill>
          <a:blip r:embed="rId6">
            <a:alphaModFix/>
          </a:blip>
          <a:stretch>
            <a:fillRect/>
          </a:stretch>
        </p:blipFill>
        <p:spPr>
          <a:xfrm>
            <a:off x="6386051" y="1818251"/>
            <a:ext cx="962329" cy="962303"/>
          </a:xfrm>
          <a:prstGeom prst="rect">
            <a:avLst/>
          </a:prstGeom>
          <a:noFill/>
          <a:ln>
            <a:noFill/>
          </a:ln>
        </p:spPr>
      </p:pic>
      <p:grpSp>
        <p:nvGrpSpPr>
          <p:cNvPr id="90" name="Google Shape;90;p15"/>
          <p:cNvGrpSpPr/>
          <p:nvPr/>
        </p:nvGrpSpPr>
        <p:grpSpPr>
          <a:xfrm>
            <a:off x="2136452" y="1364095"/>
            <a:ext cx="3287097" cy="2575454"/>
            <a:chOff x="8046909" y="1779462"/>
            <a:chExt cx="459278" cy="463837"/>
          </a:xfrm>
        </p:grpSpPr>
        <p:sp>
          <p:nvSpPr>
            <p:cNvPr id="91" name="Google Shape;91;p15"/>
            <p:cNvSpPr/>
            <p:nvPr/>
          </p:nvSpPr>
          <p:spPr>
            <a:xfrm>
              <a:off x="8046909" y="1779525"/>
              <a:ext cx="459151" cy="463765"/>
            </a:xfrm>
            <a:custGeom>
              <a:rect b="b" l="l" r="r" t="t"/>
              <a:pathLst>
                <a:path extrusionOk="0" h="14875" w="14727">
                  <a:moveTo>
                    <a:pt x="6632" y="0"/>
                  </a:moveTo>
                  <a:cubicBezTo>
                    <a:pt x="6520" y="0"/>
                    <a:pt x="6405" y="13"/>
                    <a:pt x="6290" y="38"/>
                  </a:cubicBezTo>
                  <a:cubicBezTo>
                    <a:pt x="5950" y="114"/>
                    <a:pt x="5667" y="293"/>
                    <a:pt x="5480" y="521"/>
                  </a:cubicBezTo>
                  <a:cubicBezTo>
                    <a:pt x="5291" y="388"/>
                    <a:pt x="5047" y="315"/>
                    <a:pt x="4786" y="315"/>
                  </a:cubicBezTo>
                  <a:cubicBezTo>
                    <a:pt x="4600" y="315"/>
                    <a:pt x="4406" y="352"/>
                    <a:pt x="4215" y="429"/>
                  </a:cubicBezTo>
                  <a:cubicBezTo>
                    <a:pt x="3903" y="554"/>
                    <a:pt x="3657" y="767"/>
                    <a:pt x="3509" y="1013"/>
                  </a:cubicBezTo>
                  <a:cubicBezTo>
                    <a:pt x="3422" y="988"/>
                    <a:pt x="3331" y="976"/>
                    <a:pt x="3238" y="976"/>
                  </a:cubicBezTo>
                  <a:cubicBezTo>
                    <a:pt x="2874" y="976"/>
                    <a:pt x="2481" y="1164"/>
                    <a:pt x="2197" y="1513"/>
                  </a:cubicBezTo>
                  <a:cubicBezTo>
                    <a:pt x="1999" y="1757"/>
                    <a:pt x="1890" y="2036"/>
                    <a:pt x="1866" y="2304"/>
                  </a:cubicBezTo>
                  <a:cubicBezTo>
                    <a:pt x="1378" y="2322"/>
                    <a:pt x="921" y="2755"/>
                    <a:pt x="791" y="3362"/>
                  </a:cubicBezTo>
                  <a:cubicBezTo>
                    <a:pt x="727" y="3660"/>
                    <a:pt x="753" y="3950"/>
                    <a:pt x="847" y="4196"/>
                  </a:cubicBezTo>
                  <a:cubicBezTo>
                    <a:pt x="294" y="4352"/>
                    <a:pt x="0" y="5031"/>
                    <a:pt x="190" y="5714"/>
                  </a:cubicBezTo>
                  <a:cubicBezTo>
                    <a:pt x="262" y="5971"/>
                    <a:pt x="392" y="6192"/>
                    <a:pt x="557" y="6361"/>
                  </a:cubicBezTo>
                  <a:cubicBezTo>
                    <a:pt x="502" y="6590"/>
                    <a:pt x="503" y="6847"/>
                    <a:pt x="575" y="7106"/>
                  </a:cubicBezTo>
                  <a:cubicBezTo>
                    <a:pt x="740" y="7695"/>
                    <a:pt x="1212" y="8096"/>
                    <a:pt x="1695" y="8096"/>
                  </a:cubicBezTo>
                  <a:cubicBezTo>
                    <a:pt x="1772" y="8096"/>
                    <a:pt x="1849" y="8085"/>
                    <a:pt x="1926" y="8064"/>
                  </a:cubicBezTo>
                  <a:cubicBezTo>
                    <a:pt x="1988" y="8048"/>
                    <a:pt x="2043" y="8025"/>
                    <a:pt x="2098" y="7996"/>
                  </a:cubicBezTo>
                  <a:cubicBezTo>
                    <a:pt x="2207" y="8285"/>
                    <a:pt x="2653" y="8514"/>
                    <a:pt x="3057" y="8514"/>
                  </a:cubicBezTo>
                  <a:cubicBezTo>
                    <a:pt x="3168" y="8514"/>
                    <a:pt x="3276" y="8497"/>
                    <a:pt x="3373" y="8459"/>
                  </a:cubicBezTo>
                  <a:cubicBezTo>
                    <a:pt x="3924" y="9718"/>
                    <a:pt x="4765" y="10357"/>
                    <a:pt x="6067" y="10357"/>
                  </a:cubicBezTo>
                  <a:cubicBezTo>
                    <a:pt x="6426" y="10357"/>
                    <a:pt x="6821" y="10309"/>
                    <a:pt x="7254" y="10211"/>
                  </a:cubicBezTo>
                  <a:cubicBezTo>
                    <a:pt x="7361" y="10769"/>
                    <a:pt x="7709" y="11448"/>
                    <a:pt x="8659" y="11995"/>
                  </a:cubicBezTo>
                  <a:cubicBezTo>
                    <a:pt x="10246" y="12907"/>
                    <a:pt x="10947" y="13617"/>
                    <a:pt x="11059" y="14335"/>
                  </a:cubicBezTo>
                  <a:cubicBezTo>
                    <a:pt x="11106" y="14646"/>
                    <a:pt x="11372" y="14874"/>
                    <a:pt x="11688" y="14874"/>
                  </a:cubicBezTo>
                  <a:cubicBezTo>
                    <a:pt x="12094" y="14874"/>
                    <a:pt x="12396" y="14501"/>
                    <a:pt x="12309" y="14104"/>
                  </a:cubicBezTo>
                  <a:lnTo>
                    <a:pt x="11690" y="11263"/>
                  </a:lnTo>
                  <a:lnTo>
                    <a:pt x="11575" y="9443"/>
                  </a:lnTo>
                  <a:lnTo>
                    <a:pt x="12605" y="9053"/>
                  </a:lnTo>
                  <a:cubicBezTo>
                    <a:pt x="12720" y="9105"/>
                    <a:pt x="12842" y="9129"/>
                    <a:pt x="12964" y="9129"/>
                  </a:cubicBezTo>
                  <a:cubicBezTo>
                    <a:pt x="13403" y="9129"/>
                    <a:pt x="13857" y="8816"/>
                    <a:pt x="14084" y="8308"/>
                  </a:cubicBezTo>
                  <a:cubicBezTo>
                    <a:pt x="14246" y="7954"/>
                    <a:pt x="14261" y="7578"/>
                    <a:pt x="14155" y="7273"/>
                  </a:cubicBezTo>
                  <a:cubicBezTo>
                    <a:pt x="14369" y="7084"/>
                    <a:pt x="14535" y="6807"/>
                    <a:pt x="14605" y="6480"/>
                  </a:cubicBezTo>
                  <a:cubicBezTo>
                    <a:pt x="14726" y="5910"/>
                    <a:pt x="14524" y="5365"/>
                    <a:pt x="14138" y="5120"/>
                  </a:cubicBezTo>
                  <a:cubicBezTo>
                    <a:pt x="14236" y="4761"/>
                    <a:pt x="14152" y="4323"/>
                    <a:pt x="13878" y="3954"/>
                  </a:cubicBezTo>
                  <a:cubicBezTo>
                    <a:pt x="13661" y="3665"/>
                    <a:pt x="13369" y="3475"/>
                    <a:pt x="13072" y="3405"/>
                  </a:cubicBezTo>
                  <a:cubicBezTo>
                    <a:pt x="13165" y="3091"/>
                    <a:pt x="13087" y="2729"/>
                    <a:pt x="12869" y="2419"/>
                  </a:cubicBezTo>
                  <a:cubicBezTo>
                    <a:pt x="12869" y="2419"/>
                    <a:pt x="12480" y="1954"/>
                    <a:pt x="12224" y="1896"/>
                  </a:cubicBezTo>
                  <a:cubicBezTo>
                    <a:pt x="12012" y="1848"/>
                    <a:pt x="11814" y="1778"/>
                    <a:pt x="11621" y="1778"/>
                  </a:cubicBezTo>
                  <a:cubicBezTo>
                    <a:pt x="11595" y="1778"/>
                    <a:pt x="11569" y="1779"/>
                    <a:pt x="11543" y="1782"/>
                  </a:cubicBezTo>
                  <a:cubicBezTo>
                    <a:pt x="11450" y="1426"/>
                    <a:pt x="11167" y="1088"/>
                    <a:pt x="10752" y="901"/>
                  </a:cubicBezTo>
                  <a:cubicBezTo>
                    <a:pt x="10546" y="809"/>
                    <a:pt x="10332" y="765"/>
                    <a:pt x="10130" y="765"/>
                  </a:cubicBezTo>
                  <a:cubicBezTo>
                    <a:pt x="10013" y="765"/>
                    <a:pt x="9900" y="779"/>
                    <a:pt x="9794" y="807"/>
                  </a:cubicBezTo>
                  <a:cubicBezTo>
                    <a:pt x="9610" y="436"/>
                    <a:pt x="9177" y="158"/>
                    <a:pt x="8656" y="131"/>
                  </a:cubicBezTo>
                  <a:cubicBezTo>
                    <a:pt x="8626" y="129"/>
                    <a:pt x="8595" y="128"/>
                    <a:pt x="8565" y="128"/>
                  </a:cubicBezTo>
                  <a:cubicBezTo>
                    <a:pt x="8197" y="128"/>
                    <a:pt x="7864" y="258"/>
                    <a:pt x="7634" y="465"/>
                  </a:cubicBezTo>
                  <a:cubicBezTo>
                    <a:pt x="7430" y="176"/>
                    <a:pt x="7053" y="0"/>
                    <a:pt x="66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2" name="Google Shape;92;p15"/>
            <p:cNvSpPr/>
            <p:nvPr/>
          </p:nvSpPr>
          <p:spPr>
            <a:xfrm>
              <a:off x="8109017" y="1779462"/>
              <a:ext cx="397170" cy="283902"/>
            </a:xfrm>
            <a:custGeom>
              <a:rect b="b" l="l" r="r" t="t"/>
              <a:pathLst>
                <a:path extrusionOk="0" h="9106" w="12739">
                  <a:moveTo>
                    <a:pt x="4642" y="1"/>
                  </a:moveTo>
                  <a:cubicBezTo>
                    <a:pt x="4530" y="1"/>
                    <a:pt x="4415" y="13"/>
                    <a:pt x="4299" y="39"/>
                  </a:cubicBezTo>
                  <a:cubicBezTo>
                    <a:pt x="3960" y="114"/>
                    <a:pt x="3676" y="292"/>
                    <a:pt x="3490" y="520"/>
                  </a:cubicBezTo>
                  <a:cubicBezTo>
                    <a:pt x="3301" y="388"/>
                    <a:pt x="3058" y="316"/>
                    <a:pt x="2797" y="316"/>
                  </a:cubicBezTo>
                  <a:cubicBezTo>
                    <a:pt x="2611" y="316"/>
                    <a:pt x="2416" y="352"/>
                    <a:pt x="2225" y="429"/>
                  </a:cubicBezTo>
                  <a:cubicBezTo>
                    <a:pt x="1913" y="555"/>
                    <a:pt x="1667" y="766"/>
                    <a:pt x="1518" y="1012"/>
                  </a:cubicBezTo>
                  <a:cubicBezTo>
                    <a:pt x="1432" y="987"/>
                    <a:pt x="1341" y="975"/>
                    <a:pt x="1249" y="975"/>
                  </a:cubicBezTo>
                  <a:cubicBezTo>
                    <a:pt x="884" y="975"/>
                    <a:pt x="489" y="1164"/>
                    <a:pt x="207" y="1513"/>
                  </a:cubicBezTo>
                  <a:cubicBezTo>
                    <a:pt x="122" y="1618"/>
                    <a:pt x="54" y="1727"/>
                    <a:pt x="0" y="1842"/>
                  </a:cubicBezTo>
                  <a:cubicBezTo>
                    <a:pt x="65" y="1821"/>
                    <a:pt x="130" y="1810"/>
                    <a:pt x="195" y="1800"/>
                  </a:cubicBezTo>
                  <a:cubicBezTo>
                    <a:pt x="453" y="1769"/>
                    <a:pt x="691" y="1659"/>
                    <a:pt x="889" y="1493"/>
                  </a:cubicBezTo>
                  <a:cubicBezTo>
                    <a:pt x="1009" y="1393"/>
                    <a:pt x="1148" y="1308"/>
                    <a:pt x="1305" y="1246"/>
                  </a:cubicBezTo>
                  <a:cubicBezTo>
                    <a:pt x="1496" y="1170"/>
                    <a:pt x="1691" y="1133"/>
                    <a:pt x="1877" y="1133"/>
                  </a:cubicBezTo>
                  <a:cubicBezTo>
                    <a:pt x="1955" y="1133"/>
                    <a:pt x="2031" y="1139"/>
                    <a:pt x="2105" y="1152"/>
                  </a:cubicBezTo>
                  <a:cubicBezTo>
                    <a:pt x="2181" y="1165"/>
                    <a:pt x="2259" y="1172"/>
                    <a:pt x="2336" y="1172"/>
                  </a:cubicBezTo>
                  <a:cubicBezTo>
                    <a:pt x="2554" y="1172"/>
                    <a:pt x="2771" y="1119"/>
                    <a:pt x="2964" y="1012"/>
                  </a:cubicBezTo>
                  <a:cubicBezTo>
                    <a:pt x="3088" y="944"/>
                    <a:pt x="3230" y="889"/>
                    <a:pt x="3380" y="856"/>
                  </a:cubicBezTo>
                  <a:cubicBezTo>
                    <a:pt x="3495" y="830"/>
                    <a:pt x="3610" y="817"/>
                    <a:pt x="3722" y="817"/>
                  </a:cubicBezTo>
                  <a:cubicBezTo>
                    <a:pt x="3938" y="817"/>
                    <a:pt x="4142" y="864"/>
                    <a:pt x="4317" y="947"/>
                  </a:cubicBezTo>
                  <a:cubicBezTo>
                    <a:pt x="4482" y="1026"/>
                    <a:pt x="4661" y="1064"/>
                    <a:pt x="4841" y="1064"/>
                  </a:cubicBezTo>
                  <a:cubicBezTo>
                    <a:pt x="4968" y="1064"/>
                    <a:pt x="5096" y="1045"/>
                    <a:pt x="5220" y="1009"/>
                  </a:cubicBezTo>
                  <a:cubicBezTo>
                    <a:pt x="5355" y="968"/>
                    <a:pt x="5500" y="947"/>
                    <a:pt x="5649" y="947"/>
                  </a:cubicBezTo>
                  <a:cubicBezTo>
                    <a:pt x="5682" y="947"/>
                    <a:pt x="5714" y="948"/>
                    <a:pt x="5746" y="950"/>
                  </a:cubicBezTo>
                  <a:cubicBezTo>
                    <a:pt x="6087" y="967"/>
                    <a:pt x="6394" y="1094"/>
                    <a:pt x="6614" y="1284"/>
                  </a:cubicBezTo>
                  <a:cubicBezTo>
                    <a:pt x="6820" y="1460"/>
                    <a:pt x="7078" y="1565"/>
                    <a:pt x="7349" y="1589"/>
                  </a:cubicBezTo>
                  <a:cubicBezTo>
                    <a:pt x="7511" y="1603"/>
                    <a:pt x="7680" y="1646"/>
                    <a:pt x="7842" y="1719"/>
                  </a:cubicBezTo>
                  <a:cubicBezTo>
                    <a:pt x="8088" y="1829"/>
                    <a:pt x="8289" y="1993"/>
                    <a:pt x="8429" y="2183"/>
                  </a:cubicBezTo>
                  <a:cubicBezTo>
                    <a:pt x="8608" y="2424"/>
                    <a:pt x="8861" y="2599"/>
                    <a:pt x="9152" y="2673"/>
                  </a:cubicBezTo>
                  <a:cubicBezTo>
                    <a:pt x="9205" y="2687"/>
                    <a:pt x="9259" y="2700"/>
                    <a:pt x="9314" y="2713"/>
                  </a:cubicBezTo>
                  <a:cubicBezTo>
                    <a:pt x="9570" y="2771"/>
                    <a:pt x="9959" y="3237"/>
                    <a:pt x="9959" y="3237"/>
                  </a:cubicBezTo>
                  <a:cubicBezTo>
                    <a:pt x="10068" y="3390"/>
                    <a:pt x="10144" y="3560"/>
                    <a:pt x="10177" y="3728"/>
                  </a:cubicBezTo>
                  <a:cubicBezTo>
                    <a:pt x="10239" y="4019"/>
                    <a:pt x="10410" y="4276"/>
                    <a:pt x="10650" y="4452"/>
                  </a:cubicBezTo>
                  <a:cubicBezTo>
                    <a:pt x="10764" y="4539"/>
                    <a:pt x="10872" y="4646"/>
                    <a:pt x="10968" y="4770"/>
                  </a:cubicBezTo>
                  <a:cubicBezTo>
                    <a:pt x="11150" y="5015"/>
                    <a:pt x="11247" y="5289"/>
                    <a:pt x="11264" y="5551"/>
                  </a:cubicBezTo>
                  <a:cubicBezTo>
                    <a:pt x="11277" y="5788"/>
                    <a:pt x="11369" y="6012"/>
                    <a:pt x="11505" y="6209"/>
                  </a:cubicBezTo>
                  <a:cubicBezTo>
                    <a:pt x="11701" y="6491"/>
                    <a:pt x="11781" y="6888"/>
                    <a:pt x="11693" y="7297"/>
                  </a:cubicBezTo>
                  <a:cubicBezTo>
                    <a:pt x="11643" y="7534"/>
                    <a:pt x="11542" y="7744"/>
                    <a:pt x="11410" y="7913"/>
                  </a:cubicBezTo>
                  <a:cubicBezTo>
                    <a:pt x="11319" y="8030"/>
                    <a:pt x="11277" y="8177"/>
                    <a:pt x="11297" y="8323"/>
                  </a:cubicBezTo>
                  <a:cubicBezTo>
                    <a:pt x="11330" y="8571"/>
                    <a:pt x="11296" y="8841"/>
                    <a:pt x="11182" y="9106"/>
                  </a:cubicBezTo>
                  <a:cubicBezTo>
                    <a:pt x="11550" y="9025"/>
                    <a:pt x="11903" y="8734"/>
                    <a:pt x="12094" y="8309"/>
                  </a:cubicBezTo>
                  <a:cubicBezTo>
                    <a:pt x="12253" y="7955"/>
                    <a:pt x="12270" y="7579"/>
                    <a:pt x="12165" y="7274"/>
                  </a:cubicBezTo>
                  <a:cubicBezTo>
                    <a:pt x="12380" y="7085"/>
                    <a:pt x="12545" y="6809"/>
                    <a:pt x="12614" y="6480"/>
                  </a:cubicBezTo>
                  <a:cubicBezTo>
                    <a:pt x="12738" y="5911"/>
                    <a:pt x="12533" y="5366"/>
                    <a:pt x="12147" y="5120"/>
                  </a:cubicBezTo>
                  <a:cubicBezTo>
                    <a:pt x="12247" y="4762"/>
                    <a:pt x="12162" y="4322"/>
                    <a:pt x="11887" y="3954"/>
                  </a:cubicBezTo>
                  <a:cubicBezTo>
                    <a:pt x="11670" y="3664"/>
                    <a:pt x="11380" y="3475"/>
                    <a:pt x="11083" y="3404"/>
                  </a:cubicBezTo>
                  <a:cubicBezTo>
                    <a:pt x="11174" y="3093"/>
                    <a:pt x="11098" y="2729"/>
                    <a:pt x="10878" y="2420"/>
                  </a:cubicBezTo>
                  <a:cubicBezTo>
                    <a:pt x="10878" y="2420"/>
                    <a:pt x="10491" y="1954"/>
                    <a:pt x="10233" y="1897"/>
                  </a:cubicBezTo>
                  <a:cubicBezTo>
                    <a:pt x="10020" y="1848"/>
                    <a:pt x="9822" y="1778"/>
                    <a:pt x="9630" y="1778"/>
                  </a:cubicBezTo>
                  <a:cubicBezTo>
                    <a:pt x="9604" y="1778"/>
                    <a:pt x="9578" y="1780"/>
                    <a:pt x="9552" y="1782"/>
                  </a:cubicBezTo>
                  <a:cubicBezTo>
                    <a:pt x="9461" y="1427"/>
                    <a:pt x="9177" y="1088"/>
                    <a:pt x="8763" y="902"/>
                  </a:cubicBezTo>
                  <a:cubicBezTo>
                    <a:pt x="8557" y="809"/>
                    <a:pt x="8342" y="765"/>
                    <a:pt x="8139" y="765"/>
                  </a:cubicBezTo>
                  <a:cubicBezTo>
                    <a:pt x="8022" y="765"/>
                    <a:pt x="7909" y="780"/>
                    <a:pt x="7803" y="808"/>
                  </a:cubicBezTo>
                  <a:cubicBezTo>
                    <a:pt x="7623" y="437"/>
                    <a:pt x="7186" y="159"/>
                    <a:pt x="6667" y="130"/>
                  </a:cubicBezTo>
                  <a:cubicBezTo>
                    <a:pt x="6638" y="129"/>
                    <a:pt x="6610" y="128"/>
                    <a:pt x="6581" y="128"/>
                  </a:cubicBezTo>
                  <a:cubicBezTo>
                    <a:pt x="6210" y="128"/>
                    <a:pt x="5873" y="257"/>
                    <a:pt x="5644" y="465"/>
                  </a:cubicBezTo>
                  <a:cubicBezTo>
                    <a:pt x="5439" y="176"/>
                    <a:pt x="5064" y="1"/>
                    <a:pt x="46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3" name="Google Shape;93;p15"/>
            <p:cNvSpPr/>
            <p:nvPr/>
          </p:nvSpPr>
          <p:spPr>
            <a:xfrm>
              <a:off x="8073723" y="1868383"/>
              <a:ext cx="4365" cy="8636"/>
            </a:xfrm>
            <a:custGeom>
              <a:rect b="b" l="l" r="r" t="t"/>
              <a:pathLst>
                <a:path extrusionOk="0" h="277" w="140">
                  <a:moveTo>
                    <a:pt x="139" y="0"/>
                  </a:moveTo>
                  <a:lnTo>
                    <a:pt x="139" y="0"/>
                  </a:lnTo>
                  <a:cubicBezTo>
                    <a:pt x="84" y="85"/>
                    <a:pt x="38" y="176"/>
                    <a:pt x="0" y="276"/>
                  </a:cubicBezTo>
                  <a:cubicBezTo>
                    <a:pt x="29" y="273"/>
                    <a:pt x="58" y="269"/>
                    <a:pt x="86" y="269"/>
                  </a:cubicBezTo>
                  <a:cubicBezTo>
                    <a:pt x="94" y="179"/>
                    <a:pt x="112" y="90"/>
                    <a:pt x="139" y="0"/>
                  </a:cubicBezTo>
                  <a:close/>
                </a:path>
              </a:pathLst>
            </a:custGeom>
            <a:solidFill>
              <a:srgbClr val="FD8D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4" name="Google Shape;94;p15"/>
            <p:cNvSpPr/>
            <p:nvPr/>
          </p:nvSpPr>
          <p:spPr>
            <a:xfrm>
              <a:off x="8254995" y="2064216"/>
              <a:ext cx="178398" cy="179084"/>
            </a:xfrm>
            <a:custGeom>
              <a:rect b="b" l="l" r="r" t="t"/>
              <a:pathLst>
                <a:path extrusionOk="0" h="5744" w="5722">
                  <a:moveTo>
                    <a:pt x="636" y="0"/>
                  </a:moveTo>
                  <a:cubicBezTo>
                    <a:pt x="636" y="0"/>
                    <a:pt x="0" y="1722"/>
                    <a:pt x="1985" y="2864"/>
                  </a:cubicBezTo>
                  <a:cubicBezTo>
                    <a:pt x="3572" y="3776"/>
                    <a:pt x="4273" y="4486"/>
                    <a:pt x="4385" y="5204"/>
                  </a:cubicBezTo>
                  <a:cubicBezTo>
                    <a:pt x="4432" y="5515"/>
                    <a:pt x="4698" y="5743"/>
                    <a:pt x="5014" y="5743"/>
                  </a:cubicBezTo>
                  <a:cubicBezTo>
                    <a:pt x="5420" y="5743"/>
                    <a:pt x="5722" y="5370"/>
                    <a:pt x="5635" y="4973"/>
                  </a:cubicBezTo>
                  <a:lnTo>
                    <a:pt x="5016" y="2132"/>
                  </a:lnTo>
                  <a:lnTo>
                    <a:pt x="4453" y="717"/>
                  </a:lnTo>
                  <a:cubicBezTo>
                    <a:pt x="4453" y="717"/>
                    <a:pt x="3819" y="760"/>
                    <a:pt x="3121" y="760"/>
                  </a:cubicBezTo>
                  <a:cubicBezTo>
                    <a:pt x="2346" y="760"/>
                    <a:pt x="1492" y="707"/>
                    <a:pt x="1343" y="480"/>
                  </a:cubicBezTo>
                  <a:cubicBezTo>
                    <a:pt x="1061" y="48"/>
                    <a:pt x="636" y="0"/>
                    <a:pt x="636"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5" name="Google Shape;95;p15"/>
            <p:cNvSpPr/>
            <p:nvPr/>
          </p:nvSpPr>
          <p:spPr>
            <a:xfrm>
              <a:off x="8373567" y="2086508"/>
              <a:ext cx="59830" cy="156729"/>
            </a:xfrm>
            <a:custGeom>
              <a:rect b="b" l="l" r="r" t="t"/>
              <a:pathLst>
                <a:path extrusionOk="0" h="5027" w="1919">
                  <a:moveTo>
                    <a:pt x="651" y="1"/>
                  </a:moveTo>
                  <a:cubicBezTo>
                    <a:pt x="651" y="1"/>
                    <a:pt x="382" y="18"/>
                    <a:pt x="1" y="31"/>
                  </a:cubicBezTo>
                  <a:lnTo>
                    <a:pt x="541" y="1390"/>
                  </a:lnTo>
                  <a:lnTo>
                    <a:pt x="1158" y="4230"/>
                  </a:lnTo>
                  <a:cubicBezTo>
                    <a:pt x="1221" y="4514"/>
                    <a:pt x="1085" y="4785"/>
                    <a:pt x="853" y="4917"/>
                  </a:cubicBezTo>
                  <a:cubicBezTo>
                    <a:pt x="958" y="4988"/>
                    <a:pt x="1080" y="5027"/>
                    <a:pt x="1212" y="5027"/>
                  </a:cubicBezTo>
                  <a:cubicBezTo>
                    <a:pt x="1214" y="5027"/>
                    <a:pt x="1215" y="5027"/>
                    <a:pt x="1217" y="5027"/>
                  </a:cubicBezTo>
                  <a:cubicBezTo>
                    <a:pt x="1619" y="5027"/>
                    <a:pt x="1919" y="4652"/>
                    <a:pt x="1832" y="4258"/>
                  </a:cubicBezTo>
                  <a:lnTo>
                    <a:pt x="1213" y="1417"/>
                  </a:lnTo>
                  <a:lnTo>
                    <a:pt x="65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6" name="Google Shape;96;p15"/>
            <p:cNvSpPr/>
            <p:nvPr/>
          </p:nvSpPr>
          <p:spPr>
            <a:xfrm>
              <a:off x="8322371" y="2057200"/>
              <a:ext cx="130758" cy="72519"/>
            </a:xfrm>
            <a:custGeom>
              <a:rect b="b" l="l" r="r" t="t"/>
              <a:pathLst>
                <a:path extrusionOk="0" h="2326" w="4194">
                  <a:moveTo>
                    <a:pt x="887" y="1"/>
                  </a:moveTo>
                  <a:cubicBezTo>
                    <a:pt x="375" y="1"/>
                    <a:pt x="0" y="482"/>
                    <a:pt x="128" y="978"/>
                  </a:cubicBezTo>
                  <a:lnTo>
                    <a:pt x="207" y="1410"/>
                  </a:lnTo>
                  <a:cubicBezTo>
                    <a:pt x="344" y="1948"/>
                    <a:pt x="829" y="2325"/>
                    <a:pt x="1385" y="2325"/>
                  </a:cubicBezTo>
                  <a:lnTo>
                    <a:pt x="2809" y="2325"/>
                  </a:lnTo>
                  <a:cubicBezTo>
                    <a:pt x="3363" y="2325"/>
                    <a:pt x="3850" y="1948"/>
                    <a:pt x="3987" y="1410"/>
                  </a:cubicBezTo>
                  <a:lnTo>
                    <a:pt x="4068" y="978"/>
                  </a:lnTo>
                  <a:cubicBezTo>
                    <a:pt x="4194" y="482"/>
                    <a:pt x="3821" y="1"/>
                    <a:pt x="33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7" name="Google Shape;97;p15"/>
            <p:cNvSpPr/>
            <p:nvPr/>
          </p:nvSpPr>
          <p:spPr>
            <a:xfrm>
              <a:off x="8330478" y="2057481"/>
              <a:ext cx="122309" cy="72238"/>
            </a:xfrm>
            <a:custGeom>
              <a:rect b="b" l="l" r="r" t="t"/>
              <a:pathLst>
                <a:path extrusionOk="0" h="2317" w="3923">
                  <a:moveTo>
                    <a:pt x="3164" y="1"/>
                  </a:moveTo>
                  <a:lnTo>
                    <a:pt x="3164" y="1"/>
                  </a:lnTo>
                  <a:cubicBezTo>
                    <a:pt x="3178" y="100"/>
                    <a:pt x="3174" y="204"/>
                    <a:pt x="3146" y="310"/>
                  </a:cubicBezTo>
                  <a:lnTo>
                    <a:pt x="3067" y="742"/>
                  </a:lnTo>
                  <a:cubicBezTo>
                    <a:pt x="2929" y="1280"/>
                    <a:pt x="2445" y="1657"/>
                    <a:pt x="1889" y="1657"/>
                  </a:cubicBezTo>
                  <a:lnTo>
                    <a:pt x="465" y="1657"/>
                  </a:lnTo>
                  <a:cubicBezTo>
                    <a:pt x="303" y="1657"/>
                    <a:pt x="145" y="1625"/>
                    <a:pt x="1" y="1565"/>
                  </a:cubicBezTo>
                  <a:lnTo>
                    <a:pt x="1" y="1565"/>
                  </a:lnTo>
                  <a:cubicBezTo>
                    <a:pt x="187" y="2016"/>
                    <a:pt x="627" y="2316"/>
                    <a:pt x="1125" y="2316"/>
                  </a:cubicBezTo>
                  <a:lnTo>
                    <a:pt x="2549" y="2316"/>
                  </a:lnTo>
                  <a:cubicBezTo>
                    <a:pt x="3106" y="2316"/>
                    <a:pt x="3590" y="1939"/>
                    <a:pt x="3727" y="1401"/>
                  </a:cubicBezTo>
                  <a:lnTo>
                    <a:pt x="3808" y="969"/>
                  </a:lnTo>
                  <a:cubicBezTo>
                    <a:pt x="3922" y="512"/>
                    <a:pt x="3613" y="67"/>
                    <a:pt x="31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8" name="Google Shape;98;p15"/>
            <p:cNvSpPr/>
            <p:nvPr/>
          </p:nvSpPr>
          <p:spPr>
            <a:xfrm>
              <a:off x="8274606" y="1845155"/>
              <a:ext cx="127079" cy="79659"/>
            </a:xfrm>
            <a:custGeom>
              <a:rect b="b" l="l" r="r" t="t"/>
              <a:pathLst>
                <a:path extrusionOk="0" h="2555" w="4076">
                  <a:moveTo>
                    <a:pt x="895" y="0"/>
                  </a:moveTo>
                  <a:cubicBezTo>
                    <a:pt x="648" y="0"/>
                    <a:pt x="398" y="52"/>
                    <a:pt x="161" y="162"/>
                  </a:cubicBezTo>
                  <a:cubicBezTo>
                    <a:pt x="49" y="216"/>
                    <a:pt x="0" y="349"/>
                    <a:pt x="52" y="462"/>
                  </a:cubicBezTo>
                  <a:cubicBezTo>
                    <a:pt x="91" y="543"/>
                    <a:pt x="172" y="591"/>
                    <a:pt x="257" y="591"/>
                  </a:cubicBezTo>
                  <a:cubicBezTo>
                    <a:pt x="289" y="591"/>
                    <a:pt x="321" y="584"/>
                    <a:pt x="351" y="570"/>
                  </a:cubicBezTo>
                  <a:cubicBezTo>
                    <a:pt x="528" y="487"/>
                    <a:pt x="714" y="448"/>
                    <a:pt x="898" y="448"/>
                  </a:cubicBezTo>
                  <a:cubicBezTo>
                    <a:pt x="1345" y="448"/>
                    <a:pt x="1775" y="681"/>
                    <a:pt x="2014" y="1083"/>
                  </a:cubicBezTo>
                  <a:cubicBezTo>
                    <a:pt x="1690" y="1437"/>
                    <a:pt x="1590" y="1965"/>
                    <a:pt x="1806" y="2425"/>
                  </a:cubicBezTo>
                  <a:cubicBezTo>
                    <a:pt x="1843" y="2507"/>
                    <a:pt x="1924" y="2555"/>
                    <a:pt x="2009" y="2555"/>
                  </a:cubicBezTo>
                  <a:cubicBezTo>
                    <a:pt x="2043" y="2555"/>
                    <a:pt x="2073" y="2548"/>
                    <a:pt x="2103" y="2533"/>
                  </a:cubicBezTo>
                  <a:cubicBezTo>
                    <a:pt x="2216" y="2481"/>
                    <a:pt x="2264" y="2348"/>
                    <a:pt x="2212" y="2235"/>
                  </a:cubicBezTo>
                  <a:cubicBezTo>
                    <a:pt x="2033" y="1849"/>
                    <a:pt x="2202" y="1388"/>
                    <a:pt x="2588" y="1208"/>
                  </a:cubicBezTo>
                  <a:cubicBezTo>
                    <a:pt x="2693" y="1159"/>
                    <a:pt x="2804" y="1136"/>
                    <a:pt x="2913" y="1136"/>
                  </a:cubicBezTo>
                  <a:cubicBezTo>
                    <a:pt x="3204" y="1136"/>
                    <a:pt x="3484" y="1301"/>
                    <a:pt x="3615" y="1583"/>
                  </a:cubicBezTo>
                  <a:cubicBezTo>
                    <a:pt x="3654" y="1665"/>
                    <a:pt x="3736" y="1713"/>
                    <a:pt x="3820" y="1713"/>
                  </a:cubicBezTo>
                  <a:cubicBezTo>
                    <a:pt x="3852" y="1713"/>
                    <a:pt x="3884" y="1706"/>
                    <a:pt x="3915" y="1692"/>
                  </a:cubicBezTo>
                  <a:cubicBezTo>
                    <a:pt x="4026" y="1640"/>
                    <a:pt x="4075" y="1505"/>
                    <a:pt x="4023" y="1394"/>
                  </a:cubicBezTo>
                  <a:cubicBezTo>
                    <a:pt x="3816" y="949"/>
                    <a:pt x="3375" y="687"/>
                    <a:pt x="2914" y="687"/>
                  </a:cubicBezTo>
                  <a:cubicBezTo>
                    <a:pt x="2741" y="687"/>
                    <a:pt x="2565" y="723"/>
                    <a:pt x="2398" y="801"/>
                  </a:cubicBezTo>
                  <a:cubicBezTo>
                    <a:pt x="2390" y="804"/>
                    <a:pt x="2382" y="810"/>
                    <a:pt x="2372" y="813"/>
                  </a:cubicBezTo>
                  <a:cubicBezTo>
                    <a:pt x="2048" y="297"/>
                    <a:pt x="1482" y="0"/>
                    <a:pt x="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99" name="Google Shape;99;p15"/>
            <p:cNvSpPr/>
            <p:nvPr/>
          </p:nvSpPr>
          <p:spPr>
            <a:xfrm>
              <a:off x="8113662" y="1906577"/>
              <a:ext cx="104632" cy="62417"/>
            </a:xfrm>
            <a:custGeom>
              <a:rect b="b" l="l" r="r" t="t"/>
              <a:pathLst>
                <a:path extrusionOk="0" h="2002" w="3356">
                  <a:moveTo>
                    <a:pt x="2618" y="0"/>
                  </a:moveTo>
                  <a:cubicBezTo>
                    <a:pt x="2457" y="0"/>
                    <a:pt x="2296" y="29"/>
                    <a:pt x="2141" y="86"/>
                  </a:cubicBezTo>
                  <a:cubicBezTo>
                    <a:pt x="1816" y="208"/>
                    <a:pt x="1554" y="440"/>
                    <a:pt x="1396" y="747"/>
                  </a:cubicBezTo>
                  <a:cubicBezTo>
                    <a:pt x="1234" y="698"/>
                    <a:pt x="1065" y="673"/>
                    <a:pt x="893" y="673"/>
                  </a:cubicBezTo>
                  <a:cubicBezTo>
                    <a:pt x="648" y="673"/>
                    <a:pt x="398" y="725"/>
                    <a:pt x="160" y="835"/>
                  </a:cubicBezTo>
                  <a:cubicBezTo>
                    <a:pt x="49" y="887"/>
                    <a:pt x="0" y="1021"/>
                    <a:pt x="52" y="1133"/>
                  </a:cubicBezTo>
                  <a:cubicBezTo>
                    <a:pt x="90" y="1215"/>
                    <a:pt x="171" y="1262"/>
                    <a:pt x="255" y="1262"/>
                  </a:cubicBezTo>
                  <a:cubicBezTo>
                    <a:pt x="287" y="1262"/>
                    <a:pt x="319" y="1255"/>
                    <a:pt x="350" y="1241"/>
                  </a:cubicBezTo>
                  <a:cubicBezTo>
                    <a:pt x="526" y="1159"/>
                    <a:pt x="711" y="1120"/>
                    <a:pt x="894" y="1120"/>
                  </a:cubicBezTo>
                  <a:cubicBezTo>
                    <a:pt x="1384" y="1120"/>
                    <a:pt x="1854" y="1400"/>
                    <a:pt x="2074" y="1871"/>
                  </a:cubicBezTo>
                  <a:cubicBezTo>
                    <a:pt x="2112" y="1954"/>
                    <a:pt x="2193" y="2002"/>
                    <a:pt x="2278" y="2002"/>
                  </a:cubicBezTo>
                  <a:cubicBezTo>
                    <a:pt x="2310" y="2002"/>
                    <a:pt x="2342" y="1994"/>
                    <a:pt x="2372" y="1980"/>
                  </a:cubicBezTo>
                  <a:cubicBezTo>
                    <a:pt x="2485" y="1928"/>
                    <a:pt x="2533" y="1795"/>
                    <a:pt x="2481" y="1682"/>
                  </a:cubicBezTo>
                  <a:cubicBezTo>
                    <a:pt x="2330" y="1358"/>
                    <a:pt x="2092" y="1102"/>
                    <a:pt x="1807" y="929"/>
                  </a:cubicBezTo>
                  <a:cubicBezTo>
                    <a:pt x="1915" y="735"/>
                    <a:pt x="2087" y="585"/>
                    <a:pt x="2297" y="508"/>
                  </a:cubicBezTo>
                  <a:cubicBezTo>
                    <a:pt x="2402" y="469"/>
                    <a:pt x="2511" y="450"/>
                    <a:pt x="2620" y="450"/>
                  </a:cubicBezTo>
                  <a:cubicBezTo>
                    <a:pt x="2751" y="450"/>
                    <a:pt x="2883" y="478"/>
                    <a:pt x="3005" y="534"/>
                  </a:cubicBezTo>
                  <a:cubicBezTo>
                    <a:pt x="3036" y="549"/>
                    <a:pt x="3068" y="556"/>
                    <a:pt x="3099" y="556"/>
                  </a:cubicBezTo>
                  <a:cubicBezTo>
                    <a:pt x="3184" y="556"/>
                    <a:pt x="3265" y="507"/>
                    <a:pt x="3303" y="424"/>
                  </a:cubicBezTo>
                  <a:cubicBezTo>
                    <a:pt x="3355" y="313"/>
                    <a:pt x="3305" y="179"/>
                    <a:pt x="3193" y="127"/>
                  </a:cubicBezTo>
                  <a:cubicBezTo>
                    <a:pt x="3009" y="43"/>
                    <a:pt x="2814" y="0"/>
                    <a:pt x="26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0" name="Google Shape;100;p15"/>
            <p:cNvSpPr/>
            <p:nvPr/>
          </p:nvSpPr>
          <p:spPr>
            <a:xfrm>
              <a:off x="8325084" y="1973361"/>
              <a:ext cx="66003" cy="28995"/>
            </a:xfrm>
            <a:custGeom>
              <a:rect b="b" l="l" r="r" t="t"/>
              <a:pathLst>
                <a:path extrusionOk="0" h="930" w="2117">
                  <a:moveTo>
                    <a:pt x="926" y="0"/>
                  </a:moveTo>
                  <a:cubicBezTo>
                    <a:pt x="640" y="0"/>
                    <a:pt x="363" y="89"/>
                    <a:pt x="124" y="260"/>
                  </a:cubicBezTo>
                  <a:cubicBezTo>
                    <a:pt x="23" y="332"/>
                    <a:pt x="0" y="472"/>
                    <a:pt x="72" y="572"/>
                  </a:cubicBezTo>
                  <a:cubicBezTo>
                    <a:pt x="116" y="633"/>
                    <a:pt x="185" y="665"/>
                    <a:pt x="254" y="665"/>
                  </a:cubicBezTo>
                  <a:cubicBezTo>
                    <a:pt x="300" y="665"/>
                    <a:pt x="346" y="651"/>
                    <a:pt x="385" y="623"/>
                  </a:cubicBezTo>
                  <a:cubicBezTo>
                    <a:pt x="543" y="509"/>
                    <a:pt x="729" y="449"/>
                    <a:pt x="920" y="449"/>
                  </a:cubicBezTo>
                  <a:cubicBezTo>
                    <a:pt x="971" y="449"/>
                    <a:pt x="1024" y="453"/>
                    <a:pt x="1076" y="462"/>
                  </a:cubicBezTo>
                  <a:cubicBezTo>
                    <a:pt x="1320" y="501"/>
                    <a:pt x="1534" y="636"/>
                    <a:pt x="1678" y="835"/>
                  </a:cubicBezTo>
                  <a:cubicBezTo>
                    <a:pt x="1722" y="897"/>
                    <a:pt x="1791" y="929"/>
                    <a:pt x="1862" y="929"/>
                  </a:cubicBezTo>
                  <a:cubicBezTo>
                    <a:pt x="1907" y="929"/>
                    <a:pt x="1952" y="915"/>
                    <a:pt x="1992" y="889"/>
                  </a:cubicBezTo>
                  <a:cubicBezTo>
                    <a:pt x="2093" y="816"/>
                    <a:pt x="2116" y="675"/>
                    <a:pt x="2044" y="575"/>
                  </a:cubicBezTo>
                  <a:cubicBezTo>
                    <a:pt x="1830" y="276"/>
                    <a:pt x="1515" y="76"/>
                    <a:pt x="1151" y="19"/>
                  </a:cubicBezTo>
                  <a:cubicBezTo>
                    <a:pt x="1076" y="6"/>
                    <a:pt x="1001" y="0"/>
                    <a:pt x="9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1" name="Google Shape;101;p15"/>
            <p:cNvSpPr/>
            <p:nvPr/>
          </p:nvSpPr>
          <p:spPr>
            <a:xfrm>
              <a:off x="8245423" y="2053241"/>
              <a:ext cx="65940" cy="29743"/>
            </a:xfrm>
            <a:custGeom>
              <a:rect b="b" l="l" r="r" t="t"/>
              <a:pathLst>
                <a:path extrusionOk="0" h="954" w="2115">
                  <a:moveTo>
                    <a:pt x="1211" y="1"/>
                  </a:moveTo>
                  <a:cubicBezTo>
                    <a:pt x="1125" y="1"/>
                    <a:pt x="1038" y="9"/>
                    <a:pt x="952" y="25"/>
                  </a:cubicBezTo>
                  <a:cubicBezTo>
                    <a:pt x="591" y="93"/>
                    <a:pt x="278" y="297"/>
                    <a:pt x="70" y="601"/>
                  </a:cubicBezTo>
                  <a:cubicBezTo>
                    <a:pt x="1" y="705"/>
                    <a:pt x="27" y="843"/>
                    <a:pt x="131" y="914"/>
                  </a:cubicBezTo>
                  <a:cubicBezTo>
                    <a:pt x="170" y="940"/>
                    <a:pt x="213" y="953"/>
                    <a:pt x="257" y="953"/>
                  </a:cubicBezTo>
                  <a:cubicBezTo>
                    <a:pt x="328" y="953"/>
                    <a:pt x="399" y="919"/>
                    <a:pt x="443" y="854"/>
                  </a:cubicBezTo>
                  <a:cubicBezTo>
                    <a:pt x="582" y="650"/>
                    <a:pt x="793" y="512"/>
                    <a:pt x="1037" y="466"/>
                  </a:cubicBezTo>
                  <a:cubicBezTo>
                    <a:pt x="1096" y="455"/>
                    <a:pt x="1155" y="450"/>
                    <a:pt x="1213" y="450"/>
                  </a:cubicBezTo>
                  <a:cubicBezTo>
                    <a:pt x="1397" y="450"/>
                    <a:pt x="1576" y="505"/>
                    <a:pt x="1731" y="612"/>
                  </a:cubicBezTo>
                  <a:cubicBezTo>
                    <a:pt x="1770" y="638"/>
                    <a:pt x="1813" y="651"/>
                    <a:pt x="1857" y="651"/>
                  </a:cubicBezTo>
                  <a:cubicBezTo>
                    <a:pt x="1883" y="651"/>
                    <a:pt x="1910" y="646"/>
                    <a:pt x="1935" y="637"/>
                  </a:cubicBezTo>
                  <a:cubicBezTo>
                    <a:pt x="1978" y="621"/>
                    <a:pt x="2016" y="593"/>
                    <a:pt x="2043" y="553"/>
                  </a:cubicBezTo>
                  <a:cubicBezTo>
                    <a:pt x="2114" y="449"/>
                    <a:pt x="2087" y="310"/>
                    <a:pt x="1984" y="239"/>
                  </a:cubicBezTo>
                  <a:cubicBezTo>
                    <a:pt x="1753" y="83"/>
                    <a:pt x="1485" y="1"/>
                    <a:pt x="1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2" name="Google Shape;102;p15"/>
            <p:cNvSpPr/>
            <p:nvPr/>
          </p:nvSpPr>
          <p:spPr>
            <a:xfrm>
              <a:off x="8228431" y="1939502"/>
              <a:ext cx="56338" cy="44085"/>
            </a:xfrm>
            <a:custGeom>
              <a:rect b="b" l="l" r="r" t="t"/>
              <a:pathLst>
                <a:path extrusionOk="0" h="1414" w="1807">
                  <a:moveTo>
                    <a:pt x="1566" y="0"/>
                  </a:moveTo>
                  <a:cubicBezTo>
                    <a:pt x="1457" y="0"/>
                    <a:pt x="1362" y="79"/>
                    <a:pt x="1344" y="187"/>
                  </a:cubicBezTo>
                  <a:cubicBezTo>
                    <a:pt x="1305" y="431"/>
                    <a:pt x="1170" y="646"/>
                    <a:pt x="969" y="791"/>
                  </a:cubicBezTo>
                  <a:cubicBezTo>
                    <a:pt x="812" y="905"/>
                    <a:pt x="625" y="965"/>
                    <a:pt x="432" y="965"/>
                  </a:cubicBezTo>
                  <a:cubicBezTo>
                    <a:pt x="382" y="965"/>
                    <a:pt x="331" y="961"/>
                    <a:pt x="280" y="953"/>
                  </a:cubicBezTo>
                  <a:cubicBezTo>
                    <a:pt x="268" y="951"/>
                    <a:pt x="256" y="950"/>
                    <a:pt x="245" y="950"/>
                  </a:cubicBezTo>
                  <a:cubicBezTo>
                    <a:pt x="136" y="950"/>
                    <a:pt x="39" y="1028"/>
                    <a:pt x="21" y="1138"/>
                  </a:cubicBezTo>
                  <a:cubicBezTo>
                    <a:pt x="1" y="1261"/>
                    <a:pt x="85" y="1376"/>
                    <a:pt x="206" y="1397"/>
                  </a:cubicBezTo>
                  <a:cubicBezTo>
                    <a:pt x="281" y="1408"/>
                    <a:pt x="358" y="1414"/>
                    <a:pt x="432" y="1414"/>
                  </a:cubicBezTo>
                  <a:cubicBezTo>
                    <a:pt x="716" y="1414"/>
                    <a:pt x="995" y="1326"/>
                    <a:pt x="1230" y="1155"/>
                  </a:cubicBezTo>
                  <a:cubicBezTo>
                    <a:pt x="1529" y="940"/>
                    <a:pt x="1725" y="625"/>
                    <a:pt x="1785" y="262"/>
                  </a:cubicBezTo>
                  <a:cubicBezTo>
                    <a:pt x="1806" y="139"/>
                    <a:pt x="1724" y="23"/>
                    <a:pt x="1603" y="3"/>
                  </a:cubicBezTo>
                  <a:cubicBezTo>
                    <a:pt x="1590" y="1"/>
                    <a:pt x="1578" y="0"/>
                    <a:pt x="15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3" name="Google Shape;103;p15"/>
            <p:cNvSpPr/>
            <p:nvPr/>
          </p:nvSpPr>
          <p:spPr>
            <a:xfrm>
              <a:off x="8140725" y="2008874"/>
              <a:ext cx="19455" cy="41684"/>
            </a:xfrm>
            <a:custGeom>
              <a:rect b="b" l="l" r="r" t="t"/>
              <a:pathLst>
                <a:path extrusionOk="0" h="1337" w="624">
                  <a:moveTo>
                    <a:pt x="322" y="1"/>
                  </a:moveTo>
                  <a:cubicBezTo>
                    <a:pt x="227" y="1"/>
                    <a:pt x="138" y="61"/>
                    <a:pt x="108" y="156"/>
                  </a:cubicBezTo>
                  <a:cubicBezTo>
                    <a:pt x="1" y="490"/>
                    <a:pt x="132" y="1058"/>
                    <a:pt x="160" y="1168"/>
                  </a:cubicBezTo>
                  <a:cubicBezTo>
                    <a:pt x="186" y="1269"/>
                    <a:pt x="275" y="1337"/>
                    <a:pt x="377" y="1337"/>
                  </a:cubicBezTo>
                  <a:cubicBezTo>
                    <a:pt x="395" y="1337"/>
                    <a:pt x="413" y="1336"/>
                    <a:pt x="432" y="1333"/>
                  </a:cubicBezTo>
                  <a:cubicBezTo>
                    <a:pt x="550" y="1301"/>
                    <a:pt x="624" y="1181"/>
                    <a:pt x="593" y="1059"/>
                  </a:cubicBezTo>
                  <a:cubicBezTo>
                    <a:pt x="540" y="835"/>
                    <a:pt x="484" y="449"/>
                    <a:pt x="534" y="293"/>
                  </a:cubicBezTo>
                  <a:cubicBezTo>
                    <a:pt x="572" y="176"/>
                    <a:pt x="507" y="49"/>
                    <a:pt x="390" y="11"/>
                  </a:cubicBezTo>
                  <a:cubicBezTo>
                    <a:pt x="367" y="4"/>
                    <a:pt x="344" y="1"/>
                    <a:pt x="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4" name="Google Shape;104;p15"/>
            <p:cNvSpPr/>
            <p:nvPr/>
          </p:nvSpPr>
          <p:spPr>
            <a:xfrm>
              <a:off x="8201773" y="1789065"/>
              <a:ext cx="24163" cy="32643"/>
            </a:xfrm>
            <a:custGeom>
              <a:rect b="b" l="l" r="r" t="t"/>
              <a:pathLst>
                <a:path extrusionOk="0" h="1047" w="775">
                  <a:moveTo>
                    <a:pt x="528" y="1"/>
                  </a:moveTo>
                  <a:cubicBezTo>
                    <a:pt x="471" y="1"/>
                    <a:pt x="414" y="22"/>
                    <a:pt x="370" y="65"/>
                  </a:cubicBezTo>
                  <a:cubicBezTo>
                    <a:pt x="333" y="102"/>
                    <a:pt x="0" y="439"/>
                    <a:pt x="0" y="822"/>
                  </a:cubicBezTo>
                  <a:cubicBezTo>
                    <a:pt x="0" y="945"/>
                    <a:pt x="100" y="1046"/>
                    <a:pt x="224" y="1046"/>
                  </a:cubicBezTo>
                  <a:cubicBezTo>
                    <a:pt x="348" y="1046"/>
                    <a:pt x="450" y="945"/>
                    <a:pt x="448" y="822"/>
                  </a:cubicBezTo>
                  <a:cubicBezTo>
                    <a:pt x="448" y="656"/>
                    <a:pt x="623" y="447"/>
                    <a:pt x="685" y="384"/>
                  </a:cubicBezTo>
                  <a:cubicBezTo>
                    <a:pt x="773" y="298"/>
                    <a:pt x="775" y="157"/>
                    <a:pt x="688" y="68"/>
                  </a:cubicBezTo>
                  <a:cubicBezTo>
                    <a:pt x="644" y="23"/>
                    <a:pt x="586" y="1"/>
                    <a:pt x="5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5" name="Google Shape;105;p15"/>
            <p:cNvSpPr/>
            <p:nvPr/>
          </p:nvSpPr>
          <p:spPr>
            <a:xfrm>
              <a:off x="8177298" y="1812137"/>
              <a:ext cx="62885" cy="24443"/>
            </a:xfrm>
            <a:custGeom>
              <a:rect b="b" l="l" r="r" t="t"/>
              <a:pathLst>
                <a:path extrusionOk="0" h="784" w="2017">
                  <a:moveTo>
                    <a:pt x="1039" y="0"/>
                  </a:moveTo>
                  <a:cubicBezTo>
                    <a:pt x="896" y="0"/>
                    <a:pt x="765" y="27"/>
                    <a:pt x="654" y="64"/>
                  </a:cubicBezTo>
                  <a:cubicBezTo>
                    <a:pt x="321" y="172"/>
                    <a:pt x="98" y="389"/>
                    <a:pt x="90" y="398"/>
                  </a:cubicBezTo>
                  <a:cubicBezTo>
                    <a:pt x="3" y="484"/>
                    <a:pt x="0" y="627"/>
                    <a:pt x="87" y="716"/>
                  </a:cubicBezTo>
                  <a:cubicBezTo>
                    <a:pt x="131" y="760"/>
                    <a:pt x="190" y="782"/>
                    <a:pt x="248" y="782"/>
                  </a:cubicBezTo>
                  <a:cubicBezTo>
                    <a:pt x="305" y="782"/>
                    <a:pt x="362" y="761"/>
                    <a:pt x="405" y="718"/>
                  </a:cubicBezTo>
                  <a:cubicBezTo>
                    <a:pt x="422" y="702"/>
                    <a:pt x="683" y="451"/>
                    <a:pt x="1029" y="451"/>
                  </a:cubicBezTo>
                  <a:cubicBezTo>
                    <a:pt x="1208" y="451"/>
                    <a:pt x="1409" y="518"/>
                    <a:pt x="1612" y="718"/>
                  </a:cubicBezTo>
                  <a:cubicBezTo>
                    <a:pt x="1655" y="762"/>
                    <a:pt x="1713" y="783"/>
                    <a:pt x="1770" y="783"/>
                  </a:cubicBezTo>
                  <a:cubicBezTo>
                    <a:pt x="1829" y="783"/>
                    <a:pt x="1887" y="762"/>
                    <a:pt x="1929" y="716"/>
                  </a:cubicBezTo>
                  <a:cubicBezTo>
                    <a:pt x="2017" y="627"/>
                    <a:pt x="2015" y="484"/>
                    <a:pt x="1927" y="398"/>
                  </a:cubicBezTo>
                  <a:cubicBezTo>
                    <a:pt x="1618" y="94"/>
                    <a:pt x="1307" y="0"/>
                    <a:pt x="1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06" name="Google Shape;106;p15"/>
            <p:cNvSpPr/>
            <p:nvPr/>
          </p:nvSpPr>
          <p:spPr>
            <a:xfrm>
              <a:off x="8461490" y="1966346"/>
              <a:ext cx="34482" cy="47234"/>
            </a:xfrm>
            <a:custGeom>
              <a:rect b="b" l="l" r="r" t="t"/>
              <a:pathLst>
                <a:path extrusionOk="0" h="1515" w="1106">
                  <a:moveTo>
                    <a:pt x="251" y="0"/>
                  </a:moveTo>
                  <a:cubicBezTo>
                    <a:pt x="189" y="0"/>
                    <a:pt x="127" y="26"/>
                    <a:pt x="83" y="77"/>
                  </a:cubicBezTo>
                  <a:cubicBezTo>
                    <a:pt x="1" y="171"/>
                    <a:pt x="11" y="313"/>
                    <a:pt x="105" y="394"/>
                  </a:cubicBezTo>
                  <a:cubicBezTo>
                    <a:pt x="595" y="820"/>
                    <a:pt x="647" y="1286"/>
                    <a:pt x="648" y="1310"/>
                  </a:cubicBezTo>
                  <a:cubicBezTo>
                    <a:pt x="660" y="1426"/>
                    <a:pt x="757" y="1514"/>
                    <a:pt x="873" y="1514"/>
                  </a:cubicBezTo>
                  <a:lnTo>
                    <a:pt x="888" y="1514"/>
                  </a:lnTo>
                  <a:cubicBezTo>
                    <a:pt x="1013" y="1504"/>
                    <a:pt x="1105" y="1396"/>
                    <a:pt x="1095" y="1273"/>
                  </a:cubicBezTo>
                  <a:cubicBezTo>
                    <a:pt x="1092" y="1247"/>
                    <a:pt x="1036" y="609"/>
                    <a:pt x="398" y="56"/>
                  </a:cubicBezTo>
                  <a:cubicBezTo>
                    <a:pt x="356" y="19"/>
                    <a:pt x="303" y="0"/>
                    <a:pt x="2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398" name="Google Shape;398;p24"/>
          <p:cNvSpPr txBox="1"/>
          <p:nvPr/>
        </p:nvSpPr>
        <p:spPr>
          <a:xfrm>
            <a:off x="899075" y="0"/>
            <a:ext cx="55416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causes of dementia</a:t>
            </a:r>
            <a:r>
              <a:rPr b="1" i="1" lang="ar" sz="2600">
                <a:latin typeface="Mada"/>
                <a:ea typeface="Mada"/>
                <a:cs typeface="Mada"/>
                <a:sym typeface="Mada"/>
              </a:rPr>
              <a:t> </a:t>
            </a:r>
            <a:endParaRPr b="1" i="1" sz="2600">
              <a:latin typeface="Mada"/>
              <a:ea typeface="Mada"/>
              <a:cs typeface="Mada"/>
              <a:sym typeface="Mada"/>
            </a:endParaRPr>
          </a:p>
        </p:txBody>
      </p:sp>
      <p:sp>
        <p:nvSpPr>
          <p:cNvPr id="399" name="Google Shape;399;p24"/>
          <p:cNvSpPr txBox="1"/>
          <p:nvPr/>
        </p:nvSpPr>
        <p:spPr>
          <a:xfrm>
            <a:off x="8257600" y="1390100"/>
            <a:ext cx="39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400" name="Google Shape;400;p24"/>
          <p:cNvSpPr txBox="1"/>
          <p:nvPr/>
        </p:nvSpPr>
        <p:spPr>
          <a:xfrm>
            <a:off x="90288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Atrophic</a:t>
            </a:r>
            <a:endParaRPr b="1" sz="1200">
              <a:latin typeface="Mada"/>
              <a:ea typeface="Mada"/>
              <a:cs typeface="Mada"/>
              <a:sym typeface="Mada"/>
            </a:endParaRPr>
          </a:p>
        </p:txBody>
      </p:sp>
      <p:graphicFrame>
        <p:nvGraphicFramePr>
          <p:cNvPr id="401" name="Google Shape;401;p24"/>
          <p:cNvGraphicFramePr/>
          <p:nvPr/>
        </p:nvGraphicFramePr>
        <p:xfrm>
          <a:off x="164075" y="737500"/>
          <a:ext cx="3000000" cy="3000000"/>
        </p:xfrm>
        <a:graphic>
          <a:graphicData uri="http://schemas.openxmlformats.org/drawingml/2006/table">
            <a:tbl>
              <a:tblPr>
                <a:noFill/>
                <a:tableStyleId>{987EA18C-6577-4BC5-9659-3BBCF746B951}</a:tableStyleId>
              </a:tblPr>
              <a:tblGrid>
                <a:gridCol w="7238775"/>
              </a:tblGrid>
              <a:tr h="26175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Vascular dementia</a:t>
                      </a:r>
                      <a:endParaRPr b="1">
                        <a:solidFill>
                          <a:srgbClr val="FFFFFF"/>
                        </a:solidFill>
                        <a:latin typeface="Mada"/>
                        <a:ea typeface="Mada"/>
                        <a:cs typeface="Mada"/>
                        <a:sym typeface="Mada"/>
                      </a:endParaRPr>
                    </a:p>
                  </a:txBody>
                  <a:tcPr marT="91425" marB="91425" marR="91425" marL="91425">
                    <a:solidFill>
                      <a:schemeClr val="accent1"/>
                    </a:solidFill>
                  </a:tcPr>
                </a:tc>
              </a:tr>
              <a:tr h="1087375">
                <a:tc>
                  <a:txBody>
                    <a:bodyPr/>
                    <a:lstStyle/>
                    <a:p>
                      <a:pPr indent="-301625" lvl="0" marL="457200" rtl="0" algn="l">
                        <a:spcBef>
                          <a:spcPts val="0"/>
                        </a:spcBef>
                        <a:spcAft>
                          <a:spcPts val="0"/>
                        </a:spcAft>
                        <a:buClr>
                          <a:schemeClr val="accent2"/>
                        </a:buClr>
                        <a:buSzPts val="1150"/>
                        <a:buFont typeface="Mada"/>
                        <a:buChar char="●"/>
                      </a:pPr>
                      <a:r>
                        <a:rPr b="1" lang="ar" sz="1150">
                          <a:solidFill>
                            <a:schemeClr val="accent2"/>
                          </a:solidFill>
                          <a:latin typeface="Mada"/>
                          <a:ea typeface="Mada"/>
                          <a:cs typeface="Mada"/>
                          <a:sym typeface="Mada"/>
                        </a:rPr>
                        <a:t>Occurs secondary to</a:t>
                      </a:r>
                      <a:endParaRPr b="1" sz="1150">
                        <a:solidFill>
                          <a:schemeClr val="accent2"/>
                        </a:solidFill>
                        <a:latin typeface="Mada"/>
                        <a:ea typeface="Mada"/>
                        <a:cs typeface="Mada"/>
                        <a:sym typeface="Mada"/>
                      </a:endParaRPr>
                    </a:p>
                    <a:p>
                      <a:pPr indent="-301625" lvl="1" marL="914400" rtl="0" algn="l">
                        <a:spcBef>
                          <a:spcPts val="0"/>
                        </a:spcBef>
                        <a:spcAft>
                          <a:spcPts val="0"/>
                        </a:spcAft>
                        <a:buClr>
                          <a:schemeClr val="dk1"/>
                        </a:buClr>
                        <a:buSzPts val="1150"/>
                        <a:buFont typeface="Mada"/>
                        <a:buAutoNum type="alphaLcPeriod"/>
                      </a:pPr>
                      <a:r>
                        <a:rPr lang="ar" sz="1150">
                          <a:solidFill>
                            <a:schemeClr val="dk1"/>
                          </a:solidFill>
                          <a:latin typeface="Mada"/>
                          <a:ea typeface="Mada"/>
                          <a:cs typeface="Mada"/>
                          <a:sym typeface="Mada"/>
                        </a:rPr>
                        <a:t>A single stroke in a region important to cognition such as </a:t>
                      </a:r>
                      <a:r>
                        <a:rPr b="1" lang="ar" sz="1150">
                          <a:solidFill>
                            <a:schemeClr val="dk1"/>
                          </a:solidFill>
                          <a:latin typeface="Mada"/>
                          <a:ea typeface="Mada"/>
                          <a:cs typeface="Mada"/>
                          <a:sym typeface="Mada"/>
                        </a:rPr>
                        <a:t>hippocampus or thalamus</a:t>
                      </a:r>
                      <a:r>
                        <a:rPr lang="ar" sz="1150">
                          <a:solidFill>
                            <a:schemeClr val="dk1"/>
                          </a:solidFill>
                          <a:latin typeface="Mada"/>
                          <a:ea typeface="Mada"/>
                          <a:cs typeface="Mada"/>
                          <a:sym typeface="Mada"/>
                        </a:rPr>
                        <a:t>, or a large stroke that affects multiple lobes.</a:t>
                      </a:r>
                      <a:endParaRPr sz="1150">
                        <a:solidFill>
                          <a:schemeClr val="dk1"/>
                        </a:solidFill>
                        <a:latin typeface="Mada"/>
                        <a:ea typeface="Mada"/>
                        <a:cs typeface="Mada"/>
                        <a:sym typeface="Mada"/>
                      </a:endParaRPr>
                    </a:p>
                    <a:p>
                      <a:pPr indent="-301625" lvl="1" marL="914400" rtl="0" algn="l">
                        <a:spcBef>
                          <a:spcPts val="0"/>
                        </a:spcBef>
                        <a:spcAft>
                          <a:spcPts val="0"/>
                        </a:spcAft>
                        <a:buClr>
                          <a:schemeClr val="dk1"/>
                        </a:buClr>
                        <a:buSzPts val="1150"/>
                        <a:buFont typeface="Mada"/>
                        <a:buAutoNum type="alphaLcPeriod"/>
                      </a:pPr>
                      <a:r>
                        <a:rPr i="1" lang="ar" sz="1150" u="sng">
                          <a:solidFill>
                            <a:srgbClr val="CC0000"/>
                          </a:solidFill>
                          <a:latin typeface="Mada"/>
                          <a:ea typeface="Mada"/>
                          <a:cs typeface="Mada"/>
                          <a:sym typeface="Mada"/>
                        </a:rPr>
                        <a:t>Recurrent strokes</a:t>
                      </a:r>
                      <a:r>
                        <a:rPr lang="ar" sz="1150">
                          <a:solidFill>
                            <a:schemeClr val="dk1"/>
                          </a:solidFill>
                          <a:latin typeface="Mada"/>
                          <a:ea typeface="Mada"/>
                          <a:cs typeface="Mada"/>
                          <a:sym typeface="Mada"/>
                        </a:rPr>
                        <a:t> that accumulate over time, there is a </a:t>
                      </a:r>
                      <a:r>
                        <a:rPr b="1" lang="ar" sz="1150">
                          <a:solidFill>
                            <a:srgbClr val="CC0000"/>
                          </a:solidFill>
                          <a:latin typeface="Mada"/>
                          <a:ea typeface="Mada"/>
                          <a:cs typeface="Mada"/>
                          <a:sym typeface="Mada"/>
                        </a:rPr>
                        <a:t>step-wise development</a:t>
                      </a:r>
                      <a:r>
                        <a:rPr lang="ar" sz="1150">
                          <a:solidFill>
                            <a:schemeClr val="dk1"/>
                          </a:solidFill>
                          <a:latin typeface="Mada"/>
                          <a:ea typeface="Mada"/>
                          <a:cs typeface="Mada"/>
                          <a:sym typeface="Mada"/>
                        </a:rPr>
                        <a:t> of cognitive deficits.  </a:t>
                      </a:r>
                      <a:endParaRPr sz="1150">
                        <a:solidFill>
                          <a:schemeClr val="dk1"/>
                        </a:solidFill>
                        <a:latin typeface="Mada"/>
                        <a:ea typeface="Mada"/>
                        <a:cs typeface="Mada"/>
                        <a:sym typeface="Mada"/>
                      </a:endParaRPr>
                    </a:p>
                    <a:p>
                      <a:pPr indent="-301625" lvl="1" marL="914400" rtl="0" algn="l">
                        <a:spcBef>
                          <a:spcPts val="0"/>
                        </a:spcBef>
                        <a:spcAft>
                          <a:spcPts val="0"/>
                        </a:spcAft>
                        <a:buClr>
                          <a:schemeClr val="dk1"/>
                        </a:buClr>
                        <a:buSzPts val="1150"/>
                        <a:buFont typeface="Mada"/>
                        <a:buAutoNum type="alphaLcPeriod"/>
                      </a:pPr>
                      <a:r>
                        <a:rPr b="1" lang="ar" sz="1150">
                          <a:solidFill>
                            <a:schemeClr val="dk1"/>
                          </a:solidFill>
                          <a:latin typeface="Mada"/>
                          <a:ea typeface="Mada"/>
                          <a:cs typeface="Mada"/>
                          <a:sym typeface="Mada"/>
                        </a:rPr>
                        <a:t>Slowly progressing cognitive</a:t>
                      </a:r>
                      <a:r>
                        <a:rPr lang="ar" sz="1150">
                          <a:solidFill>
                            <a:schemeClr val="dk1"/>
                          </a:solidFill>
                          <a:latin typeface="Mada"/>
                          <a:ea typeface="Mada"/>
                          <a:cs typeface="Mada"/>
                          <a:sym typeface="Mada"/>
                        </a:rPr>
                        <a:t> deficits due to subclinical progressing of </a:t>
                      </a:r>
                      <a:r>
                        <a:rPr b="1" lang="ar" sz="1150">
                          <a:solidFill>
                            <a:schemeClr val="dk1"/>
                          </a:solidFill>
                          <a:latin typeface="Mada"/>
                          <a:ea typeface="Mada"/>
                          <a:cs typeface="Mada"/>
                          <a:sym typeface="Mada"/>
                        </a:rPr>
                        <a:t>small vessel disease</a:t>
                      </a:r>
                      <a:endParaRPr b="1" sz="1150">
                        <a:solidFill>
                          <a:schemeClr val="dk1"/>
                        </a:solidFill>
                        <a:latin typeface="Mada"/>
                        <a:ea typeface="Mada"/>
                        <a:cs typeface="Mada"/>
                        <a:sym typeface="Mada"/>
                      </a:endParaRPr>
                    </a:p>
                    <a:p>
                      <a:pPr indent="-301625" lvl="0" marL="457200" rtl="0" algn="l">
                        <a:spcBef>
                          <a:spcPts val="0"/>
                        </a:spcBef>
                        <a:spcAft>
                          <a:spcPts val="0"/>
                        </a:spcAft>
                        <a:buClr>
                          <a:schemeClr val="dk1"/>
                        </a:buClr>
                        <a:buSzPts val="1150"/>
                        <a:buFont typeface="Mada"/>
                        <a:buChar char="●"/>
                      </a:pPr>
                      <a:r>
                        <a:rPr lang="ar" sz="1150">
                          <a:solidFill>
                            <a:schemeClr val="dk1"/>
                          </a:solidFill>
                          <a:latin typeface="Mada"/>
                          <a:ea typeface="Mada"/>
                          <a:cs typeface="Mada"/>
                          <a:sym typeface="Mada"/>
                        </a:rPr>
                        <a:t>Associated with vascular risk factors (HTN, DM, Hyperlipidemia, &amp; smoking)  </a:t>
                      </a:r>
                      <a:endParaRPr sz="1150">
                        <a:solidFill>
                          <a:schemeClr val="dk1"/>
                        </a:solidFill>
                        <a:latin typeface="Mada"/>
                        <a:ea typeface="Mada"/>
                        <a:cs typeface="Mada"/>
                        <a:sym typeface="Mada"/>
                      </a:endParaRPr>
                    </a:p>
                    <a:p>
                      <a:pPr indent="-301625" lvl="0" marL="457200" rtl="0" algn="l">
                        <a:spcBef>
                          <a:spcPts val="0"/>
                        </a:spcBef>
                        <a:spcAft>
                          <a:spcPts val="0"/>
                        </a:spcAft>
                        <a:buClr>
                          <a:schemeClr val="dk1"/>
                        </a:buClr>
                        <a:buSzPts val="1150"/>
                        <a:buFont typeface="Mada"/>
                        <a:buChar char="●"/>
                      </a:pPr>
                      <a:r>
                        <a:rPr lang="ar" sz="1150">
                          <a:solidFill>
                            <a:schemeClr val="dk1"/>
                          </a:solidFill>
                          <a:latin typeface="Mada"/>
                          <a:ea typeface="Mada"/>
                          <a:cs typeface="Mada"/>
                          <a:sym typeface="Mada"/>
                        </a:rPr>
                        <a:t>Frequently coexists with Alzheimer's disease </a:t>
                      </a:r>
                      <a:r>
                        <a:rPr lang="ar" sz="1150">
                          <a:solidFill>
                            <a:srgbClr val="6AA84F"/>
                          </a:solidFill>
                          <a:latin typeface="Mada"/>
                          <a:ea typeface="Mada"/>
                          <a:cs typeface="Mada"/>
                          <a:sym typeface="Mada"/>
                        </a:rPr>
                        <a:t>(since both have the same vascular risk factors)</a:t>
                      </a:r>
                      <a:endParaRPr sz="1150">
                        <a:solidFill>
                          <a:srgbClr val="6AA84F"/>
                        </a:solidFill>
                        <a:latin typeface="Mada"/>
                        <a:ea typeface="Mada"/>
                        <a:cs typeface="Mada"/>
                        <a:sym typeface="Mada"/>
                      </a:endParaRPr>
                    </a:p>
                  </a:txBody>
                  <a:tcPr marT="91425" marB="91425" marR="91425" marL="91425"/>
                </a:tc>
              </a:tr>
              <a:tr h="26175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Normal pressure hydrocephalus (NPH) (Rare)</a:t>
                      </a:r>
                      <a:endParaRPr>
                        <a:latin typeface="Mada"/>
                        <a:ea typeface="Mada"/>
                        <a:cs typeface="Mada"/>
                        <a:sym typeface="Mada"/>
                      </a:endParaRPr>
                    </a:p>
                  </a:txBody>
                  <a:tcPr marT="91425" marB="91425" marR="91425" marL="91425">
                    <a:solidFill>
                      <a:schemeClr val="accent1"/>
                    </a:solidFill>
                  </a:tcPr>
                </a:tc>
              </a:tr>
              <a:tr h="2174775">
                <a:tc>
                  <a:txBody>
                    <a:bodyPr/>
                    <a:lstStyle/>
                    <a:p>
                      <a:pPr indent="-301625" lvl="0" marL="457200" rtl="0" algn="l">
                        <a:spcBef>
                          <a:spcPts val="0"/>
                        </a:spcBef>
                        <a:spcAft>
                          <a:spcPts val="0"/>
                        </a:spcAft>
                        <a:buClr>
                          <a:srgbClr val="1C4588"/>
                        </a:buClr>
                        <a:buSzPts val="1150"/>
                        <a:buFont typeface="Mada"/>
                        <a:buChar char="●"/>
                      </a:pPr>
                      <a:r>
                        <a:rPr lang="ar" sz="1150">
                          <a:solidFill>
                            <a:srgbClr val="1C4588"/>
                          </a:solidFill>
                          <a:latin typeface="Mada"/>
                          <a:ea typeface="Mada"/>
                          <a:cs typeface="Mada"/>
                          <a:sym typeface="Mada"/>
                        </a:rPr>
                        <a:t>NPH describes a syndrome of enlarged lateral ventricles in elderly patients. The term is a misnomer, as it is a low-grade hydrocephalus with intermittently raised  ICP.</a:t>
                      </a:r>
                      <a:endParaRPr sz="1150">
                        <a:solidFill>
                          <a:srgbClr val="1C4588"/>
                        </a:solidFill>
                        <a:latin typeface="Mada"/>
                        <a:ea typeface="Mada"/>
                        <a:cs typeface="Mada"/>
                        <a:sym typeface="Mada"/>
                      </a:endParaRPr>
                    </a:p>
                    <a:p>
                      <a:pPr indent="-301625" lvl="0" marL="457200" rtl="0" algn="l">
                        <a:spcBef>
                          <a:spcPts val="0"/>
                        </a:spcBef>
                        <a:spcAft>
                          <a:spcPts val="0"/>
                        </a:spcAft>
                        <a:buSzPts val="1150"/>
                        <a:buFont typeface="Mada"/>
                        <a:buChar char="●"/>
                      </a:pPr>
                      <a:r>
                        <a:rPr b="1" lang="ar" sz="1150">
                          <a:solidFill>
                            <a:srgbClr val="6AA84F"/>
                          </a:solidFill>
                          <a:latin typeface="Mada"/>
                          <a:ea typeface="Mada"/>
                          <a:cs typeface="Mada"/>
                          <a:sym typeface="Mada"/>
                        </a:rPr>
                        <a:t>Classic triad:</a:t>
                      </a:r>
                      <a:r>
                        <a:rPr lang="ar" sz="1150">
                          <a:latin typeface="Mada"/>
                          <a:ea typeface="Mada"/>
                          <a:cs typeface="Mada"/>
                          <a:sym typeface="Mada"/>
                        </a:rPr>
                        <a:t> </a:t>
                      </a:r>
                      <a:r>
                        <a:rPr b="1" lang="ar" sz="1150">
                          <a:solidFill>
                            <a:srgbClr val="CC0000"/>
                          </a:solidFill>
                          <a:latin typeface="Mada"/>
                          <a:ea typeface="Mada"/>
                          <a:cs typeface="Mada"/>
                          <a:sym typeface="Mada"/>
                        </a:rPr>
                        <a:t>Gait impairment (</a:t>
                      </a:r>
                      <a:r>
                        <a:rPr b="1" lang="ar" sz="1150">
                          <a:solidFill>
                            <a:srgbClr val="999999"/>
                          </a:solidFill>
                          <a:latin typeface="Mada"/>
                          <a:ea typeface="Mada"/>
                          <a:cs typeface="Mada"/>
                          <a:sym typeface="Mada"/>
                        </a:rPr>
                        <a:t>WOBBLY</a:t>
                      </a:r>
                      <a:r>
                        <a:rPr b="1" lang="ar" sz="1150">
                          <a:solidFill>
                            <a:srgbClr val="CC0000"/>
                          </a:solidFill>
                          <a:latin typeface="Mada"/>
                          <a:ea typeface="Mada"/>
                          <a:cs typeface="Mada"/>
                          <a:sym typeface="Mada"/>
                        </a:rPr>
                        <a:t>)</a:t>
                      </a:r>
                      <a:r>
                        <a:rPr lang="ar" sz="1150">
                          <a:latin typeface="Mada"/>
                          <a:ea typeface="Mada"/>
                          <a:cs typeface="Mada"/>
                          <a:sym typeface="Mada"/>
                        </a:rPr>
                        <a:t>, </a:t>
                      </a:r>
                      <a:r>
                        <a:rPr b="1" lang="ar" sz="1150">
                          <a:solidFill>
                            <a:srgbClr val="CC0000"/>
                          </a:solidFill>
                          <a:latin typeface="Mada"/>
                          <a:ea typeface="Mada"/>
                          <a:cs typeface="Mada"/>
                          <a:sym typeface="Mada"/>
                        </a:rPr>
                        <a:t>urinary incontinence (</a:t>
                      </a:r>
                      <a:r>
                        <a:rPr b="1" lang="ar" sz="1150">
                          <a:solidFill>
                            <a:srgbClr val="999999"/>
                          </a:solidFill>
                          <a:latin typeface="Mada"/>
                          <a:ea typeface="Mada"/>
                          <a:cs typeface="Mada"/>
                          <a:sym typeface="Mada"/>
                        </a:rPr>
                        <a:t>WET</a:t>
                      </a:r>
                      <a:r>
                        <a:rPr b="1" lang="ar" sz="1150">
                          <a:solidFill>
                            <a:srgbClr val="CC0000"/>
                          </a:solidFill>
                          <a:latin typeface="Mada"/>
                          <a:ea typeface="Mada"/>
                          <a:cs typeface="Mada"/>
                          <a:sym typeface="Mada"/>
                        </a:rPr>
                        <a:t>)</a:t>
                      </a:r>
                      <a:r>
                        <a:rPr lang="ar" sz="1150">
                          <a:latin typeface="Mada"/>
                          <a:ea typeface="Mada"/>
                          <a:cs typeface="Mada"/>
                          <a:sym typeface="Mada"/>
                        </a:rPr>
                        <a:t> along with the </a:t>
                      </a:r>
                      <a:r>
                        <a:rPr b="1" lang="ar" sz="1150">
                          <a:solidFill>
                            <a:srgbClr val="CC0000"/>
                          </a:solidFill>
                          <a:latin typeface="Mada"/>
                          <a:ea typeface="Mada"/>
                          <a:cs typeface="Mada"/>
                          <a:sym typeface="Mada"/>
                        </a:rPr>
                        <a:t>dementia (</a:t>
                      </a:r>
                      <a:r>
                        <a:rPr b="1" lang="ar" sz="1150">
                          <a:solidFill>
                            <a:srgbClr val="999999"/>
                          </a:solidFill>
                          <a:latin typeface="Mada"/>
                          <a:ea typeface="Mada"/>
                          <a:cs typeface="Mada"/>
                          <a:sym typeface="Mada"/>
                        </a:rPr>
                        <a:t>WACKY</a:t>
                      </a:r>
                      <a:r>
                        <a:rPr b="1" lang="ar" sz="1150">
                          <a:solidFill>
                            <a:srgbClr val="CC0000"/>
                          </a:solidFill>
                          <a:latin typeface="Mada"/>
                          <a:ea typeface="Mada"/>
                          <a:cs typeface="Mada"/>
                          <a:sym typeface="Mada"/>
                        </a:rPr>
                        <a:t>)</a:t>
                      </a:r>
                      <a:r>
                        <a:rPr lang="ar" sz="1150">
                          <a:latin typeface="Mada"/>
                          <a:ea typeface="Mada"/>
                          <a:cs typeface="Mada"/>
                          <a:sym typeface="Mada"/>
                        </a:rPr>
                        <a:t>. However these features are not unique to NPH.  </a:t>
                      </a:r>
                      <a:r>
                        <a:rPr lang="ar" sz="1150">
                          <a:solidFill>
                            <a:srgbClr val="999999"/>
                          </a:solidFill>
                          <a:latin typeface="Mada"/>
                          <a:ea typeface="Mada"/>
                          <a:cs typeface="Mada"/>
                          <a:sym typeface="Mada"/>
                        </a:rPr>
                        <a:t>(Order of symptoms: WOBBLY → WET → WACKY)</a:t>
                      </a:r>
                      <a:endParaRPr sz="1150">
                        <a:solidFill>
                          <a:srgbClr val="999999"/>
                        </a:solidFill>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Dementia is of a subcortical type, where there is executive dysfunction, and psychomotor slowing first. Other features of cognitive impairment develop later on.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The </a:t>
                      </a:r>
                      <a:r>
                        <a:rPr b="1" lang="ar" sz="1150">
                          <a:solidFill>
                            <a:srgbClr val="CC0000"/>
                          </a:solidFill>
                          <a:latin typeface="Mada"/>
                          <a:ea typeface="Mada"/>
                          <a:cs typeface="Mada"/>
                          <a:sym typeface="Mada"/>
                        </a:rPr>
                        <a:t>typical gait has been described as “magnetic”,</a:t>
                      </a:r>
                      <a:r>
                        <a:rPr lang="ar" sz="1150">
                          <a:latin typeface="Mada"/>
                          <a:ea typeface="Mada"/>
                          <a:cs typeface="Mada"/>
                          <a:sym typeface="Mada"/>
                        </a:rPr>
                        <a:t> the patient may </a:t>
                      </a:r>
                      <a:r>
                        <a:rPr b="1" lang="ar" sz="1150">
                          <a:solidFill>
                            <a:srgbClr val="CC0000"/>
                          </a:solidFill>
                          <a:latin typeface="Mada"/>
                          <a:ea typeface="Mada"/>
                          <a:cs typeface="Mada"/>
                          <a:sym typeface="Mada"/>
                        </a:rPr>
                        <a:t>shuffle their feet</a:t>
                      </a:r>
                      <a:r>
                        <a:rPr lang="ar" sz="1150">
                          <a:latin typeface="Mada"/>
                          <a:ea typeface="Mada"/>
                          <a:cs typeface="Mada"/>
                          <a:sym typeface="Mada"/>
                        </a:rPr>
                        <a:t> on the ground with a normal or wide base, some may have some features of parkinsonism. </a:t>
                      </a:r>
                      <a:r>
                        <a:rPr b="1" lang="ar" sz="1150">
                          <a:solidFill>
                            <a:srgbClr val="6AA84F"/>
                          </a:solidFill>
                          <a:latin typeface="Mada"/>
                          <a:ea typeface="Mada"/>
                          <a:cs typeface="Mada"/>
                          <a:sym typeface="Mada"/>
                        </a:rPr>
                        <a:t>How is it different from parkinson gait?</a:t>
                      </a:r>
                      <a:r>
                        <a:rPr lang="ar" sz="1150">
                          <a:solidFill>
                            <a:srgbClr val="6AA84F"/>
                          </a:solidFill>
                          <a:latin typeface="Mada"/>
                          <a:ea typeface="Mada"/>
                          <a:cs typeface="Mada"/>
                          <a:sym typeface="Mada"/>
                        </a:rPr>
                        <a:t> Here it’s just like if gravity increased suddenly and they can’t raise their legs from the ground, they will have a shuffling gait with their</a:t>
                      </a:r>
                      <a:r>
                        <a:rPr b="1" lang="ar" sz="1150">
                          <a:solidFill>
                            <a:srgbClr val="CC0000"/>
                          </a:solidFill>
                          <a:latin typeface="Mada"/>
                          <a:ea typeface="Mada"/>
                          <a:cs typeface="Mada"/>
                          <a:sym typeface="Mada"/>
                        </a:rPr>
                        <a:t> legs being far apart</a:t>
                      </a:r>
                      <a:r>
                        <a:rPr b="1" lang="ar" sz="1150">
                          <a:solidFill>
                            <a:srgbClr val="999999"/>
                          </a:solidFill>
                          <a:latin typeface="Mada"/>
                          <a:ea typeface="Mada"/>
                          <a:cs typeface="Mada"/>
                          <a:sym typeface="Mada"/>
                        </a:rPr>
                        <a:t> (</a:t>
                      </a:r>
                      <a:r>
                        <a:rPr b="1" lang="ar" sz="1150">
                          <a:solidFill>
                            <a:srgbClr val="999999"/>
                          </a:solidFill>
                          <a:latin typeface="Mada"/>
                          <a:ea typeface="Mada"/>
                          <a:cs typeface="Mada"/>
                          <a:sym typeface="Mada"/>
                        </a:rPr>
                        <a:t>Broad/</a:t>
                      </a:r>
                      <a:r>
                        <a:rPr b="1" lang="ar" sz="1150">
                          <a:solidFill>
                            <a:srgbClr val="6AA84F"/>
                          </a:solidFill>
                          <a:latin typeface="Mada"/>
                          <a:ea typeface="Mada"/>
                          <a:cs typeface="Mada"/>
                          <a:sym typeface="Mada"/>
                        </a:rPr>
                        <a:t>wide based gait</a:t>
                      </a:r>
                      <a:r>
                        <a:rPr b="1" lang="ar" sz="1150">
                          <a:solidFill>
                            <a:srgbClr val="999999"/>
                          </a:solidFill>
                          <a:latin typeface="Mada"/>
                          <a:ea typeface="Mada"/>
                          <a:cs typeface="Mada"/>
                          <a:sym typeface="Mada"/>
                        </a:rPr>
                        <a:t>)</a:t>
                      </a:r>
                      <a:r>
                        <a:rPr b="1" lang="ar" sz="1150">
                          <a:solidFill>
                            <a:srgbClr val="CC0000"/>
                          </a:solidFill>
                          <a:latin typeface="Mada"/>
                          <a:ea typeface="Mada"/>
                          <a:cs typeface="Mada"/>
                          <a:sym typeface="Mada"/>
                        </a:rPr>
                        <a:t>. </a:t>
                      </a:r>
                      <a:r>
                        <a:rPr lang="ar" sz="1150">
                          <a:solidFill>
                            <a:srgbClr val="6AA84F"/>
                          </a:solidFill>
                          <a:latin typeface="Mada"/>
                          <a:ea typeface="Mada"/>
                          <a:cs typeface="Mada"/>
                          <a:sym typeface="Mada"/>
                        </a:rPr>
                        <a:t>Whereas in parkinson disease the </a:t>
                      </a:r>
                      <a:r>
                        <a:rPr b="1" lang="ar" sz="1150">
                          <a:solidFill>
                            <a:srgbClr val="6AA84F"/>
                          </a:solidFill>
                          <a:latin typeface="Mada"/>
                          <a:ea typeface="Mada"/>
                          <a:cs typeface="Mada"/>
                          <a:sym typeface="Mada"/>
                        </a:rPr>
                        <a:t>leg will be close to each other (</a:t>
                      </a:r>
                      <a:r>
                        <a:rPr b="1" lang="ar" sz="1150">
                          <a:solidFill>
                            <a:srgbClr val="6AA84F"/>
                          </a:solidFill>
                          <a:latin typeface="Mada"/>
                          <a:ea typeface="Mada"/>
                          <a:cs typeface="Mada"/>
                          <a:sym typeface="Mada"/>
                        </a:rPr>
                        <a:t>narrow based gait</a:t>
                      </a:r>
                      <a:r>
                        <a:rPr b="1" lang="ar" sz="1150">
                          <a:solidFill>
                            <a:srgbClr val="6AA84F"/>
                          </a:solidFill>
                          <a:latin typeface="Mada"/>
                          <a:ea typeface="Mada"/>
                          <a:cs typeface="Mada"/>
                          <a:sym typeface="Mada"/>
                        </a:rPr>
                        <a:t>)</a:t>
                      </a:r>
                      <a:r>
                        <a:rPr lang="ar" sz="1150">
                          <a:solidFill>
                            <a:srgbClr val="6AA84F"/>
                          </a:solidFill>
                          <a:latin typeface="Mada"/>
                          <a:ea typeface="Mada"/>
                          <a:cs typeface="Mada"/>
                          <a:sym typeface="Mada"/>
                        </a:rPr>
                        <a:t>.</a:t>
                      </a:r>
                      <a:endParaRPr sz="1150">
                        <a:solidFill>
                          <a:srgbClr val="6AA84F"/>
                        </a:solidFill>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It usually results from </a:t>
                      </a:r>
                      <a:r>
                        <a:rPr b="1" lang="ar" sz="1150">
                          <a:solidFill>
                            <a:srgbClr val="CC0000"/>
                          </a:solidFill>
                          <a:latin typeface="Mada"/>
                          <a:ea typeface="Mada"/>
                          <a:cs typeface="Mada"/>
                          <a:sym typeface="Mada"/>
                        </a:rPr>
                        <a:t>impaired CSF absorption</a:t>
                      </a:r>
                      <a:r>
                        <a:rPr lang="ar" sz="1150">
                          <a:latin typeface="Mada"/>
                          <a:ea typeface="Mada"/>
                          <a:cs typeface="Mada"/>
                          <a:sym typeface="Mada"/>
                        </a:rPr>
                        <a:t> at the level of the arachnoid villi.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In Secondary NPH, there is usually a history of a previous meningitis, inflammatory disoder, or subarachnoid hemorrhage. Idiopathic NPH is when there is no preceding explanation for the condition.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Patients who present with gait impairment &gt; cognitive impairments have better prognosis if identified early.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Some patients will</a:t>
                      </a:r>
                      <a:r>
                        <a:rPr lang="ar" sz="1150">
                          <a:solidFill>
                            <a:srgbClr val="CC0000"/>
                          </a:solidFill>
                          <a:latin typeface="Mada"/>
                          <a:ea typeface="Mada"/>
                          <a:cs typeface="Mada"/>
                          <a:sym typeface="Mada"/>
                        </a:rPr>
                        <a:t> </a:t>
                      </a:r>
                      <a:r>
                        <a:rPr b="1" lang="ar" sz="1150">
                          <a:solidFill>
                            <a:srgbClr val="CC0000"/>
                          </a:solidFill>
                          <a:latin typeface="Mada"/>
                          <a:ea typeface="Mada"/>
                          <a:cs typeface="Mada"/>
                          <a:sym typeface="Mada"/>
                        </a:rPr>
                        <a:t>improve after a lumbar puncture </a:t>
                      </a:r>
                      <a:r>
                        <a:rPr b="1" lang="ar" sz="1150">
                          <a:latin typeface="Mada"/>
                          <a:ea typeface="Mada"/>
                          <a:cs typeface="Mada"/>
                          <a:sym typeface="Mada"/>
                        </a:rPr>
                        <a:t>that removes 30-50 cc of CSF</a:t>
                      </a:r>
                      <a:r>
                        <a:rPr b="1" lang="ar" sz="1150">
                          <a:solidFill>
                            <a:srgbClr val="6AA84F"/>
                          </a:solidFill>
                          <a:latin typeface="Mada"/>
                          <a:ea typeface="Mada"/>
                          <a:cs typeface="Mada"/>
                          <a:sym typeface="Mada"/>
                        </a:rPr>
                        <a:t> (</a:t>
                      </a:r>
                      <a:r>
                        <a:rPr b="1" lang="ar" sz="1150">
                          <a:solidFill>
                            <a:srgbClr val="6AA84F"/>
                          </a:solidFill>
                          <a:latin typeface="Mada"/>
                          <a:ea typeface="Mada"/>
                          <a:cs typeface="Mada"/>
                          <a:sym typeface="Mada"/>
                        </a:rPr>
                        <a:t>good test to diagnose NPH</a:t>
                      </a:r>
                      <a:r>
                        <a:rPr b="1" lang="ar" sz="1150">
                          <a:solidFill>
                            <a:srgbClr val="6AA84F"/>
                          </a:solidFill>
                          <a:latin typeface="Mada"/>
                          <a:ea typeface="Mada"/>
                          <a:cs typeface="Mada"/>
                          <a:sym typeface="Mada"/>
                        </a:rPr>
                        <a:t>)</a:t>
                      </a:r>
                      <a:r>
                        <a:rPr b="1" lang="ar" sz="1150">
                          <a:latin typeface="Mada"/>
                          <a:ea typeface="Mada"/>
                          <a:cs typeface="Mada"/>
                          <a:sym typeface="Mada"/>
                        </a:rPr>
                        <a:t>.</a:t>
                      </a:r>
                      <a:r>
                        <a:rPr lang="ar" sz="1150">
                          <a:latin typeface="Mada"/>
                          <a:ea typeface="Mada"/>
                          <a:cs typeface="Mada"/>
                          <a:sym typeface="Mada"/>
                        </a:rPr>
                        <a:t>  If this test is positive, than a </a:t>
                      </a:r>
                      <a:r>
                        <a:rPr b="1" lang="ar" sz="1150" u="sng">
                          <a:solidFill>
                            <a:srgbClr val="CC0000"/>
                          </a:solidFill>
                          <a:latin typeface="Mada"/>
                          <a:ea typeface="Mada"/>
                          <a:cs typeface="Mada"/>
                          <a:sym typeface="Mada"/>
                        </a:rPr>
                        <a:t>CSF shunting procedure is performed</a:t>
                      </a:r>
                      <a:r>
                        <a:rPr lang="ar" sz="1150">
                          <a:latin typeface="Mada"/>
                          <a:ea typeface="Mada"/>
                          <a:cs typeface="Mada"/>
                          <a:sym typeface="Mada"/>
                        </a:rPr>
                        <a:t>.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The </a:t>
                      </a:r>
                      <a:r>
                        <a:rPr b="1" lang="ar" sz="1150">
                          <a:latin typeface="Mada"/>
                          <a:ea typeface="Mada"/>
                          <a:cs typeface="Mada"/>
                          <a:sym typeface="Mada"/>
                        </a:rPr>
                        <a:t>MRI</a:t>
                      </a:r>
                      <a:r>
                        <a:rPr lang="ar" sz="1150">
                          <a:latin typeface="Mada"/>
                          <a:ea typeface="Mada"/>
                          <a:cs typeface="Mada"/>
                          <a:sym typeface="Mada"/>
                        </a:rPr>
                        <a:t> brain may also show </a:t>
                      </a:r>
                      <a:r>
                        <a:rPr b="1" lang="ar" sz="1150">
                          <a:solidFill>
                            <a:srgbClr val="CC0000"/>
                          </a:solidFill>
                          <a:latin typeface="Mada"/>
                          <a:ea typeface="Mada"/>
                          <a:cs typeface="Mada"/>
                          <a:sym typeface="Mada"/>
                        </a:rPr>
                        <a:t>dilated ventricles</a:t>
                      </a:r>
                      <a:r>
                        <a:rPr lang="ar" sz="1150">
                          <a:latin typeface="Mada"/>
                          <a:ea typeface="Mada"/>
                          <a:cs typeface="Mada"/>
                          <a:sym typeface="Mada"/>
                        </a:rPr>
                        <a:t> (however CSF pressure is normal).</a:t>
                      </a:r>
                      <a:endParaRPr sz="1150">
                        <a:latin typeface="Mada"/>
                        <a:ea typeface="Mada"/>
                        <a:cs typeface="Mada"/>
                        <a:sym typeface="Mada"/>
                      </a:endParaRPr>
                    </a:p>
                  </a:txBody>
                  <a:tcPr marT="91425" marB="91425" marR="91425" marL="91425"/>
                </a:tc>
              </a:tr>
              <a:tr h="26175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Creutzfeldt-Jakob Disease (CJD) (Rare, 1 in a million)</a:t>
                      </a:r>
                      <a:endParaRPr b="1">
                        <a:solidFill>
                          <a:srgbClr val="FFFFFF"/>
                        </a:solidFill>
                        <a:latin typeface="Mada"/>
                        <a:ea typeface="Mada"/>
                        <a:cs typeface="Mada"/>
                        <a:sym typeface="Mada"/>
                      </a:endParaRPr>
                    </a:p>
                  </a:txBody>
                  <a:tcPr marT="91425" marB="91425" marR="91425" marL="91425">
                    <a:solidFill>
                      <a:schemeClr val="accent1"/>
                    </a:solidFill>
                  </a:tcPr>
                </a:tc>
              </a:tr>
              <a:tr h="1933125">
                <a:tc>
                  <a:txBody>
                    <a:bodyPr/>
                    <a:lstStyle/>
                    <a:p>
                      <a:pPr indent="-301625" lvl="0" marL="457200" rtl="0" algn="l">
                        <a:spcBef>
                          <a:spcPts val="0"/>
                        </a:spcBef>
                        <a:spcAft>
                          <a:spcPts val="0"/>
                        </a:spcAft>
                        <a:buSzPts val="1150"/>
                        <a:buFont typeface="Mada"/>
                        <a:buChar char="●"/>
                      </a:pPr>
                      <a:r>
                        <a:rPr lang="ar" sz="1150">
                          <a:latin typeface="Mada"/>
                          <a:ea typeface="Mada"/>
                          <a:cs typeface="Mada"/>
                          <a:sym typeface="Mada"/>
                        </a:rPr>
                        <a:t>It is a </a:t>
                      </a:r>
                      <a:r>
                        <a:rPr b="1" lang="ar" sz="1150">
                          <a:latin typeface="Mada"/>
                          <a:ea typeface="Mada"/>
                          <a:cs typeface="Mada"/>
                          <a:sym typeface="Mada"/>
                        </a:rPr>
                        <a:t>prion disorder</a:t>
                      </a:r>
                      <a:r>
                        <a:rPr lang="ar" sz="1150">
                          <a:latin typeface="Mada"/>
                          <a:ea typeface="Mada"/>
                          <a:cs typeface="Mada"/>
                          <a:sym typeface="Mada"/>
                        </a:rPr>
                        <a:t> and can be transmitted (transmissible spongiform encephalopathy) </a:t>
                      </a:r>
                      <a:r>
                        <a:rPr lang="ar" sz="1150">
                          <a:solidFill>
                            <a:srgbClr val="6AA84F"/>
                          </a:solidFill>
                          <a:latin typeface="Mada"/>
                          <a:ea typeface="Mada"/>
                          <a:cs typeface="Mada"/>
                          <a:sym typeface="Mada"/>
                        </a:rPr>
                        <a:t>but not infectious</a:t>
                      </a:r>
                      <a:endParaRPr sz="1150">
                        <a:solidFill>
                          <a:srgbClr val="6AA84F"/>
                        </a:solidFill>
                        <a:latin typeface="Mada"/>
                        <a:ea typeface="Mada"/>
                        <a:cs typeface="Mada"/>
                        <a:sym typeface="Mada"/>
                      </a:endParaRPr>
                    </a:p>
                    <a:p>
                      <a:pPr indent="-301625" lvl="0" marL="457200" rtl="0" algn="l">
                        <a:spcBef>
                          <a:spcPts val="0"/>
                        </a:spcBef>
                        <a:spcAft>
                          <a:spcPts val="0"/>
                        </a:spcAft>
                        <a:buClr>
                          <a:srgbClr val="6AA84F"/>
                        </a:buClr>
                        <a:buSzPts val="1150"/>
                        <a:buFont typeface="Mada"/>
                        <a:buChar char="●"/>
                      </a:pPr>
                      <a:r>
                        <a:rPr lang="ar" sz="1150">
                          <a:solidFill>
                            <a:srgbClr val="6AA84F"/>
                          </a:solidFill>
                          <a:latin typeface="Mada"/>
                          <a:ea typeface="Mada"/>
                          <a:cs typeface="Mada"/>
                          <a:sym typeface="Mada"/>
                        </a:rPr>
                        <a:t>It’s not a virus, it’s just</a:t>
                      </a:r>
                      <a:r>
                        <a:rPr b="1" lang="ar" sz="1150">
                          <a:solidFill>
                            <a:srgbClr val="6AA84F"/>
                          </a:solidFill>
                          <a:latin typeface="Mada"/>
                          <a:ea typeface="Mada"/>
                          <a:cs typeface="Mada"/>
                          <a:sym typeface="Mada"/>
                        </a:rPr>
                        <a:t> a protein</a:t>
                      </a:r>
                      <a:r>
                        <a:rPr lang="ar" sz="1150">
                          <a:solidFill>
                            <a:srgbClr val="6AA84F"/>
                          </a:solidFill>
                          <a:latin typeface="Mada"/>
                          <a:ea typeface="Mada"/>
                          <a:cs typeface="Mada"/>
                          <a:sym typeface="Mada"/>
                        </a:rPr>
                        <a:t>, it’s not transmitted by sneezing or coughing etc., to be transmitted it has to be implanted (By surgical instruments). </a:t>
                      </a:r>
                      <a:endParaRPr sz="1150">
                        <a:solidFill>
                          <a:srgbClr val="6AA84F"/>
                        </a:solidFill>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Prions are abnormally formed proteins that induce pathological transformations in other proteins leading to </a:t>
                      </a:r>
                      <a:r>
                        <a:rPr lang="ar" sz="1150">
                          <a:solidFill>
                            <a:srgbClr val="6AA84F"/>
                          </a:solidFill>
                          <a:latin typeface="Mada"/>
                          <a:ea typeface="Mada"/>
                          <a:cs typeface="Mada"/>
                          <a:sym typeface="Mada"/>
                        </a:rPr>
                        <a:t>leading to spongiform pathology in brain (</a:t>
                      </a:r>
                      <a:r>
                        <a:rPr lang="ar" sz="1150">
                          <a:solidFill>
                            <a:srgbClr val="6AA84F"/>
                          </a:solidFill>
                          <a:latin typeface="Mada"/>
                          <a:ea typeface="Mada"/>
                          <a:cs typeface="Mada"/>
                          <a:sym typeface="Mada"/>
                        </a:rPr>
                        <a:t>Vacuoles</a:t>
                      </a:r>
                      <a:r>
                        <a:rPr lang="ar" sz="1150">
                          <a:solidFill>
                            <a:srgbClr val="6AA84F"/>
                          </a:solidFill>
                          <a:latin typeface="Mada"/>
                          <a:ea typeface="Mada"/>
                          <a:cs typeface="Mada"/>
                          <a:sym typeface="Mada"/>
                        </a:rPr>
                        <a:t> and holes) </a:t>
                      </a:r>
                      <a:endParaRPr sz="1150">
                        <a:solidFill>
                          <a:srgbClr val="6AA84F"/>
                        </a:solidFill>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It has been transmitted </a:t>
                      </a:r>
                      <a:r>
                        <a:rPr lang="ar" sz="1150">
                          <a:solidFill>
                            <a:srgbClr val="6AA84F"/>
                          </a:solidFill>
                          <a:latin typeface="Mada"/>
                          <a:ea typeface="Mada"/>
                          <a:cs typeface="Mada"/>
                          <a:sym typeface="Mada"/>
                        </a:rPr>
                        <a:t>(</a:t>
                      </a:r>
                      <a:r>
                        <a:rPr lang="ar" sz="1150">
                          <a:solidFill>
                            <a:srgbClr val="6AA84F"/>
                          </a:solidFill>
                          <a:latin typeface="Mada"/>
                          <a:ea typeface="Mada"/>
                          <a:cs typeface="Mada"/>
                          <a:sym typeface="Mada"/>
                        </a:rPr>
                        <a:t>person-to-person)</a:t>
                      </a:r>
                      <a:r>
                        <a:rPr lang="ar" sz="1150">
                          <a:solidFill>
                            <a:srgbClr val="6AA84F"/>
                          </a:solidFill>
                          <a:latin typeface="Mada"/>
                          <a:ea typeface="Mada"/>
                          <a:cs typeface="Mada"/>
                          <a:sym typeface="Mada"/>
                        </a:rPr>
                        <a:t> </a:t>
                      </a:r>
                      <a:r>
                        <a:rPr lang="ar" sz="1150">
                          <a:latin typeface="Mada"/>
                          <a:ea typeface="Mada"/>
                          <a:cs typeface="Mada"/>
                          <a:sym typeface="Mada"/>
                        </a:rPr>
                        <a:t>after the use of </a:t>
                      </a:r>
                      <a:r>
                        <a:rPr b="1" lang="ar" sz="1150">
                          <a:latin typeface="Mada"/>
                          <a:ea typeface="Mada"/>
                          <a:cs typeface="Mada"/>
                          <a:sym typeface="Mada"/>
                        </a:rPr>
                        <a:t>surgical equipment or growth hormones </a:t>
                      </a:r>
                      <a:r>
                        <a:rPr lang="ar" sz="1150">
                          <a:solidFill>
                            <a:srgbClr val="6AA84F"/>
                          </a:solidFill>
                          <a:latin typeface="Mada"/>
                          <a:ea typeface="Mada"/>
                          <a:cs typeface="Mada"/>
                          <a:sym typeface="Mada"/>
                        </a:rPr>
                        <a:t>(how? in the past GH used to be </a:t>
                      </a:r>
                      <a:r>
                        <a:rPr lang="ar" sz="1150" u="sng">
                          <a:solidFill>
                            <a:srgbClr val="6AA84F"/>
                          </a:solidFill>
                          <a:latin typeface="Mada"/>
                          <a:ea typeface="Mada"/>
                          <a:cs typeface="Mada"/>
                          <a:sym typeface="Mada"/>
                        </a:rPr>
                        <a:t>donated</a:t>
                      </a:r>
                      <a:r>
                        <a:rPr lang="ar" sz="1150">
                          <a:solidFill>
                            <a:srgbClr val="6AA84F"/>
                          </a:solidFill>
                          <a:latin typeface="Mada"/>
                          <a:ea typeface="Mada"/>
                          <a:cs typeface="Mada"/>
                          <a:sym typeface="Mada"/>
                        </a:rPr>
                        <a:t>)</a:t>
                      </a:r>
                      <a:r>
                        <a:rPr lang="ar" sz="1150">
                          <a:solidFill>
                            <a:srgbClr val="6AA84F"/>
                          </a:solidFill>
                          <a:latin typeface="Mada"/>
                          <a:ea typeface="Mada"/>
                          <a:cs typeface="Mada"/>
                          <a:sym typeface="Mada"/>
                        </a:rPr>
                        <a:t> </a:t>
                      </a:r>
                      <a:r>
                        <a:rPr lang="ar" sz="1150">
                          <a:solidFill>
                            <a:srgbClr val="1C4588"/>
                          </a:solidFill>
                          <a:latin typeface="Mada"/>
                          <a:ea typeface="Mada"/>
                          <a:cs typeface="Mada"/>
                          <a:sym typeface="Mada"/>
                        </a:rPr>
                        <a:t>(Prions are resistant to sterilization)</a:t>
                      </a:r>
                      <a:endParaRPr sz="1150">
                        <a:solidFill>
                          <a:srgbClr val="1C4588"/>
                        </a:solidFill>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CJD presents as a rapidly </a:t>
                      </a:r>
                      <a:r>
                        <a:rPr b="1" lang="ar" sz="1150">
                          <a:latin typeface="Mada"/>
                          <a:ea typeface="Mada"/>
                          <a:cs typeface="Mada"/>
                          <a:sym typeface="Mada"/>
                        </a:rPr>
                        <a:t>progressing dementia</a:t>
                      </a:r>
                      <a:r>
                        <a:rPr lang="ar" sz="1150">
                          <a:latin typeface="Mada"/>
                          <a:ea typeface="Mada"/>
                          <a:cs typeface="Mada"/>
                          <a:sym typeface="Mada"/>
                        </a:rPr>
                        <a:t>, disease duration usually </a:t>
                      </a:r>
                      <a:r>
                        <a:rPr b="1" lang="ar" sz="1150">
                          <a:latin typeface="Mada"/>
                          <a:ea typeface="Mada"/>
                          <a:cs typeface="Mada"/>
                          <a:sym typeface="Mada"/>
                        </a:rPr>
                        <a:t>6 months</a:t>
                      </a:r>
                      <a:r>
                        <a:rPr lang="ar" sz="1150">
                          <a:latin typeface="Mada"/>
                          <a:ea typeface="Mada"/>
                          <a:cs typeface="Mada"/>
                          <a:sym typeface="Mada"/>
                        </a:rPr>
                        <a:t>. </a:t>
                      </a:r>
                      <a:r>
                        <a:rPr b="1" lang="ar" sz="1150">
                          <a:solidFill>
                            <a:srgbClr val="CC0000"/>
                          </a:solidFill>
                          <a:latin typeface="Mada"/>
                          <a:ea typeface="Mada"/>
                          <a:cs typeface="Mada"/>
                          <a:sym typeface="Mada"/>
                        </a:rPr>
                        <a:t>Myoclonic jerks</a:t>
                      </a:r>
                      <a:r>
                        <a:rPr lang="ar" sz="1150">
                          <a:latin typeface="Mada"/>
                          <a:ea typeface="Mada"/>
                          <a:cs typeface="Mada"/>
                          <a:sym typeface="Mada"/>
                        </a:rPr>
                        <a:t> may occur.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Any picture of cognitive impairment may occur, as may other neurological symptoms like </a:t>
                      </a:r>
                      <a:r>
                        <a:rPr b="1" lang="ar" sz="1150">
                          <a:solidFill>
                            <a:srgbClr val="CC0000"/>
                          </a:solidFill>
                          <a:latin typeface="Mada"/>
                          <a:ea typeface="Mada"/>
                          <a:cs typeface="Mada"/>
                          <a:sym typeface="Mada"/>
                        </a:rPr>
                        <a:t>parkinsonism</a:t>
                      </a:r>
                      <a:r>
                        <a:rPr lang="ar" sz="1150">
                          <a:latin typeface="Mada"/>
                          <a:ea typeface="Mada"/>
                          <a:cs typeface="Mada"/>
                          <a:sym typeface="Mada"/>
                        </a:rPr>
                        <a:t>, ataxia, field defects, spasticity, </a:t>
                      </a:r>
                      <a:r>
                        <a:rPr b="1" lang="ar" sz="1150">
                          <a:solidFill>
                            <a:srgbClr val="CC0000"/>
                          </a:solidFill>
                          <a:latin typeface="Mada"/>
                          <a:ea typeface="Mada"/>
                          <a:cs typeface="Mada"/>
                          <a:sym typeface="Mada"/>
                        </a:rPr>
                        <a:t>hyperreflexia</a:t>
                      </a:r>
                      <a:r>
                        <a:rPr lang="ar" sz="1150">
                          <a:latin typeface="Mada"/>
                          <a:ea typeface="Mada"/>
                          <a:cs typeface="Mada"/>
                          <a:sym typeface="Mada"/>
                        </a:rPr>
                        <a:t>, and + Babinski.  </a:t>
                      </a:r>
                      <a:endParaRPr sz="1150">
                        <a:latin typeface="Mada"/>
                        <a:ea typeface="Mada"/>
                        <a:cs typeface="Mada"/>
                        <a:sym typeface="Mada"/>
                      </a:endParaRPr>
                    </a:p>
                    <a:p>
                      <a:pPr indent="-301625" lvl="0" marL="457200" rtl="0" algn="l">
                        <a:spcBef>
                          <a:spcPts val="0"/>
                        </a:spcBef>
                        <a:spcAft>
                          <a:spcPts val="0"/>
                        </a:spcAft>
                        <a:buClr>
                          <a:srgbClr val="1C4587"/>
                        </a:buClr>
                        <a:buSzPts val="1150"/>
                        <a:buFont typeface="Mada"/>
                        <a:buChar char="●"/>
                      </a:pPr>
                      <a:r>
                        <a:rPr lang="ar" sz="1150">
                          <a:solidFill>
                            <a:srgbClr val="1C4587"/>
                          </a:solidFill>
                          <a:latin typeface="Mada"/>
                          <a:ea typeface="Mada"/>
                          <a:cs typeface="Mada"/>
                          <a:sym typeface="Mada"/>
                        </a:rPr>
                        <a:t>CSF Analysis: </a:t>
                      </a:r>
                      <a:r>
                        <a:rPr b="1" lang="ar" sz="1150">
                          <a:solidFill>
                            <a:srgbClr val="1C4587"/>
                          </a:solidFill>
                          <a:latin typeface="Mada"/>
                          <a:ea typeface="Mada"/>
                          <a:cs typeface="Mada"/>
                          <a:sym typeface="Mada"/>
                        </a:rPr>
                        <a:t>↑ 14-3-3 protein</a:t>
                      </a:r>
                      <a:endParaRPr b="1" sz="1150">
                        <a:solidFill>
                          <a:srgbClr val="1C4587"/>
                        </a:solidFill>
                        <a:latin typeface="Mada"/>
                        <a:ea typeface="Mada"/>
                        <a:cs typeface="Mada"/>
                        <a:sym typeface="Mada"/>
                      </a:endParaRPr>
                    </a:p>
                    <a:p>
                      <a:pPr indent="-301625" lvl="0" marL="457200" rtl="0" algn="l">
                        <a:spcBef>
                          <a:spcPts val="0"/>
                        </a:spcBef>
                        <a:spcAft>
                          <a:spcPts val="0"/>
                        </a:spcAft>
                        <a:buSzPts val="1150"/>
                        <a:buFont typeface="Mada"/>
                        <a:buChar char="●"/>
                      </a:pPr>
                      <a:r>
                        <a:rPr b="1" lang="ar" sz="1150">
                          <a:latin typeface="Mada"/>
                          <a:ea typeface="Mada"/>
                          <a:cs typeface="Mada"/>
                          <a:sym typeface="Mada"/>
                        </a:rPr>
                        <a:t>MRI</a:t>
                      </a:r>
                      <a:r>
                        <a:rPr lang="ar" sz="1150">
                          <a:latin typeface="Mada"/>
                          <a:ea typeface="Mada"/>
                          <a:cs typeface="Mada"/>
                          <a:sym typeface="Mada"/>
                        </a:rPr>
                        <a:t> may show abnormal </a:t>
                      </a:r>
                      <a:r>
                        <a:rPr b="1" lang="ar" sz="1150">
                          <a:latin typeface="Mada"/>
                          <a:ea typeface="Mada"/>
                          <a:cs typeface="Mada"/>
                          <a:sym typeface="Mada"/>
                        </a:rPr>
                        <a:t>signal intensity in the basal ganglia and cortical ribbon</a:t>
                      </a:r>
                      <a:r>
                        <a:rPr lang="ar" sz="1150">
                          <a:solidFill>
                            <a:srgbClr val="999999"/>
                          </a:solidFill>
                          <a:latin typeface="Mada"/>
                          <a:ea typeface="Mada"/>
                          <a:cs typeface="Mada"/>
                          <a:sym typeface="Mada"/>
                        </a:rPr>
                        <a:t> (may also be normal)</a:t>
                      </a:r>
                      <a:endParaRPr sz="1150">
                        <a:solidFill>
                          <a:srgbClr val="999999"/>
                        </a:solidFill>
                        <a:latin typeface="Mada"/>
                        <a:ea typeface="Mada"/>
                        <a:cs typeface="Mada"/>
                        <a:sym typeface="Mada"/>
                      </a:endParaRPr>
                    </a:p>
                    <a:p>
                      <a:pPr indent="-301625" lvl="0" marL="457200" rtl="0" algn="l">
                        <a:spcBef>
                          <a:spcPts val="0"/>
                        </a:spcBef>
                        <a:spcAft>
                          <a:spcPts val="0"/>
                        </a:spcAft>
                        <a:buSzPts val="1150"/>
                        <a:buFont typeface="Mada"/>
                        <a:buChar char="●"/>
                      </a:pPr>
                      <a:r>
                        <a:rPr b="1" lang="ar" sz="1150">
                          <a:latin typeface="Mada"/>
                          <a:ea typeface="Mada"/>
                          <a:cs typeface="Mada"/>
                          <a:sym typeface="Mada"/>
                        </a:rPr>
                        <a:t>EEG</a:t>
                      </a:r>
                      <a:r>
                        <a:rPr lang="ar" sz="1150">
                          <a:latin typeface="Mada"/>
                          <a:ea typeface="Mada"/>
                          <a:cs typeface="Mada"/>
                          <a:sym typeface="Mada"/>
                        </a:rPr>
                        <a:t> shows characteristic </a:t>
                      </a:r>
                      <a:r>
                        <a:rPr b="1" lang="ar" sz="1150">
                          <a:solidFill>
                            <a:srgbClr val="CC0000"/>
                          </a:solidFill>
                          <a:latin typeface="Mada"/>
                          <a:ea typeface="Mada"/>
                          <a:cs typeface="Mada"/>
                          <a:sym typeface="Mada"/>
                        </a:rPr>
                        <a:t>periodic sharp wave complexes</a:t>
                      </a:r>
                      <a:r>
                        <a:rPr lang="ar" sz="1150">
                          <a:latin typeface="Mada"/>
                          <a:ea typeface="Mada"/>
                          <a:cs typeface="Mada"/>
                          <a:sym typeface="Mada"/>
                        </a:rPr>
                        <a:t>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No treatment, </a:t>
                      </a:r>
                      <a:r>
                        <a:rPr b="1" lang="ar" sz="1150">
                          <a:latin typeface="Mada"/>
                          <a:ea typeface="Mada"/>
                          <a:cs typeface="Mada"/>
                          <a:sym typeface="Mada"/>
                        </a:rPr>
                        <a:t>patients die within a year</a:t>
                      </a:r>
                      <a:r>
                        <a:rPr lang="ar" sz="1150">
                          <a:latin typeface="Mada"/>
                          <a:ea typeface="Mada"/>
                          <a:cs typeface="Mada"/>
                          <a:sym typeface="Mada"/>
                        </a:rPr>
                        <a:t>.  </a:t>
                      </a:r>
                      <a:endParaRPr sz="1150">
                        <a:latin typeface="Mada"/>
                        <a:ea typeface="Mada"/>
                        <a:cs typeface="Mada"/>
                        <a:sym typeface="Mada"/>
                      </a:endParaRPr>
                    </a:p>
                    <a:p>
                      <a:pPr indent="-301625" lvl="0" marL="457200" rtl="0" algn="l">
                        <a:spcBef>
                          <a:spcPts val="0"/>
                        </a:spcBef>
                        <a:spcAft>
                          <a:spcPts val="0"/>
                        </a:spcAft>
                        <a:buSzPts val="1150"/>
                        <a:buFont typeface="Mada"/>
                        <a:buChar char="●"/>
                      </a:pPr>
                      <a:r>
                        <a:rPr lang="ar" sz="1150">
                          <a:latin typeface="Mada"/>
                          <a:ea typeface="Mada"/>
                          <a:cs typeface="Mada"/>
                          <a:sym typeface="Mada"/>
                        </a:rPr>
                        <a:t>The bovine variant CJD </a:t>
                      </a:r>
                      <a:r>
                        <a:rPr lang="ar" sz="1150">
                          <a:solidFill>
                            <a:srgbClr val="6AA84F"/>
                          </a:solidFill>
                          <a:latin typeface="Mada"/>
                          <a:ea typeface="Mada"/>
                          <a:cs typeface="Mada"/>
                          <a:sym typeface="Mada"/>
                        </a:rPr>
                        <a:t>(</a:t>
                      </a:r>
                      <a:r>
                        <a:rPr lang="ar" sz="1150">
                          <a:solidFill>
                            <a:srgbClr val="6AA84F"/>
                          </a:solidFill>
                          <a:latin typeface="Mada"/>
                          <a:ea typeface="Mada"/>
                          <a:cs typeface="Mada"/>
                          <a:sym typeface="Mada"/>
                        </a:rPr>
                        <a:t>mad cow disease</a:t>
                      </a:r>
                      <a:r>
                        <a:rPr lang="ar" sz="1150">
                          <a:solidFill>
                            <a:srgbClr val="6AA84F"/>
                          </a:solidFill>
                          <a:latin typeface="Mada"/>
                          <a:ea typeface="Mada"/>
                          <a:cs typeface="Mada"/>
                          <a:sym typeface="Mada"/>
                        </a:rPr>
                        <a:t>)</a:t>
                      </a:r>
                      <a:r>
                        <a:rPr lang="ar" sz="1150">
                          <a:latin typeface="Mada"/>
                          <a:ea typeface="Mada"/>
                          <a:cs typeface="Mada"/>
                          <a:sym typeface="Mada"/>
                        </a:rPr>
                        <a:t> has been linked to consumption of beef (UK outbreak in the 90s)</a:t>
                      </a:r>
                      <a:endParaRPr sz="1150">
                        <a:latin typeface="Mada"/>
                        <a:ea typeface="Mada"/>
                        <a:cs typeface="Mada"/>
                        <a:sym typeface="Mada"/>
                      </a:endParaRPr>
                    </a:p>
                  </a:txBody>
                  <a:tcPr marT="91425" marB="91425" marR="91425" marL="91425"/>
                </a:tc>
              </a:tr>
            </a:tbl>
          </a:graphicData>
        </a:graphic>
      </p:graphicFrame>
      <p:sp>
        <p:nvSpPr>
          <p:cNvPr id="402" name="Google Shape;402;p24"/>
          <p:cNvSpPr txBox="1"/>
          <p:nvPr/>
        </p:nvSpPr>
        <p:spPr>
          <a:xfrm>
            <a:off x="155750" y="9738675"/>
            <a:ext cx="7255200" cy="8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900">
                <a:solidFill>
                  <a:srgbClr val="2F497E"/>
                </a:solidFill>
                <a:latin typeface="Mada"/>
                <a:ea typeface="Mada"/>
                <a:cs typeface="Mada"/>
                <a:sym typeface="Mada"/>
              </a:rPr>
              <a:t>Many of the primary degenerative diseases that cause dementia have characteristic features that may allow a specific diagnosis during life. </a:t>
            </a:r>
            <a:r>
              <a:rPr b="1" lang="ar" sz="900">
                <a:solidFill>
                  <a:srgbClr val="2F497E"/>
                </a:solidFill>
                <a:latin typeface="Mada"/>
                <a:ea typeface="Mada"/>
                <a:cs typeface="Mada"/>
                <a:sym typeface="Mada"/>
              </a:rPr>
              <a:t>Creutzfeldt–Jakob disease,</a:t>
            </a:r>
            <a:r>
              <a:rPr lang="ar" sz="900">
                <a:solidFill>
                  <a:srgbClr val="2F497E"/>
                </a:solidFill>
                <a:latin typeface="Mada"/>
                <a:ea typeface="Mada"/>
                <a:cs typeface="Mada"/>
                <a:sym typeface="Mada"/>
              </a:rPr>
              <a:t> for example, is usually </a:t>
            </a:r>
            <a:r>
              <a:rPr b="1" lang="ar" sz="900">
                <a:solidFill>
                  <a:srgbClr val="2F497E"/>
                </a:solidFill>
                <a:latin typeface="Mada"/>
                <a:ea typeface="Mada"/>
                <a:cs typeface="Mada"/>
                <a:sym typeface="Mada"/>
              </a:rPr>
              <a:t>quickly progressive</a:t>
            </a:r>
            <a:r>
              <a:rPr lang="ar" sz="900">
                <a:solidFill>
                  <a:srgbClr val="2F497E"/>
                </a:solidFill>
                <a:latin typeface="Mada"/>
                <a:ea typeface="Mada"/>
                <a:cs typeface="Mada"/>
                <a:sym typeface="Mada"/>
              </a:rPr>
              <a:t> (over months) and is associated with </a:t>
            </a:r>
            <a:r>
              <a:rPr b="1" lang="ar" sz="900">
                <a:solidFill>
                  <a:srgbClr val="2F497E"/>
                </a:solidFill>
                <a:latin typeface="Mada"/>
                <a:ea typeface="Mada"/>
                <a:cs typeface="Mada"/>
                <a:sym typeface="Mada"/>
              </a:rPr>
              <a:t>myoclonus</a:t>
            </a:r>
            <a:r>
              <a:rPr lang="ar" sz="900">
                <a:solidFill>
                  <a:srgbClr val="2F497E"/>
                </a:solidFill>
                <a:latin typeface="Mada"/>
                <a:ea typeface="Mada"/>
                <a:cs typeface="Mada"/>
                <a:sym typeface="Mada"/>
              </a:rPr>
              <a:t>. The more slowly progressive dementias are more difficult to distinguish during life, but </a:t>
            </a:r>
            <a:r>
              <a:rPr b="1" lang="ar" sz="900">
                <a:solidFill>
                  <a:srgbClr val="2F497E"/>
                </a:solidFill>
                <a:latin typeface="Mada"/>
                <a:ea typeface="Mada"/>
                <a:cs typeface="Mada"/>
                <a:sym typeface="Mada"/>
              </a:rPr>
              <a:t>fronto-temporal dementia</a:t>
            </a:r>
            <a:r>
              <a:rPr lang="ar" sz="900">
                <a:solidFill>
                  <a:srgbClr val="2F497E"/>
                </a:solidFill>
                <a:latin typeface="Mada"/>
                <a:ea typeface="Mada"/>
                <a:cs typeface="Mada"/>
                <a:sym typeface="Mada"/>
              </a:rPr>
              <a:t> typically presents with </a:t>
            </a:r>
            <a:r>
              <a:rPr b="1" lang="ar" sz="900">
                <a:solidFill>
                  <a:srgbClr val="2F497E"/>
                </a:solidFill>
                <a:latin typeface="Mada"/>
                <a:ea typeface="Mada"/>
                <a:cs typeface="Mada"/>
                <a:sym typeface="Mada"/>
              </a:rPr>
              <a:t>signs of temporal or frontal lobe dysfunction</a:t>
            </a:r>
            <a:r>
              <a:rPr lang="ar" sz="900">
                <a:solidFill>
                  <a:srgbClr val="2F497E"/>
                </a:solidFill>
                <a:latin typeface="Mada"/>
                <a:ea typeface="Mada"/>
                <a:cs typeface="Mada"/>
                <a:sym typeface="Mada"/>
              </a:rPr>
              <a:t>, whereas </a:t>
            </a:r>
            <a:r>
              <a:rPr b="1" lang="ar" sz="900">
                <a:solidFill>
                  <a:srgbClr val="2F497E"/>
                </a:solidFill>
                <a:latin typeface="Mada"/>
                <a:ea typeface="Mada"/>
                <a:cs typeface="Mada"/>
                <a:sym typeface="Mada"/>
              </a:rPr>
              <a:t>Lewy body dementia</a:t>
            </a:r>
            <a:r>
              <a:rPr lang="ar" sz="900">
                <a:solidFill>
                  <a:srgbClr val="2F497E"/>
                </a:solidFill>
                <a:latin typeface="Mada"/>
                <a:ea typeface="Mada"/>
                <a:cs typeface="Mada"/>
                <a:sym typeface="Mada"/>
              </a:rPr>
              <a:t> may present with </a:t>
            </a:r>
            <a:r>
              <a:rPr b="1" lang="ar" sz="900">
                <a:solidFill>
                  <a:srgbClr val="2F497E"/>
                </a:solidFill>
                <a:latin typeface="Mada"/>
                <a:ea typeface="Mada"/>
                <a:cs typeface="Mada"/>
                <a:sym typeface="Mada"/>
              </a:rPr>
              <a:t>visual hallucinations</a:t>
            </a:r>
            <a:r>
              <a:rPr lang="ar" sz="900">
                <a:solidFill>
                  <a:srgbClr val="2F497E"/>
                </a:solidFill>
                <a:latin typeface="Mada"/>
                <a:ea typeface="Mada"/>
                <a:cs typeface="Mada"/>
                <a:sym typeface="Mada"/>
              </a:rPr>
              <a:t>. The course may also help to distinguish types of dementia. </a:t>
            </a:r>
            <a:r>
              <a:rPr b="1" lang="ar" sz="900">
                <a:solidFill>
                  <a:srgbClr val="2F497E"/>
                </a:solidFill>
                <a:latin typeface="Mada"/>
                <a:ea typeface="Mada"/>
                <a:cs typeface="Mada"/>
                <a:sym typeface="Mada"/>
              </a:rPr>
              <a:t>Gradual worsening suggests Alzheimer’s disease,</a:t>
            </a:r>
            <a:r>
              <a:rPr lang="ar" sz="900">
                <a:solidFill>
                  <a:srgbClr val="2F497E"/>
                </a:solidFill>
                <a:latin typeface="Mada"/>
                <a:ea typeface="Mada"/>
                <a:cs typeface="Mada"/>
                <a:sym typeface="Mada"/>
              </a:rPr>
              <a:t> whereas </a:t>
            </a:r>
            <a:r>
              <a:rPr b="1" lang="ar" sz="900">
                <a:solidFill>
                  <a:srgbClr val="2F497E"/>
                </a:solidFill>
                <a:latin typeface="Mada"/>
                <a:ea typeface="Mada"/>
                <a:cs typeface="Mada"/>
                <a:sym typeface="Mada"/>
              </a:rPr>
              <a:t>stepwise deterioration is typical of vascular dementia</a:t>
            </a:r>
            <a:r>
              <a:rPr lang="ar" sz="900">
                <a:solidFill>
                  <a:srgbClr val="2F497E"/>
                </a:solidFill>
                <a:latin typeface="Mada"/>
                <a:ea typeface="Mada"/>
                <a:cs typeface="Mada"/>
                <a:sym typeface="Mada"/>
              </a:rPr>
              <a:t>. </a:t>
            </a:r>
            <a:endParaRPr sz="900">
              <a:solidFill>
                <a:srgbClr val="2F497E"/>
              </a:solidFill>
              <a:latin typeface="Mada"/>
              <a:ea typeface="Mada"/>
              <a:cs typeface="Mada"/>
              <a:sym typeface="Mada"/>
            </a:endParaRPr>
          </a:p>
        </p:txBody>
      </p:sp>
      <p:sp>
        <p:nvSpPr>
          <p:cNvPr id="403" name="Google Shape;403;p24"/>
          <p:cNvSpPr/>
          <p:nvPr/>
        </p:nvSpPr>
        <p:spPr>
          <a:xfrm>
            <a:off x="156000" y="9758014"/>
            <a:ext cx="7255200" cy="781800"/>
          </a:xfrm>
          <a:prstGeom prst="roundRect">
            <a:avLst>
              <a:gd fmla="val 16667" name="adj"/>
            </a:avLst>
          </a:prstGeom>
          <a:noFill/>
          <a:ln cap="flat" cmpd="sng" w="28575">
            <a:solidFill>
              <a:srgbClr val="2F49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404" name="Google Shape;404;p24"/>
          <p:cNvSpPr/>
          <p:nvPr/>
        </p:nvSpPr>
        <p:spPr>
          <a:xfrm>
            <a:off x="350675" y="4071325"/>
            <a:ext cx="205200" cy="2049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5"/>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410" name="Google Shape;410;p25"/>
          <p:cNvSpPr txBox="1"/>
          <p:nvPr/>
        </p:nvSpPr>
        <p:spPr>
          <a:xfrm>
            <a:off x="899075" y="0"/>
            <a:ext cx="55416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Treatment of dementia</a:t>
            </a:r>
            <a:endParaRPr b="1" i="1" sz="2600">
              <a:latin typeface="Mada"/>
              <a:ea typeface="Mada"/>
              <a:cs typeface="Mada"/>
              <a:sym typeface="Mada"/>
            </a:endParaRPr>
          </a:p>
        </p:txBody>
      </p:sp>
      <p:sp>
        <p:nvSpPr>
          <p:cNvPr id="411" name="Google Shape;411;p25"/>
          <p:cNvSpPr txBox="1"/>
          <p:nvPr/>
        </p:nvSpPr>
        <p:spPr>
          <a:xfrm>
            <a:off x="142675" y="8286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Treatment </a:t>
            </a:r>
            <a:endParaRPr b="1" sz="2200">
              <a:highlight>
                <a:schemeClr val="accent5"/>
              </a:highlight>
              <a:latin typeface="Mada"/>
              <a:ea typeface="Mada"/>
              <a:cs typeface="Mada"/>
              <a:sym typeface="Mada"/>
            </a:endParaRPr>
          </a:p>
        </p:txBody>
      </p:sp>
      <p:sp>
        <p:nvSpPr>
          <p:cNvPr id="412" name="Google Shape;412;p25"/>
          <p:cNvSpPr txBox="1"/>
          <p:nvPr/>
        </p:nvSpPr>
        <p:spPr>
          <a:xfrm>
            <a:off x="8257600" y="1390100"/>
            <a:ext cx="39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413" name="Google Shape;413;p25"/>
          <p:cNvSpPr txBox="1"/>
          <p:nvPr/>
        </p:nvSpPr>
        <p:spPr>
          <a:xfrm>
            <a:off x="90288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Atrophic</a:t>
            </a:r>
            <a:endParaRPr b="1" sz="1200">
              <a:latin typeface="Mada"/>
              <a:ea typeface="Mada"/>
              <a:cs typeface="Mada"/>
              <a:sym typeface="Mada"/>
            </a:endParaRPr>
          </a:p>
        </p:txBody>
      </p:sp>
      <p:sp>
        <p:nvSpPr>
          <p:cNvPr id="414" name="Google Shape;414;p25"/>
          <p:cNvSpPr txBox="1"/>
          <p:nvPr/>
        </p:nvSpPr>
        <p:spPr>
          <a:xfrm>
            <a:off x="380375" y="1355450"/>
            <a:ext cx="6867600" cy="2758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Drugs such as </a:t>
            </a:r>
            <a:r>
              <a:rPr b="1" lang="ar" sz="1200">
                <a:latin typeface="Mada"/>
                <a:ea typeface="Mada"/>
                <a:cs typeface="Mada"/>
                <a:sym typeface="Mada"/>
              </a:rPr>
              <a:t>Donepezil</a:t>
            </a:r>
            <a:r>
              <a:rPr lang="ar" sz="1200">
                <a:latin typeface="Mada"/>
                <a:ea typeface="Mada"/>
                <a:cs typeface="Mada"/>
                <a:sym typeface="Mada"/>
              </a:rPr>
              <a:t>, </a:t>
            </a:r>
            <a:r>
              <a:rPr b="1" lang="ar" sz="1200">
                <a:latin typeface="Mada"/>
                <a:ea typeface="Mada"/>
                <a:cs typeface="Mada"/>
                <a:sym typeface="Mada"/>
              </a:rPr>
              <a:t>rivastigmine</a:t>
            </a:r>
            <a:r>
              <a:rPr lang="ar" sz="1200">
                <a:latin typeface="Mada"/>
                <a:ea typeface="Mada"/>
                <a:cs typeface="Mada"/>
                <a:sym typeface="Mada"/>
              </a:rPr>
              <a:t> and </a:t>
            </a:r>
            <a:r>
              <a:rPr b="1" lang="ar" sz="1200">
                <a:latin typeface="Mada"/>
                <a:ea typeface="Mada"/>
                <a:cs typeface="Mada"/>
                <a:sym typeface="Mada"/>
              </a:rPr>
              <a:t>galantamine</a:t>
            </a:r>
            <a:r>
              <a:rPr lang="ar" sz="1200">
                <a:latin typeface="Mada"/>
                <a:ea typeface="Mada"/>
                <a:cs typeface="Mada"/>
                <a:sym typeface="Mada"/>
              </a:rPr>
              <a:t> which </a:t>
            </a:r>
            <a:r>
              <a:rPr b="1" lang="ar" sz="1200">
                <a:latin typeface="Mada"/>
                <a:ea typeface="Mada"/>
                <a:cs typeface="Mada"/>
                <a:sym typeface="Mada"/>
              </a:rPr>
              <a:t>increase</a:t>
            </a:r>
            <a:r>
              <a:rPr lang="ar" sz="1200">
                <a:latin typeface="Mada"/>
                <a:ea typeface="Mada"/>
                <a:cs typeface="Mada"/>
                <a:sym typeface="Mada"/>
              </a:rPr>
              <a:t> the presence of </a:t>
            </a:r>
            <a:r>
              <a:rPr b="1" lang="ar" sz="1200">
                <a:latin typeface="Mada"/>
                <a:ea typeface="Mada"/>
                <a:cs typeface="Mada"/>
                <a:sym typeface="Mada"/>
              </a:rPr>
              <a:t>central </a:t>
            </a:r>
            <a:r>
              <a:rPr lang="ar" sz="1200">
                <a:latin typeface="Mada"/>
                <a:ea typeface="Mada"/>
                <a:cs typeface="Mada"/>
                <a:sym typeface="Mada"/>
              </a:rPr>
              <a:t>nervous system</a:t>
            </a:r>
            <a:r>
              <a:rPr lang="ar" sz="1200">
                <a:latin typeface="Mada"/>
                <a:ea typeface="Mada"/>
                <a:cs typeface="Mada"/>
                <a:sym typeface="Mada"/>
              </a:rPr>
              <a:t> </a:t>
            </a:r>
            <a:r>
              <a:rPr b="1" lang="ar" sz="1200">
                <a:latin typeface="Mada"/>
                <a:ea typeface="Mada"/>
                <a:cs typeface="Mada"/>
                <a:sym typeface="Mada"/>
              </a:rPr>
              <a:t>acetylcholine</a:t>
            </a:r>
            <a:r>
              <a:rPr lang="ar" sz="1200">
                <a:latin typeface="Mada"/>
                <a:ea typeface="Mada"/>
                <a:cs typeface="Mada"/>
                <a:sym typeface="Mada"/>
              </a:rPr>
              <a:t> help with cognitive and behavioral symptoms in Alzheimer’s dementia. </a:t>
            </a:r>
            <a:r>
              <a:rPr lang="ar" sz="1200">
                <a:solidFill>
                  <a:srgbClr val="6AA84F"/>
                </a:solidFill>
                <a:latin typeface="Mada"/>
                <a:ea typeface="Mada"/>
                <a:cs typeface="Mada"/>
                <a:sym typeface="Mada"/>
              </a:rPr>
              <a:t>They are also helpful in PDD, LBD and vascular dementia, but they are </a:t>
            </a:r>
            <a:r>
              <a:rPr b="1" lang="ar" sz="1200">
                <a:solidFill>
                  <a:srgbClr val="6AA84F"/>
                </a:solidFill>
                <a:latin typeface="Mada"/>
                <a:ea typeface="Mada"/>
                <a:cs typeface="Mada"/>
                <a:sym typeface="Mada"/>
              </a:rPr>
              <a:t>NOT</a:t>
            </a:r>
            <a:r>
              <a:rPr lang="ar" sz="1200">
                <a:solidFill>
                  <a:srgbClr val="6AA84F"/>
                </a:solidFill>
                <a:latin typeface="Mada"/>
                <a:ea typeface="Mada"/>
                <a:cs typeface="Mada"/>
                <a:sym typeface="Mada"/>
              </a:rPr>
              <a:t> helpful in frontotemporal dementia, NPH and CJD. </a:t>
            </a:r>
            <a:r>
              <a:rPr lang="ar" sz="1200">
                <a:solidFill>
                  <a:srgbClr val="999999"/>
                </a:solidFill>
                <a:latin typeface="Mada"/>
                <a:ea typeface="Mada"/>
                <a:cs typeface="Mada"/>
                <a:sym typeface="Mada"/>
              </a:rPr>
              <a:t>(Kumar says it’s also not effective in vascular dementia) </a:t>
            </a:r>
            <a:endParaRPr sz="1200">
              <a:solidFill>
                <a:srgbClr val="99999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acetylcholinesterase inhibitors used in dementia are similar in mechanism to the ones used for myasthenia gravis. However, the drugs used in myasthenia gravis act on peripheral ach while these act centrally, hence why these drugs are not used for myasthenia gravis and vise versa.</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Does not stop disease progression </a:t>
            </a:r>
            <a:r>
              <a:rPr lang="ar" sz="1200">
                <a:solidFill>
                  <a:srgbClr val="6AA84F"/>
                </a:solidFill>
                <a:latin typeface="Mada"/>
                <a:ea typeface="Mada"/>
                <a:cs typeface="Mada"/>
                <a:sym typeface="Mada"/>
              </a:rPr>
              <a:t>(The disease will keep getting worse)</a:t>
            </a:r>
            <a:r>
              <a:rPr lang="ar" sz="1200">
                <a:latin typeface="Mada"/>
                <a:ea typeface="Mada"/>
                <a:cs typeface="Mada"/>
                <a:sym typeface="Mada"/>
              </a:rPr>
              <a:t>, but may provide transient clinical stability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NMDA receptor antagonist, memantine, is helpful in moderate to advanced alzheimer’s disease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 pharmacological treatment available for MCI </a:t>
            </a:r>
            <a:r>
              <a:rPr lang="ar" sz="1200">
                <a:solidFill>
                  <a:srgbClr val="6AA84F"/>
                </a:solidFill>
                <a:latin typeface="Mada"/>
                <a:ea typeface="Mada"/>
                <a:cs typeface="Mada"/>
                <a:sym typeface="Mada"/>
              </a:rPr>
              <a:t> (Just monitor, healthy food and </a:t>
            </a:r>
            <a:r>
              <a:rPr lang="ar" sz="1200">
                <a:solidFill>
                  <a:srgbClr val="6AA84F"/>
                </a:solidFill>
                <a:latin typeface="Mada"/>
                <a:ea typeface="Mada"/>
                <a:cs typeface="Mada"/>
                <a:sym typeface="Mada"/>
              </a:rPr>
              <a:t>exercise</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Not a treatment, but education and </a:t>
            </a:r>
            <a:r>
              <a:rPr b="1" lang="ar" sz="1200">
                <a:solidFill>
                  <a:srgbClr val="CC0000"/>
                </a:solidFill>
                <a:latin typeface="Mada"/>
                <a:ea typeface="Mada"/>
                <a:cs typeface="Mada"/>
                <a:sym typeface="Mada"/>
              </a:rPr>
              <a:t>physical activity (Most beneficial)</a:t>
            </a:r>
            <a:r>
              <a:rPr lang="ar" sz="1200">
                <a:latin typeface="Mada"/>
                <a:ea typeface="Mada"/>
                <a:cs typeface="Mada"/>
                <a:sym typeface="Mada"/>
              </a:rPr>
              <a:t> protect from cognitive decline</a:t>
            </a:r>
            <a:endParaRPr sz="1200">
              <a:latin typeface="Mada"/>
              <a:ea typeface="Mada"/>
              <a:cs typeface="Mada"/>
              <a:sym typeface="Mada"/>
            </a:endParaRPr>
          </a:p>
          <a:p>
            <a:pPr indent="0" lvl="0" marL="0" rtl="0" algn="l">
              <a:spcBef>
                <a:spcPts val="0"/>
              </a:spcBef>
              <a:spcAft>
                <a:spcPts val="0"/>
              </a:spcAft>
              <a:buNone/>
            </a:pPr>
            <a:r>
              <a:rPr b="1" lang="ar" sz="1200">
                <a:solidFill>
                  <a:srgbClr val="1C4588"/>
                </a:solidFill>
                <a:latin typeface="Mada"/>
                <a:ea typeface="Mada"/>
                <a:cs typeface="Mada"/>
                <a:sym typeface="Mada"/>
              </a:rPr>
              <a:t>Note: </a:t>
            </a:r>
            <a:r>
              <a:rPr lang="ar" sz="1200">
                <a:solidFill>
                  <a:srgbClr val="1C4588"/>
                </a:solidFill>
                <a:latin typeface="Mada"/>
                <a:ea typeface="Mada"/>
                <a:cs typeface="Mada"/>
                <a:sym typeface="Mada"/>
              </a:rPr>
              <a:t>An ECG should be performed to exclude cardiac conduction </a:t>
            </a:r>
            <a:r>
              <a:rPr lang="ar" sz="1200">
                <a:solidFill>
                  <a:srgbClr val="1C4588"/>
                </a:solidFill>
                <a:latin typeface="Mada"/>
                <a:ea typeface="Mada"/>
                <a:cs typeface="Mada"/>
                <a:sym typeface="Mada"/>
              </a:rPr>
              <a:t>deficits</a:t>
            </a:r>
            <a:r>
              <a:rPr lang="ar" sz="1200">
                <a:solidFill>
                  <a:srgbClr val="1C4588"/>
                </a:solidFill>
                <a:latin typeface="Mada"/>
                <a:ea typeface="Mada"/>
                <a:cs typeface="Mada"/>
                <a:sym typeface="Mada"/>
              </a:rPr>
              <a:t> before starting therapy. </a:t>
            </a:r>
            <a:endParaRPr sz="1200">
              <a:solidFill>
                <a:srgbClr val="1C4588"/>
              </a:solidFill>
              <a:latin typeface="Mada"/>
              <a:ea typeface="Mada"/>
              <a:cs typeface="Mada"/>
              <a:sym typeface="Mada"/>
            </a:endParaRPr>
          </a:p>
        </p:txBody>
      </p:sp>
      <p:sp>
        <p:nvSpPr>
          <p:cNvPr id="415" name="Google Shape;415;p25"/>
          <p:cNvSpPr txBox="1"/>
          <p:nvPr/>
        </p:nvSpPr>
        <p:spPr>
          <a:xfrm>
            <a:off x="136650" y="4342925"/>
            <a:ext cx="5582700" cy="471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3"/>
                </a:highlight>
                <a:latin typeface="Mada"/>
                <a:ea typeface="Mada"/>
                <a:cs typeface="Mada"/>
                <a:sym typeface="Mada"/>
              </a:rPr>
              <a:t>Case study:</a:t>
            </a:r>
            <a:endParaRPr b="1" sz="2200">
              <a:highlight>
                <a:schemeClr val="accent3"/>
              </a:highlight>
              <a:latin typeface="Mada"/>
              <a:ea typeface="Mada"/>
              <a:cs typeface="Mada"/>
              <a:sym typeface="Mada"/>
            </a:endParaRPr>
          </a:p>
        </p:txBody>
      </p:sp>
      <p:sp>
        <p:nvSpPr>
          <p:cNvPr id="416" name="Google Shape;416;p25"/>
          <p:cNvSpPr/>
          <p:nvPr/>
        </p:nvSpPr>
        <p:spPr>
          <a:xfrm>
            <a:off x="256495" y="4813955"/>
            <a:ext cx="6742200" cy="12252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txBox="1"/>
          <p:nvPr/>
        </p:nvSpPr>
        <p:spPr>
          <a:xfrm>
            <a:off x="223200" y="4763100"/>
            <a:ext cx="6742200" cy="132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73 year old male retired judge. Presents with 1 year history of cognitive concerns; Trouble recalling names, He can completely forget a discussion, Forgets the location of previously placed tools, Only recalls fragments of a previous doctor visit 2 weeks earlier. Does not follow the dates as accurately as he used to and indicates that this is because he is retired.  Sometimes he is repetitive with questions. Confusion about how to do things especially when tired.  His ability to use household appliances is also affected.  Tried putting on his shirt while still on the hanger.</a:t>
            </a:r>
            <a:endParaRPr sz="1200">
              <a:latin typeface="Mada"/>
              <a:ea typeface="Mada"/>
              <a:cs typeface="Mada"/>
              <a:sym typeface="Mada"/>
            </a:endParaRPr>
          </a:p>
        </p:txBody>
      </p:sp>
      <p:sp>
        <p:nvSpPr>
          <p:cNvPr id="418" name="Google Shape;418;p25"/>
          <p:cNvSpPr/>
          <p:nvPr/>
        </p:nvSpPr>
        <p:spPr>
          <a:xfrm>
            <a:off x="256500" y="6207275"/>
            <a:ext cx="6704700" cy="562200"/>
          </a:xfrm>
          <a:prstGeom prst="roundRect">
            <a:avLst>
              <a:gd fmla="val 16667" name="adj"/>
            </a:avLst>
          </a:prstGeom>
          <a:noFill/>
          <a:ln cap="flat" cmpd="sng" w="2857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txBox="1"/>
          <p:nvPr/>
        </p:nvSpPr>
        <p:spPr>
          <a:xfrm>
            <a:off x="293972" y="6224850"/>
            <a:ext cx="67047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What is your diagnosis? </a:t>
            </a:r>
            <a:r>
              <a:rPr lang="ar" sz="1200">
                <a:solidFill>
                  <a:srgbClr val="6AA84F"/>
                </a:solidFill>
                <a:latin typeface="Mada"/>
                <a:ea typeface="Mada"/>
                <a:cs typeface="Mada"/>
                <a:sym typeface="Mada"/>
              </a:rPr>
              <a:t>Alzheimer’s disease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Why AD? </a:t>
            </a:r>
            <a:r>
              <a:rPr lang="ar" sz="1200">
                <a:solidFill>
                  <a:srgbClr val="6AA84F"/>
                </a:solidFill>
                <a:latin typeface="Mada"/>
                <a:ea typeface="Mada"/>
                <a:cs typeface="Mada"/>
                <a:sym typeface="Mada"/>
              </a:rPr>
              <a:t>The pt has memory impairment and Impaired complex attention/Executive function. </a:t>
            </a:r>
            <a:endParaRPr sz="1200">
              <a:solidFill>
                <a:srgbClr val="6AA84F"/>
              </a:solidFill>
              <a:latin typeface="Mada"/>
              <a:ea typeface="Mada"/>
              <a:cs typeface="Mada"/>
              <a:sym typeface="Mada"/>
            </a:endParaRPr>
          </a:p>
        </p:txBody>
      </p:sp>
      <p:sp>
        <p:nvSpPr>
          <p:cNvPr id="420" name="Google Shape;420;p25"/>
          <p:cNvSpPr/>
          <p:nvPr/>
        </p:nvSpPr>
        <p:spPr>
          <a:xfrm>
            <a:off x="249450" y="6952000"/>
            <a:ext cx="7124700" cy="35442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aphicFrame>
        <p:nvGraphicFramePr>
          <p:cNvPr id="425" name="Google Shape;425;p26"/>
          <p:cNvGraphicFramePr/>
          <p:nvPr/>
        </p:nvGraphicFramePr>
        <p:xfrm>
          <a:off x="76188" y="4002841"/>
          <a:ext cx="3000000" cy="3000000"/>
        </p:xfrm>
        <a:graphic>
          <a:graphicData uri="http://schemas.openxmlformats.org/drawingml/2006/table">
            <a:tbl>
              <a:tblPr>
                <a:noFill/>
                <a:tableStyleId>{987EA18C-6577-4BC5-9659-3BBCF746B951}</a:tableStyleId>
              </a:tblPr>
              <a:tblGrid>
                <a:gridCol w="1313200"/>
                <a:gridCol w="1764700"/>
                <a:gridCol w="1443075"/>
                <a:gridCol w="1435800"/>
                <a:gridCol w="1435800"/>
              </a:tblGrid>
              <a:tr h="2552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Disease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Clinical features</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Pathophysiology</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Risk factors</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Management</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r>
              <a:tr h="12641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Alzheimer’s Disease</a:t>
                      </a:r>
                      <a:endParaRPr b="1" sz="1200">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Decreased memory and new learning </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Language impairment</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Apraxia</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Unawareness of illness</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Delusions</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Passivity</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Delusions</a:t>
                      </a:r>
                      <a:r>
                        <a:rPr lang="ar" sz="1000">
                          <a:latin typeface="Mada"/>
                          <a:ea typeface="Mada"/>
                          <a:cs typeface="Mada"/>
                          <a:sym typeface="Mada"/>
                        </a:rPr>
                        <a:t> </a:t>
                      </a:r>
                      <a:endParaRPr b="1"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113899" lvl="0" marL="64800" rtl="0" algn="l">
                        <a:spcBef>
                          <a:spcPts val="0"/>
                        </a:spcBef>
                        <a:spcAft>
                          <a:spcPts val="0"/>
                        </a:spcAft>
                        <a:buSzPts val="1000"/>
                        <a:buFont typeface="Mada"/>
                        <a:buChar char="●"/>
                      </a:pPr>
                      <a:r>
                        <a:rPr lang="ar" sz="1000">
                          <a:latin typeface="Mada"/>
                          <a:ea typeface="Mada"/>
                          <a:cs typeface="Mada"/>
                          <a:sym typeface="Mada"/>
                        </a:rPr>
                        <a:t>Accumulation of amyloid beta and forming senile </a:t>
                      </a:r>
                      <a:r>
                        <a:rPr b="1" lang="ar" sz="1000">
                          <a:latin typeface="Mada"/>
                          <a:ea typeface="Mada"/>
                          <a:cs typeface="Mada"/>
                          <a:sym typeface="Mada"/>
                        </a:rPr>
                        <a:t>plaques</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Formation of neurofibrillary </a:t>
                      </a:r>
                      <a:r>
                        <a:rPr b="1" lang="ar" sz="1000">
                          <a:latin typeface="Mada"/>
                          <a:ea typeface="Mada"/>
                          <a:cs typeface="Mada"/>
                          <a:sym typeface="Mada"/>
                        </a:rPr>
                        <a:t>tangles</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Increasing age</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APOE ε4</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Down Syndrome</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DM, HTN, </a:t>
                      </a:r>
                      <a:r>
                        <a:rPr lang="ar" sz="1000">
                          <a:latin typeface="Mada"/>
                          <a:ea typeface="Mada"/>
                          <a:cs typeface="Mada"/>
                          <a:sym typeface="Mada"/>
                        </a:rPr>
                        <a:t>Hyperlipidemia</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Lack of exercise</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Brain trauma</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Diagnosis is clinical </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MRI: medial temporal atrophy bilaterally </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PET scans: decreased metabolism in temporal and parietal regions</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0452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LBD</a:t>
                      </a:r>
                      <a:endParaRPr b="1" sz="1200">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Visual hallucinations</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Parkinsonism</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Fluctuations in cognitive ability and level of consciousness.</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REM sleep behavior </a:t>
                      </a:r>
                      <a:r>
                        <a:rPr lang="ar" sz="1000">
                          <a:latin typeface="Mada"/>
                          <a:ea typeface="Mada"/>
                          <a:cs typeface="Mada"/>
                          <a:sym typeface="Mada"/>
                        </a:rPr>
                        <a:t>disorder</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Sensitivity to neuroleptics</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 α-synuclein protein accumulation i</a:t>
                      </a:r>
                      <a:r>
                        <a:rPr lang="ar" sz="1000">
                          <a:latin typeface="Mada"/>
                          <a:ea typeface="Mada"/>
                          <a:cs typeface="Mada"/>
                          <a:sym typeface="Mada"/>
                        </a:rPr>
                        <a:t>n association with other proteins, </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899" lvl="0" marL="64800" rtl="0" algn="l">
                        <a:spcBef>
                          <a:spcPts val="0"/>
                        </a:spcBef>
                        <a:spcAft>
                          <a:spcPts val="0"/>
                        </a:spcAft>
                        <a:buSzPts val="1000"/>
                        <a:buFont typeface="Mada"/>
                        <a:buChar char="●"/>
                      </a:pPr>
                      <a:r>
                        <a:rPr lang="ar" sz="1000">
                          <a:latin typeface="Mada"/>
                          <a:ea typeface="Mada"/>
                          <a:cs typeface="Mada"/>
                          <a:sym typeface="Mada"/>
                        </a:rPr>
                        <a:t>Diagnosis is primarily clinical </a:t>
                      </a:r>
                      <a:endParaRPr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PET scan: </a:t>
                      </a:r>
                      <a:r>
                        <a:rPr b="1" lang="ar" sz="1000">
                          <a:latin typeface="Mada"/>
                          <a:ea typeface="Mada"/>
                          <a:cs typeface="Mada"/>
                          <a:sym typeface="Mada"/>
                        </a:rPr>
                        <a:t>decreased occipital lobe metabolism</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lang="ar" sz="1000">
                          <a:latin typeface="Mada"/>
                          <a:ea typeface="Mada"/>
                          <a:cs typeface="Mada"/>
                          <a:sym typeface="Mada"/>
                        </a:rPr>
                        <a:t>Abnormal myocardial scintigraphy</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628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Vascular Dementia</a:t>
                      </a:r>
                      <a:endParaRPr b="1" sz="1200">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113899" lvl="0" marL="64800" rtl="0" algn="l">
                        <a:spcBef>
                          <a:spcPts val="0"/>
                        </a:spcBef>
                        <a:spcAft>
                          <a:spcPts val="0"/>
                        </a:spcAft>
                        <a:buSzPts val="1000"/>
                        <a:buFont typeface="Mada"/>
                        <a:buChar char="●"/>
                      </a:pPr>
                      <a:r>
                        <a:rPr lang="ar" sz="1000">
                          <a:latin typeface="Mada"/>
                          <a:ea typeface="Mada"/>
                          <a:cs typeface="Mada"/>
                          <a:sym typeface="Mada"/>
                        </a:rPr>
                        <a:t>Frequently coexists with Alzheimer's disease</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113899" lvl="0" marL="64800" rtl="0" algn="l">
                        <a:spcBef>
                          <a:spcPts val="0"/>
                        </a:spcBef>
                        <a:spcAft>
                          <a:spcPts val="0"/>
                        </a:spcAft>
                        <a:buSzPts val="1000"/>
                        <a:buFont typeface="Mada"/>
                        <a:buChar char="●"/>
                      </a:pPr>
                      <a:r>
                        <a:rPr lang="ar" sz="1000">
                          <a:latin typeface="Mada"/>
                          <a:ea typeface="Mada"/>
                          <a:cs typeface="Mada"/>
                          <a:sym typeface="Mada"/>
                        </a:rPr>
                        <a:t>Recurrent strokes in cognitive area</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899" lvl="0" marL="64800" rtl="0" algn="l">
                        <a:spcBef>
                          <a:spcPts val="0"/>
                        </a:spcBef>
                        <a:spcAft>
                          <a:spcPts val="0"/>
                        </a:spcAft>
                        <a:buSzPts val="1000"/>
                        <a:buFont typeface="Mada"/>
                        <a:buChar char="●"/>
                      </a:pPr>
                      <a:r>
                        <a:rPr b="1" lang="ar" sz="1000">
                          <a:latin typeface="Mada"/>
                          <a:ea typeface="Mada"/>
                          <a:cs typeface="Mada"/>
                          <a:sym typeface="Mada"/>
                        </a:rPr>
                        <a:t>Hypertension</a:t>
                      </a:r>
                      <a:r>
                        <a:rPr b="1" lang="ar" sz="1000">
                          <a:latin typeface="Mada"/>
                          <a:ea typeface="Mada"/>
                          <a:cs typeface="Mada"/>
                          <a:sym typeface="Mada"/>
                        </a:rPr>
                        <a:t> </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Hyperlipidemia</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DM </a:t>
                      </a:r>
                      <a:endParaRPr b="1" sz="1000">
                        <a:latin typeface="Mada"/>
                        <a:ea typeface="Mada"/>
                        <a:cs typeface="Mada"/>
                        <a:sym typeface="Mada"/>
                      </a:endParaRPr>
                    </a:p>
                    <a:p>
                      <a:pPr indent="-113899" lvl="0" marL="64800" rtl="0" algn="l">
                        <a:spcBef>
                          <a:spcPts val="0"/>
                        </a:spcBef>
                        <a:spcAft>
                          <a:spcPts val="0"/>
                        </a:spcAft>
                        <a:buSzPts val="1000"/>
                        <a:buFont typeface="Mada"/>
                        <a:buChar char="●"/>
                      </a:pPr>
                      <a:r>
                        <a:rPr b="1" lang="ar" sz="1000">
                          <a:latin typeface="Mada"/>
                          <a:ea typeface="Mada"/>
                          <a:cs typeface="Mada"/>
                          <a:sym typeface="Mada"/>
                        </a:rPr>
                        <a:t>Smoking</a:t>
                      </a:r>
                      <a:endParaRPr b="1"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000">
                          <a:latin typeface="Mada"/>
                          <a:ea typeface="Mada"/>
                          <a:cs typeface="Mada"/>
                          <a:sym typeface="Mada"/>
                        </a:rPr>
                        <a:t>-</a:t>
                      </a:r>
                      <a:endParaRPr sz="10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7550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Frontotempol</a:t>
                      </a:r>
                      <a:r>
                        <a:rPr b="1" lang="ar" sz="1200">
                          <a:solidFill>
                            <a:schemeClr val="accent1"/>
                          </a:solidFill>
                          <a:latin typeface="Mada"/>
                          <a:ea typeface="Mada"/>
                          <a:cs typeface="Mada"/>
                          <a:sym typeface="Mada"/>
                        </a:rPr>
                        <a:t> Dementia</a:t>
                      </a:r>
                      <a:endParaRPr b="1" sz="1200">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113899" lvl="0" marL="100799" rtl="0" algn="l">
                        <a:spcBef>
                          <a:spcPts val="0"/>
                        </a:spcBef>
                        <a:spcAft>
                          <a:spcPts val="0"/>
                        </a:spcAft>
                        <a:buSzPts val="1000"/>
                        <a:buFont typeface="Mada"/>
                        <a:buChar char="●"/>
                      </a:pPr>
                      <a:r>
                        <a:rPr lang="ar" sz="1000">
                          <a:latin typeface="Mada"/>
                          <a:ea typeface="Mada"/>
                          <a:cs typeface="Mada"/>
                          <a:sym typeface="Mada"/>
                        </a:rPr>
                        <a:t>Behavioral Variant </a:t>
                      </a:r>
                      <a:endParaRPr sz="1000">
                        <a:latin typeface="Mada"/>
                        <a:ea typeface="Mada"/>
                        <a:cs typeface="Mada"/>
                        <a:sym typeface="Mada"/>
                      </a:endParaRPr>
                    </a:p>
                    <a:p>
                      <a:pPr indent="-113899" lvl="0" marL="100799" rtl="0" algn="l">
                        <a:spcBef>
                          <a:spcPts val="0"/>
                        </a:spcBef>
                        <a:spcAft>
                          <a:spcPts val="0"/>
                        </a:spcAft>
                        <a:buSzPts val="1000"/>
                        <a:buFont typeface="Mada"/>
                        <a:buChar char="●"/>
                      </a:pPr>
                      <a:r>
                        <a:rPr lang="ar" sz="1000">
                          <a:latin typeface="Mada"/>
                          <a:ea typeface="Mada"/>
                          <a:cs typeface="Mada"/>
                          <a:sym typeface="Mada"/>
                        </a:rPr>
                        <a:t>Primary Progressive Aphasia </a:t>
                      </a:r>
                      <a:endParaRPr sz="1000">
                        <a:latin typeface="Mada"/>
                        <a:ea typeface="Mada"/>
                        <a:cs typeface="Mada"/>
                        <a:sym typeface="Mada"/>
                      </a:endParaRPr>
                    </a:p>
                    <a:p>
                      <a:pPr indent="-113899" lvl="0" marL="100799" rtl="0" algn="l">
                        <a:spcBef>
                          <a:spcPts val="0"/>
                        </a:spcBef>
                        <a:spcAft>
                          <a:spcPts val="0"/>
                        </a:spcAft>
                        <a:buSzPts val="1000"/>
                        <a:buFont typeface="Mada"/>
                        <a:buChar char="●"/>
                      </a:pPr>
                      <a:r>
                        <a:rPr lang="ar" sz="1000">
                          <a:latin typeface="Mada"/>
                          <a:ea typeface="Mada"/>
                          <a:cs typeface="Mada"/>
                          <a:sym typeface="Mada"/>
                        </a:rPr>
                        <a:t>Semantic Dementia</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113899" lvl="0" marL="100799" rtl="0" algn="l">
                        <a:spcBef>
                          <a:spcPts val="0"/>
                        </a:spcBef>
                        <a:spcAft>
                          <a:spcPts val="0"/>
                        </a:spcAft>
                        <a:buSzPts val="1000"/>
                        <a:buFont typeface="Mada"/>
                        <a:buChar char="●"/>
                      </a:pPr>
                      <a:r>
                        <a:rPr lang="ar" sz="1000">
                          <a:latin typeface="Mada"/>
                          <a:ea typeface="Mada"/>
                          <a:cs typeface="Mada"/>
                          <a:sym typeface="Mada"/>
                        </a:rPr>
                        <a:t>Inclusions of hyperphosphorylated Tau protein, TDP-43 protein, or FUS protein</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899" lvl="0" marL="100799" rtl="0" algn="l">
                        <a:spcBef>
                          <a:spcPts val="0"/>
                        </a:spcBef>
                        <a:spcAft>
                          <a:spcPts val="0"/>
                        </a:spcAft>
                        <a:buSzPts val="1000"/>
                        <a:buFont typeface="Mada"/>
                        <a:buChar char="●"/>
                      </a:pPr>
                      <a:r>
                        <a:rPr lang="ar" sz="1000">
                          <a:latin typeface="Mada"/>
                          <a:ea typeface="Mada"/>
                          <a:cs typeface="Mada"/>
                          <a:sym typeface="Mada"/>
                        </a:rPr>
                        <a:t>MRI: focal left frontal atrophy</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7768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Normal Pressure Hydrocephalus</a:t>
                      </a:r>
                      <a:endParaRPr b="1" sz="1200">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000">
                          <a:latin typeface="Mada"/>
                          <a:ea typeface="Mada"/>
                          <a:cs typeface="Mada"/>
                          <a:sym typeface="Mada"/>
                        </a:rPr>
                        <a:t>Classically triad of: </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Gait impairment (apraxia)</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Dementia</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Urinary incontinence</a:t>
                      </a:r>
                      <a:endParaRPr b="1"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113901" lvl="0" marL="136800" rtl="0" algn="l">
                        <a:spcBef>
                          <a:spcPts val="0"/>
                        </a:spcBef>
                        <a:spcAft>
                          <a:spcPts val="0"/>
                        </a:spcAft>
                        <a:buSzPts val="1000"/>
                        <a:buFont typeface="Mada"/>
                        <a:buChar char="●"/>
                      </a:pPr>
                      <a:r>
                        <a:rPr lang="ar" sz="1000">
                          <a:latin typeface="Mada"/>
                          <a:ea typeface="Mada"/>
                          <a:cs typeface="Mada"/>
                          <a:sym typeface="Mada"/>
                        </a:rPr>
                        <a:t>Impaired CSF absorption at the level of the arachnoid villi</a:t>
                      </a:r>
                      <a:endParaRPr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solidFill>
                            <a:schemeClr val="dk1"/>
                          </a:solidFill>
                          <a:latin typeface="Mada"/>
                          <a:ea typeface="Mada"/>
                          <a:cs typeface="Mada"/>
                          <a:sym typeface="Mada"/>
                        </a:rPr>
                        <a:t>-</a:t>
                      </a:r>
                      <a:endParaRPr sz="10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13901" lvl="0" marL="136800" rtl="0" algn="l">
                        <a:spcBef>
                          <a:spcPts val="0"/>
                        </a:spcBef>
                        <a:spcAft>
                          <a:spcPts val="0"/>
                        </a:spcAft>
                        <a:buSzPts val="1000"/>
                        <a:buFont typeface="Mada"/>
                        <a:buChar char="●"/>
                      </a:pPr>
                      <a:r>
                        <a:rPr b="1" lang="ar" sz="1000">
                          <a:latin typeface="Mada"/>
                          <a:ea typeface="Mada"/>
                          <a:cs typeface="Mada"/>
                          <a:sym typeface="Mada"/>
                        </a:rPr>
                        <a:t>MRI: dilated ventricles (CSF pressure is normal)</a:t>
                      </a:r>
                      <a:endParaRPr b="1" sz="1000">
                        <a:latin typeface="Mada"/>
                        <a:ea typeface="Mada"/>
                        <a:cs typeface="Mada"/>
                        <a:sym typeface="Mada"/>
                      </a:endParaRPr>
                    </a:p>
                    <a:p>
                      <a:pPr indent="-113901" lvl="0" marL="136800" rtl="0" algn="l">
                        <a:spcBef>
                          <a:spcPts val="0"/>
                        </a:spcBef>
                        <a:spcAft>
                          <a:spcPts val="0"/>
                        </a:spcAft>
                        <a:buSzPts val="1000"/>
                        <a:buFont typeface="Mada"/>
                        <a:buChar char="●"/>
                      </a:pPr>
                      <a:r>
                        <a:rPr b="1" lang="ar" sz="1000">
                          <a:latin typeface="Mada"/>
                          <a:ea typeface="Mada"/>
                          <a:cs typeface="Mada"/>
                          <a:sym typeface="Mada"/>
                        </a:rPr>
                        <a:t>Improvement after removal 30-50 cc of CSF</a:t>
                      </a:r>
                      <a:endParaRPr b="1" sz="10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426" name="Google Shape;426;p26"/>
          <p:cNvGraphicFramePr/>
          <p:nvPr/>
        </p:nvGraphicFramePr>
        <p:xfrm>
          <a:off x="76200" y="774000"/>
          <a:ext cx="3000000" cy="3000000"/>
        </p:xfrm>
        <a:graphic>
          <a:graphicData uri="http://schemas.openxmlformats.org/drawingml/2006/table">
            <a:tbl>
              <a:tblPr>
                <a:noFill/>
                <a:tableStyleId>{987EA18C-6577-4BC5-9659-3BBCF746B951}</a:tableStyleId>
              </a:tblPr>
              <a:tblGrid>
                <a:gridCol w="1313200"/>
                <a:gridCol w="3273850"/>
                <a:gridCol w="2805525"/>
              </a:tblGrid>
              <a:tr h="39377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Characteristic</a:t>
                      </a:r>
                      <a:endParaRPr b="1" sz="1300">
                        <a:solidFill>
                          <a:srgbClr val="FFFFFF"/>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Delirium</a:t>
                      </a:r>
                      <a:endParaRPr b="1" sz="1300">
                        <a:solidFill>
                          <a:srgbClr val="FFFFFF"/>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Dementia</a:t>
                      </a:r>
                      <a:endParaRPr b="1" sz="1300">
                        <a:solidFill>
                          <a:srgbClr val="FFFFFF"/>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r>
              <a:tr h="5670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Level of</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1"/>
                          </a:solidFill>
                          <a:latin typeface="Mada"/>
                          <a:ea typeface="Mada"/>
                          <a:cs typeface="Mada"/>
                          <a:sym typeface="Mada"/>
                        </a:rPr>
                        <a:t>attention</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Impaired (fluctuating)</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Usually alert</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Onset</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Acute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Gradual</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Course</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Fluctuating from hour to hour (waxing and waning)</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Progressive deterioration</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Consciousness</a:t>
                      </a:r>
                      <a:endParaRPr b="1" sz="1200">
                        <a:solidFill>
                          <a:srgbClr val="CC0000"/>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Clouded</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Intact</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Hallucinations</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Present (often visual or tactile)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Rare, only in highly advanced disease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Prognosis</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Reversible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Irreversible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780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Treatment</a:t>
                      </a:r>
                      <a:endParaRPr b="1" sz="1200">
                        <a:solidFill>
                          <a:schemeClr val="accent1"/>
                        </a:solidFill>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100">
                          <a:latin typeface="Mada"/>
                          <a:ea typeface="Mada"/>
                          <a:cs typeface="Mada"/>
                          <a:sym typeface="Mada"/>
                        </a:rPr>
                        <a:t>Treat the underlying cause</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Cholinesterase inhibitors</a:t>
                      </a:r>
                      <a:endParaRPr sz="1100">
                        <a:latin typeface="Mada"/>
                        <a:ea typeface="Mada"/>
                        <a:cs typeface="Mada"/>
                        <a:sym typeface="Mada"/>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7"/>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 | Q2:A | Q3:B | Q4:E </a:t>
            </a:r>
            <a:r>
              <a:rPr lang="ar" sz="1200">
                <a:solidFill>
                  <a:schemeClr val="lt1"/>
                </a:solidFill>
                <a:latin typeface="Cabin"/>
                <a:ea typeface="Cabin"/>
                <a:cs typeface="Cabin"/>
                <a:sym typeface="Cabin"/>
              </a:rPr>
              <a:t>| Q5:D </a:t>
            </a:r>
            <a:endParaRPr sz="1200">
              <a:solidFill>
                <a:srgbClr val="FFFFFF"/>
              </a:solidFill>
              <a:latin typeface="Cabin"/>
              <a:ea typeface="Cabin"/>
              <a:cs typeface="Cabin"/>
              <a:sym typeface="Cabin"/>
            </a:endParaRPr>
          </a:p>
        </p:txBody>
      </p:sp>
      <p:sp>
        <p:nvSpPr>
          <p:cNvPr id="432" name="Google Shape;432;p27"/>
          <p:cNvSpPr txBox="1"/>
          <p:nvPr/>
        </p:nvSpPr>
        <p:spPr>
          <a:xfrm>
            <a:off x="172450" y="862250"/>
            <a:ext cx="7264500" cy="9140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Q1: A 74-year-old man is brought to the physician by his wife for progressively worsening confusion and forgetfulness. Vital signs are within normal limits. Physical examination shows a flat affect and impaired short-term memory. An MRI of the brain shows marked dilation of the lateral ventricles.. Further evaluation of this patient is most likely to show which of the following findings?</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A- Broad based gait</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B- Papilledema</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C- Startle myoclonus</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D- Postural instability</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E- Pill rolling tremor</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Q2: A 74-year-old woman is brought to the physician by her daughter for worsening memory for the past 1 month. She can no longer manage her bills and frequently forgets the names of her children. Her daughter is also concerned that her mother has a urinary tract infection because she has had increased urinary urgency and several episodes of urinary incontinence. Vital signs are within normal limits. Physical examination shows poor short-term memory recall and a slow gait with wide, short steps. Which of the following is most likely to improve this patient's condition?</a:t>
            </a:r>
            <a:endParaRPr b="1" sz="5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A- Cerebral shunt replacement </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B- Bromocriptine therapy</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C- Donepezil therapy</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D- Physical therapy referral</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E- vaginal pessary placement</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Q3: A 55-year-old man is brought to the physician because of inappropriate behavior for the past 6 months. He has been making inappropriate comments and jokes while talking to friends and family members. He was arrested 3 weeks ago while trying to kiss strangers on the street. He has no interest in talking to his daughter or playing with his grandchildren. During this period, he has developed a strong desire for chocolate pudding and potato chips and has gained 10 kg (22 lb). He appears unkempt. Vital signs are within normal limits. Physical examination is unremarkable. Mental status examination shows apathy and a blunt affect. He avoids answering questions and instead comments on the individuals he saw in the waiting room. Mini-Mental State Examination score is 28/30. A complete blood count and serum concentrations of glucose, creatine, and electrolytes are within the reference range.</a:t>
            </a:r>
            <a:endParaRPr b="1" sz="10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A- Alzheimer disease</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B- Frontotemporal dementia</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C- Parkinson disease</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D- Wilson disease</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E- Creutzfeldt-Jakob Disease</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rgbClr val="986782"/>
                </a:solidFill>
                <a:latin typeface="Cabin"/>
                <a:ea typeface="Cabin"/>
                <a:cs typeface="Cabin"/>
                <a:sym typeface="Cabin"/>
              </a:rPr>
              <a:t>Q4: A 57-year-old man is brought to the physician for worsening mental status over the past 2 months. His wife reports he was initially experiencing lapses in memory and over the past 3 weeks he has begun having difficulties performing activities of daily living. Yesterday, he became lost heading to the post office down the street. He has hypertension treated with lisinopril and hydrochlorothiazide. Vital signs are within normal limits. He is alert but verbally uncommunicative. Muscle strength is normal. Reflexes are 2+ in bilateral upper and lower extremities. He has diffuse involuntary muscle jerking that can be provoked by loud noises. Mental status examination shows a blunt affect. A complete blood count and serum concentrations of glucose, creatine, and electrolytes are within the reference range.</a:t>
            </a:r>
            <a:endParaRPr b="1" sz="500">
              <a:solidFill>
                <a:srgbClr val="98678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latin typeface="Cabin"/>
                <a:ea typeface="Cabin"/>
                <a:cs typeface="Cabin"/>
                <a:sym typeface="Cabin"/>
              </a:rPr>
              <a:t>A- Alzheimer disease</a:t>
            </a:r>
            <a:endParaRPr sz="7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B- Frontotemporal dementia</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C- Parkinson disease</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D- Wilson disease</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E- Creutzfeldt-Jakob Disease</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000">
                <a:solidFill>
                  <a:schemeClr val="accent2"/>
                </a:solidFill>
                <a:latin typeface="Cabin"/>
                <a:ea typeface="Cabin"/>
                <a:cs typeface="Cabin"/>
                <a:sym typeface="Cabin"/>
              </a:rPr>
              <a:t>Q5: A 66-year-old man comes to the physician because of difficulty walking for the past year. He reports that his gait has become slower and that initiating steps has become more challenging. During the past 6 months, his family has noticed that he is starting to forget important family meetings and holidays. On a number of occasions, he has not been able to get to the bathroom in time in order to urinate. He has hypertension treated with hydrochlorothiazide. His father died of Parkinson's disease at the age of 63 years. The patient had smoked one pack of cigarettes daily for 40 years, but quit 10 years ago. His vital signs are within normal limits. On mental status examination, he is confused and has short-term memory deficits. He has a wide-based, shuffling gait. Muscle strength is normal. Deep tendon reflexes are 2+ bilaterally. An MRI of the head is shown. Which of the following is the most likely underlying cause of this patient's symptoms?</a:t>
            </a:r>
            <a:endParaRPr b="1" sz="500">
              <a:solidFill>
                <a:schemeClr val="accent2"/>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A- Increased Cerebrospinal fluid production </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B- Frontotemporal atrophy</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C- Obstructed passage of Cerebrospinal fluid</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D- Decreased Cerebrospinal fluid absorption</a:t>
            </a:r>
            <a:endParaRPr sz="7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700">
                <a:solidFill>
                  <a:schemeClr val="dk1"/>
                </a:solidFill>
                <a:latin typeface="Cabin"/>
                <a:ea typeface="Cabin"/>
                <a:cs typeface="Cabin"/>
                <a:sym typeface="Cabin"/>
              </a:rPr>
              <a:t>E- Degeneration of cholinergic Neurons in the Temporal lobe</a:t>
            </a:r>
            <a:endParaRPr sz="1300"/>
          </a:p>
        </p:txBody>
      </p:sp>
      <p:grpSp>
        <p:nvGrpSpPr>
          <p:cNvPr id="433" name="Google Shape;433;p27"/>
          <p:cNvGrpSpPr/>
          <p:nvPr/>
        </p:nvGrpSpPr>
        <p:grpSpPr>
          <a:xfrm>
            <a:off x="5686775" y="10392850"/>
            <a:ext cx="1411200" cy="209400"/>
            <a:chOff x="5686775" y="10392850"/>
            <a:chExt cx="1411200" cy="209400"/>
          </a:xfrm>
        </p:grpSpPr>
        <p:sp>
          <p:nvSpPr>
            <p:cNvPr id="434" name="Google Shape;434;p27">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u="sng">
                  <a:solidFill>
                    <a:srgbClr val="FFFFFF"/>
                  </a:solidFill>
                  <a:latin typeface="Mada"/>
                  <a:ea typeface="Mada"/>
                  <a:cs typeface="Mada"/>
                  <a:sym typeface="Mada"/>
                  <a:hlinkClick r:id="rId4">
                    <a:extLst>
                      <a:ext uri="{A12FA001-AC4F-418D-AE19-62706E023703}">
                        <ahyp:hlinkClr val="tx"/>
                      </a:ext>
                    </a:extLst>
                  </a:hlinkClick>
                </a:rPr>
                <a:t>     Answers Explanation File! </a:t>
              </a:r>
              <a:endParaRPr b="1" sz="700" u="sng">
                <a:solidFill>
                  <a:srgbClr val="FFFFFF"/>
                </a:solidFill>
                <a:latin typeface="Mada"/>
                <a:ea typeface="Mada"/>
                <a:cs typeface="Mada"/>
                <a:sym typeface="Mada"/>
              </a:endParaRPr>
            </a:p>
          </p:txBody>
        </p:sp>
        <p:sp>
          <p:nvSpPr>
            <p:cNvPr id="435" name="Google Shape;435;p27"/>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6" name="Google Shape;436;p27"/>
            <p:cNvPicPr preferRelativeResize="0"/>
            <p:nvPr/>
          </p:nvPicPr>
          <p:blipFill>
            <a:blip r:embed="rId5">
              <a:alphaModFix/>
            </a:blip>
            <a:stretch>
              <a:fillRect/>
            </a:stretch>
          </p:blipFill>
          <p:spPr>
            <a:xfrm>
              <a:off x="5755003" y="10430983"/>
              <a:ext cx="108516" cy="133125"/>
            </a:xfrm>
            <a:prstGeom prst="rect">
              <a:avLst/>
            </a:prstGeom>
            <a:noFill/>
            <a:ln>
              <a:noFill/>
            </a:ln>
          </p:spPr>
        </p:pic>
      </p:grpSp>
      <p:pic>
        <p:nvPicPr>
          <p:cNvPr id="437" name="Google Shape;437;p27"/>
          <p:cNvPicPr preferRelativeResize="0"/>
          <p:nvPr/>
        </p:nvPicPr>
        <p:blipFill>
          <a:blip r:embed="rId6">
            <a:alphaModFix/>
          </a:blip>
          <a:stretch>
            <a:fillRect/>
          </a:stretch>
        </p:blipFill>
        <p:spPr>
          <a:xfrm>
            <a:off x="6260224" y="8759500"/>
            <a:ext cx="1008025" cy="1081824"/>
          </a:xfrm>
          <a:prstGeom prst="rect">
            <a:avLst/>
          </a:prstGeom>
          <a:noFill/>
          <a:ln>
            <a:noFill/>
          </a:ln>
        </p:spPr>
      </p:pic>
      <p:sp>
        <p:nvSpPr>
          <p:cNvPr id="438" name="Google Shape;438;p27"/>
          <p:cNvSpPr txBox="1"/>
          <p:nvPr/>
        </p:nvSpPr>
        <p:spPr>
          <a:xfrm>
            <a:off x="-5697225" y="10883500"/>
            <a:ext cx="6257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Alegreya"/>
                <a:ea typeface="Alegreya"/>
                <a:cs typeface="Alegreya"/>
                <a:sym typeface="Alegreya"/>
              </a:rPr>
              <a:t>Q5 explanation:</a:t>
            </a:r>
            <a:endParaRPr>
              <a:latin typeface="Alegreya"/>
              <a:ea typeface="Alegreya"/>
              <a:cs typeface="Alegreya"/>
              <a:sym typeface="Alegreya"/>
            </a:endParaRPr>
          </a:p>
          <a:p>
            <a:pPr indent="0" lvl="0" marL="0" rtl="0" algn="l">
              <a:spcBef>
                <a:spcPts val="0"/>
              </a:spcBef>
              <a:spcAft>
                <a:spcPts val="0"/>
              </a:spcAft>
              <a:buNone/>
            </a:pPr>
            <a:r>
              <a:rPr lang="ar">
                <a:latin typeface="Alegreya"/>
                <a:ea typeface="Alegreya"/>
                <a:cs typeface="Alegreya"/>
                <a:sym typeface="Alegreya"/>
              </a:rPr>
              <a:t>Impaired CSF absorption (either idiopathic or due to dysfunction of the arachnoid villi) is the suspected underlying pathophysiologic mechanism of normal pressure hydrocephalus. Impaired resorption of CSF leads to transiently elevated intracranial pressure, which causes ventricular enlargement and compression of cerebral structures (e.g., corona radiata). Once the ventricles enlarge, a new approximate homeostasis between CSF production and resorption is established and intracranial pressure normalizes.</a:t>
            </a:r>
            <a:endParaRPr>
              <a:latin typeface="Alegreya"/>
              <a:ea typeface="Alegreya"/>
              <a:cs typeface="Alegreya"/>
              <a:sym typeface="Alegreya"/>
            </a:endParaRPr>
          </a:p>
          <a:p>
            <a:pPr indent="0" lvl="0" marL="0" rtl="0" algn="l">
              <a:spcBef>
                <a:spcPts val="0"/>
              </a:spcBef>
              <a:spcAft>
                <a:spcPts val="0"/>
              </a:spcAft>
              <a:buNone/>
            </a:pPr>
            <a:r>
              <a:t/>
            </a:r>
            <a:endParaRPr>
              <a:latin typeface="Alegreya"/>
              <a:ea typeface="Alegreya"/>
              <a:cs typeface="Alegreya"/>
              <a:sym typeface="Alegreya"/>
            </a:endParaRPr>
          </a:p>
        </p:txBody>
      </p:sp>
      <p:sp>
        <p:nvSpPr>
          <p:cNvPr id="439" name="Google Shape;439;p27"/>
          <p:cNvSpPr txBox="1"/>
          <p:nvPr/>
        </p:nvSpPr>
        <p:spPr>
          <a:xfrm>
            <a:off x="-5656275" y="8759500"/>
            <a:ext cx="3000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t>Q4:</a:t>
            </a:r>
            <a:endParaRPr/>
          </a:p>
          <a:p>
            <a:pPr indent="0" lvl="0" marL="0" rtl="0" algn="l">
              <a:spcBef>
                <a:spcPts val="0"/>
              </a:spcBef>
              <a:spcAft>
                <a:spcPts val="0"/>
              </a:spcAft>
              <a:buNone/>
            </a:pPr>
            <a:r>
              <a:rPr lang="ar"/>
              <a:t>Rapidly progressing mental decline combined with myoclonus and mutism, as seen in this patient, are typical clinical findings in patients with Creutzfeldt-Jakob disease. The disease has a rapid course that often leads to death within 12 months</a:t>
            </a:r>
            <a:endParaRPr/>
          </a:p>
        </p:txBody>
      </p:sp>
      <p:sp>
        <p:nvSpPr>
          <p:cNvPr id="440" name="Google Shape;440;p27"/>
          <p:cNvSpPr txBox="1"/>
          <p:nvPr/>
        </p:nvSpPr>
        <p:spPr>
          <a:xfrm>
            <a:off x="-5608650" y="5557900"/>
            <a:ext cx="30000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t>Q3:</a:t>
            </a:r>
            <a:endParaRPr/>
          </a:p>
          <a:p>
            <a:pPr indent="0" lvl="0" marL="0" rtl="0" algn="l">
              <a:spcBef>
                <a:spcPts val="0"/>
              </a:spcBef>
              <a:spcAft>
                <a:spcPts val="0"/>
              </a:spcAft>
              <a:buNone/>
            </a:pPr>
            <a:r>
              <a:rPr lang="ar"/>
              <a:t>Personality changes, inappropriate behavior, and overeating (particularly of sweet foods) in a middle-aged adult with intact cognitive function is highly suspicious for frontotemporal dementia. This condition has a rapid progression compared to other dementias (e.g., Alzheimer's disease), with patients surviving an average of six years after symptom onset. In later stages, parkinsonism is also common.</a:t>
            </a:r>
            <a:endParaRPr/>
          </a:p>
        </p:txBody>
      </p:sp>
      <p:sp>
        <p:nvSpPr>
          <p:cNvPr id="441" name="Google Shape;441;p27"/>
          <p:cNvSpPr txBox="1"/>
          <p:nvPr/>
        </p:nvSpPr>
        <p:spPr>
          <a:xfrm>
            <a:off x="-5259775" y="1940100"/>
            <a:ext cx="3000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t>Q2:</a:t>
            </a:r>
            <a:endParaRPr/>
          </a:p>
          <a:p>
            <a:pPr indent="0" lvl="0" marL="0" rtl="0" algn="l">
              <a:spcBef>
                <a:spcPts val="0"/>
              </a:spcBef>
              <a:spcAft>
                <a:spcPts val="0"/>
              </a:spcAft>
              <a:buNone/>
            </a:pPr>
            <a:r>
              <a:rPr lang="ar"/>
              <a:t>Normal pressure hydrocephalus presents a risk of permanent neurological damage, due to compression of periventricular white matter from ventricular distention. Even removal of a small amount of CSF via a lumbar puncture can be helpful but the definitive treatment of normal pressure hydrocephalus usually involves the drainage of excess CSF via a cerebral shunt, usually into the peritoneum (e.g., VP shunt).</a:t>
            </a:r>
            <a:endParaRPr/>
          </a:p>
        </p:txBody>
      </p:sp>
      <p:sp>
        <p:nvSpPr>
          <p:cNvPr id="442" name="Google Shape;442;p27"/>
          <p:cNvSpPr txBox="1"/>
          <p:nvPr/>
        </p:nvSpPr>
        <p:spPr>
          <a:xfrm>
            <a:off x="-5130425" y="-107800"/>
            <a:ext cx="3000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1A1C1C"/>
                </a:solidFill>
                <a:highlight>
                  <a:srgbClr val="E8F8F4"/>
                </a:highlight>
                <a:latin typeface="Roboto"/>
                <a:ea typeface="Roboto"/>
                <a:cs typeface="Roboto"/>
                <a:sym typeface="Roboto"/>
              </a:rPr>
              <a:t>Q1: </a:t>
            </a:r>
            <a:endParaRPr sz="1200">
              <a:solidFill>
                <a:srgbClr val="1A1C1C"/>
              </a:solidFill>
              <a:highlight>
                <a:srgbClr val="E8F8F4"/>
              </a:highlight>
              <a:latin typeface="Roboto"/>
              <a:ea typeface="Roboto"/>
              <a:cs typeface="Roboto"/>
              <a:sym typeface="Roboto"/>
            </a:endParaRPr>
          </a:p>
          <a:p>
            <a:pPr indent="0" lvl="0" marL="0" rtl="0" algn="l">
              <a:spcBef>
                <a:spcPts val="0"/>
              </a:spcBef>
              <a:spcAft>
                <a:spcPts val="0"/>
              </a:spcAft>
              <a:buNone/>
            </a:pPr>
            <a:r>
              <a:rPr lang="ar" sz="1200">
                <a:solidFill>
                  <a:srgbClr val="1A1C1C"/>
                </a:solidFill>
                <a:highlight>
                  <a:srgbClr val="E8F8F4"/>
                </a:highlight>
                <a:latin typeface="Roboto"/>
                <a:ea typeface="Roboto"/>
                <a:cs typeface="Roboto"/>
                <a:sym typeface="Roboto"/>
              </a:rPr>
              <a:t>A broad-based gait is a clumsy, irregular pattern of walk in which small steps are taken and the legs are spread wide. Gait dysfunction, </a:t>
            </a:r>
            <a:r>
              <a:rPr lang="ar" sz="1200" u="sng">
                <a:solidFill>
                  <a:schemeClr val="hlink"/>
                </a:solidFill>
                <a:latin typeface="Roboto"/>
                <a:ea typeface="Roboto"/>
                <a:cs typeface="Roboto"/>
                <a:sym typeface="Roboto"/>
                <a:hlinkClick r:id="rId7"/>
              </a:rPr>
              <a:t>dementia</a:t>
            </a:r>
            <a:r>
              <a:rPr lang="ar" sz="1200">
                <a:solidFill>
                  <a:srgbClr val="1A1C1C"/>
                </a:solidFill>
                <a:highlight>
                  <a:srgbClr val="E8F8F4"/>
                </a:highlight>
                <a:latin typeface="Roboto"/>
                <a:ea typeface="Roboto"/>
                <a:cs typeface="Roboto"/>
                <a:sym typeface="Roboto"/>
              </a:rPr>
              <a:t>, and </a:t>
            </a:r>
            <a:r>
              <a:rPr lang="ar" sz="1200" u="sng">
                <a:solidFill>
                  <a:schemeClr val="hlink"/>
                </a:solidFill>
                <a:latin typeface="Roboto"/>
                <a:ea typeface="Roboto"/>
                <a:cs typeface="Roboto"/>
                <a:sym typeface="Roboto"/>
                <a:hlinkClick r:id="rId8"/>
              </a:rPr>
              <a:t>urinary incontinence</a:t>
            </a:r>
            <a:r>
              <a:rPr lang="ar" sz="1200">
                <a:solidFill>
                  <a:srgbClr val="1A1C1C"/>
                </a:solidFill>
                <a:highlight>
                  <a:srgbClr val="E8F8F4"/>
                </a:highlight>
                <a:latin typeface="Roboto"/>
                <a:ea typeface="Roboto"/>
                <a:cs typeface="Roboto"/>
                <a:sym typeface="Roboto"/>
              </a:rPr>
              <a:t> make up the </a:t>
            </a:r>
            <a:r>
              <a:rPr lang="ar" sz="1200" u="sng">
                <a:solidFill>
                  <a:srgbClr val="1A1C1C"/>
                </a:solidFill>
                <a:latin typeface="Roboto"/>
                <a:ea typeface="Roboto"/>
                <a:cs typeface="Roboto"/>
                <a:sym typeface="Roboto"/>
              </a:rPr>
              <a:t>pathognomonic</a:t>
            </a:r>
            <a:r>
              <a:rPr lang="ar" sz="1200">
                <a:solidFill>
                  <a:srgbClr val="1A1C1C"/>
                </a:solidFill>
                <a:highlight>
                  <a:srgbClr val="E8F8F4"/>
                </a:highlight>
                <a:latin typeface="Roboto"/>
                <a:ea typeface="Roboto"/>
                <a:cs typeface="Roboto"/>
                <a:sym typeface="Roboto"/>
              </a:rPr>
              <a:t> triad (“wet”, “wacky”, “wobbly”) of </a:t>
            </a:r>
            <a:r>
              <a:rPr lang="ar" sz="1200" u="sng">
                <a:solidFill>
                  <a:schemeClr val="hlink"/>
                </a:solidFill>
                <a:latin typeface="Roboto"/>
                <a:ea typeface="Roboto"/>
                <a:cs typeface="Roboto"/>
                <a:sym typeface="Roboto"/>
                <a:hlinkClick r:id="rId9"/>
              </a:rPr>
              <a:t>normal pressure hydrocephalus</a:t>
            </a:r>
            <a:r>
              <a:rPr lang="ar" sz="1200">
                <a:solidFill>
                  <a:srgbClr val="1A1C1C"/>
                </a:solidFill>
                <a:latin typeface="Roboto"/>
                <a:ea typeface="Roboto"/>
                <a:cs typeface="Roboto"/>
                <a:sym typeface="Roboto"/>
              </a:rPr>
              <a:t> </a:t>
            </a:r>
            <a:r>
              <a:rPr lang="ar" sz="1200">
                <a:solidFill>
                  <a:srgbClr val="1A1C1C"/>
                </a:solidFill>
                <a:highlight>
                  <a:srgbClr val="E8F8F4"/>
                </a:highlight>
                <a:latin typeface="Roboto"/>
                <a:ea typeface="Roboto"/>
                <a:cs typeface="Roboto"/>
                <a:sym typeface="Roboto"/>
              </a:rPr>
              <a:t>(</a:t>
            </a:r>
            <a:r>
              <a:rPr lang="ar" sz="1200" u="sng">
                <a:solidFill>
                  <a:srgbClr val="1A1C1C"/>
                </a:solidFill>
                <a:latin typeface="Roboto"/>
                <a:ea typeface="Roboto"/>
                <a:cs typeface="Roboto"/>
                <a:sym typeface="Roboto"/>
              </a:rPr>
              <a:t>NPH</a:t>
            </a:r>
            <a:r>
              <a:rPr lang="ar" sz="1200">
                <a:solidFill>
                  <a:srgbClr val="1A1C1C"/>
                </a:solidFill>
                <a:highlight>
                  <a:srgbClr val="E8F8F4"/>
                </a:highlight>
                <a:latin typeface="Roboto"/>
                <a:ea typeface="Roboto"/>
                <a:cs typeface="Roboto"/>
                <a:sym typeface="Roboto"/>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28"/>
          <p:cNvGrpSpPr/>
          <p:nvPr/>
        </p:nvGrpSpPr>
        <p:grpSpPr>
          <a:xfrm>
            <a:off x="-1774523" y="-1292725"/>
            <a:ext cx="10683620" cy="8827587"/>
            <a:chOff x="-1774523" y="-1292725"/>
            <a:chExt cx="10683620" cy="8827587"/>
          </a:xfrm>
        </p:grpSpPr>
        <p:sp>
          <p:nvSpPr>
            <p:cNvPr id="448" name="Google Shape;448;p28"/>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49" name="Google Shape;449;p28"/>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0" name="Google Shape;450;p28"/>
            <p:cNvGrpSpPr/>
            <p:nvPr/>
          </p:nvGrpSpPr>
          <p:grpSpPr>
            <a:xfrm>
              <a:off x="6233909" y="4499366"/>
              <a:ext cx="294716" cy="273655"/>
              <a:chOff x="4786297" y="2980907"/>
              <a:chExt cx="189564" cy="189564"/>
            </a:xfrm>
          </p:grpSpPr>
          <p:sp>
            <p:nvSpPr>
              <p:cNvPr id="451" name="Google Shape;451;p28"/>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8"/>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8"/>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28"/>
            <p:cNvGrpSpPr/>
            <p:nvPr/>
          </p:nvGrpSpPr>
          <p:grpSpPr>
            <a:xfrm>
              <a:off x="6730897" y="2553643"/>
              <a:ext cx="323310" cy="273663"/>
              <a:chOff x="5099945" y="1562040"/>
              <a:chExt cx="215986" cy="196894"/>
            </a:xfrm>
          </p:grpSpPr>
          <p:sp>
            <p:nvSpPr>
              <p:cNvPr id="455" name="Google Shape;455;p28"/>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8"/>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8"/>
            <p:cNvGrpSpPr/>
            <p:nvPr/>
          </p:nvGrpSpPr>
          <p:grpSpPr>
            <a:xfrm>
              <a:off x="5510564" y="5207134"/>
              <a:ext cx="460558" cy="192901"/>
              <a:chOff x="5427392" y="3652956"/>
              <a:chExt cx="296236" cy="133625"/>
            </a:xfrm>
          </p:grpSpPr>
          <p:sp>
            <p:nvSpPr>
              <p:cNvPr id="459" name="Google Shape;459;p2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28"/>
            <p:cNvGrpSpPr/>
            <p:nvPr/>
          </p:nvGrpSpPr>
          <p:grpSpPr>
            <a:xfrm>
              <a:off x="7200498" y="2639841"/>
              <a:ext cx="271715" cy="241528"/>
              <a:chOff x="7456777" y="1936895"/>
              <a:chExt cx="174770" cy="167309"/>
            </a:xfrm>
          </p:grpSpPr>
          <p:sp>
            <p:nvSpPr>
              <p:cNvPr id="463" name="Google Shape;463;p28"/>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8"/>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28"/>
            <p:cNvGrpSpPr/>
            <p:nvPr/>
          </p:nvGrpSpPr>
          <p:grpSpPr>
            <a:xfrm>
              <a:off x="6187636" y="5036716"/>
              <a:ext cx="265989" cy="241390"/>
              <a:chOff x="3923092" y="3421606"/>
              <a:chExt cx="171087" cy="167214"/>
            </a:xfrm>
          </p:grpSpPr>
          <p:sp>
            <p:nvSpPr>
              <p:cNvPr id="468" name="Google Shape;468;p28"/>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8"/>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8"/>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8"/>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28"/>
            <p:cNvGrpSpPr/>
            <p:nvPr/>
          </p:nvGrpSpPr>
          <p:grpSpPr>
            <a:xfrm>
              <a:off x="5801382" y="4601754"/>
              <a:ext cx="120088" cy="295337"/>
              <a:chOff x="6689991" y="3974566"/>
              <a:chExt cx="77242" cy="204583"/>
            </a:xfrm>
          </p:grpSpPr>
          <p:sp>
            <p:nvSpPr>
              <p:cNvPr id="473" name="Google Shape;473;p28"/>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8"/>
            <p:cNvGrpSpPr/>
            <p:nvPr/>
          </p:nvGrpSpPr>
          <p:grpSpPr>
            <a:xfrm>
              <a:off x="5193184" y="5104648"/>
              <a:ext cx="120038" cy="295379"/>
              <a:chOff x="4308549" y="4159596"/>
              <a:chExt cx="77210" cy="204613"/>
            </a:xfrm>
          </p:grpSpPr>
          <p:sp>
            <p:nvSpPr>
              <p:cNvPr id="478" name="Google Shape;478;p28"/>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28"/>
            <p:cNvGrpSpPr/>
            <p:nvPr/>
          </p:nvGrpSpPr>
          <p:grpSpPr>
            <a:xfrm>
              <a:off x="6630902" y="3487361"/>
              <a:ext cx="265720" cy="232428"/>
              <a:chOff x="4366946" y="1834186"/>
              <a:chExt cx="177537" cy="173778"/>
            </a:xfrm>
          </p:grpSpPr>
          <p:sp>
            <p:nvSpPr>
              <p:cNvPr id="483" name="Google Shape;483;p28"/>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8"/>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28"/>
            <p:cNvGrpSpPr/>
            <p:nvPr/>
          </p:nvGrpSpPr>
          <p:grpSpPr>
            <a:xfrm>
              <a:off x="6693933" y="4917802"/>
              <a:ext cx="271715" cy="241530"/>
              <a:chOff x="7373945" y="2491538"/>
              <a:chExt cx="174770" cy="167311"/>
            </a:xfrm>
          </p:grpSpPr>
          <p:sp>
            <p:nvSpPr>
              <p:cNvPr id="488" name="Google Shape;488;p28"/>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8"/>
            <p:cNvGrpSpPr/>
            <p:nvPr/>
          </p:nvGrpSpPr>
          <p:grpSpPr>
            <a:xfrm>
              <a:off x="7109737" y="3130115"/>
              <a:ext cx="120088" cy="295337"/>
              <a:chOff x="7089311" y="1211098"/>
              <a:chExt cx="77242" cy="204583"/>
            </a:xfrm>
          </p:grpSpPr>
          <p:sp>
            <p:nvSpPr>
              <p:cNvPr id="493" name="Google Shape;493;p28"/>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28"/>
            <p:cNvGrpSpPr/>
            <p:nvPr/>
          </p:nvGrpSpPr>
          <p:grpSpPr>
            <a:xfrm>
              <a:off x="6390144" y="3813442"/>
              <a:ext cx="1082091" cy="1072938"/>
              <a:chOff x="4332233" y="3324392"/>
              <a:chExt cx="1191206" cy="1180090"/>
            </a:xfrm>
          </p:grpSpPr>
          <p:sp>
            <p:nvSpPr>
              <p:cNvPr id="498" name="Google Shape;498;p28"/>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8"/>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28"/>
            <p:cNvGrpSpPr/>
            <p:nvPr/>
          </p:nvGrpSpPr>
          <p:grpSpPr>
            <a:xfrm>
              <a:off x="7002589" y="3756903"/>
              <a:ext cx="460558" cy="192901"/>
              <a:chOff x="5427392" y="3652956"/>
              <a:chExt cx="296236" cy="133625"/>
            </a:xfrm>
          </p:grpSpPr>
          <p:sp>
            <p:nvSpPr>
              <p:cNvPr id="525" name="Google Shape;525;p2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8" name="Google Shape;528;p28"/>
          <p:cNvSpPr txBox="1"/>
          <p:nvPr/>
        </p:nvSpPr>
        <p:spPr>
          <a:xfrm>
            <a:off x="1991852" y="454388"/>
            <a:ext cx="41562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0">
                <a:solidFill>
                  <a:srgbClr val="543948"/>
                </a:solidFill>
                <a:latin typeface="Mada"/>
                <a:ea typeface="Mada"/>
                <a:cs typeface="Mada"/>
                <a:sym typeface="Mada"/>
              </a:rPr>
              <a:t>THANKS!!</a:t>
            </a:r>
            <a:endParaRPr b="1" sz="6000">
              <a:solidFill>
                <a:srgbClr val="543948"/>
              </a:solidFill>
              <a:latin typeface="Mada"/>
              <a:ea typeface="Mada"/>
              <a:cs typeface="Mada"/>
              <a:sym typeface="Mada"/>
            </a:endParaRPr>
          </a:p>
        </p:txBody>
      </p:sp>
      <p:grpSp>
        <p:nvGrpSpPr>
          <p:cNvPr id="529" name="Google Shape;529;p28"/>
          <p:cNvGrpSpPr/>
          <p:nvPr/>
        </p:nvGrpSpPr>
        <p:grpSpPr>
          <a:xfrm>
            <a:off x="799050" y="1784225"/>
            <a:ext cx="6541800" cy="1438466"/>
            <a:chOff x="799050" y="1361463"/>
            <a:chExt cx="6541800" cy="1438466"/>
          </a:xfrm>
        </p:grpSpPr>
        <p:sp>
          <p:nvSpPr>
            <p:cNvPr id="530" name="Google Shape;530;p28"/>
            <p:cNvSpPr txBox="1"/>
            <p:nvPr/>
          </p:nvSpPr>
          <p:spPr>
            <a:xfrm>
              <a:off x="799050" y="1361463"/>
              <a:ext cx="65418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531" name="Google Shape;531;p28"/>
            <p:cNvSpPr txBox="1"/>
            <p:nvPr/>
          </p:nvSpPr>
          <p:spPr>
            <a:xfrm>
              <a:off x="2266950" y="188882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Tariq Aloqail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Abdulaziz Alshomar</a:t>
              </a:r>
              <a:endParaRPr sz="1800">
                <a:latin typeface="Mada"/>
                <a:ea typeface="Mada"/>
                <a:cs typeface="Mada"/>
                <a:sym typeface="Mada"/>
              </a:endParaRPr>
            </a:p>
          </p:txBody>
        </p:sp>
      </p:grpSp>
      <p:grpSp>
        <p:nvGrpSpPr>
          <p:cNvPr id="532" name="Google Shape;532;p28"/>
          <p:cNvGrpSpPr/>
          <p:nvPr/>
        </p:nvGrpSpPr>
        <p:grpSpPr>
          <a:xfrm>
            <a:off x="-1685884" y="5753484"/>
            <a:ext cx="10384167" cy="4605366"/>
            <a:chOff x="-1557559" y="5606217"/>
            <a:chExt cx="10384167" cy="4605366"/>
          </a:xfrm>
        </p:grpSpPr>
        <p:sp>
          <p:nvSpPr>
            <p:cNvPr id="533" name="Google Shape;533;p28"/>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34" name="Google Shape;534;p28"/>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35" name="Google Shape;535;p28"/>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36" name="Google Shape;536;p28"/>
            <p:cNvSpPr txBox="1"/>
            <p:nvPr/>
          </p:nvSpPr>
          <p:spPr>
            <a:xfrm>
              <a:off x="136688" y="6779083"/>
              <a:ext cx="27834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537" name="Google Shape;537;p28"/>
            <p:cNvSpPr txBox="1"/>
            <p:nvPr/>
          </p:nvSpPr>
          <p:spPr>
            <a:xfrm>
              <a:off x="4663425" y="6779086"/>
              <a:ext cx="2783400" cy="16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538" name="Google Shape;538;p28"/>
            <p:cNvGrpSpPr/>
            <p:nvPr/>
          </p:nvGrpSpPr>
          <p:grpSpPr>
            <a:xfrm>
              <a:off x="1656025" y="8761125"/>
              <a:ext cx="4020900" cy="998700"/>
              <a:chOff x="1656025" y="8761125"/>
              <a:chExt cx="4020900" cy="998700"/>
            </a:xfrm>
          </p:grpSpPr>
          <p:sp>
            <p:nvSpPr>
              <p:cNvPr id="539" name="Google Shape;539;p28"/>
              <p:cNvSpPr txBox="1"/>
              <p:nvPr/>
            </p:nvSpPr>
            <p:spPr>
              <a:xfrm>
                <a:off x="1656025" y="8761125"/>
                <a:ext cx="40209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540" name="Google Shape;540;p28">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541" name="Google Shape;541;p28"/>
          <p:cNvGrpSpPr/>
          <p:nvPr/>
        </p:nvGrpSpPr>
        <p:grpSpPr>
          <a:xfrm>
            <a:off x="258081" y="3971276"/>
            <a:ext cx="1131856" cy="1357967"/>
            <a:chOff x="876055" y="2338940"/>
            <a:chExt cx="862498" cy="998652"/>
          </a:xfrm>
        </p:grpSpPr>
        <p:grpSp>
          <p:nvGrpSpPr>
            <p:cNvPr id="542" name="Google Shape;542;p28"/>
            <p:cNvGrpSpPr/>
            <p:nvPr/>
          </p:nvGrpSpPr>
          <p:grpSpPr>
            <a:xfrm>
              <a:off x="876055" y="2338940"/>
              <a:ext cx="431131" cy="998652"/>
              <a:chOff x="6094678" y="3600952"/>
              <a:chExt cx="431131" cy="998652"/>
            </a:xfrm>
          </p:grpSpPr>
          <p:sp>
            <p:nvSpPr>
              <p:cNvPr id="543" name="Google Shape;543;p28"/>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8"/>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8"/>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8"/>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8"/>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8"/>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8"/>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28"/>
            <p:cNvGrpSpPr/>
            <p:nvPr/>
          </p:nvGrpSpPr>
          <p:grpSpPr>
            <a:xfrm>
              <a:off x="1396606" y="2521080"/>
              <a:ext cx="341947" cy="634395"/>
              <a:chOff x="5257252" y="2296731"/>
              <a:chExt cx="543549" cy="1048934"/>
            </a:xfrm>
          </p:grpSpPr>
          <p:sp>
            <p:nvSpPr>
              <p:cNvPr id="561" name="Google Shape;561;p28"/>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8"/>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8"/>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8"/>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8"/>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8"/>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8"/>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8"/>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7" name="Google Shape;627;p28"/>
          <p:cNvSpPr txBox="1"/>
          <p:nvPr/>
        </p:nvSpPr>
        <p:spPr>
          <a:xfrm>
            <a:off x="1518924" y="3336079"/>
            <a:ext cx="5102100" cy="5259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sp>
        <p:nvSpPr>
          <p:cNvPr id="628" name="Google Shape;628;p28"/>
          <p:cNvSpPr txBox="1"/>
          <p:nvPr/>
        </p:nvSpPr>
        <p:spPr>
          <a:xfrm>
            <a:off x="2264475" y="3765649"/>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Raghad AlKhashan</a:t>
            </a:r>
            <a:endParaRPr sz="1800">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12" name="Google Shape;112;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Delirium </a:t>
            </a:r>
            <a:endParaRPr b="1" sz="2600">
              <a:latin typeface="Mada"/>
              <a:ea typeface="Mada"/>
              <a:cs typeface="Mada"/>
              <a:sym typeface="Mada"/>
            </a:endParaRPr>
          </a:p>
        </p:txBody>
      </p:sp>
      <p:sp>
        <p:nvSpPr>
          <p:cNvPr id="113" name="Google Shape;113;p16"/>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grpSp>
        <p:nvGrpSpPr>
          <p:cNvPr id="114" name="Google Shape;114;p16"/>
          <p:cNvGrpSpPr/>
          <p:nvPr/>
        </p:nvGrpSpPr>
        <p:grpSpPr>
          <a:xfrm>
            <a:off x="289175" y="989800"/>
            <a:ext cx="6989106" cy="2290174"/>
            <a:chOff x="259060" y="1692388"/>
            <a:chExt cx="6339900" cy="2802465"/>
          </a:xfrm>
        </p:grpSpPr>
        <p:sp>
          <p:nvSpPr>
            <p:cNvPr id="115" name="Google Shape;115;p16"/>
            <p:cNvSpPr/>
            <p:nvPr/>
          </p:nvSpPr>
          <p:spPr>
            <a:xfrm>
              <a:off x="259060" y="1899253"/>
              <a:ext cx="6339900" cy="25956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00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Delirium is a syndrome of transient, </a:t>
              </a:r>
              <a:r>
                <a:rPr b="1" lang="ar" sz="1200">
                  <a:solidFill>
                    <a:srgbClr val="CC0000"/>
                  </a:solidFill>
                  <a:latin typeface="Mada"/>
                  <a:ea typeface="Mada"/>
                  <a:cs typeface="Mada"/>
                  <a:sym typeface="Mada"/>
                </a:rPr>
                <a:t>reversible</a:t>
              </a:r>
              <a:r>
                <a:rPr lang="ar" sz="1200">
                  <a:solidFill>
                    <a:srgbClr val="1C4588"/>
                  </a:solidFill>
                  <a:latin typeface="Mada"/>
                  <a:ea typeface="Mada"/>
                  <a:cs typeface="Mada"/>
                  <a:sym typeface="Mada"/>
                </a:rPr>
                <a:t> cognitive dysfunction that is more common in old age. It is the most common psychosis seen in the general hospital setting.</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Delirium, usually encompasses:</a:t>
              </a:r>
              <a:r>
                <a:rPr lang="ar" sz="1200">
                  <a:latin typeface="Mada"/>
                  <a:ea typeface="Mada"/>
                  <a:cs typeface="Mada"/>
                  <a:sym typeface="Mada"/>
                </a:rPr>
                <a:t> </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b="1" lang="ar" sz="1200">
                  <a:solidFill>
                    <a:srgbClr val="CC0000"/>
                  </a:solidFill>
                  <a:latin typeface="Mada"/>
                  <a:ea typeface="Mada"/>
                  <a:cs typeface="Mada"/>
                  <a:sym typeface="Mada"/>
                </a:rPr>
                <a:t>Acute</a:t>
              </a:r>
              <a:r>
                <a:rPr lang="ar" sz="1200">
                  <a:latin typeface="Mada"/>
                  <a:ea typeface="Mada"/>
                  <a:cs typeface="Mada"/>
                  <a:sym typeface="Mada"/>
                </a:rPr>
                <a:t> </a:t>
              </a:r>
              <a:r>
                <a:rPr lang="ar" sz="1200">
                  <a:solidFill>
                    <a:srgbClr val="1C4588"/>
                  </a:solidFill>
                  <a:latin typeface="Mada"/>
                  <a:ea typeface="Mada"/>
                  <a:cs typeface="Mada"/>
                  <a:sym typeface="Mada"/>
                </a:rPr>
                <a:t>toxic</a:t>
              </a:r>
              <a:r>
                <a:rPr lang="ar" sz="1200">
                  <a:latin typeface="Mada"/>
                  <a:ea typeface="Mada"/>
                  <a:cs typeface="Mada"/>
                  <a:sym typeface="Mada"/>
                </a:rPr>
                <a:t> confusional state</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Encephalopathy</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It is not normal to have delirium, while this statement is obvious, patients’ who have symptoms of delirium are dismissed as being sleepy, tired, or just age related changes.</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BEING OLD ≠ Being confused or mentally impaired; </a:t>
              </a:r>
              <a:r>
                <a:rPr lang="ar" sz="1200">
                  <a:solidFill>
                    <a:srgbClr val="6AA84F"/>
                  </a:solidFill>
                  <a:latin typeface="Mada"/>
                  <a:ea typeface="Mada"/>
                  <a:cs typeface="Mada"/>
                  <a:sym typeface="Mada"/>
                </a:rPr>
                <a:t>It’s unacceptable to consider delirium normal in old patients, delirium indicates that there’s an underlying condition.</a:t>
              </a:r>
              <a:endParaRPr sz="1200">
                <a:solidFill>
                  <a:srgbClr val="6AA84F"/>
                </a:solidFill>
                <a:latin typeface="Mada"/>
                <a:ea typeface="Mada"/>
                <a:cs typeface="Mada"/>
                <a:sym typeface="Mada"/>
              </a:endParaRPr>
            </a:p>
          </p:txBody>
        </p:sp>
        <p:sp>
          <p:nvSpPr>
            <p:cNvPr id="116" name="Google Shape;116;p16"/>
            <p:cNvSpPr/>
            <p:nvPr/>
          </p:nvSpPr>
          <p:spPr>
            <a:xfrm>
              <a:off x="485319" y="1692388"/>
              <a:ext cx="1979400" cy="397500"/>
            </a:xfrm>
            <a:prstGeom prst="flowChartAlternateProcess">
              <a:avLst/>
            </a:prstGeom>
            <a:solidFill>
              <a:srgbClr val="98678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8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sp>
        <p:nvSpPr>
          <p:cNvPr id="117" name="Google Shape;117;p16"/>
          <p:cNvSpPr txBox="1"/>
          <p:nvPr/>
        </p:nvSpPr>
        <p:spPr>
          <a:xfrm>
            <a:off x="142675" y="3419450"/>
            <a:ext cx="4427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Causes of Delirium </a:t>
            </a:r>
            <a:endParaRPr b="1" sz="2200">
              <a:highlight>
                <a:schemeClr val="accent5"/>
              </a:highlight>
              <a:latin typeface="Mada"/>
              <a:ea typeface="Mada"/>
              <a:cs typeface="Mada"/>
              <a:sym typeface="Mada"/>
            </a:endParaRPr>
          </a:p>
        </p:txBody>
      </p:sp>
      <p:sp>
        <p:nvSpPr>
          <p:cNvPr id="118" name="Google Shape;118;p16"/>
          <p:cNvSpPr/>
          <p:nvPr/>
        </p:nvSpPr>
        <p:spPr>
          <a:xfrm>
            <a:off x="158800" y="4088800"/>
            <a:ext cx="2075328" cy="374004"/>
          </a:xfrm>
          <a:prstGeom prst="flowChartTerminator">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158800" y="4059475"/>
            <a:ext cx="506100" cy="4506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2634275" y="4088800"/>
            <a:ext cx="2075328" cy="374004"/>
          </a:xfrm>
          <a:prstGeom prst="flowChartTerminator">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2634275" y="4059475"/>
            <a:ext cx="506100" cy="4506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5083275" y="4079825"/>
            <a:ext cx="2075328" cy="374004"/>
          </a:xfrm>
          <a:prstGeom prst="flowChartTerminator">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5083275" y="4050500"/>
            <a:ext cx="506100" cy="4506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212925" y="6219038"/>
            <a:ext cx="2075328" cy="374004"/>
          </a:xfrm>
          <a:prstGeom prst="flowChartTerminator">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212925" y="6189713"/>
            <a:ext cx="506100" cy="4506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2612200" y="6219038"/>
            <a:ext cx="2075328" cy="374004"/>
          </a:xfrm>
          <a:prstGeom prst="flowChartTerminator">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2612200" y="6189713"/>
            <a:ext cx="506100" cy="4506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nvSpPr>
        <p:spPr>
          <a:xfrm>
            <a:off x="626525" y="4088800"/>
            <a:ext cx="148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Metabolic</a:t>
            </a:r>
            <a:endParaRPr b="1">
              <a:solidFill>
                <a:srgbClr val="FFFFFF"/>
              </a:solidFill>
              <a:latin typeface="Mada"/>
              <a:ea typeface="Mada"/>
              <a:cs typeface="Mada"/>
              <a:sym typeface="Mada"/>
            </a:endParaRPr>
          </a:p>
        </p:txBody>
      </p:sp>
      <p:sp>
        <p:nvSpPr>
          <p:cNvPr id="129" name="Google Shape;129;p16"/>
          <p:cNvSpPr txBox="1"/>
          <p:nvPr/>
        </p:nvSpPr>
        <p:spPr>
          <a:xfrm>
            <a:off x="3140375" y="4075700"/>
            <a:ext cx="148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Toxic</a:t>
            </a:r>
            <a:endParaRPr b="1">
              <a:solidFill>
                <a:srgbClr val="FFFFFF"/>
              </a:solidFill>
              <a:latin typeface="Mada"/>
              <a:ea typeface="Mada"/>
              <a:cs typeface="Mada"/>
              <a:sym typeface="Mada"/>
            </a:endParaRPr>
          </a:p>
        </p:txBody>
      </p:sp>
      <p:sp>
        <p:nvSpPr>
          <p:cNvPr id="130" name="Google Shape;130;p16"/>
          <p:cNvSpPr txBox="1"/>
          <p:nvPr/>
        </p:nvSpPr>
        <p:spPr>
          <a:xfrm>
            <a:off x="5584450" y="4066725"/>
            <a:ext cx="148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Infectious</a:t>
            </a:r>
            <a:endParaRPr b="1">
              <a:solidFill>
                <a:srgbClr val="FFFFFF"/>
              </a:solidFill>
              <a:latin typeface="Mada"/>
              <a:ea typeface="Mada"/>
              <a:cs typeface="Mada"/>
              <a:sym typeface="Mada"/>
            </a:endParaRPr>
          </a:p>
        </p:txBody>
      </p:sp>
      <p:sp>
        <p:nvSpPr>
          <p:cNvPr id="131" name="Google Shape;131;p16"/>
          <p:cNvSpPr txBox="1"/>
          <p:nvPr/>
        </p:nvSpPr>
        <p:spPr>
          <a:xfrm>
            <a:off x="719025" y="6214925"/>
            <a:ext cx="148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Drugs/Surgery</a:t>
            </a:r>
            <a:endParaRPr b="1">
              <a:solidFill>
                <a:srgbClr val="FFFFFF"/>
              </a:solidFill>
              <a:latin typeface="Mada"/>
              <a:ea typeface="Mada"/>
              <a:cs typeface="Mada"/>
              <a:sym typeface="Mada"/>
            </a:endParaRPr>
          </a:p>
        </p:txBody>
      </p:sp>
      <p:sp>
        <p:nvSpPr>
          <p:cNvPr id="132" name="Google Shape;132;p16"/>
          <p:cNvSpPr txBox="1"/>
          <p:nvPr/>
        </p:nvSpPr>
        <p:spPr>
          <a:xfrm>
            <a:off x="3118300" y="6205950"/>
            <a:ext cx="148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CNS disorders</a:t>
            </a:r>
            <a:endParaRPr b="1">
              <a:solidFill>
                <a:srgbClr val="FFFFFF"/>
              </a:solidFill>
              <a:latin typeface="Mada"/>
              <a:ea typeface="Mada"/>
              <a:cs typeface="Mada"/>
              <a:sym typeface="Mada"/>
            </a:endParaRPr>
          </a:p>
        </p:txBody>
      </p:sp>
      <p:sp>
        <p:nvSpPr>
          <p:cNvPr id="133" name="Google Shape;133;p16"/>
          <p:cNvSpPr txBox="1"/>
          <p:nvPr/>
        </p:nvSpPr>
        <p:spPr>
          <a:xfrm>
            <a:off x="245200" y="4586275"/>
            <a:ext cx="2288100" cy="1177500"/>
          </a:xfrm>
          <a:prstGeom prst="rect">
            <a:avLst/>
          </a:prstGeom>
          <a:noFill/>
          <a:ln cap="flat" cmpd="sng" w="19050">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156250" lvl="0" marL="244800" rtl="0" algn="l">
              <a:spcBef>
                <a:spcPts val="0"/>
              </a:spcBef>
              <a:spcAft>
                <a:spcPts val="0"/>
              </a:spcAft>
              <a:buSzPts val="1100"/>
              <a:buFont typeface="Mada"/>
              <a:buChar char="●"/>
            </a:pPr>
            <a:r>
              <a:rPr lang="ar" sz="1100">
                <a:latin typeface="Mada"/>
                <a:ea typeface="Mada"/>
                <a:cs typeface="Mada"/>
                <a:sym typeface="Mada"/>
              </a:rPr>
              <a:t>Dehydration</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Hyponatremia</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Hypocalcemia</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Abnormal thyroid functions </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Liver and/or renal impairments</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Hypoglycemia</a:t>
            </a:r>
            <a:endParaRPr sz="1100">
              <a:latin typeface="Mada"/>
              <a:ea typeface="Mada"/>
              <a:cs typeface="Mada"/>
              <a:sym typeface="Mada"/>
            </a:endParaRPr>
          </a:p>
        </p:txBody>
      </p:sp>
      <p:sp>
        <p:nvSpPr>
          <p:cNvPr id="134" name="Google Shape;134;p16"/>
          <p:cNvSpPr txBox="1"/>
          <p:nvPr/>
        </p:nvSpPr>
        <p:spPr>
          <a:xfrm>
            <a:off x="2634275" y="4586275"/>
            <a:ext cx="2288100" cy="1177500"/>
          </a:xfrm>
          <a:prstGeom prst="rect">
            <a:avLst/>
          </a:prstGeom>
          <a:noFill/>
          <a:ln cap="flat" cmpd="sng" w="19050">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156250" lvl="0" marL="244800" rtl="0" algn="l">
              <a:spcBef>
                <a:spcPts val="0"/>
              </a:spcBef>
              <a:spcAft>
                <a:spcPts val="0"/>
              </a:spcAft>
              <a:buSzPts val="1100"/>
              <a:buFont typeface="Mada"/>
              <a:buChar char="●"/>
            </a:pPr>
            <a:r>
              <a:rPr lang="ar" sz="1100">
                <a:latin typeface="Mada"/>
                <a:ea typeface="Mada"/>
                <a:cs typeface="Mada"/>
                <a:sym typeface="Mada"/>
              </a:rPr>
              <a:t>ETOH</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Drugs of abuse</a:t>
            </a:r>
            <a:endParaRPr sz="1100">
              <a:latin typeface="Mada"/>
              <a:ea typeface="Mada"/>
              <a:cs typeface="Mada"/>
              <a:sym typeface="Mada"/>
            </a:endParaRPr>
          </a:p>
        </p:txBody>
      </p:sp>
      <p:sp>
        <p:nvSpPr>
          <p:cNvPr id="135" name="Google Shape;135;p16"/>
          <p:cNvSpPr txBox="1"/>
          <p:nvPr/>
        </p:nvSpPr>
        <p:spPr>
          <a:xfrm>
            <a:off x="5062488" y="4586275"/>
            <a:ext cx="2288100" cy="1177500"/>
          </a:xfrm>
          <a:prstGeom prst="rect">
            <a:avLst/>
          </a:prstGeom>
          <a:noFill/>
          <a:ln cap="flat" cmpd="sng" w="19050">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156250" lvl="0" marL="244800" rtl="0" algn="l">
              <a:spcBef>
                <a:spcPts val="0"/>
              </a:spcBef>
              <a:spcAft>
                <a:spcPts val="0"/>
              </a:spcAft>
              <a:buSzPts val="1100"/>
              <a:buFont typeface="Mada"/>
              <a:buChar char="●"/>
            </a:pPr>
            <a:r>
              <a:rPr lang="ar" sz="1100">
                <a:latin typeface="Mada"/>
                <a:ea typeface="Mada"/>
                <a:cs typeface="Mada"/>
                <a:sym typeface="Mada"/>
              </a:rPr>
              <a:t>UTI</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Pneumonia, or infections that result in systemic manifestations</a:t>
            </a:r>
            <a:r>
              <a:rPr lang="ar" sz="1100">
                <a:solidFill>
                  <a:srgbClr val="6AA84F"/>
                </a:solidFill>
                <a:latin typeface="Mada"/>
                <a:ea typeface="Mada"/>
                <a:cs typeface="Mada"/>
                <a:sym typeface="Mada"/>
              </a:rPr>
              <a:t> (Especially fever)</a:t>
            </a:r>
            <a:endParaRPr sz="1100">
              <a:solidFill>
                <a:srgbClr val="6AA84F"/>
              </a:solidFill>
              <a:latin typeface="Mada"/>
              <a:ea typeface="Mada"/>
              <a:cs typeface="Mada"/>
              <a:sym typeface="Mada"/>
            </a:endParaRPr>
          </a:p>
        </p:txBody>
      </p:sp>
      <p:sp>
        <p:nvSpPr>
          <p:cNvPr id="136" name="Google Shape;136;p16"/>
          <p:cNvSpPr txBox="1"/>
          <p:nvPr/>
        </p:nvSpPr>
        <p:spPr>
          <a:xfrm>
            <a:off x="182750" y="6716525"/>
            <a:ext cx="2288100" cy="1390800"/>
          </a:xfrm>
          <a:prstGeom prst="rect">
            <a:avLst/>
          </a:prstGeom>
          <a:noFill/>
          <a:ln cap="flat" cmpd="sng" w="19050">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156250" lvl="0" marL="244800" rtl="0" algn="l">
              <a:spcBef>
                <a:spcPts val="0"/>
              </a:spcBef>
              <a:spcAft>
                <a:spcPts val="0"/>
              </a:spcAft>
              <a:buSzPts val="1100"/>
              <a:buFont typeface="Mada"/>
              <a:buChar char="●"/>
            </a:pPr>
            <a:r>
              <a:rPr lang="ar" sz="1100">
                <a:latin typeface="Mada"/>
                <a:ea typeface="Mada"/>
                <a:cs typeface="Mada"/>
                <a:sym typeface="Mada"/>
              </a:rPr>
              <a:t>Side effects of drugs: </a:t>
            </a:r>
            <a:r>
              <a:rPr lang="ar" sz="1100">
                <a:solidFill>
                  <a:srgbClr val="6AA84F"/>
                </a:solidFill>
                <a:latin typeface="Mada"/>
                <a:ea typeface="Mada"/>
                <a:cs typeface="Mada"/>
                <a:sym typeface="Mada"/>
              </a:rPr>
              <a:t>Antihistamines could cause confusion in elderly.</a:t>
            </a:r>
            <a:endParaRPr sz="1100">
              <a:solidFill>
                <a:srgbClr val="6AA84F"/>
              </a:solidFill>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The abrupt discontinuation of certain drugs like </a:t>
            </a:r>
            <a:r>
              <a:rPr b="1" lang="ar" sz="1100">
                <a:latin typeface="Mada"/>
                <a:ea typeface="Mada"/>
                <a:cs typeface="Mada"/>
                <a:sym typeface="Mada"/>
              </a:rPr>
              <a:t>benzodiazepines</a:t>
            </a:r>
            <a:r>
              <a:rPr lang="ar" sz="1100">
                <a:latin typeface="Mada"/>
                <a:ea typeface="Mada"/>
                <a:cs typeface="Mada"/>
                <a:sym typeface="Mada"/>
              </a:rPr>
              <a:t>. </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Post surgery (anesthetics, pain) </a:t>
            </a:r>
            <a:endParaRPr sz="1100">
              <a:latin typeface="Mada"/>
              <a:ea typeface="Mada"/>
              <a:cs typeface="Mada"/>
              <a:sym typeface="Mada"/>
            </a:endParaRPr>
          </a:p>
        </p:txBody>
      </p:sp>
      <p:sp>
        <p:nvSpPr>
          <p:cNvPr id="137" name="Google Shape;137;p16"/>
          <p:cNvSpPr txBox="1"/>
          <p:nvPr/>
        </p:nvSpPr>
        <p:spPr>
          <a:xfrm>
            <a:off x="2688400" y="6716525"/>
            <a:ext cx="1792500" cy="1390800"/>
          </a:xfrm>
          <a:prstGeom prst="rect">
            <a:avLst/>
          </a:prstGeom>
          <a:noFill/>
          <a:ln cap="flat" cmpd="sng" w="19050">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156250" lvl="0" marL="244800" rtl="0" algn="l">
              <a:spcBef>
                <a:spcPts val="0"/>
              </a:spcBef>
              <a:spcAft>
                <a:spcPts val="0"/>
              </a:spcAft>
              <a:buSzPts val="1100"/>
              <a:buFont typeface="Mada"/>
              <a:buChar char="●"/>
            </a:pPr>
            <a:r>
              <a:rPr lang="ar" sz="1100">
                <a:latin typeface="Mada"/>
                <a:ea typeface="Mada"/>
                <a:cs typeface="Mada"/>
                <a:sym typeface="Mada"/>
              </a:rPr>
              <a:t>Large strokes</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Post-seizures</a:t>
            </a:r>
            <a:endParaRPr sz="1100">
              <a:latin typeface="Mada"/>
              <a:ea typeface="Mada"/>
              <a:cs typeface="Mada"/>
              <a:sym typeface="Mada"/>
            </a:endParaRPr>
          </a:p>
          <a:p>
            <a:pPr indent="-156250" lvl="0" marL="244800" rtl="0" algn="l">
              <a:spcBef>
                <a:spcPts val="0"/>
              </a:spcBef>
              <a:spcAft>
                <a:spcPts val="0"/>
              </a:spcAft>
              <a:buSzPts val="1100"/>
              <a:buFont typeface="Mada"/>
              <a:buChar char="●"/>
            </a:pPr>
            <a:r>
              <a:rPr lang="ar" sz="1100">
                <a:latin typeface="Mada"/>
                <a:ea typeface="Mada"/>
                <a:cs typeface="Mada"/>
                <a:sym typeface="Mada"/>
              </a:rPr>
              <a:t>Infections</a:t>
            </a:r>
            <a:endParaRPr sz="1100">
              <a:latin typeface="Mada"/>
              <a:ea typeface="Mada"/>
              <a:cs typeface="Mada"/>
              <a:sym typeface="Mada"/>
            </a:endParaRPr>
          </a:p>
        </p:txBody>
      </p:sp>
      <p:pic>
        <p:nvPicPr>
          <p:cNvPr id="138" name="Google Shape;138;p16"/>
          <p:cNvPicPr preferRelativeResize="0"/>
          <p:nvPr/>
        </p:nvPicPr>
        <p:blipFill>
          <a:blip r:embed="rId3">
            <a:alphaModFix/>
          </a:blip>
          <a:stretch>
            <a:fillRect/>
          </a:stretch>
        </p:blipFill>
        <p:spPr>
          <a:xfrm>
            <a:off x="205752" y="4088802"/>
            <a:ext cx="412200" cy="412200"/>
          </a:xfrm>
          <a:prstGeom prst="rect">
            <a:avLst/>
          </a:prstGeom>
          <a:noFill/>
          <a:ln>
            <a:noFill/>
          </a:ln>
        </p:spPr>
      </p:pic>
      <p:pic>
        <p:nvPicPr>
          <p:cNvPr id="139" name="Google Shape;139;p16"/>
          <p:cNvPicPr preferRelativeResize="0"/>
          <p:nvPr/>
        </p:nvPicPr>
        <p:blipFill>
          <a:blip r:embed="rId4">
            <a:alphaModFix/>
          </a:blip>
          <a:stretch>
            <a:fillRect/>
          </a:stretch>
        </p:blipFill>
        <p:spPr>
          <a:xfrm>
            <a:off x="2681225" y="4078675"/>
            <a:ext cx="412200" cy="412200"/>
          </a:xfrm>
          <a:prstGeom prst="rect">
            <a:avLst/>
          </a:prstGeom>
          <a:noFill/>
          <a:ln>
            <a:noFill/>
          </a:ln>
        </p:spPr>
      </p:pic>
      <p:pic>
        <p:nvPicPr>
          <p:cNvPr id="140" name="Google Shape;140;p16"/>
          <p:cNvPicPr preferRelativeResize="0"/>
          <p:nvPr/>
        </p:nvPicPr>
        <p:blipFill>
          <a:blip r:embed="rId5">
            <a:alphaModFix/>
          </a:blip>
          <a:stretch>
            <a:fillRect/>
          </a:stretch>
        </p:blipFill>
        <p:spPr>
          <a:xfrm>
            <a:off x="278975" y="6219050"/>
            <a:ext cx="374001" cy="373999"/>
          </a:xfrm>
          <a:prstGeom prst="rect">
            <a:avLst/>
          </a:prstGeom>
          <a:noFill/>
          <a:ln>
            <a:noFill/>
          </a:ln>
        </p:spPr>
      </p:pic>
      <p:pic>
        <p:nvPicPr>
          <p:cNvPr id="141" name="Google Shape;141;p16"/>
          <p:cNvPicPr preferRelativeResize="0"/>
          <p:nvPr/>
        </p:nvPicPr>
        <p:blipFill>
          <a:blip r:embed="rId6">
            <a:alphaModFix/>
          </a:blip>
          <a:stretch>
            <a:fillRect/>
          </a:stretch>
        </p:blipFill>
        <p:spPr>
          <a:xfrm>
            <a:off x="2638450" y="6188225"/>
            <a:ext cx="453600" cy="453600"/>
          </a:xfrm>
          <a:prstGeom prst="rect">
            <a:avLst/>
          </a:prstGeom>
          <a:noFill/>
          <a:ln>
            <a:noFill/>
          </a:ln>
        </p:spPr>
      </p:pic>
      <p:pic>
        <p:nvPicPr>
          <p:cNvPr id="142" name="Google Shape;142;p16"/>
          <p:cNvPicPr preferRelativeResize="0"/>
          <p:nvPr/>
        </p:nvPicPr>
        <p:blipFill>
          <a:blip r:embed="rId7">
            <a:alphaModFix/>
          </a:blip>
          <a:stretch>
            <a:fillRect/>
          </a:stretch>
        </p:blipFill>
        <p:spPr>
          <a:xfrm>
            <a:off x="4813438" y="5942503"/>
            <a:ext cx="2615000" cy="2164974"/>
          </a:xfrm>
          <a:prstGeom prst="rect">
            <a:avLst/>
          </a:prstGeom>
          <a:noFill/>
          <a:ln cap="flat" cmpd="sng" w="19050">
            <a:solidFill>
              <a:srgbClr val="1C4588"/>
            </a:solidFill>
            <a:prstDash val="solid"/>
            <a:round/>
            <a:headEnd len="sm" w="sm" type="none"/>
            <a:tailEnd len="sm" w="sm" type="none"/>
          </a:ln>
        </p:spPr>
      </p:pic>
      <p:sp>
        <p:nvSpPr>
          <p:cNvPr id="143" name="Google Shape;143;p16"/>
          <p:cNvSpPr/>
          <p:nvPr/>
        </p:nvSpPr>
        <p:spPr>
          <a:xfrm>
            <a:off x="3747325" y="8499325"/>
            <a:ext cx="3627000" cy="19971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pic>
        <p:nvPicPr>
          <p:cNvPr id="144" name="Google Shape;144;p16"/>
          <p:cNvPicPr preferRelativeResize="0"/>
          <p:nvPr/>
        </p:nvPicPr>
        <p:blipFill>
          <a:blip r:embed="rId8">
            <a:alphaModFix/>
          </a:blip>
          <a:stretch>
            <a:fillRect/>
          </a:stretch>
        </p:blipFill>
        <p:spPr>
          <a:xfrm>
            <a:off x="5109750" y="4060725"/>
            <a:ext cx="412200" cy="412200"/>
          </a:xfrm>
          <a:prstGeom prst="rect">
            <a:avLst/>
          </a:prstGeom>
          <a:noFill/>
          <a:ln>
            <a:noFill/>
          </a:ln>
        </p:spPr>
      </p:pic>
      <p:pic>
        <p:nvPicPr>
          <p:cNvPr id="145" name="Google Shape;145;p16"/>
          <p:cNvPicPr preferRelativeResize="0"/>
          <p:nvPr/>
        </p:nvPicPr>
        <p:blipFill>
          <a:blip r:embed="rId9">
            <a:alphaModFix/>
          </a:blip>
          <a:stretch>
            <a:fillRect/>
          </a:stretch>
        </p:blipFill>
        <p:spPr>
          <a:xfrm>
            <a:off x="182750" y="8346275"/>
            <a:ext cx="3339441" cy="199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51" name="Google Shape;151;p17"/>
          <p:cNvSpPr txBox="1"/>
          <p:nvPr/>
        </p:nvSpPr>
        <p:spPr>
          <a:xfrm>
            <a:off x="7643101" y="1355450"/>
            <a:ext cx="6858900" cy="3795600"/>
          </a:xfrm>
          <a:prstGeom prst="rect">
            <a:avLst/>
          </a:prstGeom>
          <a:noFill/>
          <a:ln>
            <a:noFill/>
          </a:ln>
        </p:spPr>
        <p:txBody>
          <a:bodyPr anchorCtr="0" anchor="t" bIns="232875" lIns="232875" spcFirstLastPara="1" rIns="232875" wrap="square" tIns="232875">
            <a:noAutofit/>
          </a:bodyPr>
          <a:lstStyle/>
          <a:p>
            <a:pPr indent="0" lvl="0" marL="0" rtl="0" algn="l">
              <a:spcBef>
                <a:spcPts val="0"/>
              </a:spcBef>
              <a:spcAft>
                <a:spcPts val="0"/>
              </a:spcAft>
              <a:buNone/>
            </a:pPr>
            <a:r>
              <a:rPr lang="ar" sz="1200">
                <a:solidFill>
                  <a:schemeClr val="dk1"/>
                </a:solidFill>
                <a:latin typeface="Alegreya"/>
                <a:ea typeface="Alegreya"/>
                <a:cs typeface="Alegreya"/>
                <a:sym typeface="Alegreya"/>
              </a:rPr>
              <a:t>Page title :</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alegreya</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size- 26</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Subtitle:</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alegreya</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size- 22</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Text :</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Should be always in black</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mada</a:t>
            </a:r>
            <a:endParaRPr sz="1200">
              <a:solidFill>
                <a:schemeClr val="dk1"/>
              </a:solidFill>
              <a:latin typeface="Alegreya"/>
              <a:ea typeface="Alegreya"/>
              <a:cs typeface="Alegreya"/>
              <a:sym typeface="Alegreya"/>
            </a:endParaRPr>
          </a:p>
          <a:p>
            <a:pPr indent="0" lvl="0" marL="0" rtl="0" algn="l">
              <a:spcBef>
                <a:spcPts val="0"/>
              </a:spcBef>
              <a:spcAft>
                <a:spcPts val="0"/>
              </a:spcAft>
              <a:buNone/>
            </a:pPr>
            <a:r>
              <a:rPr lang="ar" sz="1200">
                <a:solidFill>
                  <a:schemeClr val="dk1"/>
                </a:solidFill>
                <a:latin typeface="Alegreya"/>
                <a:ea typeface="Alegreya"/>
                <a:cs typeface="Alegreya"/>
                <a:sym typeface="Alegreya"/>
              </a:rPr>
              <a:t>Font size- 12</a:t>
            </a:r>
            <a:endParaRPr sz="1200">
              <a:latin typeface="Alegreya"/>
              <a:ea typeface="Alegreya"/>
              <a:cs typeface="Alegreya"/>
              <a:sym typeface="Alegreya"/>
            </a:endParaRPr>
          </a:p>
        </p:txBody>
      </p:sp>
      <p:sp>
        <p:nvSpPr>
          <p:cNvPr id="152" name="Google Shape;152;p1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Delirium </a:t>
            </a:r>
            <a:r>
              <a:rPr b="1" i="1" lang="ar" sz="2600">
                <a:latin typeface="Mada"/>
                <a:ea typeface="Mada"/>
                <a:cs typeface="Mada"/>
                <a:sym typeface="Mada"/>
              </a:rPr>
              <a:t>cont.</a:t>
            </a:r>
            <a:endParaRPr b="1" i="1" sz="2600">
              <a:latin typeface="Mada"/>
              <a:ea typeface="Mada"/>
              <a:cs typeface="Mada"/>
              <a:sym typeface="Mada"/>
            </a:endParaRPr>
          </a:p>
        </p:txBody>
      </p:sp>
      <p:sp>
        <p:nvSpPr>
          <p:cNvPr id="153" name="Google Shape;153;p17"/>
          <p:cNvSpPr txBox="1"/>
          <p:nvPr/>
        </p:nvSpPr>
        <p:spPr>
          <a:xfrm>
            <a:off x="206925" y="8653975"/>
            <a:ext cx="7040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999999"/>
                </a:solidFill>
                <a:latin typeface="Mada"/>
                <a:ea typeface="Mada"/>
                <a:cs typeface="Mada"/>
                <a:sym typeface="Mada"/>
              </a:rPr>
              <a:t>What’s the difference between hallucinations and delusions?</a:t>
            </a:r>
            <a:r>
              <a:rPr lang="ar" sz="1200">
                <a:solidFill>
                  <a:srgbClr val="999999"/>
                </a:solidFill>
                <a:latin typeface="Mada"/>
                <a:ea typeface="Mada"/>
                <a:cs typeface="Mada"/>
                <a:sym typeface="Mada"/>
              </a:rPr>
              <a:t> Delusions are false beliefs firmly maintained in spite of indisputable and obvious proof to the contrary (not shared with other members of patient's culture/subculture) e.g. thinking the CIA is spying on you. Hallucinations are perceptions in the absence of external stimuli e.g. hearing sound when no sound is present</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solidFill>
                <a:srgbClr val="999999"/>
              </a:solidFill>
              <a:latin typeface="Mada"/>
              <a:ea typeface="Mada"/>
              <a:cs typeface="Mada"/>
              <a:sym typeface="Mada"/>
            </a:endParaRPr>
          </a:p>
        </p:txBody>
      </p:sp>
      <p:sp>
        <p:nvSpPr>
          <p:cNvPr id="154" name="Google Shape;154;p17"/>
          <p:cNvSpPr txBox="1"/>
          <p:nvPr/>
        </p:nvSpPr>
        <p:spPr>
          <a:xfrm>
            <a:off x="142675" y="828650"/>
            <a:ext cx="4427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Clinical features of Delirium </a:t>
            </a:r>
            <a:endParaRPr b="1" sz="2200">
              <a:highlight>
                <a:schemeClr val="accent5"/>
              </a:highlight>
              <a:latin typeface="Mada"/>
              <a:ea typeface="Mada"/>
              <a:cs typeface="Mada"/>
              <a:sym typeface="Mada"/>
            </a:endParaRPr>
          </a:p>
        </p:txBody>
      </p:sp>
      <p:sp>
        <p:nvSpPr>
          <p:cNvPr id="155" name="Google Shape;155;p17"/>
          <p:cNvSpPr txBox="1"/>
          <p:nvPr/>
        </p:nvSpPr>
        <p:spPr>
          <a:xfrm>
            <a:off x="308000" y="1295125"/>
            <a:ext cx="7080600" cy="193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Delirium manifests as a </a:t>
            </a:r>
            <a:r>
              <a:rPr b="1" lang="ar" sz="1200">
                <a:solidFill>
                  <a:srgbClr val="1C4588"/>
                </a:solidFill>
                <a:latin typeface="Mada"/>
                <a:ea typeface="Mada"/>
                <a:cs typeface="Mada"/>
                <a:sym typeface="Mada"/>
              </a:rPr>
              <a:t>disturbance of arousal</a:t>
            </a:r>
            <a:r>
              <a:rPr lang="ar" sz="1200">
                <a:solidFill>
                  <a:srgbClr val="1C4588"/>
                </a:solidFill>
                <a:latin typeface="Mada"/>
                <a:ea typeface="Mada"/>
                <a:cs typeface="Mada"/>
                <a:sym typeface="Mada"/>
              </a:rPr>
              <a:t> with </a:t>
            </a:r>
            <a:r>
              <a:rPr b="1" lang="ar" sz="1200">
                <a:solidFill>
                  <a:srgbClr val="1C4588"/>
                </a:solidFill>
                <a:latin typeface="Mada"/>
                <a:ea typeface="Mada"/>
                <a:cs typeface="Mada"/>
                <a:sym typeface="Mada"/>
              </a:rPr>
              <a:t>global impairment of mental function</a:t>
            </a:r>
            <a:r>
              <a:rPr lang="ar" sz="1200">
                <a:solidFill>
                  <a:srgbClr val="1C4588"/>
                </a:solidFill>
                <a:latin typeface="Mada"/>
                <a:ea typeface="Mada"/>
                <a:cs typeface="Mada"/>
                <a:sym typeface="Mada"/>
              </a:rPr>
              <a:t>, causing </a:t>
            </a:r>
            <a:r>
              <a:rPr b="1" lang="ar" sz="1200">
                <a:solidFill>
                  <a:srgbClr val="1C4588"/>
                </a:solidFill>
                <a:latin typeface="Mada"/>
                <a:ea typeface="Mada"/>
                <a:cs typeface="Mada"/>
                <a:sym typeface="Mada"/>
              </a:rPr>
              <a:t>drowsiness</a:t>
            </a:r>
            <a:r>
              <a:rPr lang="ar" sz="1200">
                <a:solidFill>
                  <a:srgbClr val="1C4588"/>
                </a:solidFill>
                <a:latin typeface="Mada"/>
                <a:ea typeface="Mada"/>
                <a:cs typeface="Mada"/>
                <a:sym typeface="Mada"/>
              </a:rPr>
              <a:t> with </a:t>
            </a:r>
            <a:r>
              <a:rPr b="1" lang="ar" sz="1200">
                <a:solidFill>
                  <a:srgbClr val="1C4588"/>
                </a:solidFill>
                <a:latin typeface="Mada"/>
                <a:ea typeface="Mada"/>
                <a:cs typeface="Mada"/>
                <a:sym typeface="Mada"/>
              </a:rPr>
              <a:t>disorientation</a:t>
            </a:r>
            <a:r>
              <a:rPr lang="ar" sz="1200">
                <a:solidFill>
                  <a:srgbClr val="1C4588"/>
                </a:solidFill>
                <a:latin typeface="Mada"/>
                <a:ea typeface="Mada"/>
                <a:cs typeface="Mada"/>
                <a:sym typeface="Mada"/>
              </a:rPr>
              <a:t>, </a:t>
            </a:r>
            <a:r>
              <a:rPr b="1" lang="ar" sz="1200">
                <a:solidFill>
                  <a:srgbClr val="1C4588"/>
                </a:solidFill>
                <a:latin typeface="Mada"/>
                <a:ea typeface="Mada"/>
                <a:cs typeface="Mada"/>
                <a:sym typeface="Mada"/>
              </a:rPr>
              <a:t>perceptual errors</a:t>
            </a:r>
            <a:r>
              <a:rPr lang="ar" sz="1200">
                <a:solidFill>
                  <a:srgbClr val="1C4588"/>
                </a:solidFill>
                <a:latin typeface="Mada"/>
                <a:ea typeface="Mada"/>
                <a:cs typeface="Mada"/>
                <a:sym typeface="Mada"/>
              </a:rPr>
              <a:t> and </a:t>
            </a:r>
            <a:r>
              <a:rPr b="1" lang="ar" sz="1200">
                <a:solidFill>
                  <a:srgbClr val="1C4588"/>
                </a:solidFill>
                <a:latin typeface="Mada"/>
                <a:ea typeface="Mada"/>
                <a:cs typeface="Mada"/>
                <a:sym typeface="Mada"/>
              </a:rPr>
              <a:t>muddled thinking</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The three broad subtypes of delirium</a:t>
            </a:r>
            <a:r>
              <a:rPr lang="ar" sz="1200">
                <a:solidFill>
                  <a:srgbClr val="1C4588"/>
                </a:solidFill>
                <a:latin typeface="Mada"/>
                <a:ea typeface="Mada"/>
                <a:cs typeface="Mada"/>
                <a:sym typeface="Mada"/>
              </a:rPr>
              <a:t>: (</a:t>
            </a:r>
            <a:r>
              <a:rPr lang="ar" sz="1100">
                <a:solidFill>
                  <a:srgbClr val="1C4588"/>
                </a:solidFill>
                <a:latin typeface="Mada"/>
                <a:ea typeface="Mada"/>
                <a:cs typeface="Mada"/>
                <a:sym typeface="Mada"/>
              </a:rPr>
              <a:t>can be differentiated on the basis of psychomotor changes)</a:t>
            </a:r>
            <a:endParaRPr sz="11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Hypoactive:</a:t>
            </a:r>
            <a:endParaRPr b="1" sz="1200">
              <a:solidFill>
                <a:srgbClr val="1C4588"/>
              </a:solidFill>
              <a:latin typeface="Mada"/>
              <a:ea typeface="Mada"/>
              <a:cs typeface="Mada"/>
              <a:sym typeface="Mada"/>
            </a:endParaRPr>
          </a:p>
          <a:p>
            <a:pPr indent="-304800" lvl="2" marL="13716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Hypoactive delirium can present as lethargy and sedation, and is frequently misdiagnosed as depression or dementia</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Hyperactive:</a:t>
            </a:r>
            <a:endParaRPr b="1" sz="1200">
              <a:solidFill>
                <a:srgbClr val="1C4588"/>
              </a:solidFill>
              <a:latin typeface="Mada"/>
              <a:ea typeface="Mada"/>
              <a:cs typeface="Mada"/>
              <a:sym typeface="Mada"/>
            </a:endParaRPr>
          </a:p>
          <a:p>
            <a:pPr indent="-304800" lvl="2" marL="13716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Patients with hyperactive delirium are often agitated and restless</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Mixed</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Fluctuation is typical and delirium is often </a:t>
            </a:r>
            <a:r>
              <a:rPr b="1" lang="ar" sz="1200">
                <a:solidFill>
                  <a:srgbClr val="CC0000"/>
                </a:solidFill>
                <a:latin typeface="Mada"/>
                <a:ea typeface="Mada"/>
                <a:cs typeface="Mada"/>
                <a:sym typeface="Mada"/>
              </a:rPr>
              <a:t>worse at night</a:t>
            </a:r>
            <a:r>
              <a:rPr lang="ar" sz="1200">
                <a:solidFill>
                  <a:srgbClr val="1C4588"/>
                </a:solidFill>
                <a:latin typeface="Mada"/>
                <a:ea typeface="Mada"/>
                <a:cs typeface="Mada"/>
                <a:sym typeface="Mada"/>
              </a:rPr>
              <a:t>, when delirious patients can present significant management difficulties.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Emotional disturbance</a:t>
            </a:r>
            <a:r>
              <a:rPr lang="ar" sz="1200">
                <a:solidFill>
                  <a:srgbClr val="1C4588"/>
                </a:solidFill>
                <a:latin typeface="Mada"/>
                <a:ea typeface="Mada"/>
                <a:cs typeface="Mada"/>
                <a:sym typeface="Mada"/>
              </a:rPr>
              <a:t> (anxiety, irritability or depression) is common.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During  the  acute phase,  thought  and  speech  are  incoherent,  memory  is impaired  and  misperceptions  occur.</a:t>
            </a:r>
            <a:endParaRPr sz="1200">
              <a:solidFill>
                <a:srgbClr val="1C4588"/>
              </a:solidFill>
              <a:latin typeface="Mada"/>
              <a:ea typeface="Mada"/>
              <a:cs typeface="Mada"/>
              <a:sym typeface="Mada"/>
            </a:endParaRPr>
          </a:p>
        </p:txBody>
      </p:sp>
      <p:sp>
        <p:nvSpPr>
          <p:cNvPr id="156" name="Google Shape;156;p17"/>
          <p:cNvSpPr txBox="1"/>
          <p:nvPr/>
        </p:nvSpPr>
        <p:spPr>
          <a:xfrm>
            <a:off x="142675" y="4060375"/>
            <a:ext cx="644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Important clues to recognize delirium </a:t>
            </a:r>
            <a:endParaRPr b="1" sz="2200">
              <a:highlight>
                <a:schemeClr val="accent5"/>
              </a:highlight>
              <a:latin typeface="Mada"/>
              <a:ea typeface="Mada"/>
              <a:cs typeface="Mada"/>
              <a:sym typeface="Mada"/>
            </a:endParaRPr>
          </a:p>
        </p:txBody>
      </p:sp>
      <p:sp>
        <p:nvSpPr>
          <p:cNvPr id="157" name="Google Shape;157;p17"/>
          <p:cNvSpPr/>
          <p:nvPr/>
        </p:nvSpPr>
        <p:spPr>
          <a:xfrm>
            <a:off x="579200" y="4805975"/>
            <a:ext cx="6262800" cy="412200"/>
          </a:xfrm>
          <a:prstGeom prst="roundRect">
            <a:avLst>
              <a:gd fmla="val 16667" name="adj"/>
            </a:avLst>
          </a:prstGeom>
          <a:noFill/>
          <a:ln cap="flat" cmpd="sng" w="9525">
            <a:solidFill>
              <a:srgbClr val="5439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Patient will not be able to give you a history, </a:t>
            </a:r>
            <a:r>
              <a:rPr lang="ar" sz="1200">
                <a:solidFill>
                  <a:srgbClr val="6AA84F"/>
                </a:solidFill>
                <a:latin typeface="Mada"/>
                <a:ea typeface="Mada"/>
                <a:cs typeface="Mada"/>
                <a:sym typeface="Mada"/>
              </a:rPr>
              <a:t>every effort should be made to obtain a collateral history from a close friend or relative</a:t>
            </a:r>
            <a:endParaRPr sz="1100">
              <a:solidFill>
                <a:srgbClr val="6AA84F"/>
              </a:solidFill>
              <a:latin typeface="Mada"/>
              <a:ea typeface="Mada"/>
              <a:cs typeface="Mada"/>
              <a:sym typeface="Mada"/>
            </a:endParaRPr>
          </a:p>
        </p:txBody>
      </p:sp>
      <p:sp>
        <p:nvSpPr>
          <p:cNvPr id="158" name="Google Shape;158;p17"/>
          <p:cNvSpPr/>
          <p:nvPr/>
        </p:nvSpPr>
        <p:spPr>
          <a:xfrm>
            <a:off x="233325" y="4694200"/>
            <a:ext cx="381600" cy="360000"/>
          </a:xfrm>
          <a:prstGeom prst="roundRect">
            <a:avLst>
              <a:gd fmla="val 16667" name="adj"/>
            </a:avLst>
          </a:prstGeom>
          <a:solidFill>
            <a:srgbClr val="5439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1</a:t>
            </a:r>
            <a:endParaRPr b="1" sz="2000">
              <a:solidFill>
                <a:srgbClr val="FFFFFF"/>
              </a:solidFill>
              <a:latin typeface="Mada"/>
              <a:ea typeface="Mada"/>
              <a:cs typeface="Mada"/>
              <a:sym typeface="Mada"/>
            </a:endParaRPr>
          </a:p>
        </p:txBody>
      </p:sp>
      <p:sp>
        <p:nvSpPr>
          <p:cNvPr id="159" name="Google Shape;159;p17"/>
          <p:cNvSpPr/>
          <p:nvPr/>
        </p:nvSpPr>
        <p:spPr>
          <a:xfrm>
            <a:off x="579325" y="5435325"/>
            <a:ext cx="6262800" cy="3195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ar" sz="1200">
                <a:solidFill>
                  <a:srgbClr val="CC0000"/>
                </a:solidFill>
                <a:latin typeface="Mada"/>
                <a:ea typeface="Mada"/>
                <a:cs typeface="Mada"/>
                <a:sym typeface="Mada"/>
              </a:rPr>
              <a:t>Rapid</a:t>
            </a:r>
            <a:r>
              <a:rPr lang="ar" sz="1200">
                <a:latin typeface="Mada"/>
                <a:ea typeface="Mada"/>
                <a:cs typeface="Mada"/>
                <a:sym typeface="Mada"/>
              </a:rPr>
              <a:t> development of symptoms (hours or days).</a:t>
            </a:r>
            <a:r>
              <a:rPr lang="ar" sz="1200">
                <a:solidFill>
                  <a:srgbClr val="6AA84F"/>
                </a:solidFill>
                <a:latin typeface="Mada"/>
                <a:ea typeface="Mada"/>
                <a:cs typeface="Mada"/>
                <a:sym typeface="Mada"/>
              </a:rPr>
              <a:t> (Acute)</a:t>
            </a:r>
            <a:endParaRPr sz="1100">
              <a:solidFill>
                <a:srgbClr val="6AA84F"/>
              </a:solidFill>
              <a:latin typeface="Mada"/>
              <a:ea typeface="Mada"/>
              <a:cs typeface="Mada"/>
              <a:sym typeface="Mada"/>
            </a:endParaRPr>
          </a:p>
        </p:txBody>
      </p:sp>
      <p:sp>
        <p:nvSpPr>
          <p:cNvPr id="160" name="Google Shape;160;p17"/>
          <p:cNvSpPr/>
          <p:nvPr/>
        </p:nvSpPr>
        <p:spPr>
          <a:xfrm>
            <a:off x="233325" y="5323538"/>
            <a:ext cx="381600" cy="3600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2</a:t>
            </a:r>
            <a:endParaRPr b="1" sz="2000">
              <a:solidFill>
                <a:srgbClr val="FFFFFF"/>
              </a:solidFill>
              <a:latin typeface="Mada"/>
              <a:ea typeface="Mada"/>
              <a:cs typeface="Mada"/>
              <a:sym typeface="Mada"/>
            </a:endParaRPr>
          </a:p>
        </p:txBody>
      </p:sp>
      <p:sp>
        <p:nvSpPr>
          <p:cNvPr id="161" name="Google Shape;161;p17"/>
          <p:cNvSpPr/>
          <p:nvPr/>
        </p:nvSpPr>
        <p:spPr>
          <a:xfrm>
            <a:off x="542675" y="6009525"/>
            <a:ext cx="6299400" cy="319500"/>
          </a:xfrm>
          <a:prstGeom prst="roundRect">
            <a:avLst>
              <a:gd fmla="val 16667" name="adj"/>
            </a:avLst>
          </a:prstGeom>
          <a:noFill/>
          <a:ln cap="flat" cmpd="sng" w="9525">
            <a:solidFill>
              <a:srgbClr val="C6AC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ar" sz="1200">
                <a:solidFill>
                  <a:srgbClr val="CC0000"/>
                </a:solidFill>
                <a:highlight>
                  <a:srgbClr val="FFFFFF"/>
                </a:highlight>
                <a:latin typeface="Mada"/>
                <a:ea typeface="Mada"/>
                <a:cs typeface="Mada"/>
                <a:sym typeface="Mada"/>
              </a:rPr>
              <a:t>Change in level of consciousness </a:t>
            </a:r>
            <a:endParaRPr b="1" sz="1200">
              <a:solidFill>
                <a:srgbClr val="CC0000"/>
              </a:solidFill>
              <a:latin typeface="Mada"/>
              <a:ea typeface="Mada"/>
              <a:cs typeface="Mada"/>
              <a:sym typeface="Mada"/>
            </a:endParaRPr>
          </a:p>
        </p:txBody>
      </p:sp>
      <p:sp>
        <p:nvSpPr>
          <p:cNvPr id="162" name="Google Shape;162;p17"/>
          <p:cNvSpPr/>
          <p:nvPr/>
        </p:nvSpPr>
        <p:spPr>
          <a:xfrm>
            <a:off x="233326" y="5897742"/>
            <a:ext cx="359700" cy="360000"/>
          </a:xfrm>
          <a:prstGeom prst="roundRect">
            <a:avLst>
              <a:gd fmla="val 16667" name="adj"/>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3</a:t>
            </a:r>
            <a:endParaRPr b="1" sz="2000">
              <a:solidFill>
                <a:srgbClr val="FFFFFF"/>
              </a:solidFill>
              <a:latin typeface="Mada"/>
              <a:ea typeface="Mada"/>
              <a:cs typeface="Mada"/>
              <a:sym typeface="Mada"/>
            </a:endParaRPr>
          </a:p>
        </p:txBody>
      </p:sp>
      <p:sp>
        <p:nvSpPr>
          <p:cNvPr id="163" name="Google Shape;163;p17"/>
          <p:cNvSpPr/>
          <p:nvPr/>
        </p:nvSpPr>
        <p:spPr>
          <a:xfrm>
            <a:off x="542600" y="6607925"/>
            <a:ext cx="6299400" cy="319500"/>
          </a:xfrm>
          <a:prstGeom prst="roundRect">
            <a:avLst>
              <a:gd fmla="val 16667" name="adj"/>
            </a:avLst>
          </a:prstGeom>
          <a:no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1200"/>
              </a:spcBef>
              <a:spcAft>
                <a:spcPts val="1200"/>
              </a:spcAft>
              <a:buNone/>
            </a:pPr>
            <a:r>
              <a:rPr lang="ar" sz="1200">
                <a:latin typeface="Mada"/>
                <a:ea typeface="Mada"/>
                <a:cs typeface="Mada"/>
                <a:sym typeface="Mada"/>
              </a:rPr>
              <a:t>When the patient </a:t>
            </a:r>
            <a:r>
              <a:rPr b="1" lang="ar" sz="1200">
                <a:latin typeface="Mada"/>
                <a:ea typeface="Mada"/>
                <a:cs typeface="Mada"/>
                <a:sym typeface="Mada"/>
              </a:rPr>
              <a:t>appears awake</a:t>
            </a:r>
            <a:r>
              <a:rPr lang="ar" sz="1200">
                <a:latin typeface="Mada"/>
                <a:ea typeface="Mada"/>
                <a:cs typeface="Mada"/>
                <a:sym typeface="Mada"/>
              </a:rPr>
              <a:t>, assess level of attention</a:t>
            </a:r>
            <a:endParaRPr sz="1200">
              <a:latin typeface="Mada"/>
              <a:ea typeface="Mada"/>
              <a:cs typeface="Mada"/>
              <a:sym typeface="Mada"/>
            </a:endParaRPr>
          </a:p>
        </p:txBody>
      </p:sp>
      <p:sp>
        <p:nvSpPr>
          <p:cNvPr id="164" name="Google Shape;164;p17"/>
          <p:cNvSpPr/>
          <p:nvPr/>
        </p:nvSpPr>
        <p:spPr>
          <a:xfrm>
            <a:off x="233325" y="6496125"/>
            <a:ext cx="359700" cy="3600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4</a:t>
            </a:r>
            <a:endParaRPr b="1" sz="2000">
              <a:solidFill>
                <a:srgbClr val="FFFFFF"/>
              </a:solidFill>
              <a:latin typeface="Mada"/>
              <a:ea typeface="Mada"/>
              <a:cs typeface="Mada"/>
              <a:sym typeface="Mada"/>
            </a:endParaRPr>
          </a:p>
        </p:txBody>
      </p:sp>
      <p:sp>
        <p:nvSpPr>
          <p:cNvPr id="165" name="Google Shape;165;p17"/>
          <p:cNvSpPr/>
          <p:nvPr/>
        </p:nvSpPr>
        <p:spPr>
          <a:xfrm>
            <a:off x="542625" y="7125475"/>
            <a:ext cx="6299400" cy="919500"/>
          </a:xfrm>
          <a:prstGeom prst="roundRect">
            <a:avLst>
              <a:gd fmla="val 16667" name="adj"/>
            </a:avLst>
          </a:prstGeom>
          <a:noFill/>
          <a:ln cap="flat" cmpd="sng" w="9525">
            <a:solidFill>
              <a:srgbClr val="F5F0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1200"/>
              </a:spcBef>
              <a:spcAft>
                <a:spcPts val="1200"/>
              </a:spcAft>
              <a:buClr>
                <a:srgbClr val="000000"/>
              </a:buClr>
              <a:buSzPts val="1100"/>
              <a:buFont typeface="Arial"/>
              <a:buNone/>
            </a:pPr>
            <a:r>
              <a:t/>
            </a:r>
            <a:endParaRPr sz="1200">
              <a:latin typeface="Mada"/>
              <a:ea typeface="Mada"/>
              <a:cs typeface="Mada"/>
              <a:sym typeface="Mada"/>
            </a:endParaRPr>
          </a:p>
        </p:txBody>
      </p:sp>
      <p:sp>
        <p:nvSpPr>
          <p:cNvPr id="166" name="Google Shape;166;p17"/>
          <p:cNvSpPr/>
          <p:nvPr/>
        </p:nvSpPr>
        <p:spPr>
          <a:xfrm>
            <a:off x="233325" y="7013675"/>
            <a:ext cx="359700" cy="360000"/>
          </a:xfrm>
          <a:prstGeom prst="roundRect">
            <a:avLst>
              <a:gd fmla="val 16667" name="adj"/>
            </a:avLst>
          </a:prstGeom>
          <a:solidFill>
            <a:srgbClr val="F5F0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5</a:t>
            </a:r>
            <a:endParaRPr b="1" sz="2000">
              <a:solidFill>
                <a:srgbClr val="FFFFFF"/>
              </a:solidFill>
              <a:latin typeface="Mada"/>
              <a:ea typeface="Mada"/>
              <a:cs typeface="Mada"/>
              <a:sym typeface="Mada"/>
            </a:endParaRPr>
          </a:p>
        </p:txBody>
      </p:sp>
      <p:sp>
        <p:nvSpPr>
          <p:cNvPr id="167" name="Google Shape;167;p17"/>
          <p:cNvSpPr txBox="1"/>
          <p:nvPr/>
        </p:nvSpPr>
        <p:spPr>
          <a:xfrm>
            <a:off x="579200" y="7125475"/>
            <a:ext cx="62040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Poor content of conversation </a:t>
            </a:r>
            <a:r>
              <a:rPr lang="ar" sz="1200">
                <a:solidFill>
                  <a:srgbClr val="6AA84F"/>
                </a:solidFill>
                <a:latin typeface="Mada"/>
                <a:ea typeface="Mada"/>
                <a:cs typeface="Mada"/>
                <a:sym typeface="Mada"/>
              </a:rPr>
              <a:t>(no complete sentences, just one or two word)</a:t>
            </a:r>
            <a:r>
              <a:rPr lang="ar" sz="1200">
                <a:latin typeface="Mada"/>
                <a:ea typeface="Mada"/>
                <a:cs typeface="Mada"/>
                <a:sym typeface="Mada"/>
              </a:rPr>
              <a:t> and/or other</a:t>
            </a:r>
            <a:r>
              <a:rPr b="1" lang="ar" sz="1200">
                <a:latin typeface="Mada"/>
                <a:ea typeface="Mada"/>
                <a:cs typeface="Mada"/>
                <a:sym typeface="Mada"/>
              </a:rPr>
              <a:t> cognitive deficits</a:t>
            </a:r>
            <a:r>
              <a:rPr lang="ar" sz="1200">
                <a:latin typeface="Mada"/>
                <a:ea typeface="Mada"/>
                <a:cs typeface="Mada"/>
                <a:sym typeface="Mada"/>
              </a:rPr>
              <a:t> (memory loss, disorientation, abnormal language), neuropsychiatric symptoms such as </a:t>
            </a:r>
            <a:r>
              <a:rPr b="1" lang="ar" sz="1200">
                <a:solidFill>
                  <a:srgbClr val="CC0000"/>
                </a:solidFill>
                <a:latin typeface="Mada"/>
                <a:ea typeface="Mada"/>
                <a:cs typeface="Mada"/>
                <a:sym typeface="Mada"/>
              </a:rPr>
              <a:t>hallucinations</a:t>
            </a:r>
            <a:r>
              <a:rPr lang="ar" sz="1200">
                <a:latin typeface="Mada"/>
                <a:ea typeface="Mada"/>
                <a:cs typeface="Mada"/>
                <a:sym typeface="Mada"/>
              </a:rPr>
              <a:t> (visual, auditory somatosensory…etc) and </a:t>
            </a:r>
            <a:r>
              <a:rPr b="1" lang="ar" sz="1200">
                <a:solidFill>
                  <a:srgbClr val="CC0000"/>
                </a:solidFill>
                <a:latin typeface="Mada"/>
                <a:ea typeface="Mada"/>
                <a:cs typeface="Mada"/>
                <a:sym typeface="Mada"/>
              </a:rPr>
              <a:t>delusions</a:t>
            </a:r>
            <a:r>
              <a:rPr b="1" baseline="30000" lang="ar" sz="1200">
                <a:solidFill>
                  <a:srgbClr val="6AA84F"/>
                </a:solidFill>
                <a:latin typeface="Mada"/>
                <a:ea typeface="Mada"/>
                <a:cs typeface="Mada"/>
                <a:sym typeface="Mada"/>
              </a:rPr>
              <a:t>1</a:t>
            </a:r>
            <a:r>
              <a:rPr b="1" lang="ar" sz="1200">
                <a:solidFill>
                  <a:srgbClr val="CC0000"/>
                </a:solidFill>
                <a:latin typeface="Mada"/>
                <a:ea typeface="Mada"/>
                <a:cs typeface="Mada"/>
                <a:sym typeface="Mada"/>
              </a:rPr>
              <a:t> of harm</a:t>
            </a:r>
            <a:r>
              <a:rPr lang="ar" sz="1200">
                <a:latin typeface="Mada"/>
                <a:ea typeface="Mada"/>
                <a:cs typeface="Mada"/>
                <a:sym typeface="Mada"/>
              </a:rPr>
              <a:t>.</a:t>
            </a:r>
            <a:endParaRPr sz="1200">
              <a:latin typeface="Mada"/>
              <a:ea typeface="Mada"/>
              <a:cs typeface="Mada"/>
              <a:sym typeface="Mada"/>
            </a:endParaRPr>
          </a:p>
        </p:txBody>
      </p:sp>
      <p:sp>
        <p:nvSpPr>
          <p:cNvPr id="168" name="Google Shape;168;p17"/>
          <p:cNvSpPr txBox="1"/>
          <p:nvPr/>
        </p:nvSpPr>
        <p:spPr>
          <a:xfrm>
            <a:off x="272925" y="8034225"/>
            <a:ext cx="7120800" cy="5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Note: </a:t>
            </a:r>
            <a:r>
              <a:rPr lang="ar" sz="1200">
                <a:latin typeface="Mada"/>
                <a:ea typeface="Mada"/>
                <a:cs typeface="Mada"/>
                <a:sym typeface="Mada"/>
              </a:rPr>
              <a:t>The opposite </a:t>
            </a:r>
            <a:r>
              <a:rPr lang="ar" sz="1200">
                <a:solidFill>
                  <a:srgbClr val="6AA84F"/>
                </a:solidFill>
                <a:latin typeface="Mada"/>
                <a:ea typeface="Mada"/>
                <a:cs typeface="Mada"/>
                <a:sym typeface="Mada"/>
              </a:rPr>
              <a:t>of delirium</a:t>
            </a:r>
            <a:r>
              <a:rPr lang="ar" sz="1200">
                <a:latin typeface="Mada"/>
                <a:ea typeface="Mada"/>
                <a:cs typeface="Mada"/>
                <a:sym typeface="Mada"/>
              </a:rPr>
              <a:t> is </a:t>
            </a:r>
            <a:r>
              <a:rPr b="1" lang="ar" sz="1200">
                <a:latin typeface="Mada"/>
                <a:ea typeface="Mada"/>
                <a:cs typeface="Mada"/>
                <a:sym typeface="Mada"/>
              </a:rPr>
              <a:t>hypervigilance</a:t>
            </a:r>
            <a:r>
              <a:rPr b="1" lang="ar" sz="1200">
                <a:solidFill>
                  <a:srgbClr val="6AA84F"/>
                </a:solidFill>
                <a:latin typeface="Mada"/>
                <a:ea typeface="Mada"/>
                <a:cs typeface="Mada"/>
                <a:sym typeface="Mada"/>
              </a:rPr>
              <a:t> (state of increased alertness)</a:t>
            </a:r>
            <a:r>
              <a:rPr lang="ar" sz="1200">
                <a:latin typeface="Mada"/>
                <a:ea typeface="Mada"/>
                <a:cs typeface="Mada"/>
                <a:sym typeface="Mada"/>
              </a:rPr>
              <a:t>, may occur in </a:t>
            </a:r>
            <a:r>
              <a:rPr b="1" lang="ar" sz="1200">
                <a:solidFill>
                  <a:srgbClr val="CC0000"/>
                </a:solidFill>
                <a:latin typeface="Mada"/>
                <a:ea typeface="Mada"/>
                <a:cs typeface="Mada"/>
                <a:sym typeface="Mada"/>
              </a:rPr>
              <a:t>substance withdrawal</a:t>
            </a:r>
            <a:r>
              <a:rPr lang="ar" sz="1200">
                <a:latin typeface="Mada"/>
                <a:ea typeface="Mada"/>
                <a:cs typeface="Mada"/>
                <a:sym typeface="Mada"/>
              </a:rPr>
              <a:t> (eg: alcohol or sedative).</a:t>
            </a:r>
            <a:endParaRPr sz="1200">
              <a:latin typeface="Mada"/>
              <a:ea typeface="Mada"/>
              <a:cs typeface="Mada"/>
              <a:sym typeface="Mada"/>
            </a:endParaRPr>
          </a:p>
        </p:txBody>
      </p:sp>
      <p:sp>
        <p:nvSpPr>
          <p:cNvPr id="169" name="Google Shape;169;p17"/>
          <p:cNvSpPr/>
          <p:nvPr/>
        </p:nvSpPr>
        <p:spPr>
          <a:xfrm>
            <a:off x="166275" y="8654100"/>
            <a:ext cx="7080600" cy="919500"/>
          </a:xfrm>
          <a:prstGeom prst="roundRect">
            <a:avLst>
              <a:gd fmla="val 16667" name="adj"/>
            </a:avLst>
          </a:prstGeom>
          <a:noFill/>
          <a:ln cap="flat" cmpd="sng" w="28575">
            <a:solidFill>
              <a:srgbClr val="99999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 name="Google Shape;170;p17"/>
          <p:cNvCxnSpPr/>
          <p:nvPr/>
        </p:nvCxnSpPr>
        <p:spPr>
          <a:xfrm rot="10800000">
            <a:off x="8900" y="9849650"/>
            <a:ext cx="7612800" cy="0"/>
          </a:xfrm>
          <a:prstGeom prst="straightConnector1">
            <a:avLst/>
          </a:prstGeom>
          <a:noFill/>
          <a:ln cap="flat" cmpd="sng" w="28575">
            <a:solidFill>
              <a:schemeClr val="accent3"/>
            </a:solidFill>
            <a:prstDash val="dot"/>
            <a:round/>
            <a:headEnd len="med" w="med" type="none"/>
            <a:tailEnd len="med" w="med" type="none"/>
          </a:ln>
        </p:spPr>
      </p:cxnSp>
      <p:sp>
        <p:nvSpPr>
          <p:cNvPr id="171" name="Google Shape;171;p17"/>
          <p:cNvSpPr txBox="1"/>
          <p:nvPr/>
        </p:nvSpPr>
        <p:spPr>
          <a:xfrm>
            <a:off x="22325" y="9854950"/>
            <a:ext cx="7455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solidFill>
                  <a:srgbClr val="6AA84F"/>
                </a:solidFill>
                <a:latin typeface="Mada"/>
                <a:ea typeface="Mada"/>
                <a:cs typeface="Mada"/>
                <a:sym typeface="Mada"/>
              </a:rPr>
              <a:t>1- </a:t>
            </a:r>
            <a:r>
              <a:rPr lang="ar" sz="1000">
                <a:solidFill>
                  <a:srgbClr val="6AA84F"/>
                </a:solidFill>
                <a:latin typeface="Mada"/>
                <a:ea typeface="Mada"/>
                <a:cs typeface="Mada"/>
                <a:sym typeface="Mada"/>
              </a:rPr>
              <a:t>delusions</a:t>
            </a:r>
            <a:r>
              <a:rPr lang="ar" sz="1000">
                <a:solidFill>
                  <a:srgbClr val="6AA84F"/>
                </a:solidFill>
                <a:latin typeface="Mada"/>
                <a:ea typeface="Mada"/>
                <a:cs typeface="Mada"/>
                <a:sym typeface="Mada"/>
              </a:rPr>
              <a:t> are </a:t>
            </a:r>
            <a:r>
              <a:rPr b="1" lang="ar" sz="1000">
                <a:solidFill>
                  <a:srgbClr val="6AA84F"/>
                </a:solidFill>
                <a:latin typeface="Mada"/>
                <a:ea typeface="Mada"/>
                <a:cs typeface="Mada"/>
                <a:sym typeface="Mada"/>
              </a:rPr>
              <a:t>abnormal </a:t>
            </a:r>
            <a:r>
              <a:rPr b="1" lang="ar" sz="1000">
                <a:solidFill>
                  <a:srgbClr val="6AA84F"/>
                </a:solidFill>
                <a:latin typeface="Mada"/>
                <a:ea typeface="Mada"/>
                <a:cs typeface="Mada"/>
                <a:sym typeface="Mada"/>
              </a:rPr>
              <a:t>beliefs</a:t>
            </a:r>
            <a:r>
              <a:rPr lang="ar" sz="1000">
                <a:solidFill>
                  <a:srgbClr val="6AA84F"/>
                </a:solidFill>
                <a:latin typeface="Mada"/>
                <a:ea typeface="Mada"/>
                <a:cs typeface="Mada"/>
                <a:sym typeface="Mada"/>
              </a:rPr>
              <a:t> (e.g. believing that everyone is aiming to harm them)</a:t>
            </a:r>
            <a:endParaRPr sz="10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77" name="Google Shape;177;p1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Delirium </a:t>
            </a:r>
            <a:r>
              <a:rPr b="1" i="1" lang="ar" sz="2600">
                <a:latin typeface="Mada"/>
                <a:ea typeface="Mada"/>
                <a:cs typeface="Mada"/>
                <a:sym typeface="Mada"/>
              </a:rPr>
              <a:t>cont.</a:t>
            </a:r>
            <a:endParaRPr b="1" i="1" sz="2600">
              <a:latin typeface="Mada"/>
              <a:ea typeface="Mada"/>
              <a:cs typeface="Mada"/>
              <a:sym typeface="Mada"/>
            </a:endParaRPr>
          </a:p>
        </p:txBody>
      </p:sp>
      <p:sp>
        <p:nvSpPr>
          <p:cNvPr id="178" name="Google Shape;178;p18"/>
          <p:cNvSpPr txBox="1"/>
          <p:nvPr/>
        </p:nvSpPr>
        <p:spPr>
          <a:xfrm>
            <a:off x="142675" y="9048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Diagnostic criteria for delirium </a:t>
            </a:r>
            <a:endParaRPr b="1" sz="2200">
              <a:highlight>
                <a:schemeClr val="accent5"/>
              </a:highlight>
              <a:latin typeface="Mada"/>
              <a:ea typeface="Mada"/>
              <a:cs typeface="Mada"/>
              <a:sym typeface="Mada"/>
            </a:endParaRPr>
          </a:p>
        </p:txBody>
      </p:sp>
      <p:sp>
        <p:nvSpPr>
          <p:cNvPr id="179" name="Google Shape;179;p18"/>
          <p:cNvSpPr txBox="1"/>
          <p:nvPr/>
        </p:nvSpPr>
        <p:spPr>
          <a:xfrm>
            <a:off x="315325" y="1355450"/>
            <a:ext cx="71523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ar" sz="1300">
                <a:solidFill>
                  <a:schemeClr val="accent2"/>
                </a:solidFill>
                <a:latin typeface="Mada"/>
                <a:ea typeface="Mada"/>
                <a:cs typeface="Mada"/>
                <a:sym typeface="Mada"/>
              </a:rPr>
              <a:t>The Diagnostic and Statistical Manual of Mental Disorders, Fifth Edition </a:t>
            </a:r>
            <a:r>
              <a:rPr b="1" lang="ar" sz="1300" u="sng">
                <a:solidFill>
                  <a:schemeClr val="accent2"/>
                </a:solidFill>
                <a:latin typeface="Mada"/>
                <a:ea typeface="Mada"/>
                <a:cs typeface="Mada"/>
                <a:sym typeface="Mada"/>
              </a:rPr>
              <a:t>(DSM-5)</a:t>
            </a:r>
            <a:r>
              <a:rPr b="1" lang="ar" sz="1300">
                <a:solidFill>
                  <a:schemeClr val="accent2"/>
                </a:solidFill>
                <a:latin typeface="Mada"/>
                <a:ea typeface="Mada"/>
                <a:cs typeface="Mada"/>
                <a:sym typeface="Mada"/>
              </a:rPr>
              <a:t> diagnostic criteria for delirium is as follows:</a:t>
            </a:r>
            <a:endParaRPr b="1" sz="1300">
              <a:solidFill>
                <a:schemeClr val="accent2"/>
              </a:solidFill>
              <a:latin typeface="Mada"/>
              <a:ea typeface="Mada"/>
              <a:cs typeface="Mada"/>
              <a:sym typeface="Mada"/>
            </a:endParaRPr>
          </a:p>
          <a:p>
            <a:pPr indent="-304800" lvl="0" marL="457200" rtl="0" algn="l">
              <a:spcBef>
                <a:spcPts val="0"/>
              </a:spcBef>
              <a:spcAft>
                <a:spcPts val="0"/>
              </a:spcAft>
              <a:buClr>
                <a:schemeClr val="accent1"/>
              </a:buClr>
              <a:buSzPts val="1200"/>
              <a:buFont typeface="Mada"/>
              <a:buAutoNum type="arabicParenR"/>
            </a:pPr>
            <a:r>
              <a:rPr b="1" lang="ar" sz="1200">
                <a:solidFill>
                  <a:srgbClr val="CC0000"/>
                </a:solidFill>
                <a:latin typeface="Mada"/>
                <a:ea typeface="Mada"/>
                <a:cs typeface="Mada"/>
                <a:sym typeface="Mada"/>
              </a:rPr>
              <a:t>Disturbance in attention</a:t>
            </a:r>
            <a:r>
              <a:rPr lang="ar" sz="1200">
                <a:latin typeface="Mada"/>
                <a:ea typeface="Mada"/>
                <a:cs typeface="Mada"/>
                <a:sym typeface="Mada"/>
              </a:rPr>
              <a:t> (ie, reduced ability to direct, focus, sustain, and shift attention) &amp; awareness.  </a:t>
            </a:r>
            <a:endParaRPr sz="1200">
              <a:latin typeface="Mada"/>
              <a:ea typeface="Mada"/>
              <a:cs typeface="Mada"/>
              <a:sym typeface="Mada"/>
            </a:endParaRPr>
          </a:p>
          <a:p>
            <a:pPr indent="-304800" lvl="0" marL="457200" rtl="0" algn="l">
              <a:spcBef>
                <a:spcPts val="0"/>
              </a:spcBef>
              <a:spcAft>
                <a:spcPts val="0"/>
              </a:spcAft>
              <a:buClr>
                <a:schemeClr val="accent1"/>
              </a:buClr>
              <a:buSzPts val="1200"/>
              <a:buFont typeface="Mada"/>
              <a:buAutoNum type="arabicParenR"/>
            </a:pPr>
            <a:r>
              <a:rPr b="1" lang="ar" sz="1200">
                <a:latin typeface="Mada"/>
                <a:ea typeface="Mada"/>
                <a:cs typeface="Mada"/>
                <a:sym typeface="Mada"/>
              </a:rPr>
              <a:t>Change in cognition</a:t>
            </a:r>
            <a:r>
              <a:rPr lang="ar" sz="1200">
                <a:latin typeface="Mada"/>
                <a:ea typeface="Mada"/>
                <a:cs typeface="Mada"/>
                <a:sym typeface="Mada"/>
              </a:rPr>
              <a:t> (eg, memory deficit, disorientation, language disturbance, perceptual disturbance) that is not better accounted for by a preexisting, established, or evolving dementia.  </a:t>
            </a:r>
            <a:endParaRPr sz="1200">
              <a:latin typeface="Mada"/>
              <a:ea typeface="Mada"/>
              <a:cs typeface="Mada"/>
              <a:sym typeface="Mada"/>
            </a:endParaRPr>
          </a:p>
          <a:p>
            <a:pPr indent="-304800" lvl="0" marL="457200" rtl="0" algn="l">
              <a:spcBef>
                <a:spcPts val="0"/>
              </a:spcBef>
              <a:spcAft>
                <a:spcPts val="0"/>
              </a:spcAft>
              <a:buClr>
                <a:schemeClr val="accent1"/>
              </a:buClr>
              <a:buSzPts val="1200"/>
              <a:buFont typeface="Mada"/>
              <a:buAutoNum type="arabicParenR"/>
            </a:pPr>
            <a:r>
              <a:rPr lang="ar" sz="1200">
                <a:latin typeface="Mada"/>
                <a:ea typeface="Mada"/>
                <a:cs typeface="Mada"/>
                <a:sym typeface="Mada"/>
              </a:rPr>
              <a:t>The disturbance develops </a:t>
            </a:r>
            <a:r>
              <a:rPr b="1" lang="ar" sz="1200">
                <a:solidFill>
                  <a:srgbClr val="CC0000"/>
                </a:solidFill>
                <a:latin typeface="Mada"/>
                <a:ea typeface="Mada"/>
                <a:cs typeface="Mada"/>
                <a:sym typeface="Mada"/>
              </a:rPr>
              <a:t>over a short period (usually </a:t>
            </a:r>
            <a:r>
              <a:rPr b="1" lang="ar" sz="1200">
                <a:solidFill>
                  <a:srgbClr val="CC0000"/>
                </a:solidFill>
                <a:latin typeface="Mada"/>
                <a:ea typeface="Mada"/>
                <a:cs typeface="Mada"/>
                <a:sym typeface="Mada"/>
              </a:rPr>
              <a:t>hours to days</a:t>
            </a:r>
            <a:r>
              <a:rPr b="1" lang="ar" sz="1200">
                <a:solidFill>
                  <a:srgbClr val="CC0000"/>
                </a:solidFill>
                <a:latin typeface="Mada"/>
                <a:ea typeface="Mada"/>
                <a:cs typeface="Mada"/>
                <a:sym typeface="Mada"/>
              </a:rPr>
              <a:t>)</a:t>
            </a:r>
            <a:r>
              <a:rPr lang="ar" sz="1200">
                <a:latin typeface="Mada"/>
                <a:ea typeface="Mada"/>
                <a:cs typeface="Mada"/>
                <a:sym typeface="Mada"/>
              </a:rPr>
              <a:t> and tends to </a:t>
            </a:r>
            <a:r>
              <a:rPr b="1" lang="ar" sz="1200">
                <a:solidFill>
                  <a:srgbClr val="CC0000"/>
                </a:solidFill>
                <a:latin typeface="Mada"/>
                <a:ea typeface="Mada"/>
                <a:cs typeface="Mada"/>
                <a:sym typeface="Mada"/>
              </a:rPr>
              <a:t>fluctuate</a:t>
            </a:r>
            <a:r>
              <a:rPr lang="ar" sz="1200">
                <a:latin typeface="Mada"/>
                <a:ea typeface="Mada"/>
                <a:cs typeface="Mada"/>
                <a:sym typeface="Mada"/>
              </a:rPr>
              <a:t> during the course of the day. </a:t>
            </a:r>
            <a:r>
              <a:rPr lang="ar" sz="1200">
                <a:solidFill>
                  <a:srgbClr val="6AA84F"/>
                </a:solidFill>
                <a:latin typeface="Mada"/>
                <a:ea typeface="Mada"/>
                <a:cs typeface="Mada"/>
                <a:sym typeface="Mada"/>
              </a:rPr>
              <a:t>(While dementia usually develops over a long period (months to years))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accent1"/>
              </a:buClr>
              <a:buSzPts val="1200"/>
              <a:buFont typeface="Mada"/>
              <a:buAutoNum type="arabicParenR"/>
            </a:pPr>
            <a:r>
              <a:rPr lang="ar" sz="1200">
                <a:latin typeface="Mada"/>
                <a:ea typeface="Mada"/>
                <a:cs typeface="Mada"/>
                <a:sym typeface="Mada"/>
              </a:rPr>
              <a:t>There is evidence from the history, physical examination, or laboratory findings that the </a:t>
            </a:r>
            <a:r>
              <a:rPr b="1" lang="ar" sz="1200">
                <a:latin typeface="Mada"/>
                <a:ea typeface="Mada"/>
                <a:cs typeface="Mada"/>
                <a:sym typeface="Mada"/>
              </a:rPr>
              <a:t>disturbance is caused by a direct physiologic consequence of a general medical condition</a:t>
            </a:r>
            <a:r>
              <a:rPr lang="ar" sz="1200">
                <a:latin typeface="Mada"/>
                <a:ea typeface="Mada"/>
                <a:cs typeface="Mada"/>
                <a:sym typeface="Mada"/>
              </a:rPr>
              <a:t>, an intoxicating substance, medication use,</a:t>
            </a:r>
            <a:r>
              <a:rPr lang="ar" sz="1200">
                <a:latin typeface="Mada"/>
                <a:ea typeface="Mada"/>
                <a:cs typeface="Mada"/>
                <a:sym typeface="Mada"/>
              </a:rPr>
              <a:t> </a:t>
            </a:r>
            <a:r>
              <a:rPr lang="ar" sz="1200">
                <a:solidFill>
                  <a:srgbClr val="6AA84F"/>
                </a:solidFill>
                <a:latin typeface="Mada"/>
                <a:ea typeface="Mada"/>
                <a:cs typeface="Mada"/>
                <a:sym typeface="Mada"/>
              </a:rPr>
              <a:t>an infection,</a:t>
            </a:r>
            <a:r>
              <a:rPr lang="ar" sz="1200">
                <a:solidFill>
                  <a:srgbClr val="6AA84F"/>
                </a:solidFill>
                <a:latin typeface="Mada"/>
                <a:ea typeface="Mada"/>
                <a:cs typeface="Mada"/>
                <a:sym typeface="Mada"/>
              </a:rPr>
              <a:t> </a:t>
            </a:r>
            <a:r>
              <a:rPr lang="ar" sz="1200">
                <a:latin typeface="Mada"/>
                <a:ea typeface="Mada"/>
                <a:cs typeface="Mada"/>
                <a:sym typeface="Mada"/>
              </a:rPr>
              <a:t>or more than one cause.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p:txBody>
      </p:sp>
      <p:sp>
        <p:nvSpPr>
          <p:cNvPr id="180" name="Google Shape;180;p18"/>
          <p:cNvSpPr txBox="1"/>
          <p:nvPr/>
        </p:nvSpPr>
        <p:spPr>
          <a:xfrm>
            <a:off x="142675" y="710710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Management of Delirium </a:t>
            </a:r>
            <a:endParaRPr b="1" sz="2200">
              <a:highlight>
                <a:schemeClr val="accent5"/>
              </a:highlight>
              <a:latin typeface="Mada"/>
              <a:ea typeface="Mada"/>
              <a:cs typeface="Mada"/>
              <a:sym typeface="Mada"/>
            </a:endParaRPr>
          </a:p>
        </p:txBody>
      </p:sp>
      <p:sp>
        <p:nvSpPr>
          <p:cNvPr id="181" name="Google Shape;181;p18"/>
          <p:cNvSpPr/>
          <p:nvPr/>
        </p:nvSpPr>
        <p:spPr>
          <a:xfrm>
            <a:off x="441850" y="8237725"/>
            <a:ext cx="1584000" cy="6894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Delirium is recognized</a:t>
            </a:r>
            <a:endParaRPr b="1">
              <a:solidFill>
                <a:srgbClr val="FFFFFF"/>
              </a:solidFill>
              <a:latin typeface="Mada"/>
              <a:ea typeface="Mada"/>
              <a:cs typeface="Mada"/>
              <a:sym typeface="Mada"/>
            </a:endParaRPr>
          </a:p>
        </p:txBody>
      </p:sp>
      <p:sp>
        <p:nvSpPr>
          <p:cNvPr id="182" name="Google Shape;182;p18"/>
          <p:cNvSpPr/>
          <p:nvPr/>
        </p:nvSpPr>
        <p:spPr>
          <a:xfrm>
            <a:off x="3026900" y="8237725"/>
            <a:ext cx="1584000" cy="6894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Exhaustive search for etiology</a:t>
            </a:r>
            <a:endParaRPr/>
          </a:p>
        </p:txBody>
      </p:sp>
      <p:sp>
        <p:nvSpPr>
          <p:cNvPr id="183" name="Google Shape;183;p18"/>
          <p:cNvSpPr/>
          <p:nvPr/>
        </p:nvSpPr>
        <p:spPr>
          <a:xfrm>
            <a:off x="5534150" y="8237725"/>
            <a:ext cx="1584000" cy="6894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Directly treat the etiology once found</a:t>
            </a:r>
            <a:endParaRPr/>
          </a:p>
        </p:txBody>
      </p:sp>
      <p:sp>
        <p:nvSpPr>
          <p:cNvPr id="184" name="Google Shape;184;p18"/>
          <p:cNvSpPr/>
          <p:nvPr/>
        </p:nvSpPr>
        <p:spPr>
          <a:xfrm>
            <a:off x="2099175" y="8424833"/>
            <a:ext cx="830400" cy="324900"/>
          </a:xfrm>
          <a:prstGeom prst="rightArrow">
            <a:avLst>
              <a:gd fmla="val 50000" name="adj1"/>
              <a:gd fmla="val 50000" name="adj2"/>
            </a:avLst>
          </a:prstGeom>
          <a:solidFill>
            <a:schemeClr val="accen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4656900" y="8424833"/>
            <a:ext cx="830400" cy="324900"/>
          </a:xfrm>
          <a:prstGeom prst="rightArrow">
            <a:avLst>
              <a:gd fmla="val 50000" name="adj1"/>
              <a:gd fmla="val 50000" name="adj2"/>
            </a:avLst>
          </a:prstGeom>
          <a:solidFill>
            <a:schemeClr val="accen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nvSpPr>
        <p:spPr>
          <a:xfrm>
            <a:off x="315325" y="7499625"/>
            <a:ext cx="6802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Treat the underlying disease. </a:t>
            </a:r>
            <a:r>
              <a:rPr lang="ar" sz="1200">
                <a:solidFill>
                  <a:srgbClr val="1C4588"/>
                </a:solidFill>
                <a:latin typeface="Mada"/>
                <a:ea typeface="Mada"/>
                <a:cs typeface="Mada"/>
                <a:sym typeface="Mada"/>
              </a:rPr>
              <a:t>If severe delirium, give haloperidol.</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patient should be carefully nursed and rehydrated in a quiet single room with a window that does not allow exits</a:t>
            </a:r>
            <a:endParaRPr sz="1200">
              <a:solidFill>
                <a:srgbClr val="1C4588"/>
              </a:solidFill>
              <a:latin typeface="Mada"/>
              <a:ea typeface="Mada"/>
              <a:cs typeface="Mada"/>
              <a:sym typeface="Mada"/>
            </a:endParaRPr>
          </a:p>
        </p:txBody>
      </p:sp>
      <p:sp>
        <p:nvSpPr>
          <p:cNvPr id="187" name="Google Shape;187;p18"/>
          <p:cNvSpPr/>
          <p:nvPr/>
        </p:nvSpPr>
        <p:spPr>
          <a:xfrm>
            <a:off x="599600" y="9074700"/>
            <a:ext cx="6438600" cy="14313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latin typeface="Mada"/>
                <a:ea typeface="Mada"/>
                <a:cs typeface="Mada"/>
                <a:sym typeface="Mada"/>
              </a:rPr>
              <a:t>The choice of the investigations should be guided by your history and clinical examination findings. There many causes of delirium, so an initial investigation may include (but not limited to) the following: </a:t>
            </a:r>
            <a:r>
              <a:rPr b="1" lang="ar" sz="1100">
                <a:solidFill>
                  <a:srgbClr val="999999"/>
                </a:solidFill>
                <a:latin typeface="Mada"/>
                <a:ea typeface="Mada"/>
                <a:cs typeface="Mada"/>
                <a:sym typeface="Mada"/>
              </a:rPr>
              <a:t>(Check the figure in page 2)</a:t>
            </a:r>
            <a:endParaRPr b="1" sz="1100">
              <a:solidFill>
                <a:srgbClr val="999999"/>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CBC, electrolytes, urea, creatinine, LFT, ESR, TSH +/- Auto-immune evaluation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Arterial blood gases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Urinalysis and toxicology screen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Chest X-ray </a:t>
            </a:r>
            <a:r>
              <a:rPr lang="ar" sz="1100">
                <a:solidFill>
                  <a:srgbClr val="6AA84F"/>
                </a:solidFill>
                <a:latin typeface="Mada"/>
                <a:ea typeface="Mada"/>
                <a:cs typeface="Mada"/>
                <a:sym typeface="Mada"/>
              </a:rPr>
              <a:t>(For pneumonia)</a:t>
            </a:r>
            <a:r>
              <a:rPr lang="ar" sz="1100">
                <a:latin typeface="Mada"/>
                <a:ea typeface="Mada"/>
                <a:cs typeface="Mada"/>
                <a:sym typeface="Mada"/>
              </a:rPr>
              <a:t>, EKG </a:t>
            </a:r>
            <a:r>
              <a:rPr lang="ar" sz="1100">
                <a:solidFill>
                  <a:srgbClr val="6AA84F"/>
                </a:solidFill>
                <a:latin typeface="Mada"/>
                <a:ea typeface="Mada"/>
                <a:cs typeface="Mada"/>
                <a:sym typeface="Mada"/>
              </a:rPr>
              <a:t>(Acute MI can present like delirium)</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CT head, EEG, Lumbar Puncture</a:t>
            </a:r>
            <a:endParaRPr sz="1100">
              <a:latin typeface="Mada"/>
              <a:ea typeface="Mada"/>
              <a:cs typeface="Mada"/>
              <a:sym typeface="Mada"/>
            </a:endParaRPr>
          </a:p>
        </p:txBody>
      </p:sp>
      <p:cxnSp>
        <p:nvCxnSpPr>
          <p:cNvPr id="188" name="Google Shape;188;p18"/>
          <p:cNvCxnSpPr>
            <a:stCxn id="182" idx="2"/>
            <a:endCxn id="187" idx="0"/>
          </p:cNvCxnSpPr>
          <p:nvPr/>
        </p:nvCxnSpPr>
        <p:spPr>
          <a:xfrm>
            <a:off x="3818900" y="8927125"/>
            <a:ext cx="0" cy="147600"/>
          </a:xfrm>
          <a:prstGeom prst="straightConnector1">
            <a:avLst/>
          </a:prstGeom>
          <a:noFill/>
          <a:ln cap="flat" cmpd="sng" w="38100">
            <a:solidFill>
              <a:schemeClr val="accent5"/>
            </a:solidFill>
            <a:prstDash val="solid"/>
            <a:round/>
            <a:headEnd len="med" w="med" type="none"/>
            <a:tailEnd len="med" w="med" type="none"/>
          </a:ln>
        </p:spPr>
      </p:cxnSp>
      <p:sp>
        <p:nvSpPr>
          <p:cNvPr id="189" name="Google Shape;189;p18"/>
          <p:cNvSpPr txBox="1"/>
          <p:nvPr/>
        </p:nvSpPr>
        <p:spPr>
          <a:xfrm>
            <a:off x="88000" y="3576575"/>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Who can look like delirium? </a:t>
            </a:r>
            <a:r>
              <a:rPr b="1" lang="ar" sz="2200">
                <a:solidFill>
                  <a:srgbClr val="6AA84F"/>
                </a:solidFill>
                <a:highlight>
                  <a:schemeClr val="accent5"/>
                </a:highlight>
                <a:latin typeface="Mada"/>
                <a:ea typeface="Mada"/>
                <a:cs typeface="Mada"/>
                <a:sym typeface="Mada"/>
              </a:rPr>
              <a:t>(</a:t>
            </a:r>
            <a:r>
              <a:rPr b="1" lang="ar" sz="2200">
                <a:solidFill>
                  <a:srgbClr val="6AA84F"/>
                </a:solidFill>
                <a:highlight>
                  <a:schemeClr val="accent5"/>
                </a:highlight>
                <a:latin typeface="Mada"/>
                <a:ea typeface="Mada"/>
                <a:cs typeface="Mada"/>
                <a:sym typeface="Mada"/>
              </a:rPr>
              <a:t>DDx</a:t>
            </a:r>
            <a:r>
              <a:rPr b="1" lang="ar" sz="2200">
                <a:solidFill>
                  <a:srgbClr val="6AA84F"/>
                </a:solidFill>
                <a:highlight>
                  <a:schemeClr val="accent5"/>
                </a:highlight>
                <a:latin typeface="Mada"/>
                <a:ea typeface="Mada"/>
                <a:cs typeface="Mada"/>
                <a:sym typeface="Mada"/>
              </a:rPr>
              <a:t>)</a:t>
            </a:r>
            <a:endParaRPr b="1" sz="2200">
              <a:solidFill>
                <a:srgbClr val="6AA84F"/>
              </a:solidFill>
              <a:highlight>
                <a:schemeClr val="accent5"/>
              </a:highlight>
              <a:latin typeface="Mada"/>
              <a:ea typeface="Mada"/>
              <a:cs typeface="Mada"/>
              <a:sym typeface="Mada"/>
            </a:endParaRPr>
          </a:p>
        </p:txBody>
      </p:sp>
      <p:sp>
        <p:nvSpPr>
          <p:cNvPr id="190" name="Google Shape;190;p18"/>
          <p:cNvSpPr/>
          <p:nvPr/>
        </p:nvSpPr>
        <p:spPr>
          <a:xfrm>
            <a:off x="129125" y="4140600"/>
            <a:ext cx="18966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Non-convulsive seizures</a:t>
            </a:r>
            <a:endParaRPr b="1" sz="1200">
              <a:solidFill>
                <a:srgbClr val="FFFFFF"/>
              </a:solidFill>
              <a:latin typeface="Mada"/>
              <a:ea typeface="Mada"/>
              <a:cs typeface="Mada"/>
              <a:sym typeface="Mada"/>
            </a:endParaRPr>
          </a:p>
        </p:txBody>
      </p:sp>
      <p:sp>
        <p:nvSpPr>
          <p:cNvPr id="191" name="Google Shape;191;p18"/>
          <p:cNvSpPr/>
          <p:nvPr/>
        </p:nvSpPr>
        <p:spPr>
          <a:xfrm>
            <a:off x="129125" y="4433925"/>
            <a:ext cx="1822200" cy="10350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Changes in level of consciousness </a:t>
            </a:r>
            <a:r>
              <a:rPr b="1" lang="ar" sz="1100">
                <a:solidFill>
                  <a:srgbClr val="6AA84F"/>
                </a:solidFill>
                <a:latin typeface="Mada"/>
                <a:ea typeface="Mada"/>
                <a:cs typeface="Mada"/>
                <a:sym typeface="Mada"/>
              </a:rPr>
              <a:t>without the motor manifestations</a:t>
            </a:r>
            <a:r>
              <a:rPr lang="ar" sz="1100">
                <a:solidFill>
                  <a:srgbClr val="6AA84F"/>
                </a:solidFill>
                <a:latin typeface="Mada"/>
                <a:ea typeface="Mada"/>
                <a:cs typeface="Mada"/>
                <a:sym typeface="Mada"/>
              </a:rPr>
              <a:t> of a seizure (e.g. jerking)</a:t>
            </a:r>
            <a:endParaRPr sz="1100">
              <a:solidFill>
                <a:srgbClr val="6AA84F"/>
              </a:solidFill>
              <a:latin typeface="Mada"/>
              <a:ea typeface="Mada"/>
              <a:cs typeface="Mada"/>
              <a:sym typeface="Mada"/>
            </a:endParaRPr>
          </a:p>
        </p:txBody>
      </p:sp>
      <p:sp>
        <p:nvSpPr>
          <p:cNvPr id="192" name="Google Shape;192;p18"/>
          <p:cNvSpPr/>
          <p:nvPr/>
        </p:nvSpPr>
        <p:spPr>
          <a:xfrm>
            <a:off x="2153250" y="4140600"/>
            <a:ext cx="28131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Sundowning behaviour</a:t>
            </a:r>
            <a:endParaRPr b="1" sz="1200">
              <a:solidFill>
                <a:srgbClr val="FFFFFF"/>
              </a:solidFill>
              <a:latin typeface="Mada"/>
              <a:ea typeface="Mada"/>
              <a:cs typeface="Mada"/>
              <a:sym typeface="Mada"/>
            </a:endParaRPr>
          </a:p>
        </p:txBody>
      </p:sp>
      <p:sp>
        <p:nvSpPr>
          <p:cNvPr id="193" name="Google Shape;193;p18"/>
          <p:cNvSpPr/>
          <p:nvPr/>
        </p:nvSpPr>
        <p:spPr>
          <a:xfrm>
            <a:off x="2153250" y="4433925"/>
            <a:ext cx="2702700" cy="10350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rgbClr val="6AA84F"/>
                </a:solidFill>
                <a:latin typeface="Mada"/>
                <a:ea typeface="Mada"/>
                <a:cs typeface="Mada"/>
                <a:sym typeface="Mada"/>
              </a:rPr>
              <a:t>It’s not considered a delirium, but it’s related to it. </a:t>
            </a:r>
            <a:r>
              <a:rPr lang="ar" sz="1000">
                <a:solidFill>
                  <a:srgbClr val="6AA84F"/>
                </a:solidFill>
                <a:latin typeface="Mada"/>
                <a:ea typeface="Mada"/>
                <a:cs typeface="Mada"/>
                <a:sym typeface="Mada"/>
              </a:rPr>
              <a:t>It’s a phenomena in old individuals (sometimes those who have dementia) where they suddenly become hypervigilant, alert and agitated </a:t>
            </a:r>
            <a:r>
              <a:rPr b="1" lang="ar" sz="1000">
                <a:solidFill>
                  <a:srgbClr val="6AA84F"/>
                </a:solidFill>
                <a:latin typeface="Mada"/>
                <a:ea typeface="Mada"/>
                <a:cs typeface="Mada"/>
                <a:sym typeface="Mada"/>
              </a:rPr>
              <a:t>at night</a:t>
            </a:r>
            <a:r>
              <a:rPr lang="ar" sz="1000">
                <a:solidFill>
                  <a:srgbClr val="6AA84F"/>
                </a:solidFill>
                <a:latin typeface="Mada"/>
                <a:ea typeface="Mada"/>
                <a:cs typeface="Mada"/>
                <a:sym typeface="Mada"/>
              </a:rPr>
              <a:t>. It is due to a </a:t>
            </a:r>
            <a:r>
              <a:rPr b="1" lang="ar" sz="1000">
                <a:solidFill>
                  <a:srgbClr val="6AA84F"/>
                </a:solidFill>
                <a:latin typeface="Mada"/>
                <a:ea typeface="Mada"/>
                <a:cs typeface="Mada"/>
                <a:sym typeface="Mada"/>
              </a:rPr>
              <a:t>disturbed circadian rhythm</a:t>
            </a:r>
            <a:r>
              <a:rPr lang="ar" sz="1000">
                <a:solidFill>
                  <a:srgbClr val="6AA84F"/>
                </a:solidFill>
                <a:latin typeface="Mada"/>
                <a:ea typeface="Mada"/>
                <a:cs typeface="Mada"/>
                <a:sym typeface="Mada"/>
              </a:rPr>
              <a:t> (disturbed sleep cycle)</a:t>
            </a:r>
            <a:endParaRPr sz="1000">
              <a:solidFill>
                <a:srgbClr val="6AA84F"/>
              </a:solidFill>
              <a:latin typeface="Mada"/>
              <a:ea typeface="Mada"/>
              <a:cs typeface="Mada"/>
              <a:sym typeface="Mada"/>
            </a:endParaRPr>
          </a:p>
        </p:txBody>
      </p:sp>
      <p:sp>
        <p:nvSpPr>
          <p:cNvPr id="194" name="Google Shape;194;p18"/>
          <p:cNvSpPr/>
          <p:nvPr/>
        </p:nvSpPr>
        <p:spPr>
          <a:xfrm>
            <a:off x="5083650" y="4140600"/>
            <a:ext cx="23841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Dementia</a:t>
            </a:r>
            <a:endParaRPr b="1" sz="1200">
              <a:solidFill>
                <a:srgbClr val="FFFFFF"/>
              </a:solidFill>
              <a:latin typeface="Mada"/>
              <a:ea typeface="Mada"/>
              <a:cs typeface="Mada"/>
              <a:sym typeface="Mada"/>
            </a:endParaRPr>
          </a:p>
        </p:txBody>
      </p:sp>
      <p:sp>
        <p:nvSpPr>
          <p:cNvPr id="195" name="Google Shape;195;p18"/>
          <p:cNvSpPr/>
          <p:nvPr/>
        </p:nvSpPr>
        <p:spPr>
          <a:xfrm>
            <a:off x="5083650" y="4433925"/>
            <a:ext cx="2290500" cy="10350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Unlike delirium it has an </a:t>
            </a:r>
            <a:r>
              <a:rPr b="1" lang="ar" sz="1100">
                <a:solidFill>
                  <a:srgbClr val="6AA84F"/>
                </a:solidFill>
                <a:latin typeface="Mada"/>
                <a:ea typeface="Mada"/>
                <a:cs typeface="Mada"/>
                <a:sym typeface="Mada"/>
              </a:rPr>
              <a:t>insidious onset</a:t>
            </a:r>
            <a:r>
              <a:rPr lang="ar" sz="1100">
                <a:solidFill>
                  <a:srgbClr val="6AA84F"/>
                </a:solidFill>
                <a:latin typeface="Mada"/>
                <a:ea typeface="Mada"/>
                <a:cs typeface="Mada"/>
                <a:sym typeface="Mada"/>
              </a:rPr>
              <a:t> (In delirium it’s rapid) and it does </a:t>
            </a:r>
            <a:r>
              <a:rPr b="1" lang="ar" sz="1100">
                <a:solidFill>
                  <a:srgbClr val="CC0000"/>
                </a:solidFill>
                <a:latin typeface="Mada"/>
                <a:ea typeface="Mada"/>
                <a:cs typeface="Mada"/>
                <a:sym typeface="Mada"/>
              </a:rPr>
              <a:t>NOT</a:t>
            </a:r>
            <a:r>
              <a:rPr lang="ar" sz="1100">
                <a:solidFill>
                  <a:srgbClr val="6AA84F"/>
                </a:solidFill>
                <a:latin typeface="Mada"/>
                <a:ea typeface="Mada"/>
                <a:cs typeface="Mada"/>
                <a:sym typeface="Mada"/>
              </a:rPr>
              <a:t> affect the level of consciousness (In delirium the level of </a:t>
            </a:r>
            <a:r>
              <a:rPr lang="ar" sz="1100">
                <a:solidFill>
                  <a:srgbClr val="6AA84F"/>
                </a:solidFill>
                <a:latin typeface="Mada"/>
                <a:ea typeface="Mada"/>
                <a:cs typeface="Mada"/>
                <a:sym typeface="Mada"/>
              </a:rPr>
              <a:t>consciousness</a:t>
            </a:r>
            <a:r>
              <a:rPr lang="ar" sz="1100">
                <a:solidFill>
                  <a:srgbClr val="6AA84F"/>
                </a:solidFill>
                <a:latin typeface="Mada"/>
                <a:ea typeface="Mada"/>
                <a:cs typeface="Mada"/>
                <a:sym typeface="Mada"/>
              </a:rPr>
              <a:t> is altered)</a:t>
            </a:r>
            <a:endParaRPr sz="1100">
              <a:solidFill>
                <a:srgbClr val="6AA84F"/>
              </a:solidFill>
              <a:latin typeface="Mada"/>
              <a:ea typeface="Mada"/>
              <a:cs typeface="Mada"/>
              <a:sym typeface="Mada"/>
            </a:endParaRPr>
          </a:p>
        </p:txBody>
      </p:sp>
      <p:sp>
        <p:nvSpPr>
          <p:cNvPr id="196" name="Google Shape;196;p18"/>
          <p:cNvSpPr/>
          <p:nvPr/>
        </p:nvSpPr>
        <p:spPr>
          <a:xfrm>
            <a:off x="129125" y="5591950"/>
            <a:ext cx="18966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Psychiatric disorders</a:t>
            </a:r>
            <a:endParaRPr b="1" sz="1200">
              <a:solidFill>
                <a:srgbClr val="FFFFFF"/>
              </a:solidFill>
              <a:latin typeface="Mada"/>
              <a:ea typeface="Mada"/>
              <a:cs typeface="Mada"/>
              <a:sym typeface="Mada"/>
            </a:endParaRPr>
          </a:p>
        </p:txBody>
      </p:sp>
      <p:sp>
        <p:nvSpPr>
          <p:cNvPr id="197" name="Google Shape;197;p18"/>
          <p:cNvSpPr/>
          <p:nvPr/>
        </p:nvSpPr>
        <p:spPr>
          <a:xfrm>
            <a:off x="129125" y="5885275"/>
            <a:ext cx="1822200" cy="10917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000">
                <a:solidFill>
                  <a:srgbClr val="1C4588"/>
                </a:solidFill>
                <a:latin typeface="Mada"/>
                <a:ea typeface="Mada"/>
                <a:cs typeface="Mada"/>
                <a:sym typeface="Mada"/>
              </a:rPr>
              <a:t>Certain psychiatric conditions, such as depressive pseudo-</a:t>
            </a:r>
            <a:endParaRPr sz="1000">
              <a:solidFill>
                <a:srgbClr val="1C4588"/>
              </a:solidFill>
              <a:latin typeface="Mada"/>
              <a:ea typeface="Mada"/>
              <a:cs typeface="Mada"/>
              <a:sym typeface="Mada"/>
            </a:endParaRPr>
          </a:p>
          <a:p>
            <a:pPr indent="0" lvl="0" marL="0" rtl="0" algn="ctr">
              <a:spcBef>
                <a:spcPts val="0"/>
              </a:spcBef>
              <a:spcAft>
                <a:spcPts val="0"/>
              </a:spcAft>
              <a:buNone/>
            </a:pPr>
            <a:r>
              <a:rPr lang="ar" sz="1000">
                <a:solidFill>
                  <a:srgbClr val="1C4588"/>
                </a:solidFill>
                <a:latin typeface="Mada"/>
                <a:ea typeface="Mada"/>
                <a:cs typeface="Mada"/>
                <a:sym typeface="Mada"/>
              </a:rPr>
              <a:t>dementia, dissociative disorder, </a:t>
            </a:r>
            <a:r>
              <a:rPr lang="ar" sz="1000">
                <a:solidFill>
                  <a:srgbClr val="6AA84F"/>
                </a:solidFill>
                <a:latin typeface="Mada"/>
                <a:ea typeface="Mada"/>
                <a:cs typeface="Mada"/>
                <a:sym typeface="Mada"/>
              </a:rPr>
              <a:t>and schizophrenia</a:t>
            </a:r>
            <a:r>
              <a:rPr lang="ar" sz="1000">
                <a:solidFill>
                  <a:srgbClr val="1C4588"/>
                </a:solidFill>
                <a:latin typeface="Mada"/>
                <a:ea typeface="Mada"/>
                <a:cs typeface="Mada"/>
                <a:sym typeface="Mada"/>
              </a:rPr>
              <a:t> can easily be mistaken for delirium. </a:t>
            </a:r>
            <a:endParaRPr sz="1000">
              <a:solidFill>
                <a:srgbClr val="1C4588"/>
              </a:solidFill>
              <a:latin typeface="Mada"/>
              <a:ea typeface="Mada"/>
              <a:cs typeface="Mada"/>
              <a:sym typeface="Mada"/>
            </a:endParaRPr>
          </a:p>
        </p:txBody>
      </p:sp>
      <p:sp>
        <p:nvSpPr>
          <p:cNvPr id="198" name="Google Shape;198;p18"/>
          <p:cNvSpPr/>
          <p:nvPr/>
        </p:nvSpPr>
        <p:spPr>
          <a:xfrm>
            <a:off x="2153251" y="5591950"/>
            <a:ext cx="28131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Aphasias</a:t>
            </a:r>
            <a:endParaRPr b="1" sz="1200">
              <a:solidFill>
                <a:srgbClr val="FFFFFF"/>
              </a:solidFill>
              <a:latin typeface="Mada"/>
              <a:ea typeface="Mada"/>
              <a:cs typeface="Mada"/>
              <a:sym typeface="Mada"/>
            </a:endParaRPr>
          </a:p>
        </p:txBody>
      </p:sp>
      <p:sp>
        <p:nvSpPr>
          <p:cNvPr id="199" name="Google Shape;199;p18"/>
          <p:cNvSpPr/>
          <p:nvPr/>
        </p:nvSpPr>
        <p:spPr>
          <a:xfrm>
            <a:off x="2153251" y="5885275"/>
            <a:ext cx="2702400" cy="10917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It’s a sudden loss of the ability to speak or start speaking incoherently (may be confused with delirium)</a:t>
            </a:r>
            <a:endParaRPr sz="1100">
              <a:solidFill>
                <a:srgbClr val="6AA84F"/>
              </a:solidFill>
              <a:latin typeface="Mada"/>
              <a:ea typeface="Mada"/>
              <a:cs typeface="Mada"/>
              <a:sym typeface="Mada"/>
            </a:endParaRPr>
          </a:p>
        </p:txBody>
      </p:sp>
      <p:sp>
        <p:nvSpPr>
          <p:cNvPr id="200" name="Google Shape;200;p18"/>
          <p:cNvSpPr/>
          <p:nvPr/>
        </p:nvSpPr>
        <p:spPr>
          <a:xfrm>
            <a:off x="5083675" y="5591950"/>
            <a:ext cx="2384100" cy="293400"/>
          </a:xfrm>
          <a:prstGeom prst="round2DiagRect">
            <a:avLst>
              <a:gd fmla="val 16667" name="adj1"/>
              <a:gd fmla="val 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rgbClr val="FFFFFF"/>
                </a:solidFill>
                <a:latin typeface="Mada"/>
                <a:ea typeface="Mada"/>
                <a:cs typeface="Mada"/>
                <a:sym typeface="Mada"/>
              </a:rPr>
              <a:t>Transient global amnesia</a:t>
            </a:r>
            <a:endParaRPr b="1" sz="1100">
              <a:solidFill>
                <a:srgbClr val="FFFFFF"/>
              </a:solidFill>
              <a:latin typeface="Mada"/>
              <a:ea typeface="Mada"/>
              <a:cs typeface="Mada"/>
              <a:sym typeface="Mada"/>
            </a:endParaRPr>
          </a:p>
        </p:txBody>
      </p:sp>
      <p:sp>
        <p:nvSpPr>
          <p:cNvPr id="201" name="Google Shape;201;p18"/>
          <p:cNvSpPr/>
          <p:nvPr/>
        </p:nvSpPr>
        <p:spPr>
          <a:xfrm>
            <a:off x="5083676" y="5885275"/>
            <a:ext cx="2289900" cy="1091700"/>
          </a:xfrm>
          <a:prstGeom prst="rect">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rgbClr val="6AA84F"/>
                </a:solidFill>
                <a:latin typeface="Mada"/>
                <a:ea typeface="Mada"/>
                <a:cs typeface="Mada"/>
                <a:sym typeface="Mada"/>
              </a:rPr>
              <a:t>Uncommon. It’s a sudden amnesia that lasts </a:t>
            </a:r>
            <a:r>
              <a:rPr b="1" lang="ar" sz="1000">
                <a:solidFill>
                  <a:srgbClr val="CC0000"/>
                </a:solidFill>
                <a:latin typeface="Mada"/>
                <a:ea typeface="Mada"/>
                <a:cs typeface="Mada"/>
                <a:sym typeface="Mada"/>
              </a:rPr>
              <a:t>&lt;24hr</a:t>
            </a:r>
            <a:r>
              <a:rPr lang="ar" sz="1000">
                <a:solidFill>
                  <a:srgbClr val="6AA84F"/>
                </a:solidFill>
                <a:latin typeface="Mada"/>
                <a:ea typeface="Mada"/>
                <a:cs typeface="Mada"/>
                <a:sym typeface="Mada"/>
              </a:rPr>
              <a:t> without clear stimulus (sometimes by sexual intercourse, severe cold or a minor head injury, and it’s usually a single event). Patient will be confused and </a:t>
            </a:r>
            <a:r>
              <a:rPr b="1" lang="ar" sz="1000">
                <a:solidFill>
                  <a:srgbClr val="6AA84F"/>
                </a:solidFill>
                <a:latin typeface="Mada"/>
                <a:ea typeface="Mada"/>
                <a:cs typeface="Mada"/>
                <a:sym typeface="Mada"/>
              </a:rPr>
              <a:t>repeating the same Qs </a:t>
            </a:r>
            <a:r>
              <a:rPr b="1" lang="ar" sz="1000">
                <a:solidFill>
                  <a:srgbClr val="6AA84F"/>
                </a:solidFill>
                <a:latin typeface="Mada"/>
                <a:ea typeface="Mada"/>
                <a:cs typeface="Mada"/>
                <a:sym typeface="Mada"/>
              </a:rPr>
              <a:t>every 5-10 min</a:t>
            </a:r>
            <a:r>
              <a:rPr b="1" lang="ar" sz="1000">
                <a:solidFill>
                  <a:srgbClr val="6AA84F"/>
                </a:solidFill>
                <a:latin typeface="Mada"/>
                <a:ea typeface="Mada"/>
                <a:cs typeface="Mada"/>
                <a:sym typeface="Mada"/>
              </a:rPr>
              <a:t>s,</a:t>
            </a:r>
            <a:r>
              <a:rPr lang="ar" sz="1000">
                <a:solidFill>
                  <a:srgbClr val="6AA84F"/>
                </a:solidFill>
                <a:latin typeface="Mada"/>
                <a:ea typeface="Mada"/>
                <a:cs typeface="Mada"/>
                <a:sym typeface="Mada"/>
              </a:rPr>
              <a:t> later it resolves</a:t>
            </a:r>
            <a:endParaRPr sz="1000">
              <a:solidFill>
                <a:srgbClr val="6AA84F"/>
              </a:solidFill>
              <a:latin typeface="Mada"/>
              <a:ea typeface="Mada"/>
              <a:cs typeface="Mada"/>
              <a:sym typeface="Mada"/>
            </a:endParaRPr>
          </a:p>
        </p:txBody>
      </p:sp>
      <p:sp>
        <p:nvSpPr>
          <p:cNvPr id="202" name="Google Shape;202;p18"/>
          <p:cNvSpPr/>
          <p:nvPr/>
        </p:nvSpPr>
        <p:spPr>
          <a:xfrm>
            <a:off x="5023350" y="4068100"/>
            <a:ext cx="322800" cy="3249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08" name="Google Shape;208;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Dementia</a:t>
            </a:r>
            <a:r>
              <a:rPr b="1" lang="ar" sz="2600">
                <a:latin typeface="Mada"/>
                <a:ea typeface="Mada"/>
                <a:cs typeface="Mada"/>
                <a:sym typeface="Mada"/>
              </a:rPr>
              <a:t> </a:t>
            </a:r>
            <a:endParaRPr b="1" i="1" sz="2600">
              <a:latin typeface="Mada"/>
              <a:ea typeface="Mada"/>
              <a:cs typeface="Mada"/>
              <a:sym typeface="Mada"/>
            </a:endParaRPr>
          </a:p>
        </p:txBody>
      </p:sp>
      <p:grpSp>
        <p:nvGrpSpPr>
          <p:cNvPr id="209" name="Google Shape;209;p19"/>
          <p:cNvGrpSpPr/>
          <p:nvPr/>
        </p:nvGrpSpPr>
        <p:grpSpPr>
          <a:xfrm>
            <a:off x="289175" y="761200"/>
            <a:ext cx="6989106" cy="1286489"/>
            <a:chOff x="259060" y="1692388"/>
            <a:chExt cx="6339900" cy="1574265"/>
          </a:xfrm>
        </p:grpSpPr>
        <p:sp>
          <p:nvSpPr>
            <p:cNvPr id="210" name="Google Shape;210;p19"/>
            <p:cNvSpPr/>
            <p:nvPr/>
          </p:nvSpPr>
          <p:spPr>
            <a:xfrm>
              <a:off x="259060" y="1899253"/>
              <a:ext cx="6339900" cy="13674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00000"/>
                </a:lnSpc>
                <a:spcBef>
                  <a:spcPts val="1200"/>
                </a:spcBef>
                <a:spcAft>
                  <a:spcPts val="0"/>
                </a:spcAft>
                <a:buSzPts val="1200"/>
                <a:buFont typeface="Mada"/>
                <a:buChar char="●"/>
              </a:pPr>
              <a:r>
                <a:rPr lang="ar" sz="1200">
                  <a:solidFill>
                    <a:srgbClr val="1C4588"/>
                  </a:solidFill>
                  <a:latin typeface="Mada"/>
                  <a:ea typeface="Mada"/>
                  <a:cs typeface="Mada"/>
                  <a:sym typeface="Mada"/>
                </a:rPr>
                <a:t>Dementia is a clinical syndrome characterised by a </a:t>
              </a:r>
              <a:r>
                <a:rPr b="1" lang="ar" sz="1200">
                  <a:solidFill>
                    <a:srgbClr val="1C4588"/>
                  </a:solidFill>
                  <a:latin typeface="Mada"/>
                  <a:ea typeface="Mada"/>
                  <a:cs typeface="Mada"/>
                  <a:sym typeface="Mada"/>
                </a:rPr>
                <a:t>loss of previously acquired intellectual function</a:t>
              </a:r>
              <a:r>
                <a:rPr lang="ar" sz="1200">
                  <a:solidFill>
                    <a:srgbClr val="1C4588"/>
                  </a:solidFill>
                  <a:latin typeface="Mada"/>
                  <a:ea typeface="Mada"/>
                  <a:cs typeface="Mada"/>
                  <a:sym typeface="Mada"/>
                </a:rPr>
                <a:t> in the </a:t>
              </a:r>
              <a:r>
                <a:rPr b="1" lang="ar" sz="1200">
                  <a:solidFill>
                    <a:srgbClr val="CC0000"/>
                  </a:solidFill>
                  <a:latin typeface="Mada"/>
                  <a:ea typeface="Mada"/>
                  <a:cs typeface="Mada"/>
                  <a:sym typeface="Mada"/>
                </a:rPr>
                <a:t>absence of impairment of arousal </a:t>
              </a:r>
              <a:r>
                <a:rPr b="1" lang="ar" sz="1200">
                  <a:solidFill>
                    <a:srgbClr val="999999"/>
                  </a:solidFill>
                  <a:latin typeface="Mada"/>
                  <a:ea typeface="Mada"/>
                  <a:cs typeface="Mada"/>
                  <a:sym typeface="Mada"/>
                </a:rPr>
                <a:t>(cf. Delirium)</a:t>
              </a:r>
              <a:r>
                <a:rPr lang="ar" sz="1200">
                  <a:solidFill>
                    <a:srgbClr val="1C4588"/>
                  </a:solidFill>
                  <a:latin typeface="Mada"/>
                  <a:ea typeface="Mada"/>
                  <a:cs typeface="Mada"/>
                  <a:sym typeface="Mada"/>
                </a:rPr>
                <a:t>. It is defined as a global impairment of cognitive function and is typically progressive and </a:t>
              </a:r>
              <a:r>
                <a:rPr b="1" lang="ar" sz="1200">
                  <a:solidFill>
                    <a:srgbClr val="CC0000"/>
                  </a:solidFill>
                  <a:latin typeface="Mada"/>
                  <a:ea typeface="Mada"/>
                  <a:cs typeface="Mada"/>
                  <a:sym typeface="Mada"/>
                </a:rPr>
                <a:t>non-reversible</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It affects 5% of those over 65 and 20% of those over 85.</a:t>
              </a:r>
              <a:endParaRPr sz="1200">
                <a:solidFill>
                  <a:srgbClr val="1C4588"/>
                </a:solidFill>
                <a:latin typeface="Mada"/>
                <a:ea typeface="Mada"/>
                <a:cs typeface="Mada"/>
                <a:sym typeface="Mada"/>
              </a:endParaRPr>
            </a:p>
          </p:txBody>
        </p:sp>
        <p:sp>
          <p:nvSpPr>
            <p:cNvPr id="211" name="Google Shape;211;p19"/>
            <p:cNvSpPr/>
            <p:nvPr/>
          </p:nvSpPr>
          <p:spPr>
            <a:xfrm>
              <a:off x="485319" y="1692388"/>
              <a:ext cx="1979400" cy="397500"/>
            </a:xfrm>
            <a:prstGeom prst="flowChartAlternateProcess">
              <a:avLst/>
            </a:prstGeom>
            <a:solidFill>
              <a:srgbClr val="98678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8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sp>
        <p:nvSpPr>
          <p:cNvPr id="212" name="Google Shape;212;p19"/>
          <p:cNvSpPr txBox="1"/>
          <p:nvPr/>
        </p:nvSpPr>
        <p:spPr>
          <a:xfrm>
            <a:off x="142675" y="20478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Diagnostic criteria for Dementia </a:t>
            </a:r>
            <a:endParaRPr b="1" sz="2200">
              <a:highlight>
                <a:schemeClr val="accent5"/>
              </a:highlight>
              <a:latin typeface="Mada"/>
              <a:ea typeface="Mada"/>
              <a:cs typeface="Mada"/>
              <a:sym typeface="Mada"/>
            </a:endParaRPr>
          </a:p>
        </p:txBody>
      </p:sp>
      <p:sp>
        <p:nvSpPr>
          <p:cNvPr id="213" name="Google Shape;213;p19"/>
          <p:cNvSpPr/>
          <p:nvPr/>
        </p:nvSpPr>
        <p:spPr>
          <a:xfrm>
            <a:off x="289175" y="2962675"/>
            <a:ext cx="372300" cy="5238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Mada"/>
                <a:ea typeface="Mada"/>
                <a:cs typeface="Mada"/>
                <a:sym typeface="Mada"/>
              </a:rPr>
              <a:t>1</a:t>
            </a:r>
            <a:endParaRPr b="1" sz="2300">
              <a:solidFill>
                <a:srgbClr val="FFFFFF"/>
              </a:solidFill>
              <a:latin typeface="Mada"/>
              <a:ea typeface="Mada"/>
              <a:cs typeface="Mada"/>
              <a:sym typeface="Mada"/>
            </a:endParaRPr>
          </a:p>
        </p:txBody>
      </p:sp>
      <p:sp>
        <p:nvSpPr>
          <p:cNvPr id="214" name="Google Shape;214;p19"/>
          <p:cNvSpPr/>
          <p:nvPr/>
        </p:nvSpPr>
        <p:spPr>
          <a:xfrm>
            <a:off x="668590" y="2962675"/>
            <a:ext cx="6378600" cy="516600"/>
          </a:xfrm>
          <a:prstGeom prst="snip1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Evidence of significant cognitive </a:t>
            </a:r>
            <a:r>
              <a:rPr b="1" lang="ar" sz="1200">
                <a:solidFill>
                  <a:srgbClr val="6AA84F"/>
                </a:solidFill>
                <a:latin typeface="Mada"/>
                <a:ea typeface="Mada"/>
                <a:cs typeface="Mada"/>
                <a:sym typeface="Mada"/>
              </a:rPr>
              <a:t>(Intellectual function) </a:t>
            </a:r>
            <a:r>
              <a:rPr b="1" lang="ar" sz="1200">
                <a:latin typeface="Mada"/>
                <a:ea typeface="Mada"/>
                <a:cs typeface="Mada"/>
                <a:sym typeface="Mada"/>
              </a:rPr>
              <a:t>decline from a previous level of performance in one or more cognitive domains:</a:t>
            </a:r>
            <a:endParaRPr b="1" sz="1200">
              <a:latin typeface="Mada"/>
              <a:ea typeface="Mada"/>
              <a:cs typeface="Mada"/>
              <a:sym typeface="Mada"/>
            </a:endParaRPr>
          </a:p>
        </p:txBody>
      </p:sp>
      <p:sp>
        <p:nvSpPr>
          <p:cNvPr id="215" name="Google Shape;215;p19"/>
          <p:cNvSpPr txBox="1"/>
          <p:nvPr/>
        </p:nvSpPr>
        <p:spPr>
          <a:xfrm>
            <a:off x="330000" y="2511200"/>
            <a:ext cx="646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ar">
                <a:solidFill>
                  <a:schemeClr val="accent1"/>
                </a:solidFill>
                <a:latin typeface="Mada"/>
                <a:ea typeface="Mada"/>
                <a:cs typeface="Mada"/>
                <a:sym typeface="Mada"/>
              </a:rPr>
              <a:t>In DSM-5, a major neurocognitive disorder is defined by the following:</a:t>
            </a:r>
            <a:endParaRPr b="1" i="1">
              <a:solidFill>
                <a:schemeClr val="accent1"/>
              </a:solidFill>
              <a:latin typeface="Mada"/>
              <a:ea typeface="Mada"/>
              <a:cs typeface="Mada"/>
              <a:sym typeface="Mada"/>
            </a:endParaRPr>
          </a:p>
        </p:txBody>
      </p:sp>
      <p:sp>
        <p:nvSpPr>
          <p:cNvPr id="216" name="Google Shape;216;p19"/>
          <p:cNvSpPr/>
          <p:nvPr/>
        </p:nvSpPr>
        <p:spPr>
          <a:xfrm>
            <a:off x="289175" y="7109738"/>
            <a:ext cx="372300" cy="4179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Mada"/>
                <a:ea typeface="Mada"/>
                <a:cs typeface="Mada"/>
                <a:sym typeface="Mada"/>
              </a:rPr>
              <a:t>2</a:t>
            </a:r>
            <a:endParaRPr/>
          </a:p>
        </p:txBody>
      </p:sp>
      <p:sp>
        <p:nvSpPr>
          <p:cNvPr id="217" name="Google Shape;217;p19"/>
          <p:cNvSpPr/>
          <p:nvPr/>
        </p:nvSpPr>
        <p:spPr>
          <a:xfrm>
            <a:off x="668590" y="7109738"/>
            <a:ext cx="6378600" cy="412200"/>
          </a:xfrm>
          <a:prstGeom prst="snip1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The cognitive deficits </a:t>
            </a:r>
            <a:r>
              <a:rPr b="1" lang="ar" sz="1200">
                <a:solidFill>
                  <a:srgbClr val="CC0000"/>
                </a:solidFill>
                <a:latin typeface="Mada"/>
                <a:ea typeface="Mada"/>
                <a:cs typeface="Mada"/>
                <a:sym typeface="Mada"/>
              </a:rPr>
              <a:t>interfere with independence</a:t>
            </a:r>
            <a:r>
              <a:rPr b="1" lang="ar" sz="1200">
                <a:latin typeface="Mada"/>
                <a:ea typeface="Mada"/>
                <a:cs typeface="Mada"/>
                <a:sym typeface="Mada"/>
              </a:rPr>
              <a:t> in everyday activities </a:t>
            </a:r>
            <a:endParaRPr b="1" sz="1200">
              <a:latin typeface="Mada"/>
              <a:ea typeface="Mada"/>
              <a:cs typeface="Mada"/>
              <a:sym typeface="Mada"/>
            </a:endParaRPr>
          </a:p>
        </p:txBody>
      </p:sp>
      <p:sp>
        <p:nvSpPr>
          <p:cNvPr id="218" name="Google Shape;218;p19"/>
          <p:cNvSpPr/>
          <p:nvPr/>
        </p:nvSpPr>
        <p:spPr>
          <a:xfrm>
            <a:off x="289175" y="7664199"/>
            <a:ext cx="372300" cy="7041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Mada"/>
                <a:ea typeface="Mada"/>
                <a:cs typeface="Mada"/>
                <a:sym typeface="Mada"/>
              </a:rPr>
              <a:t>3</a:t>
            </a:r>
            <a:endParaRPr/>
          </a:p>
        </p:txBody>
      </p:sp>
      <p:sp>
        <p:nvSpPr>
          <p:cNvPr id="219" name="Google Shape;219;p19"/>
          <p:cNvSpPr/>
          <p:nvPr/>
        </p:nvSpPr>
        <p:spPr>
          <a:xfrm>
            <a:off x="668591" y="7664199"/>
            <a:ext cx="6378600" cy="694200"/>
          </a:xfrm>
          <a:prstGeom prst="snip1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The cognitive deficits do not occur exclusively in the context of a delirium</a:t>
            </a:r>
            <a:r>
              <a:rPr b="1" lang="ar" sz="1200">
                <a:latin typeface="Mada"/>
                <a:ea typeface="Mada"/>
                <a:cs typeface="Mada"/>
                <a:sym typeface="Mada"/>
              </a:rPr>
              <a:t>. </a:t>
            </a:r>
            <a:r>
              <a:rPr lang="ar" sz="1200">
                <a:solidFill>
                  <a:srgbClr val="6AA84F"/>
                </a:solidFill>
                <a:latin typeface="Mada"/>
                <a:ea typeface="Mada"/>
                <a:cs typeface="Mada"/>
                <a:sym typeface="Mada"/>
              </a:rPr>
              <a:t>(If delirium is suspected in the context of dementia, one should wait until the delirium resolves to be able to diagnose dementia)</a:t>
            </a:r>
            <a:endParaRPr sz="1200">
              <a:solidFill>
                <a:srgbClr val="6AA84F"/>
              </a:solidFill>
              <a:latin typeface="Mada"/>
              <a:ea typeface="Mada"/>
              <a:cs typeface="Mada"/>
              <a:sym typeface="Mada"/>
            </a:endParaRPr>
          </a:p>
        </p:txBody>
      </p:sp>
      <p:sp>
        <p:nvSpPr>
          <p:cNvPr id="220" name="Google Shape;220;p19"/>
          <p:cNvSpPr/>
          <p:nvPr/>
        </p:nvSpPr>
        <p:spPr>
          <a:xfrm>
            <a:off x="289175" y="8498263"/>
            <a:ext cx="372300" cy="4860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Mada"/>
                <a:ea typeface="Mada"/>
                <a:cs typeface="Mada"/>
                <a:sym typeface="Mada"/>
              </a:rPr>
              <a:t>4</a:t>
            </a:r>
            <a:endParaRPr/>
          </a:p>
        </p:txBody>
      </p:sp>
      <p:sp>
        <p:nvSpPr>
          <p:cNvPr id="221" name="Google Shape;221;p19"/>
          <p:cNvSpPr/>
          <p:nvPr/>
        </p:nvSpPr>
        <p:spPr>
          <a:xfrm>
            <a:off x="668590" y="8498263"/>
            <a:ext cx="6378600" cy="479400"/>
          </a:xfrm>
          <a:prstGeom prst="snip1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ar" sz="1200">
                <a:latin typeface="Mada"/>
                <a:ea typeface="Mada"/>
                <a:cs typeface="Mada"/>
                <a:sym typeface="Mada"/>
              </a:rPr>
              <a:t>The cognitive deficits are not better explained by another mental disorder (eg, major depressive disorder, schizophrenia)</a:t>
            </a:r>
            <a:endParaRPr b="1" sz="1200">
              <a:latin typeface="Mada"/>
              <a:ea typeface="Mada"/>
              <a:cs typeface="Mada"/>
              <a:sym typeface="Mada"/>
            </a:endParaRPr>
          </a:p>
        </p:txBody>
      </p:sp>
      <p:sp>
        <p:nvSpPr>
          <p:cNvPr id="222" name="Google Shape;222;p19"/>
          <p:cNvSpPr/>
          <p:nvPr/>
        </p:nvSpPr>
        <p:spPr>
          <a:xfrm>
            <a:off x="224013" y="3634050"/>
            <a:ext cx="23133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Learning and memory</a:t>
            </a:r>
            <a:endParaRPr b="1">
              <a:solidFill>
                <a:schemeClr val="accent1"/>
              </a:solidFill>
              <a:latin typeface="Mada"/>
              <a:ea typeface="Mada"/>
              <a:cs typeface="Mada"/>
              <a:sym typeface="Mada"/>
            </a:endParaRPr>
          </a:p>
        </p:txBody>
      </p:sp>
      <p:sp>
        <p:nvSpPr>
          <p:cNvPr id="223" name="Google Shape;223;p19"/>
          <p:cNvSpPr/>
          <p:nvPr/>
        </p:nvSpPr>
        <p:spPr>
          <a:xfrm>
            <a:off x="224013" y="4037375"/>
            <a:ext cx="2313300" cy="10488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Involves immediate memory, recent memory (free recall, cued recall and recognition memory) and long term memory</a:t>
            </a:r>
            <a:r>
              <a:rPr baseline="30000" lang="ar" sz="1100">
                <a:solidFill>
                  <a:srgbClr val="999999"/>
                </a:solidFill>
                <a:latin typeface="Mada"/>
                <a:ea typeface="Mada"/>
                <a:cs typeface="Mada"/>
                <a:sym typeface="Mada"/>
              </a:rPr>
              <a:t>1</a:t>
            </a:r>
            <a:endParaRPr baseline="30000" sz="1100">
              <a:solidFill>
                <a:srgbClr val="999999"/>
              </a:solidFill>
              <a:latin typeface="Mada"/>
              <a:ea typeface="Mada"/>
              <a:cs typeface="Mada"/>
              <a:sym typeface="Mada"/>
            </a:endParaRPr>
          </a:p>
        </p:txBody>
      </p:sp>
      <p:sp>
        <p:nvSpPr>
          <p:cNvPr id="224" name="Google Shape;224;p19"/>
          <p:cNvSpPr/>
          <p:nvPr/>
        </p:nvSpPr>
        <p:spPr>
          <a:xfrm>
            <a:off x="2782138" y="3634050"/>
            <a:ext cx="22140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Language</a:t>
            </a:r>
            <a:endParaRPr b="1">
              <a:solidFill>
                <a:schemeClr val="accent1"/>
              </a:solidFill>
              <a:latin typeface="Mada"/>
              <a:ea typeface="Mada"/>
              <a:cs typeface="Mada"/>
              <a:sym typeface="Mada"/>
            </a:endParaRPr>
          </a:p>
        </p:txBody>
      </p:sp>
      <p:sp>
        <p:nvSpPr>
          <p:cNvPr id="225" name="Google Shape;225;p19"/>
          <p:cNvSpPr/>
          <p:nvPr/>
        </p:nvSpPr>
        <p:spPr>
          <a:xfrm>
            <a:off x="2782138" y="4037375"/>
            <a:ext cx="2214000" cy="10488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Involves expressive language (naming, fluency, grammar and syntax) and receptive language</a:t>
            </a:r>
            <a:r>
              <a:rPr baseline="30000" lang="ar" sz="1100">
                <a:solidFill>
                  <a:srgbClr val="999999"/>
                </a:solidFill>
                <a:latin typeface="Mada"/>
                <a:ea typeface="Mada"/>
                <a:cs typeface="Mada"/>
                <a:sym typeface="Mada"/>
              </a:rPr>
              <a:t>2</a:t>
            </a:r>
            <a:endParaRPr baseline="30000" sz="1100">
              <a:solidFill>
                <a:srgbClr val="999999"/>
              </a:solidFill>
              <a:latin typeface="Mada"/>
              <a:ea typeface="Mada"/>
              <a:cs typeface="Mada"/>
              <a:sym typeface="Mada"/>
            </a:endParaRPr>
          </a:p>
        </p:txBody>
      </p:sp>
      <p:sp>
        <p:nvSpPr>
          <p:cNvPr id="226" name="Google Shape;226;p19"/>
          <p:cNvSpPr/>
          <p:nvPr/>
        </p:nvSpPr>
        <p:spPr>
          <a:xfrm>
            <a:off x="5188688" y="3634050"/>
            <a:ext cx="21288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Executive function</a:t>
            </a:r>
            <a:endParaRPr b="1">
              <a:solidFill>
                <a:schemeClr val="accent1"/>
              </a:solidFill>
              <a:latin typeface="Mada"/>
              <a:ea typeface="Mada"/>
              <a:cs typeface="Mada"/>
              <a:sym typeface="Mada"/>
            </a:endParaRPr>
          </a:p>
        </p:txBody>
      </p:sp>
      <p:sp>
        <p:nvSpPr>
          <p:cNvPr id="227" name="Google Shape;227;p19"/>
          <p:cNvSpPr/>
          <p:nvPr/>
        </p:nvSpPr>
        <p:spPr>
          <a:xfrm>
            <a:off x="5188688" y="4037375"/>
            <a:ext cx="2128800" cy="10488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Involves </a:t>
            </a:r>
            <a:r>
              <a:rPr b="1" lang="ar" sz="1100">
                <a:solidFill>
                  <a:srgbClr val="6AA84F"/>
                </a:solidFill>
                <a:latin typeface="Mada"/>
                <a:ea typeface="Mada"/>
                <a:cs typeface="Mada"/>
                <a:sym typeface="Mada"/>
              </a:rPr>
              <a:t>planning</a:t>
            </a:r>
            <a:r>
              <a:rPr lang="ar" sz="1100">
                <a:solidFill>
                  <a:srgbClr val="6AA84F"/>
                </a:solidFill>
                <a:latin typeface="Mada"/>
                <a:ea typeface="Mada"/>
                <a:cs typeface="Mada"/>
                <a:sym typeface="Mada"/>
              </a:rPr>
              <a:t>, decision making, working memory, responding to feedback, error correction, overriding habits and mental flexibility</a:t>
            </a:r>
            <a:r>
              <a:rPr baseline="30000" lang="ar" sz="1100">
                <a:solidFill>
                  <a:srgbClr val="999999"/>
                </a:solidFill>
                <a:latin typeface="Mada"/>
                <a:ea typeface="Mada"/>
                <a:cs typeface="Mada"/>
                <a:sym typeface="Mada"/>
              </a:rPr>
              <a:t>3</a:t>
            </a:r>
            <a:endParaRPr baseline="30000" sz="1100">
              <a:solidFill>
                <a:srgbClr val="999999"/>
              </a:solidFill>
              <a:latin typeface="Mada"/>
              <a:ea typeface="Mada"/>
              <a:cs typeface="Mada"/>
              <a:sym typeface="Mada"/>
            </a:endParaRPr>
          </a:p>
        </p:txBody>
      </p:sp>
      <p:sp>
        <p:nvSpPr>
          <p:cNvPr id="228" name="Google Shape;228;p19"/>
          <p:cNvSpPr/>
          <p:nvPr/>
        </p:nvSpPr>
        <p:spPr>
          <a:xfrm>
            <a:off x="228209" y="5260450"/>
            <a:ext cx="23133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Complex attention</a:t>
            </a:r>
            <a:endParaRPr b="1">
              <a:solidFill>
                <a:schemeClr val="accent1"/>
              </a:solidFill>
              <a:latin typeface="Mada"/>
              <a:ea typeface="Mada"/>
              <a:cs typeface="Mada"/>
              <a:sym typeface="Mada"/>
            </a:endParaRPr>
          </a:p>
        </p:txBody>
      </p:sp>
      <p:sp>
        <p:nvSpPr>
          <p:cNvPr id="229" name="Google Shape;229;p19"/>
          <p:cNvSpPr/>
          <p:nvPr/>
        </p:nvSpPr>
        <p:spPr>
          <a:xfrm>
            <a:off x="228213" y="5663775"/>
            <a:ext cx="2313300" cy="12864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Tasks that requires </a:t>
            </a:r>
            <a:r>
              <a:rPr b="1" lang="ar" sz="1100">
                <a:solidFill>
                  <a:srgbClr val="6AA84F"/>
                </a:solidFill>
                <a:latin typeface="Mada"/>
                <a:ea typeface="Mada"/>
                <a:cs typeface="Mada"/>
                <a:sym typeface="Mada"/>
              </a:rPr>
              <a:t>multiple steps</a:t>
            </a:r>
            <a:r>
              <a:rPr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Involves sustained attention, divided attention, selective attention and information processing speed</a:t>
            </a:r>
            <a:r>
              <a:rPr baseline="30000" lang="ar" sz="1100">
                <a:solidFill>
                  <a:srgbClr val="999999"/>
                </a:solidFill>
                <a:latin typeface="Mada"/>
                <a:ea typeface="Mada"/>
                <a:cs typeface="Mada"/>
                <a:sym typeface="Mada"/>
              </a:rPr>
              <a:t>4</a:t>
            </a:r>
            <a:endParaRPr baseline="30000" sz="1100">
              <a:solidFill>
                <a:srgbClr val="999999"/>
              </a:solidFill>
              <a:latin typeface="Mada"/>
              <a:ea typeface="Mada"/>
              <a:cs typeface="Mada"/>
              <a:sym typeface="Mada"/>
            </a:endParaRPr>
          </a:p>
        </p:txBody>
      </p:sp>
      <p:sp>
        <p:nvSpPr>
          <p:cNvPr id="230" name="Google Shape;230;p19"/>
          <p:cNvSpPr/>
          <p:nvPr/>
        </p:nvSpPr>
        <p:spPr>
          <a:xfrm>
            <a:off x="2785863" y="5260450"/>
            <a:ext cx="22140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Perceptual-motor</a:t>
            </a:r>
            <a:endParaRPr b="1">
              <a:solidFill>
                <a:schemeClr val="accent1"/>
              </a:solidFill>
              <a:latin typeface="Mada"/>
              <a:ea typeface="Mada"/>
              <a:cs typeface="Mada"/>
              <a:sym typeface="Mada"/>
            </a:endParaRPr>
          </a:p>
        </p:txBody>
      </p:sp>
      <p:sp>
        <p:nvSpPr>
          <p:cNvPr id="231" name="Google Shape;231;p19"/>
          <p:cNvSpPr/>
          <p:nvPr/>
        </p:nvSpPr>
        <p:spPr>
          <a:xfrm>
            <a:off x="2785863" y="5663775"/>
            <a:ext cx="2214000" cy="12864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It is how one </a:t>
            </a:r>
            <a:r>
              <a:rPr b="1" lang="ar" sz="1100">
                <a:solidFill>
                  <a:srgbClr val="6AA84F"/>
                </a:solidFill>
                <a:latin typeface="Mada"/>
                <a:ea typeface="Mada"/>
                <a:cs typeface="Mada"/>
                <a:sym typeface="Mada"/>
              </a:rPr>
              <a:t>interacts with the environment. </a:t>
            </a:r>
            <a:r>
              <a:rPr lang="ar" sz="1100">
                <a:solidFill>
                  <a:srgbClr val="6AA84F"/>
                </a:solidFill>
                <a:latin typeface="Mada"/>
                <a:ea typeface="Mada"/>
                <a:cs typeface="Mada"/>
                <a:sym typeface="Mada"/>
              </a:rPr>
              <a:t>Patient has significant difficulties with previously familiar activities (using tools or, driving a motor vehicle) and navigating in familiar environments</a:t>
            </a:r>
            <a:endParaRPr sz="1100">
              <a:solidFill>
                <a:srgbClr val="6AA84F"/>
              </a:solidFill>
              <a:latin typeface="Mada"/>
              <a:ea typeface="Mada"/>
              <a:cs typeface="Mada"/>
              <a:sym typeface="Mada"/>
            </a:endParaRPr>
          </a:p>
        </p:txBody>
      </p:sp>
      <p:sp>
        <p:nvSpPr>
          <p:cNvPr id="232" name="Google Shape;232;p19"/>
          <p:cNvSpPr/>
          <p:nvPr/>
        </p:nvSpPr>
        <p:spPr>
          <a:xfrm>
            <a:off x="5192549" y="5260450"/>
            <a:ext cx="2128800" cy="400200"/>
          </a:xfrm>
          <a:prstGeom prst="snip2SameRect">
            <a:avLst>
              <a:gd fmla="val 16667" name="adj1"/>
              <a:gd fmla="val 0" name="adj2"/>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accent1"/>
                </a:solidFill>
                <a:latin typeface="Mada"/>
                <a:ea typeface="Mada"/>
                <a:cs typeface="Mada"/>
                <a:sym typeface="Mada"/>
              </a:rPr>
              <a:t>Social</a:t>
            </a:r>
            <a:r>
              <a:rPr b="1" lang="ar">
                <a:solidFill>
                  <a:schemeClr val="accent1"/>
                </a:solidFill>
                <a:latin typeface="Mada"/>
                <a:ea typeface="Mada"/>
                <a:cs typeface="Mada"/>
                <a:sym typeface="Mada"/>
              </a:rPr>
              <a:t> cognition</a:t>
            </a:r>
            <a:endParaRPr b="1">
              <a:solidFill>
                <a:schemeClr val="accent1"/>
              </a:solidFill>
              <a:latin typeface="Mada"/>
              <a:ea typeface="Mada"/>
              <a:cs typeface="Mada"/>
              <a:sym typeface="Mada"/>
            </a:endParaRPr>
          </a:p>
        </p:txBody>
      </p:sp>
      <p:sp>
        <p:nvSpPr>
          <p:cNvPr id="233" name="Google Shape;233;p19"/>
          <p:cNvSpPr/>
          <p:nvPr/>
        </p:nvSpPr>
        <p:spPr>
          <a:xfrm>
            <a:off x="5192538" y="5663775"/>
            <a:ext cx="2128800" cy="12864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Involves recognition of emotions and behavioural regulation, </a:t>
            </a:r>
            <a:r>
              <a:rPr b="1" lang="ar" sz="1100">
                <a:solidFill>
                  <a:srgbClr val="6AA84F"/>
                </a:solidFill>
                <a:latin typeface="Mada"/>
                <a:ea typeface="Mada"/>
                <a:cs typeface="Mada"/>
                <a:sym typeface="Mada"/>
              </a:rPr>
              <a:t>social appropriateness</a:t>
            </a:r>
            <a:r>
              <a:rPr lang="ar" sz="1100">
                <a:solidFill>
                  <a:srgbClr val="6AA84F"/>
                </a:solidFill>
                <a:latin typeface="Mada"/>
                <a:ea typeface="Mada"/>
                <a:cs typeface="Mada"/>
                <a:sym typeface="Mada"/>
              </a:rPr>
              <a:t> in terms of dress, grooming and topics of conversation</a:t>
            </a:r>
            <a:r>
              <a:rPr baseline="30000" lang="ar" sz="1100">
                <a:solidFill>
                  <a:srgbClr val="999999"/>
                </a:solidFill>
                <a:latin typeface="Mada"/>
                <a:ea typeface="Mada"/>
                <a:cs typeface="Mada"/>
                <a:sym typeface="Mada"/>
              </a:rPr>
              <a:t>5</a:t>
            </a:r>
            <a:endParaRPr baseline="30000" sz="1100">
              <a:solidFill>
                <a:srgbClr val="999999"/>
              </a:solidFill>
              <a:latin typeface="Mada"/>
              <a:ea typeface="Mada"/>
              <a:cs typeface="Mada"/>
              <a:sym typeface="Mada"/>
            </a:endParaRPr>
          </a:p>
        </p:txBody>
      </p:sp>
      <p:sp>
        <p:nvSpPr>
          <p:cNvPr id="234" name="Google Shape;234;p19"/>
          <p:cNvSpPr txBox="1"/>
          <p:nvPr/>
        </p:nvSpPr>
        <p:spPr>
          <a:xfrm>
            <a:off x="-7325" y="9046475"/>
            <a:ext cx="7560000" cy="11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latin typeface="Mada"/>
                <a:ea typeface="Mada"/>
                <a:cs typeface="Mada"/>
                <a:sym typeface="Mada"/>
              </a:rPr>
              <a:t>1- Patient repeats self in conversation, often with the same conversation. Cannot keep track of short list of items when shopping or of plans for the day. Requires frequent reminders to orient task at hand, confusion about time and place, and repetitive behaviour.</a:t>
            </a:r>
            <a:endParaRPr sz="900">
              <a:solidFill>
                <a:srgbClr val="999999"/>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2- Often uses general terms such as 'that thing' and 'you know what I mean'.  With severe impairment may not recall names of closer friends and family</a:t>
            </a:r>
            <a:endParaRPr sz="900">
              <a:solidFill>
                <a:srgbClr val="999999"/>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3- Patient is unable to perform both familiar and complex tasks and projects (at work and at home). Needs to rely on others to plan instrumental activities of daily living or make decisions. Has problems with abstract thinking, displays loss of initiative as well as poor/decreased judgement. </a:t>
            </a:r>
            <a:r>
              <a:rPr lang="ar" sz="900">
                <a:solidFill>
                  <a:srgbClr val="6AA84F"/>
                </a:solidFill>
                <a:latin typeface="Mada"/>
                <a:ea typeface="Mada"/>
                <a:cs typeface="Mada"/>
                <a:sym typeface="Mada"/>
              </a:rPr>
              <a:t>For example: the ability to buy a ticket, travel to another city, reserve a hotel, use a taxi etc.</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4- Patient has increased difficulty in environments with multiple stimuli (TV, radio, conversation). Has difficulty holding new information in mind (recalling phone numbers or addresses just given or reporting what was just said)</a:t>
            </a:r>
            <a:endParaRPr sz="900">
              <a:solidFill>
                <a:srgbClr val="999999"/>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5- Patient may have changes in behaviour (shows insensitivity to social standards, or make decisions without regard to safety). Patient usually has little insight into these changes. Becomes socially withdrawn or isolated. </a:t>
            </a:r>
            <a:r>
              <a:rPr lang="ar" sz="900">
                <a:solidFill>
                  <a:srgbClr val="6AA84F"/>
                </a:solidFill>
                <a:latin typeface="Mada"/>
                <a:ea typeface="Mada"/>
                <a:cs typeface="Mada"/>
                <a:sym typeface="Mada"/>
              </a:rPr>
              <a:t>For example: the ability to predict what other ppl would feel when a positive/negative sentence is said</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rgbClr val="999999"/>
              </a:solidFill>
              <a:latin typeface="Mada"/>
              <a:ea typeface="Mada"/>
              <a:cs typeface="Mada"/>
              <a:sym typeface="Mada"/>
            </a:endParaRPr>
          </a:p>
          <a:p>
            <a:pPr indent="0" lvl="0" marL="0" rtl="0" algn="l">
              <a:spcBef>
                <a:spcPts val="0"/>
              </a:spcBef>
              <a:spcAft>
                <a:spcPts val="0"/>
              </a:spcAft>
              <a:buNone/>
            </a:pPr>
            <a:r>
              <a:t/>
            </a:r>
            <a:endParaRPr sz="900">
              <a:solidFill>
                <a:srgbClr val="999999"/>
              </a:solidFill>
              <a:latin typeface="Mada"/>
              <a:ea typeface="Mada"/>
              <a:cs typeface="Mada"/>
              <a:sym typeface="Mada"/>
            </a:endParaRPr>
          </a:p>
          <a:p>
            <a:pPr indent="0" lvl="0" marL="0" rtl="0" algn="l">
              <a:spcBef>
                <a:spcPts val="0"/>
              </a:spcBef>
              <a:spcAft>
                <a:spcPts val="0"/>
              </a:spcAft>
              <a:buNone/>
            </a:pPr>
            <a:r>
              <a:t/>
            </a:r>
            <a:endParaRPr sz="900">
              <a:solidFill>
                <a:srgbClr val="999999"/>
              </a:solidFill>
              <a:latin typeface="Mada"/>
              <a:ea typeface="Mada"/>
              <a:cs typeface="Mada"/>
              <a:sym typeface="Mada"/>
            </a:endParaRPr>
          </a:p>
        </p:txBody>
      </p:sp>
      <p:cxnSp>
        <p:nvCxnSpPr>
          <p:cNvPr id="235" name="Google Shape;235;p19"/>
          <p:cNvCxnSpPr/>
          <p:nvPr/>
        </p:nvCxnSpPr>
        <p:spPr>
          <a:xfrm rot="10800000">
            <a:off x="8900" y="9087650"/>
            <a:ext cx="7612800" cy="0"/>
          </a:xfrm>
          <a:prstGeom prst="straightConnector1">
            <a:avLst/>
          </a:prstGeom>
          <a:noFill/>
          <a:ln cap="flat" cmpd="sng" w="28575">
            <a:solidFill>
              <a:schemeClr val="accent3"/>
            </a:solidFill>
            <a:prstDash val="dot"/>
            <a:round/>
            <a:headEnd len="med" w="med" type="none"/>
            <a:tailEnd len="med" w="med" type="none"/>
          </a:ln>
        </p:spPr>
      </p:cxnSp>
      <p:sp>
        <p:nvSpPr>
          <p:cNvPr id="236" name="Google Shape;236;p19"/>
          <p:cNvSpPr txBox="1"/>
          <p:nvPr/>
        </p:nvSpPr>
        <p:spPr>
          <a:xfrm>
            <a:off x="7861325" y="2974475"/>
            <a:ext cx="4224000" cy="4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42" name="Google Shape;242;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Dementia </a:t>
            </a:r>
            <a:r>
              <a:rPr b="1" i="1" lang="ar" sz="2600">
                <a:latin typeface="Mada"/>
                <a:ea typeface="Mada"/>
                <a:cs typeface="Mada"/>
                <a:sym typeface="Mada"/>
              </a:rPr>
              <a:t>cont. </a:t>
            </a:r>
            <a:endParaRPr b="1" i="1" sz="2600">
              <a:latin typeface="Mada"/>
              <a:ea typeface="Mada"/>
              <a:cs typeface="Mada"/>
              <a:sym typeface="Mada"/>
            </a:endParaRPr>
          </a:p>
        </p:txBody>
      </p:sp>
      <p:sp>
        <p:nvSpPr>
          <p:cNvPr id="243" name="Google Shape;243;p20"/>
          <p:cNvSpPr txBox="1"/>
          <p:nvPr/>
        </p:nvSpPr>
        <p:spPr>
          <a:xfrm>
            <a:off x="142675" y="752450"/>
            <a:ext cx="7077600" cy="450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Mada"/>
              <a:buChar char="◄"/>
            </a:pPr>
            <a:r>
              <a:rPr b="1" lang="ar" sz="2000">
                <a:highlight>
                  <a:schemeClr val="accent5"/>
                </a:highlight>
                <a:latin typeface="Mada"/>
                <a:ea typeface="Mada"/>
                <a:cs typeface="Mada"/>
                <a:sym typeface="Mada"/>
              </a:rPr>
              <a:t> What’s the difference between dementia and delirium? </a:t>
            </a:r>
            <a:endParaRPr b="1" sz="2000">
              <a:highlight>
                <a:schemeClr val="accent5"/>
              </a:highlight>
              <a:latin typeface="Mada"/>
              <a:ea typeface="Mada"/>
              <a:cs typeface="Mada"/>
              <a:sym typeface="Mada"/>
            </a:endParaRPr>
          </a:p>
        </p:txBody>
      </p:sp>
      <p:sp>
        <p:nvSpPr>
          <p:cNvPr id="244" name="Google Shape;244;p20"/>
          <p:cNvSpPr txBox="1"/>
          <p:nvPr/>
        </p:nvSpPr>
        <p:spPr>
          <a:xfrm>
            <a:off x="7861325" y="2974475"/>
            <a:ext cx="422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245" name="Google Shape;245;p20"/>
          <p:cNvSpPr/>
          <p:nvPr/>
        </p:nvSpPr>
        <p:spPr>
          <a:xfrm>
            <a:off x="447475" y="1855750"/>
            <a:ext cx="1584000" cy="6144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rgbClr val="FFFFFF"/>
                </a:solidFill>
                <a:latin typeface="Mada"/>
                <a:ea typeface="Mada"/>
                <a:cs typeface="Mada"/>
                <a:sym typeface="Mada"/>
              </a:rPr>
              <a:t>Cognitive complaints</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700">
                <a:solidFill>
                  <a:srgbClr val="6AA84F"/>
                </a:solidFill>
                <a:latin typeface="Mada"/>
                <a:ea typeface="Mada"/>
                <a:cs typeface="Mada"/>
                <a:sym typeface="Mada"/>
              </a:rPr>
              <a:t>(Memory problems, language problems or disorientation)</a:t>
            </a:r>
            <a:endParaRPr b="1" sz="700">
              <a:solidFill>
                <a:srgbClr val="6AA84F"/>
              </a:solidFill>
              <a:latin typeface="Mada"/>
              <a:ea typeface="Mada"/>
              <a:cs typeface="Mada"/>
              <a:sym typeface="Mada"/>
            </a:endParaRPr>
          </a:p>
        </p:txBody>
      </p:sp>
      <p:sp>
        <p:nvSpPr>
          <p:cNvPr id="246" name="Google Shape;246;p20"/>
          <p:cNvSpPr/>
          <p:nvPr/>
        </p:nvSpPr>
        <p:spPr>
          <a:xfrm>
            <a:off x="2889075" y="1322475"/>
            <a:ext cx="1584000" cy="6327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Acute presentation with altered level of consciousness</a:t>
            </a:r>
            <a:r>
              <a:rPr b="1" baseline="30000" lang="ar" sz="1000">
                <a:solidFill>
                  <a:srgbClr val="FFFFFF"/>
                </a:solidFill>
                <a:latin typeface="Mada"/>
                <a:ea typeface="Mada"/>
                <a:cs typeface="Mada"/>
                <a:sym typeface="Mada"/>
              </a:rPr>
              <a:t>1</a:t>
            </a:r>
            <a:r>
              <a:rPr b="1" lang="ar" sz="1000">
                <a:solidFill>
                  <a:srgbClr val="FFFFFF"/>
                </a:solidFill>
                <a:latin typeface="Mada"/>
                <a:ea typeface="Mada"/>
                <a:cs typeface="Mada"/>
                <a:sym typeface="Mada"/>
              </a:rPr>
              <a:t> </a:t>
            </a:r>
            <a:endParaRPr b="1" sz="1000">
              <a:solidFill>
                <a:srgbClr val="FFFFFF"/>
              </a:solidFill>
              <a:latin typeface="Mada"/>
              <a:ea typeface="Mada"/>
              <a:cs typeface="Mada"/>
              <a:sym typeface="Mada"/>
            </a:endParaRPr>
          </a:p>
          <a:p>
            <a:pPr indent="0" lvl="0" marL="0" rtl="0" algn="ctr">
              <a:spcBef>
                <a:spcPts val="0"/>
              </a:spcBef>
              <a:spcAft>
                <a:spcPts val="0"/>
              </a:spcAft>
              <a:buNone/>
            </a:pPr>
            <a:r>
              <a:rPr b="1" lang="ar" sz="800">
                <a:solidFill>
                  <a:srgbClr val="FFFFFF"/>
                </a:solidFill>
                <a:latin typeface="Mada"/>
                <a:ea typeface="Mada"/>
                <a:cs typeface="Mada"/>
                <a:sym typeface="Mada"/>
              </a:rPr>
              <a:t>(See criteria)</a:t>
            </a:r>
            <a:endParaRPr sz="800"/>
          </a:p>
        </p:txBody>
      </p:sp>
      <p:sp>
        <p:nvSpPr>
          <p:cNvPr id="247" name="Google Shape;247;p20"/>
          <p:cNvSpPr/>
          <p:nvPr/>
        </p:nvSpPr>
        <p:spPr>
          <a:xfrm>
            <a:off x="2889075" y="2137910"/>
            <a:ext cx="1584000" cy="6327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Normal </a:t>
            </a:r>
            <a:r>
              <a:rPr b="1" lang="ar" sz="1000">
                <a:solidFill>
                  <a:srgbClr val="FFFFFF"/>
                </a:solidFill>
                <a:latin typeface="Mada"/>
                <a:ea typeface="Mada"/>
                <a:cs typeface="Mada"/>
                <a:sym typeface="Mada"/>
              </a:rPr>
              <a:t>consciousness</a:t>
            </a:r>
            <a:r>
              <a:rPr b="1" lang="ar" sz="1000">
                <a:solidFill>
                  <a:srgbClr val="FFFFFF"/>
                </a:solidFill>
                <a:latin typeface="Mada"/>
                <a:ea typeface="Mada"/>
                <a:cs typeface="Mada"/>
                <a:sym typeface="Mada"/>
              </a:rPr>
              <a:t>, non-acute presentation</a:t>
            </a:r>
            <a:endParaRPr sz="1000"/>
          </a:p>
        </p:txBody>
      </p:sp>
      <p:sp>
        <p:nvSpPr>
          <p:cNvPr id="248" name="Google Shape;248;p20"/>
          <p:cNvSpPr/>
          <p:nvPr/>
        </p:nvSpPr>
        <p:spPr>
          <a:xfrm>
            <a:off x="5399825" y="1322475"/>
            <a:ext cx="1584000" cy="6327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Delirium</a:t>
            </a:r>
            <a:endParaRPr sz="1200"/>
          </a:p>
        </p:txBody>
      </p:sp>
      <p:sp>
        <p:nvSpPr>
          <p:cNvPr id="249" name="Google Shape;249;p20"/>
          <p:cNvSpPr/>
          <p:nvPr/>
        </p:nvSpPr>
        <p:spPr>
          <a:xfrm>
            <a:off x="5399825" y="2132599"/>
            <a:ext cx="1584000" cy="6144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Non-delirious</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6AA84F"/>
                </a:solidFill>
                <a:latin typeface="Mada"/>
                <a:ea typeface="Mada"/>
                <a:cs typeface="Mada"/>
                <a:sym typeface="Mada"/>
              </a:rPr>
              <a:t>(Dementia)</a:t>
            </a:r>
            <a:endParaRPr b="1" sz="1200">
              <a:solidFill>
                <a:srgbClr val="6AA84F"/>
              </a:solidFill>
              <a:latin typeface="Mada"/>
              <a:ea typeface="Mada"/>
              <a:cs typeface="Mada"/>
              <a:sym typeface="Mada"/>
            </a:endParaRPr>
          </a:p>
        </p:txBody>
      </p:sp>
      <p:sp>
        <p:nvSpPr>
          <p:cNvPr id="250" name="Google Shape;250;p20"/>
          <p:cNvSpPr/>
          <p:nvPr/>
        </p:nvSpPr>
        <p:spPr>
          <a:xfrm rot="-1615840">
            <a:off x="2119907" y="1614499"/>
            <a:ext cx="651782" cy="276653"/>
          </a:xfrm>
          <a:prstGeom prst="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rot="2156056">
            <a:off x="2086765" y="2223676"/>
            <a:ext cx="665069" cy="276699"/>
          </a:xfrm>
          <a:prstGeom prst="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4586050" y="1494375"/>
            <a:ext cx="700800" cy="325200"/>
          </a:xfrm>
          <a:prstGeom prst="striped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4586050" y="2324175"/>
            <a:ext cx="700800" cy="325200"/>
          </a:xfrm>
          <a:prstGeom prst="striped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p:nvPr/>
        </p:nvSpPr>
        <p:spPr>
          <a:xfrm>
            <a:off x="350575" y="1830925"/>
            <a:ext cx="279300" cy="2793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txBox="1"/>
          <p:nvPr/>
        </p:nvSpPr>
        <p:spPr>
          <a:xfrm>
            <a:off x="142675" y="31908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Mild cognitive impairment (MCI) </a:t>
            </a:r>
            <a:endParaRPr b="1" sz="2200">
              <a:highlight>
                <a:schemeClr val="accent5"/>
              </a:highlight>
              <a:latin typeface="Mada"/>
              <a:ea typeface="Mada"/>
              <a:cs typeface="Mada"/>
              <a:sym typeface="Mada"/>
            </a:endParaRPr>
          </a:p>
        </p:txBody>
      </p:sp>
      <p:sp>
        <p:nvSpPr>
          <p:cNvPr id="256" name="Google Shape;256;p20"/>
          <p:cNvSpPr txBox="1"/>
          <p:nvPr/>
        </p:nvSpPr>
        <p:spPr>
          <a:xfrm>
            <a:off x="304300" y="3641450"/>
            <a:ext cx="5123100" cy="166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Patients will not turn from normal to dementia right away, it’s a slow and gradual process. </a:t>
            </a:r>
            <a:r>
              <a:rPr b="1" lang="ar" sz="1200">
                <a:solidFill>
                  <a:srgbClr val="CC0000"/>
                </a:solidFill>
                <a:latin typeface="Mada"/>
                <a:ea typeface="Mada"/>
                <a:cs typeface="Mada"/>
                <a:sym typeface="Mada"/>
              </a:rPr>
              <a:t>Dementia is preceded by a period called mild cognitive impairment (MCI)</a:t>
            </a:r>
            <a:r>
              <a:rPr lang="ar" sz="1200">
                <a:solidFill>
                  <a:srgbClr val="6AA84F"/>
                </a:solidFill>
                <a:latin typeface="Mada"/>
                <a:ea typeface="Mada"/>
                <a:cs typeface="Mada"/>
                <a:sym typeface="Mada"/>
              </a:rPr>
              <a:t> in which the pt will have a bit of memory trouble but it doesn’t affect their independence (In dementia, their will be impaired independence).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Do all patients with MCI develop dementia eventually?</a:t>
            </a:r>
            <a:r>
              <a:rPr lang="ar" sz="1200">
                <a:solidFill>
                  <a:srgbClr val="6AA84F"/>
                </a:solidFill>
                <a:latin typeface="Mada"/>
                <a:ea typeface="Mada"/>
                <a:cs typeface="Mada"/>
                <a:sym typeface="Mada"/>
              </a:rPr>
              <a:t> NO, only half of the patients will end up with dementia in</a:t>
            </a:r>
            <a:r>
              <a:rPr lang="ar" sz="1200">
                <a:solidFill>
                  <a:srgbClr val="6AA84F"/>
                </a:solidFill>
                <a:latin typeface="Mada"/>
                <a:ea typeface="Mada"/>
                <a:cs typeface="Mada"/>
                <a:sym typeface="Mada"/>
              </a:rPr>
              <a:t> 4yrs</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How to differentiate between dementia and MCI?</a:t>
            </a:r>
            <a:endParaRPr b="1" sz="1200">
              <a:solidFill>
                <a:srgbClr val="6AA84F"/>
              </a:solidFill>
              <a:latin typeface="Mada"/>
              <a:ea typeface="Mada"/>
              <a:cs typeface="Mada"/>
              <a:sym typeface="Mada"/>
            </a:endParaRPr>
          </a:p>
        </p:txBody>
      </p:sp>
      <p:pic>
        <p:nvPicPr>
          <p:cNvPr id="257" name="Google Shape;257;p20"/>
          <p:cNvPicPr preferRelativeResize="0"/>
          <p:nvPr/>
        </p:nvPicPr>
        <p:blipFill>
          <a:blip r:embed="rId3">
            <a:alphaModFix/>
          </a:blip>
          <a:stretch>
            <a:fillRect/>
          </a:stretch>
        </p:blipFill>
        <p:spPr>
          <a:xfrm>
            <a:off x="5476035" y="3363175"/>
            <a:ext cx="1946843" cy="412200"/>
          </a:xfrm>
          <a:prstGeom prst="rect">
            <a:avLst/>
          </a:prstGeom>
          <a:noFill/>
          <a:ln>
            <a:noFill/>
          </a:ln>
        </p:spPr>
      </p:pic>
      <p:sp>
        <p:nvSpPr>
          <p:cNvPr id="258" name="Google Shape;258;p20"/>
          <p:cNvSpPr txBox="1"/>
          <p:nvPr/>
        </p:nvSpPr>
        <p:spPr>
          <a:xfrm>
            <a:off x="142675" y="61191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Subtypes and causes of dementia </a:t>
            </a:r>
            <a:endParaRPr b="1" sz="2200">
              <a:highlight>
                <a:schemeClr val="accent5"/>
              </a:highlight>
              <a:latin typeface="Mada"/>
              <a:ea typeface="Mada"/>
              <a:cs typeface="Mada"/>
              <a:sym typeface="Mada"/>
            </a:endParaRPr>
          </a:p>
        </p:txBody>
      </p:sp>
      <p:sp>
        <p:nvSpPr>
          <p:cNvPr id="259" name="Google Shape;259;p20"/>
          <p:cNvSpPr/>
          <p:nvPr/>
        </p:nvSpPr>
        <p:spPr>
          <a:xfrm>
            <a:off x="283800" y="677935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 name="Google Shape;260;p20"/>
          <p:cNvCxnSpPr>
            <a:stCxn id="259" idx="6"/>
          </p:cNvCxnSpPr>
          <p:nvPr/>
        </p:nvCxnSpPr>
        <p:spPr>
          <a:xfrm>
            <a:off x="737400" y="698545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61" name="Google Shape;261;p20"/>
          <p:cNvSpPr txBox="1"/>
          <p:nvPr/>
        </p:nvSpPr>
        <p:spPr>
          <a:xfrm>
            <a:off x="894600" y="6639600"/>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Vascular</a:t>
            </a:r>
            <a:endParaRPr b="1">
              <a:latin typeface="Mada"/>
              <a:ea typeface="Mada"/>
              <a:cs typeface="Mada"/>
              <a:sym typeface="Mada"/>
            </a:endParaRPr>
          </a:p>
        </p:txBody>
      </p:sp>
      <p:sp>
        <p:nvSpPr>
          <p:cNvPr id="262" name="Google Shape;262;p20"/>
          <p:cNvSpPr txBox="1"/>
          <p:nvPr/>
        </p:nvSpPr>
        <p:spPr>
          <a:xfrm>
            <a:off x="497500" y="7055725"/>
            <a:ext cx="2224800" cy="814800"/>
          </a:xfrm>
          <a:prstGeom prst="rect">
            <a:avLst/>
          </a:prstGeom>
          <a:noFill/>
          <a:ln>
            <a:noFill/>
          </a:ln>
        </p:spPr>
        <p:txBody>
          <a:bodyPr anchorCtr="0" anchor="t" bIns="91425" lIns="91425" spcFirstLastPara="1" rIns="91425" wrap="square" tIns="91425">
            <a:noAutofit/>
          </a:bodyPr>
          <a:lstStyle/>
          <a:p>
            <a:pPr indent="-120249" lvl="0" marL="280799" rtl="0" algn="l">
              <a:spcBef>
                <a:spcPts val="0"/>
              </a:spcBef>
              <a:spcAft>
                <a:spcPts val="0"/>
              </a:spcAft>
              <a:buClr>
                <a:srgbClr val="2F497E"/>
              </a:buClr>
              <a:buSzPts val="1100"/>
              <a:buFont typeface="Mada"/>
              <a:buChar char="●"/>
            </a:pPr>
            <a:r>
              <a:rPr b="1" lang="ar" sz="1100">
                <a:solidFill>
                  <a:srgbClr val="2F497E"/>
                </a:solidFill>
                <a:latin typeface="Mada"/>
                <a:ea typeface="Mada"/>
                <a:cs typeface="Mada"/>
                <a:sym typeface="Mada"/>
              </a:rPr>
              <a:t>Diffuse small-vessel disease</a:t>
            </a:r>
            <a:endParaRPr b="1" sz="1100">
              <a:solidFill>
                <a:srgbClr val="2F497E"/>
              </a:solidFill>
              <a:latin typeface="Mada"/>
              <a:ea typeface="Mada"/>
              <a:cs typeface="Mada"/>
              <a:sym typeface="Mada"/>
            </a:endParaRPr>
          </a:p>
          <a:p>
            <a:pPr indent="-120249" lvl="0" marL="280799"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Amyloid angiopathy</a:t>
            </a:r>
            <a:endParaRPr sz="1100">
              <a:solidFill>
                <a:srgbClr val="2F497E"/>
              </a:solidFill>
              <a:latin typeface="Mada"/>
              <a:ea typeface="Mada"/>
              <a:cs typeface="Mada"/>
              <a:sym typeface="Mada"/>
            </a:endParaRPr>
          </a:p>
          <a:p>
            <a:pPr indent="-120249" lvl="0" marL="280799"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Multiple emboli</a:t>
            </a:r>
            <a:endParaRPr sz="1100">
              <a:solidFill>
                <a:srgbClr val="2F497E"/>
              </a:solidFill>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SLE </a:t>
            </a:r>
            <a:r>
              <a:rPr lang="ar" sz="1100">
                <a:solidFill>
                  <a:srgbClr val="6AA84F"/>
                </a:solidFill>
                <a:latin typeface="Mada"/>
                <a:ea typeface="Mada"/>
                <a:cs typeface="Mada"/>
                <a:sym typeface="Mada"/>
              </a:rPr>
              <a:t>(If left untreated)</a:t>
            </a:r>
            <a:endParaRPr sz="1100">
              <a:solidFill>
                <a:srgbClr val="6AA84F"/>
              </a:solidFill>
              <a:latin typeface="Mada"/>
              <a:ea typeface="Mada"/>
              <a:cs typeface="Mada"/>
              <a:sym typeface="Mada"/>
            </a:endParaRPr>
          </a:p>
        </p:txBody>
      </p:sp>
      <p:sp>
        <p:nvSpPr>
          <p:cNvPr id="263" name="Google Shape;263;p20"/>
          <p:cNvSpPr/>
          <p:nvPr/>
        </p:nvSpPr>
        <p:spPr>
          <a:xfrm>
            <a:off x="2812875" y="6790013"/>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4" name="Google Shape;264;p20"/>
          <p:cNvCxnSpPr>
            <a:stCxn id="263" idx="6"/>
          </p:cNvCxnSpPr>
          <p:nvPr/>
        </p:nvCxnSpPr>
        <p:spPr>
          <a:xfrm>
            <a:off x="3266475" y="6996113"/>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65" name="Google Shape;265;p20"/>
          <p:cNvSpPr txBox="1"/>
          <p:nvPr/>
        </p:nvSpPr>
        <p:spPr>
          <a:xfrm>
            <a:off x="3210700" y="6650275"/>
            <a:ext cx="177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Neurodegenerative</a:t>
            </a:r>
            <a:endParaRPr b="1">
              <a:latin typeface="Mada"/>
              <a:ea typeface="Mada"/>
              <a:cs typeface="Mada"/>
              <a:sym typeface="Mada"/>
            </a:endParaRPr>
          </a:p>
        </p:txBody>
      </p:sp>
      <p:sp>
        <p:nvSpPr>
          <p:cNvPr id="266" name="Google Shape;266;p20"/>
          <p:cNvSpPr txBox="1"/>
          <p:nvPr/>
        </p:nvSpPr>
        <p:spPr>
          <a:xfrm>
            <a:off x="3044325" y="6990200"/>
            <a:ext cx="2224800" cy="10314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Alzheimer’s Disease</a:t>
            </a:r>
            <a:endParaRPr b="1" sz="1100">
              <a:solidFill>
                <a:srgbClr val="CC0000"/>
              </a:solidFill>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Lewy Body Dementia</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Parkinson’s Disease Dementia  </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Frontotemporal Dementia  </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Huntington’s Disease</a:t>
            </a:r>
            <a:endParaRPr sz="1100">
              <a:latin typeface="Mada"/>
              <a:ea typeface="Mada"/>
              <a:cs typeface="Mada"/>
              <a:sym typeface="Mada"/>
            </a:endParaRPr>
          </a:p>
        </p:txBody>
      </p:sp>
      <p:sp>
        <p:nvSpPr>
          <p:cNvPr id="267" name="Google Shape;267;p20"/>
          <p:cNvSpPr/>
          <p:nvPr/>
        </p:nvSpPr>
        <p:spPr>
          <a:xfrm>
            <a:off x="2816425" y="9333775"/>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20"/>
          <p:cNvCxnSpPr>
            <a:stCxn id="267" idx="6"/>
          </p:cNvCxnSpPr>
          <p:nvPr/>
        </p:nvCxnSpPr>
        <p:spPr>
          <a:xfrm>
            <a:off x="3270025" y="9539875"/>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69" name="Google Shape;269;p20"/>
          <p:cNvSpPr txBox="1"/>
          <p:nvPr/>
        </p:nvSpPr>
        <p:spPr>
          <a:xfrm>
            <a:off x="3427150" y="9194025"/>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rgbClr val="1C4588"/>
                </a:solidFill>
                <a:latin typeface="Mada"/>
                <a:ea typeface="Mada"/>
                <a:cs typeface="Mada"/>
                <a:sym typeface="Mada"/>
              </a:rPr>
              <a:t>Neoplastic</a:t>
            </a:r>
            <a:endParaRPr b="1">
              <a:solidFill>
                <a:srgbClr val="1C4588"/>
              </a:solidFill>
              <a:latin typeface="Mada"/>
              <a:ea typeface="Mada"/>
              <a:cs typeface="Mada"/>
              <a:sym typeface="Mada"/>
            </a:endParaRPr>
          </a:p>
        </p:txBody>
      </p:sp>
      <p:sp>
        <p:nvSpPr>
          <p:cNvPr id="270" name="Google Shape;270;p20"/>
          <p:cNvSpPr txBox="1"/>
          <p:nvPr/>
        </p:nvSpPr>
        <p:spPr>
          <a:xfrm>
            <a:off x="3085900" y="9533950"/>
            <a:ext cx="1869000" cy="680100"/>
          </a:xfrm>
          <a:prstGeom prst="rect">
            <a:avLst/>
          </a:prstGeom>
          <a:noFill/>
          <a:ln>
            <a:noFill/>
          </a:ln>
        </p:spPr>
        <p:txBody>
          <a:bodyPr anchorCtr="0" anchor="t" bIns="91425" lIns="91425" spcFirstLastPara="1" rIns="91425" wrap="square" tIns="91425">
            <a:no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Secondary deposits</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Primary cerebral tumor</a:t>
            </a:r>
            <a:endParaRPr sz="1100">
              <a:latin typeface="Mada"/>
              <a:ea typeface="Mada"/>
              <a:cs typeface="Mada"/>
              <a:sym typeface="Mada"/>
            </a:endParaRPr>
          </a:p>
        </p:txBody>
      </p:sp>
      <p:sp>
        <p:nvSpPr>
          <p:cNvPr id="271" name="Google Shape;271;p20"/>
          <p:cNvSpPr/>
          <p:nvPr/>
        </p:nvSpPr>
        <p:spPr>
          <a:xfrm>
            <a:off x="245775" y="931485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2" name="Google Shape;272;p20"/>
          <p:cNvCxnSpPr>
            <a:stCxn id="271" idx="6"/>
          </p:cNvCxnSpPr>
          <p:nvPr/>
        </p:nvCxnSpPr>
        <p:spPr>
          <a:xfrm>
            <a:off x="699375" y="952095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73" name="Google Shape;273;p20"/>
          <p:cNvSpPr txBox="1"/>
          <p:nvPr/>
        </p:nvSpPr>
        <p:spPr>
          <a:xfrm>
            <a:off x="856500" y="9175100"/>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rgbClr val="1C4588"/>
                </a:solidFill>
                <a:latin typeface="Mada"/>
                <a:ea typeface="Mada"/>
                <a:cs typeface="Mada"/>
                <a:sym typeface="Mada"/>
              </a:rPr>
              <a:t>Inflammatory</a:t>
            </a:r>
            <a:endParaRPr b="1">
              <a:solidFill>
                <a:srgbClr val="1C4588"/>
              </a:solidFill>
              <a:latin typeface="Mada"/>
              <a:ea typeface="Mada"/>
              <a:cs typeface="Mada"/>
              <a:sym typeface="Mada"/>
            </a:endParaRPr>
          </a:p>
        </p:txBody>
      </p:sp>
      <p:sp>
        <p:nvSpPr>
          <p:cNvPr id="274" name="Google Shape;274;p20"/>
          <p:cNvSpPr txBox="1"/>
          <p:nvPr/>
        </p:nvSpPr>
        <p:spPr>
          <a:xfrm>
            <a:off x="515250" y="9515025"/>
            <a:ext cx="1666800" cy="5232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Multiple sclerosis</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Sarcoidosis</a:t>
            </a:r>
            <a:endParaRPr sz="1100">
              <a:latin typeface="Mada"/>
              <a:ea typeface="Mada"/>
              <a:cs typeface="Mada"/>
              <a:sym typeface="Mada"/>
            </a:endParaRPr>
          </a:p>
        </p:txBody>
      </p:sp>
      <p:sp>
        <p:nvSpPr>
          <p:cNvPr id="275" name="Google Shape;275;p20"/>
          <p:cNvSpPr/>
          <p:nvPr/>
        </p:nvSpPr>
        <p:spPr>
          <a:xfrm>
            <a:off x="2774850" y="8106313"/>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20"/>
          <p:cNvCxnSpPr>
            <a:stCxn id="275" idx="6"/>
          </p:cNvCxnSpPr>
          <p:nvPr/>
        </p:nvCxnSpPr>
        <p:spPr>
          <a:xfrm>
            <a:off x="3228450" y="8312413"/>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77" name="Google Shape;277;p20"/>
          <p:cNvSpPr txBox="1"/>
          <p:nvPr/>
        </p:nvSpPr>
        <p:spPr>
          <a:xfrm>
            <a:off x="3385575" y="7966563"/>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rgbClr val="1C4588"/>
                </a:solidFill>
                <a:latin typeface="Mada"/>
                <a:ea typeface="Mada"/>
                <a:cs typeface="Mada"/>
                <a:sym typeface="Mada"/>
              </a:rPr>
              <a:t>Traumatic</a:t>
            </a:r>
            <a:endParaRPr b="1">
              <a:solidFill>
                <a:srgbClr val="1C4588"/>
              </a:solidFill>
              <a:latin typeface="Mada"/>
              <a:ea typeface="Mada"/>
              <a:cs typeface="Mada"/>
              <a:sym typeface="Mada"/>
            </a:endParaRPr>
          </a:p>
        </p:txBody>
      </p:sp>
      <p:sp>
        <p:nvSpPr>
          <p:cNvPr id="278" name="Google Shape;278;p20"/>
          <p:cNvSpPr txBox="1"/>
          <p:nvPr/>
        </p:nvSpPr>
        <p:spPr>
          <a:xfrm>
            <a:off x="2987100" y="8306500"/>
            <a:ext cx="2178900" cy="6927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Chronic subdural hematoma</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Post-head injury</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Punch-drunk syndrome</a:t>
            </a:r>
            <a:endParaRPr sz="1100">
              <a:latin typeface="Mada"/>
              <a:ea typeface="Mada"/>
              <a:cs typeface="Mada"/>
              <a:sym typeface="Mada"/>
            </a:endParaRPr>
          </a:p>
        </p:txBody>
      </p:sp>
      <p:sp>
        <p:nvSpPr>
          <p:cNvPr id="279" name="Google Shape;279;p20"/>
          <p:cNvSpPr/>
          <p:nvPr/>
        </p:nvSpPr>
        <p:spPr>
          <a:xfrm>
            <a:off x="5237400" y="810630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0"/>
          <p:cNvCxnSpPr>
            <a:stCxn id="279" idx="6"/>
          </p:cNvCxnSpPr>
          <p:nvPr/>
        </p:nvCxnSpPr>
        <p:spPr>
          <a:xfrm>
            <a:off x="5691000" y="831240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81" name="Google Shape;281;p20"/>
          <p:cNvSpPr txBox="1"/>
          <p:nvPr/>
        </p:nvSpPr>
        <p:spPr>
          <a:xfrm>
            <a:off x="5848125" y="7966550"/>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Hydrocephalus</a:t>
            </a:r>
            <a:endParaRPr b="1">
              <a:latin typeface="Mada"/>
              <a:ea typeface="Mada"/>
              <a:cs typeface="Mada"/>
              <a:sym typeface="Mada"/>
            </a:endParaRPr>
          </a:p>
        </p:txBody>
      </p:sp>
      <p:sp>
        <p:nvSpPr>
          <p:cNvPr id="282" name="Google Shape;282;p20"/>
          <p:cNvSpPr txBox="1"/>
          <p:nvPr/>
        </p:nvSpPr>
        <p:spPr>
          <a:xfrm>
            <a:off x="5448775" y="8458875"/>
            <a:ext cx="2055000" cy="8619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Normal pressure hydrocephalus</a:t>
            </a:r>
            <a:endParaRPr sz="1100">
              <a:latin typeface="Mada"/>
              <a:ea typeface="Mada"/>
              <a:cs typeface="Mada"/>
              <a:sym typeface="Mada"/>
            </a:endParaRPr>
          </a:p>
          <a:p>
            <a:pPr indent="-120249" lvl="0" marL="280799"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Communicating/non- communicating </a:t>
            </a:r>
            <a:endParaRPr sz="1100">
              <a:solidFill>
                <a:srgbClr val="2F497E"/>
              </a:solidFill>
              <a:latin typeface="Mada"/>
              <a:ea typeface="Mada"/>
              <a:cs typeface="Mada"/>
              <a:sym typeface="Mada"/>
            </a:endParaRPr>
          </a:p>
        </p:txBody>
      </p:sp>
      <p:sp>
        <p:nvSpPr>
          <p:cNvPr id="283" name="Google Shape;283;p20"/>
          <p:cNvSpPr/>
          <p:nvPr/>
        </p:nvSpPr>
        <p:spPr>
          <a:xfrm>
            <a:off x="209750" y="802590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20"/>
          <p:cNvCxnSpPr>
            <a:stCxn id="283" idx="6"/>
          </p:cNvCxnSpPr>
          <p:nvPr/>
        </p:nvCxnSpPr>
        <p:spPr>
          <a:xfrm>
            <a:off x="663350" y="823200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85" name="Google Shape;285;p20"/>
          <p:cNvSpPr txBox="1"/>
          <p:nvPr/>
        </p:nvSpPr>
        <p:spPr>
          <a:xfrm>
            <a:off x="702575" y="7886150"/>
            <a:ext cx="15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Toxic/nutritional</a:t>
            </a:r>
            <a:endParaRPr b="1">
              <a:latin typeface="Mada"/>
              <a:ea typeface="Mada"/>
              <a:cs typeface="Mada"/>
              <a:sym typeface="Mada"/>
            </a:endParaRPr>
          </a:p>
        </p:txBody>
      </p:sp>
      <p:sp>
        <p:nvSpPr>
          <p:cNvPr id="286" name="Google Shape;286;p20"/>
          <p:cNvSpPr txBox="1"/>
          <p:nvPr/>
        </p:nvSpPr>
        <p:spPr>
          <a:xfrm>
            <a:off x="438175" y="8226075"/>
            <a:ext cx="2265900" cy="10005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Vitamin B12 deficiency</a:t>
            </a:r>
            <a:endParaRPr sz="1100">
              <a:latin typeface="Mada"/>
              <a:ea typeface="Mada"/>
              <a:cs typeface="Mada"/>
              <a:sym typeface="Mada"/>
            </a:endParaRPr>
          </a:p>
          <a:p>
            <a:pPr indent="-120249" lvl="0" marL="280799" rtl="0" algn="l">
              <a:spcBef>
                <a:spcPts val="0"/>
              </a:spcBef>
              <a:spcAft>
                <a:spcPts val="0"/>
              </a:spcAft>
              <a:buSzPts val="1100"/>
              <a:buFont typeface="Mada"/>
              <a:buChar char="●"/>
            </a:pPr>
            <a:r>
              <a:rPr lang="ar" sz="1100">
                <a:latin typeface="Mada"/>
                <a:ea typeface="Mada"/>
                <a:cs typeface="Mada"/>
                <a:sym typeface="Mada"/>
              </a:rPr>
              <a:t>Alcohol</a:t>
            </a:r>
            <a:r>
              <a:rPr lang="ar" sz="1100">
                <a:latin typeface="Mada"/>
                <a:ea typeface="Mada"/>
                <a:cs typeface="Mada"/>
                <a:sym typeface="Mada"/>
              </a:rPr>
              <a:t> → </a:t>
            </a:r>
            <a:r>
              <a:rPr lang="ar" sz="1100">
                <a:solidFill>
                  <a:schemeClr val="dk1"/>
                </a:solidFill>
                <a:latin typeface="Mada"/>
                <a:ea typeface="Mada"/>
                <a:cs typeface="Mada"/>
                <a:sym typeface="Mada"/>
              </a:rPr>
              <a:t>Wernicke-Korsakoff syndrome</a:t>
            </a:r>
            <a:r>
              <a:rPr baseline="30000" lang="ar" sz="1100">
                <a:solidFill>
                  <a:srgbClr val="6AA84F"/>
                </a:solidFill>
                <a:latin typeface="Mada"/>
                <a:ea typeface="Mada"/>
                <a:cs typeface="Mada"/>
                <a:sym typeface="Mada"/>
              </a:rPr>
              <a:t>2</a:t>
            </a:r>
            <a:r>
              <a:rPr lang="ar" sz="1100">
                <a:solidFill>
                  <a:schemeClr val="dk1"/>
                </a:solidFill>
                <a:latin typeface="Mada"/>
                <a:ea typeface="Mada"/>
                <a:cs typeface="Mada"/>
                <a:sym typeface="Mada"/>
              </a:rPr>
              <a:t> </a:t>
            </a:r>
            <a:r>
              <a:rPr lang="ar" sz="1000">
                <a:solidFill>
                  <a:schemeClr val="dk1"/>
                </a:solidFill>
                <a:latin typeface="Mada"/>
                <a:ea typeface="Mada"/>
                <a:cs typeface="Mada"/>
                <a:sym typeface="Mada"/>
              </a:rPr>
              <a:t>characterized by confabulations to compensate for amnesia</a:t>
            </a:r>
            <a:endParaRPr sz="1000">
              <a:latin typeface="Mada"/>
              <a:ea typeface="Mada"/>
              <a:cs typeface="Mada"/>
              <a:sym typeface="Mada"/>
            </a:endParaRPr>
          </a:p>
        </p:txBody>
      </p:sp>
      <p:sp>
        <p:nvSpPr>
          <p:cNvPr id="287" name="Google Shape;287;p20"/>
          <p:cNvSpPr/>
          <p:nvPr/>
        </p:nvSpPr>
        <p:spPr>
          <a:xfrm>
            <a:off x="5219225" y="679275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8" name="Google Shape;288;p20"/>
          <p:cNvCxnSpPr>
            <a:stCxn id="287" idx="6"/>
          </p:cNvCxnSpPr>
          <p:nvPr/>
        </p:nvCxnSpPr>
        <p:spPr>
          <a:xfrm>
            <a:off x="5672825" y="699885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89" name="Google Shape;289;p20"/>
          <p:cNvSpPr txBox="1"/>
          <p:nvPr/>
        </p:nvSpPr>
        <p:spPr>
          <a:xfrm>
            <a:off x="5829950" y="6653000"/>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Infective</a:t>
            </a:r>
            <a:endParaRPr b="1">
              <a:latin typeface="Mada"/>
              <a:ea typeface="Mada"/>
              <a:cs typeface="Mada"/>
              <a:sym typeface="Mada"/>
            </a:endParaRPr>
          </a:p>
        </p:txBody>
      </p:sp>
      <p:sp>
        <p:nvSpPr>
          <p:cNvPr id="290" name="Google Shape;290;p20"/>
          <p:cNvSpPr txBox="1"/>
          <p:nvPr/>
        </p:nvSpPr>
        <p:spPr>
          <a:xfrm>
            <a:off x="5449100" y="6992938"/>
            <a:ext cx="2178900" cy="6927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Secondary to infection or systemic illness e.g. Syphilis </a:t>
            </a:r>
            <a:r>
              <a:rPr lang="ar" sz="1100">
                <a:solidFill>
                  <a:srgbClr val="6AA84F"/>
                </a:solidFill>
                <a:latin typeface="Mada"/>
                <a:ea typeface="Mada"/>
                <a:cs typeface="Mada"/>
                <a:sym typeface="Mada"/>
              </a:rPr>
              <a:t>(After decades)</a:t>
            </a:r>
            <a:r>
              <a:rPr lang="ar" sz="1100">
                <a:latin typeface="Mada"/>
                <a:ea typeface="Mada"/>
                <a:cs typeface="Mada"/>
                <a:sym typeface="Mada"/>
              </a:rPr>
              <a:t>, HIV</a:t>
            </a:r>
            <a:endParaRPr sz="1100">
              <a:latin typeface="Mada"/>
              <a:ea typeface="Mada"/>
              <a:cs typeface="Mada"/>
              <a:sym typeface="Mada"/>
            </a:endParaRPr>
          </a:p>
        </p:txBody>
      </p:sp>
      <p:sp>
        <p:nvSpPr>
          <p:cNvPr id="291" name="Google Shape;291;p20"/>
          <p:cNvSpPr/>
          <p:nvPr/>
        </p:nvSpPr>
        <p:spPr>
          <a:xfrm>
            <a:off x="5219650" y="9358200"/>
            <a:ext cx="453600" cy="4122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 name="Google Shape;292;p20"/>
          <p:cNvCxnSpPr>
            <a:stCxn id="291" idx="6"/>
          </p:cNvCxnSpPr>
          <p:nvPr/>
        </p:nvCxnSpPr>
        <p:spPr>
          <a:xfrm>
            <a:off x="5673250" y="9564300"/>
            <a:ext cx="1558800" cy="15300"/>
          </a:xfrm>
          <a:prstGeom prst="straightConnector1">
            <a:avLst/>
          </a:prstGeom>
          <a:noFill/>
          <a:ln cap="flat" cmpd="sng" w="28575">
            <a:solidFill>
              <a:schemeClr val="accent2"/>
            </a:solidFill>
            <a:prstDash val="solid"/>
            <a:round/>
            <a:headEnd len="med" w="med" type="none"/>
            <a:tailEnd len="med" w="med" type="oval"/>
          </a:ln>
        </p:spPr>
      </p:cxnSp>
      <p:sp>
        <p:nvSpPr>
          <p:cNvPr id="293" name="Google Shape;293;p20"/>
          <p:cNvSpPr txBox="1"/>
          <p:nvPr/>
        </p:nvSpPr>
        <p:spPr>
          <a:xfrm>
            <a:off x="5830375" y="9218450"/>
            <a:ext cx="14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Prion disease</a:t>
            </a:r>
            <a:endParaRPr b="1">
              <a:latin typeface="Mada"/>
              <a:ea typeface="Mada"/>
              <a:cs typeface="Mada"/>
              <a:sym typeface="Mada"/>
            </a:endParaRPr>
          </a:p>
        </p:txBody>
      </p:sp>
      <p:sp>
        <p:nvSpPr>
          <p:cNvPr id="294" name="Google Shape;294;p20"/>
          <p:cNvSpPr txBox="1"/>
          <p:nvPr/>
        </p:nvSpPr>
        <p:spPr>
          <a:xfrm>
            <a:off x="5448775" y="9558375"/>
            <a:ext cx="2006700" cy="523200"/>
          </a:xfrm>
          <a:prstGeom prst="rect">
            <a:avLst/>
          </a:prstGeom>
          <a:noFill/>
          <a:ln>
            <a:noFill/>
          </a:ln>
        </p:spPr>
        <p:txBody>
          <a:bodyPr anchorCtr="0" anchor="t" bIns="91425" lIns="91425" spcFirstLastPara="1" rIns="91425" wrap="square" tIns="91425">
            <a:spAutoFit/>
          </a:bodyPr>
          <a:lstStyle/>
          <a:p>
            <a:pPr indent="-120249" lvl="0" marL="280799" rtl="0" algn="l">
              <a:spcBef>
                <a:spcPts val="0"/>
              </a:spcBef>
              <a:spcAft>
                <a:spcPts val="0"/>
              </a:spcAft>
              <a:buSzPts val="1100"/>
              <a:buFont typeface="Mada"/>
              <a:buChar char="●"/>
            </a:pPr>
            <a:r>
              <a:rPr lang="ar" sz="1100">
                <a:latin typeface="Mada"/>
                <a:ea typeface="Mada"/>
                <a:cs typeface="Mada"/>
                <a:sym typeface="Mada"/>
              </a:rPr>
              <a:t>Creutzfeldt–Jakob disease (CJD) or </a:t>
            </a:r>
            <a:r>
              <a:rPr lang="ar" sz="1100">
                <a:solidFill>
                  <a:srgbClr val="2F497E"/>
                </a:solidFill>
                <a:latin typeface="Mada"/>
                <a:ea typeface="Mada"/>
                <a:cs typeface="Mada"/>
                <a:sym typeface="Mada"/>
              </a:rPr>
              <a:t>Kuru</a:t>
            </a:r>
            <a:endParaRPr sz="1100">
              <a:solidFill>
                <a:srgbClr val="2F497E"/>
              </a:solidFill>
              <a:latin typeface="Mada"/>
              <a:ea typeface="Mada"/>
              <a:cs typeface="Mada"/>
              <a:sym typeface="Mada"/>
            </a:endParaRPr>
          </a:p>
        </p:txBody>
      </p:sp>
      <p:pic>
        <p:nvPicPr>
          <p:cNvPr id="295" name="Google Shape;295;p20"/>
          <p:cNvPicPr preferRelativeResize="0"/>
          <p:nvPr/>
        </p:nvPicPr>
        <p:blipFill>
          <a:blip r:embed="rId4">
            <a:alphaModFix/>
          </a:blip>
          <a:stretch>
            <a:fillRect/>
          </a:stretch>
        </p:blipFill>
        <p:spPr>
          <a:xfrm>
            <a:off x="333600" y="6808450"/>
            <a:ext cx="354001" cy="353999"/>
          </a:xfrm>
          <a:prstGeom prst="rect">
            <a:avLst/>
          </a:prstGeom>
          <a:noFill/>
          <a:ln>
            <a:noFill/>
          </a:ln>
        </p:spPr>
      </p:pic>
      <p:pic>
        <p:nvPicPr>
          <p:cNvPr id="296" name="Google Shape;296;p20"/>
          <p:cNvPicPr preferRelativeResize="0"/>
          <p:nvPr/>
        </p:nvPicPr>
        <p:blipFill>
          <a:blip r:embed="rId5">
            <a:alphaModFix/>
          </a:blip>
          <a:stretch>
            <a:fillRect/>
          </a:stretch>
        </p:blipFill>
        <p:spPr>
          <a:xfrm>
            <a:off x="2877075" y="6842275"/>
            <a:ext cx="325201" cy="325199"/>
          </a:xfrm>
          <a:prstGeom prst="rect">
            <a:avLst/>
          </a:prstGeom>
          <a:noFill/>
          <a:ln>
            <a:noFill/>
          </a:ln>
        </p:spPr>
      </p:pic>
      <p:pic>
        <p:nvPicPr>
          <p:cNvPr id="297" name="Google Shape;297;p20"/>
          <p:cNvPicPr preferRelativeResize="0"/>
          <p:nvPr/>
        </p:nvPicPr>
        <p:blipFill>
          <a:blip r:embed="rId6">
            <a:alphaModFix/>
          </a:blip>
          <a:stretch>
            <a:fillRect/>
          </a:stretch>
        </p:blipFill>
        <p:spPr>
          <a:xfrm>
            <a:off x="2900358" y="9408943"/>
            <a:ext cx="279425" cy="279425"/>
          </a:xfrm>
          <a:prstGeom prst="rect">
            <a:avLst/>
          </a:prstGeom>
          <a:noFill/>
          <a:ln>
            <a:noFill/>
          </a:ln>
        </p:spPr>
      </p:pic>
      <p:pic>
        <p:nvPicPr>
          <p:cNvPr id="298" name="Google Shape;298;p20"/>
          <p:cNvPicPr preferRelativeResize="0"/>
          <p:nvPr/>
        </p:nvPicPr>
        <p:blipFill>
          <a:blip r:embed="rId7">
            <a:alphaModFix/>
          </a:blip>
          <a:stretch>
            <a:fillRect/>
          </a:stretch>
        </p:blipFill>
        <p:spPr>
          <a:xfrm>
            <a:off x="295575" y="9343950"/>
            <a:ext cx="354001" cy="354001"/>
          </a:xfrm>
          <a:prstGeom prst="rect">
            <a:avLst/>
          </a:prstGeom>
          <a:noFill/>
          <a:ln>
            <a:noFill/>
          </a:ln>
        </p:spPr>
      </p:pic>
      <p:pic>
        <p:nvPicPr>
          <p:cNvPr id="299" name="Google Shape;299;p20"/>
          <p:cNvPicPr preferRelativeResize="0"/>
          <p:nvPr/>
        </p:nvPicPr>
        <p:blipFill>
          <a:blip r:embed="rId8">
            <a:alphaModFix/>
          </a:blip>
          <a:stretch>
            <a:fillRect/>
          </a:stretch>
        </p:blipFill>
        <p:spPr>
          <a:xfrm>
            <a:off x="2839050" y="8157475"/>
            <a:ext cx="325199" cy="325199"/>
          </a:xfrm>
          <a:prstGeom prst="rect">
            <a:avLst/>
          </a:prstGeom>
          <a:noFill/>
          <a:ln>
            <a:noFill/>
          </a:ln>
        </p:spPr>
      </p:pic>
      <p:pic>
        <p:nvPicPr>
          <p:cNvPr id="300" name="Google Shape;300;p20"/>
          <p:cNvPicPr preferRelativeResize="0"/>
          <p:nvPr/>
        </p:nvPicPr>
        <p:blipFill>
          <a:blip r:embed="rId9">
            <a:alphaModFix/>
          </a:blip>
          <a:stretch>
            <a:fillRect/>
          </a:stretch>
        </p:blipFill>
        <p:spPr>
          <a:xfrm>
            <a:off x="5353725" y="8208066"/>
            <a:ext cx="224000" cy="224020"/>
          </a:xfrm>
          <a:prstGeom prst="rect">
            <a:avLst/>
          </a:prstGeom>
          <a:noFill/>
          <a:ln>
            <a:noFill/>
          </a:ln>
        </p:spPr>
      </p:pic>
      <p:pic>
        <p:nvPicPr>
          <p:cNvPr id="301" name="Google Shape;301;p20"/>
          <p:cNvPicPr preferRelativeResize="0"/>
          <p:nvPr/>
        </p:nvPicPr>
        <p:blipFill>
          <a:blip r:embed="rId10">
            <a:alphaModFix/>
          </a:blip>
          <a:stretch>
            <a:fillRect/>
          </a:stretch>
        </p:blipFill>
        <p:spPr>
          <a:xfrm>
            <a:off x="268827" y="8063125"/>
            <a:ext cx="325201" cy="325199"/>
          </a:xfrm>
          <a:prstGeom prst="rect">
            <a:avLst/>
          </a:prstGeom>
          <a:noFill/>
          <a:ln>
            <a:noFill/>
          </a:ln>
        </p:spPr>
      </p:pic>
      <p:pic>
        <p:nvPicPr>
          <p:cNvPr id="302" name="Google Shape;302;p20"/>
          <p:cNvPicPr preferRelativeResize="0"/>
          <p:nvPr/>
        </p:nvPicPr>
        <p:blipFill>
          <a:blip r:embed="rId11">
            <a:alphaModFix/>
          </a:blip>
          <a:stretch>
            <a:fillRect/>
          </a:stretch>
        </p:blipFill>
        <p:spPr>
          <a:xfrm>
            <a:off x="5286775" y="6804913"/>
            <a:ext cx="354001" cy="354001"/>
          </a:xfrm>
          <a:prstGeom prst="rect">
            <a:avLst/>
          </a:prstGeom>
          <a:noFill/>
          <a:ln>
            <a:noFill/>
          </a:ln>
        </p:spPr>
      </p:pic>
      <p:pic>
        <p:nvPicPr>
          <p:cNvPr id="303" name="Google Shape;303;p20"/>
          <p:cNvPicPr preferRelativeResize="0"/>
          <p:nvPr/>
        </p:nvPicPr>
        <p:blipFill rotWithShape="1">
          <a:blip r:embed="rId12">
            <a:alphaModFix/>
          </a:blip>
          <a:srcRect b="0" l="22225" r="21901" t="0"/>
          <a:stretch/>
        </p:blipFill>
        <p:spPr>
          <a:xfrm>
            <a:off x="5321675" y="9440699"/>
            <a:ext cx="279426" cy="262552"/>
          </a:xfrm>
          <a:prstGeom prst="rect">
            <a:avLst/>
          </a:prstGeom>
          <a:noFill/>
          <a:ln>
            <a:noFill/>
          </a:ln>
        </p:spPr>
      </p:pic>
      <p:sp>
        <p:nvSpPr>
          <p:cNvPr id="304" name="Google Shape;304;p20"/>
          <p:cNvSpPr txBox="1"/>
          <p:nvPr/>
        </p:nvSpPr>
        <p:spPr>
          <a:xfrm>
            <a:off x="-7440450" y="8406375"/>
            <a:ext cx="7255200" cy="11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2F497E"/>
                </a:solidFill>
                <a:latin typeface="Mada"/>
                <a:ea typeface="Mada"/>
                <a:cs typeface="Mada"/>
                <a:sym typeface="Mada"/>
              </a:rPr>
              <a:t>Many of the primary degenerative diseases that cause dementia have characteristic features that may allow a specific diagnosis during life. </a:t>
            </a:r>
            <a:r>
              <a:rPr b="1" lang="ar" sz="1000">
                <a:solidFill>
                  <a:srgbClr val="2F497E"/>
                </a:solidFill>
                <a:latin typeface="Mada"/>
                <a:ea typeface="Mada"/>
                <a:cs typeface="Mada"/>
                <a:sym typeface="Mada"/>
              </a:rPr>
              <a:t>Creutzfeldt–Jakob disease,</a:t>
            </a:r>
            <a:r>
              <a:rPr lang="ar" sz="1000">
                <a:solidFill>
                  <a:srgbClr val="2F497E"/>
                </a:solidFill>
                <a:latin typeface="Mada"/>
                <a:ea typeface="Mada"/>
                <a:cs typeface="Mada"/>
                <a:sym typeface="Mada"/>
              </a:rPr>
              <a:t> for example, is usually </a:t>
            </a:r>
            <a:r>
              <a:rPr b="1" lang="ar" sz="1000">
                <a:solidFill>
                  <a:srgbClr val="2F497E"/>
                </a:solidFill>
                <a:latin typeface="Mada"/>
                <a:ea typeface="Mada"/>
                <a:cs typeface="Mada"/>
                <a:sym typeface="Mada"/>
              </a:rPr>
              <a:t>quickly progressive</a:t>
            </a:r>
            <a:r>
              <a:rPr lang="ar" sz="1000">
                <a:solidFill>
                  <a:srgbClr val="2F497E"/>
                </a:solidFill>
                <a:latin typeface="Mada"/>
                <a:ea typeface="Mada"/>
                <a:cs typeface="Mada"/>
                <a:sym typeface="Mada"/>
              </a:rPr>
              <a:t> (over months) and is associated with </a:t>
            </a:r>
            <a:r>
              <a:rPr b="1" lang="ar" sz="1000">
                <a:solidFill>
                  <a:srgbClr val="2F497E"/>
                </a:solidFill>
                <a:latin typeface="Mada"/>
                <a:ea typeface="Mada"/>
                <a:cs typeface="Mada"/>
                <a:sym typeface="Mada"/>
              </a:rPr>
              <a:t>myoclonus</a:t>
            </a:r>
            <a:r>
              <a:rPr lang="ar" sz="1000">
                <a:solidFill>
                  <a:srgbClr val="2F497E"/>
                </a:solidFill>
                <a:latin typeface="Mada"/>
                <a:ea typeface="Mada"/>
                <a:cs typeface="Mada"/>
                <a:sym typeface="Mada"/>
              </a:rPr>
              <a:t>. The more slowly progressive dementias are more difficult to distinguish during life, but </a:t>
            </a:r>
            <a:r>
              <a:rPr b="1" lang="ar" sz="1000">
                <a:solidFill>
                  <a:srgbClr val="2F497E"/>
                </a:solidFill>
                <a:latin typeface="Mada"/>
                <a:ea typeface="Mada"/>
                <a:cs typeface="Mada"/>
                <a:sym typeface="Mada"/>
              </a:rPr>
              <a:t>fronto-temporal dementia</a:t>
            </a:r>
            <a:r>
              <a:rPr lang="ar" sz="1000">
                <a:solidFill>
                  <a:srgbClr val="2F497E"/>
                </a:solidFill>
                <a:latin typeface="Mada"/>
                <a:ea typeface="Mada"/>
                <a:cs typeface="Mada"/>
                <a:sym typeface="Mada"/>
              </a:rPr>
              <a:t> typically presents with </a:t>
            </a:r>
            <a:r>
              <a:rPr b="1" lang="ar" sz="1000">
                <a:solidFill>
                  <a:srgbClr val="2F497E"/>
                </a:solidFill>
                <a:latin typeface="Mada"/>
                <a:ea typeface="Mada"/>
                <a:cs typeface="Mada"/>
                <a:sym typeface="Mada"/>
              </a:rPr>
              <a:t>signs of temporal or frontal lobe dysfunction</a:t>
            </a:r>
            <a:r>
              <a:rPr lang="ar" sz="1000">
                <a:solidFill>
                  <a:srgbClr val="2F497E"/>
                </a:solidFill>
                <a:latin typeface="Mada"/>
                <a:ea typeface="Mada"/>
                <a:cs typeface="Mada"/>
                <a:sym typeface="Mada"/>
              </a:rPr>
              <a:t>, whereas </a:t>
            </a:r>
            <a:r>
              <a:rPr b="1" lang="ar" sz="1000">
                <a:solidFill>
                  <a:srgbClr val="2F497E"/>
                </a:solidFill>
                <a:latin typeface="Mada"/>
                <a:ea typeface="Mada"/>
                <a:cs typeface="Mada"/>
                <a:sym typeface="Mada"/>
              </a:rPr>
              <a:t>Lewy body dementia</a:t>
            </a:r>
            <a:r>
              <a:rPr lang="ar" sz="1000">
                <a:solidFill>
                  <a:srgbClr val="2F497E"/>
                </a:solidFill>
                <a:latin typeface="Mada"/>
                <a:ea typeface="Mada"/>
                <a:cs typeface="Mada"/>
                <a:sym typeface="Mada"/>
              </a:rPr>
              <a:t> may present with </a:t>
            </a:r>
            <a:r>
              <a:rPr b="1" lang="ar" sz="1000">
                <a:solidFill>
                  <a:srgbClr val="2F497E"/>
                </a:solidFill>
                <a:latin typeface="Mada"/>
                <a:ea typeface="Mada"/>
                <a:cs typeface="Mada"/>
                <a:sym typeface="Mada"/>
              </a:rPr>
              <a:t>visual hallucinations</a:t>
            </a:r>
            <a:r>
              <a:rPr lang="ar" sz="1000">
                <a:solidFill>
                  <a:srgbClr val="2F497E"/>
                </a:solidFill>
                <a:latin typeface="Mada"/>
                <a:ea typeface="Mada"/>
                <a:cs typeface="Mada"/>
                <a:sym typeface="Mada"/>
              </a:rPr>
              <a:t>. The course may also help to distinguish types of dementia. </a:t>
            </a:r>
            <a:r>
              <a:rPr b="1" lang="ar" sz="1000">
                <a:solidFill>
                  <a:srgbClr val="2F497E"/>
                </a:solidFill>
                <a:latin typeface="Mada"/>
                <a:ea typeface="Mada"/>
                <a:cs typeface="Mada"/>
                <a:sym typeface="Mada"/>
              </a:rPr>
              <a:t>Gradual worsening suggests Alzheimer’s disease,</a:t>
            </a:r>
            <a:r>
              <a:rPr lang="ar" sz="1000">
                <a:solidFill>
                  <a:srgbClr val="2F497E"/>
                </a:solidFill>
                <a:latin typeface="Mada"/>
                <a:ea typeface="Mada"/>
                <a:cs typeface="Mada"/>
                <a:sym typeface="Mada"/>
              </a:rPr>
              <a:t> whereas </a:t>
            </a:r>
            <a:r>
              <a:rPr b="1" lang="ar" sz="1000">
                <a:solidFill>
                  <a:srgbClr val="2F497E"/>
                </a:solidFill>
                <a:latin typeface="Mada"/>
                <a:ea typeface="Mada"/>
                <a:cs typeface="Mada"/>
                <a:sym typeface="Mada"/>
              </a:rPr>
              <a:t>stepwise deterioration is typical of vascular dementia</a:t>
            </a:r>
            <a:r>
              <a:rPr lang="ar" sz="1000">
                <a:solidFill>
                  <a:srgbClr val="2F497E"/>
                </a:solidFill>
                <a:latin typeface="Mada"/>
                <a:ea typeface="Mada"/>
                <a:cs typeface="Mada"/>
                <a:sym typeface="Mada"/>
              </a:rPr>
              <a:t>. </a:t>
            </a:r>
            <a:endParaRPr sz="1000">
              <a:solidFill>
                <a:srgbClr val="2F497E"/>
              </a:solidFill>
              <a:latin typeface="Mada"/>
              <a:ea typeface="Mada"/>
              <a:cs typeface="Mada"/>
              <a:sym typeface="Mada"/>
            </a:endParaRPr>
          </a:p>
        </p:txBody>
      </p:sp>
      <p:sp>
        <p:nvSpPr>
          <p:cNvPr id="305" name="Google Shape;305;p20"/>
          <p:cNvSpPr/>
          <p:nvPr/>
        </p:nvSpPr>
        <p:spPr>
          <a:xfrm>
            <a:off x="-7396100" y="8431875"/>
            <a:ext cx="7211100" cy="1031400"/>
          </a:xfrm>
          <a:prstGeom prst="roundRect">
            <a:avLst>
              <a:gd fmla="val 16667" name="adj"/>
            </a:avLst>
          </a:prstGeom>
          <a:noFill/>
          <a:ln cap="flat" cmpd="sng" w="28575">
            <a:solidFill>
              <a:srgbClr val="2F49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pic>
        <p:nvPicPr>
          <p:cNvPr id="306" name="Google Shape;306;p20"/>
          <p:cNvPicPr preferRelativeResize="0"/>
          <p:nvPr/>
        </p:nvPicPr>
        <p:blipFill>
          <a:blip r:embed="rId13">
            <a:alphaModFix/>
          </a:blip>
          <a:stretch>
            <a:fillRect/>
          </a:stretch>
        </p:blipFill>
        <p:spPr>
          <a:xfrm>
            <a:off x="5433475" y="3917250"/>
            <a:ext cx="2054999" cy="1299637"/>
          </a:xfrm>
          <a:prstGeom prst="rect">
            <a:avLst/>
          </a:prstGeom>
          <a:noFill/>
          <a:ln>
            <a:noFill/>
          </a:ln>
        </p:spPr>
      </p:pic>
      <p:sp>
        <p:nvSpPr>
          <p:cNvPr id="307" name="Google Shape;307;p20"/>
          <p:cNvSpPr/>
          <p:nvPr/>
        </p:nvSpPr>
        <p:spPr>
          <a:xfrm>
            <a:off x="8205500" y="4668925"/>
            <a:ext cx="1032900" cy="4506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Cognitive complains</a:t>
            </a:r>
            <a:endParaRPr b="1" sz="1000">
              <a:solidFill>
                <a:srgbClr val="FFFFFF"/>
              </a:solidFill>
              <a:latin typeface="Mada"/>
              <a:ea typeface="Mada"/>
              <a:cs typeface="Mada"/>
              <a:sym typeface="Mada"/>
            </a:endParaRPr>
          </a:p>
        </p:txBody>
      </p:sp>
      <p:sp>
        <p:nvSpPr>
          <p:cNvPr id="308" name="Google Shape;308;p20"/>
          <p:cNvSpPr/>
          <p:nvPr/>
        </p:nvSpPr>
        <p:spPr>
          <a:xfrm>
            <a:off x="9752225" y="4613075"/>
            <a:ext cx="1032900" cy="5622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Apparent on clinical assessment</a:t>
            </a:r>
            <a:endParaRPr b="1" sz="1000">
              <a:solidFill>
                <a:srgbClr val="FFFFFF"/>
              </a:solidFill>
              <a:latin typeface="Mada"/>
              <a:ea typeface="Mada"/>
              <a:cs typeface="Mada"/>
              <a:sym typeface="Mada"/>
            </a:endParaRPr>
          </a:p>
        </p:txBody>
      </p:sp>
      <p:sp>
        <p:nvSpPr>
          <p:cNvPr id="309" name="Google Shape;309;p20"/>
          <p:cNvSpPr/>
          <p:nvPr/>
        </p:nvSpPr>
        <p:spPr>
          <a:xfrm>
            <a:off x="11326375" y="4361675"/>
            <a:ext cx="1032900" cy="4506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u="sng">
                <a:solidFill>
                  <a:srgbClr val="FFFFFF"/>
                </a:solidFill>
                <a:latin typeface="Mada"/>
                <a:ea typeface="Mada"/>
                <a:cs typeface="Mada"/>
                <a:sym typeface="Mada"/>
              </a:rPr>
              <a:t>NO</a:t>
            </a:r>
            <a:r>
              <a:rPr b="1" lang="ar" sz="1000">
                <a:solidFill>
                  <a:srgbClr val="FFFFFF"/>
                </a:solidFill>
                <a:latin typeface="Mada"/>
                <a:ea typeface="Mada"/>
                <a:cs typeface="Mada"/>
                <a:sym typeface="Mada"/>
              </a:rPr>
              <a:t> functional impairment</a:t>
            </a:r>
            <a:endParaRPr b="1" sz="1000">
              <a:solidFill>
                <a:srgbClr val="FFFFFF"/>
              </a:solidFill>
              <a:latin typeface="Mada"/>
              <a:ea typeface="Mada"/>
              <a:cs typeface="Mada"/>
              <a:sym typeface="Mada"/>
            </a:endParaRPr>
          </a:p>
          <a:p>
            <a:pPr indent="0" lvl="0" marL="0" rtl="0" algn="ctr">
              <a:spcBef>
                <a:spcPts val="0"/>
              </a:spcBef>
              <a:spcAft>
                <a:spcPts val="0"/>
              </a:spcAft>
              <a:buNone/>
            </a:pPr>
            <a:r>
              <a:rPr b="1" lang="ar" sz="500">
                <a:solidFill>
                  <a:srgbClr val="6AA84F"/>
                </a:solidFill>
                <a:latin typeface="Mada"/>
                <a:ea typeface="Mada"/>
                <a:cs typeface="Mada"/>
                <a:sym typeface="Mada"/>
              </a:rPr>
              <a:t>= patient is independent</a:t>
            </a:r>
            <a:endParaRPr b="1" sz="500">
              <a:solidFill>
                <a:srgbClr val="6AA84F"/>
              </a:solidFill>
              <a:latin typeface="Mada"/>
              <a:ea typeface="Mada"/>
              <a:cs typeface="Mada"/>
              <a:sym typeface="Mada"/>
            </a:endParaRPr>
          </a:p>
        </p:txBody>
      </p:sp>
      <p:sp>
        <p:nvSpPr>
          <p:cNvPr id="310" name="Google Shape;310;p20"/>
          <p:cNvSpPr/>
          <p:nvPr/>
        </p:nvSpPr>
        <p:spPr>
          <a:xfrm>
            <a:off x="11326375" y="4920000"/>
            <a:ext cx="1032900" cy="5232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Functional impairment present</a:t>
            </a:r>
            <a:endParaRPr b="1" sz="1000">
              <a:solidFill>
                <a:srgbClr val="FFFFFF"/>
              </a:solidFill>
              <a:latin typeface="Mada"/>
              <a:ea typeface="Mada"/>
              <a:cs typeface="Mada"/>
              <a:sym typeface="Mada"/>
            </a:endParaRPr>
          </a:p>
        </p:txBody>
      </p:sp>
      <p:sp>
        <p:nvSpPr>
          <p:cNvPr id="311" name="Google Shape;311;p20"/>
          <p:cNvSpPr/>
          <p:nvPr/>
        </p:nvSpPr>
        <p:spPr>
          <a:xfrm>
            <a:off x="12850075" y="4265075"/>
            <a:ext cx="1264200" cy="5622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6AA84F"/>
                </a:solidFill>
                <a:latin typeface="Mada"/>
                <a:ea typeface="Mada"/>
                <a:cs typeface="Mada"/>
                <a:sym typeface="Mada"/>
              </a:rPr>
              <a:t>Mild</a:t>
            </a:r>
            <a:r>
              <a:rPr b="1" lang="ar" sz="1000">
                <a:solidFill>
                  <a:srgbClr val="FFFFFF"/>
                </a:solidFill>
                <a:latin typeface="Mada"/>
                <a:ea typeface="Mada"/>
                <a:cs typeface="Mada"/>
                <a:sym typeface="Mada"/>
              </a:rPr>
              <a:t> cognitive impairment</a:t>
            </a:r>
            <a:endParaRPr b="1" sz="1000">
              <a:solidFill>
                <a:srgbClr val="FFFFFF"/>
              </a:solidFill>
              <a:latin typeface="Mada"/>
              <a:ea typeface="Mada"/>
              <a:cs typeface="Mada"/>
              <a:sym typeface="Mada"/>
            </a:endParaRPr>
          </a:p>
          <a:p>
            <a:pPr indent="0" lvl="0" marL="0" rtl="0" algn="ctr">
              <a:spcBef>
                <a:spcPts val="0"/>
              </a:spcBef>
              <a:spcAft>
                <a:spcPts val="0"/>
              </a:spcAft>
              <a:buNone/>
            </a:pPr>
            <a:r>
              <a:rPr b="1" lang="ar" sz="1000">
                <a:solidFill>
                  <a:srgbClr val="FFFFFF"/>
                </a:solidFill>
                <a:latin typeface="Mada"/>
                <a:ea typeface="Mada"/>
                <a:cs typeface="Mada"/>
                <a:sym typeface="Mada"/>
              </a:rPr>
              <a:t>(Non-dementia)</a:t>
            </a:r>
            <a:endParaRPr b="1" sz="1000">
              <a:solidFill>
                <a:srgbClr val="FFFFFF"/>
              </a:solidFill>
              <a:latin typeface="Mada"/>
              <a:ea typeface="Mada"/>
              <a:cs typeface="Mada"/>
              <a:sym typeface="Mada"/>
            </a:endParaRPr>
          </a:p>
        </p:txBody>
      </p:sp>
      <p:sp>
        <p:nvSpPr>
          <p:cNvPr id="312" name="Google Shape;312;p20"/>
          <p:cNvSpPr/>
          <p:nvPr/>
        </p:nvSpPr>
        <p:spPr>
          <a:xfrm>
            <a:off x="12850075" y="4908575"/>
            <a:ext cx="1264200" cy="562200"/>
          </a:xfrm>
          <a:prstGeom prst="roundRect">
            <a:avLst>
              <a:gd fmla="val 16667" name="adj"/>
            </a:avLst>
          </a:prstGeom>
          <a:solidFill>
            <a:schemeClr val="accen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FFFFFF"/>
                </a:solidFill>
                <a:latin typeface="Mada"/>
                <a:ea typeface="Mada"/>
                <a:cs typeface="Mada"/>
                <a:sym typeface="Mada"/>
              </a:rPr>
              <a:t>Dementia</a:t>
            </a:r>
            <a:endParaRPr b="1" sz="1000">
              <a:solidFill>
                <a:srgbClr val="FFFFFF"/>
              </a:solidFill>
              <a:latin typeface="Mada"/>
              <a:ea typeface="Mada"/>
              <a:cs typeface="Mada"/>
              <a:sym typeface="Mada"/>
            </a:endParaRPr>
          </a:p>
        </p:txBody>
      </p:sp>
      <p:sp>
        <p:nvSpPr>
          <p:cNvPr id="313" name="Google Shape;313;p20"/>
          <p:cNvSpPr/>
          <p:nvPr/>
        </p:nvSpPr>
        <p:spPr>
          <a:xfrm rot="2546">
            <a:off x="9292815" y="4749725"/>
            <a:ext cx="405000" cy="276600"/>
          </a:xfrm>
          <a:prstGeom prst="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0"/>
          <p:cNvSpPr/>
          <p:nvPr/>
        </p:nvSpPr>
        <p:spPr>
          <a:xfrm rot="-1592852">
            <a:off x="10836257" y="4567022"/>
            <a:ext cx="438985" cy="261599"/>
          </a:xfrm>
          <a:prstGeom prst="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rot="1965607">
            <a:off x="10827615" y="4976743"/>
            <a:ext cx="456273" cy="251040"/>
          </a:xfrm>
          <a:prstGeom prst="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p:nvPr/>
        </p:nvSpPr>
        <p:spPr>
          <a:xfrm>
            <a:off x="12411050" y="4383575"/>
            <a:ext cx="405000" cy="325200"/>
          </a:xfrm>
          <a:prstGeom prst="striped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
          <p:cNvSpPr/>
          <p:nvPr/>
        </p:nvSpPr>
        <p:spPr>
          <a:xfrm>
            <a:off x="12408950" y="5033413"/>
            <a:ext cx="405000" cy="325200"/>
          </a:xfrm>
          <a:prstGeom prst="stripedRightArrow">
            <a:avLst>
              <a:gd fmla="val 50000" name="adj1"/>
              <a:gd fmla="val 50000" name="adj2"/>
            </a:avLst>
          </a:prstGeom>
          <a:solidFill>
            <a:schemeClr val="accent5"/>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txBox="1"/>
          <p:nvPr/>
        </p:nvSpPr>
        <p:spPr>
          <a:xfrm>
            <a:off x="14169325" y="4220225"/>
            <a:ext cx="1264200" cy="1223100"/>
          </a:xfrm>
          <a:prstGeom prst="rect">
            <a:avLst/>
          </a:prstGeom>
          <a:noFill/>
          <a:ln cap="flat" cmpd="sng" w="9525">
            <a:solidFill>
              <a:schemeClr val="accent1"/>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6AA84F"/>
                </a:solidFill>
                <a:latin typeface="Mada"/>
                <a:ea typeface="Mada"/>
                <a:cs typeface="Mada"/>
                <a:sym typeface="Mada"/>
              </a:rPr>
              <a:t>Functional impairment: e.g.the family will be worried that the pt may get lost when he/her goes out alone.</a:t>
            </a:r>
            <a:endParaRPr sz="1000">
              <a:solidFill>
                <a:srgbClr val="6AA84F"/>
              </a:solidFill>
              <a:latin typeface="Mada"/>
              <a:ea typeface="Mada"/>
              <a:cs typeface="Mada"/>
              <a:sym typeface="Mada"/>
            </a:endParaRPr>
          </a:p>
        </p:txBody>
      </p:sp>
      <p:pic>
        <p:nvPicPr>
          <p:cNvPr id="319" name="Google Shape;319;p20"/>
          <p:cNvPicPr preferRelativeResize="0"/>
          <p:nvPr/>
        </p:nvPicPr>
        <p:blipFill>
          <a:blip r:embed="rId14">
            <a:alphaModFix/>
          </a:blip>
          <a:stretch>
            <a:fillRect/>
          </a:stretch>
        </p:blipFill>
        <p:spPr>
          <a:xfrm>
            <a:off x="737400" y="5268675"/>
            <a:ext cx="4740476" cy="861900"/>
          </a:xfrm>
          <a:prstGeom prst="rect">
            <a:avLst/>
          </a:prstGeom>
          <a:noFill/>
          <a:ln>
            <a:noFill/>
          </a:ln>
        </p:spPr>
      </p:pic>
      <p:cxnSp>
        <p:nvCxnSpPr>
          <p:cNvPr id="320" name="Google Shape;320;p20"/>
          <p:cNvCxnSpPr/>
          <p:nvPr/>
        </p:nvCxnSpPr>
        <p:spPr>
          <a:xfrm rot="10800000">
            <a:off x="8900" y="10154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321" name="Google Shape;321;p20"/>
          <p:cNvSpPr txBox="1"/>
          <p:nvPr/>
        </p:nvSpPr>
        <p:spPr>
          <a:xfrm>
            <a:off x="-8350" y="10157400"/>
            <a:ext cx="756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6AA84F"/>
                </a:solidFill>
                <a:latin typeface="Mada"/>
                <a:ea typeface="Mada"/>
                <a:cs typeface="Mada"/>
                <a:sym typeface="Mada"/>
              </a:rPr>
              <a:t>1-  + you find a triggering factor (e.g. pneumonia)</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2- Because of Vit B1 deficiency, another cause of wernicke-Korsakoff is bariatric surgery (those who don’t take their required nutritional supplements and in the same time develop severe diarrhea or another illness that may cause encephalopathy) </a:t>
            </a:r>
            <a:endParaRPr sz="900">
              <a:solidFill>
                <a:srgbClr val="6AA84F"/>
              </a:solidFill>
              <a:latin typeface="Mada"/>
              <a:ea typeface="Mada"/>
              <a:cs typeface="Mada"/>
              <a:sym typeface="Mada"/>
            </a:endParaRPr>
          </a:p>
        </p:txBody>
      </p:sp>
      <p:sp>
        <p:nvSpPr>
          <p:cNvPr id="322" name="Google Shape;322;p20"/>
          <p:cNvSpPr txBox="1"/>
          <p:nvPr/>
        </p:nvSpPr>
        <p:spPr>
          <a:xfrm>
            <a:off x="150950" y="2753050"/>
            <a:ext cx="7211100" cy="523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6AA84F"/>
              </a:buClr>
              <a:buSzPts val="1100"/>
              <a:buFont typeface="Mada"/>
              <a:buChar char="●"/>
            </a:pPr>
            <a:r>
              <a:rPr b="1" lang="ar" sz="1100">
                <a:solidFill>
                  <a:srgbClr val="6AA84F"/>
                </a:solidFill>
                <a:latin typeface="Mada"/>
                <a:ea typeface="Mada"/>
                <a:cs typeface="Mada"/>
                <a:sym typeface="Mada"/>
              </a:rPr>
              <a:t>Note: </a:t>
            </a:r>
            <a:r>
              <a:rPr lang="ar" sz="1100">
                <a:solidFill>
                  <a:srgbClr val="6AA84F"/>
                </a:solidFill>
                <a:latin typeface="Mada"/>
                <a:ea typeface="Mada"/>
                <a:cs typeface="Mada"/>
                <a:sym typeface="Mada"/>
              </a:rPr>
              <a:t>consciousness is not just awake/not awake, it is a spectrum (e.g. drowsy, opens eyes when talked to ...etc.)</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ar" sz="1100">
                <a:solidFill>
                  <a:srgbClr val="6AA84F"/>
                </a:solidFill>
                <a:latin typeface="Mada"/>
                <a:ea typeface="Mada"/>
                <a:cs typeface="Mada"/>
                <a:sym typeface="Mada"/>
              </a:rPr>
              <a:t>Consciousness </a:t>
            </a:r>
            <a:r>
              <a:rPr lang="ar" sz="1100">
                <a:solidFill>
                  <a:srgbClr val="6AA84F"/>
                </a:solidFill>
                <a:latin typeface="Mada"/>
                <a:ea typeface="Mada"/>
                <a:cs typeface="Mada"/>
                <a:sym typeface="Mada"/>
              </a:rPr>
              <a:t>and </a:t>
            </a:r>
            <a:r>
              <a:rPr b="1" lang="ar" sz="1100">
                <a:solidFill>
                  <a:srgbClr val="6AA84F"/>
                </a:solidFill>
                <a:latin typeface="Mada"/>
                <a:ea typeface="Mada"/>
                <a:cs typeface="Mada"/>
                <a:sym typeface="Mada"/>
              </a:rPr>
              <a:t>acuteness </a:t>
            </a:r>
            <a:r>
              <a:rPr lang="ar" sz="1100">
                <a:solidFill>
                  <a:srgbClr val="6AA84F"/>
                </a:solidFill>
                <a:latin typeface="Mada"/>
                <a:ea typeface="Mada"/>
                <a:cs typeface="Mada"/>
                <a:sym typeface="Mada"/>
              </a:rPr>
              <a:t>are key factors to tell you weather it is delirium or dementia</a:t>
            </a:r>
            <a:endParaRPr sz="1100">
              <a:solidFill>
                <a:srgbClr val="6AA84F"/>
              </a:solidFill>
              <a:latin typeface="Mada"/>
              <a:ea typeface="Mada"/>
              <a:cs typeface="Mada"/>
              <a:sym typeface="Mada"/>
            </a:endParaRPr>
          </a:p>
        </p:txBody>
      </p:sp>
      <p:pic>
        <p:nvPicPr>
          <p:cNvPr id="323" name="Google Shape;323;p20"/>
          <p:cNvPicPr preferRelativeResize="0"/>
          <p:nvPr/>
        </p:nvPicPr>
        <p:blipFill>
          <a:blip r:embed="rId15">
            <a:alphaModFix/>
          </a:blip>
          <a:stretch>
            <a:fillRect/>
          </a:stretch>
        </p:blipFill>
        <p:spPr>
          <a:xfrm>
            <a:off x="7652751" y="9041633"/>
            <a:ext cx="1558801" cy="910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329" name="Google Shape;329;p2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Alzheimer’s disease (AD)</a:t>
            </a:r>
            <a:r>
              <a:rPr b="1" i="1" lang="ar" sz="2600">
                <a:latin typeface="Mada"/>
                <a:ea typeface="Mada"/>
                <a:cs typeface="Mada"/>
                <a:sym typeface="Mada"/>
              </a:rPr>
              <a:t> </a:t>
            </a:r>
            <a:endParaRPr b="1" i="1" sz="2600">
              <a:latin typeface="Mada"/>
              <a:ea typeface="Mada"/>
              <a:cs typeface="Mada"/>
              <a:sym typeface="Mada"/>
            </a:endParaRPr>
          </a:p>
        </p:txBody>
      </p:sp>
      <p:sp>
        <p:nvSpPr>
          <p:cNvPr id="330" name="Google Shape;330;p21"/>
          <p:cNvSpPr txBox="1"/>
          <p:nvPr/>
        </p:nvSpPr>
        <p:spPr>
          <a:xfrm>
            <a:off x="0" y="9166675"/>
            <a:ext cx="7560000" cy="10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2F497E"/>
                </a:solidFill>
                <a:latin typeface="Mada"/>
                <a:ea typeface="Mada"/>
                <a:cs typeface="Mada"/>
                <a:sym typeface="Mada"/>
              </a:rPr>
              <a:t>1- The inheritance of one of the alleles of apolipoprotein ε (apo ε4) is associated with an increased risk of developing the disease (2–4 times higher in heterozygotes and 6–8 times higher in homozygotes). </a:t>
            </a:r>
            <a:r>
              <a:rPr lang="ar" sz="900">
                <a:solidFill>
                  <a:srgbClr val="6AA84F"/>
                </a:solidFill>
                <a:latin typeface="Mada"/>
                <a:ea typeface="Mada"/>
                <a:cs typeface="Mada"/>
                <a:sym typeface="Mada"/>
              </a:rPr>
              <a:t>Its presence is, however, neither necessary nor sufficient for the development of the disease and so genetic testing for ApoE4 is </a:t>
            </a:r>
            <a:r>
              <a:rPr b="1" lang="ar" sz="900">
                <a:solidFill>
                  <a:srgbClr val="6AA84F"/>
                </a:solidFill>
                <a:latin typeface="Mada"/>
                <a:ea typeface="Mada"/>
                <a:cs typeface="Mada"/>
                <a:sym typeface="Mada"/>
              </a:rPr>
              <a:t>not clinically useful</a:t>
            </a:r>
            <a:r>
              <a:rPr lang="ar" sz="900">
                <a:solidFill>
                  <a:srgbClr val="6AA84F"/>
                </a:solidFill>
                <a:latin typeface="Mada"/>
                <a:ea typeface="Mada"/>
                <a:cs typeface="Mada"/>
                <a:sym typeface="Mada"/>
              </a:rPr>
              <a:t> </a:t>
            </a:r>
            <a:r>
              <a:rPr lang="ar" sz="900">
                <a:solidFill>
                  <a:srgbClr val="6AA84F"/>
                </a:solidFill>
                <a:latin typeface="Mada"/>
                <a:ea typeface="Mada"/>
                <a:cs typeface="Mada"/>
                <a:sym typeface="Mada"/>
              </a:rPr>
              <a:t>because it does not </a:t>
            </a:r>
            <a:r>
              <a:rPr i="1" lang="ar" sz="900">
                <a:solidFill>
                  <a:srgbClr val="6AA84F"/>
                </a:solidFill>
                <a:latin typeface="Mada"/>
                <a:ea typeface="Mada"/>
                <a:cs typeface="Mada"/>
                <a:sym typeface="Mada"/>
              </a:rPr>
              <a:t>predict </a:t>
            </a:r>
            <a:r>
              <a:rPr lang="ar" sz="900">
                <a:solidFill>
                  <a:srgbClr val="6AA84F"/>
                </a:solidFill>
                <a:latin typeface="Mada"/>
                <a:ea typeface="Mada"/>
                <a:cs typeface="Mada"/>
                <a:sym typeface="Mada"/>
              </a:rPr>
              <a:t>AD.</a:t>
            </a:r>
            <a:r>
              <a:rPr lang="ar" sz="900">
                <a:solidFill>
                  <a:srgbClr val="6AA84F"/>
                </a:solidFill>
                <a:latin typeface="Mada"/>
                <a:ea typeface="Mada"/>
                <a:cs typeface="Mada"/>
                <a:sym typeface="Mada"/>
              </a:rPr>
              <a:t> </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2F497E"/>
                </a:solidFill>
                <a:latin typeface="Mada"/>
                <a:ea typeface="Mada"/>
                <a:cs typeface="Mada"/>
                <a:sym typeface="Mada"/>
              </a:rPr>
              <a:t>2- Histochemical staining demonstrates significant quantities of amyloid in the plaques; these typically stain positive for the protein ubiquitin, which normally is involved in targeting unwanted or damaged proteins for degradation.</a:t>
            </a:r>
            <a:endParaRPr sz="900">
              <a:solidFill>
                <a:srgbClr val="2F497E"/>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3- The brain isn’t able to produce the usual levels of </a:t>
            </a:r>
            <a:r>
              <a:rPr lang="ar" sz="900">
                <a:solidFill>
                  <a:srgbClr val="6AA84F"/>
                </a:solidFill>
                <a:latin typeface="Mada"/>
                <a:ea typeface="Mada"/>
                <a:cs typeface="Mada"/>
                <a:sym typeface="Mada"/>
              </a:rPr>
              <a:t>Acetylcholine (</a:t>
            </a:r>
            <a:r>
              <a:rPr lang="ar" sz="900">
                <a:solidFill>
                  <a:srgbClr val="6AA84F"/>
                </a:solidFill>
                <a:latin typeface="Mada"/>
                <a:ea typeface="Mada"/>
                <a:cs typeface="Mada"/>
                <a:sym typeface="Mada"/>
              </a:rPr>
              <a:t>which is essential for normal cognition</a:t>
            </a:r>
            <a:r>
              <a:rPr lang="ar" sz="900">
                <a:solidFill>
                  <a:srgbClr val="6AA84F"/>
                </a:solidFill>
                <a:latin typeface="Mada"/>
                <a:ea typeface="Mada"/>
                <a:cs typeface="Mada"/>
                <a:sym typeface="Mada"/>
              </a:rPr>
              <a:t>)</a:t>
            </a:r>
            <a:r>
              <a:rPr lang="ar" sz="900">
                <a:solidFill>
                  <a:srgbClr val="6AA84F"/>
                </a:solidFill>
                <a:latin typeface="Mada"/>
                <a:ea typeface="Mada"/>
                <a:cs typeface="Mada"/>
                <a:sym typeface="Mada"/>
              </a:rPr>
              <a:t>, </a:t>
            </a:r>
            <a:r>
              <a:rPr lang="ar" sz="900">
                <a:solidFill>
                  <a:srgbClr val="6AA84F"/>
                </a:solidFill>
                <a:latin typeface="Mada"/>
                <a:ea typeface="Mada"/>
                <a:cs typeface="Mada"/>
                <a:sym typeface="Mada"/>
              </a:rPr>
              <a:t>because</a:t>
            </a:r>
            <a:r>
              <a:rPr lang="ar" sz="900">
                <a:solidFill>
                  <a:srgbClr val="6AA84F"/>
                </a:solidFill>
                <a:latin typeface="Mada"/>
                <a:ea typeface="Mada"/>
                <a:cs typeface="Mada"/>
                <a:sym typeface="Mada"/>
              </a:rPr>
              <a:t> tangles and plaques </a:t>
            </a:r>
            <a:r>
              <a:rPr lang="ar" sz="900">
                <a:solidFill>
                  <a:srgbClr val="6AA84F"/>
                </a:solidFill>
                <a:latin typeface="Mada"/>
                <a:ea typeface="Mada"/>
                <a:cs typeface="Mada"/>
                <a:sym typeface="Mada"/>
              </a:rPr>
              <a:t>accumulate</a:t>
            </a:r>
            <a:r>
              <a:rPr lang="ar" sz="900">
                <a:solidFill>
                  <a:srgbClr val="6AA84F"/>
                </a:solidFill>
                <a:latin typeface="Mada"/>
                <a:ea typeface="Mada"/>
                <a:cs typeface="Mada"/>
                <a:sym typeface="Mada"/>
              </a:rPr>
              <a:t> in the basal forebrain which is the main site for Ach. </a:t>
            </a:r>
            <a:r>
              <a:rPr lang="ar" sz="900">
                <a:solidFill>
                  <a:srgbClr val="2F497E"/>
                </a:solidFill>
                <a:latin typeface="Mada"/>
                <a:ea typeface="Mada"/>
                <a:cs typeface="Mada"/>
                <a:sym typeface="Mada"/>
              </a:rPr>
              <a:t>It’s not just Ach, abnormalities of noradrenaline (norepinephrine), 5-HT, glutamate and substance P have also been described. </a:t>
            </a:r>
            <a:endParaRPr sz="900">
              <a:solidFill>
                <a:srgbClr val="2F497E"/>
              </a:solidFill>
              <a:latin typeface="Mada"/>
              <a:ea typeface="Mada"/>
              <a:cs typeface="Mada"/>
              <a:sym typeface="Mada"/>
            </a:endParaRPr>
          </a:p>
          <a:p>
            <a:pPr indent="0" lvl="0" marL="0" rtl="0" algn="l">
              <a:spcBef>
                <a:spcPts val="0"/>
              </a:spcBef>
              <a:spcAft>
                <a:spcPts val="0"/>
              </a:spcAft>
              <a:buNone/>
            </a:pPr>
            <a:r>
              <a:rPr lang="ar" sz="900">
                <a:solidFill>
                  <a:srgbClr val="2F497E"/>
                </a:solidFill>
                <a:latin typeface="Mada"/>
                <a:ea typeface="Mada"/>
                <a:cs typeface="Mada"/>
                <a:sym typeface="Mada"/>
              </a:rPr>
              <a:t>4- Short and long-term memory are both affected but defects in the former are usually more obvious. </a:t>
            </a:r>
            <a:r>
              <a:rPr lang="ar" sz="900">
                <a:solidFill>
                  <a:srgbClr val="2F497E"/>
                </a:solidFill>
                <a:latin typeface="Mada"/>
                <a:ea typeface="Mada"/>
                <a:cs typeface="Mada"/>
                <a:sym typeface="Mada"/>
              </a:rPr>
              <a:t>This is not ‘short-term memory loss’ which technically refers to loss of working memory, e.g. digit span, which is preserved in AD.</a:t>
            </a:r>
            <a:endParaRPr sz="900">
              <a:solidFill>
                <a:srgbClr val="2F497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rgbClr val="2F497E"/>
              </a:solidFill>
              <a:latin typeface="Mada"/>
              <a:ea typeface="Mada"/>
              <a:cs typeface="Mada"/>
              <a:sym typeface="Mada"/>
            </a:endParaRPr>
          </a:p>
          <a:p>
            <a:pPr indent="0" lvl="0" marL="0" rtl="0" algn="l">
              <a:spcBef>
                <a:spcPts val="0"/>
              </a:spcBef>
              <a:spcAft>
                <a:spcPts val="0"/>
              </a:spcAft>
              <a:buNone/>
            </a:pPr>
            <a:r>
              <a:t/>
            </a:r>
            <a:endParaRPr sz="900">
              <a:solidFill>
                <a:srgbClr val="2F497E"/>
              </a:solidFill>
              <a:latin typeface="Mada"/>
              <a:ea typeface="Mada"/>
              <a:cs typeface="Mada"/>
              <a:sym typeface="Mada"/>
            </a:endParaRPr>
          </a:p>
        </p:txBody>
      </p:sp>
      <p:cxnSp>
        <p:nvCxnSpPr>
          <p:cNvPr id="331" name="Google Shape;331;p21"/>
          <p:cNvCxnSpPr/>
          <p:nvPr/>
        </p:nvCxnSpPr>
        <p:spPr>
          <a:xfrm rot="10800000">
            <a:off x="31875" y="9221000"/>
            <a:ext cx="7612800" cy="0"/>
          </a:xfrm>
          <a:prstGeom prst="straightConnector1">
            <a:avLst/>
          </a:prstGeom>
          <a:noFill/>
          <a:ln cap="flat" cmpd="sng" w="28575">
            <a:solidFill>
              <a:schemeClr val="accent3"/>
            </a:solidFill>
            <a:prstDash val="dot"/>
            <a:round/>
            <a:headEnd len="med" w="med" type="none"/>
            <a:tailEnd len="med" w="med" type="none"/>
          </a:ln>
        </p:spPr>
      </p:cxnSp>
      <p:sp>
        <p:nvSpPr>
          <p:cNvPr id="332" name="Google Shape;332;p21"/>
          <p:cNvSpPr txBox="1"/>
          <p:nvPr/>
        </p:nvSpPr>
        <p:spPr>
          <a:xfrm>
            <a:off x="7861325" y="3050675"/>
            <a:ext cx="422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333" name="Google Shape;333;p21"/>
          <p:cNvSpPr txBox="1"/>
          <p:nvPr/>
        </p:nvSpPr>
        <p:spPr>
          <a:xfrm>
            <a:off x="142675" y="7524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Introduction </a:t>
            </a:r>
            <a:endParaRPr b="1" sz="2200">
              <a:highlight>
                <a:schemeClr val="accent5"/>
              </a:highlight>
              <a:latin typeface="Mada"/>
              <a:ea typeface="Mada"/>
              <a:cs typeface="Mada"/>
              <a:sym typeface="Mada"/>
            </a:endParaRPr>
          </a:p>
        </p:txBody>
      </p:sp>
      <p:sp>
        <p:nvSpPr>
          <p:cNvPr id="334" name="Google Shape;334;p21"/>
          <p:cNvSpPr txBox="1"/>
          <p:nvPr/>
        </p:nvSpPr>
        <p:spPr>
          <a:xfrm>
            <a:off x="304300" y="1150325"/>
            <a:ext cx="7192500" cy="2201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solidFill>
                  <a:srgbClr val="6AA84F"/>
                </a:solidFill>
                <a:latin typeface="Mada"/>
                <a:ea typeface="Mada"/>
                <a:cs typeface="Mada"/>
                <a:sym typeface="Mada"/>
              </a:rPr>
              <a:t>Alzheimer’s disease is the </a:t>
            </a:r>
            <a:r>
              <a:rPr b="1" lang="ar" sz="1200">
                <a:solidFill>
                  <a:srgbClr val="6AA84F"/>
                </a:solidFill>
                <a:latin typeface="Mada"/>
                <a:ea typeface="Mada"/>
                <a:cs typeface="Mada"/>
                <a:sym typeface="Mada"/>
              </a:rPr>
              <a:t>most common form of dementia (50%)</a:t>
            </a:r>
            <a:r>
              <a:rPr lang="ar" sz="1200">
                <a:solidFill>
                  <a:srgbClr val="6AA84F"/>
                </a:solidFill>
                <a:latin typeface="Mada"/>
                <a:ea typeface="Mada"/>
                <a:cs typeface="Mada"/>
                <a:sym typeface="Mada"/>
              </a:rPr>
              <a:t>. It increases in prevalence with age and is</a:t>
            </a:r>
            <a:r>
              <a:rPr lang="ar" sz="1200">
                <a:solidFill>
                  <a:srgbClr val="2F497E"/>
                </a:solidFill>
                <a:latin typeface="Mada"/>
                <a:ea typeface="Mada"/>
                <a:cs typeface="Mada"/>
                <a:sym typeface="Mada"/>
              </a:rPr>
              <a:t> </a:t>
            </a:r>
            <a:r>
              <a:rPr lang="ar" sz="1200">
                <a:latin typeface="Mada"/>
                <a:ea typeface="Mada"/>
                <a:cs typeface="Mada"/>
                <a:sym typeface="Mada"/>
              </a:rPr>
              <a:t>uncommon</a:t>
            </a:r>
            <a:r>
              <a:rPr lang="ar" sz="1200">
                <a:latin typeface="Mada"/>
                <a:ea typeface="Mada"/>
                <a:cs typeface="Mada"/>
                <a:sym typeface="Mada"/>
              </a:rPr>
              <a:t> in people under 60 years.</a:t>
            </a:r>
            <a:endParaRPr sz="1200">
              <a:latin typeface="Mada"/>
              <a:ea typeface="Mada"/>
              <a:cs typeface="Mada"/>
              <a:sym typeface="Mada"/>
            </a:endParaRPr>
          </a:p>
          <a:p>
            <a:pPr indent="-304800" lvl="0" marL="457200" rtl="0" algn="l">
              <a:spcBef>
                <a:spcPts val="0"/>
              </a:spcBef>
              <a:spcAft>
                <a:spcPts val="0"/>
              </a:spcAft>
              <a:buClr>
                <a:schemeClr val="accent1"/>
              </a:buClr>
              <a:buSzPts val="1200"/>
              <a:buFont typeface="Mada"/>
              <a:buChar char="●"/>
            </a:pPr>
            <a:r>
              <a:rPr b="1" lang="ar" sz="1200">
                <a:solidFill>
                  <a:schemeClr val="accent1"/>
                </a:solidFill>
                <a:latin typeface="Mada"/>
                <a:ea typeface="Mada"/>
                <a:cs typeface="Mada"/>
                <a:sym typeface="Mada"/>
              </a:rPr>
              <a:t>Risk factors:</a:t>
            </a:r>
            <a:endParaRPr b="1" sz="1200">
              <a:solidFill>
                <a:schemeClr val="accent1"/>
              </a:solidFill>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Major risk factors:</a:t>
            </a:r>
            <a:endParaRPr b="1" sz="1200">
              <a:latin typeface="Mada"/>
              <a:ea typeface="Mada"/>
              <a:cs typeface="Mada"/>
              <a:sym typeface="Mada"/>
            </a:endParaRPr>
          </a:p>
          <a:p>
            <a:pPr indent="-162600" lvl="2" marL="11916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Increasing age (Main risk factor)</a:t>
            </a:r>
            <a:endParaRPr b="1" sz="1200">
              <a:solidFill>
                <a:srgbClr val="CC0000"/>
              </a:solidFill>
              <a:latin typeface="Mada"/>
              <a:ea typeface="Mada"/>
              <a:cs typeface="Mada"/>
              <a:sym typeface="Mada"/>
            </a:endParaRPr>
          </a:p>
          <a:p>
            <a:pPr indent="-162600" lvl="2" marL="1191600" rtl="0" algn="l">
              <a:spcBef>
                <a:spcPts val="0"/>
              </a:spcBef>
              <a:spcAft>
                <a:spcPts val="0"/>
              </a:spcAft>
              <a:buSzPts val="1200"/>
              <a:buFont typeface="Mada"/>
              <a:buChar char="■"/>
            </a:pPr>
            <a:r>
              <a:rPr b="1" lang="ar" sz="1200">
                <a:latin typeface="Mada"/>
                <a:ea typeface="Mada"/>
                <a:cs typeface="Mada"/>
                <a:sym typeface="Mada"/>
              </a:rPr>
              <a:t>(APOE ε4) The E4 allele for Apolipoprotein E on chromosome 19</a:t>
            </a:r>
            <a:r>
              <a:rPr b="1" baseline="30000" lang="ar" sz="1200">
                <a:solidFill>
                  <a:srgbClr val="6AA84F"/>
                </a:solidFill>
                <a:latin typeface="Mada"/>
                <a:ea typeface="Mada"/>
                <a:cs typeface="Mada"/>
                <a:sym typeface="Mada"/>
              </a:rPr>
              <a:t>1</a:t>
            </a:r>
            <a:endParaRPr baseline="30000" sz="1100">
              <a:solidFill>
                <a:srgbClr val="6AA84F"/>
              </a:solidFill>
              <a:latin typeface="Mada"/>
              <a:ea typeface="Mada"/>
              <a:cs typeface="Mada"/>
              <a:sym typeface="Mada"/>
            </a:endParaRPr>
          </a:p>
          <a:p>
            <a:pPr indent="-162600" lvl="2" marL="1191600" rtl="0" algn="l">
              <a:spcBef>
                <a:spcPts val="0"/>
              </a:spcBef>
              <a:spcAft>
                <a:spcPts val="0"/>
              </a:spcAft>
              <a:buSzPts val="1200"/>
              <a:buFont typeface="Mada"/>
              <a:buChar char="■"/>
            </a:pPr>
            <a:r>
              <a:rPr b="1" lang="ar" sz="1200">
                <a:latin typeface="Mada"/>
                <a:ea typeface="Mada"/>
                <a:cs typeface="Mada"/>
                <a:sym typeface="Mada"/>
              </a:rPr>
              <a:t>Down Syndrome </a:t>
            </a:r>
            <a:r>
              <a:rPr lang="ar" sz="1100">
                <a:solidFill>
                  <a:srgbClr val="6AA84F"/>
                </a:solidFill>
                <a:latin typeface="Mada"/>
                <a:ea typeface="Mada"/>
                <a:cs typeface="Mada"/>
                <a:sym typeface="Mada"/>
              </a:rPr>
              <a:t>(Almost 100% of them will get alzheimer</a:t>
            </a:r>
            <a:r>
              <a:rPr lang="ar" sz="1100">
                <a:solidFill>
                  <a:srgbClr val="6AA84F"/>
                </a:solidFill>
                <a:latin typeface="Mada"/>
                <a:ea typeface="Mada"/>
                <a:cs typeface="Mada"/>
                <a:sym typeface="Mada"/>
              </a:rPr>
              <a:t> by the age of 40</a:t>
            </a:r>
            <a:r>
              <a:rPr lang="ar" sz="1100">
                <a:latin typeface="Mada"/>
                <a:ea typeface="Mada"/>
                <a:cs typeface="Mada"/>
                <a:sym typeface="Mada"/>
              </a:rPr>
              <a:t> </a:t>
            </a:r>
            <a:r>
              <a:rPr lang="ar" sz="1100">
                <a:solidFill>
                  <a:srgbClr val="999999"/>
                </a:solidFill>
                <a:latin typeface="Mada"/>
                <a:ea typeface="Mada"/>
                <a:cs typeface="Mada"/>
                <a:sym typeface="Mada"/>
              </a:rPr>
              <a:t>(bc APP is located on chromosome 21)</a:t>
            </a:r>
            <a:r>
              <a:rPr lang="ar" sz="1100">
                <a:solidFill>
                  <a:srgbClr val="6AA84F"/>
                </a:solidFill>
                <a:latin typeface="Mada"/>
                <a:ea typeface="Mada"/>
                <a:cs typeface="Mada"/>
                <a:sym typeface="Mada"/>
              </a:rPr>
              <a:t>)</a:t>
            </a:r>
            <a:endParaRPr sz="1100">
              <a:solidFill>
                <a:srgbClr val="6AA84F"/>
              </a:solidFill>
              <a:latin typeface="Mada"/>
              <a:ea typeface="Mada"/>
              <a:cs typeface="Mada"/>
              <a:sym typeface="Mada"/>
            </a:endParaRPr>
          </a:p>
          <a:p>
            <a:pPr indent="-162600" lvl="2" marL="1191600" rtl="0" algn="l">
              <a:spcBef>
                <a:spcPts val="0"/>
              </a:spcBef>
              <a:spcAft>
                <a:spcPts val="0"/>
              </a:spcAft>
              <a:buSzPts val="1200"/>
              <a:buFont typeface="Mada"/>
              <a:buChar char="■"/>
            </a:pPr>
            <a:r>
              <a:rPr b="1" lang="ar" sz="1200">
                <a:latin typeface="Mada"/>
                <a:ea typeface="Mada"/>
                <a:cs typeface="Mada"/>
                <a:sym typeface="Mada"/>
              </a:rPr>
              <a:t>Specific inherited types </a:t>
            </a:r>
            <a:r>
              <a:rPr lang="ar" sz="1200">
                <a:solidFill>
                  <a:srgbClr val="1C4588"/>
                </a:solidFill>
                <a:latin typeface="Mada"/>
                <a:ea typeface="Mada"/>
                <a:cs typeface="Mada"/>
                <a:sym typeface="Mada"/>
              </a:rPr>
              <a:t>(1st-degree relative with AD confers a doubled lifetime risk of  AD.) </a:t>
            </a:r>
            <a:endParaRPr sz="1200">
              <a:solidFill>
                <a:srgbClr val="1C4588"/>
              </a:solidFill>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Mid-life vascular risk factors (DM, HTN, Hyperlipidemia, Lack of exercise) </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solidFill>
                  <a:srgbClr val="6AA84F"/>
                </a:solidFill>
                <a:latin typeface="Mada"/>
                <a:ea typeface="Mada"/>
                <a:cs typeface="Mada"/>
                <a:sym typeface="Mada"/>
              </a:rPr>
              <a:t>Repetitive</a:t>
            </a:r>
            <a:r>
              <a:rPr b="1" lang="ar" sz="1200">
                <a:solidFill>
                  <a:srgbClr val="6AA84F"/>
                </a:solidFill>
                <a:latin typeface="Mada"/>
                <a:ea typeface="Mada"/>
                <a:cs typeface="Mada"/>
                <a:sym typeface="Mada"/>
              </a:rPr>
              <a:t> </a:t>
            </a:r>
            <a:r>
              <a:rPr b="1" lang="ar" sz="1200">
                <a:latin typeface="Mada"/>
                <a:ea typeface="Mada"/>
                <a:cs typeface="Mada"/>
                <a:sym typeface="Mada"/>
              </a:rPr>
              <a:t>Brain trauma</a:t>
            </a:r>
            <a:endParaRPr b="1" sz="1200">
              <a:latin typeface="Mada"/>
              <a:ea typeface="Mada"/>
              <a:cs typeface="Mada"/>
              <a:sym typeface="Mada"/>
            </a:endParaRPr>
          </a:p>
        </p:txBody>
      </p:sp>
      <p:sp>
        <p:nvSpPr>
          <p:cNvPr id="335" name="Google Shape;335;p21"/>
          <p:cNvSpPr txBox="1"/>
          <p:nvPr/>
        </p:nvSpPr>
        <p:spPr>
          <a:xfrm>
            <a:off x="142675" y="3334625"/>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Pathogenesis </a:t>
            </a:r>
            <a:endParaRPr b="1" sz="2200">
              <a:highlight>
                <a:schemeClr val="accent5"/>
              </a:highlight>
              <a:latin typeface="Mada"/>
              <a:ea typeface="Mada"/>
              <a:cs typeface="Mada"/>
              <a:sym typeface="Mada"/>
            </a:endParaRPr>
          </a:p>
        </p:txBody>
      </p:sp>
      <p:sp>
        <p:nvSpPr>
          <p:cNvPr id="336" name="Google Shape;336;p21"/>
          <p:cNvSpPr txBox="1"/>
          <p:nvPr/>
        </p:nvSpPr>
        <p:spPr>
          <a:xfrm>
            <a:off x="8257600" y="1390100"/>
            <a:ext cx="39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337" name="Google Shape;337;p21"/>
          <p:cNvSpPr txBox="1"/>
          <p:nvPr/>
        </p:nvSpPr>
        <p:spPr>
          <a:xfrm>
            <a:off x="267450" y="3785225"/>
            <a:ext cx="69183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brain in Alzheimer’s disease is macroscopically atrophic, particularly the cerebral cortex and </a:t>
            </a:r>
            <a:r>
              <a:rPr b="1" lang="ar" sz="1200" u="sng">
                <a:solidFill>
                  <a:srgbClr val="CC0000"/>
                </a:solidFill>
                <a:latin typeface="Mada"/>
                <a:ea typeface="Mada"/>
                <a:cs typeface="Mada"/>
                <a:sym typeface="Mada"/>
              </a:rPr>
              <a:t>hippocampus</a:t>
            </a:r>
            <a:r>
              <a:rPr lang="ar" sz="1200">
                <a:solidFill>
                  <a:srgbClr val="6AA84F"/>
                </a:solidFill>
                <a:latin typeface="Mada"/>
                <a:ea typeface="Mada"/>
                <a:cs typeface="Mada"/>
                <a:sym typeface="Mada"/>
              </a:rPr>
              <a:t>. Histologically, the disease is characterised by the presence of senile plaques and neurofibrillary tangles in the cerebral cortex. </a:t>
            </a:r>
            <a:r>
              <a:rPr b="1" lang="ar" sz="1200" u="sng">
                <a:solidFill>
                  <a:srgbClr val="CC0000"/>
                </a:solidFill>
                <a:latin typeface="Mada"/>
                <a:ea typeface="Mada"/>
                <a:cs typeface="Mada"/>
                <a:sym typeface="Mada"/>
              </a:rPr>
              <a:t>Tangles</a:t>
            </a:r>
            <a:r>
              <a:rPr b="1" lang="ar" sz="1200">
                <a:solidFill>
                  <a:srgbClr val="CC0000"/>
                </a:solidFill>
                <a:latin typeface="Mada"/>
                <a:ea typeface="Mada"/>
                <a:cs typeface="Mada"/>
                <a:sym typeface="Mada"/>
              </a:rPr>
              <a:t> and </a:t>
            </a:r>
            <a:r>
              <a:rPr b="1" lang="ar" sz="1200" u="sng">
                <a:solidFill>
                  <a:srgbClr val="CC0000"/>
                </a:solidFill>
                <a:latin typeface="Mada"/>
                <a:ea typeface="Mada"/>
                <a:cs typeface="Mada"/>
                <a:sym typeface="Mada"/>
              </a:rPr>
              <a:t>plaques</a:t>
            </a:r>
            <a:r>
              <a:rPr b="1" lang="ar" sz="1200">
                <a:solidFill>
                  <a:srgbClr val="CC0000"/>
                </a:solidFill>
                <a:latin typeface="Mada"/>
                <a:ea typeface="Mada"/>
                <a:cs typeface="Mada"/>
                <a:sym typeface="Mada"/>
              </a:rPr>
              <a:t> are pathological hallmarks in Alzheimer’s disease.</a:t>
            </a:r>
            <a:r>
              <a:rPr b="1" baseline="30000" lang="ar" sz="1200">
                <a:solidFill>
                  <a:srgbClr val="2F497E"/>
                </a:solidFill>
                <a:latin typeface="Mada"/>
                <a:ea typeface="Mada"/>
                <a:cs typeface="Mada"/>
                <a:sym typeface="Mada"/>
              </a:rPr>
              <a:t>2</a:t>
            </a:r>
            <a:endParaRPr b="1" baseline="30000" sz="1200">
              <a:solidFill>
                <a:srgbClr val="2F497E"/>
              </a:solidFill>
              <a:latin typeface="Mada"/>
              <a:ea typeface="Mada"/>
              <a:cs typeface="Mada"/>
              <a:sym typeface="Mada"/>
            </a:endParaRPr>
          </a:p>
        </p:txBody>
      </p:sp>
      <p:pic>
        <p:nvPicPr>
          <p:cNvPr id="338" name="Google Shape;338;p21"/>
          <p:cNvPicPr preferRelativeResize="0"/>
          <p:nvPr/>
        </p:nvPicPr>
        <p:blipFill>
          <a:blip r:embed="rId3">
            <a:alphaModFix/>
          </a:blip>
          <a:stretch>
            <a:fillRect/>
          </a:stretch>
        </p:blipFill>
        <p:spPr>
          <a:xfrm>
            <a:off x="7801400" y="3334625"/>
            <a:ext cx="2178249" cy="897175"/>
          </a:xfrm>
          <a:prstGeom prst="rect">
            <a:avLst/>
          </a:prstGeom>
          <a:noFill/>
          <a:ln>
            <a:noFill/>
          </a:ln>
        </p:spPr>
      </p:pic>
      <p:sp>
        <p:nvSpPr>
          <p:cNvPr id="339" name="Google Shape;339;p21"/>
          <p:cNvSpPr txBox="1"/>
          <p:nvPr/>
        </p:nvSpPr>
        <p:spPr>
          <a:xfrm>
            <a:off x="79394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Normal</a:t>
            </a:r>
            <a:endParaRPr b="1" sz="1200">
              <a:latin typeface="Mada"/>
              <a:ea typeface="Mada"/>
              <a:cs typeface="Mada"/>
              <a:sym typeface="Mada"/>
            </a:endParaRPr>
          </a:p>
        </p:txBody>
      </p:sp>
      <p:sp>
        <p:nvSpPr>
          <p:cNvPr id="340" name="Google Shape;340;p21"/>
          <p:cNvSpPr txBox="1"/>
          <p:nvPr/>
        </p:nvSpPr>
        <p:spPr>
          <a:xfrm>
            <a:off x="90288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Atrophic</a:t>
            </a:r>
            <a:endParaRPr b="1" sz="1200">
              <a:latin typeface="Mada"/>
              <a:ea typeface="Mada"/>
              <a:cs typeface="Mada"/>
              <a:sym typeface="Mada"/>
            </a:endParaRPr>
          </a:p>
        </p:txBody>
      </p:sp>
      <p:pic>
        <p:nvPicPr>
          <p:cNvPr id="341" name="Google Shape;341;p21"/>
          <p:cNvPicPr preferRelativeResize="0"/>
          <p:nvPr/>
        </p:nvPicPr>
        <p:blipFill>
          <a:blip r:embed="rId4">
            <a:alphaModFix/>
          </a:blip>
          <a:stretch>
            <a:fillRect/>
          </a:stretch>
        </p:blipFill>
        <p:spPr>
          <a:xfrm>
            <a:off x="6160649" y="3165875"/>
            <a:ext cx="1336152" cy="689400"/>
          </a:xfrm>
          <a:prstGeom prst="rect">
            <a:avLst/>
          </a:prstGeom>
          <a:noFill/>
          <a:ln>
            <a:noFill/>
          </a:ln>
        </p:spPr>
      </p:pic>
      <p:sp>
        <p:nvSpPr>
          <p:cNvPr id="342" name="Google Shape;342;p21"/>
          <p:cNvSpPr/>
          <p:nvPr/>
        </p:nvSpPr>
        <p:spPr>
          <a:xfrm>
            <a:off x="131150" y="4723825"/>
            <a:ext cx="1639200" cy="11685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Mada"/>
                <a:ea typeface="Mada"/>
                <a:cs typeface="Mada"/>
                <a:sym typeface="Mada"/>
              </a:rPr>
              <a:t>Defects in the mechanisms for </a:t>
            </a:r>
            <a:r>
              <a:rPr b="1" lang="ar" sz="1100">
                <a:latin typeface="Mada"/>
                <a:ea typeface="Mada"/>
                <a:cs typeface="Mada"/>
                <a:sym typeface="Mada"/>
              </a:rPr>
              <a:t>clearing amyloid beta</a:t>
            </a:r>
            <a:r>
              <a:rPr lang="ar" sz="1100">
                <a:latin typeface="Mada"/>
                <a:ea typeface="Mada"/>
                <a:cs typeface="Mada"/>
                <a:sym typeface="Mada"/>
              </a:rPr>
              <a:t> results in its accumulation and form </a:t>
            </a:r>
            <a:r>
              <a:rPr b="1" lang="ar" sz="1100">
                <a:solidFill>
                  <a:srgbClr val="CC0000"/>
                </a:solidFill>
                <a:latin typeface="Mada"/>
                <a:ea typeface="Mada"/>
                <a:cs typeface="Mada"/>
                <a:sym typeface="Mada"/>
              </a:rPr>
              <a:t>senile plaques</a:t>
            </a:r>
            <a:endParaRPr b="1" sz="1100">
              <a:solidFill>
                <a:srgbClr val="CC0000"/>
              </a:solidFill>
              <a:latin typeface="Mada"/>
              <a:ea typeface="Mada"/>
              <a:cs typeface="Mada"/>
              <a:sym typeface="Mada"/>
            </a:endParaRPr>
          </a:p>
        </p:txBody>
      </p:sp>
      <p:sp>
        <p:nvSpPr>
          <p:cNvPr id="343" name="Google Shape;343;p21"/>
          <p:cNvSpPr/>
          <p:nvPr/>
        </p:nvSpPr>
        <p:spPr>
          <a:xfrm>
            <a:off x="1929450" y="4723825"/>
            <a:ext cx="1964100" cy="11685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Mada"/>
                <a:ea typeface="Mada"/>
                <a:cs typeface="Mada"/>
                <a:sym typeface="Mada"/>
              </a:rPr>
              <a:t>Abnormal accumulation of </a:t>
            </a:r>
            <a:r>
              <a:rPr b="1" lang="ar" sz="1100">
                <a:latin typeface="Mada"/>
                <a:ea typeface="Mada"/>
                <a:cs typeface="Mada"/>
                <a:sym typeface="Mada"/>
              </a:rPr>
              <a:t>hyperphosphorylated tau protein</a:t>
            </a:r>
            <a:r>
              <a:rPr lang="ar" sz="1100">
                <a:latin typeface="Mada"/>
                <a:ea typeface="Mada"/>
                <a:cs typeface="Mada"/>
                <a:sym typeface="Mada"/>
              </a:rPr>
              <a:t> results in accumulation and the formation of </a:t>
            </a:r>
            <a:r>
              <a:rPr b="1" lang="ar" sz="1100">
                <a:solidFill>
                  <a:srgbClr val="CC0000"/>
                </a:solidFill>
                <a:latin typeface="Mada"/>
                <a:ea typeface="Mada"/>
                <a:cs typeface="Mada"/>
                <a:sym typeface="Mada"/>
              </a:rPr>
              <a:t>neurofibrillary tangles</a:t>
            </a:r>
            <a:r>
              <a:rPr lang="ar" sz="1100">
                <a:latin typeface="Mada"/>
                <a:ea typeface="Mada"/>
                <a:cs typeface="Mada"/>
                <a:sym typeface="Mada"/>
              </a:rPr>
              <a:t>. </a:t>
            </a:r>
            <a:endParaRPr sz="1100">
              <a:latin typeface="Mada"/>
              <a:ea typeface="Mada"/>
              <a:cs typeface="Mada"/>
              <a:sym typeface="Mada"/>
            </a:endParaRPr>
          </a:p>
        </p:txBody>
      </p:sp>
      <p:sp>
        <p:nvSpPr>
          <p:cNvPr id="344" name="Google Shape;344;p21"/>
          <p:cNvSpPr/>
          <p:nvPr/>
        </p:nvSpPr>
        <p:spPr>
          <a:xfrm>
            <a:off x="4045800" y="4723825"/>
            <a:ext cx="1673700" cy="11685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latin typeface="Mada"/>
                <a:ea typeface="Mada"/>
                <a:cs typeface="Mada"/>
                <a:sym typeface="Mada"/>
              </a:rPr>
              <a:t>The resultant </a:t>
            </a:r>
            <a:r>
              <a:rPr b="1" lang="ar" sz="1100">
                <a:solidFill>
                  <a:srgbClr val="CC0000"/>
                </a:solidFill>
                <a:latin typeface="Mada"/>
                <a:ea typeface="Mada"/>
                <a:cs typeface="Mada"/>
                <a:sym typeface="Mada"/>
              </a:rPr>
              <a:t>loss of neurons and synapses</a:t>
            </a:r>
            <a:r>
              <a:rPr lang="ar" sz="1100">
                <a:latin typeface="Mada"/>
                <a:ea typeface="Mada"/>
                <a:cs typeface="Mada"/>
                <a:sym typeface="Mada"/>
              </a:rPr>
              <a:t> is responsible for</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the clinical profile</a:t>
            </a:r>
            <a:endParaRPr sz="1100">
              <a:latin typeface="Mada"/>
              <a:ea typeface="Mada"/>
              <a:cs typeface="Mada"/>
              <a:sym typeface="Mada"/>
            </a:endParaRPr>
          </a:p>
          <a:p>
            <a:pPr indent="0" lvl="0" marL="0" rtl="0" algn="ctr">
              <a:spcBef>
                <a:spcPts val="0"/>
              </a:spcBef>
              <a:spcAft>
                <a:spcPts val="0"/>
              </a:spcAft>
              <a:buNone/>
            </a:pPr>
            <a:r>
              <a:rPr b="1" lang="ar" sz="900">
                <a:solidFill>
                  <a:srgbClr val="6AA84F"/>
                </a:solidFill>
                <a:latin typeface="Mada"/>
                <a:ea typeface="Mada"/>
                <a:cs typeface="Mada"/>
                <a:sym typeface="Mada"/>
              </a:rPr>
              <a:t>(Synapses are lost first)</a:t>
            </a:r>
            <a:endParaRPr b="1" sz="900">
              <a:solidFill>
                <a:srgbClr val="6AA84F"/>
              </a:solidFill>
              <a:latin typeface="Mada"/>
              <a:ea typeface="Mada"/>
              <a:cs typeface="Mada"/>
              <a:sym typeface="Mada"/>
            </a:endParaRPr>
          </a:p>
        </p:txBody>
      </p:sp>
      <p:sp>
        <p:nvSpPr>
          <p:cNvPr id="345" name="Google Shape;345;p21"/>
          <p:cNvSpPr/>
          <p:nvPr/>
        </p:nvSpPr>
        <p:spPr>
          <a:xfrm>
            <a:off x="5913200" y="4723825"/>
            <a:ext cx="1556100" cy="11685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latin typeface="Mada"/>
                <a:ea typeface="Mada"/>
                <a:cs typeface="Mada"/>
                <a:sym typeface="Mada"/>
              </a:rPr>
              <a:t>The neuronal loss in the </a:t>
            </a:r>
            <a:r>
              <a:rPr b="1" lang="ar" sz="1100">
                <a:latin typeface="Mada"/>
                <a:ea typeface="Mada"/>
                <a:cs typeface="Mada"/>
                <a:sym typeface="Mada"/>
              </a:rPr>
              <a:t>basal forebrain region</a:t>
            </a:r>
            <a:r>
              <a:rPr lang="ar" sz="1100">
                <a:latin typeface="Mada"/>
                <a:ea typeface="Mada"/>
                <a:cs typeface="Mada"/>
                <a:sym typeface="Mada"/>
              </a:rPr>
              <a:t> is responsible</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for a </a:t>
            </a:r>
            <a:r>
              <a:rPr b="1" lang="ar" sz="1100">
                <a:solidFill>
                  <a:srgbClr val="CC0000"/>
                </a:solidFill>
                <a:latin typeface="Mada"/>
                <a:ea typeface="Mada"/>
                <a:cs typeface="Mada"/>
                <a:sym typeface="Mada"/>
              </a:rPr>
              <a:t>cholinergic deficit</a:t>
            </a:r>
            <a:r>
              <a:rPr lang="ar" sz="1100">
                <a:latin typeface="Mada"/>
                <a:ea typeface="Mada"/>
                <a:cs typeface="Mada"/>
                <a:sym typeface="Mada"/>
              </a:rPr>
              <a:t>.</a:t>
            </a:r>
            <a:r>
              <a:rPr baseline="30000" lang="ar" sz="1100">
                <a:solidFill>
                  <a:srgbClr val="6AA84F"/>
                </a:solidFill>
                <a:latin typeface="Mada"/>
                <a:ea typeface="Mada"/>
                <a:cs typeface="Mada"/>
                <a:sym typeface="Mada"/>
              </a:rPr>
              <a:t>3</a:t>
            </a:r>
            <a:endParaRPr baseline="30000" sz="1100">
              <a:solidFill>
                <a:srgbClr val="6AA84F"/>
              </a:solidFill>
              <a:latin typeface="Mada"/>
              <a:ea typeface="Mada"/>
              <a:cs typeface="Mada"/>
              <a:sym typeface="Mada"/>
            </a:endParaRPr>
          </a:p>
        </p:txBody>
      </p:sp>
      <p:sp>
        <p:nvSpPr>
          <p:cNvPr id="346" name="Google Shape;346;p21"/>
          <p:cNvSpPr txBox="1"/>
          <p:nvPr/>
        </p:nvSpPr>
        <p:spPr>
          <a:xfrm>
            <a:off x="142675" y="60524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Clinical features </a:t>
            </a:r>
            <a:endParaRPr b="1" sz="2200">
              <a:highlight>
                <a:schemeClr val="accent5"/>
              </a:highlight>
              <a:latin typeface="Mada"/>
              <a:ea typeface="Mada"/>
              <a:cs typeface="Mada"/>
              <a:sym typeface="Mada"/>
            </a:endParaRPr>
          </a:p>
        </p:txBody>
      </p:sp>
      <p:sp>
        <p:nvSpPr>
          <p:cNvPr id="347" name="Google Shape;347;p21"/>
          <p:cNvSpPr txBox="1"/>
          <p:nvPr/>
        </p:nvSpPr>
        <p:spPr>
          <a:xfrm>
            <a:off x="290475" y="6458950"/>
            <a:ext cx="7095600" cy="2031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Decreased memory</a:t>
            </a:r>
            <a:r>
              <a:rPr baseline="30000" lang="ar" sz="1200">
                <a:solidFill>
                  <a:srgbClr val="2F497E"/>
                </a:solidFill>
                <a:latin typeface="Mada"/>
                <a:ea typeface="Mada"/>
                <a:cs typeface="Mada"/>
                <a:sym typeface="Mada"/>
              </a:rPr>
              <a:t>4</a:t>
            </a:r>
            <a:r>
              <a:rPr b="1" lang="ar" sz="1200">
                <a:solidFill>
                  <a:srgbClr val="CC0000"/>
                </a:solidFill>
                <a:latin typeface="Mada"/>
                <a:ea typeface="Mada"/>
                <a:cs typeface="Mada"/>
                <a:sym typeface="Mada"/>
              </a:rPr>
              <a:t> and new learning is the hallmark of the condition. </a:t>
            </a:r>
            <a:r>
              <a:rPr lang="ar" sz="1200">
                <a:solidFill>
                  <a:srgbClr val="2F497E"/>
                </a:solidFill>
                <a:latin typeface="Mada"/>
                <a:ea typeface="Mada"/>
                <a:cs typeface="Mada"/>
                <a:sym typeface="Mada"/>
              </a:rPr>
              <a:t>Hence, patients present with </a:t>
            </a:r>
            <a:r>
              <a:rPr b="1" lang="ar" sz="1200">
                <a:solidFill>
                  <a:srgbClr val="2F497E"/>
                </a:solidFill>
                <a:latin typeface="Mada"/>
                <a:ea typeface="Mada"/>
                <a:cs typeface="Mada"/>
                <a:sym typeface="Mada"/>
              </a:rPr>
              <a:t>gradual</a:t>
            </a:r>
            <a:r>
              <a:rPr lang="ar" sz="1200">
                <a:solidFill>
                  <a:srgbClr val="2F497E"/>
                </a:solidFill>
                <a:latin typeface="Mada"/>
                <a:ea typeface="Mada"/>
                <a:cs typeface="Mada"/>
                <a:sym typeface="Mada"/>
              </a:rPr>
              <a:t> impairment of memory, usually in association with disorders of other cortical functions.</a:t>
            </a:r>
            <a:endParaRPr sz="1200">
              <a:solidFill>
                <a:srgbClr val="2F497E"/>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Language impairment:</a:t>
            </a:r>
            <a:r>
              <a:rPr lang="ar" sz="1200">
                <a:latin typeface="Mada"/>
                <a:ea typeface="Mada"/>
                <a:cs typeface="Mada"/>
                <a:sym typeface="Mada"/>
              </a:rPr>
              <a:t> Word finding difficulties with circumlocution and anomia.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Executive dysfunction</a:t>
            </a:r>
            <a:r>
              <a:rPr lang="ar" sz="1200">
                <a:solidFill>
                  <a:srgbClr val="6AA84F"/>
                </a:solidFill>
                <a:latin typeface="Mada"/>
                <a:ea typeface="Mada"/>
                <a:cs typeface="Mada"/>
                <a:sym typeface="Mada"/>
              </a:rPr>
              <a:t> (Inability to use tools or instruments)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Apraxia</a:t>
            </a:r>
            <a:r>
              <a:rPr lang="ar" sz="1200">
                <a:latin typeface="Mada"/>
                <a:ea typeface="Mada"/>
                <a:cs typeface="Mada"/>
                <a:sym typeface="Mada"/>
              </a:rPr>
              <a:t> </a:t>
            </a:r>
            <a:r>
              <a:rPr lang="ar" sz="1200">
                <a:solidFill>
                  <a:srgbClr val="999999"/>
                </a:solidFill>
                <a:latin typeface="Mada"/>
                <a:ea typeface="Mada"/>
                <a:cs typeface="Mada"/>
                <a:sym typeface="Mada"/>
              </a:rPr>
              <a:t>(inability to perform learned (familiar) movements on command)</a:t>
            </a:r>
            <a:r>
              <a:rPr lang="ar" sz="1200">
                <a:latin typeface="Mada"/>
                <a:ea typeface="Mada"/>
                <a:cs typeface="Mada"/>
                <a:sym typeface="Mada"/>
              </a:rPr>
              <a:t>, Unawareness of illness,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Visual-spatial impairments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Passivity</a:t>
            </a:r>
            <a:r>
              <a:rPr lang="ar" sz="1200">
                <a:latin typeface="Mada"/>
                <a:ea typeface="Mada"/>
                <a:cs typeface="Mada"/>
                <a:sym typeface="Mada"/>
              </a:rPr>
              <a:t>, apathy </a:t>
            </a:r>
            <a:r>
              <a:rPr lang="ar" sz="1200">
                <a:solidFill>
                  <a:srgbClr val="6AA84F"/>
                </a:solidFill>
                <a:latin typeface="Mada"/>
                <a:ea typeface="Mada"/>
                <a:cs typeface="Mada"/>
                <a:sym typeface="Mada"/>
              </a:rPr>
              <a:t>(</a:t>
            </a:r>
            <a:r>
              <a:rPr lang="ar" sz="1200">
                <a:solidFill>
                  <a:srgbClr val="6AA84F"/>
                </a:solidFill>
              </a:rPr>
              <a:t>لا مبالاة</a:t>
            </a:r>
            <a:r>
              <a:rPr lang="ar" sz="1200">
                <a:solidFill>
                  <a:srgbClr val="6AA84F"/>
                </a:solidFill>
                <a:latin typeface="Mada"/>
                <a:ea typeface="Mada"/>
                <a:cs typeface="Mada"/>
                <a:sym typeface="Mada"/>
              </a:rPr>
              <a:t>)</a:t>
            </a:r>
            <a:r>
              <a:rPr lang="ar" sz="1200">
                <a:latin typeface="Mada"/>
                <a:ea typeface="Mada"/>
                <a:cs typeface="Mada"/>
                <a:sym typeface="Mada"/>
              </a:rPr>
              <a:t> &gt; agitation </a:t>
            </a:r>
            <a:r>
              <a:rPr lang="ar" sz="1200">
                <a:solidFill>
                  <a:srgbClr val="6AA84F"/>
                </a:solidFill>
                <a:latin typeface="Mada"/>
                <a:ea typeface="Mada"/>
                <a:cs typeface="Mada"/>
                <a:sym typeface="Mada"/>
              </a:rPr>
              <a:t>(e.g. at a funeral they may not show any emotions)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Delusions</a:t>
            </a:r>
            <a:r>
              <a:rPr lang="ar" sz="1200">
                <a:latin typeface="Mada"/>
                <a:ea typeface="Mada"/>
                <a:cs typeface="Mada"/>
                <a:sym typeface="Mada"/>
              </a:rPr>
              <a:t> </a:t>
            </a:r>
            <a:r>
              <a:rPr lang="ar" sz="1200">
                <a:solidFill>
                  <a:srgbClr val="6AA84F"/>
                </a:solidFill>
                <a:latin typeface="Mada"/>
                <a:ea typeface="Mada"/>
                <a:cs typeface="Mada"/>
                <a:sym typeface="Mada"/>
              </a:rPr>
              <a:t>(Abnormal thoughts/ideas e.g. they will think that someone is trying to get in the house and kill them)</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Depression, Circadian rhythm disturbances (sundowning), Weight loss</a:t>
            </a:r>
            <a:endParaRPr sz="1200">
              <a:latin typeface="Mada"/>
              <a:ea typeface="Mada"/>
              <a:cs typeface="Mada"/>
              <a:sym typeface="Mada"/>
            </a:endParaRPr>
          </a:p>
        </p:txBody>
      </p:sp>
      <p:sp>
        <p:nvSpPr>
          <p:cNvPr id="348" name="Google Shape;348;p21"/>
          <p:cNvSpPr txBox="1"/>
          <p:nvPr/>
        </p:nvSpPr>
        <p:spPr>
          <a:xfrm>
            <a:off x="256350" y="8513375"/>
            <a:ext cx="70473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900">
                <a:solidFill>
                  <a:srgbClr val="2A4271"/>
                </a:solidFill>
                <a:latin typeface="Mada"/>
                <a:ea typeface="Mada"/>
                <a:cs typeface="Mada"/>
                <a:sym typeface="Mada"/>
              </a:rPr>
              <a:t>In the early stages of the disease, patients may notice these problems, but as the disease progresses it is common for patients to deny that there is anything wrong (anosognosia). Occasionally, patients become aggressive, and the clinical features can be made acutely worse by intercurrent physical disease. Patients typically present with subjective memory loss, sometimes </a:t>
            </a:r>
            <a:r>
              <a:rPr b="1" lang="ar" sz="900">
                <a:solidFill>
                  <a:srgbClr val="CC0000"/>
                </a:solidFill>
                <a:latin typeface="Mada"/>
                <a:ea typeface="Mada"/>
                <a:cs typeface="Mada"/>
                <a:sym typeface="Mada"/>
              </a:rPr>
              <a:t>getting lost in familiar locations</a:t>
            </a:r>
            <a:r>
              <a:rPr b="1" lang="ar" sz="900">
                <a:solidFill>
                  <a:srgbClr val="2A4271"/>
                </a:solidFill>
                <a:latin typeface="Mada"/>
                <a:ea typeface="Mada"/>
                <a:cs typeface="Mada"/>
                <a:sym typeface="Mada"/>
              </a:rPr>
              <a:t>.</a:t>
            </a:r>
            <a:endParaRPr b="1" sz="900">
              <a:solidFill>
                <a:srgbClr val="2A4271"/>
              </a:solidFill>
              <a:latin typeface="Mada"/>
              <a:ea typeface="Mada"/>
              <a:cs typeface="Mada"/>
              <a:sym typeface="Mada"/>
            </a:endParaRPr>
          </a:p>
        </p:txBody>
      </p:sp>
      <p:sp>
        <p:nvSpPr>
          <p:cNvPr id="349" name="Google Shape;349;p21"/>
          <p:cNvSpPr/>
          <p:nvPr/>
        </p:nvSpPr>
        <p:spPr>
          <a:xfrm>
            <a:off x="174450" y="8547025"/>
            <a:ext cx="7211100" cy="528600"/>
          </a:xfrm>
          <a:prstGeom prst="roundRect">
            <a:avLst>
              <a:gd fmla="val 16667" name="adj"/>
            </a:avLst>
          </a:prstGeom>
          <a:noFill/>
          <a:ln cap="flat" cmpd="sng" w="28575">
            <a:solidFill>
              <a:srgbClr val="2F49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355" name="Google Shape;355;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Alzheimer’s disease (AD) </a:t>
            </a:r>
            <a:r>
              <a:rPr b="1" i="1" lang="ar" sz="2600">
                <a:latin typeface="Mada"/>
                <a:ea typeface="Mada"/>
                <a:cs typeface="Mada"/>
                <a:sym typeface="Mada"/>
              </a:rPr>
              <a:t>cont. </a:t>
            </a:r>
            <a:endParaRPr b="1" i="1" sz="2600">
              <a:latin typeface="Mada"/>
              <a:ea typeface="Mada"/>
              <a:cs typeface="Mada"/>
              <a:sym typeface="Mada"/>
            </a:endParaRPr>
          </a:p>
        </p:txBody>
      </p:sp>
      <p:sp>
        <p:nvSpPr>
          <p:cNvPr id="356" name="Google Shape;356;p22"/>
          <p:cNvSpPr txBox="1"/>
          <p:nvPr/>
        </p:nvSpPr>
        <p:spPr>
          <a:xfrm>
            <a:off x="7861325" y="3203075"/>
            <a:ext cx="422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357" name="Google Shape;357;p22"/>
          <p:cNvSpPr txBox="1"/>
          <p:nvPr/>
        </p:nvSpPr>
        <p:spPr>
          <a:xfrm>
            <a:off x="142675" y="9810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Diagnosis </a:t>
            </a:r>
            <a:endParaRPr b="1" sz="2200">
              <a:highlight>
                <a:schemeClr val="accent5"/>
              </a:highlight>
              <a:latin typeface="Mada"/>
              <a:ea typeface="Mada"/>
              <a:cs typeface="Mada"/>
              <a:sym typeface="Mada"/>
            </a:endParaRPr>
          </a:p>
        </p:txBody>
      </p:sp>
      <p:sp>
        <p:nvSpPr>
          <p:cNvPr id="358" name="Google Shape;358;p22"/>
          <p:cNvSpPr txBox="1"/>
          <p:nvPr/>
        </p:nvSpPr>
        <p:spPr>
          <a:xfrm>
            <a:off x="8257600" y="1390100"/>
            <a:ext cx="39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359" name="Google Shape;359;p22"/>
          <p:cNvSpPr txBox="1"/>
          <p:nvPr/>
        </p:nvSpPr>
        <p:spPr>
          <a:xfrm>
            <a:off x="90288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Atrophic</a:t>
            </a:r>
            <a:endParaRPr b="1" sz="1200">
              <a:latin typeface="Mada"/>
              <a:ea typeface="Mada"/>
              <a:cs typeface="Mada"/>
              <a:sym typeface="Mada"/>
            </a:endParaRPr>
          </a:p>
        </p:txBody>
      </p:sp>
      <p:sp>
        <p:nvSpPr>
          <p:cNvPr id="360" name="Google Shape;360;p22"/>
          <p:cNvSpPr txBox="1"/>
          <p:nvPr/>
        </p:nvSpPr>
        <p:spPr>
          <a:xfrm>
            <a:off x="338875" y="1507850"/>
            <a:ext cx="4806600" cy="2475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Diagnosis is clinical, </a:t>
            </a:r>
            <a:r>
              <a:rPr lang="ar" sz="1200">
                <a:solidFill>
                  <a:srgbClr val="1C4588"/>
                </a:solidFill>
                <a:latin typeface="Mada"/>
                <a:ea typeface="Mada"/>
                <a:cs typeface="Mada"/>
                <a:sym typeface="Mada"/>
              </a:rPr>
              <a:t>although technically a definitive diagnosis can only be made by histopathology</a:t>
            </a:r>
            <a:endParaRPr sz="1200">
              <a:solidFill>
                <a:srgbClr val="1C4588"/>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Rely on </a:t>
            </a:r>
            <a:r>
              <a:rPr b="1" lang="ar" sz="1200">
                <a:latin typeface="Mada"/>
                <a:ea typeface="Mada"/>
                <a:cs typeface="Mada"/>
                <a:sym typeface="Mada"/>
              </a:rPr>
              <a:t>history</a:t>
            </a:r>
            <a:r>
              <a:rPr lang="ar" sz="1200">
                <a:latin typeface="Mada"/>
                <a:ea typeface="Mada"/>
                <a:cs typeface="Mada"/>
                <a:sym typeface="Mada"/>
              </a:rPr>
              <a:t> and </a:t>
            </a:r>
            <a:r>
              <a:rPr b="1" lang="ar" sz="1200">
                <a:latin typeface="Mada"/>
                <a:ea typeface="Mada"/>
                <a:cs typeface="Mada"/>
                <a:sym typeface="Mada"/>
              </a:rPr>
              <a:t>cognitive/neuropsychological assessments </a:t>
            </a:r>
            <a:r>
              <a:rPr lang="ar" sz="1200">
                <a:latin typeface="Mada"/>
                <a:ea typeface="Mada"/>
                <a:cs typeface="Mada"/>
                <a:sym typeface="Mada"/>
              </a:rPr>
              <a:t>that demonstrates a slowly progressing cognitive disorder which causes impairments in daily life.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Brain structure on </a:t>
            </a:r>
            <a:r>
              <a:rPr b="1" lang="ar" sz="1200">
                <a:latin typeface="Mada"/>
                <a:ea typeface="Mada"/>
                <a:cs typeface="Mada"/>
                <a:sym typeface="Mada"/>
              </a:rPr>
              <a:t>MRI</a:t>
            </a:r>
            <a:r>
              <a:rPr lang="ar" sz="1200">
                <a:latin typeface="Mada"/>
                <a:ea typeface="Mada"/>
                <a:cs typeface="Mada"/>
                <a:sym typeface="Mada"/>
              </a:rPr>
              <a:t> may demonstrate </a:t>
            </a:r>
            <a:r>
              <a:rPr b="1" lang="ar" sz="1200">
                <a:solidFill>
                  <a:srgbClr val="CC0000"/>
                </a:solidFill>
                <a:latin typeface="Mada"/>
                <a:ea typeface="Mada"/>
                <a:cs typeface="Mada"/>
                <a:sym typeface="Mada"/>
              </a:rPr>
              <a:t>medial temporal atrophy bilaterally</a:t>
            </a:r>
            <a:r>
              <a:rPr lang="ar" sz="1200">
                <a:latin typeface="Mada"/>
                <a:ea typeface="Mada"/>
                <a:cs typeface="Mada"/>
                <a:sym typeface="Mada"/>
              </a:rPr>
              <a:t> </a:t>
            </a:r>
            <a:r>
              <a:rPr lang="ar" sz="1200">
                <a:solidFill>
                  <a:srgbClr val="6AA84F"/>
                </a:solidFill>
                <a:latin typeface="Mada"/>
                <a:ea typeface="Mada"/>
                <a:cs typeface="Mada"/>
                <a:sym typeface="Mada"/>
              </a:rPr>
              <a:t>(where the hippocampus is)→ brain volume may decrease even before any symptom could manifest.</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PET scans</a:t>
            </a:r>
            <a:r>
              <a:rPr lang="ar" sz="1200">
                <a:latin typeface="Mada"/>
                <a:ea typeface="Mada"/>
                <a:cs typeface="Mada"/>
                <a:sym typeface="Mada"/>
              </a:rPr>
              <a:t> can demonstrate </a:t>
            </a:r>
            <a:r>
              <a:rPr b="1" lang="ar" sz="1200">
                <a:latin typeface="Mada"/>
                <a:ea typeface="Mada"/>
                <a:cs typeface="Mada"/>
                <a:sym typeface="Mada"/>
              </a:rPr>
              <a:t>decreased metabolism in </a:t>
            </a:r>
            <a:r>
              <a:rPr b="1" lang="ar" sz="1200">
                <a:solidFill>
                  <a:srgbClr val="CC0000"/>
                </a:solidFill>
                <a:latin typeface="Mada"/>
                <a:ea typeface="Mada"/>
                <a:cs typeface="Mada"/>
                <a:sym typeface="Mada"/>
              </a:rPr>
              <a:t>temporal </a:t>
            </a:r>
            <a:r>
              <a:rPr b="1" lang="ar" sz="1200">
                <a:latin typeface="Mada"/>
                <a:ea typeface="Mada"/>
                <a:cs typeface="Mada"/>
                <a:sym typeface="Mada"/>
              </a:rPr>
              <a:t>and </a:t>
            </a:r>
            <a:r>
              <a:rPr b="1" lang="ar" sz="1200">
                <a:solidFill>
                  <a:srgbClr val="CC0000"/>
                </a:solidFill>
                <a:latin typeface="Mada"/>
                <a:ea typeface="Mada"/>
                <a:cs typeface="Mada"/>
                <a:sym typeface="Mada"/>
              </a:rPr>
              <a:t>parietal </a:t>
            </a:r>
            <a:r>
              <a:rPr b="1" lang="ar" sz="1200">
                <a:latin typeface="Mada"/>
                <a:ea typeface="Mada"/>
                <a:cs typeface="Mada"/>
                <a:sym typeface="Mada"/>
              </a:rPr>
              <a:t>regions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Cerebrospinal fluid</a:t>
            </a:r>
            <a:r>
              <a:rPr lang="ar" sz="1200">
                <a:latin typeface="Mada"/>
                <a:ea typeface="Mada"/>
                <a:cs typeface="Mada"/>
                <a:sym typeface="Mada"/>
              </a:rPr>
              <a:t> might show low Amyloid beta, and elevated Tau (not specific, </a:t>
            </a:r>
            <a:r>
              <a:rPr lang="ar" sz="1200">
                <a:solidFill>
                  <a:srgbClr val="6AA84F"/>
                </a:solidFill>
                <a:latin typeface="Mada"/>
                <a:ea typeface="Mada"/>
                <a:cs typeface="Mada"/>
                <a:sym typeface="Mada"/>
              </a:rPr>
              <a:t>but highly suggestive</a:t>
            </a:r>
            <a:r>
              <a:rPr lang="ar" sz="1200">
                <a:latin typeface="Mada"/>
                <a:ea typeface="Mada"/>
                <a:cs typeface="Mada"/>
                <a:sym typeface="Mada"/>
              </a:rPr>
              <a:t>)</a:t>
            </a:r>
            <a:r>
              <a:rPr lang="ar" sz="1200">
                <a:solidFill>
                  <a:srgbClr val="6AA84F"/>
                </a:solidFill>
                <a:latin typeface="Mada"/>
                <a:ea typeface="Mada"/>
                <a:cs typeface="Mada"/>
                <a:sym typeface="Mada"/>
              </a:rPr>
              <a:t> (Not done usually)</a:t>
            </a:r>
            <a:endParaRPr sz="1200">
              <a:solidFill>
                <a:srgbClr val="6AA84F"/>
              </a:solidFill>
              <a:latin typeface="Mada"/>
              <a:ea typeface="Mada"/>
              <a:cs typeface="Mada"/>
              <a:sym typeface="Mada"/>
            </a:endParaRPr>
          </a:p>
        </p:txBody>
      </p:sp>
      <p:pic>
        <p:nvPicPr>
          <p:cNvPr id="361" name="Google Shape;361;p22"/>
          <p:cNvPicPr preferRelativeResize="0"/>
          <p:nvPr/>
        </p:nvPicPr>
        <p:blipFill>
          <a:blip r:embed="rId3">
            <a:alphaModFix/>
          </a:blip>
          <a:stretch>
            <a:fillRect/>
          </a:stretch>
        </p:blipFill>
        <p:spPr>
          <a:xfrm>
            <a:off x="5228700" y="1447050"/>
            <a:ext cx="2281975" cy="1365976"/>
          </a:xfrm>
          <a:prstGeom prst="rect">
            <a:avLst/>
          </a:prstGeom>
          <a:noFill/>
          <a:ln>
            <a:noFill/>
          </a:ln>
        </p:spPr>
      </p:pic>
      <p:sp>
        <p:nvSpPr>
          <p:cNvPr id="362" name="Google Shape;362;p22"/>
          <p:cNvSpPr txBox="1"/>
          <p:nvPr/>
        </p:nvSpPr>
        <p:spPr>
          <a:xfrm>
            <a:off x="5162338" y="2743350"/>
            <a:ext cx="2414700" cy="800400"/>
          </a:xfrm>
          <a:prstGeom prst="rect">
            <a:avLst/>
          </a:prstGeom>
          <a:noFill/>
          <a:ln>
            <a:noFill/>
          </a:ln>
        </p:spPr>
        <p:txBody>
          <a:bodyPr anchorCtr="0" anchor="t" bIns="91425" lIns="91425" spcFirstLastPara="1" rIns="91425" wrap="square" tIns="91425">
            <a:spAutoFit/>
          </a:bodyPr>
          <a:lstStyle/>
          <a:p>
            <a:pPr indent="-113899" lvl="0" marL="100799" rtl="0" algn="l">
              <a:spcBef>
                <a:spcPts val="0"/>
              </a:spcBef>
              <a:spcAft>
                <a:spcPts val="0"/>
              </a:spcAft>
              <a:buClr>
                <a:srgbClr val="6AA84F"/>
              </a:buClr>
              <a:buSzPts val="1000"/>
              <a:buFont typeface="Mada"/>
              <a:buChar char="●"/>
            </a:pPr>
            <a:r>
              <a:rPr lang="ar" sz="1000">
                <a:solidFill>
                  <a:srgbClr val="6AA84F"/>
                </a:solidFill>
                <a:latin typeface="Mada"/>
                <a:ea typeface="Mada"/>
                <a:cs typeface="Mada"/>
                <a:sym typeface="Mada"/>
              </a:rPr>
              <a:t>Pathology starts early (30-40yrs), </a:t>
            </a:r>
            <a:r>
              <a:rPr lang="ar" sz="1000">
                <a:solidFill>
                  <a:srgbClr val="6AA84F"/>
                </a:solidFill>
                <a:latin typeface="Mada"/>
                <a:ea typeface="Mada"/>
                <a:cs typeface="Mada"/>
                <a:sym typeface="Mada"/>
              </a:rPr>
              <a:t>but dementia only manifests decades later</a:t>
            </a:r>
            <a:endParaRPr sz="1000">
              <a:solidFill>
                <a:srgbClr val="6AA84F"/>
              </a:solidFill>
              <a:latin typeface="Mada"/>
              <a:ea typeface="Mada"/>
              <a:cs typeface="Mada"/>
              <a:sym typeface="Mada"/>
            </a:endParaRPr>
          </a:p>
          <a:p>
            <a:pPr indent="-113899" lvl="0" marL="100799" rtl="0" algn="l">
              <a:spcBef>
                <a:spcPts val="0"/>
              </a:spcBef>
              <a:spcAft>
                <a:spcPts val="0"/>
              </a:spcAft>
              <a:buClr>
                <a:srgbClr val="6AA84F"/>
              </a:buClr>
              <a:buSzPts val="1000"/>
              <a:buFont typeface="Mada"/>
              <a:buChar char="●"/>
            </a:pPr>
            <a:r>
              <a:rPr lang="ar" sz="1000">
                <a:solidFill>
                  <a:srgbClr val="6AA84F"/>
                </a:solidFill>
                <a:latin typeface="Mada"/>
                <a:ea typeface="Mada"/>
                <a:cs typeface="Mada"/>
                <a:sym typeface="Mada"/>
              </a:rPr>
              <a:t>Interestingly</a:t>
            </a:r>
            <a:r>
              <a:rPr lang="ar" sz="1000">
                <a:solidFill>
                  <a:srgbClr val="6AA84F"/>
                </a:solidFill>
                <a:latin typeface="Mada"/>
                <a:ea typeface="Mada"/>
                <a:cs typeface="Mada"/>
                <a:sym typeface="Mada"/>
              </a:rPr>
              <a:t>, many ppl have amyloid </a:t>
            </a:r>
            <a:r>
              <a:rPr lang="ar" sz="1000">
                <a:solidFill>
                  <a:srgbClr val="6AA84F"/>
                </a:solidFill>
                <a:latin typeface="Mada"/>
                <a:ea typeface="Mada"/>
                <a:cs typeface="Mada"/>
                <a:sym typeface="Mada"/>
              </a:rPr>
              <a:t>deposition</a:t>
            </a:r>
            <a:r>
              <a:rPr lang="ar" sz="1000">
                <a:solidFill>
                  <a:srgbClr val="6AA84F"/>
                </a:solidFill>
                <a:latin typeface="Mada"/>
                <a:ea typeface="Mada"/>
                <a:cs typeface="Mada"/>
                <a:sym typeface="Mada"/>
              </a:rPr>
              <a:t> but never develop dementia</a:t>
            </a:r>
            <a:endParaRPr sz="1000">
              <a:solidFill>
                <a:srgbClr val="6AA84F"/>
              </a:solidFill>
              <a:latin typeface="Mada"/>
              <a:ea typeface="Mada"/>
              <a:cs typeface="Mada"/>
              <a:sym typeface="Mada"/>
            </a:endParaRPr>
          </a:p>
        </p:txBody>
      </p:sp>
      <p:sp>
        <p:nvSpPr>
          <p:cNvPr id="363" name="Google Shape;363;p22"/>
          <p:cNvSpPr txBox="1"/>
          <p:nvPr/>
        </p:nvSpPr>
        <p:spPr>
          <a:xfrm>
            <a:off x="1877300" y="4033925"/>
            <a:ext cx="378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solidFill>
                  <a:srgbClr val="999999"/>
                </a:solidFill>
                <a:latin typeface="Mada"/>
                <a:ea typeface="Mada"/>
                <a:cs typeface="Mada"/>
                <a:sym typeface="Mada"/>
              </a:rPr>
              <a:t>Treatment will be discussed at the end of the lecture</a:t>
            </a:r>
            <a:endParaRPr b="1" sz="1200">
              <a:solidFill>
                <a:srgbClr val="999999"/>
              </a:solidFill>
              <a:latin typeface="Mada"/>
              <a:ea typeface="Mada"/>
              <a:cs typeface="Mada"/>
              <a:sym typeface="Mada"/>
            </a:endParaRPr>
          </a:p>
        </p:txBody>
      </p:sp>
      <p:cxnSp>
        <p:nvCxnSpPr>
          <p:cNvPr id="364" name="Google Shape;364;p22"/>
          <p:cNvCxnSpPr/>
          <p:nvPr/>
        </p:nvCxnSpPr>
        <p:spPr>
          <a:xfrm flipH="1" rot="10800000">
            <a:off x="1355300" y="48554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65" name="Google Shape;365;p22"/>
          <p:cNvSpPr txBox="1"/>
          <p:nvPr/>
        </p:nvSpPr>
        <p:spPr>
          <a:xfrm>
            <a:off x="1355300" y="42838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Lewy body dementia</a:t>
            </a:r>
            <a:r>
              <a:rPr b="1" lang="ar" sz="2600">
                <a:latin typeface="Mada"/>
                <a:ea typeface="Mada"/>
                <a:cs typeface="Mada"/>
                <a:sym typeface="Mada"/>
              </a:rPr>
              <a:t> (LBD)</a:t>
            </a:r>
            <a:endParaRPr b="1" sz="2600">
              <a:latin typeface="Mada"/>
              <a:ea typeface="Mada"/>
              <a:cs typeface="Mada"/>
              <a:sym typeface="Mada"/>
            </a:endParaRPr>
          </a:p>
        </p:txBody>
      </p:sp>
      <p:grpSp>
        <p:nvGrpSpPr>
          <p:cNvPr id="366" name="Google Shape;366;p22"/>
          <p:cNvGrpSpPr/>
          <p:nvPr/>
        </p:nvGrpSpPr>
        <p:grpSpPr>
          <a:xfrm>
            <a:off x="289175" y="5104675"/>
            <a:ext cx="6989106" cy="1586922"/>
            <a:chOff x="259060" y="1692387"/>
            <a:chExt cx="6339900" cy="1522666"/>
          </a:xfrm>
        </p:grpSpPr>
        <p:sp>
          <p:nvSpPr>
            <p:cNvPr id="367" name="Google Shape;367;p22"/>
            <p:cNvSpPr/>
            <p:nvPr/>
          </p:nvSpPr>
          <p:spPr>
            <a:xfrm>
              <a:off x="259060" y="1899253"/>
              <a:ext cx="6339900" cy="13158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00000"/>
                </a:lnSpc>
                <a:spcBef>
                  <a:spcPts val="1200"/>
                </a:spcBef>
                <a:spcAft>
                  <a:spcPts val="0"/>
                </a:spcAft>
                <a:buClr>
                  <a:srgbClr val="6AA84F"/>
                </a:buClr>
                <a:buSzPts val="1200"/>
                <a:buFont typeface="Mada"/>
                <a:buChar char="●"/>
              </a:pPr>
              <a:r>
                <a:rPr lang="ar" sz="1200">
                  <a:solidFill>
                    <a:srgbClr val="6AA84F"/>
                  </a:solidFill>
                  <a:latin typeface="Mada"/>
                  <a:ea typeface="Mada"/>
                  <a:cs typeface="Mada"/>
                  <a:sym typeface="Mada"/>
                </a:rPr>
                <a:t>This neurodegenerative disorder is clinically characterised by </a:t>
              </a:r>
              <a:r>
                <a:rPr b="1" lang="ar" sz="1200">
                  <a:solidFill>
                    <a:srgbClr val="CC0000"/>
                  </a:solidFill>
                  <a:latin typeface="Mada"/>
                  <a:ea typeface="Mada"/>
                  <a:cs typeface="Mada"/>
                  <a:sym typeface="Mada"/>
                </a:rPr>
                <a:t>dementia and signs of Parkinson’s disease. </a:t>
              </a:r>
              <a:endParaRPr b="1" sz="1200">
                <a:solidFill>
                  <a:srgbClr val="CC0000"/>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u="sng">
                  <a:solidFill>
                    <a:srgbClr val="CC0000"/>
                  </a:solidFill>
                  <a:latin typeface="Mada"/>
                  <a:ea typeface="Mada"/>
                  <a:cs typeface="Mada"/>
                  <a:sym typeface="Mada"/>
                </a:rPr>
                <a:t>Second</a:t>
              </a:r>
              <a:r>
                <a:rPr b="1" lang="ar" sz="1200">
                  <a:solidFill>
                    <a:srgbClr val="CC0000"/>
                  </a:solidFill>
                  <a:latin typeface="Mada"/>
                  <a:ea typeface="Mada"/>
                  <a:cs typeface="Mada"/>
                  <a:sym typeface="Mada"/>
                </a:rPr>
                <a:t> most common cause of “degenerative” dementia. </a:t>
              </a:r>
              <a:endParaRPr b="1" sz="1200">
                <a:solidFill>
                  <a:srgbClr val="CC0000"/>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It is often inherited and mutations in the </a:t>
              </a:r>
              <a:r>
                <a:rPr b="1" lang="ar" sz="1200">
                  <a:solidFill>
                    <a:srgbClr val="1C4588"/>
                  </a:solidFill>
                  <a:latin typeface="Mada"/>
                  <a:ea typeface="Mada"/>
                  <a:cs typeface="Mada"/>
                  <a:sym typeface="Mada"/>
                </a:rPr>
                <a:t>α-synuclein</a:t>
              </a:r>
              <a:r>
                <a:rPr lang="ar" sz="1200">
                  <a:solidFill>
                    <a:srgbClr val="1C4588"/>
                  </a:solidFill>
                  <a:latin typeface="Mada"/>
                  <a:ea typeface="Mada"/>
                  <a:cs typeface="Mada"/>
                  <a:sym typeface="Mada"/>
                </a:rPr>
                <a:t> and </a:t>
              </a:r>
              <a:r>
                <a:rPr b="1" lang="ar" sz="1200">
                  <a:solidFill>
                    <a:srgbClr val="1C4588"/>
                  </a:solidFill>
                  <a:latin typeface="Mada"/>
                  <a:ea typeface="Mada"/>
                  <a:cs typeface="Mada"/>
                  <a:sym typeface="Mada"/>
                </a:rPr>
                <a:t>β-synuclein</a:t>
              </a:r>
              <a:r>
                <a:rPr lang="ar" sz="1200">
                  <a:solidFill>
                    <a:srgbClr val="1C4588"/>
                  </a:solidFill>
                  <a:latin typeface="Mada"/>
                  <a:ea typeface="Mada"/>
                  <a:cs typeface="Mada"/>
                  <a:sym typeface="Mada"/>
                </a:rPr>
                <a:t> genes have been identified in affected patients.</a:t>
              </a:r>
              <a:endParaRPr sz="1200">
                <a:solidFill>
                  <a:srgbClr val="1C4588"/>
                </a:solidFill>
                <a:latin typeface="Mada"/>
                <a:ea typeface="Mada"/>
                <a:cs typeface="Mada"/>
                <a:sym typeface="Mada"/>
              </a:endParaRPr>
            </a:p>
          </p:txBody>
        </p:sp>
        <p:sp>
          <p:nvSpPr>
            <p:cNvPr id="368" name="Google Shape;368;p22"/>
            <p:cNvSpPr/>
            <p:nvPr/>
          </p:nvSpPr>
          <p:spPr>
            <a:xfrm>
              <a:off x="485316" y="1692387"/>
              <a:ext cx="1979400" cy="311100"/>
            </a:xfrm>
            <a:prstGeom prst="flowChartAlternateProcess">
              <a:avLst/>
            </a:prstGeom>
            <a:solidFill>
              <a:srgbClr val="98678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8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sp>
        <p:nvSpPr>
          <p:cNvPr id="369" name="Google Shape;369;p22"/>
          <p:cNvSpPr txBox="1"/>
          <p:nvPr/>
        </p:nvSpPr>
        <p:spPr>
          <a:xfrm>
            <a:off x="89125" y="6814675"/>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Pathology and clinical features </a:t>
            </a:r>
            <a:endParaRPr b="1" sz="2200">
              <a:highlight>
                <a:schemeClr val="accent5"/>
              </a:highlight>
              <a:latin typeface="Mada"/>
              <a:ea typeface="Mada"/>
              <a:cs typeface="Mada"/>
              <a:sym typeface="Mada"/>
            </a:endParaRPr>
          </a:p>
        </p:txBody>
      </p:sp>
      <p:sp>
        <p:nvSpPr>
          <p:cNvPr id="370" name="Google Shape;370;p22"/>
          <p:cNvSpPr txBox="1"/>
          <p:nvPr/>
        </p:nvSpPr>
        <p:spPr>
          <a:xfrm>
            <a:off x="242050" y="7255300"/>
            <a:ext cx="7074900" cy="247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Pathologically there are </a:t>
            </a:r>
            <a:r>
              <a:rPr lang="ar" sz="1200">
                <a:solidFill>
                  <a:srgbClr val="1C4588"/>
                </a:solidFill>
                <a:latin typeface="Mada"/>
                <a:ea typeface="Mada"/>
                <a:cs typeface="Mada"/>
                <a:sym typeface="Mada"/>
              </a:rPr>
              <a:t>intracytoplasmic</a:t>
            </a:r>
            <a:r>
              <a:rPr lang="ar" sz="1200">
                <a:latin typeface="Mada"/>
                <a:ea typeface="Mada"/>
                <a:cs typeface="Mada"/>
                <a:sym typeface="Mada"/>
              </a:rPr>
              <a:t> “</a:t>
            </a:r>
            <a:r>
              <a:rPr b="1" lang="ar" sz="1200">
                <a:latin typeface="Mada"/>
                <a:ea typeface="Mada"/>
                <a:cs typeface="Mada"/>
                <a:sym typeface="Mada"/>
              </a:rPr>
              <a:t>Lewy Bodies</a:t>
            </a:r>
            <a:r>
              <a:rPr lang="ar" sz="1200">
                <a:latin typeface="Mada"/>
                <a:ea typeface="Mada"/>
                <a:cs typeface="Mada"/>
                <a:sym typeface="Mada"/>
              </a:rPr>
              <a:t>” present in neurons, which are the result of abnormal </a:t>
            </a:r>
            <a:r>
              <a:rPr b="1" lang="ar" sz="1200">
                <a:solidFill>
                  <a:srgbClr val="CC0000"/>
                </a:solidFill>
                <a:latin typeface="Mada"/>
                <a:ea typeface="Mada"/>
                <a:cs typeface="Mada"/>
                <a:sym typeface="Mada"/>
              </a:rPr>
              <a:t>α-</a:t>
            </a:r>
            <a:r>
              <a:rPr b="1" lang="ar" sz="1200">
                <a:solidFill>
                  <a:srgbClr val="CC0000"/>
                </a:solidFill>
                <a:latin typeface="Mada"/>
                <a:ea typeface="Mada"/>
                <a:cs typeface="Mada"/>
                <a:sym typeface="Mada"/>
              </a:rPr>
              <a:t>synuclein protein accumulation</a:t>
            </a:r>
            <a:r>
              <a:rPr lang="ar" sz="1200">
                <a:latin typeface="Mada"/>
                <a:ea typeface="Mada"/>
                <a:cs typeface="Mada"/>
                <a:sym typeface="Mada"/>
              </a:rPr>
              <a:t> </a:t>
            </a:r>
            <a:r>
              <a:rPr lang="ar" sz="1200">
                <a:solidFill>
                  <a:srgbClr val="2F497E"/>
                </a:solidFill>
                <a:latin typeface="Mada"/>
                <a:ea typeface="Mada"/>
                <a:cs typeface="Mada"/>
                <a:sym typeface="Mada"/>
              </a:rPr>
              <a:t>in association with other proteins, including ubiquitin.</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Core clinical features</a:t>
            </a:r>
            <a:r>
              <a:rPr lang="ar" sz="1200">
                <a:latin typeface="Mada"/>
                <a:ea typeface="Mada"/>
                <a:cs typeface="Mada"/>
                <a:sym typeface="Mada"/>
              </a:rPr>
              <a:t> includes </a:t>
            </a:r>
            <a:r>
              <a:rPr b="1" lang="ar" sz="1200">
                <a:solidFill>
                  <a:srgbClr val="CC0000"/>
                </a:solidFill>
                <a:latin typeface="Mada"/>
                <a:ea typeface="Mada"/>
                <a:cs typeface="Mada"/>
                <a:sym typeface="Mada"/>
              </a:rPr>
              <a:t>visual hallucinations</a:t>
            </a:r>
            <a:r>
              <a:rPr lang="ar" sz="1200">
                <a:latin typeface="Mada"/>
                <a:ea typeface="Mada"/>
                <a:cs typeface="Mada"/>
                <a:sym typeface="Mada"/>
              </a:rPr>
              <a:t>, </a:t>
            </a:r>
            <a:r>
              <a:rPr b="1" lang="ar" sz="1200">
                <a:solidFill>
                  <a:srgbClr val="CC0000"/>
                </a:solidFill>
                <a:latin typeface="Mada"/>
                <a:ea typeface="Mada"/>
                <a:cs typeface="Mada"/>
                <a:sym typeface="Mada"/>
              </a:rPr>
              <a:t>parkinsonism</a:t>
            </a:r>
            <a:r>
              <a:rPr lang="ar" sz="1200">
                <a:latin typeface="Mada"/>
                <a:ea typeface="Mada"/>
                <a:cs typeface="Mada"/>
                <a:sym typeface="Mada"/>
              </a:rPr>
              <a:t> </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Tremor</a:t>
            </a:r>
            <a:r>
              <a:rPr baseline="30000" lang="ar" sz="1200">
                <a:solidFill>
                  <a:srgbClr val="6AA84F"/>
                </a:solidFill>
                <a:latin typeface="Mada"/>
                <a:ea typeface="Mada"/>
                <a:cs typeface="Mada"/>
                <a:sym typeface="Mada"/>
              </a:rPr>
              <a:t>1</a:t>
            </a:r>
            <a:r>
              <a:rPr lang="ar" sz="1200">
                <a:solidFill>
                  <a:srgbClr val="6AA84F"/>
                </a:solidFill>
                <a:latin typeface="Mada"/>
                <a:ea typeface="Mada"/>
                <a:cs typeface="Mada"/>
                <a:sym typeface="Mada"/>
              </a:rPr>
              <a:t>, rigidity, bradykinesia, </a:t>
            </a:r>
            <a:r>
              <a:rPr lang="ar" sz="1200">
                <a:solidFill>
                  <a:srgbClr val="6AA84F"/>
                </a:solidFill>
                <a:latin typeface="Mada"/>
                <a:ea typeface="Mada"/>
                <a:cs typeface="Mada"/>
                <a:sym typeface="Mada"/>
              </a:rPr>
              <a:t>and gait abnormalities)</a:t>
            </a:r>
            <a:r>
              <a:rPr lang="ar" sz="1200">
                <a:latin typeface="Mada"/>
                <a:ea typeface="Mada"/>
                <a:cs typeface="Mada"/>
                <a:sym typeface="Mada"/>
              </a:rPr>
              <a:t>, and</a:t>
            </a:r>
            <a:r>
              <a:rPr b="1" lang="ar" sz="1200">
                <a:latin typeface="Mada"/>
                <a:ea typeface="Mada"/>
                <a:cs typeface="Mada"/>
                <a:sym typeface="Mada"/>
              </a:rPr>
              <a:t> fluctuations in cognitive ability </a:t>
            </a:r>
            <a:r>
              <a:rPr lang="ar" sz="1200">
                <a:latin typeface="Mada"/>
                <a:ea typeface="Mada"/>
                <a:cs typeface="Mada"/>
                <a:sym typeface="Mada"/>
              </a:rPr>
              <a:t>and </a:t>
            </a:r>
            <a:r>
              <a:rPr b="1" lang="ar" sz="1200">
                <a:latin typeface="Mada"/>
                <a:ea typeface="Mada"/>
                <a:cs typeface="Mada"/>
                <a:sym typeface="Mada"/>
              </a:rPr>
              <a:t>level of consciousness</a:t>
            </a:r>
            <a:r>
              <a:rPr lang="ar" sz="1200">
                <a:latin typeface="Mada"/>
                <a:ea typeface="Mada"/>
                <a:cs typeface="Mada"/>
                <a:sym typeface="Mada"/>
              </a:rPr>
              <a:t>. </a:t>
            </a:r>
            <a:r>
              <a:rPr lang="ar" sz="1200">
                <a:solidFill>
                  <a:srgbClr val="6AA84F"/>
                </a:solidFill>
                <a:latin typeface="Mada"/>
                <a:ea typeface="Mada"/>
                <a:cs typeface="Mada"/>
                <a:sym typeface="Mada"/>
              </a:rPr>
              <a:t>Sometime they are misdiagnosed with delirium bc of the fluctuations in cognitive ability and level of </a:t>
            </a:r>
            <a:r>
              <a:rPr lang="ar" sz="1200">
                <a:solidFill>
                  <a:srgbClr val="6AA84F"/>
                </a:solidFill>
                <a:latin typeface="Mada"/>
                <a:ea typeface="Mada"/>
                <a:cs typeface="Mada"/>
                <a:sym typeface="Mada"/>
              </a:rPr>
              <a:t>consciousness → </a:t>
            </a:r>
            <a:r>
              <a:rPr lang="ar" sz="1200">
                <a:solidFill>
                  <a:srgbClr val="6AA84F"/>
                </a:solidFill>
                <a:latin typeface="Mada"/>
                <a:ea typeface="Mada"/>
                <a:cs typeface="Mada"/>
                <a:sym typeface="Mada"/>
              </a:rPr>
              <a:t>patients need to be monitored to exclude delirium</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Other symptoms</a:t>
            </a:r>
            <a:r>
              <a:rPr lang="ar" sz="1200">
                <a:latin typeface="Mada"/>
                <a:ea typeface="Mada"/>
                <a:cs typeface="Mada"/>
                <a:sym typeface="Mada"/>
              </a:rPr>
              <a:t> include: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solidFill>
                  <a:srgbClr val="CC0000"/>
                </a:solidFill>
                <a:latin typeface="Mada"/>
                <a:ea typeface="Mada"/>
                <a:cs typeface="Mada"/>
                <a:sym typeface="Mada"/>
              </a:rPr>
              <a:t>Visual spatial impairment</a:t>
            </a:r>
            <a:r>
              <a:rPr b="1" lang="ar" sz="1200">
                <a:latin typeface="Mada"/>
                <a:ea typeface="Mada"/>
                <a:cs typeface="Mada"/>
                <a:sym typeface="Mada"/>
              </a:rPr>
              <a:t> </a:t>
            </a:r>
            <a:r>
              <a:rPr lang="ar" sz="1200">
                <a:latin typeface="Mada"/>
                <a:ea typeface="Mada"/>
                <a:cs typeface="Mada"/>
                <a:sym typeface="Mada"/>
              </a:rPr>
              <a:t>which is more common than short term memory impairment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solidFill>
                  <a:schemeClr val="accent6"/>
                </a:solidFill>
                <a:latin typeface="Mada"/>
                <a:ea typeface="Mada"/>
                <a:cs typeface="Mada"/>
                <a:sym typeface="Mada"/>
              </a:rPr>
              <a:t>Sensitivity to neuroleptics</a:t>
            </a:r>
            <a:r>
              <a:rPr lang="ar" sz="1200">
                <a:latin typeface="Mada"/>
                <a:ea typeface="Mada"/>
                <a:cs typeface="Mada"/>
                <a:sym typeface="Mada"/>
              </a:rPr>
              <a:t> </a:t>
            </a:r>
            <a:r>
              <a:rPr lang="ar" sz="1200">
                <a:solidFill>
                  <a:srgbClr val="6AA84F"/>
                </a:solidFill>
                <a:latin typeface="Mada"/>
                <a:ea typeface="Mada"/>
                <a:cs typeface="Mada"/>
                <a:sym typeface="Mada"/>
              </a:rPr>
              <a:t>(Develop severe parkinsonism when given antipsychotic drugs </a:t>
            </a:r>
            <a:r>
              <a:rPr lang="ar" sz="1200">
                <a:solidFill>
                  <a:srgbClr val="6AA84F"/>
                </a:solidFill>
                <a:latin typeface="Mada"/>
                <a:ea typeface="Mada"/>
                <a:cs typeface="Mada"/>
                <a:sym typeface="Mada"/>
              </a:rPr>
              <a:t>(such as haloperidol)</a:t>
            </a:r>
            <a:r>
              <a:rPr lang="ar" sz="1200">
                <a:solidFill>
                  <a:srgbClr val="6AA84F"/>
                </a:solidFill>
                <a:latin typeface="Mada"/>
                <a:ea typeface="Mada"/>
                <a:cs typeface="Mada"/>
                <a:sym typeface="Mada"/>
              </a:rPr>
              <a:t>, avoid them in pts with LBD)</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REM sleep behavior disorder</a:t>
            </a:r>
            <a:r>
              <a:rPr lang="ar" sz="1200">
                <a:latin typeface="Mada"/>
                <a:ea typeface="Mada"/>
                <a:cs typeface="Mada"/>
                <a:sym typeface="Mada"/>
              </a:rPr>
              <a:t> </a:t>
            </a:r>
            <a:r>
              <a:rPr lang="ar" sz="1200">
                <a:solidFill>
                  <a:srgbClr val="6AA84F"/>
                </a:solidFill>
                <a:latin typeface="Mada"/>
                <a:ea typeface="Mada"/>
                <a:cs typeface="Mada"/>
                <a:sym typeface="Mada"/>
              </a:rPr>
              <a:t>(the absence of physiological sleep paralysis that happens during REM sleep, leading to the patient acting out their dream (e.g. yelling or punching during sleep)</a:t>
            </a:r>
            <a:r>
              <a:rPr lang="ar" sz="1200">
                <a:solidFill>
                  <a:srgbClr val="6AA84F"/>
                </a:solidFill>
                <a:latin typeface="Mada"/>
                <a:ea typeface="Mada"/>
                <a:cs typeface="Mada"/>
                <a:sym typeface="Mada"/>
              </a:rPr>
              <a:t>)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Autonomic dysfunction:</a:t>
            </a:r>
            <a:r>
              <a:rPr lang="ar" sz="1200">
                <a:latin typeface="Mada"/>
                <a:ea typeface="Mada"/>
                <a:cs typeface="Mada"/>
                <a:sym typeface="Mada"/>
              </a:rPr>
              <a:t> </a:t>
            </a:r>
            <a:r>
              <a:rPr lang="ar" sz="1200">
                <a:solidFill>
                  <a:srgbClr val="6AA84F"/>
                </a:solidFill>
                <a:latin typeface="Mada"/>
                <a:ea typeface="Mada"/>
                <a:cs typeface="Mada"/>
                <a:sym typeface="Mada"/>
              </a:rPr>
              <a:t>Erectile dysfunction, severe constipation,</a:t>
            </a:r>
            <a:r>
              <a:rPr lang="ar" sz="1200">
                <a:solidFill>
                  <a:srgbClr val="6AA84F"/>
                </a:solidFill>
                <a:latin typeface="Mada"/>
                <a:ea typeface="Mada"/>
                <a:cs typeface="Mada"/>
                <a:sym typeface="Mada"/>
              </a:rPr>
              <a:t> urinary incontinence,</a:t>
            </a:r>
            <a:r>
              <a:rPr lang="ar" sz="1200">
                <a:solidFill>
                  <a:srgbClr val="6AA84F"/>
                </a:solidFill>
                <a:latin typeface="Mada"/>
                <a:ea typeface="Mada"/>
                <a:cs typeface="Mada"/>
                <a:sym typeface="Mada"/>
              </a:rPr>
              <a:t> and postural hypotension</a:t>
            </a:r>
            <a:endParaRPr sz="1200">
              <a:solidFill>
                <a:srgbClr val="6AA84F"/>
              </a:solidFill>
              <a:latin typeface="Mada"/>
              <a:ea typeface="Mada"/>
              <a:cs typeface="Mada"/>
              <a:sym typeface="Mada"/>
            </a:endParaRPr>
          </a:p>
        </p:txBody>
      </p:sp>
      <p:sp>
        <p:nvSpPr>
          <p:cNvPr id="371" name="Google Shape;371;p22"/>
          <p:cNvSpPr txBox="1"/>
          <p:nvPr/>
        </p:nvSpPr>
        <p:spPr>
          <a:xfrm>
            <a:off x="0" y="10364000"/>
            <a:ext cx="7560000" cy="8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latin typeface="Mada"/>
                <a:ea typeface="Mada"/>
                <a:cs typeface="Mada"/>
                <a:sym typeface="Mada"/>
              </a:rPr>
              <a:t>1- The tremor of parkinsonism is rarely present  in LBD.</a:t>
            </a:r>
            <a:endParaRPr sz="900">
              <a:solidFill>
                <a:srgbClr val="6AA84F"/>
              </a:solidFill>
              <a:latin typeface="Mada"/>
              <a:ea typeface="Mada"/>
              <a:cs typeface="Mada"/>
              <a:sym typeface="Mada"/>
            </a:endParaRPr>
          </a:p>
        </p:txBody>
      </p:sp>
      <p:cxnSp>
        <p:nvCxnSpPr>
          <p:cNvPr id="372" name="Google Shape;372;p22"/>
          <p:cNvCxnSpPr/>
          <p:nvPr/>
        </p:nvCxnSpPr>
        <p:spPr>
          <a:xfrm rot="10800000">
            <a:off x="31875" y="1036400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3"/>
          <p:cNvSpPr txBox="1"/>
          <p:nvPr>
            <p:ph idx="12" type="sldNum"/>
          </p:nvPr>
        </p:nvSpPr>
        <p:spPr>
          <a:xfrm>
            <a:off x="7018075" y="0"/>
            <a:ext cx="541800" cy="562200"/>
          </a:xfrm>
          <a:prstGeom prst="rect">
            <a:avLst/>
          </a:prstGeom>
          <a:solidFill>
            <a:srgbClr val="98678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378" name="Google Shape;378;p23"/>
          <p:cNvSpPr txBox="1"/>
          <p:nvPr/>
        </p:nvSpPr>
        <p:spPr>
          <a:xfrm>
            <a:off x="899075" y="0"/>
            <a:ext cx="55416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Lewy body dementia (LBD) </a:t>
            </a:r>
            <a:r>
              <a:rPr b="1" i="1" lang="ar" sz="2600">
                <a:latin typeface="Mada"/>
                <a:ea typeface="Mada"/>
                <a:cs typeface="Mada"/>
                <a:sym typeface="Mada"/>
              </a:rPr>
              <a:t>cont. </a:t>
            </a:r>
            <a:endParaRPr b="1" i="1" sz="2600">
              <a:latin typeface="Mada"/>
              <a:ea typeface="Mada"/>
              <a:cs typeface="Mada"/>
              <a:sym typeface="Mada"/>
            </a:endParaRPr>
          </a:p>
        </p:txBody>
      </p:sp>
      <p:sp>
        <p:nvSpPr>
          <p:cNvPr id="379" name="Google Shape;379;p23"/>
          <p:cNvSpPr txBox="1"/>
          <p:nvPr/>
        </p:nvSpPr>
        <p:spPr>
          <a:xfrm>
            <a:off x="142675" y="676250"/>
            <a:ext cx="5306100" cy="487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Diagnosis </a:t>
            </a:r>
            <a:endParaRPr b="1" sz="2200">
              <a:highlight>
                <a:schemeClr val="accent5"/>
              </a:highlight>
              <a:latin typeface="Mada"/>
              <a:ea typeface="Mada"/>
              <a:cs typeface="Mada"/>
              <a:sym typeface="Mada"/>
            </a:endParaRPr>
          </a:p>
        </p:txBody>
      </p:sp>
      <p:sp>
        <p:nvSpPr>
          <p:cNvPr id="380" name="Google Shape;380;p23"/>
          <p:cNvSpPr txBox="1"/>
          <p:nvPr/>
        </p:nvSpPr>
        <p:spPr>
          <a:xfrm>
            <a:off x="8257600" y="1390100"/>
            <a:ext cx="39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legreya"/>
              <a:ea typeface="Alegreya"/>
              <a:cs typeface="Alegreya"/>
              <a:sym typeface="Alegreya"/>
            </a:endParaRPr>
          </a:p>
        </p:txBody>
      </p:sp>
      <p:sp>
        <p:nvSpPr>
          <p:cNvPr id="381" name="Google Shape;381;p23"/>
          <p:cNvSpPr txBox="1"/>
          <p:nvPr/>
        </p:nvSpPr>
        <p:spPr>
          <a:xfrm>
            <a:off x="9028875" y="4136625"/>
            <a:ext cx="85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Atrophic</a:t>
            </a:r>
            <a:endParaRPr b="1" sz="1200">
              <a:latin typeface="Mada"/>
              <a:ea typeface="Mada"/>
              <a:cs typeface="Mada"/>
              <a:sym typeface="Mada"/>
            </a:endParaRPr>
          </a:p>
        </p:txBody>
      </p:sp>
      <p:sp>
        <p:nvSpPr>
          <p:cNvPr id="382" name="Google Shape;382;p23"/>
          <p:cNvSpPr txBox="1"/>
          <p:nvPr/>
        </p:nvSpPr>
        <p:spPr>
          <a:xfrm>
            <a:off x="338875" y="1163849"/>
            <a:ext cx="7081800" cy="2190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Diagnosis is primarily clinical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PET scan</a:t>
            </a:r>
            <a:r>
              <a:rPr lang="ar" sz="1200">
                <a:latin typeface="Mada"/>
                <a:ea typeface="Mada"/>
                <a:cs typeface="Mada"/>
                <a:sym typeface="Mada"/>
              </a:rPr>
              <a:t> may show </a:t>
            </a:r>
            <a:r>
              <a:rPr b="1" lang="ar" sz="1200">
                <a:solidFill>
                  <a:srgbClr val="CC0000"/>
                </a:solidFill>
                <a:latin typeface="Mada"/>
                <a:ea typeface="Mada"/>
                <a:cs typeface="Mada"/>
                <a:sym typeface="Mada"/>
              </a:rPr>
              <a:t>decreased occipital lobe metabolism</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however, it is not sensitive.</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Myocardial scintigraphy</a:t>
            </a:r>
            <a:r>
              <a:rPr lang="ar" sz="1200">
                <a:latin typeface="Mada"/>
                <a:ea typeface="Mada"/>
                <a:cs typeface="Mada"/>
                <a:sym typeface="Mada"/>
              </a:rPr>
              <a:t> may be abnormal due to </a:t>
            </a:r>
            <a:r>
              <a:rPr b="1" lang="ar" sz="1200">
                <a:latin typeface="Mada"/>
                <a:ea typeface="Mada"/>
                <a:cs typeface="Mada"/>
                <a:sym typeface="Mada"/>
              </a:rPr>
              <a:t>abnormal cardiac sympathetic innervation</a:t>
            </a:r>
            <a:r>
              <a:rPr lang="ar" sz="1200">
                <a:latin typeface="Mada"/>
                <a:ea typeface="Mada"/>
                <a:cs typeface="Mada"/>
                <a:sym typeface="Mada"/>
              </a:rPr>
              <a:t> </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 abnormal autonomic supply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Parkinson’s Disease Dementia (PDD) is similar to LBD.</a:t>
            </a:r>
            <a:r>
              <a:rPr lang="ar" sz="1200">
                <a:latin typeface="Mada"/>
                <a:ea typeface="Mada"/>
                <a:cs typeface="Mada"/>
                <a:sym typeface="Mada"/>
              </a:rPr>
              <a:t> The difference is that a clear history of </a:t>
            </a:r>
            <a:r>
              <a:rPr lang="ar" sz="1200">
                <a:latin typeface="Mada"/>
                <a:ea typeface="Mada"/>
                <a:cs typeface="Mada"/>
                <a:sym typeface="Mada"/>
              </a:rPr>
              <a:t>PD </a:t>
            </a:r>
            <a:r>
              <a:rPr lang="ar" sz="1200">
                <a:latin typeface="Mada"/>
                <a:ea typeface="Mada"/>
                <a:cs typeface="Mada"/>
                <a:sym typeface="Mada"/>
              </a:rPr>
              <a:t>with </a:t>
            </a:r>
            <a:r>
              <a:rPr b="1" lang="ar" sz="1200" u="sng">
                <a:latin typeface="Mada"/>
                <a:ea typeface="Mada"/>
                <a:cs typeface="Mada"/>
                <a:sym typeface="Mada"/>
              </a:rPr>
              <a:t>NO</a:t>
            </a:r>
            <a:r>
              <a:rPr lang="ar" sz="1200">
                <a:latin typeface="Mada"/>
                <a:ea typeface="Mada"/>
                <a:cs typeface="Mada"/>
                <a:sym typeface="Mada"/>
              </a:rPr>
              <a:t> cognitive impairment precedes the development of dementia by </a:t>
            </a:r>
            <a:r>
              <a:rPr b="1" lang="ar" sz="1200" u="sng">
                <a:latin typeface="Mada"/>
                <a:ea typeface="Mada"/>
                <a:cs typeface="Mada"/>
                <a:sym typeface="Mada"/>
              </a:rPr>
              <a:t>at least a year</a:t>
            </a:r>
            <a:r>
              <a:rPr lang="ar" sz="1200">
                <a:solidFill>
                  <a:srgbClr val="6AA84F"/>
                </a:solidFill>
                <a:latin typeface="Mada"/>
                <a:ea typeface="Mada"/>
                <a:cs typeface="Mada"/>
                <a:sym typeface="Mada"/>
              </a:rPr>
              <a:t> in PDD.</a:t>
            </a:r>
            <a:endParaRPr sz="1200">
              <a:solidFill>
                <a:srgbClr val="6AA84F"/>
              </a:solidFill>
              <a:latin typeface="Mada"/>
              <a:ea typeface="Mada"/>
              <a:cs typeface="Mada"/>
              <a:sym typeface="Mada"/>
            </a:endParaRPr>
          </a:p>
          <a:p>
            <a:pPr indent="-198600" lvl="1" marL="809999" rtl="0" algn="l">
              <a:spcBef>
                <a:spcPts val="0"/>
              </a:spcBef>
              <a:spcAft>
                <a:spcPts val="0"/>
              </a:spcAft>
              <a:buSzPts val="1200"/>
              <a:buFont typeface="Mada"/>
              <a:buChar char="○"/>
            </a:pPr>
            <a:r>
              <a:rPr b="1" lang="ar" sz="1200">
                <a:solidFill>
                  <a:srgbClr val="6AA84F"/>
                </a:solidFill>
                <a:latin typeface="Mada"/>
                <a:ea typeface="Mada"/>
                <a:cs typeface="Mada"/>
                <a:sym typeface="Mada"/>
              </a:rPr>
              <a:t>LBD:</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Parkisonian (motor) symptoms are present </a:t>
            </a:r>
            <a:r>
              <a:rPr b="1" lang="ar" sz="1200">
                <a:solidFill>
                  <a:srgbClr val="6AA84F"/>
                </a:solidFill>
                <a:latin typeface="Mada"/>
                <a:ea typeface="Mada"/>
                <a:cs typeface="Mada"/>
                <a:sym typeface="Mada"/>
              </a:rPr>
              <a:t>after or &lt;1 year before</a:t>
            </a:r>
            <a:r>
              <a:rPr lang="ar" sz="1200">
                <a:solidFill>
                  <a:srgbClr val="6AA84F"/>
                </a:solidFill>
                <a:latin typeface="Mada"/>
                <a:ea typeface="Mada"/>
                <a:cs typeface="Mada"/>
                <a:sym typeface="Mada"/>
              </a:rPr>
              <a:t> the onset of cognitive symptoms</a:t>
            </a:r>
            <a:endParaRPr sz="1200">
              <a:solidFill>
                <a:srgbClr val="6AA84F"/>
              </a:solidFill>
              <a:latin typeface="Mada"/>
              <a:ea typeface="Mada"/>
              <a:cs typeface="Mada"/>
              <a:sym typeface="Mada"/>
            </a:endParaRPr>
          </a:p>
          <a:p>
            <a:pPr indent="-198600" lvl="1" marL="809999"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PDD: </a:t>
            </a:r>
            <a:r>
              <a:rPr lang="ar" sz="1200">
                <a:solidFill>
                  <a:srgbClr val="6AA84F"/>
                </a:solidFill>
                <a:latin typeface="Mada"/>
                <a:ea typeface="Mada"/>
                <a:cs typeface="Mada"/>
                <a:sym typeface="Mada"/>
              </a:rPr>
              <a:t>If Parkinson disease has been diagnosed or has been present for </a:t>
            </a:r>
            <a:r>
              <a:rPr b="1" lang="ar" sz="1200">
                <a:solidFill>
                  <a:srgbClr val="CC0000"/>
                </a:solidFill>
                <a:latin typeface="Mada"/>
                <a:ea typeface="Mada"/>
                <a:cs typeface="Mada"/>
                <a:sym typeface="Mada"/>
              </a:rPr>
              <a:t>≥1 year</a:t>
            </a:r>
            <a:r>
              <a:rPr lang="ar" sz="1200">
                <a:solidFill>
                  <a:srgbClr val="6AA84F"/>
                </a:solidFill>
                <a:latin typeface="Mada"/>
                <a:ea typeface="Mada"/>
                <a:cs typeface="Mada"/>
                <a:sym typeface="Mada"/>
              </a:rPr>
              <a:t> before cognitive symptoms are seen.</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So, to </a:t>
            </a:r>
            <a:r>
              <a:rPr lang="ar" sz="1200">
                <a:solidFill>
                  <a:srgbClr val="6AA84F"/>
                </a:solidFill>
                <a:latin typeface="Mada"/>
                <a:ea typeface="Mada"/>
                <a:cs typeface="Mada"/>
                <a:sym typeface="Mada"/>
              </a:rPr>
              <a:t>differentiate</a:t>
            </a:r>
            <a:r>
              <a:rPr lang="ar" sz="1200">
                <a:solidFill>
                  <a:srgbClr val="6AA84F"/>
                </a:solidFill>
                <a:latin typeface="Mada"/>
                <a:ea typeface="Mada"/>
                <a:cs typeface="Mada"/>
                <a:sym typeface="Mada"/>
              </a:rPr>
              <a:t> between them, ask which set of symptoms (body or brain) appeared first and the timeline. </a:t>
            </a:r>
            <a:endParaRPr sz="1200">
              <a:solidFill>
                <a:srgbClr val="6AA84F"/>
              </a:solidFill>
              <a:latin typeface="Mada"/>
              <a:ea typeface="Mada"/>
              <a:cs typeface="Mada"/>
              <a:sym typeface="Mada"/>
            </a:endParaRPr>
          </a:p>
        </p:txBody>
      </p:sp>
      <p:sp>
        <p:nvSpPr>
          <p:cNvPr id="383" name="Google Shape;383;p23"/>
          <p:cNvSpPr txBox="1"/>
          <p:nvPr/>
        </p:nvSpPr>
        <p:spPr>
          <a:xfrm>
            <a:off x="2889275" y="779900"/>
            <a:ext cx="37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solidFill>
                  <a:srgbClr val="999999"/>
                </a:solidFill>
                <a:latin typeface="Mada"/>
                <a:ea typeface="Mada"/>
                <a:cs typeface="Mada"/>
                <a:sym typeface="Mada"/>
              </a:rPr>
              <a:t>Treatment will be discussed at the end of the lecture</a:t>
            </a:r>
            <a:endParaRPr b="1" sz="1200">
              <a:solidFill>
                <a:srgbClr val="999999"/>
              </a:solidFill>
              <a:latin typeface="Mada"/>
              <a:ea typeface="Mada"/>
              <a:cs typeface="Mada"/>
              <a:sym typeface="Mada"/>
            </a:endParaRPr>
          </a:p>
        </p:txBody>
      </p:sp>
      <p:pic>
        <p:nvPicPr>
          <p:cNvPr id="384" name="Google Shape;384;p23"/>
          <p:cNvPicPr preferRelativeResize="0"/>
          <p:nvPr/>
        </p:nvPicPr>
        <p:blipFill>
          <a:blip r:embed="rId3">
            <a:alphaModFix/>
          </a:blip>
          <a:stretch>
            <a:fillRect/>
          </a:stretch>
        </p:blipFill>
        <p:spPr>
          <a:xfrm>
            <a:off x="8173800" y="1064825"/>
            <a:ext cx="1791200" cy="1162584"/>
          </a:xfrm>
          <a:prstGeom prst="rect">
            <a:avLst/>
          </a:prstGeom>
          <a:noFill/>
          <a:ln>
            <a:noFill/>
          </a:ln>
        </p:spPr>
      </p:pic>
      <p:cxnSp>
        <p:nvCxnSpPr>
          <p:cNvPr id="385" name="Google Shape;385;p23"/>
          <p:cNvCxnSpPr/>
          <p:nvPr/>
        </p:nvCxnSpPr>
        <p:spPr>
          <a:xfrm flipH="1" rot="10800000">
            <a:off x="1355300" y="39410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86" name="Google Shape;386;p23"/>
          <p:cNvSpPr txBox="1"/>
          <p:nvPr/>
        </p:nvSpPr>
        <p:spPr>
          <a:xfrm>
            <a:off x="1355300" y="33694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Fronto-temporal dementia (FTD)</a:t>
            </a:r>
            <a:endParaRPr b="1" sz="2600">
              <a:latin typeface="Mada"/>
              <a:ea typeface="Mada"/>
              <a:cs typeface="Mada"/>
              <a:sym typeface="Mada"/>
            </a:endParaRPr>
          </a:p>
        </p:txBody>
      </p:sp>
      <p:grpSp>
        <p:nvGrpSpPr>
          <p:cNvPr id="387" name="Google Shape;387;p23"/>
          <p:cNvGrpSpPr/>
          <p:nvPr/>
        </p:nvGrpSpPr>
        <p:grpSpPr>
          <a:xfrm>
            <a:off x="289175" y="4112449"/>
            <a:ext cx="6989106" cy="2241346"/>
            <a:chOff x="259059" y="1692395"/>
            <a:chExt cx="6339900" cy="2302358"/>
          </a:xfrm>
        </p:grpSpPr>
        <p:sp>
          <p:nvSpPr>
            <p:cNvPr id="388" name="Google Shape;388;p23"/>
            <p:cNvSpPr/>
            <p:nvPr/>
          </p:nvSpPr>
          <p:spPr>
            <a:xfrm>
              <a:off x="259059" y="1899253"/>
              <a:ext cx="6339900" cy="2095500"/>
            </a:xfrm>
            <a:prstGeom prst="roundRect">
              <a:avLst>
                <a:gd fmla="val 16667" name="adj"/>
              </a:avLst>
            </a:prstGeom>
            <a:noFill/>
            <a:ln cap="flat" cmpd="sng" w="952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298450" lvl="0" marL="457200" rtl="0" algn="l">
                <a:lnSpc>
                  <a:spcPct val="100000"/>
                </a:lnSpc>
                <a:spcBef>
                  <a:spcPts val="1200"/>
                </a:spcBef>
                <a:spcAft>
                  <a:spcPts val="0"/>
                </a:spcAft>
                <a:buClr>
                  <a:srgbClr val="2F497E"/>
                </a:buClr>
                <a:buSzPts val="1100"/>
                <a:buFont typeface="Mada"/>
                <a:buChar char="●"/>
              </a:pPr>
              <a:r>
                <a:rPr lang="ar" sz="1100">
                  <a:solidFill>
                    <a:srgbClr val="2F497E"/>
                  </a:solidFill>
                  <a:latin typeface="Mada"/>
                  <a:ea typeface="Mada"/>
                  <a:cs typeface="Mada"/>
                  <a:sym typeface="Mada"/>
                </a:rPr>
                <a:t>Fronto-temporal dementia encompasses a number of different syndromes characterised by behaviour abnormalities and impairment of language. </a:t>
              </a:r>
              <a:endParaRPr sz="1100">
                <a:solidFill>
                  <a:srgbClr val="2F497E"/>
                </a:solidFill>
                <a:latin typeface="Mada"/>
                <a:ea typeface="Mada"/>
                <a:cs typeface="Mada"/>
                <a:sym typeface="Mada"/>
              </a:endParaRPr>
            </a:p>
            <a:p>
              <a:pPr indent="-298450" lvl="0" marL="457200" rtl="0" algn="l">
                <a:lnSpc>
                  <a:spcPct val="100000"/>
                </a:lnSpc>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Symptoms usually occur before the age of 60 </a:t>
              </a:r>
              <a:r>
                <a:rPr lang="ar" sz="1100">
                  <a:latin typeface="Mada"/>
                  <a:ea typeface="Mada"/>
                  <a:cs typeface="Mada"/>
                  <a:sym typeface="Mada"/>
                </a:rPr>
                <a:t>(Mean age of onset is 58 </a:t>
              </a:r>
              <a:r>
                <a:rPr lang="ar" sz="1100">
                  <a:solidFill>
                    <a:srgbClr val="6AA84F"/>
                  </a:solidFill>
                  <a:latin typeface="Mada"/>
                  <a:ea typeface="Mada"/>
                  <a:cs typeface="Mada"/>
                  <a:sym typeface="Mada"/>
                </a:rPr>
                <a:t>(younger patients than other forms of dementia)</a:t>
              </a:r>
              <a:r>
                <a:rPr lang="ar" sz="1100">
                  <a:latin typeface="Mada"/>
                  <a:ea typeface="Mada"/>
                  <a:cs typeface="Mada"/>
                  <a:sym typeface="Mada"/>
                </a:rPr>
                <a:t>). </a:t>
              </a:r>
              <a:r>
                <a:rPr lang="ar" sz="1100">
                  <a:solidFill>
                    <a:srgbClr val="999999"/>
                  </a:solidFill>
                  <a:latin typeface="Mada"/>
                  <a:ea typeface="Mada"/>
                  <a:cs typeface="Mada"/>
                  <a:sym typeface="Mada"/>
                </a:rPr>
                <a:t>A family history in a first-degree relative is a major risk factor.</a:t>
              </a:r>
              <a:endParaRPr sz="1100">
                <a:solidFill>
                  <a:srgbClr val="999999"/>
                </a:solidFill>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b="1" lang="ar" sz="1100">
                  <a:solidFill>
                    <a:srgbClr val="CC0000"/>
                  </a:solidFill>
                  <a:latin typeface="Mada"/>
                  <a:ea typeface="Mada"/>
                  <a:cs typeface="Mada"/>
                  <a:sym typeface="Mada"/>
                </a:rPr>
                <a:t>Preferentially involves the frontal and temporal lobes</a:t>
              </a:r>
              <a:r>
                <a:rPr lang="ar" sz="1100">
                  <a:latin typeface="Mada"/>
                  <a:ea typeface="Mada"/>
                  <a:cs typeface="Mada"/>
                  <a:sym typeface="Mada"/>
                </a:rPr>
                <a:t>, symptoms depend on the region (lobe) involved, therefore </a:t>
              </a:r>
              <a:r>
                <a:rPr b="1" lang="ar" sz="1100">
                  <a:latin typeface="Mada"/>
                  <a:ea typeface="Mada"/>
                  <a:cs typeface="Mada"/>
                  <a:sym typeface="Mada"/>
                </a:rPr>
                <a:t>there are variants</a:t>
              </a:r>
              <a:r>
                <a:rPr lang="ar" sz="1100">
                  <a:latin typeface="Mada"/>
                  <a:ea typeface="Mada"/>
                  <a:cs typeface="Mada"/>
                  <a:sym typeface="Mada"/>
                </a:rPr>
                <a:t>.</a:t>
              </a:r>
              <a:endParaRPr sz="1100">
                <a:latin typeface="Mada"/>
                <a:ea typeface="Mada"/>
                <a:cs typeface="Mada"/>
                <a:sym typeface="Mada"/>
              </a:endParaRPr>
            </a:p>
            <a:p>
              <a:pPr indent="-298450" lvl="0" marL="457200" rtl="0" algn="l">
                <a:lnSpc>
                  <a:spcPct val="100000"/>
                </a:lnSpc>
                <a:spcBef>
                  <a:spcPts val="0"/>
                </a:spcBef>
                <a:spcAft>
                  <a:spcPts val="0"/>
                </a:spcAft>
                <a:buSzPts val="1100"/>
                <a:buFont typeface="Mada"/>
                <a:buChar char="●"/>
              </a:pPr>
              <a:r>
                <a:rPr lang="ar" sz="1100">
                  <a:latin typeface="Mada"/>
                  <a:ea typeface="Mada"/>
                  <a:cs typeface="Mada"/>
                  <a:sym typeface="Mada"/>
                </a:rPr>
                <a:t>Common pathological inclusions include </a:t>
              </a:r>
              <a:r>
                <a:rPr b="1" lang="ar" sz="1100">
                  <a:latin typeface="Mada"/>
                  <a:ea typeface="Mada"/>
                  <a:cs typeface="Mada"/>
                  <a:sym typeface="Mada"/>
                </a:rPr>
                <a:t>hyperphosphorylated</a:t>
              </a:r>
              <a:r>
                <a:rPr b="1" lang="ar" sz="1100">
                  <a:latin typeface="Mada"/>
                  <a:ea typeface="Mada"/>
                  <a:cs typeface="Mada"/>
                  <a:sym typeface="Mada"/>
                </a:rPr>
                <a:t> tau protein</a:t>
              </a:r>
              <a:r>
                <a:rPr lang="ar" sz="1100">
                  <a:latin typeface="Mada"/>
                  <a:ea typeface="Mada"/>
                  <a:cs typeface="Mada"/>
                  <a:sym typeface="Mada"/>
                </a:rPr>
                <a:t>,</a:t>
              </a:r>
              <a:r>
                <a:rPr b="1" lang="ar" sz="1100">
                  <a:latin typeface="Mada"/>
                  <a:ea typeface="Mada"/>
                  <a:cs typeface="Mada"/>
                  <a:sym typeface="Mada"/>
                </a:rPr>
                <a:t> TDP-43 protein</a:t>
              </a:r>
              <a:r>
                <a:rPr lang="ar" sz="1100">
                  <a:latin typeface="Mada"/>
                  <a:ea typeface="Mada"/>
                  <a:cs typeface="Mada"/>
                  <a:sym typeface="Mada"/>
                </a:rPr>
                <a:t> (</a:t>
              </a:r>
              <a:r>
                <a:rPr lang="ar" sz="1100">
                  <a:latin typeface="Mada"/>
                  <a:ea typeface="Mada"/>
                  <a:cs typeface="Mada"/>
                  <a:sym typeface="Mada"/>
                </a:rPr>
                <a:t>43 kD transactive response (TAR) DNA binding protein,</a:t>
              </a:r>
              <a:r>
                <a:rPr lang="ar" sz="1100">
                  <a:latin typeface="Mada"/>
                  <a:ea typeface="Mada"/>
                  <a:cs typeface="Mada"/>
                  <a:sym typeface="Mada"/>
                </a:rPr>
                <a:t> or </a:t>
              </a:r>
              <a:r>
                <a:rPr b="1" lang="ar" sz="1100">
                  <a:latin typeface="Mada"/>
                  <a:ea typeface="Mada"/>
                  <a:cs typeface="Mada"/>
                  <a:sym typeface="Mada"/>
                </a:rPr>
                <a:t>FUS </a:t>
              </a:r>
              <a:r>
                <a:rPr lang="ar" sz="1100">
                  <a:latin typeface="Mada"/>
                  <a:ea typeface="Mada"/>
                  <a:cs typeface="Mada"/>
                  <a:sym typeface="Mada"/>
                </a:rPr>
                <a:t>(Fused in sarcoma) protein</a:t>
              </a:r>
              <a:endParaRPr sz="1100">
                <a:latin typeface="Mada"/>
                <a:ea typeface="Mada"/>
                <a:cs typeface="Mada"/>
                <a:sym typeface="Mada"/>
              </a:endParaRPr>
            </a:p>
            <a:p>
              <a:pPr indent="-298450" lvl="0" marL="457200" rtl="0" algn="l">
                <a:lnSpc>
                  <a:spcPct val="100000"/>
                </a:lnSpc>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In contrast to Alzheimer’s disease, </a:t>
              </a:r>
              <a:r>
                <a:rPr b="1" lang="ar" sz="1100">
                  <a:solidFill>
                    <a:srgbClr val="2F497E"/>
                  </a:solidFill>
                  <a:latin typeface="Mada"/>
                  <a:ea typeface="Mada"/>
                  <a:cs typeface="Mada"/>
                  <a:sym typeface="Mada"/>
                </a:rPr>
                <a:t>memory is relatively preserved in the early stages</a:t>
              </a:r>
              <a:r>
                <a:rPr lang="ar" sz="1100">
                  <a:solidFill>
                    <a:srgbClr val="2F497E"/>
                  </a:solidFill>
                  <a:latin typeface="Mada"/>
                  <a:ea typeface="Mada"/>
                  <a:cs typeface="Mada"/>
                  <a:sym typeface="Mada"/>
                </a:rPr>
                <a:t>. </a:t>
              </a:r>
              <a:endParaRPr sz="1100">
                <a:solidFill>
                  <a:srgbClr val="2F497E"/>
                </a:solidFill>
                <a:latin typeface="Mada"/>
                <a:ea typeface="Mada"/>
                <a:cs typeface="Mada"/>
                <a:sym typeface="Mada"/>
              </a:endParaRPr>
            </a:p>
            <a:p>
              <a:pPr indent="-298450" lvl="0" marL="457200" rtl="0" algn="l">
                <a:lnSpc>
                  <a:spcPct val="100000"/>
                </a:lnSpc>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Pick disease is a type of FTDs (Pick bodies are found in the neocortex and the hippocampus).</a:t>
              </a:r>
              <a:endParaRPr sz="1100">
                <a:solidFill>
                  <a:srgbClr val="999999"/>
                </a:solidFill>
                <a:latin typeface="Mada"/>
                <a:ea typeface="Mada"/>
                <a:cs typeface="Mada"/>
                <a:sym typeface="Mada"/>
              </a:endParaRPr>
            </a:p>
          </p:txBody>
        </p:sp>
        <p:sp>
          <p:nvSpPr>
            <p:cNvPr id="389" name="Google Shape;389;p23"/>
            <p:cNvSpPr/>
            <p:nvPr/>
          </p:nvSpPr>
          <p:spPr>
            <a:xfrm>
              <a:off x="485316" y="1692395"/>
              <a:ext cx="1979400" cy="329400"/>
            </a:xfrm>
            <a:prstGeom prst="flowChartAlternateProcess">
              <a:avLst/>
            </a:prstGeom>
            <a:solidFill>
              <a:srgbClr val="98678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8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graphicFrame>
        <p:nvGraphicFramePr>
          <p:cNvPr id="390" name="Google Shape;390;p23"/>
          <p:cNvGraphicFramePr/>
          <p:nvPr/>
        </p:nvGraphicFramePr>
        <p:xfrm>
          <a:off x="142675" y="6833325"/>
          <a:ext cx="3000000" cy="3000000"/>
        </p:xfrm>
        <a:graphic>
          <a:graphicData uri="http://schemas.openxmlformats.org/drawingml/2006/table">
            <a:tbl>
              <a:tblPr>
                <a:noFill/>
                <a:tableStyleId>{987EA18C-6577-4BC5-9659-3BBCF746B951}</a:tableStyleId>
              </a:tblPr>
              <a:tblGrid>
                <a:gridCol w="1760800"/>
                <a:gridCol w="5448450"/>
              </a:tblGrid>
              <a:tr h="40642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Subtype</a:t>
                      </a:r>
                      <a:endParaRPr b="1">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solidFill>
                      <a:schemeClr val="accent1"/>
                    </a:solidFill>
                  </a:tcPr>
                </a:tc>
              </a:tr>
              <a:tr h="15239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Behavioral Variant</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rgbClr val="6AA84F"/>
                          </a:solidFill>
                          <a:latin typeface="Mada"/>
                          <a:ea typeface="Mada"/>
                          <a:cs typeface="Mada"/>
                          <a:sym typeface="Mada"/>
                        </a:rPr>
                        <a:t>(</a:t>
                      </a:r>
                      <a:r>
                        <a:rPr b="1" lang="ar" sz="1100">
                          <a:solidFill>
                            <a:srgbClr val="6AA84F"/>
                          </a:solidFill>
                          <a:latin typeface="Mada"/>
                          <a:ea typeface="Mada"/>
                          <a:cs typeface="Mada"/>
                          <a:sym typeface="Mada"/>
                        </a:rPr>
                        <a:t>predominantly s</a:t>
                      </a:r>
                      <a:r>
                        <a:rPr b="1" lang="ar" sz="1100">
                          <a:solidFill>
                            <a:srgbClr val="6AA84F"/>
                          </a:solidFill>
                          <a:latin typeface="Mada"/>
                          <a:ea typeface="Mada"/>
                          <a:cs typeface="Mada"/>
                          <a:sym typeface="Mada"/>
                        </a:rPr>
                        <a:t>ocial cognition impairment) </a:t>
                      </a:r>
                      <a:endParaRPr b="1" sz="1100">
                        <a:solidFill>
                          <a:srgbClr val="6AA84F"/>
                        </a:solidFill>
                        <a:latin typeface="Mada"/>
                        <a:ea typeface="Mada"/>
                        <a:cs typeface="Mada"/>
                        <a:sym typeface="Mada"/>
                      </a:endParaRPr>
                    </a:p>
                  </a:txBody>
                  <a:tcPr marT="91425" marB="91425" marR="91425" marL="91425">
                    <a:solidFill>
                      <a:schemeClr val="accent5"/>
                    </a:solidFill>
                  </a:tcPr>
                </a:tc>
                <a:tc>
                  <a:txBody>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Behavioral variant</a:t>
                      </a:r>
                      <a:r>
                        <a:rPr lang="ar" sz="1100">
                          <a:latin typeface="Mada"/>
                          <a:ea typeface="Mada"/>
                          <a:cs typeface="Mada"/>
                          <a:sym typeface="Mada"/>
                        </a:rPr>
                        <a:t> is associated with </a:t>
                      </a:r>
                      <a:r>
                        <a:rPr b="1" lang="ar" sz="1100">
                          <a:latin typeface="Mada"/>
                          <a:ea typeface="Mada"/>
                          <a:cs typeface="Mada"/>
                          <a:sym typeface="Mada"/>
                        </a:rPr>
                        <a:t>personality changes</a:t>
                      </a:r>
                      <a:r>
                        <a:rPr lang="ar" sz="1100">
                          <a:latin typeface="Mada"/>
                          <a:ea typeface="Mada"/>
                          <a:cs typeface="Mada"/>
                          <a:sym typeface="Mada"/>
                        </a:rPr>
                        <a:t>, </a:t>
                      </a:r>
                      <a:r>
                        <a:rPr b="1" lang="ar" sz="1100">
                          <a:latin typeface="Mada"/>
                          <a:ea typeface="Mada"/>
                          <a:cs typeface="Mada"/>
                          <a:sym typeface="Mada"/>
                        </a:rPr>
                        <a:t>inappropriate </a:t>
                      </a:r>
                      <a:r>
                        <a:rPr lang="ar" sz="1100">
                          <a:latin typeface="Mada"/>
                          <a:ea typeface="Mada"/>
                          <a:cs typeface="Mada"/>
                          <a:sym typeface="Mada"/>
                        </a:rPr>
                        <a:t>social behaviors </a:t>
                      </a:r>
                      <a:r>
                        <a:rPr b="1" lang="ar" sz="1100">
                          <a:solidFill>
                            <a:srgbClr val="CC0000"/>
                          </a:solidFill>
                          <a:latin typeface="Mada"/>
                          <a:ea typeface="Mada"/>
                          <a:cs typeface="Mada"/>
                          <a:sym typeface="Mada"/>
                        </a:rPr>
                        <a:t>(</a:t>
                      </a:r>
                      <a:r>
                        <a:rPr b="1" lang="ar" sz="1100" u="sng">
                          <a:solidFill>
                            <a:srgbClr val="CC0000"/>
                          </a:solidFill>
                          <a:latin typeface="Mada"/>
                          <a:ea typeface="Mada"/>
                          <a:cs typeface="Mada"/>
                          <a:sym typeface="Mada"/>
                        </a:rPr>
                        <a:t>disinhibited</a:t>
                      </a:r>
                      <a:r>
                        <a:rPr b="1" lang="ar" sz="1100">
                          <a:solidFill>
                            <a:srgbClr val="CC0000"/>
                          </a:solidFill>
                          <a:latin typeface="Mada"/>
                          <a:ea typeface="Mada"/>
                          <a:cs typeface="Mada"/>
                          <a:sym typeface="Mada"/>
                        </a:rPr>
                        <a:t> </a:t>
                      </a:r>
                      <a:r>
                        <a:rPr lang="ar" sz="1100">
                          <a:solidFill>
                            <a:srgbClr val="6AA84F"/>
                          </a:solidFill>
                          <a:latin typeface="Mada"/>
                          <a:ea typeface="Mada"/>
                          <a:cs typeface="Mada"/>
                          <a:sym typeface="Mada"/>
                        </a:rPr>
                        <a:t>e.g. ask very rude/</a:t>
                      </a:r>
                      <a:r>
                        <a:rPr lang="ar" sz="1100">
                          <a:solidFill>
                            <a:srgbClr val="6AA84F"/>
                          </a:solidFill>
                          <a:latin typeface="Mada"/>
                          <a:ea typeface="Mada"/>
                          <a:cs typeface="Mada"/>
                          <a:sym typeface="Mada"/>
                        </a:rPr>
                        <a:t>embarrassing</a:t>
                      </a:r>
                      <a:r>
                        <a:rPr lang="ar" sz="1100">
                          <a:solidFill>
                            <a:srgbClr val="6AA84F"/>
                          </a:solidFill>
                          <a:latin typeface="Mada"/>
                          <a:ea typeface="Mada"/>
                          <a:cs typeface="Mada"/>
                          <a:sym typeface="Mada"/>
                        </a:rPr>
                        <a:t> questions to another person, older men may approach women (Sexual disinhibition)</a:t>
                      </a:r>
                      <a:r>
                        <a:rPr b="1" lang="ar" sz="1100">
                          <a:solidFill>
                            <a:srgbClr val="CC0000"/>
                          </a:solidFill>
                          <a:latin typeface="Mada"/>
                          <a:ea typeface="Mada"/>
                          <a:cs typeface="Mada"/>
                          <a:sym typeface="Mada"/>
                        </a:rPr>
                        <a:t>)</a:t>
                      </a:r>
                      <a:r>
                        <a:rPr lang="ar" sz="1100">
                          <a:latin typeface="Mada"/>
                          <a:ea typeface="Mada"/>
                          <a:cs typeface="Mada"/>
                          <a:sym typeface="Mada"/>
                        </a:rPr>
                        <a:t>, </a:t>
                      </a:r>
                      <a:r>
                        <a:rPr b="1" lang="ar" sz="1100">
                          <a:solidFill>
                            <a:srgbClr val="CC0000"/>
                          </a:solidFill>
                          <a:latin typeface="Mada"/>
                          <a:ea typeface="Mada"/>
                          <a:cs typeface="Mada"/>
                          <a:sym typeface="Mada"/>
                        </a:rPr>
                        <a:t>lack of insight </a:t>
                      </a:r>
                      <a:r>
                        <a:rPr lang="ar" sz="1100">
                          <a:solidFill>
                            <a:srgbClr val="6AA84F"/>
                          </a:solidFill>
                          <a:latin typeface="Mada"/>
                          <a:ea typeface="Mada"/>
                          <a:cs typeface="Mada"/>
                          <a:sym typeface="Mada"/>
                        </a:rPr>
                        <a:t>(No idea about the consequences of their actions)</a:t>
                      </a:r>
                      <a:r>
                        <a:rPr lang="ar" sz="1100">
                          <a:latin typeface="Mada"/>
                          <a:ea typeface="Mada"/>
                          <a:cs typeface="Mada"/>
                          <a:sym typeface="Mada"/>
                        </a:rPr>
                        <a:t>, </a:t>
                      </a:r>
                      <a:r>
                        <a:rPr b="1" lang="ar" sz="1100">
                          <a:latin typeface="Mada"/>
                          <a:ea typeface="Mada"/>
                          <a:cs typeface="Mada"/>
                          <a:sym typeface="Mada"/>
                        </a:rPr>
                        <a:t>Binging on certain foods</a:t>
                      </a:r>
                      <a:r>
                        <a:rPr lang="ar" sz="1100">
                          <a:solidFill>
                            <a:srgbClr val="6AA84F"/>
                          </a:solidFill>
                          <a:latin typeface="Mada"/>
                          <a:ea typeface="Mada"/>
                          <a:cs typeface="Mada"/>
                          <a:sym typeface="Mada"/>
                        </a:rPr>
                        <a:t> (e.g. Carbohydrates)</a:t>
                      </a:r>
                      <a:r>
                        <a:rPr lang="ar" sz="1100">
                          <a:latin typeface="Mada"/>
                          <a:ea typeface="Mada"/>
                          <a:cs typeface="Mada"/>
                          <a:sym typeface="Mada"/>
                        </a:rPr>
                        <a:t>, </a:t>
                      </a:r>
                      <a:r>
                        <a:rPr b="1" lang="ar" sz="1100">
                          <a:solidFill>
                            <a:srgbClr val="CC0000"/>
                          </a:solidFill>
                          <a:latin typeface="Mada"/>
                          <a:ea typeface="Mada"/>
                          <a:cs typeface="Mada"/>
                          <a:sym typeface="Mada"/>
                        </a:rPr>
                        <a:t>emotional blunting </a:t>
                      </a:r>
                      <a:r>
                        <a:rPr lang="ar" sz="1100">
                          <a:solidFill>
                            <a:srgbClr val="6AA84F"/>
                          </a:solidFill>
                          <a:latin typeface="Mada"/>
                          <a:ea typeface="Mada"/>
                          <a:cs typeface="Mada"/>
                          <a:sym typeface="Mada"/>
                        </a:rPr>
                        <a:t>(</a:t>
                      </a:r>
                      <a:r>
                        <a:rPr lang="ar" sz="1100">
                          <a:solidFill>
                            <a:srgbClr val="6AA84F"/>
                          </a:solidFill>
                          <a:latin typeface="Mada"/>
                          <a:ea typeface="Mada"/>
                          <a:cs typeface="Mada"/>
                          <a:sym typeface="Mada"/>
                        </a:rPr>
                        <a:t>very apathetic,</a:t>
                      </a:r>
                      <a:r>
                        <a:rPr lang="ar" sz="1100">
                          <a:solidFill>
                            <a:srgbClr val="6AA84F"/>
                          </a:solidFill>
                          <a:latin typeface="Mada"/>
                          <a:ea typeface="Mada"/>
                          <a:cs typeface="Mada"/>
                          <a:sym typeface="Mada"/>
                        </a:rPr>
                        <a:t> e.g. The inability to appreciate how serious the situation is)</a:t>
                      </a:r>
                      <a:r>
                        <a:rPr lang="ar" sz="1100">
                          <a:latin typeface="Mada"/>
                          <a:ea typeface="Mada"/>
                          <a:cs typeface="Mada"/>
                          <a:sym typeface="Mada"/>
                        </a:rPr>
                        <a:t>, rigid and cannot adopt to new situations, along with decreased attention modulation.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MRI</a:t>
                      </a:r>
                      <a:r>
                        <a:rPr lang="ar" sz="1100">
                          <a:latin typeface="Mada"/>
                          <a:ea typeface="Mada"/>
                          <a:cs typeface="Mada"/>
                          <a:sym typeface="Mada"/>
                        </a:rPr>
                        <a:t> shows </a:t>
                      </a:r>
                      <a:r>
                        <a:rPr b="1" lang="ar" sz="1100">
                          <a:solidFill>
                            <a:srgbClr val="CC0000"/>
                          </a:solidFill>
                          <a:latin typeface="Mada"/>
                          <a:ea typeface="Mada"/>
                          <a:cs typeface="Mada"/>
                          <a:sym typeface="Mada"/>
                        </a:rPr>
                        <a:t>atrophy in the </a:t>
                      </a:r>
                      <a:r>
                        <a:rPr b="1" lang="ar" sz="1100" u="sng">
                          <a:solidFill>
                            <a:srgbClr val="CC0000"/>
                          </a:solidFill>
                          <a:latin typeface="Mada"/>
                          <a:ea typeface="Mada"/>
                          <a:cs typeface="Mada"/>
                          <a:sym typeface="Mada"/>
                        </a:rPr>
                        <a:t>frontal</a:t>
                      </a:r>
                      <a:r>
                        <a:rPr b="1" lang="ar" sz="1100">
                          <a:solidFill>
                            <a:srgbClr val="CC0000"/>
                          </a:solidFill>
                          <a:latin typeface="Mada"/>
                          <a:ea typeface="Mada"/>
                          <a:cs typeface="Mada"/>
                          <a:sym typeface="Mada"/>
                        </a:rPr>
                        <a:t> lobes</a:t>
                      </a:r>
                      <a:r>
                        <a:rPr lang="ar" sz="1100">
                          <a:latin typeface="Mada"/>
                          <a:ea typeface="Mada"/>
                          <a:cs typeface="Mada"/>
                          <a:sym typeface="Mada"/>
                        </a:rPr>
                        <a:t> (may be asymmetric).</a:t>
                      </a:r>
                      <a:endParaRPr sz="1100">
                        <a:latin typeface="Mada"/>
                        <a:ea typeface="Mada"/>
                        <a:cs typeface="Mada"/>
                        <a:sym typeface="Mada"/>
                      </a:endParaRPr>
                    </a:p>
                  </a:txBody>
                  <a:tcPr marT="91425" marB="91425" marR="91425" marL="91425"/>
                </a:tc>
              </a:tr>
              <a:tr h="8534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Primary Progressive Aphasia </a:t>
                      </a:r>
                      <a:endParaRPr b="1" sz="1200">
                        <a:solidFill>
                          <a:schemeClr val="accent1"/>
                        </a:solidFill>
                        <a:latin typeface="Mada"/>
                        <a:ea typeface="Mada"/>
                        <a:cs typeface="Mada"/>
                        <a:sym typeface="Mada"/>
                      </a:endParaRPr>
                    </a:p>
                  </a:txBody>
                  <a:tcPr marT="91425" marB="91425" marR="91425" marL="91425">
                    <a:solidFill>
                      <a:schemeClr val="accent5"/>
                    </a:solidFill>
                  </a:tcPr>
                </a:tc>
                <a:tc>
                  <a:txBody>
                    <a:bodyPr/>
                    <a:lstStyle/>
                    <a:p>
                      <a:pPr indent="-298450" lvl="0" marL="457200" rtl="0" algn="l">
                        <a:spcBef>
                          <a:spcPts val="0"/>
                        </a:spcBef>
                        <a:spcAft>
                          <a:spcPts val="0"/>
                        </a:spcAft>
                        <a:buSzPts val="1100"/>
                        <a:buFont typeface="Mada"/>
                        <a:buChar char="●"/>
                      </a:pPr>
                      <a:r>
                        <a:rPr b="1" lang="ar" sz="1100">
                          <a:solidFill>
                            <a:srgbClr val="6AA84F"/>
                          </a:solidFill>
                          <a:latin typeface="Mada"/>
                          <a:ea typeface="Mada"/>
                          <a:cs typeface="Mada"/>
                          <a:sym typeface="Mada"/>
                        </a:rPr>
                        <a:t>Slowly</a:t>
                      </a:r>
                      <a:r>
                        <a:rPr b="1" lang="ar" sz="1100">
                          <a:solidFill>
                            <a:srgbClr val="6AA84F"/>
                          </a:solidFill>
                          <a:latin typeface="Mada"/>
                          <a:ea typeface="Mada"/>
                          <a:cs typeface="Mada"/>
                          <a:sym typeface="Mada"/>
                        </a:rPr>
                        <a:t> </a:t>
                      </a:r>
                      <a:r>
                        <a:rPr b="1" lang="ar" sz="1100">
                          <a:latin typeface="Mada"/>
                          <a:ea typeface="Mada"/>
                          <a:cs typeface="Mada"/>
                          <a:sym typeface="Mada"/>
                        </a:rPr>
                        <a:t>progressive non-fluent aphasia:</a:t>
                      </a:r>
                      <a:r>
                        <a:rPr lang="ar" sz="1100">
                          <a:latin typeface="Mada"/>
                          <a:ea typeface="Mada"/>
                          <a:cs typeface="Mada"/>
                          <a:sym typeface="Mada"/>
                        </a:rPr>
                        <a:t> Patients present </a:t>
                      </a:r>
                      <a:r>
                        <a:rPr b="1" lang="ar" sz="1100">
                          <a:solidFill>
                            <a:srgbClr val="CC0000"/>
                          </a:solidFill>
                          <a:latin typeface="Mada"/>
                          <a:ea typeface="Mada"/>
                          <a:cs typeface="Mada"/>
                          <a:sym typeface="Mada"/>
                        </a:rPr>
                        <a:t>first with a non-fluent type of aphasia</a:t>
                      </a:r>
                      <a:r>
                        <a:rPr lang="ar" sz="1100">
                          <a:latin typeface="Mada"/>
                          <a:ea typeface="Mada"/>
                          <a:cs typeface="Mada"/>
                          <a:sym typeface="Mada"/>
                        </a:rPr>
                        <a:t> (similar to a Broca’s lesion), </a:t>
                      </a:r>
                      <a:r>
                        <a:rPr b="1" lang="ar" sz="1100">
                          <a:solidFill>
                            <a:srgbClr val="6AA84F"/>
                          </a:solidFill>
                          <a:latin typeface="Mada"/>
                          <a:ea typeface="Mada"/>
                          <a:cs typeface="Mada"/>
                          <a:sym typeface="Mada"/>
                        </a:rPr>
                        <a:t>then</a:t>
                      </a:r>
                      <a:r>
                        <a:rPr lang="ar" sz="1100">
                          <a:solidFill>
                            <a:srgbClr val="6AA84F"/>
                          </a:solidFill>
                          <a:latin typeface="Mada"/>
                          <a:ea typeface="Mada"/>
                          <a:cs typeface="Mada"/>
                          <a:sym typeface="Mada"/>
                        </a:rPr>
                        <a:t> they will develop </a:t>
                      </a:r>
                      <a:r>
                        <a:rPr b="1" lang="ar" sz="1100">
                          <a:solidFill>
                            <a:srgbClr val="6AA84F"/>
                          </a:solidFill>
                          <a:latin typeface="Mada"/>
                          <a:ea typeface="Mada"/>
                          <a:cs typeface="Mada"/>
                          <a:sym typeface="Mada"/>
                        </a:rPr>
                        <a:t>full dementia</a:t>
                      </a:r>
                      <a:r>
                        <a:rPr lang="ar" sz="1100">
                          <a:solidFill>
                            <a:srgbClr val="6AA84F"/>
                          </a:solidFill>
                          <a:latin typeface="Mada"/>
                          <a:ea typeface="Mada"/>
                          <a:cs typeface="Mada"/>
                          <a:sym typeface="Mada"/>
                        </a:rPr>
                        <a:t>, but in the beginning there’s only aphasia, </a:t>
                      </a:r>
                      <a:r>
                        <a:rPr lang="ar" sz="1100">
                          <a:solidFill>
                            <a:srgbClr val="6AA84F"/>
                          </a:solidFill>
                          <a:latin typeface="Mada"/>
                          <a:ea typeface="Mada"/>
                          <a:cs typeface="Mada"/>
                          <a:sym typeface="Mada"/>
                        </a:rPr>
                        <a:t>everything</a:t>
                      </a:r>
                      <a:r>
                        <a:rPr lang="ar" sz="1100">
                          <a:solidFill>
                            <a:srgbClr val="6AA84F"/>
                          </a:solidFill>
                          <a:latin typeface="Mada"/>
                          <a:ea typeface="Mada"/>
                          <a:cs typeface="Mada"/>
                          <a:sym typeface="Mada"/>
                        </a:rPr>
                        <a:t> else is normal. </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MRI</a:t>
                      </a:r>
                      <a:r>
                        <a:rPr lang="ar" sz="1100">
                          <a:latin typeface="Mada"/>
                          <a:ea typeface="Mada"/>
                          <a:cs typeface="Mada"/>
                          <a:sym typeface="Mada"/>
                        </a:rPr>
                        <a:t> may show </a:t>
                      </a:r>
                      <a:r>
                        <a:rPr b="1" lang="ar" sz="1100">
                          <a:solidFill>
                            <a:srgbClr val="CC0000"/>
                          </a:solidFill>
                          <a:latin typeface="Mada"/>
                          <a:ea typeface="Mada"/>
                          <a:cs typeface="Mada"/>
                          <a:sym typeface="Mada"/>
                        </a:rPr>
                        <a:t>focal left </a:t>
                      </a:r>
                      <a:r>
                        <a:rPr b="1" lang="ar" sz="1100" u="sng">
                          <a:solidFill>
                            <a:srgbClr val="CC0000"/>
                          </a:solidFill>
                          <a:latin typeface="Mada"/>
                          <a:ea typeface="Mada"/>
                          <a:cs typeface="Mada"/>
                          <a:sym typeface="Mada"/>
                        </a:rPr>
                        <a:t>frontal</a:t>
                      </a:r>
                      <a:r>
                        <a:rPr b="1" lang="ar" sz="1100">
                          <a:solidFill>
                            <a:srgbClr val="CC0000"/>
                          </a:solidFill>
                          <a:latin typeface="Mada"/>
                          <a:ea typeface="Mada"/>
                          <a:cs typeface="Mada"/>
                          <a:sym typeface="Mada"/>
                        </a:rPr>
                        <a:t> atrophy </a:t>
                      </a:r>
                      <a:r>
                        <a:rPr lang="ar" sz="1100">
                          <a:solidFill>
                            <a:srgbClr val="6AA84F"/>
                          </a:solidFill>
                          <a:latin typeface="Mada"/>
                          <a:ea typeface="Mada"/>
                          <a:cs typeface="Mada"/>
                          <a:sym typeface="Mada"/>
                        </a:rPr>
                        <a:t>(where the language center is)</a:t>
                      </a:r>
                      <a:r>
                        <a:rPr lang="ar" sz="1100">
                          <a:latin typeface="Mada"/>
                          <a:ea typeface="Mada"/>
                          <a:cs typeface="Mada"/>
                          <a:sym typeface="Mada"/>
                        </a:rPr>
                        <a:t>.</a:t>
                      </a:r>
                      <a:endParaRPr sz="1100">
                        <a:latin typeface="Mada"/>
                        <a:ea typeface="Mada"/>
                        <a:cs typeface="Mada"/>
                        <a:sym typeface="Mada"/>
                      </a:endParaRPr>
                    </a:p>
                  </a:txBody>
                  <a:tcPr marT="91425" marB="91425" marR="91425" marL="91425"/>
                </a:tc>
              </a:tr>
              <a:tr h="10210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Semantic Dementia</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1"/>
                          </a:solidFill>
                          <a:latin typeface="Mada"/>
                          <a:ea typeface="Mada"/>
                          <a:cs typeface="Mada"/>
                          <a:sym typeface="Mada"/>
                        </a:rPr>
                        <a:t>(temporal variant of FTD) </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rgbClr val="6AA84F"/>
                          </a:solidFill>
                          <a:latin typeface="Mada"/>
                          <a:ea typeface="Mada"/>
                          <a:cs typeface="Mada"/>
                          <a:sym typeface="Mada"/>
                        </a:rPr>
                        <a:t>Semantic=Meaning</a:t>
                      </a:r>
                      <a:endParaRPr b="1" sz="1200">
                        <a:solidFill>
                          <a:srgbClr val="6AA84F"/>
                        </a:solidFill>
                        <a:latin typeface="Mada"/>
                        <a:ea typeface="Mada"/>
                        <a:cs typeface="Mada"/>
                        <a:sym typeface="Mada"/>
                      </a:endParaRPr>
                    </a:p>
                  </a:txBody>
                  <a:tcPr marT="91425" marB="91425" marR="91425" marL="91425">
                    <a:solidFill>
                      <a:schemeClr val="accent5"/>
                    </a:solidFill>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Usually have </a:t>
                      </a:r>
                      <a:r>
                        <a:rPr b="1" lang="ar" sz="1100">
                          <a:solidFill>
                            <a:srgbClr val="CC0000"/>
                          </a:solidFill>
                          <a:latin typeface="Mada"/>
                          <a:ea typeface="Mada"/>
                          <a:cs typeface="Mada"/>
                          <a:sym typeface="Mada"/>
                        </a:rPr>
                        <a:t>intact fluency</a:t>
                      </a:r>
                      <a:r>
                        <a:rPr lang="ar" sz="1100">
                          <a:latin typeface="Mada"/>
                          <a:ea typeface="Mada"/>
                          <a:cs typeface="Mada"/>
                          <a:sym typeface="Mada"/>
                        </a:rPr>
                        <a:t>, but </a:t>
                      </a:r>
                      <a:r>
                        <a:rPr b="1" lang="ar" sz="1100">
                          <a:solidFill>
                            <a:srgbClr val="CC0000"/>
                          </a:solidFill>
                          <a:latin typeface="Mada"/>
                          <a:ea typeface="Mada"/>
                          <a:cs typeface="Mada"/>
                          <a:sym typeface="Mada"/>
                        </a:rPr>
                        <a:t>comprehension is impaired</a:t>
                      </a:r>
                      <a:r>
                        <a:rPr lang="ar" sz="1100">
                          <a:latin typeface="Mada"/>
                          <a:ea typeface="Mada"/>
                          <a:cs typeface="Mada"/>
                          <a:sym typeface="Mada"/>
                        </a:rPr>
                        <a:t> and decreased naming ability. </a:t>
                      </a:r>
                      <a:r>
                        <a:rPr lang="ar" sz="1100">
                          <a:solidFill>
                            <a:srgbClr val="6AA84F"/>
                          </a:solidFill>
                          <a:latin typeface="Mada"/>
                          <a:ea typeface="Mada"/>
                          <a:cs typeface="Mada"/>
                          <a:sym typeface="Mada"/>
                        </a:rPr>
                        <a:t>They will lose their ability to know the</a:t>
                      </a:r>
                      <a:r>
                        <a:rPr i="1" lang="ar" sz="1100">
                          <a:solidFill>
                            <a:srgbClr val="6AA84F"/>
                          </a:solidFill>
                          <a:latin typeface="Mada"/>
                          <a:ea typeface="Mada"/>
                          <a:cs typeface="Mada"/>
                          <a:sym typeface="Mada"/>
                        </a:rPr>
                        <a:t> </a:t>
                      </a:r>
                      <a:r>
                        <a:rPr i="1" lang="ar" sz="1100" u="sng">
                          <a:solidFill>
                            <a:srgbClr val="6AA84F"/>
                          </a:solidFill>
                          <a:latin typeface="Mada"/>
                          <a:ea typeface="Mada"/>
                          <a:cs typeface="Mada"/>
                          <a:sym typeface="Mada"/>
                        </a:rPr>
                        <a:t>meaning </a:t>
                      </a:r>
                      <a:r>
                        <a:rPr lang="ar" sz="1100">
                          <a:solidFill>
                            <a:srgbClr val="6AA84F"/>
                          </a:solidFill>
                          <a:latin typeface="Mada"/>
                          <a:ea typeface="Mada"/>
                          <a:cs typeface="Mada"/>
                          <a:sym typeface="Mada"/>
                        </a:rPr>
                        <a:t>of words, and not just words they even don’t know what the </a:t>
                      </a:r>
                      <a:r>
                        <a:rPr lang="ar" sz="1100">
                          <a:solidFill>
                            <a:srgbClr val="6AA84F"/>
                          </a:solidFill>
                          <a:latin typeface="Mada"/>
                          <a:ea typeface="Mada"/>
                          <a:cs typeface="Mada"/>
                          <a:sym typeface="Mada"/>
                        </a:rPr>
                        <a:t>things they used to know</a:t>
                      </a:r>
                      <a:r>
                        <a:rPr lang="ar" sz="1100">
                          <a:solidFill>
                            <a:srgbClr val="6AA84F"/>
                          </a:solidFill>
                          <a:latin typeface="Mada"/>
                          <a:ea typeface="Mada"/>
                          <a:cs typeface="Mada"/>
                          <a:sym typeface="Mada"/>
                        </a:rPr>
                        <a:t> are e.g. if you show them a telephone they won’t know what it is nor how to use it.</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MRI</a:t>
                      </a:r>
                      <a:r>
                        <a:rPr lang="ar" sz="1100">
                          <a:latin typeface="Mada"/>
                          <a:ea typeface="Mada"/>
                          <a:cs typeface="Mada"/>
                          <a:sym typeface="Mada"/>
                        </a:rPr>
                        <a:t> may show focal </a:t>
                      </a:r>
                      <a:r>
                        <a:rPr b="1" lang="ar" sz="1100">
                          <a:solidFill>
                            <a:srgbClr val="CC0000"/>
                          </a:solidFill>
                          <a:latin typeface="Mada"/>
                          <a:ea typeface="Mada"/>
                          <a:cs typeface="Mada"/>
                          <a:sym typeface="Mada"/>
                        </a:rPr>
                        <a:t>left </a:t>
                      </a:r>
                      <a:r>
                        <a:rPr b="1" lang="ar" sz="1100" u="sng">
                          <a:solidFill>
                            <a:srgbClr val="CC0000"/>
                          </a:solidFill>
                          <a:latin typeface="Mada"/>
                          <a:ea typeface="Mada"/>
                          <a:cs typeface="Mada"/>
                          <a:sym typeface="Mada"/>
                        </a:rPr>
                        <a:t>temporal</a:t>
                      </a:r>
                      <a:r>
                        <a:rPr b="1" lang="ar" sz="1100">
                          <a:solidFill>
                            <a:srgbClr val="CC0000"/>
                          </a:solidFill>
                          <a:latin typeface="Mada"/>
                          <a:ea typeface="Mada"/>
                          <a:cs typeface="Mada"/>
                          <a:sym typeface="Mada"/>
                        </a:rPr>
                        <a:t> atrophy</a:t>
                      </a:r>
                      <a:r>
                        <a:rPr lang="ar" sz="1100">
                          <a:latin typeface="Mada"/>
                          <a:ea typeface="Mada"/>
                          <a:cs typeface="Mada"/>
                          <a:sym typeface="Mada"/>
                        </a:rPr>
                        <a:t>.</a:t>
                      </a:r>
                      <a:endParaRPr sz="1100">
                        <a:latin typeface="Mada"/>
                        <a:ea typeface="Mada"/>
                        <a:cs typeface="Mada"/>
                        <a:sym typeface="Mada"/>
                      </a:endParaRPr>
                    </a:p>
                  </a:txBody>
                  <a:tcPr marT="91425" marB="91425" marR="91425" marL="91425"/>
                </a:tc>
              </a:tr>
            </a:tbl>
          </a:graphicData>
        </a:graphic>
      </p:graphicFrame>
      <p:sp>
        <p:nvSpPr>
          <p:cNvPr id="391" name="Google Shape;391;p23"/>
          <p:cNvSpPr txBox="1"/>
          <p:nvPr/>
        </p:nvSpPr>
        <p:spPr>
          <a:xfrm>
            <a:off x="142675" y="6353850"/>
            <a:ext cx="5306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 Subtypes/Variants </a:t>
            </a:r>
            <a:endParaRPr b="1" sz="2200">
              <a:highlight>
                <a:schemeClr val="accent5"/>
              </a:highlight>
              <a:latin typeface="Mada"/>
              <a:ea typeface="Mada"/>
              <a:cs typeface="Mada"/>
              <a:sym typeface="Mada"/>
            </a:endParaRPr>
          </a:p>
        </p:txBody>
      </p:sp>
      <p:sp>
        <p:nvSpPr>
          <p:cNvPr id="392" name="Google Shape;392;p23"/>
          <p:cNvSpPr/>
          <p:nvPr/>
        </p:nvSpPr>
        <p:spPr>
          <a:xfrm>
            <a:off x="495975" y="1952900"/>
            <a:ext cx="205200" cy="2346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