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10692000" cx="7560000"/>
  <p:notesSz cx="6858000" cy="9144000"/>
  <p:embeddedFontLst>
    <p:embeddedFont>
      <p:font typeface="Proxima Nova"/>
      <p:regular r:id="rId24"/>
      <p:bold r:id="rId25"/>
      <p:italic r:id="rId26"/>
      <p:boldItalic r:id="rId27"/>
    </p:embeddedFont>
    <p:embeddedFont>
      <p:font typeface="Cabin"/>
      <p:regular r:id="rId28"/>
      <p:bold r:id="rId29"/>
      <p:italic r:id="rId30"/>
      <p:boldItalic r:id="rId31"/>
    </p:embeddedFont>
    <p:embeddedFont>
      <p:font typeface="Mada"/>
      <p:regular r:id="rId32"/>
      <p:bold r:id="rId33"/>
    </p:embeddedFont>
    <p:embeddedFont>
      <p:font typeface="Mada Black"/>
      <p:bold r:id="rId34"/>
    </p:embeddedFont>
    <p:embeddedFont>
      <p:font typeface="Changa"/>
      <p:regular r:id="rId35"/>
      <p:bold r:id="rId36"/>
    </p:embeddedFont>
    <p:embeddedFont>
      <p:font typeface="Pacifico"/>
      <p:regular r:id="rId37"/>
    </p:embeddedFont>
    <p:embeddedFont>
      <p:font typeface="Alegreya Regular"/>
      <p:bold r:id="rId38"/>
      <p:boldItalic r:id="rId39"/>
    </p:embeddedFont>
    <p:embeddedFont>
      <p:font typeface="Exo"/>
      <p:regular r:id="rId40"/>
      <p:bold r:id="rId41"/>
      <p:italic r:id="rId42"/>
      <p:boldItalic r:id="rId43"/>
    </p:embeddedFont>
    <p:embeddedFont>
      <p:font typeface="Fira Sans Extra Condensed SemiBold"/>
      <p:regular r:id="rId44"/>
      <p:bold r:id="rId45"/>
      <p:italic r:id="rId46"/>
      <p:boldItalic r:id="rId47"/>
    </p:embeddedFont>
    <p:embeddedFont>
      <p:font typeface="Alegreya"/>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88B9F8-3B9D-4569-BCFF-52CF26E035AB}">
  <a:tblStyle styleId="{5888B9F8-3B9D-4569-BCFF-52CF26E035A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regular.fntdata"/><Relationship Id="rId42" Type="http://schemas.openxmlformats.org/officeDocument/2006/relationships/font" Target="fonts/Exo-italic.fntdata"/><Relationship Id="rId41" Type="http://schemas.openxmlformats.org/officeDocument/2006/relationships/font" Target="fonts/Exo-bold.fntdata"/><Relationship Id="rId44" Type="http://schemas.openxmlformats.org/officeDocument/2006/relationships/font" Target="fonts/FiraSansExtraCondensedSemiBold-regular.fntdata"/><Relationship Id="rId43" Type="http://schemas.openxmlformats.org/officeDocument/2006/relationships/font" Target="fonts/Exo-boldItalic.fntdata"/><Relationship Id="rId46" Type="http://schemas.openxmlformats.org/officeDocument/2006/relationships/font" Target="fonts/FiraSansExtraCondensedSemiBold-italic.fntdata"/><Relationship Id="rId45" Type="http://schemas.openxmlformats.org/officeDocument/2006/relationships/font" Target="fonts/FiraSansExtraCondensed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Alegreya-regular.fntdata"/><Relationship Id="rId47" Type="http://schemas.openxmlformats.org/officeDocument/2006/relationships/font" Target="fonts/FiraSansExtraCondensedSemiBold-boldItalic.fntdata"/><Relationship Id="rId49" Type="http://schemas.openxmlformats.org/officeDocument/2006/relationships/font" Target="fonts/Alegreya-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Cabin-boldItalic.fntdata"/><Relationship Id="rId30" Type="http://schemas.openxmlformats.org/officeDocument/2006/relationships/font" Target="fonts/Cabin-italic.fntdata"/><Relationship Id="rId33" Type="http://schemas.openxmlformats.org/officeDocument/2006/relationships/font" Target="fonts/Mada-bold.fntdata"/><Relationship Id="rId32" Type="http://schemas.openxmlformats.org/officeDocument/2006/relationships/font" Target="fonts/Mada-regular.fntdata"/><Relationship Id="rId35" Type="http://schemas.openxmlformats.org/officeDocument/2006/relationships/font" Target="fonts/Changa-regular.fntdata"/><Relationship Id="rId34" Type="http://schemas.openxmlformats.org/officeDocument/2006/relationships/font" Target="fonts/MadaBlack-bold.fntdata"/><Relationship Id="rId37" Type="http://schemas.openxmlformats.org/officeDocument/2006/relationships/font" Target="fonts/Pacifico-regular.fntdata"/><Relationship Id="rId36" Type="http://schemas.openxmlformats.org/officeDocument/2006/relationships/font" Target="fonts/Changa-bold.fntdata"/><Relationship Id="rId39" Type="http://schemas.openxmlformats.org/officeDocument/2006/relationships/font" Target="fonts/AlegreyaRegular-boldItalic.fntdata"/><Relationship Id="rId38" Type="http://schemas.openxmlformats.org/officeDocument/2006/relationships/font" Target="fonts/AlegreyaRegular-bold.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ProximaNova-regular.fntdata"/><Relationship Id="rId23" Type="http://schemas.openxmlformats.org/officeDocument/2006/relationships/slide" Target="slides/slide15.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Cabin-regular.fntdata"/><Relationship Id="rId27" Type="http://schemas.openxmlformats.org/officeDocument/2006/relationships/font" Target="fonts/ProximaNova-boldItalic.fntdata"/><Relationship Id="rId29" Type="http://schemas.openxmlformats.org/officeDocument/2006/relationships/font" Target="fonts/Cabin-bold.fntdata"/><Relationship Id="rId51" Type="http://schemas.openxmlformats.org/officeDocument/2006/relationships/font" Target="fonts/Alegreya-boldItalic.fntdata"/><Relationship Id="rId50" Type="http://schemas.openxmlformats.org/officeDocument/2006/relationships/font" Target="fonts/Alegreya-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26T17:49:43.908">
    <p:pos x="6000" y="0"/>
    <p:text>Well organized and explained lecture 😍 as usual I swear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a7ac11f95_0_39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a7ac11f95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47b738b652f2dfc9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7b738b652f2dfc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52ca369a1420bf0e_13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52ca369a1420bf0e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6dbfff4c3285ab10_1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6dbfff4c3285ab1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a7ac11f95_0_49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ba7ac11f95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ba7ac11f95_0_49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ba7ac11f95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ba7ac11f95_0_51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ba7ac11f95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37e0ee56cf5553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f37e0ee56cf555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2ca369a1420bf0e_2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2ca369a1420bf0e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a27028602_3_4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a27028602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ca27028602_3_9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ca27028602_3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a27028602_3_1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ca27028602_3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ca27028602_3_25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ca27028602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cacad88e99_1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cacad88e9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ca27028602_3_22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ca27028602_3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Deep brain Stimulation-Used in (LD/CD responsive patients) </a:t>
            </a:r>
            <a:r>
              <a:rPr lang="ar" sz="1200">
                <a:solidFill>
                  <a:srgbClr val="6AA84F"/>
                </a:solidFill>
                <a:latin typeface="Mada"/>
                <a:ea typeface="Mada"/>
                <a:cs typeface="Mada"/>
                <a:sym typeface="Mada"/>
              </a:rPr>
              <a:t>in which they implant a device as an </a:t>
            </a:r>
            <a:r>
              <a:rPr b="1" lang="ar" sz="1200">
                <a:solidFill>
                  <a:srgbClr val="6AA84F"/>
                </a:solidFill>
                <a:latin typeface="Mada"/>
                <a:ea typeface="Mada"/>
                <a:cs typeface="Mada"/>
                <a:sym typeface="Mada"/>
              </a:rPr>
              <a:t>adjunct to treatment</a:t>
            </a:r>
            <a:r>
              <a:rPr lang="ar" sz="1200">
                <a:solidFill>
                  <a:srgbClr val="6AA84F"/>
                </a:solidFill>
                <a:latin typeface="Mada"/>
                <a:ea typeface="Mada"/>
                <a:cs typeface="Mada"/>
                <a:sym typeface="Mada"/>
              </a:rPr>
              <a:t> to help control the signs &amp; symptoms.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Alegreya"/>
                <a:ea typeface="Alegreya"/>
                <a:cs typeface="Alegreya"/>
                <a:sym typeface="Alegreya"/>
              </a:defRPr>
            </a:lvl1pPr>
            <a:lvl2pPr lvl="1">
              <a:buNone/>
              <a:defRPr sz="2500">
                <a:latin typeface="Alegreya"/>
                <a:ea typeface="Alegreya"/>
                <a:cs typeface="Alegreya"/>
                <a:sym typeface="Alegreya"/>
              </a:defRPr>
            </a:lvl2pPr>
            <a:lvl3pPr lvl="2">
              <a:buNone/>
              <a:defRPr sz="2500">
                <a:latin typeface="Alegreya"/>
                <a:ea typeface="Alegreya"/>
                <a:cs typeface="Alegreya"/>
                <a:sym typeface="Alegreya"/>
              </a:defRPr>
            </a:lvl3pPr>
            <a:lvl4pPr lvl="3">
              <a:buNone/>
              <a:defRPr sz="2500">
                <a:latin typeface="Alegreya"/>
                <a:ea typeface="Alegreya"/>
                <a:cs typeface="Alegreya"/>
                <a:sym typeface="Alegreya"/>
              </a:defRPr>
            </a:lvl4pPr>
            <a:lvl5pPr lvl="4">
              <a:buNone/>
              <a:defRPr sz="2500">
                <a:latin typeface="Alegreya"/>
                <a:ea typeface="Alegreya"/>
                <a:cs typeface="Alegreya"/>
                <a:sym typeface="Alegreya"/>
              </a:defRPr>
            </a:lvl5pPr>
            <a:lvl6pPr lvl="5">
              <a:buNone/>
              <a:defRPr sz="2500">
                <a:latin typeface="Alegreya"/>
                <a:ea typeface="Alegreya"/>
                <a:cs typeface="Alegreya"/>
                <a:sym typeface="Alegreya"/>
              </a:defRPr>
            </a:lvl6pPr>
            <a:lvl7pPr lvl="6">
              <a:buNone/>
              <a:defRPr sz="2500">
                <a:latin typeface="Alegreya"/>
                <a:ea typeface="Alegreya"/>
                <a:cs typeface="Alegreya"/>
                <a:sym typeface="Alegreya"/>
              </a:defRPr>
            </a:lvl7pPr>
            <a:lvl8pPr lvl="7">
              <a:buNone/>
              <a:defRPr sz="2500">
                <a:latin typeface="Alegreya"/>
                <a:ea typeface="Alegreya"/>
                <a:cs typeface="Alegreya"/>
                <a:sym typeface="Alegreya"/>
              </a:defRPr>
            </a:lvl8pPr>
            <a:lvl9pPr lvl="8">
              <a:buNone/>
              <a:defRPr sz="2500">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latin typeface="Alegreya"/>
              <a:ea typeface="Alegreya"/>
              <a:cs typeface="Alegreya"/>
              <a:sym typeface="Alegreya"/>
            </a:endParaRPr>
          </a:p>
        </p:txBody>
      </p:sp>
      <p:sp>
        <p:nvSpPr>
          <p:cNvPr id="12" name="Google Shape;12;p2"/>
          <p:cNvSpPr/>
          <p:nvPr/>
        </p:nvSpPr>
        <p:spPr>
          <a:xfrm>
            <a:off x="-95250" y="847725"/>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Alegreya"/>
              <a:ea typeface="Alegreya"/>
              <a:cs typeface="Alegreya"/>
              <a:sym typeface="Alegreya"/>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60" name="Google Shape;60;p11"/>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61" name="Google Shape;61;p11"/>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atin typeface="Alegreya"/>
                <a:ea typeface="Alegreya"/>
                <a:cs typeface="Alegreya"/>
                <a:sym typeface="Alegreya"/>
              </a:defRPr>
            </a:lvl1pPr>
            <a:lvl2pPr lvl="1">
              <a:buNone/>
              <a:defRPr>
                <a:latin typeface="Alegreya"/>
                <a:ea typeface="Alegreya"/>
                <a:cs typeface="Alegreya"/>
                <a:sym typeface="Alegreya"/>
              </a:defRPr>
            </a:lvl2pPr>
            <a:lvl3pPr lvl="2">
              <a:buNone/>
              <a:defRPr>
                <a:latin typeface="Alegreya"/>
                <a:ea typeface="Alegreya"/>
                <a:cs typeface="Alegreya"/>
                <a:sym typeface="Alegreya"/>
              </a:defRPr>
            </a:lvl3pPr>
            <a:lvl4pPr lvl="3">
              <a:buNone/>
              <a:defRPr>
                <a:latin typeface="Alegreya"/>
                <a:ea typeface="Alegreya"/>
                <a:cs typeface="Alegreya"/>
                <a:sym typeface="Alegreya"/>
              </a:defRPr>
            </a:lvl4pPr>
            <a:lvl5pPr lvl="4">
              <a:buNone/>
              <a:defRPr>
                <a:latin typeface="Alegreya"/>
                <a:ea typeface="Alegreya"/>
                <a:cs typeface="Alegreya"/>
                <a:sym typeface="Alegreya"/>
              </a:defRPr>
            </a:lvl5pPr>
            <a:lvl6pPr lvl="5">
              <a:buNone/>
              <a:defRPr>
                <a:latin typeface="Alegreya"/>
                <a:ea typeface="Alegreya"/>
                <a:cs typeface="Alegreya"/>
                <a:sym typeface="Alegreya"/>
              </a:defRPr>
            </a:lvl6pPr>
            <a:lvl7pPr lvl="6">
              <a:buNone/>
              <a:defRPr>
                <a:latin typeface="Alegreya"/>
                <a:ea typeface="Alegreya"/>
                <a:cs typeface="Alegreya"/>
                <a:sym typeface="Alegreya"/>
              </a:defRPr>
            </a:lvl7pPr>
            <a:lvl8pPr lvl="7">
              <a:buNone/>
              <a:defRPr>
                <a:latin typeface="Alegreya"/>
                <a:ea typeface="Alegreya"/>
                <a:cs typeface="Alegreya"/>
                <a:sym typeface="Alegreya"/>
              </a:defRPr>
            </a:lvl8pPr>
            <a:lvl9pPr lvl="8">
              <a:buNone/>
              <a:defRPr>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64" name="Google Shape;64;p12"/>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4"/>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Alegreya"/>
                <a:ea typeface="Alegreya"/>
                <a:cs typeface="Alegreya"/>
                <a:sym typeface="Alegreya"/>
              </a:defRPr>
            </a:lvl1pPr>
            <a:lvl2pPr lvl="1" rtl="0">
              <a:buNone/>
              <a:defRPr sz="2500">
                <a:latin typeface="Alegreya"/>
                <a:ea typeface="Alegreya"/>
                <a:cs typeface="Alegreya"/>
                <a:sym typeface="Alegreya"/>
              </a:defRPr>
            </a:lvl2pPr>
            <a:lvl3pPr lvl="2" rtl="0">
              <a:buNone/>
              <a:defRPr sz="2500">
                <a:latin typeface="Alegreya"/>
                <a:ea typeface="Alegreya"/>
                <a:cs typeface="Alegreya"/>
                <a:sym typeface="Alegreya"/>
              </a:defRPr>
            </a:lvl3pPr>
            <a:lvl4pPr lvl="3" rtl="0">
              <a:buNone/>
              <a:defRPr sz="2500">
                <a:latin typeface="Alegreya"/>
                <a:ea typeface="Alegreya"/>
                <a:cs typeface="Alegreya"/>
                <a:sym typeface="Alegreya"/>
              </a:defRPr>
            </a:lvl4pPr>
            <a:lvl5pPr lvl="4" rtl="0">
              <a:buNone/>
              <a:defRPr sz="2500">
                <a:latin typeface="Alegreya"/>
                <a:ea typeface="Alegreya"/>
                <a:cs typeface="Alegreya"/>
                <a:sym typeface="Alegreya"/>
              </a:defRPr>
            </a:lvl5pPr>
            <a:lvl6pPr lvl="5" rtl="0">
              <a:buNone/>
              <a:defRPr sz="2500">
                <a:latin typeface="Alegreya"/>
                <a:ea typeface="Alegreya"/>
                <a:cs typeface="Alegreya"/>
                <a:sym typeface="Alegreya"/>
              </a:defRPr>
            </a:lvl6pPr>
            <a:lvl7pPr lvl="6" rtl="0">
              <a:buNone/>
              <a:defRPr sz="2500">
                <a:latin typeface="Alegreya"/>
                <a:ea typeface="Alegreya"/>
                <a:cs typeface="Alegreya"/>
                <a:sym typeface="Alegreya"/>
              </a:defRPr>
            </a:lvl7pPr>
            <a:lvl8pPr lvl="7" rtl="0">
              <a:buNone/>
              <a:defRPr sz="2500">
                <a:latin typeface="Alegreya"/>
                <a:ea typeface="Alegreya"/>
                <a:cs typeface="Alegreya"/>
                <a:sym typeface="Alegreya"/>
              </a:defRPr>
            </a:lvl8pPr>
            <a:lvl9pPr lvl="8" rtl="0">
              <a:buNone/>
              <a:defRPr sz="2500">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
        <p:nvSpPr>
          <p:cNvPr id="71" name="Google Shape;71;p14"/>
          <p:cNvSpPr/>
          <p:nvPr/>
        </p:nvSpPr>
        <p:spPr>
          <a:xfrm rot="-10799591">
            <a:off x="1747" y="382"/>
            <a:ext cx="75564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latin typeface="Alegreya"/>
              <a:ea typeface="Alegreya"/>
              <a:cs typeface="Alegreya"/>
              <a:sym typeface="Alegreya"/>
            </a:endParaRPr>
          </a:p>
        </p:txBody>
      </p:sp>
      <p:sp>
        <p:nvSpPr>
          <p:cNvPr id="72" name="Google Shape;72;p14"/>
          <p:cNvSpPr/>
          <p:nvPr/>
        </p:nvSpPr>
        <p:spPr>
          <a:xfrm>
            <a:off x="-95250" y="847725"/>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Alegreya"/>
              <a:ea typeface="Alegreya"/>
              <a:cs typeface="Alegreya"/>
              <a:sym typeface="Alegreya"/>
            </a:endParaRPr>
          </a:p>
        </p:txBody>
      </p:sp>
      <p:sp>
        <p:nvSpPr>
          <p:cNvPr id="73" name="Google Shape;73;p14"/>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cxnSp>
        <p:nvCxnSpPr>
          <p:cNvPr id="75" name="Google Shape;75;p1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76" name="Google Shape;76;p1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77" name="Google Shape;77;p15"/>
          <p:cNvSpPr txBox="1"/>
          <p:nvPr>
            <p:ph idx="12" type="sldNum"/>
          </p:nvPr>
        </p:nvSpPr>
        <p:spPr>
          <a:xfrm>
            <a:off x="7127800" y="0"/>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6"/>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80" name="Google Shape;80;p16"/>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81" name="Google Shape;81;p16"/>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17"/>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84" name="Google Shape;84;p17"/>
          <p:cNvSpPr txBox="1"/>
          <p:nvPr>
            <p:ph idx="1" type="body"/>
          </p:nvPr>
        </p:nvSpPr>
        <p:spPr>
          <a:xfrm>
            <a:off x="257705" y="2395696"/>
            <a:ext cx="3307200" cy="7102200"/>
          </a:xfrm>
          <a:prstGeom prst="rect">
            <a:avLst/>
          </a:prstGeom>
        </p:spPr>
        <p:txBody>
          <a:bodyPr anchorCtr="0" anchor="t" bIns="111700" lIns="111700" spcFirstLastPara="1" rIns="111700" wrap="square" tIns="111700">
            <a:noAutofit/>
          </a:bodyPr>
          <a:lstStyle>
            <a:lvl1pPr indent="-342900" lvl="0" marL="457200" rtl="0">
              <a:spcBef>
                <a:spcPts val="0"/>
              </a:spcBef>
              <a:spcAft>
                <a:spcPts val="0"/>
              </a:spcAft>
              <a:buSzPts val="1800"/>
              <a:buChar char="●"/>
              <a:defRPr sz="18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85" name="Google Shape;85;p17"/>
          <p:cNvSpPr txBox="1"/>
          <p:nvPr>
            <p:ph idx="2" type="body"/>
          </p:nvPr>
        </p:nvSpPr>
        <p:spPr>
          <a:xfrm>
            <a:off x="3995291" y="2395696"/>
            <a:ext cx="3307200" cy="7102200"/>
          </a:xfrm>
          <a:prstGeom prst="rect">
            <a:avLst/>
          </a:prstGeom>
        </p:spPr>
        <p:txBody>
          <a:bodyPr anchorCtr="0" anchor="t" bIns="111700" lIns="111700" spcFirstLastPara="1" rIns="111700" wrap="square" tIns="111700">
            <a:noAutofit/>
          </a:bodyPr>
          <a:lstStyle>
            <a:lvl1pPr indent="-342900" lvl="0" marL="457200" rtl="0">
              <a:spcBef>
                <a:spcPts val="0"/>
              </a:spcBef>
              <a:spcAft>
                <a:spcPts val="0"/>
              </a:spcAft>
              <a:buSzPts val="1800"/>
              <a:buChar char="●"/>
              <a:defRPr sz="18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86" name="Google Shape;86;p1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8"/>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89" name="Google Shape;89;p18"/>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19"/>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92" name="Google Shape;92;p19"/>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93" name="Google Shape;93;p1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0"/>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96" name="Google Shape;96;p20"/>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97" name="Google Shape;97;p20"/>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98" name="Google Shape;98;p20"/>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Alegreya"/>
              <a:ea typeface="Alegreya"/>
              <a:cs typeface="Alegreya"/>
              <a:sym typeface="Alegrey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p:nvPr/>
        </p:nvSpPr>
        <p:spPr>
          <a:xfrm>
            <a:off x="3780000" y="-260"/>
            <a:ext cx="3780000" cy="10692000"/>
          </a:xfrm>
          <a:prstGeom prst="rect">
            <a:avLst/>
          </a:prstGeom>
          <a:solidFill>
            <a:schemeClr val="lt2"/>
          </a:solidFill>
          <a:ln>
            <a:noFill/>
          </a:ln>
        </p:spPr>
        <p:txBody>
          <a:bodyPr anchorCtr="0" anchor="ctr" bIns="111700" lIns="111700" spcFirstLastPara="1" rIns="111700" wrap="square" tIns="111700">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101" name="Google Shape;101;p21"/>
          <p:cNvSpPr txBox="1"/>
          <p:nvPr>
            <p:ph type="title"/>
          </p:nvPr>
        </p:nvSpPr>
        <p:spPr>
          <a:xfrm>
            <a:off x="219508" y="2563450"/>
            <a:ext cx="3344100" cy="30813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100"/>
              <a:buNone/>
              <a:defRPr sz="5100"/>
            </a:lvl1pPr>
            <a:lvl2pPr lvl="1" rtl="0" algn="ctr">
              <a:spcBef>
                <a:spcPts val="0"/>
              </a:spcBef>
              <a:spcAft>
                <a:spcPts val="0"/>
              </a:spcAft>
              <a:buSzPts val="5100"/>
              <a:buNone/>
              <a:defRPr sz="5100"/>
            </a:lvl2pPr>
            <a:lvl3pPr lvl="2" rtl="0" algn="ctr">
              <a:spcBef>
                <a:spcPts val="0"/>
              </a:spcBef>
              <a:spcAft>
                <a:spcPts val="0"/>
              </a:spcAft>
              <a:buSzPts val="5100"/>
              <a:buNone/>
              <a:defRPr sz="5100"/>
            </a:lvl3pPr>
            <a:lvl4pPr lvl="3" rtl="0" algn="ctr">
              <a:spcBef>
                <a:spcPts val="0"/>
              </a:spcBef>
              <a:spcAft>
                <a:spcPts val="0"/>
              </a:spcAft>
              <a:buSzPts val="5100"/>
              <a:buNone/>
              <a:defRPr sz="5100"/>
            </a:lvl4pPr>
            <a:lvl5pPr lvl="4" rtl="0" algn="ctr">
              <a:spcBef>
                <a:spcPts val="0"/>
              </a:spcBef>
              <a:spcAft>
                <a:spcPts val="0"/>
              </a:spcAft>
              <a:buSzPts val="5100"/>
              <a:buNone/>
              <a:defRPr sz="5100"/>
            </a:lvl5pPr>
            <a:lvl6pPr lvl="5" rtl="0" algn="ctr">
              <a:spcBef>
                <a:spcPts val="0"/>
              </a:spcBef>
              <a:spcAft>
                <a:spcPts val="0"/>
              </a:spcAft>
              <a:buSzPts val="5100"/>
              <a:buNone/>
              <a:defRPr sz="5100"/>
            </a:lvl6pPr>
            <a:lvl7pPr lvl="6" rtl="0" algn="ctr">
              <a:spcBef>
                <a:spcPts val="0"/>
              </a:spcBef>
              <a:spcAft>
                <a:spcPts val="0"/>
              </a:spcAft>
              <a:buSzPts val="5100"/>
              <a:buNone/>
              <a:defRPr sz="5100"/>
            </a:lvl7pPr>
            <a:lvl8pPr lvl="7" rtl="0" algn="ctr">
              <a:spcBef>
                <a:spcPts val="0"/>
              </a:spcBef>
              <a:spcAft>
                <a:spcPts val="0"/>
              </a:spcAft>
              <a:buSzPts val="5100"/>
              <a:buNone/>
              <a:defRPr sz="5100"/>
            </a:lvl8pPr>
            <a:lvl9pPr lvl="8" rtl="0" algn="ctr">
              <a:spcBef>
                <a:spcPts val="0"/>
              </a:spcBef>
              <a:spcAft>
                <a:spcPts val="0"/>
              </a:spcAft>
              <a:buSzPts val="5100"/>
              <a:buNone/>
              <a:defRPr sz="5100"/>
            </a:lvl9pPr>
          </a:lstStyle>
          <a:p/>
        </p:txBody>
      </p:sp>
      <p:sp>
        <p:nvSpPr>
          <p:cNvPr id="102" name="Google Shape;102;p21"/>
          <p:cNvSpPr txBox="1"/>
          <p:nvPr>
            <p:ph idx="1" type="subTitle"/>
          </p:nvPr>
        </p:nvSpPr>
        <p:spPr>
          <a:xfrm>
            <a:off x="219508" y="5826865"/>
            <a:ext cx="3344100" cy="25677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03" name="Google Shape;103;p21"/>
          <p:cNvSpPr txBox="1"/>
          <p:nvPr>
            <p:ph idx="2" type="body"/>
          </p:nvPr>
        </p:nvSpPr>
        <p:spPr>
          <a:xfrm>
            <a:off x="4083839" y="1505164"/>
            <a:ext cx="3172200" cy="7681200"/>
          </a:xfrm>
          <a:prstGeom prst="rect">
            <a:avLst/>
          </a:prstGeom>
        </p:spPr>
        <p:txBody>
          <a:bodyPr anchorCtr="0" anchor="ctr"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104" name="Google Shape;104;p21"/>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Alegreya Regular"/>
              <a:ea typeface="Alegreya Regular"/>
              <a:cs typeface="Alegreya Regular"/>
              <a:sym typeface="Alegreya Regular"/>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400">
                <a:solidFill>
                  <a:schemeClr val="lt1"/>
                </a:solidFill>
                <a:latin typeface="Alegreya"/>
                <a:ea typeface="Alegreya"/>
                <a:cs typeface="Alegreya"/>
                <a:sym typeface="Alegreya"/>
              </a:defRPr>
            </a:lvl1pPr>
            <a:lvl2pPr lvl="1">
              <a:buNone/>
              <a:defRPr b="1" sz="1400">
                <a:solidFill>
                  <a:schemeClr val="lt1"/>
                </a:solidFill>
                <a:latin typeface="Alegreya"/>
                <a:ea typeface="Alegreya"/>
                <a:cs typeface="Alegreya"/>
                <a:sym typeface="Alegreya"/>
              </a:defRPr>
            </a:lvl2pPr>
            <a:lvl3pPr lvl="2">
              <a:buNone/>
              <a:defRPr b="1" sz="1400">
                <a:solidFill>
                  <a:schemeClr val="lt1"/>
                </a:solidFill>
                <a:latin typeface="Alegreya"/>
                <a:ea typeface="Alegreya"/>
                <a:cs typeface="Alegreya"/>
                <a:sym typeface="Alegreya"/>
              </a:defRPr>
            </a:lvl3pPr>
            <a:lvl4pPr lvl="3">
              <a:buNone/>
              <a:defRPr b="1" sz="1400">
                <a:solidFill>
                  <a:schemeClr val="lt1"/>
                </a:solidFill>
                <a:latin typeface="Alegreya"/>
                <a:ea typeface="Alegreya"/>
                <a:cs typeface="Alegreya"/>
                <a:sym typeface="Alegreya"/>
              </a:defRPr>
            </a:lvl4pPr>
            <a:lvl5pPr lvl="4">
              <a:buNone/>
              <a:defRPr b="1" sz="1400">
                <a:solidFill>
                  <a:schemeClr val="lt1"/>
                </a:solidFill>
                <a:latin typeface="Alegreya"/>
                <a:ea typeface="Alegreya"/>
                <a:cs typeface="Alegreya"/>
                <a:sym typeface="Alegreya"/>
              </a:defRPr>
            </a:lvl5pPr>
            <a:lvl6pPr lvl="5">
              <a:buNone/>
              <a:defRPr b="1" sz="1400">
                <a:solidFill>
                  <a:schemeClr val="lt1"/>
                </a:solidFill>
                <a:latin typeface="Alegreya"/>
                <a:ea typeface="Alegreya"/>
                <a:cs typeface="Alegreya"/>
                <a:sym typeface="Alegreya"/>
              </a:defRPr>
            </a:lvl6pPr>
            <a:lvl7pPr lvl="6">
              <a:buNone/>
              <a:defRPr b="1" sz="1400">
                <a:solidFill>
                  <a:schemeClr val="lt1"/>
                </a:solidFill>
                <a:latin typeface="Alegreya"/>
                <a:ea typeface="Alegreya"/>
                <a:cs typeface="Alegreya"/>
                <a:sym typeface="Alegreya"/>
              </a:defRPr>
            </a:lvl7pPr>
            <a:lvl8pPr lvl="7">
              <a:buNone/>
              <a:defRPr b="1" sz="1400">
                <a:solidFill>
                  <a:schemeClr val="lt1"/>
                </a:solidFill>
                <a:latin typeface="Alegreya"/>
                <a:ea typeface="Alegreya"/>
                <a:cs typeface="Alegreya"/>
                <a:sym typeface="Alegreya"/>
              </a:defRPr>
            </a:lvl8pPr>
            <a:lvl9pPr lvl="8">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 name="Google Shape;18;p3"/>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9" name="Google Shape;19;p3"/>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20" name="Google Shape;20;p3"/>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21" name="Google Shape;21;p3"/>
          <p:cNvGrpSpPr/>
          <p:nvPr/>
        </p:nvGrpSpPr>
        <p:grpSpPr>
          <a:xfrm>
            <a:off x="205413" y="904850"/>
            <a:ext cx="7149175" cy="8714700"/>
            <a:chOff x="217025" y="916300"/>
            <a:chExt cx="7149175" cy="8714700"/>
          </a:xfrm>
        </p:grpSpPr>
        <p:cxnSp>
          <p:nvCxnSpPr>
            <p:cNvPr id="22" name="Google Shape;22;p3"/>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23" name="Google Shape;23;p3"/>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24" name="Google Shape;24;p3"/>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25" name="Google Shape;25;p3"/>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26" name="Google Shape;26;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cxnSp>
        <p:nvCxnSpPr>
          <p:cNvPr id="106" name="Google Shape;106;p2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07" name="Google Shape;107;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
        <p:nvSpPr>
          <p:cNvPr id="108" name="Google Shape;108;p22"/>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23"/>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111" name="Google Shape;111;p23"/>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rtl="0" algn="ctr">
              <a:spcBef>
                <a:spcPts val="0"/>
              </a:spcBef>
              <a:spcAft>
                <a:spcPts val="0"/>
              </a:spcAft>
              <a:buSzPts val="2300"/>
              <a:buChar char="●"/>
              <a:defRPr/>
            </a:lvl1pPr>
            <a:lvl2pPr indent="-342900" lvl="1" marL="914400" rtl="0" algn="ctr">
              <a:spcBef>
                <a:spcPts val="2000"/>
              </a:spcBef>
              <a:spcAft>
                <a:spcPts val="0"/>
              </a:spcAft>
              <a:buSzPts val="1800"/>
              <a:buChar char="○"/>
              <a:defRPr/>
            </a:lvl2pPr>
            <a:lvl3pPr indent="-342900" lvl="2" marL="1371600" rtl="0" algn="ctr">
              <a:spcBef>
                <a:spcPts val="2000"/>
              </a:spcBef>
              <a:spcAft>
                <a:spcPts val="0"/>
              </a:spcAft>
              <a:buSzPts val="1800"/>
              <a:buChar char="■"/>
              <a:defRPr/>
            </a:lvl3pPr>
            <a:lvl4pPr indent="-342900" lvl="3" marL="1828800" rtl="0" algn="ctr">
              <a:spcBef>
                <a:spcPts val="2000"/>
              </a:spcBef>
              <a:spcAft>
                <a:spcPts val="0"/>
              </a:spcAft>
              <a:buSzPts val="1800"/>
              <a:buChar char="●"/>
              <a:defRPr/>
            </a:lvl4pPr>
            <a:lvl5pPr indent="-342900" lvl="4" marL="2286000" rtl="0" algn="ctr">
              <a:spcBef>
                <a:spcPts val="2000"/>
              </a:spcBef>
              <a:spcAft>
                <a:spcPts val="0"/>
              </a:spcAft>
              <a:buSzPts val="1800"/>
              <a:buChar char="○"/>
              <a:defRPr/>
            </a:lvl5pPr>
            <a:lvl6pPr indent="-342900" lvl="5" marL="2743200" rtl="0" algn="ctr">
              <a:spcBef>
                <a:spcPts val="2000"/>
              </a:spcBef>
              <a:spcAft>
                <a:spcPts val="0"/>
              </a:spcAft>
              <a:buSzPts val="1800"/>
              <a:buChar char="■"/>
              <a:defRPr/>
            </a:lvl6pPr>
            <a:lvl7pPr indent="-342900" lvl="6" marL="3200400" rtl="0" algn="ctr">
              <a:spcBef>
                <a:spcPts val="2000"/>
              </a:spcBef>
              <a:spcAft>
                <a:spcPts val="0"/>
              </a:spcAft>
              <a:buSzPts val="1800"/>
              <a:buChar char="●"/>
              <a:defRPr/>
            </a:lvl7pPr>
            <a:lvl8pPr indent="-342900" lvl="7" marL="3657600" rtl="0" algn="ctr">
              <a:spcBef>
                <a:spcPts val="2000"/>
              </a:spcBef>
              <a:spcAft>
                <a:spcPts val="0"/>
              </a:spcAft>
              <a:buSzPts val="1800"/>
              <a:buChar char="○"/>
              <a:defRPr/>
            </a:lvl8pPr>
            <a:lvl9pPr indent="-342900" lvl="8" marL="4114800" rtl="0" algn="ctr">
              <a:spcBef>
                <a:spcPts val="2000"/>
              </a:spcBef>
              <a:spcAft>
                <a:spcPts val="2000"/>
              </a:spcAft>
              <a:buSzPts val="1800"/>
              <a:buChar char="■"/>
              <a:defRPr/>
            </a:lvl9pPr>
          </a:lstStyle>
          <a:p/>
        </p:txBody>
      </p:sp>
      <p:sp>
        <p:nvSpPr>
          <p:cNvPr id="112" name="Google Shape;112;p2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atin typeface="Alegreya"/>
                <a:ea typeface="Alegreya"/>
                <a:cs typeface="Alegreya"/>
                <a:sym typeface="Alegreya"/>
              </a:defRPr>
            </a:lvl1pPr>
            <a:lvl2pPr lvl="1" rtl="0">
              <a:buNone/>
              <a:defRPr>
                <a:latin typeface="Alegreya"/>
                <a:ea typeface="Alegreya"/>
                <a:cs typeface="Alegreya"/>
                <a:sym typeface="Alegreya"/>
              </a:defRPr>
            </a:lvl2pPr>
            <a:lvl3pPr lvl="2" rtl="0">
              <a:buNone/>
              <a:defRPr>
                <a:latin typeface="Alegreya"/>
                <a:ea typeface="Alegreya"/>
                <a:cs typeface="Alegreya"/>
                <a:sym typeface="Alegreya"/>
              </a:defRPr>
            </a:lvl3pPr>
            <a:lvl4pPr lvl="3" rtl="0">
              <a:buNone/>
              <a:defRPr>
                <a:latin typeface="Alegreya"/>
                <a:ea typeface="Alegreya"/>
                <a:cs typeface="Alegreya"/>
                <a:sym typeface="Alegreya"/>
              </a:defRPr>
            </a:lvl4pPr>
            <a:lvl5pPr lvl="4" rtl="0">
              <a:buNone/>
              <a:defRPr>
                <a:latin typeface="Alegreya"/>
                <a:ea typeface="Alegreya"/>
                <a:cs typeface="Alegreya"/>
                <a:sym typeface="Alegreya"/>
              </a:defRPr>
            </a:lvl5pPr>
            <a:lvl6pPr lvl="5" rtl="0">
              <a:buNone/>
              <a:defRPr>
                <a:latin typeface="Alegreya"/>
                <a:ea typeface="Alegreya"/>
                <a:cs typeface="Alegreya"/>
                <a:sym typeface="Alegreya"/>
              </a:defRPr>
            </a:lvl6pPr>
            <a:lvl7pPr lvl="6" rtl="0">
              <a:buNone/>
              <a:defRPr>
                <a:latin typeface="Alegreya"/>
                <a:ea typeface="Alegreya"/>
                <a:cs typeface="Alegreya"/>
                <a:sym typeface="Alegreya"/>
              </a:defRPr>
            </a:lvl7pPr>
            <a:lvl8pPr lvl="7" rtl="0">
              <a:buNone/>
              <a:defRPr>
                <a:latin typeface="Alegreya"/>
                <a:ea typeface="Alegreya"/>
                <a:cs typeface="Alegreya"/>
                <a:sym typeface="Alegreya"/>
              </a:defRPr>
            </a:lvl8pPr>
            <a:lvl9pPr lvl="8" rtl="0">
              <a:buNone/>
              <a:defRPr>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15" name="Google Shape;115;p24"/>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116" name="Shape 116"/>
        <p:cNvGrpSpPr/>
        <p:nvPr/>
      </p:nvGrpSpPr>
      <p:grpSpPr>
        <a:xfrm>
          <a:off x="0" y="0"/>
          <a:ext cx="0" cy="0"/>
          <a:chOff x="0" y="0"/>
          <a:chExt cx="0" cy="0"/>
        </a:xfrm>
      </p:grpSpPr>
      <p:sp>
        <p:nvSpPr>
          <p:cNvPr id="117" name="Google Shape;117;p25"/>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118" name="Google Shape;118;p2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19" name="Google Shape;119;p25"/>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20" name="Google Shape;120;p25"/>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21" name="Google Shape;121;p25"/>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122" name="Google Shape;122;p25"/>
          <p:cNvGrpSpPr/>
          <p:nvPr/>
        </p:nvGrpSpPr>
        <p:grpSpPr>
          <a:xfrm>
            <a:off x="205413" y="904850"/>
            <a:ext cx="7149175" cy="8714700"/>
            <a:chOff x="217025" y="916300"/>
            <a:chExt cx="7149175" cy="8714700"/>
          </a:xfrm>
        </p:grpSpPr>
        <p:cxnSp>
          <p:nvCxnSpPr>
            <p:cNvPr id="123" name="Google Shape;123;p25"/>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124" name="Google Shape;124;p25"/>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125" name="Google Shape;125;p25"/>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126" name="Google Shape;126;p25"/>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127" name="Google Shape;127;p2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128" name="Google Shape;128;p2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129" name="Shape 129"/>
        <p:cNvGrpSpPr/>
        <p:nvPr/>
      </p:nvGrpSpPr>
      <p:grpSpPr>
        <a:xfrm>
          <a:off x="0" y="0"/>
          <a:ext cx="0" cy="0"/>
          <a:chOff x="0" y="0"/>
          <a:chExt cx="0" cy="0"/>
        </a:xfrm>
      </p:grpSpPr>
      <p:cxnSp>
        <p:nvCxnSpPr>
          <p:cNvPr id="130" name="Google Shape;130;p2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31" name="Google Shape;131;p2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132" name="Shape 132"/>
        <p:cNvGrpSpPr/>
        <p:nvPr/>
      </p:nvGrpSpPr>
      <p:grpSpPr>
        <a:xfrm>
          <a:off x="0" y="0"/>
          <a:ext cx="0" cy="0"/>
          <a:chOff x="0" y="0"/>
          <a:chExt cx="0" cy="0"/>
        </a:xfrm>
      </p:grpSpPr>
      <p:sp>
        <p:nvSpPr>
          <p:cNvPr id="133" name="Google Shape;133;p27"/>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134" name="Google Shape;134;p27"/>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135" name="Google Shape;135;p27"/>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136" name="Google Shape;136;p27"/>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9" name="Google Shape;29;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30" name="Google Shape;30;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33" name="Google Shape;33;p5"/>
          <p:cNvSpPr txBox="1"/>
          <p:nvPr>
            <p:ph idx="1" type="body"/>
          </p:nvPr>
        </p:nvSpPr>
        <p:spPr>
          <a:xfrm>
            <a:off x="257705" y="2395696"/>
            <a:ext cx="3307200" cy="7102200"/>
          </a:xfrm>
          <a:prstGeom prst="rect">
            <a:avLst/>
          </a:prstGeom>
        </p:spPr>
        <p:txBody>
          <a:bodyPr anchorCtr="0" anchor="t" bIns="111700" lIns="111700" spcFirstLastPara="1" rIns="111700" wrap="square" tIns="11170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4" name="Google Shape;34;p5"/>
          <p:cNvSpPr txBox="1"/>
          <p:nvPr>
            <p:ph idx="2" type="body"/>
          </p:nvPr>
        </p:nvSpPr>
        <p:spPr>
          <a:xfrm>
            <a:off x="3995291" y="2395696"/>
            <a:ext cx="3307200" cy="7102200"/>
          </a:xfrm>
          <a:prstGeom prst="rect">
            <a:avLst/>
          </a:prstGeom>
        </p:spPr>
        <p:txBody>
          <a:bodyPr anchorCtr="0" anchor="t" bIns="111700" lIns="111700" spcFirstLastPara="1" rIns="111700" wrap="square" tIns="11170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5" name="Google Shape;35;p5"/>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38" name="Google Shape;38;p6"/>
          <p:cNvSpPr txBox="1"/>
          <p:nvPr>
            <p:ph idx="12" type="sldNum"/>
          </p:nvPr>
        </p:nvSpPr>
        <p:spPr>
          <a:xfrm>
            <a:off x="7106400" y="2"/>
            <a:ext cx="453600" cy="562200"/>
          </a:xfrm>
          <a:prstGeom prst="rect">
            <a:avLst/>
          </a:prstGeom>
          <a:solidFill>
            <a:schemeClr val="accent1"/>
          </a:solidFill>
          <a:ln>
            <a:noFill/>
          </a:ln>
        </p:spPr>
        <p:txBody>
          <a:bodyPr anchorCtr="0" anchor="ctr" bIns="111700" lIns="111700" spcFirstLastPara="1" rIns="111700" wrap="square" tIns="111700">
            <a:noAutofit/>
          </a:bodyPr>
          <a:lstStyle>
            <a:lvl1pPr lvl="0" rtl="0">
              <a:buNone/>
              <a:defRPr b="1" sz="1400">
                <a:solidFill>
                  <a:schemeClr val="lt1"/>
                </a:solidFill>
                <a:latin typeface="Alegreya"/>
                <a:ea typeface="Alegreya"/>
                <a:cs typeface="Alegreya"/>
                <a:sym typeface="Alegreya"/>
              </a:defRPr>
            </a:lvl1pPr>
            <a:lvl2pPr lvl="1" rtl="0">
              <a:buNone/>
              <a:defRPr b="1" sz="1400">
                <a:solidFill>
                  <a:schemeClr val="lt1"/>
                </a:solidFill>
                <a:latin typeface="Alegreya"/>
                <a:ea typeface="Alegreya"/>
                <a:cs typeface="Alegreya"/>
                <a:sym typeface="Alegreya"/>
              </a:defRPr>
            </a:lvl2pPr>
            <a:lvl3pPr lvl="2" rtl="0">
              <a:buNone/>
              <a:defRPr b="1" sz="1400">
                <a:solidFill>
                  <a:schemeClr val="lt1"/>
                </a:solidFill>
                <a:latin typeface="Alegreya"/>
                <a:ea typeface="Alegreya"/>
                <a:cs typeface="Alegreya"/>
                <a:sym typeface="Alegreya"/>
              </a:defRPr>
            </a:lvl3pPr>
            <a:lvl4pPr lvl="3" rtl="0">
              <a:buNone/>
              <a:defRPr b="1" sz="1400">
                <a:solidFill>
                  <a:schemeClr val="lt1"/>
                </a:solidFill>
                <a:latin typeface="Alegreya"/>
                <a:ea typeface="Alegreya"/>
                <a:cs typeface="Alegreya"/>
                <a:sym typeface="Alegreya"/>
              </a:defRPr>
            </a:lvl4pPr>
            <a:lvl5pPr lvl="4" rtl="0">
              <a:buNone/>
              <a:defRPr b="1" sz="1400">
                <a:solidFill>
                  <a:schemeClr val="lt1"/>
                </a:solidFill>
                <a:latin typeface="Alegreya"/>
                <a:ea typeface="Alegreya"/>
                <a:cs typeface="Alegreya"/>
                <a:sym typeface="Alegreya"/>
              </a:defRPr>
            </a:lvl5pPr>
            <a:lvl6pPr lvl="5" rtl="0">
              <a:buNone/>
              <a:defRPr b="1" sz="1400">
                <a:solidFill>
                  <a:schemeClr val="lt1"/>
                </a:solidFill>
                <a:latin typeface="Alegreya"/>
                <a:ea typeface="Alegreya"/>
                <a:cs typeface="Alegreya"/>
                <a:sym typeface="Alegreya"/>
              </a:defRPr>
            </a:lvl6pPr>
            <a:lvl7pPr lvl="6" rtl="0">
              <a:buNone/>
              <a:defRPr b="1" sz="1400">
                <a:solidFill>
                  <a:schemeClr val="lt1"/>
                </a:solidFill>
                <a:latin typeface="Alegreya"/>
                <a:ea typeface="Alegreya"/>
                <a:cs typeface="Alegreya"/>
                <a:sym typeface="Alegreya"/>
              </a:defRPr>
            </a:lvl7pPr>
            <a:lvl8pPr lvl="7" rtl="0">
              <a:buNone/>
              <a:defRPr b="1" sz="1400">
                <a:solidFill>
                  <a:schemeClr val="lt1"/>
                </a:solidFill>
                <a:latin typeface="Alegreya"/>
                <a:ea typeface="Alegreya"/>
                <a:cs typeface="Alegreya"/>
                <a:sym typeface="Alegreya"/>
              </a:defRPr>
            </a:lvl8pPr>
            <a:lvl9pPr lvl="8" rtl="0">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p7"/>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41" name="Google Shape;41;p7"/>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42" name="Google Shape;42;p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8"/>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45" name="Google Shape;45;p8"/>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46" name="Google Shape;46;p8"/>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47" name="Google Shape;47;p8"/>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Alegreya"/>
              <a:ea typeface="Alegreya"/>
              <a:cs typeface="Alegreya"/>
              <a:sym typeface="Alegrey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3780000" y="-260"/>
            <a:ext cx="3780000" cy="10692000"/>
          </a:xfrm>
          <a:prstGeom prst="rect">
            <a:avLst/>
          </a:prstGeom>
          <a:solidFill>
            <a:schemeClr val="lt2"/>
          </a:solidFill>
          <a:ln>
            <a:noFill/>
          </a:ln>
        </p:spPr>
        <p:txBody>
          <a:bodyPr anchorCtr="0" anchor="ctr" bIns="111700" lIns="111700" spcFirstLastPara="1" rIns="111700" wrap="square" tIns="111700">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50" name="Google Shape;50;p9"/>
          <p:cNvSpPr txBox="1"/>
          <p:nvPr>
            <p:ph type="title"/>
          </p:nvPr>
        </p:nvSpPr>
        <p:spPr>
          <a:xfrm>
            <a:off x="219508" y="2563450"/>
            <a:ext cx="3344100" cy="30813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51" name="Google Shape;51;p9"/>
          <p:cNvSpPr txBox="1"/>
          <p:nvPr>
            <p:ph idx="1" type="subTitle"/>
          </p:nvPr>
        </p:nvSpPr>
        <p:spPr>
          <a:xfrm>
            <a:off x="219508" y="5826865"/>
            <a:ext cx="3344100" cy="2567700"/>
          </a:xfrm>
          <a:prstGeom prst="rect">
            <a:avLst/>
          </a:prstGeom>
        </p:spPr>
        <p:txBody>
          <a:bodyPr anchorCtr="0" anchor="t" bIns="111700" lIns="111700" spcFirstLastPara="1" rIns="111700" wrap="square" tIns="11170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2" name="Google Shape;52;p9"/>
          <p:cNvSpPr txBox="1"/>
          <p:nvPr>
            <p:ph idx="2" type="body"/>
          </p:nvPr>
        </p:nvSpPr>
        <p:spPr>
          <a:xfrm>
            <a:off x="4083839" y="1505164"/>
            <a:ext cx="3172200" cy="7681200"/>
          </a:xfrm>
          <a:prstGeom prst="rect">
            <a:avLst/>
          </a:prstGeom>
        </p:spPr>
        <p:txBody>
          <a:bodyPr anchorCtr="0" anchor="ctr"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53" name="Google Shape;53;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Alegreya"/>
                <a:ea typeface="Alegreya"/>
                <a:cs typeface="Alegreya"/>
                <a:sym typeface="Alegreya"/>
              </a:defRPr>
            </a:lvl1pPr>
            <a:lvl2pPr lvl="1" rtl="0">
              <a:buNone/>
              <a:defRPr b="1" sz="1400">
                <a:solidFill>
                  <a:schemeClr val="lt1"/>
                </a:solidFill>
                <a:latin typeface="Alegreya"/>
                <a:ea typeface="Alegreya"/>
                <a:cs typeface="Alegreya"/>
                <a:sym typeface="Alegreya"/>
              </a:defRPr>
            </a:lvl2pPr>
            <a:lvl3pPr lvl="2" rtl="0">
              <a:buNone/>
              <a:defRPr b="1" sz="1400">
                <a:solidFill>
                  <a:schemeClr val="lt1"/>
                </a:solidFill>
                <a:latin typeface="Alegreya"/>
                <a:ea typeface="Alegreya"/>
                <a:cs typeface="Alegreya"/>
                <a:sym typeface="Alegreya"/>
              </a:defRPr>
            </a:lvl3pPr>
            <a:lvl4pPr lvl="3" rtl="0">
              <a:buNone/>
              <a:defRPr b="1" sz="1400">
                <a:solidFill>
                  <a:schemeClr val="lt1"/>
                </a:solidFill>
                <a:latin typeface="Alegreya"/>
                <a:ea typeface="Alegreya"/>
                <a:cs typeface="Alegreya"/>
                <a:sym typeface="Alegreya"/>
              </a:defRPr>
            </a:lvl4pPr>
            <a:lvl5pPr lvl="4" rtl="0">
              <a:buNone/>
              <a:defRPr b="1" sz="1400">
                <a:solidFill>
                  <a:schemeClr val="lt1"/>
                </a:solidFill>
                <a:latin typeface="Alegreya"/>
                <a:ea typeface="Alegreya"/>
                <a:cs typeface="Alegreya"/>
                <a:sym typeface="Alegreya"/>
              </a:defRPr>
            </a:lvl5pPr>
            <a:lvl6pPr lvl="5" rtl="0">
              <a:buNone/>
              <a:defRPr b="1" sz="1400">
                <a:solidFill>
                  <a:schemeClr val="lt1"/>
                </a:solidFill>
                <a:latin typeface="Alegreya"/>
                <a:ea typeface="Alegreya"/>
                <a:cs typeface="Alegreya"/>
                <a:sym typeface="Alegreya"/>
              </a:defRPr>
            </a:lvl6pPr>
            <a:lvl7pPr lvl="6" rtl="0">
              <a:buNone/>
              <a:defRPr b="1" sz="1400">
                <a:solidFill>
                  <a:schemeClr val="lt1"/>
                </a:solidFill>
                <a:latin typeface="Alegreya"/>
                <a:ea typeface="Alegreya"/>
                <a:cs typeface="Alegreya"/>
                <a:sym typeface="Alegreya"/>
              </a:defRPr>
            </a:lvl7pPr>
            <a:lvl8pPr lvl="7" rtl="0">
              <a:buNone/>
              <a:defRPr b="1" sz="1400">
                <a:solidFill>
                  <a:schemeClr val="lt1"/>
                </a:solidFill>
                <a:latin typeface="Alegreya"/>
                <a:ea typeface="Alegreya"/>
                <a:cs typeface="Alegreya"/>
                <a:sym typeface="Alegreya"/>
              </a:defRPr>
            </a:lvl8pPr>
            <a:lvl9pPr lvl="8" rtl="0">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cxnSp>
        <p:nvCxnSpPr>
          <p:cNvPr id="56" name="Google Shape;56;p1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7" name="Google Shape;57;p1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1pPr>
            <a:lvl2pPr lvl="1">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2pPr>
            <a:lvl3pPr lvl="2">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3pPr>
            <a:lvl4pPr lvl="3">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4pPr>
            <a:lvl5pPr lvl="4">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5pPr>
            <a:lvl6pPr lvl="5">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6pPr>
            <a:lvl7pPr lvl="6">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7pPr>
            <a:lvl8pPr lvl="7">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8pPr>
            <a:lvl9pPr lvl="8">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Font typeface="Alegreya"/>
              <a:buChar char="●"/>
              <a:defRPr sz="2300">
                <a:solidFill>
                  <a:schemeClr val="dk2"/>
                </a:solidFill>
                <a:latin typeface="Alegreya"/>
                <a:ea typeface="Alegreya"/>
                <a:cs typeface="Alegreya"/>
                <a:sym typeface="Alegreya"/>
              </a:defRPr>
            </a:lvl1pPr>
            <a:lvl2pPr indent="-342900" lvl="1" marL="9144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2pPr>
            <a:lvl3pPr indent="-342900" lvl="2" marL="13716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3pPr>
            <a:lvl4pPr indent="-342900" lvl="3" marL="18288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4pPr>
            <a:lvl5pPr indent="-342900" lvl="4" marL="22860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5pPr>
            <a:lvl6pPr indent="-342900" lvl="5" marL="27432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6pPr>
            <a:lvl7pPr indent="-342900" lvl="6" marL="32004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7pPr>
            <a:lvl8pPr indent="-342900" lvl="7" marL="36576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8pPr>
            <a:lvl9pPr indent="-342900" lvl="8" marL="4114800">
              <a:lnSpc>
                <a:spcPct val="115000"/>
              </a:lnSpc>
              <a:spcBef>
                <a:spcPts val="2000"/>
              </a:spcBef>
              <a:spcAft>
                <a:spcPts val="2000"/>
              </a:spcAft>
              <a:buClr>
                <a:schemeClr val="dk2"/>
              </a:buClr>
              <a:buSzPts val="1800"/>
              <a:buFont typeface="Alegreya"/>
              <a:buChar char="■"/>
              <a:defRPr sz="1800">
                <a:solidFill>
                  <a:schemeClr val="dk2"/>
                </a:solidFill>
                <a:latin typeface="Alegreya"/>
                <a:ea typeface="Alegreya"/>
                <a:cs typeface="Alegreya"/>
                <a:sym typeface="Alegreya"/>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5" name="Shape 65"/>
        <p:cNvGrpSpPr/>
        <p:nvPr/>
      </p:nvGrpSpPr>
      <p:grpSpPr>
        <a:xfrm>
          <a:off x="0" y="0"/>
          <a:ext cx="0" cy="0"/>
          <a:chOff x="0" y="0"/>
          <a:chExt cx="0" cy="0"/>
        </a:xfrm>
      </p:grpSpPr>
      <p:sp>
        <p:nvSpPr>
          <p:cNvPr id="66" name="Google Shape;66;p13"/>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1pPr>
            <a:lvl2pPr lvl="1"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2pPr>
            <a:lvl3pPr lvl="2"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3pPr>
            <a:lvl4pPr lvl="3"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4pPr>
            <a:lvl5pPr lvl="4"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5pPr>
            <a:lvl6pPr lvl="5"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6pPr>
            <a:lvl7pPr lvl="6"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7pPr>
            <a:lvl8pPr lvl="7"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8pPr>
            <a:lvl9pPr lvl="8"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9pPr>
          </a:lstStyle>
          <a:p/>
        </p:txBody>
      </p:sp>
      <p:sp>
        <p:nvSpPr>
          <p:cNvPr id="67" name="Google Shape;67;p13"/>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Font typeface="Alegreya"/>
              <a:buChar char="●"/>
              <a:defRPr sz="2300">
                <a:solidFill>
                  <a:schemeClr val="dk2"/>
                </a:solidFill>
                <a:latin typeface="Alegreya"/>
                <a:ea typeface="Alegreya"/>
                <a:cs typeface="Alegreya"/>
                <a:sym typeface="Alegreya"/>
              </a:defRPr>
            </a:lvl1pPr>
            <a:lvl2pPr indent="-342900" lvl="1" marL="9144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2pPr>
            <a:lvl3pPr indent="-342900" lvl="2" marL="13716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3pPr>
            <a:lvl4pPr indent="-342900" lvl="3" marL="18288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4pPr>
            <a:lvl5pPr indent="-342900" lvl="4" marL="22860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5pPr>
            <a:lvl6pPr indent="-342900" lvl="5" marL="27432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6pPr>
            <a:lvl7pPr indent="-342900" lvl="6" marL="32004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7pPr>
            <a:lvl8pPr indent="-342900" lvl="7" marL="36576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8pPr>
            <a:lvl9pPr indent="-342900" lvl="8" marL="4114800" rtl="0">
              <a:lnSpc>
                <a:spcPct val="115000"/>
              </a:lnSpc>
              <a:spcBef>
                <a:spcPts val="2000"/>
              </a:spcBef>
              <a:spcAft>
                <a:spcPts val="2000"/>
              </a:spcAft>
              <a:buClr>
                <a:schemeClr val="dk2"/>
              </a:buClr>
              <a:buSzPts val="1800"/>
              <a:buFont typeface="Alegreya"/>
              <a:buChar char="■"/>
              <a:defRPr sz="1800">
                <a:solidFill>
                  <a:schemeClr val="dk2"/>
                </a:solidFill>
                <a:latin typeface="Alegreya"/>
                <a:ea typeface="Alegreya"/>
                <a:cs typeface="Alegreya"/>
                <a:sym typeface="Alegreya"/>
              </a:defRPr>
            </a:lvl9pPr>
          </a:lstStyle>
          <a:p/>
        </p:txBody>
      </p:sp>
      <p:sp>
        <p:nvSpPr>
          <p:cNvPr id="68" name="Google Shape;68;p13"/>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docs.google.com/presentation/d/1TKjgKmuF8-7aGjiAgt-2f6dUWPkTI7rnH1d3RF0xuIw/edit" TargetMode="External"/><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20.png"/><Relationship Id="rId5" Type="http://schemas.openxmlformats.org/officeDocument/2006/relationships/image" Target="../media/image24.jpg"/><Relationship Id="rId6"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hyperlink" Target="https://forms.gle/5bhKW2hufJ2NrmJP7"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a:hlinkClick r:id="rId4"/>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142" name="Google Shape;142;p28"/>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59 </a:t>
            </a:r>
            <a:endParaRPr sz="2200">
              <a:latin typeface="Mada"/>
              <a:ea typeface="Mada"/>
              <a:cs typeface="Mada"/>
              <a:sym typeface="Mada"/>
            </a:endParaRPr>
          </a:p>
        </p:txBody>
      </p:sp>
      <p:sp>
        <p:nvSpPr>
          <p:cNvPr id="143" name="Google Shape;143;p28"/>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144" name="Google Shape;144;p28"/>
          <p:cNvSpPr/>
          <p:nvPr/>
        </p:nvSpPr>
        <p:spPr>
          <a:xfrm rot="566">
            <a:off x="1046687"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45" name="Google Shape;145;p28"/>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146" name="Google Shape;146;p28"/>
          <p:cNvGrpSpPr/>
          <p:nvPr/>
        </p:nvGrpSpPr>
        <p:grpSpPr>
          <a:xfrm>
            <a:off x="1046700" y="9957725"/>
            <a:ext cx="5434699" cy="734050"/>
            <a:chOff x="1442323" y="11224701"/>
            <a:chExt cx="7792800" cy="734050"/>
          </a:xfrm>
        </p:grpSpPr>
        <p:sp>
          <p:nvSpPr>
            <p:cNvPr id="147" name="Google Shape;147;p28"/>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148" name="Google Shape;148;p28"/>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149" name="Google Shape;149;p28"/>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0" lvl="0" marL="0" rtl="0" algn="l">
              <a:lnSpc>
                <a:spcPct val="115000"/>
              </a:lnSpc>
              <a:spcBef>
                <a:spcPts val="1200"/>
              </a:spcBef>
              <a:spcAft>
                <a:spcPts val="0"/>
              </a:spcAft>
              <a:buNone/>
            </a:pPr>
            <a:r>
              <a:rPr lang="ar" sz="1700">
                <a:latin typeface="Mada"/>
                <a:ea typeface="Mada"/>
                <a:cs typeface="Mada"/>
                <a:sym typeface="Mada"/>
              </a:rPr>
              <a:t>By the end of the lecture the student should be able to: </a:t>
            </a:r>
            <a:endParaRPr sz="1700">
              <a:latin typeface="Mada"/>
              <a:ea typeface="Mada"/>
              <a:cs typeface="Mada"/>
              <a:sym typeface="Mada"/>
            </a:endParaRPr>
          </a:p>
          <a:p>
            <a:pPr indent="-336550" lvl="0" marL="457200" rtl="0" algn="l">
              <a:lnSpc>
                <a:spcPct val="115000"/>
              </a:lnSpc>
              <a:spcBef>
                <a:spcPts val="1200"/>
              </a:spcBef>
              <a:spcAft>
                <a:spcPts val="0"/>
              </a:spcAft>
              <a:buClr>
                <a:schemeClr val="dk1"/>
              </a:buClr>
              <a:buSzPts val="1700"/>
              <a:buFont typeface="Mada"/>
              <a:buChar char="★"/>
            </a:pPr>
            <a:r>
              <a:rPr lang="ar" sz="1700">
                <a:latin typeface="Mada"/>
                <a:ea typeface="Mada"/>
                <a:cs typeface="Mada"/>
                <a:sym typeface="Mada"/>
              </a:rPr>
              <a:t>Become familiar with various abnormal movements </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Differentiate rest from action tremor</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Become able to recognize common movement disorders based on type of movements</a:t>
            </a:r>
            <a:endParaRPr sz="1700">
              <a:latin typeface="Mada"/>
              <a:ea typeface="Mada"/>
              <a:cs typeface="Mada"/>
              <a:sym typeface="Mada"/>
            </a:endParaRPr>
          </a:p>
        </p:txBody>
      </p:sp>
      <p:sp>
        <p:nvSpPr>
          <p:cNvPr id="150" name="Google Shape;150;p28"/>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Parkinson’s disease &amp; movement disorders</a:t>
            </a:r>
            <a:endParaRPr b="1" sz="3600">
              <a:solidFill>
                <a:schemeClr val="accent1"/>
              </a:solidFill>
              <a:latin typeface="Mada"/>
              <a:ea typeface="Mada"/>
              <a:cs typeface="Mada"/>
              <a:sym typeface="Mada"/>
            </a:endParaRPr>
          </a:p>
        </p:txBody>
      </p:sp>
      <p:pic>
        <p:nvPicPr>
          <p:cNvPr id="151" name="Google Shape;151;p28"/>
          <p:cNvPicPr preferRelativeResize="0"/>
          <p:nvPr/>
        </p:nvPicPr>
        <p:blipFill rotWithShape="1">
          <a:blip r:embed="rId5">
            <a:alphaModFix/>
          </a:blip>
          <a:srcRect b="15002" l="0" r="0" t="0"/>
          <a:stretch/>
        </p:blipFill>
        <p:spPr>
          <a:xfrm>
            <a:off x="5181150" y="482025"/>
            <a:ext cx="872675" cy="484150"/>
          </a:xfrm>
          <a:prstGeom prst="rect">
            <a:avLst/>
          </a:prstGeom>
          <a:noFill/>
          <a:ln>
            <a:noFill/>
          </a:ln>
        </p:spPr>
      </p:pic>
      <p:pic>
        <p:nvPicPr>
          <p:cNvPr id="152" name="Google Shape;152;p28"/>
          <p:cNvPicPr preferRelativeResize="0"/>
          <p:nvPr/>
        </p:nvPicPr>
        <p:blipFill>
          <a:blip r:embed="rId6">
            <a:alphaModFix/>
          </a:blip>
          <a:stretch>
            <a:fillRect/>
          </a:stretch>
        </p:blipFill>
        <p:spPr>
          <a:xfrm>
            <a:off x="6053825" y="482025"/>
            <a:ext cx="1478450" cy="1149901"/>
          </a:xfrm>
          <a:prstGeom prst="rect">
            <a:avLst/>
          </a:prstGeom>
          <a:noFill/>
          <a:ln>
            <a:noFill/>
          </a:ln>
        </p:spPr>
      </p:pic>
      <p:pic>
        <p:nvPicPr>
          <p:cNvPr id="153" name="Google Shape;153;p28"/>
          <p:cNvPicPr preferRelativeResize="0"/>
          <p:nvPr/>
        </p:nvPicPr>
        <p:blipFill>
          <a:blip r:embed="rId7">
            <a:alphaModFix/>
          </a:blip>
          <a:stretch>
            <a:fillRect/>
          </a:stretch>
        </p:blipFill>
        <p:spPr>
          <a:xfrm>
            <a:off x="6386051" y="1818251"/>
            <a:ext cx="962351" cy="962325"/>
          </a:xfrm>
          <a:prstGeom prst="rect">
            <a:avLst/>
          </a:prstGeom>
          <a:noFill/>
          <a:ln>
            <a:noFill/>
          </a:ln>
        </p:spPr>
      </p:pic>
      <p:grpSp>
        <p:nvGrpSpPr>
          <p:cNvPr id="154" name="Google Shape;154;p28"/>
          <p:cNvGrpSpPr/>
          <p:nvPr/>
        </p:nvGrpSpPr>
        <p:grpSpPr>
          <a:xfrm>
            <a:off x="2136452" y="1364095"/>
            <a:ext cx="3287097" cy="2575454"/>
            <a:chOff x="8046909" y="1779462"/>
            <a:chExt cx="459278" cy="463837"/>
          </a:xfrm>
        </p:grpSpPr>
        <p:sp>
          <p:nvSpPr>
            <p:cNvPr id="155" name="Google Shape;155;p28"/>
            <p:cNvSpPr/>
            <p:nvPr/>
          </p:nvSpPr>
          <p:spPr>
            <a:xfrm>
              <a:off x="8046909" y="1779525"/>
              <a:ext cx="459151" cy="463765"/>
            </a:xfrm>
            <a:custGeom>
              <a:rect b="b" l="l" r="r" t="t"/>
              <a:pathLst>
                <a:path extrusionOk="0" h="14875" w="14727">
                  <a:moveTo>
                    <a:pt x="6632" y="0"/>
                  </a:moveTo>
                  <a:cubicBezTo>
                    <a:pt x="6520" y="0"/>
                    <a:pt x="6405" y="13"/>
                    <a:pt x="6290" y="38"/>
                  </a:cubicBezTo>
                  <a:cubicBezTo>
                    <a:pt x="5950" y="114"/>
                    <a:pt x="5667" y="293"/>
                    <a:pt x="5480" y="521"/>
                  </a:cubicBezTo>
                  <a:cubicBezTo>
                    <a:pt x="5291" y="388"/>
                    <a:pt x="5047" y="315"/>
                    <a:pt x="4786" y="315"/>
                  </a:cubicBezTo>
                  <a:cubicBezTo>
                    <a:pt x="4600" y="315"/>
                    <a:pt x="4406" y="352"/>
                    <a:pt x="4215" y="429"/>
                  </a:cubicBezTo>
                  <a:cubicBezTo>
                    <a:pt x="3903" y="554"/>
                    <a:pt x="3657" y="767"/>
                    <a:pt x="3509" y="1013"/>
                  </a:cubicBezTo>
                  <a:cubicBezTo>
                    <a:pt x="3422" y="988"/>
                    <a:pt x="3331" y="976"/>
                    <a:pt x="3238" y="976"/>
                  </a:cubicBezTo>
                  <a:cubicBezTo>
                    <a:pt x="2874" y="976"/>
                    <a:pt x="2481" y="1164"/>
                    <a:pt x="2197" y="1513"/>
                  </a:cubicBezTo>
                  <a:cubicBezTo>
                    <a:pt x="1999" y="1757"/>
                    <a:pt x="1890" y="2036"/>
                    <a:pt x="1866" y="2304"/>
                  </a:cubicBezTo>
                  <a:cubicBezTo>
                    <a:pt x="1378" y="2322"/>
                    <a:pt x="921" y="2755"/>
                    <a:pt x="791" y="3362"/>
                  </a:cubicBezTo>
                  <a:cubicBezTo>
                    <a:pt x="727" y="3660"/>
                    <a:pt x="753" y="3950"/>
                    <a:pt x="847" y="4196"/>
                  </a:cubicBezTo>
                  <a:cubicBezTo>
                    <a:pt x="294" y="4352"/>
                    <a:pt x="0" y="5031"/>
                    <a:pt x="190" y="5714"/>
                  </a:cubicBezTo>
                  <a:cubicBezTo>
                    <a:pt x="262" y="5971"/>
                    <a:pt x="392" y="6192"/>
                    <a:pt x="557" y="6361"/>
                  </a:cubicBezTo>
                  <a:cubicBezTo>
                    <a:pt x="502" y="6590"/>
                    <a:pt x="503" y="6847"/>
                    <a:pt x="575" y="7106"/>
                  </a:cubicBezTo>
                  <a:cubicBezTo>
                    <a:pt x="740" y="7695"/>
                    <a:pt x="1212" y="8096"/>
                    <a:pt x="1695" y="8096"/>
                  </a:cubicBezTo>
                  <a:cubicBezTo>
                    <a:pt x="1772" y="8096"/>
                    <a:pt x="1849" y="8085"/>
                    <a:pt x="1926" y="8064"/>
                  </a:cubicBezTo>
                  <a:cubicBezTo>
                    <a:pt x="1988" y="8048"/>
                    <a:pt x="2043" y="8025"/>
                    <a:pt x="2098" y="7996"/>
                  </a:cubicBezTo>
                  <a:cubicBezTo>
                    <a:pt x="2207" y="8285"/>
                    <a:pt x="2653" y="8514"/>
                    <a:pt x="3057" y="8514"/>
                  </a:cubicBezTo>
                  <a:cubicBezTo>
                    <a:pt x="3168" y="8514"/>
                    <a:pt x="3276" y="8497"/>
                    <a:pt x="3373" y="8459"/>
                  </a:cubicBezTo>
                  <a:cubicBezTo>
                    <a:pt x="3924" y="9718"/>
                    <a:pt x="4765" y="10357"/>
                    <a:pt x="6067" y="10357"/>
                  </a:cubicBezTo>
                  <a:cubicBezTo>
                    <a:pt x="6426" y="10357"/>
                    <a:pt x="6821" y="10309"/>
                    <a:pt x="7254" y="10211"/>
                  </a:cubicBezTo>
                  <a:cubicBezTo>
                    <a:pt x="7361" y="10769"/>
                    <a:pt x="7709" y="11448"/>
                    <a:pt x="8659" y="11995"/>
                  </a:cubicBezTo>
                  <a:cubicBezTo>
                    <a:pt x="10246" y="12907"/>
                    <a:pt x="10947" y="13617"/>
                    <a:pt x="11059" y="14335"/>
                  </a:cubicBezTo>
                  <a:cubicBezTo>
                    <a:pt x="11106" y="14646"/>
                    <a:pt x="11372" y="14874"/>
                    <a:pt x="11688" y="14874"/>
                  </a:cubicBezTo>
                  <a:cubicBezTo>
                    <a:pt x="12094" y="14874"/>
                    <a:pt x="12396" y="14501"/>
                    <a:pt x="12309" y="14104"/>
                  </a:cubicBezTo>
                  <a:lnTo>
                    <a:pt x="11690" y="11263"/>
                  </a:lnTo>
                  <a:lnTo>
                    <a:pt x="11575" y="9443"/>
                  </a:lnTo>
                  <a:lnTo>
                    <a:pt x="12605" y="9053"/>
                  </a:lnTo>
                  <a:cubicBezTo>
                    <a:pt x="12720" y="9105"/>
                    <a:pt x="12842" y="9129"/>
                    <a:pt x="12964" y="9129"/>
                  </a:cubicBezTo>
                  <a:cubicBezTo>
                    <a:pt x="13403" y="9129"/>
                    <a:pt x="13857" y="8816"/>
                    <a:pt x="14084" y="8308"/>
                  </a:cubicBezTo>
                  <a:cubicBezTo>
                    <a:pt x="14246" y="7954"/>
                    <a:pt x="14261" y="7578"/>
                    <a:pt x="14155" y="7273"/>
                  </a:cubicBezTo>
                  <a:cubicBezTo>
                    <a:pt x="14369" y="7084"/>
                    <a:pt x="14535" y="6807"/>
                    <a:pt x="14605" y="6480"/>
                  </a:cubicBezTo>
                  <a:cubicBezTo>
                    <a:pt x="14726" y="5910"/>
                    <a:pt x="14524" y="5365"/>
                    <a:pt x="14138" y="5120"/>
                  </a:cubicBezTo>
                  <a:cubicBezTo>
                    <a:pt x="14236" y="4761"/>
                    <a:pt x="14152" y="4323"/>
                    <a:pt x="13878" y="3954"/>
                  </a:cubicBezTo>
                  <a:cubicBezTo>
                    <a:pt x="13661" y="3665"/>
                    <a:pt x="13369" y="3475"/>
                    <a:pt x="13072" y="3405"/>
                  </a:cubicBezTo>
                  <a:cubicBezTo>
                    <a:pt x="13165" y="3091"/>
                    <a:pt x="13087" y="2729"/>
                    <a:pt x="12869" y="2419"/>
                  </a:cubicBezTo>
                  <a:cubicBezTo>
                    <a:pt x="12869" y="2419"/>
                    <a:pt x="12480" y="1954"/>
                    <a:pt x="12224" y="1896"/>
                  </a:cubicBezTo>
                  <a:cubicBezTo>
                    <a:pt x="12012" y="1848"/>
                    <a:pt x="11814" y="1778"/>
                    <a:pt x="11621" y="1778"/>
                  </a:cubicBezTo>
                  <a:cubicBezTo>
                    <a:pt x="11595" y="1778"/>
                    <a:pt x="11569" y="1779"/>
                    <a:pt x="11543" y="1782"/>
                  </a:cubicBezTo>
                  <a:cubicBezTo>
                    <a:pt x="11450" y="1426"/>
                    <a:pt x="11167" y="1088"/>
                    <a:pt x="10752" y="901"/>
                  </a:cubicBezTo>
                  <a:cubicBezTo>
                    <a:pt x="10546" y="809"/>
                    <a:pt x="10332" y="765"/>
                    <a:pt x="10130" y="765"/>
                  </a:cubicBezTo>
                  <a:cubicBezTo>
                    <a:pt x="10013" y="765"/>
                    <a:pt x="9900" y="779"/>
                    <a:pt x="9794" y="807"/>
                  </a:cubicBezTo>
                  <a:cubicBezTo>
                    <a:pt x="9610" y="436"/>
                    <a:pt x="9177" y="158"/>
                    <a:pt x="8656" y="131"/>
                  </a:cubicBezTo>
                  <a:cubicBezTo>
                    <a:pt x="8626" y="129"/>
                    <a:pt x="8595" y="128"/>
                    <a:pt x="8565" y="128"/>
                  </a:cubicBezTo>
                  <a:cubicBezTo>
                    <a:pt x="8197" y="128"/>
                    <a:pt x="7864" y="258"/>
                    <a:pt x="7634" y="465"/>
                  </a:cubicBezTo>
                  <a:cubicBezTo>
                    <a:pt x="7430" y="176"/>
                    <a:pt x="7053" y="0"/>
                    <a:pt x="66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6" name="Google Shape;156;p28"/>
            <p:cNvSpPr/>
            <p:nvPr/>
          </p:nvSpPr>
          <p:spPr>
            <a:xfrm>
              <a:off x="8109017" y="1779462"/>
              <a:ext cx="397170" cy="283902"/>
            </a:xfrm>
            <a:custGeom>
              <a:rect b="b" l="l" r="r" t="t"/>
              <a:pathLst>
                <a:path extrusionOk="0" h="9106" w="12739">
                  <a:moveTo>
                    <a:pt x="4642" y="1"/>
                  </a:moveTo>
                  <a:cubicBezTo>
                    <a:pt x="4530" y="1"/>
                    <a:pt x="4415" y="13"/>
                    <a:pt x="4299" y="39"/>
                  </a:cubicBezTo>
                  <a:cubicBezTo>
                    <a:pt x="3960" y="114"/>
                    <a:pt x="3676" y="292"/>
                    <a:pt x="3490" y="520"/>
                  </a:cubicBezTo>
                  <a:cubicBezTo>
                    <a:pt x="3301" y="388"/>
                    <a:pt x="3058" y="316"/>
                    <a:pt x="2797" y="316"/>
                  </a:cubicBezTo>
                  <a:cubicBezTo>
                    <a:pt x="2611" y="316"/>
                    <a:pt x="2416" y="352"/>
                    <a:pt x="2225" y="429"/>
                  </a:cubicBezTo>
                  <a:cubicBezTo>
                    <a:pt x="1913" y="555"/>
                    <a:pt x="1667" y="766"/>
                    <a:pt x="1518" y="1012"/>
                  </a:cubicBezTo>
                  <a:cubicBezTo>
                    <a:pt x="1432" y="987"/>
                    <a:pt x="1341" y="975"/>
                    <a:pt x="1249" y="975"/>
                  </a:cubicBezTo>
                  <a:cubicBezTo>
                    <a:pt x="884" y="975"/>
                    <a:pt x="489" y="1164"/>
                    <a:pt x="207" y="1513"/>
                  </a:cubicBezTo>
                  <a:cubicBezTo>
                    <a:pt x="122" y="1618"/>
                    <a:pt x="54" y="1727"/>
                    <a:pt x="0" y="1842"/>
                  </a:cubicBezTo>
                  <a:cubicBezTo>
                    <a:pt x="65" y="1821"/>
                    <a:pt x="130" y="1810"/>
                    <a:pt x="195" y="1800"/>
                  </a:cubicBezTo>
                  <a:cubicBezTo>
                    <a:pt x="453" y="1769"/>
                    <a:pt x="691" y="1659"/>
                    <a:pt x="889" y="1493"/>
                  </a:cubicBezTo>
                  <a:cubicBezTo>
                    <a:pt x="1009" y="1393"/>
                    <a:pt x="1148" y="1308"/>
                    <a:pt x="1305" y="1246"/>
                  </a:cubicBezTo>
                  <a:cubicBezTo>
                    <a:pt x="1496" y="1170"/>
                    <a:pt x="1691" y="1133"/>
                    <a:pt x="1877" y="1133"/>
                  </a:cubicBezTo>
                  <a:cubicBezTo>
                    <a:pt x="1955" y="1133"/>
                    <a:pt x="2031" y="1139"/>
                    <a:pt x="2105" y="1152"/>
                  </a:cubicBezTo>
                  <a:cubicBezTo>
                    <a:pt x="2181" y="1165"/>
                    <a:pt x="2259" y="1172"/>
                    <a:pt x="2336" y="1172"/>
                  </a:cubicBezTo>
                  <a:cubicBezTo>
                    <a:pt x="2554" y="1172"/>
                    <a:pt x="2771" y="1119"/>
                    <a:pt x="2964" y="1012"/>
                  </a:cubicBezTo>
                  <a:cubicBezTo>
                    <a:pt x="3088" y="944"/>
                    <a:pt x="3230" y="889"/>
                    <a:pt x="3380" y="856"/>
                  </a:cubicBezTo>
                  <a:cubicBezTo>
                    <a:pt x="3495" y="830"/>
                    <a:pt x="3610" y="817"/>
                    <a:pt x="3722" y="817"/>
                  </a:cubicBezTo>
                  <a:cubicBezTo>
                    <a:pt x="3938" y="817"/>
                    <a:pt x="4142" y="864"/>
                    <a:pt x="4317" y="947"/>
                  </a:cubicBezTo>
                  <a:cubicBezTo>
                    <a:pt x="4482" y="1026"/>
                    <a:pt x="4661" y="1064"/>
                    <a:pt x="4841" y="1064"/>
                  </a:cubicBezTo>
                  <a:cubicBezTo>
                    <a:pt x="4968" y="1064"/>
                    <a:pt x="5096" y="1045"/>
                    <a:pt x="5220" y="1009"/>
                  </a:cubicBezTo>
                  <a:cubicBezTo>
                    <a:pt x="5355" y="968"/>
                    <a:pt x="5500" y="947"/>
                    <a:pt x="5649" y="947"/>
                  </a:cubicBezTo>
                  <a:cubicBezTo>
                    <a:pt x="5682" y="947"/>
                    <a:pt x="5714" y="948"/>
                    <a:pt x="5746" y="950"/>
                  </a:cubicBezTo>
                  <a:cubicBezTo>
                    <a:pt x="6087" y="967"/>
                    <a:pt x="6394" y="1094"/>
                    <a:pt x="6614" y="1284"/>
                  </a:cubicBezTo>
                  <a:cubicBezTo>
                    <a:pt x="6820" y="1460"/>
                    <a:pt x="7078" y="1565"/>
                    <a:pt x="7349" y="1589"/>
                  </a:cubicBezTo>
                  <a:cubicBezTo>
                    <a:pt x="7511" y="1603"/>
                    <a:pt x="7680" y="1646"/>
                    <a:pt x="7842" y="1719"/>
                  </a:cubicBezTo>
                  <a:cubicBezTo>
                    <a:pt x="8088" y="1829"/>
                    <a:pt x="8289" y="1993"/>
                    <a:pt x="8429" y="2183"/>
                  </a:cubicBezTo>
                  <a:cubicBezTo>
                    <a:pt x="8608" y="2424"/>
                    <a:pt x="8861" y="2599"/>
                    <a:pt x="9152" y="2673"/>
                  </a:cubicBezTo>
                  <a:cubicBezTo>
                    <a:pt x="9205" y="2687"/>
                    <a:pt x="9259" y="2700"/>
                    <a:pt x="9314" y="2713"/>
                  </a:cubicBezTo>
                  <a:cubicBezTo>
                    <a:pt x="9570" y="2771"/>
                    <a:pt x="9959" y="3237"/>
                    <a:pt x="9959" y="3237"/>
                  </a:cubicBezTo>
                  <a:cubicBezTo>
                    <a:pt x="10068" y="3390"/>
                    <a:pt x="10144" y="3560"/>
                    <a:pt x="10177" y="3728"/>
                  </a:cubicBezTo>
                  <a:cubicBezTo>
                    <a:pt x="10239" y="4019"/>
                    <a:pt x="10410" y="4276"/>
                    <a:pt x="10650" y="4452"/>
                  </a:cubicBezTo>
                  <a:cubicBezTo>
                    <a:pt x="10764" y="4539"/>
                    <a:pt x="10872" y="4646"/>
                    <a:pt x="10968" y="4770"/>
                  </a:cubicBezTo>
                  <a:cubicBezTo>
                    <a:pt x="11150" y="5015"/>
                    <a:pt x="11247" y="5289"/>
                    <a:pt x="11264" y="5551"/>
                  </a:cubicBezTo>
                  <a:cubicBezTo>
                    <a:pt x="11277" y="5788"/>
                    <a:pt x="11369" y="6012"/>
                    <a:pt x="11505" y="6209"/>
                  </a:cubicBezTo>
                  <a:cubicBezTo>
                    <a:pt x="11701" y="6491"/>
                    <a:pt x="11781" y="6888"/>
                    <a:pt x="11693" y="7297"/>
                  </a:cubicBezTo>
                  <a:cubicBezTo>
                    <a:pt x="11643" y="7534"/>
                    <a:pt x="11542" y="7744"/>
                    <a:pt x="11410" y="7913"/>
                  </a:cubicBezTo>
                  <a:cubicBezTo>
                    <a:pt x="11319" y="8030"/>
                    <a:pt x="11277" y="8177"/>
                    <a:pt x="11297" y="8323"/>
                  </a:cubicBezTo>
                  <a:cubicBezTo>
                    <a:pt x="11330" y="8571"/>
                    <a:pt x="11296" y="8841"/>
                    <a:pt x="11182" y="9106"/>
                  </a:cubicBezTo>
                  <a:cubicBezTo>
                    <a:pt x="11550" y="9025"/>
                    <a:pt x="11903" y="8734"/>
                    <a:pt x="12094" y="8309"/>
                  </a:cubicBezTo>
                  <a:cubicBezTo>
                    <a:pt x="12253" y="7955"/>
                    <a:pt x="12270" y="7579"/>
                    <a:pt x="12165" y="7274"/>
                  </a:cubicBezTo>
                  <a:cubicBezTo>
                    <a:pt x="12380" y="7085"/>
                    <a:pt x="12545" y="6809"/>
                    <a:pt x="12614" y="6480"/>
                  </a:cubicBezTo>
                  <a:cubicBezTo>
                    <a:pt x="12738" y="5911"/>
                    <a:pt x="12533" y="5366"/>
                    <a:pt x="12147" y="5120"/>
                  </a:cubicBezTo>
                  <a:cubicBezTo>
                    <a:pt x="12247" y="4762"/>
                    <a:pt x="12162" y="4322"/>
                    <a:pt x="11887" y="3954"/>
                  </a:cubicBezTo>
                  <a:cubicBezTo>
                    <a:pt x="11670" y="3664"/>
                    <a:pt x="11380" y="3475"/>
                    <a:pt x="11083" y="3404"/>
                  </a:cubicBezTo>
                  <a:cubicBezTo>
                    <a:pt x="11174" y="3093"/>
                    <a:pt x="11098" y="2729"/>
                    <a:pt x="10878" y="2420"/>
                  </a:cubicBezTo>
                  <a:cubicBezTo>
                    <a:pt x="10878" y="2420"/>
                    <a:pt x="10491" y="1954"/>
                    <a:pt x="10233" y="1897"/>
                  </a:cubicBezTo>
                  <a:cubicBezTo>
                    <a:pt x="10020" y="1848"/>
                    <a:pt x="9822" y="1778"/>
                    <a:pt x="9630" y="1778"/>
                  </a:cubicBezTo>
                  <a:cubicBezTo>
                    <a:pt x="9604" y="1778"/>
                    <a:pt x="9578" y="1780"/>
                    <a:pt x="9552" y="1782"/>
                  </a:cubicBezTo>
                  <a:cubicBezTo>
                    <a:pt x="9461" y="1427"/>
                    <a:pt x="9177" y="1088"/>
                    <a:pt x="8763" y="902"/>
                  </a:cubicBezTo>
                  <a:cubicBezTo>
                    <a:pt x="8557" y="809"/>
                    <a:pt x="8342" y="765"/>
                    <a:pt x="8139" y="765"/>
                  </a:cubicBezTo>
                  <a:cubicBezTo>
                    <a:pt x="8022" y="765"/>
                    <a:pt x="7909" y="780"/>
                    <a:pt x="7803" y="808"/>
                  </a:cubicBezTo>
                  <a:cubicBezTo>
                    <a:pt x="7623" y="437"/>
                    <a:pt x="7186" y="159"/>
                    <a:pt x="6667" y="130"/>
                  </a:cubicBezTo>
                  <a:cubicBezTo>
                    <a:pt x="6638" y="129"/>
                    <a:pt x="6610" y="128"/>
                    <a:pt x="6581" y="128"/>
                  </a:cubicBezTo>
                  <a:cubicBezTo>
                    <a:pt x="6210" y="128"/>
                    <a:pt x="5873" y="257"/>
                    <a:pt x="5644" y="465"/>
                  </a:cubicBezTo>
                  <a:cubicBezTo>
                    <a:pt x="5439" y="176"/>
                    <a:pt x="5064" y="1"/>
                    <a:pt x="46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7" name="Google Shape;157;p28"/>
            <p:cNvSpPr/>
            <p:nvPr/>
          </p:nvSpPr>
          <p:spPr>
            <a:xfrm>
              <a:off x="8073723" y="1868383"/>
              <a:ext cx="4365" cy="8636"/>
            </a:xfrm>
            <a:custGeom>
              <a:rect b="b" l="l" r="r" t="t"/>
              <a:pathLst>
                <a:path extrusionOk="0" h="277" w="140">
                  <a:moveTo>
                    <a:pt x="139" y="0"/>
                  </a:moveTo>
                  <a:lnTo>
                    <a:pt x="139" y="0"/>
                  </a:lnTo>
                  <a:cubicBezTo>
                    <a:pt x="84" y="85"/>
                    <a:pt x="38" y="176"/>
                    <a:pt x="0" y="276"/>
                  </a:cubicBezTo>
                  <a:cubicBezTo>
                    <a:pt x="29" y="273"/>
                    <a:pt x="58" y="269"/>
                    <a:pt x="86" y="269"/>
                  </a:cubicBezTo>
                  <a:cubicBezTo>
                    <a:pt x="94" y="179"/>
                    <a:pt x="112" y="90"/>
                    <a:pt x="139" y="0"/>
                  </a:cubicBezTo>
                  <a:close/>
                </a:path>
              </a:pathLst>
            </a:custGeom>
            <a:solidFill>
              <a:srgbClr val="FD8D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8" name="Google Shape;158;p28"/>
            <p:cNvSpPr/>
            <p:nvPr/>
          </p:nvSpPr>
          <p:spPr>
            <a:xfrm>
              <a:off x="8254995" y="2064216"/>
              <a:ext cx="178398" cy="179084"/>
            </a:xfrm>
            <a:custGeom>
              <a:rect b="b" l="l" r="r" t="t"/>
              <a:pathLst>
                <a:path extrusionOk="0" h="5744" w="5722">
                  <a:moveTo>
                    <a:pt x="636" y="0"/>
                  </a:moveTo>
                  <a:cubicBezTo>
                    <a:pt x="636" y="0"/>
                    <a:pt x="0" y="1722"/>
                    <a:pt x="1985" y="2864"/>
                  </a:cubicBezTo>
                  <a:cubicBezTo>
                    <a:pt x="3572" y="3776"/>
                    <a:pt x="4273" y="4486"/>
                    <a:pt x="4385" y="5204"/>
                  </a:cubicBezTo>
                  <a:cubicBezTo>
                    <a:pt x="4432" y="5515"/>
                    <a:pt x="4698" y="5743"/>
                    <a:pt x="5014" y="5743"/>
                  </a:cubicBezTo>
                  <a:cubicBezTo>
                    <a:pt x="5420" y="5743"/>
                    <a:pt x="5722" y="5370"/>
                    <a:pt x="5635" y="4973"/>
                  </a:cubicBezTo>
                  <a:lnTo>
                    <a:pt x="5016" y="2132"/>
                  </a:lnTo>
                  <a:lnTo>
                    <a:pt x="4453" y="717"/>
                  </a:lnTo>
                  <a:cubicBezTo>
                    <a:pt x="4453" y="717"/>
                    <a:pt x="3819" y="760"/>
                    <a:pt x="3121" y="760"/>
                  </a:cubicBezTo>
                  <a:cubicBezTo>
                    <a:pt x="2346" y="760"/>
                    <a:pt x="1492" y="707"/>
                    <a:pt x="1343" y="480"/>
                  </a:cubicBezTo>
                  <a:cubicBezTo>
                    <a:pt x="1061" y="48"/>
                    <a:pt x="636" y="0"/>
                    <a:pt x="636"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59" name="Google Shape;159;p28"/>
            <p:cNvSpPr/>
            <p:nvPr/>
          </p:nvSpPr>
          <p:spPr>
            <a:xfrm>
              <a:off x="8373567" y="2086508"/>
              <a:ext cx="59830" cy="156729"/>
            </a:xfrm>
            <a:custGeom>
              <a:rect b="b" l="l" r="r" t="t"/>
              <a:pathLst>
                <a:path extrusionOk="0" h="5027" w="1919">
                  <a:moveTo>
                    <a:pt x="651" y="1"/>
                  </a:moveTo>
                  <a:cubicBezTo>
                    <a:pt x="651" y="1"/>
                    <a:pt x="382" y="18"/>
                    <a:pt x="1" y="31"/>
                  </a:cubicBezTo>
                  <a:lnTo>
                    <a:pt x="541" y="1390"/>
                  </a:lnTo>
                  <a:lnTo>
                    <a:pt x="1158" y="4230"/>
                  </a:lnTo>
                  <a:cubicBezTo>
                    <a:pt x="1221" y="4514"/>
                    <a:pt x="1085" y="4785"/>
                    <a:pt x="853" y="4917"/>
                  </a:cubicBezTo>
                  <a:cubicBezTo>
                    <a:pt x="958" y="4988"/>
                    <a:pt x="1080" y="5027"/>
                    <a:pt x="1212" y="5027"/>
                  </a:cubicBezTo>
                  <a:cubicBezTo>
                    <a:pt x="1214" y="5027"/>
                    <a:pt x="1215" y="5027"/>
                    <a:pt x="1217" y="5027"/>
                  </a:cubicBezTo>
                  <a:cubicBezTo>
                    <a:pt x="1619" y="5027"/>
                    <a:pt x="1919" y="4652"/>
                    <a:pt x="1832" y="4258"/>
                  </a:cubicBezTo>
                  <a:lnTo>
                    <a:pt x="1213" y="1417"/>
                  </a:lnTo>
                  <a:lnTo>
                    <a:pt x="65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0" name="Google Shape;160;p28"/>
            <p:cNvSpPr/>
            <p:nvPr/>
          </p:nvSpPr>
          <p:spPr>
            <a:xfrm>
              <a:off x="8322371" y="2057200"/>
              <a:ext cx="130758" cy="72519"/>
            </a:xfrm>
            <a:custGeom>
              <a:rect b="b" l="l" r="r" t="t"/>
              <a:pathLst>
                <a:path extrusionOk="0" h="2326" w="4194">
                  <a:moveTo>
                    <a:pt x="887" y="1"/>
                  </a:moveTo>
                  <a:cubicBezTo>
                    <a:pt x="375" y="1"/>
                    <a:pt x="0" y="482"/>
                    <a:pt x="128" y="978"/>
                  </a:cubicBezTo>
                  <a:lnTo>
                    <a:pt x="207" y="1410"/>
                  </a:lnTo>
                  <a:cubicBezTo>
                    <a:pt x="344" y="1948"/>
                    <a:pt x="829" y="2325"/>
                    <a:pt x="1385" y="2325"/>
                  </a:cubicBezTo>
                  <a:lnTo>
                    <a:pt x="2809" y="2325"/>
                  </a:lnTo>
                  <a:cubicBezTo>
                    <a:pt x="3363" y="2325"/>
                    <a:pt x="3850" y="1948"/>
                    <a:pt x="3987" y="1410"/>
                  </a:cubicBezTo>
                  <a:lnTo>
                    <a:pt x="4068" y="978"/>
                  </a:lnTo>
                  <a:cubicBezTo>
                    <a:pt x="4194" y="482"/>
                    <a:pt x="3821" y="1"/>
                    <a:pt x="33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1" name="Google Shape;161;p28"/>
            <p:cNvSpPr/>
            <p:nvPr/>
          </p:nvSpPr>
          <p:spPr>
            <a:xfrm>
              <a:off x="8330478" y="2057481"/>
              <a:ext cx="122309" cy="72238"/>
            </a:xfrm>
            <a:custGeom>
              <a:rect b="b" l="l" r="r" t="t"/>
              <a:pathLst>
                <a:path extrusionOk="0" h="2317" w="3923">
                  <a:moveTo>
                    <a:pt x="3164" y="1"/>
                  </a:moveTo>
                  <a:lnTo>
                    <a:pt x="3164" y="1"/>
                  </a:lnTo>
                  <a:cubicBezTo>
                    <a:pt x="3178" y="100"/>
                    <a:pt x="3174" y="204"/>
                    <a:pt x="3146" y="310"/>
                  </a:cubicBezTo>
                  <a:lnTo>
                    <a:pt x="3067" y="742"/>
                  </a:lnTo>
                  <a:cubicBezTo>
                    <a:pt x="2929" y="1280"/>
                    <a:pt x="2445" y="1657"/>
                    <a:pt x="1889" y="1657"/>
                  </a:cubicBezTo>
                  <a:lnTo>
                    <a:pt x="465" y="1657"/>
                  </a:lnTo>
                  <a:cubicBezTo>
                    <a:pt x="303" y="1657"/>
                    <a:pt x="145" y="1625"/>
                    <a:pt x="1" y="1565"/>
                  </a:cubicBezTo>
                  <a:lnTo>
                    <a:pt x="1" y="1565"/>
                  </a:lnTo>
                  <a:cubicBezTo>
                    <a:pt x="187" y="2016"/>
                    <a:pt x="627" y="2316"/>
                    <a:pt x="1125" y="2316"/>
                  </a:cubicBezTo>
                  <a:lnTo>
                    <a:pt x="2549" y="2316"/>
                  </a:lnTo>
                  <a:cubicBezTo>
                    <a:pt x="3106" y="2316"/>
                    <a:pt x="3590" y="1939"/>
                    <a:pt x="3727" y="1401"/>
                  </a:cubicBezTo>
                  <a:lnTo>
                    <a:pt x="3808" y="969"/>
                  </a:lnTo>
                  <a:cubicBezTo>
                    <a:pt x="3922" y="512"/>
                    <a:pt x="3613" y="67"/>
                    <a:pt x="31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2" name="Google Shape;162;p28"/>
            <p:cNvSpPr/>
            <p:nvPr/>
          </p:nvSpPr>
          <p:spPr>
            <a:xfrm>
              <a:off x="8274606" y="1845155"/>
              <a:ext cx="127079" cy="79659"/>
            </a:xfrm>
            <a:custGeom>
              <a:rect b="b" l="l" r="r" t="t"/>
              <a:pathLst>
                <a:path extrusionOk="0" h="2555" w="4076">
                  <a:moveTo>
                    <a:pt x="895" y="0"/>
                  </a:moveTo>
                  <a:cubicBezTo>
                    <a:pt x="648" y="0"/>
                    <a:pt x="398" y="52"/>
                    <a:pt x="161" y="162"/>
                  </a:cubicBezTo>
                  <a:cubicBezTo>
                    <a:pt x="49" y="216"/>
                    <a:pt x="0" y="349"/>
                    <a:pt x="52" y="462"/>
                  </a:cubicBezTo>
                  <a:cubicBezTo>
                    <a:pt x="91" y="543"/>
                    <a:pt x="172" y="591"/>
                    <a:pt x="257" y="591"/>
                  </a:cubicBezTo>
                  <a:cubicBezTo>
                    <a:pt x="289" y="591"/>
                    <a:pt x="321" y="584"/>
                    <a:pt x="351" y="570"/>
                  </a:cubicBezTo>
                  <a:cubicBezTo>
                    <a:pt x="528" y="487"/>
                    <a:pt x="714" y="448"/>
                    <a:pt x="898" y="448"/>
                  </a:cubicBezTo>
                  <a:cubicBezTo>
                    <a:pt x="1345" y="448"/>
                    <a:pt x="1775" y="681"/>
                    <a:pt x="2014" y="1083"/>
                  </a:cubicBezTo>
                  <a:cubicBezTo>
                    <a:pt x="1690" y="1437"/>
                    <a:pt x="1590" y="1965"/>
                    <a:pt x="1806" y="2425"/>
                  </a:cubicBezTo>
                  <a:cubicBezTo>
                    <a:pt x="1843" y="2507"/>
                    <a:pt x="1924" y="2555"/>
                    <a:pt x="2009" y="2555"/>
                  </a:cubicBezTo>
                  <a:cubicBezTo>
                    <a:pt x="2043" y="2555"/>
                    <a:pt x="2073" y="2548"/>
                    <a:pt x="2103" y="2533"/>
                  </a:cubicBezTo>
                  <a:cubicBezTo>
                    <a:pt x="2216" y="2481"/>
                    <a:pt x="2264" y="2348"/>
                    <a:pt x="2212" y="2235"/>
                  </a:cubicBezTo>
                  <a:cubicBezTo>
                    <a:pt x="2033" y="1849"/>
                    <a:pt x="2202" y="1388"/>
                    <a:pt x="2588" y="1208"/>
                  </a:cubicBezTo>
                  <a:cubicBezTo>
                    <a:pt x="2693" y="1159"/>
                    <a:pt x="2804" y="1136"/>
                    <a:pt x="2913" y="1136"/>
                  </a:cubicBezTo>
                  <a:cubicBezTo>
                    <a:pt x="3204" y="1136"/>
                    <a:pt x="3484" y="1301"/>
                    <a:pt x="3615" y="1583"/>
                  </a:cubicBezTo>
                  <a:cubicBezTo>
                    <a:pt x="3654" y="1665"/>
                    <a:pt x="3736" y="1713"/>
                    <a:pt x="3820" y="1713"/>
                  </a:cubicBezTo>
                  <a:cubicBezTo>
                    <a:pt x="3852" y="1713"/>
                    <a:pt x="3884" y="1706"/>
                    <a:pt x="3915" y="1692"/>
                  </a:cubicBezTo>
                  <a:cubicBezTo>
                    <a:pt x="4026" y="1640"/>
                    <a:pt x="4075" y="1505"/>
                    <a:pt x="4023" y="1394"/>
                  </a:cubicBezTo>
                  <a:cubicBezTo>
                    <a:pt x="3816" y="949"/>
                    <a:pt x="3375" y="687"/>
                    <a:pt x="2914" y="687"/>
                  </a:cubicBezTo>
                  <a:cubicBezTo>
                    <a:pt x="2741" y="687"/>
                    <a:pt x="2565" y="723"/>
                    <a:pt x="2398" y="801"/>
                  </a:cubicBezTo>
                  <a:cubicBezTo>
                    <a:pt x="2390" y="804"/>
                    <a:pt x="2382" y="810"/>
                    <a:pt x="2372" y="813"/>
                  </a:cubicBezTo>
                  <a:cubicBezTo>
                    <a:pt x="2048" y="297"/>
                    <a:pt x="1482" y="0"/>
                    <a:pt x="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3" name="Google Shape;163;p28"/>
            <p:cNvSpPr/>
            <p:nvPr/>
          </p:nvSpPr>
          <p:spPr>
            <a:xfrm>
              <a:off x="8113662" y="1906577"/>
              <a:ext cx="104632" cy="62417"/>
            </a:xfrm>
            <a:custGeom>
              <a:rect b="b" l="l" r="r" t="t"/>
              <a:pathLst>
                <a:path extrusionOk="0" h="2002" w="3356">
                  <a:moveTo>
                    <a:pt x="2618" y="0"/>
                  </a:moveTo>
                  <a:cubicBezTo>
                    <a:pt x="2457" y="0"/>
                    <a:pt x="2296" y="29"/>
                    <a:pt x="2141" y="86"/>
                  </a:cubicBezTo>
                  <a:cubicBezTo>
                    <a:pt x="1816" y="208"/>
                    <a:pt x="1554" y="440"/>
                    <a:pt x="1396" y="747"/>
                  </a:cubicBezTo>
                  <a:cubicBezTo>
                    <a:pt x="1234" y="698"/>
                    <a:pt x="1065" y="673"/>
                    <a:pt x="893" y="673"/>
                  </a:cubicBezTo>
                  <a:cubicBezTo>
                    <a:pt x="648" y="673"/>
                    <a:pt x="398" y="725"/>
                    <a:pt x="160" y="835"/>
                  </a:cubicBezTo>
                  <a:cubicBezTo>
                    <a:pt x="49" y="887"/>
                    <a:pt x="0" y="1021"/>
                    <a:pt x="52" y="1133"/>
                  </a:cubicBezTo>
                  <a:cubicBezTo>
                    <a:pt x="90" y="1215"/>
                    <a:pt x="171" y="1262"/>
                    <a:pt x="255" y="1262"/>
                  </a:cubicBezTo>
                  <a:cubicBezTo>
                    <a:pt x="287" y="1262"/>
                    <a:pt x="319" y="1255"/>
                    <a:pt x="350" y="1241"/>
                  </a:cubicBezTo>
                  <a:cubicBezTo>
                    <a:pt x="526" y="1159"/>
                    <a:pt x="711" y="1120"/>
                    <a:pt x="894" y="1120"/>
                  </a:cubicBezTo>
                  <a:cubicBezTo>
                    <a:pt x="1384" y="1120"/>
                    <a:pt x="1854" y="1400"/>
                    <a:pt x="2074" y="1871"/>
                  </a:cubicBezTo>
                  <a:cubicBezTo>
                    <a:pt x="2112" y="1954"/>
                    <a:pt x="2193" y="2002"/>
                    <a:pt x="2278" y="2002"/>
                  </a:cubicBezTo>
                  <a:cubicBezTo>
                    <a:pt x="2310" y="2002"/>
                    <a:pt x="2342" y="1994"/>
                    <a:pt x="2372" y="1980"/>
                  </a:cubicBezTo>
                  <a:cubicBezTo>
                    <a:pt x="2485" y="1928"/>
                    <a:pt x="2533" y="1795"/>
                    <a:pt x="2481" y="1682"/>
                  </a:cubicBezTo>
                  <a:cubicBezTo>
                    <a:pt x="2330" y="1358"/>
                    <a:pt x="2092" y="1102"/>
                    <a:pt x="1807" y="929"/>
                  </a:cubicBezTo>
                  <a:cubicBezTo>
                    <a:pt x="1915" y="735"/>
                    <a:pt x="2087" y="585"/>
                    <a:pt x="2297" y="508"/>
                  </a:cubicBezTo>
                  <a:cubicBezTo>
                    <a:pt x="2402" y="469"/>
                    <a:pt x="2511" y="450"/>
                    <a:pt x="2620" y="450"/>
                  </a:cubicBezTo>
                  <a:cubicBezTo>
                    <a:pt x="2751" y="450"/>
                    <a:pt x="2883" y="478"/>
                    <a:pt x="3005" y="534"/>
                  </a:cubicBezTo>
                  <a:cubicBezTo>
                    <a:pt x="3036" y="549"/>
                    <a:pt x="3068" y="556"/>
                    <a:pt x="3099" y="556"/>
                  </a:cubicBezTo>
                  <a:cubicBezTo>
                    <a:pt x="3184" y="556"/>
                    <a:pt x="3265" y="507"/>
                    <a:pt x="3303" y="424"/>
                  </a:cubicBezTo>
                  <a:cubicBezTo>
                    <a:pt x="3355" y="313"/>
                    <a:pt x="3305" y="179"/>
                    <a:pt x="3193" y="127"/>
                  </a:cubicBezTo>
                  <a:cubicBezTo>
                    <a:pt x="3009" y="43"/>
                    <a:pt x="2814" y="0"/>
                    <a:pt x="26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4" name="Google Shape;164;p28"/>
            <p:cNvSpPr/>
            <p:nvPr/>
          </p:nvSpPr>
          <p:spPr>
            <a:xfrm>
              <a:off x="8325084" y="1973361"/>
              <a:ext cx="66003" cy="28995"/>
            </a:xfrm>
            <a:custGeom>
              <a:rect b="b" l="l" r="r" t="t"/>
              <a:pathLst>
                <a:path extrusionOk="0" h="930" w="2117">
                  <a:moveTo>
                    <a:pt x="926" y="0"/>
                  </a:moveTo>
                  <a:cubicBezTo>
                    <a:pt x="640" y="0"/>
                    <a:pt x="363" y="89"/>
                    <a:pt x="124" y="260"/>
                  </a:cubicBezTo>
                  <a:cubicBezTo>
                    <a:pt x="23" y="332"/>
                    <a:pt x="0" y="472"/>
                    <a:pt x="72" y="572"/>
                  </a:cubicBezTo>
                  <a:cubicBezTo>
                    <a:pt x="116" y="633"/>
                    <a:pt x="185" y="665"/>
                    <a:pt x="254" y="665"/>
                  </a:cubicBezTo>
                  <a:cubicBezTo>
                    <a:pt x="300" y="665"/>
                    <a:pt x="346" y="651"/>
                    <a:pt x="385" y="623"/>
                  </a:cubicBezTo>
                  <a:cubicBezTo>
                    <a:pt x="543" y="509"/>
                    <a:pt x="729" y="449"/>
                    <a:pt x="920" y="449"/>
                  </a:cubicBezTo>
                  <a:cubicBezTo>
                    <a:pt x="971" y="449"/>
                    <a:pt x="1024" y="453"/>
                    <a:pt x="1076" y="462"/>
                  </a:cubicBezTo>
                  <a:cubicBezTo>
                    <a:pt x="1320" y="501"/>
                    <a:pt x="1534" y="636"/>
                    <a:pt x="1678" y="835"/>
                  </a:cubicBezTo>
                  <a:cubicBezTo>
                    <a:pt x="1722" y="897"/>
                    <a:pt x="1791" y="929"/>
                    <a:pt x="1862" y="929"/>
                  </a:cubicBezTo>
                  <a:cubicBezTo>
                    <a:pt x="1907" y="929"/>
                    <a:pt x="1952" y="915"/>
                    <a:pt x="1992" y="889"/>
                  </a:cubicBezTo>
                  <a:cubicBezTo>
                    <a:pt x="2093" y="816"/>
                    <a:pt x="2116" y="675"/>
                    <a:pt x="2044" y="575"/>
                  </a:cubicBezTo>
                  <a:cubicBezTo>
                    <a:pt x="1830" y="276"/>
                    <a:pt x="1515" y="76"/>
                    <a:pt x="1151" y="19"/>
                  </a:cubicBezTo>
                  <a:cubicBezTo>
                    <a:pt x="1076" y="6"/>
                    <a:pt x="1001" y="0"/>
                    <a:pt x="9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5" name="Google Shape;165;p28"/>
            <p:cNvSpPr/>
            <p:nvPr/>
          </p:nvSpPr>
          <p:spPr>
            <a:xfrm>
              <a:off x="8245423" y="2053241"/>
              <a:ext cx="65940" cy="29743"/>
            </a:xfrm>
            <a:custGeom>
              <a:rect b="b" l="l" r="r" t="t"/>
              <a:pathLst>
                <a:path extrusionOk="0" h="954" w="2115">
                  <a:moveTo>
                    <a:pt x="1211" y="1"/>
                  </a:moveTo>
                  <a:cubicBezTo>
                    <a:pt x="1125" y="1"/>
                    <a:pt x="1038" y="9"/>
                    <a:pt x="952" y="25"/>
                  </a:cubicBezTo>
                  <a:cubicBezTo>
                    <a:pt x="591" y="93"/>
                    <a:pt x="278" y="297"/>
                    <a:pt x="70" y="601"/>
                  </a:cubicBezTo>
                  <a:cubicBezTo>
                    <a:pt x="1" y="705"/>
                    <a:pt x="27" y="843"/>
                    <a:pt x="131" y="914"/>
                  </a:cubicBezTo>
                  <a:cubicBezTo>
                    <a:pt x="170" y="940"/>
                    <a:pt x="213" y="953"/>
                    <a:pt x="257" y="953"/>
                  </a:cubicBezTo>
                  <a:cubicBezTo>
                    <a:pt x="328" y="953"/>
                    <a:pt x="399" y="919"/>
                    <a:pt x="443" y="854"/>
                  </a:cubicBezTo>
                  <a:cubicBezTo>
                    <a:pt x="582" y="650"/>
                    <a:pt x="793" y="512"/>
                    <a:pt x="1037" y="466"/>
                  </a:cubicBezTo>
                  <a:cubicBezTo>
                    <a:pt x="1096" y="455"/>
                    <a:pt x="1155" y="450"/>
                    <a:pt x="1213" y="450"/>
                  </a:cubicBezTo>
                  <a:cubicBezTo>
                    <a:pt x="1397" y="450"/>
                    <a:pt x="1576" y="505"/>
                    <a:pt x="1731" y="612"/>
                  </a:cubicBezTo>
                  <a:cubicBezTo>
                    <a:pt x="1770" y="638"/>
                    <a:pt x="1813" y="651"/>
                    <a:pt x="1857" y="651"/>
                  </a:cubicBezTo>
                  <a:cubicBezTo>
                    <a:pt x="1883" y="651"/>
                    <a:pt x="1910" y="646"/>
                    <a:pt x="1935" y="637"/>
                  </a:cubicBezTo>
                  <a:cubicBezTo>
                    <a:pt x="1978" y="621"/>
                    <a:pt x="2016" y="593"/>
                    <a:pt x="2043" y="553"/>
                  </a:cubicBezTo>
                  <a:cubicBezTo>
                    <a:pt x="2114" y="449"/>
                    <a:pt x="2087" y="310"/>
                    <a:pt x="1984" y="239"/>
                  </a:cubicBezTo>
                  <a:cubicBezTo>
                    <a:pt x="1753" y="83"/>
                    <a:pt x="1485" y="1"/>
                    <a:pt x="12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6" name="Google Shape;166;p28"/>
            <p:cNvSpPr/>
            <p:nvPr/>
          </p:nvSpPr>
          <p:spPr>
            <a:xfrm>
              <a:off x="8228431" y="1939502"/>
              <a:ext cx="56338" cy="44085"/>
            </a:xfrm>
            <a:custGeom>
              <a:rect b="b" l="l" r="r" t="t"/>
              <a:pathLst>
                <a:path extrusionOk="0" h="1414" w="1807">
                  <a:moveTo>
                    <a:pt x="1566" y="0"/>
                  </a:moveTo>
                  <a:cubicBezTo>
                    <a:pt x="1457" y="0"/>
                    <a:pt x="1362" y="79"/>
                    <a:pt x="1344" y="187"/>
                  </a:cubicBezTo>
                  <a:cubicBezTo>
                    <a:pt x="1305" y="431"/>
                    <a:pt x="1170" y="646"/>
                    <a:pt x="969" y="791"/>
                  </a:cubicBezTo>
                  <a:cubicBezTo>
                    <a:pt x="812" y="905"/>
                    <a:pt x="625" y="965"/>
                    <a:pt x="432" y="965"/>
                  </a:cubicBezTo>
                  <a:cubicBezTo>
                    <a:pt x="382" y="965"/>
                    <a:pt x="331" y="961"/>
                    <a:pt x="280" y="953"/>
                  </a:cubicBezTo>
                  <a:cubicBezTo>
                    <a:pt x="268" y="951"/>
                    <a:pt x="256" y="950"/>
                    <a:pt x="245" y="950"/>
                  </a:cubicBezTo>
                  <a:cubicBezTo>
                    <a:pt x="136" y="950"/>
                    <a:pt x="39" y="1028"/>
                    <a:pt x="21" y="1138"/>
                  </a:cubicBezTo>
                  <a:cubicBezTo>
                    <a:pt x="1" y="1261"/>
                    <a:pt x="85" y="1376"/>
                    <a:pt x="206" y="1397"/>
                  </a:cubicBezTo>
                  <a:cubicBezTo>
                    <a:pt x="281" y="1408"/>
                    <a:pt x="358" y="1414"/>
                    <a:pt x="432" y="1414"/>
                  </a:cubicBezTo>
                  <a:cubicBezTo>
                    <a:pt x="716" y="1414"/>
                    <a:pt x="995" y="1326"/>
                    <a:pt x="1230" y="1155"/>
                  </a:cubicBezTo>
                  <a:cubicBezTo>
                    <a:pt x="1529" y="940"/>
                    <a:pt x="1725" y="625"/>
                    <a:pt x="1785" y="262"/>
                  </a:cubicBezTo>
                  <a:cubicBezTo>
                    <a:pt x="1806" y="139"/>
                    <a:pt x="1724" y="23"/>
                    <a:pt x="1603" y="3"/>
                  </a:cubicBezTo>
                  <a:cubicBezTo>
                    <a:pt x="1590" y="1"/>
                    <a:pt x="1578" y="0"/>
                    <a:pt x="15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7" name="Google Shape;167;p28"/>
            <p:cNvSpPr/>
            <p:nvPr/>
          </p:nvSpPr>
          <p:spPr>
            <a:xfrm>
              <a:off x="8140725" y="2008874"/>
              <a:ext cx="19455" cy="41684"/>
            </a:xfrm>
            <a:custGeom>
              <a:rect b="b" l="l" r="r" t="t"/>
              <a:pathLst>
                <a:path extrusionOk="0" h="1337" w="624">
                  <a:moveTo>
                    <a:pt x="322" y="1"/>
                  </a:moveTo>
                  <a:cubicBezTo>
                    <a:pt x="227" y="1"/>
                    <a:pt x="138" y="61"/>
                    <a:pt x="108" y="156"/>
                  </a:cubicBezTo>
                  <a:cubicBezTo>
                    <a:pt x="1" y="490"/>
                    <a:pt x="132" y="1058"/>
                    <a:pt x="160" y="1168"/>
                  </a:cubicBezTo>
                  <a:cubicBezTo>
                    <a:pt x="186" y="1269"/>
                    <a:pt x="275" y="1337"/>
                    <a:pt x="377" y="1337"/>
                  </a:cubicBezTo>
                  <a:cubicBezTo>
                    <a:pt x="395" y="1337"/>
                    <a:pt x="413" y="1336"/>
                    <a:pt x="432" y="1333"/>
                  </a:cubicBezTo>
                  <a:cubicBezTo>
                    <a:pt x="550" y="1301"/>
                    <a:pt x="624" y="1181"/>
                    <a:pt x="593" y="1059"/>
                  </a:cubicBezTo>
                  <a:cubicBezTo>
                    <a:pt x="540" y="835"/>
                    <a:pt x="484" y="449"/>
                    <a:pt x="534" y="293"/>
                  </a:cubicBezTo>
                  <a:cubicBezTo>
                    <a:pt x="572" y="176"/>
                    <a:pt x="507" y="49"/>
                    <a:pt x="390" y="11"/>
                  </a:cubicBezTo>
                  <a:cubicBezTo>
                    <a:pt x="367" y="4"/>
                    <a:pt x="344" y="1"/>
                    <a:pt x="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8" name="Google Shape;168;p28"/>
            <p:cNvSpPr/>
            <p:nvPr/>
          </p:nvSpPr>
          <p:spPr>
            <a:xfrm>
              <a:off x="8201773" y="1789065"/>
              <a:ext cx="24163" cy="32643"/>
            </a:xfrm>
            <a:custGeom>
              <a:rect b="b" l="l" r="r" t="t"/>
              <a:pathLst>
                <a:path extrusionOk="0" h="1047" w="775">
                  <a:moveTo>
                    <a:pt x="528" y="1"/>
                  </a:moveTo>
                  <a:cubicBezTo>
                    <a:pt x="471" y="1"/>
                    <a:pt x="414" y="22"/>
                    <a:pt x="370" y="65"/>
                  </a:cubicBezTo>
                  <a:cubicBezTo>
                    <a:pt x="333" y="102"/>
                    <a:pt x="0" y="439"/>
                    <a:pt x="0" y="822"/>
                  </a:cubicBezTo>
                  <a:cubicBezTo>
                    <a:pt x="0" y="945"/>
                    <a:pt x="100" y="1046"/>
                    <a:pt x="224" y="1046"/>
                  </a:cubicBezTo>
                  <a:cubicBezTo>
                    <a:pt x="348" y="1046"/>
                    <a:pt x="450" y="945"/>
                    <a:pt x="448" y="822"/>
                  </a:cubicBezTo>
                  <a:cubicBezTo>
                    <a:pt x="448" y="656"/>
                    <a:pt x="623" y="447"/>
                    <a:pt x="685" y="384"/>
                  </a:cubicBezTo>
                  <a:cubicBezTo>
                    <a:pt x="773" y="298"/>
                    <a:pt x="775" y="157"/>
                    <a:pt x="688" y="68"/>
                  </a:cubicBezTo>
                  <a:cubicBezTo>
                    <a:pt x="644" y="23"/>
                    <a:pt x="586" y="1"/>
                    <a:pt x="5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69" name="Google Shape;169;p28"/>
            <p:cNvSpPr/>
            <p:nvPr/>
          </p:nvSpPr>
          <p:spPr>
            <a:xfrm>
              <a:off x="8177298" y="1812137"/>
              <a:ext cx="62885" cy="24443"/>
            </a:xfrm>
            <a:custGeom>
              <a:rect b="b" l="l" r="r" t="t"/>
              <a:pathLst>
                <a:path extrusionOk="0" h="784" w="2017">
                  <a:moveTo>
                    <a:pt x="1039" y="0"/>
                  </a:moveTo>
                  <a:cubicBezTo>
                    <a:pt x="896" y="0"/>
                    <a:pt x="765" y="27"/>
                    <a:pt x="654" y="64"/>
                  </a:cubicBezTo>
                  <a:cubicBezTo>
                    <a:pt x="321" y="172"/>
                    <a:pt x="98" y="389"/>
                    <a:pt x="90" y="398"/>
                  </a:cubicBezTo>
                  <a:cubicBezTo>
                    <a:pt x="3" y="484"/>
                    <a:pt x="0" y="627"/>
                    <a:pt x="87" y="716"/>
                  </a:cubicBezTo>
                  <a:cubicBezTo>
                    <a:pt x="131" y="760"/>
                    <a:pt x="190" y="782"/>
                    <a:pt x="248" y="782"/>
                  </a:cubicBezTo>
                  <a:cubicBezTo>
                    <a:pt x="305" y="782"/>
                    <a:pt x="362" y="761"/>
                    <a:pt x="405" y="718"/>
                  </a:cubicBezTo>
                  <a:cubicBezTo>
                    <a:pt x="422" y="702"/>
                    <a:pt x="683" y="451"/>
                    <a:pt x="1029" y="451"/>
                  </a:cubicBezTo>
                  <a:cubicBezTo>
                    <a:pt x="1208" y="451"/>
                    <a:pt x="1409" y="518"/>
                    <a:pt x="1612" y="718"/>
                  </a:cubicBezTo>
                  <a:cubicBezTo>
                    <a:pt x="1655" y="762"/>
                    <a:pt x="1713" y="783"/>
                    <a:pt x="1770" y="783"/>
                  </a:cubicBezTo>
                  <a:cubicBezTo>
                    <a:pt x="1829" y="783"/>
                    <a:pt x="1887" y="762"/>
                    <a:pt x="1929" y="716"/>
                  </a:cubicBezTo>
                  <a:cubicBezTo>
                    <a:pt x="2017" y="627"/>
                    <a:pt x="2015" y="484"/>
                    <a:pt x="1927" y="398"/>
                  </a:cubicBezTo>
                  <a:cubicBezTo>
                    <a:pt x="1618" y="94"/>
                    <a:pt x="1307" y="0"/>
                    <a:pt x="10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0" name="Google Shape;170;p28"/>
            <p:cNvSpPr/>
            <p:nvPr/>
          </p:nvSpPr>
          <p:spPr>
            <a:xfrm>
              <a:off x="8461490" y="1966346"/>
              <a:ext cx="34482" cy="47234"/>
            </a:xfrm>
            <a:custGeom>
              <a:rect b="b" l="l" r="r" t="t"/>
              <a:pathLst>
                <a:path extrusionOk="0" h="1515" w="1106">
                  <a:moveTo>
                    <a:pt x="251" y="0"/>
                  </a:moveTo>
                  <a:cubicBezTo>
                    <a:pt x="189" y="0"/>
                    <a:pt x="127" y="26"/>
                    <a:pt x="83" y="77"/>
                  </a:cubicBezTo>
                  <a:cubicBezTo>
                    <a:pt x="1" y="171"/>
                    <a:pt x="11" y="313"/>
                    <a:pt x="105" y="394"/>
                  </a:cubicBezTo>
                  <a:cubicBezTo>
                    <a:pt x="595" y="820"/>
                    <a:pt x="647" y="1286"/>
                    <a:pt x="648" y="1310"/>
                  </a:cubicBezTo>
                  <a:cubicBezTo>
                    <a:pt x="660" y="1426"/>
                    <a:pt x="757" y="1514"/>
                    <a:pt x="873" y="1514"/>
                  </a:cubicBezTo>
                  <a:lnTo>
                    <a:pt x="888" y="1514"/>
                  </a:lnTo>
                  <a:cubicBezTo>
                    <a:pt x="1013" y="1504"/>
                    <a:pt x="1105" y="1396"/>
                    <a:pt x="1095" y="1273"/>
                  </a:cubicBezTo>
                  <a:cubicBezTo>
                    <a:pt x="1092" y="1247"/>
                    <a:pt x="1036" y="609"/>
                    <a:pt x="398" y="56"/>
                  </a:cubicBezTo>
                  <a:cubicBezTo>
                    <a:pt x="356" y="19"/>
                    <a:pt x="303" y="0"/>
                    <a:pt x="2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7"/>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18" name="Google Shape;418;p3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cxnSp>
        <p:nvCxnSpPr>
          <p:cNvPr id="419" name="Google Shape;419;p3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20" name="Google Shape;420;p3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akinetic-rigid syndromes </a:t>
            </a:r>
            <a:endParaRPr b="1" sz="2600">
              <a:latin typeface="Mada"/>
              <a:ea typeface="Mada"/>
              <a:cs typeface="Mada"/>
              <a:sym typeface="Mada"/>
            </a:endParaRPr>
          </a:p>
        </p:txBody>
      </p:sp>
      <p:graphicFrame>
        <p:nvGraphicFramePr>
          <p:cNvPr id="421" name="Google Shape;421;p37"/>
          <p:cNvGraphicFramePr/>
          <p:nvPr/>
        </p:nvGraphicFramePr>
        <p:xfrm>
          <a:off x="414513" y="1243910"/>
          <a:ext cx="3000000" cy="3000000"/>
        </p:xfrm>
        <a:graphic>
          <a:graphicData uri="http://schemas.openxmlformats.org/drawingml/2006/table">
            <a:tbl>
              <a:tblPr>
                <a:noFill/>
                <a:tableStyleId>{5888B9F8-3B9D-4569-BCFF-52CF26E035AB}</a:tableStyleId>
              </a:tblPr>
              <a:tblGrid>
                <a:gridCol w="6730950"/>
              </a:tblGrid>
              <a:tr h="308450">
                <a:tc>
                  <a:txBody>
                    <a:bodyPr/>
                    <a:lstStyle/>
                    <a:p>
                      <a:pPr indent="0" lvl="0" marL="0" rtl="0" algn="ctr">
                        <a:spcBef>
                          <a:spcPts val="0"/>
                        </a:spcBef>
                        <a:spcAft>
                          <a:spcPts val="0"/>
                        </a:spcAft>
                        <a:buClr>
                          <a:schemeClr val="dk1"/>
                        </a:buClr>
                        <a:buSzPts val="1100"/>
                        <a:buFont typeface="Arial"/>
                        <a:buNone/>
                      </a:pPr>
                      <a:r>
                        <a:rPr b="1" lang="ar">
                          <a:solidFill>
                            <a:schemeClr val="lt1"/>
                          </a:solidFill>
                          <a:latin typeface="Mada"/>
                          <a:ea typeface="Mada"/>
                          <a:cs typeface="Mada"/>
                          <a:sym typeface="Mada"/>
                        </a:rPr>
                        <a:t>Vascular Parkinsonism</a:t>
                      </a:r>
                      <a:endParaRPr b="1">
                        <a:latin typeface="Mada"/>
                        <a:ea typeface="Mada"/>
                        <a:cs typeface="Mada"/>
                        <a:sym typeface="Mada"/>
                      </a:endParaRPr>
                    </a:p>
                  </a:txBody>
                  <a:tcPr marT="91425" marB="91425" marR="91425" marL="91425">
                    <a:lnT cap="flat" cmpd="sng" w="9525">
                      <a:solidFill>
                        <a:srgbClr val="9E9E9E"/>
                      </a:solidFill>
                      <a:prstDash val="solid"/>
                      <a:round/>
                      <a:headEnd len="sm" w="sm" type="none"/>
                      <a:tailEnd len="sm" w="sm" type="none"/>
                    </a:lnT>
                    <a:solidFill>
                      <a:schemeClr val="accent3"/>
                    </a:solidFill>
                  </a:tcPr>
                </a:tc>
              </a:tr>
              <a:tr h="616925">
                <a:tc>
                  <a:txBody>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Patients might have u</a:t>
                      </a:r>
                      <a:r>
                        <a:rPr lang="ar" sz="1200">
                          <a:solidFill>
                            <a:srgbClr val="6AA84F"/>
                          </a:solidFill>
                          <a:latin typeface="Mada"/>
                          <a:ea typeface="Mada"/>
                          <a:cs typeface="Mada"/>
                          <a:sym typeface="Mada"/>
                        </a:rPr>
                        <a:t>pper motor neuron signs on exam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Vascular parkinsonism, similar to vascular dementia,  results from multiple strokes in multiple areas leading to parkinsonian features</a:t>
                      </a:r>
                      <a:endParaRPr/>
                    </a:p>
                  </a:txBody>
                  <a:tcPr marT="91425" marB="91425" marR="91425" marL="91425"/>
                </a:tc>
              </a:tr>
              <a:tr h="308450">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Corticobasal degeneration</a:t>
                      </a:r>
                      <a:endParaRPr b="1"/>
                    </a:p>
                  </a:txBody>
                  <a:tcPr marT="91425" marB="91425" marR="91425" marL="91425">
                    <a:solidFill>
                      <a:schemeClr val="accent3"/>
                    </a:solidFill>
                  </a:tcPr>
                </a:tc>
              </a:tr>
              <a:tr h="1696625">
                <a:tc>
                  <a:txBody>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Cortical Impairment </a:t>
                      </a:r>
                      <a:r>
                        <a:rPr lang="ar" sz="1200">
                          <a:solidFill>
                            <a:srgbClr val="6AA84F"/>
                          </a:solidFill>
                          <a:latin typeface="Mada"/>
                          <a:ea typeface="Mada"/>
                          <a:cs typeface="Mada"/>
                          <a:sym typeface="Mada"/>
                        </a:rPr>
                        <a:t>(of the higher functions of the brain)</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Sensory; </a:t>
                      </a:r>
                      <a:r>
                        <a:rPr lang="ar" sz="1200">
                          <a:solidFill>
                            <a:srgbClr val="6AA84F"/>
                          </a:solidFill>
                          <a:latin typeface="Mada"/>
                          <a:ea typeface="Mada"/>
                          <a:cs typeface="Mada"/>
                          <a:sym typeface="Mada"/>
                        </a:rPr>
                        <a:t>here, we are talking about the </a:t>
                      </a:r>
                      <a:r>
                        <a:rPr i="1" lang="ar" sz="1200">
                          <a:solidFill>
                            <a:srgbClr val="6AA84F"/>
                          </a:solidFill>
                          <a:latin typeface="Mada"/>
                          <a:ea typeface="Mada"/>
                          <a:cs typeface="Mada"/>
                          <a:sym typeface="Mada"/>
                        </a:rPr>
                        <a:t>non-elemental </a:t>
                      </a:r>
                      <a:r>
                        <a:rPr lang="ar" sz="1200">
                          <a:solidFill>
                            <a:srgbClr val="6AA84F"/>
                          </a:solidFill>
                          <a:latin typeface="Mada"/>
                          <a:ea typeface="Mada"/>
                          <a:cs typeface="Mada"/>
                          <a:sym typeface="Mada"/>
                        </a:rPr>
                        <a:t>sensations that take multiple sensory components in order for them to be interpreted into an image in the mind (for reference, elemental sensations include pin-prick, vibration, &amp; position sense). Non-elemental sensations include:</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Astereognosis: </a:t>
                      </a:r>
                      <a:r>
                        <a:rPr lang="ar" sz="1200">
                          <a:solidFill>
                            <a:srgbClr val="6AA84F"/>
                          </a:solidFill>
                          <a:latin typeface="Mada"/>
                          <a:ea typeface="Mada"/>
                          <a:cs typeface="Mada"/>
                          <a:sym typeface="Mada"/>
                        </a:rPr>
                        <a:t>when you place an object in the patient’s hands &amp; ask them to identify it without looking at it - just by moving it around.</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Agraphesthesia: </a:t>
                      </a:r>
                      <a:r>
                        <a:rPr lang="ar" sz="1200">
                          <a:solidFill>
                            <a:srgbClr val="6AA84F"/>
                          </a:solidFill>
                          <a:latin typeface="Mada"/>
                          <a:ea typeface="Mada"/>
                          <a:cs typeface="Mada"/>
                          <a:sym typeface="Mada"/>
                        </a:rPr>
                        <a:t>when you draw something on the patient’s hand (ex: a number) &amp; ask them to guess what it is.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Apraxia: </a:t>
                      </a:r>
                      <a:r>
                        <a:rPr lang="ar" sz="1200">
                          <a:solidFill>
                            <a:srgbClr val="6AA84F"/>
                          </a:solidFill>
                          <a:latin typeface="Mada"/>
                          <a:ea typeface="Mada"/>
                          <a:cs typeface="Mada"/>
                          <a:sym typeface="Mada"/>
                        </a:rPr>
                        <a:t>they lose their ability to use tools/their hands to do stuff, so for example they can no longer use a hammer or a pen.</a:t>
                      </a:r>
                      <a:endParaRPr/>
                    </a:p>
                  </a:txBody>
                  <a:tcPr marT="91425" marB="91425" marR="91425" marL="91425"/>
                </a:tc>
              </a:tr>
              <a:tr h="308450">
                <a:tc>
                  <a:txBody>
                    <a:bodyPr/>
                    <a:lstStyle/>
                    <a:p>
                      <a:pPr indent="0" lvl="0" marL="0" rtl="0" algn="ctr">
                        <a:spcBef>
                          <a:spcPts val="0"/>
                        </a:spcBef>
                        <a:spcAft>
                          <a:spcPts val="0"/>
                        </a:spcAft>
                        <a:buClr>
                          <a:schemeClr val="dk1"/>
                        </a:buClr>
                        <a:buSzPts val="1100"/>
                        <a:buFont typeface="Arial"/>
                        <a:buNone/>
                      </a:pPr>
                      <a:r>
                        <a:rPr b="1" lang="ar" sz="1200">
                          <a:solidFill>
                            <a:srgbClr val="1C4587"/>
                          </a:solidFill>
                          <a:latin typeface="Mada"/>
                          <a:ea typeface="Mada"/>
                          <a:cs typeface="Mada"/>
                          <a:sym typeface="Mada"/>
                        </a:rPr>
                        <a:t>Wilson’s disease</a:t>
                      </a:r>
                      <a:endParaRPr b="1"/>
                    </a:p>
                  </a:txBody>
                  <a:tcPr marT="91425" marB="91425" marR="91425" marL="91425">
                    <a:solidFill>
                      <a:schemeClr val="accent3"/>
                    </a:solidFill>
                  </a:tcPr>
                </a:tc>
              </a:tr>
              <a:tr h="92542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 Copper  deposition occurs  in  the  basal  ganglia,  the  cornea  and  liver , where  it  can  cause  cirrhosis.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All  young  patients  (below  age 50) with an akinetic-rigid syndrome or any hyperkinetic movement disorder, or with liver cirrhosis should be screened for Wilson’s disease (check serum copper and ceruloplasmin).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Neurological  damage  is reversible with early treatment</a:t>
                      </a:r>
                      <a:endParaRPr/>
                    </a:p>
                  </a:txBody>
                  <a:tcPr marT="91425" marB="91425" marR="91425" marL="91425"/>
                </a:tc>
              </a:tr>
            </a:tbl>
          </a:graphicData>
        </a:graphic>
      </p:graphicFrame>
      <p:sp>
        <p:nvSpPr>
          <p:cNvPr id="422" name="Google Shape;422;p37"/>
          <p:cNvSpPr txBox="1"/>
          <p:nvPr/>
        </p:nvSpPr>
        <p:spPr>
          <a:xfrm>
            <a:off x="11013705" y="1150675"/>
            <a:ext cx="7068300" cy="644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Parkinson plus syndromes Disorders </a:t>
            </a:r>
            <a:r>
              <a:rPr b="1" lang="ar" sz="1200">
                <a:highlight>
                  <a:schemeClr val="accent5"/>
                </a:highlight>
                <a:latin typeface="Mada"/>
                <a:ea typeface="Mada"/>
                <a:cs typeface="Mada"/>
                <a:sym typeface="Mada"/>
              </a:rPr>
              <a:t>that mimic Parkinson’s disease</a:t>
            </a:r>
            <a:endParaRPr b="1" sz="1200">
              <a:highlight>
                <a:schemeClr val="accent5"/>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When there are  additional features along with bradykinesia, tremor, &amp; rigidity, you will be a bit more cautious &amp; say maybe this isn’t typical PD, but one of the other Parkinsonian syndromes </a:t>
            </a:r>
            <a:endParaRPr sz="1200">
              <a:solidFill>
                <a:srgbClr val="6AA84F"/>
              </a:solidFill>
              <a:latin typeface="Mada"/>
              <a:ea typeface="Mada"/>
              <a:cs typeface="Mada"/>
              <a:sym typeface="Mada"/>
            </a:endParaRPr>
          </a:p>
          <a:p>
            <a:pPr indent="0" lvl="0" marL="457200" rtl="0" algn="l">
              <a:spcBef>
                <a:spcPts val="0"/>
              </a:spcBef>
              <a:spcAft>
                <a:spcPts val="0"/>
              </a:spcAft>
              <a:buNone/>
            </a:pPr>
            <a:r>
              <a:t/>
            </a:r>
            <a:endParaRPr sz="1200">
              <a:solidFill>
                <a:srgbClr val="6AA84F"/>
              </a:solidFill>
              <a:latin typeface="Mada"/>
              <a:ea typeface="Mada"/>
              <a:cs typeface="Mada"/>
              <a:sym typeface="Mada"/>
            </a:endParaRPr>
          </a:p>
          <a:p>
            <a:pPr indent="0" lvl="0" marL="457200" rtl="0" algn="l">
              <a:spcBef>
                <a:spcPts val="0"/>
              </a:spcBef>
              <a:spcAft>
                <a:spcPts val="0"/>
              </a:spcAft>
              <a:buNone/>
            </a:pPr>
            <a:r>
              <a:t/>
            </a:r>
            <a:endParaRPr b="1" sz="1200">
              <a:highlight>
                <a:schemeClr val="accent5"/>
              </a:highlight>
              <a:latin typeface="Mada"/>
              <a:ea typeface="Mada"/>
              <a:cs typeface="Mada"/>
              <a:sym typeface="Mada"/>
            </a:endParaRPr>
          </a:p>
        </p:txBody>
      </p:sp>
      <p:sp>
        <p:nvSpPr>
          <p:cNvPr id="423" name="Google Shape;423;p37"/>
          <p:cNvSpPr txBox="1"/>
          <p:nvPr/>
        </p:nvSpPr>
        <p:spPr>
          <a:xfrm>
            <a:off x="323300" y="6697675"/>
            <a:ext cx="3326700" cy="281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Red Flags: </a:t>
            </a:r>
            <a:endParaRPr b="1" sz="2200">
              <a:highlight>
                <a:schemeClr val="accent5"/>
              </a:highlight>
              <a:latin typeface="Mada"/>
              <a:ea typeface="Mada"/>
              <a:cs typeface="Mada"/>
              <a:sym typeface="Mada"/>
            </a:endParaRPr>
          </a:p>
        </p:txBody>
      </p:sp>
      <p:sp>
        <p:nvSpPr>
          <p:cNvPr id="424" name="Google Shape;424;p37"/>
          <p:cNvSpPr txBox="1"/>
          <p:nvPr/>
        </p:nvSpPr>
        <p:spPr>
          <a:xfrm>
            <a:off x="323300" y="7175652"/>
            <a:ext cx="7149300" cy="3384000"/>
          </a:xfrm>
          <a:prstGeom prst="rect">
            <a:avLst/>
          </a:prstGeom>
          <a:noFill/>
          <a:ln cap="flat" cmpd="sng" w="952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295275" lvl="0" marL="457200" rtl="0" algn="l">
              <a:lnSpc>
                <a:spcPct val="115000"/>
              </a:lnSpc>
              <a:spcBef>
                <a:spcPts val="0"/>
              </a:spcBef>
              <a:spcAft>
                <a:spcPts val="0"/>
              </a:spcAft>
              <a:buSzPts val="1050"/>
              <a:buFont typeface="Mada"/>
              <a:buChar char="★"/>
            </a:pPr>
            <a:r>
              <a:rPr b="1" lang="ar" sz="1050">
                <a:highlight>
                  <a:srgbClr val="FFFFFF"/>
                </a:highlight>
                <a:latin typeface="Mada"/>
                <a:ea typeface="Mada"/>
                <a:cs typeface="Mada"/>
                <a:sym typeface="Mada"/>
              </a:rPr>
              <a:t>If present, suspect conditions other than Parkinson's disease.</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rgbClr val="CC0000"/>
                </a:solidFill>
                <a:latin typeface="Mada"/>
                <a:ea typeface="Mada"/>
                <a:cs typeface="Mada"/>
                <a:sym typeface="Mada"/>
              </a:rPr>
              <a:t>Neuroleptic or anti-emetic drug use.</a:t>
            </a:r>
            <a:r>
              <a:rPr lang="ar" sz="1200">
                <a:latin typeface="Mada"/>
                <a:ea typeface="Mada"/>
                <a:cs typeface="Mada"/>
                <a:sym typeface="Mada"/>
              </a:rPr>
              <a:t> </a:t>
            </a:r>
            <a:r>
              <a:rPr lang="ar" sz="1200">
                <a:solidFill>
                  <a:srgbClr val="6AA84F"/>
                </a:solidFill>
                <a:latin typeface="Mada"/>
                <a:ea typeface="Mada"/>
                <a:cs typeface="Mada"/>
                <a:sym typeface="Mada"/>
              </a:rPr>
              <a:t>Most important red flag.</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Early/prominent autonomic dysfunction </a:t>
            </a:r>
            <a:r>
              <a:rPr lang="ar" sz="1200">
                <a:solidFill>
                  <a:srgbClr val="6AA84F"/>
                </a:solidFill>
                <a:latin typeface="Mada"/>
                <a:ea typeface="Mada"/>
                <a:cs typeface="Mada"/>
                <a:sym typeface="Mada"/>
              </a:rPr>
              <a:t>→ think of: multiple system atrophy</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Limited eye movements </a:t>
            </a:r>
            <a:r>
              <a:rPr lang="ar" sz="1200">
                <a:solidFill>
                  <a:srgbClr val="6AA84F"/>
                </a:solidFill>
                <a:latin typeface="Mada"/>
                <a:ea typeface="Mada"/>
                <a:cs typeface="Mada"/>
                <a:sym typeface="Mada"/>
              </a:rPr>
              <a:t>→ think of: progressive supranuclear gaze palsy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Pyramidal, cerebellar or sensory symptoms </a:t>
            </a:r>
            <a:r>
              <a:rPr lang="ar" sz="1200">
                <a:solidFill>
                  <a:srgbClr val="6AA84F"/>
                </a:solidFill>
                <a:latin typeface="Mada"/>
                <a:ea typeface="Mada"/>
                <a:cs typeface="Mada"/>
                <a:sym typeface="Mada"/>
              </a:rPr>
              <a:t>→ these could all be vascular parkinsonism, but it could be:</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 multiple system atrophy or vascular if there were pyramidal symptoms</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 multiple system atrophy if there were cerebellar symptoms</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 and corticobasal if there were sensory symptoms.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Cognitive impairment </a:t>
            </a:r>
            <a:r>
              <a:rPr lang="ar" sz="1200">
                <a:solidFill>
                  <a:srgbClr val="6AA84F"/>
                </a:solidFill>
                <a:latin typeface="Mada"/>
                <a:ea typeface="Mada"/>
                <a:cs typeface="Mada"/>
                <a:sym typeface="Mada"/>
              </a:rPr>
              <a:t>→ especially if it happens later on after well-established Parkinson’s disease (Parkinson’s disease dementia), however if it happens early we could think of Lewy body dementia</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Symmetrical presentation and absence of tremor</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Levodopa unresponsiveness (or poor response)</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Early falls (within first year)</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Additional neurological features.</a:t>
            </a:r>
            <a:endParaRPr sz="1200">
              <a:solidFill>
                <a:srgbClr val="1C4587"/>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cxnSp>
        <p:nvCxnSpPr>
          <p:cNvPr id="429" name="Google Shape;429;p3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30" name="Google Shape;430;p38"/>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31" name="Google Shape;431;p3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aphicFrame>
        <p:nvGraphicFramePr>
          <p:cNvPr id="432" name="Google Shape;432;p38"/>
          <p:cNvGraphicFramePr/>
          <p:nvPr/>
        </p:nvGraphicFramePr>
        <p:xfrm>
          <a:off x="9460200" y="5627509"/>
          <a:ext cx="3000000" cy="3000000"/>
        </p:xfrm>
        <a:graphic>
          <a:graphicData uri="http://schemas.openxmlformats.org/drawingml/2006/table">
            <a:tbl>
              <a:tblPr>
                <a:noFill/>
                <a:tableStyleId>{5888B9F8-3B9D-4569-BCFF-52CF26E035AB}</a:tableStyleId>
              </a:tblPr>
              <a:tblGrid>
                <a:gridCol w="1100000"/>
                <a:gridCol w="5846675"/>
              </a:tblGrid>
              <a:tr h="275625">
                <a:tc>
                  <a:txBody>
                    <a:bodyPr/>
                    <a:lstStyle/>
                    <a:p>
                      <a:pPr indent="0" lvl="0" marL="0" rtl="0" algn="ctr">
                        <a:spcBef>
                          <a:spcPts val="0"/>
                        </a:spcBef>
                        <a:spcAft>
                          <a:spcPts val="0"/>
                        </a:spcAft>
                        <a:buNone/>
                      </a:pPr>
                      <a:r>
                        <a:rPr lang="ar" sz="1200">
                          <a:solidFill>
                            <a:srgbClr val="FFFFFF"/>
                          </a:solidFill>
                          <a:latin typeface="Mada"/>
                          <a:ea typeface="Mada"/>
                          <a:cs typeface="Mada"/>
                          <a:sym typeface="Mada"/>
                        </a:rPr>
                        <a:t>What is it?</a:t>
                      </a:r>
                      <a:endParaRPr sz="1200">
                        <a:solidFill>
                          <a:srgbClr val="FFFFFF"/>
                        </a:solidFill>
                        <a:latin typeface="Mada"/>
                        <a:ea typeface="Mada"/>
                        <a:cs typeface="Mada"/>
                        <a:sym typeface="Mada"/>
                      </a:endParaRPr>
                    </a:p>
                  </a:txBody>
                  <a:tcPr marT="91425" marB="91425" marR="91425" marL="91425">
                    <a:solidFill>
                      <a:schemeClr val="accent3"/>
                    </a:solidFill>
                  </a:tcPr>
                </a:tc>
                <a:tc>
                  <a:txBody>
                    <a:bodyPr/>
                    <a:lstStyle/>
                    <a:p>
                      <a:pPr indent="0" lvl="0" marL="0" rtl="0" algn="ctr">
                        <a:spcBef>
                          <a:spcPts val="0"/>
                        </a:spcBef>
                        <a:spcAft>
                          <a:spcPts val="0"/>
                        </a:spcAft>
                        <a:buNone/>
                      </a:pPr>
                      <a:r>
                        <a:rPr lang="ar" sz="1200">
                          <a:latin typeface="Mada"/>
                          <a:ea typeface="Mada"/>
                          <a:cs typeface="Mada"/>
                          <a:sym typeface="Mada"/>
                        </a:rPr>
                        <a:t>Hereditary, autosomal dominant, </a:t>
                      </a:r>
                      <a:r>
                        <a:rPr lang="ar" sz="1200">
                          <a:solidFill>
                            <a:srgbClr val="6AA84F"/>
                          </a:solidFill>
                          <a:latin typeface="Mada"/>
                          <a:ea typeface="Mada"/>
                          <a:cs typeface="Mada"/>
                          <a:sym typeface="Mada"/>
                        </a:rPr>
                        <a:t>not associated with any brain/thyroid pathology or medications, therefore it is essentially a benign condition but impairing.</a:t>
                      </a:r>
                      <a:endParaRPr sz="1200">
                        <a:solidFill>
                          <a:srgbClr val="6AA84F"/>
                        </a:solidFill>
                        <a:latin typeface="Mada"/>
                        <a:ea typeface="Mada"/>
                        <a:cs typeface="Mada"/>
                        <a:sym typeface="Mada"/>
                      </a:endParaRPr>
                    </a:p>
                  </a:txBody>
                  <a:tcPr marT="91425" marB="91425" marR="91425" marL="91425"/>
                </a:tc>
              </a:tr>
              <a:tr h="412750">
                <a:tc>
                  <a:txBody>
                    <a:bodyPr/>
                    <a:lstStyle/>
                    <a:p>
                      <a:pPr indent="0" lvl="0" marL="0" rtl="0" algn="ctr">
                        <a:spcBef>
                          <a:spcPts val="0"/>
                        </a:spcBef>
                        <a:spcAft>
                          <a:spcPts val="0"/>
                        </a:spcAft>
                        <a:buNone/>
                      </a:pPr>
                      <a:r>
                        <a:rPr lang="ar" sz="1200">
                          <a:solidFill>
                            <a:srgbClr val="FFFFFF"/>
                          </a:solidFill>
                          <a:latin typeface="Mada"/>
                          <a:ea typeface="Mada"/>
                          <a:cs typeface="Mada"/>
                          <a:sym typeface="Mada"/>
                        </a:rPr>
                        <a:t>Character?</a:t>
                      </a:r>
                      <a:endParaRPr sz="1200">
                        <a:solidFill>
                          <a:srgbClr val="FFFFFF"/>
                        </a:solidFill>
                        <a:latin typeface="Mada"/>
                        <a:ea typeface="Mada"/>
                        <a:cs typeface="Mada"/>
                        <a:sym typeface="Mada"/>
                      </a:endParaRPr>
                    </a:p>
                  </a:txBody>
                  <a:tcPr marT="91425" marB="91425" marR="91425" marL="91425">
                    <a:solidFill>
                      <a:schemeClr val="accent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Slowly progressive</a:t>
                      </a:r>
                      <a:r>
                        <a:rPr lang="ar" sz="1200">
                          <a:solidFill>
                            <a:srgbClr val="6AA84F"/>
                          </a:solidFill>
                          <a:latin typeface="Mada"/>
                          <a:ea typeface="Mada"/>
                          <a:cs typeface="Mada"/>
                          <a:sym typeface="Mada"/>
                        </a:rPr>
                        <a:t>, bilateral, </a:t>
                      </a:r>
                      <a:r>
                        <a:rPr lang="ar" sz="1200">
                          <a:solidFill>
                            <a:srgbClr val="1C4587"/>
                          </a:solidFill>
                          <a:latin typeface="Mada"/>
                          <a:ea typeface="Mada"/>
                          <a:cs typeface="Mada"/>
                          <a:sym typeface="Mada"/>
                        </a:rPr>
                        <a:t>fast, low amplitude tremor, </a:t>
                      </a:r>
                      <a:r>
                        <a:rPr lang="ar" sz="1200">
                          <a:solidFill>
                            <a:srgbClr val="6AA84F"/>
                          </a:solidFill>
                          <a:latin typeface="Mada"/>
                          <a:ea typeface="Mada"/>
                          <a:cs typeface="Mada"/>
                          <a:sym typeface="Mada"/>
                        </a:rPr>
                        <a:t>asymmetric </a:t>
                      </a:r>
                      <a:r>
                        <a:rPr lang="ar" sz="1200">
                          <a:solidFill>
                            <a:srgbClr val="1C4587"/>
                          </a:solidFill>
                          <a:latin typeface="Mada"/>
                          <a:ea typeface="Mada"/>
                          <a:cs typeface="Mada"/>
                          <a:sym typeface="Mada"/>
                        </a:rPr>
                        <a:t>mainly in the upper limbs </a:t>
                      </a:r>
                      <a:r>
                        <a:rPr lang="ar" sz="1200">
                          <a:latin typeface="Mada"/>
                          <a:ea typeface="Mada"/>
                          <a:cs typeface="Mada"/>
                          <a:sym typeface="Mada"/>
                        </a:rPr>
                        <a:t>action tremor, that disappears at rest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rgbClr val="1C4587"/>
                          </a:solidFill>
                          <a:latin typeface="Mada"/>
                          <a:ea typeface="Mada"/>
                          <a:cs typeface="Mada"/>
                          <a:sym typeface="Mada"/>
                        </a:rPr>
                        <a:t>The head and voice are occasionally  involved. </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 is an important differential for Parkinson’s, but there is no bradykinesia, rigidity, or dystonia.</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You have to be careful with the cerebellar exam because a cerebellar tremor could look exactly like an essential tremor, so unless a person presents with a longstanding (~10 years) progressive history, we should do imaging to exclude any cerebellar lesions (such as strokes) that could cause this.</a:t>
                      </a:r>
                      <a:endParaRPr sz="1200">
                        <a:solidFill>
                          <a:srgbClr val="6AA84F"/>
                        </a:solidFill>
                        <a:latin typeface="Mada"/>
                        <a:ea typeface="Mada"/>
                        <a:cs typeface="Mada"/>
                        <a:sym typeface="Mada"/>
                      </a:endParaRPr>
                    </a:p>
                  </a:txBody>
                  <a:tcPr marT="91425" marB="91425" marR="91425" marL="91425"/>
                </a:tc>
              </a:tr>
              <a:tr h="275625">
                <a:tc>
                  <a:txBody>
                    <a:bodyPr/>
                    <a:lstStyle/>
                    <a:p>
                      <a:pPr indent="0" lvl="0" marL="0" rtl="0" algn="ctr">
                        <a:spcBef>
                          <a:spcPts val="0"/>
                        </a:spcBef>
                        <a:spcAft>
                          <a:spcPts val="0"/>
                        </a:spcAft>
                        <a:buNone/>
                      </a:pPr>
                      <a:r>
                        <a:rPr lang="ar" sz="1200">
                          <a:solidFill>
                            <a:srgbClr val="FFFFFF"/>
                          </a:solidFill>
                          <a:latin typeface="Mada"/>
                          <a:ea typeface="Mada"/>
                          <a:cs typeface="Mada"/>
                          <a:sym typeface="Mada"/>
                        </a:rPr>
                        <a:t>Worse with?</a:t>
                      </a:r>
                      <a:endParaRPr sz="1200">
                        <a:solidFill>
                          <a:srgbClr val="FFFFFF"/>
                        </a:solidFill>
                        <a:latin typeface="Mada"/>
                        <a:ea typeface="Mada"/>
                        <a:cs typeface="Mada"/>
                        <a:sym typeface="Mada"/>
                      </a:endParaRPr>
                    </a:p>
                  </a:txBody>
                  <a:tcPr marT="91425" marB="91425" marR="91425" marL="91425">
                    <a:solidFill>
                      <a:schemeClr val="accent3"/>
                    </a:solidFill>
                  </a:tcPr>
                </a:tc>
                <a:tc>
                  <a:txBody>
                    <a:bodyPr/>
                    <a:lstStyle/>
                    <a:p>
                      <a:pPr indent="0" lvl="0" marL="0" rtl="0" algn="ctr">
                        <a:spcBef>
                          <a:spcPts val="0"/>
                        </a:spcBef>
                        <a:spcAft>
                          <a:spcPts val="0"/>
                        </a:spcAft>
                        <a:buNone/>
                      </a:pPr>
                      <a:r>
                        <a:rPr lang="ar" sz="1200">
                          <a:latin typeface="Mada"/>
                          <a:ea typeface="Mada"/>
                          <a:cs typeface="Mada"/>
                          <a:sym typeface="Mada"/>
                        </a:rPr>
                        <a:t>P</a:t>
                      </a:r>
                      <a:r>
                        <a:rPr lang="ar" sz="1200">
                          <a:latin typeface="Mada"/>
                          <a:ea typeface="Mada"/>
                          <a:cs typeface="Mada"/>
                          <a:sym typeface="Mada"/>
                        </a:rPr>
                        <a:t>hysical activity, caffeine, stress, </a:t>
                      </a:r>
                      <a:r>
                        <a:rPr lang="ar" sz="1200">
                          <a:solidFill>
                            <a:srgbClr val="1C4588"/>
                          </a:solidFill>
                          <a:latin typeface="Mada"/>
                          <a:ea typeface="Mada"/>
                          <a:cs typeface="Mada"/>
                          <a:sym typeface="Mada"/>
                        </a:rPr>
                        <a:t>anxiety, Sympathomimetics (e.g. salbutamol)</a:t>
                      </a:r>
                      <a:endParaRPr sz="1200">
                        <a:solidFill>
                          <a:srgbClr val="1C4588"/>
                        </a:solidFill>
                        <a:latin typeface="Mada"/>
                        <a:ea typeface="Mada"/>
                        <a:cs typeface="Mada"/>
                        <a:sym typeface="Mada"/>
                      </a:endParaRPr>
                    </a:p>
                  </a:txBody>
                  <a:tcPr marT="91425" marB="91425" marR="91425" marL="91425"/>
                </a:tc>
              </a:tr>
              <a:tr h="412750">
                <a:tc>
                  <a:txBody>
                    <a:bodyPr/>
                    <a:lstStyle/>
                    <a:p>
                      <a:pPr indent="0" lvl="0" marL="0" rtl="0" algn="ctr">
                        <a:spcBef>
                          <a:spcPts val="0"/>
                        </a:spcBef>
                        <a:spcAft>
                          <a:spcPts val="0"/>
                        </a:spcAft>
                        <a:buNone/>
                      </a:pPr>
                      <a:r>
                        <a:rPr lang="ar" sz="1200">
                          <a:solidFill>
                            <a:srgbClr val="FFFFFF"/>
                          </a:solidFill>
                          <a:latin typeface="Mada"/>
                          <a:ea typeface="Mada"/>
                          <a:cs typeface="Mada"/>
                          <a:sym typeface="Mada"/>
                        </a:rPr>
                        <a:t>Relieved by ? </a:t>
                      </a:r>
                      <a:endParaRPr sz="1200">
                        <a:solidFill>
                          <a:srgbClr val="FFFFFF"/>
                        </a:solidFill>
                        <a:latin typeface="Mada"/>
                        <a:ea typeface="Mada"/>
                        <a:cs typeface="Mada"/>
                        <a:sym typeface="Mada"/>
                      </a:endParaRPr>
                    </a:p>
                  </a:txBody>
                  <a:tcPr marT="91425" marB="91425" marR="91425" marL="91425">
                    <a:solidFill>
                      <a:schemeClr val="accent3"/>
                    </a:solidFill>
                  </a:tcPr>
                </a:tc>
                <a:tc>
                  <a:txBody>
                    <a:bodyPr/>
                    <a:lstStyle/>
                    <a:p>
                      <a:pPr indent="0" lvl="0" marL="0" rtl="0" algn="ctr">
                        <a:spcBef>
                          <a:spcPts val="0"/>
                        </a:spcBef>
                        <a:spcAft>
                          <a:spcPts val="0"/>
                        </a:spcAft>
                        <a:buNone/>
                      </a:pPr>
                      <a:r>
                        <a:rPr lang="ar" sz="1200">
                          <a:latin typeface="Mada"/>
                          <a:ea typeface="Mada"/>
                          <a:cs typeface="Mada"/>
                          <a:sym typeface="Mada"/>
                        </a:rPr>
                        <a:t>May temporarily improve after alcoholic beverages</a:t>
                      </a:r>
                      <a:endParaRPr sz="1200">
                        <a:latin typeface="Mada"/>
                        <a:ea typeface="Mada"/>
                        <a:cs typeface="Mada"/>
                        <a:sym typeface="Mada"/>
                      </a:endParaRPr>
                    </a:p>
                  </a:txBody>
                  <a:tcPr marT="91425" marB="91425" marR="91425" marL="91425"/>
                </a:tc>
              </a:tr>
              <a:tr h="275625">
                <a:tc>
                  <a:txBody>
                    <a:bodyPr/>
                    <a:lstStyle/>
                    <a:p>
                      <a:pPr indent="0" lvl="0" marL="0" rtl="0" algn="ctr">
                        <a:spcBef>
                          <a:spcPts val="0"/>
                        </a:spcBef>
                        <a:spcAft>
                          <a:spcPts val="0"/>
                        </a:spcAft>
                        <a:buNone/>
                      </a:pPr>
                      <a:r>
                        <a:rPr lang="ar" sz="1200">
                          <a:solidFill>
                            <a:srgbClr val="FFFFFF"/>
                          </a:solidFill>
                          <a:latin typeface="Mada"/>
                          <a:ea typeface="Mada"/>
                          <a:cs typeface="Mada"/>
                          <a:sym typeface="Mada"/>
                        </a:rPr>
                        <a:t>Treatment?</a:t>
                      </a:r>
                      <a:endParaRPr sz="1200">
                        <a:solidFill>
                          <a:srgbClr val="FFFFFF"/>
                        </a:solidFill>
                        <a:latin typeface="Mada"/>
                        <a:ea typeface="Mada"/>
                        <a:cs typeface="Mada"/>
                        <a:sym typeface="Mada"/>
                      </a:endParaRPr>
                    </a:p>
                  </a:txBody>
                  <a:tcPr marT="91425" marB="91425" marR="91425" marL="91425">
                    <a:solidFill>
                      <a:schemeClr val="accent3"/>
                    </a:solidFill>
                  </a:tcPr>
                </a:tc>
                <a:tc>
                  <a:txBody>
                    <a:bodyPr/>
                    <a:lstStyle/>
                    <a:p>
                      <a:pPr indent="0" lvl="0" marL="0" rtl="0" algn="ctr">
                        <a:spcBef>
                          <a:spcPts val="0"/>
                        </a:spcBef>
                        <a:spcAft>
                          <a:spcPts val="0"/>
                        </a:spcAft>
                        <a:buNone/>
                      </a:pPr>
                      <a:r>
                        <a:rPr lang="ar" sz="1200">
                          <a:latin typeface="Mada"/>
                          <a:ea typeface="Mada"/>
                          <a:cs typeface="Mada"/>
                          <a:sym typeface="Mada"/>
                        </a:rPr>
                        <a:t>Propranolol </a:t>
                      </a:r>
                      <a:r>
                        <a:rPr lang="ar" sz="1200">
                          <a:solidFill>
                            <a:srgbClr val="6AA84F"/>
                          </a:solidFill>
                          <a:latin typeface="Mada"/>
                          <a:ea typeface="Mada"/>
                          <a:cs typeface="Mada"/>
                          <a:sym typeface="Mada"/>
                        </a:rPr>
                        <a:t>(B-blockers are prescribed, they are used when needed and they significantly </a:t>
                      </a:r>
                      <a:r>
                        <a:rPr lang="ar" sz="1200">
                          <a:solidFill>
                            <a:srgbClr val="6AA84F"/>
                          </a:solidFill>
                          <a:latin typeface="Mada"/>
                          <a:ea typeface="Mada"/>
                          <a:cs typeface="Mada"/>
                          <a:sym typeface="Mada"/>
                        </a:rPr>
                        <a:t>improve</a:t>
                      </a:r>
                      <a:r>
                        <a:rPr lang="ar" sz="1200">
                          <a:solidFill>
                            <a:srgbClr val="6AA84F"/>
                          </a:solidFill>
                          <a:latin typeface="Mada"/>
                          <a:ea typeface="Mada"/>
                          <a:cs typeface="Mada"/>
                          <a:sym typeface="Mada"/>
                        </a:rPr>
                        <a:t> the tremor)</a:t>
                      </a:r>
                      <a:r>
                        <a:rPr lang="ar" sz="1200">
                          <a:latin typeface="Mada"/>
                          <a:ea typeface="Mada"/>
                          <a:cs typeface="Mada"/>
                          <a:sym typeface="Mada"/>
                        </a:rPr>
                        <a:t>, </a:t>
                      </a:r>
                      <a:r>
                        <a:rPr lang="ar" sz="1200">
                          <a:solidFill>
                            <a:srgbClr val="1C4588"/>
                          </a:solidFill>
                          <a:latin typeface="Mada"/>
                          <a:ea typeface="Mada"/>
                          <a:cs typeface="Mada"/>
                          <a:sym typeface="Mada"/>
                        </a:rPr>
                        <a:t>primidone or gabapentin may help</a:t>
                      </a:r>
                      <a:endParaRPr sz="1200">
                        <a:solidFill>
                          <a:srgbClr val="1C4588"/>
                        </a:solidFill>
                        <a:latin typeface="Mada"/>
                        <a:ea typeface="Mada"/>
                        <a:cs typeface="Mada"/>
                        <a:sym typeface="Mada"/>
                      </a:endParaRPr>
                    </a:p>
                    <a:p>
                      <a:pPr indent="0" lvl="0" marL="0" rtl="0" algn="l">
                        <a:spcBef>
                          <a:spcPts val="0"/>
                        </a:spcBef>
                        <a:spcAft>
                          <a:spcPts val="0"/>
                        </a:spcAft>
                        <a:buNone/>
                      </a:pPr>
                      <a:r>
                        <a:rPr lang="ar" sz="1200">
                          <a:solidFill>
                            <a:srgbClr val="1C4588"/>
                          </a:solidFill>
                          <a:latin typeface="Mada"/>
                          <a:ea typeface="Mada"/>
                          <a:cs typeface="Mada"/>
                          <a:sym typeface="Mada"/>
                        </a:rPr>
                        <a:t>- Stereotactic thalamotomy and thalamic DBS are used in severe cases.</a:t>
                      </a:r>
                      <a:endParaRPr sz="1200">
                        <a:solidFill>
                          <a:srgbClr val="1C4588"/>
                        </a:solidFill>
                        <a:latin typeface="Mada"/>
                        <a:ea typeface="Mada"/>
                        <a:cs typeface="Mada"/>
                        <a:sym typeface="Mada"/>
                      </a:endParaRPr>
                    </a:p>
                  </a:txBody>
                  <a:tcPr marT="91425" marB="91425" marR="91425" marL="91425"/>
                </a:tc>
              </a:tr>
            </a:tbl>
          </a:graphicData>
        </a:graphic>
      </p:graphicFrame>
      <p:sp>
        <p:nvSpPr>
          <p:cNvPr id="433" name="Google Shape;433;p38"/>
          <p:cNvSpPr txBox="1"/>
          <p:nvPr/>
        </p:nvSpPr>
        <p:spPr>
          <a:xfrm>
            <a:off x="672400" y="1923500"/>
            <a:ext cx="55896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chemeClr val="accent5"/>
                </a:highlight>
                <a:latin typeface="Mada"/>
                <a:ea typeface="Mada"/>
                <a:cs typeface="Mada"/>
                <a:sym typeface="Mada"/>
              </a:rPr>
              <a:t>1. </a:t>
            </a:r>
            <a:r>
              <a:rPr b="1" lang="ar" sz="2200">
                <a:highlight>
                  <a:schemeClr val="accent5"/>
                </a:highlight>
                <a:latin typeface="Mada"/>
                <a:ea typeface="Mada"/>
                <a:cs typeface="Mada"/>
                <a:sym typeface="Mada"/>
              </a:rPr>
              <a:t>Essential Tremor:</a:t>
            </a:r>
            <a:endParaRPr b="1" sz="2200">
              <a:highlight>
                <a:schemeClr val="accent5"/>
              </a:highlight>
              <a:latin typeface="Mada"/>
              <a:ea typeface="Mada"/>
              <a:cs typeface="Mada"/>
              <a:sym typeface="Mada"/>
            </a:endParaRPr>
          </a:p>
        </p:txBody>
      </p:sp>
      <p:sp>
        <p:nvSpPr>
          <p:cNvPr id="434" name="Google Shape;434;p38"/>
          <p:cNvSpPr/>
          <p:nvPr/>
        </p:nvSpPr>
        <p:spPr>
          <a:xfrm flipH="1">
            <a:off x="426254" y="2141275"/>
            <a:ext cx="69048" cy="7966288"/>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rgbClr val="986782"/>
            </a:solidFill>
            <a:prstDash val="solid"/>
            <a:round/>
            <a:headEnd len="med" w="med" type="none"/>
            <a:tailEnd len="med" w="med" type="none"/>
          </a:ln>
        </p:spPr>
      </p:sp>
      <p:sp>
        <p:nvSpPr>
          <p:cNvPr id="435" name="Google Shape;435;p38"/>
          <p:cNvSpPr/>
          <p:nvPr/>
        </p:nvSpPr>
        <p:spPr>
          <a:xfrm flipH="1">
            <a:off x="218762" y="2027650"/>
            <a:ext cx="453638" cy="356328"/>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436" name="Google Shape;436;p38"/>
          <p:cNvSpPr txBox="1"/>
          <p:nvPr/>
        </p:nvSpPr>
        <p:spPr>
          <a:xfrm>
            <a:off x="8168975" y="2440225"/>
            <a:ext cx="407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Movement Disorders:</a:t>
            </a:r>
            <a:endParaRPr b="1" sz="2200">
              <a:highlight>
                <a:schemeClr val="accent5"/>
              </a:highlight>
              <a:latin typeface="Mada"/>
              <a:ea typeface="Mada"/>
              <a:cs typeface="Mada"/>
              <a:sym typeface="Mada"/>
            </a:endParaRPr>
          </a:p>
        </p:txBody>
      </p:sp>
      <p:sp>
        <p:nvSpPr>
          <p:cNvPr id="437" name="Google Shape;437;p38"/>
          <p:cNvSpPr txBox="1"/>
          <p:nvPr/>
        </p:nvSpPr>
        <p:spPr>
          <a:xfrm>
            <a:off x="226500" y="1131088"/>
            <a:ext cx="7107000" cy="562200"/>
          </a:xfrm>
          <a:prstGeom prst="rect">
            <a:avLst/>
          </a:prstGeom>
          <a:noFill/>
          <a:ln cap="flat" cmpd="sng" w="9525">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ctr">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There  are  five  hyperkinetic  movement  disorders.  These  can sometimes be difficult to separate from one another and may occur in combination.</a:t>
            </a:r>
            <a:endParaRPr sz="1200">
              <a:latin typeface="Mada"/>
              <a:ea typeface="Mada"/>
              <a:cs typeface="Mada"/>
              <a:sym typeface="Mada"/>
            </a:endParaRPr>
          </a:p>
        </p:txBody>
      </p:sp>
      <p:sp>
        <p:nvSpPr>
          <p:cNvPr id="438" name="Google Shape;438;p38"/>
          <p:cNvSpPr txBox="1"/>
          <p:nvPr/>
        </p:nvSpPr>
        <p:spPr>
          <a:xfrm>
            <a:off x="1237350" y="750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Hyperkinetic disorders</a:t>
            </a:r>
            <a:endParaRPr b="1" sz="2600">
              <a:latin typeface="Mada"/>
              <a:ea typeface="Mada"/>
              <a:cs typeface="Mada"/>
              <a:sym typeface="Mada"/>
            </a:endParaRPr>
          </a:p>
        </p:txBody>
      </p:sp>
      <p:sp>
        <p:nvSpPr>
          <p:cNvPr id="439" name="Google Shape;439;p38"/>
          <p:cNvSpPr/>
          <p:nvPr/>
        </p:nvSpPr>
        <p:spPr>
          <a:xfrm>
            <a:off x="579250" y="2383975"/>
            <a:ext cx="6762000" cy="3384000"/>
          </a:xfrm>
          <a:prstGeom prst="round1Rect">
            <a:avLst>
              <a:gd fmla="val 16667" name="adj"/>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What is it? </a:t>
            </a:r>
            <a:r>
              <a:rPr lang="ar" sz="1200">
                <a:latin typeface="Mada"/>
                <a:ea typeface="Mada"/>
                <a:cs typeface="Mada"/>
                <a:sym typeface="Mada"/>
              </a:rPr>
              <a:t>Hereditary</a:t>
            </a:r>
            <a:r>
              <a:rPr lang="ar" sz="1200">
                <a:solidFill>
                  <a:schemeClr val="dk1"/>
                </a:solidFill>
                <a:latin typeface="Mada"/>
                <a:ea typeface="Mada"/>
                <a:cs typeface="Mada"/>
                <a:sym typeface="Mada"/>
              </a:rPr>
              <a:t>, autosomal dominant, </a:t>
            </a:r>
            <a:r>
              <a:rPr lang="ar" sz="1200">
                <a:solidFill>
                  <a:srgbClr val="6AA84F"/>
                </a:solidFill>
                <a:latin typeface="Mada"/>
                <a:ea typeface="Mada"/>
                <a:cs typeface="Mada"/>
                <a:sym typeface="Mada"/>
              </a:rPr>
              <a:t>not associated with any brain/thyroid pathology or medications, therefore it is essentially a benign condition but impairing.</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Character:</a:t>
            </a:r>
            <a:endParaRPr b="1"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Slowly progressive</a:t>
            </a:r>
            <a:r>
              <a:rPr lang="ar" sz="1200">
                <a:solidFill>
                  <a:srgbClr val="6AA84F"/>
                </a:solidFill>
                <a:latin typeface="Mada"/>
                <a:ea typeface="Mada"/>
                <a:cs typeface="Mada"/>
                <a:sym typeface="Mada"/>
              </a:rPr>
              <a:t>, bilateral, </a:t>
            </a:r>
            <a:r>
              <a:rPr lang="ar" sz="1200">
                <a:solidFill>
                  <a:srgbClr val="1C4587"/>
                </a:solidFill>
                <a:latin typeface="Mada"/>
                <a:ea typeface="Mada"/>
                <a:cs typeface="Mada"/>
                <a:sym typeface="Mada"/>
              </a:rPr>
              <a:t>fast, low amplitude tremor, </a:t>
            </a:r>
            <a:r>
              <a:rPr lang="ar" sz="1200">
                <a:solidFill>
                  <a:srgbClr val="6AA84F"/>
                </a:solidFill>
                <a:latin typeface="Mada"/>
                <a:ea typeface="Mada"/>
                <a:cs typeface="Mada"/>
                <a:sym typeface="Mada"/>
              </a:rPr>
              <a:t>asymmetric </a:t>
            </a:r>
            <a:r>
              <a:rPr lang="ar" sz="1200">
                <a:solidFill>
                  <a:srgbClr val="1C4587"/>
                </a:solidFill>
                <a:latin typeface="Mada"/>
                <a:ea typeface="Mada"/>
                <a:cs typeface="Mada"/>
                <a:sym typeface="Mada"/>
              </a:rPr>
              <a:t>mainly in the upper limbs </a:t>
            </a:r>
            <a:r>
              <a:rPr lang="ar" sz="1200">
                <a:solidFill>
                  <a:schemeClr val="dk1"/>
                </a:solidFill>
                <a:latin typeface="Mada"/>
                <a:ea typeface="Mada"/>
                <a:cs typeface="Mada"/>
                <a:sym typeface="Mada"/>
              </a:rPr>
              <a:t>action tremor, that disappears at rest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rgbClr val="1C4587"/>
                </a:solidFill>
                <a:latin typeface="Mada"/>
                <a:ea typeface="Mada"/>
                <a:cs typeface="Mada"/>
                <a:sym typeface="Mada"/>
              </a:rPr>
              <a:t>The head and voice are occasionally  involved. </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 is an important differential for Parkinson’s, but there is no bradykinesia, rigidity, or dystonia.</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You have to be careful with the cerebellar exam because a cerebellar tremor could look exactly like an essential tremor, so unless a person presents with a longstanding (~10 years) progressive history, we should do imaging to exclude any cerebellar lesions (such as strokes) that could cause this.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Aggravating</a:t>
            </a:r>
            <a:r>
              <a:rPr b="1" lang="ar" sz="1200">
                <a:latin typeface="Mada"/>
                <a:ea typeface="Mada"/>
                <a:cs typeface="Mada"/>
                <a:sym typeface="Mada"/>
              </a:rPr>
              <a:t> </a:t>
            </a:r>
            <a:r>
              <a:rPr b="1" lang="ar" sz="1200">
                <a:latin typeface="Mada"/>
                <a:ea typeface="Mada"/>
                <a:cs typeface="Mada"/>
                <a:sym typeface="Mada"/>
              </a:rPr>
              <a:t>factors</a:t>
            </a:r>
            <a:r>
              <a:rPr b="1" lang="ar" sz="1200">
                <a:latin typeface="Mada"/>
                <a:ea typeface="Mada"/>
                <a:cs typeface="Mada"/>
                <a:sym typeface="Mada"/>
              </a:rPr>
              <a:t>: </a:t>
            </a:r>
            <a:r>
              <a:rPr lang="ar" sz="1200">
                <a:solidFill>
                  <a:schemeClr val="dk1"/>
                </a:solidFill>
                <a:latin typeface="Mada"/>
                <a:ea typeface="Mada"/>
                <a:cs typeface="Mada"/>
                <a:sym typeface="Mada"/>
              </a:rPr>
              <a:t>Physical activity, caffeine, stress, </a:t>
            </a:r>
            <a:r>
              <a:rPr lang="ar" sz="1200">
                <a:solidFill>
                  <a:srgbClr val="1C4588"/>
                </a:solidFill>
                <a:latin typeface="Mada"/>
                <a:ea typeface="Mada"/>
                <a:cs typeface="Mada"/>
                <a:sym typeface="Mada"/>
              </a:rPr>
              <a:t>anxiety, Sympathomimetics (e.g. salbutamol)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Relieving factors: </a:t>
            </a:r>
            <a:r>
              <a:rPr lang="ar" sz="1200">
                <a:solidFill>
                  <a:schemeClr val="dk1"/>
                </a:solidFill>
                <a:latin typeface="Mada"/>
                <a:ea typeface="Mada"/>
                <a:cs typeface="Mada"/>
                <a:sym typeface="Mada"/>
              </a:rPr>
              <a:t>May temporarily improve after alcoholic beverages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T</a:t>
            </a:r>
            <a:r>
              <a:rPr b="1" lang="ar" sz="1200">
                <a:latin typeface="Mada"/>
                <a:ea typeface="Mada"/>
                <a:cs typeface="Mada"/>
                <a:sym typeface="Mada"/>
              </a:rPr>
              <a:t>reatment:</a:t>
            </a:r>
            <a:r>
              <a:rPr lang="ar" sz="1200">
                <a:solidFill>
                  <a:srgbClr val="FFFFFF"/>
                </a:solidFill>
                <a:latin typeface="Mada"/>
                <a:ea typeface="Mada"/>
                <a:cs typeface="Mada"/>
                <a:sym typeface="Mada"/>
              </a:rPr>
              <a:t>Treatment?</a:t>
            </a:r>
            <a:endParaRPr sz="1200">
              <a:solidFill>
                <a:srgbClr val="FFFFFF"/>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solidFill>
                  <a:srgbClr val="CC0000"/>
                </a:solidFill>
                <a:latin typeface="Mada"/>
                <a:ea typeface="Mada"/>
                <a:cs typeface="Mada"/>
                <a:sym typeface="Mada"/>
              </a:rPr>
              <a:t>Propranolol</a:t>
            </a:r>
            <a:r>
              <a:rPr lang="ar" sz="1200">
                <a:latin typeface="Mada"/>
                <a:ea typeface="Mada"/>
                <a:cs typeface="Mada"/>
                <a:sym typeface="Mada"/>
              </a:rPr>
              <a:t> </a:t>
            </a:r>
            <a:r>
              <a:rPr lang="ar" sz="1200">
                <a:solidFill>
                  <a:srgbClr val="6AA84F"/>
                </a:solidFill>
                <a:latin typeface="Mada"/>
                <a:ea typeface="Mada"/>
                <a:cs typeface="Mada"/>
                <a:sym typeface="Mada"/>
              </a:rPr>
              <a:t>(B-blockers are prescribed, they are used when needed and they significantly improve the tremor)</a:t>
            </a:r>
            <a:endParaRPr sz="1200">
              <a:latin typeface="Mada"/>
              <a:ea typeface="Mada"/>
              <a:cs typeface="Mada"/>
              <a:sym typeface="Mada"/>
            </a:endParaRPr>
          </a:p>
        </p:txBody>
      </p:sp>
      <p:sp>
        <p:nvSpPr>
          <p:cNvPr id="440" name="Google Shape;440;p38"/>
          <p:cNvSpPr txBox="1"/>
          <p:nvPr/>
        </p:nvSpPr>
        <p:spPr>
          <a:xfrm>
            <a:off x="2076450" y="562200"/>
            <a:ext cx="3295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000">
                <a:solidFill>
                  <a:srgbClr val="999999"/>
                </a:solidFill>
                <a:latin typeface="Mada"/>
                <a:ea typeface="Mada"/>
                <a:cs typeface="Mada"/>
                <a:sym typeface="Mada"/>
              </a:rPr>
              <a:t>the content starting from this point is from 436 slides</a:t>
            </a:r>
            <a:endParaRPr sz="1000">
              <a:solidFill>
                <a:srgbClr val="999999"/>
              </a:solidFill>
              <a:latin typeface="Mada"/>
              <a:ea typeface="Mada"/>
              <a:cs typeface="Mada"/>
              <a:sym typeface="Mada"/>
            </a:endParaRPr>
          </a:p>
        </p:txBody>
      </p:sp>
      <p:sp>
        <p:nvSpPr>
          <p:cNvPr id="441" name="Google Shape;441;p38"/>
          <p:cNvSpPr/>
          <p:nvPr/>
        </p:nvSpPr>
        <p:spPr>
          <a:xfrm flipH="1">
            <a:off x="218758" y="5865057"/>
            <a:ext cx="453638" cy="424949"/>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442" name="Google Shape;442;p38"/>
          <p:cNvSpPr txBox="1"/>
          <p:nvPr/>
        </p:nvSpPr>
        <p:spPr>
          <a:xfrm>
            <a:off x="672400" y="5852225"/>
            <a:ext cx="55896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chemeClr val="accent5"/>
                </a:highlight>
                <a:latin typeface="Mada"/>
                <a:ea typeface="Mada"/>
                <a:cs typeface="Mada"/>
                <a:sym typeface="Mada"/>
              </a:rPr>
              <a:t>2</a:t>
            </a:r>
            <a:r>
              <a:rPr b="1" lang="ar" sz="2200">
                <a:highlight>
                  <a:schemeClr val="accent5"/>
                </a:highlight>
                <a:latin typeface="Mada"/>
                <a:ea typeface="Mada"/>
                <a:cs typeface="Mada"/>
                <a:sym typeface="Mada"/>
              </a:rPr>
              <a:t>. Dystonia:</a:t>
            </a:r>
            <a:endParaRPr b="1" sz="2200">
              <a:highlight>
                <a:schemeClr val="accent5"/>
              </a:highlight>
              <a:latin typeface="Mada"/>
              <a:ea typeface="Mada"/>
              <a:cs typeface="Mada"/>
              <a:sym typeface="Mada"/>
            </a:endParaRPr>
          </a:p>
        </p:txBody>
      </p:sp>
      <p:sp>
        <p:nvSpPr>
          <p:cNvPr id="443" name="Google Shape;443;p38"/>
          <p:cNvSpPr txBox="1"/>
          <p:nvPr/>
        </p:nvSpPr>
        <p:spPr>
          <a:xfrm>
            <a:off x="394688" y="6387075"/>
            <a:ext cx="6959100" cy="37206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Could be generalized or focal, could be lesional, drug or idiopathic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movement disorder characterized by sustained or intermittent  muscle contractions causing abnormal, often repetitive, movements, postures, or both. </a:t>
            </a:r>
            <a:r>
              <a:rPr lang="ar" sz="1200">
                <a:solidFill>
                  <a:srgbClr val="6AA84F"/>
                </a:solidFill>
                <a:latin typeface="Mada"/>
                <a:ea typeface="Mada"/>
                <a:cs typeface="Mada"/>
                <a:sym typeface="Mada"/>
              </a:rPr>
              <a:t>In a nutshell, it’s the same movement happening persistently or repetitively,  usually there’s contraction of both agonist + antagonist muscles at the same time</a:t>
            </a:r>
            <a:endParaRPr sz="1200">
              <a:solidFill>
                <a:schemeClr val="dk1"/>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Dystonia is most usefully classified by aetiology, into:</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Primary dystonias – where dystonia is the only, or main, clinical manifestation (usually genetic)   </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Secondary dystonia – due to brain injury (trauma or stroke) , cerebral palsy or drugs for example</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Heredo-degenerative dystonia – as part of a wider neurodegenerative disorder  </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Paroxysmal dystonias – rare, mostly genetic, attacks of sudden involuntary movements with elements of dystonia and chorea.</a:t>
            </a:r>
            <a:endParaRPr sz="1200">
              <a:solidFill>
                <a:srgbClr val="1C458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Ballismus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large amplitude choreiform movement, seen after </a:t>
            </a:r>
            <a:r>
              <a:rPr b="1" lang="ar" sz="1200">
                <a:solidFill>
                  <a:schemeClr val="dk1"/>
                </a:solidFill>
                <a:latin typeface="Mada"/>
                <a:ea typeface="Mada"/>
                <a:cs typeface="Mada"/>
                <a:sym typeface="Mada"/>
              </a:rPr>
              <a:t>subthalamic strokes usually</a:t>
            </a:r>
            <a:endParaRPr b="1" sz="1200">
              <a:solidFill>
                <a:schemeClr val="dk1"/>
              </a:solidFill>
              <a:latin typeface="Mada"/>
              <a:ea typeface="Mada"/>
              <a:cs typeface="Mada"/>
              <a:sym typeface="Mada"/>
            </a:endParaRPr>
          </a:p>
          <a:p>
            <a:pPr indent="-304800" lvl="0"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Hemiballismus describes  violent  swinging movements of one side caused usually by infarction or haemorrhage in the contralateral subthalamic nucleus.</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Treatment is difficult but botulinum toxin injections or DBS may be useful.</a:t>
            </a:r>
            <a:endParaRPr sz="1200">
              <a:solidFill>
                <a:srgbClr val="1C4587"/>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cxnSp>
        <p:nvCxnSpPr>
          <p:cNvPr id="448" name="Google Shape;448;p3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49" name="Google Shape;449;p39"/>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450" name="Google Shape;450;p3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451" name="Google Shape;451;p39"/>
          <p:cNvSpPr/>
          <p:nvPr/>
        </p:nvSpPr>
        <p:spPr>
          <a:xfrm flipH="1">
            <a:off x="419096" y="1342625"/>
            <a:ext cx="29453" cy="4703429"/>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rgbClr val="986782"/>
            </a:solidFill>
            <a:prstDash val="solid"/>
            <a:round/>
            <a:headEnd len="med" w="med" type="none"/>
            <a:tailEnd len="med" w="med" type="none"/>
          </a:ln>
        </p:spPr>
      </p:sp>
      <p:sp>
        <p:nvSpPr>
          <p:cNvPr id="452" name="Google Shape;452;p39"/>
          <p:cNvSpPr/>
          <p:nvPr/>
        </p:nvSpPr>
        <p:spPr>
          <a:xfrm flipH="1">
            <a:off x="212985" y="1152498"/>
            <a:ext cx="453638" cy="424949"/>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453" name="Google Shape;453;p39"/>
          <p:cNvSpPr/>
          <p:nvPr/>
        </p:nvSpPr>
        <p:spPr>
          <a:xfrm flipH="1">
            <a:off x="193760" y="2851781"/>
            <a:ext cx="453638" cy="424949"/>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454" name="Google Shape;454;p39"/>
          <p:cNvSpPr/>
          <p:nvPr/>
        </p:nvSpPr>
        <p:spPr>
          <a:xfrm flipH="1">
            <a:off x="182757" y="5654134"/>
            <a:ext cx="453638" cy="424949"/>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455" name="Google Shape;455;p39"/>
          <p:cNvSpPr txBox="1"/>
          <p:nvPr/>
        </p:nvSpPr>
        <p:spPr>
          <a:xfrm>
            <a:off x="651775" y="1152500"/>
            <a:ext cx="55896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chemeClr val="accent5"/>
                </a:highlight>
                <a:latin typeface="Mada"/>
                <a:ea typeface="Mada"/>
                <a:cs typeface="Mada"/>
                <a:sym typeface="Mada"/>
              </a:rPr>
              <a:t>3. Chorea</a:t>
            </a:r>
            <a:r>
              <a:rPr b="1" lang="ar" sz="2200">
                <a:highlight>
                  <a:schemeClr val="accent5"/>
                </a:highlight>
                <a:latin typeface="Mada"/>
                <a:ea typeface="Mada"/>
                <a:cs typeface="Mada"/>
                <a:sym typeface="Mada"/>
              </a:rPr>
              <a:t>:</a:t>
            </a:r>
            <a:endParaRPr b="1" sz="2200">
              <a:highlight>
                <a:schemeClr val="accent5"/>
              </a:highlight>
              <a:latin typeface="Mada"/>
              <a:ea typeface="Mada"/>
              <a:cs typeface="Mada"/>
              <a:sym typeface="Mada"/>
            </a:endParaRPr>
          </a:p>
        </p:txBody>
      </p:sp>
      <p:sp>
        <p:nvSpPr>
          <p:cNvPr id="456" name="Google Shape;456;p39"/>
          <p:cNvSpPr txBox="1"/>
          <p:nvPr/>
        </p:nvSpPr>
        <p:spPr>
          <a:xfrm>
            <a:off x="651825" y="2838950"/>
            <a:ext cx="55896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chemeClr val="accent5"/>
                </a:highlight>
                <a:latin typeface="Mada"/>
                <a:ea typeface="Mada"/>
                <a:cs typeface="Mada"/>
                <a:sym typeface="Mada"/>
              </a:rPr>
              <a:t>4. Myoclonus</a:t>
            </a:r>
            <a:r>
              <a:rPr b="1" lang="ar" sz="2200">
                <a:highlight>
                  <a:schemeClr val="accent5"/>
                </a:highlight>
                <a:latin typeface="Mada"/>
                <a:ea typeface="Mada"/>
                <a:cs typeface="Mada"/>
                <a:sym typeface="Mada"/>
              </a:rPr>
              <a:t>:</a:t>
            </a:r>
            <a:endParaRPr b="1" sz="2200">
              <a:highlight>
                <a:schemeClr val="accent5"/>
              </a:highlight>
              <a:latin typeface="Mada"/>
              <a:ea typeface="Mada"/>
              <a:cs typeface="Mada"/>
              <a:sym typeface="Mada"/>
            </a:endParaRPr>
          </a:p>
        </p:txBody>
      </p:sp>
      <p:sp>
        <p:nvSpPr>
          <p:cNvPr id="457" name="Google Shape;457;p39"/>
          <p:cNvSpPr txBox="1"/>
          <p:nvPr/>
        </p:nvSpPr>
        <p:spPr>
          <a:xfrm>
            <a:off x="658788" y="5641300"/>
            <a:ext cx="53229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chemeClr val="accent5"/>
                </a:highlight>
                <a:latin typeface="Mada"/>
                <a:ea typeface="Mada"/>
                <a:cs typeface="Mada"/>
                <a:sym typeface="Mada"/>
              </a:rPr>
              <a:t>5</a:t>
            </a:r>
            <a:r>
              <a:rPr b="1" lang="ar" sz="2200">
                <a:highlight>
                  <a:schemeClr val="accent5"/>
                </a:highlight>
                <a:latin typeface="Mada"/>
                <a:ea typeface="Mada"/>
                <a:cs typeface="Mada"/>
                <a:sym typeface="Mada"/>
              </a:rPr>
              <a:t>. Tics:</a:t>
            </a:r>
            <a:endParaRPr b="1" sz="2200">
              <a:highlight>
                <a:schemeClr val="accent5"/>
              </a:highlight>
              <a:latin typeface="Mada"/>
              <a:ea typeface="Mada"/>
              <a:cs typeface="Mada"/>
              <a:sym typeface="Mada"/>
            </a:endParaRPr>
          </a:p>
        </p:txBody>
      </p:sp>
      <p:sp>
        <p:nvSpPr>
          <p:cNvPr id="458" name="Google Shape;458;p39"/>
          <p:cNvSpPr/>
          <p:nvPr/>
        </p:nvSpPr>
        <p:spPr>
          <a:xfrm>
            <a:off x="448825" y="1603100"/>
            <a:ext cx="6917700" cy="1370400"/>
          </a:xfrm>
          <a:prstGeom prst="round1Rect">
            <a:avLst>
              <a:gd fmla="val 16667" name="adj"/>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Involuntary movements </a:t>
            </a:r>
            <a:r>
              <a:rPr lang="ar" sz="1200">
                <a:solidFill>
                  <a:srgbClr val="6AA84F"/>
                </a:solidFill>
                <a:latin typeface="Mada"/>
                <a:ea typeface="Mada"/>
                <a:cs typeface="Mada"/>
                <a:sym typeface="Mada"/>
              </a:rPr>
              <a:t>with no predictable course, </a:t>
            </a:r>
            <a:r>
              <a:rPr lang="ar" sz="1200">
                <a:solidFill>
                  <a:schemeClr val="dk1"/>
                </a:solidFill>
                <a:latin typeface="Mada"/>
                <a:ea typeface="Mada"/>
                <a:cs typeface="Mada"/>
                <a:sym typeface="Mada"/>
              </a:rPr>
              <a:t>resulting from a continuous flow of random muscle contractions </a:t>
            </a:r>
            <a:r>
              <a:rPr lang="ar" sz="1200">
                <a:solidFill>
                  <a:srgbClr val="1C4587"/>
                </a:solidFill>
                <a:latin typeface="Mada"/>
                <a:ea typeface="Mada"/>
                <a:cs typeface="Mada"/>
                <a:sym typeface="Mada"/>
              </a:rPr>
              <a:t> </a:t>
            </a:r>
            <a:r>
              <a:rPr lang="ar" sz="1200">
                <a:solidFill>
                  <a:srgbClr val="6AA84F"/>
                </a:solidFill>
                <a:latin typeface="Mada"/>
                <a:ea typeface="Mada"/>
                <a:cs typeface="Mada"/>
                <a:sym typeface="Mada"/>
              </a:rPr>
              <a:t>(‘dance-like’)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occur in “Sydenham’s Chorea” and in Huntington's disease (HD). HD is an autosomal dominant disorder with progressive chorea, cognitive impairment and psychiatric features develop.</a:t>
            </a:r>
            <a:endParaRPr>
              <a:solidFill>
                <a:srgbClr val="6AA84F"/>
              </a:solidFill>
            </a:endParaRPr>
          </a:p>
        </p:txBody>
      </p:sp>
      <p:sp>
        <p:nvSpPr>
          <p:cNvPr id="459" name="Google Shape;459;p39"/>
          <p:cNvSpPr txBox="1"/>
          <p:nvPr/>
        </p:nvSpPr>
        <p:spPr>
          <a:xfrm>
            <a:off x="448550" y="3289550"/>
            <a:ext cx="6917700" cy="24405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1C4587"/>
              </a:buClr>
              <a:buSzPts val="1200"/>
              <a:buFont typeface="Mada"/>
              <a:buChar char="●"/>
            </a:pPr>
            <a:r>
              <a:rPr lang="ar" sz="1200">
                <a:solidFill>
                  <a:schemeClr val="dk1"/>
                </a:solidFill>
                <a:latin typeface="Mada"/>
                <a:ea typeface="Mada"/>
                <a:cs typeface="Mada"/>
                <a:sym typeface="Mada"/>
              </a:rPr>
              <a:t> Involuntary single quick contraction of a muscle group (or its inhibition). Can be</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repeated but</a:t>
            </a:r>
            <a:r>
              <a:rPr lang="ar" sz="1200">
                <a:solidFill>
                  <a:srgbClr val="CC0000"/>
                </a:solidFill>
                <a:latin typeface="Mada"/>
                <a:ea typeface="Mada"/>
                <a:cs typeface="Mada"/>
                <a:sym typeface="Mada"/>
              </a:rPr>
              <a:t> not rhythmic</a:t>
            </a:r>
            <a:r>
              <a:rPr lang="ar" sz="1200">
                <a:solidFill>
                  <a:schemeClr val="dk1"/>
                </a:solidFill>
                <a:latin typeface="Mada"/>
                <a:ea typeface="Mada"/>
                <a:cs typeface="Mada"/>
                <a:sym typeface="Mada"/>
              </a:rPr>
              <a:t>. seen during encephalopathies or drug related, hereditary disorders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rgbClr val="6AA84F"/>
                </a:solidFill>
                <a:latin typeface="Mada"/>
                <a:ea typeface="Mada"/>
                <a:cs typeface="Mada"/>
                <a:sym typeface="Mada"/>
              </a:rPr>
              <a:t>There are different types of myoclonus, some involve the entire body, others just parts of it. An example of </a:t>
            </a:r>
            <a:r>
              <a:rPr lang="ar" sz="1200">
                <a:solidFill>
                  <a:srgbClr val="1C4587"/>
                </a:solidFill>
                <a:latin typeface="Mada"/>
                <a:ea typeface="Mada"/>
                <a:cs typeface="Mada"/>
                <a:sym typeface="Mada"/>
              </a:rPr>
              <a:t>physiological </a:t>
            </a:r>
            <a:r>
              <a:rPr lang="ar" sz="1200">
                <a:solidFill>
                  <a:srgbClr val="6AA84F"/>
                </a:solidFill>
                <a:latin typeface="Mada"/>
                <a:ea typeface="Mada"/>
                <a:cs typeface="Mada"/>
                <a:sym typeface="Mada"/>
              </a:rPr>
              <a:t>myoclonus that many of us have experienced before is when we are just about to go into sleep, &amp; we get a strange dream of falling, so we suddenly wake up &amp; our whole body jerks.</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Primary myoclonus</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Cortical myoclonus is usually distal (hands and fingers especially) and stimulus sensitive (spontaneous but also triggered by  touch  or  loud  noises)  and  caused  by  a  wide  variety  of pathologies  affecting  the  cerebral  cortex;  spinal  and  brain- stem  myoclonus  are  caused  by  localized  lesions  affecting these structures.</a:t>
            </a:r>
            <a:endParaRPr/>
          </a:p>
        </p:txBody>
      </p:sp>
      <p:sp>
        <p:nvSpPr>
          <p:cNvPr id="460" name="Google Shape;460;p39"/>
          <p:cNvSpPr txBox="1"/>
          <p:nvPr/>
        </p:nvSpPr>
        <p:spPr>
          <a:xfrm>
            <a:off x="395738" y="6046175"/>
            <a:ext cx="69591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stereotyped movements or vocalizations (may be temporarily suppressed) </a:t>
            </a:r>
            <a:endParaRPr sz="1200">
              <a:solidFill>
                <a:srgbClr val="1C4587"/>
              </a:solidFill>
              <a:latin typeface="Mada"/>
              <a:ea typeface="Mada"/>
              <a:cs typeface="Mada"/>
              <a:sym typeface="Mada"/>
            </a:endParaRPr>
          </a:p>
        </p:txBody>
      </p:sp>
      <p:sp>
        <p:nvSpPr>
          <p:cNvPr id="461" name="Google Shape;461;p39"/>
          <p:cNvSpPr txBox="1"/>
          <p:nvPr/>
        </p:nvSpPr>
        <p:spPr>
          <a:xfrm>
            <a:off x="1226150" y="36600"/>
            <a:ext cx="5085300" cy="45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Hyperkinetic disorders</a:t>
            </a:r>
            <a:endParaRPr b="1" sz="2600">
              <a:latin typeface="Mada"/>
              <a:ea typeface="Mada"/>
              <a:cs typeface="Mada"/>
              <a:sym typeface="Mada"/>
            </a:endParaRPr>
          </a:p>
        </p:txBody>
      </p:sp>
      <p:pic>
        <p:nvPicPr>
          <p:cNvPr id="462" name="Google Shape;462;p39"/>
          <p:cNvPicPr preferRelativeResize="0"/>
          <p:nvPr/>
        </p:nvPicPr>
        <p:blipFill rotWithShape="1">
          <a:blip r:embed="rId3">
            <a:alphaModFix/>
          </a:blip>
          <a:srcRect b="4580" l="0" r="0" t="0"/>
          <a:stretch/>
        </p:blipFill>
        <p:spPr>
          <a:xfrm>
            <a:off x="2172775" y="6593415"/>
            <a:ext cx="3192049" cy="3789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aphicFrame>
        <p:nvGraphicFramePr>
          <p:cNvPr id="467" name="Google Shape;467;p40"/>
          <p:cNvGraphicFramePr/>
          <p:nvPr/>
        </p:nvGraphicFramePr>
        <p:xfrm>
          <a:off x="4" y="758712"/>
          <a:ext cx="3000000" cy="3000000"/>
        </p:xfrm>
        <a:graphic>
          <a:graphicData uri="http://schemas.openxmlformats.org/drawingml/2006/table">
            <a:tbl>
              <a:tblPr>
                <a:noFill/>
                <a:tableStyleId>{5888B9F8-3B9D-4569-BCFF-52CF26E035AB}</a:tableStyleId>
              </a:tblPr>
              <a:tblGrid>
                <a:gridCol w="3789600"/>
                <a:gridCol w="3770400"/>
              </a:tblGrid>
              <a:tr h="2080475">
                <a:tc gridSpan="2">
                  <a:txBody>
                    <a:bodyPr/>
                    <a:lstStyle/>
                    <a:p>
                      <a:pPr indent="0" lvl="0" marL="0" rtl="0" algn="ctr">
                        <a:spcBef>
                          <a:spcPts val="0"/>
                        </a:spcBef>
                        <a:spcAft>
                          <a:spcPts val="0"/>
                        </a:spcAft>
                        <a:buNone/>
                      </a:pPr>
                      <a:r>
                        <a:rPr b="1" lang="ar" sz="1200" u="sng">
                          <a:latin typeface="Mada"/>
                          <a:ea typeface="Mada"/>
                          <a:cs typeface="Mada"/>
                          <a:sym typeface="Mada"/>
                        </a:rPr>
                        <a:t> Parkinson’s disease (General information) : </a:t>
                      </a:r>
                      <a:endParaRPr sz="1100">
                        <a:solidFill>
                          <a:schemeClr val="dk1"/>
                        </a:solidFill>
                      </a:endParaRPr>
                    </a:p>
                    <a:p>
                      <a:pPr indent="-228600" lvl="0" marL="457200" rtl="0" algn="l">
                        <a:spcBef>
                          <a:spcPts val="0"/>
                        </a:spcBef>
                        <a:spcAft>
                          <a:spcPts val="0"/>
                        </a:spcAft>
                        <a:buNone/>
                      </a:pP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Parkinson disease is the most  common hypokinetic movement disorder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Char char="●"/>
                      </a:pPr>
                      <a:r>
                        <a:rPr lang="ar" sz="1200">
                          <a:solidFill>
                            <a:schemeClr val="dk1"/>
                          </a:solidFill>
                          <a:latin typeface="Mada"/>
                          <a:ea typeface="Mada"/>
                          <a:cs typeface="Mada"/>
                          <a:sym typeface="Mada"/>
                        </a:rPr>
                        <a:t>Onset is usually after age 50 years.</a:t>
                      </a:r>
                      <a:r>
                        <a:rPr lang="ar" sz="1200">
                          <a:solidFill>
                            <a:schemeClr val="dk1"/>
                          </a:solidFill>
                        </a:rPr>
                        <a:t> </a:t>
                      </a:r>
                      <a:endParaRPr sz="1200">
                        <a:solidFill>
                          <a:schemeClr val="dk1"/>
                        </a:solidFill>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Parkinson Disease Is Essentially A Clinical Diagnosis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Lewy bodies (hyaline inclusion bodies) are a key neuronal finding in the brains of patients with Parkinson disease.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Patients with tremor as a major symptom of Parkinson disease have a better prognosis than those who have bradykinesia as a predominant finding. </a:t>
                      </a:r>
                      <a:endParaRPr sz="12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hMerge="1"/>
              </a:tr>
              <a:tr h="448075">
                <a:tc gridSpan="2">
                  <a:txBody>
                    <a:bodyPr/>
                    <a:lstStyle/>
                    <a:p>
                      <a:pPr indent="0" lvl="0" marL="0" rtl="0" algn="ctr">
                        <a:spcBef>
                          <a:spcPts val="0"/>
                        </a:spcBef>
                        <a:spcAft>
                          <a:spcPts val="0"/>
                        </a:spcAft>
                        <a:buNone/>
                      </a:pPr>
                      <a:r>
                        <a:rPr b="1" lang="ar" sz="1800">
                          <a:solidFill>
                            <a:srgbClr val="FFFFFF"/>
                          </a:solidFill>
                          <a:latin typeface="Mada"/>
                          <a:ea typeface="Mada"/>
                          <a:cs typeface="Mada"/>
                          <a:sym typeface="Mada"/>
                        </a:rPr>
                        <a:t>Clinical features:</a:t>
                      </a:r>
                      <a:endParaRPr b="1" sz="18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hMerge="1"/>
              </a:tr>
              <a:tr h="2021825">
                <a:tc gridSpan="2">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Pill-rolling tremor at rest(worsens with emotional stress) Tremor goes away when performing routine tasks.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Bradykinesia—slowness of voluntary movements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Rigidity is characteristic.“Cogwheel Rigidity”refers to ratchet-like jerking, which can be elicited by testing the tone in one limb while the patient clenches the opposite fist.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Poor Postural Reflexes;difficulty initiating the first step,andwalking with small shuffling steps; stooped posture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Masked(expressionless)facies;decreased blinking.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Dysarthria and Dysphagia,micrographia(small handwriting).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Impairment Of Cognitive Function(dementia)in advanced disease.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personality changes present in early stages. </a:t>
                      </a:r>
                      <a:endParaRPr b="1" sz="1800" u="sng">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448075">
                <a:tc gridSpan="2">
                  <a:txBody>
                    <a:bodyPr/>
                    <a:lstStyle/>
                    <a:p>
                      <a:pPr indent="0" lvl="0" marL="0" rtl="0" algn="ctr">
                        <a:spcBef>
                          <a:spcPts val="0"/>
                        </a:spcBef>
                        <a:spcAft>
                          <a:spcPts val="0"/>
                        </a:spcAft>
                        <a:buNone/>
                      </a:pPr>
                      <a:r>
                        <a:rPr b="1" lang="ar" sz="1800">
                          <a:solidFill>
                            <a:srgbClr val="FFFFFF"/>
                          </a:solidFill>
                          <a:latin typeface="Mada"/>
                          <a:ea typeface="Mada"/>
                          <a:cs typeface="Mada"/>
                          <a:sym typeface="Mada"/>
                        </a:rPr>
                        <a:t>Management</a:t>
                      </a:r>
                      <a:endParaRPr b="1" sz="18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hMerge="1"/>
              </a:tr>
              <a:tr h="4876100">
                <a:tc gridSpan="2">
                  <a:txBody>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No cure</a:t>
                      </a:r>
                      <a:r>
                        <a:rPr lang="ar" sz="1200">
                          <a:solidFill>
                            <a:schemeClr val="dk1"/>
                          </a:solidFill>
                          <a:latin typeface="Mada"/>
                          <a:ea typeface="Mada"/>
                          <a:cs typeface="Mada"/>
                          <a:sym typeface="Mada"/>
                        </a:rPr>
                        <a:t>—goals are to delay disease progression and relieve symptoms.</a:t>
                      </a:r>
                      <a:endParaRPr sz="1200">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Char char="●"/>
                      </a:pPr>
                      <a:r>
                        <a:rPr b="1" lang="ar" sz="1200">
                          <a:solidFill>
                            <a:schemeClr val="dk1"/>
                          </a:solidFill>
                          <a:latin typeface="Mada"/>
                          <a:ea typeface="Mada"/>
                          <a:cs typeface="Mada"/>
                          <a:sym typeface="Mada"/>
                        </a:rPr>
                        <a:t> Carbidopa-levodopa (Sinemet)—drug of choice for treating parkinson's symptoms.</a:t>
                      </a:r>
                      <a:endParaRPr b="1"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show an“on–off”phenomenon(over the course of the day) during treatment, which leads to fluctuations in symptoms. This is due to dose– response relationships. It often occurs in advanced disease.</a:t>
                      </a:r>
                      <a:endParaRPr sz="1200">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Char char="●"/>
                      </a:pPr>
                      <a:r>
                        <a:rPr b="1" lang="ar" sz="1200">
                          <a:solidFill>
                            <a:schemeClr val="dk1"/>
                          </a:solidFill>
                          <a:latin typeface="Mada"/>
                          <a:ea typeface="Mada"/>
                          <a:cs typeface="Mada"/>
                          <a:sym typeface="Mada"/>
                        </a:rPr>
                        <a:t>Dopamine-receptor agonists(bromocriptine,pramipexole).</a:t>
                      </a:r>
                      <a:endParaRPr b="1"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May control symptoms and delay need for levodopa for several years.</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Initiate one of the seagents when you have established the diagnosis.You may use levodopa and one of these agents at the same time.</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Pramipexole Is The Most Commonly Used.</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These can be useful for sudden episodesofhesitancyorimmobility(described as “freezing”)</a:t>
                      </a:r>
                      <a:endParaRPr>
                        <a:solidFill>
                          <a:schemeClr val="dk1"/>
                        </a:solidFill>
                      </a:endParaRPr>
                    </a:p>
                    <a:p>
                      <a:pPr indent="-317500" lvl="0" marL="457200" rtl="0" algn="l">
                        <a:spcBef>
                          <a:spcPts val="0"/>
                        </a:spcBef>
                        <a:spcAft>
                          <a:spcPts val="0"/>
                        </a:spcAft>
                        <a:buClr>
                          <a:schemeClr val="dk1"/>
                        </a:buClr>
                        <a:buSzPts val="1400"/>
                        <a:buChar char="●"/>
                      </a:pPr>
                      <a:r>
                        <a:rPr b="1" lang="ar" sz="1200">
                          <a:solidFill>
                            <a:schemeClr val="dk1"/>
                          </a:solidFill>
                          <a:latin typeface="Mada"/>
                          <a:ea typeface="Mada"/>
                          <a:cs typeface="Mada"/>
                          <a:sym typeface="Mada"/>
                        </a:rPr>
                        <a:t>Anticholinergic Drugs.</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Trihexyphenidyl And Benztropine.</a:t>
                      </a:r>
                      <a:endParaRPr sz="1200">
                        <a:solidFill>
                          <a:schemeClr val="dk1"/>
                        </a:solidFill>
                        <a:latin typeface="Mada"/>
                        <a:ea typeface="Mada"/>
                        <a:cs typeface="Mada"/>
                        <a:sym typeface="Mada"/>
                      </a:endParaRPr>
                    </a:p>
                    <a:p>
                      <a:pPr indent="-317500" lvl="2" marL="13716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 These may be particularly helpful inpatients withtremor as amajor finding.Do not use in older patients or demented patients.</a:t>
                      </a:r>
                      <a:endParaRPr>
                        <a:solidFill>
                          <a:schemeClr val="dk1"/>
                        </a:solidFill>
                      </a:endParaRPr>
                    </a:p>
                    <a:p>
                      <a:pPr indent="-317500" lvl="0" marL="457200" rtl="0" algn="l">
                        <a:spcBef>
                          <a:spcPts val="0"/>
                        </a:spcBef>
                        <a:spcAft>
                          <a:spcPts val="0"/>
                        </a:spcAft>
                        <a:buClr>
                          <a:schemeClr val="dk1"/>
                        </a:buClr>
                        <a:buSzPts val="1400"/>
                        <a:buChar char="●"/>
                      </a:pPr>
                      <a:r>
                        <a:rPr b="1" lang="ar" sz="1200">
                          <a:solidFill>
                            <a:schemeClr val="dk1"/>
                          </a:solidFill>
                          <a:latin typeface="Mada"/>
                          <a:ea typeface="Mada"/>
                          <a:cs typeface="Mada"/>
                          <a:sym typeface="Mada"/>
                        </a:rPr>
                        <a:t>Selegiline</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Inhibits monoamine oxidase B activity(increased dopamine activity) and reduces metabolism of levodopa</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An adjunctive agent, and is often used in early disease. It has mild symptomatic benefit. </a:t>
                      </a:r>
                      <a:endParaRPr sz="1200">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Char char="●"/>
                      </a:pPr>
                      <a:r>
                        <a:rPr b="1" lang="ar" u="sng">
                          <a:solidFill>
                            <a:schemeClr val="dk1"/>
                          </a:solidFill>
                          <a:latin typeface="Mada"/>
                          <a:ea typeface="Mada"/>
                          <a:cs typeface="Mada"/>
                          <a:sym typeface="Mada"/>
                        </a:rPr>
                        <a:t>Side Effects.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Dyskinesias (involuntary, often choreic movements) can occur after 5 to  7 years of therapy. This is a major concern, and may warrant delay in initiating carbidopa-levodopa for as long as possible.</a:t>
                      </a:r>
                      <a:endParaRPr sz="1200">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Char char="○"/>
                      </a:pPr>
                      <a:r>
                        <a:rPr lang="ar" sz="1200">
                          <a:solidFill>
                            <a:schemeClr val="dk1"/>
                          </a:solidFill>
                          <a:latin typeface="Mada"/>
                          <a:ea typeface="Mada"/>
                          <a:cs typeface="Mada"/>
                          <a:sym typeface="Mada"/>
                        </a:rPr>
                        <a:t> Nausea/vomiting, anorexia, HTN, hallucinations</a:t>
                      </a:r>
                      <a:endParaRPr sz="12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sp>
        <p:nvSpPr>
          <p:cNvPr id="468" name="Google Shape;468;p40"/>
          <p:cNvSpPr txBox="1"/>
          <p:nvPr/>
        </p:nvSpPr>
        <p:spPr>
          <a:xfrm>
            <a:off x="1529500" y="79350"/>
            <a:ext cx="169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ar" sz="1800">
                <a:solidFill>
                  <a:srgbClr val="1C4587"/>
                </a:solidFill>
                <a:latin typeface="Pacifico"/>
                <a:ea typeface="Pacifico"/>
                <a:cs typeface="Pacifico"/>
                <a:sym typeface="Pacifico"/>
              </a:rPr>
              <a:t>from Step up</a:t>
            </a:r>
            <a:endParaRPr i="1" sz="1800">
              <a:solidFill>
                <a:srgbClr val="1C4587"/>
              </a:solidFill>
              <a:latin typeface="Pacifico"/>
              <a:ea typeface="Pacifico"/>
              <a:cs typeface="Pacifico"/>
              <a:sym typeface="Pacific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grpSp>
        <p:nvGrpSpPr>
          <p:cNvPr id="473" name="Google Shape;473;p41"/>
          <p:cNvGrpSpPr/>
          <p:nvPr/>
        </p:nvGrpSpPr>
        <p:grpSpPr>
          <a:xfrm>
            <a:off x="5686775" y="10392850"/>
            <a:ext cx="1411200" cy="209400"/>
            <a:chOff x="5686775" y="10392850"/>
            <a:chExt cx="1411200" cy="209400"/>
          </a:xfrm>
        </p:grpSpPr>
        <p:sp>
          <p:nvSpPr>
            <p:cNvPr id="474" name="Google Shape;474;p41">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475" name="Google Shape;475;p41"/>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6" name="Google Shape;476;p41"/>
            <p:cNvPicPr preferRelativeResize="0"/>
            <p:nvPr/>
          </p:nvPicPr>
          <p:blipFill>
            <a:blip r:embed="rId4">
              <a:alphaModFix/>
            </a:blip>
            <a:stretch>
              <a:fillRect/>
            </a:stretch>
          </p:blipFill>
          <p:spPr>
            <a:xfrm>
              <a:off x="5755003" y="10430983"/>
              <a:ext cx="108516" cy="133125"/>
            </a:xfrm>
            <a:prstGeom prst="rect">
              <a:avLst/>
            </a:prstGeom>
            <a:noFill/>
            <a:ln>
              <a:noFill/>
            </a:ln>
          </p:spPr>
        </p:pic>
      </p:grpSp>
      <p:sp>
        <p:nvSpPr>
          <p:cNvPr id="477" name="Google Shape;477;p41"/>
          <p:cNvSpPr txBox="1"/>
          <p:nvPr/>
        </p:nvSpPr>
        <p:spPr>
          <a:xfrm>
            <a:off x="7764500" y="1463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478" name="Google Shape;478;p41"/>
          <p:cNvSpPr txBox="1"/>
          <p:nvPr/>
        </p:nvSpPr>
        <p:spPr>
          <a:xfrm>
            <a:off x="7764500" y="21711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1: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2: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3: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4: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5: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sp>
        <p:nvSpPr>
          <p:cNvPr id="479" name="Google Shape;479;p41"/>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Q1:D | Q2:A | Q3:D | Q4:A | Q5:D </a:t>
            </a:r>
            <a:endParaRPr sz="1200">
              <a:solidFill>
                <a:srgbClr val="FFFFFF"/>
              </a:solidFill>
              <a:latin typeface="Cabin"/>
              <a:ea typeface="Cabin"/>
              <a:cs typeface="Cabin"/>
              <a:sym typeface="Cabin"/>
            </a:endParaRPr>
          </a:p>
        </p:txBody>
      </p:sp>
      <p:sp>
        <p:nvSpPr>
          <p:cNvPr id="480" name="Google Shape;480;p41"/>
          <p:cNvSpPr txBox="1"/>
          <p:nvPr/>
        </p:nvSpPr>
        <p:spPr>
          <a:xfrm>
            <a:off x="142000" y="837750"/>
            <a:ext cx="7277100" cy="91686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Q1: A left-handed 79-year-old man presents with a troublesome resting tremor of his left hand. The tremor is evident in his writing. He has also noticed his writing is smaller than it used to be. He complains he has difficulty turning in bed to get comfortable and his wife complains that he sometimes kicks her in the middle of the night. When he gets out of bed in the morning he feels a little woozy, but this resolves after a while. On examination, he blinks about three times a minute and his face does not show much emotion. Glabelar tap is positive. He has a slow, shuffling gait. He has difficulty stopping, starting and turning. He holds his feet slightly apart to steady himself. When you pull him backwards, he is unable to right himself and stumbles back. Which of the signs and symptoms is not commonly associated with parkinsonism?</a:t>
            </a:r>
            <a:endParaRPr b="1" sz="10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A, Posturalinstability</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B. Rapid eye movement (REM) sleep disturbance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C. Hypomimia</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D. Broad-basedgait</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E. Autonomicinstability</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00">
              <a:solidFill>
                <a:srgbClr val="E69138"/>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Q2: A 55-year-old woman has received treatment for years to manage a chronic, progressive disease. Since her mid-40s the patient has had difficulty initiating movements. She has a shuffling gait, an expressionless face, and tremor in her hands and fingers at rest. Over the years she has tried many medications but with little relief of her symptoms, and instead has experienced severe adverse effects. She is referred for possible ablation surgery. The neurosurgeon explains the different pathways involved in initiation and inhibition of movement, the foundation of her disease. The neurosurgeon explains that by nullifying or accentuating some of the pathways, some of her symptoms may be alleviated. The introduction of an ablative lesion into which structure labeled in the image would be expected to improve this patient’s bradykinesia?</a:t>
            </a:r>
            <a:endParaRPr b="1" sz="10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latin typeface="Cabin"/>
                <a:ea typeface="Cabin"/>
                <a:cs typeface="Cabin"/>
                <a:sym typeface="Cabin"/>
              </a:rPr>
              <a:t>A- A</a:t>
            </a:r>
            <a:endParaRPr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B- B</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C- C</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D- D</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Q3: The high-power micrograph shown in the image demonstrates a key histologic finding obtained from the brain of a 75-year-old man at autopsy. In the years leading up to his death, the patient had exhibited the gradual onset of motor symptoms including bradykinesia, resting tremor, shuffling gait, and stooped posture. His medical history was otherwise unremarkable. Which of the following best describes the pathology underlying this patient’s disease process?</a:t>
            </a:r>
            <a:endParaRPr b="1" sz="10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A- Cortical atrophy associated with b-amyloid plaques, neurofibrillary tangles, and decreased cholinergic activity</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B- Defective copper transport leading to the accumulation of copper in tissues</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C- Loss of γ-aminobutyric acidergic neurons causing atrophy of the caudate nucleus</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D- Loss of pigmented dopaminergic neurons in the substantia nigra</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E- Malignant tumor cells derived from the neural crest leading to metastatic disease of the brain</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Q4: What is the most common cause of parkinsonism? </a:t>
            </a:r>
            <a:endParaRPr b="1" sz="10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latin typeface="Cabin"/>
                <a:ea typeface="Cabin"/>
                <a:cs typeface="Cabin"/>
                <a:sym typeface="Cabin"/>
              </a:rPr>
              <a:t>A- Idiopathic</a:t>
            </a:r>
            <a:r>
              <a:rPr lang="ar" sz="1000">
                <a:solidFill>
                  <a:srgbClr val="986782"/>
                </a:solidFill>
                <a:latin typeface="Cabin"/>
                <a:ea typeface="Cabin"/>
                <a:cs typeface="Cabin"/>
                <a:sym typeface="Cabin"/>
              </a:rPr>
              <a:t> </a:t>
            </a:r>
            <a:endParaRPr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B- Drug-induced Parkinsonism</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C- Vascular Parkinsonism</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D- Dementia with Lewy bodies</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Q5: Which migraine drugs worsen Parkinson disease?</a:t>
            </a:r>
            <a:endParaRPr b="1" sz="10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latin typeface="Cabin"/>
                <a:ea typeface="Cabin"/>
                <a:cs typeface="Cabin"/>
                <a:sym typeface="Cabin"/>
              </a:rPr>
              <a:t>A- Prochlorperazine </a:t>
            </a:r>
            <a:endParaRPr sz="10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B- Metoclopramide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C- Chlorpromazine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000">
                <a:solidFill>
                  <a:schemeClr val="dk1"/>
                </a:solidFill>
                <a:latin typeface="Cabin"/>
                <a:ea typeface="Cabin"/>
                <a:cs typeface="Cabin"/>
                <a:sym typeface="Cabin"/>
              </a:rPr>
              <a:t>D- All the above</a:t>
            </a:r>
            <a:endParaRPr sz="1000">
              <a:solidFill>
                <a:schemeClr val="dk1"/>
              </a:solidFill>
              <a:latin typeface="Cabin"/>
              <a:ea typeface="Cabin"/>
              <a:cs typeface="Cabin"/>
              <a:sym typeface="Cabin"/>
            </a:endParaRPr>
          </a:p>
          <a:p>
            <a:pPr indent="0" lvl="0" marL="0" rtl="0" algn="l">
              <a:spcBef>
                <a:spcPts val="0"/>
              </a:spcBef>
              <a:spcAft>
                <a:spcPts val="0"/>
              </a:spcAft>
              <a:buNone/>
            </a:pPr>
            <a:r>
              <a:t/>
            </a:r>
            <a:endParaRPr sz="1000"/>
          </a:p>
        </p:txBody>
      </p:sp>
      <p:pic>
        <p:nvPicPr>
          <p:cNvPr id="481" name="Google Shape;481;p41"/>
          <p:cNvPicPr preferRelativeResize="0"/>
          <p:nvPr/>
        </p:nvPicPr>
        <p:blipFill>
          <a:blip r:embed="rId5">
            <a:alphaModFix/>
          </a:blip>
          <a:stretch>
            <a:fillRect/>
          </a:stretch>
        </p:blipFill>
        <p:spPr>
          <a:xfrm>
            <a:off x="5561300" y="4480149"/>
            <a:ext cx="1475125" cy="1024349"/>
          </a:xfrm>
          <a:prstGeom prst="rect">
            <a:avLst/>
          </a:prstGeom>
          <a:noFill/>
          <a:ln>
            <a:noFill/>
          </a:ln>
        </p:spPr>
      </p:pic>
      <p:pic>
        <p:nvPicPr>
          <p:cNvPr id="482" name="Google Shape;482;p41"/>
          <p:cNvPicPr preferRelativeResize="0"/>
          <p:nvPr/>
        </p:nvPicPr>
        <p:blipFill>
          <a:blip r:embed="rId6">
            <a:alphaModFix/>
          </a:blip>
          <a:stretch>
            <a:fillRect/>
          </a:stretch>
        </p:blipFill>
        <p:spPr>
          <a:xfrm>
            <a:off x="5682606" y="6795173"/>
            <a:ext cx="1232501" cy="1024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2"/>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488" name="Google Shape;488;p42"/>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489" name="Google Shape;489;p42"/>
          <p:cNvGrpSpPr/>
          <p:nvPr/>
        </p:nvGrpSpPr>
        <p:grpSpPr>
          <a:xfrm>
            <a:off x="6209422" y="4496566"/>
            <a:ext cx="293559" cy="273484"/>
            <a:chOff x="4786297" y="2980907"/>
            <a:chExt cx="189564" cy="189564"/>
          </a:xfrm>
        </p:grpSpPr>
        <p:sp>
          <p:nvSpPr>
            <p:cNvPr id="490" name="Google Shape;490;p42"/>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91" name="Google Shape;491;p42"/>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92" name="Google Shape;492;p42"/>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493" name="Google Shape;493;p42"/>
          <p:cNvGrpSpPr/>
          <p:nvPr/>
        </p:nvGrpSpPr>
        <p:grpSpPr>
          <a:xfrm>
            <a:off x="6704840" y="2552164"/>
            <a:ext cx="322057" cy="273505"/>
            <a:chOff x="5099945" y="1562040"/>
            <a:chExt cx="215986" cy="196894"/>
          </a:xfrm>
        </p:grpSpPr>
        <p:sp>
          <p:nvSpPr>
            <p:cNvPr id="494" name="Google Shape;494;p42"/>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95" name="Google Shape;495;p42"/>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96" name="Google Shape;496;p42"/>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497" name="Google Shape;497;p42"/>
          <p:cNvGrpSpPr/>
          <p:nvPr/>
        </p:nvGrpSpPr>
        <p:grpSpPr>
          <a:xfrm>
            <a:off x="5488874" y="5203886"/>
            <a:ext cx="458751" cy="192781"/>
            <a:chOff x="5427392" y="3652956"/>
            <a:chExt cx="296236" cy="133625"/>
          </a:xfrm>
        </p:grpSpPr>
        <p:sp>
          <p:nvSpPr>
            <p:cNvPr id="498" name="Google Shape;498;p42"/>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99" name="Google Shape;499;p42"/>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00" name="Google Shape;500;p42"/>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01" name="Google Shape;501;p42"/>
          <p:cNvGrpSpPr/>
          <p:nvPr/>
        </p:nvGrpSpPr>
        <p:grpSpPr>
          <a:xfrm>
            <a:off x="7172143" y="2638192"/>
            <a:ext cx="270649" cy="241377"/>
            <a:chOff x="7456777" y="1936895"/>
            <a:chExt cx="174770" cy="167309"/>
          </a:xfrm>
        </p:grpSpPr>
        <p:sp>
          <p:nvSpPr>
            <p:cNvPr id="502" name="Google Shape;502;p42"/>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03" name="Google Shape;503;p42"/>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04" name="Google Shape;504;p42"/>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05" name="Google Shape;505;p42"/>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06" name="Google Shape;506;p42"/>
          <p:cNvGrpSpPr/>
          <p:nvPr/>
        </p:nvGrpSpPr>
        <p:grpSpPr>
          <a:xfrm>
            <a:off x="6163360" y="5033579"/>
            <a:ext cx="264946" cy="241240"/>
            <a:chOff x="3923092" y="3421606"/>
            <a:chExt cx="171087" cy="167214"/>
          </a:xfrm>
        </p:grpSpPr>
        <p:sp>
          <p:nvSpPr>
            <p:cNvPr id="507" name="Google Shape;507;p42"/>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08" name="Google Shape;508;p42"/>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09" name="Google Shape;509;p42"/>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10" name="Google Shape;510;p42"/>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11" name="Google Shape;511;p42"/>
          <p:cNvGrpSpPr/>
          <p:nvPr/>
        </p:nvGrpSpPr>
        <p:grpSpPr>
          <a:xfrm>
            <a:off x="5778511" y="4598858"/>
            <a:ext cx="119616" cy="295152"/>
            <a:chOff x="6689991" y="3974566"/>
            <a:chExt cx="77242" cy="204583"/>
          </a:xfrm>
        </p:grpSpPr>
        <p:sp>
          <p:nvSpPr>
            <p:cNvPr id="512" name="Google Shape;512;p42"/>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13" name="Google Shape;513;p42"/>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14" name="Google Shape;514;p42"/>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15" name="Google Shape;515;p42"/>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16" name="Google Shape;516;p42"/>
          <p:cNvGrpSpPr/>
          <p:nvPr/>
        </p:nvGrpSpPr>
        <p:grpSpPr>
          <a:xfrm>
            <a:off x="5172773" y="5101445"/>
            <a:ext cx="119567" cy="295195"/>
            <a:chOff x="4308549" y="4159596"/>
            <a:chExt cx="77210" cy="204613"/>
          </a:xfrm>
        </p:grpSpPr>
        <p:sp>
          <p:nvSpPr>
            <p:cNvPr id="517" name="Google Shape;517;p42"/>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18" name="Google Shape;518;p42"/>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19" name="Google Shape;519;p42"/>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20" name="Google Shape;520;p42"/>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21" name="Google Shape;521;p42"/>
          <p:cNvGrpSpPr/>
          <p:nvPr/>
        </p:nvGrpSpPr>
        <p:grpSpPr>
          <a:xfrm>
            <a:off x="6605204" y="3485273"/>
            <a:ext cx="264691" cy="232289"/>
            <a:chOff x="4366946" y="1834186"/>
            <a:chExt cx="177537" cy="173778"/>
          </a:xfrm>
        </p:grpSpPr>
        <p:sp>
          <p:nvSpPr>
            <p:cNvPr id="522" name="Google Shape;522;p42"/>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23" name="Google Shape;523;p42"/>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24" name="Google Shape;524;p42"/>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25" name="Google Shape;525;p42"/>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26" name="Google Shape;526;p42"/>
          <p:cNvGrpSpPr/>
          <p:nvPr/>
        </p:nvGrpSpPr>
        <p:grpSpPr>
          <a:xfrm>
            <a:off x="6667556" y="4914767"/>
            <a:ext cx="270649" cy="241379"/>
            <a:chOff x="7373945" y="2491538"/>
            <a:chExt cx="174770" cy="167311"/>
          </a:xfrm>
        </p:grpSpPr>
        <p:sp>
          <p:nvSpPr>
            <p:cNvPr id="527" name="Google Shape;527;p42"/>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28" name="Google Shape;528;p42"/>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29" name="Google Shape;529;p42"/>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0" name="Google Shape;530;p42"/>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31" name="Google Shape;531;p42"/>
          <p:cNvGrpSpPr/>
          <p:nvPr/>
        </p:nvGrpSpPr>
        <p:grpSpPr>
          <a:xfrm>
            <a:off x="7081749" y="3128196"/>
            <a:ext cx="119616" cy="295152"/>
            <a:chOff x="7089311" y="1211098"/>
            <a:chExt cx="77242" cy="204583"/>
          </a:xfrm>
        </p:grpSpPr>
        <p:sp>
          <p:nvSpPr>
            <p:cNvPr id="532" name="Google Shape;532;p42"/>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3" name="Google Shape;533;p42"/>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4" name="Google Shape;534;p42"/>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5" name="Google Shape;535;p42"/>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36" name="Google Shape;536;p42"/>
          <p:cNvGrpSpPr/>
          <p:nvPr/>
        </p:nvGrpSpPr>
        <p:grpSpPr>
          <a:xfrm>
            <a:off x="6365407" y="3811305"/>
            <a:ext cx="1077922" cy="1072348"/>
            <a:chOff x="4332233" y="3324392"/>
            <a:chExt cx="1191206" cy="1180090"/>
          </a:xfrm>
        </p:grpSpPr>
        <p:sp>
          <p:nvSpPr>
            <p:cNvPr id="537" name="Google Shape;537;p42"/>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8" name="Google Shape;538;p42"/>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9" name="Google Shape;539;p42"/>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0" name="Google Shape;540;p42"/>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1" name="Google Shape;541;p42"/>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2" name="Google Shape;542;p42"/>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3" name="Google Shape;543;p42"/>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4" name="Google Shape;544;p42"/>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5" name="Google Shape;545;p42"/>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6" name="Google Shape;546;p42"/>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7" name="Google Shape;547;p42"/>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8" name="Google Shape;548;p42"/>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9" name="Google Shape;549;p42"/>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0" name="Google Shape;550;p42"/>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1" name="Google Shape;551;p42"/>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2" name="Google Shape;552;p42"/>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3" name="Google Shape;553;p42"/>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4" name="Google Shape;554;p42"/>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5" name="Google Shape;555;p42"/>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6" name="Google Shape;556;p42"/>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7" name="Google Shape;557;p42"/>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8" name="Google Shape;558;p42"/>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9" name="Google Shape;559;p42"/>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560" name="Google Shape;560;p42"/>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1" name="Google Shape;561;p42"/>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2" name="Google Shape;562;p42"/>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63" name="Google Shape;563;p42"/>
          <p:cNvGrpSpPr/>
          <p:nvPr/>
        </p:nvGrpSpPr>
        <p:grpSpPr>
          <a:xfrm>
            <a:off x="6975080" y="3754525"/>
            <a:ext cx="458751" cy="192781"/>
            <a:chOff x="5427392" y="3652956"/>
            <a:chExt cx="296236" cy="133625"/>
          </a:xfrm>
        </p:grpSpPr>
        <p:sp>
          <p:nvSpPr>
            <p:cNvPr id="564" name="Google Shape;564;p42"/>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5" name="Google Shape;565;p42"/>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6" name="Google Shape;566;p42"/>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567" name="Google Shape;567;p42"/>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568" name="Google Shape;568;p42"/>
          <p:cNvGrpSpPr/>
          <p:nvPr/>
        </p:nvGrpSpPr>
        <p:grpSpPr>
          <a:xfrm>
            <a:off x="795962" y="1120250"/>
            <a:ext cx="6516287" cy="2158069"/>
            <a:chOff x="799041" y="1280613"/>
            <a:chExt cx="6541800" cy="1874463"/>
          </a:xfrm>
        </p:grpSpPr>
        <p:sp>
          <p:nvSpPr>
            <p:cNvPr id="569" name="Google Shape;569;p42"/>
            <p:cNvSpPr txBox="1"/>
            <p:nvPr/>
          </p:nvSpPr>
          <p:spPr>
            <a:xfrm>
              <a:off x="799041" y="1280613"/>
              <a:ext cx="6541800" cy="901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570" name="Google Shape;570;p42"/>
            <p:cNvSpPr txBox="1"/>
            <p:nvPr/>
          </p:nvSpPr>
          <p:spPr>
            <a:xfrm>
              <a:off x="1518915" y="2181613"/>
              <a:ext cx="5102100" cy="370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Quiz and summary maker:</a:t>
              </a:r>
              <a:endParaRPr sz="2400">
                <a:latin typeface="Pacifico"/>
                <a:ea typeface="Pacifico"/>
                <a:cs typeface="Pacifico"/>
                <a:sym typeface="Pacifico"/>
              </a:endParaRPr>
            </a:p>
          </p:txBody>
        </p:sp>
        <p:sp>
          <p:nvSpPr>
            <p:cNvPr id="571" name="Google Shape;571;p42"/>
            <p:cNvSpPr txBox="1"/>
            <p:nvPr/>
          </p:nvSpPr>
          <p:spPr>
            <a:xfrm>
              <a:off x="2273366" y="2594976"/>
              <a:ext cx="3026100" cy="560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Lama Alassiri</a:t>
              </a:r>
              <a:endParaRPr sz="1800">
                <a:latin typeface="Mada"/>
                <a:ea typeface="Mada"/>
                <a:cs typeface="Mada"/>
                <a:sym typeface="Mada"/>
              </a:endParaRPr>
            </a:p>
          </p:txBody>
        </p:sp>
      </p:grpSp>
      <p:grpSp>
        <p:nvGrpSpPr>
          <p:cNvPr id="572" name="Google Shape;572;p42"/>
          <p:cNvGrpSpPr/>
          <p:nvPr/>
        </p:nvGrpSpPr>
        <p:grpSpPr>
          <a:xfrm>
            <a:off x="-1679310" y="5750031"/>
            <a:ext cx="10343669" cy="4602603"/>
            <a:chOff x="-1557559" y="5606217"/>
            <a:chExt cx="10384167" cy="4605366"/>
          </a:xfrm>
        </p:grpSpPr>
        <p:sp>
          <p:nvSpPr>
            <p:cNvPr id="573" name="Google Shape;573;p42"/>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574" name="Google Shape;574;p42"/>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575" name="Google Shape;575;p42"/>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576" name="Google Shape;576;p42"/>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577" name="Google Shape;577;p42"/>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578" name="Google Shape;578;p42"/>
            <p:cNvGrpSpPr/>
            <p:nvPr/>
          </p:nvGrpSpPr>
          <p:grpSpPr>
            <a:xfrm>
              <a:off x="1656025" y="8761125"/>
              <a:ext cx="4020900" cy="998700"/>
              <a:chOff x="1656025" y="8761125"/>
              <a:chExt cx="4020900" cy="998700"/>
            </a:xfrm>
          </p:grpSpPr>
          <p:sp>
            <p:nvSpPr>
              <p:cNvPr id="579" name="Google Shape;579;p42"/>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580" name="Google Shape;580;p42">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581" name="Google Shape;581;p42"/>
          <p:cNvGrpSpPr/>
          <p:nvPr/>
        </p:nvGrpSpPr>
        <p:grpSpPr>
          <a:xfrm>
            <a:off x="258081" y="3971276"/>
            <a:ext cx="1131856" cy="1357967"/>
            <a:chOff x="876055" y="2338940"/>
            <a:chExt cx="862498" cy="998652"/>
          </a:xfrm>
        </p:grpSpPr>
        <p:grpSp>
          <p:nvGrpSpPr>
            <p:cNvPr id="582" name="Google Shape;582;p42"/>
            <p:cNvGrpSpPr/>
            <p:nvPr/>
          </p:nvGrpSpPr>
          <p:grpSpPr>
            <a:xfrm>
              <a:off x="876055" y="2338940"/>
              <a:ext cx="431131" cy="998652"/>
              <a:chOff x="6094678" y="3600952"/>
              <a:chExt cx="431131" cy="998652"/>
            </a:xfrm>
          </p:grpSpPr>
          <p:sp>
            <p:nvSpPr>
              <p:cNvPr id="583" name="Google Shape;583;p42"/>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2"/>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2"/>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2"/>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2"/>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2"/>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2"/>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2"/>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2"/>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2"/>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2"/>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2"/>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2"/>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2"/>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2"/>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2"/>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2"/>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42"/>
            <p:cNvGrpSpPr/>
            <p:nvPr/>
          </p:nvGrpSpPr>
          <p:grpSpPr>
            <a:xfrm>
              <a:off x="1396606" y="2521080"/>
              <a:ext cx="341947" cy="634395"/>
              <a:chOff x="5257252" y="2296731"/>
              <a:chExt cx="543549" cy="1048934"/>
            </a:xfrm>
          </p:grpSpPr>
          <p:sp>
            <p:nvSpPr>
              <p:cNvPr id="601" name="Google Shape;601;p42"/>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2"/>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2"/>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2"/>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2"/>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2"/>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2"/>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2"/>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2"/>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2"/>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2"/>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2"/>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2"/>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2"/>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2"/>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2"/>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2"/>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2"/>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2"/>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2"/>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2"/>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2"/>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2"/>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2"/>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2"/>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2"/>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2"/>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2"/>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2"/>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2"/>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2"/>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2"/>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2"/>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2"/>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2"/>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2"/>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2"/>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2"/>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2"/>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2"/>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2"/>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2"/>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2"/>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2"/>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2"/>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2"/>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2"/>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2"/>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2"/>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2"/>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2"/>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2"/>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2"/>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2"/>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2"/>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2"/>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2"/>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2"/>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2"/>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2"/>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2"/>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2"/>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2"/>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2"/>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2"/>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2"/>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7" name="Google Shape;667;p42"/>
          <p:cNvSpPr txBox="1"/>
          <p:nvPr/>
        </p:nvSpPr>
        <p:spPr>
          <a:xfrm>
            <a:off x="2272813" y="1545774"/>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Ghalia Alnufaei</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Taif Alotaibi</a:t>
            </a:r>
            <a:endParaRPr sz="1800">
              <a:latin typeface="Mada"/>
              <a:ea typeface="Mada"/>
              <a:cs typeface="Mada"/>
              <a:sym typeface="Mada"/>
            </a:endParaRPr>
          </a:p>
        </p:txBody>
      </p:sp>
      <p:sp>
        <p:nvSpPr>
          <p:cNvPr id="668" name="Google Shape;668;p42"/>
          <p:cNvSpPr txBox="1"/>
          <p:nvPr/>
        </p:nvSpPr>
        <p:spPr>
          <a:xfrm>
            <a:off x="1826012" y="3223075"/>
            <a:ext cx="4343100" cy="8133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200">
                <a:solidFill>
                  <a:schemeClr val="accent1"/>
                </a:solidFill>
                <a:latin typeface="Pacifico"/>
                <a:ea typeface="Pacifico"/>
                <a:cs typeface="Pacifico"/>
                <a:sym typeface="Pacifico"/>
              </a:rPr>
              <a:t>Special thanks to the amazing note taker: Haifa Alwaily</a:t>
            </a:r>
            <a:endParaRPr sz="2200">
              <a:solidFill>
                <a:schemeClr val="accent1"/>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nvSpPr>
        <p:spPr>
          <a:xfrm>
            <a:off x="205688" y="6075638"/>
            <a:ext cx="7149000" cy="22155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Font typeface="Mada"/>
              <a:buChar char="●"/>
            </a:pPr>
            <a:r>
              <a:rPr lang="ar" sz="1200">
                <a:solidFill>
                  <a:schemeClr val="dk1"/>
                </a:solidFill>
                <a:latin typeface="Mada"/>
                <a:ea typeface="Mada"/>
                <a:cs typeface="Mada"/>
                <a:sym typeface="Mada"/>
              </a:rPr>
              <a:t>pathological hallmarks of PD are the presence of neuronal inclusions called</a:t>
            </a:r>
            <a:r>
              <a:rPr b="1" lang="ar" sz="1200">
                <a:solidFill>
                  <a:srgbClr val="CC0000"/>
                </a:solidFill>
                <a:latin typeface="Mada"/>
                <a:ea typeface="Mada"/>
                <a:cs typeface="Mada"/>
                <a:sym typeface="Mada"/>
              </a:rPr>
              <a:t> Lewy bodies </a:t>
            </a:r>
            <a:r>
              <a:rPr b="1" lang="ar" sz="1200" u="sng">
                <a:latin typeface="Mada"/>
                <a:ea typeface="Mada"/>
                <a:cs typeface="Mada"/>
                <a:sym typeface="Mada"/>
              </a:rPr>
              <a:t>and </a:t>
            </a:r>
            <a:r>
              <a:rPr b="1" lang="ar" sz="1200">
                <a:solidFill>
                  <a:srgbClr val="CC0000"/>
                </a:solidFill>
                <a:latin typeface="Mada"/>
                <a:ea typeface="Mada"/>
                <a:cs typeface="Mada"/>
                <a:sym typeface="Mada"/>
              </a:rPr>
              <a:t>loss of the dopaminergic neurons </a:t>
            </a:r>
            <a:r>
              <a:rPr lang="ar" sz="1200">
                <a:solidFill>
                  <a:schemeClr val="dk1"/>
                </a:solidFill>
                <a:latin typeface="Mada"/>
                <a:ea typeface="Mada"/>
                <a:cs typeface="Mada"/>
                <a:sym typeface="Mada"/>
              </a:rPr>
              <a:t>from the pars compacta of the substantia nigra in the midbrain that project to the striatum of the basal ganglia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Lewy bodies contain</a:t>
            </a:r>
            <a:r>
              <a:rPr b="1" lang="ar" sz="1200">
                <a:solidFill>
                  <a:schemeClr val="dk1"/>
                </a:solidFill>
                <a:latin typeface="Mada"/>
                <a:ea typeface="Mada"/>
                <a:cs typeface="Mada"/>
                <a:sym typeface="Mada"/>
              </a:rPr>
              <a:t> tangles of α-synuclein and ubiquitin</a:t>
            </a:r>
            <a:r>
              <a:rPr lang="ar" sz="1200">
                <a:solidFill>
                  <a:schemeClr val="dk1"/>
                </a:solidFill>
                <a:latin typeface="Mada"/>
                <a:ea typeface="Mada"/>
                <a:cs typeface="Mada"/>
                <a:sym typeface="Mada"/>
              </a:rPr>
              <a:t>, and become gradually more widespread as the condition progresses, spreading from the lower brainstem to the midbrain and then into the cortex.</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Degeneration also occurs in other basal ganglia nuclei.</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extent of</a:t>
            </a:r>
            <a:r>
              <a:rPr b="1" lang="ar" sz="1200">
                <a:solidFill>
                  <a:schemeClr val="dk1"/>
                </a:solidFill>
                <a:latin typeface="Mada"/>
                <a:ea typeface="Mada"/>
                <a:cs typeface="Mada"/>
                <a:sym typeface="Mada"/>
              </a:rPr>
              <a:t> nigrostriatal dopaminergic cell loss correlates with the degree of akinesia.</a:t>
            </a:r>
            <a:endParaRPr b="1" sz="1200">
              <a:solidFill>
                <a:schemeClr val="dk1"/>
              </a:solidFill>
              <a:latin typeface="Mada"/>
              <a:ea typeface="Mada"/>
              <a:cs typeface="Mada"/>
              <a:sym typeface="Mada"/>
            </a:endParaRPr>
          </a:p>
        </p:txBody>
      </p:sp>
      <p:grpSp>
        <p:nvGrpSpPr>
          <p:cNvPr id="176" name="Google Shape;176;p29"/>
          <p:cNvGrpSpPr/>
          <p:nvPr/>
        </p:nvGrpSpPr>
        <p:grpSpPr>
          <a:xfrm>
            <a:off x="1355300" y="0"/>
            <a:ext cx="5085300" cy="600250"/>
            <a:chOff x="1355300" y="0"/>
            <a:chExt cx="5085300" cy="600250"/>
          </a:xfrm>
        </p:grpSpPr>
        <p:cxnSp>
          <p:nvCxnSpPr>
            <p:cNvPr id="177" name="Google Shape;177;p2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78" name="Google Shape;178;p2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Introduction</a:t>
              </a:r>
              <a:endParaRPr b="1" sz="2600">
                <a:latin typeface="Mada"/>
                <a:ea typeface="Mada"/>
                <a:cs typeface="Mada"/>
                <a:sym typeface="Mada"/>
              </a:endParaRPr>
            </a:p>
          </p:txBody>
        </p:sp>
      </p:grpSp>
      <p:sp>
        <p:nvSpPr>
          <p:cNvPr id="179" name="Google Shape;179;p29"/>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180" name="Google Shape;180;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pSp>
        <p:nvGrpSpPr>
          <p:cNvPr id="181" name="Google Shape;181;p29"/>
          <p:cNvGrpSpPr/>
          <p:nvPr/>
        </p:nvGrpSpPr>
        <p:grpSpPr>
          <a:xfrm>
            <a:off x="285325" y="3528477"/>
            <a:ext cx="6989100" cy="1075579"/>
            <a:chOff x="285450" y="995859"/>
            <a:chExt cx="6989100" cy="2318058"/>
          </a:xfrm>
        </p:grpSpPr>
        <p:sp>
          <p:nvSpPr>
            <p:cNvPr id="182" name="Google Shape;182;p29"/>
            <p:cNvSpPr/>
            <p:nvPr/>
          </p:nvSpPr>
          <p:spPr>
            <a:xfrm>
              <a:off x="285450" y="1177317"/>
              <a:ext cx="6989100" cy="21366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b" bIns="91425" lIns="91425" spcFirstLastPara="1" rIns="91425" wrap="square" tIns="91425">
              <a:noAutofit/>
            </a:bodyPr>
            <a:lstStyle/>
            <a:p>
              <a:pPr indent="-304800" lvl="0" marL="457200" rtl="0" algn="l">
                <a:spcBef>
                  <a:spcPts val="0"/>
                </a:spcBef>
                <a:spcAft>
                  <a:spcPts val="0"/>
                </a:spcAft>
                <a:buSzPts val="1200"/>
                <a:buChar char="●"/>
              </a:pPr>
              <a:r>
                <a:rPr lang="ar" sz="1200">
                  <a:solidFill>
                    <a:schemeClr val="dk1"/>
                  </a:solidFill>
                  <a:latin typeface="Mada"/>
                  <a:ea typeface="Mada"/>
                  <a:cs typeface="Mada"/>
                  <a:sym typeface="Mada"/>
                </a:rPr>
                <a:t>is a clinical syndrome characterised primarily by bradykinesia, with associated increased tone (rigidity), tremor and loss of postural reflexes. There are many causes but the</a:t>
              </a:r>
              <a:r>
                <a:rPr lang="ar" sz="1200">
                  <a:solidFill>
                    <a:srgbClr val="1C4587"/>
                  </a:solidFill>
                  <a:latin typeface="Mada"/>
                  <a:ea typeface="Mada"/>
                  <a:cs typeface="Mada"/>
                  <a:sym typeface="Mada"/>
                </a:rPr>
                <a:t> </a:t>
              </a:r>
              <a:r>
                <a:rPr b="1" lang="ar" sz="1200">
                  <a:solidFill>
                    <a:srgbClr val="CC0000"/>
                  </a:solidFill>
                  <a:latin typeface="Mada"/>
                  <a:ea typeface="Mada"/>
                  <a:cs typeface="Mada"/>
                  <a:sym typeface="Mada"/>
                </a:rPr>
                <a:t>most common is parkinson’s disease. </a:t>
              </a:r>
              <a:endParaRPr sz="1200">
                <a:solidFill>
                  <a:srgbClr val="6AA84F"/>
                </a:solidFill>
                <a:latin typeface="Mada"/>
                <a:ea typeface="Mada"/>
                <a:cs typeface="Mada"/>
                <a:sym typeface="Mada"/>
              </a:endParaRPr>
            </a:p>
          </p:txBody>
        </p:sp>
        <p:sp>
          <p:nvSpPr>
            <p:cNvPr id="183" name="Google Shape;183;p29"/>
            <p:cNvSpPr/>
            <p:nvPr/>
          </p:nvSpPr>
          <p:spPr>
            <a:xfrm>
              <a:off x="534900" y="995859"/>
              <a:ext cx="2331600" cy="655800"/>
            </a:xfrm>
            <a:prstGeom prst="flowChartAlternateProcess">
              <a:avLst/>
            </a:prstGeom>
            <a:solidFill>
              <a:schemeClr val="accent5"/>
            </a:solidFill>
            <a:ln cap="flat" cmpd="sng" w="9525">
              <a:solidFill>
                <a:srgbClr val="5439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1C4587"/>
                  </a:solidFill>
                  <a:latin typeface="Mada"/>
                  <a:ea typeface="Mada"/>
                  <a:cs typeface="Mada"/>
                  <a:sym typeface="Mada"/>
                </a:rPr>
                <a:t>Parkinsonism</a:t>
              </a:r>
              <a:endParaRPr b="1" sz="2000">
                <a:solidFill>
                  <a:srgbClr val="1C4587"/>
                </a:solidFill>
                <a:latin typeface="Mada"/>
                <a:ea typeface="Mada"/>
                <a:cs typeface="Mada"/>
                <a:sym typeface="Mada"/>
              </a:endParaRPr>
            </a:p>
          </p:txBody>
        </p:sp>
      </p:grpSp>
      <p:sp>
        <p:nvSpPr>
          <p:cNvPr id="184" name="Google Shape;184;p29"/>
          <p:cNvSpPr/>
          <p:nvPr/>
        </p:nvSpPr>
        <p:spPr>
          <a:xfrm>
            <a:off x="7986775" y="1528150"/>
            <a:ext cx="6989100" cy="11460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Disorders of movement divide broadly into two categories:   </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Hypokinesias – characterized by slowed movements with increased tone (Parkinsonism)</a:t>
            </a:r>
            <a:endParaRPr sz="1200">
              <a:solidFill>
                <a:srgbClr val="1C4587"/>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Akinesia:  when hypokinesia is really severe/there’s no movement</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Hyperkinesias – excessive involuntary movements.</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Both  types  may  co-exist,  for example in Parkinson’s disease where there are both slowed movements and tremor.Many of these disorders (not all) relate to dysfunction of the basal ganglia.</a:t>
            </a:r>
            <a:endParaRPr>
              <a:latin typeface="Mada"/>
              <a:ea typeface="Mada"/>
              <a:cs typeface="Mada"/>
              <a:sym typeface="Mada"/>
            </a:endParaRPr>
          </a:p>
        </p:txBody>
      </p:sp>
      <p:sp>
        <p:nvSpPr>
          <p:cNvPr id="185" name="Google Shape;185;p29"/>
          <p:cNvSpPr txBox="1"/>
          <p:nvPr/>
        </p:nvSpPr>
        <p:spPr>
          <a:xfrm>
            <a:off x="7948800" y="1018750"/>
            <a:ext cx="6043200" cy="400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Abnormality of movement (types )</a:t>
            </a:r>
            <a:endParaRPr b="1" sz="2200">
              <a:highlight>
                <a:schemeClr val="accent5"/>
              </a:highlight>
              <a:latin typeface="Mada"/>
              <a:ea typeface="Mada"/>
              <a:cs typeface="Mada"/>
              <a:sym typeface="Mada"/>
            </a:endParaRPr>
          </a:p>
        </p:txBody>
      </p:sp>
      <p:grpSp>
        <p:nvGrpSpPr>
          <p:cNvPr id="186" name="Google Shape;186;p29"/>
          <p:cNvGrpSpPr/>
          <p:nvPr/>
        </p:nvGrpSpPr>
        <p:grpSpPr>
          <a:xfrm>
            <a:off x="1272638" y="4827891"/>
            <a:ext cx="5085300" cy="600250"/>
            <a:chOff x="1355300" y="562363"/>
            <a:chExt cx="5085300" cy="600250"/>
          </a:xfrm>
        </p:grpSpPr>
        <p:cxnSp>
          <p:nvCxnSpPr>
            <p:cNvPr id="187" name="Google Shape;187;p29"/>
            <p:cNvCxnSpPr/>
            <p:nvPr/>
          </p:nvCxnSpPr>
          <p:spPr>
            <a:xfrm flipH="1" rot="10800000">
              <a:off x="1355300" y="1150613"/>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88" name="Google Shape;188;p29"/>
            <p:cNvSpPr txBox="1"/>
            <p:nvPr/>
          </p:nvSpPr>
          <p:spPr>
            <a:xfrm>
              <a:off x="1355300" y="562363"/>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Idiopathic Parkinson’s disease</a:t>
              </a:r>
              <a:endParaRPr b="1" sz="2600">
                <a:latin typeface="Mada"/>
                <a:ea typeface="Mada"/>
                <a:cs typeface="Mada"/>
                <a:sym typeface="Mada"/>
              </a:endParaRPr>
            </a:p>
          </p:txBody>
        </p:sp>
      </p:grpSp>
      <p:sp>
        <p:nvSpPr>
          <p:cNvPr id="189" name="Google Shape;189;p29"/>
          <p:cNvSpPr/>
          <p:nvPr/>
        </p:nvSpPr>
        <p:spPr>
          <a:xfrm>
            <a:off x="205925" y="1407450"/>
            <a:ext cx="3574200" cy="668100"/>
          </a:xfrm>
          <a:prstGeom prst="roundRect">
            <a:avLst>
              <a:gd fmla="val 16667" name="adj"/>
            </a:avLst>
          </a:prstGeom>
          <a:solidFill>
            <a:schemeClr val="accent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latin typeface="Mada"/>
                <a:ea typeface="Mada"/>
                <a:cs typeface="Mada"/>
                <a:sym typeface="Mada"/>
              </a:rPr>
              <a:t>Hypokinesias</a:t>
            </a:r>
            <a:r>
              <a:rPr b="1" lang="ar" sz="1200">
                <a:solidFill>
                  <a:srgbClr val="1C4587"/>
                </a:solidFill>
                <a:latin typeface="Mada"/>
                <a:ea typeface="Mada"/>
                <a:cs typeface="Mada"/>
                <a:sym typeface="Mada"/>
              </a:rPr>
              <a:t> </a:t>
            </a:r>
            <a:endParaRPr b="1" sz="1200">
              <a:solidFill>
                <a:srgbClr val="1C4587"/>
              </a:solidFill>
              <a:latin typeface="Mada"/>
              <a:ea typeface="Mada"/>
              <a:cs typeface="Mada"/>
              <a:sym typeface="Mada"/>
            </a:endParaRPr>
          </a:p>
          <a:p>
            <a:pPr indent="0" lvl="0" marL="0" rtl="0" algn="ctr">
              <a:spcBef>
                <a:spcPts val="0"/>
              </a:spcBef>
              <a:spcAft>
                <a:spcPts val="0"/>
              </a:spcAft>
              <a:buNone/>
            </a:pPr>
            <a:r>
              <a:rPr lang="ar" sz="1200">
                <a:solidFill>
                  <a:srgbClr val="1C4587"/>
                </a:solidFill>
                <a:latin typeface="Mada"/>
                <a:ea typeface="Mada"/>
                <a:cs typeface="Mada"/>
                <a:sym typeface="Mada"/>
              </a:rPr>
              <a:t>characterized by slowed movements with increased tone</a:t>
            </a:r>
            <a:endParaRPr sz="1200">
              <a:solidFill>
                <a:srgbClr val="6AA84F"/>
              </a:solidFill>
              <a:latin typeface="Mada"/>
              <a:ea typeface="Mada"/>
              <a:cs typeface="Mada"/>
              <a:sym typeface="Mada"/>
            </a:endParaRPr>
          </a:p>
        </p:txBody>
      </p:sp>
      <p:sp>
        <p:nvSpPr>
          <p:cNvPr id="190" name="Google Shape;190;p29"/>
          <p:cNvSpPr/>
          <p:nvPr/>
        </p:nvSpPr>
        <p:spPr>
          <a:xfrm>
            <a:off x="3780000" y="1407450"/>
            <a:ext cx="3574200" cy="668100"/>
          </a:xfrm>
          <a:prstGeom prst="roundRect">
            <a:avLst>
              <a:gd fmla="val 16667" name="adj"/>
            </a:avLst>
          </a:prstGeom>
          <a:solidFill>
            <a:schemeClr val="accent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latin typeface="Mada"/>
                <a:ea typeface="Mada"/>
                <a:cs typeface="Mada"/>
                <a:sym typeface="Mada"/>
              </a:rPr>
              <a:t>Hyperkinesias</a:t>
            </a:r>
            <a:r>
              <a:rPr b="1" lang="ar" sz="1200">
                <a:solidFill>
                  <a:srgbClr val="1C4587"/>
                </a:solidFill>
                <a:latin typeface="Mada"/>
                <a:ea typeface="Mada"/>
                <a:cs typeface="Mada"/>
                <a:sym typeface="Mada"/>
              </a:rPr>
              <a:t> </a:t>
            </a:r>
            <a:endParaRPr b="1" sz="1200">
              <a:solidFill>
                <a:srgbClr val="1C4587"/>
              </a:solidFill>
              <a:latin typeface="Mada"/>
              <a:ea typeface="Mada"/>
              <a:cs typeface="Mada"/>
              <a:sym typeface="Mada"/>
            </a:endParaRPr>
          </a:p>
          <a:p>
            <a:pPr indent="0" lvl="0" marL="0" rtl="0" algn="ctr">
              <a:spcBef>
                <a:spcPts val="0"/>
              </a:spcBef>
              <a:spcAft>
                <a:spcPts val="0"/>
              </a:spcAft>
              <a:buNone/>
            </a:pPr>
            <a:r>
              <a:rPr lang="ar" sz="1200">
                <a:solidFill>
                  <a:srgbClr val="1C4587"/>
                </a:solidFill>
                <a:latin typeface="Mada"/>
                <a:ea typeface="Mada"/>
                <a:cs typeface="Mada"/>
                <a:sym typeface="Mada"/>
              </a:rPr>
              <a:t>e</a:t>
            </a:r>
            <a:r>
              <a:rPr lang="ar" sz="1200">
                <a:solidFill>
                  <a:srgbClr val="1C4587"/>
                </a:solidFill>
                <a:latin typeface="Mada"/>
                <a:ea typeface="Mada"/>
                <a:cs typeface="Mada"/>
                <a:sym typeface="Mada"/>
              </a:rPr>
              <a:t>xcessive involuntary movements</a:t>
            </a:r>
            <a:endParaRPr b="1" sz="1200">
              <a:solidFill>
                <a:srgbClr val="999999"/>
              </a:solidFill>
              <a:latin typeface="Mada"/>
              <a:ea typeface="Mada"/>
              <a:cs typeface="Mada"/>
              <a:sym typeface="Mada"/>
            </a:endParaRPr>
          </a:p>
        </p:txBody>
      </p:sp>
      <p:sp>
        <p:nvSpPr>
          <p:cNvPr id="191" name="Google Shape;191;p29"/>
          <p:cNvSpPr/>
          <p:nvPr/>
        </p:nvSpPr>
        <p:spPr>
          <a:xfrm>
            <a:off x="205697" y="904875"/>
            <a:ext cx="7149000" cy="483900"/>
          </a:xfrm>
          <a:prstGeom prst="roundRect">
            <a:avLst>
              <a:gd fmla="val 16667" name="adj"/>
            </a:avLst>
          </a:prstGeom>
          <a:solidFill>
            <a:schemeClr val="accent2"/>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ar" sz="1800">
                <a:solidFill>
                  <a:srgbClr val="FFFFFF"/>
                </a:solidFill>
                <a:latin typeface="Mada"/>
                <a:ea typeface="Mada"/>
                <a:cs typeface="Mada"/>
                <a:sym typeface="Mada"/>
              </a:rPr>
              <a:t>Movement disorders</a:t>
            </a:r>
            <a:endParaRPr b="1" sz="1800">
              <a:solidFill>
                <a:srgbClr val="FFFFFF"/>
              </a:solidFill>
              <a:latin typeface="Mada"/>
              <a:ea typeface="Mada"/>
              <a:cs typeface="Mada"/>
              <a:sym typeface="Mada"/>
            </a:endParaRPr>
          </a:p>
        </p:txBody>
      </p:sp>
      <p:sp>
        <p:nvSpPr>
          <p:cNvPr id="192" name="Google Shape;192;p29"/>
          <p:cNvSpPr/>
          <p:nvPr/>
        </p:nvSpPr>
        <p:spPr>
          <a:xfrm>
            <a:off x="205700" y="2799651"/>
            <a:ext cx="7149000" cy="668100"/>
          </a:xfrm>
          <a:prstGeom prst="roundRect">
            <a:avLst>
              <a:gd fmla="val 16667" name="adj"/>
            </a:avLst>
          </a:prstGeom>
          <a:solidFill>
            <a:schemeClr val="accent4"/>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t/>
            </a:r>
            <a:endParaRPr sz="1200">
              <a:solidFill>
                <a:srgbClr val="1C4587"/>
              </a:solidFill>
              <a:latin typeface="Mada"/>
              <a:ea typeface="Mada"/>
              <a:cs typeface="Mada"/>
              <a:sym typeface="Mada"/>
            </a:endParaRPr>
          </a:p>
          <a:p>
            <a:pPr indent="0" lvl="0" marL="0" rtl="0" algn="ctr">
              <a:spcBef>
                <a:spcPts val="0"/>
              </a:spcBef>
              <a:spcAft>
                <a:spcPts val="0"/>
              </a:spcAft>
              <a:buNone/>
            </a:pPr>
            <a:r>
              <a:rPr lang="ar" sz="1200">
                <a:solidFill>
                  <a:srgbClr val="1C4587"/>
                </a:solidFill>
                <a:latin typeface="Mada"/>
                <a:ea typeface="Mada"/>
                <a:cs typeface="Mada"/>
                <a:sym typeface="Mada"/>
              </a:rPr>
              <a:t>Both  types may co-exist, for example in Parkinson’s disease where there are both slowed movements and tremor.</a:t>
            </a:r>
            <a:endParaRPr sz="1200">
              <a:solidFill>
                <a:srgbClr val="1C4587"/>
              </a:solidFill>
              <a:latin typeface="Mada"/>
              <a:ea typeface="Mada"/>
              <a:cs typeface="Mada"/>
              <a:sym typeface="Mada"/>
            </a:endParaRPr>
          </a:p>
          <a:p>
            <a:pPr indent="0" lvl="0" marL="0" rtl="0" algn="ctr">
              <a:spcBef>
                <a:spcPts val="0"/>
              </a:spcBef>
              <a:spcAft>
                <a:spcPts val="1000"/>
              </a:spcAft>
              <a:buNone/>
            </a:pPr>
            <a:r>
              <a:rPr lang="ar" sz="1200">
                <a:solidFill>
                  <a:srgbClr val="1C4587"/>
                </a:solidFill>
                <a:latin typeface="Mada"/>
                <a:ea typeface="Mada"/>
                <a:cs typeface="Mada"/>
                <a:sym typeface="Mada"/>
              </a:rPr>
              <a:t>Many of these disorders (not all) relate to dysfunction of the basal ganglia.</a:t>
            </a:r>
            <a:endParaRPr sz="1200">
              <a:latin typeface="Mada"/>
              <a:ea typeface="Mada"/>
              <a:cs typeface="Mada"/>
              <a:sym typeface="Mada"/>
            </a:endParaRPr>
          </a:p>
        </p:txBody>
      </p:sp>
      <p:grpSp>
        <p:nvGrpSpPr>
          <p:cNvPr id="193" name="Google Shape;193;p29"/>
          <p:cNvGrpSpPr/>
          <p:nvPr/>
        </p:nvGrpSpPr>
        <p:grpSpPr>
          <a:xfrm>
            <a:off x="279138" y="5823712"/>
            <a:ext cx="3050100" cy="445800"/>
            <a:chOff x="284375" y="5394000"/>
            <a:chExt cx="3050100" cy="445800"/>
          </a:xfrm>
        </p:grpSpPr>
        <p:sp>
          <p:nvSpPr>
            <p:cNvPr id="194" name="Google Shape;194;p29"/>
            <p:cNvSpPr/>
            <p:nvPr/>
          </p:nvSpPr>
          <p:spPr>
            <a:xfrm rot="5400000">
              <a:off x="1581617" y="4096800"/>
              <a:ext cx="445800" cy="3040200"/>
            </a:xfrm>
            <a:prstGeom prst="roundRect">
              <a:avLst>
                <a:gd fmla="val 50000" name="adj"/>
              </a:avLst>
            </a:prstGeom>
            <a:solidFill>
              <a:srgbClr val="C6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95" name="Google Shape;195;p29"/>
            <p:cNvSpPr txBox="1"/>
            <p:nvPr/>
          </p:nvSpPr>
          <p:spPr>
            <a:xfrm>
              <a:off x="284375" y="5459170"/>
              <a:ext cx="3050100" cy="312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b="1">
                <a:solidFill>
                  <a:srgbClr val="1C4587"/>
                </a:solidFill>
                <a:latin typeface="Mada"/>
                <a:ea typeface="Mada"/>
                <a:cs typeface="Mada"/>
                <a:sym typeface="Mada"/>
              </a:endParaRPr>
            </a:p>
            <a:p>
              <a:pPr indent="0" lvl="0" marL="0" rtl="0" algn="ctr">
                <a:lnSpc>
                  <a:spcPct val="115000"/>
                </a:lnSpc>
                <a:spcBef>
                  <a:spcPts val="0"/>
                </a:spcBef>
                <a:spcAft>
                  <a:spcPts val="0"/>
                </a:spcAft>
                <a:buClr>
                  <a:srgbClr val="000000"/>
                </a:buClr>
                <a:buSzPts val="1100"/>
                <a:buFont typeface="Arial"/>
                <a:buNone/>
              </a:pPr>
              <a:r>
                <a:rPr b="1" lang="ar">
                  <a:solidFill>
                    <a:srgbClr val="1C4587"/>
                  </a:solidFill>
                  <a:latin typeface="Mada"/>
                  <a:ea typeface="Mada"/>
                  <a:cs typeface="Mada"/>
                  <a:sym typeface="Mada"/>
                </a:rPr>
                <a:t>Pathophysiology</a:t>
              </a:r>
              <a:endParaRPr b="1">
                <a:solidFill>
                  <a:srgbClr val="1C4587"/>
                </a:solidFill>
                <a:latin typeface="Mada"/>
                <a:ea typeface="Mada"/>
                <a:cs typeface="Mada"/>
                <a:sym typeface="Mada"/>
              </a:endParaRPr>
            </a:p>
            <a:p>
              <a:pPr indent="0" lvl="0" marL="0" marR="0" rtl="0" algn="ctr">
                <a:lnSpc>
                  <a:spcPct val="115000"/>
                </a:lnSpc>
                <a:spcBef>
                  <a:spcPts val="0"/>
                </a:spcBef>
                <a:spcAft>
                  <a:spcPts val="0"/>
                </a:spcAft>
                <a:buClr>
                  <a:srgbClr val="000000"/>
                </a:buClr>
                <a:buSzPts val="1200"/>
                <a:buFont typeface="Arial"/>
                <a:buNone/>
              </a:pPr>
              <a:r>
                <a:t/>
              </a:r>
              <a:endParaRPr b="1">
                <a:solidFill>
                  <a:srgbClr val="1C4587"/>
                </a:solidFill>
                <a:latin typeface="Mada"/>
                <a:ea typeface="Mada"/>
                <a:cs typeface="Mada"/>
                <a:sym typeface="Mada"/>
              </a:endParaRPr>
            </a:p>
          </p:txBody>
        </p:sp>
      </p:grpSp>
      <p:sp>
        <p:nvSpPr>
          <p:cNvPr id="196" name="Google Shape;196;p29"/>
          <p:cNvSpPr txBox="1"/>
          <p:nvPr/>
        </p:nvSpPr>
        <p:spPr>
          <a:xfrm>
            <a:off x="205363" y="8934850"/>
            <a:ext cx="7149000" cy="6876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causes of idiopathic PD are still not fully understood.</a:t>
            </a:r>
            <a:endParaRPr sz="1200">
              <a:solidFill>
                <a:schemeClr val="dk1"/>
              </a:solidFill>
              <a:latin typeface="Mada"/>
              <a:ea typeface="Mada"/>
              <a:cs typeface="Mada"/>
              <a:sym typeface="Mada"/>
            </a:endParaRPr>
          </a:p>
        </p:txBody>
      </p:sp>
      <p:grpSp>
        <p:nvGrpSpPr>
          <p:cNvPr id="197" name="Google Shape;197;p29"/>
          <p:cNvGrpSpPr/>
          <p:nvPr/>
        </p:nvGrpSpPr>
        <p:grpSpPr>
          <a:xfrm>
            <a:off x="279138" y="8686709"/>
            <a:ext cx="3050100" cy="445800"/>
            <a:chOff x="284175" y="7479509"/>
            <a:chExt cx="3050100" cy="445800"/>
          </a:xfrm>
        </p:grpSpPr>
        <p:sp>
          <p:nvSpPr>
            <p:cNvPr id="198" name="Google Shape;198;p29"/>
            <p:cNvSpPr/>
            <p:nvPr/>
          </p:nvSpPr>
          <p:spPr>
            <a:xfrm rot="5400000">
              <a:off x="1581417" y="6182309"/>
              <a:ext cx="445800" cy="3040200"/>
            </a:xfrm>
            <a:prstGeom prst="roundRect">
              <a:avLst>
                <a:gd fmla="val 50000" name="adj"/>
              </a:avLst>
            </a:prstGeom>
            <a:solidFill>
              <a:srgbClr val="C6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99" name="Google Shape;199;p29"/>
            <p:cNvSpPr txBox="1"/>
            <p:nvPr/>
          </p:nvSpPr>
          <p:spPr>
            <a:xfrm>
              <a:off x="284175" y="7544679"/>
              <a:ext cx="3050100" cy="312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b="1">
                <a:solidFill>
                  <a:srgbClr val="1C4587"/>
                </a:solidFill>
                <a:latin typeface="Mada"/>
                <a:ea typeface="Mada"/>
                <a:cs typeface="Mada"/>
                <a:sym typeface="Mada"/>
              </a:endParaRPr>
            </a:p>
            <a:p>
              <a:pPr indent="0" lvl="0" marL="0" rtl="0" algn="ctr">
                <a:lnSpc>
                  <a:spcPct val="115000"/>
                </a:lnSpc>
                <a:spcBef>
                  <a:spcPts val="0"/>
                </a:spcBef>
                <a:spcAft>
                  <a:spcPts val="0"/>
                </a:spcAft>
                <a:buClr>
                  <a:srgbClr val="000000"/>
                </a:buClr>
                <a:buSzPts val="1100"/>
                <a:buFont typeface="Arial"/>
                <a:buNone/>
              </a:pPr>
              <a:r>
                <a:rPr b="1" lang="ar">
                  <a:solidFill>
                    <a:srgbClr val="1C4587"/>
                  </a:solidFill>
                  <a:latin typeface="Mada"/>
                  <a:ea typeface="Mada"/>
                  <a:cs typeface="Mada"/>
                  <a:sym typeface="Mada"/>
                </a:rPr>
                <a:t>Etiology</a:t>
              </a:r>
              <a:endParaRPr b="1">
                <a:solidFill>
                  <a:srgbClr val="1C4587"/>
                </a:solidFill>
                <a:latin typeface="Mada"/>
                <a:ea typeface="Mada"/>
                <a:cs typeface="Mada"/>
                <a:sym typeface="Mada"/>
              </a:endParaRPr>
            </a:p>
            <a:p>
              <a:pPr indent="0" lvl="0" marL="0" marR="0" rtl="0" algn="ctr">
                <a:lnSpc>
                  <a:spcPct val="115000"/>
                </a:lnSpc>
                <a:spcBef>
                  <a:spcPts val="0"/>
                </a:spcBef>
                <a:spcAft>
                  <a:spcPts val="0"/>
                </a:spcAft>
                <a:buClr>
                  <a:srgbClr val="000000"/>
                </a:buClr>
                <a:buSzPts val="1200"/>
                <a:buFont typeface="Arial"/>
                <a:buNone/>
              </a:pPr>
              <a:r>
                <a:t/>
              </a:r>
              <a:endParaRPr b="1">
                <a:solidFill>
                  <a:srgbClr val="1C4587"/>
                </a:solidFill>
                <a:latin typeface="Mada"/>
                <a:ea typeface="Mada"/>
                <a:cs typeface="Mada"/>
                <a:sym typeface="Mada"/>
              </a:endParaRPr>
            </a:p>
          </p:txBody>
        </p:sp>
      </p:grpSp>
      <p:cxnSp>
        <p:nvCxnSpPr>
          <p:cNvPr id="200" name="Google Shape;200;p29"/>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201" name="Google Shape;201;p29"/>
          <p:cNvGrpSpPr/>
          <p:nvPr/>
        </p:nvGrpSpPr>
        <p:grpSpPr>
          <a:xfrm>
            <a:off x="205930" y="2094213"/>
            <a:ext cx="7148525" cy="668100"/>
            <a:chOff x="-578131" y="2566238"/>
            <a:chExt cx="7148525" cy="668100"/>
          </a:xfrm>
        </p:grpSpPr>
        <p:sp>
          <p:nvSpPr>
            <p:cNvPr id="202" name="Google Shape;202;p29"/>
            <p:cNvSpPr/>
            <p:nvPr/>
          </p:nvSpPr>
          <p:spPr>
            <a:xfrm>
              <a:off x="-578131" y="2566238"/>
              <a:ext cx="3574200" cy="668100"/>
            </a:xfrm>
            <a:prstGeom prst="roundRect">
              <a:avLst>
                <a:gd fmla="val 16667" name="adj"/>
              </a:avLst>
            </a:prstGeom>
            <a:solidFill>
              <a:schemeClr val="accent5"/>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latin typeface="Mada"/>
                  <a:ea typeface="Mada"/>
                  <a:cs typeface="Mada"/>
                  <a:sym typeface="Mada"/>
                </a:rPr>
                <a:t>Bradykinesia: </a:t>
              </a:r>
              <a:r>
                <a:rPr lang="ar" sz="1200">
                  <a:latin typeface="Mada"/>
                  <a:ea typeface="Mada"/>
                  <a:cs typeface="Mada"/>
                  <a:sym typeface="Mada"/>
                </a:rPr>
                <a:t>involuntary slowness of movement </a:t>
              </a:r>
              <a:endParaRPr sz="1200">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Akinesia: severe hypokinesia/when there’s no movement</a:t>
              </a:r>
              <a:endParaRPr sz="1200">
                <a:latin typeface="Mada"/>
                <a:ea typeface="Mada"/>
                <a:cs typeface="Mada"/>
                <a:sym typeface="Mada"/>
              </a:endParaRPr>
            </a:p>
          </p:txBody>
        </p:sp>
        <p:sp>
          <p:nvSpPr>
            <p:cNvPr id="203" name="Google Shape;203;p29"/>
            <p:cNvSpPr/>
            <p:nvPr/>
          </p:nvSpPr>
          <p:spPr>
            <a:xfrm>
              <a:off x="2996194" y="2566238"/>
              <a:ext cx="3574200" cy="668100"/>
            </a:xfrm>
            <a:prstGeom prst="roundRect">
              <a:avLst>
                <a:gd fmla="val 16667" name="adj"/>
              </a:avLst>
            </a:prstGeom>
            <a:solidFill>
              <a:schemeClr val="accent5"/>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200">
                  <a:latin typeface="Mada"/>
                  <a:ea typeface="Mada"/>
                  <a:cs typeface="Mada"/>
                  <a:sym typeface="Mada"/>
                </a:rPr>
                <a:t>Myoclonus, Tremor, Dystonia, Chorea and others</a:t>
              </a:r>
              <a:endParaRPr b="1" sz="1200">
                <a:latin typeface="Mada"/>
                <a:ea typeface="Mada"/>
                <a:cs typeface="Mada"/>
                <a:sym typeface="Mad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nvSpPr>
        <p:spPr>
          <a:xfrm>
            <a:off x="205500" y="1107925"/>
            <a:ext cx="7149000" cy="4421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212121"/>
              </a:buClr>
              <a:buSzPts val="1200"/>
              <a:buFont typeface="Mada"/>
              <a:buChar char="●"/>
            </a:pPr>
            <a:r>
              <a:t/>
            </a:r>
            <a:endParaRPr b="1" sz="1200">
              <a:solidFill>
                <a:srgbClr val="212121"/>
              </a:solidFill>
              <a:latin typeface="Mada"/>
              <a:ea typeface="Mada"/>
              <a:cs typeface="Mada"/>
              <a:sym typeface="Mada"/>
            </a:endParaRPr>
          </a:p>
          <a:p>
            <a:pPr indent="-304800" lvl="0" marL="457200" rtl="0" algn="l">
              <a:spcBef>
                <a:spcPts val="0"/>
              </a:spcBef>
              <a:spcAft>
                <a:spcPts val="0"/>
              </a:spcAft>
              <a:buClr>
                <a:srgbClr val="212121"/>
              </a:buClr>
              <a:buSzPts val="1200"/>
              <a:buFont typeface="Mada"/>
              <a:buChar char="●"/>
            </a:pPr>
            <a:r>
              <a:rPr b="1" lang="ar" sz="1200">
                <a:solidFill>
                  <a:srgbClr val="212121"/>
                </a:solidFill>
                <a:highlight>
                  <a:schemeClr val="accent5"/>
                </a:highlight>
                <a:latin typeface="Mada"/>
                <a:ea typeface="Mada"/>
                <a:cs typeface="Mada"/>
                <a:sym typeface="Mada"/>
              </a:rPr>
              <a:t>Age and gender: </a:t>
            </a:r>
            <a:endParaRPr b="1" sz="1200">
              <a:solidFill>
                <a:srgbClr val="212121"/>
              </a:solidFill>
              <a:highlight>
                <a:schemeClr val="accent5"/>
              </a:highlight>
              <a:latin typeface="Mada"/>
              <a:ea typeface="Mada"/>
              <a:cs typeface="Mada"/>
              <a:sym typeface="Mada"/>
            </a:endParaRPr>
          </a:p>
          <a:p>
            <a:pPr indent="-304800" lvl="1" marL="914400" rtl="0" algn="l">
              <a:lnSpc>
                <a:spcPct val="115000"/>
              </a:lnSpc>
              <a:spcBef>
                <a:spcPts val="0"/>
              </a:spcBef>
              <a:spcAft>
                <a:spcPts val="0"/>
              </a:spcAft>
              <a:buClr>
                <a:srgbClr val="212121"/>
              </a:buClr>
              <a:buSzPts val="1200"/>
              <a:buFont typeface="Mada"/>
              <a:buChar char="○"/>
            </a:pPr>
            <a:r>
              <a:rPr lang="ar" sz="1200">
                <a:solidFill>
                  <a:srgbClr val="212121"/>
                </a:solidFill>
                <a:latin typeface="Mada"/>
                <a:ea typeface="Mada"/>
                <a:cs typeface="Mada"/>
                <a:sym typeface="Mada"/>
              </a:rPr>
              <a:t>Prevalence</a:t>
            </a:r>
            <a:r>
              <a:rPr b="1" lang="ar" sz="1200">
                <a:solidFill>
                  <a:srgbClr val="212121"/>
                </a:solidFill>
                <a:latin typeface="Mada"/>
                <a:ea typeface="Mada"/>
                <a:cs typeface="Mada"/>
                <a:sym typeface="Mada"/>
              </a:rPr>
              <a:t> increases sharply with age</a:t>
            </a:r>
            <a:r>
              <a:rPr lang="ar" sz="1200">
                <a:solidFill>
                  <a:srgbClr val="212121"/>
                </a:solidFill>
                <a:latin typeface="Mada"/>
                <a:ea typeface="Mada"/>
                <a:cs typeface="Mada"/>
                <a:sym typeface="Mada"/>
              </a:rPr>
              <a:t>, particularly over 70 years. Ageing changes are likely to be an important factor in causation. </a:t>
            </a:r>
            <a:endParaRPr sz="1200">
              <a:solidFill>
                <a:srgbClr val="212121"/>
              </a:solidFill>
              <a:latin typeface="Mada"/>
              <a:ea typeface="Mada"/>
              <a:cs typeface="Mada"/>
              <a:sym typeface="Mada"/>
            </a:endParaRPr>
          </a:p>
          <a:p>
            <a:pPr indent="-304800" lvl="1" marL="914400" rtl="0" algn="l">
              <a:lnSpc>
                <a:spcPct val="115000"/>
              </a:lnSpc>
              <a:spcBef>
                <a:spcPts val="0"/>
              </a:spcBef>
              <a:spcAft>
                <a:spcPts val="0"/>
              </a:spcAft>
              <a:buClr>
                <a:srgbClr val="212121"/>
              </a:buClr>
              <a:buSzPts val="1200"/>
              <a:buFont typeface="Mada"/>
              <a:buChar char="○"/>
            </a:pPr>
            <a:r>
              <a:rPr lang="ar" sz="1200">
                <a:solidFill>
                  <a:srgbClr val="212121"/>
                </a:solidFill>
                <a:latin typeface="Mada"/>
                <a:ea typeface="Mada"/>
                <a:cs typeface="Mada"/>
                <a:sym typeface="Mada"/>
              </a:rPr>
              <a:t>Prevalence is higher in </a:t>
            </a:r>
            <a:r>
              <a:rPr b="1" lang="ar" sz="1200">
                <a:solidFill>
                  <a:srgbClr val="212121"/>
                </a:solidFill>
                <a:latin typeface="Mada"/>
                <a:ea typeface="Mada"/>
                <a:cs typeface="Mada"/>
                <a:sym typeface="Mada"/>
              </a:rPr>
              <a:t>men </a:t>
            </a:r>
            <a:r>
              <a:rPr lang="ar" sz="1200">
                <a:solidFill>
                  <a:srgbClr val="212121"/>
                </a:solidFill>
                <a:latin typeface="Mada"/>
                <a:ea typeface="Mada"/>
                <a:cs typeface="Mada"/>
                <a:sym typeface="Mada"/>
              </a:rPr>
              <a:t>(1.5 : 1 male to female).</a:t>
            </a:r>
            <a:endParaRPr sz="1200">
              <a:solidFill>
                <a:srgbClr val="212121"/>
              </a:solidFill>
              <a:latin typeface="Mada"/>
              <a:ea typeface="Mada"/>
              <a:cs typeface="Mada"/>
              <a:sym typeface="Mada"/>
            </a:endParaRPr>
          </a:p>
          <a:p>
            <a:pPr indent="-304800" lvl="0" marL="457200" rtl="0" algn="l">
              <a:spcBef>
                <a:spcPts val="0"/>
              </a:spcBef>
              <a:spcAft>
                <a:spcPts val="0"/>
              </a:spcAft>
              <a:buClr>
                <a:srgbClr val="212121"/>
              </a:buClr>
              <a:buSzPts val="1200"/>
              <a:buFont typeface="Mada"/>
              <a:buChar char="●"/>
            </a:pPr>
            <a:r>
              <a:rPr b="1" lang="ar" sz="1200">
                <a:solidFill>
                  <a:srgbClr val="212121"/>
                </a:solidFill>
                <a:highlight>
                  <a:schemeClr val="accent5"/>
                </a:highlight>
                <a:latin typeface="Mada"/>
                <a:ea typeface="Mada"/>
                <a:cs typeface="Mada"/>
                <a:sym typeface="Mada"/>
              </a:rPr>
              <a:t>Environmental factors:</a:t>
            </a:r>
            <a:r>
              <a:rPr lang="ar" sz="1200">
                <a:solidFill>
                  <a:srgbClr val="212121"/>
                </a:solidFill>
                <a:highlight>
                  <a:schemeClr val="accent5"/>
                </a:highlight>
                <a:latin typeface="Mada"/>
                <a:ea typeface="Mada"/>
                <a:cs typeface="Mada"/>
                <a:sym typeface="Mada"/>
              </a:rPr>
              <a:t> </a:t>
            </a:r>
            <a:endParaRPr sz="1200">
              <a:solidFill>
                <a:srgbClr val="212121"/>
              </a:solidFill>
              <a:highlight>
                <a:schemeClr val="accent5"/>
              </a:highlight>
              <a:latin typeface="Mada"/>
              <a:ea typeface="Mada"/>
              <a:cs typeface="Mada"/>
              <a:sym typeface="Mada"/>
            </a:endParaRPr>
          </a:p>
          <a:p>
            <a:pPr indent="-304800" lvl="1" marL="914400" rtl="0" algn="l">
              <a:lnSpc>
                <a:spcPct val="115000"/>
              </a:lnSpc>
              <a:spcBef>
                <a:spcPts val="0"/>
              </a:spcBef>
              <a:spcAft>
                <a:spcPts val="0"/>
              </a:spcAft>
              <a:buClr>
                <a:srgbClr val="212121"/>
              </a:buClr>
              <a:buSzPts val="1200"/>
              <a:buFont typeface="Mada"/>
              <a:buChar char="○"/>
            </a:pPr>
            <a:r>
              <a:rPr lang="ar" sz="1200">
                <a:solidFill>
                  <a:srgbClr val="212121"/>
                </a:solidFill>
                <a:latin typeface="Mada"/>
                <a:ea typeface="Mada"/>
                <a:cs typeface="Mada"/>
                <a:sym typeface="Mada"/>
              </a:rPr>
              <a:t>small increased risk with rural living and drinking well water</a:t>
            </a:r>
            <a:endParaRPr sz="1200">
              <a:solidFill>
                <a:srgbClr val="212121"/>
              </a:solidFill>
              <a:latin typeface="Mada"/>
              <a:ea typeface="Mada"/>
              <a:cs typeface="Mada"/>
              <a:sym typeface="Mada"/>
            </a:endParaRPr>
          </a:p>
          <a:p>
            <a:pPr indent="-304800" lvl="1" marL="914400" rtl="0" algn="l">
              <a:lnSpc>
                <a:spcPct val="115000"/>
              </a:lnSpc>
              <a:spcBef>
                <a:spcPts val="0"/>
              </a:spcBef>
              <a:spcAft>
                <a:spcPts val="0"/>
              </a:spcAft>
              <a:buClr>
                <a:srgbClr val="212121"/>
              </a:buClr>
              <a:buSzPts val="1200"/>
              <a:buFont typeface="Mada"/>
              <a:buChar char="○"/>
            </a:pPr>
            <a:r>
              <a:rPr b="1" lang="ar" sz="1200">
                <a:solidFill>
                  <a:srgbClr val="212121"/>
                </a:solidFill>
                <a:latin typeface="Mada"/>
                <a:ea typeface="Mada"/>
                <a:cs typeface="Mada"/>
                <a:sym typeface="Mada"/>
              </a:rPr>
              <a:t>Pesticide exposure </a:t>
            </a:r>
            <a:r>
              <a:rPr lang="ar" sz="1200">
                <a:solidFill>
                  <a:srgbClr val="212121"/>
                </a:solidFill>
                <a:latin typeface="Mada"/>
                <a:ea typeface="Mada"/>
                <a:cs typeface="Mada"/>
                <a:sym typeface="Mada"/>
              </a:rPr>
              <a:t>has been implicated and pesticide-induced rodent models of PD exist</a:t>
            </a:r>
            <a:endParaRPr sz="1200">
              <a:solidFill>
                <a:srgbClr val="212121"/>
              </a:solidFill>
              <a:latin typeface="Mada"/>
              <a:ea typeface="Mada"/>
              <a:cs typeface="Mada"/>
              <a:sym typeface="Mada"/>
            </a:endParaRPr>
          </a:p>
          <a:p>
            <a:pPr indent="-304800" lvl="1" marL="914400" rtl="0" algn="l">
              <a:lnSpc>
                <a:spcPct val="115000"/>
              </a:lnSpc>
              <a:spcBef>
                <a:spcPts val="0"/>
              </a:spcBef>
              <a:spcAft>
                <a:spcPts val="0"/>
              </a:spcAft>
              <a:buClr>
                <a:srgbClr val="212121"/>
              </a:buClr>
              <a:buSzPts val="1200"/>
              <a:buFont typeface="Mada"/>
              <a:buChar char="○"/>
            </a:pPr>
            <a:r>
              <a:rPr lang="ar" sz="1200">
                <a:solidFill>
                  <a:srgbClr val="212121"/>
                </a:solidFill>
                <a:latin typeface="Mada"/>
                <a:ea typeface="Mada"/>
                <a:cs typeface="Mada"/>
                <a:sym typeface="Mada"/>
              </a:rPr>
              <a:t>The chemical compound methyl-phenyl tetrahydropyridine</a:t>
            </a:r>
            <a:r>
              <a:rPr b="1" lang="ar" sz="1200">
                <a:solidFill>
                  <a:srgbClr val="212121"/>
                </a:solidFill>
                <a:latin typeface="Mada"/>
                <a:ea typeface="Mada"/>
                <a:cs typeface="Mada"/>
                <a:sym typeface="Mada"/>
              </a:rPr>
              <a:t> (MPTP)</a:t>
            </a:r>
            <a:r>
              <a:rPr lang="ar" sz="1200">
                <a:solidFill>
                  <a:srgbClr val="212121"/>
                </a:solidFill>
                <a:latin typeface="Mada"/>
                <a:ea typeface="Mada"/>
                <a:cs typeface="Mada"/>
                <a:sym typeface="Mada"/>
              </a:rPr>
              <a:t>, a </a:t>
            </a:r>
            <a:r>
              <a:rPr b="1" lang="ar" sz="1200">
                <a:solidFill>
                  <a:srgbClr val="212121"/>
                </a:solidFill>
                <a:latin typeface="Mada"/>
                <a:ea typeface="Mada"/>
                <a:cs typeface="Mada"/>
                <a:sym typeface="Mada"/>
              </a:rPr>
              <a:t>potent mitochondrial toxin</a:t>
            </a:r>
            <a:r>
              <a:rPr lang="ar" sz="1200">
                <a:solidFill>
                  <a:srgbClr val="212121"/>
                </a:solidFill>
                <a:latin typeface="Mada"/>
                <a:ea typeface="Mada"/>
                <a:cs typeface="Mada"/>
                <a:sym typeface="Mada"/>
              </a:rPr>
              <a:t>, causes severe parkinsonism, leading to suggestions that oxidative stress may be a factor leading to neuronal cell death in idiopathic PD</a:t>
            </a:r>
            <a:endParaRPr sz="1200">
              <a:solidFill>
                <a:srgbClr val="212121"/>
              </a:solidFill>
              <a:latin typeface="Mada"/>
              <a:ea typeface="Mada"/>
              <a:cs typeface="Mada"/>
              <a:sym typeface="Mada"/>
            </a:endParaRPr>
          </a:p>
          <a:p>
            <a:pPr indent="-304800" lvl="1" marL="914400" rtl="0" algn="l">
              <a:lnSpc>
                <a:spcPct val="115000"/>
              </a:lnSpc>
              <a:spcBef>
                <a:spcPts val="0"/>
              </a:spcBef>
              <a:spcAft>
                <a:spcPts val="0"/>
              </a:spcAft>
              <a:buClr>
                <a:srgbClr val="212121"/>
              </a:buClr>
              <a:buSzPts val="1200"/>
              <a:buFont typeface="Mada"/>
              <a:buChar char="○"/>
            </a:pPr>
            <a:r>
              <a:rPr lang="ar" sz="1200">
                <a:solidFill>
                  <a:srgbClr val="212121"/>
                </a:solidFill>
                <a:latin typeface="Mada"/>
                <a:ea typeface="Mada"/>
                <a:cs typeface="Mada"/>
                <a:sym typeface="Mada"/>
              </a:rPr>
              <a:t>Studies consistently show that </a:t>
            </a:r>
            <a:r>
              <a:rPr b="1" lang="ar" sz="1200">
                <a:solidFill>
                  <a:srgbClr val="212121"/>
                </a:solidFill>
                <a:latin typeface="Mada"/>
                <a:ea typeface="Mada"/>
                <a:cs typeface="Mada"/>
                <a:sym typeface="Mada"/>
              </a:rPr>
              <a:t>non-smokers have a higher risk </a:t>
            </a:r>
            <a:r>
              <a:rPr lang="ar" sz="1200">
                <a:solidFill>
                  <a:srgbClr val="212121"/>
                </a:solidFill>
                <a:latin typeface="Mada"/>
                <a:ea typeface="Mada"/>
                <a:cs typeface="Mada"/>
                <a:sym typeface="Mada"/>
              </a:rPr>
              <a:t>of PD than smokers.</a:t>
            </a:r>
            <a:endParaRPr b="1" sz="1200">
              <a:solidFill>
                <a:schemeClr val="dk1"/>
              </a:solidFill>
              <a:latin typeface="Mada"/>
              <a:ea typeface="Mada"/>
              <a:cs typeface="Mada"/>
              <a:sym typeface="Mada"/>
            </a:endParaRPr>
          </a:p>
        </p:txBody>
      </p:sp>
      <p:sp>
        <p:nvSpPr>
          <p:cNvPr id="209" name="Google Shape;209;p30"/>
          <p:cNvSpPr/>
          <p:nvPr/>
        </p:nvSpPr>
        <p:spPr>
          <a:xfrm>
            <a:off x="491475" y="7581900"/>
            <a:ext cx="6829200" cy="2790900"/>
          </a:xfrm>
          <a:prstGeom prst="roundRect">
            <a:avLst>
              <a:gd fmla="val 25725" name="adj"/>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sz="1100">
              <a:solidFill>
                <a:srgbClr val="6AA84F"/>
              </a:solidFill>
              <a:latin typeface="Mada"/>
              <a:ea typeface="Mada"/>
              <a:cs typeface="Mada"/>
              <a:sym typeface="Mada"/>
            </a:endParaRPr>
          </a:p>
        </p:txBody>
      </p:sp>
      <p:grpSp>
        <p:nvGrpSpPr>
          <p:cNvPr id="210" name="Google Shape;210;p30"/>
          <p:cNvGrpSpPr/>
          <p:nvPr/>
        </p:nvGrpSpPr>
        <p:grpSpPr>
          <a:xfrm>
            <a:off x="1355300" y="0"/>
            <a:ext cx="5085300" cy="600250"/>
            <a:chOff x="1355300" y="0"/>
            <a:chExt cx="5085300" cy="600250"/>
          </a:xfrm>
        </p:grpSpPr>
        <p:cxnSp>
          <p:nvCxnSpPr>
            <p:cNvPr id="211" name="Google Shape;211;p3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12" name="Google Shape;212;p3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Parkinson’s disease</a:t>
              </a:r>
              <a:endParaRPr b="1" sz="2600">
                <a:latin typeface="Mada"/>
                <a:ea typeface="Mada"/>
                <a:cs typeface="Mada"/>
                <a:sym typeface="Mada"/>
              </a:endParaRPr>
            </a:p>
          </p:txBody>
        </p:sp>
      </p:grpSp>
      <p:sp>
        <p:nvSpPr>
          <p:cNvPr id="213" name="Google Shape;213;p30"/>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14" name="Google Shape;214;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pSp>
        <p:nvGrpSpPr>
          <p:cNvPr id="215" name="Google Shape;215;p30"/>
          <p:cNvGrpSpPr/>
          <p:nvPr/>
        </p:nvGrpSpPr>
        <p:grpSpPr>
          <a:xfrm>
            <a:off x="218400" y="7363905"/>
            <a:ext cx="3975121" cy="492312"/>
            <a:chOff x="3333238" y="1319450"/>
            <a:chExt cx="3975121" cy="492312"/>
          </a:xfrm>
        </p:grpSpPr>
        <p:sp>
          <p:nvSpPr>
            <p:cNvPr id="216" name="Google Shape;216;p30"/>
            <p:cNvSpPr/>
            <p:nvPr/>
          </p:nvSpPr>
          <p:spPr>
            <a:xfrm>
              <a:off x="3346559" y="1349900"/>
              <a:ext cx="3961800" cy="4314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rgbClr val="1C4588"/>
                  </a:solidFill>
                  <a:latin typeface="Mada"/>
                  <a:ea typeface="Mada"/>
                  <a:cs typeface="Mada"/>
                  <a:sym typeface="Mada"/>
                </a:rPr>
                <a:t>Prodromal pre-motor symptoms</a:t>
              </a:r>
              <a:r>
                <a:rPr lang="ar" sz="1200">
                  <a:solidFill>
                    <a:srgbClr val="1C4588"/>
                  </a:solidFill>
                  <a:latin typeface="Mada"/>
                  <a:ea typeface="Mada"/>
                  <a:cs typeface="Mada"/>
                  <a:sym typeface="Mada"/>
                </a:rPr>
                <a:t> </a:t>
              </a:r>
              <a:endParaRPr/>
            </a:p>
          </p:txBody>
        </p:sp>
        <p:sp>
          <p:nvSpPr>
            <p:cNvPr id="217" name="Google Shape;217;p30"/>
            <p:cNvSpPr/>
            <p:nvPr/>
          </p:nvSpPr>
          <p:spPr>
            <a:xfrm rot="10800000">
              <a:off x="3333238" y="1319450"/>
              <a:ext cx="492214" cy="492312"/>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30"/>
          <p:cNvGrpSpPr/>
          <p:nvPr/>
        </p:nvGrpSpPr>
        <p:grpSpPr>
          <a:xfrm>
            <a:off x="284275" y="904840"/>
            <a:ext cx="3050100" cy="445800"/>
            <a:chOff x="284175" y="8327315"/>
            <a:chExt cx="3050100" cy="445800"/>
          </a:xfrm>
        </p:grpSpPr>
        <p:sp>
          <p:nvSpPr>
            <p:cNvPr id="219" name="Google Shape;219;p30"/>
            <p:cNvSpPr/>
            <p:nvPr/>
          </p:nvSpPr>
          <p:spPr>
            <a:xfrm rot="5400000">
              <a:off x="1581417" y="7030115"/>
              <a:ext cx="445800" cy="3040200"/>
            </a:xfrm>
            <a:prstGeom prst="roundRect">
              <a:avLst>
                <a:gd fmla="val 50000" name="adj"/>
              </a:avLst>
            </a:prstGeom>
            <a:solidFill>
              <a:srgbClr val="C6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20" name="Google Shape;220;p30"/>
            <p:cNvSpPr txBox="1"/>
            <p:nvPr/>
          </p:nvSpPr>
          <p:spPr>
            <a:xfrm>
              <a:off x="284175" y="8392485"/>
              <a:ext cx="3050100" cy="312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b="1">
                <a:solidFill>
                  <a:srgbClr val="1C4587"/>
                </a:solidFill>
                <a:latin typeface="Mada"/>
                <a:ea typeface="Mada"/>
                <a:cs typeface="Mada"/>
                <a:sym typeface="Mada"/>
              </a:endParaRPr>
            </a:p>
            <a:p>
              <a:pPr indent="0" lvl="0" marL="0" rtl="0" algn="ctr">
                <a:lnSpc>
                  <a:spcPct val="115000"/>
                </a:lnSpc>
                <a:spcBef>
                  <a:spcPts val="0"/>
                </a:spcBef>
                <a:spcAft>
                  <a:spcPts val="0"/>
                </a:spcAft>
                <a:buClr>
                  <a:srgbClr val="000000"/>
                </a:buClr>
                <a:buSzPts val="1100"/>
                <a:buFont typeface="Arial"/>
                <a:buNone/>
              </a:pPr>
              <a:r>
                <a:rPr b="1" lang="ar">
                  <a:solidFill>
                    <a:srgbClr val="1C4587"/>
                  </a:solidFill>
                  <a:latin typeface="Mada"/>
                  <a:ea typeface="Mada"/>
                  <a:cs typeface="Mada"/>
                  <a:sym typeface="Mada"/>
                </a:rPr>
                <a:t>Risk factors</a:t>
              </a:r>
              <a:r>
                <a:rPr b="1" i="1" lang="ar">
                  <a:solidFill>
                    <a:srgbClr val="1C4587"/>
                  </a:solidFill>
                  <a:latin typeface="Mada"/>
                  <a:ea typeface="Mada"/>
                  <a:cs typeface="Mada"/>
                  <a:sym typeface="Mada"/>
                </a:rPr>
                <a:t> </a:t>
              </a:r>
              <a:endParaRPr b="1" i="1">
                <a:solidFill>
                  <a:srgbClr val="1C4587"/>
                </a:solidFill>
                <a:latin typeface="Mada"/>
                <a:ea typeface="Mada"/>
                <a:cs typeface="Mada"/>
                <a:sym typeface="Mada"/>
              </a:endParaRPr>
            </a:p>
            <a:p>
              <a:pPr indent="0" lvl="0" marL="0" marR="0" rtl="0" algn="ctr">
                <a:lnSpc>
                  <a:spcPct val="115000"/>
                </a:lnSpc>
                <a:spcBef>
                  <a:spcPts val="0"/>
                </a:spcBef>
                <a:spcAft>
                  <a:spcPts val="0"/>
                </a:spcAft>
                <a:buClr>
                  <a:srgbClr val="000000"/>
                </a:buClr>
                <a:buSzPts val="1200"/>
                <a:buFont typeface="Arial"/>
                <a:buNone/>
              </a:pPr>
              <a:r>
                <a:t/>
              </a:r>
              <a:endParaRPr b="1">
                <a:solidFill>
                  <a:srgbClr val="1C4587"/>
                </a:solidFill>
                <a:latin typeface="Mada"/>
                <a:ea typeface="Mada"/>
                <a:cs typeface="Mada"/>
                <a:sym typeface="Mada"/>
              </a:endParaRPr>
            </a:p>
          </p:txBody>
        </p:sp>
      </p:grpSp>
      <p:sp>
        <p:nvSpPr>
          <p:cNvPr id="221" name="Google Shape;221;p30"/>
          <p:cNvSpPr txBox="1"/>
          <p:nvPr/>
        </p:nvSpPr>
        <p:spPr>
          <a:xfrm>
            <a:off x="216150" y="5610988"/>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Clinical features </a:t>
            </a:r>
            <a:endParaRPr b="1" sz="2200">
              <a:highlight>
                <a:schemeClr val="accent5"/>
              </a:highlight>
              <a:latin typeface="Mada"/>
              <a:ea typeface="Mada"/>
              <a:cs typeface="Mada"/>
              <a:sym typeface="Mada"/>
            </a:endParaRPr>
          </a:p>
        </p:txBody>
      </p:sp>
      <p:sp>
        <p:nvSpPr>
          <p:cNvPr id="222" name="Google Shape;222;p30"/>
          <p:cNvSpPr txBox="1"/>
          <p:nvPr/>
        </p:nvSpPr>
        <p:spPr>
          <a:xfrm>
            <a:off x="220650" y="6061600"/>
            <a:ext cx="7123200" cy="1242900"/>
          </a:xfrm>
          <a:prstGeom prst="rect">
            <a:avLst/>
          </a:prstGeom>
          <a:noFill/>
          <a:ln>
            <a:noFill/>
          </a:ln>
        </p:spPr>
        <p:txBody>
          <a:bodyPr anchorCtr="0" anchor="ctr" bIns="91425" lIns="91425" spcFirstLastPara="1" rIns="91425" wrap="square" tIns="91425">
            <a:noAutofit/>
          </a:bodyPr>
          <a:lstStyle/>
          <a:p>
            <a:pPr indent="-304800" lvl="1" marL="9144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A</a:t>
            </a:r>
            <a:r>
              <a:rPr lang="ar" sz="1200">
                <a:solidFill>
                  <a:srgbClr val="1C4588"/>
                </a:solidFill>
                <a:latin typeface="Mada"/>
                <a:ea typeface="Mada"/>
                <a:cs typeface="Mada"/>
                <a:sym typeface="Mada"/>
              </a:rPr>
              <a:t>lmost always presents with the typical motor symptoms </a:t>
            </a:r>
            <a:r>
              <a:rPr lang="ar" sz="1200">
                <a:solidFill>
                  <a:srgbClr val="1C4587"/>
                </a:solidFill>
                <a:latin typeface="Mada"/>
                <a:ea typeface="Mada"/>
                <a:cs typeface="Mada"/>
                <a:sym typeface="Mada"/>
              </a:rPr>
              <a:t>of </a:t>
            </a:r>
            <a:r>
              <a:rPr b="1" lang="ar" sz="1200">
                <a:solidFill>
                  <a:srgbClr val="CC0000"/>
                </a:solidFill>
                <a:latin typeface="Mada"/>
                <a:ea typeface="Mada"/>
                <a:cs typeface="Mada"/>
                <a:sym typeface="Mada"/>
              </a:rPr>
              <a:t>tremor and slowness of movement </a:t>
            </a:r>
            <a:r>
              <a:rPr lang="ar" sz="1200">
                <a:solidFill>
                  <a:srgbClr val="1C4588"/>
                </a:solidFill>
                <a:latin typeface="Mada"/>
                <a:ea typeface="Mada"/>
                <a:cs typeface="Mada"/>
                <a:sym typeface="Mada"/>
              </a:rPr>
              <a:t>but it is likely that the </a:t>
            </a:r>
            <a:r>
              <a:rPr b="1" lang="ar" sz="1200">
                <a:solidFill>
                  <a:srgbClr val="1C4588"/>
                </a:solidFill>
                <a:latin typeface="Mada"/>
                <a:ea typeface="Mada"/>
                <a:cs typeface="Mada"/>
                <a:sym typeface="Mada"/>
              </a:rPr>
              <a:t>pathological process starts many years before these symptoms develop.</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By the time of first presentation, on average </a:t>
            </a:r>
            <a:r>
              <a:rPr b="1" lang="ar" sz="1200">
                <a:solidFill>
                  <a:srgbClr val="1C4588"/>
                </a:solidFill>
                <a:latin typeface="Mada"/>
                <a:ea typeface="Mada"/>
                <a:cs typeface="Mada"/>
                <a:sym typeface="Mada"/>
              </a:rPr>
              <a:t>70% </a:t>
            </a:r>
            <a:r>
              <a:rPr lang="ar" sz="1200">
                <a:solidFill>
                  <a:srgbClr val="1C4588"/>
                </a:solidFill>
                <a:latin typeface="Mada"/>
                <a:ea typeface="Mada"/>
                <a:cs typeface="Mada"/>
                <a:sym typeface="Mada"/>
              </a:rPr>
              <a:t>of dopaminergic nigrostriatal cells have </a:t>
            </a:r>
            <a:r>
              <a:rPr b="1" lang="ar" sz="1200">
                <a:solidFill>
                  <a:srgbClr val="1C4588"/>
                </a:solidFill>
                <a:latin typeface="Mada"/>
                <a:ea typeface="Mada"/>
                <a:cs typeface="Mada"/>
                <a:sym typeface="Mada"/>
              </a:rPr>
              <a:t>already been lost.</a:t>
            </a:r>
            <a:endParaRPr b="1"/>
          </a:p>
        </p:txBody>
      </p:sp>
      <p:pic>
        <p:nvPicPr>
          <p:cNvPr id="223" name="Google Shape;223;p30"/>
          <p:cNvPicPr preferRelativeResize="0"/>
          <p:nvPr/>
        </p:nvPicPr>
        <p:blipFill>
          <a:blip r:embed="rId3">
            <a:alphaModFix/>
          </a:blip>
          <a:stretch>
            <a:fillRect/>
          </a:stretch>
        </p:blipFill>
        <p:spPr>
          <a:xfrm>
            <a:off x="283825" y="7412843"/>
            <a:ext cx="321950" cy="394425"/>
          </a:xfrm>
          <a:prstGeom prst="rect">
            <a:avLst/>
          </a:prstGeom>
          <a:noFill/>
          <a:ln>
            <a:noFill/>
          </a:ln>
        </p:spPr>
      </p:pic>
      <p:pic>
        <p:nvPicPr>
          <p:cNvPr id="224" name="Google Shape;224;p30"/>
          <p:cNvPicPr preferRelativeResize="0"/>
          <p:nvPr/>
        </p:nvPicPr>
        <p:blipFill rotWithShape="1">
          <a:blip r:embed="rId4">
            <a:alphaModFix/>
          </a:blip>
          <a:srcRect b="7606" l="7949" r="18439" t="8809"/>
          <a:stretch/>
        </p:blipFill>
        <p:spPr>
          <a:xfrm>
            <a:off x="5211100" y="3774050"/>
            <a:ext cx="2109573" cy="1657252"/>
          </a:xfrm>
          <a:prstGeom prst="rect">
            <a:avLst/>
          </a:prstGeom>
          <a:noFill/>
          <a:ln>
            <a:noFill/>
          </a:ln>
        </p:spPr>
      </p:pic>
      <p:sp>
        <p:nvSpPr>
          <p:cNvPr id="225" name="Google Shape;225;p30"/>
          <p:cNvSpPr txBox="1"/>
          <p:nvPr/>
        </p:nvSpPr>
        <p:spPr>
          <a:xfrm>
            <a:off x="491475" y="7807275"/>
            <a:ext cx="6717600" cy="2419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Patients develop a variety of non-specific non-motor symptoms during the approximately</a:t>
            </a:r>
            <a:r>
              <a:rPr b="1" lang="ar" sz="1200">
                <a:solidFill>
                  <a:srgbClr val="1C4588"/>
                </a:solidFill>
                <a:latin typeface="Mada"/>
                <a:ea typeface="Mada"/>
                <a:cs typeface="Mada"/>
                <a:sym typeface="Mada"/>
              </a:rPr>
              <a:t> 7 years</a:t>
            </a:r>
            <a:r>
              <a:rPr lang="ar" sz="1200">
                <a:solidFill>
                  <a:srgbClr val="1C4588"/>
                </a:solidFill>
                <a:latin typeface="Mada"/>
                <a:ea typeface="Mada"/>
                <a:cs typeface="Mada"/>
                <a:sym typeface="Mada"/>
              </a:rPr>
              <a:t>, sometimes longer, </a:t>
            </a:r>
            <a:r>
              <a:rPr b="1" lang="ar" sz="1200">
                <a:solidFill>
                  <a:srgbClr val="1C4588"/>
                </a:solidFill>
                <a:latin typeface="Mada"/>
                <a:ea typeface="Mada"/>
                <a:cs typeface="Mada"/>
                <a:sym typeface="Mada"/>
              </a:rPr>
              <a:t>before the motor symptoms</a:t>
            </a:r>
            <a:r>
              <a:rPr lang="ar" sz="1200">
                <a:solidFill>
                  <a:srgbClr val="1C4588"/>
                </a:solidFill>
                <a:latin typeface="Mada"/>
                <a:ea typeface="Mada"/>
                <a:cs typeface="Mada"/>
                <a:sym typeface="Mada"/>
              </a:rPr>
              <a:t> become manifest.</a:t>
            </a:r>
            <a:r>
              <a:rPr b="1" lang="ar" sz="1200">
                <a:solidFill>
                  <a:srgbClr val="1C4588"/>
                </a:solidFill>
                <a:latin typeface="Mada"/>
                <a:ea typeface="Mada"/>
                <a:cs typeface="Mada"/>
                <a:sym typeface="Mada"/>
              </a:rPr>
              <a:t> </a:t>
            </a:r>
            <a:r>
              <a:rPr lang="ar" sz="1200">
                <a:solidFill>
                  <a:srgbClr val="1C4588"/>
                </a:solidFill>
                <a:latin typeface="Mada"/>
                <a:ea typeface="Mada"/>
                <a:cs typeface="Mada"/>
                <a:sym typeface="Mada"/>
              </a:rPr>
              <a:t>including:</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b="1" lang="ar" sz="1200">
                <a:solidFill>
                  <a:schemeClr val="dk1"/>
                </a:solidFill>
                <a:latin typeface="Mada"/>
                <a:ea typeface="Mada"/>
                <a:cs typeface="Mada"/>
                <a:sym typeface="Mada"/>
              </a:rPr>
              <a:t>Ansomia</a:t>
            </a:r>
            <a:r>
              <a:rPr lang="ar" sz="1200">
                <a:solidFill>
                  <a:srgbClr val="1C4588"/>
                </a:solidFill>
                <a:latin typeface="Mada"/>
                <a:ea typeface="Mada"/>
                <a:cs typeface="Mada"/>
                <a:sym typeface="Mada"/>
              </a:rPr>
              <a:t> </a:t>
            </a:r>
            <a:r>
              <a:rPr lang="ar" sz="1100">
                <a:solidFill>
                  <a:srgbClr val="6AA84F"/>
                </a:solidFill>
                <a:latin typeface="Mada"/>
                <a:ea typeface="Mada"/>
                <a:cs typeface="Mada"/>
                <a:sym typeface="Mada"/>
              </a:rPr>
              <a:t>a slowly progressive loss of smell which might happen decades before Parkinson’s develops</a:t>
            </a:r>
            <a:r>
              <a:rPr lang="ar" sz="1200">
                <a:solidFill>
                  <a:srgbClr val="1C4588"/>
                </a:solidFill>
                <a:latin typeface="Mada"/>
                <a:ea typeface="Mada"/>
                <a:cs typeface="Mada"/>
                <a:sym typeface="Mada"/>
              </a:rPr>
              <a:t> (olfactory bulb is one of the first structures to be affected).</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100">
                <a:solidFill>
                  <a:schemeClr val="accent6"/>
                </a:solidFill>
                <a:latin typeface="Mada"/>
                <a:ea typeface="Mada"/>
                <a:cs typeface="Mada"/>
                <a:sym typeface="Mada"/>
              </a:rPr>
              <a:t>REMBD</a:t>
            </a:r>
            <a:r>
              <a:rPr lang="ar" sz="1100">
                <a:solidFill>
                  <a:schemeClr val="dk1"/>
                </a:solidFill>
                <a:latin typeface="Mada"/>
                <a:ea typeface="Mada"/>
                <a:cs typeface="Mada"/>
                <a:sym typeface="Mada"/>
              </a:rPr>
              <a:t> </a:t>
            </a:r>
            <a:r>
              <a:rPr lang="ar" sz="1100">
                <a:solidFill>
                  <a:srgbClr val="6AA84F"/>
                </a:solidFill>
                <a:latin typeface="Mada"/>
                <a:ea typeface="Mada"/>
                <a:cs typeface="Mada"/>
                <a:sym typeface="Mada"/>
              </a:rPr>
              <a:t>“Rapid Eye Movement Behavior Disorder” - normally, while someone is sleeping &amp; having dreams, their body paralyzes so they do not act out these dreams. Sometimes, REMBD even precedes Parkinsonism, &amp; the patient starts to physically act out their dreams in bed, so their partner in bed might complain about that person yelling/punching them in sleep.</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Autonomic dysfunction </a:t>
            </a:r>
            <a:r>
              <a:rPr lang="ar" sz="1100">
                <a:solidFill>
                  <a:srgbClr val="6AA84F"/>
                </a:solidFill>
                <a:latin typeface="Mada"/>
                <a:ea typeface="Mada"/>
                <a:cs typeface="Mada"/>
                <a:sym typeface="Mada"/>
              </a:rPr>
              <a:t>such as postural hypotension, erectile dysfunction, urinary incontinence, &amp; constipation (constipation is usually chronic in these patients even before the disease starts)</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Depression/anxiety</a:t>
            </a:r>
            <a:r>
              <a:rPr b="1" lang="ar" sz="1100">
                <a:solidFill>
                  <a:schemeClr val="dk1"/>
                </a:solidFill>
                <a:latin typeface="Mada"/>
                <a:ea typeface="Mada"/>
                <a:cs typeface="Mada"/>
                <a:sym typeface="Mada"/>
              </a:rPr>
              <a:t> </a:t>
            </a:r>
            <a:r>
              <a:rPr lang="ar" sz="1200">
                <a:solidFill>
                  <a:srgbClr val="1C4588"/>
                </a:solidFill>
                <a:latin typeface="Mada"/>
                <a:ea typeface="Mada"/>
                <a:cs typeface="Mada"/>
                <a:sym typeface="Mada"/>
              </a:rPr>
              <a:t>(50%) </a:t>
            </a:r>
            <a:endParaRPr/>
          </a:p>
        </p:txBody>
      </p:sp>
      <p:sp>
        <p:nvSpPr>
          <p:cNvPr id="226" name="Google Shape;226;p30"/>
          <p:cNvSpPr txBox="1"/>
          <p:nvPr/>
        </p:nvSpPr>
        <p:spPr>
          <a:xfrm>
            <a:off x="220650" y="3571875"/>
            <a:ext cx="5085300" cy="19578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highlight>
                  <a:schemeClr val="accent5"/>
                </a:highlight>
                <a:latin typeface="Mada"/>
                <a:ea typeface="Mada"/>
                <a:cs typeface="Mada"/>
                <a:sym typeface="Mada"/>
              </a:rPr>
              <a:t>Genetics:</a:t>
            </a:r>
            <a:r>
              <a:rPr lang="ar" sz="1200">
                <a:solidFill>
                  <a:schemeClr val="dk1"/>
                </a:solidFill>
                <a:highlight>
                  <a:schemeClr val="accent5"/>
                </a:highlight>
                <a:latin typeface="Mada"/>
                <a:ea typeface="Mada"/>
                <a:cs typeface="Mada"/>
                <a:sym typeface="Mada"/>
              </a:rPr>
              <a:t> </a:t>
            </a:r>
            <a:endParaRPr sz="1200">
              <a:solidFill>
                <a:schemeClr val="dk1"/>
              </a:solidFill>
              <a:highlight>
                <a:schemeClr val="accent5"/>
              </a:highlight>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Not usually familial but twin studies show there is a </a:t>
            </a:r>
            <a:r>
              <a:rPr b="1" lang="ar" sz="1200">
                <a:solidFill>
                  <a:schemeClr val="dk1"/>
                </a:solidFill>
                <a:latin typeface="Mada"/>
                <a:ea typeface="Mada"/>
                <a:cs typeface="Mada"/>
                <a:sym typeface="Mada"/>
              </a:rPr>
              <a:t>significant genetic component in early-onset PD (onset before 40)</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Most of these are rare but together they account for a large proportion of early-onset and familial PD, and a small proportion (perhaps 1–2%), of sporadic late-onset cases.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Main significance of the </a:t>
            </a:r>
            <a:r>
              <a:rPr b="1" i="1" lang="ar" sz="1200">
                <a:solidFill>
                  <a:schemeClr val="dk1"/>
                </a:solidFill>
                <a:latin typeface="Mada"/>
                <a:ea typeface="Mada"/>
                <a:cs typeface="Mada"/>
                <a:sym typeface="Mada"/>
              </a:rPr>
              <a:t>PARK </a:t>
            </a:r>
            <a:r>
              <a:rPr b="1" lang="ar" sz="1200">
                <a:solidFill>
                  <a:schemeClr val="dk1"/>
                </a:solidFill>
                <a:latin typeface="Mada"/>
                <a:ea typeface="Mada"/>
                <a:cs typeface="Mada"/>
                <a:sym typeface="Mada"/>
              </a:rPr>
              <a:t>genes is that they provide insights into the pathophysiological mechanisms </a:t>
            </a:r>
            <a:r>
              <a:rPr lang="ar" sz="1200">
                <a:solidFill>
                  <a:schemeClr val="dk1"/>
                </a:solidFill>
                <a:latin typeface="Mada"/>
                <a:ea typeface="Mada"/>
                <a:cs typeface="Mada"/>
                <a:sym typeface="Mada"/>
              </a:rPr>
              <a:t>underlying PD that may be relevant to sporadic cases.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pSp>
        <p:nvGrpSpPr>
          <p:cNvPr id="231" name="Google Shape;231;p31"/>
          <p:cNvGrpSpPr/>
          <p:nvPr/>
        </p:nvGrpSpPr>
        <p:grpSpPr>
          <a:xfrm>
            <a:off x="323288" y="1303029"/>
            <a:ext cx="7015512" cy="9238525"/>
            <a:chOff x="313113" y="876925"/>
            <a:chExt cx="7015512" cy="9238525"/>
          </a:xfrm>
        </p:grpSpPr>
        <p:sp>
          <p:nvSpPr>
            <p:cNvPr id="232" name="Google Shape;232;p31"/>
            <p:cNvSpPr/>
            <p:nvPr/>
          </p:nvSpPr>
          <p:spPr>
            <a:xfrm>
              <a:off x="313125" y="986150"/>
              <a:ext cx="7015500" cy="9129300"/>
            </a:xfrm>
            <a:prstGeom prst="roundRect">
              <a:avLst>
                <a:gd fmla="val 10963" name="adj"/>
              </a:avLst>
            </a:prstGeom>
            <a:noFill/>
            <a:ln cap="flat" cmpd="sng" w="1905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sz="1200">
                <a:solidFill>
                  <a:srgbClr val="1C4588"/>
                </a:solidFill>
                <a:latin typeface="Mada"/>
                <a:ea typeface="Mada"/>
                <a:cs typeface="Mada"/>
                <a:sym typeface="Mada"/>
              </a:endParaRPr>
            </a:p>
          </p:txBody>
        </p:sp>
        <p:grpSp>
          <p:nvGrpSpPr>
            <p:cNvPr id="233" name="Google Shape;233;p31"/>
            <p:cNvGrpSpPr/>
            <p:nvPr/>
          </p:nvGrpSpPr>
          <p:grpSpPr>
            <a:xfrm>
              <a:off x="313113" y="876925"/>
              <a:ext cx="3470812" cy="492312"/>
              <a:chOff x="3333238" y="1319450"/>
              <a:chExt cx="3470812" cy="492312"/>
            </a:xfrm>
          </p:grpSpPr>
          <p:sp>
            <p:nvSpPr>
              <p:cNvPr id="234" name="Google Shape;234;p31"/>
              <p:cNvSpPr/>
              <p:nvPr/>
            </p:nvSpPr>
            <p:spPr>
              <a:xfrm>
                <a:off x="3346550" y="1349913"/>
                <a:ext cx="3457500" cy="4314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rgbClr val="1C4588"/>
                    </a:solidFill>
                    <a:latin typeface="Mada"/>
                    <a:ea typeface="Mada"/>
                    <a:cs typeface="Mada"/>
                    <a:sym typeface="Mada"/>
                  </a:rPr>
                  <a:t>Motor symptoms</a:t>
                </a:r>
                <a:r>
                  <a:rPr lang="ar" sz="1200">
                    <a:solidFill>
                      <a:srgbClr val="1C4588"/>
                    </a:solidFill>
                    <a:latin typeface="Mada"/>
                    <a:ea typeface="Mada"/>
                    <a:cs typeface="Mada"/>
                    <a:sym typeface="Mada"/>
                  </a:rPr>
                  <a:t> </a:t>
                </a:r>
                <a:endParaRPr/>
              </a:p>
            </p:txBody>
          </p:sp>
          <p:sp>
            <p:nvSpPr>
              <p:cNvPr id="235" name="Google Shape;235;p31"/>
              <p:cNvSpPr/>
              <p:nvPr/>
            </p:nvSpPr>
            <p:spPr>
              <a:xfrm rot="10800000">
                <a:off x="3333238" y="1319450"/>
                <a:ext cx="492214" cy="492312"/>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6" name="Google Shape;236;p31"/>
            <p:cNvPicPr preferRelativeResize="0"/>
            <p:nvPr/>
          </p:nvPicPr>
          <p:blipFill>
            <a:blip r:embed="rId3">
              <a:alphaModFix/>
            </a:blip>
            <a:stretch>
              <a:fillRect/>
            </a:stretch>
          </p:blipFill>
          <p:spPr>
            <a:xfrm flipH="1">
              <a:off x="398850" y="958213"/>
              <a:ext cx="329725" cy="329725"/>
            </a:xfrm>
            <a:prstGeom prst="rect">
              <a:avLst/>
            </a:prstGeom>
            <a:noFill/>
            <a:ln>
              <a:noFill/>
            </a:ln>
          </p:spPr>
        </p:pic>
      </p:grpSp>
      <p:sp>
        <p:nvSpPr>
          <p:cNvPr id="237" name="Google Shape;237;p31"/>
          <p:cNvSpPr txBox="1"/>
          <p:nvPr/>
        </p:nvSpPr>
        <p:spPr>
          <a:xfrm>
            <a:off x="272250" y="1448700"/>
            <a:ext cx="7015500" cy="9119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200"/>
              </a:spcBef>
              <a:spcAft>
                <a:spcPts val="0"/>
              </a:spcAft>
              <a:buNone/>
            </a:pPr>
            <a:r>
              <a:t/>
            </a:r>
            <a:endParaRPr sz="1200">
              <a:solidFill>
                <a:srgbClr val="1C4588"/>
              </a:solidFill>
              <a:latin typeface="Mada"/>
              <a:ea typeface="Mada"/>
              <a:cs typeface="Mada"/>
              <a:sym typeface="Mada"/>
            </a:endParaRPr>
          </a:p>
          <a:p>
            <a:pPr indent="-304800" lvl="0" marL="457200" rtl="0" algn="l">
              <a:lnSpc>
                <a:spcPct val="100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These develop slowly and insidiously, and are often initially attributed to ‘old age’ by patients.</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Idiopathic PD is almost always more prominent initially on one side, </a:t>
            </a:r>
            <a:r>
              <a:rPr lang="ar" sz="1200">
                <a:solidFill>
                  <a:srgbClr val="6AA84F"/>
                </a:solidFill>
                <a:latin typeface="Mada"/>
                <a:ea typeface="Mada"/>
                <a:cs typeface="Mada"/>
                <a:sym typeface="Mada"/>
              </a:rPr>
              <a:t>a purely symmetrical tremor is probably something else but it can happen in Parkinson's disease.</a:t>
            </a:r>
            <a:endParaRPr sz="1200">
              <a:solidFill>
                <a:srgbClr val="6AA84F"/>
              </a:solidFill>
              <a:latin typeface="Mada"/>
              <a:ea typeface="Mada"/>
              <a:cs typeface="Mada"/>
              <a:sym typeface="Mada"/>
            </a:endParaRPr>
          </a:p>
          <a:p>
            <a:pPr indent="-304800" lvl="0" marL="457200" rtl="0" algn="l">
              <a:lnSpc>
                <a:spcPct val="100000"/>
              </a:lnSpc>
              <a:spcBef>
                <a:spcPts val="1000"/>
              </a:spcBef>
              <a:spcAft>
                <a:spcPts val="0"/>
              </a:spcAft>
              <a:buClr>
                <a:srgbClr val="000000"/>
              </a:buClr>
              <a:buSzPts val="1200"/>
              <a:buFont typeface="Mada"/>
              <a:buAutoNum type="arabicPeriod"/>
            </a:pPr>
            <a:r>
              <a:rPr b="1" lang="ar" sz="1200">
                <a:highlight>
                  <a:schemeClr val="accent5"/>
                </a:highlight>
                <a:latin typeface="Mada"/>
                <a:ea typeface="Mada"/>
                <a:cs typeface="Mada"/>
                <a:sym typeface="Mada"/>
              </a:rPr>
              <a:t>Akinesia (bradykinesia): </a:t>
            </a:r>
            <a:endParaRPr b="1" sz="1200">
              <a:highlight>
                <a:schemeClr val="accent5"/>
              </a:highlight>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The cardinal clinical feature of parkinsonism and the main cause of disability. </a:t>
            </a:r>
            <a:endParaRPr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Slowness of initiation with progressive</a:t>
            </a:r>
            <a:r>
              <a:rPr b="1" lang="ar" sz="1200">
                <a:solidFill>
                  <a:schemeClr val="dk1"/>
                </a:solidFill>
                <a:latin typeface="Mada"/>
                <a:ea typeface="Mada"/>
                <a:cs typeface="Mada"/>
                <a:sym typeface="Mada"/>
              </a:rPr>
              <a:t> reduction in speed and amplitude of repetitive action</a:t>
            </a:r>
            <a:endParaRPr b="1"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rgbClr val="1C4588"/>
              </a:buClr>
              <a:buSzPts val="1200"/>
              <a:buChar char="○"/>
            </a:pPr>
            <a:r>
              <a:rPr lang="ar" sz="1200">
                <a:solidFill>
                  <a:srgbClr val="1C4588"/>
                </a:solidFill>
                <a:latin typeface="Mada"/>
                <a:ea typeface="Mada"/>
                <a:cs typeface="Mada"/>
                <a:sym typeface="Mada"/>
              </a:rPr>
              <a:t>What distinguishes it from slowness of movement from other causes is a progressive </a:t>
            </a:r>
            <a:r>
              <a:rPr b="1" i="1" lang="ar" sz="1200">
                <a:solidFill>
                  <a:srgbClr val="CC0000"/>
                </a:solidFill>
                <a:latin typeface="Mada"/>
                <a:ea typeface="Mada"/>
                <a:cs typeface="Mada"/>
                <a:sym typeface="Mada"/>
              </a:rPr>
              <a:t>fatiguing </a:t>
            </a:r>
            <a:r>
              <a:rPr lang="ar" sz="1200">
                <a:solidFill>
                  <a:srgbClr val="1C4588"/>
                </a:solidFill>
                <a:latin typeface="Mada"/>
                <a:ea typeface="Mada"/>
                <a:cs typeface="Mada"/>
                <a:sym typeface="Mada"/>
              </a:rPr>
              <a:t>and </a:t>
            </a:r>
            <a:r>
              <a:rPr b="1" i="1" lang="ar" sz="1200">
                <a:solidFill>
                  <a:srgbClr val="1C4588"/>
                </a:solidFill>
                <a:latin typeface="Mada"/>
                <a:ea typeface="Mada"/>
                <a:cs typeface="Mada"/>
                <a:sym typeface="Mada"/>
              </a:rPr>
              <a:t>decrement </a:t>
            </a:r>
            <a:r>
              <a:rPr lang="ar" sz="1200">
                <a:solidFill>
                  <a:srgbClr val="1C4588"/>
                </a:solidFill>
                <a:latin typeface="Mada"/>
                <a:ea typeface="Mada"/>
                <a:cs typeface="Mada"/>
                <a:sym typeface="Mada"/>
              </a:rPr>
              <a:t>in amplitude and speed of repetitive movements.</a:t>
            </a:r>
            <a:r>
              <a:rPr lang="ar" sz="1200">
                <a:solidFill>
                  <a:srgbClr val="6AA84F"/>
                </a:solidFill>
                <a:latin typeface="Mada"/>
                <a:ea typeface="Mada"/>
                <a:cs typeface="Mada"/>
                <a:sym typeface="Mada"/>
              </a:rPr>
              <a:t> In finger tapping test: </a:t>
            </a:r>
            <a:r>
              <a:rPr lang="ar" sz="1200">
                <a:solidFill>
                  <a:srgbClr val="6AA84F"/>
                </a:solidFill>
                <a:latin typeface="Mada"/>
                <a:ea typeface="Mada"/>
                <a:cs typeface="Mada"/>
                <a:sym typeface="Mada"/>
              </a:rPr>
              <a:t> after about 5-10 seconds, you’ll notice that the tapping kind of slows down or gets progressively smaller. I</a:t>
            </a:r>
            <a:r>
              <a:rPr lang="ar" sz="1200">
                <a:solidFill>
                  <a:srgbClr val="6AA84F"/>
                </a:solidFill>
                <a:latin typeface="Mada"/>
                <a:ea typeface="Mada"/>
                <a:cs typeface="Mada"/>
                <a:sym typeface="Mada"/>
              </a:rPr>
              <a:t>n addition, the overall appearance of the patient e.g. moving slow, takes them long time to get up from the chair or changing their clothes or slowness in chewing food.</a:t>
            </a:r>
            <a:endParaRPr sz="1200">
              <a:solidFill>
                <a:srgbClr val="6AA84F"/>
              </a:solidFill>
              <a:latin typeface="Mada"/>
              <a:ea typeface="Mada"/>
              <a:cs typeface="Mada"/>
              <a:sym typeface="Mada"/>
            </a:endParaRPr>
          </a:p>
          <a:p>
            <a:pPr indent="-304800" lvl="1" marL="914400" rtl="0" algn="l">
              <a:lnSpc>
                <a:spcPct val="100000"/>
              </a:lnSpc>
              <a:spcBef>
                <a:spcPts val="0"/>
              </a:spcBef>
              <a:spcAft>
                <a:spcPts val="0"/>
              </a:spcAft>
              <a:buClr>
                <a:srgbClr val="1C4588"/>
              </a:buClr>
              <a:buSzPts val="1200"/>
              <a:buChar char="○"/>
            </a:pPr>
            <a:r>
              <a:rPr lang="ar" sz="1200">
                <a:solidFill>
                  <a:srgbClr val="1C4588"/>
                </a:solidFill>
                <a:latin typeface="Mada"/>
                <a:ea typeface="Mada"/>
                <a:cs typeface="Mada"/>
                <a:sym typeface="Mada"/>
              </a:rPr>
              <a:t>There is difficulty initiating movement</a:t>
            </a:r>
            <a:endParaRPr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Upper limb is usually affected first and is almost always unilateral for the first years.</a:t>
            </a:r>
            <a:endParaRPr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rgbClr val="1C4588"/>
              </a:buClr>
              <a:buSzPts val="1200"/>
              <a:buChar char="○"/>
            </a:pPr>
            <a:r>
              <a:rPr lang="ar" sz="1200">
                <a:solidFill>
                  <a:srgbClr val="1C4588"/>
                </a:solidFill>
                <a:latin typeface="Mada"/>
                <a:ea typeface="Mada"/>
                <a:cs typeface="Mada"/>
                <a:sym typeface="Mada"/>
              </a:rPr>
              <a:t>Facial immobility gives a </a:t>
            </a:r>
            <a:r>
              <a:rPr b="1" lang="ar" sz="1200">
                <a:solidFill>
                  <a:srgbClr val="CC0000"/>
                </a:solidFill>
                <a:latin typeface="Mada"/>
                <a:ea typeface="Mada"/>
                <a:cs typeface="Mada"/>
                <a:sym typeface="Mada"/>
              </a:rPr>
              <a:t>mask-like semblance</a:t>
            </a:r>
            <a:r>
              <a:rPr lang="ar" sz="1200">
                <a:solidFill>
                  <a:srgbClr val="1C4588"/>
                </a:solidFill>
                <a:latin typeface="Mada"/>
                <a:ea typeface="Mada"/>
                <a:cs typeface="Mada"/>
                <a:sym typeface="Mada"/>
              </a:rPr>
              <a:t> of depression. </a:t>
            </a:r>
            <a:endParaRPr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rgbClr val="1C4588"/>
              </a:buClr>
              <a:buSzPts val="1200"/>
              <a:buChar char="○"/>
            </a:pPr>
            <a:r>
              <a:rPr lang="ar" sz="1200">
                <a:solidFill>
                  <a:srgbClr val="1C4588"/>
                </a:solidFill>
                <a:latin typeface="Mada"/>
                <a:ea typeface="Mada"/>
                <a:cs typeface="Mada"/>
                <a:sym typeface="Mada"/>
              </a:rPr>
              <a:t>Frequency of spontaneous blinking diminishes, producing a </a:t>
            </a:r>
            <a:r>
              <a:rPr b="1" i="1" lang="ar" sz="1200">
                <a:solidFill>
                  <a:srgbClr val="1C4588"/>
                </a:solidFill>
                <a:latin typeface="Mada"/>
                <a:ea typeface="Mada"/>
                <a:cs typeface="Mada"/>
                <a:sym typeface="Mada"/>
              </a:rPr>
              <a:t>serpentine stare</a:t>
            </a:r>
            <a:r>
              <a:rPr lang="ar" sz="1200">
                <a:solidFill>
                  <a:srgbClr val="1C4588"/>
                </a:solidFill>
                <a:latin typeface="Mada"/>
                <a:ea typeface="Mada"/>
                <a:cs typeface="Mada"/>
                <a:sym typeface="Mada"/>
              </a:rPr>
              <a:t>.</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000000"/>
              </a:buClr>
              <a:buSzPts val="1200"/>
              <a:buFont typeface="Mada"/>
              <a:buAutoNum type="arabicPeriod"/>
            </a:pPr>
            <a:r>
              <a:rPr b="1" lang="ar" sz="1200">
                <a:highlight>
                  <a:schemeClr val="accent5"/>
                </a:highlight>
                <a:latin typeface="Mada"/>
                <a:ea typeface="Mada"/>
                <a:cs typeface="Mada"/>
                <a:sym typeface="Mada"/>
              </a:rPr>
              <a:t>Tremor: </a:t>
            </a:r>
            <a:endParaRPr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 involuntary rhythmic </a:t>
            </a:r>
            <a:r>
              <a:rPr b="1" lang="ar" sz="1200">
                <a:solidFill>
                  <a:srgbClr val="CC0000"/>
                </a:solidFill>
                <a:latin typeface="Mada"/>
                <a:ea typeface="Mada"/>
                <a:cs typeface="Mada"/>
                <a:sym typeface="Mada"/>
              </a:rPr>
              <a:t>oscillatory</a:t>
            </a:r>
            <a:r>
              <a:rPr lang="ar" sz="1200">
                <a:solidFill>
                  <a:schemeClr val="dk1"/>
                </a:solidFill>
                <a:latin typeface="Mada"/>
                <a:ea typeface="Mada"/>
                <a:cs typeface="Mada"/>
                <a:sym typeface="Mada"/>
              </a:rPr>
              <a:t> movement around a joint axis</a:t>
            </a:r>
            <a:r>
              <a:rPr lang="ar" sz="1200">
                <a:solidFill>
                  <a:srgbClr val="6AA84F"/>
                </a:solidFill>
                <a:latin typeface="Mada"/>
                <a:ea typeface="Mada"/>
                <a:cs typeface="Mada"/>
                <a:sym typeface="Mada"/>
              </a:rPr>
              <a:t>, example: if it’s a hand tremor &amp; you draw a line (the axis), then the hand will go above &amp; below that line, usually at a similar amplitude &amp; at a specific frequency.</a:t>
            </a:r>
            <a:endParaRPr sz="1200">
              <a:solidFill>
                <a:srgbClr val="6AA84F"/>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b="1" lang="ar" sz="1200">
                <a:highlight>
                  <a:schemeClr val="accent4"/>
                </a:highlight>
                <a:latin typeface="Mada"/>
                <a:ea typeface="Mada"/>
                <a:cs typeface="Mada"/>
                <a:sym typeface="Mada"/>
              </a:rPr>
              <a:t>Parkinsonian tremor: </a:t>
            </a:r>
            <a:endParaRPr b="1" sz="1200">
              <a:highlight>
                <a:schemeClr val="accent4"/>
              </a:highlight>
              <a:latin typeface="Mada"/>
              <a:ea typeface="Mada"/>
              <a:cs typeface="Mada"/>
              <a:sym typeface="Mada"/>
            </a:endParaRPr>
          </a:p>
          <a:p>
            <a:pPr indent="-304800" lvl="2" marL="1371600" rtl="0" algn="l">
              <a:lnSpc>
                <a:spcPct val="100000"/>
              </a:lnSpc>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The presenting symptom in 70% of patients, </a:t>
            </a:r>
            <a:r>
              <a:rPr lang="ar" sz="1200">
                <a:solidFill>
                  <a:schemeClr val="dk1"/>
                </a:solidFill>
                <a:latin typeface="Mada"/>
                <a:ea typeface="Mada"/>
                <a:cs typeface="Mada"/>
                <a:sym typeface="Mada"/>
              </a:rPr>
              <a:t>4-6 Hz </a:t>
            </a:r>
            <a:r>
              <a:rPr lang="ar" sz="1200">
                <a:solidFill>
                  <a:srgbClr val="6AA84F"/>
                </a:solidFill>
                <a:latin typeface="Mada"/>
                <a:ea typeface="Mada"/>
                <a:cs typeface="Mada"/>
                <a:sym typeface="Mada"/>
              </a:rPr>
              <a:t>per second</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2" marL="13716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a:t>
            </a:r>
            <a:r>
              <a:rPr lang="ar" sz="1200">
                <a:solidFill>
                  <a:srgbClr val="1C4588"/>
                </a:solidFill>
                <a:latin typeface="Mada"/>
                <a:ea typeface="Mada"/>
                <a:cs typeface="Mada"/>
                <a:sym typeface="Mada"/>
              </a:rPr>
              <a:t>ypically starts in the fingers or hand and is unilateral initially, spreading later to the leg on the same side and, after some years, to the opposite side.</a:t>
            </a:r>
            <a:endParaRPr sz="1200">
              <a:solidFill>
                <a:srgbClr val="1C4588"/>
              </a:solidFill>
              <a:latin typeface="Mada"/>
              <a:ea typeface="Mada"/>
              <a:cs typeface="Mada"/>
              <a:sym typeface="Mada"/>
            </a:endParaRPr>
          </a:p>
          <a:p>
            <a:pPr indent="-304800" lvl="2" marL="1371600" rtl="0" algn="l">
              <a:lnSpc>
                <a:spcPct val="100000"/>
              </a:lnSpc>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Predominantly at rest</a:t>
            </a:r>
            <a:r>
              <a:rPr lang="ar" sz="1200">
                <a:solidFill>
                  <a:srgbClr val="1C4588"/>
                </a:solidFill>
                <a:latin typeface="Mada"/>
                <a:ea typeface="Mada"/>
                <a:cs typeface="Mada"/>
                <a:sym typeface="Mada"/>
              </a:rPr>
              <a:t>, and reduces or stops completely when the hand is in motion.</a:t>
            </a:r>
            <a:endParaRPr sz="1200">
              <a:solidFill>
                <a:srgbClr val="1C4588"/>
              </a:solidFill>
              <a:latin typeface="Mada"/>
              <a:ea typeface="Mada"/>
              <a:cs typeface="Mada"/>
              <a:sym typeface="Mada"/>
            </a:endParaRPr>
          </a:p>
          <a:p>
            <a:pPr indent="-304800" lvl="2" marL="1371600" rtl="0" algn="l">
              <a:lnSpc>
                <a:spcPct val="100000"/>
              </a:lnSpc>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Re-emergence with maintained posture</a:t>
            </a:r>
            <a:r>
              <a:rPr lang="ar" sz="1200">
                <a:solidFill>
                  <a:schemeClr val="dk1"/>
                </a:solidFill>
                <a:latin typeface="Mada"/>
                <a:ea typeface="Mada"/>
                <a:cs typeface="Mada"/>
                <a:sym typeface="Mada"/>
              </a:rPr>
              <a:t>;</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if you ask the patient to rise their hands and hold it out stretched, after few seconds you might see the tremor "re-emergence of tremor", it's different from action tremor where it comes out immediately as soon as hand is elevated, but if it has a latency "few seconds" its called re-emergence tremor.</a:t>
            </a:r>
            <a:endParaRPr sz="1200">
              <a:solidFill>
                <a:srgbClr val="1C4588"/>
              </a:solidFill>
              <a:latin typeface="Mada"/>
              <a:ea typeface="Mada"/>
              <a:cs typeface="Mada"/>
              <a:sym typeface="Mada"/>
            </a:endParaRPr>
          </a:p>
          <a:p>
            <a:pPr indent="-304800" lvl="2" marL="1371600" rtl="0" algn="l">
              <a:lnSpc>
                <a:spcPct val="100000"/>
              </a:lnSpc>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Described as </a:t>
            </a:r>
            <a:r>
              <a:rPr b="1" i="1" lang="ar" sz="1200">
                <a:solidFill>
                  <a:srgbClr val="1C4588"/>
                </a:solidFill>
                <a:latin typeface="Mada"/>
                <a:ea typeface="Mada"/>
                <a:cs typeface="Mada"/>
                <a:sym typeface="Mada"/>
              </a:rPr>
              <a:t>pill-rolling </a:t>
            </a:r>
            <a:r>
              <a:rPr lang="ar" sz="1200">
                <a:solidFill>
                  <a:srgbClr val="1C4588"/>
                </a:solidFill>
                <a:latin typeface="Mada"/>
                <a:ea typeface="Mada"/>
                <a:cs typeface="Mada"/>
                <a:sym typeface="Mada"/>
              </a:rPr>
              <a:t>because the patient appears to be rolling something between thumb and forefinger. It’s made worse by emotion, stress, or </a:t>
            </a:r>
            <a:r>
              <a:rPr lang="ar" sz="1200">
                <a:solidFill>
                  <a:schemeClr val="dk1"/>
                </a:solidFill>
                <a:latin typeface="Mada"/>
                <a:ea typeface="Mada"/>
                <a:cs typeface="Mada"/>
                <a:sym typeface="Mada"/>
              </a:rPr>
              <a:t>mental concentration </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rgbClr val="000000"/>
              </a:buClr>
              <a:buSzPts val="1200"/>
              <a:buFont typeface="Mada"/>
              <a:buAutoNum type="arabicPeriod"/>
            </a:pPr>
            <a:r>
              <a:rPr b="1" lang="ar" sz="1200">
                <a:highlight>
                  <a:schemeClr val="accent5"/>
                </a:highlight>
                <a:latin typeface="Mada"/>
                <a:ea typeface="Mada"/>
                <a:cs typeface="Mada"/>
                <a:sym typeface="Mada"/>
              </a:rPr>
              <a:t>Rigidity: </a:t>
            </a:r>
            <a:endParaRPr b="1" sz="1200">
              <a:highlight>
                <a:schemeClr val="accent5"/>
              </a:highlight>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latin typeface="Mada"/>
                <a:ea typeface="Mada"/>
                <a:cs typeface="Mada"/>
                <a:sym typeface="Mada"/>
              </a:rPr>
              <a:t>A</a:t>
            </a:r>
            <a:r>
              <a:rPr lang="ar" sz="1200">
                <a:solidFill>
                  <a:schemeClr val="dk1"/>
                </a:solidFill>
                <a:latin typeface="Mada"/>
                <a:ea typeface="Mada"/>
                <a:cs typeface="Mada"/>
                <a:sym typeface="Mada"/>
              </a:rPr>
              <a:t>bnormally increased resistance to movement that is </a:t>
            </a:r>
            <a:r>
              <a:rPr b="1" lang="ar" sz="1200">
                <a:solidFill>
                  <a:srgbClr val="CC0000"/>
                </a:solidFill>
                <a:latin typeface="Mada"/>
                <a:ea typeface="Mada"/>
                <a:cs typeface="Mada"/>
                <a:sym typeface="Mada"/>
              </a:rPr>
              <a:t>independent</a:t>
            </a:r>
            <a:r>
              <a:rPr b="1" lang="ar" sz="1200">
                <a:solidFill>
                  <a:srgbClr val="CC0000"/>
                </a:solidFill>
                <a:latin typeface="Mada"/>
                <a:ea typeface="Mada"/>
                <a:cs typeface="Mada"/>
                <a:sym typeface="Mada"/>
              </a:rPr>
              <a:t> of the </a:t>
            </a:r>
            <a:r>
              <a:rPr b="1" lang="ar" sz="1200">
                <a:solidFill>
                  <a:srgbClr val="CC0000"/>
                </a:solidFill>
                <a:latin typeface="Mada"/>
                <a:ea typeface="Mada"/>
                <a:cs typeface="Mada"/>
                <a:sym typeface="Mada"/>
              </a:rPr>
              <a:t>velocity</a:t>
            </a:r>
            <a:r>
              <a:rPr lang="ar" sz="1200">
                <a:solidFill>
                  <a:schemeClr val="dk1"/>
                </a:solidFill>
                <a:latin typeface="Mada"/>
                <a:ea typeface="Mada"/>
                <a:cs typeface="Mada"/>
                <a:sym typeface="Mada"/>
              </a:rPr>
              <a:t> of the movement,</a:t>
            </a:r>
            <a:r>
              <a:rPr lang="ar" sz="1200">
                <a:solidFill>
                  <a:srgbClr val="1C4587"/>
                </a:solidFill>
                <a:latin typeface="Mada"/>
                <a:ea typeface="Mada"/>
                <a:cs typeface="Mada"/>
                <a:sym typeface="Mada"/>
              </a:rPr>
              <a:t>It is </a:t>
            </a:r>
            <a:r>
              <a:rPr lang="ar" sz="1200">
                <a:solidFill>
                  <a:srgbClr val="1C4587"/>
                </a:solidFill>
                <a:latin typeface="Mada"/>
                <a:ea typeface="Mada"/>
                <a:cs typeface="Mada"/>
                <a:sym typeface="Mada"/>
              </a:rPr>
              <a:t>p</a:t>
            </a:r>
            <a:r>
              <a:rPr lang="ar" sz="1200">
                <a:solidFill>
                  <a:srgbClr val="1C4587"/>
                </a:solidFill>
                <a:latin typeface="Mada"/>
                <a:ea typeface="Mada"/>
                <a:cs typeface="Mada"/>
                <a:sym typeface="Mada"/>
              </a:rPr>
              <a:t>resent throughout</a:t>
            </a:r>
            <a:r>
              <a:rPr lang="ar" sz="1200">
                <a:solidFill>
                  <a:srgbClr val="1C4588"/>
                </a:solidFill>
                <a:latin typeface="Mada"/>
                <a:ea typeface="Mada"/>
                <a:cs typeface="Mada"/>
                <a:sym typeface="Mada"/>
              </a:rPr>
              <a:t> the range of movement. </a:t>
            </a:r>
            <a:r>
              <a:rPr b="1" lang="ar" sz="1200">
                <a:solidFill>
                  <a:srgbClr val="6AA84F"/>
                </a:solidFill>
                <a:latin typeface="Mada"/>
                <a:ea typeface="Mada"/>
                <a:cs typeface="Mada"/>
                <a:sym typeface="Mada"/>
              </a:rPr>
              <a:t>Contrary to spasticity</a:t>
            </a:r>
            <a:r>
              <a:rPr lang="ar" sz="1200">
                <a:solidFill>
                  <a:srgbClr val="6AA84F"/>
                </a:solidFill>
                <a:latin typeface="Mada"/>
                <a:ea typeface="Mada"/>
                <a:cs typeface="Mada"/>
                <a:sym typeface="Mada"/>
              </a:rPr>
              <a:t> which</a:t>
            </a:r>
            <a:r>
              <a:rPr lang="ar" sz="1200">
                <a:solidFill>
                  <a:srgbClr val="6AA84F"/>
                </a:solidFill>
                <a:latin typeface="Mada"/>
                <a:ea typeface="Mada"/>
                <a:cs typeface="Mada"/>
                <a:sym typeface="Mada"/>
              </a:rPr>
              <a:t> is a velocity dependent finding</a:t>
            </a:r>
            <a:r>
              <a:rPr lang="ar" sz="1200">
                <a:solidFill>
                  <a:srgbClr val="6AA84F"/>
                </a:solidFill>
                <a:latin typeface="Mada"/>
                <a:ea typeface="Mada"/>
                <a:cs typeface="Mada"/>
                <a:sym typeface="Mada"/>
              </a:rPr>
              <a:t>, it</a:t>
            </a:r>
            <a:r>
              <a:rPr lang="ar" sz="1200">
                <a:solidFill>
                  <a:srgbClr val="6AA84F"/>
                </a:solidFill>
                <a:latin typeface="Mada"/>
                <a:ea typeface="Mada"/>
                <a:cs typeface="Mada"/>
                <a:sym typeface="Mada"/>
              </a:rPr>
              <a:t> could be missed on exam if the limb wasn’t moved quickly.</a:t>
            </a:r>
            <a:endParaRPr sz="1200">
              <a:solidFill>
                <a:srgbClr val="6AA84F"/>
              </a:solidFill>
              <a:latin typeface="Mada"/>
              <a:ea typeface="Mada"/>
              <a:cs typeface="Mada"/>
              <a:sym typeface="Mada"/>
            </a:endParaRPr>
          </a:p>
          <a:p>
            <a:pPr indent="-304800" lvl="1" marL="914400" rtl="0" algn="l">
              <a:lnSpc>
                <a:spcPct val="100000"/>
              </a:lnSpc>
              <a:spcBef>
                <a:spcPts val="0"/>
              </a:spcBef>
              <a:spcAft>
                <a:spcPts val="0"/>
              </a:spcAft>
              <a:buClr>
                <a:srgbClr val="6AA84F"/>
              </a:buClr>
              <a:buSzPts val="1200"/>
              <a:buChar char="○"/>
            </a:pPr>
            <a:r>
              <a:rPr lang="ar" sz="1200">
                <a:solidFill>
                  <a:srgbClr val="6AA84F"/>
                </a:solidFill>
                <a:latin typeface="Mada"/>
                <a:ea typeface="Mada"/>
                <a:cs typeface="Mada"/>
                <a:sym typeface="Mada"/>
              </a:rPr>
              <a:t>Some people tend to describe rigidity as either “</a:t>
            </a:r>
            <a:r>
              <a:rPr i="1" lang="ar" sz="1200">
                <a:solidFill>
                  <a:srgbClr val="6AA84F"/>
                </a:solidFill>
                <a:latin typeface="Mada"/>
                <a:ea typeface="Mada"/>
                <a:cs typeface="Mada"/>
                <a:sym typeface="Mada"/>
              </a:rPr>
              <a:t>lead-pipe</a:t>
            </a:r>
            <a:r>
              <a:rPr lang="ar" sz="1200">
                <a:solidFill>
                  <a:srgbClr val="6AA84F"/>
                </a:solidFill>
                <a:latin typeface="Mada"/>
                <a:ea typeface="Mada"/>
                <a:cs typeface="Mada"/>
                <a:sym typeface="Mada"/>
              </a:rPr>
              <a:t>” (stiffness throughout passive limb movement) or “</a:t>
            </a:r>
            <a:r>
              <a:rPr i="1" lang="ar" sz="1200">
                <a:solidFill>
                  <a:srgbClr val="6AA84F"/>
                </a:solidFill>
                <a:latin typeface="Mada"/>
                <a:ea typeface="Mada"/>
                <a:cs typeface="Mada"/>
                <a:sym typeface="Mada"/>
              </a:rPr>
              <a:t>cogwheel</a:t>
            </a:r>
            <a:r>
              <a:rPr lang="ar" sz="1200">
                <a:solidFill>
                  <a:srgbClr val="6AA84F"/>
                </a:solidFill>
                <a:latin typeface="Mada"/>
                <a:ea typeface="Mada"/>
                <a:cs typeface="Mada"/>
                <a:sym typeface="Mada"/>
              </a:rPr>
              <a:t>” (intermittent interruptions when you’re doing the tone assessment that happen.</a:t>
            </a:r>
            <a:endParaRPr sz="1200">
              <a:solidFill>
                <a:srgbClr val="1C4588"/>
              </a:solidFill>
              <a:latin typeface="Mada"/>
              <a:ea typeface="Mada"/>
              <a:cs typeface="Mada"/>
              <a:sym typeface="Mada"/>
            </a:endParaRPr>
          </a:p>
          <a:p>
            <a:pPr indent="-304800" lvl="1" marL="914400" rtl="0" algn="l">
              <a:lnSpc>
                <a:spcPct val="100000"/>
              </a:lnSpc>
              <a:spcBef>
                <a:spcPts val="0"/>
              </a:spcBef>
              <a:spcAft>
                <a:spcPts val="0"/>
              </a:spcAft>
              <a:buClr>
                <a:srgbClr val="6AA84F"/>
              </a:buClr>
              <a:buSzPts val="1200"/>
              <a:buChar char="○"/>
            </a:pPr>
            <a:r>
              <a:rPr lang="ar" sz="1200">
                <a:solidFill>
                  <a:srgbClr val="6AA84F"/>
                </a:solidFill>
                <a:latin typeface="Mada"/>
                <a:ea typeface="Mada"/>
                <a:cs typeface="Mada"/>
                <a:sym typeface="Mada"/>
              </a:rPr>
              <a:t>Rigidity is related to extrapyramidal disorders, which means it doesn’t involve the pyramidal system, but structures such as the basal ganglia.</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AutoNum type="arabicPeriod"/>
            </a:pPr>
            <a:r>
              <a:rPr b="1" lang="ar" sz="1200">
                <a:solidFill>
                  <a:srgbClr val="1C4588"/>
                </a:solidFill>
                <a:highlight>
                  <a:schemeClr val="accent5"/>
                </a:highlight>
                <a:latin typeface="Mada"/>
                <a:ea typeface="Mada"/>
                <a:cs typeface="Mada"/>
                <a:sym typeface="Mada"/>
              </a:rPr>
              <a:t>Postural and gait changes:</a:t>
            </a:r>
            <a:endParaRPr b="1" sz="1200">
              <a:solidFill>
                <a:srgbClr val="1C4588"/>
              </a:solidFill>
              <a:highlight>
                <a:schemeClr val="accent5"/>
              </a:highlight>
              <a:latin typeface="Mada"/>
              <a:ea typeface="Mada"/>
              <a:cs typeface="Mada"/>
              <a:sym typeface="Mada"/>
            </a:endParaRPr>
          </a:p>
          <a:p>
            <a:pPr indent="-304800" lvl="1" marL="9144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 stooped posture is characteristic. Gait gradually becomes </a:t>
            </a:r>
            <a:r>
              <a:rPr lang="ar" sz="1200">
                <a:solidFill>
                  <a:schemeClr val="accent6"/>
                </a:solidFill>
                <a:latin typeface="Mada"/>
                <a:ea typeface="Mada"/>
                <a:cs typeface="Mada"/>
                <a:sym typeface="Mada"/>
              </a:rPr>
              <a:t>shuffling</a:t>
            </a:r>
            <a:r>
              <a:rPr lang="ar" sz="1200">
                <a:solidFill>
                  <a:srgbClr val="6AA84F"/>
                </a:solidFill>
                <a:latin typeface="Mada"/>
                <a:ea typeface="Mada"/>
                <a:cs typeface="Mada"/>
                <a:sym typeface="Mada"/>
              </a:rPr>
              <a:t> </a:t>
            </a:r>
            <a:r>
              <a:rPr lang="ar" sz="1200">
                <a:solidFill>
                  <a:srgbClr val="1C4588"/>
                </a:solidFill>
                <a:latin typeface="Mada"/>
                <a:ea typeface="Mada"/>
                <a:cs typeface="Mada"/>
                <a:sym typeface="Mada"/>
              </a:rPr>
              <a:t>with small stride length, slow turns, freezing and</a:t>
            </a:r>
            <a:r>
              <a:rPr lang="ar" sz="1200">
                <a:solidFill>
                  <a:srgbClr val="6AA84F"/>
                </a:solidFill>
                <a:latin typeface="Mada"/>
                <a:ea typeface="Mada"/>
                <a:cs typeface="Mada"/>
                <a:sym typeface="Mada"/>
              </a:rPr>
              <a:t> reduced arm swing. </a:t>
            </a:r>
            <a:endParaRPr sz="1200">
              <a:solidFill>
                <a:srgbClr val="6AA84F"/>
              </a:solidFill>
              <a:latin typeface="Mada"/>
              <a:ea typeface="Mada"/>
              <a:cs typeface="Mada"/>
              <a:sym typeface="Mada"/>
            </a:endParaRPr>
          </a:p>
          <a:p>
            <a:pPr indent="-304800" lvl="1" marL="9144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Postural stability eventually deteriorates, leading to falls, but this is a late-stage feature that should arouse suspicion of an alternative diagnosis if present during the first 5 years</a:t>
            </a:r>
            <a:endParaRPr/>
          </a:p>
        </p:txBody>
      </p:sp>
      <p:cxnSp>
        <p:nvCxnSpPr>
          <p:cNvPr id="238" name="Google Shape;238;p31"/>
          <p:cNvCxnSpPr/>
          <p:nvPr/>
        </p:nvCxnSpPr>
        <p:spPr>
          <a:xfrm flipH="1" rot="10800000">
            <a:off x="1355300" y="569225"/>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39" name="Google Shape;239;p31"/>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40" name="Google Shape;240;p3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241" name="Google Shape;241;p3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Parkinson’s disease</a:t>
            </a:r>
            <a:endParaRPr b="1" sz="2600">
              <a:latin typeface="Mada"/>
              <a:ea typeface="Mada"/>
              <a:cs typeface="Mada"/>
              <a:sym typeface="Mada"/>
            </a:endParaRPr>
          </a:p>
        </p:txBody>
      </p:sp>
      <p:sp>
        <p:nvSpPr>
          <p:cNvPr id="242" name="Google Shape;242;p31"/>
          <p:cNvSpPr txBox="1"/>
          <p:nvPr/>
        </p:nvSpPr>
        <p:spPr>
          <a:xfrm>
            <a:off x="438026" y="738250"/>
            <a:ext cx="3729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Clinical features </a:t>
            </a:r>
            <a:r>
              <a:rPr b="1" i="1" lang="ar" sz="2200">
                <a:highlight>
                  <a:schemeClr val="accent5"/>
                </a:highlight>
                <a:latin typeface="Mada"/>
                <a:ea typeface="Mada"/>
                <a:cs typeface="Mada"/>
                <a:sym typeface="Mada"/>
              </a:rPr>
              <a:t>cont’</a:t>
            </a:r>
            <a:endParaRPr b="1" i="1" sz="2200">
              <a:highlight>
                <a:schemeClr val="accent5"/>
              </a:highlight>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nvSpPr>
        <p:spPr>
          <a:xfrm>
            <a:off x="973142" y="6524362"/>
            <a:ext cx="6247200" cy="1637400"/>
          </a:xfrm>
          <a:prstGeom prst="rect">
            <a:avLst/>
          </a:prstGeom>
          <a:solidFill>
            <a:schemeClr val="accent4"/>
          </a:solidFill>
          <a:ln cap="flat" cmpd="sng" w="19050">
            <a:solidFill>
              <a:schemeClr val="accent3"/>
            </a:solidFill>
            <a:prstDash val="lg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rgbClr val="666666"/>
              </a:solidFill>
              <a:latin typeface="Mada"/>
              <a:ea typeface="Mada"/>
              <a:cs typeface="Mada"/>
              <a:sym typeface="Mada"/>
            </a:endParaRPr>
          </a:p>
        </p:txBody>
      </p:sp>
      <p:cxnSp>
        <p:nvCxnSpPr>
          <p:cNvPr id="248" name="Google Shape;248;p3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49" name="Google Shape;249;p32"/>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50" name="Google Shape;250;p3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cxnSp>
        <p:nvCxnSpPr>
          <p:cNvPr id="251" name="Google Shape;251;p32"/>
          <p:cNvCxnSpPr>
            <a:stCxn id="252" idx="2"/>
            <a:endCxn id="253" idx="1"/>
          </p:cNvCxnSpPr>
          <p:nvPr/>
        </p:nvCxnSpPr>
        <p:spPr>
          <a:xfrm>
            <a:off x="655112" y="7921079"/>
            <a:ext cx="315300" cy="730200"/>
          </a:xfrm>
          <a:prstGeom prst="bentConnector3">
            <a:avLst>
              <a:gd fmla="val 49981" name="adj1"/>
            </a:avLst>
          </a:prstGeom>
          <a:noFill/>
          <a:ln cap="flat" cmpd="sng" w="9525">
            <a:solidFill>
              <a:srgbClr val="595959"/>
            </a:solidFill>
            <a:prstDash val="solid"/>
            <a:round/>
            <a:headEnd len="med" w="med" type="none"/>
            <a:tailEnd len="med" w="med" type="none"/>
          </a:ln>
        </p:spPr>
      </p:cxnSp>
      <p:cxnSp>
        <p:nvCxnSpPr>
          <p:cNvPr id="254" name="Google Shape;254;p32"/>
          <p:cNvCxnSpPr>
            <a:stCxn id="252" idx="2"/>
            <a:endCxn id="255" idx="1"/>
          </p:cNvCxnSpPr>
          <p:nvPr/>
        </p:nvCxnSpPr>
        <p:spPr>
          <a:xfrm>
            <a:off x="655112" y="7921079"/>
            <a:ext cx="321000" cy="1742700"/>
          </a:xfrm>
          <a:prstGeom prst="bentConnector3">
            <a:avLst>
              <a:gd fmla="val 49983" name="adj1"/>
            </a:avLst>
          </a:prstGeom>
          <a:noFill/>
          <a:ln cap="flat" cmpd="sng" w="9525">
            <a:solidFill>
              <a:srgbClr val="595959"/>
            </a:solidFill>
            <a:prstDash val="solid"/>
            <a:round/>
            <a:headEnd len="med" w="med" type="none"/>
            <a:tailEnd len="med" w="med" type="none"/>
          </a:ln>
        </p:spPr>
      </p:cxnSp>
      <p:grpSp>
        <p:nvGrpSpPr>
          <p:cNvPr id="256" name="Google Shape;256;p32"/>
          <p:cNvGrpSpPr/>
          <p:nvPr/>
        </p:nvGrpSpPr>
        <p:grpSpPr>
          <a:xfrm>
            <a:off x="231238" y="1604788"/>
            <a:ext cx="7097512" cy="1242850"/>
            <a:chOff x="205413" y="951800"/>
            <a:chExt cx="7097512" cy="1242850"/>
          </a:xfrm>
        </p:grpSpPr>
        <p:sp>
          <p:nvSpPr>
            <p:cNvPr id="257" name="Google Shape;257;p32"/>
            <p:cNvSpPr/>
            <p:nvPr/>
          </p:nvSpPr>
          <p:spPr>
            <a:xfrm>
              <a:off x="473725" y="1263750"/>
              <a:ext cx="6829200" cy="930900"/>
            </a:xfrm>
            <a:prstGeom prst="roundRect">
              <a:avLst>
                <a:gd fmla="val 25725" name="adj"/>
              </a:avLst>
            </a:prstGeom>
            <a:noFill/>
            <a:ln cap="flat" cmpd="sng" w="1905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lang="ar" sz="1200">
                  <a:latin typeface="Mada"/>
                  <a:ea typeface="Mada"/>
                  <a:cs typeface="Mada"/>
                  <a:sym typeface="Mada"/>
                </a:rPr>
                <a:t>Speech  becomes  quiet,  indistinct  and  flat.  </a:t>
              </a:r>
              <a:r>
                <a:rPr b="1" lang="ar" sz="1200">
                  <a:latin typeface="Mada"/>
                  <a:ea typeface="Mada"/>
                  <a:cs typeface="Mada"/>
                  <a:sym typeface="Mada"/>
                </a:rPr>
                <a:t>Drooling </a:t>
              </a:r>
              <a:r>
                <a:rPr lang="ar" sz="1200">
                  <a:latin typeface="Mada"/>
                  <a:ea typeface="Mada"/>
                  <a:cs typeface="Mada"/>
                  <a:sym typeface="Mada"/>
                </a:rPr>
                <a:t> may  be an  embarrassing  problem  and  swallowing  difficulty  is  a  late feature that may eventually lead to aspiration pneumonia as a terminal event.</a:t>
              </a:r>
              <a:endParaRPr sz="1200">
                <a:latin typeface="Mada"/>
                <a:ea typeface="Mada"/>
                <a:cs typeface="Mada"/>
                <a:sym typeface="Mada"/>
              </a:endParaRPr>
            </a:p>
          </p:txBody>
        </p:sp>
        <p:grpSp>
          <p:nvGrpSpPr>
            <p:cNvPr id="258" name="Google Shape;258;p32"/>
            <p:cNvGrpSpPr/>
            <p:nvPr/>
          </p:nvGrpSpPr>
          <p:grpSpPr>
            <a:xfrm>
              <a:off x="205413" y="951800"/>
              <a:ext cx="3642712" cy="492312"/>
              <a:chOff x="3333238" y="1319450"/>
              <a:chExt cx="3642712" cy="492312"/>
            </a:xfrm>
          </p:grpSpPr>
          <p:sp>
            <p:nvSpPr>
              <p:cNvPr id="259" name="Google Shape;259;p32"/>
              <p:cNvSpPr/>
              <p:nvPr/>
            </p:nvSpPr>
            <p:spPr>
              <a:xfrm>
                <a:off x="3346550" y="1349900"/>
                <a:ext cx="3629400" cy="4314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rgbClr val="1C4588"/>
                    </a:solidFill>
                    <a:latin typeface="Mada"/>
                    <a:ea typeface="Mada"/>
                    <a:cs typeface="Mada"/>
                    <a:sym typeface="Mada"/>
                  </a:rPr>
                  <a:t>speech and swallowing</a:t>
                </a:r>
                <a:endParaRPr/>
              </a:p>
            </p:txBody>
          </p:sp>
          <p:sp>
            <p:nvSpPr>
              <p:cNvPr id="260" name="Google Shape;260;p32"/>
              <p:cNvSpPr/>
              <p:nvPr/>
            </p:nvSpPr>
            <p:spPr>
              <a:xfrm rot="10800000">
                <a:off x="3333238" y="1319450"/>
                <a:ext cx="492214" cy="492312"/>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1" name="Google Shape;261;p32"/>
            <p:cNvPicPr preferRelativeResize="0"/>
            <p:nvPr/>
          </p:nvPicPr>
          <p:blipFill>
            <a:blip r:embed="rId3">
              <a:alphaModFix/>
            </a:blip>
            <a:stretch>
              <a:fillRect/>
            </a:stretch>
          </p:blipFill>
          <p:spPr>
            <a:xfrm>
              <a:off x="238775" y="994950"/>
              <a:ext cx="406000" cy="406000"/>
            </a:xfrm>
            <a:prstGeom prst="rect">
              <a:avLst/>
            </a:prstGeom>
            <a:noFill/>
            <a:ln>
              <a:noFill/>
            </a:ln>
          </p:spPr>
        </p:pic>
      </p:grpSp>
      <p:grpSp>
        <p:nvGrpSpPr>
          <p:cNvPr id="262" name="Google Shape;262;p32"/>
          <p:cNvGrpSpPr/>
          <p:nvPr/>
        </p:nvGrpSpPr>
        <p:grpSpPr>
          <a:xfrm>
            <a:off x="228138" y="3033525"/>
            <a:ext cx="7081312" cy="2285900"/>
            <a:chOff x="231238" y="2194725"/>
            <a:chExt cx="7081312" cy="2285900"/>
          </a:xfrm>
        </p:grpSpPr>
        <p:sp>
          <p:nvSpPr>
            <p:cNvPr id="263" name="Google Shape;263;p32"/>
            <p:cNvSpPr/>
            <p:nvPr/>
          </p:nvSpPr>
          <p:spPr>
            <a:xfrm>
              <a:off x="483350" y="2277725"/>
              <a:ext cx="6829200" cy="2202900"/>
            </a:xfrm>
            <a:prstGeom prst="roundRect">
              <a:avLst>
                <a:gd fmla="val 25725" name="adj"/>
              </a:avLst>
            </a:prstGeom>
            <a:noFill/>
            <a:ln cap="flat" cmpd="sng" w="19050">
              <a:solidFill>
                <a:schemeClr val="accent5"/>
              </a:solidFill>
              <a:prstDash val="dot"/>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Mada"/>
                <a:buChar char="●"/>
              </a:pPr>
              <a:r>
                <a:rPr lang="ar" sz="1100">
                  <a:solidFill>
                    <a:schemeClr val="dk1"/>
                  </a:solidFill>
                  <a:latin typeface="Mada"/>
                  <a:ea typeface="Mada"/>
                  <a:cs typeface="Mada"/>
                  <a:sym typeface="Mada"/>
                </a:rPr>
                <a:t>Cognitive  impairment</a:t>
              </a:r>
              <a:r>
                <a:rPr lang="ar" sz="1100">
                  <a:solidFill>
                    <a:srgbClr val="1C4588"/>
                  </a:solidFill>
                  <a:latin typeface="Mada"/>
                  <a:ea typeface="Mada"/>
                  <a:cs typeface="Mada"/>
                  <a:sym typeface="Mada"/>
                </a:rPr>
                <a:t>  is  now  recognized  to  be  common  in late stage PD (80%) and may develop into </a:t>
              </a:r>
              <a:r>
                <a:rPr lang="ar" sz="1100">
                  <a:solidFill>
                    <a:srgbClr val="6AA84F"/>
                  </a:solidFill>
                  <a:latin typeface="Mada"/>
                  <a:ea typeface="Mada"/>
                  <a:cs typeface="Mada"/>
                  <a:sym typeface="Mada"/>
                </a:rPr>
                <a:t>dementia</a:t>
              </a:r>
              <a:r>
                <a:rPr lang="ar" sz="1100">
                  <a:solidFill>
                    <a:srgbClr val="1C4588"/>
                  </a:solidFill>
                  <a:latin typeface="Mada"/>
                  <a:ea typeface="Mada"/>
                  <a:cs typeface="Mada"/>
                  <a:sym typeface="Mada"/>
                </a:rPr>
                <a:t>. </a:t>
              </a:r>
              <a:endParaRPr sz="1100">
                <a:solidFill>
                  <a:srgbClr val="1C4588"/>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if cognitive impairment happens in the beginning or before the motor symptoms then it's probably lewy body dementia, but in Parkinson's disease the cognitive impairment happen at least after 1 year of pure Parkinson's disease which it will be called Parkinson's disease dementia.</a:t>
              </a:r>
              <a:endParaRPr sz="1100">
                <a:solidFill>
                  <a:srgbClr val="6AA84F"/>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lang="ar" sz="1100">
                  <a:solidFill>
                    <a:schemeClr val="dk1"/>
                  </a:solidFill>
                  <a:latin typeface="Mada"/>
                  <a:ea typeface="Mada"/>
                  <a:cs typeface="Mada"/>
                  <a:sym typeface="Mada"/>
                </a:rPr>
                <a:t>Hallucinations; </a:t>
              </a:r>
              <a:r>
                <a:rPr lang="ar" sz="1100">
                  <a:solidFill>
                    <a:srgbClr val="6AA84F"/>
                  </a:solidFill>
                  <a:latin typeface="Mada"/>
                  <a:ea typeface="Mada"/>
                  <a:cs typeface="Mada"/>
                  <a:sym typeface="Mada"/>
                </a:rPr>
                <a:t>especially</a:t>
              </a:r>
              <a:r>
                <a:rPr lang="ar" sz="1100">
                  <a:solidFill>
                    <a:schemeClr val="accent6"/>
                  </a:solidFill>
                  <a:latin typeface="Mada"/>
                  <a:ea typeface="Mada"/>
                  <a:cs typeface="Mada"/>
                  <a:sym typeface="Mada"/>
                </a:rPr>
                <a:t> visual hallucinations</a:t>
              </a:r>
              <a:r>
                <a:rPr lang="ar" sz="1100">
                  <a:solidFill>
                    <a:srgbClr val="6AA84F"/>
                  </a:solidFill>
                  <a:latin typeface="Mada"/>
                  <a:ea typeface="Mada"/>
                  <a:cs typeface="Mada"/>
                  <a:sym typeface="Mada"/>
                </a:rPr>
                <a:t> that usually happen later on in the disease. If they occur early, you could think of Lewy Body dementia. Sometimes, the hallucinations could be a side effect of medications.</a:t>
              </a:r>
              <a:endParaRPr sz="1100">
                <a:solidFill>
                  <a:srgbClr val="1C4588"/>
                </a:solidFill>
                <a:latin typeface="Mada"/>
                <a:ea typeface="Mada"/>
                <a:cs typeface="Mada"/>
                <a:sym typeface="Mada"/>
              </a:endParaRPr>
            </a:p>
          </p:txBody>
        </p:sp>
        <p:grpSp>
          <p:nvGrpSpPr>
            <p:cNvPr id="264" name="Google Shape;264;p32"/>
            <p:cNvGrpSpPr/>
            <p:nvPr/>
          </p:nvGrpSpPr>
          <p:grpSpPr>
            <a:xfrm>
              <a:off x="231238" y="2194725"/>
              <a:ext cx="3574612" cy="492312"/>
              <a:chOff x="3333238" y="1319450"/>
              <a:chExt cx="3574612" cy="492312"/>
            </a:xfrm>
          </p:grpSpPr>
          <p:sp>
            <p:nvSpPr>
              <p:cNvPr id="265" name="Google Shape;265;p32"/>
              <p:cNvSpPr/>
              <p:nvPr/>
            </p:nvSpPr>
            <p:spPr>
              <a:xfrm>
                <a:off x="3346550" y="1349900"/>
                <a:ext cx="3561300" cy="4314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chemeClr val="dk1"/>
                    </a:solidFill>
                    <a:latin typeface="Mada"/>
                    <a:ea typeface="Mada"/>
                    <a:cs typeface="Mada"/>
                    <a:sym typeface="Mada"/>
                  </a:rPr>
                  <a:t>Cognitive and psychiatric changes</a:t>
                </a:r>
                <a:endParaRPr b="1">
                  <a:solidFill>
                    <a:schemeClr val="dk1"/>
                  </a:solidFill>
                </a:endParaRPr>
              </a:p>
            </p:txBody>
          </p:sp>
          <p:sp>
            <p:nvSpPr>
              <p:cNvPr id="266" name="Google Shape;266;p32"/>
              <p:cNvSpPr/>
              <p:nvPr/>
            </p:nvSpPr>
            <p:spPr>
              <a:xfrm rot="10800000">
                <a:off x="3333238" y="1319450"/>
                <a:ext cx="492214" cy="492312"/>
              </a:xfrm>
              <a:custGeom>
                <a:rect b="b" l="l" r="r" t="t"/>
                <a:pathLst>
                  <a:path extrusionOk="0" h="4991" w="499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7" name="Google Shape;267;p32"/>
            <p:cNvPicPr preferRelativeResize="0"/>
            <p:nvPr/>
          </p:nvPicPr>
          <p:blipFill>
            <a:blip r:embed="rId4">
              <a:alphaModFix/>
            </a:blip>
            <a:stretch>
              <a:fillRect/>
            </a:stretch>
          </p:blipFill>
          <p:spPr>
            <a:xfrm>
              <a:off x="264600" y="2243175"/>
              <a:ext cx="406000" cy="357550"/>
            </a:xfrm>
            <a:prstGeom prst="rect">
              <a:avLst/>
            </a:prstGeom>
            <a:noFill/>
            <a:ln>
              <a:noFill/>
            </a:ln>
          </p:spPr>
        </p:pic>
      </p:grpSp>
      <p:cxnSp>
        <p:nvCxnSpPr>
          <p:cNvPr id="268" name="Google Shape;268;p32"/>
          <p:cNvCxnSpPr>
            <a:stCxn id="252" idx="2"/>
            <a:endCxn id="269" idx="1"/>
          </p:cNvCxnSpPr>
          <p:nvPr/>
        </p:nvCxnSpPr>
        <p:spPr>
          <a:xfrm flipH="1" rot="10800000">
            <a:off x="655112" y="5947679"/>
            <a:ext cx="321000" cy="1973400"/>
          </a:xfrm>
          <a:prstGeom prst="bentConnector3">
            <a:avLst>
              <a:gd fmla="val 49981" name="adj1"/>
            </a:avLst>
          </a:prstGeom>
          <a:noFill/>
          <a:ln cap="flat" cmpd="sng" w="9525">
            <a:solidFill>
              <a:srgbClr val="595959"/>
            </a:solidFill>
            <a:prstDash val="solid"/>
            <a:round/>
            <a:headEnd len="med" w="med" type="none"/>
            <a:tailEnd len="med" w="med" type="none"/>
          </a:ln>
        </p:spPr>
      </p:cxnSp>
      <p:cxnSp>
        <p:nvCxnSpPr>
          <p:cNvPr id="270" name="Google Shape;270;p32"/>
          <p:cNvCxnSpPr>
            <a:stCxn id="252" idx="2"/>
            <a:endCxn id="247" idx="1"/>
          </p:cNvCxnSpPr>
          <p:nvPr/>
        </p:nvCxnSpPr>
        <p:spPr>
          <a:xfrm flipH="1" rot="10800000">
            <a:off x="655112" y="7342979"/>
            <a:ext cx="318000" cy="578100"/>
          </a:xfrm>
          <a:prstGeom prst="bentConnector3">
            <a:avLst>
              <a:gd fmla="val 50005" name="adj1"/>
            </a:avLst>
          </a:prstGeom>
          <a:noFill/>
          <a:ln cap="flat" cmpd="sng" w="9525">
            <a:solidFill>
              <a:srgbClr val="595959"/>
            </a:solidFill>
            <a:prstDash val="solid"/>
            <a:round/>
            <a:headEnd len="med" w="med" type="none"/>
            <a:tailEnd len="med" w="med" type="none"/>
          </a:ln>
        </p:spPr>
      </p:cxnSp>
      <p:grpSp>
        <p:nvGrpSpPr>
          <p:cNvPr id="271" name="Google Shape;271;p32"/>
          <p:cNvGrpSpPr/>
          <p:nvPr/>
        </p:nvGrpSpPr>
        <p:grpSpPr>
          <a:xfrm>
            <a:off x="8665257" y="8254305"/>
            <a:ext cx="6305555" cy="1069314"/>
            <a:chOff x="426876" y="6682477"/>
            <a:chExt cx="6942150" cy="1608475"/>
          </a:xfrm>
        </p:grpSpPr>
        <p:pic>
          <p:nvPicPr>
            <p:cNvPr id="272" name="Google Shape;272;p32"/>
            <p:cNvPicPr preferRelativeResize="0"/>
            <p:nvPr/>
          </p:nvPicPr>
          <p:blipFill>
            <a:blip r:embed="rId5">
              <a:alphaModFix/>
            </a:blip>
            <a:stretch>
              <a:fillRect/>
            </a:stretch>
          </p:blipFill>
          <p:spPr>
            <a:xfrm>
              <a:off x="2410316" y="6730177"/>
              <a:ext cx="1714511" cy="1536600"/>
            </a:xfrm>
            <a:prstGeom prst="rect">
              <a:avLst/>
            </a:prstGeom>
            <a:noFill/>
            <a:ln>
              <a:noFill/>
            </a:ln>
          </p:spPr>
        </p:pic>
        <p:pic>
          <p:nvPicPr>
            <p:cNvPr id="273" name="Google Shape;273;p32"/>
            <p:cNvPicPr preferRelativeResize="0"/>
            <p:nvPr/>
          </p:nvPicPr>
          <p:blipFill>
            <a:blip r:embed="rId6">
              <a:alphaModFix/>
            </a:blip>
            <a:stretch>
              <a:fillRect/>
            </a:stretch>
          </p:blipFill>
          <p:spPr>
            <a:xfrm>
              <a:off x="426876" y="6682477"/>
              <a:ext cx="1962141" cy="1608475"/>
            </a:xfrm>
            <a:prstGeom prst="rect">
              <a:avLst/>
            </a:prstGeom>
            <a:noFill/>
            <a:ln>
              <a:noFill/>
            </a:ln>
          </p:spPr>
        </p:pic>
        <p:pic>
          <p:nvPicPr>
            <p:cNvPr id="274" name="Google Shape;274;p32"/>
            <p:cNvPicPr preferRelativeResize="0"/>
            <p:nvPr/>
          </p:nvPicPr>
          <p:blipFill rotWithShape="1">
            <a:blip r:embed="rId7">
              <a:alphaModFix/>
            </a:blip>
            <a:srcRect b="0" l="6334" r="5067" t="0"/>
            <a:stretch/>
          </p:blipFill>
          <p:spPr>
            <a:xfrm>
              <a:off x="5746927" y="6754352"/>
              <a:ext cx="1622099" cy="1512425"/>
            </a:xfrm>
            <a:prstGeom prst="rect">
              <a:avLst/>
            </a:prstGeom>
            <a:noFill/>
            <a:ln>
              <a:noFill/>
            </a:ln>
          </p:spPr>
        </p:pic>
        <p:pic>
          <p:nvPicPr>
            <p:cNvPr id="275" name="Google Shape;275;p32"/>
            <p:cNvPicPr preferRelativeResize="0"/>
            <p:nvPr/>
          </p:nvPicPr>
          <p:blipFill>
            <a:blip r:embed="rId8">
              <a:alphaModFix/>
            </a:blip>
            <a:stretch>
              <a:fillRect/>
            </a:stretch>
          </p:blipFill>
          <p:spPr>
            <a:xfrm>
              <a:off x="4124828" y="6754352"/>
              <a:ext cx="1622099" cy="1536600"/>
            </a:xfrm>
            <a:prstGeom prst="rect">
              <a:avLst/>
            </a:prstGeom>
            <a:noFill/>
            <a:ln>
              <a:noFill/>
            </a:ln>
          </p:spPr>
        </p:pic>
      </p:grpSp>
      <p:pic>
        <p:nvPicPr>
          <p:cNvPr id="276" name="Google Shape;276;p32"/>
          <p:cNvPicPr preferRelativeResize="0"/>
          <p:nvPr/>
        </p:nvPicPr>
        <p:blipFill>
          <a:blip r:embed="rId9">
            <a:alphaModFix/>
          </a:blip>
          <a:stretch>
            <a:fillRect/>
          </a:stretch>
        </p:blipFill>
        <p:spPr>
          <a:xfrm>
            <a:off x="8983050" y="8946624"/>
            <a:ext cx="6305851" cy="1242850"/>
          </a:xfrm>
          <a:prstGeom prst="rect">
            <a:avLst/>
          </a:prstGeom>
          <a:noFill/>
          <a:ln>
            <a:noFill/>
          </a:ln>
        </p:spPr>
      </p:pic>
      <p:pic>
        <p:nvPicPr>
          <p:cNvPr id="277" name="Google Shape;277;p32"/>
          <p:cNvPicPr preferRelativeResize="0"/>
          <p:nvPr/>
        </p:nvPicPr>
        <p:blipFill>
          <a:blip r:embed="rId10">
            <a:alphaModFix/>
          </a:blip>
          <a:stretch>
            <a:fillRect/>
          </a:stretch>
        </p:blipFill>
        <p:spPr>
          <a:xfrm>
            <a:off x="3918000" y="6687100"/>
            <a:ext cx="2122900" cy="1311899"/>
          </a:xfrm>
          <a:prstGeom prst="rect">
            <a:avLst/>
          </a:prstGeom>
          <a:noFill/>
          <a:ln>
            <a:noFill/>
          </a:ln>
        </p:spPr>
      </p:pic>
      <p:sp>
        <p:nvSpPr>
          <p:cNvPr id="278" name="Google Shape;278;p32"/>
          <p:cNvSpPr txBox="1"/>
          <p:nvPr/>
        </p:nvSpPr>
        <p:spPr>
          <a:xfrm>
            <a:off x="6136163" y="6819625"/>
            <a:ext cx="10899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a:solidFill>
                  <a:srgbClr val="6AA84F"/>
                </a:solidFill>
                <a:latin typeface="Mada"/>
                <a:ea typeface="Mada"/>
                <a:cs typeface="Mada"/>
                <a:sym typeface="Mada"/>
              </a:rPr>
              <a:t>Normal brain.</a:t>
            </a:r>
            <a:endParaRPr>
              <a:solidFill>
                <a:srgbClr val="6AA84F"/>
              </a:solidFill>
              <a:latin typeface="Mada"/>
              <a:ea typeface="Mada"/>
              <a:cs typeface="Mada"/>
              <a:sym typeface="Mada"/>
            </a:endParaRPr>
          </a:p>
          <a:p>
            <a:pPr indent="0" lvl="0" marL="0" rtl="0" algn="ctr">
              <a:spcBef>
                <a:spcPts val="0"/>
              </a:spcBef>
              <a:spcAft>
                <a:spcPts val="0"/>
              </a:spcAft>
              <a:buNone/>
            </a:pPr>
            <a:r>
              <a:rPr lang="ar">
                <a:solidFill>
                  <a:srgbClr val="6AA84F"/>
                </a:solidFill>
                <a:latin typeface="Mada"/>
                <a:ea typeface="Mada"/>
                <a:cs typeface="Mada"/>
                <a:sym typeface="Mada"/>
              </a:rPr>
              <a:t>Line: midbrain </a:t>
            </a:r>
            <a:endParaRPr>
              <a:solidFill>
                <a:srgbClr val="6AA84F"/>
              </a:solidFill>
              <a:latin typeface="Mada"/>
              <a:ea typeface="Mada"/>
              <a:cs typeface="Mada"/>
              <a:sym typeface="Mada"/>
            </a:endParaRPr>
          </a:p>
        </p:txBody>
      </p:sp>
      <p:cxnSp>
        <p:nvCxnSpPr>
          <p:cNvPr id="279" name="Google Shape;279;p32"/>
          <p:cNvCxnSpPr/>
          <p:nvPr/>
        </p:nvCxnSpPr>
        <p:spPr>
          <a:xfrm flipH="1">
            <a:off x="4984763" y="7310134"/>
            <a:ext cx="184200" cy="65700"/>
          </a:xfrm>
          <a:prstGeom prst="straightConnector1">
            <a:avLst/>
          </a:prstGeom>
          <a:noFill/>
          <a:ln cap="flat" cmpd="sng" w="38100">
            <a:solidFill>
              <a:srgbClr val="6AA84F"/>
            </a:solidFill>
            <a:prstDash val="solid"/>
            <a:round/>
            <a:headEnd len="med" w="med" type="none"/>
            <a:tailEnd len="med" w="med" type="none"/>
          </a:ln>
        </p:spPr>
      </p:cxnSp>
      <p:pic>
        <p:nvPicPr>
          <p:cNvPr id="280" name="Google Shape;280;p32"/>
          <p:cNvPicPr preferRelativeResize="0"/>
          <p:nvPr/>
        </p:nvPicPr>
        <p:blipFill>
          <a:blip r:embed="rId11">
            <a:alphaModFix/>
          </a:blip>
          <a:stretch>
            <a:fillRect/>
          </a:stretch>
        </p:blipFill>
        <p:spPr>
          <a:xfrm>
            <a:off x="-7781275" y="7963040"/>
            <a:ext cx="2977050" cy="2987709"/>
          </a:xfrm>
          <a:prstGeom prst="rect">
            <a:avLst/>
          </a:prstGeom>
          <a:noFill/>
          <a:ln>
            <a:noFill/>
          </a:ln>
        </p:spPr>
      </p:pic>
      <p:sp>
        <p:nvSpPr>
          <p:cNvPr id="281" name="Google Shape;281;p32"/>
          <p:cNvSpPr txBox="1"/>
          <p:nvPr/>
        </p:nvSpPr>
        <p:spPr>
          <a:xfrm>
            <a:off x="-4362350" y="8738500"/>
            <a:ext cx="2495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Alegreya"/>
                <a:ea typeface="Alegreya"/>
                <a:cs typeface="Alegreya"/>
                <a:sym typeface="Alegreya"/>
              </a:rPr>
              <a:t>Shrunken midbrain which has a similar appearance to a hummingbird - hence it’s called the “hummingbird sign” -- it’s seen in progressive supranuclear gaze palsy because the gaze center is in the midbrain</a:t>
            </a:r>
            <a:endParaRPr>
              <a:latin typeface="Alegreya"/>
              <a:ea typeface="Alegreya"/>
              <a:cs typeface="Alegreya"/>
              <a:sym typeface="Alegreya"/>
            </a:endParaRPr>
          </a:p>
        </p:txBody>
      </p:sp>
      <p:cxnSp>
        <p:nvCxnSpPr>
          <p:cNvPr id="282" name="Google Shape;282;p32"/>
          <p:cNvCxnSpPr/>
          <p:nvPr/>
        </p:nvCxnSpPr>
        <p:spPr>
          <a:xfrm flipH="1">
            <a:off x="-6077000" y="9510900"/>
            <a:ext cx="209700" cy="114300"/>
          </a:xfrm>
          <a:prstGeom prst="straightConnector1">
            <a:avLst/>
          </a:prstGeom>
          <a:noFill/>
          <a:ln cap="flat" cmpd="sng" w="9525">
            <a:solidFill>
              <a:srgbClr val="6AA84F"/>
            </a:solidFill>
            <a:prstDash val="solid"/>
            <a:round/>
            <a:headEnd len="med" w="med" type="stealth"/>
            <a:tailEnd len="med" w="med" type="stealth"/>
          </a:ln>
        </p:spPr>
      </p:cxnSp>
      <p:sp>
        <p:nvSpPr>
          <p:cNvPr id="252" name="Google Shape;252;p32"/>
          <p:cNvSpPr txBox="1"/>
          <p:nvPr/>
        </p:nvSpPr>
        <p:spPr>
          <a:xfrm rot="-5400000">
            <a:off x="-672538" y="7694879"/>
            <a:ext cx="2202900" cy="45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986782"/>
                </a:solidFill>
                <a:latin typeface="Mada"/>
                <a:ea typeface="Mada"/>
                <a:cs typeface="Mada"/>
                <a:sym typeface="Mada"/>
              </a:rPr>
              <a:t>Diagnosis </a:t>
            </a:r>
            <a:endParaRPr b="1" sz="2400">
              <a:solidFill>
                <a:srgbClr val="986782"/>
              </a:solidFill>
              <a:latin typeface="Mada"/>
              <a:ea typeface="Mada"/>
              <a:cs typeface="Mada"/>
              <a:sym typeface="Mada"/>
            </a:endParaRPr>
          </a:p>
        </p:txBody>
      </p:sp>
      <p:sp>
        <p:nvSpPr>
          <p:cNvPr id="255" name="Google Shape;255;p32"/>
          <p:cNvSpPr txBox="1"/>
          <p:nvPr/>
        </p:nvSpPr>
        <p:spPr>
          <a:xfrm>
            <a:off x="976003" y="9137696"/>
            <a:ext cx="6247200" cy="1052100"/>
          </a:xfrm>
          <a:prstGeom prst="rect">
            <a:avLst/>
          </a:prstGeom>
          <a:solidFill>
            <a:schemeClr val="accent4"/>
          </a:solidFill>
          <a:ln cap="flat" cmpd="sng" w="19050">
            <a:solidFill>
              <a:schemeClr val="accent3"/>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lang="ar" sz="1200">
                <a:solidFill>
                  <a:srgbClr val="1C4587"/>
                </a:solidFill>
                <a:latin typeface="Mada"/>
                <a:ea typeface="Mada"/>
                <a:cs typeface="Mada"/>
                <a:sym typeface="Mada"/>
              </a:rPr>
              <a:t>Dopamine transporter (DAT) imaging using SPECT or PET makes use of a radiolabeled ligand binding to dopaminergic terminals to assess the extent of nigrostriatal cell loss. it is abnormal even in the early stages , but does not differentiate between the different forms of degenerative parkinsonism and so is not specific for PD</a:t>
            </a:r>
            <a:endParaRPr>
              <a:solidFill>
                <a:srgbClr val="666666"/>
              </a:solidFill>
              <a:latin typeface="Mada"/>
              <a:ea typeface="Mada"/>
              <a:cs typeface="Mada"/>
              <a:sym typeface="Mada"/>
            </a:endParaRPr>
          </a:p>
        </p:txBody>
      </p:sp>
      <p:sp>
        <p:nvSpPr>
          <p:cNvPr id="269" name="Google Shape;269;p32"/>
          <p:cNvSpPr txBox="1"/>
          <p:nvPr/>
        </p:nvSpPr>
        <p:spPr>
          <a:xfrm>
            <a:off x="975990" y="5595513"/>
            <a:ext cx="6247200" cy="704100"/>
          </a:xfrm>
          <a:prstGeom prst="rect">
            <a:avLst/>
          </a:prstGeom>
          <a:solidFill>
            <a:schemeClr val="accent4"/>
          </a:solidFill>
          <a:ln cap="flat" cmpd="sng" w="19050">
            <a:solidFill>
              <a:schemeClr val="accent3"/>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latin typeface="Mada"/>
                <a:ea typeface="Mada"/>
                <a:cs typeface="Mada"/>
                <a:sym typeface="Mada"/>
              </a:rPr>
              <a:t>Diagnosis is (clinical)</a:t>
            </a:r>
            <a:r>
              <a:rPr b="1" lang="ar" sz="1200">
                <a:solidFill>
                  <a:srgbClr val="6AA84F"/>
                </a:solidFill>
                <a:latin typeface="Mada"/>
                <a:ea typeface="Mada"/>
                <a:cs typeface="Mada"/>
                <a:sym typeface="Mada"/>
              </a:rPr>
              <a:t> </a:t>
            </a:r>
            <a:r>
              <a:rPr lang="ar" sz="1200">
                <a:solidFill>
                  <a:srgbClr val="1C4587"/>
                </a:solidFill>
                <a:latin typeface="Mada"/>
                <a:ea typeface="Mada"/>
                <a:cs typeface="Mada"/>
                <a:sym typeface="Mada"/>
              </a:rPr>
              <a:t>made by recognizing physical signs and distinguishing idiopathic PD from other parkinsonian syndromes. </a:t>
            </a:r>
            <a:endParaRPr>
              <a:solidFill>
                <a:srgbClr val="666666"/>
              </a:solidFill>
              <a:latin typeface="Mada"/>
              <a:ea typeface="Mada"/>
              <a:cs typeface="Mada"/>
              <a:sym typeface="Mada"/>
            </a:endParaRPr>
          </a:p>
        </p:txBody>
      </p:sp>
      <p:sp>
        <p:nvSpPr>
          <p:cNvPr id="253" name="Google Shape;253;p32"/>
          <p:cNvSpPr txBox="1"/>
          <p:nvPr/>
        </p:nvSpPr>
        <p:spPr>
          <a:xfrm>
            <a:off x="970292" y="8392867"/>
            <a:ext cx="6247200" cy="516900"/>
          </a:xfrm>
          <a:prstGeom prst="rect">
            <a:avLst/>
          </a:prstGeom>
          <a:solidFill>
            <a:schemeClr val="accent4"/>
          </a:solidFill>
          <a:ln cap="flat" cmpd="sng" w="19050">
            <a:solidFill>
              <a:schemeClr val="accent3"/>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ar" sz="1200">
                <a:solidFill>
                  <a:srgbClr val="1C4587"/>
                </a:solidFill>
                <a:latin typeface="Mada"/>
                <a:ea typeface="Mada"/>
                <a:cs typeface="Mada"/>
                <a:sym typeface="Mada"/>
              </a:rPr>
              <a:t>Patients with suspected PD should be referred to a specialist without initiation of treatment.</a:t>
            </a:r>
            <a:endParaRPr sz="900">
              <a:solidFill>
                <a:srgbClr val="666666"/>
              </a:solidFill>
              <a:latin typeface="Mada"/>
              <a:ea typeface="Mada"/>
              <a:cs typeface="Mada"/>
              <a:sym typeface="Mada"/>
            </a:endParaRPr>
          </a:p>
        </p:txBody>
      </p:sp>
      <p:sp>
        <p:nvSpPr>
          <p:cNvPr id="283" name="Google Shape;283;p32"/>
          <p:cNvSpPr txBox="1"/>
          <p:nvPr/>
        </p:nvSpPr>
        <p:spPr>
          <a:xfrm>
            <a:off x="1104613" y="6527550"/>
            <a:ext cx="2703900" cy="16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Investigations and Imaging is normal in typical PD.</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However, in vascular Parkinson’s you might see signs of vascular disease (stroke)</a:t>
            </a:r>
            <a:endParaRPr/>
          </a:p>
        </p:txBody>
      </p:sp>
      <p:sp>
        <p:nvSpPr>
          <p:cNvPr id="284" name="Google Shape;284;p3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Parkinson’s disease</a:t>
            </a:r>
            <a:endParaRPr b="1" sz="2600">
              <a:latin typeface="Mada"/>
              <a:ea typeface="Mada"/>
              <a:cs typeface="Mada"/>
              <a:sym typeface="Mada"/>
            </a:endParaRPr>
          </a:p>
        </p:txBody>
      </p:sp>
      <p:sp>
        <p:nvSpPr>
          <p:cNvPr id="285" name="Google Shape;285;p32"/>
          <p:cNvSpPr txBox="1"/>
          <p:nvPr/>
        </p:nvSpPr>
        <p:spPr>
          <a:xfrm>
            <a:off x="296079" y="968300"/>
            <a:ext cx="3729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Clinical features </a:t>
            </a:r>
            <a:r>
              <a:rPr b="1" i="1" lang="ar" sz="2200">
                <a:highlight>
                  <a:schemeClr val="accent5"/>
                </a:highlight>
                <a:latin typeface="Mada"/>
                <a:ea typeface="Mada"/>
                <a:cs typeface="Mada"/>
                <a:sym typeface="Mada"/>
              </a:rPr>
              <a:t>cont’</a:t>
            </a:r>
            <a:endParaRPr b="1" i="1" sz="2200">
              <a:highlight>
                <a:schemeClr val="accent5"/>
              </a:highlight>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33"/>
          <p:cNvGraphicFramePr/>
          <p:nvPr/>
        </p:nvGraphicFramePr>
        <p:xfrm>
          <a:off x="205400" y="5114188"/>
          <a:ext cx="3000000" cy="3000000"/>
        </p:xfrm>
        <a:graphic>
          <a:graphicData uri="http://schemas.openxmlformats.org/drawingml/2006/table">
            <a:tbl>
              <a:tblPr>
                <a:noFill/>
                <a:tableStyleId>{5888B9F8-3B9D-4569-BCFF-52CF26E035AB}</a:tableStyleId>
              </a:tblPr>
              <a:tblGrid>
                <a:gridCol w="382850"/>
                <a:gridCol w="6766325"/>
              </a:tblGrid>
              <a:tr h="373350">
                <a:tc gridSpan="2">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Levodopa/Carbidopa (LD/CD)</a:t>
                      </a:r>
                      <a:endParaRPr b="1" sz="1200">
                        <a:solidFill>
                          <a:srgbClr val="FFFFFF"/>
                        </a:solidFill>
                        <a:latin typeface="Mada"/>
                        <a:ea typeface="Mada"/>
                        <a:cs typeface="Mada"/>
                        <a:sym typeface="Mada"/>
                      </a:endParaRPr>
                    </a:p>
                  </a:txBody>
                  <a:tcPr marT="91425" marB="91425" marR="91425" marL="91425" anchor="ctr">
                    <a:solidFill>
                      <a:schemeClr val="accent3"/>
                    </a:solidFill>
                  </a:tcPr>
                </a:tc>
                <a:tc hMerge="1"/>
              </a:tr>
              <a:tr h="5014425">
                <a:tc gridSpan="2">
                  <a:txBody>
                    <a:bodyPr/>
                    <a:lstStyle/>
                    <a:p>
                      <a:pPr indent="-304800" lvl="0" marL="457200" rtl="0" algn="l">
                        <a:spcBef>
                          <a:spcPts val="0"/>
                        </a:spcBef>
                        <a:spcAft>
                          <a:spcPts val="0"/>
                        </a:spcAft>
                        <a:buClr>
                          <a:srgbClr val="1C4587"/>
                        </a:buClr>
                        <a:buSzPts val="1200"/>
                        <a:buFont typeface="Mada"/>
                        <a:buChar char="●"/>
                      </a:pPr>
                      <a:r>
                        <a:rPr b="1" lang="ar" sz="1200">
                          <a:solidFill>
                            <a:srgbClr val="6AA84F"/>
                          </a:solidFill>
                          <a:latin typeface="Mada"/>
                          <a:ea typeface="Mada"/>
                          <a:cs typeface="Mada"/>
                          <a:sym typeface="Mada"/>
                        </a:rPr>
                        <a:t>Mainstay of treatment</a:t>
                      </a:r>
                      <a:endParaRPr b="1"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most effective form of treatment and all patients with PD will eventually need it.</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most effective for relieving akinesia and rigidity; tremor response is often less satisfactory and it has no effect on many motor (posture, freezing) and non-motor symptoms.</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Levodopa is the active agent, while Carbidopa prolongs the duration of levodopa by delaying its metabolism.</a:t>
                      </a:r>
                      <a:endParaRPr sz="1200">
                        <a:solidFill>
                          <a:srgbClr val="1C4587"/>
                        </a:solidFill>
                        <a:latin typeface="Mada"/>
                        <a:ea typeface="Mada"/>
                        <a:cs typeface="Mada"/>
                        <a:sym typeface="Mada"/>
                      </a:endParaRPr>
                    </a:p>
                    <a:p>
                      <a:pPr indent="-304800" lvl="1" marL="9144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When administered orally, more than 90% is decarboxylated to dopamine peripherally in the gastrointestinal tract and blood vessels, and only a small proportion reaches the brain.</a:t>
                      </a:r>
                      <a:endParaRPr sz="1200">
                        <a:solidFill>
                          <a:srgbClr val="1C4587"/>
                        </a:solidFill>
                        <a:latin typeface="Mada"/>
                        <a:ea typeface="Mada"/>
                        <a:cs typeface="Mada"/>
                        <a:sym typeface="Mada"/>
                      </a:endParaRPr>
                    </a:p>
                    <a:p>
                      <a:pPr indent="-304800" lvl="1" marL="9144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To avoid this,It is combined with a dopa decarboxylase inhibitor – benserazide (co-beneldopa) or carbidopa (co-careldopa) – to reduce the peripheral adverse effects (e.g. nausea and hypotension)</a:t>
                      </a:r>
                      <a:endParaRPr sz="1200">
                        <a:solidFill>
                          <a:srgbClr val="1C4587"/>
                        </a:solidFill>
                        <a:latin typeface="Mada"/>
                        <a:ea typeface="Mada"/>
                        <a:cs typeface="Mada"/>
                        <a:sym typeface="Mada"/>
                      </a:endParaRPr>
                    </a:p>
                    <a:p>
                      <a:pPr indent="0" lvl="0" marL="0" rtl="0" algn="l">
                        <a:lnSpc>
                          <a:spcPct val="115000"/>
                        </a:lnSpc>
                        <a:spcBef>
                          <a:spcPts val="1200"/>
                        </a:spcBef>
                        <a:spcAft>
                          <a:spcPts val="0"/>
                        </a:spcAft>
                        <a:buNone/>
                      </a:pPr>
                      <a:r>
                        <a:t/>
                      </a:r>
                      <a:endParaRPr sz="1200">
                        <a:solidFill>
                          <a:srgbClr val="1C4587"/>
                        </a:solidFill>
                        <a:latin typeface="Mada"/>
                        <a:ea typeface="Mada"/>
                        <a:cs typeface="Mada"/>
                        <a:sym typeface="Mada"/>
                      </a:endParaRPr>
                    </a:p>
                    <a:p>
                      <a:pPr indent="0" lvl="0" marL="0" rtl="0" algn="l">
                        <a:lnSpc>
                          <a:spcPct val="115000"/>
                        </a:lnSpc>
                        <a:spcBef>
                          <a:spcPts val="1200"/>
                        </a:spcBef>
                        <a:spcAft>
                          <a:spcPts val="0"/>
                        </a:spcAft>
                        <a:buNone/>
                      </a:pPr>
                      <a:r>
                        <a:t/>
                      </a:r>
                      <a:endParaRPr sz="1200">
                        <a:solidFill>
                          <a:srgbClr val="1C4587"/>
                        </a:solidFill>
                        <a:latin typeface="Mada"/>
                        <a:ea typeface="Mada"/>
                        <a:cs typeface="Mada"/>
                        <a:sym typeface="Mada"/>
                      </a:endParaRPr>
                    </a:p>
                    <a:p>
                      <a:pPr indent="0" lvl="0" marL="0" rtl="0" algn="l">
                        <a:lnSpc>
                          <a:spcPct val="115000"/>
                        </a:lnSpc>
                        <a:spcBef>
                          <a:spcPts val="1200"/>
                        </a:spcBef>
                        <a:spcAft>
                          <a:spcPts val="0"/>
                        </a:spcAft>
                        <a:buNone/>
                      </a:pPr>
                      <a:r>
                        <a:t/>
                      </a:r>
                      <a:endParaRPr sz="1200">
                        <a:solidFill>
                          <a:srgbClr val="1C4587"/>
                        </a:solidFill>
                        <a:latin typeface="Mada"/>
                        <a:ea typeface="Mada"/>
                        <a:cs typeface="Mada"/>
                        <a:sym typeface="Mada"/>
                      </a:endParaRPr>
                    </a:p>
                    <a:p>
                      <a:pPr indent="0" lvl="0" marL="0" rtl="0" algn="l">
                        <a:lnSpc>
                          <a:spcPct val="115000"/>
                        </a:lnSpc>
                        <a:spcBef>
                          <a:spcPts val="1200"/>
                        </a:spcBef>
                        <a:spcAft>
                          <a:spcPts val="0"/>
                        </a:spcAft>
                        <a:buNone/>
                      </a:pPr>
                      <a:r>
                        <a:t/>
                      </a:r>
                      <a:endParaRPr sz="1200">
                        <a:solidFill>
                          <a:srgbClr val="1C4587"/>
                        </a:solidFill>
                        <a:latin typeface="Mada"/>
                        <a:ea typeface="Mada"/>
                        <a:cs typeface="Mada"/>
                        <a:sym typeface="Mada"/>
                      </a:endParaRPr>
                    </a:p>
                    <a:p>
                      <a:pPr indent="0" lvl="0" marL="0" rtl="0" algn="l">
                        <a:lnSpc>
                          <a:spcPct val="115000"/>
                        </a:lnSpc>
                        <a:spcBef>
                          <a:spcPts val="1200"/>
                        </a:spcBef>
                        <a:spcAft>
                          <a:spcPts val="1200"/>
                        </a:spcAft>
                        <a:buNone/>
                      </a:pPr>
                      <a:r>
                        <a:t/>
                      </a:r>
                      <a:endParaRPr sz="1200">
                        <a:solidFill>
                          <a:srgbClr val="1C4587"/>
                        </a:solidFill>
                        <a:latin typeface="Mada"/>
                        <a:ea typeface="Mada"/>
                        <a:cs typeface="Mada"/>
                        <a:sym typeface="Mada"/>
                      </a:endParaRPr>
                    </a:p>
                  </a:txBody>
                  <a:tcPr marT="91425" marB="91425" marR="91425" marL="91425">
                    <a:solidFill>
                      <a:srgbClr val="FFFFFF"/>
                    </a:solidFill>
                  </a:tcPr>
                </a:tc>
                <a:tc hMerge="1"/>
              </a:tr>
            </a:tbl>
          </a:graphicData>
        </a:graphic>
      </p:graphicFrame>
      <p:cxnSp>
        <p:nvCxnSpPr>
          <p:cNvPr id="291" name="Google Shape;291;p3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92" name="Google Shape;292;p33"/>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293" name="Google Shape;293;p3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pSp>
        <p:nvGrpSpPr>
          <p:cNvPr id="294" name="Google Shape;294;p33"/>
          <p:cNvGrpSpPr/>
          <p:nvPr/>
        </p:nvGrpSpPr>
        <p:grpSpPr>
          <a:xfrm>
            <a:off x="143990" y="1450250"/>
            <a:ext cx="7099297" cy="2775897"/>
            <a:chOff x="8211852" y="6036440"/>
            <a:chExt cx="7532411" cy="3954270"/>
          </a:xfrm>
        </p:grpSpPr>
        <p:sp>
          <p:nvSpPr>
            <p:cNvPr id="295" name="Google Shape;295;p33"/>
            <p:cNvSpPr/>
            <p:nvPr/>
          </p:nvSpPr>
          <p:spPr>
            <a:xfrm rot="-5400000">
              <a:off x="14488675" y="8092464"/>
              <a:ext cx="369600" cy="350400"/>
            </a:xfrm>
            <a:prstGeom prst="rightArrow">
              <a:avLst>
                <a:gd fmla="val 50000" name="adj1"/>
                <a:gd fmla="val 54388" name="adj2"/>
              </a:avLst>
            </a:prstGeom>
            <a:solidFill>
              <a:srgbClr val="543948"/>
            </a:solidFill>
            <a:ln cap="flat" cmpd="sng" w="9525">
              <a:solidFill>
                <a:srgbClr val="5439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6" name="Google Shape;296;p33"/>
            <p:cNvSpPr/>
            <p:nvPr/>
          </p:nvSpPr>
          <p:spPr>
            <a:xfrm>
              <a:off x="13721663" y="8321251"/>
              <a:ext cx="2022600" cy="1289700"/>
            </a:xfrm>
            <a:prstGeom prst="roundRect">
              <a:avLst>
                <a:gd fmla="val 16667" name="adj"/>
              </a:avLst>
            </a:prstGeom>
            <a:solidFill>
              <a:srgbClr val="FFFFFF"/>
            </a:solidFill>
            <a:ln cap="flat" cmpd="sng" w="63500">
              <a:solidFill>
                <a:srgbClr val="5439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297" name="Google Shape;297;p33"/>
            <p:cNvSpPr txBox="1"/>
            <p:nvPr/>
          </p:nvSpPr>
          <p:spPr>
            <a:xfrm>
              <a:off x="13867154" y="8082778"/>
              <a:ext cx="1877100" cy="122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ar" sz="1200">
                  <a:solidFill>
                    <a:srgbClr val="1C4587"/>
                  </a:solidFill>
                  <a:latin typeface="Mada"/>
                  <a:ea typeface="Mada"/>
                  <a:cs typeface="Mada"/>
                  <a:sym typeface="Mada"/>
                </a:rPr>
                <a:t>Drugs for PD should not be stopped abruptly, as this can precipitate malignant hyperthermia</a:t>
              </a:r>
              <a:endParaRPr i="0" sz="1000" u="none" cap="none" strike="noStrike">
                <a:solidFill>
                  <a:srgbClr val="3F3F3F"/>
                </a:solidFill>
                <a:latin typeface="Mada"/>
                <a:ea typeface="Mada"/>
                <a:cs typeface="Mada"/>
                <a:sym typeface="Mada"/>
              </a:endParaRPr>
            </a:p>
          </p:txBody>
        </p:sp>
        <p:sp>
          <p:nvSpPr>
            <p:cNvPr id="298" name="Google Shape;298;p33"/>
            <p:cNvSpPr/>
            <p:nvPr/>
          </p:nvSpPr>
          <p:spPr>
            <a:xfrm rot="5400000">
              <a:off x="10461979" y="7424979"/>
              <a:ext cx="369600" cy="350400"/>
            </a:xfrm>
            <a:prstGeom prst="rightArrow">
              <a:avLst>
                <a:gd fmla="val 50000" name="adj1"/>
                <a:gd fmla="val 54388" name="adj2"/>
              </a:avLst>
            </a:prstGeom>
            <a:solidFill>
              <a:srgbClr val="EAD1DC"/>
            </a:solidFill>
            <a:ln cap="flat" cmpd="sng" w="9525">
              <a:solidFill>
                <a:srgbClr val="EAD1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299" name="Google Shape;299;p33"/>
            <p:cNvSpPr/>
            <p:nvPr/>
          </p:nvSpPr>
          <p:spPr>
            <a:xfrm rot="10800000">
              <a:off x="8629255" y="6145007"/>
              <a:ext cx="3100200" cy="1401600"/>
            </a:xfrm>
            <a:prstGeom prst="roundRect">
              <a:avLst>
                <a:gd fmla="val 16667" name="adj"/>
              </a:avLst>
            </a:prstGeom>
            <a:solidFill>
              <a:srgbClr val="FFFFFF"/>
            </a:solidFill>
            <a:ln cap="flat" cmpd="sng" w="63500">
              <a:solidFill>
                <a:srgbClr val="EAD1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cxnSp>
          <p:nvCxnSpPr>
            <p:cNvPr id="300" name="Google Shape;300;p33"/>
            <p:cNvCxnSpPr/>
            <p:nvPr/>
          </p:nvCxnSpPr>
          <p:spPr>
            <a:xfrm>
              <a:off x="8211852" y="7929306"/>
              <a:ext cx="7460400" cy="0"/>
            </a:xfrm>
            <a:prstGeom prst="straightConnector1">
              <a:avLst/>
            </a:prstGeom>
            <a:noFill/>
            <a:ln cap="flat" cmpd="sng" w="63500">
              <a:solidFill>
                <a:srgbClr val="D9D9D9"/>
              </a:solidFill>
              <a:prstDash val="solid"/>
              <a:miter lim="800000"/>
              <a:headEnd len="med" w="med" type="oval"/>
              <a:tailEnd len="med" w="med" type="triangle"/>
            </a:ln>
          </p:spPr>
        </p:cxnSp>
        <p:grpSp>
          <p:nvGrpSpPr>
            <p:cNvPr id="301" name="Google Shape;301;p33"/>
            <p:cNvGrpSpPr/>
            <p:nvPr/>
          </p:nvGrpSpPr>
          <p:grpSpPr>
            <a:xfrm>
              <a:off x="8359117" y="8082800"/>
              <a:ext cx="2517084" cy="1536531"/>
              <a:chOff x="481931" y="4050810"/>
              <a:chExt cx="3480000" cy="1890649"/>
            </a:xfrm>
          </p:grpSpPr>
          <p:sp>
            <p:nvSpPr>
              <p:cNvPr id="302" name="Google Shape;302;p33"/>
              <p:cNvSpPr/>
              <p:nvPr/>
            </p:nvSpPr>
            <p:spPr>
              <a:xfrm rot="-5400000">
                <a:off x="1501450" y="4096560"/>
                <a:ext cx="576000" cy="484500"/>
              </a:xfrm>
              <a:prstGeom prst="rightArrow">
                <a:avLst>
                  <a:gd fmla="val 50000" name="adj1"/>
                  <a:gd fmla="val 54388" name="adj2"/>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303" name="Google Shape;303;p33"/>
              <p:cNvSpPr/>
              <p:nvPr/>
            </p:nvSpPr>
            <p:spPr>
              <a:xfrm>
                <a:off x="481931" y="4422260"/>
                <a:ext cx="3480000" cy="1519200"/>
              </a:xfrm>
              <a:prstGeom prst="roundRect">
                <a:avLst>
                  <a:gd fmla="val 16667" name="adj"/>
                </a:avLst>
              </a:prstGeom>
              <a:solidFill>
                <a:srgbClr val="FFFFFF"/>
              </a:solidFill>
              <a:ln cap="flat" cmpd="sng" w="63500">
                <a:solidFill>
                  <a:srgbClr val="EFEF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sp>
          <p:nvSpPr>
            <p:cNvPr id="304" name="Google Shape;304;p33"/>
            <p:cNvSpPr txBox="1"/>
            <p:nvPr/>
          </p:nvSpPr>
          <p:spPr>
            <a:xfrm>
              <a:off x="8490974" y="8487775"/>
              <a:ext cx="2331000" cy="11502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None/>
              </a:pPr>
              <a:r>
                <a:rPr lang="ar" sz="1200">
                  <a:solidFill>
                    <a:srgbClr val="1C4587"/>
                  </a:solidFill>
                  <a:latin typeface="Mada"/>
                  <a:ea typeface="Mada"/>
                  <a:cs typeface="Mada"/>
                  <a:sym typeface="Mada"/>
                </a:rPr>
                <a:t>Education about the condition is necessary and physical activity is beneficial and should be encouraged.</a:t>
              </a:r>
              <a:endParaRPr i="0" sz="1000" u="none" cap="none" strike="noStrike">
                <a:solidFill>
                  <a:srgbClr val="3F3F3F"/>
                </a:solidFill>
                <a:latin typeface="Mada"/>
                <a:ea typeface="Mada"/>
                <a:cs typeface="Mada"/>
                <a:sym typeface="Mada"/>
              </a:endParaRPr>
            </a:p>
          </p:txBody>
        </p:sp>
        <p:sp>
          <p:nvSpPr>
            <p:cNvPr id="305" name="Google Shape;305;p33"/>
            <p:cNvSpPr/>
            <p:nvPr/>
          </p:nvSpPr>
          <p:spPr>
            <a:xfrm>
              <a:off x="9000658" y="7836353"/>
              <a:ext cx="607800" cy="2175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sp>
          <p:nvSpPr>
            <p:cNvPr id="306" name="Google Shape;306;p33"/>
            <p:cNvSpPr txBox="1"/>
            <p:nvPr/>
          </p:nvSpPr>
          <p:spPr>
            <a:xfrm>
              <a:off x="10334974" y="7829533"/>
              <a:ext cx="616800" cy="2175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02</a:t>
              </a:r>
              <a:endParaRPr b="1" i="0" sz="1600" u="none" cap="none" strike="noStrike">
                <a:solidFill>
                  <a:srgbClr val="FFFFFF"/>
                </a:solidFill>
                <a:latin typeface="Mada"/>
                <a:ea typeface="Mada"/>
                <a:cs typeface="Mada"/>
                <a:sym typeface="Mada"/>
              </a:endParaRPr>
            </a:p>
          </p:txBody>
        </p:sp>
        <p:sp>
          <p:nvSpPr>
            <p:cNvPr id="307" name="Google Shape;307;p33"/>
            <p:cNvSpPr txBox="1"/>
            <p:nvPr/>
          </p:nvSpPr>
          <p:spPr>
            <a:xfrm>
              <a:off x="11678219" y="7829533"/>
              <a:ext cx="616800" cy="217500"/>
            </a:xfrm>
            <a:prstGeom prst="rect">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sp>
          <p:nvSpPr>
            <p:cNvPr id="308" name="Google Shape;308;p33"/>
            <p:cNvSpPr txBox="1"/>
            <p:nvPr/>
          </p:nvSpPr>
          <p:spPr>
            <a:xfrm>
              <a:off x="13021464" y="7829533"/>
              <a:ext cx="616800" cy="217500"/>
            </a:xfrm>
            <a:prstGeom prst="rect">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04</a:t>
              </a:r>
              <a:endParaRPr b="1" i="0" sz="1600" u="none" cap="none" strike="noStrike">
                <a:solidFill>
                  <a:srgbClr val="FFFFFF"/>
                </a:solidFill>
                <a:latin typeface="Mada"/>
                <a:ea typeface="Mada"/>
                <a:cs typeface="Mada"/>
                <a:sym typeface="Mada"/>
              </a:endParaRPr>
            </a:p>
          </p:txBody>
        </p:sp>
        <p:sp>
          <p:nvSpPr>
            <p:cNvPr id="309" name="Google Shape;309;p33"/>
            <p:cNvSpPr txBox="1"/>
            <p:nvPr/>
          </p:nvSpPr>
          <p:spPr>
            <a:xfrm>
              <a:off x="14364710" y="7836354"/>
              <a:ext cx="616800" cy="217500"/>
            </a:xfrm>
            <a:prstGeom prst="rect">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05</a:t>
              </a:r>
              <a:endParaRPr b="1" i="0" sz="1600" u="none" cap="none" strike="noStrike">
                <a:solidFill>
                  <a:srgbClr val="FFFFFF"/>
                </a:solidFill>
                <a:latin typeface="Mada"/>
                <a:ea typeface="Mada"/>
                <a:cs typeface="Mada"/>
                <a:sym typeface="Mada"/>
              </a:endParaRPr>
            </a:p>
          </p:txBody>
        </p:sp>
        <p:sp>
          <p:nvSpPr>
            <p:cNvPr id="310" name="Google Shape;310;p33"/>
            <p:cNvSpPr/>
            <p:nvPr/>
          </p:nvSpPr>
          <p:spPr>
            <a:xfrm rot="-5400000">
              <a:off x="11804458" y="8092464"/>
              <a:ext cx="369600" cy="350400"/>
            </a:xfrm>
            <a:prstGeom prst="rightArrow">
              <a:avLst>
                <a:gd fmla="val 50000" name="adj1"/>
                <a:gd fmla="val 54388" name="adj2"/>
              </a:avLst>
            </a:prstGeom>
            <a:solidFill>
              <a:srgbClr val="C6ACBA"/>
            </a:solidFill>
            <a:ln cap="flat" cmpd="sng" w="9525">
              <a:solidFill>
                <a:srgbClr val="C6AC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1" name="Google Shape;311;p33"/>
            <p:cNvSpPr/>
            <p:nvPr/>
          </p:nvSpPr>
          <p:spPr>
            <a:xfrm>
              <a:off x="11040603" y="8329940"/>
              <a:ext cx="2517000" cy="1289700"/>
            </a:xfrm>
            <a:prstGeom prst="roundRect">
              <a:avLst>
                <a:gd fmla="val 16667" name="adj"/>
              </a:avLst>
            </a:prstGeom>
            <a:solidFill>
              <a:srgbClr val="FFFFFF"/>
            </a:solidFill>
            <a:ln cap="flat" cmpd="sng" w="63500">
              <a:solidFill>
                <a:srgbClr val="C6ACB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312" name="Google Shape;312;p33"/>
            <p:cNvSpPr txBox="1"/>
            <p:nvPr/>
          </p:nvSpPr>
          <p:spPr>
            <a:xfrm>
              <a:off x="11040603" y="8085710"/>
              <a:ext cx="2647500" cy="190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ar" sz="1200">
                  <a:solidFill>
                    <a:srgbClr val="1C4587"/>
                  </a:solidFill>
                  <a:latin typeface="Mada"/>
                  <a:ea typeface="Mada"/>
                  <a:cs typeface="Mada"/>
                  <a:sym typeface="Mada"/>
                </a:rPr>
                <a:t>Dopamine replacement may not always be needed in early-stage PD and is only started when symptoms begin to cause disability.</a:t>
              </a:r>
              <a:endParaRPr i="0" sz="1000" u="none" cap="none" strike="noStrike">
                <a:solidFill>
                  <a:srgbClr val="3F3F3F"/>
                </a:solidFill>
                <a:latin typeface="Mada"/>
                <a:ea typeface="Mada"/>
                <a:cs typeface="Mada"/>
                <a:sym typeface="Mada"/>
              </a:endParaRPr>
            </a:p>
          </p:txBody>
        </p:sp>
        <p:sp>
          <p:nvSpPr>
            <p:cNvPr id="313" name="Google Shape;313;p33"/>
            <p:cNvSpPr/>
            <p:nvPr/>
          </p:nvSpPr>
          <p:spPr>
            <a:xfrm rot="5400000">
              <a:off x="13146195" y="7412894"/>
              <a:ext cx="369600" cy="350400"/>
            </a:xfrm>
            <a:prstGeom prst="rightArrow">
              <a:avLst>
                <a:gd fmla="val 50000" name="adj1"/>
                <a:gd fmla="val 54388" name="adj2"/>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314" name="Google Shape;314;p33"/>
            <p:cNvSpPr/>
            <p:nvPr/>
          </p:nvSpPr>
          <p:spPr>
            <a:xfrm rot="10800000">
              <a:off x="12340880" y="6143507"/>
              <a:ext cx="3114600" cy="1403100"/>
            </a:xfrm>
            <a:prstGeom prst="roundRect">
              <a:avLst>
                <a:gd fmla="val 16667" name="adj"/>
              </a:avLst>
            </a:prstGeom>
            <a:solidFill>
              <a:srgbClr val="FFFFFF"/>
            </a:solidFill>
            <a:ln cap="flat" cmpd="sng" w="63500">
              <a:solidFill>
                <a:srgbClr val="98678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315" name="Google Shape;315;p33"/>
            <p:cNvSpPr txBox="1"/>
            <p:nvPr/>
          </p:nvSpPr>
          <p:spPr>
            <a:xfrm>
              <a:off x="12505642" y="6036440"/>
              <a:ext cx="3028200" cy="169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ar" sz="1200">
                  <a:solidFill>
                    <a:srgbClr val="1C4587"/>
                  </a:solidFill>
                  <a:latin typeface="Mada"/>
                  <a:ea typeface="Mada"/>
                  <a:cs typeface="Mada"/>
                  <a:sym typeface="Mada"/>
                </a:rPr>
                <a:t>Treatment of non-motor symptoms, such as depression, constipation, pain and sleep disorders, is also necessary and significantly improves quality of life.</a:t>
              </a:r>
              <a:endParaRPr i="0" sz="1000" u="none" cap="none" strike="noStrike">
                <a:solidFill>
                  <a:srgbClr val="3F3F3F"/>
                </a:solidFill>
                <a:latin typeface="Mada"/>
                <a:ea typeface="Mada"/>
                <a:cs typeface="Mada"/>
                <a:sym typeface="Mada"/>
              </a:endParaRPr>
            </a:p>
          </p:txBody>
        </p:sp>
        <p:sp>
          <p:nvSpPr>
            <p:cNvPr id="316" name="Google Shape;316;p33"/>
            <p:cNvSpPr txBox="1"/>
            <p:nvPr/>
          </p:nvSpPr>
          <p:spPr>
            <a:xfrm>
              <a:off x="8861456" y="6425934"/>
              <a:ext cx="2868000" cy="974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None/>
              </a:pPr>
              <a:r>
                <a:rPr lang="ar" sz="1200">
                  <a:solidFill>
                    <a:srgbClr val="1C4587"/>
                  </a:solidFill>
                  <a:latin typeface="Mada"/>
                  <a:ea typeface="Mada"/>
                  <a:cs typeface="Mada"/>
                  <a:sym typeface="Mada"/>
                </a:rPr>
                <a:t>Dopamine replacement with levodopa or a dopamine agonist improves motor symptoms and is the basis of pharmacological therapy. </a:t>
              </a:r>
              <a:endParaRPr i="0" sz="1000" u="none" cap="none" strike="noStrike">
                <a:solidFill>
                  <a:srgbClr val="3F3F3F"/>
                </a:solidFill>
                <a:latin typeface="Mada"/>
                <a:ea typeface="Mada"/>
                <a:cs typeface="Mada"/>
                <a:sym typeface="Mada"/>
              </a:endParaRPr>
            </a:p>
          </p:txBody>
        </p:sp>
      </p:grpSp>
      <p:pic>
        <p:nvPicPr>
          <p:cNvPr id="317" name="Google Shape;317;p33"/>
          <p:cNvPicPr preferRelativeResize="0"/>
          <p:nvPr/>
        </p:nvPicPr>
        <p:blipFill rotWithShape="1">
          <a:blip r:embed="rId3">
            <a:alphaModFix/>
          </a:blip>
          <a:srcRect b="0" l="6129" r="0" t="3521"/>
          <a:stretch/>
        </p:blipFill>
        <p:spPr>
          <a:xfrm>
            <a:off x="257125" y="7905750"/>
            <a:ext cx="2261833" cy="1078144"/>
          </a:xfrm>
          <a:prstGeom prst="rect">
            <a:avLst/>
          </a:prstGeom>
          <a:noFill/>
          <a:ln>
            <a:noFill/>
          </a:ln>
        </p:spPr>
      </p:pic>
      <p:pic>
        <p:nvPicPr>
          <p:cNvPr id="318" name="Google Shape;318;p33"/>
          <p:cNvPicPr preferRelativeResize="0"/>
          <p:nvPr/>
        </p:nvPicPr>
        <p:blipFill rotWithShape="1">
          <a:blip r:embed="rId4">
            <a:alphaModFix/>
          </a:blip>
          <a:srcRect b="3836" l="1973" r="5356" t="0"/>
          <a:stretch/>
        </p:blipFill>
        <p:spPr>
          <a:xfrm>
            <a:off x="257242" y="9203918"/>
            <a:ext cx="2297933" cy="1135133"/>
          </a:xfrm>
          <a:prstGeom prst="rect">
            <a:avLst/>
          </a:prstGeom>
          <a:noFill/>
          <a:ln>
            <a:noFill/>
          </a:ln>
        </p:spPr>
      </p:pic>
      <p:sp>
        <p:nvSpPr>
          <p:cNvPr id="319" name="Google Shape;319;p33"/>
          <p:cNvSpPr txBox="1"/>
          <p:nvPr/>
        </p:nvSpPr>
        <p:spPr>
          <a:xfrm>
            <a:off x="2604550" y="7905751"/>
            <a:ext cx="4698300" cy="1219500"/>
          </a:xfrm>
          <a:prstGeom prst="rect">
            <a:avLst/>
          </a:prstGeom>
          <a:noFill/>
          <a:ln cap="flat" cmpd="sng" w="952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When you treat a patient with Levodopa, the medication has a fluctuating course known as “ON-OFF” phenomenon. </a:t>
            </a:r>
            <a:r>
              <a:rPr lang="ar" sz="1000">
                <a:solidFill>
                  <a:srgbClr val="CCCCCC"/>
                </a:solidFill>
                <a:latin typeface="Mada"/>
                <a:ea typeface="Mada"/>
                <a:cs typeface="Mada"/>
                <a:sym typeface="Mada"/>
              </a:rPr>
              <a:t>ON time is when the drug is working well &amp; symptoms are controlled. OFF time is when it is wearing off, &amp; symptoms such as tremor, rigidity, &amp; slow movement re-emerge. “</a:t>
            </a:r>
            <a:r>
              <a:rPr lang="ar" sz="1000">
                <a:solidFill>
                  <a:srgbClr val="6AA84F"/>
                </a:solidFill>
                <a:latin typeface="Mada"/>
                <a:ea typeface="Mada"/>
                <a:cs typeface="Mada"/>
                <a:sym typeface="Mada"/>
              </a:rPr>
              <a:t>ON with dyskinesia” happens when the levels of L-dopa are too high, leading to excessive movements (dyskinesia) as a side effect. These symptoms typically improve after the next dose is taken. </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In early disease it’s usually well controlled</a:t>
            </a:r>
            <a:endParaRPr sz="1000">
              <a:solidFill>
                <a:srgbClr val="6AA84F"/>
              </a:solidFill>
              <a:latin typeface="Mada"/>
              <a:ea typeface="Mada"/>
              <a:cs typeface="Mada"/>
              <a:sym typeface="Mada"/>
            </a:endParaRPr>
          </a:p>
        </p:txBody>
      </p:sp>
      <p:sp>
        <p:nvSpPr>
          <p:cNvPr id="320" name="Google Shape;320;p33"/>
          <p:cNvSpPr txBox="1"/>
          <p:nvPr/>
        </p:nvSpPr>
        <p:spPr>
          <a:xfrm>
            <a:off x="2604450" y="9213600"/>
            <a:ext cx="4698300" cy="1149600"/>
          </a:xfrm>
          <a:prstGeom prst="rect">
            <a:avLst/>
          </a:prstGeom>
          <a:noFill/>
          <a:ln cap="flat" cmpd="sng" w="952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In advanced disease, when the patient take the medication their levels peaks very quickly beyond the well controlled line where it start to give side effects which are (abnormal excessive movement "dyskinesia"), then it quickly drops and patient goes to an “OFF” phase as if there are not on any drug. </a:t>
            </a:r>
            <a:r>
              <a:rPr lang="ar" sz="1000">
                <a:solidFill>
                  <a:srgbClr val="6AA84F"/>
                </a:solidFill>
                <a:latin typeface="Mada"/>
                <a:ea typeface="Mada"/>
                <a:cs typeface="Mada"/>
                <a:sym typeface="Mada"/>
              </a:rPr>
              <a:t>That happens because the regulation becomes impaired in the nervous system, there is more neuronal loss and less receptors, &amp; the absorption of the drug becomes more erratic.</a:t>
            </a:r>
            <a:endParaRPr sz="1000">
              <a:solidFill>
                <a:srgbClr val="6AA84F"/>
              </a:solidFill>
              <a:latin typeface="Mada"/>
              <a:ea typeface="Mada"/>
              <a:cs typeface="Mada"/>
              <a:sym typeface="Mada"/>
            </a:endParaRPr>
          </a:p>
        </p:txBody>
      </p:sp>
      <p:grpSp>
        <p:nvGrpSpPr>
          <p:cNvPr id="321" name="Google Shape;321;p33"/>
          <p:cNvGrpSpPr/>
          <p:nvPr/>
        </p:nvGrpSpPr>
        <p:grpSpPr>
          <a:xfrm>
            <a:off x="205400" y="4278981"/>
            <a:ext cx="3076850" cy="540600"/>
            <a:chOff x="205425" y="3985381"/>
            <a:chExt cx="3076850" cy="540600"/>
          </a:xfrm>
        </p:grpSpPr>
        <p:sp>
          <p:nvSpPr>
            <p:cNvPr id="322" name="Google Shape;322;p33"/>
            <p:cNvSpPr/>
            <p:nvPr/>
          </p:nvSpPr>
          <p:spPr>
            <a:xfrm>
              <a:off x="622175" y="3985388"/>
              <a:ext cx="2660100" cy="535200"/>
            </a:xfrm>
            <a:prstGeom prst="roundRect">
              <a:avLst>
                <a:gd fmla="val 25259" name="adj"/>
              </a:avLst>
            </a:prstGeom>
            <a:solidFill>
              <a:srgbClr val="EEEEEE"/>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latin typeface="Mada"/>
                  <a:ea typeface="Mada"/>
                  <a:cs typeface="Mada"/>
                  <a:sym typeface="Mada"/>
                </a:rPr>
                <a:t>Pharmacological</a:t>
              </a:r>
              <a:r>
                <a:rPr b="1" lang="ar" sz="1200">
                  <a:latin typeface="Mada"/>
                  <a:ea typeface="Mada"/>
                  <a:cs typeface="Mada"/>
                  <a:sym typeface="Mada"/>
                </a:rPr>
                <a:t> therapy</a:t>
              </a:r>
              <a:endParaRPr b="1"/>
            </a:p>
          </p:txBody>
        </p:sp>
        <p:sp>
          <p:nvSpPr>
            <p:cNvPr id="323" name="Google Shape;323;p33"/>
            <p:cNvSpPr/>
            <p:nvPr/>
          </p:nvSpPr>
          <p:spPr>
            <a:xfrm>
              <a:off x="205425" y="3985381"/>
              <a:ext cx="620400" cy="540600"/>
            </a:xfrm>
            <a:prstGeom prst="ellipse">
              <a:avLst/>
            </a:prstGeom>
            <a:solidFill>
              <a:srgbClr val="FFFFFF"/>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p>
          </p:txBody>
        </p:sp>
        <p:grpSp>
          <p:nvGrpSpPr>
            <p:cNvPr id="324" name="Google Shape;324;p33"/>
            <p:cNvGrpSpPr/>
            <p:nvPr/>
          </p:nvGrpSpPr>
          <p:grpSpPr>
            <a:xfrm>
              <a:off x="339441" y="4029533"/>
              <a:ext cx="352355" cy="452310"/>
              <a:chOff x="4032817" y="1793499"/>
              <a:chExt cx="743992" cy="924403"/>
            </a:xfrm>
          </p:grpSpPr>
          <p:sp>
            <p:nvSpPr>
              <p:cNvPr id="325" name="Google Shape;325;p33"/>
              <p:cNvSpPr/>
              <p:nvPr/>
            </p:nvSpPr>
            <p:spPr>
              <a:xfrm>
                <a:off x="4067941" y="1793499"/>
                <a:ext cx="69591" cy="140309"/>
              </a:xfrm>
              <a:custGeom>
                <a:rect b="b" l="l" r="r" t="t"/>
                <a:pathLst>
                  <a:path extrusionOk="0" h="1494" w="741">
                    <a:moveTo>
                      <a:pt x="1" y="0"/>
                    </a:moveTo>
                    <a:lnTo>
                      <a:pt x="1" y="1493"/>
                    </a:lnTo>
                    <a:lnTo>
                      <a:pt x="740" y="1493"/>
                    </a:lnTo>
                    <a:lnTo>
                      <a:pt x="740" y="0"/>
                    </a:lnTo>
                    <a:close/>
                  </a:path>
                </a:pathLst>
              </a:custGeom>
              <a:solidFill>
                <a:srgbClr val="3F2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33"/>
              <p:cNvGrpSpPr/>
              <p:nvPr/>
            </p:nvGrpSpPr>
            <p:grpSpPr>
              <a:xfrm>
                <a:off x="4032817" y="1793499"/>
                <a:ext cx="743992" cy="924403"/>
                <a:chOff x="4032817" y="1793499"/>
                <a:chExt cx="743992" cy="924403"/>
              </a:xfrm>
            </p:grpSpPr>
            <p:sp>
              <p:nvSpPr>
                <p:cNvPr id="327" name="Google Shape;327;p33"/>
                <p:cNvSpPr/>
                <p:nvPr/>
              </p:nvSpPr>
              <p:spPr>
                <a:xfrm>
                  <a:off x="4149177" y="2181085"/>
                  <a:ext cx="262492" cy="262586"/>
                </a:xfrm>
                <a:custGeom>
                  <a:rect b="b" l="l" r="r" t="t"/>
                  <a:pathLst>
                    <a:path extrusionOk="0" h="2796" w="2795">
                      <a:moveTo>
                        <a:pt x="966" y="0"/>
                      </a:moveTo>
                      <a:lnTo>
                        <a:pt x="966" y="966"/>
                      </a:lnTo>
                      <a:lnTo>
                        <a:pt x="0" y="966"/>
                      </a:lnTo>
                      <a:lnTo>
                        <a:pt x="0" y="1827"/>
                      </a:lnTo>
                      <a:lnTo>
                        <a:pt x="966" y="1827"/>
                      </a:lnTo>
                      <a:lnTo>
                        <a:pt x="966" y="2795"/>
                      </a:lnTo>
                      <a:lnTo>
                        <a:pt x="1827" y="2795"/>
                      </a:lnTo>
                      <a:lnTo>
                        <a:pt x="1827" y="1827"/>
                      </a:lnTo>
                      <a:lnTo>
                        <a:pt x="2794" y="1827"/>
                      </a:lnTo>
                      <a:lnTo>
                        <a:pt x="2794" y="966"/>
                      </a:lnTo>
                      <a:lnTo>
                        <a:pt x="1827" y="966"/>
                      </a:lnTo>
                      <a:lnTo>
                        <a:pt x="1827" y="0"/>
                      </a:lnTo>
                      <a:close/>
                    </a:path>
                  </a:pathLst>
                </a:custGeom>
                <a:solidFill>
                  <a:srgbClr val="7E6C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3"/>
                <p:cNvSpPr/>
                <p:nvPr/>
              </p:nvSpPr>
              <p:spPr>
                <a:xfrm>
                  <a:off x="4032817" y="2514389"/>
                  <a:ext cx="476900" cy="203514"/>
                </a:xfrm>
                <a:custGeom>
                  <a:rect b="b" l="l" r="r" t="t"/>
                  <a:pathLst>
                    <a:path extrusionOk="0" h="2167" w="5078">
                      <a:moveTo>
                        <a:pt x="0" y="1"/>
                      </a:moveTo>
                      <a:lnTo>
                        <a:pt x="0" y="1503"/>
                      </a:lnTo>
                      <a:cubicBezTo>
                        <a:pt x="0" y="1869"/>
                        <a:pt x="297" y="2166"/>
                        <a:pt x="664" y="2166"/>
                      </a:cubicBezTo>
                      <a:lnTo>
                        <a:pt x="4414" y="2166"/>
                      </a:lnTo>
                      <a:cubicBezTo>
                        <a:pt x="4781" y="2166"/>
                        <a:pt x="5078" y="1869"/>
                        <a:pt x="5078" y="1503"/>
                      </a:cubicBezTo>
                      <a:lnTo>
                        <a:pt x="5078" y="1"/>
                      </a:lnTo>
                      <a:close/>
                    </a:path>
                  </a:pathLst>
                </a:custGeom>
                <a:solidFill>
                  <a:srgbClr val="FFE9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3"/>
                <p:cNvSpPr/>
                <p:nvPr/>
              </p:nvSpPr>
              <p:spPr>
                <a:xfrm>
                  <a:off x="4032817" y="2109992"/>
                  <a:ext cx="476900" cy="404492"/>
                </a:xfrm>
                <a:custGeom>
                  <a:rect b="b" l="l" r="r" t="t"/>
                  <a:pathLst>
                    <a:path extrusionOk="0" h="4307" w="5078">
                      <a:moveTo>
                        <a:pt x="3066" y="757"/>
                      </a:moveTo>
                      <a:lnTo>
                        <a:pt x="3066" y="1723"/>
                      </a:lnTo>
                      <a:lnTo>
                        <a:pt x="4033" y="1723"/>
                      </a:lnTo>
                      <a:lnTo>
                        <a:pt x="4033" y="2584"/>
                      </a:lnTo>
                      <a:lnTo>
                        <a:pt x="3066" y="2584"/>
                      </a:lnTo>
                      <a:lnTo>
                        <a:pt x="3066" y="3552"/>
                      </a:lnTo>
                      <a:lnTo>
                        <a:pt x="2205" y="3552"/>
                      </a:lnTo>
                      <a:lnTo>
                        <a:pt x="2205" y="2584"/>
                      </a:lnTo>
                      <a:lnTo>
                        <a:pt x="1239" y="2584"/>
                      </a:lnTo>
                      <a:lnTo>
                        <a:pt x="1239" y="1723"/>
                      </a:lnTo>
                      <a:lnTo>
                        <a:pt x="2205" y="1723"/>
                      </a:lnTo>
                      <a:lnTo>
                        <a:pt x="2205" y="757"/>
                      </a:lnTo>
                      <a:close/>
                      <a:moveTo>
                        <a:pt x="0" y="0"/>
                      </a:moveTo>
                      <a:lnTo>
                        <a:pt x="0" y="4307"/>
                      </a:lnTo>
                      <a:lnTo>
                        <a:pt x="5078" y="4307"/>
                      </a:lnTo>
                      <a:lnTo>
                        <a:pt x="5078" y="0"/>
                      </a:lnTo>
                      <a:close/>
                    </a:path>
                  </a:pathLst>
                </a:custGeom>
                <a:solidFill>
                  <a:srgbClr val="74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4032817" y="1933714"/>
                  <a:ext cx="476900" cy="176372"/>
                </a:xfrm>
                <a:custGeom>
                  <a:rect b="b" l="l" r="r" t="t"/>
                  <a:pathLst>
                    <a:path extrusionOk="0" h="1878" w="5078">
                      <a:moveTo>
                        <a:pt x="831" y="0"/>
                      </a:moveTo>
                      <a:lnTo>
                        <a:pt x="363" y="693"/>
                      </a:lnTo>
                      <a:cubicBezTo>
                        <a:pt x="127" y="1043"/>
                        <a:pt x="0" y="1456"/>
                        <a:pt x="0" y="1877"/>
                      </a:cubicBezTo>
                      <a:lnTo>
                        <a:pt x="5078" y="1877"/>
                      </a:lnTo>
                      <a:cubicBezTo>
                        <a:pt x="5078" y="1456"/>
                        <a:pt x="4951" y="1043"/>
                        <a:pt x="4713" y="693"/>
                      </a:cubicBezTo>
                      <a:lnTo>
                        <a:pt x="4245" y="0"/>
                      </a:lnTo>
                      <a:close/>
                    </a:path>
                  </a:pathLst>
                </a:custGeom>
                <a:solidFill>
                  <a:srgbClr val="FFE9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p:nvPr/>
              </p:nvSpPr>
              <p:spPr>
                <a:xfrm>
                  <a:off x="4409790" y="1793499"/>
                  <a:ext cx="64614" cy="140309"/>
                </a:xfrm>
                <a:custGeom>
                  <a:rect b="b" l="l" r="r" t="t"/>
                  <a:pathLst>
                    <a:path extrusionOk="0" h="1494" w="688">
                      <a:moveTo>
                        <a:pt x="0" y="0"/>
                      </a:moveTo>
                      <a:lnTo>
                        <a:pt x="0" y="1493"/>
                      </a:lnTo>
                      <a:lnTo>
                        <a:pt x="687" y="1493"/>
                      </a:lnTo>
                      <a:lnTo>
                        <a:pt x="687" y="0"/>
                      </a:lnTo>
                      <a:close/>
                    </a:path>
                  </a:pathLst>
                </a:custGeom>
                <a:solidFill>
                  <a:srgbClr val="3F2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p:nvPr/>
              </p:nvSpPr>
              <p:spPr>
                <a:xfrm>
                  <a:off x="4320665" y="1793499"/>
                  <a:ext cx="89219" cy="140309"/>
                </a:xfrm>
                <a:custGeom>
                  <a:rect b="b" l="l" r="r" t="t"/>
                  <a:pathLst>
                    <a:path extrusionOk="0" h="1494" w="950">
                      <a:moveTo>
                        <a:pt x="1" y="0"/>
                      </a:moveTo>
                      <a:lnTo>
                        <a:pt x="1" y="1493"/>
                      </a:lnTo>
                      <a:lnTo>
                        <a:pt x="949" y="1493"/>
                      </a:lnTo>
                      <a:lnTo>
                        <a:pt x="949" y="0"/>
                      </a:lnTo>
                      <a:close/>
                    </a:path>
                  </a:pathLst>
                </a:custGeom>
                <a:solidFill>
                  <a:srgbClr val="5038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4226281" y="1793499"/>
                  <a:ext cx="94478" cy="140309"/>
                </a:xfrm>
                <a:custGeom>
                  <a:rect b="b" l="l" r="r" t="t"/>
                  <a:pathLst>
                    <a:path extrusionOk="0" h="1494" w="1006">
                      <a:moveTo>
                        <a:pt x="1" y="0"/>
                      </a:moveTo>
                      <a:lnTo>
                        <a:pt x="1" y="1493"/>
                      </a:lnTo>
                      <a:lnTo>
                        <a:pt x="1006" y="1493"/>
                      </a:lnTo>
                      <a:lnTo>
                        <a:pt x="1006" y="0"/>
                      </a:lnTo>
                      <a:close/>
                    </a:path>
                  </a:pathLst>
                </a:custGeom>
                <a:solidFill>
                  <a:srgbClr val="3F2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3"/>
                <p:cNvSpPr/>
                <p:nvPr/>
              </p:nvSpPr>
              <p:spPr>
                <a:xfrm>
                  <a:off x="4137438" y="1793499"/>
                  <a:ext cx="88938" cy="140309"/>
                </a:xfrm>
                <a:custGeom>
                  <a:rect b="b" l="l" r="r" t="t"/>
                  <a:pathLst>
                    <a:path extrusionOk="0" h="1494" w="947">
                      <a:moveTo>
                        <a:pt x="0" y="0"/>
                      </a:moveTo>
                      <a:lnTo>
                        <a:pt x="0" y="1493"/>
                      </a:lnTo>
                      <a:lnTo>
                        <a:pt x="947" y="1493"/>
                      </a:lnTo>
                      <a:lnTo>
                        <a:pt x="947" y="0"/>
                      </a:lnTo>
                      <a:close/>
                    </a:path>
                  </a:pathLst>
                </a:custGeom>
                <a:solidFill>
                  <a:srgbClr val="5038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
                <p:cNvSpPr/>
                <p:nvPr/>
              </p:nvSpPr>
              <p:spPr>
                <a:xfrm>
                  <a:off x="4543618" y="1843650"/>
                  <a:ext cx="130260" cy="144723"/>
                </a:xfrm>
                <a:custGeom>
                  <a:rect b="b" l="l" r="r" t="t"/>
                  <a:pathLst>
                    <a:path extrusionOk="0" h="1541" w="1387">
                      <a:moveTo>
                        <a:pt x="661" y="1"/>
                      </a:moveTo>
                      <a:cubicBezTo>
                        <a:pt x="633" y="1"/>
                        <a:pt x="604" y="3"/>
                        <a:pt x="575" y="7"/>
                      </a:cubicBezTo>
                      <a:cubicBezTo>
                        <a:pt x="239" y="53"/>
                        <a:pt x="1" y="365"/>
                        <a:pt x="47" y="702"/>
                      </a:cubicBezTo>
                      <a:lnTo>
                        <a:pt x="162" y="1541"/>
                      </a:lnTo>
                      <a:lnTo>
                        <a:pt x="1387" y="1372"/>
                      </a:lnTo>
                      <a:lnTo>
                        <a:pt x="1270" y="533"/>
                      </a:lnTo>
                      <a:cubicBezTo>
                        <a:pt x="1248" y="365"/>
                        <a:pt x="1157" y="221"/>
                        <a:pt x="1031" y="127"/>
                      </a:cubicBezTo>
                      <a:cubicBezTo>
                        <a:pt x="927" y="47"/>
                        <a:pt x="798" y="1"/>
                        <a:pt x="661" y="1"/>
                      </a:cubicBezTo>
                      <a:close/>
                    </a:path>
                  </a:pathLst>
                </a:custGeom>
                <a:solidFill>
                  <a:srgbClr val="7E6C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3"/>
                <p:cNvSpPr/>
                <p:nvPr/>
              </p:nvSpPr>
              <p:spPr>
                <a:xfrm>
                  <a:off x="4558832" y="1972501"/>
                  <a:ext cx="130260" cy="144817"/>
                </a:xfrm>
                <a:custGeom>
                  <a:rect b="b" l="l" r="r" t="t"/>
                  <a:pathLst>
                    <a:path extrusionOk="0" h="1542" w="1387">
                      <a:moveTo>
                        <a:pt x="1225" y="0"/>
                      </a:moveTo>
                      <a:lnTo>
                        <a:pt x="0" y="169"/>
                      </a:lnTo>
                      <a:lnTo>
                        <a:pt x="117" y="1008"/>
                      </a:lnTo>
                      <a:cubicBezTo>
                        <a:pt x="159" y="1317"/>
                        <a:pt x="426" y="1542"/>
                        <a:pt x="729" y="1542"/>
                      </a:cubicBezTo>
                      <a:cubicBezTo>
                        <a:pt x="757" y="1542"/>
                        <a:pt x="785" y="1540"/>
                        <a:pt x="813" y="1536"/>
                      </a:cubicBezTo>
                      <a:cubicBezTo>
                        <a:pt x="1149" y="1490"/>
                        <a:pt x="1386" y="1177"/>
                        <a:pt x="1340" y="839"/>
                      </a:cubicBezTo>
                      <a:lnTo>
                        <a:pt x="1225" y="0"/>
                      </a:lnTo>
                      <a:close/>
                    </a:path>
                  </a:pathLst>
                </a:custGeom>
                <a:solidFill>
                  <a:srgbClr val="74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3"/>
                <p:cNvSpPr/>
                <p:nvPr/>
              </p:nvSpPr>
              <p:spPr>
                <a:xfrm>
                  <a:off x="4625042" y="2176953"/>
                  <a:ext cx="151767" cy="156275"/>
                </a:xfrm>
                <a:custGeom>
                  <a:rect b="b" l="l" r="r" t="t"/>
                  <a:pathLst>
                    <a:path extrusionOk="0" h="1664" w="1616">
                      <a:moveTo>
                        <a:pt x="980" y="1"/>
                      </a:moveTo>
                      <a:cubicBezTo>
                        <a:pt x="778" y="1"/>
                        <a:pt x="578" y="100"/>
                        <a:pt x="461" y="281"/>
                      </a:cubicBezTo>
                      <a:lnTo>
                        <a:pt x="1" y="993"/>
                      </a:lnTo>
                      <a:lnTo>
                        <a:pt x="1038" y="1663"/>
                      </a:lnTo>
                      <a:lnTo>
                        <a:pt x="1498" y="952"/>
                      </a:lnTo>
                      <a:cubicBezTo>
                        <a:pt x="1590" y="809"/>
                        <a:pt x="1615" y="642"/>
                        <a:pt x="1582" y="488"/>
                      </a:cubicBezTo>
                      <a:cubicBezTo>
                        <a:pt x="1550" y="333"/>
                        <a:pt x="1457" y="191"/>
                        <a:pt x="1315" y="99"/>
                      </a:cubicBezTo>
                      <a:cubicBezTo>
                        <a:pt x="1212" y="33"/>
                        <a:pt x="1095" y="1"/>
                        <a:pt x="980" y="1"/>
                      </a:cubicBezTo>
                      <a:close/>
                    </a:path>
                  </a:pathLst>
                </a:custGeom>
                <a:solidFill>
                  <a:srgbClr val="7E6C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
                <p:cNvSpPr/>
                <p:nvPr/>
              </p:nvSpPr>
              <p:spPr>
                <a:xfrm>
                  <a:off x="4564467" y="2270116"/>
                  <a:ext cx="158153" cy="156462"/>
                </a:xfrm>
                <a:custGeom>
                  <a:rect b="b" l="l" r="r" t="t"/>
                  <a:pathLst>
                    <a:path extrusionOk="0" h="1666" w="1684">
                      <a:moveTo>
                        <a:pt x="646" y="1"/>
                      </a:moveTo>
                      <a:lnTo>
                        <a:pt x="186" y="711"/>
                      </a:lnTo>
                      <a:cubicBezTo>
                        <a:pt x="1" y="999"/>
                        <a:pt x="84" y="1383"/>
                        <a:pt x="370" y="1567"/>
                      </a:cubicBezTo>
                      <a:cubicBezTo>
                        <a:pt x="473" y="1634"/>
                        <a:pt x="588" y="1665"/>
                        <a:pt x="703" y="1665"/>
                      </a:cubicBezTo>
                      <a:cubicBezTo>
                        <a:pt x="906" y="1665"/>
                        <a:pt x="1105" y="1566"/>
                        <a:pt x="1224" y="1382"/>
                      </a:cubicBezTo>
                      <a:lnTo>
                        <a:pt x="1683" y="671"/>
                      </a:lnTo>
                      <a:lnTo>
                        <a:pt x="646" y="1"/>
                      </a:lnTo>
                      <a:close/>
                    </a:path>
                  </a:pathLst>
                </a:custGeom>
                <a:solidFill>
                  <a:srgbClr val="74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3"/>
                <p:cNvSpPr/>
                <p:nvPr/>
              </p:nvSpPr>
              <p:spPr>
                <a:xfrm>
                  <a:off x="4465012" y="2140232"/>
                  <a:ext cx="17093" cy="227368"/>
                </a:xfrm>
                <a:custGeom>
                  <a:rect b="b" l="l" r="r" t="t"/>
                  <a:pathLst>
                    <a:path extrusionOk="0" h="2421" w="182">
                      <a:moveTo>
                        <a:pt x="70" y="1"/>
                      </a:moveTo>
                      <a:cubicBezTo>
                        <a:pt x="36" y="1"/>
                        <a:pt x="0" y="24"/>
                        <a:pt x="1" y="68"/>
                      </a:cubicBezTo>
                      <a:cubicBezTo>
                        <a:pt x="19" y="834"/>
                        <a:pt x="37" y="1599"/>
                        <a:pt x="55" y="2365"/>
                      </a:cubicBezTo>
                      <a:cubicBezTo>
                        <a:pt x="55" y="2403"/>
                        <a:pt x="83" y="2421"/>
                        <a:pt x="112" y="2421"/>
                      </a:cubicBezTo>
                      <a:cubicBezTo>
                        <a:pt x="146" y="2421"/>
                        <a:pt x="181" y="2397"/>
                        <a:pt x="180" y="2354"/>
                      </a:cubicBezTo>
                      <a:cubicBezTo>
                        <a:pt x="163" y="1588"/>
                        <a:pt x="145" y="822"/>
                        <a:pt x="127" y="56"/>
                      </a:cubicBezTo>
                      <a:cubicBezTo>
                        <a:pt x="126" y="19"/>
                        <a:pt x="99" y="1"/>
                        <a:pt x="70"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3"/>
                <p:cNvSpPr/>
                <p:nvPr/>
              </p:nvSpPr>
              <p:spPr>
                <a:xfrm>
                  <a:off x="4465387" y="2397840"/>
                  <a:ext cx="16059" cy="69497"/>
                </a:xfrm>
                <a:custGeom>
                  <a:rect b="b" l="l" r="r" t="t"/>
                  <a:pathLst>
                    <a:path extrusionOk="0" h="740" w="171">
                      <a:moveTo>
                        <a:pt x="106" y="1"/>
                      </a:moveTo>
                      <a:cubicBezTo>
                        <a:pt x="78" y="1"/>
                        <a:pt x="46" y="22"/>
                        <a:pt x="44" y="53"/>
                      </a:cubicBezTo>
                      <a:cubicBezTo>
                        <a:pt x="28" y="257"/>
                        <a:pt x="14" y="461"/>
                        <a:pt x="3" y="665"/>
                      </a:cubicBezTo>
                      <a:cubicBezTo>
                        <a:pt x="1" y="700"/>
                        <a:pt x="17" y="733"/>
                        <a:pt x="53" y="739"/>
                      </a:cubicBezTo>
                      <a:cubicBezTo>
                        <a:pt x="57" y="739"/>
                        <a:pt x="60" y="740"/>
                        <a:pt x="64" y="740"/>
                      </a:cubicBezTo>
                      <a:cubicBezTo>
                        <a:pt x="93" y="740"/>
                        <a:pt x="126" y="718"/>
                        <a:pt x="127" y="688"/>
                      </a:cubicBezTo>
                      <a:cubicBezTo>
                        <a:pt x="138" y="484"/>
                        <a:pt x="152" y="280"/>
                        <a:pt x="168" y="75"/>
                      </a:cubicBezTo>
                      <a:cubicBezTo>
                        <a:pt x="170" y="41"/>
                        <a:pt x="153" y="8"/>
                        <a:pt x="117" y="2"/>
                      </a:cubicBezTo>
                      <a:cubicBezTo>
                        <a:pt x="114" y="1"/>
                        <a:pt x="110" y="1"/>
                        <a:pt x="106"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
                <p:cNvSpPr/>
                <p:nvPr/>
              </p:nvSpPr>
              <p:spPr>
                <a:xfrm>
                  <a:off x="4652184" y="2205127"/>
                  <a:ext cx="37566" cy="49775"/>
                </a:xfrm>
                <a:custGeom>
                  <a:rect b="b" l="l" r="r" t="t"/>
                  <a:pathLst>
                    <a:path extrusionOk="0" h="530" w="400">
                      <a:moveTo>
                        <a:pt x="329" y="0"/>
                      </a:moveTo>
                      <a:cubicBezTo>
                        <a:pt x="311" y="0"/>
                        <a:pt x="293" y="7"/>
                        <a:pt x="283" y="22"/>
                      </a:cubicBezTo>
                      <a:cubicBezTo>
                        <a:pt x="196" y="157"/>
                        <a:pt x="107" y="291"/>
                        <a:pt x="20" y="425"/>
                      </a:cubicBezTo>
                      <a:cubicBezTo>
                        <a:pt x="2" y="454"/>
                        <a:pt x="0" y="491"/>
                        <a:pt x="28" y="515"/>
                      </a:cubicBezTo>
                      <a:cubicBezTo>
                        <a:pt x="39" y="524"/>
                        <a:pt x="55" y="529"/>
                        <a:pt x="70" y="529"/>
                      </a:cubicBezTo>
                      <a:cubicBezTo>
                        <a:pt x="89" y="529"/>
                        <a:pt x="107" y="522"/>
                        <a:pt x="117" y="507"/>
                      </a:cubicBezTo>
                      <a:lnTo>
                        <a:pt x="380" y="103"/>
                      </a:lnTo>
                      <a:cubicBezTo>
                        <a:pt x="398" y="75"/>
                        <a:pt x="400" y="39"/>
                        <a:pt x="372" y="14"/>
                      </a:cubicBezTo>
                      <a:cubicBezTo>
                        <a:pt x="361" y="5"/>
                        <a:pt x="345" y="0"/>
                        <a:pt x="329" y="0"/>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3"/>
                <p:cNvSpPr/>
                <p:nvPr/>
              </p:nvSpPr>
              <p:spPr>
                <a:xfrm>
                  <a:off x="4594332" y="2291435"/>
                  <a:ext cx="35688" cy="48460"/>
                </a:xfrm>
                <a:custGeom>
                  <a:rect b="b" l="l" r="r" t="t"/>
                  <a:pathLst>
                    <a:path extrusionOk="0" h="516" w="380">
                      <a:moveTo>
                        <a:pt x="306" y="1"/>
                      </a:moveTo>
                      <a:cubicBezTo>
                        <a:pt x="282" y="1"/>
                        <a:pt x="262" y="14"/>
                        <a:pt x="248" y="36"/>
                      </a:cubicBezTo>
                      <a:cubicBezTo>
                        <a:pt x="172" y="167"/>
                        <a:pt x="95" y="296"/>
                        <a:pt x="17" y="426"/>
                      </a:cubicBezTo>
                      <a:cubicBezTo>
                        <a:pt x="0" y="454"/>
                        <a:pt x="18" y="497"/>
                        <a:pt x="48" y="510"/>
                      </a:cubicBezTo>
                      <a:cubicBezTo>
                        <a:pt x="57" y="513"/>
                        <a:pt x="65" y="515"/>
                        <a:pt x="74" y="515"/>
                      </a:cubicBezTo>
                      <a:cubicBezTo>
                        <a:pt x="97" y="515"/>
                        <a:pt x="118" y="502"/>
                        <a:pt x="131" y="480"/>
                      </a:cubicBezTo>
                      <a:cubicBezTo>
                        <a:pt x="208" y="350"/>
                        <a:pt x="286" y="221"/>
                        <a:pt x="363" y="91"/>
                      </a:cubicBezTo>
                      <a:cubicBezTo>
                        <a:pt x="379" y="62"/>
                        <a:pt x="362" y="19"/>
                        <a:pt x="333" y="7"/>
                      </a:cubicBezTo>
                      <a:cubicBezTo>
                        <a:pt x="324" y="3"/>
                        <a:pt x="315" y="1"/>
                        <a:pt x="306"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3"/>
                <p:cNvSpPr/>
                <p:nvPr/>
              </p:nvSpPr>
              <p:spPr>
                <a:xfrm>
                  <a:off x="4558457" y="1900468"/>
                  <a:ext cx="17844" cy="44046"/>
                </a:xfrm>
                <a:custGeom>
                  <a:rect b="b" l="l" r="r" t="t"/>
                  <a:pathLst>
                    <a:path extrusionOk="0" h="469" w="190">
                      <a:moveTo>
                        <a:pt x="69" y="0"/>
                      </a:moveTo>
                      <a:cubicBezTo>
                        <a:pt x="67" y="0"/>
                        <a:pt x="64" y="0"/>
                        <a:pt x="62" y="1"/>
                      </a:cubicBezTo>
                      <a:cubicBezTo>
                        <a:pt x="31" y="5"/>
                        <a:pt x="0" y="34"/>
                        <a:pt x="5" y="69"/>
                      </a:cubicBezTo>
                      <a:cubicBezTo>
                        <a:pt x="23" y="183"/>
                        <a:pt x="40" y="297"/>
                        <a:pt x="59" y="411"/>
                      </a:cubicBezTo>
                      <a:cubicBezTo>
                        <a:pt x="63" y="441"/>
                        <a:pt x="87" y="469"/>
                        <a:pt x="120" y="469"/>
                      </a:cubicBezTo>
                      <a:cubicBezTo>
                        <a:pt x="122" y="469"/>
                        <a:pt x="124" y="469"/>
                        <a:pt x="127" y="469"/>
                      </a:cubicBezTo>
                      <a:cubicBezTo>
                        <a:pt x="159" y="464"/>
                        <a:pt x="189" y="435"/>
                        <a:pt x="184" y="400"/>
                      </a:cubicBezTo>
                      <a:cubicBezTo>
                        <a:pt x="166" y="286"/>
                        <a:pt x="148" y="172"/>
                        <a:pt x="131" y="58"/>
                      </a:cubicBezTo>
                      <a:cubicBezTo>
                        <a:pt x="126" y="27"/>
                        <a:pt x="101" y="0"/>
                        <a:pt x="69" y="0"/>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3"/>
                <p:cNvSpPr/>
                <p:nvPr/>
              </p:nvSpPr>
              <p:spPr>
                <a:xfrm>
                  <a:off x="4572732" y="2006592"/>
                  <a:ext cx="20849" cy="58133"/>
                </a:xfrm>
                <a:custGeom>
                  <a:rect b="b" l="l" r="r" t="t"/>
                  <a:pathLst>
                    <a:path extrusionOk="0" h="619" w="222">
                      <a:moveTo>
                        <a:pt x="70" y="1"/>
                      </a:moveTo>
                      <a:cubicBezTo>
                        <a:pt x="68" y="1"/>
                        <a:pt x="66" y="1"/>
                        <a:pt x="64" y="1"/>
                      </a:cubicBezTo>
                      <a:cubicBezTo>
                        <a:pt x="31" y="4"/>
                        <a:pt x="1" y="35"/>
                        <a:pt x="6" y="69"/>
                      </a:cubicBezTo>
                      <a:lnTo>
                        <a:pt x="90" y="561"/>
                      </a:lnTo>
                      <a:cubicBezTo>
                        <a:pt x="96" y="593"/>
                        <a:pt x="120" y="619"/>
                        <a:pt x="153" y="619"/>
                      </a:cubicBezTo>
                      <a:cubicBezTo>
                        <a:pt x="155" y="619"/>
                        <a:pt x="156" y="619"/>
                        <a:pt x="158" y="619"/>
                      </a:cubicBezTo>
                      <a:cubicBezTo>
                        <a:pt x="190" y="616"/>
                        <a:pt x="222" y="584"/>
                        <a:pt x="216" y="550"/>
                      </a:cubicBezTo>
                      <a:lnTo>
                        <a:pt x="132" y="58"/>
                      </a:lnTo>
                      <a:cubicBezTo>
                        <a:pt x="127" y="27"/>
                        <a:pt x="103" y="1"/>
                        <a:pt x="70"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45" name="Google Shape;345;p3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Parkinson’s disease</a:t>
            </a:r>
            <a:endParaRPr b="1" sz="2600">
              <a:latin typeface="Mada"/>
              <a:ea typeface="Mada"/>
              <a:cs typeface="Mada"/>
              <a:sym typeface="Mada"/>
            </a:endParaRPr>
          </a:p>
        </p:txBody>
      </p:sp>
      <p:sp>
        <p:nvSpPr>
          <p:cNvPr id="346" name="Google Shape;346;p33"/>
          <p:cNvSpPr txBox="1"/>
          <p:nvPr/>
        </p:nvSpPr>
        <p:spPr>
          <a:xfrm>
            <a:off x="296079" y="968300"/>
            <a:ext cx="3729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Management </a:t>
            </a:r>
            <a:endParaRPr b="1" i="1" sz="2200">
              <a:highlight>
                <a:schemeClr val="accent5"/>
              </a:highlight>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cxnSp>
        <p:nvCxnSpPr>
          <p:cNvPr id="351" name="Google Shape;351;p3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52" name="Google Shape;352;p34"/>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353" name="Google Shape;353;p3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graphicFrame>
        <p:nvGraphicFramePr>
          <p:cNvPr id="354" name="Google Shape;354;p34"/>
          <p:cNvGraphicFramePr/>
          <p:nvPr/>
        </p:nvGraphicFramePr>
        <p:xfrm>
          <a:off x="300650" y="904850"/>
          <a:ext cx="3000000" cy="3000000"/>
        </p:xfrm>
        <a:graphic>
          <a:graphicData uri="http://schemas.openxmlformats.org/drawingml/2006/table">
            <a:tbl>
              <a:tblPr>
                <a:noFill/>
                <a:tableStyleId>{5888B9F8-3B9D-4569-BCFF-52CF26E035AB}</a:tableStyleId>
              </a:tblPr>
              <a:tblGrid>
                <a:gridCol w="6958675"/>
              </a:tblGrid>
              <a:tr h="242400">
                <a:tc>
                  <a:txBody>
                    <a:bodyPr/>
                    <a:lstStyle/>
                    <a:p>
                      <a:pPr indent="0" lvl="0" marL="0" rtl="0" algn="ctr">
                        <a:lnSpc>
                          <a:spcPct val="100000"/>
                        </a:lnSpc>
                        <a:spcBef>
                          <a:spcPts val="0"/>
                        </a:spcBef>
                        <a:spcAft>
                          <a:spcPts val="0"/>
                        </a:spcAft>
                        <a:buNone/>
                      </a:pPr>
                      <a:r>
                        <a:rPr b="1" lang="ar">
                          <a:solidFill>
                            <a:srgbClr val="FFFFFF"/>
                          </a:solidFill>
                          <a:latin typeface="Mada"/>
                          <a:ea typeface="Mada"/>
                          <a:cs typeface="Mada"/>
                          <a:sym typeface="Mada"/>
                        </a:rPr>
                        <a:t>Dopamine agonists (Pramipexole, rotigotine)</a:t>
                      </a:r>
                      <a:endParaRPr b="1">
                        <a:solidFill>
                          <a:srgbClr val="FFFFFF"/>
                        </a:solidFill>
                      </a:endParaRPr>
                    </a:p>
                  </a:txBody>
                  <a:tcPr marT="91425" marB="91425" marR="91425" marL="91425">
                    <a:solidFill>
                      <a:schemeClr val="accent3"/>
                    </a:solidFill>
                  </a:tcPr>
                </a:tc>
              </a:tr>
              <a:tr h="2089975">
                <a:tc>
                  <a:txBody>
                    <a:bodyPr/>
                    <a:lstStyle/>
                    <a:p>
                      <a:pPr indent="-304800" lvl="0" marL="457200" rtl="0" algn="l">
                        <a:lnSpc>
                          <a:spcPct val="100000"/>
                        </a:lnSpc>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M</a:t>
                      </a:r>
                      <a:r>
                        <a:rPr b="1" lang="ar" sz="1200">
                          <a:solidFill>
                            <a:srgbClr val="1C4587"/>
                          </a:solidFill>
                          <a:latin typeface="Mada"/>
                          <a:ea typeface="Mada"/>
                          <a:cs typeface="Mada"/>
                          <a:sym typeface="Mada"/>
                        </a:rPr>
                        <a:t>ay be used in combination with levodopa or as </a:t>
                      </a:r>
                      <a:r>
                        <a:rPr b="1" lang="ar" sz="1200">
                          <a:solidFill>
                            <a:srgbClr val="CC0000"/>
                          </a:solidFill>
                          <a:latin typeface="Mada"/>
                          <a:ea typeface="Mada"/>
                          <a:cs typeface="Mada"/>
                          <a:sym typeface="Mada"/>
                        </a:rPr>
                        <a:t>initial monotherapy in younger patients (below age 65–70) </a:t>
                      </a:r>
                      <a:r>
                        <a:rPr lang="ar" sz="1200">
                          <a:solidFill>
                            <a:srgbClr val="1C4587"/>
                          </a:solidFill>
                          <a:latin typeface="Mada"/>
                          <a:ea typeface="Mada"/>
                          <a:cs typeface="Mada"/>
                          <a:sym typeface="Mada"/>
                        </a:rPr>
                        <a:t>with mild to moderate impairment</a:t>
                      </a:r>
                      <a:endParaRPr sz="1200">
                        <a:solidFill>
                          <a:srgbClr val="1C4587"/>
                        </a:solidFill>
                        <a:latin typeface="Mada"/>
                        <a:ea typeface="Mada"/>
                        <a:cs typeface="Mada"/>
                        <a:sym typeface="Mada"/>
                      </a:endParaRPr>
                    </a:p>
                    <a:p>
                      <a:pPr indent="-304800" lvl="1" marL="914400" rtl="0" algn="l">
                        <a:lnSpc>
                          <a:spcPct val="100000"/>
                        </a:lnSpc>
                        <a:spcBef>
                          <a:spcPts val="1200"/>
                        </a:spcBef>
                        <a:spcAft>
                          <a:spcPts val="0"/>
                        </a:spcAft>
                        <a:buClr>
                          <a:srgbClr val="1C4587"/>
                        </a:buClr>
                        <a:buSzPts val="1200"/>
                        <a:buFont typeface="Mada"/>
                        <a:buChar char="○"/>
                      </a:pPr>
                      <a:r>
                        <a:rPr lang="ar" sz="1200">
                          <a:solidFill>
                            <a:srgbClr val="1C4587"/>
                          </a:solidFill>
                          <a:latin typeface="Mada"/>
                          <a:ea typeface="Mada"/>
                          <a:cs typeface="Mada"/>
                          <a:sym typeface="Mada"/>
                        </a:rPr>
                        <a:t>Originally introduced in the hope of delaying the initiation of LD and thus delaying motor complications</a:t>
                      </a:r>
                      <a:endParaRPr sz="1200">
                        <a:solidFill>
                          <a:srgbClr val="1C4587"/>
                        </a:solidFill>
                        <a:latin typeface="Mada"/>
                        <a:ea typeface="Mada"/>
                        <a:cs typeface="Mada"/>
                        <a:sym typeface="Mada"/>
                      </a:endParaRPr>
                    </a:p>
                    <a:p>
                      <a:pPr indent="-304800" lvl="0" marL="4572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Although less efficacious in symptom control than levodopa( </a:t>
                      </a:r>
                      <a:r>
                        <a:rPr lang="ar" sz="1200">
                          <a:solidFill>
                            <a:srgbClr val="1C4587"/>
                          </a:solidFill>
                          <a:latin typeface="Mada"/>
                          <a:ea typeface="Mada"/>
                          <a:cs typeface="Mada"/>
                          <a:sym typeface="Mada"/>
                        </a:rPr>
                        <a:t>Their role in the management of PD remains uncertain</a:t>
                      </a:r>
                      <a:r>
                        <a:rPr lang="ar" sz="1200">
                          <a:solidFill>
                            <a:srgbClr val="1C4587"/>
                          </a:solidFill>
                          <a:latin typeface="Mada"/>
                          <a:ea typeface="Mada"/>
                          <a:cs typeface="Mada"/>
                          <a:sym typeface="Mada"/>
                        </a:rPr>
                        <a:t>)and generally less well tolerated, DAs are associated with fewer motor complications over a 5-year period.</a:t>
                      </a:r>
                      <a:endParaRPr sz="1200">
                        <a:solidFill>
                          <a:srgbClr val="1C4587"/>
                        </a:solidFill>
                        <a:latin typeface="Mada"/>
                        <a:ea typeface="Mada"/>
                        <a:cs typeface="Mada"/>
                        <a:sym typeface="Mada"/>
                      </a:endParaRPr>
                    </a:p>
                    <a:p>
                      <a:pPr indent="-304800" lvl="0" marL="457200" rtl="0" algn="l">
                        <a:lnSpc>
                          <a:spcPct val="100000"/>
                        </a:lnSpc>
                        <a:spcBef>
                          <a:spcPts val="0"/>
                        </a:spcBef>
                        <a:spcAft>
                          <a:spcPts val="0"/>
                        </a:spcAft>
                        <a:buClr>
                          <a:srgbClr val="1C4587"/>
                        </a:buClr>
                        <a:buSzPts val="1200"/>
                        <a:buFont typeface="Mada"/>
                        <a:buChar char="●"/>
                      </a:pPr>
                      <a:r>
                        <a:rPr b="1" i="1" lang="ar" sz="1200">
                          <a:solidFill>
                            <a:srgbClr val="1C4587"/>
                          </a:solidFill>
                          <a:latin typeface="Mada"/>
                          <a:ea typeface="Mada"/>
                          <a:cs typeface="Mada"/>
                          <a:sym typeface="Mada"/>
                        </a:rPr>
                        <a:t>Apomorphine: </a:t>
                      </a:r>
                      <a:r>
                        <a:rPr lang="ar" sz="1200">
                          <a:solidFill>
                            <a:srgbClr val="1C4587"/>
                          </a:solidFill>
                          <a:latin typeface="Mada"/>
                          <a:ea typeface="Mada"/>
                          <a:cs typeface="Mada"/>
                          <a:sym typeface="Mada"/>
                        </a:rPr>
                        <a:t>a potent, short-acting DA administered subcutaneously, It is used in advanced PD.</a:t>
                      </a:r>
                      <a:endParaRPr sz="1200">
                        <a:solidFill>
                          <a:srgbClr val="1C4587"/>
                        </a:solidFill>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With the exception of apomorphine, all the agonists are considerably less effective than LD in relieving parkinsonism, have more adverse effects (nausea, vomiting, disorientation and hallucinations, impulse control disorders) and are more expensive.</a:t>
                      </a:r>
                      <a:endParaRPr sz="1200">
                        <a:solidFill>
                          <a:srgbClr val="1C4587"/>
                        </a:solidFill>
                        <a:latin typeface="Mada"/>
                        <a:ea typeface="Mada"/>
                        <a:cs typeface="Mada"/>
                        <a:sym typeface="Mada"/>
                      </a:endParaRPr>
                    </a:p>
                    <a:p>
                      <a:pPr indent="-304800" lvl="0" marL="4572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Non-ergot DAs (pramipexole, ropinirole, rotigotine, or apomorphine  via transdermal patch) are used in preference to </a:t>
                      </a:r>
                      <a:r>
                        <a:rPr b="1" lang="ar" sz="1200">
                          <a:solidFill>
                            <a:srgbClr val="1C4587"/>
                          </a:solidFill>
                          <a:latin typeface="Mada"/>
                          <a:ea typeface="Mada"/>
                          <a:cs typeface="Mada"/>
                          <a:sym typeface="Mada"/>
                        </a:rPr>
                        <a:t>ergot-derived </a:t>
                      </a:r>
                      <a:r>
                        <a:rPr lang="ar" sz="1200">
                          <a:solidFill>
                            <a:srgbClr val="1C4587"/>
                          </a:solidFill>
                          <a:latin typeface="Mada"/>
                          <a:ea typeface="Mada"/>
                          <a:cs typeface="Mada"/>
                          <a:sym typeface="Mada"/>
                        </a:rPr>
                        <a:t>drugs, which may be associated with</a:t>
                      </a:r>
                      <a:r>
                        <a:rPr b="1" lang="ar" sz="1200">
                          <a:solidFill>
                            <a:srgbClr val="1C4587"/>
                          </a:solidFill>
                          <a:latin typeface="Mada"/>
                          <a:ea typeface="Mada"/>
                          <a:cs typeface="Mada"/>
                          <a:sym typeface="Mada"/>
                        </a:rPr>
                        <a:t> fibrotic reactions</a:t>
                      </a:r>
                      <a:r>
                        <a:rPr lang="ar" sz="1200">
                          <a:solidFill>
                            <a:srgbClr val="1C4587"/>
                          </a:solidFill>
                          <a:latin typeface="Mada"/>
                          <a:ea typeface="Mada"/>
                          <a:cs typeface="Mada"/>
                          <a:sym typeface="Mada"/>
                        </a:rPr>
                        <a:t>, including cardiac valvular fibrosis.</a:t>
                      </a:r>
                      <a:endParaRPr sz="1200">
                        <a:solidFill>
                          <a:srgbClr val="1C4587"/>
                        </a:solidFill>
                        <a:latin typeface="Mada"/>
                        <a:ea typeface="Mada"/>
                        <a:cs typeface="Mada"/>
                        <a:sym typeface="Mada"/>
                      </a:endParaRPr>
                    </a:p>
                    <a:p>
                      <a:pPr indent="-304800" lvl="0" marL="457200" rtl="0" algn="l">
                        <a:lnSpc>
                          <a:spcPct val="100000"/>
                        </a:lnSpc>
                        <a:spcBef>
                          <a:spcPts val="0"/>
                        </a:spcBef>
                        <a:spcAft>
                          <a:spcPts val="1200"/>
                        </a:spcAft>
                        <a:buClr>
                          <a:srgbClr val="1C4587"/>
                        </a:buClr>
                        <a:buSzPts val="1200"/>
                        <a:buFont typeface="Mada"/>
                        <a:buChar char="●"/>
                      </a:pPr>
                      <a:r>
                        <a:rPr b="1" lang="ar" sz="1200">
                          <a:solidFill>
                            <a:srgbClr val="1C4587"/>
                          </a:solidFill>
                          <a:latin typeface="Mada"/>
                          <a:ea typeface="Mada"/>
                          <a:cs typeface="Mada"/>
                          <a:sym typeface="Mada"/>
                        </a:rPr>
                        <a:t>Domperidone is used as an antiemetic</a:t>
                      </a:r>
                      <a:r>
                        <a:rPr lang="ar" sz="1200">
                          <a:solidFill>
                            <a:srgbClr val="1C4587"/>
                          </a:solidFill>
                          <a:latin typeface="Mada"/>
                          <a:ea typeface="Mada"/>
                          <a:cs typeface="Mada"/>
                          <a:sym typeface="Mada"/>
                        </a:rPr>
                        <a:t> when initiating DA therapy (other antiemetics should not be used, as they may worsen symptoms by blocking central dopamine receptors).</a:t>
                      </a:r>
                      <a:endParaRPr sz="1200"/>
                    </a:p>
                  </a:txBody>
                  <a:tcPr marT="91425" marB="91425" marR="91425" marL="91425"/>
                </a:tc>
              </a:tr>
              <a:tr h="242400">
                <a:tc>
                  <a:txBody>
                    <a:bodyPr/>
                    <a:lstStyle/>
                    <a:p>
                      <a:pPr indent="0" lvl="0" marL="0" rtl="0" algn="ctr">
                        <a:lnSpc>
                          <a:spcPct val="100000"/>
                        </a:lnSpc>
                        <a:spcBef>
                          <a:spcPts val="0"/>
                        </a:spcBef>
                        <a:spcAft>
                          <a:spcPts val="0"/>
                        </a:spcAft>
                        <a:buClr>
                          <a:schemeClr val="dk1"/>
                        </a:buClr>
                        <a:buSzPts val="1100"/>
                        <a:buFont typeface="Arial"/>
                        <a:buNone/>
                      </a:pPr>
                      <a:r>
                        <a:rPr b="1" lang="ar">
                          <a:solidFill>
                            <a:srgbClr val="FFFFFF"/>
                          </a:solidFill>
                          <a:latin typeface="Mada"/>
                          <a:ea typeface="Mada"/>
                          <a:cs typeface="Mada"/>
                          <a:sym typeface="Mada"/>
                        </a:rPr>
                        <a:t>other drugs</a:t>
                      </a:r>
                      <a:endParaRPr b="1">
                        <a:solidFill>
                          <a:srgbClr val="FFFFFF"/>
                        </a:solidFill>
                      </a:endParaRPr>
                    </a:p>
                  </a:txBody>
                  <a:tcPr marT="91425" marB="91425" marR="91425" marL="91425">
                    <a:solidFill>
                      <a:schemeClr val="accent3"/>
                    </a:solidFill>
                  </a:tcPr>
                </a:tc>
              </a:tr>
              <a:tr h="1866375">
                <a:tc>
                  <a:txBody>
                    <a:bodyPr/>
                    <a:lstStyle/>
                    <a:p>
                      <a:pPr indent="-304800" lvl="0" marL="457200" rtl="0" algn="l">
                        <a:lnSpc>
                          <a:spcPct val="100000"/>
                        </a:lnSpc>
                        <a:spcBef>
                          <a:spcPts val="0"/>
                        </a:spcBef>
                        <a:spcAft>
                          <a:spcPts val="0"/>
                        </a:spcAft>
                        <a:buClr>
                          <a:srgbClr val="000000"/>
                        </a:buClr>
                        <a:buSzPts val="1200"/>
                        <a:buChar char="●"/>
                      </a:pPr>
                      <a:r>
                        <a:rPr b="1" lang="ar" sz="1200">
                          <a:solidFill>
                            <a:schemeClr val="dk1"/>
                          </a:solidFill>
                          <a:latin typeface="Mada"/>
                          <a:ea typeface="Mada"/>
                          <a:cs typeface="Mada"/>
                          <a:sym typeface="Mada"/>
                        </a:rPr>
                        <a:t>M</a:t>
                      </a:r>
                      <a:r>
                        <a:rPr b="1" lang="ar" sz="1200">
                          <a:solidFill>
                            <a:schemeClr val="dk1"/>
                          </a:solidFill>
                          <a:latin typeface="Mada"/>
                          <a:ea typeface="Mada"/>
                          <a:cs typeface="Mada"/>
                          <a:sym typeface="Mada"/>
                        </a:rPr>
                        <a:t>onoamine oxidase (MAO)-B inhibitor: </a:t>
                      </a:r>
                      <a:r>
                        <a:rPr i="1" lang="ar" sz="1200">
                          <a:latin typeface="Mada"/>
                          <a:ea typeface="Mada"/>
                          <a:cs typeface="Mada"/>
                          <a:sym typeface="Mada"/>
                        </a:rPr>
                        <a:t>Selegiline , Rasagiline </a:t>
                      </a:r>
                      <a:endParaRPr sz="1200">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reduces catabolism of dopamine in brain. It has a mild symptomatic effect. </a:t>
                      </a:r>
                      <a:endParaRPr sz="1200">
                        <a:solidFill>
                          <a:srgbClr val="1C4587"/>
                        </a:solidFill>
                        <a:latin typeface="Mada"/>
                        <a:ea typeface="Mada"/>
                        <a:cs typeface="Mada"/>
                        <a:sym typeface="Mada"/>
                      </a:endParaRPr>
                    </a:p>
                    <a:p>
                      <a:pPr indent="-304800" lvl="0" marL="457200" rtl="0" algn="l">
                        <a:lnSpc>
                          <a:spcPct val="100000"/>
                        </a:lnSpc>
                        <a:spcBef>
                          <a:spcPts val="0"/>
                        </a:spcBef>
                        <a:spcAft>
                          <a:spcPts val="0"/>
                        </a:spcAft>
                        <a:buClr>
                          <a:srgbClr val="000000"/>
                        </a:buClr>
                        <a:buSzPts val="1200"/>
                        <a:buFont typeface="Mada"/>
                        <a:buChar char="●"/>
                      </a:pPr>
                      <a:r>
                        <a:rPr b="1" lang="ar" sz="1200">
                          <a:latin typeface="Mada"/>
                          <a:ea typeface="Mada"/>
                          <a:cs typeface="Mada"/>
                          <a:sym typeface="Mada"/>
                        </a:rPr>
                        <a:t>COMT inhibitors : </a:t>
                      </a:r>
                      <a:r>
                        <a:rPr i="1" lang="ar" sz="1200">
                          <a:latin typeface="Mada"/>
                          <a:ea typeface="Mada"/>
                          <a:cs typeface="Mada"/>
                          <a:sym typeface="Mada"/>
                        </a:rPr>
                        <a:t>Entacapone</a:t>
                      </a:r>
                      <a:endParaRPr i="1" sz="1200">
                        <a:latin typeface="Mada"/>
                        <a:ea typeface="Mada"/>
                        <a:cs typeface="Mada"/>
                        <a:sym typeface="Mada"/>
                      </a:endParaRPr>
                    </a:p>
                    <a:p>
                      <a:pPr indent="-304800" lvl="1" marL="914400" rtl="0" algn="l">
                        <a:lnSpc>
                          <a:spcPct val="100000"/>
                        </a:lnSpc>
                        <a:spcBef>
                          <a:spcPts val="0"/>
                        </a:spcBef>
                        <a:spcAft>
                          <a:spcPts val="0"/>
                        </a:spcAft>
                        <a:buClr>
                          <a:srgbClr val="000000"/>
                        </a:buClr>
                        <a:buSzPts val="1200"/>
                        <a:buFont typeface="Mada"/>
                        <a:buChar char="○"/>
                      </a:pPr>
                      <a:r>
                        <a:rPr lang="ar" sz="1200">
                          <a:solidFill>
                            <a:schemeClr val="dk1"/>
                          </a:solidFill>
                          <a:latin typeface="Mada"/>
                          <a:ea typeface="Mada"/>
                          <a:cs typeface="Mada"/>
                          <a:sym typeface="Mada"/>
                        </a:rPr>
                        <a:t>Prolongs activity of LD in blood</a:t>
                      </a:r>
                      <a:r>
                        <a:rPr lang="ar" sz="1200">
                          <a:solidFill>
                            <a:schemeClr val="dk1"/>
                          </a:solidFill>
                          <a:latin typeface="Mada"/>
                          <a:ea typeface="Mada"/>
                          <a:cs typeface="Mada"/>
                          <a:sym typeface="Mada"/>
                        </a:rPr>
                        <a:t>,</a:t>
                      </a:r>
                      <a:r>
                        <a:rPr lang="ar" sz="1200">
                          <a:solidFill>
                            <a:srgbClr val="6AA84F"/>
                          </a:solidFill>
                          <a:latin typeface="Mada"/>
                          <a:ea typeface="Mada"/>
                          <a:cs typeface="Mada"/>
                          <a:sym typeface="Mada"/>
                        </a:rPr>
                        <a:t> </a:t>
                      </a:r>
                      <a:r>
                        <a:rPr lang="ar" sz="1200">
                          <a:solidFill>
                            <a:srgbClr val="6AA84F"/>
                          </a:solidFill>
                          <a:highlight>
                            <a:schemeClr val="lt1"/>
                          </a:highlight>
                          <a:latin typeface="Mada"/>
                          <a:ea typeface="Mada"/>
                          <a:cs typeface="Mada"/>
                          <a:sym typeface="Mada"/>
                        </a:rPr>
                        <a:t>Not an agent by itself</a:t>
                      </a:r>
                      <a:endParaRPr sz="1200">
                        <a:solidFill>
                          <a:srgbClr val="6AA84F"/>
                        </a:solidFill>
                        <a:highlight>
                          <a:schemeClr val="lt1"/>
                        </a:highlight>
                        <a:latin typeface="Mada"/>
                        <a:ea typeface="Mada"/>
                        <a:cs typeface="Mada"/>
                        <a:sym typeface="Mada"/>
                      </a:endParaRPr>
                    </a:p>
                    <a:p>
                      <a:pPr indent="-304800" lvl="0" marL="457200" rtl="0" algn="l">
                        <a:lnSpc>
                          <a:spcPct val="100000"/>
                        </a:lnSpc>
                        <a:spcBef>
                          <a:spcPts val="0"/>
                        </a:spcBef>
                        <a:spcAft>
                          <a:spcPts val="0"/>
                        </a:spcAft>
                        <a:buClr>
                          <a:srgbClr val="000000"/>
                        </a:buClr>
                        <a:buSzPts val="1200"/>
                        <a:buFont typeface="Mada"/>
                        <a:buChar char="●"/>
                      </a:pPr>
                      <a:r>
                        <a:rPr b="1" i="1" lang="ar" sz="1200">
                          <a:latin typeface="Mada"/>
                          <a:ea typeface="Mada"/>
                          <a:cs typeface="Mada"/>
                          <a:sym typeface="Mada"/>
                        </a:rPr>
                        <a:t>Amantadine: </a:t>
                      </a:r>
                      <a:endParaRPr sz="1200">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6AA84F"/>
                          </a:solidFill>
                          <a:latin typeface="Mada"/>
                          <a:ea typeface="Mada"/>
                          <a:cs typeface="Mada"/>
                          <a:sym typeface="Mada"/>
                        </a:rPr>
                        <a:t>(not used as frequently as before)</a:t>
                      </a:r>
                      <a:endParaRPr sz="1200">
                        <a:solidFill>
                          <a:srgbClr val="1C4587"/>
                        </a:solidFill>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has a mild, usually short-lived effect on bradykinesia and is rarely used unless patients are unable to tolerate other drugs</a:t>
                      </a:r>
                      <a:endParaRPr sz="1200">
                        <a:solidFill>
                          <a:srgbClr val="1C4587"/>
                        </a:solidFill>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more commonly employed as a treatment for LD-induced dyskinesias in advanced disease.</a:t>
                      </a:r>
                      <a:endParaRPr sz="1200">
                        <a:solidFill>
                          <a:srgbClr val="1C4587"/>
                        </a:solidFill>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Adverse effects include livedo reticularis, peripheral oedema, delirium and other anticholinergic effects.</a:t>
                      </a:r>
                      <a:endParaRPr sz="1200">
                        <a:latin typeface="Mada"/>
                        <a:ea typeface="Mada"/>
                        <a:cs typeface="Mada"/>
                        <a:sym typeface="Mada"/>
                      </a:endParaRPr>
                    </a:p>
                    <a:p>
                      <a:pPr indent="-304800" lvl="0" marL="457200" rtl="0" algn="l">
                        <a:lnSpc>
                          <a:spcPct val="100000"/>
                        </a:lnSpc>
                        <a:spcBef>
                          <a:spcPts val="0"/>
                        </a:spcBef>
                        <a:spcAft>
                          <a:spcPts val="0"/>
                        </a:spcAft>
                        <a:buClr>
                          <a:srgbClr val="1C4587"/>
                        </a:buClr>
                        <a:buSzPts val="1200"/>
                        <a:buFont typeface="Mada"/>
                        <a:buChar char="●"/>
                      </a:pPr>
                      <a:r>
                        <a:rPr b="1" lang="ar" sz="1200">
                          <a:latin typeface="Mada"/>
                          <a:ea typeface="Mada"/>
                          <a:cs typeface="Mada"/>
                          <a:sym typeface="Mada"/>
                        </a:rPr>
                        <a:t>Anticholinergic</a:t>
                      </a:r>
                      <a:r>
                        <a:rPr b="1" lang="ar" sz="1200">
                          <a:latin typeface="Mada"/>
                          <a:ea typeface="Mada"/>
                          <a:cs typeface="Mada"/>
                          <a:sym typeface="Mada"/>
                        </a:rPr>
                        <a:t>: </a:t>
                      </a:r>
                      <a:r>
                        <a:rPr b="1" lang="ar" sz="1200">
                          <a:solidFill>
                            <a:srgbClr val="1C4587"/>
                          </a:solidFill>
                          <a:latin typeface="Mada"/>
                          <a:ea typeface="Mada"/>
                          <a:cs typeface="Mada"/>
                          <a:sym typeface="Mada"/>
                        </a:rPr>
                        <a:t>(e.g. orphenadrine,  procyclidine,  trihexy-phenidyl)</a:t>
                      </a:r>
                      <a:endParaRPr b="1" sz="1200">
                        <a:solidFill>
                          <a:srgbClr val="1C4587"/>
                        </a:solidFill>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may help tremor but are rarely used in PD except in younger patients.</a:t>
                      </a:r>
                      <a:endParaRPr sz="1200">
                        <a:solidFill>
                          <a:srgbClr val="1C4587"/>
                        </a:solidFill>
                        <a:latin typeface="Mada"/>
                        <a:ea typeface="Mada"/>
                        <a:cs typeface="Mada"/>
                        <a:sym typeface="Mada"/>
                      </a:endParaRPr>
                    </a:p>
                    <a:p>
                      <a:pPr indent="-304800" lvl="1" marL="914400" rtl="0" algn="l">
                        <a:lnSpc>
                          <a:spcPct val="100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They have a high propensity to cause </a:t>
                      </a:r>
                      <a:r>
                        <a:rPr lang="ar" sz="1200">
                          <a:solidFill>
                            <a:srgbClr val="CC0000"/>
                          </a:solidFill>
                          <a:latin typeface="Mada"/>
                          <a:ea typeface="Mada"/>
                          <a:cs typeface="Mada"/>
                          <a:sym typeface="Mada"/>
                        </a:rPr>
                        <a:t>confusion and cognitive impairment in older patients.</a:t>
                      </a:r>
                      <a:endParaRPr sz="1200">
                        <a:solidFill>
                          <a:srgbClr val="CC0000"/>
                        </a:solidFill>
                        <a:latin typeface="Mada"/>
                        <a:ea typeface="Mada"/>
                        <a:cs typeface="Mada"/>
                        <a:sym typeface="Mada"/>
                      </a:endParaRPr>
                    </a:p>
                  </a:txBody>
                  <a:tcPr marT="91425" marB="91425" marR="91425" marL="91425"/>
                </a:tc>
              </a:tr>
            </a:tbl>
          </a:graphicData>
        </a:graphic>
      </p:graphicFrame>
      <p:sp>
        <p:nvSpPr>
          <p:cNvPr id="355" name="Google Shape;355;p3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Parkinson’s disease</a:t>
            </a:r>
            <a:endParaRPr b="1" sz="2600">
              <a:latin typeface="Mada"/>
              <a:ea typeface="Mada"/>
              <a:cs typeface="Mada"/>
              <a:sym typeface="Mada"/>
            </a:endParaRPr>
          </a:p>
        </p:txBody>
      </p:sp>
      <p:pic>
        <p:nvPicPr>
          <p:cNvPr id="356" name="Google Shape;356;p34"/>
          <p:cNvPicPr preferRelativeResize="0"/>
          <p:nvPr/>
        </p:nvPicPr>
        <p:blipFill>
          <a:blip r:embed="rId3">
            <a:alphaModFix/>
          </a:blip>
          <a:stretch>
            <a:fillRect/>
          </a:stretch>
        </p:blipFill>
        <p:spPr>
          <a:xfrm>
            <a:off x="-5640775" y="2130170"/>
            <a:ext cx="3217050" cy="4088801"/>
          </a:xfrm>
          <a:prstGeom prst="rect">
            <a:avLst/>
          </a:prstGeom>
          <a:noFill/>
          <a:ln>
            <a:noFill/>
          </a:ln>
        </p:spPr>
      </p:pic>
      <p:grpSp>
        <p:nvGrpSpPr>
          <p:cNvPr id="357" name="Google Shape;357;p34"/>
          <p:cNvGrpSpPr/>
          <p:nvPr/>
        </p:nvGrpSpPr>
        <p:grpSpPr>
          <a:xfrm>
            <a:off x="289400" y="8094200"/>
            <a:ext cx="6958800" cy="2439750"/>
            <a:chOff x="300600" y="7523825"/>
            <a:chExt cx="6958800" cy="2439750"/>
          </a:xfrm>
        </p:grpSpPr>
        <p:sp>
          <p:nvSpPr>
            <p:cNvPr id="358" name="Google Shape;358;p34"/>
            <p:cNvSpPr/>
            <p:nvPr/>
          </p:nvSpPr>
          <p:spPr>
            <a:xfrm>
              <a:off x="300600" y="7921475"/>
              <a:ext cx="6958800" cy="2042100"/>
            </a:xfrm>
            <a:prstGeom prst="round2SameRect">
              <a:avLst>
                <a:gd fmla="val 16667" name="adj1"/>
                <a:gd fmla="val 0" name="adj2"/>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a:t>
              </a:r>
              <a:r>
                <a:rPr lang="ar" sz="1200">
                  <a:solidFill>
                    <a:schemeClr val="dk1"/>
                  </a:solidFill>
                  <a:latin typeface="Mada"/>
                  <a:ea typeface="Mada"/>
                  <a:cs typeface="Mada"/>
                  <a:sym typeface="Mada"/>
                </a:rPr>
                <a:t>ose fractionation of levodopa increasing dose frequency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Addition of the catechol-O-methyl transferase (COMT) inhibitor entacapone (200 mg with each levodopa dose) to prolong duration of action; this is also available as a combined preparation with levodopa and carbidopa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Slow-release levodopa mostly used for overnight symptoms, as absorption is erratic and difficult to predict, so limiting effectiveness in control of daytime symptoms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Avoidance of protein-rich meals (which impair levodopa absorption) and taking doses at least 40minutes prior to meals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Apomorphine continuous subcutaneous infusion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Deep brain stimulation and levodopa intestinal gel </a:t>
              </a:r>
              <a:r>
                <a:rPr lang="ar" sz="1200">
                  <a:solidFill>
                    <a:srgbClr val="999999"/>
                  </a:solidFill>
                  <a:latin typeface="Mada"/>
                  <a:ea typeface="Mada"/>
                  <a:cs typeface="Mada"/>
                  <a:sym typeface="Mada"/>
                </a:rPr>
                <a:t>(discussed in the next slide)</a:t>
              </a:r>
              <a:endParaRPr sz="1200">
                <a:solidFill>
                  <a:srgbClr val="999999"/>
                </a:solidFill>
                <a:latin typeface="Mada"/>
                <a:ea typeface="Mada"/>
                <a:cs typeface="Mada"/>
                <a:sym typeface="Mada"/>
              </a:endParaRPr>
            </a:p>
          </p:txBody>
        </p:sp>
        <p:sp>
          <p:nvSpPr>
            <p:cNvPr id="359" name="Google Shape;359;p34"/>
            <p:cNvSpPr txBox="1"/>
            <p:nvPr/>
          </p:nvSpPr>
          <p:spPr>
            <a:xfrm>
              <a:off x="1895425" y="7523825"/>
              <a:ext cx="3705300" cy="4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1C4587"/>
                  </a:solidFill>
                  <a:highlight>
                    <a:schemeClr val="accent5"/>
                  </a:highlight>
                  <a:latin typeface="Mada"/>
                  <a:ea typeface="Mada"/>
                  <a:cs typeface="Mada"/>
                  <a:sym typeface="Mada"/>
                </a:rPr>
                <a:t>Strategies to manage motor complications </a:t>
              </a:r>
              <a:r>
                <a:rPr b="1" lang="ar">
                  <a:solidFill>
                    <a:srgbClr val="1C4587"/>
                  </a:solidFill>
                  <a:highlight>
                    <a:schemeClr val="accent5"/>
                  </a:highlight>
                  <a:latin typeface="Mada"/>
                  <a:ea typeface="Mada"/>
                  <a:cs typeface="Mada"/>
                  <a:sym typeface="Mada"/>
                </a:rPr>
                <a:t> </a:t>
              </a:r>
              <a:endParaRPr b="1">
                <a:solidFill>
                  <a:srgbClr val="1C4587"/>
                </a:solidFill>
                <a:highlight>
                  <a:schemeClr val="accent5"/>
                </a:highlight>
                <a:latin typeface="Mada"/>
                <a:ea typeface="Mada"/>
                <a:cs typeface="Mada"/>
                <a:sym typeface="Mada"/>
              </a:endParaRPr>
            </a:p>
          </p:txBody>
        </p:sp>
        <p:pic>
          <p:nvPicPr>
            <p:cNvPr id="360" name="Google Shape;360;p34"/>
            <p:cNvPicPr preferRelativeResize="0"/>
            <p:nvPr/>
          </p:nvPicPr>
          <p:blipFill>
            <a:blip r:embed="rId4">
              <a:alphaModFix/>
            </a:blip>
            <a:stretch>
              <a:fillRect/>
            </a:stretch>
          </p:blipFill>
          <p:spPr>
            <a:xfrm>
              <a:off x="1653550" y="7566725"/>
              <a:ext cx="369300" cy="369300"/>
            </a:xfrm>
            <a:prstGeom prst="rect">
              <a:avLst/>
            </a:prstGeom>
            <a:noFill/>
            <a:ln>
              <a:noFill/>
            </a:ln>
          </p:spPr>
        </p:pic>
        <p:pic>
          <p:nvPicPr>
            <p:cNvPr id="361" name="Google Shape;361;p34"/>
            <p:cNvPicPr preferRelativeResize="0"/>
            <p:nvPr/>
          </p:nvPicPr>
          <p:blipFill>
            <a:blip r:embed="rId4">
              <a:alphaModFix/>
            </a:blip>
            <a:stretch>
              <a:fillRect/>
            </a:stretch>
          </p:blipFill>
          <p:spPr>
            <a:xfrm>
              <a:off x="5492282" y="7566725"/>
              <a:ext cx="369300" cy="3693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cxnSp>
        <p:nvCxnSpPr>
          <p:cNvPr id="366" name="Google Shape;366;p3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67" name="Google Shape;367;p35"/>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368" name="Google Shape;368;p3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369" name="Google Shape;369;p35"/>
          <p:cNvSpPr/>
          <p:nvPr/>
        </p:nvSpPr>
        <p:spPr>
          <a:xfrm>
            <a:off x="7986775" y="1528150"/>
            <a:ext cx="6989100" cy="11460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Disorders of movement divide broadly into two categories:   </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Hypokinesias – characterized by slowed movements with increased tone (Parkinsonism)</a:t>
            </a:r>
            <a:endParaRPr sz="1200">
              <a:solidFill>
                <a:srgbClr val="1C4587"/>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Akinesia:  when hypokinesia is really severe/there’s no movement</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Hyperkinesias – excessive involuntary movements.</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Both  types  may  co-exist,  for example in Parkinson’s disease where there are both slowed movements and tremor.Many of these disorders (not all) relate to dysfunction of the basal ganglia.</a:t>
            </a:r>
            <a:endParaRPr>
              <a:latin typeface="Mada"/>
              <a:ea typeface="Mada"/>
              <a:cs typeface="Mada"/>
              <a:sym typeface="Mada"/>
            </a:endParaRPr>
          </a:p>
        </p:txBody>
      </p:sp>
      <p:sp>
        <p:nvSpPr>
          <p:cNvPr id="370" name="Google Shape;370;p35"/>
          <p:cNvSpPr txBox="1"/>
          <p:nvPr/>
        </p:nvSpPr>
        <p:spPr>
          <a:xfrm>
            <a:off x="7948800" y="1018750"/>
            <a:ext cx="6043200" cy="400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Abnormality of movement (types )</a:t>
            </a:r>
            <a:endParaRPr b="1" sz="2200">
              <a:highlight>
                <a:schemeClr val="accent5"/>
              </a:highlight>
              <a:latin typeface="Mada"/>
              <a:ea typeface="Mada"/>
              <a:cs typeface="Mada"/>
              <a:sym typeface="Mada"/>
            </a:endParaRPr>
          </a:p>
        </p:txBody>
      </p:sp>
      <p:cxnSp>
        <p:nvCxnSpPr>
          <p:cNvPr id="371" name="Google Shape;371;p3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372" name="Google Shape;372;p35"/>
          <p:cNvSpPr/>
          <p:nvPr/>
        </p:nvSpPr>
        <p:spPr>
          <a:xfrm>
            <a:off x="481412" y="1421950"/>
            <a:ext cx="2701200" cy="535200"/>
          </a:xfrm>
          <a:prstGeom prst="roundRect">
            <a:avLst>
              <a:gd fmla="val 25259" name="adj"/>
            </a:avLst>
          </a:prstGeom>
          <a:solidFill>
            <a:srgbClr val="EEEEEE"/>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ar" sz="1200">
                <a:latin typeface="Mada"/>
                <a:ea typeface="Mada"/>
                <a:cs typeface="Mada"/>
                <a:sym typeface="Mada"/>
              </a:rPr>
              <a:t>Deep brain stimulation (DBS) </a:t>
            </a:r>
            <a:endParaRPr b="1"/>
          </a:p>
        </p:txBody>
      </p:sp>
      <p:sp>
        <p:nvSpPr>
          <p:cNvPr id="373" name="Google Shape;373;p35"/>
          <p:cNvSpPr/>
          <p:nvPr/>
        </p:nvSpPr>
        <p:spPr>
          <a:xfrm>
            <a:off x="235525" y="1419250"/>
            <a:ext cx="620400" cy="540600"/>
          </a:xfrm>
          <a:prstGeom prst="ellipse">
            <a:avLst/>
          </a:prstGeom>
          <a:solidFill>
            <a:srgbClr val="FFFFFF"/>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latin typeface="Fira Sans Extra Condensed SemiBold"/>
              <a:ea typeface="Fira Sans Extra Condensed SemiBold"/>
              <a:cs typeface="Fira Sans Extra Condensed SemiBold"/>
              <a:sym typeface="Fira Sans Extra Condensed SemiBold"/>
            </a:endParaRPr>
          </a:p>
        </p:txBody>
      </p:sp>
      <p:sp>
        <p:nvSpPr>
          <p:cNvPr id="374" name="Google Shape;374;p35"/>
          <p:cNvSpPr txBox="1"/>
          <p:nvPr/>
        </p:nvSpPr>
        <p:spPr>
          <a:xfrm>
            <a:off x="205350" y="2016450"/>
            <a:ext cx="71493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Used in (</a:t>
            </a:r>
            <a:r>
              <a:rPr lang="ar" sz="1200">
                <a:solidFill>
                  <a:schemeClr val="dk1"/>
                </a:solidFill>
                <a:latin typeface="Mada"/>
                <a:ea typeface="Mada"/>
                <a:cs typeface="Mada"/>
                <a:sym typeface="Mada"/>
              </a:rPr>
              <a:t>LD/CD</a:t>
            </a:r>
            <a:r>
              <a:rPr lang="ar" sz="1200">
                <a:solidFill>
                  <a:schemeClr val="dk1"/>
                </a:solidFill>
                <a:latin typeface="Mada"/>
                <a:ea typeface="Mada"/>
                <a:cs typeface="Mada"/>
                <a:sym typeface="Mada"/>
              </a:rPr>
              <a:t> responsive patients </a:t>
            </a:r>
            <a:r>
              <a:rPr lang="ar" sz="1200">
                <a:solidFill>
                  <a:schemeClr val="dk1"/>
                </a:solidFill>
                <a:latin typeface="Mada"/>
                <a:ea typeface="Mada"/>
                <a:cs typeface="Mada"/>
                <a:sym typeface="Mada"/>
              </a:rPr>
              <a:t>only</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as an </a:t>
            </a:r>
            <a:r>
              <a:rPr b="1" lang="ar" sz="1200">
                <a:solidFill>
                  <a:srgbClr val="6AA84F"/>
                </a:solidFill>
                <a:latin typeface="Mada"/>
                <a:ea typeface="Mada"/>
                <a:cs typeface="Mada"/>
                <a:sym typeface="Mada"/>
              </a:rPr>
              <a:t>adjunct to treatment,</a:t>
            </a:r>
            <a:r>
              <a:rPr lang="ar" sz="1200">
                <a:solidFill>
                  <a:srgbClr val="6AA84F"/>
                </a:solidFill>
                <a:latin typeface="Mada"/>
                <a:ea typeface="Mada"/>
                <a:cs typeface="Mada"/>
                <a:sym typeface="Mada"/>
              </a:rPr>
              <a:t> it doesn’t replace medications, it helps in controlling the signs &amp; symptoms.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Stereotactic insertion of electrodes into the brain </a:t>
            </a:r>
            <a:r>
              <a:rPr lang="ar" sz="1200">
                <a:solidFill>
                  <a:srgbClr val="6AA84F"/>
                </a:solidFill>
                <a:latin typeface="Mada"/>
                <a:ea typeface="Mada"/>
                <a:cs typeface="Mada"/>
                <a:sym typeface="Mada"/>
              </a:rPr>
              <a:t>(they implant a device)</a:t>
            </a:r>
            <a:r>
              <a:rPr lang="ar" sz="1200">
                <a:solidFill>
                  <a:srgbClr val="1C4587"/>
                </a:solidFill>
                <a:latin typeface="Mada"/>
                <a:ea typeface="Mada"/>
                <a:cs typeface="Mada"/>
                <a:sym typeface="Mada"/>
              </a:rPr>
              <a:t> has proved to  be  a  major  therapeutic  advance  in  selected  patients (usually under age 70) with disabling dyskinesias and motor fluctuations not adequately controlled with medical therapy.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Targets include:</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Subthalamic nucleus – response similar to levodopa with reduction in dyskinesia</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Globus pallidus – improves dyskinesia but levodopa still required for motor symptoms</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Thalamus – for tremor only.</a:t>
            </a:r>
            <a:endParaRPr/>
          </a:p>
        </p:txBody>
      </p:sp>
      <p:pic>
        <p:nvPicPr>
          <p:cNvPr id="375" name="Google Shape;375;p35"/>
          <p:cNvPicPr preferRelativeResize="0"/>
          <p:nvPr/>
        </p:nvPicPr>
        <p:blipFill>
          <a:blip r:embed="rId3">
            <a:alphaModFix/>
          </a:blip>
          <a:stretch>
            <a:fillRect/>
          </a:stretch>
        </p:blipFill>
        <p:spPr>
          <a:xfrm>
            <a:off x="296438" y="1486975"/>
            <a:ext cx="498600" cy="405125"/>
          </a:xfrm>
          <a:prstGeom prst="rect">
            <a:avLst/>
          </a:prstGeom>
          <a:noFill/>
          <a:ln>
            <a:noFill/>
          </a:ln>
        </p:spPr>
      </p:pic>
      <p:grpSp>
        <p:nvGrpSpPr>
          <p:cNvPr id="376" name="Google Shape;376;p35"/>
          <p:cNvGrpSpPr/>
          <p:nvPr/>
        </p:nvGrpSpPr>
        <p:grpSpPr>
          <a:xfrm>
            <a:off x="323300" y="4127480"/>
            <a:ext cx="7149300" cy="1353082"/>
            <a:chOff x="205300" y="810218"/>
            <a:chExt cx="7149300" cy="1353082"/>
          </a:xfrm>
        </p:grpSpPr>
        <p:sp>
          <p:nvSpPr>
            <p:cNvPr id="377" name="Google Shape;377;p35"/>
            <p:cNvSpPr/>
            <p:nvPr/>
          </p:nvSpPr>
          <p:spPr>
            <a:xfrm>
              <a:off x="551404" y="813036"/>
              <a:ext cx="2660100" cy="535200"/>
            </a:xfrm>
            <a:prstGeom prst="roundRect">
              <a:avLst>
                <a:gd fmla="val 25259" name="adj"/>
              </a:avLst>
            </a:prstGeom>
            <a:solidFill>
              <a:srgbClr val="EEEEEE"/>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ar" sz="1200">
                  <a:solidFill>
                    <a:srgbClr val="1C4587"/>
                  </a:solidFill>
                  <a:latin typeface="Mada"/>
                  <a:ea typeface="Mada"/>
                  <a:cs typeface="Mada"/>
                  <a:sym typeface="Mada"/>
                </a:rPr>
                <a:t>L-dopa intestinal gel infusion</a:t>
              </a:r>
              <a:endParaRPr b="1"/>
            </a:p>
          </p:txBody>
        </p:sp>
        <p:sp>
          <p:nvSpPr>
            <p:cNvPr id="378" name="Google Shape;378;p35"/>
            <p:cNvSpPr/>
            <p:nvPr/>
          </p:nvSpPr>
          <p:spPr>
            <a:xfrm>
              <a:off x="235725" y="810218"/>
              <a:ext cx="620400" cy="540600"/>
            </a:xfrm>
            <a:prstGeom prst="ellipse">
              <a:avLst/>
            </a:prstGeom>
            <a:solidFill>
              <a:srgbClr val="FFFFFF"/>
            </a:solid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p>
          </p:txBody>
        </p:sp>
        <p:sp>
          <p:nvSpPr>
            <p:cNvPr id="379" name="Google Shape;379;p35"/>
            <p:cNvSpPr txBox="1"/>
            <p:nvPr/>
          </p:nvSpPr>
          <p:spPr>
            <a:xfrm>
              <a:off x="205300" y="1424400"/>
              <a:ext cx="71493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Continuous  infusion  of  this  gel  into  the  small  intestine  via a  jejunostomy  using  a  patient-operated  pump  is  effective for  selected  patients  with  severe  motor  complications.  At present, it is used only where apomorphine or DBS are contraindicated, partly because of high costs.</a:t>
              </a:r>
              <a:endParaRPr/>
            </a:p>
          </p:txBody>
        </p:sp>
        <p:pic>
          <p:nvPicPr>
            <p:cNvPr id="380" name="Google Shape;380;p35"/>
            <p:cNvPicPr preferRelativeResize="0"/>
            <p:nvPr/>
          </p:nvPicPr>
          <p:blipFill>
            <a:blip r:embed="rId4">
              <a:alphaModFix/>
            </a:blip>
            <a:stretch>
              <a:fillRect/>
            </a:stretch>
          </p:blipFill>
          <p:spPr>
            <a:xfrm>
              <a:off x="362924" y="895425"/>
              <a:ext cx="366000" cy="366000"/>
            </a:xfrm>
            <a:prstGeom prst="rect">
              <a:avLst/>
            </a:prstGeom>
            <a:noFill/>
            <a:ln>
              <a:noFill/>
            </a:ln>
          </p:spPr>
        </p:pic>
      </p:grpSp>
      <p:grpSp>
        <p:nvGrpSpPr>
          <p:cNvPr id="381" name="Google Shape;381;p35"/>
          <p:cNvGrpSpPr/>
          <p:nvPr/>
        </p:nvGrpSpPr>
        <p:grpSpPr>
          <a:xfrm>
            <a:off x="205350" y="5744503"/>
            <a:ext cx="7149300" cy="1353072"/>
            <a:chOff x="205300" y="2229328"/>
            <a:chExt cx="7149300" cy="1353072"/>
          </a:xfrm>
        </p:grpSpPr>
        <p:sp>
          <p:nvSpPr>
            <p:cNvPr id="382" name="Google Shape;382;p35"/>
            <p:cNvSpPr/>
            <p:nvPr/>
          </p:nvSpPr>
          <p:spPr>
            <a:xfrm>
              <a:off x="652473" y="2229328"/>
              <a:ext cx="2530200" cy="535200"/>
            </a:xfrm>
            <a:prstGeom prst="roundRect">
              <a:avLst>
                <a:gd fmla="val 25259" name="adj"/>
              </a:avLst>
            </a:prstGeom>
            <a:solidFill>
              <a:srgbClr val="EEEEEE"/>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rgbClr val="1C4587"/>
                  </a:solidFill>
                  <a:latin typeface="Mada"/>
                  <a:ea typeface="Mada"/>
                  <a:cs typeface="Mada"/>
                  <a:sym typeface="Mada"/>
                </a:rPr>
                <a:t>Tissue transplantation</a:t>
              </a:r>
              <a:endParaRPr b="1"/>
            </a:p>
          </p:txBody>
        </p:sp>
        <p:sp>
          <p:nvSpPr>
            <p:cNvPr id="383" name="Google Shape;383;p35"/>
            <p:cNvSpPr/>
            <p:nvPr/>
          </p:nvSpPr>
          <p:spPr>
            <a:xfrm>
              <a:off x="235725" y="2229328"/>
              <a:ext cx="620400" cy="540600"/>
            </a:xfrm>
            <a:prstGeom prst="ellipse">
              <a:avLst/>
            </a:prstGeom>
            <a:solidFill>
              <a:srgbClr val="FFFFFF"/>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p>
          </p:txBody>
        </p:sp>
        <p:sp>
          <p:nvSpPr>
            <p:cNvPr id="384" name="Google Shape;384;p35"/>
            <p:cNvSpPr txBox="1"/>
            <p:nvPr/>
          </p:nvSpPr>
          <p:spPr>
            <a:xfrm>
              <a:off x="205300" y="2843500"/>
              <a:ext cx="71493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00000"/>
                </a:buClr>
                <a:buSzPts val="1200"/>
                <a:buChar char="●"/>
              </a:pPr>
              <a:r>
                <a:rPr lang="ar" sz="1200">
                  <a:latin typeface="Mada"/>
                  <a:ea typeface="Mada"/>
                  <a:cs typeface="Mada"/>
                  <a:sym typeface="Mada"/>
                </a:rPr>
                <a:t>Transplantation  of  embryonic  mesencephalic  dopaminergic cells  directly  into  the  putamen  has  produced  mixed  results but  is  potentially  promising  with  research  ongoing  to  refine the technique. Stem cells and gene therapy approaches are in development.</a:t>
              </a:r>
              <a:endParaRPr/>
            </a:p>
          </p:txBody>
        </p:sp>
        <p:pic>
          <p:nvPicPr>
            <p:cNvPr id="385" name="Google Shape;385;p35"/>
            <p:cNvPicPr preferRelativeResize="0"/>
            <p:nvPr/>
          </p:nvPicPr>
          <p:blipFill>
            <a:blip r:embed="rId5">
              <a:alphaModFix/>
            </a:blip>
            <a:stretch>
              <a:fillRect/>
            </a:stretch>
          </p:blipFill>
          <p:spPr>
            <a:xfrm>
              <a:off x="296500" y="2254100"/>
              <a:ext cx="498600" cy="498600"/>
            </a:xfrm>
            <a:prstGeom prst="rect">
              <a:avLst/>
            </a:prstGeom>
            <a:noFill/>
            <a:ln>
              <a:noFill/>
            </a:ln>
          </p:spPr>
        </p:pic>
      </p:grpSp>
      <p:grpSp>
        <p:nvGrpSpPr>
          <p:cNvPr id="386" name="Google Shape;386;p35"/>
          <p:cNvGrpSpPr/>
          <p:nvPr/>
        </p:nvGrpSpPr>
        <p:grpSpPr>
          <a:xfrm>
            <a:off x="205350" y="7568844"/>
            <a:ext cx="7149300" cy="1490156"/>
            <a:chOff x="205375" y="3578619"/>
            <a:chExt cx="7149300" cy="1490156"/>
          </a:xfrm>
        </p:grpSpPr>
        <p:sp>
          <p:nvSpPr>
            <p:cNvPr id="387" name="Google Shape;387;p35"/>
            <p:cNvSpPr/>
            <p:nvPr/>
          </p:nvSpPr>
          <p:spPr>
            <a:xfrm>
              <a:off x="652425" y="3578625"/>
              <a:ext cx="2660100" cy="535200"/>
            </a:xfrm>
            <a:prstGeom prst="roundRect">
              <a:avLst>
                <a:gd fmla="val 25259" name="adj"/>
              </a:avLst>
            </a:prstGeom>
            <a:solidFill>
              <a:srgbClr val="EEEEEE"/>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rgbClr val="1C4587"/>
                  </a:solidFill>
                  <a:latin typeface="Mada"/>
                  <a:ea typeface="Mada"/>
                  <a:cs typeface="Mada"/>
                  <a:sym typeface="Mada"/>
                </a:rPr>
                <a:t>Physiotherapy, OT and physical aids</a:t>
              </a:r>
              <a:endParaRPr b="1"/>
            </a:p>
          </p:txBody>
        </p:sp>
        <p:sp>
          <p:nvSpPr>
            <p:cNvPr id="388" name="Google Shape;388;p35"/>
            <p:cNvSpPr/>
            <p:nvPr/>
          </p:nvSpPr>
          <p:spPr>
            <a:xfrm>
              <a:off x="235675" y="3578619"/>
              <a:ext cx="620400" cy="540600"/>
            </a:xfrm>
            <a:prstGeom prst="ellipse">
              <a:avLst/>
            </a:prstGeom>
            <a:solidFill>
              <a:srgbClr val="FFFFFF"/>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p>
          </p:txBody>
        </p:sp>
        <p:sp>
          <p:nvSpPr>
            <p:cNvPr id="389" name="Google Shape;389;p35"/>
            <p:cNvSpPr txBox="1"/>
            <p:nvPr/>
          </p:nvSpPr>
          <p:spPr>
            <a:xfrm>
              <a:off x="205375" y="4145375"/>
              <a:ext cx="71493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Physiotherapy, occupational therapy and speech therapy all have  a  role  to  play  in  managing  PD  and  reducing  disability, speech and swallowing problems and falls. Walking aids are often a hindrance early on, but later a frame or a tripod may help.  A  variety  of  external  cueing  techniques  may  help  with freezing.</a:t>
              </a:r>
              <a:endParaRPr/>
            </a:p>
          </p:txBody>
        </p:sp>
        <p:pic>
          <p:nvPicPr>
            <p:cNvPr id="390" name="Google Shape;390;p35"/>
            <p:cNvPicPr preferRelativeResize="0"/>
            <p:nvPr/>
          </p:nvPicPr>
          <p:blipFill>
            <a:blip r:embed="rId6">
              <a:alphaModFix/>
            </a:blip>
            <a:stretch>
              <a:fillRect/>
            </a:stretch>
          </p:blipFill>
          <p:spPr>
            <a:xfrm>
              <a:off x="319000" y="3619425"/>
              <a:ext cx="453600" cy="453600"/>
            </a:xfrm>
            <a:prstGeom prst="rect">
              <a:avLst/>
            </a:prstGeom>
            <a:noFill/>
            <a:ln>
              <a:noFill/>
            </a:ln>
          </p:spPr>
        </p:pic>
      </p:grpSp>
      <p:sp>
        <p:nvSpPr>
          <p:cNvPr id="391" name="Google Shape;391;p3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Parkinson’s disease</a:t>
            </a:r>
            <a:endParaRPr b="1" sz="2600">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cxnSp>
        <p:nvCxnSpPr>
          <p:cNvPr id="396" name="Google Shape;396;p36"/>
          <p:cNvCxnSpPr/>
          <p:nvPr/>
        </p:nvCxnSpPr>
        <p:spPr>
          <a:xfrm flipH="1" rot="10800000">
            <a:off x="1355300" y="486434"/>
            <a:ext cx="4827000" cy="10699"/>
          </a:xfrm>
          <a:prstGeom prst="straightConnector1">
            <a:avLst/>
          </a:prstGeom>
          <a:noFill/>
          <a:ln cap="flat" cmpd="sng" w="38100">
            <a:solidFill>
              <a:schemeClr val="accent1"/>
            </a:solidFill>
            <a:prstDash val="solid"/>
            <a:round/>
            <a:headEnd len="med" w="med" type="diamond"/>
            <a:tailEnd len="med" w="med" type="diamond"/>
          </a:ln>
        </p:spPr>
      </p:cxnSp>
      <p:sp>
        <p:nvSpPr>
          <p:cNvPr id="397" name="Google Shape;397;p36"/>
          <p:cNvSpPr txBox="1"/>
          <p:nvPr>
            <p:ph idx="4294967295"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latin typeface="Mada"/>
                <a:ea typeface="Mada"/>
                <a:cs typeface="Mada"/>
                <a:sym typeface="Mada"/>
              </a:rPr>
              <a:t>‹#›</a:t>
            </a:fld>
            <a:endParaRPr>
              <a:latin typeface="Mada"/>
              <a:ea typeface="Mada"/>
              <a:cs typeface="Mada"/>
              <a:sym typeface="Mada"/>
            </a:endParaRPr>
          </a:p>
        </p:txBody>
      </p:sp>
      <p:sp>
        <p:nvSpPr>
          <p:cNvPr id="398" name="Google Shape;398;p3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latin typeface="Exo"/>
                <a:ea typeface="Exo"/>
                <a:cs typeface="Exo"/>
                <a:sym typeface="Exo"/>
              </a:rPr>
              <a:t>‹#›</a:t>
            </a:fld>
            <a:endParaRPr>
              <a:latin typeface="Exo"/>
              <a:ea typeface="Exo"/>
              <a:cs typeface="Exo"/>
              <a:sym typeface="Exo"/>
            </a:endParaRPr>
          </a:p>
        </p:txBody>
      </p:sp>
      <p:sp>
        <p:nvSpPr>
          <p:cNvPr id="399" name="Google Shape;399;p36"/>
          <p:cNvSpPr txBox="1"/>
          <p:nvPr/>
        </p:nvSpPr>
        <p:spPr>
          <a:xfrm>
            <a:off x="1108225" y="12000"/>
            <a:ext cx="50853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akinetic-rigid syndromes </a:t>
            </a:r>
            <a:endParaRPr b="1">
              <a:latin typeface="Mada"/>
              <a:ea typeface="Mada"/>
              <a:cs typeface="Mada"/>
              <a:sym typeface="Mada"/>
            </a:endParaRPr>
          </a:p>
        </p:txBody>
      </p:sp>
      <p:graphicFrame>
        <p:nvGraphicFramePr>
          <p:cNvPr id="400" name="Google Shape;400;p36"/>
          <p:cNvGraphicFramePr/>
          <p:nvPr/>
        </p:nvGraphicFramePr>
        <p:xfrm>
          <a:off x="461013" y="1546747"/>
          <a:ext cx="3000000" cy="3000000"/>
        </p:xfrm>
        <a:graphic>
          <a:graphicData uri="http://schemas.openxmlformats.org/drawingml/2006/table">
            <a:tbl>
              <a:tblPr>
                <a:noFill/>
                <a:tableStyleId>{5888B9F8-3B9D-4569-BCFF-52CF26E035AB}</a:tableStyleId>
              </a:tblPr>
              <a:tblGrid>
                <a:gridCol w="6642900"/>
              </a:tblGrid>
              <a:tr h="496125">
                <a:tc>
                  <a:txBody>
                    <a:bodyPr/>
                    <a:lstStyle/>
                    <a:p>
                      <a:pPr indent="0" lvl="0" marL="0" rtl="0" algn="ctr">
                        <a:spcBef>
                          <a:spcPts val="0"/>
                        </a:spcBef>
                        <a:spcAft>
                          <a:spcPts val="0"/>
                        </a:spcAft>
                        <a:buClr>
                          <a:schemeClr val="dk1"/>
                        </a:buClr>
                        <a:buSzPts val="1100"/>
                        <a:buFont typeface="Arial"/>
                        <a:buNone/>
                      </a:pPr>
                      <a:r>
                        <a:rPr b="1" lang="ar" sz="1200">
                          <a:solidFill>
                            <a:schemeClr val="lt1"/>
                          </a:solidFill>
                          <a:latin typeface="Mada"/>
                          <a:ea typeface="Mada"/>
                          <a:cs typeface="Mada"/>
                          <a:sym typeface="Mada"/>
                        </a:rPr>
                        <a:t>Drug induced Parkinsonism </a:t>
                      </a:r>
                      <a:endParaRPr b="1"/>
                    </a:p>
                  </a:txBody>
                  <a:tcPr marT="91425" marB="91425" marR="91425" marL="91425" anchor="ctr">
                    <a:solidFill>
                      <a:schemeClr val="accent3"/>
                    </a:solidFill>
                  </a:tcPr>
                </a:tc>
              </a:tr>
              <a:tr h="1488500">
                <a:tc>
                  <a:txBody>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ALWAYS ask about medication history, </a:t>
                      </a:r>
                      <a:r>
                        <a:rPr lang="ar" sz="1200">
                          <a:solidFill>
                            <a:srgbClr val="6AA84F"/>
                          </a:solidFill>
                          <a:latin typeface="Mada"/>
                          <a:ea typeface="Mada"/>
                          <a:cs typeface="Mada"/>
                          <a:sym typeface="Mada"/>
                        </a:rPr>
                        <a:t>eg: </a:t>
                      </a:r>
                      <a:r>
                        <a:rPr b="1" lang="ar" sz="1200">
                          <a:solidFill>
                            <a:srgbClr val="CC0000"/>
                          </a:solidFill>
                          <a:latin typeface="Mada"/>
                          <a:ea typeface="Mada"/>
                          <a:cs typeface="Mada"/>
                          <a:sym typeface="Mada"/>
                        </a:rPr>
                        <a:t>metoclopramide</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simply by stopping the offending drug, you help the patient. It is the most important thing to ask about.</a:t>
                      </a:r>
                      <a:endParaRPr sz="12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rgbClr val="1C4587"/>
                          </a:solidFill>
                          <a:latin typeface="Mada"/>
                          <a:ea typeface="Mada"/>
                          <a:cs typeface="Mada"/>
                          <a:sym typeface="Mada"/>
                        </a:rPr>
                        <a:t>Dopamine blocking or depleting drugs, particularly neuroleptics </a:t>
                      </a:r>
                      <a:r>
                        <a:rPr lang="ar" sz="1200">
                          <a:solidFill>
                            <a:srgbClr val="6AA84F"/>
                          </a:solidFill>
                          <a:latin typeface="Mada"/>
                          <a:ea typeface="Mada"/>
                          <a:cs typeface="Mada"/>
                          <a:sym typeface="Mada"/>
                        </a:rPr>
                        <a:t>e.g. </a:t>
                      </a:r>
                      <a:r>
                        <a:rPr b="1" lang="ar" sz="1200">
                          <a:solidFill>
                            <a:srgbClr val="6AA84F"/>
                          </a:solidFill>
                          <a:latin typeface="Mada"/>
                          <a:ea typeface="Mada"/>
                          <a:cs typeface="Mada"/>
                          <a:sym typeface="Mada"/>
                        </a:rPr>
                        <a:t>haloperidol</a:t>
                      </a:r>
                      <a:r>
                        <a:rPr lang="ar" sz="1200">
                          <a:solidFill>
                            <a:srgbClr val="1C4587"/>
                          </a:solidFill>
                          <a:latin typeface="Mada"/>
                          <a:ea typeface="Mada"/>
                          <a:cs typeface="Mada"/>
                          <a:sym typeface="Mada"/>
                        </a:rPr>
                        <a:t> </a:t>
                      </a:r>
                      <a:r>
                        <a:rPr lang="ar" sz="1200">
                          <a:solidFill>
                            <a:srgbClr val="1C4587"/>
                          </a:solidFill>
                          <a:latin typeface="Mada"/>
                          <a:ea typeface="Mada"/>
                          <a:cs typeface="Mada"/>
                          <a:sym typeface="Mada"/>
                        </a:rPr>
                        <a:t> (with  the  exception  of  clozapine),  induce  Parkinsonism or  worsen  symptoms  in  affected  patients,  and  may  precipitate  symptoms  in  elderly  patients  in  the  presymptomatic phase.</a:t>
                      </a:r>
                      <a:endParaRPr/>
                    </a:p>
                  </a:txBody>
                  <a:tcPr marT="91425" marB="91425" marR="91425" marL="91425" anchor="ctr"/>
                </a:tc>
              </a:tr>
            </a:tbl>
          </a:graphicData>
        </a:graphic>
      </p:graphicFrame>
      <p:sp>
        <p:nvSpPr>
          <p:cNvPr id="401" name="Google Shape;401;p36"/>
          <p:cNvSpPr/>
          <p:nvPr/>
        </p:nvSpPr>
        <p:spPr>
          <a:xfrm>
            <a:off x="4750488" y="1594363"/>
            <a:ext cx="295200" cy="2754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402" name="Google Shape;402;p36"/>
          <p:cNvSpPr/>
          <p:nvPr/>
        </p:nvSpPr>
        <p:spPr>
          <a:xfrm>
            <a:off x="2531163" y="1594363"/>
            <a:ext cx="295200" cy="2754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graphicFrame>
        <p:nvGraphicFramePr>
          <p:cNvPr id="403" name="Google Shape;403;p36"/>
          <p:cNvGraphicFramePr/>
          <p:nvPr/>
        </p:nvGraphicFramePr>
        <p:xfrm>
          <a:off x="456088" y="3531359"/>
          <a:ext cx="3000000" cy="3000000"/>
        </p:xfrm>
        <a:graphic>
          <a:graphicData uri="http://schemas.openxmlformats.org/drawingml/2006/table">
            <a:tbl>
              <a:tblPr>
                <a:noFill/>
                <a:tableStyleId>{5888B9F8-3B9D-4569-BCFF-52CF26E035AB}</a:tableStyleId>
              </a:tblPr>
              <a:tblGrid>
                <a:gridCol w="4268475"/>
                <a:gridCol w="2374425"/>
              </a:tblGrid>
              <a:tr h="427350">
                <a:tc gridSpan="2">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Progressive Supranuclear Gaze Palsy</a:t>
                      </a:r>
                      <a:r>
                        <a:rPr b="1" lang="ar" sz="1200">
                          <a:solidFill>
                            <a:schemeClr val="lt1"/>
                          </a:solidFill>
                          <a:latin typeface="Mada"/>
                          <a:ea typeface="Mada"/>
                          <a:cs typeface="Mada"/>
                          <a:sym typeface="Mada"/>
                        </a:rPr>
                        <a:t> </a:t>
                      </a:r>
                      <a:endParaRPr b="1" sz="1200">
                        <a:solidFill>
                          <a:schemeClr val="lt1"/>
                        </a:solidFill>
                        <a:latin typeface="Mada"/>
                        <a:ea typeface="Mada"/>
                        <a:cs typeface="Mada"/>
                        <a:sym typeface="Mada"/>
                      </a:endParaRPr>
                    </a:p>
                    <a:p>
                      <a:pPr indent="0" lvl="0" marL="0" rtl="0" algn="ctr">
                        <a:spcBef>
                          <a:spcPts val="0"/>
                        </a:spcBef>
                        <a:spcAft>
                          <a:spcPts val="0"/>
                        </a:spcAft>
                        <a:buNone/>
                      </a:pPr>
                      <a:r>
                        <a:rPr b="1" lang="ar" sz="1000">
                          <a:solidFill>
                            <a:srgbClr val="1C4587"/>
                          </a:solidFill>
                          <a:latin typeface="Mada"/>
                          <a:ea typeface="Mada"/>
                          <a:cs typeface="Mada"/>
                          <a:sym typeface="Mada"/>
                        </a:rPr>
                        <a:t>(Steele-Richardson-Olszewski's syndrome)</a:t>
                      </a:r>
                      <a:endParaRPr b="1" sz="1000">
                        <a:solidFill>
                          <a:srgbClr val="1C4587"/>
                        </a:solidFill>
                      </a:endParaRPr>
                    </a:p>
                  </a:txBody>
                  <a:tcPr marT="91425" marB="91425" marR="91425" marL="91425" anchor="ctr">
                    <a:solidFill>
                      <a:schemeClr val="accent3"/>
                    </a:solidFill>
                  </a:tcPr>
                </a:tc>
                <a:tc hMerge="1"/>
              </a:tr>
              <a:tr h="2108925">
                <a:tc>
                  <a:txBody>
                    <a:bodyPr/>
                    <a:lstStyle/>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Impaired vertical gaze; </a:t>
                      </a:r>
                      <a:r>
                        <a:rPr lang="ar" sz="1200">
                          <a:solidFill>
                            <a:srgbClr val="6AA84F"/>
                          </a:solidFill>
                          <a:latin typeface="Mada"/>
                          <a:ea typeface="Mada"/>
                          <a:cs typeface="Mada"/>
                          <a:sym typeface="Mada"/>
                        </a:rPr>
                        <a:t>so the patient presents with Parkinsonism + the inability to look up &amp; down (because there is degeneration in the part of the </a:t>
                      </a:r>
                      <a:r>
                        <a:rPr b="1" lang="ar" sz="1200">
                          <a:solidFill>
                            <a:srgbClr val="6AA84F"/>
                          </a:solidFill>
                          <a:latin typeface="Mada"/>
                          <a:ea typeface="Mada"/>
                          <a:cs typeface="Mada"/>
                          <a:sym typeface="Mada"/>
                        </a:rPr>
                        <a:t>midbrain</a:t>
                      </a:r>
                      <a:r>
                        <a:rPr lang="ar" sz="1200">
                          <a:solidFill>
                            <a:srgbClr val="6AA84F"/>
                          </a:solidFill>
                          <a:latin typeface="Mada"/>
                          <a:ea typeface="Mada"/>
                          <a:cs typeface="Mada"/>
                          <a:sym typeface="Mada"/>
                        </a:rPr>
                        <a:t> that is responsible for vertical gazing) whereas their ability to look right &amp; left remains intact, </a:t>
                      </a:r>
                      <a:r>
                        <a:rPr lang="ar" sz="1200">
                          <a:solidFill>
                            <a:srgbClr val="1C4587"/>
                          </a:solidFill>
                          <a:latin typeface="Mada"/>
                          <a:ea typeface="Mada"/>
                          <a:cs typeface="Mada"/>
                          <a:sym typeface="Mada"/>
                        </a:rPr>
                        <a:t>postural instability with early falls,</a:t>
                      </a:r>
                      <a:r>
                        <a:rPr lang="ar" sz="1200">
                          <a:solidFill>
                            <a:srgbClr val="6AA84F"/>
                          </a:solidFill>
                          <a:latin typeface="Mada"/>
                          <a:ea typeface="Mada"/>
                          <a:cs typeface="Mada"/>
                          <a:sym typeface="Mada"/>
                        </a:rPr>
                        <a:t> </a:t>
                      </a:r>
                      <a:r>
                        <a:rPr lang="ar" sz="1200">
                          <a:solidFill>
                            <a:srgbClr val="1C4587"/>
                          </a:solidFill>
                          <a:latin typeface="Mada"/>
                          <a:ea typeface="Mada"/>
                          <a:cs typeface="Mada"/>
                          <a:sym typeface="Mada"/>
                        </a:rPr>
                        <a:t>pseudobulbar palsy and dementia.</a:t>
                      </a:r>
                      <a:endParaRPr sz="1200">
                        <a:solidFill>
                          <a:srgbClr val="1C4587"/>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Shrunken midbrain</a:t>
                      </a:r>
                      <a:r>
                        <a:rPr lang="ar" sz="1200">
                          <a:solidFill>
                            <a:srgbClr val="6AA84F"/>
                          </a:solidFill>
                          <a:latin typeface="Mada"/>
                          <a:ea typeface="Mada"/>
                          <a:cs typeface="Mada"/>
                          <a:sym typeface="Mada"/>
                        </a:rPr>
                        <a:t> which has a similar appearance to a hummingbird - hence it’s called the “hummingbird sign” </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Tau deposition is seen pathologically in the substantia nigra, subthalamic nucleus and midbrain.</a:t>
                      </a:r>
                      <a:endParaRPr sz="1200">
                        <a:solidFill>
                          <a:srgbClr val="1C4587"/>
                        </a:solidFill>
                        <a:latin typeface="Mada"/>
                        <a:ea typeface="Mada"/>
                        <a:cs typeface="Mada"/>
                        <a:sym typeface="Mada"/>
                      </a:endParaRPr>
                    </a:p>
                  </a:txBody>
                  <a:tcPr marT="91425" marB="91425" marR="91425" marL="91425" anchor="ctr">
                    <a:lnR cap="flat" cmpd="sng" w="9525">
                      <a:solidFill>
                        <a:srgbClr val="9E9E9E">
                          <a:alpha val="0"/>
                        </a:srgbClr>
                      </a:solidFill>
                      <a:prstDash val="solid"/>
                      <a:round/>
                      <a:headEnd len="sm" w="sm" type="none"/>
                      <a:tailEnd len="sm" w="sm" type="none"/>
                    </a:lnR>
                  </a:tcPr>
                </a:tc>
                <a:tc>
                  <a:txBody>
                    <a:bodyPr/>
                    <a:lstStyle/>
                    <a:p>
                      <a:pPr indent="-228600" lvl="0" marL="457200" rtl="0" algn="l">
                        <a:spcBef>
                          <a:spcPts val="0"/>
                        </a:spcBef>
                        <a:spcAft>
                          <a:spcPts val="0"/>
                        </a:spcAft>
                        <a:buNone/>
                      </a:pPr>
                      <a:r>
                        <a:t/>
                      </a:r>
                      <a:endParaRPr sz="1200">
                        <a:solidFill>
                          <a:schemeClr val="dk1"/>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tcPr>
                </a:tc>
              </a:tr>
            </a:tbl>
          </a:graphicData>
        </a:graphic>
      </p:graphicFrame>
      <p:sp>
        <p:nvSpPr>
          <p:cNvPr id="404" name="Google Shape;404;p36"/>
          <p:cNvSpPr txBox="1"/>
          <p:nvPr/>
        </p:nvSpPr>
        <p:spPr>
          <a:xfrm>
            <a:off x="-4362350" y="8738500"/>
            <a:ext cx="249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grpSp>
        <p:nvGrpSpPr>
          <p:cNvPr id="405" name="Google Shape;405;p36"/>
          <p:cNvGrpSpPr/>
          <p:nvPr/>
        </p:nvGrpSpPr>
        <p:grpSpPr>
          <a:xfrm>
            <a:off x="5040766" y="4082580"/>
            <a:ext cx="1949418" cy="2034038"/>
            <a:chOff x="4752975" y="8087725"/>
            <a:chExt cx="2162176" cy="2287750"/>
          </a:xfrm>
        </p:grpSpPr>
        <p:pic>
          <p:nvPicPr>
            <p:cNvPr id="406" name="Google Shape;406;p36"/>
            <p:cNvPicPr preferRelativeResize="0"/>
            <p:nvPr/>
          </p:nvPicPr>
          <p:blipFill>
            <a:blip r:embed="rId3">
              <a:alphaModFix/>
            </a:blip>
            <a:stretch>
              <a:fillRect/>
            </a:stretch>
          </p:blipFill>
          <p:spPr>
            <a:xfrm>
              <a:off x="4752975" y="8087725"/>
              <a:ext cx="2162176" cy="2287750"/>
            </a:xfrm>
            <a:prstGeom prst="rect">
              <a:avLst/>
            </a:prstGeom>
            <a:noFill/>
            <a:ln>
              <a:noFill/>
            </a:ln>
          </p:spPr>
        </p:pic>
        <p:cxnSp>
          <p:nvCxnSpPr>
            <p:cNvPr id="407" name="Google Shape;407;p36"/>
            <p:cNvCxnSpPr/>
            <p:nvPr/>
          </p:nvCxnSpPr>
          <p:spPr>
            <a:xfrm flipH="1">
              <a:off x="5990959" y="9272954"/>
              <a:ext cx="152100" cy="87600"/>
            </a:xfrm>
            <a:prstGeom prst="straightConnector1">
              <a:avLst/>
            </a:prstGeom>
            <a:noFill/>
            <a:ln cap="flat" cmpd="sng" w="9525">
              <a:solidFill>
                <a:srgbClr val="6AA84F"/>
              </a:solidFill>
              <a:prstDash val="solid"/>
              <a:round/>
              <a:headEnd len="med" w="med" type="stealth"/>
              <a:tailEnd len="med" w="med" type="stealth"/>
            </a:ln>
          </p:spPr>
        </p:cxnSp>
      </p:grpSp>
      <p:sp>
        <p:nvSpPr>
          <p:cNvPr id="408" name="Google Shape;408;p36"/>
          <p:cNvSpPr txBox="1"/>
          <p:nvPr/>
        </p:nvSpPr>
        <p:spPr>
          <a:xfrm>
            <a:off x="2095350" y="571350"/>
            <a:ext cx="3369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200">
                <a:solidFill>
                  <a:srgbClr val="6AA84F"/>
                </a:solidFill>
                <a:latin typeface="Mada"/>
                <a:ea typeface="Mada"/>
                <a:cs typeface="Mada"/>
                <a:sym typeface="Mada"/>
              </a:rPr>
              <a:t>(Conditions that mimic Parkinson’s disease)</a:t>
            </a:r>
            <a:endParaRPr b="1" sz="1200">
              <a:solidFill>
                <a:srgbClr val="6AA84F"/>
              </a:solidFill>
              <a:latin typeface="Mada"/>
              <a:ea typeface="Mada"/>
              <a:cs typeface="Mada"/>
              <a:sym typeface="Mada"/>
            </a:endParaRPr>
          </a:p>
        </p:txBody>
      </p:sp>
      <p:graphicFrame>
        <p:nvGraphicFramePr>
          <p:cNvPr id="409" name="Google Shape;409;p36"/>
          <p:cNvGraphicFramePr/>
          <p:nvPr/>
        </p:nvGraphicFramePr>
        <p:xfrm>
          <a:off x="461013" y="6244023"/>
          <a:ext cx="3000000" cy="3000000"/>
        </p:xfrm>
        <a:graphic>
          <a:graphicData uri="http://schemas.openxmlformats.org/drawingml/2006/table">
            <a:tbl>
              <a:tblPr>
                <a:noFill/>
                <a:tableStyleId>{5888B9F8-3B9D-4569-BCFF-52CF26E035AB}</a:tableStyleId>
              </a:tblPr>
              <a:tblGrid>
                <a:gridCol w="4502250"/>
                <a:gridCol w="2140650"/>
              </a:tblGrid>
              <a:tr h="386800">
                <a:tc gridSpan="2">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Multiple System Atrophy:</a:t>
                      </a:r>
                      <a:endParaRPr b="1" sz="1200">
                        <a:solidFill>
                          <a:schemeClr val="lt1"/>
                        </a:solidFill>
                        <a:latin typeface="Mada"/>
                        <a:ea typeface="Mada"/>
                        <a:cs typeface="Mada"/>
                        <a:sym typeface="Mad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c hMerge="1"/>
              </a:tr>
              <a:tr h="2514450">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Involvement of other neurological systems (</a:t>
                      </a:r>
                      <a:r>
                        <a:rPr b="1" lang="ar" sz="1200">
                          <a:solidFill>
                            <a:schemeClr val="dk1"/>
                          </a:solidFill>
                          <a:latin typeface="Mada"/>
                          <a:ea typeface="Mada"/>
                          <a:cs typeface="Mada"/>
                          <a:sym typeface="Mada"/>
                        </a:rPr>
                        <a:t>cerebellar signs</a:t>
                      </a:r>
                      <a:r>
                        <a:rPr lang="ar" sz="1200">
                          <a:solidFill>
                            <a:srgbClr val="6AA84F"/>
                          </a:solidFill>
                          <a:latin typeface="Mada"/>
                          <a:ea typeface="Mada"/>
                          <a:cs typeface="Mada"/>
                          <a:sym typeface="Mada"/>
                        </a:rPr>
                        <a:t>, the extrapyramidal system</a:t>
                      </a:r>
                      <a:r>
                        <a:rPr lang="ar" sz="1200">
                          <a:solidFill>
                            <a:schemeClr val="dk1"/>
                          </a:solidFill>
                          <a:latin typeface="Mada"/>
                          <a:ea typeface="Mada"/>
                          <a:cs typeface="Mada"/>
                          <a:sym typeface="Mada"/>
                        </a:rPr>
                        <a:t> and severe </a:t>
                      </a:r>
                      <a:r>
                        <a:rPr b="1" lang="ar" sz="1200">
                          <a:solidFill>
                            <a:srgbClr val="CC0000"/>
                          </a:solidFill>
                          <a:latin typeface="Mada"/>
                          <a:ea typeface="Mada"/>
                          <a:cs typeface="Mada"/>
                          <a:sym typeface="Mada"/>
                        </a:rPr>
                        <a:t>early autonomic</a:t>
                      </a:r>
                      <a:r>
                        <a:rPr b="1" lang="ar" sz="1200">
                          <a:solidFill>
                            <a:schemeClr val="dk1"/>
                          </a:solidFill>
                          <a:latin typeface="Mada"/>
                          <a:ea typeface="Mada"/>
                          <a:cs typeface="Mada"/>
                          <a:sym typeface="Mada"/>
                        </a:rPr>
                        <a:t> dysfunction</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Pathologically α-synuclein positive glial cytoplasmic inclusions occur.</a:t>
                      </a:r>
                      <a:endParaRPr sz="1200">
                        <a:solidFill>
                          <a:srgbClr val="1C4587"/>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This is the pons. It has a cross passing through it, which is an abnormal finding, giving it the appearance of a bread bun which is why it’s called the “hot cross bun sign” - this sign is due to the degeneration of fibers going through the pons. It’s seen in multiple system atrophy. They might also have CB findings, probably due to the CB’s connections to the brainstem.</a:t>
                      </a:r>
                      <a:endParaRPr sz="1200">
                        <a:solidFill>
                          <a:srgbClr val="6AA84F"/>
                        </a:solidFill>
                        <a:latin typeface="Mada"/>
                        <a:ea typeface="Mada"/>
                        <a:cs typeface="Mada"/>
                        <a:sym typeface="Mad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28600" lvl="0" marL="457200" rtl="0" algn="l">
                        <a:spcBef>
                          <a:spcPts val="0"/>
                        </a:spcBef>
                        <a:spcAft>
                          <a:spcPts val="0"/>
                        </a:spcAft>
                        <a:buNone/>
                      </a:pPr>
                      <a:r>
                        <a:t/>
                      </a:r>
                      <a:endParaRPr sz="1200">
                        <a:solidFill>
                          <a:schemeClr val="dk1"/>
                        </a:solidFill>
                        <a:latin typeface="Mada"/>
                        <a:ea typeface="Mada"/>
                        <a:cs typeface="Mada"/>
                        <a:sym typeface="Mad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410" name="Google Shape;410;p36"/>
          <p:cNvPicPr preferRelativeResize="0"/>
          <p:nvPr/>
        </p:nvPicPr>
        <p:blipFill>
          <a:blip r:embed="rId4">
            <a:alphaModFix/>
          </a:blip>
          <a:stretch>
            <a:fillRect/>
          </a:stretch>
        </p:blipFill>
        <p:spPr>
          <a:xfrm>
            <a:off x="5020525" y="6732263"/>
            <a:ext cx="1989900" cy="2318024"/>
          </a:xfrm>
          <a:prstGeom prst="rect">
            <a:avLst/>
          </a:prstGeom>
          <a:noFill/>
          <a:ln>
            <a:noFill/>
          </a:ln>
        </p:spPr>
      </p:pic>
      <p:sp>
        <p:nvSpPr>
          <p:cNvPr id="411" name="Google Shape;411;p36"/>
          <p:cNvSpPr/>
          <p:nvPr/>
        </p:nvSpPr>
        <p:spPr>
          <a:xfrm rot="-2575744">
            <a:off x="6123292" y="7395295"/>
            <a:ext cx="322864" cy="80230"/>
          </a:xfrm>
          <a:prstGeom prst="lef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 name="Google Shape;412;p36"/>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