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87" r:id="rId5"/>
    <p:sldMasterId id="2147483688" r:id="rId6"/>
    <p:sldMasterId id="2147483689"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Lst>
  <p:sldSz cy="10692000" cx="7560000"/>
  <p:notesSz cx="6858000" cy="9144000"/>
  <p:embeddedFontLst>
    <p:embeddedFont>
      <p:font typeface="Mada Medium"/>
      <p:regular r:id="rId37"/>
      <p:bold r:id="rId38"/>
    </p:embeddedFont>
    <p:embeddedFont>
      <p:font typeface="Cabin"/>
      <p:regular r:id="rId39"/>
      <p:bold r:id="rId40"/>
      <p:italic r:id="rId41"/>
      <p:boldItalic r:id="rId42"/>
    </p:embeddedFont>
    <p:embeddedFont>
      <p:font typeface="Lato"/>
      <p:regular r:id="rId43"/>
      <p:bold r:id="rId44"/>
      <p:italic r:id="rId45"/>
      <p:boldItalic r:id="rId46"/>
    </p:embeddedFont>
    <p:embeddedFont>
      <p:font typeface="Mada"/>
      <p:regular r:id="rId47"/>
      <p:bold r:id="rId48"/>
    </p:embeddedFont>
    <p:embeddedFont>
      <p:font typeface="Mada Black"/>
      <p:bold r:id="rId49"/>
    </p:embeddedFont>
    <p:embeddedFont>
      <p:font typeface="Pacifico"/>
      <p:regular r:id="rId50"/>
    </p:embeddedFont>
    <p:embeddedFont>
      <p:font typeface="Alegreya Regular"/>
      <p:bold r:id="rId51"/>
      <p:boldItalic r:id="rId52"/>
    </p:embeddedFont>
    <p:embeddedFont>
      <p:font typeface="Exo Thin"/>
      <p:bold r:id="rId53"/>
      <p:boldItalic r:id="rId54"/>
    </p:embeddedFont>
    <p:embeddedFont>
      <p:font typeface="Exo"/>
      <p:regular r:id="rId55"/>
      <p:bold r:id="rId56"/>
      <p:italic r:id="rId57"/>
      <p:boldItalic r:id="rId58"/>
    </p:embeddedFont>
    <p:embeddedFont>
      <p:font typeface="Alegreya"/>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68">
          <p15:clr>
            <a:srgbClr val="A4A3A4"/>
          </p15:clr>
        </p15:guide>
        <p15:guide id="2" pos="23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EAD969A-24B1-4A33-995D-BE99DCA06031}">
  <a:tblStyle styleId="{FEAD969A-24B1-4A33-995D-BE99DCA0603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68" orient="horz"/>
        <p:guide pos="2381"/>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abin-bold.fntdata"/><Relationship Id="rId42" Type="http://schemas.openxmlformats.org/officeDocument/2006/relationships/font" Target="fonts/Cabin-boldItalic.fntdata"/><Relationship Id="rId41" Type="http://schemas.openxmlformats.org/officeDocument/2006/relationships/font" Target="fonts/Cabin-italic.fntdata"/><Relationship Id="rId44" Type="http://schemas.openxmlformats.org/officeDocument/2006/relationships/font" Target="fonts/Lato-bold.fntdata"/><Relationship Id="rId43" Type="http://schemas.openxmlformats.org/officeDocument/2006/relationships/font" Target="fonts/Lato-regular.fntdata"/><Relationship Id="rId46" Type="http://schemas.openxmlformats.org/officeDocument/2006/relationships/font" Target="fonts/Lato-boldItalic.fntdata"/><Relationship Id="rId45" Type="http://schemas.openxmlformats.org/officeDocument/2006/relationships/font" Target="fonts/Lato-italic.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font" Target="fonts/Mada-bold.fntdata"/><Relationship Id="rId47" Type="http://schemas.openxmlformats.org/officeDocument/2006/relationships/font" Target="fonts/Mada-regular.fntdata"/><Relationship Id="rId49" Type="http://schemas.openxmlformats.org/officeDocument/2006/relationships/font" Target="fonts/MadaBlack-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font" Target="fonts/MadaMedium-regular.fntdata"/><Relationship Id="rId36" Type="http://schemas.openxmlformats.org/officeDocument/2006/relationships/slide" Target="slides/slide28.xml"/><Relationship Id="rId39" Type="http://schemas.openxmlformats.org/officeDocument/2006/relationships/font" Target="fonts/Cabin-regular.fntdata"/><Relationship Id="rId38" Type="http://schemas.openxmlformats.org/officeDocument/2006/relationships/font" Target="fonts/MadaMedium-bold.fntdata"/><Relationship Id="rId62" Type="http://schemas.openxmlformats.org/officeDocument/2006/relationships/font" Target="fonts/Alegreya-boldItalic.fntdata"/><Relationship Id="rId61" Type="http://schemas.openxmlformats.org/officeDocument/2006/relationships/font" Target="fonts/Alegreya-italic.fntdata"/><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60" Type="http://schemas.openxmlformats.org/officeDocument/2006/relationships/font" Target="fonts/Alegreya-bold.fntdata"/><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AlegreyaRegular-bold.fntdata"/><Relationship Id="rId50" Type="http://schemas.openxmlformats.org/officeDocument/2006/relationships/font" Target="fonts/Pacifico-regular.fntdata"/><Relationship Id="rId53" Type="http://schemas.openxmlformats.org/officeDocument/2006/relationships/font" Target="fonts/ExoThin-bold.fntdata"/><Relationship Id="rId52" Type="http://schemas.openxmlformats.org/officeDocument/2006/relationships/font" Target="fonts/AlegreyaRegular-boldItalic.fntdata"/><Relationship Id="rId11" Type="http://schemas.openxmlformats.org/officeDocument/2006/relationships/slide" Target="slides/slide3.xml"/><Relationship Id="rId55" Type="http://schemas.openxmlformats.org/officeDocument/2006/relationships/font" Target="fonts/Exo-regular.fntdata"/><Relationship Id="rId10" Type="http://schemas.openxmlformats.org/officeDocument/2006/relationships/slide" Target="slides/slide2.xml"/><Relationship Id="rId54" Type="http://schemas.openxmlformats.org/officeDocument/2006/relationships/font" Target="fonts/ExoThin-boldItalic.fntdata"/><Relationship Id="rId13" Type="http://schemas.openxmlformats.org/officeDocument/2006/relationships/slide" Target="slides/slide5.xml"/><Relationship Id="rId57" Type="http://schemas.openxmlformats.org/officeDocument/2006/relationships/font" Target="fonts/Exo-italic.fntdata"/><Relationship Id="rId12" Type="http://schemas.openxmlformats.org/officeDocument/2006/relationships/slide" Target="slides/slide4.xml"/><Relationship Id="rId56" Type="http://schemas.openxmlformats.org/officeDocument/2006/relationships/font" Target="fonts/Exo-bold.fntdata"/><Relationship Id="rId15" Type="http://schemas.openxmlformats.org/officeDocument/2006/relationships/slide" Target="slides/slide7.xml"/><Relationship Id="rId59" Type="http://schemas.openxmlformats.org/officeDocument/2006/relationships/font" Target="fonts/Alegreya-regular.fntdata"/><Relationship Id="rId14" Type="http://schemas.openxmlformats.org/officeDocument/2006/relationships/slide" Target="slides/slide6.xml"/><Relationship Id="rId58" Type="http://schemas.openxmlformats.org/officeDocument/2006/relationships/font" Target="fonts/Exo-boldItalic.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b9838090d3_0_39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b9838090d3_0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ca3e4619f4_1_776: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ca3e4619f4_1_7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c97f0f6a66_1_6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c97f0f6a66_1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99c345acc2_0_26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99c345acc2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7e20b9e176658136_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7e20b9e176658136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ca3e6634d5_3_37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ca3e6634d5_3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ca3e6634d5_3_36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ca3e6634d5_3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8ed678ccaa_0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8ed678cca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9917dc20de_0_2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9917dc20de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5363c62b39_0_6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5363c62b39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ca3e6634d5_3_23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ca3e6634d5_3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8acb2141aa_0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8acb2141a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99c345acc2_0_1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99c345acc2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99c345acc2_0_57: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41" name="Google Shape;741;g99c345acc2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99c345acc2_0_15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60" name="Google Shape;760;g99c345acc2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ca3e6634d5_3_7: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88" name="Google Shape;788;gca3e6634d5_3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7a03530c90_0_4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06" name="Google Shape;806;g7a03530c90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7a03530c90_0_5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7a03530c90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c939e2a4a6_0_3: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c939e2a4a6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gcb8a0bc2a3_6_7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27" name="Google Shape;827;gcb8a0bc2a3_6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gc939e2a4a6_0_1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37" name="Google Shape;837;gc939e2a4a6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ca3e4619f4_1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ca3e4619f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99c345acc2_0_30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99c345acc2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ca3e4619f4_1_18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ca3e4619f4_1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ca3e4619f4_1_38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ca3e4619f4_1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ca3e4619f4_1_923: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ca3e4619f4_1_9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ca3e4619f4_1_135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ca3e4619f4_1_1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60d6c1a64d6a136a_23: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60d6c1a64d6a136a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a:buNone/>
              <a:defRPr sz="2500">
                <a:latin typeface="Alegreya"/>
                <a:ea typeface="Alegreya"/>
                <a:cs typeface="Alegreya"/>
                <a:sym typeface="Alegreya"/>
              </a:defRPr>
            </a:lvl1pPr>
            <a:lvl2pPr lvl="1">
              <a:buNone/>
              <a:defRPr sz="2500">
                <a:latin typeface="Alegreya"/>
                <a:ea typeface="Alegreya"/>
                <a:cs typeface="Alegreya"/>
                <a:sym typeface="Alegreya"/>
              </a:defRPr>
            </a:lvl2pPr>
            <a:lvl3pPr lvl="2">
              <a:buNone/>
              <a:defRPr sz="2500">
                <a:latin typeface="Alegreya"/>
                <a:ea typeface="Alegreya"/>
                <a:cs typeface="Alegreya"/>
                <a:sym typeface="Alegreya"/>
              </a:defRPr>
            </a:lvl3pPr>
            <a:lvl4pPr lvl="3">
              <a:buNone/>
              <a:defRPr sz="2500">
                <a:latin typeface="Alegreya"/>
                <a:ea typeface="Alegreya"/>
                <a:cs typeface="Alegreya"/>
                <a:sym typeface="Alegreya"/>
              </a:defRPr>
            </a:lvl4pPr>
            <a:lvl5pPr lvl="4">
              <a:buNone/>
              <a:defRPr sz="2500">
                <a:latin typeface="Alegreya"/>
                <a:ea typeface="Alegreya"/>
                <a:cs typeface="Alegreya"/>
                <a:sym typeface="Alegreya"/>
              </a:defRPr>
            </a:lvl5pPr>
            <a:lvl6pPr lvl="5">
              <a:buNone/>
              <a:defRPr sz="2500">
                <a:latin typeface="Alegreya"/>
                <a:ea typeface="Alegreya"/>
                <a:cs typeface="Alegreya"/>
                <a:sym typeface="Alegreya"/>
              </a:defRPr>
            </a:lvl6pPr>
            <a:lvl7pPr lvl="6">
              <a:buNone/>
              <a:defRPr sz="2500">
                <a:latin typeface="Alegreya"/>
                <a:ea typeface="Alegreya"/>
                <a:cs typeface="Alegreya"/>
                <a:sym typeface="Alegreya"/>
              </a:defRPr>
            </a:lvl7pPr>
            <a:lvl8pPr lvl="7">
              <a:buNone/>
              <a:defRPr sz="2500">
                <a:latin typeface="Alegreya"/>
                <a:ea typeface="Alegreya"/>
                <a:cs typeface="Alegreya"/>
                <a:sym typeface="Alegreya"/>
              </a:defRPr>
            </a:lvl8pPr>
            <a:lvl9pPr lvl="8">
              <a:buNone/>
              <a:defRPr sz="2500">
                <a:latin typeface="Alegreya"/>
                <a:ea typeface="Alegreya"/>
                <a:cs typeface="Alegreya"/>
                <a:sym typeface="Alegreya"/>
              </a:defRPr>
            </a:lvl9pPr>
          </a:lstStyle>
          <a:p>
            <a:pPr indent="0" lvl="0" marL="0" rtl="0" algn="r">
              <a:spcBef>
                <a:spcPts val="0"/>
              </a:spcBef>
              <a:spcAft>
                <a:spcPts val="0"/>
              </a:spcAft>
              <a:buNone/>
            </a:pPr>
            <a:fld id="{00000000-1234-1234-1234-123412341234}" type="slidenum">
              <a:rPr lang="ar"/>
              <a:t>‹#›</a:t>
            </a:fld>
            <a:endParaRPr/>
          </a:p>
        </p:txBody>
      </p:sp>
      <p:sp>
        <p:nvSpPr>
          <p:cNvPr id="11" name="Google Shape;11;p2"/>
          <p:cNvSpPr/>
          <p:nvPr/>
        </p:nvSpPr>
        <p:spPr>
          <a:xfrm rot="-10799591">
            <a:off x="1747" y="382"/>
            <a:ext cx="7556400" cy="396000"/>
          </a:xfrm>
          <a:prstGeom prst="snip2SameRect">
            <a:avLst>
              <a:gd fmla="val 50000" name="adj1"/>
              <a:gd fmla="val 0" name="adj2"/>
            </a:avLst>
          </a:prstGeom>
          <a:solidFill>
            <a:srgbClr val="543948"/>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latin typeface="Alegreya"/>
              <a:ea typeface="Alegreya"/>
              <a:cs typeface="Alegreya"/>
              <a:sym typeface="Alegreya"/>
            </a:endParaRPr>
          </a:p>
        </p:txBody>
      </p:sp>
      <p:sp>
        <p:nvSpPr>
          <p:cNvPr id="12" name="Google Shape;12;p2"/>
          <p:cNvSpPr/>
          <p:nvPr/>
        </p:nvSpPr>
        <p:spPr>
          <a:xfrm>
            <a:off x="-95250" y="847725"/>
            <a:ext cx="1677000" cy="503700"/>
          </a:xfrm>
          <a:prstGeom prst="roundRect">
            <a:avLst>
              <a:gd fmla="val 16667" name="adj"/>
            </a:avLst>
          </a:prstGeom>
          <a:solidFill>
            <a:srgbClr val="9867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2"/>
              </a:solidFill>
              <a:latin typeface="Alegreya"/>
              <a:ea typeface="Alegreya"/>
              <a:cs typeface="Alegreya"/>
              <a:sym typeface="Alegreya"/>
            </a:endParaRPr>
          </a:p>
        </p:txBody>
      </p:sp>
      <p:sp>
        <p:nvSpPr>
          <p:cNvPr id="13" name="Google Shape;13;p2"/>
          <p:cNvSpPr/>
          <p:nvPr/>
        </p:nvSpPr>
        <p:spPr>
          <a:xfrm>
            <a:off x="-95252" y="1566127"/>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legreya"/>
              <a:ea typeface="Alegreya"/>
              <a:cs typeface="Alegreya"/>
              <a:sym typeface="Alegreya"/>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257705" y="2299346"/>
            <a:ext cx="7044900" cy="4081500"/>
          </a:xfrm>
          <a:prstGeom prst="rect">
            <a:avLst/>
          </a:prstGeom>
        </p:spPr>
        <p:txBody>
          <a:bodyPr anchorCtr="0" anchor="b" bIns="111700" lIns="111700" spcFirstLastPara="1" rIns="111700" wrap="square" tIns="111700">
            <a:noAutofit/>
          </a:bodyPr>
          <a:lstStyle>
            <a:lvl1pPr lvl="0" algn="ctr">
              <a:spcBef>
                <a:spcPts val="0"/>
              </a:spcBef>
              <a:spcAft>
                <a:spcPts val="0"/>
              </a:spcAft>
              <a:buSzPts val="14800"/>
              <a:buNone/>
              <a:defRPr sz="14800"/>
            </a:lvl1pPr>
            <a:lvl2pPr lvl="1" algn="ctr">
              <a:spcBef>
                <a:spcPts val="0"/>
              </a:spcBef>
              <a:spcAft>
                <a:spcPts val="0"/>
              </a:spcAft>
              <a:buSzPts val="14800"/>
              <a:buNone/>
              <a:defRPr sz="14800"/>
            </a:lvl2pPr>
            <a:lvl3pPr lvl="2" algn="ctr">
              <a:spcBef>
                <a:spcPts val="0"/>
              </a:spcBef>
              <a:spcAft>
                <a:spcPts val="0"/>
              </a:spcAft>
              <a:buSzPts val="14800"/>
              <a:buNone/>
              <a:defRPr sz="14800"/>
            </a:lvl3pPr>
            <a:lvl4pPr lvl="3" algn="ctr">
              <a:spcBef>
                <a:spcPts val="0"/>
              </a:spcBef>
              <a:spcAft>
                <a:spcPts val="0"/>
              </a:spcAft>
              <a:buSzPts val="14800"/>
              <a:buNone/>
              <a:defRPr sz="14800"/>
            </a:lvl4pPr>
            <a:lvl5pPr lvl="4" algn="ctr">
              <a:spcBef>
                <a:spcPts val="0"/>
              </a:spcBef>
              <a:spcAft>
                <a:spcPts val="0"/>
              </a:spcAft>
              <a:buSzPts val="14800"/>
              <a:buNone/>
              <a:defRPr sz="14800"/>
            </a:lvl5pPr>
            <a:lvl6pPr lvl="5" algn="ctr">
              <a:spcBef>
                <a:spcPts val="0"/>
              </a:spcBef>
              <a:spcAft>
                <a:spcPts val="0"/>
              </a:spcAft>
              <a:buSzPts val="14800"/>
              <a:buNone/>
              <a:defRPr sz="14800"/>
            </a:lvl6pPr>
            <a:lvl7pPr lvl="6" algn="ctr">
              <a:spcBef>
                <a:spcPts val="0"/>
              </a:spcBef>
              <a:spcAft>
                <a:spcPts val="0"/>
              </a:spcAft>
              <a:buSzPts val="14800"/>
              <a:buNone/>
              <a:defRPr sz="14800"/>
            </a:lvl7pPr>
            <a:lvl8pPr lvl="7" algn="ctr">
              <a:spcBef>
                <a:spcPts val="0"/>
              </a:spcBef>
              <a:spcAft>
                <a:spcPts val="0"/>
              </a:spcAft>
              <a:buSzPts val="14800"/>
              <a:buNone/>
              <a:defRPr sz="14800"/>
            </a:lvl8pPr>
            <a:lvl9pPr lvl="8" algn="ctr">
              <a:spcBef>
                <a:spcPts val="0"/>
              </a:spcBef>
              <a:spcAft>
                <a:spcPts val="0"/>
              </a:spcAft>
              <a:buSzPts val="14800"/>
              <a:buNone/>
              <a:defRPr sz="14800"/>
            </a:lvl9pPr>
          </a:lstStyle>
          <a:p>
            <a:r>
              <a:t>xx%</a:t>
            </a:r>
          </a:p>
        </p:txBody>
      </p:sp>
      <p:sp>
        <p:nvSpPr>
          <p:cNvPr id="51" name="Google Shape;51;p11"/>
          <p:cNvSpPr txBox="1"/>
          <p:nvPr>
            <p:ph idx="1" type="body"/>
          </p:nvPr>
        </p:nvSpPr>
        <p:spPr>
          <a:xfrm>
            <a:off x="257705" y="6552657"/>
            <a:ext cx="7044900" cy="2703900"/>
          </a:xfrm>
          <a:prstGeom prst="rect">
            <a:avLst/>
          </a:prstGeom>
        </p:spPr>
        <p:txBody>
          <a:bodyPr anchorCtr="0" anchor="t" bIns="111700" lIns="111700" spcFirstLastPara="1" rIns="111700" wrap="square" tIns="111700">
            <a:noAutofit/>
          </a:bodyPr>
          <a:lstStyle>
            <a:lvl1pPr indent="-374650" lvl="0" marL="457200" algn="ctr">
              <a:spcBef>
                <a:spcPts val="0"/>
              </a:spcBef>
              <a:spcAft>
                <a:spcPts val="0"/>
              </a:spcAft>
              <a:buSzPts val="2300"/>
              <a:buChar char="●"/>
              <a:defRPr/>
            </a:lvl1pPr>
            <a:lvl2pPr indent="-342900" lvl="1" marL="914400" algn="ctr">
              <a:spcBef>
                <a:spcPts val="2000"/>
              </a:spcBef>
              <a:spcAft>
                <a:spcPts val="0"/>
              </a:spcAft>
              <a:buSzPts val="1800"/>
              <a:buChar char="○"/>
              <a:defRPr/>
            </a:lvl2pPr>
            <a:lvl3pPr indent="-342900" lvl="2" marL="1371600" algn="ctr">
              <a:spcBef>
                <a:spcPts val="2000"/>
              </a:spcBef>
              <a:spcAft>
                <a:spcPts val="0"/>
              </a:spcAft>
              <a:buSzPts val="1800"/>
              <a:buChar char="■"/>
              <a:defRPr/>
            </a:lvl3pPr>
            <a:lvl4pPr indent="-342900" lvl="3" marL="1828800" algn="ctr">
              <a:spcBef>
                <a:spcPts val="2000"/>
              </a:spcBef>
              <a:spcAft>
                <a:spcPts val="0"/>
              </a:spcAft>
              <a:buSzPts val="1800"/>
              <a:buChar char="●"/>
              <a:defRPr/>
            </a:lvl4pPr>
            <a:lvl5pPr indent="-342900" lvl="4" marL="2286000" algn="ctr">
              <a:spcBef>
                <a:spcPts val="2000"/>
              </a:spcBef>
              <a:spcAft>
                <a:spcPts val="0"/>
              </a:spcAft>
              <a:buSzPts val="1800"/>
              <a:buChar char="○"/>
              <a:defRPr/>
            </a:lvl5pPr>
            <a:lvl6pPr indent="-342900" lvl="5" marL="2743200" algn="ctr">
              <a:spcBef>
                <a:spcPts val="2000"/>
              </a:spcBef>
              <a:spcAft>
                <a:spcPts val="0"/>
              </a:spcAft>
              <a:buSzPts val="1800"/>
              <a:buChar char="■"/>
              <a:defRPr/>
            </a:lvl6pPr>
            <a:lvl7pPr indent="-342900" lvl="6" marL="3200400" algn="ctr">
              <a:spcBef>
                <a:spcPts val="2000"/>
              </a:spcBef>
              <a:spcAft>
                <a:spcPts val="0"/>
              </a:spcAft>
              <a:buSzPts val="1800"/>
              <a:buChar char="●"/>
              <a:defRPr/>
            </a:lvl7pPr>
            <a:lvl8pPr indent="-342900" lvl="7" marL="3657600" algn="ctr">
              <a:spcBef>
                <a:spcPts val="2000"/>
              </a:spcBef>
              <a:spcAft>
                <a:spcPts val="0"/>
              </a:spcAft>
              <a:buSzPts val="1800"/>
              <a:buChar char="○"/>
              <a:defRPr/>
            </a:lvl8pPr>
            <a:lvl9pPr indent="-342900" lvl="8" marL="4114800" algn="ctr">
              <a:spcBef>
                <a:spcPts val="2000"/>
              </a:spcBef>
              <a:spcAft>
                <a:spcPts val="2000"/>
              </a:spcAft>
              <a:buSzPts val="1800"/>
              <a:buChar char="■"/>
              <a:defRPr/>
            </a:lvl9pPr>
          </a:lstStyle>
          <a:p/>
        </p:txBody>
      </p:sp>
      <p:sp>
        <p:nvSpPr>
          <p:cNvPr id="52" name="Google Shape;52;p11"/>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atin typeface="Alegreya"/>
                <a:ea typeface="Alegreya"/>
                <a:cs typeface="Alegreya"/>
                <a:sym typeface="Alegreya"/>
              </a:defRPr>
            </a:lvl1pPr>
            <a:lvl2pPr lvl="1">
              <a:buNone/>
              <a:defRPr>
                <a:latin typeface="Alegreya"/>
                <a:ea typeface="Alegreya"/>
                <a:cs typeface="Alegreya"/>
                <a:sym typeface="Alegreya"/>
              </a:defRPr>
            </a:lvl2pPr>
            <a:lvl3pPr lvl="2">
              <a:buNone/>
              <a:defRPr>
                <a:latin typeface="Alegreya"/>
                <a:ea typeface="Alegreya"/>
                <a:cs typeface="Alegreya"/>
                <a:sym typeface="Alegreya"/>
              </a:defRPr>
            </a:lvl3pPr>
            <a:lvl4pPr lvl="3">
              <a:buNone/>
              <a:defRPr>
                <a:latin typeface="Alegreya"/>
                <a:ea typeface="Alegreya"/>
                <a:cs typeface="Alegreya"/>
                <a:sym typeface="Alegreya"/>
              </a:defRPr>
            </a:lvl4pPr>
            <a:lvl5pPr lvl="4">
              <a:buNone/>
              <a:defRPr>
                <a:latin typeface="Alegreya"/>
                <a:ea typeface="Alegreya"/>
                <a:cs typeface="Alegreya"/>
                <a:sym typeface="Alegreya"/>
              </a:defRPr>
            </a:lvl5pPr>
            <a:lvl6pPr lvl="5">
              <a:buNone/>
              <a:defRPr>
                <a:latin typeface="Alegreya"/>
                <a:ea typeface="Alegreya"/>
                <a:cs typeface="Alegreya"/>
                <a:sym typeface="Alegreya"/>
              </a:defRPr>
            </a:lvl6pPr>
            <a:lvl7pPr lvl="6">
              <a:buNone/>
              <a:defRPr>
                <a:latin typeface="Alegreya"/>
                <a:ea typeface="Alegreya"/>
                <a:cs typeface="Alegreya"/>
                <a:sym typeface="Alegreya"/>
              </a:defRPr>
            </a:lvl7pPr>
            <a:lvl8pPr lvl="7">
              <a:buNone/>
              <a:defRPr>
                <a:latin typeface="Alegreya"/>
                <a:ea typeface="Alegreya"/>
                <a:cs typeface="Alegreya"/>
                <a:sym typeface="Alegreya"/>
              </a:defRPr>
            </a:lvl8pPr>
            <a:lvl9pPr lvl="8">
              <a:buNone/>
              <a:defRPr>
                <a:latin typeface="Alegreya"/>
                <a:ea typeface="Alegreya"/>
                <a:cs typeface="Alegreya"/>
                <a:sym typeface="Alegreya"/>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
        <p:nvSpPr>
          <p:cNvPr id="55" name="Google Shape;55;p12"/>
          <p:cNvSpPr/>
          <p:nvPr/>
        </p:nvSpPr>
        <p:spPr>
          <a:xfrm>
            <a:off x="-91200" y="-91200"/>
            <a:ext cx="7751100" cy="10896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0" name="Shape 60"/>
        <p:cNvGrpSpPr/>
        <p:nvPr/>
      </p:nvGrpSpPr>
      <p:grpSpPr>
        <a:xfrm>
          <a:off x="0" y="0"/>
          <a:ext cx="0" cy="0"/>
          <a:chOff x="0" y="0"/>
          <a:chExt cx="0" cy="0"/>
        </a:xfrm>
      </p:grpSpPr>
      <p:sp>
        <p:nvSpPr>
          <p:cNvPr id="61" name="Google Shape;61;p14"/>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rtl="0">
              <a:buNone/>
              <a:defRPr sz="2500">
                <a:latin typeface="Alegreya"/>
                <a:ea typeface="Alegreya"/>
                <a:cs typeface="Alegreya"/>
                <a:sym typeface="Alegreya"/>
              </a:defRPr>
            </a:lvl1pPr>
            <a:lvl2pPr lvl="1" rtl="0">
              <a:buNone/>
              <a:defRPr sz="2500">
                <a:latin typeface="Alegreya"/>
                <a:ea typeface="Alegreya"/>
                <a:cs typeface="Alegreya"/>
                <a:sym typeface="Alegreya"/>
              </a:defRPr>
            </a:lvl2pPr>
            <a:lvl3pPr lvl="2" rtl="0">
              <a:buNone/>
              <a:defRPr sz="2500">
                <a:latin typeface="Alegreya"/>
                <a:ea typeface="Alegreya"/>
                <a:cs typeface="Alegreya"/>
                <a:sym typeface="Alegreya"/>
              </a:defRPr>
            </a:lvl3pPr>
            <a:lvl4pPr lvl="3" rtl="0">
              <a:buNone/>
              <a:defRPr sz="2500">
                <a:latin typeface="Alegreya"/>
                <a:ea typeface="Alegreya"/>
                <a:cs typeface="Alegreya"/>
                <a:sym typeface="Alegreya"/>
              </a:defRPr>
            </a:lvl4pPr>
            <a:lvl5pPr lvl="4" rtl="0">
              <a:buNone/>
              <a:defRPr sz="2500">
                <a:latin typeface="Alegreya"/>
                <a:ea typeface="Alegreya"/>
                <a:cs typeface="Alegreya"/>
                <a:sym typeface="Alegreya"/>
              </a:defRPr>
            </a:lvl5pPr>
            <a:lvl6pPr lvl="5" rtl="0">
              <a:buNone/>
              <a:defRPr sz="2500">
                <a:latin typeface="Alegreya"/>
                <a:ea typeface="Alegreya"/>
                <a:cs typeface="Alegreya"/>
                <a:sym typeface="Alegreya"/>
              </a:defRPr>
            </a:lvl6pPr>
            <a:lvl7pPr lvl="6" rtl="0">
              <a:buNone/>
              <a:defRPr sz="2500">
                <a:latin typeface="Alegreya"/>
                <a:ea typeface="Alegreya"/>
                <a:cs typeface="Alegreya"/>
                <a:sym typeface="Alegreya"/>
              </a:defRPr>
            </a:lvl7pPr>
            <a:lvl8pPr lvl="7" rtl="0">
              <a:buNone/>
              <a:defRPr sz="2500">
                <a:latin typeface="Alegreya"/>
                <a:ea typeface="Alegreya"/>
                <a:cs typeface="Alegreya"/>
                <a:sym typeface="Alegreya"/>
              </a:defRPr>
            </a:lvl8pPr>
            <a:lvl9pPr lvl="8" rtl="0">
              <a:buNone/>
              <a:defRPr sz="2500">
                <a:latin typeface="Alegreya"/>
                <a:ea typeface="Alegreya"/>
                <a:cs typeface="Alegreya"/>
                <a:sym typeface="Alegreya"/>
              </a:defRPr>
            </a:lvl9pPr>
          </a:lstStyle>
          <a:p>
            <a:pPr indent="0" lvl="0" marL="0" rtl="0" algn="r">
              <a:spcBef>
                <a:spcPts val="0"/>
              </a:spcBef>
              <a:spcAft>
                <a:spcPts val="0"/>
              </a:spcAft>
              <a:buNone/>
            </a:pPr>
            <a:fld id="{00000000-1234-1234-1234-123412341234}" type="slidenum">
              <a:rPr lang="ar"/>
              <a:t>‹#›</a:t>
            </a:fld>
            <a:endParaRPr/>
          </a:p>
        </p:txBody>
      </p:sp>
      <p:sp>
        <p:nvSpPr>
          <p:cNvPr id="62" name="Google Shape;62;p14"/>
          <p:cNvSpPr/>
          <p:nvPr/>
        </p:nvSpPr>
        <p:spPr>
          <a:xfrm rot="-10799591">
            <a:off x="1747" y="382"/>
            <a:ext cx="7556400" cy="396000"/>
          </a:xfrm>
          <a:prstGeom prst="snip2SameRect">
            <a:avLst>
              <a:gd fmla="val 50000" name="adj1"/>
              <a:gd fmla="val 0" name="adj2"/>
            </a:avLst>
          </a:prstGeom>
          <a:solidFill>
            <a:srgbClr val="543948"/>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latin typeface="Alegreya"/>
              <a:ea typeface="Alegreya"/>
              <a:cs typeface="Alegreya"/>
              <a:sym typeface="Alegreya"/>
            </a:endParaRPr>
          </a:p>
        </p:txBody>
      </p:sp>
      <p:sp>
        <p:nvSpPr>
          <p:cNvPr id="63" name="Google Shape;63;p14"/>
          <p:cNvSpPr/>
          <p:nvPr/>
        </p:nvSpPr>
        <p:spPr>
          <a:xfrm>
            <a:off x="-95250" y="847725"/>
            <a:ext cx="1677000" cy="503700"/>
          </a:xfrm>
          <a:prstGeom prst="roundRect">
            <a:avLst>
              <a:gd fmla="val 16667" name="adj"/>
            </a:avLst>
          </a:prstGeom>
          <a:solidFill>
            <a:srgbClr val="9867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2"/>
              </a:solidFill>
              <a:latin typeface="Alegreya"/>
              <a:ea typeface="Alegreya"/>
              <a:cs typeface="Alegreya"/>
              <a:sym typeface="Alegreya"/>
            </a:endParaRPr>
          </a:p>
        </p:txBody>
      </p:sp>
      <p:sp>
        <p:nvSpPr>
          <p:cNvPr id="64" name="Google Shape;64;p14"/>
          <p:cNvSpPr/>
          <p:nvPr/>
        </p:nvSpPr>
        <p:spPr>
          <a:xfrm>
            <a:off x="-95252" y="1566127"/>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legreya"/>
              <a:ea typeface="Alegreya"/>
              <a:cs typeface="Alegreya"/>
              <a:sym typeface="Alegreya"/>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5" name="Shape 65"/>
        <p:cNvGrpSpPr/>
        <p:nvPr/>
      </p:nvGrpSpPr>
      <p:grpSpPr>
        <a:xfrm>
          <a:off x="0" y="0"/>
          <a:ext cx="0" cy="0"/>
          <a:chOff x="0" y="0"/>
          <a:chExt cx="0" cy="0"/>
        </a:xfrm>
      </p:grpSpPr>
      <p:cxnSp>
        <p:nvCxnSpPr>
          <p:cNvPr id="66" name="Google Shape;66;p15"/>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67" name="Google Shape;67;p15"/>
          <p:cNvCxnSpPr/>
          <p:nvPr/>
        </p:nvCxnSpPr>
        <p:spPr>
          <a:xfrm>
            <a:off x="205413" y="904850"/>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68" name="Google Shape;68;p15"/>
          <p:cNvCxnSpPr/>
          <p:nvPr/>
        </p:nvCxnSpPr>
        <p:spPr>
          <a:xfrm>
            <a:off x="217813" y="9596628"/>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69" name="Google Shape;69;p15"/>
          <p:cNvCxnSpPr/>
          <p:nvPr/>
        </p:nvCxnSpPr>
        <p:spPr>
          <a:xfrm>
            <a:off x="7354588" y="904850"/>
            <a:ext cx="0" cy="8714700"/>
          </a:xfrm>
          <a:prstGeom prst="straightConnector1">
            <a:avLst/>
          </a:prstGeom>
          <a:noFill/>
          <a:ln cap="flat" cmpd="sng" w="19050">
            <a:solidFill>
              <a:srgbClr val="A4C2F4"/>
            </a:solidFill>
            <a:prstDash val="solid"/>
            <a:round/>
            <a:headEnd len="med" w="med" type="none"/>
            <a:tailEnd len="med" w="med" type="none"/>
          </a:ln>
        </p:spPr>
      </p:cxnSp>
      <p:grpSp>
        <p:nvGrpSpPr>
          <p:cNvPr id="70" name="Google Shape;70;p15"/>
          <p:cNvGrpSpPr/>
          <p:nvPr/>
        </p:nvGrpSpPr>
        <p:grpSpPr>
          <a:xfrm>
            <a:off x="205413" y="904850"/>
            <a:ext cx="7149175" cy="8714700"/>
            <a:chOff x="217025" y="916300"/>
            <a:chExt cx="7149175" cy="8714700"/>
          </a:xfrm>
        </p:grpSpPr>
        <p:cxnSp>
          <p:nvCxnSpPr>
            <p:cNvPr id="71" name="Google Shape;71;p15"/>
            <p:cNvCxnSpPr/>
            <p:nvPr/>
          </p:nvCxnSpPr>
          <p:spPr>
            <a:xfrm>
              <a:off x="217025" y="916300"/>
              <a:ext cx="7132500" cy="0"/>
            </a:xfrm>
            <a:prstGeom prst="straightConnector1">
              <a:avLst/>
            </a:prstGeom>
            <a:noFill/>
            <a:ln cap="flat" cmpd="sng" w="19050">
              <a:solidFill>
                <a:schemeClr val="accent3"/>
              </a:solidFill>
              <a:prstDash val="solid"/>
              <a:round/>
              <a:headEnd len="med" w="med" type="none"/>
              <a:tailEnd len="med" w="med" type="none"/>
            </a:ln>
          </p:spPr>
        </p:cxnSp>
        <p:cxnSp>
          <p:nvCxnSpPr>
            <p:cNvPr id="72" name="Google Shape;72;p15"/>
            <p:cNvCxnSpPr/>
            <p:nvPr/>
          </p:nvCxnSpPr>
          <p:spPr>
            <a:xfrm>
              <a:off x="222600" y="916300"/>
              <a:ext cx="0" cy="8683200"/>
            </a:xfrm>
            <a:prstGeom prst="straightConnector1">
              <a:avLst/>
            </a:prstGeom>
            <a:noFill/>
            <a:ln cap="flat" cmpd="sng" w="19050">
              <a:solidFill>
                <a:schemeClr val="accent3"/>
              </a:solidFill>
              <a:prstDash val="solid"/>
              <a:round/>
              <a:headEnd len="med" w="med" type="none"/>
              <a:tailEnd len="med" w="med" type="none"/>
            </a:ln>
          </p:spPr>
        </p:cxnSp>
        <p:cxnSp>
          <p:nvCxnSpPr>
            <p:cNvPr id="73" name="Google Shape;73;p15"/>
            <p:cNvCxnSpPr/>
            <p:nvPr/>
          </p:nvCxnSpPr>
          <p:spPr>
            <a:xfrm>
              <a:off x="7366200" y="916300"/>
              <a:ext cx="0" cy="8714700"/>
            </a:xfrm>
            <a:prstGeom prst="straightConnector1">
              <a:avLst/>
            </a:prstGeom>
            <a:noFill/>
            <a:ln cap="flat" cmpd="sng" w="19050">
              <a:solidFill>
                <a:schemeClr val="accent3"/>
              </a:solidFill>
              <a:prstDash val="solid"/>
              <a:round/>
              <a:headEnd len="med" w="med" type="none"/>
              <a:tailEnd len="med" w="med" type="none"/>
            </a:ln>
          </p:spPr>
        </p:cxnSp>
        <p:cxnSp>
          <p:nvCxnSpPr>
            <p:cNvPr id="74" name="Google Shape;74;p15"/>
            <p:cNvCxnSpPr/>
            <p:nvPr/>
          </p:nvCxnSpPr>
          <p:spPr>
            <a:xfrm>
              <a:off x="229425" y="9608078"/>
              <a:ext cx="7132500" cy="0"/>
            </a:xfrm>
            <a:prstGeom prst="straightConnector1">
              <a:avLst/>
            </a:prstGeom>
            <a:noFill/>
            <a:ln cap="flat" cmpd="sng" w="19050">
              <a:solidFill>
                <a:schemeClr val="accent3"/>
              </a:solidFill>
              <a:prstDash val="solid"/>
              <a:round/>
              <a:headEnd len="med" w="med" type="none"/>
              <a:tailEnd len="med" w="med" type="none"/>
            </a:ln>
          </p:spPr>
        </p:cxnSp>
      </p:grpSp>
      <p:cxnSp>
        <p:nvCxnSpPr>
          <p:cNvPr id="75" name="Google Shape;75;p15"/>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76" name="Google Shape;76;p15"/>
          <p:cNvSpPr txBox="1"/>
          <p:nvPr>
            <p:ph idx="12" type="sldNum"/>
          </p:nvPr>
        </p:nvSpPr>
        <p:spPr>
          <a:xfrm>
            <a:off x="7127800" y="0"/>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lgn="ctr">
              <a:buNone/>
              <a:defRPr b="1" sz="1700">
                <a:solidFill>
                  <a:schemeClr val="lt1"/>
                </a:solidFill>
                <a:latin typeface="Mada"/>
                <a:ea typeface="Mada"/>
                <a:cs typeface="Mada"/>
                <a:sym typeface="Mada"/>
              </a:defRPr>
            </a:lvl1pPr>
            <a:lvl2pPr lvl="1" rtl="0" algn="ctr">
              <a:buNone/>
              <a:defRPr b="1" sz="1700">
                <a:solidFill>
                  <a:schemeClr val="lt1"/>
                </a:solidFill>
                <a:latin typeface="Mada"/>
                <a:ea typeface="Mada"/>
                <a:cs typeface="Mada"/>
                <a:sym typeface="Mada"/>
              </a:defRPr>
            </a:lvl2pPr>
            <a:lvl3pPr lvl="2" rtl="0" algn="ctr">
              <a:buNone/>
              <a:defRPr b="1" sz="1700">
                <a:solidFill>
                  <a:schemeClr val="lt1"/>
                </a:solidFill>
                <a:latin typeface="Mada"/>
                <a:ea typeface="Mada"/>
                <a:cs typeface="Mada"/>
                <a:sym typeface="Mada"/>
              </a:defRPr>
            </a:lvl3pPr>
            <a:lvl4pPr lvl="3" rtl="0" algn="ctr">
              <a:buNone/>
              <a:defRPr b="1" sz="1700">
                <a:solidFill>
                  <a:schemeClr val="lt1"/>
                </a:solidFill>
                <a:latin typeface="Mada"/>
                <a:ea typeface="Mada"/>
                <a:cs typeface="Mada"/>
                <a:sym typeface="Mada"/>
              </a:defRPr>
            </a:lvl4pPr>
            <a:lvl5pPr lvl="4" rtl="0" algn="ctr">
              <a:buNone/>
              <a:defRPr b="1" sz="1700">
                <a:solidFill>
                  <a:schemeClr val="lt1"/>
                </a:solidFill>
                <a:latin typeface="Mada"/>
                <a:ea typeface="Mada"/>
                <a:cs typeface="Mada"/>
                <a:sym typeface="Mada"/>
              </a:defRPr>
            </a:lvl5pPr>
            <a:lvl6pPr lvl="5" rtl="0" algn="ctr">
              <a:buNone/>
              <a:defRPr b="1" sz="1700">
                <a:solidFill>
                  <a:schemeClr val="lt1"/>
                </a:solidFill>
                <a:latin typeface="Mada"/>
                <a:ea typeface="Mada"/>
                <a:cs typeface="Mada"/>
                <a:sym typeface="Mada"/>
              </a:defRPr>
            </a:lvl6pPr>
            <a:lvl7pPr lvl="6" rtl="0" algn="ctr">
              <a:buNone/>
              <a:defRPr b="1" sz="1700">
                <a:solidFill>
                  <a:schemeClr val="lt1"/>
                </a:solidFill>
                <a:latin typeface="Mada"/>
                <a:ea typeface="Mada"/>
                <a:cs typeface="Mada"/>
                <a:sym typeface="Mada"/>
              </a:defRPr>
            </a:lvl7pPr>
            <a:lvl8pPr lvl="7" rtl="0" algn="ctr">
              <a:buNone/>
              <a:defRPr b="1" sz="1700">
                <a:solidFill>
                  <a:schemeClr val="lt1"/>
                </a:solidFill>
                <a:latin typeface="Mada"/>
                <a:ea typeface="Mada"/>
                <a:cs typeface="Mada"/>
                <a:sym typeface="Mada"/>
              </a:defRPr>
            </a:lvl8pPr>
            <a:lvl9pPr lvl="8" rtl="0" algn="ctr">
              <a:buNone/>
              <a:defRPr b="1" sz="1700">
                <a:solidFill>
                  <a:schemeClr val="lt1"/>
                </a:solidFill>
                <a:latin typeface="Mada"/>
                <a:ea typeface="Mada"/>
                <a:cs typeface="Mada"/>
                <a:sym typeface="Mada"/>
              </a:defRPr>
            </a:lvl9pPr>
          </a:lstStyle>
          <a:p>
            <a:pPr indent="0" lvl="0" marL="0" rtl="0" algn="ct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7" name="Shape 77"/>
        <p:cNvGrpSpPr/>
        <p:nvPr/>
      </p:nvGrpSpPr>
      <p:grpSpPr>
        <a:xfrm>
          <a:off x="0" y="0"/>
          <a:ext cx="0" cy="0"/>
          <a:chOff x="0" y="0"/>
          <a:chExt cx="0" cy="0"/>
        </a:xfrm>
      </p:grpSpPr>
      <p:sp>
        <p:nvSpPr>
          <p:cNvPr id="78" name="Google Shape;78;p16"/>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79" name="Google Shape;79;p16"/>
          <p:cNvSpPr txBox="1"/>
          <p:nvPr>
            <p:ph idx="1" type="body"/>
          </p:nvPr>
        </p:nvSpPr>
        <p:spPr>
          <a:xfrm>
            <a:off x="257705" y="2395696"/>
            <a:ext cx="7044900" cy="7102200"/>
          </a:xfrm>
          <a:prstGeom prst="rect">
            <a:avLst/>
          </a:prstGeom>
        </p:spPr>
        <p:txBody>
          <a:bodyPr anchorCtr="0" anchor="t" bIns="111700" lIns="111700" spcFirstLastPara="1" rIns="111700" wrap="square" tIns="111700">
            <a:noAutofit/>
          </a:bodyPr>
          <a:lstStyle>
            <a:lvl1pPr indent="-374650" lvl="0" marL="457200" rtl="0">
              <a:spcBef>
                <a:spcPts val="0"/>
              </a:spcBef>
              <a:spcAft>
                <a:spcPts val="0"/>
              </a:spcAft>
              <a:buSzPts val="2300"/>
              <a:buChar char="●"/>
              <a:defRPr/>
            </a:lvl1pPr>
            <a:lvl2pPr indent="-342900" lvl="1" marL="914400" rtl="0">
              <a:spcBef>
                <a:spcPts val="2000"/>
              </a:spcBef>
              <a:spcAft>
                <a:spcPts val="0"/>
              </a:spcAft>
              <a:buSzPts val="1800"/>
              <a:buChar char="○"/>
              <a:defRPr/>
            </a:lvl2pPr>
            <a:lvl3pPr indent="-342900" lvl="2" marL="1371600" rtl="0">
              <a:spcBef>
                <a:spcPts val="2000"/>
              </a:spcBef>
              <a:spcAft>
                <a:spcPts val="0"/>
              </a:spcAft>
              <a:buSzPts val="1800"/>
              <a:buChar char="■"/>
              <a:defRPr/>
            </a:lvl3pPr>
            <a:lvl4pPr indent="-342900" lvl="3" marL="1828800" rtl="0">
              <a:spcBef>
                <a:spcPts val="2000"/>
              </a:spcBef>
              <a:spcAft>
                <a:spcPts val="0"/>
              </a:spcAft>
              <a:buSzPts val="1800"/>
              <a:buChar char="●"/>
              <a:defRPr/>
            </a:lvl4pPr>
            <a:lvl5pPr indent="-342900" lvl="4" marL="2286000" rtl="0">
              <a:spcBef>
                <a:spcPts val="2000"/>
              </a:spcBef>
              <a:spcAft>
                <a:spcPts val="0"/>
              </a:spcAft>
              <a:buSzPts val="1800"/>
              <a:buChar char="○"/>
              <a:defRPr/>
            </a:lvl5pPr>
            <a:lvl6pPr indent="-342900" lvl="5" marL="2743200" rtl="0">
              <a:spcBef>
                <a:spcPts val="2000"/>
              </a:spcBef>
              <a:spcAft>
                <a:spcPts val="0"/>
              </a:spcAft>
              <a:buSzPts val="1800"/>
              <a:buChar char="■"/>
              <a:defRPr/>
            </a:lvl6pPr>
            <a:lvl7pPr indent="-342900" lvl="6" marL="3200400" rtl="0">
              <a:spcBef>
                <a:spcPts val="2000"/>
              </a:spcBef>
              <a:spcAft>
                <a:spcPts val="0"/>
              </a:spcAft>
              <a:buSzPts val="1800"/>
              <a:buChar char="●"/>
              <a:defRPr/>
            </a:lvl7pPr>
            <a:lvl8pPr indent="-342900" lvl="7" marL="3657600" rtl="0">
              <a:spcBef>
                <a:spcPts val="2000"/>
              </a:spcBef>
              <a:spcAft>
                <a:spcPts val="0"/>
              </a:spcAft>
              <a:buSzPts val="1800"/>
              <a:buChar char="○"/>
              <a:defRPr/>
            </a:lvl8pPr>
            <a:lvl9pPr indent="-342900" lvl="8" marL="4114800" rtl="0">
              <a:spcBef>
                <a:spcPts val="2000"/>
              </a:spcBef>
              <a:spcAft>
                <a:spcPts val="2000"/>
              </a:spcAft>
              <a:buSzPts val="1800"/>
              <a:buChar char="■"/>
              <a:defRPr/>
            </a:lvl9pPr>
          </a:lstStyle>
          <a:p/>
        </p:txBody>
      </p:sp>
      <p:sp>
        <p:nvSpPr>
          <p:cNvPr id="80" name="Google Shape;80;p16"/>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1" name="Shape 81"/>
        <p:cNvGrpSpPr/>
        <p:nvPr/>
      </p:nvGrpSpPr>
      <p:grpSpPr>
        <a:xfrm>
          <a:off x="0" y="0"/>
          <a:ext cx="0" cy="0"/>
          <a:chOff x="0" y="0"/>
          <a:chExt cx="0" cy="0"/>
        </a:xfrm>
      </p:grpSpPr>
      <p:sp>
        <p:nvSpPr>
          <p:cNvPr id="82" name="Google Shape;82;p17"/>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83" name="Google Shape;83;p17"/>
          <p:cNvSpPr txBox="1"/>
          <p:nvPr>
            <p:ph idx="1" type="body"/>
          </p:nvPr>
        </p:nvSpPr>
        <p:spPr>
          <a:xfrm>
            <a:off x="257705" y="2395696"/>
            <a:ext cx="3307200" cy="7102200"/>
          </a:xfrm>
          <a:prstGeom prst="rect">
            <a:avLst/>
          </a:prstGeom>
        </p:spPr>
        <p:txBody>
          <a:bodyPr anchorCtr="0" anchor="t" bIns="111700" lIns="111700" spcFirstLastPara="1" rIns="111700" wrap="square" tIns="111700">
            <a:noAutofit/>
          </a:bodyPr>
          <a:lstStyle>
            <a:lvl1pPr indent="-342900" lvl="0" marL="457200" rtl="0">
              <a:spcBef>
                <a:spcPts val="0"/>
              </a:spcBef>
              <a:spcAft>
                <a:spcPts val="0"/>
              </a:spcAft>
              <a:buSzPts val="1800"/>
              <a:buChar char="●"/>
              <a:defRPr sz="1800"/>
            </a:lvl1pPr>
            <a:lvl2pPr indent="-323850" lvl="1" marL="914400" rtl="0">
              <a:spcBef>
                <a:spcPts val="2000"/>
              </a:spcBef>
              <a:spcAft>
                <a:spcPts val="0"/>
              </a:spcAft>
              <a:buSzPts val="1500"/>
              <a:buChar char="○"/>
              <a:defRPr sz="1500"/>
            </a:lvl2pPr>
            <a:lvl3pPr indent="-323850" lvl="2" marL="1371600" rtl="0">
              <a:spcBef>
                <a:spcPts val="2000"/>
              </a:spcBef>
              <a:spcAft>
                <a:spcPts val="0"/>
              </a:spcAft>
              <a:buSzPts val="1500"/>
              <a:buChar char="■"/>
              <a:defRPr sz="1500"/>
            </a:lvl3pPr>
            <a:lvl4pPr indent="-323850" lvl="3" marL="1828800" rtl="0">
              <a:spcBef>
                <a:spcPts val="2000"/>
              </a:spcBef>
              <a:spcAft>
                <a:spcPts val="0"/>
              </a:spcAft>
              <a:buSzPts val="1500"/>
              <a:buChar char="●"/>
              <a:defRPr sz="1500"/>
            </a:lvl4pPr>
            <a:lvl5pPr indent="-323850" lvl="4" marL="2286000" rtl="0">
              <a:spcBef>
                <a:spcPts val="2000"/>
              </a:spcBef>
              <a:spcAft>
                <a:spcPts val="0"/>
              </a:spcAft>
              <a:buSzPts val="1500"/>
              <a:buChar char="○"/>
              <a:defRPr sz="1500"/>
            </a:lvl5pPr>
            <a:lvl6pPr indent="-323850" lvl="5" marL="2743200" rtl="0">
              <a:spcBef>
                <a:spcPts val="2000"/>
              </a:spcBef>
              <a:spcAft>
                <a:spcPts val="0"/>
              </a:spcAft>
              <a:buSzPts val="1500"/>
              <a:buChar char="■"/>
              <a:defRPr sz="1500"/>
            </a:lvl6pPr>
            <a:lvl7pPr indent="-323850" lvl="6" marL="3200400" rtl="0">
              <a:spcBef>
                <a:spcPts val="2000"/>
              </a:spcBef>
              <a:spcAft>
                <a:spcPts val="0"/>
              </a:spcAft>
              <a:buSzPts val="1500"/>
              <a:buChar char="●"/>
              <a:defRPr sz="1500"/>
            </a:lvl7pPr>
            <a:lvl8pPr indent="-323850" lvl="7" marL="3657600" rtl="0">
              <a:spcBef>
                <a:spcPts val="2000"/>
              </a:spcBef>
              <a:spcAft>
                <a:spcPts val="0"/>
              </a:spcAft>
              <a:buSzPts val="1500"/>
              <a:buChar char="○"/>
              <a:defRPr sz="1500"/>
            </a:lvl8pPr>
            <a:lvl9pPr indent="-323850" lvl="8" marL="4114800" rtl="0">
              <a:spcBef>
                <a:spcPts val="2000"/>
              </a:spcBef>
              <a:spcAft>
                <a:spcPts val="2000"/>
              </a:spcAft>
              <a:buSzPts val="1500"/>
              <a:buChar char="■"/>
              <a:defRPr sz="1500"/>
            </a:lvl9pPr>
          </a:lstStyle>
          <a:p/>
        </p:txBody>
      </p:sp>
      <p:sp>
        <p:nvSpPr>
          <p:cNvPr id="84" name="Google Shape;84;p17"/>
          <p:cNvSpPr txBox="1"/>
          <p:nvPr>
            <p:ph idx="2" type="body"/>
          </p:nvPr>
        </p:nvSpPr>
        <p:spPr>
          <a:xfrm>
            <a:off x="3995291" y="2395696"/>
            <a:ext cx="3307200" cy="7102200"/>
          </a:xfrm>
          <a:prstGeom prst="rect">
            <a:avLst/>
          </a:prstGeom>
        </p:spPr>
        <p:txBody>
          <a:bodyPr anchorCtr="0" anchor="t" bIns="111700" lIns="111700" spcFirstLastPara="1" rIns="111700" wrap="square" tIns="111700">
            <a:noAutofit/>
          </a:bodyPr>
          <a:lstStyle>
            <a:lvl1pPr indent="-342900" lvl="0" marL="457200" rtl="0">
              <a:spcBef>
                <a:spcPts val="0"/>
              </a:spcBef>
              <a:spcAft>
                <a:spcPts val="0"/>
              </a:spcAft>
              <a:buSzPts val="1800"/>
              <a:buChar char="●"/>
              <a:defRPr sz="1800"/>
            </a:lvl1pPr>
            <a:lvl2pPr indent="-323850" lvl="1" marL="914400" rtl="0">
              <a:spcBef>
                <a:spcPts val="2000"/>
              </a:spcBef>
              <a:spcAft>
                <a:spcPts val="0"/>
              </a:spcAft>
              <a:buSzPts val="1500"/>
              <a:buChar char="○"/>
              <a:defRPr sz="1500"/>
            </a:lvl2pPr>
            <a:lvl3pPr indent="-323850" lvl="2" marL="1371600" rtl="0">
              <a:spcBef>
                <a:spcPts val="2000"/>
              </a:spcBef>
              <a:spcAft>
                <a:spcPts val="0"/>
              </a:spcAft>
              <a:buSzPts val="1500"/>
              <a:buChar char="■"/>
              <a:defRPr sz="1500"/>
            </a:lvl3pPr>
            <a:lvl4pPr indent="-323850" lvl="3" marL="1828800" rtl="0">
              <a:spcBef>
                <a:spcPts val="2000"/>
              </a:spcBef>
              <a:spcAft>
                <a:spcPts val="0"/>
              </a:spcAft>
              <a:buSzPts val="1500"/>
              <a:buChar char="●"/>
              <a:defRPr sz="1500"/>
            </a:lvl4pPr>
            <a:lvl5pPr indent="-323850" lvl="4" marL="2286000" rtl="0">
              <a:spcBef>
                <a:spcPts val="2000"/>
              </a:spcBef>
              <a:spcAft>
                <a:spcPts val="0"/>
              </a:spcAft>
              <a:buSzPts val="1500"/>
              <a:buChar char="○"/>
              <a:defRPr sz="1500"/>
            </a:lvl5pPr>
            <a:lvl6pPr indent="-323850" lvl="5" marL="2743200" rtl="0">
              <a:spcBef>
                <a:spcPts val="2000"/>
              </a:spcBef>
              <a:spcAft>
                <a:spcPts val="0"/>
              </a:spcAft>
              <a:buSzPts val="1500"/>
              <a:buChar char="■"/>
              <a:defRPr sz="1500"/>
            </a:lvl6pPr>
            <a:lvl7pPr indent="-323850" lvl="6" marL="3200400" rtl="0">
              <a:spcBef>
                <a:spcPts val="2000"/>
              </a:spcBef>
              <a:spcAft>
                <a:spcPts val="0"/>
              </a:spcAft>
              <a:buSzPts val="1500"/>
              <a:buChar char="●"/>
              <a:defRPr sz="1500"/>
            </a:lvl7pPr>
            <a:lvl8pPr indent="-323850" lvl="7" marL="3657600" rtl="0">
              <a:spcBef>
                <a:spcPts val="2000"/>
              </a:spcBef>
              <a:spcAft>
                <a:spcPts val="0"/>
              </a:spcAft>
              <a:buSzPts val="1500"/>
              <a:buChar char="○"/>
              <a:defRPr sz="1500"/>
            </a:lvl8pPr>
            <a:lvl9pPr indent="-323850" lvl="8" marL="4114800" rtl="0">
              <a:spcBef>
                <a:spcPts val="2000"/>
              </a:spcBef>
              <a:spcAft>
                <a:spcPts val="2000"/>
              </a:spcAft>
              <a:buSzPts val="1500"/>
              <a:buChar char="■"/>
              <a:defRPr sz="1500"/>
            </a:lvl9pPr>
          </a:lstStyle>
          <a:p/>
        </p:txBody>
      </p:sp>
      <p:sp>
        <p:nvSpPr>
          <p:cNvPr id="85" name="Google Shape;85;p17"/>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6" name="Shape 86"/>
        <p:cNvGrpSpPr/>
        <p:nvPr/>
      </p:nvGrpSpPr>
      <p:grpSpPr>
        <a:xfrm>
          <a:off x="0" y="0"/>
          <a:ext cx="0" cy="0"/>
          <a:chOff x="0" y="0"/>
          <a:chExt cx="0" cy="0"/>
        </a:xfrm>
      </p:grpSpPr>
      <p:sp>
        <p:nvSpPr>
          <p:cNvPr id="87" name="Google Shape;87;p18"/>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88" name="Google Shape;88;p18"/>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lgn="ctr">
              <a:buNone/>
              <a:defRPr b="1" sz="1700">
                <a:solidFill>
                  <a:schemeClr val="lt1"/>
                </a:solidFill>
                <a:latin typeface="Mada"/>
                <a:ea typeface="Mada"/>
                <a:cs typeface="Mada"/>
                <a:sym typeface="Mada"/>
              </a:defRPr>
            </a:lvl1pPr>
            <a:lvl2pPr lvl="1" rtl="0" algn="ctr">
              <a:buNone/>
              <a:defRPr b="1" sz="1700">
                <a:solidFill>
                  <a:schemeClr val="lt1"/>
                </a:solidFill>
                <a:latin typeface="Mada"/>
                <a:ea typeface="Mada"/>
                <a:cs typeface="Mada"/>
                <a:sym typeface="Mada"/>
              </a:defRPr>
            </a:lvl2pPr>
            <a:lvl3pPr lvl="2" rtl="0" algn="ctr">
              <a:buNone/>
              <a:defRPr b="1" sz="1700">
                <a:solidFill>
                  <a:schemeClr val="lt1"/>
                </a:solidFill>
                <a:latin typeface="Mada"/>
                <a:ea typeface="Mada"/>
                <a:cs typeface="Mada"/>
                <a:sym typeface="Mada"/>
              </a:defRPr>
            </a:lvl3pPr>
            <a:lvl4pPr lvl="3" rtl="0" algn="ctr">
              <a:buNone/>
              <a:defRPr b="1" sz="1700">
                <a:solidFill>
                  <a:schemeClr val="lt1"/>
                </a:solidFill>
                <a:latin typeface="Mada"/>
                <a:ea typeface="Mada"/>
                <a:cs typeface="Mada"/>
                <a:sym typeface="Mada"/>
              </a:defRPr>
            </a:lvl4pPr>
            <a:lvl5pPr lvl="4" rtl="0" algn="ctr">
              <a:buNone/>
              <a:defRPr b="1" sz="1700">
                <a:solidFill>
                  <a:schemeClr val="lt1"/>
                </a:solidFill>
                <a:latin typeface="Mada"/>
                <a:ea typeface="Mada"/>
                <a:cs typeface="Mada"/>
                <a:sym typeface="Mada"/>
              </a:defRPr>
            </a:lvl5pPr>
            <a:lvl6pPr lvl="5" rtl="0" algn="ctr">
              <a:buNone/>
              <a:defRPr b="1" sz="1700">
                <a:solidFill>
                  <a:schemeClr val="lt1"/>
                </a:solidFill>
                <a:latin typeface="Mada"/>
                <a:ea typeface="Mada"/>
                <a:cs typeface="Mada"/>
                <a:sym typeface="Mada"/>
              </a:defRPr>
            </a:lvl6pPr>
            <a:lvl7pPr lvl="6" rtl="0" algn="ctr">
              <a:buNone/>
              <a:defRPr b="1" sz="1700">
                <a:solidFill>
                  <a:schemeClr val="lt1"/>
                </a:solidFill>
                <a:latin typeface="Mada"/>
                <a:ea typeface="Mada"/>
                <a:cs typeface="Mada"/>
                <a:sym typeface="Mada"/>
              </a:defRPr>
            </a:lvl7pPr>
            <a:lvl8pPr lvl="7" rtl="0" algn="ctr">
              <a:buNone/>
              <a:defRPr b="1" sz="1700">
                <a:solidFill>
                  <a:schemeClr val="lt1"/>
                </a:solidFill>
                <a:latin typeface="Mada"/>
                <a:ea typeface="Mada"/>
                <a:cs typeface="Mada"/>
                <a:sym typeface="Mada"/>
              </a:defRPr>
            </a:lvl8pPr>
            <a:lvl9pPr lvl="8" rtl="0" algn="ctr">
              <a:buNone/>
              <a:defRPr b="1" sz="1700">
                <a:solidFill>
                  <a:schemeClr val="lt1"/>
                </a:solidFill>
                <a:latin typeface="Mada"/>
                <a:ea typeface="Mada"/>
                <a:cs typeface="Mada"/>
                <a:sym typeface="Mada"/>
              </a:defRPr>
            </a:lvl9pPr>
          </a:lstStyle>
          <a:p>
            <a:pPr indent="0" lvl="0" marL="0" rtl="0" algn="ct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9" name="Shape 89"/>
        <p:cNvGrpSpPr/>
        <p:nvPr/>
      </p:nvGrpSpPr>
      <p:grpSpPr>
        <a:xfrm>
          <a:off x="0" y="0"/>
          <a:ext cx="0" cy="0"/>
          <a:chOff x="0" y="0"/>
          <a:chExt cx="0" cy="0"/>
        </a:xfrm>
      </p:grpSpPr>
      <p:sp>
        <p:nvSpPr>
          <p:cNvPr id="90" name="Google Shape;90;p19"/>
          <p:cNvSpPr txBox="1"/>
          <p:nvPr>
            <p:ph type="title"/>
          </p:nvPr>
        </p:nvSpPr>
        <p:spPr>
          <a:xfrm>
            <a:off x="257705" y="1154948"/>
            <a:ext cx="2321400" cy="1570500"/>
          </a:xfrm>
          <a:prstGeom prst="rect">
            <a:avLst/>
          </a:prstGeom>
        </p:spPr>
        <p:txBody>
          <a:bodyPr anchorCtr="0" anchor="b" bIns="111700" lIns="111700" spcFirstLastPara="1" rIns="111700" wrap="square" tIns="111700">
            <a:noAutofit/>
          </a:bodyPr>
          <a:lstStyle>
            <a:lvl1pPr lvl="0" rtl="0">
              <a:spcBef>
                <a:spcPts val="0"/>
              </a:spcBef>
              <a:spcAft>
                <a:spcPts val="0"/>
              </a:spcAft>
              <a:buSzPts val="3100"/>
              <a:buNone/>
              <a:defRPr sz="3100"/>
            </a:lvl1pPr>
            <a:lvl2pPr lvl="1" rtl="0">
              <a:spcBef>
                <a:spcPts val="0"/>
              </a:spcBef>
              <a:spcAft>
                <a:spcPts val="0"/>
              </a:spcAft>
              <a:buSzPts val="3100"/>
              <a:buNone/>
              <a:defRPr sz="3100"/>
            </a:lvl2pPr>
            <a:lvl3pPr lvl="2" rtl="0">
              <a:spcBef>
                <a:spcPts val="0"/>
              </a:spcBef>
              <a:spcAft>
                <a:spcPts val="0"/>
              </a:spcAft>
              <a:buSzPts val="3100"/>
              <a:buNone/>
              <a:defRPr sz="3100"/>
            </a:lvl3pPr>
            <a:lvl4pPr lvl="3" rtl="0">
              <a:spcBef>
                <a:spcPts val="0"/>
              </a:spcBef>
              <a:spcAft>
                <a:spcPts val="0"/>
              </a:spcAft>
              <a:buSzPts val="3100"/>
              <a:buNone/>
              <a:defRPr sz="3100"/>
            </a:lvl4pPr>
            <a:lvl5pPr lvl="4" rtl="0">
              <a:spcBef>
                <a:spcPts val="0"/>
              </a:spcBef>
              <a:spcAft>
                <a:spcPts val="0"/>
              </a:spcAft>
              <a:buSzPts val="3100"/>
              <a:buNone/>
              <a:defRPr sz="3100"/>
            </a:lvl5pPr>
            <a:lvl6pPr lvl="5" rtl="0">
              <a:spcBef>
                <a:spcPts val="0"/>
              </a:spcBef>
              <a:spcAft>
                <a:spcPts val="0"/>
              </a:spcAft>
              <a:buSzPts val="3100"/>
              <a:buNone/>
              <a:defRPr sz="3100"/>
            </a:lvl6pPr>
            <a:lvl7pPr lvl="6" rtl="0">
              <a:spcBef>
                <a:spcPts val="0"/>
              </a:spcBef>
              <a:spcAft>
                <a:spcPts val="0"/>
              </a:spcAft>
              <a:buSzPts val="3100"/>
              <a:buNone/>
              <a:defRPr sz="3100"/>
            </a:lvl7pPr>
            <a:lvl8pPr lvl="7" rtl="0">
              <a:spcBef>
                <a:spcPts val="0"/>
              </a:spcBef>
              <a:spcAft>
                <a:spcPts val="0"/>
              </a:spcAft>
              <a:buSzPts val="3100"/>
              <a:buNone/>
              <a:defRPr sz="3100"/>
            </a:lvl8pPr>
            <a:lvl9pPr lvl="8" rtl="0">
              <a:spcBef>
                <a:spcPts val="0"/>
              </a:spcBef>
              <a:spcAft>
                <a:spcPts val="0"/>
              </a:spcAft>
              <a:buSzPts val="3100"/>
              <a:buNone/>
              <a:defRPr sz="3100"/>
            </a:lvl9pPr>
          </a:lstStyle>
          <a:p/>
        </p:txBody>
      </p:sp>
      <p:sp>
        <p:nvSpPr>
          <p:cNvPr id="91" name="Google Shape;91;p19"/>
          <p:cNvSpPr txBox="1"/>
          <p:nvPr>
            <p:ph idx="1" type="body"/>
          </p:nvPr>
        </p:nvSpPr>
        <p:spPr>
          <a:xfrm>
            <a:off x="257705" y="2888617"/>
            <a:ext cx="2321400" cy="6608700"/>
          </a:xfrm>
          <a:prstGeom prst="rect">
            <a:avLst/>
          </a:prstGeom>
        </p:spPr>
        <p:txBody>
          <a:bodyPr anchorCtr="0" anchor="t" bIns="111700" lIns="111700" spcFirstLastPara="1" rIns="111700" wrap="square" tIns="111700">
            <a:noAutofit/>
          </a:bodyPr>
          <a:lstStyle>
            <a:lvl1pPr indent="-323850" lvl="0" marL="457200" rtl="0">
              <a:spcBef>
                <a:spcPts val="0"/>
              </a:spcBef>
              <a:spcAft>
                <a:spcPts val="0"/>
              </a:spcAft>
              <a:buSzPts val="1500"/>
              <a:buChar char="●"/>
              <a:defRPr sz="1500"/>
            </a:lvl1pPr>
            <a:lvl2pPr indent="-323850" lvl="1" marL="914400" rtl="0">
              <a:spcBef>
                <a:spcPts val="2000"/>
              </a:spcBef>
              <a:spcAft>
                <a:spcPts val="0"/>
              </a:spcAft>
              <a:buSzPts val="1500"/>
              <a:buChar char="○"/>
              <a:defRPr sz="1500"/>
            </a:lvl2pPr>
            <a:lvl3pPr indent="-323850" lvl="2" marL="1371600" rtl="0">
              <a:spcBef>
                <a:spcPts val="2000"/>
              </a:spcBef>
              <a:spcAft>
                <a:spcPts val="0"/>
              </a:spcAft>
              <a:buSzPts val="1500"/>
              <a:buChar char="■"/>
              <a:defRPr sz="1500"/>
            </a:lvl3pPr>
            <a:lvl4pPr indent="-323850" lvl="3" marL="1828800" rtl="0">
              <a:spcBef>
                <a:spcPts val="2000"/>
              </a:spcBef>
              <a:spcAft>
                <a:spcPts val="0"/>
              </a:spcAft>
              <a:buSzPts val="1500"/>
              <a:buChar char="●"/>
              <a:defRPr sz="1500"/>
            </a:lvl4pPr>
            <a:lvl5pPr indent="-323850" lvl="4" marL="2286000" rtl="0">
              <a:spcBef>
                <a:spcPts val="2000"/>
              </a:spcBef>
              <a:spcAft>
                <a:spcPts val="0"/>
              </a:spcAft>
              <a:buSzPts val="1500"/>
              <a:buChar char="○"/>
              <a:defRPr sz="1500"/>
            </a:lvl5pPr>
            <a:lvl6pPr indent="-323850" lvl="5" marL="2743200" rtl="0">
              <a:spcBef>
                <a:spcPts val="2000"/>
              </a:spcBef>
              <a:spcAft>
                <a:spcPts val="0"/>
              </a:spcAft>
              <a:buSzPts val="1500"/>
              <a:buChar char="■"/>
              <a:defRPr sz="1500"/>
            </a:lvl6pPr>
            <a:lvl7pPr indent="-323850" lvl="6" marL="3200400" rtl="0">
              <a:spcBef>
                <a:spcPts val="2000"/>
              </a:spcBef>
              <a:spcAft>
                <a:spcPts val="0"/>
              </a:spcAft>
              <a:buSzPts val="1500"/>
              <a:buChar char="●"/>
              <a:defRPr sz="1500"/>
            </a:lvl7pPr>
            <a:lvl8pPr indent="-323850" lvl="7" marL="3657600" rtl="0">
              <a:spcBef>
                <a:spcPts val="2000"/>
              </a:spcBef>
              <a:spcAft>
                <a:spcPts val="0"/>
              </a:spcAft>
              <a:buSzPts val="1500"/>
              <a:buChar char="○"/>
              <a:defRPr sz="1500"/>
            </a:lvl8pPr>
            <a:lvl9pPr indent="-323850" lvl="8" marL="4114800" rtl="0">
              <a:spcBef>
                <a:spcPts val="2000"/>
              </a:spcBef>
              <a:spcAft>
                <a:spcPts val="2000"/>
              </a:spcAft>
              <a:buSzPts val="1500"/>
              <a:buChar char="■"/>
              <a:defRPr sz="1500"/>
            </a:lvl9pPr>
          </a:lstStyle>
          <a:p/>
        </p:txBody>
      </p:sp>
      <p:sp>
        <p:nvSpPr>
          <p:cNvPr id="92" name="Google Shape;92;p19"/>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3" name="Shape 93"/>
        <p:cNvGrpSpPr/>
        <p:nvPr/>
      </p:nvGrpSpPr>
      <p:grpSpPr>
        <a:xfrm>
          <a:off x="0" y="0"/>
          <a:ext cx="0" cy="0"/>
          <a:chOff x="0" y="0"/>
          <a:chExt cx="0" cy="0"/>
        </a:xfrm>
      </p:grpSpPr>
      <p:sp>
        <p:nvSpPr>
          <p:cNvPr id="94" name="Google Shape;94;p20"/>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95" name="Google Shape;95;p20"/>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cxnSp>
        <p:nvCxnSpPr>
          <p:cNvPr id="96" name="Google Shape;96;p20"/>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97" name="Google Shape;97;p20"/>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Alegreya"/>
              <a:ea typeface="Alegreya"/>
              <a:cs typeface="Alegreya"/>
              <a:sym typeface="Alegreya"/>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8" name="Shape 98"/>
        <p:cNvGrpSpPr/>
        <p:nvPr/>
      </p:nvGrpSpPr>
      <p:grpSpPr>
        <a:xfrm>
          <a:off x="0" y="0"/>
          <a:ext cx="0" cy="0"/>
          <a:chOff x="0" y="0"/>
          <a:chExt cx="0" cy="0"/>
        </a:xfrm>
      </p:grpSpPr>
      <p:sp>
        <p:nvSpPr>
          <p:cNvPr id="99" name="Google Shape;99;p21"/>
          <p:cNvSpPr/>
          <p:nvPr/>
        </p:nvSpPr>
        <p:spPr>
          <a:xfrm>
            <a:off x="3780000" y="-260"/>
            <a:ext cx="3780000" cy="10692000"/>
          </a:xfrm>
          <a:prstGeom prst="rect">
            <a:avLst/>
          </a:prstGeom>
          <a:solidFill>
            <a:schemeClr val="lt2"/>
          </a:solidFill>
          <a:ln>
            <a:noFill/>
          </a:ln>
        </p:spPr>
        <p:txBody>
          <a:bodyPr anchorCtr="0" anchor="ctr" bIns="111700" lIns="111700" spcFirstLastPara="1" rIns="111700" wrap="square" tIns="111700">
            <a:noAutofit/>
          </a:bodyPr>
          <a:lstStyle/>
          <a:p>
            <a:pPr indent="0" lvl="0" marL="0" rtl="0" algn="l">
              <a:spcBef>
                <a:spcPts val="0"/>
              </a:spcBef>
              <a:spcAft>
                <a:spcPts val="0"/>
              </a:spcAft>
              <a:buNone/>
            </a:pPr>
            <a:r>
              <a:t/>
            </a:r>
            <a:endParaRPr>
              <a:latin typeface="Alegreya"/>
              <a:ea typeface="Alegreya"/>
              <a:cs typeface="Alegreya"/>
              <a:sym typeface="Alegreya"/>
            </a:endParaRPr>
          </a:p>
        </p:txBody>
      </p:sp>
      <p:sp>
        <p:nvSpPr>
          <p:cNvPr id="100" name="Google Shape;100;p21"/>
          <p:cNvSpPr txBox="1"/>
          <p:nvPr>
            <p:ph type="title"/>
          </p:nvPr>
        </p:nvSpPr>
        <p:spPr>
          <a:xfrm>
            <a:off x="219508" y="2563450"/>
            <a:ext cx="3344100" cy="3081300"/>
          </a:xfrm>
          <a:prstGeom prst="rect">
            <a:avLst/>
          </a:prstGeom>
        </p:spPr>
        <p:txBody>
          <a:bodyPr anchorCtr="0" anchor="b" bIns="111700" lIns="111700" spcFirstLastPara="1" rIns="111700" wrap="square" tIns="111700">
            <a:noAutofit/>
          </a:bodyPr>
          <a:lstStyle>
            <a:lvl1pPr lvl="0" rtl="0" algn="ctr">
              <a:spcBef>
                <a:spcPts val="0"/>
              </a:spcBef>
              <a:spcAft>
                <a:spcPts val="0"/>
              </a:spcAft>
              <a:buSzPts val="5100"/>
              <a:buNone/>
              <a:defRPr sz="5100"/>
            </a:lvl1pPr>
            <a:lvl2pPr lvl="1" rtl="0" algn="ctr">
              <a:spcBef>
                <a:spcPts val="0"/>
              </a:spcBef>
              <a:spcAft>
                <a:spcPts val="0"/>
              </a:spcAft>
              <a:buSzPts val="5100"/>
              <a:buNone/>
              <a:defRPr sz="5100"/>
            </a:lvl2pPr>
            <a:lvl3pPr lvl="2" rtl="0" algn="ctr">
              <a:spcBef>
                <a:spcPts val="0"/>
              </a:spcBef>
              <a:spcAft>
                <a:spcPts val="0"/>
              </a:spcAft>
              <a:buSzPts val="5100"/>
              <a:buNone/>
              <a:defRPr sz="5100"/>
            </a:lvl3pPr>
            <a:lvl4pPr lvl="3" rtl="0" algn="ctr">
              <a:spcBef>
                <a:spcPts val="0"/>
              </a:spcBef>
              <a:spcAft>
                <a:spcPts val="0"/>
              </a:spcAft>
              <a:buSzPts val="5100"/>
              <a:buNone/>
              <a:defRPr sz="5100"/>
            </a:lvl4pPr>
            <a:lvl5pPr lvl="4" rtl="0" algn="ctr">
              <a:spcBef>
                <a:spcPts val="0"/>
              </a:spcBef>
              <a:spcAft>
                <a:spcPts val="0"/>
              </a:spcAft>
              <a:buSzPts val="5100"/>
              <a:buNone/>
              <a:defRPr sz="5100"/>
            </a:lvl5pPr>
            <a:lvl6pPr lvl="5" rtl="0" algn="ctr">
              <a:spcBef>
                <a:spcPts val="0"/>
              </a:spcBef>
              <a:spcAft>
                <a:spcPts val="0"/>
              </a:spcAft>
              <a:buSzPts val="5100"/>
              <a:buNone/>
              <a:defRPr sz="5100"/>
            </a:lvl6pPr>
            <a:lvl7pPr lvl="6" rtl="0" algn="ctr">
              <a:spcBef>
                <a:spcPts val="0"/>
              </a:spcBef>
              <a:spcAft>
                <a:spcPts val="0"/>
              </a:spcAft>
              <a:buSzPts val="5100"/>
              <a:buNone/>
              <a:defRPr sz="5100"/>
            </a:lvl7pPr>
            <a:lvl8pPr lvl="7" rtl="0" algn="ctr">
              <a:spcBef>
                <a:spcPts val="0"/>
              </a:spcBef>
              <a:spcAft>
                <a:spcPts val="0"/>
              </a:spcAft>
              <a:buSzPts val="5100"/>
              <a:buNone/>
              <a:defRPr sz="5100"/>
            </a:lvl8pPr>
            <a:lvl9pPr lvl="8" rtl="0" algn="ctr">
              <a:spcBef>
                <a:spcPts val="0"/>
              </a:spcBef>
              <a:spcAft>
                <a:spcPts val="0"/>
              </a:spcAft>
              <a:buSzPts val="5100"/>
              <a:buNone/>
              <a:defRPr sz="5100"/>
            </a:lvl9pPr>
          </a:lstStyle>
          <a:p/>
        </p:txBody>
      </p:sp>
      <p:sp>
        <p:nvSpPr>
          <p:cNvPr id="101" name="Google Shape;101;p21"/>
          <p:cNvSpPr txBox="1"/>
          <p:nvPr>
            <p:ph idx="1" type="subTitle"/>
          </p:nvPr>
        </p:nvSpPr>
        <p:spPr>
          <a:xfrm>
            <a:off x="219508" y="5826865"/>
            <a:ext cx="3344100" cy="2567700"/>
          </a:xfrm>
          <a:prstGeom prst="rect">
            <a:avLst/>
          </a:prstGeom>
        </p:spPr>
        <p:txBody>
          <a:bodyPr anchorCtr="0" anchor="t" bIns="111700" lIns="111700" spcFirstLastPara="1" rIns="111700" wrap="square" tIns="111700">
            <a:noAutofit/>
          </a:bodyPr>
          <a:lstStyle>
            <a:lvl1pPr lvl="0" rtl="0" algn="ctr">
              <a:lnSpc>
                <a:spcPct val="100000"/>
              </a:lnSpc>
              <a:spcBef>
                <a:spcPts val="0"/>
              </a:spcBef>
              <a:spcAft>
                <a:spcPts val="0"/>
              </a:spcAft>
              <a:buSzPts val="2500"/>
              <a:buNone/>
              <a:defRPr sz="2500"/>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102" name="Google Shape;102;p21"/>
          <p:cNvSpPr txBox="1"/>
          <p:nvPr>
            <p:ph idx="2" type="body"/>
          </p:nvPr>
        </p:nvSpPr>
        <p:spPr>
          <a:xfrm>
            <a:off x="4083839" y="1505164"/>
            <a:ext cx="3172200" cy="7681200"/>
          </a:xfrm>
          <a:prstGeom prst="rect">
            <a:avLst/>
          </a:prstGeom>
        </p:spPr>
        <p:txBody>
          <a:bodyPr anchorCtr="0" anchor="ctr" bIns="111700" lIns="111700" spcFirstLastPara="1" rIns="111700" wrap="square" tIns="111700">
            <a:noAutofit/>
          </a:bodyPr>
          <a:lstStyle>
            <a:lvl1pPr indent="-374650" lvl="0" marL="457200" rtl="0">
              <a:spcBef>
                <a:spcPts val="0"/>
              </a:spcBef>
              <a:spcAft>
                <a:spcPts val="0"/>
              </a:spcAft>
              <a:buSzPts val="2300"/>
              <a:buChar char="●"/>
              <a:defRPr/>
            </a:lvl1pPr>
            <a:lvl2pPr indent="-342900" lvl="1" marL="914400" rtl="0">
              <a:spcBef>
                <a:spcPts val="2000"/>
              </a:spcBef>
              <a:spcAft>
                <a:spcPts val="0"/>
              </a:spcAft>
              <a:buSzPts val="1800"/>
              <a:buChar char="○"/>
              <a:defRPr/>
            </a:lvl2pPr>
            <a:lvl3pPr indent="-342900" lvl="2" marL="1371600" rtl="0">
              <a:spcBef>
                <a:spcPts val="2000"/>
              </a:spcBef>
              <a:spcAft>
                <a:spcPts val="0"/>
              </a:spcAft>
              <a:buSzPts val="1800"/>
              <a:buChar char="■"/>
              <a:defRPr/>
            </a:lvl3pPr>
            <a:lvl4pPr indent="-342900" lvl="3" marL="1828800" rtl="0">
              <a:spcBef>
                <a:spcPts val="2000"/>
              </a:spcBef>
              <a:spcAft>
                <a:spcPts val="0"/>
              </a:spcAft>
              <a:buSzPts val="1800"/>
              <a:buChar char="●"/>
              <a:defRPr/>
            </a:lvl4pPr>
            <a:lvl5pPr indent="-342900" lvl="4" marL="2286000" rtl="0">
              <a:spcBef>
                <a:spcPts val="2000"/>
              </a:spcBef>
              <a:spcAft>
                <a:spcPts val="0"/>
              </a:spcAft>
              <a:buSzPts val="1800"/>
              <a:buChar char="○"/>
              <a:defRPr/>
            </a:lvl5pPr>
            <a:lvl6pPr indent="-342900" lvl="5" marL="2743200" rtl="0">
              <a:spcBef>
                <a:spcPts val="2000"/>
              </a:spcBef>
              <a:spcAft>
                <a:spcPts val="0"/>
              </a:spcAft>
              <a:buSzPts val="1800"/>
              <a:buChar char="■"/>
              <a:defRPr/>
            </a:lvl6pPr>
            <a:lvl7pPr indent="-342900" lvl="6" marL="3200400" rtl="0">
              <a:spcBef>
                <a:spcPts val="2000"/>
              </a:spcBef>
              <a:spcAft>
                <a:spcPts val="0"/>
              </a:spcAft>
              <a:buSzPts val="1800"/>
              <a:buChar char="●"/>
              <a:defRPr/>
            </a:lvl7pPr>
            <a:lvl8pPr indent="-342900" lvl="7" marL="3657600" rtl="0">
              <a:spcBef>
                <a:spcPts val="2000"/>
              </a:spcBef>
              <a:spcAft>
                <a:spcPts val="0"/>
              </a:spcAft>
              <a:buSzPts val="1800"/>
              <a:buChar char="○"/>
              <a:defRPr/>
            </a:lvl8pPr>
            <a:lvl9pPr indent="-342900" lvl="8" marL="4114800" rtl="0">
              <a:spcBef>
                <a:spcPts val="2000"/>
              </a:spcBef>
              <a:spcAft>
                <a:spcPts val="2000"/>
              </a:spcAft>
              <a:buSzPts val="1800"/>
              <a:buChar char="■"/>
              <a:defRPr/>
            </a:lvl9pPr>
          </a:lstStyle>
          <a:p/>
        </p:txBody>
      </p:sp>
      <p:sp>
        <p:nvSpPr>
          <p:cNvPr id="103" name="Google Shape;103;p21"/>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p:nvPr/>
        </p:nvSpPr>
        <p:spPr>
          <a:xfrm>
            <a:off x="7106400" y="0"/>
            <a:ext cx="453600" cy="562200"/>
          </a:xfrm>
          <a:prstGeom prst="rect">
            <a:avLst/>
          </a:prstGeom>
          <a:solidFill>
            <a:srgbClr val="B4A7D6"/>
          </a:solidFill>
          <a:ln cap="flat" cmpd="sng" w="9525">
            <a:solidFill>
              <a:srgbClr val="B4A7D6"/>
            </a:solidFill>
            <a:prstDash val="solid"/>
            <a:round/>
            <a:headEnd len="sm" w="sm" type="none"/>
            <a:tailEnd len="sm" w="sm" type="none"/>
          </a:ln>
        </p:spPr>
        <p:txBody>
          <a:bodyPr anchorCtr="0" anchor="ctr" bIns="232875" lIns="232875" spcFirstLastPara="1" rIns="232875" wrap="square" tIns="232875">
            <a:noAutofit/>
          </a:bodyPr>
          <a:lstStyle/>
          <a:p>
            <a:pPr indent="0" lvl="0" marL="0" rtl="0" algn="l">
              <a:spcBef>
                <a:spcPts val="0"/>
              </a:spcBef>
              <a:spcAft>
                <a:spcPts val="0"/>
              </a:spcAft>
              <a:buNone/>
            </a:pPr>
            <a:r>
              <a:t/>
            </a:r>
            <a:endParaRPr sz="3800">
              <a:solidFill>
                <a:srgbClr val="FFFFFF"/>
              </a:solidFill>
              <a:latin typeface="Alegreya Regular"/>
              <a:ea typeface="Alegreya Regular"/>
              <a:cs typeface="Alegreya Regular"/>
              <a:sym typeface="Alegreya Regular"/>
            </a:endParaRPr>
          </a:p>
        </p:txBody>
      </p:sp>
      <p:sp>
        <p:nvSpPr>
          <p:cNvPr id="16" name="Google Shape;16;p3"/>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algn="ctr">
              <a:buNone/>
              <a:defRPr b="1" sz="1400">
                <a:solidFill>
                  <a:schemeClr val="lt1"/>
                </a:solidFill>
                <a:latin typeface="Mada"/>
                <a:ea typeface="Mada"/>
                <a:cs typeface="Mada"/>
                <a:sym typeface="Mada"/>
              </a:defRPr>
            </a:lvl1pPr>
            <a:lvl2pPr lvl="1" algn="ctr">
              <a:buNone/>
              <a:defRPr b="1" sz="1400">
                <a:solidFill>
                  <a:schemeClr val="lt1"/>
                </a:solidFill>
                <a:latin typeface="Mada"/>
                <a:ea typeface="Mada"/>
                <a:cs typeface="Mada"/>
                <a:sym typeface="Mada"/>
              </a:defRPr>
            </a:lvl2pPr>
            <a:lvl3pPr lvl="2" algn="ctr">
              <a:buNone/>
              <a:defRPr b="1" sz="1400">
                <a:solidFill>
                  <a:schemeClr val="lt1"/>
                </a:solidFill>
                <a:latin typeface="Mada"/>
                <a:ea typeface="Mada"/>
                <a:cs typeface="Mada"/>
                <a:sym typeface="Mada"/>
              </a:defRPr>
            </a:lvl3pPr>
            <a:lvl4pPr lvl="3" algn="ctr">
              <a:buNone/>
              <a:defRPr b="1" sz="1400">
                <a:solidFill>
                  <a:schemeClr val="lt1"/>
                </a:solidFill>
                <a:latin typeface="Mada"/>
                <a:ea typeface="Mada"/>
                <a:cs typeface="Mada"/>
                <a:sym typeface="Mada"/>
              </a:defRPr>
            </a:lvl4pPr>
            <a:lvl5pPr lvl="4" algn="ctr">
              <a:buNone/>
              <a:defRPr b="1" sz="1400">
                <a:solidFill>
                  <a:schemeClr val="lt1"/>
                </a:solidFill>
                <a:latin typeface="Mada"/>
                <a:ea typeface="Mada"/>
                <a:cs typeface="Mada"/>
                <a:sym typeface="Mada"/>
              </a:defRPr>
            </a:lvl5pPr>
            <a:lvl6pPr lvl="5" algn="ctr">
              <a:buNone/>
              <a:defRPr b="1" sz="1400">
                <a:solidFill>
                  <a:schemeClr val="lt1"/>
                </a:solidFill>
                <a:latin typeface="Mada"/>
                <a:ea typeface="Mada"/>
                <a:cs typeface="Mada"/>
                <a:sym typeface="Mada"/>
              </a:defRPr>
            </a:lvl6pPr>
            <a:lvl7pPr lvl="6" algn="ctr">
              <a:buNone/>
              <a:defRPr b="1" sz="1400">
                <a:solidFill>
                  <a:schemeClr val="lt1"/>
                </a:solidFill>
                <a:latin typeface="Mada"/>
                <a:ea typeface="Mada"/>
                <a:cs typeface="Mada"/>
                <a:sym typeface="Mada"/>
              </a:defRPr>
            </a:lvl7pPr>
            <a:lvl8pPr lvl="7" algn="ctr">
              <a:buNone/>
              <a:defRPr b="1" sz="1400">
                <a:solidFill>
                  <a:schemeClr val="lt1"/>
                </a:solidFill>
                <a:latin typeface="Mada"/>
                <a:ea typeface="Mada"/>
                <a:cs typeface="Mada"/>
                <a:sym typeface="Mada"/>
              </a:defRPr>
            </a:lvl8pPr>
            <a:lvl9pPr lvl="8" algn="ctr">
              <a:buNone/>
              <a:defRPr b="1" sz="1400">
                <a:solidFill>
                  <a:schemeClr val="lt1"/>
                </a:solidFill>
                <a:latin typeface="Mada"/>
                <a:ea typeface="Mada"/>
                <a:cs typeface="Mada"/>
                <a:sym typeface="Mada"/>
              </a:defRPr>
            </a:lvl9pPr>
          </a:lstStyle>
          <a:p>
            <a:pPr indent="0" lvl="0" marL="0" rtl="0" algn="ctr">
              <a:spcBef>
                <a:spcPts val="0"/>
              </a:spcBef>
              <a:spcAft>
                <a:spcPts val="0"/>
              </a:spcAft>
              <a:buNone/>
            </a:pPr>
            <a:fld id="{00000000-1234-1234-1234-123412341234}" type="slidenum">
              <a:rPr lang="ar"/>
              <a:t>‹#›</a:t>
            </a:fld>
            <a:endParaRPr/>
          </a:p>
        </p:txBody>
      </p:sp>
      <p:cxnSp>
        <p:nvCxnSpPr>
          <p:cNvPr id="17" name="Google Shape;17;p3"/>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4" name="Shape 104"/>
        <p:cNvGrpSpPr/>
        <p:nvPr/>
      </p:nvGrpSpPr>
      <p:grpSpPr>
        <a:xfrm>
          <a:off x="0" y="0"/>
          <a:ext cx="0" cy="0"/>
          <a:chOff x="0" y="0"/>
          <a:chExt cx="0" cy="0"/>
        </a:xfrm>
      </p:grpSpPr>
      <p:cxnSp>
        <p:nvCxnSpPr>
          <p:cNvPr id="105" name="Google Shape;105;p22"/>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106" name="Google Shape;106;p22"/>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Summary</a:t>
            </a:r>
            <a:endParaRPr b="1" sz="2600">
              <a:latin typeface="Mada"/>
              <a:ea typeface="Mada"/>
              <a:cs typeface="Mada"/>
              <a:sym typeface="Mada"/>
            </a:endParaRPr>
          </a:p>
        </p:txBody>
      </p:sp>
      <p:sp>
        <p:nvSpPr>
          <p:cNvPr id="107" name="Google Shape;107;p22"/>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lgn="ctr">
              <a:buNone/>
              <a:defRPr b="1" sz="1700">
                <a:solidFill>
                  <a:schemeClr val="lt1"/>
                </a:solidFill>
                <a:latin typeface="Mada"/>
                <a:ea typeface="Mada"/>
                <a:cs typeface="Mada"/>
                <a:sym typeface="Mada"/>
              </a:defRPr>
            </a:lvl1pPr>
            <a:lvl2pPr lvl="1" rtl="0" algn="ctr">
              <a:buNone/>
              <a:defRPr b="1" sz="1700">
                <a:solidFill>
                  <a:schemeClr val="lt1"/>
                </a:solidFill>
                <a:latin typeface="Mada"/>
                <a:ea typeface="Mada"/>
                <a:cs typeface="Mada"/>
                <a:sym typeface="Mada"/>
              </a:defRPr>
            </a:lvl2pPr>
            <a:lvl3pPr lvl="2" rtl="0" algn="ctr">
              <a:buNone/>
              <a:defRPr b="1" sz="1700">
                <a:solidFill>
                  <a:schemeClr val="lt1"/>
                </a:solidFill>
                <a:latin typeface="Mada"/>
                <a:ea typeface="Mada"/>
                <a:cs typeface="Mada"/>
                <a:sym typeface="Mada"/>
              </a:defRPr>
            </a:lvl3pPr>
            <a:lvl4pPr lvl="3" rtl="0" algn="ctr">
              <a:buNone/>
              <a:defRPr b="1" sz="1700">
                <a:solidFill>
                  <a:schemeClr val="lt1"/>
                </a:solidFill>
                <a:latin typeface="Mada"/>
                <a:ea typeface="Mada"/>
                <a:cs typeface="Mada"/>
                <a:sym typeface="Mada"/>
              </a:defRPr>
            </a:lvl4pPr>
            <a:lvl5pPr lvl="4" rtl="0" algn="ctr">
              <a:buNone/>
              <a:defRPr b="1" sz="1700">
                <a:solidFill>
                  <a:schemeClr val="lt1"/>
                </a:solidFill>
                <a:latin typeface="Mada"/>
                <a:ea typeface="Mada"/>
                <a:cs typeface="Mada"/>
                <a:sym typeface="Mada"/>
              </a:defRPr>
            </a:lvl5pPr>
            <a:lvl6pPr lvl="5" rtl="0" algn="ctr">
              <a:buNone/>
              <a:defRPr b="1" sz="1700">
                <a:solidFill>
                  <a:schemeClr val="lt1"/>
                </a:solidFill>
                <a:latin typeface="Mada"/>
                <a:ea typeface="Mada"/>
                <a:cs typeface="Mada"/>
                <a:sym typeface="Mada"/>
              </a:defRPr>
            </a:lvl6pPr>
            <a:lvl7pPr lvl="6" rtl="0" algn="ctr">
              <a:buNone/>
              <a:defRPr b="1" sz="1700">
                <a:solidFill>
                  <a:schemeClr val="lt1"/>
                </a:solidFill>
                <a:latin typeface="Mada"/>
                <a:ea typeface="Mada"/>
                <a:cs typeface="Mada"/>
                <a:sym typeface="Mada"/>
              </a:defRPr>
            </a:lvl7pPr>
            <a:lvl8pPr lvl="7" rtl="0" algn="ctr">
              <a:buNone/>
              <a:defRPr b="1" sz="1700">
                <a:solidFill>
                  <a:schemeClr val="lt1"/>
                </a:solidFill>
                <a:latin typeface="Mada"/>
                <a:ea typeface="Mada"/>
                <a:cs typeface="Mada"/>
                <a:sym typeface="Mada"/>
              </a:defRPr>
            </a:lvl8pPr>
            <a:lvl9pPr lvl="8" rtl="0" algn="ctr">
              <a:buNone/>
              <a:defRPr b="1" sz="1700">
                <a:solidFill>
                  <a:schemeClr val="lt1"/>
                </a:solidFill>
                <a:latin typeface="Mada"/>
                <a:ea typeface="Mada"/>
                <a:cs typeface="Mada"/>
                <a:sym typeface="Mada"/>
              </a:defRPr>
            </a:lvl9pPr>
          </a:lstStyle>
          <a:p>
            <a:pPr indent="0" lvl="0" marL="0" rtl="0" algn="ct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8" name="Shape 108"/>
        <p:cNvGrpSpPr/>
        <p:nvPr/>
      </p:nvGrpSpPr>
      <p:grpSpPr>
        <a:xfrm>
          <a:off x="0" y="0"/>
          <a:ext cx="0" cy="0"/>
          <a:chOff x="0" y="0"/>
          <a:chExt cx="0" cy="0"/>
        </a:xfrm>
      </p:grpSpPr>
      <p:sp>
        <p:nvSpPr>
          <p:cNvPr id="109" name="Google Shape;109;p23"/>
          <p:cNvSpPr txBox="1"/>
          <p:nvPr>
            <p:ph hasCustomPrompt="1" type="title"/>
          </p:nvPr>
        </p:nvSpPr>
        <p:spPr>
          <a:xfrm>
            <a:off x="257705" y="2299346"/>
            <a:ext cx="7044900" cy="4081500"/>
          </a:xfrm>
          <a:prstGeom prst="rect">
            <a:avLst/>
          </a:prstGeom>
        </p:spPr>
        <p:txBody>
          <a:bodyPr anchorCtr="0" anchor="b" bIns="111700" lIns="111700" spcFirstLastPara="1" rIns="111700" wrap="square" tIns="111700">
            <a:noAutofit/>
          </a:bodyPr>
          <a:lstStyle>
            <a:lvl1pPr lvl="0" rtl="0" algn="ctr">
              <a:spcBef>
                <a:spcPts val="0"/>
              </a:spcBef>
              <a:spcAft>
                <a:spcPts val="0"/>
              </a:spcAft>
              <a:buSzPts val="14800"/>
              <a:buNone/>
              <a:defRPr sz="14800"/>
            </a:lvl1pPr>
            <a:lvl2pPr lvl="1" rtl="0" algn="ctr">
              <a:spcBef>
                <a:spcPts val="0"/>
              </a:spcBef>
              <a:spcAft>
                <a:spcPts val="0"/>
              </a:spcAft>
              <a:buSzPts val="14800"/>
              <a:buNone/>
              <a:defRPr sz="14800"/>
            </a:lvl2pPr>
            <a:lvl3pPr lvl="2" rtl="0" algn="ctr">
              <a:spcBef>
                <a:spcPts val="0"/>
              </a:spcBef>
              <a:spcAft>
                <a:spcPts val="0"/>
              </a:spcAft>
              <a:buSzPts val="14800"/>
              <a:buNone/>
              <a:defRPr sz="14800"/>
            </a:lvl3pPr>
            <a:lvl4pPr lvl="3" rtl="0" algn="ctr">
              <a:spcBef>
                <a:spcPts val="0"/>
              </a:spcBef>
              <a:spcAft>
                <a:spcPts val="0"/>
              </a:spcAft>
              <a:buSzPts val="14800"/>
              <a:buNone/>
              <a:defRPr sz="14800"/>
            </a:lvl4pPr>
            <a:lvl5pPr lvl="4" rtl="0" algn="ctr">
              <a:spcBef>
                <a:spcPts val="0"/>
              </a:spcBef>
              <a:spcAft>
                <a:spcPts val="0"/>
              </a:spcAft>
              <a:buSzPts val="14800"/>
              <a:buNone/>
              <a:defRPr sz="14800"/>
            </a:lvl5pPr>
            <a:lvl6pPr lvl="5" rtl="0" algn="ctr">
              <a:spcBef>
                <a:spcPts val="0"/>
              </a:spcBef>
              <a:spcAft>
                <a:spcPts val="0"/>
              </a:spcAft>
              <a:buSzPts val="14800"/>
              <a:buNone/>
              <a:defRPr sz="14800"/>
            </a:lvl6pPr>
            <a:lvl7pPr lvl="6" rtl="0" algn="ctr">
              <a:spcBef>
                <a:spcPts val="0"/>
              </a:spcBef>
              <a:spcAft>
                <a:spcPts val="0"/>
              </a:spcAft>
              <a:buSzPts val="14800"/>
              <a:buNone/>
              <a:defRPr sz="14800"/>
            </a:lvl7pPr>
            <a:lvl8pPr lvl="7" rtl="0" algn="ctr">
              <a:spcBef>
                <a:spcPts val="0"/>
              </a:spcBef>
              <a:spcAft>
                <a:spcPts val="0"/>
              </a:spcAft>
              <a:buSzPts val="14800"/>
              <a:buNone/>
              <a:defRPr sz="14800"/>
            </a:lvl8pPr>
            <a:lvl9pPr lvl="8" rtl="0" algn="ctr">
              <a:spcBef>
                <a:spcPts val="0"/>
              </a:spcBef>
              <a:spcAft>
                <a:spcPts val="0"/>
              </a:spcAft>
              <a:buSzPts val="14800"/>
              <a:buNone/>
              <a:defRPr sz="14800"/>
            </a:lvl9pPr>
          </a:lstStyle>
          <a:p>
            <a:r>
              <a:t>xx%</a:t>
            </a:r>
          </a:p>
        </p:txBody>
      </p:sp>
      <p:sp>
        <p:nvSpPr>
          <p:cNvPr id="110" name="Google Shape;110;p23"/>
          <p:cNvSpPr txBox="1"/>
          <p:nvPr>
            <p:ph idx="1" type="body"/>
          </p:nvPr>
        </p:nvSpPr>
        <p:spPr>
          <a:xfrm>
            <a:off x="257705" y="6552657"/>
            <a:ext cx="7044900" cy="2703900"/>
          </a:xfrm>
          <a:prstGeom prst="rect">
            <a:avLst/>
          </a:prstGeom>
        </p:spPr>
        <p:txBody>
          <a:bodyPr anchorCtr="0" anchor="t" bIns="111700" lIns="111700" spcFirstLastPara="1" rIns="111700" wrap="square" tIns="111700">
            <a:noAutofit/>
          </a:bodyPr>
          <a:lstStyle>
            <a:lvl1pPr indent="-374650" lvl="0" marL="457200" rtl="0" algn="ctr">
              <a:spcBef>
                <a:spcPts val="0"/>
              </a:spcBef>
              <a:spcAft>
                <a:spcPts val="0"/>
              </a:spcAft>
              <a:buSzPts val="2300"/>
              <a:buChar char="●"/>
              <a:defRPr/>
            </a:lvl1pPr>
            <a:lvl2pPr indent="-342900" lvl="1" marL="914400" rtl="0" algn="ctr">
              <a:spcBef>
                <a:spcPts val="2000"/>
              </a:spcBef>
              <a:spcAft>
                <a:spcPts val="0"/>
              </a:spcAft>
              <a:buSzPts val="1800"/>
              <a:buChar char="○"/>
              <a:defRPr/>
            </a:lvl2pPr>
            <a:lvl3pPr indent="-342900" lvl="2" marL="1371600" rtl="0" algn="ctr">
              <a:spcBef>
                <a:spcPts val="2000"/>
              </a:spcBef>
              <a:spcAft>
                <a:spcPts val="0"/>
              </a:spcAft>
              <a:buSzPts val="1800"/>
              <a:buChar char="■"/>
              <a:defRPr/>
            </a:lvl3pPr>
            <a:lvl4pPr indent="-342900" lvl="3" marL="1828800" rtl="0" algn="ctr">
              <a:spcBef>
                <a:spcPts val="2000"/>
              </a:spcBef>
              <a:spcAft>
                <a:spcPts val="0"/>
              </a:spcAft>
              <a:buSzPts val="1800"/>
              <a:buChar char="●"/>
              <a:defRPr/>
            </a:lvl4pPr>
            <a:lvl5pPr indent="-342900" lvl="4" marL="2286000" rtl="0" algn="ctr">
              <a:spcBef>
                <a:spcPts val="2000"/>
              </a:spcBef>
              <a:spcAft>
                <a:spcPts val="0"/>
              </a:spcAft>
              <a:buSzPts val="1800"/>
              <a:buChar char="○"/>
              <a:defRPr/>
            </a:lvl5pPr>
            <a:lvl6pPr indent="-342900" lvl="5" marL="2743200" rtl="0" algn="ctr">
              <a:spcBef>
                <a:spcPts val="2000"/>
              </a:spcBef>
              <a:spcAft>
                <a:spcPts val="0"/>
              </a:spcAft>
              <a:buSzPts val="1800"/>
              <a:buChar char="■"/>
              <a:defRPr/>
            </a:lvl6pPr>
            <a:lvl7pPr indent="-342900" lvl="6" marL="3200400" rtl="0" algn="ctr">
              <a:spcBef>
                <a:spcPts val="2000"/>
              </a:spcBef>
              <a:spcAft>
                <a:spcPts val="0"/>
              </a:spcAft>
              <a:buSzPts val="1800"/>
              <a:buChar char="●"/>
              <a:defRPr/>
            </a:lvl7pPr>
            <a:lvl8pPr indent="-342900" lvl="7" marL="3657600" rtl="0" algn="ctr">
              <a:spcBef>
                <a:spcPts val="2000"/>
              </a:spcBef>
              <a:spcAft>
                <a:spcPts val="0"/>
              </a:spcAft>
              <a:buSzPts val="1800"/>
              <a:buChar char="○"/>
              <a:defRPr/>
            </a:lvl8pPr>
            <a:lvl9pPr indent="-342900" lvl="8" marL="4114800" rtl="0" algn="ctr">
              <a:spcBef>
                <a:spcPts val="2000"/>
              </a:spcBef>
              <a:spcAft>
                <a:spcPts val="2000"/>
              </a:spcAft>
              <a:buSzPts val="1800"/>
              <a:buChar char="■"/>
              <a:defRPr/>
            </a:lvl9pPr>
          </a:lstStyle>
          <a:p/>
        </p:txBody>
      </p:sp>
      <p:sp>
        <p:nvSpPr>
          <p:cNvPr id="111" name="Google Shape;111;p23"/>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atin typeface="Alegreya"/>
                <a:ea typeface="Alegreya"/>
                <a:cs typeface="Alegreya"/>
                <a:sym typeface="Alegreya"/>
              </a:defRPr>
            </a:lvl1pPr>
            <a:lvl2pPr lvl="1" rtl="0">
              <a:buNone/>
              <a:defRPr>
                <a:latin typeface="Alegreya"/>
                <a:ea typeface="Alegreya"/>
                <a:cs typeface="Alegreya"/>
                <a:sym typeface="Alegreya"/>
              </a:defRPr>
            </a:lvl2pPr>
            <a:lvl3pPr lvl="2" rtl="0">
              <a:buNone/>
              <a:defRPr>
                <a:latin typeface="Alegreya"/>
                <a:ea typeface="Alegreya"/>
                <a:cs typeface="Alegreya"/>
                <a:sym typeface="Alegreya"/>
              </a:defRPr>
            </a:lvl3pPr>
            <a:lvl4pPr lvl="3" rtl="0">
              <a:buNone/>
              <a:defRPr>
                <a:latin typeface="Alegreya"/>
                <a:ea typeface="Alegreya"/>
                <a:cs typeface="Alegreya"/>
                <a:sym typeface="Alegreya"/>
              </a:defRPr>
            </a:lvl4pPr>
            <a:lvl5pPr lvl="4" rtl="0">
              <a:buNone/>
              <a:defRPr>
                <a:latin typeface="Alegreya"/>
                <a:ea typeface="Alegreya"/>
                <a:cs typeface="Alegreya"/>
                <a:sym typeface="Alegreya"/>
              </a:defRPr>
            </a:lvl5pPr>
            <a:lvl6pPr lvl="5" rtl="0">
              <a:buNone/>
              <a:defRPr>
                <a:latin typeface="Alegreya"/>
                <a:ea typeface="Alegreya"/>
                <a:cs typeface="Alegreya"/>
                <a:sym typeface="Alegreya"/>
              </a:defRPr>
            </a:lvl6pPr>
            <a:lvl7pPr lvl="6" rtl="0">
              <a:buNone/>
              <a:defRPr>
                <a:latin typeface="Alegreya"/>
                <a:ea typeface="Alegreya"/>
                <a:cs typeface="Alegreya"/>
                <a:sym typeface="Alegreya"/>
              </a:defRPr>
            </a:lvl7pPr>
            <a:lvl8pPr lvl="7" rtl="0">
              <a:buNone/>
              <a:defRPr>
                <a:latin typeface="Alegreya"/>
                <a:ea typeface="Alegreya"/>
                <a:cs typeface="Alegreya"/>
                <a:sym typeface="Alegreya"/>
              </a:defRPr>
            </a:lvl8pPr>
            <a:lvl9pPr lvl="8" rtl="0">
              <a:buNone/>
              <a:defRPr>
                <a:latin typeface="Alegreya"/>
                <a:ea typeface="Alegreya"/>
                <a:cs typeface="Alegreya"/>
                <a:sym typeface="Alegreya"/>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2" name="Shape 112"/>
        <p:cNvGrpSpPr/>
        <p:nvPr/>
      </p:nvGrpSpPr>
      <p:grpSpPr>
        <a:xfrm>
          <a:off x="0" y="0"/>
          <a:ext cx="0" cy="0"/>
          <a:chOff x="0" y="0"/>
          <a:chExt cx="0" cy="0"/>
        </a:xfrm>
      </p:grpSpPr>
      <p:sp>
        <p:nvSpPr>
          <p:cNvPr id="113" name="Google Shape;113;p24"/>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114" name="Google Shape;114;p24"/>
          <p:cNvSpPr/>
          <p:nvPr/>
        </p:nvSpPr>
        <p:spPr>
          <a:xfrm>
            <a:off x="-91200" y="-91200"/>
            <a:ext cx="7751100" cy="10896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رأس قسم 1">
  <p:cSld name="SECTION_HEADER_1">
    <p:spTree>
      <p:nvGrpSpPr>
        <p:cNvPr id="115" name="Shape 115"/>
        <p:cNvGrpSpPr/>
        <p:nvPr/>
      </p:nvGrpSpPr>
      <p:grpSpPr>
        <a:xfrm>
          <a:off x="0" y="0"/>
          <a:ext cx="0" cy="0"/>
          <a:chOff x="0" y="0"/>
          <a:chExt cx="0" cy="0"/>
        </a:xfrm>
      </p:grpSpPr>
      <p:sp>
        <p:nvSpPr>
          <p:cNvPr id="116" name="Google Shape;116;p25"/>
          <p:cNvSpPr txBox="1"/>
          <p:nvPr>
            <p:ph type="title"/>
          </p:nvPr>
        </p:nvSpPr>
        <p:spPr>
          <a:xfrm>
            <a:off x="257705" y="4471058"/>
            <a:ext cx="7044900" cy="1749600"/>
          </a:xfrm>
          <a:prstGeom prst="rect">
            <a:avLst/>
          </a:prstGeom>
        </p:spPr>
        <p:txBody>
          <a:bodyPr anchorCtr="0" anchor="ctr" bIns="111700" lIns="111700" spcFirstLastPara="1" rIns="111700" wrap="square" tIns="111700">
            <a:noAutofit/>
          </a:bodyPr>
          <a:lstStyle>
            <a:lvl1pPr lvl="0" rtl="0" algn="ctr">
              <a:spcBef>
                <a:spcPts val="0"/>
              </a:spcBef>
              <a:spcAft>
                <a:spcPts val="0"/>
              </a:spcAft>
              <a:buSzPts val="4300"/>
              <a:buNone/>
              <a:defRPr sz="4300"/>
            </a:lvl1pPr>
            <a:lvl2pPr lvl="1" rtl="0" algn="ctr">
              <a:spcBef>
                <a:spcPts val="0"/>
              </a:spcBef>
              <a:spcAft>
                <a:spcPts val="0"/>
              </a:spcAft>
              <a:buSzPts val="4300"/>
              <a:buNone/>
              <a:defRPr sz="4300"/>
            </a:lvl2pPr>
            <a:lvl3pPr lvl="2" rtl="0" algn="ctr">
              <a:spcBef>
                <a:spcPts val="0"/>
              </a:spcBef>
              <a:spcAft>
                <a:spcPts val="0"/>
              </a:spcAft>
              <a:buSzPts val="4300"/>
              <a:buNone/>
              <a:defRPr sz="4300"/>
            </a:lvl3pPr>
            <a:lvl4pPr lvl="3" rtl="0" algn="ctr">
              <a:spcBef>
                <a:spcPts val="0"/>
              </a:spcBef>
              <a:spcAft>
                <a:spcPts val="0"/>
              </a:spcAft>
              <a:buSzPts val="4300"/>
              <a:buNone/>
              <a:defRPr sz="4300"/>
            </a:lvl4pPr>
            <a:lvl5pPr lvl="4" rtl="0" algn="ctr">
              <a:spcBef>
                <a:spcPts val="0"/>
              </a:spcBef>
              <a:spcAft>
                <a:spcPts val="0"/>
              </a:spcAft>
              <a:buSzPts val="4300"/>
              <a:buNone/>
              <a:defRPr sz="4300"/>
            </a:lvl5pPr>
            <a:lvl6pPr lvl="5" rtl="0" algn="ctr">
              <a:spcBef>
                <a:spcPts val="0"/>
              </a:spcBef>
              <a:spcAft>
                <a:spcPts val="0"/>
              </a:spcAft>
              <a:buSzPts val="4300"/>
              <a:buNone/>
              <a:defRPr sz="4300"/>
            </a:lvl6pPr>
            <a:lvl7pPr lvl="6" rtl="0" algn="ctr">
              <a:spcBef>
                <a:spcPts val="0"/>
              </a:spcBef>
              <a:spcAft>
                <a:spcPts val="0"/>
              </a:spcAft>
              <a:buSzPts val="4300"/>
              <a:buNone/>
              <a:defRPr sz="4300"/>
            </a:lvl7pPr>
            <a:lvl8pPr lvl="7" rtl="0" algn="ctr">
              <a:spcBef>
                <a:spcPts val="0"/>
              </a:spcBef>
              <a:spcAft>
                <a:spcPts val="0"/>
              </a:spcAft>
              <a:buSzPts val="4300"/>
              <a:buNone/>
              <a:defRPr sz="4300"/>
            </a:lvl8pPr>
            <a:lvl9pPr lvl="8" rtl="0" algn="ctr">
              <a:spcBef>
                <a:spcPts val="0"/>
              </a:spcBef>
              <a:spcAft>
                <a:spcPts val="0"/>
              </a:spcAft>
              <a:buSzPts val="4300"/>
              <a:buNone/>
              <a:defRPr sz="4300"/>
            </a:lvl9pPr>
          </a:lstStyle>
          <a:p/>
        </p:txBody>
      </p:sp>
      <p:cxnSp>
        <p:nvCxnSpPr>
          <p:cNvPr id="117" name="Google Shape;117;p25"/>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118" name="Google Shape;118;p25"/>
          <p:cNvCxnSpPr/>
          <p:nvPr/>
        </p:nvCxnSpPr>
        <p:spPr>
          <a:xfrm>
            <a:off x="205413" y="904850"/>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119" name="Google Shape;119;p25"/>
          <p:cNvCxnSpPr/>
          <p:nvPr/>
        </p:nvCxnSpPr>
        <p:spPr>
          <a:xfrm>
            <a:off x="217813" y="9596628"/>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120" name="Google Shape;120;p25"/>
          <p:cNvCxnSpPr/>
          <p:nvPr/>
        </p:nvCxnSpPr>
        <p:spPr>
          <a:xfrm>
            <a:off x="7354588" y="904850"/>
            <a:ext cx="0" cy="8714700"/>
          </a:xfrm>
          <a:prstGeom prst="straightConnector1">
            <a:avLst/>
          </a:prstGeom>
          <a:noFill/>
          <a:ln cap="flat" cmpd="sng" w="19050">
            <a:solidFill>
              <a:srgbClr val="A4C2F4"/>
            </a:solidFill>
            <a:prstDash val="solid"/>
            <a:round/>
            <a:headEnd len="med" w="med" type="none"/>
            <a:tailEnd len="med" w="med" type="none"/>
          </a:ln>
        </p:spPr>
      </p:cxnSp>
      <p:grpSp>
        <p:nvGrpSpPr>
          <p:cNvPr id="121" name="Google Shape;121;p25"/>
          <p:cNvGrpSpPr/>
          <p:nvPr/>
        </p:nvGrpSpPr>
        <p:grpSpPr>
          <a:xfrm>
            <a:off x="205413" y="904850"/>
            <a:ext cx="7149175" cy="8714700"/>
            <a:chOff x="217025" y="916300"/>
            <a:chExt cx="7149175" cy="8714700"/>
          </a:xfrm>
        </p:grpSpPr>
        <p:cxnSp>
          <p:nvCxnSpPr>
            <p:cNvPr id="122" name="Google Shape;122;p25"/>
            <p:cNvCxnSpPr/>
            <p:nvPr/>
          </p:nvCxnSpPr>
          <p:spPr>
            <a:xfrm>
              <a:off x="217025" y="916300"/>
              <a:ext cx="7132500" cy="0"/>
            </a:xfrm>
            <a:prstGeom prst="straightConnector1">
              <a:avLst/>
            </a:prstGeom>
            <a:noFill/>
            <a:ln cap="flat" cmpd="sng" w="19050">
              <a:solidFill>
                <a:schemeClr val="accent3"/>
              </a:solidFill>
              <a:prstDash val="solid"/>
              <a:round/>
              <a:headEnd len="med" w="med" type="none"/>
              <a:tailEnd len="med" w="med" type="none"/>
            </a:ln>
          </p:spPr>
        </p:cxnSp>
        <p:cxnSp>
          <p:nvCxnSpPr>
            <p:cNvPr id="123" name="Google Shape;123;p25"/>
            <p:cNvCxnSpPr/>
            <p:nvPr/>
          </p:nvCxnSpPr>
          <p:spPr>
            <a:xfrm>
              <a:off x="222600" y="916300"/>
              <a:ext cx="0" cy="8683200"/>
            </a:xfrm>
            <a:prstGeom prst="straightConnector1">
              <a:avLst/>
            </a:prstGeom>
            <a:noFill/>
            <a:ln cap="flat" cmpd="sng" w="19050">
              <a:solidFill>
                <a:schemeClr val="accent3"/>
              </a:solidFill>
              <a:prstDash val="solid"/>
              <a:round/>
              <a:headEnd len="med" w="med" type="none"/>
              <a:tailEnd len="med" w="med" type="none"/>
            </a:ln>
          </p:spPr>
        </p:cxnSp>
        <p:cxnSp>
          <p:nvCxnSpPr>
            <p:cNvPr id="124" name="Google Shape;124;p25"/>
            <p:cNvCxnSpPr/>
            <p:nvPr/>
          </p:nvCxnSpPr>
          <p:spPr>
            <a:xfrm>
              <a:off x="7366200" y="916300"/>
              <a:ext cx="0" cy="8714700"/>
            </a:xfrm>
            <a:prstGeom prst="straightConnector1">
              <a:avLst/>
            </a:prstGeom>
            <a:noFill/>
            <a:ln cap="flat" cmpd="sng" w="19050">
              <a:solidFill>
                <a:schemeClr val="accent3"/>
              </a:solidFill>
              <a:prstDash val="solid"/>
              <a:round/>
              <a:headEnd len="med" w="med" type="none"/>
              <a:tailEnd len="med" w="med" type="none"/>
            </a:ln>
          </p:spPr>
        </p:cxnSp>
        <p:cxnSp>
          <p:nvCxnSpPr>
            <p:cNvPr id="125" name="Google Shape;125;p25"/>
            <p:cNvCxnSpPr/>
            <p:nvPr/>
          </p:nvCxnSpPr>
          <p:spPr>
            <a:xfrm>
              <a:off x="229425" y="9608078"/>
              <a:ext cx="7132500" cy="0"/>
            </a:xfrm>
            <a:prstGeom prst="straightConnector1">
              <a:avLst/>
            </a:prstGeom>
            <a:noFill/>
            <a:ln cap="flat" cmpd="sng" w="19050">
              <a:solidFill>
                <a:schemeClr val="accent3"/>
              </a:solidFill>
              <a:prstDash val="solid"/>
              <a:round/>
              <a:headEnd len="med" w="med" type="none"/>
              <a:tailEnd len="med" w="med" type="none"/>
            </a:ln>
          </p:spPr>
        </p:cxnSp>
      </p:grpSp>
      <p:cxnSp>
        <p:nvCxnSpPr>
          <p:cNvPr id="126" name="Google Shape;126;p25"/>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127" name="Google Shape;127;p25"/>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lgn="ctr">
              <a:buNone/>
              <a:defRPr b="1" sz="1700">
                <a:solidFill>
                  <a:schemeClr val="lt1"/>
                </a:solidFill>
                <a:latin typeface="Mada"/>
                <a:ea typeface="Mada"/>
                <a:cs typeface="Mada"/>
                <a:sym typeface="Mada"/>
              </a:defRPr>
            </a:lvl1pPr>
            <a:lvl2pPr lvl="1" rtl="0" algn="ctr">
              <a:buNone/>
              <a:defRPr b="1" sz="1700">
                <a:solidFill>
                  <a:schemeClr val="lt1"/>
                </a:solidFill>
                <a:latin typeface="Mada"/>
                <a:ea typeface="Mada"/>
                <a:cs typeface="Mada"/>
                <a:sym typeface="Mada"/>
              </a:defRPr>
            </a:lvl2pPr>
            <a:lvl3pPr lvl="2" rtl="0" algn="ctr">
              <a:buNone/>
              <a:defRPr b="1" sz="1700">
                <a:solidFill>
                  <a:schemeClr val="lt1"/>
                </a:solidFill>
                <a:latin typeface="Mada"/>
                <a:ea typeface="Mada"/>
                <a:cs typeface="Mada"/>
                <a:sym typeface="Mada"/>
              </a:defRPr>
            </a:lvl3pPr>
            <a:lvl4pPr lvl="3" rtl="0" algn="ctr">
              <a:buNone/>
              <a:defRPr b="1" sz="1700">
                <a:solidFill>
                  <a:schemeClr val="lt1"/>
                </a:solidFill>
                <a:latin typeface="Mada"/>
                <a:ea typeface="Mada"/>
                <a:cs typeface="Mada"/>
                <a:sym typeface="Mada"/>
              </a:defRPr>
            </a:lvl4pPr>
            <a:lvl5pPr lvl="4" rtl="0" algn="ctr">
              <a:buNone/>
              <a:defRPr b="1" sz="1700">
                <a:solidFill>
                  <a:schemeClr val="lt1"/>
                </a:solidFill>
                <a:latin typeface="Mada"/>
                <a:ea typeface="Mada"/>
                <a:cs typeface="Mada"/>
                <a:sym typeface="Mada"/>
              </a:defRPr>
            </a:lvl5pPr>
            <a:lvl6pPr lvl="5" rtl="0" algn="ctr">
              <a:buNone/>
              <a:defRPr b="1" sz="1700">
                <a:solidFill>
                  <a:schemeClr val="lt1"/>
                </a:solidFill>
                <a:latin typeface="Mada"/>
                <a:ea typeface="Mada"/>
                <a:cs typeface="Mada"/>
                <a:sym typeface="Mada"/>
              </a:defRPr>
            </a:lvl6pPr>
            <a:lvl7pPr lvl="6" rtl="0" algn="ctr">
              <a:buNone/>
              <a:defRPr b="1" sz="1700">
                <a:solidFill>
                  <a:schemeClr val="lt1"/>
                </a:solidFill>
                <a:latin typeface="Mada"/>
                <a:ea typeface="Mada"/>
                <a:cs typeface="Mada"/>
                <a:sym typeface="Mada"/>
              </a:defRPr>
            </a:lvl7pPr>
            <a:lvl8pPr lvl="7" rtl="0" algn="ctr">
              <a:buNone/>
              <a:defRPr b="1" sz="1700">
                <a:solidFill>
                  <a:schemeClr val="lt1"/>
                </a:solidFill>
                <a:latin typeface="Mada"/>
                <a:ea typeface="Mada"/>
                <a:cs typeface="Mada"/>
                <a:sym typeface="Mada"/>
              </a:defRPr>
            </a:lvl8pPr>
            <a:lvl9pPr lvl="8" rtl="0" algn="ctr">
              <a:buNone/>
              <a:defRPr b="1" sz="1700">
                <a:solidFill>
                  <a:schemeClr val="lt1"/>
                </a:solidFill>
                <a:latin typeface="Mada"/>
                <a:ea typeface="Mada"/>
                <a:cs typeface="Mada"/>
                <a:sym typeface="Mada"/>
              </a:defRPr>
            </a:lvl9pPr>
          </a:lstStyle>
          <a:p>
            <a:pPr indent="0" lvl="0" marL="0" rtl="0" algn="ct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شرح 1">
  <p:cSld name="CAPTION_ONLY_1">
    <p:spTree>
      <p:nvGrpSpPr>
        <p:cNvPr id="128" name="Shape 128"/>
        <p:cNvGrpSpPr/>
        <p:nvPr/>
      </p:nvGrpSpPr>
      <p:grpSpPr>
        <a:xfrm>
          <a:off x="0" y="0"/>
          <a:ext cx="0" cy="0"/>
          <a:chOff x="0" y="0"/>
          <a:chExt cx="0" cy="0"/>
        </a:xfrm>
      </p:grpSpPr>
      <p:cxnSp>
        <p:nvCxnSpPr>
          <p:cNvPr id="129" name="Google Shape;129;p26"/>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130" name="Google Shape;130;p26"/>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Summary</a:t>
            </a:r>
            <a:endParaRPr b="1" sz="2600">
              <a:latin typeface="Mada"/>
              <a:ea typeface="Mada"/>
              <a:cs typeface="Mada"/>
              <a:sym typeface="Mada"/>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_POINT_2">
  <p:cSld name="MAIN_POINT_2">
    <p:spTree>
      <p:nvGrpSpPr>
        <p:cNvPr id="131" name="Shape 131"/>
        <p:cNvGrpSpPr/>
        <p:nvPr/>
      </p:nvGrpSpPr>
      <p:grpSpPr>
        <a:xfrm>
          <a:off x="0" y="0"/>
          <a:ext cx="0" cy="0"/>
          <a:chOff x="0" y="0"/>
          <a:chExt cx="0" cy="0"/>
        </a:xfrm>
      </p:grpSpPr>
      <p:sp>
        <p:nvSpPr>
          <p:cNvPr id="132" name="Google Shape;132;p27"/>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133" name="Google Shape;133;p27"/>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cxnSp>
        <p:nvCxnSpPr>
          <p:cNvPr id="134" name="Google Shape;134;p27"/>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135" name="Google Shape;135;p27"/>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0" name="Shape 140"/>
        <p:cNvGrpSpPr/>
        <p:nvPr/>
      </p:nvGrpSpPr>
      <p:grpSpPr>
        <a:xfrm>
          <a:off x="0" y="0"/>
          <a:ext cx="0" cy="0"/>
          <a:chOff x="0" y="0"/>
          <a:chExt cx="0" cy="0"/>
        </a:xfrm>
      </p:grpSpPr>
      <p:sp>
        <p:nvSpPr>
          <p:cNvPr id="141" name="Google Shape;141;p29"/>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rtl="0">
              <a:buNone/>
              <a:defRPr sz="2500">
                <a:latin typeface="Alegreya"/>
                <a:ea typeface="Alegreya"/>
                <a:cs typeface="Alegreya"/>
                <a:sym typeface="Alegreya"/>
              </a:defRPr>
            </a:lvl1pPr>
            <a:lvl2pPr lvl="1" rtl="0">
              <a:buNone/>
              <a:defRPr sz="2500">
                <a:latin typeface="Alegreya"/>
                <a:ea typeface="Alegreya"/>
                <a:cs typeface="Alegreya"/>
                <a:sym typeface="Alegreya"/>
              </a:defRPr>
            </a:lvl2pPr>
            <a:lvl3pPr lvl="2" rtl="0">
              <a:buNone/>
              <a:defRPr sz="2500">
                <a:latin typeface="Alegreya"/>
                <a:ea typeface="Alegreya"/>
                <a:cs typeface="Alegreya"/>
                <a:sym typeface="Alegreya"/>
              </a:defRPr>
            </a:lvl3pPr>
            <a:lvl4pPr lvl="3" rtl="0">
              <a:buNone/>
              <a:defRPr sz="2500">
                <a:latin typeface="Alegreya"/>
                <a:ea typeface="Alegreya"/>
                <a:cs typeface="Alegreya"/>
                <a:sym typeface="Alegreya"/>
              </a:defRPr>
            </a:lvl4pPr>
            <a:lvl5pPr lvl="4" rtl="0">
              <a:buNone/>
              <a:defRPr sz="2500">
                <a:latin typeface="Alegreya"/>
                <a:ea typeface="Alegreya"/>
                <a:cs typeface="Alegreya"/>
                <a:sym typeface="Alegreya"/>
              </a:defRPr>
            </a:lvl5pPr>
            <a:lvl6pPr lvl="5" rtl="0">
              <a:buNone/>
              <a:defRPr sz="2500">
                <a:latin typeface="Alegreya"/>
                <a:ea typeface="Alegreya"/>
                <a:cs typeface="Alegreya"/>
                <a:sym typeface="Alegreya"/>
              </a:defRPr>
            </a:lvl6pPr>
            <a:lvl7pPr lvl="6" rtl="0">
              <a:buNone/>
              <a:defRPr sz="2500">
                <a:latin typeface="Alegreya"/>
                <a:ea typeface="Alegreya"/>
                <a:cs typeface="Alegreya"/>
                <a:sym typeface="Alegreya"/>
              </a:defRPr>
            </a:lvl7pPr>
            <a:lvl8pPr lvl="7" rtl="0">
              <a:buNone/>
              <a:defRPr sz="2500">
                <a:latin typeface="Alegreya"/>
                <a:ea typeface="Alegreya"/>
                <a:cs typeface="Alegreya"/>
                <a:sym typeface="Alegreya"/>
              </a:defRPr>
            </a:lvl8pPr>
            <a:lvl9pPr lvl="8" rtl="0">
              <a:buNone/>
              <a:defRPr sz="2500">
                <a:latin typeface="Alegreya"/>
                <a:ea typeface="Alegreya"/>
                <a:cs typeface="Alegreya"/>
                <a:sym typeface="Alegreya"/>
              </a:defRPr>
            </a:lvl9pPr>
          </a:lstStyle>
          <a:p>
            <a:pPr indent="0" lvl="0" marL="0" rtl="0" algn="r">
              <a:spcBef>
                <a:spcPts val="0"/>
              </a:spcBef>
              <a:spcAft>
                <a:spcPts val="0"/>
              </a:spcAft>
              <a:buNone/>
            </a:pPr>
            <a:fld id="{00000000-1234-1234-1234-123412341234}" type="slidenum">
              <a:rPr lang="ar"/>
              <a:t>‹#›</a:t>
            </a:fld>
            <a:endParaRPr/>
          </a:p>
        </p:txBody>
      </p:sp>
      <p:sp>
        <p:nvSpPr>
          <p:cNvPr id="142" name="Google Shape;142;p29"/>
          <p:cNvSpPr/>
          <p:nvPr/>
        </p:nvSpPr>
        <p:spPr>
          <a:xfrm rot="-10799591">
            <a:off x="1747" y="382"/>
            <a:ext cx="7556400" cy="396000"/>
          </a:xfrm>
          <a:prstGeom prst="snip2SameRect">
            <a:avLst>
              <a:gd fmla="val 50000" name="adj1"/>
              <a:gd fmla="val 0" name="adj2"/>
            </a:avLst>
          </a:prstGeom>
          <a:solidFill>
            <a:srgbClr val="543948"/>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latin typeface="Alegreya"/>
              <a:ea typeface="Alegreya"/>
              <a:cs typeface="Alegreya"/>
              <a:sym typeface="Alegreya"/>
            </a:endParaRPr>
          </a:p>
        </p:txBody>
      </p:sp>
      <p:sp>
        <p:nvSpPr>
          <p:cNvPr id="143" name="Google Shape;143;p29"/>
          <p:cNvSpPr/>
          <p:nvPr/>
        </p:nvSpPr>
        <p:spPr>
          <a:xfrm>
            <a:off x="-95250" y="847725"/>
            <a:ext cx="1677000" cy="503700"/>
          </a:xfrm>
          <a:prstGeom prst="roundRect">
            <a:avLst>
              <a:gd fmla="val 16667" name="adj"/>
            </a:avLst>
          </a:prstGeom>
          <a:solidFill>
            <a:srgbClr val="9867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2"/>
              </a:solidFill>
              <a:latin typeface="Alegreya"/>
              <a:ea typeface="Alegreya"/>
              <a:cs typeface="Alegreya"/>
              <a:sym typeface="Alegreya"/>
            </a:endParaRPr>
          </a:p>
        </p:txBody>
      </p:sp>
      <p:sp>
        <p:nvSpPr>
          <p:cNvPr id="144" name="Google Shape;144;p29"/>
          <p:cNvSpPr/>
          <p:nvPr/>
        </p:nvSpPr>
        <p:spPr>
          <a:xfrm>
            <a:off x="-95252" y="1566127"/>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legreya"/>
              <a:ea typeface="Alegreya"/>
              <a:cs typeface="Alegreya"/>
              <a:sym typeface="Alegreya"/>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5" name="Shape 145"/>
        <p:cNvGrpSpPr/>
        <p:nvPr/>
      </p:nvGrpSpPr>
      <p:grpSpPr>
        <a:xfrm>
          <a:off x="0" y="0"/>
          <a:ext cx="0" cy="0"/>
          <a:chOff x="0" y="0"/>
          <a:chExt cx="0" cy="0"/>
        </a:xfrm>
      </p:grpSpPr>
      <p:sp>
        <p:nvSpPr>
          <p:cNvPr id="146" name="Google Shape;146;p30"/>
          <p:cNvSpPr/>
          <p:nvPr/>
        </p:nvSpPr>
        <p:spPr>
          <a:xfrm>
            <a:off x="7106400" y="0"/>
            <a:ext cx="453600" cy="562200"/>
          </a:xfrm>
          <a:prstGeom prst="rect">
            <a:avLst/>
          </a:prstGeom>
          <a:solidFill>
            <a:srgbClr val="B4A7D6"/>
          </a:solidFill>
          <a:ln cap="flat" cmpd="sng" w="9525">
            <a:solidFill>
              <a:srgbClr val="B4A7D6"/>
            </a:solidFill>
            <a:prstDash val="solid"/>
            <a:round/>
            <a:headEnd len="sm" w="sm" type="none"/>
            <a:tailEnd len="sm" w="sm" type="none"/>
          </a:ln>
        </p:spPr>
        <p:txBody>
          <a:bodyPr anchorCtr="0" anchor="ctr" bIns="232875" lIns="232875" spcFirstLastPara="1" rIns="232875" wrap="square" tIns="232875">
            <a:noAutofit/>
          </a:bodyPr>
          <a:lstStyle/>
          <a:p>
            <a:pPr indent="0" lvl="0" marL="0" rtl="0" algn="l">
              <a:spcBef>
                <a:spcPts val="0"/>
              </a:spcBef>
              <a:spcAft>
                <a:spcPts val="0"/>
              </a:spcAft>
              <a:buNone/>
            </a:pPr>
            <a:r>
              <a:t/>
            </a:r>
            <a:endParaRPr sz="3800">
              <a:solidFill>
                <a:srgbClr val="FFFFFF"/>
              </a:solidFill>
              <a:latin typeface="Alegreya Regular"/>
              <a:ea typeface="Alegreya Regular"/>
              <a:cs typeface="Alegreya Regular"/>
              <a:sym typeface="Alegreya Regular"/>
            </a:endParaRPr>
          </a:p>
        </p:txBody>
      </p:sp>
      <p:sp>
        <p:nvSpPr>
          <p:cNvPr id="147" name="Google Shape;147;p30"/>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Alegreya"/>
                <a:ea typeface="Alegreya"/>
                <a:cs typeface="Alegreya"/>
                <a:sym typeface="Alegreya"/>
              </a:defRPr>
            </a:lvl1pPr>
            <a:lvl2pPr lvl="1" rtl="0">
              <a:buNone/>
              <a:defRPr b="1" sz="1400">
                <a:solidFill>
                  <a:schemeClr val="lt1"/>
                </a:solidFill>
                <a:latin typeface="Alegreya"/>
                <a:ea typeface="Alegreya"/>
                <a:cs typeface="Alegreya"/>
                <a:sym typeface="Alegreya"/>
              </a:defRPr>
            </a:lvl2pPr>
            <a:lvl3pPr lvl="2" rtl="0">
              <a:buNone/>
              <a:defRPr b="1" sz="1400">
                <a:solidFill>
                  <a:schemeClr val="lt1"/>
                </a:solidFill>
                <a:latin typeface="Alegreya"/>
                <a:ea typeface="Alegreya"/>
                <a:cs typeface="Alegreya"/>
                <a:sym typeface="Alegreya"/>
              </a:defRPr>
            </a:lvl3pPr>
            <a:lvl4pPr lvl="3" rtl="0">
              <a:buNone/>
              <a:defRPr b="1" sz="1400">
                <a:solidFill>
                  <a:schemeClr val="lt1"/>
                </a:solidFill>
                <a:latin typeface="Alegreya"/>
                <a:ea typeface="Alegreya"/>
                <a:cs typeface="Alegreya"/>
                <a:sym typeface="Alegreya"/>
              </a:defRPr>
            </a:lvl4pPr>
            <a:lvl5pPr lvl="4" rtl="0">
              <a:buNone/>
              <a:defRPr b="1" sz="1400">
                <a:solidFill>
                  <a:schemeClr val="lt1"/>
                </a:solidFill>
                <a:latin typeface="Alegreya"/>
                <a:ea typeface="Alegreya"/>
                <a:cs typeface="Alegreya"/>
                <a:sym typeface="Alegreya"/>
              </a:defRPr>
            </a:lvl5pPr>
            <a:lvl6pPr lvl="5" rtl="0">
              <a:buNone/>
              <a:defRPr b="1" sz="1400">
                <a:solidFill>
                  <a:schemeClr val="lt1"/>
                </a:solidFill>
                <a:latin typeface="Alegreya"/>
                <a:ea typeface="Alegreya"/>
                <a:cs typeface="Alegreya"/>
                <a:sym typeface="Alegreya"/>
              </a:defRPr>
            </a:lvl6pPr>
            <a:lvl7pPr lvl="6" rtl="0">
              <a:buNone/>
              <a:defRPr b="1" sz="1400">
                <a:solidFill>
                  <a:schemeClr val="lt1"/>
                </a:solidFill>
                <a:latin typeface="Alegreya"/>
                <a:ea typeface="Alegreya"/>
                <a:cs typeface="Alegreya"/>
                <a:sym typeface="Alegreya"/>
              </a:defRPr>
            </a:lvl7pPr>
            <a:lvl8pPr lvl="7" rtl="0">
              <a:buNone/>
              <a:defRPr b="1" sz="1400">
                <a:solidFill>
                  <a:schemeClr val="lt1"/>
                </a:solidFill>
                <a:latin typeface="Alegreya"/>
                <a:ea typeface="Alegreya"/>
                <a:cs typeface="Alegreya"/>
                <a:sym typeface="Alegreya"/>
              </a:defRPr>
            </a:lvl8pPr>
            <a:lvl9pPr lvl="8" rtl="0">
              <a:buNone/>
              <a:defRPr b="1" sz="1400">
                <a:solidFill>
                  <a:schemeClr val="lt1"/>
                </a:solidFill>
                <a:latin typeface="Alegreya"/>
                <a:ea typeface="Alegreya"/>
                <a:cs typeface="Alegreya"/>
                <a:sym typeface="Alegreya"/>
              </a:defRPr>
            </a:lvl9pPr>
          </a:lstStyle>
          <a:p>
            <a:pPr indent="0" lvl="0" marL="0" rtl="0" algn="r">
              <a:spcBef>
                <a:spcPts val="0"/>
              </a:spcBef>
              <a:spcAft>
                <a:spcPts val="0"/>
              </a:spcAft>
              <a:buNone/>
            </a:pPr>
            <a:fld id="{00000000-1234-1234-1234-123412341234}" type="slidenum">
              <a:rPr lang="ar"/>
              <a:t>‹#›</a:t>
            </a:fld>
            <a:endParaRPr/>
          </a:p>
        </p:txBody>
      </p:sp>
      <p:cxnSp>
        <p:nvCxnSpPr>
          <p:cNvPr id="148" name="Google Shape;148;p30"/>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9" name="Shape 149"/>
        <p:cNvGrpSpPr/>
        <p:nvPr/>
      </p:nvGrpSpPr>
      <p:grpSpPr>
        <a:xfrm>
          <a:off x="0" y="0"/>
          <a:ext cx="0" cy="0"/>
          <a:chOff x="0" y="0"/>
          <a:chExt cx="0" cy="0"/>
        </a:xfrm>
      </p:grpSpPr>
      <p:sp>
        <p:nvSpPr>
          <p:cNvPr id="150" name="Google Shape;150;p31"/>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151" name="Google Shape;151;p31"/>
          <p:cNvSpPr txBox="1"/>
          <p:nvPr>
            <p:ph idx="1" type="body"/>
          </p:nvPr>
        </p:nvSpPr>
        <p:spPr>
          <a:xfrm>
            <a:off x="257705" y="2395696"/>
            <a:ext cx="7044900" cy="7102200"/>
          </a:xfrm>
          <a:prstGeom prst="rect">
            <a:avLst/>
          </a:prstGeom>
        </p:spPr>
        <p:txBody>
          <a:bodyPr anchorCtr="0" anchor="t" bIns="111700" lIns="111700" spcFirstLastPara="1" rIns="111700" wrap="square" tIns="111700">
            <a:noAutofit/>
          </a:bodyPr>
          <a:lstStyle>
            <a:lvl1pPr indent="-374650" lvl="0" marL="457200" rtl="0">
              <a:spcBef>
                <a:spcPts val="0"/>
              </a:spcBef>
              <a:spcAft>
                <a:spcPts val="0"/>
              </a:spcAft>
              <a:buSzPts val="2300"/>
              <a:buChar char="●"/>
              <a:defRPr/>
            </a:lvl1pPr>
            <a:lvl2pPr indent="-342900" lvl="1" marL="914400" rtl="0">
              <a:spcBef>
                <a:spcPts val="2000"/>
              </a:spcBef>
              <a:spcAft>
                <a:spcPts val="0"/>
              </a:spcAft>
              <a:buSzPts val="1800"/>
              <a:buChar char="○"/>
              <a:defRPr/>
            </a:lvl2pPr>
            <a:lvl3pPr indent="-342900" lvl="2" marL="1371600" rtl="0">
              <a:spcBef>
                <a:spcPts val="2000"/>
              </a:spcBef>
              <a:spcAft>
                <a:spcPts val="0"/>
              </a:spcAft>
              <a:buSzPts val="1800"/>
              <a:buChar char="■"/>
              <a:defRPr/>
            </a:lvl3pPr>
            <a:lvl4pPr indent="-342900" lvl="3" marL="1828800" rtl="0">
              <a:spcBef>
                <a:spcPts val="2000"/>
              </a:spcBef>
              <a:spcAft>
                <a:spcPts val="0"/>
              </a:spcAft>
              <a:buSzPts val="1800"/>
              <a:buChar char="●"/>
              <a:defRPr/>
            </a:lvl4pPr>
            <a:lvl5pPr indent="-342900" lvl="4" marL="2286000" rtl="0">
              <a:spcBef>
                <a:spcPts val="2000"/>
              </a:spcBef>
              <a:spcAft>
                <a:spcPts val="0"/>
              </a:spcAft>
              <a:buSzPts val="1800"/>
              <a:buChar char="○"/>
              <a:defRPr/>
            </a:lvl5pPr>
            <a:lvl6pPr indent="-342900" lvl="5" marL="2743200" rtl="0">
              <a:spcBef>
                <a:spcPts val="2000"/>
              </a:spcBef>
              <a:spcAft>
                <a:spcPts val="0"/>
              </a:spcAft>
              <a:buSzPts val="1800"/>
              <a:buChar char="■"/>
              <a:defRPr/>
            </a:lvl6pPr>
            <a:lvl7pPr indent="-342900" lvl="6" marL="3200400" rtl="0">
              <a:spcBef>
                <a:spcPts val="2000"/>
              </a:spcBef>
              <a:spcAft>
                <a:spcPts val="0"/>
              </a:spcAft>
              <a:buSzPts val="1800"/>
              <a:buChar char="●"/>
              <a:defRPr/>
            </a:lvl7pPr>
            <a:lvl8pPr indent="-342900" lvl="7" marL="3657600" rtl="0">
              <a:spcBef>
                <a:spcPts val="2000"/>
              </a:spcBef>
              <a:spcAft>
                <a:spcPts val="0"/>
              </a:spcAft>
              <a:buSzPts val="1800"/>
              <a:buChar char="○"/>
              <a:defRPr/>
            </a:lvl8pPr>
            <a:lvl9pPr indent="-342900" lvl="8" marL="4114800" rtl="0">
              <a:spcBef>
                <a:spcPts val="2000"/>
              </a:spcBef>
              <a:spcAft>
                <a:spcPts val="2000"/>
              </a:spcAft>
              <a:buSzPts val="1800"/>
              <a:buChar char="■"/>
              <a:defRPr/>
            </a:lvl9pPr>
          </a:lstStyle>
          <a:p/>
        </p:txBody>
      </p:sp>
      <p:sp>
        <p:nvSpPr>
          <p:cNvPr id="152" name="Google Shape;152;p31"/>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53" name="Shape 153"/>
        <p:cNvGrpSpPr/>
        <p:nvPr/>
      </p:nvGrpSpPr>
      <p:grpSpPr>
        <a:xfrm>
          <a:off x="0" y="0"/>
          <a:ext cx="0" cy="0"/>
          <a:chOff x="0" y="0"/>
          <a:chExt cx="0" cy="0"/>
        </a:xfrm>
      </p:grpSpPr>
      <p:sp>
        <p:nvSpPr>
          <p:cNvPr id="154" name="Google Shape;154;p32"/>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155" name="Google Shape;155;p32"/>
          <p:cNvSpPr txBox="1"/>
          <p:nvPr>
            <p:ph idx="1" type="body"/>
          </p:nvPr>
        </p:nvSpPr>
        <p:spPr>
          <a:xfrm>
            <a:off x="257705" y="2395696"/>
            <a:ext cx="3307200" cy="7102200"/>
          </a:xfrm>
          <a:prstGeom prst="rect">
            <a:avLst/>
          </a:prstGeom>
        </p:spPr>
        <p:txBody>
          <a:bodyPr anchorCtr="0" anchor="t" bIns="111700" lIns="111700" spcFirstLastPara="1" rIns="111700" wrap="square" tIns="111700">
            <a:noAutofit/>
          </a:bodyPr>
          <a:lstStyle>
            <a:lvl1pPr indent="-342900" lvl="0" marL="457200" rtl="0">
              <a:spcBef>
                <a:spcPts val="0"/>
              </a:spcBef>
              <a:spcAft>
                <a:spcPts val="0"/>
              </a:spcAft>
              <a:buSzPts val="1800"/>
              <a:buChar char="●"/>
              <a:defRPr sz="1800"/>
            </a:lvl1pPr>
            <a:lvl2pPr indent="-323850" lvl="1" marL="914400" rtl="0">
              <a:spcBef>
                <a:spcPts val="2000"/>
              </a:spcBef>
              <a:spcAft>
                <a:spcPts val="0"/>
              </a:spcAft>
              <a:buSzPts val="1500"/>
              <a:buChar char="○"/>
              <a:defRPr sz="1500"/>
            </a:lvl2pPr>
            <a:lvl3pPr indent="-323850" lvl="2" marL="1371600" rtl="0">
              <a:spcBef>
                <a:spcPts val="2000"/>
              </a:spcBef>
              <a:spcAft>
                <a:spcPts val="0"/>
              </a:spcAft>
              <a:buSzPts val="1500"/>
              <a:buChar char="■"/>
              <a:defRPr sz="1500"/>
            </a:lvl3pPr>
            <a:lvl4pPr indent="-323850" lvl="3" marL="1828800" rtl="0">
              <a:spcBef>
                <a:spcPts val="2000"/>
              </a:spcBef>
              <a:spcAft>
                <a:spcPts val="0"/>
              </a:spcAft>
              <a:buSzPts val="1500"/>
              <a:buChar char="●"/>
              <a:defRPr sz="1500"/>
            </a:lvl4pPr>
            <a:lvl5pPr indent="-323850" lvl="4" marL="2286000" rtl="0">
              <a:spcBef>
                <a:spcPts val="2000"/>
              </a:spcBef>
              <a:spcAft>
                <a:spcPts val="0"/>
              </a:spcAft>
              <a:buSzPts val="1500"/>
              <a:buChar char="○"/>
              <a:defRPr sz="1500"/>
            </a:lvl5pPr>
            <a:lvl6pPr indent="-323850" lvl="5" marL="2743200" rtl="0">
              <a:spcBef>
                <a:spcPts val="2000"/>
              </a:spcBef>
              <a:spcAft>
                <a:spcPts val="0"/>
              </a:spcAft>
              <a:buSzPts val="1500"/>
              <a:buChar char="■"/>
              <a:defRPr sz="1500"/>
            </a:lvl6pPr>
            <a:lvl7pPr indent="-323850" lvl="6" marL="3200400" rtl="0">
              <a:spcBef>
                <a:spcPts val="2000"/>
              </a:spcBef>
              <a:spcAft>
                <a:spcPts val="0"/>
              </a:spcAft>
              <a:buSzPts val="1500"/>
              <a:buChar char="●"/>
              <a:defRPr sz="1500"/>
            </a:lvl7pPr>
            <a:lvl8pPr indent="-323850" lvl="7" marL="3657600" rtl="0">
              <a:spcBef>
                <a:spcPts val="2000"/>
              </a:spcBef>
              <a:spcAft>
                <a:spcPts val="0"/>
              </a:spcAft>
              <a:buSzPts val="1500"/>
              <a:buChar char="○"/>
              <a:defRPr sz="1500"/>
            </a:lvl8pPr>
            <a:lvl9pPr indent="-323850" lvl="8" marL="4114800" rtl="0">
              <a:spcBef>
                <a:spcPts val="2000"/>
              </a:spcBef>
              <a:spcAft>
                <a:spcPts val="2000"/>
              </a:spcAft>
              <a:buSzPts val="1500"/>
              <a:buChar char="■"/>
              <a:defRPr sz="1500"/>
            </a:lvl9pPr>
          </a:lstStyle>
          <a:p/>
        </p:txBody>
      </p:sp>
      <p:sp>
        <p:nvSpPr>
          <p:cNvPr id="156" name="Google Shape;156;p32"/>
          <p:cNvSpPr txBox="1"/>
          <p:nvPr>
            <p:ph idx="2" type="body"/>
          </p:nvPr>
        </p:nvSpPr>
        <p:spPr>
          <a:xfrm>
            <a:off x="3995291" y="2395696"/>
            <a:ext cx="3307200" cy="7102200"/>
          </a:xfrm>
          <a:prstGeom prst="rect">
            <a:avLst/>
          </a:prstGeom>
        </p:spPr>
        <p:txBody>
          <a:bodyPr anchorCtr="0" anchor="t" bIns="111700" lIns="111700" spcFirstLastPara="1" rIns="111700" wrap="square" tIns="111700">
            <a:noAutofit/>
          </a:bodyPr>
          <a:lstStyle>
            <a:lvl1pPr indent="-342900" lvl="0" marL="457200" rtl="0">
              <a:spcBef>
                <a:spcPts val="0"/>
              </a:spcBef>
              <a:spcAft>
                <a:spcPts val="0"/>
              </a:spcAft>
              <a:buSzPts val="1800"/>
              <a:buChar char="●"/>
              <a:defRPr sz="1800"/>
            </a:lvl1pPr>
            <a:lvl2pPr indent="-323850" lvl="1" marL="914400" rtl="0">
              <a:spcBef>
                <a:spcPts val="2000"/>
              </a:spcBef>
              <a:spcAft>
                <a:spcPts val="0"/>
              </a:spcAft>
              <a:buSzPts val="1500"/>
              <a:buChar char="○"/>
              <a:defRPr sz="1500"/>
            </a:lvl2pPr>
            <a:lvl3pPr indent="-323850" lvl="2" marL="1371600" rtl="0">
              <a:spcBef>
                <a:spcPts val="2000"/>
              </a:spcBef>
              <a:spcAft>
                <a:spcPts val="0"/>
              </a:spcAft>
              <a:buSzPts val="1500"/>
              <a:buChar char="■"/>
              <a:defRPr sz="1500"/>
            </a:lvl3pPr>
            <a:lvl4pPr indent="-323850" lvl="3" marL="1828800" rtl="0">
              <a:spcBef>
                <a:spcPts val="2000"/>
              </a:spcBef>
              <a:spcAft>
                <a:spcPts val="0"/>
              </a:spcAft>
              <a:buSzPts val="1500"/>
              <a:buChar char="●"/>
              <a:defRPr sz="1500"/>
            </a:lvl4pPr>
            <a:lvl5pPr indent="-323850" lvl="4" marL="2286000" rtl="0">
              <a:spcBef>
                <a:spcPts val="2000"/>
              </a:spcBef>
              <a:spcAft>
                <a:spcPts val="0"/>
              </a:spcAft>
              <a:buSzPts val="1500"/>
              <a:buChar char="○"/>
              <a:defRPr sz="1500"/>
            </a:lvl5pPr>
            <a:lvl6pPr indent="-323850" lvl="5" marL="2743200" rtl="0">
              <a:spcBef>
                <a:spcPts val="2000"/>
              </a:spcBef>
              <a:spcAft>
                <a:spcPts val="0"/>
              </a:spcAft>
              <a:buSzPts val="1500"/>
              <a:buChar char="■"/>
              <a:defRPr sz="1500"/>
            </a:lvl6pPr>
            <a:lvl7pPr indent="-323850" lvl="6" marL="3200400" rtl="0">
              <a:spcBef>
                <a:spcPts val="2000"/>
              </a:spcBef>
              <a:spcAft>
                <a:spcPts val="0"/>
              </a:spcAft>
              <a:buSzPts val="1500"/>
              <a:buChar char="●"/>
              <a:defRPr sz="1500"/>
            </a:lvl7pPr>
            <a:lvl8pPr indent="-323850" lvl="7" marL="3657600" rtl="0">
              <a:spcBef>
                <a:spcPts val="2000"/>
              </a:spcBef>
              <a:spcAft>
                <a:spcPts val="0"/>
              </a:spcAft>
              <a:buSzPts val="1500"/>
              <a:buChar char="○"/>
              <a:defRPr sz="1500"/>
            </a:lvl8pPr>
            <a:lvl9pPr indent="-323850" lvl="8" marL="4114800" rtl="0">
              <a:spcBef>
                <a:spcPts val="2000"/>
              </a:spcBef>
              <a:spcAft>
                <a:spcPts val="2000"/>
              </a:spcAft>
              <a:buSzPts val="1500"/>
              <a:buChar char="■"/>
              <a:defRPr sz="1500"/>
            </a:lvl9pPr>
          </a:lstStyle>
          <a:p/>
        </p:txBody>
      </p:sp>
      <p:sp>
        <p:nvSpPr>
          <p:cNvPr id="157" name="Google Shape;157;p32"/>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0" name="Google Shape;20;p4"/>
          <p:cNvSpPr txBox="1"/>
          <p:nvPr>
            <p:ph idx="1" type="body"/>
          </p:nvPr>
        </p:nvSpPr>
        <p:spPr>
          <a:xfrm>
            <a:off x="257705" y="2395696"/>
            <a:ext cx="7044900" cy="7102200"/>
          </a:xfrm>
          <a:prstGeom prst="rect">
            <a:avLst/>
          </a:prstGeom>
        </p:spPr>
        <p:txBody>
          <a:bodyPr anchorCtr="0" anchor="t" bIns="111700" lIns="111700" spcFirstLastPara="1" rIns="111700" wrap="square" tIns="111700">
            <a:noAutofit/>
          </a:bodyPr>
          <a:lstStyle>
            <a:lvl1pPr indent="-374650" lvl="0" marL="457200">
              <a:spcBef>
                <a:spcPts val="0"/>
              </a:spcBef>
              <a:spcAft>
                <a:spcPts val="0"/>
              </a:spcAft>
              <a:buSzPts val="2300"/>
              <a:buChar char="●"/>
              <a:defRPr/>
            </a:lvl1pPr>
            <a:lvl2pPr indent="-342900" lvl="1" marL="914400">
              <a:spcBef>
                <a:spcPts val="2000"/>
              </a:spcBef>
              <a:spcAft>
                <a:spcPts val="0"/>
              </a:spcAft>
              <a:buSzPts val="1800"/>
              <a:buChar char="○"/>
              <a:defRPr/>
            </a:lvl2pPr>
            <a:lvl3pPr indent="-342900" lvl="2" marL="1371600">
              <a:spcBef>
                <a:spcPts val="2000"/>
              </a:spcBef>
              <a:spcAft>
                <a:spcPts val="0"/>
              </a:spcAft>
              <a:buSzPts val="1800"/>
              <a:buChar char="■"/>
              <a:defRPr/>
            </a:lvl3pPr>
            <a:lvl4pPr indent="-342900" lvl="3" marL="1828800">
              <a:spcBef>
                <a:spcPts val="2000"/>
              </a:spcBef>
              <a:spcAft>
                <a:spcPts val="0"/>
              </a:spcAft>
              <a:buSzPts val="1800"/>
              <a:buChar char="●"/>
              <a:defRPr/>
            </a:lvl4pPr>
            <a:lvl5pPr indent="-342900" lvl="4" marL="2286000">
              <a:spcBef>
                <a:spcPts val="2000"/>
              </a:spcBef>
              <a:spcAft>
                <a:spcPts val="0"/>
              </a:spcAft>
              <a:buSzPts val="1800"/>
              <a:buChar char="○"/>
              <a:defRPr/>
            </a:lvl5pPr>
            <a:lvl6pPr indent="-342900" lvl="5" marL="2743200">
              <a:spcBef>
                <a:spcPts val="2000"/>
              </a:spcBef>
              <a:spcAft>
                <a:spcPts val="0"/>
              </a:spcAft>
              <a:buSzPts val="1800"/>
              <a:buChar char="■"/>
              <a:defRPr/>
            </a:lvl6pPr>
            <a:lvl7pPr indent="-342900" lvl="6" marL="3200400">
              <a:spcBef>
                <a:spcPts val="2000"/>
              </a:spcBef>
              <a:spcAft>
                <a:spcPts val="0"/>
              </a:spcAft>
              <a:buSzPts val="1800"/>
              <a:buChar char="●"/>
              <a:defRPr/>
            </a:lvl7pPr>
            <a:lvl8pPr indent="-342900" lvl="7" marL="3657600">
              <a:spcBef>
                <a:spcPts val="2000"/>
              </a:spcBef>
              <a:spcAft>
                <a:spcPts val="0"/>
              </a:spcAft>
              <a:buSzPts val="1800"/>
              <a:buChar char="○"/>
              <a:defRPr/>
            </a:lvl8pPr>
            <a:lvl9pPr indent="-342900" lvl="8" marL="4114800">
              <a:spcBef>
                <a:spcPts val="2000"/>
              </a:spcBef>
              <a:spcAft>
                <a:spcPts val="2000"/>
              </a:spcAft>
              <a:buSzPts val="1800"/>
              <a:buChar char="■"/>
              <a:defRPr/>
            </a:lvl9pPr>
          </a:lstStyle>
          <a:p/>
        </p:txBody>
      </p:sp>
      <p:sp>
        <p:nvSpPr>
          <p:cNvPr id="21" name="Google Shape;21;p4"/>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8" name="Shape 158"/>
        <p:cNvGrpSpPr/>
        <p:nvPr/>
      </p:nvGrpSpPr>
      <p:grpSpPr>
        <a:xfrm>
          <a:off x="0" y="0"/>
          <a:ext cx="0" cy="0"/>
          <a:chOff x="0" y="0"/>
          <a:chExt cx="0" cy="0"/>
        </a:xfrm>
      </p:grpSpPr>
      <p:sp>
        <p:nvSpPr>
          <p:cNvPr id="159" name="Google Shape;159;p33"/>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160" name="Google Shape;160;p33"/>
          <p:cNvSpPr txBox="1"/>
          <p:nvPr>
            <p:ph idx="12" type="sldNum"/>
          </p:nvPr>
        </p:nvSpPr>
        <p:spPr>
          <a:xfrm>
            <a:off x="7106400" y="2"/>
            <a:ext cx="453600" cy="562200"/>
          </a:xfrm>
          <a:prstGeom prst="rect">
            <a:avLst/>
          </a:prstGeom>
          <a:solidFill>
            <a:schemeClr val="accent1"/>
          </a:solidFill>
          <a:ln>
            <a:noFill/>
          </a:ln>
        </p:spPr>
        <p:txBody>
          <a:bodyPr anchorCtr="0" anchor="ctr" bIns="111700" lIns="111700" spcFirstLastPara="1" rIns="111700" wrap="square" tIns="111700">
            <a:noAutofit/>
          </a:bodyPr>
          <a:lstStyle>
            <a:lvl1pPr lvl="0" rtl="0">
              <a:buNone/>
              <a:defRPr b="1" sz="1400">
                <a:solidFill>
                  <a:schemeClr val="lt1"/>
                </a:solidFill>
                <a:latin typeface="Alegreya"/>
                <a:ea typeface="Alegreya"/>
                <a:cs typeface="Alegreya"/>
                <a:sym typeface="Alegreya"/>
              </a:defRPr>
            </a:lvl1pPr>
            <a:lvl2pPr lvl="1" rtl="0">
              <a:buNone/>
              <a:defRPr b="1" sz="1400">
                <a:solidFill>
                  <a:schemeClr val="lt1"/>
                </a:solidFill>
                <a:latin typeface="Alegreya"/>
                <a:ea typeface="Alegreya"/>
                <a:cs typeface="Alegreya"/>
                <a:sym typeface="Alegreya"/>
              </a:defRPr>
            </a:lvl2pPr>
            <a:lvl3pPr lvl="2" rtl="0">
              <a:buNone/>
              <a:defRPr b="1" sz="1400">
                <a:solidFill>
                  <a:schemeClr val="lt1"/>
                </a:solidFill>
                <a:latin typeface="Alegreya"/>
                <a:ea typeface="Alegreya"/>
                <a:cs typeface="Alegreya"/>
                <a:sym typeface="Alegreya"/>
              </a:defRPr>
            </a:lvl3pPr>
            <a:lvl4pPr lvl="3" rtl="0">
              <a:buNone/>
              <a:defRPr b="1" sz="1400">
                <a:solidFill>
                  <a:schemeClr val="lt1"/>
                </a:solidFill>
                <a:latin typeface="Alegreya"/>
                <a:ea typeface="Alegreya"/>
                <a:cs typeface="Alegreya"/>
                <a:sym typeface="Alegreya"/>
              </a:defRPr>
            </a:lvl4pPr>
            <a:lvl5pPr lvl="4" rtl="0">
              <a:buNone/>
              <a:defRPr b="1" sz="1400">
                <a:solidFill>
                  <a:schemeClr val="lt1"/>
                </a:solidFill>
                <a:latin typeface="Alegreya"/>
                <a:ea typeface="Alegreya"/>
                <a:cs typeface="Alegreya"/>
                <a:sym typeface="Alegreya"/>
              </a:defRPr>
            </a:lvl5pPr>
            <a:lvl6pPr lvl="5" rtl="0">
              <a:buNone/>
              <a:defRPr b="1" sz="1400">
                <a:solidFill>
                  <a:schemeClr val="lt1"/>
                </a:solidFill>
                <a:latin typeface="Alegreya"/>
                <a:ea typeface="Alegreya"/>
                <a:cs typeface="Alegreya"/>
                <a:sym typeface="Alegreya"/>
              </a:defRPr>
            </a:lvl6pPr>
            <a:lvl7pPr lvl="6" rtl="0">
              <a:buNone/>
              <a:defRPr b="1" sz="1400">
                <a:solidFill>
                  <a:schemeClr val="lt1"/>
                </a:solidFill>
                <a:latin typeface="Alegreya"/>
                <a:ea typeface="Alegreya"/>
                <a:cs typeface="Alegreya"/>
                <a:sym typeface="Alegreya"/>
              </a:defRPr>
            </a:lvl7pPr>
            <a:lvl8pPr lvl="7" rtl="0">
              <a:buNone/>
              <a:defRPr b="1" sz="1400">
                <a:solidFill>
                  <a:schemeClr val="lt1"/>
                </a:solidFill>
                <a:latin typeface="Alegreya"/>
                <a:ea typeface="Alegreya"/>
                <a:cs typeface="Alegreya"/>
                <a:sym typeface="Alegreya"/>
              </a:defRPr>
            </a:lvl8pPr>
            <a:lvl9pPr lvl="8" rtl="0">
              <a:buNone/>
              <a:defRPr b="1" sz="1400">
                <a:solidFill>
                  <a:schemeClr val="lt1"/>
                </a:solidFill>
                <a:latin typeface="Alegreya"/>
                <a:ea typeface="Alegreya"/>
                <a:cs typeface="Alegreya"/>
                <a:sym typeface="Alegreya"/>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61" name="Shape 161"/>
        <p:cNvGrpSpPr/>
        <p:nvPr/>
      </p:nvGrpSpPr>
      <p:grpSpPr>
        <a:xfrm>
          <a:off x="0" y="0"/>
          <a:ext cx="0" cy="0"/>
          <a:chOff x="0" y="0"/>
          <a:chExt cx="0" cy="0"/>
        </a:xfrm>
      </p:grpSpPr>
      <p:sp>
        <p:nvSpPr>
          <p:cNvPr id="162" name="Google Shape;162;p34"/>
          <p:cNvSpPr txBox="1"/>
          <p:nvPr>
            <p:ph type="title"/>
          </p:nvPr>
        </p:nvSpPr>
        <p:spPr>
          <a:xfrm>
            <a:off x="257705" y="1154948"/>
            <a:ext cx="2321400" cy="1570500"/>
          </a:xfrm>
          <a:prstGeom prst="rect">
            <a:avLst/>
          </a:prstGeom>
        </p:spPr>
        <p:txBody>
          <a:bodyPr anchorCtr="0" anchor="b" bIns="111700" lIns="111700" spcFirstLastPara="1" rIns="111700" wrap="square" tIns="111700">
            <a:noAutofit/>
          </a:bodyPr>
          <a:lstStyle>
            <a:lvl1pPr lvl="0" rtl="0">
              <a:spcBef>
                <a:spcPts val="0"/>
              </a:spcBef>
              <a:spcAft>
                <a:spcPts val="0"/>
              </a:spcAft>
              <a:buSzPts val="3100"/>
              <a:buNone/>
              <a:defRPr sz="3100"/>
            </a:lvl1pPr>
            <a:lvl2pPr lvl="1" rtl="0">
              <a:spcBef>
                <a:spcPts val="0"/>
              </a:spcBef>
              <a:spcAft>
                <a:spcPts val="0"/>
              </a:spcAft>
              <a:buSzPts val="3100"/>
              <a:buNone/>
              <a:defRPr sz="3100"/>
            </a:lvl2pPr>
            <a:lvl3pPr lvl="2" rtl="0">
              <a:spcBef>
                <a:spcPts val="0"/>
              </a:spcBef>
              <a:spcAft>
                <a:spcPts val="0"/>
              </a:spcAft>
              <a:buSzPts val="3100"/>
              <a:buNone/>
              <a:defRPr sz="3100"/>
            </a:lvl3pPr>
            <a:lvl4pPr lvl="3" rtl="0">
              <a:spcBef>
                <a:spcPts val="0"/>
              </a:spcBef>
              <a:spcAft>
                <a:spcPts val="0"/>
              </a:spcAft>
              <a:buSzPts val="3100"/>
              <a:buNone/>
              <a:defRPr sz="3100"/>
            </a:lvl4pPr>
            <a:lvl5pPr lvl="4" rtl="0">
              <a:spcBef>
                <a:spcPts val="0"/>
              </a:spcBef>
              <a:spcAft>
                <a:spcPts val="0"/>
              </a:spcAft>
              <a:buSzPts val="3100"/>
              <a:buNone/>
              <a:defRPr sz="3100"/>
            </a:lvl5pPr>
            <a:lvl6pPr lvl="5" rtl="0">
              <a:spcBef>
                <a:spcPts val="0"/>
              </a:spcBef>
              <a:spcAft>
                <a:spcPts val="0"/>
              </a:spcAft>
              <a:buSzPts val="3100"/>
              <a:buNone/>
              <a:defRPr sz="3100"/>
            </a:lvl6pPr>
            <a:lvl7pPr lvl="6" rtl="0">
              <a:spcBef>
                <a:spcPts val="0"/>
              </a:spcBef>
              <a:spcAft>
                <a:spcPts val="0"/>
              </a:spcAft>
              <a:buSzPts val="3100"/>
              <a:buNone/>
              <a:defRPr sz="3100"/>
            </a:lvl7pPr>
            <a:lvl8pPr lvl="7" rtl="0">
              <a:spcBef>
                <a:spcPts val="0"/>
              </a:spcBef>
              <a:spcAft>
                <a:spcPts val="0"/>
              </a:spcAft>
              <a:buSzPts val="3100"/>
              <a:buNone/>
              <a:defRPr sz="3100"/>
            </a:lvl8pPr>
            <a:lvl9pPr lvl="8" rtl="0">
              <a:spcBef>
                <a:spcPts val="0"/>
              </a:spcBef>
              <a:spcAft>
                <a:spcPts val="0"/>
              </a:spcAft>
              <a:buSzPts val="3100"/>
              <a:buNone/>
              <a:defRPr sz="3100"/>
            </a:lvl9pPr>
          </a:lstStyle>
          <a:p/>
        </p:txBody>
      </p:sp>
      <p:sp>
        <p:nvSpPr>
          <p:cNvPr id="163" name="Google Shape;163;p34"/>
          <p:cNvSpPr txBox="1"/>
          <p:nvPr>
            <p:ph idx="1" type="body"/>
          </p:nvPr>
        </p:nvSpPr>
        <p:spPr>
          <a:xfrm>
            <a:off x="257705" y="2888617"/>
            <a:ext cx="2321400" cy="6608700"/>
          </a:xfrm>
          <a:prstGeom prst="rect">
            <a:avLst/>
          </a:prstGeom>
        </p:spPr>
        <p:txBody>
          <a:bodyPr anchorCtr="0" anchor="t" bIns="111700" lIns="111700" spcFirstLastPara="1" rIns="111700" wrap="square" tIns="111700">
            <a:noAutofit/>
          </a:bodyPr>
          <a:lstStyle>
            <a:lvl1pPr indent="-323850" lvl="0" marL="457200" rtl="0">
              <a:spcBef>
                <a:spcPts val="0"/>
              </a:spcBef>
              <a:spcAft>
                <a:spcPts val="0"/>
              </a:spcAft>
              <a:buSzPts val="1500"/>
              <a:buChar char="●"/>
              <a:defRPr sz="1500"/>
            </a:lvl1pPr>
            <a:lvl2pPr indent="-323850" lvl="1" marL="914400" rtl="0">
              <a:spcBef>
                <a:spcPts val="2000"/>
              </a:spcBef>
              <a:spcAft>
                <a:spcPts val="0"/>
              </a:spcAft>
              <a:buSzPts val="1500"/>
              <a:buChar char="○"/>
              <a:defRPr sz="1500"/>
            </a:lvl2pPr>
            <a:lvl3pPr indent="-323850" lvl="2" marL="1371600" rtl="0">
              <a:spcBef>
                <a:spcPts val="2000"/>
              </a:spcBef>
              <a:spcAft>
                <a:spcPts val="0"/>
              </a:spcAft>
              <a:buSzPts val="1500"/>
              <a:buChar char="■"/>
              <a:defRPr sz="1500"/>
            </a:lvl3pPr>
            <a:lvl4pPr indent="-323850" lvl="3" marL="1828800" rtl="0">
              <a:spcBef>
                <a:spcPts val="2000"/>
              </a:spcBef>
              <a:spcAft>
                <a:spcPts val="0"/>
              </a:spcAft>
              <a:buSzPts val="1500"/>
              <a:buChar char="●"/>
              <a:defRPr sz="1500"/>
            </a:lvl4pPr>
            <a:lvl5pPr indent="-323850" lvl="4" marL="2286000" rtl="0">
              <a:spcBef>
                <a:spcPts val="2000"/>
              </a:spcBef>
              <a:spcAft>
                <a:spcPts val="0"/>
              </a:spcAft>
              <a:buSzPts val="1500"/>
              <a:buChar char="○"/>
              <a:defRPr sz="1500"/>
            </a:lvl5pPr>
            <a:lvl6pPr indent="-323850" lvl="5" marL="2743200" rtl="0">
              <a:spcBef>
                <a:spcPts val="2000"/>
              </a:spcBef>
              <a:spcAft>
                <a:spcPts val="0"/>
              </a:spcAft>
              <a:buSzPts val="1500"/>
              <a:buChar char="■"/>
              <a:defRPr sz="1500"/>
            </a:lvl6pPr>
            <a:lvl7pPr indent="-323850" lvl="6" marL="3200400" rtl="0">
              <a:spcBef>
                <a:spcPts val="2000"/>
              </a:spcBef>
              <a:spcAft>
                <a:spcPts val="0"/>
              </a:spcAft>
              <a:buSzPts val="1500"/>
              <a:buChar char="●"/>
              <a:defRPr sz="1500"/>
            </a:lvl7pPr>
            <a:lvl8pPr indent="-323850" lvl="7" marL="3657600" rtl="0">
              <a:spcBef>
                <a:spcPts val="2000"/>
              </a:spcBef>
              <a:spcAft>
                <a:spcPts val="0"/>
              </a:spcAft>
              <a:buSzPts val="1500"/>
              <a:buChar char="○"/>
              <a:defRPr sz="1500"/>
            </a:lvl8pPr>
            <a:lvl9pPr indent="-323850" lvl="8" marL="4114800" rtl="0">
              <a:spcBef>
                <a:spcPts val="2000"/>
              </a:spcBef>
              <a:spcAft>
                <a:spcPts val="2000"/>
              </a:spcAft>
              <a:buSzPts val="1500"/>
              <a:buChar char="■"/>
              <a:defRPr sz="1500"/>
            </a:lvl9pPr>
          </a:lstStyle>
          <a:p/>
        </p:txBody>
      </p:sp>
      <p:sp>
        <p:nvSpPr>
          <p:cNvPr id="164" name="Google Shape;164;p34"/>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65" name="Shape 165"/>
        <p:cNvGrpSpPr/>
        <p:nvPr/>
      </p:nvGrpSpPr>
      <p:grpSpPr>
        <a:xfrm>
          <a:off x="0" y="0"/>
          <a:ext cx="0" cy="0"/>
          <a:chOff x="0" y="0"/>
          <a:chExt cx="0" cy="0"/>
        </a:xfrm>
      </p:grpSpPr>
      <p:sp>
        <p:nvSpPr>
          <p:cNvPr id="166" name="Google Shape;166;p35"/>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167" name="Google Shape;167;p35"/>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cxnSp>
        <p:nvCxnSpPr>
          <p:cNvPr id="168" name="Google Shape;168;p35"/>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169" name="Google Shape;169;p35"/>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Alegreya"/>
              <a:ea typeface="Alegreya"/>
              <a:cs typeface="Alegreya"/>
              <a:sym typeface="Alegreya"/>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70" name="Shape 170"/>
        <p:cNvGrpSpPr/>
        <p:nvPr/>
      </p:nvGrpSpPr>
      <p:grpSpPr>
        <a:xfrm>
          <a:off x="0" y="0"/>
          <a:ext cx="0" cy="0"/>
          <a:chOff x="0" y="0"/>
          <a:chExt cx="0" cy="0"/>
        </a:xfrm>
      </p:grpSpPr>
      <p:sp>
        <p:nvSpPr>
          <p:cNvPr id="171" name="Google Shape;171;p36"/>
          <p:cNvSpPr/>
          <p:nvPr/>
        </p:nvSpPr>
        <p:spPr>
          <a:xfrm>
            <a:off x="3780000" y="-260"/>
            <a:ext cx="3780000" cy="10692000"/>
          </a:xfrm>
          <a:prstGeom prst="rect">
            <a:avLst/>
          </a:prstGeom>
          <a:solidFill>
            <a:schemeClr val="lt2"/>
          </a:solidFill>
          <a:ln>
            <a:noFill/>
          </a:ln>
        </p:spPr>
        <p:txBody>
          <a:bodyPr anchorCtr="0" anchor="ctr" bIns="111700" lIns="111700" spcFirstLastPara="1" rIns="111700" wrap="square" tIns="111700">
            <a:noAutofit/>
          </a:bodyPr>
          <a:lstStyle/>
          <a:p>
            <a:pPr indent="0" lvl="0" marL="0" rtl="0" algn="l">
              <a:spcBef>
                <a:spcPts val="0"/>
              </a:spcBef>
              <a:spcAft>
                <a:spcPts val="0"/>
              </a:spcAft>
              <a:buNone/>
            </a:pPr>
            <a:r>
              <a:t/>
            </a:r>
            <a:endParaRPr>
              <a:latin typeface="Alegreya"/>
              <a:ea typeface="Alegreya"/>
              <a:cs typeface="Alegreya"/>
              <a:sym typeface="Alegreya"/>
            </a:endParaRPr>
          </a:p>
        </p:txBody>
      </p:sp>
      <p:sp>
        <p:nvSpPr>
          <p:cNvPr id="172" name="Google Shape;172;p36"/>
          <p:cNvSpPr txBox="1"/>
          <p:nvPr>
            <p:ph type="title"/>
          </p:nvPr>
        </p:nvSpPr>
        <p:spPr>
          <a:xfrm>
            <a:off x="219508" y="2563450"/>
            <a:ext cx="3344100" cy="3081300"/>
          </a:xfrm>
          <a:prstGeom prst="rect">
            <a:avLst/>
          </a:prstGeom>
        </p:spPr>
        <p:txBody>
          <a:bodyPr anchorCtr="0" anchor="b" bIns="111700" lIns="111700" spcFirstLastPara="1" rIns="111700" wrap="square" tIns="111700">
            <a:noAutofit/>
          </a:bodyPr>
          <a:lstStyle>
            <a:lvl1pPr lvl="0" rtl="0" algn="ctr">
              <a:spcBef>
                <a:spcPts val="0"/>
              </a:spcBef>
              <a:spcAft>
                <a:spcPts val="0"/>
              </a:spcAft>
              <a:buSzPts val="5100"/>
              <a:buNone/>
              <a:defRPr sz="5100"/>
            </a:lvl1pPr>
            <a:lvl2pPr lvl="1" rtl="0" algn="ctr">
              <a:spcBef>
                <a:spcPts val="0"/>
              </a:spcBef>
              <a:spcAft>
                <a:spcPts val="0"/>
              </a:spcAft>
              <a:buSzPts val="5100"/>
              <a:buNone/>
              <a:defRPr sz="5100"/>
            </a:lvl2pPr>
            <a:lvl3pPr lvl="2" rtl="0" algn="ctr">
              <a:spcBef>
                <a:spcPts val="0"/>
              </a:spcBef>
              <a:spcAft>
                <a:spcPts val="0"/>
              </a:spcAft>
              <a:buSzPts val="5100"/>
              <a:buNone/>
              <a:defRPr sz="5100"/>
            </a:lvl3pPr>
            <a:lvl4pPr lvl="3" rtl="0" algn="ctr">
              <a:spcBef>
                <a:spcPts val="0"/>
              </a:spcBef>
              <a:spcAft>
                <a:spcPts val="0"/>
              </a:spcAft>
              <a:buSzPts val="5100"/>
              <a:buNone/>
              <a:defRPr sz="5100"/>
            </a:lvl4pPr>
            <a:lvl5pPr lvl="4" rtl="0" algn="ctr">
              <a:spcBef>
                <a:spcPts val="0"/>
              </a:spcBef>
              <a:spcAft>
                <a:spcPts val="0"/>
              </a:spcAft>
              <a:buSzPts val="5100"/>
              <a:buNone/>
              <a:defRPr sz="5100"/>
            </a:lvl5pPr>
            <a:lvl6pPr lvl="5" rtl="0" algn="ctr">
              <a:spcBef>
                <a:spcPts val="0"/>
              </a:spcBef>
              <a:spcAft>
                <a:spcPts val="0"/>
              </a:spcAft>
              <a:buSzPts val="5100"/>
              <a:buNone/>
              <a:defRPr sz="5100"/>
            </a:lvl6pPr>
            <a:lvl7pPr lvl="6" rtl="0" algn="ctr">
              <a:spcBef>
                <a:spcPts val="0"/>
              </a:spcBef>
              <a:spcAft>
                <a:spcPts val="0"/>
              </a:spcAft>
              <a:buSzPts val="5100"/>
              <a:buNone/>
              <a:defRPr sz="5100"/>
            </a:lvl7pPr>
            <a:lvl8pPr lvl="7" rtl="0" algn="ctr">
              <a:spcBef>
                <a:spcPts val="0"/>
              </a:spcBef>
              <a:spcAft>
                <a:spcPts val="0"/>
              </a:spcAft>
              <a:buSzPts val="5100"/>
              <a:buNone/>
              <a:defRPr sz="5100"/>
            </a:lvl8pPr>
            <a:lvl9pPr lvl="8" rtl="0" algn="ctr">
              <a:spcBef>
                <a:spcPts val="0"/>
              </a:spcBef>
              <a:spcAft>
                <a:spcPts val="0"/>
              </a:spcAft>
              <a:buSzPts val="5100"/>
              <a:buNone/>
              <a:defRPr sz="5100"/>
            </a:lvl9pPr>
          </a:lstStyle>
          <a:p/>
        </p:txBody>
      </p:sp>
      <p:sp>
        <p:nvSpPr>
          <p:cNvPr id="173" name="Google Shape;173;p36"/>
          <p:cNvSpPr txBox="1"/>
          <p:nvPr>
            <p:ph idx="1" type="subTitle"/>
          </p:nvPr>
        </p:nvSpPr>
        <p:spPr>
          <a:xfrm>
            <a:off x="219508" y="5826865"/>
            <a:ext cx="3344100" cy="2567700"/>
          </a:xfrm>
          <a:prstGeom prst="rect">
            <a:avLst/>
          </a:prstGeom>
        </p:spPr>
        <p:txBody>
          <a:bodyPr anchorCtr="0" anchor="t" bIns="111700" lIns="111700" spcFirstLastPara="1" rIns="111700" wrap="square" tIns="111700">
            <a:noAutofit/>
          </a:bodyPr>
          <a:lstStyle>
            <a:lvl1pPr lvl="0" rtl="0" algn="ctr">
              <a:lnSpc>
                <a:spcPct val="100000"/>
              </a:lnSpc>
              <a:spcBef>
                <a:spcPts val="0"/>
              </a:spcBef>
              <a:spcAft>
                <a:spcPts val="0"/>
              </a:spcAft>
              <a:buSzPts val="2500"/>
              <a:buNone/>
              <a:defRPr sz="2500"/>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174" name="Google Shape;174;p36"/>
          <p:cNvSpPr txBox="1"/>
          <p:nvPr>
            <p:ph idx="2" type="body"/>
          </p:nvPr>
        </p:nvSpPr>
        <p:spPr>
          <a:xfrm>
            <a:off x="4083839" y="1505164"/>
            <a:ext cx="3172200" cy="7681200"/>
          </a:xfrm>
          <a:prstGeom prst="rect">
            <a:avLst/>
          </a:prstGeom>
        </p:spPr>
        <p:txBody>
          <a:bodyPr anchorCtr="0" anchor="ctr" bIns="111700" lIns="111700" spcFirstLastPara="1" rIns="111700" wrap="square" tIns="111700">
            <a:noAutofit/>
          </a:bodyPr>
          <a:lstStyle>
            <a:lvl1pPr indent="-374650" lvl="0" marL="457200" rtl="0">
              <a:spcBef>
                <a:spcPts val="0"/>
              </a:spcBef>
              <a:spcAft>
                <a:spcPts val="0"/>
              </a:spcAft>
              <a:buSzPts val="2300"/>
              <a:buChar char="●"/>
              <a:defRPr/>
            </a:lvl1pPr>
            <a:lvl2pPr indent="-342900" lvl="1" marL="914400" rtl="0">
              <a:spcBef>
                <a:spcPts val="2000"/>
              </a:spcBef>
              <a:spcAft>
                <a:spcPts val="0"/>
              </a:spcAft>
              <a:buSzPts val="1800"/>
              <a:buChar char="○"/>
              <a:defRPr/>
            </a:lvl2pPr>
            <a:lvl3pPr indent="-342900" lvl="2" marL="1371600" rtl="0">
              <a:spcBef>
                <a:spcPts val="2000"/>
              </a:spcBef>
              <a:spcAft>
                <a:spcPts val="0"/>
              </a:spcAft>
              <a:buSzPts val="1800"/>
              <a:buChar char="■"/>
              <a:defRPr/>
            </a:lvl3pPr>
            <a:lvl4pPr indent="-342900" lvl="3" marL="1828800" rtl="0">
              <a:spcBef>
                <a:spcPts val="2000"/>
              </a:spcBef>
              <a:spcAft>
                <a:spcPts val="0"/>
              </a:spcAft>
              <a:buSzPts val="1800"/>
              <a:buChar char="●"/>
              <a:defRPr/>
            </a:lvl4pPr>
            <a:lvl5pPr indent="-342900" lvl="4" marL="2286000" rtl="0">
              <a:spcBef>
                <a:spcPts val="2000"/>
              </a:spcBef>
              <a:spcAft>
                <a:spcPts val="0"/>
              </a:spcAft>
              <a:buSzPts val="1800"/>
              <a:buChar char="○"/>
              <a:defRPr/>
            </a:lvl5pPr>
            <a:lvl6pPr indent="-342900" lvl="5" marL="2743200" rtl="0">
              <a:spcBef>
                <a:spcPts val="2000"/>
              </a:spcBef>
              <a:spcAft>
                <a:spcPts val="0"/>
              </a:spcAft>
              <a:buSzPts val="1800"/>
              <a:buChar char="■"/>
              <a:defRPr/>
            </a:lvl6pPr>
            <a:lvl7pPr indent="-342900" lvl="6" marL="3200400" rtl="0">
              <a:spcBef>
                <a:spcPts val="2000"/>
              </a:spcBef>
              <a:spcAft>
                <a:spcPts val="0"/>
              </a:spcAft>
              <a:buSzPts val="1800"/>
              <a:buChar char="●"/>
              <a:defRPr/>
            </a:lvl7pPr>
            <a:lvl8pPr indent="-342900" lvl="7" marL="3657600" rtl="0">
              <a:spcBef>
                <a:spcPts val="2000"/>
              </a:spcBef>
              <a:spcAft>
                <a:spcPts val="0"/>
              </a:spcAft>
              <a:buSzPts val="1800"/>
              <a:buChar char="○"/>
              <a:defRPr/>
            </a:lvl8pPr>
            <a:lvl9pPr indent="-342900" lvl="8" marL="4114800" rtl="0">
              <a:spcBef>
                <a:spcPts val="2000"/>
              </a:spcBef>
              <a:spcAft>
                <a:spcPts val="2000"/>
              </a:spcAft>
              <a:buSzPts val="1800"/>
              <a:buChar char="■"/>
              <a:defRPr/>
            </a:lvl9pPr>
          </a:lstStyle>
          <a:p/>
        </p:txBody>
      </p:sp>
      <p:sp>
        <p:nvSpPr>
          <p:cNvPr id="175" name="Google Shape;175;p36"/>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76" name="Shape 176"/>
        <p:cNvGrpSpPr/>
        <p:nvPr/>
      </p:nvGrpSpPr>
      <p:grpSpPr>
        <a:xfrm>
          <a:off x="0" y="0"/>
          <a:ext cx="0" cy="0"/>
          <a:chOff x="0" y="0"/>
          <a:chExt cx="0" cy="0"/>
        </a:xfrm>
      </p:grpSpPr>
      <p:sp>
        <p:nvSpPr>
          <p:cNvPr id="177" name="Google Shape;177;p37"/>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Alegreya"/>
                <a:ea typeface="Alegreya"/>
                <a:cs typeface="Alegreya"/>
                <a:sym typeface="Alegreya"/>
              </a:defRPr>
            </a:lvl1pPr>
            <a:lvl2pPr lvl="1" rtl="0">
              <a:buNone/>
              <a:defRPr b="1" sz="1400">
                <a:solidFill>
                  <a:schemeClr val="lt1"/>
                </a:solidFill>
                <a:latin typeface="Alegreya"/>
                <a:ea typeface="Alegreya"/>
                <a:cs typeface="Alegreya"/>
                <a:sym typeface="Alegreya"/>
              </a:defRPr>
            </a:lvl2pPr>
            <a:lvl3pPr lvl="2" rtl="0">
              <a:buNone/>
              <a:defRPr b="1" sz="1400">
                <a:solidFill>
                  <a:schemeClr val="lt1"/>
                </a:solidFill>
                <a:latin typeface="Alegreya"/>
                <a:ea typeface="Alegreya"/>
                <a:cs typeface="Alegreya"/>
                <a:sym typeface="Alegreya"/>
              </a:defRPr>
            </a:lvl3pPr>
            <a:lvl4pPr lvl="3" rtl="0">
              <a:buNone/>
              <a:defRPr b="1" sz="1400">
                <a:solidFill>
                  <a:schemeClr val="lt1"/>
                </a:solidFill>
                <a:latin typeface="Alegreya"/>
                <a:ea typeface="Alegreya"/>
                <a:cs typeface="Alegreya"/>
                <a:sym typeface="Alegreya"/>
              </a:defRPr>
            </a:lvl4pPr>
            <a:lvl5pPr lvl="4" rtl="0">
              <a:buNone/>
              <a:defRPr b="1" sz="1400">
                <a:solidFill>
                  <a:schemeClr val="lt1"/>
                </a:solidFill>
                <a:latin typeface="Alegreya"/>
                <a:ea typeface="Alegreya"/>
                <a:cs typeface="Alegreya"/>
                <a:sym typeface="Alegreya"/>
              </a:defRPr>
            </a:lvl5pPr>
            <a:lvl6pPr lvl="5" rtl="0">
              <a:buNone/>
              <a:defRPr b="1" sz="1400">
                <a:solidFill>
                  <a:schemeClr val="lt1"/>
                </a:solidFill>
                <a:latin typeface="Alegreya"/>
                <a:ea typeface="Alegreya"/>
                <a:cs typeface="Alegreya"/>
                <a:sym typeface="Alegreya"/>
              </a:defRPr>
            </a:lvl6pPr>
            <a:lvl7pPr lvl="6" rtl="0">
              <a:buNone/>
              <a:defRPr b="1" sz="1400">
                <a:solidFill>
                  <a:schemeClr val="lt1"/>
                </a:solidFill>
                <a:latin typeface="Alegreya"/>
                <a:ea typeface="Alegreya"/>
                <a:cs typeface="Alegreya"/>
                <a:sym typeface="Alegreya"/>
              </a:defRPr>
            </a:lvl7pPr>
            <a:lvl8pPr lvl="7" rtl="0">
              <a:buNone/>
              <a:defRPr b="1" sz="1400">
                <a:solidFill>
                  <a:schemeClr val="lt1"/>
                </a:solidFill>
                <a:latin typeface="Alegreya"/>
                <a:ea typeface="Alegreya"/>
                <a:cs typeface="Alegreya"/>
                <a:sym typeface="Alegreya"/>
              </a:defRPr>
            </a:lvl8pPr>
            <a:lvl9pPr lvl="8" rtl="0">
              <a:buNone/>
              <a:defRPr b="1" sz="1400">
                <a:solidFill>
                  <a:schemeClr val="lt1"/>
                </a:solidFill>
                <a:latin typeface="Alegreya"/>
                <a:ea typeface="Alegreya"/>
                <a:cs typeface="Alegreya"/>
                <a:sym typeface="Alegreya"/>
              </a:defRPr>
            </a:lvl9pPr>
          </a:lstStyle>
          <a:p>
            <a:pPr indent="0" lvl="0" marL="0" rtl="0" algn="r">
              <a:spcBef>
                <a:spcPts val="0"/>
              </a:spcBef>
              <a:spcAft>
                <a:spcPts val="0"/>
              </a:spcAft>
              <a:buNone/>
            </a:pPr>
            <a:fld id="{00000000-1234-1234-1234-123412341234}" type="slidenum">
              <a:rPr lang="ar"/>
              <a:t>‹#›</a:t>
            </a:fld>
            <a:endParaRPr/>
          </a:p>
        </p:txBody>
      </p:sp>
      <p:cxnSp>
        <p:nvCxnSpPr>
          <p:cNvPr id="178" name="Google Shape;178;p37"/>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179" name="Google Shape;179;p37"/>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Summary</a:t>
            </a:r>
            <a:endParaRPr b="1" sz="2600">
              <a:latin typeface="Mada"/>
              <a:ea typeface="Mada"/>
              <a:cs typeface="Mada"/>
              <a:sym typeface="Mada"/>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80" name="Shape 180"/>
        <p:cNvGrpSpPr/>
        <p:nvPr/>
      </p:nvGrpSpPr>
      <p:grpSpPr>
        <a:xfrm>
          <a:off x="0" y="0"/>
          <a:ext cx="0" cy="0"/>
          <a:chOff x="0" y="0"/>
          <a:chExt cx="0" cy="0"/>
        </a:xfrm>
      </p:grpSpPr>
      <p:sp>
        <p:nvSpPr>
          <p:cNvPr id="181" name="Google Shape;181;p38"/>
          <p:cNvSpPr txBox="1"/>
          <p:nvPr>
            <p:ph hasCustomPrompt="1" type="title"/>
          </p:nvPr>
        </p:nvSpPr>
        <p:spPr>
          <a:xfrm>
            <a:off x="257705" y="2299346"/>
            <a:ext cx="7044900" cy="4081500"/>
          </a:xfrm>
          <a:prstGeom prst="rect">
            <a:avLst/>
          </a:prstGeom>
        </p:spPr>
        <p:txBody>
          <a:bodyPr anchorCtr="0" anchor="b" bIns="111700" lIns="111700" spcFirstLastPara="1" rIns="111700" wrap="square" tIns="111700">
            <a:noAutofit/>
          </a:bodyPr>
          <a:lstStyle>
            <a:lvl1pPr lvl="0" rtl="0" algn="ctr">
              <a:spcBef>
                <a:spcPts val="0"/>
              </a:spcBef>
              <a:spcAft>
                <a:spcPts val="0"/>
              </a:spcAft>
              <a:buSzPts val="14800"/>
              <a:buNone/>
              <a:defRPr sz="14800"/>
            </a:lvl1pPr>
            <a:lvl2pPr lvl="1" rtl="0" algn="ctr">
              <a:spcBef>
                <a:spcPts val="0"/>
              </a:spcBef>
              <a:spcAft>
                <a:spcPts val="0"/>
              </a:spcAft>
              <a:buSzPts val="14800"/>
              <a:buNone/>
              <a:defRPr sz="14800"/>
            </a:lvl2pPr>
            <a:lvl3pPr lvl="2" rtl="0" algn="ctr">
              <a:spcBef>
                <a:spcPts val="0"/>
              </a:spcBef>
              <a:spcAft>
                <a:spcPts val="0"/>
              </a:spcAft>
              <a:buSzPts val="14800"/>
              <a:buNone/>
              <a:defRPr sz="14800"/>
            </a:lvl3pPr>
            <a:lvl4pPr lvl="3" rtl="0" algn="ctr">
              <a:spcBef>
                <a:spcPts val="0"/>
              </a:spcBef>
              <a:spcAft>
                <a:spcPts val="0"/>
              </a:spcAft>
              <a:buSzPts val="14800"/>
              <a:buNone/>
              <a:defRPr sz="14800"/>
            </a:lvl4pPr>
            <a:lvl5pPr lvl="4" rtl="0" algn="ctr">
              <a:spcBef>
                <a:spcPts val="0"/>
              </a:spcBef>
              <a:spcAft>
                <a:spcPts val="0"/>
              </a:spcAft>
              <a:buSzPts val="14800"/>
              <a:buNone/>
              <a:defRPr sz="14800"/>
            </a:lvl5pPr>
            <a:lvl6pPr lvl="5" rtl="0" algn="ctr">
              <a:spcBef>
                <a:spcPts val="0"/>
              </a:spcBef>
              <a:spcAft>
                <a:spcPts val="0"/>
              </a:spcAft>
              <a:buSzPts val="14800"/>
              <a:buNone/>
              <a:defRPr sz="14800"/>
            </a:lvl6pPr>
            <a:lvl7pPr lvl="6" rtl="0" algn="ctr">
              <a:spcBef>
                <a:spcPts val="0"/>
              </a:spcBef>
              <a:spcAft>
                <a:spcPts val="0"/>
              </a:spcAft>
              <a:buSzPts val="14800"/>
              <a:buNone/>
              <a:defRPr sz="14800"/>
            </a:lvl7pPr>
            <a:lvl8pPr lvl="7" rtl="0" algn="ctr">
              <a:spcBef>
                <a:spcPts val="0"/>
              </a:spcBef>
              <a:spcAft>
                <a:spcPts val="0"/>
              </a:spcAft>
              <a:buSzPts val="14800"/>
              <a:buNone/>
              <a:defRPr sz="14800"/>
            </a:lvl8pPr>
            <a:lvl9pPr lvl="8" rtl="0" algn="ctr">
              <a:spcBef>
                <a:spcPts val="0"/>
              </a:spcBef>
              <a:spcAft>
                <a:spcPts val="0"/>
              </a:spcAft>
              <a:buSzPts val="14800"/>
              <a:buNone/>
              <a:defRPr sz="14800"/>
            </a:lvl9pPr>
          </a:lstStyle>
          <a:p>
            <a:r>
              <a:t>xx%</a:t>
            </a:r>
          </a:p>
        </p:txBody>
      </p:sp>
      <p:sp>
        <p:nvSpPr>
          <p:cNvPr id="182" name="Google Shape;182;p38"/>
          <p:cNvSpPr txBox="1"/>
          <p:nvPr>
            <p:ph idx="1" type="body"/>
          </p:nvPr>
        </p:nvSpPr>
        <p:spPr>
          <a:xfrm>
            <a:off x="257705" y="6552657"/>
            <a:ext cx="7044900" cy="2703900"/>
          </a:xfrm>
          <a:prstGeom prst="rect">
            <a:avLst/>
          </a:prstGeom>
        </p:spPr>
        <p:txBody>
          <a:bodyPr anchorCtr="0" anchor="t" bIns="111700" lIns="111700" spcFirstLastPara="1" rIns="111700" wrap="square" tIns="111700">
            <a:noAutofit/>
          </a:bodyPr>
          <a:lstStyle>
            <a:lvl1pPr indent="-374650" lvl="0" marL="457200" rtl="0" algn="ctr">
              <a:spcBef>
                <a:spcPts val="0"/>
              </a:spcBef>
              <a:spcAft>
                <a:spcPts val="0"/>
              </a:spcAft>
              <a:buSzPts val="2300"/>
              <a:buChar char="●"/>
              <a:defRPr/>
            </a:lvl1pPr>
            <a:lvl2pPr indent="-342900" lvl="1" marL="914400" rtl="0" algn="ctr">
              <a:spcBef>
                <a:spcPts val="2000"/>
              </a:spcBef>
              <a:spcAft>
                <a:spcPts val="0"/>
              </a:spcAft>
              <a:buSzPts val="1800"/>
              <a:buChar char="○"/>
              <a:defRPr/>
            </a:lvl2pPr>
            <a:lvl3pPr indent="-342900" lvl="2" marL="1371600" rtl="0" algn="ctr">
              <a:spcBef>
                <a:spcPts val="2000"/>
              </a:spcBef>
              <a:spcAft>
                <a:spcPts val="0"/>
              </a:spcAft>
              <a:buSzPts val="1800"/>
              <a:buChar char="■"/>
              <a:defRPr/>
            </a:lvl3pPr>
            <a:lvl4pPr indent="-342900" lvl="3" marL="1828800" rtl="0" algn="ctr">
              <a:spcBef>
                <a:spcPts val="2000"/>
              </a:spcBef>
              <a:spcAft>
                <a:spcPts val="0"/>
              </a:spcAft>
              <a:buSzPts val="1800"/>
              <a:buChar char="●"/>
              <a:defRPr/>
            </a:lvl4pPr>
            <a:lvl5pPr indent="-342900" lvl="4" marL="2286000" rtl="0" algn="ctr">
              <a:spcBef>
                <a:spcPts val="2000"/>
              </a:spcBef>
              <a:spcAft>
                <a:spcPts val="0"/>
              </a:spcAft>
              <a:buSzPts val="1800"/>
              <a:buChar char="○"/>
              <a:defRPr/>
            </a:lvl5pPr>
            <a:lvl6pPr indent="-342900" lvl="5" marL="2743200" rtl="0" algn="ctr">
              <a:spcBef>
                <a:spcPts val="2000"/>
              </a:spcBef>
              <a:spcAft>
                <a:spcPts val="0"/>
              </a:spcAft>
              <a:buSzPts val="1800"/>
              <a:buChar char="■"/>
              <a:defRPr/>
            </a:lvl6pPr>
            <a:lvl7pPr indent="-342900" lvl="6" marL="3200400" rtl="0" algn="ctr">
              <a:spcBef>
                <a:spcPts val="2000"/>
              </a:spcBef>
              <a:spcAft>
                <a:spcPts val="0"/>
              </a:spcAft>
              <a:buSzPts val="1800"/>
              <a:buChar char="●"/>
              <a:defRPr/>
            </a:lvl7pPr>
            <a:lvl8pPr indent="-342900" lvl="7" marL="3657600" rtl="0" algn="ctr">
              <a:spcBef>
                <a:spcPts val="2000"/>
              </a:spcBef>
              <a:spcAft>
                <a:spcPts val="0"/>
              </a:spcAft>
              <a:buSzPts val="1800"/>
              <a:buChar char="○"/>
              <a:defRPr/>
            </a:lvl8pPr>
            <a:lvl9pPr indent="-342900" lvl="8" marL="4114800" rtl="0" algn="ctr">
              <a:spcBef>
                <a:spcPts val="2000"/>
              </a:spcBef>
              <a:spcAft>
                <a:spcPts val="2000"/>
              </a:spcAft>
              <a:buSzPts val="1800"/>
              <a:buChar char="■"/>
              <a:defRPr/>
            </a:lvl9pPr>
          </a:lstStyle>
          <a:p/>
        </p:txBody>
      </p:sp>
      <p:sp>
        <p:nvSpPr>
          <p:cNvPr id="183" name="Google Shape;183;p38"/>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atin typeface="Alegreya"/>
                <a:ea typeface="Alegreya"/>
                <a:cs typeface="Alegreya"/>
                <a:sym typeface="Alegreya"/>
              </a:defRPr>
            </a:lvl1pPr>
            <a:lvl2pPr lvl="1" rtl="0">
              <a:buNone/>
              <a:defRPr>
                <a:latin typeface="Alegreya"/>
                <a:ea typeface="Alegreya"/>
                <a:cs typeface="Alegreya"/>
                <a:sym typeface="Alegreya"/>
              </a:defRPr>
            </a:lvl2pPr>
            <a:lvl3pPr lvl="2" rtl="0">
              <a:buNone/>
              <a:defRPr>
                <a:latin typeface="Alegreya"/>
                <a:ea typeface="Alegreya"/>
                <a:cs typeface="Alegreya"/>
                <a:sym typeface="Alegreya"/>
              </a:defRPr>
            </a:lvl3pPr>
            <a:lvl4pPr lvl="3" rtl="0">
              <a:buNone/>
              <a:defRPr>
                <a:latin typeface="Alegreya"/>
                <a:ea typeface="Alegreya"/>
                <a:cs typeface="Alegreya"/>
                <a:sym typeface="Alegreya"/>
              </a:defRPr>
            </a:lvl4pPr>
            <a:lvl5pPr lvl="4" rtl="0">
              <a:buNone/>
              <a:defRPr>
                <a:latin typeface="Alegreya"/>
                <a:ea typeface="Alegreya"/>
                <a:cs typeface="Alegreya"/>
                <a:sym typeface="Alegreya"/>
              </a:defRPr>
            </a:lvl5pPr>
            <a:lvl6pPr lvl="5" rtl="0">
              <a:buNone/>
              <a:defRPr>
                <a:latin typeface="Alegreya"/>
                <a:ea typeface="Alegreya"/>
                <a:cs typeface="Alegreya"/>
                <a:sym typeface="Alegreya"/>
              </a:defRPr>
            </a:lvl6pPr>
            <a:lvl7pPr lvl="6" rtl="0">
              <a:buNone/>
              <a:defRPr>
                <a:latin typeface="Alegreya"/>
                <a:ea typeface="Alegreya"/>
                <a:cs typeface="Alegreya"/>
                <a:sym typeface="Alegreya"/>
              </a:defRPr>
            </a:lvl7pPr>
            <a:lvl8pPr lvl="7" rtl="0">
              <a:buNone/>
              <a:defRPr>
                <a:latin typeface="Alegreya"/>
                <a:ea typeface="Alegreya"/>
                <a:cs typeface="Alegreya"/>
                <a:sym typeface="Alegreya"/>
              </a:defRPr>
            </a:lvl8pPr>
            <a:lvl9pPr lvl="8" rtl="0">
              <a:buNone/>
              <a:defRPr>
                <a:latin typeface="Alegreya"/>
                <a:ea typeface="Alegreya"/>
                <a:cs typeface="Alegreya"/>
                <a:sym typeface="Alegreya"/>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4" name="Shape 184"/>
        <p:cNvGrpSpPr/>
        <p:nvPr/>
      </p:nvGrpSpPr>
      <p:grpSpPr>
        <a:xfrm>
          <a:off x="0" y="0"/>
          <a:ext cx="0" cy="0"/>
          <a:chOff x="0" y="0"/>
          <a:chExt cx="0" cy="0"/>
        </a:xfrm>
      </p:grpSpPr>
      <p:sp>
        <p:nvSpPr>
          <p:cNvPr id="185" name="Google Shape;185;p39"/>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186" name="Google Shape;186;p39"/>
          <p:cNvSpPr/>
          <p:nvPr/>
        </p:nvSpPr>
        <p:spPr>
          <a:xfrm>
            <a:off x="-91200" y="-91200"/>
            <a:ext cx="7751100" cy="10896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رأس قسم 1">
  <p:cSld name="SECTION_HEADER_1">
    <p:spTree>
      <p:nvGrpSpPr>
        <p:cNvPr id="187" name="Shape 187"/>
        <p:cNvGrpSpPr/>
        <p:nvPr/>
      </p:nvGrpSpPr>
      <p:grpSpPr>
        <a:xfrm>
          <a:off x="0" y="0"/>
          <a:ext cx="0" cy="0"/>
          <a:chOff x="0" y="0"/>
          <a:chExt cx="0" cy="0"/>
        </a:xfrm>
      </p:grpSpPr>
      <p:sp>
        <p:nvSpPr>
          <p:cNvPr id="188" name="Google Shape;188;p40"/>
          <p:cNvSpPr txBox="1"/>
          <p:nvPr>
            <p:ph type="title"/>
          </p:nvPr>
        </p:nvSpPr>
        <p:spPr>
          <a:xfrm>
            <a:off x="257705" y="4471058"/>
            <a:ext cx="7044900" cy="1749600"/>
          </a:xfrm>
          <a:prstGeom prst="rect">
            <a:avLst/>
          </a:prstGeom>
        </p:spPr>
        <p:txBody>
          <a:bodyPr anchorCtr="0" anchor="ctr" bIns="111700" lIns="111700" spcFirstLastPara="1" rIns="111700" wrap="square" tIns="111700">
            <a:noAutofit/>
          </a:bodyPr>
          <a:lstStyle>
            <a:lvl1pPr lvl="0" rtl="0" algn="ctr">
              <a:spcBef>
                <a:spcPts val="0"/>
              </a:spcBef>
              <a:spcAft>
                <a:spcPts val="0"/>
              </a:spcAft>
              <a:buSzPts val="4300"/>
              <a:buNone/>
              <a:defRPr sz="4300"/>
            </a:lvl1pPr>
            <a:lvl2pPr lvl="1" rtl="0" algn="ctr">
              <a:spcBef>
                <a:spcPts val="0"/>
              </a:spcBef>
              <a:spcAft>
                <a:spcPts val="0"/>
              </a:spcAft>
              <a:buSzPts val="4300"/>
              <a:buNone/>
              <a:defRPr sz="4300"/>
            </a:lvl2pPr>
            <a:lvl3pPr lvl="2" rtl="0" algn="ctr">
              <a:spcBef>
                <a:spcPts val="0"/>
              </a:spcBef>
              <a:spcAft>
                <a:spcPts val="0"/>
              </a:spcAft>
              <a:buSzPts val="4300"/>
              <a:buNone/>
              <a:defRPr sz="4300"/>
            </a:lvl3pPr>
            <a:lvl4pPr lvl="3" rtl="0" algn="ctr">
              <a:spcBef>
                <a:spcPts val="0"/>
              </a:spcBef>
              <a:spcAft>
                <a:spcPts val="0"/>
              </a:spcAft>
              <a:buSzPts val="4300"/>
              <a:buNone/>
              <a:defRPr sz="4300"/>
            </a:lvl4pPr>
            <a:lvl5pPr lvl="4" rtl="0" algn="ctr">
              <a:spcBef>
                <a:spcPts val="0"/>
              </a:spcBef>
              <a:spcAft>
                <a:spcPts val="0"/>
              </a:spcAft>
              <a:buSzPts val="4300"/>
              <a:buNone/>
              <a:defRPr sz="4300"/>
            </a:lvl5pPr>
            <a:lvl6pPr lvl="5" rtl="0" algn="ctr">
              <a:spcBef>
                <a:spcPts val="0"/>
              </a:spcBef>
              <a:spcAft>
                <a:spcPts val="0"/>
              </a:spcAft>
              <a:buSzPts val="4300"/>
              <a:buNone/>
              <a:defRPr sz="4300"/>
            </a:lvl6pPr>
            <a:lvl7pPr lvl="6" rtl="0" algn="ctr">
              <a:spcBef>
                <a:spcPts val="0"/>
              </a:spcBef>
              <a:spcAft>
                <a:spcPts val="0"/>
              </a:spcAft>
              <a:buSzPts val="4300"/>
              <a:buNone/>
              <a:defRPr sz="4300"/>
            </a:lvl7pPr>
            <a:lvl8pPr lvl="7" rtl="0" algn="ctr">
              <a:spcBef>
                <a:spcPts val="0"/>
              </a:spcBef>
              <a:spcAft>
                <a:spcPts val="0"/>
              </a:spcAft>
              <a:buSzPts val="4300"/>
              <a:buNone/>
              <a:defRPr sz="4300"/>
            </a:lvl8pPr>
            <a:lvl9pPr lvl="8" rtl="0" algn="ctr">
              <a:spcBef>
                <a:spcPts val="0"/>
              </a:spcBef>
              <a:spcAft>
                <a:spcPts val="0"/>
              </a:spcAft>
              <a:buSzPts val="4300"/>
              <a:buNone/>
              <a:defRPr sz="4300"/>
            </a:lvl9pPr>
          </a:lstStyle>
          <a:p/>
        </p:txBody>
      </p:sp>
      <p:cxnSp>
        <p:nvCxnSpPr>
          <p:cNvPr id="189" name="Google Shape;189;p40"/>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190" name="Google Shape;190;p40"/>
          <p:cNvCxnSpPr/>
          <p:nvPr/>
        </p:nvCxnSpPr>
        <p:spPr>
          <a:xfrm>
            <a:off x="205413" y="904850"/>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191" name="Google Shape;191;p40"/>
          <p:cNvCxnSpPr/>
          <p:nvPr/>
        </p:nvCxnSpPr>
        <p:spPr>
          <a:xfrm>
            <a:off x="217813" y="9596628"/>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192" name="Google Shape;192;p40"/>
          <p:cNvCxnSpPr/>
          <p:nvPr/>
        </p:nvCxnSpPr>
        <p:spPr>
          <a:xfrm>
            <a:off x="7354588" y="904850"/>
            <a:ext cx="0" cy="8714700"/>
          </a:xfrm>
          <a:prstGeom prst="straightConnector1">
            <a:avLst/>
          </a:prstGeom>
          <a:noFill/>
          <a:ln cap="flat" cmpd="sng" w="19050">
            <a:solidFill>
              <a:srgbClr val="A4C2F4"/>
            </a:solidFill>
            <a:prstDash val="solid"/>
            <a:round/>
            <a:headEnd len="med" w="med" type="none"/>
            <a:tailEnd len="med" w="med" type="none"/>
          </a:ln>
        </p:spPr>
      </p:cxnSp>
      <p:grpSp>
        <p:nvGrpSpPr>
          <p:cNvPr id="193" name="Google Shape;193;p40"/>
          <p:cNvGrpSpPr/>
          <p:nvPr/>
        </p:nvGrpSpPr>
        <p:grpSpPr>
          <a:xfrm>
            <a:off x="205413" y="904850"/>
            <a:ext cx="7149175" cy="8714700"/>
            <a:chOff x="217025" y="916300"/>
            <a:chExt cx="7149175" cy="8714700"/>
          </a:xfrm>
        </p:grpSpPr>
        <p:cxnSp>
          <p:nvCxnSpPr>
            <p:cNvPr id="194" name="Google Shape;194;p40"/>
            <p:cNvCxnSpPr/>
            <p:nvPr/>
          </p:nvCxnSpPr>
          <p:spPr>
            <a:xfrm>
              <a:off x="217025" y="916300"/>
              <a:ext cx="7132500" cy="0"/>
            </a:xfrm>
            <a:prstGeom prst="straightConnector1">
              <a:avLst/>
            </a:prstGeom>
            <a:noFill/>
            <a:ln cap="flat" cmpd="sng" w="19050">
              <a:solidFill>
                <a:schemeClr val="accent3"/>
              </a:solidFill>
              <a:prstDash val="solid"/>
              <a:round/>
              <a:headEnd len="med" w="med" type="none"/>
              <a:tailEnd len="med" w="med" type="none"/>
            </a:ln>
          </p:spPr>
        </p:cxnSp>
        <p:cxnSp>
          <p:nvCxnSpPr>
            <p:cNvPr id="195" name="Google Shape;195;p40"/>
            <p:cNvCxnSpPr/>
            <p:nvPr/>
          </p:nvCxnSpPr>
          <p:spPr>
            <a:xfrm>
              <a:off x="222600" y="916300"/>
              <a:ext cx="0" cy="8683200"/>
            </a:xfrm>
            <a:prstGeom prst="straightConnector1">
              <a:avLst/>
            </a:prstGeom>
            <a:noFill/>
            <a:ln cap="flat" cmpd="sng" w="19050">
              <a:solidFill>
                <a:schemeClr val="accent3"/>
              </a:solidFill>
              <a:prstDash val="solid"/>
              <a:round/>
              <a:headEnd len="med" w="med" type="none"/>
              <a:tailEnd len="med" w="med" type="none"/>
            </a:ln>
          </p:spPr>
        </p:cxnSp>
        <p:cxnSp>
          <p:nvCxnSpPr>
            <p:cNvPr id="196" name="Google Shape;196;p40"/>
            <p:cNvCxnSpPr/>
            <p:nvPr/>
          </p:nvCxnSpPr>
          <p:spPr>
            <a:xfrm>
              <a:off x="7366200" y="916300"/>
              <a:ext cx="0" cy="8714700"/>
            </a:xfrm>
            <a:prstGeom prst="straightConnector1">
              <a:avLst/>
            </a:prstGeom>
            <a:noFill/>
            <a:ln cap="flat" cmpd="sng" w="19050">
              <a:solidFill>
                <a:schemeClr val="accent3"/>
              </a:solidFill>
              <a:prstDash val="solid"/>
              <a:round/>
              <a:headEnd len="med" w="med" type="none"/>
              <a:tailEnd len="med" w="med" type="none"/>
            </a:ln>
          </p:spPr>
        </p:cxnSp>
        <p:cxnSp>
          <p:nvCxnSpPr>
            <p:cNvPr id="197" name="Google Shape;197;p40"/>
            <p:cNvCxnSpPr/>
            <p:nvPr/>
          </p:nvCxnSpPr>
          <p:spPr>
            <a:xfrm>
              <a:off x="229425" y="9608078"/>
              <a:ext cx="7132500" cy="0"/>
            </a:xfrm>
            <a:prstGeom prst="straightConnector1">
              <a:avLst/>
            </a:prstGeom>
            <a:noFill/>
            <a:ln cap="flat" cmpd="sng" w="19050">
              <a:solidFill>
                <a:schemeClr val="accent3"/>
              </a:solidFill>
              <a:prstDash val="solid"/>
              <a:round/>
              <a:headEnd len="med" w="med" type="none"/>
              <a:tailEnd len="med" w="med" type="none"/>
            </a:ln>
          </p:spPr>
        </p:cxnSp>
      </p:grpSp>
      <p:cxnSp>
        <p:nvCxnSpPr>
          <p:cNvPr id="198" name="Google Shape;198;p40"/>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199" name="Google Shape;199;p40"/>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lgn="ctr">
              <a:buNone/>
              <a:defRPr b="1" sz="1700">
                <a:solidFill>
                  <a:schemeClr val="lt1"/>
                </a:solidFill>
                <a:latin typeface="Mada"/>
                <a:ea typeface="Mada"/>
                <a:cs typeface="Mada"/>
                <a:sym typeface="Mada"/>
              </a:defRPr>
            </a:lvl1pPr>
            <a:lvl2pPr lvl="1" rtl="0" algn="ctr">
              <a:buNone/>
              <a:defRPr b="1" sz="1700">
                <a:solidFill>
                  <a:schemeClr val="lt1"/>
                </a:solidFill>
                <a:latin typeface="Mada"/>
                <a:ea typeface="Mada"/>
                <a:cs typeface="Mada"/>
                <a:sym typeface="Mada"/>
              </a:defRPr>
            </a:lvl2pPr>
            <a:lvl3pPr lvl="2" rtl="0" algn="ctr">
              <a:buNone/>
              <a:defRPr b="1" sz="1700">
                <a:solidFill>
                  <a:schemeClr val="lt1"/>
                </a:solidFill>
                <a:latin typeface="Mada"/>
                <a:ea typeface="Mada"/>
                <a:cs typeface="Mada"/>
                <a:sym typeface="Mada"/>
              </a:defRPr>
            </a:lvl3pPr>
            <a:lvl4pPr lvl="3" rtl="0" algn="ctr">
              <a:buNone/>
              <a:defRPr b="1" sz="1700">
                <a:solidFill>
                  <a:schemeClr val="lt1"/>
                </a:solidFill>
                <a:latin typeface="Mada"/>
                <a:ea typeface="Mada"/>
                <a:cs typeface="Mada"/>
                <a:sym typeface="Mada"/>
              </a:defRPr>
            </a:lvl4pPr>
            <a:lvl5pPr lvl="4" rtl="0" algn="ctr">
              <a:buNone/>
              <a:defRPr b="1" sz="1700">
                <a:solidFill>
                  <a:schemeClr val="lt1"/>
                </a:solidFill>
                <a:latin typeface="Mada"/>
                <a:ea typeface="Mada"/>
                <a:cs typeface="Mada"/>
                <a:sym typeface="Mada"/>
              </a:defRPr>
            </a:lvl5pPr>
            <a:lvl6pPr lvl="5" rtl="0" algn="ctr">
              <a:buNone/>
              <a:defRPr b="1" sz="1700">
                <a:solidFill>
                  <a:schemeClr val="lt1"/>
                </a:solidFill>
                <a:latin typeface="Mada"/>
                <a:ea typeface="Mada"/>
                <a:cs typeface="Mada"/>
                <a:sym typeface="Mada"/>
              </a:defRPr>
            </a:lvl6pPr>
            <a:lvl7pPr lvl="6" rtl="0" algn="ctr">
              <a:buNone/>
              <a:defRPr b="1" sz="1700">
                <a:solidFill>
                  <a:schemeClr val="lt1"/>
                </a:solidFill>
                <a:latin typeface="Mada"/>
                <a:ea typeface="Mada"/>
                <a:cs typeface="Mada"/>
                <a:sym typeface="Mada"/>
              </a:defRPr>
            </a:lvl7pPr>
            <a:lvl8pPr lvl="7" rtl="0" algn="ctr">
              <a:buNone/>
              <a:defRPr b="1" sz="1700">
                <a:solidFill>
                  <a:schemeClr val="lt1"/>
                </a:solidFill>
                <a:latin typeface="Mada"/>
                <a:ea typeface="Mada"/>
                <a:cs typeface="Mada"/>
                <a:sym typeface="Mada"/>
              </a:defRPr>
            </a:lvl8pPr>
            <a:lvl9pPr lvl="8" rtl="0" algn="ctr">
              <a:buNone/>
              <a:defRPr b="1" sz="1700">
                <a:solidFill>
                  <a:schemeClr val="lt1"/>
                </a:solidFill>
                <a:latin typeface="Mada"/>
                <a:ea typeface="Mada"/>
                <a:cs typeface="Mada"/>
                <a:sym typeface="Mada"/>
              </a:defRPr>
            </a:lvl9pPr>
          </a:lstStyle>
          <a:p>
            <a:pPr indent="0" lvl="0" marL="0" rtl="0" algn="ct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شرح 1">
  <p:cSld name="CAPTION_ONLY_1">
    <p:spTree>
      <p:nvGrpSpPr>
        <p:cNvPr id="200" name="Shape 200"/>
        <p:cNvGrpSpPr/>
        <p:nvPr/>
      </p:nvGrpSpPr>
      <p:grpSpPr>
        <a:xfrm>
          <a:off x="0" y="0"/>
          <a:ext cx="0" cy="0"/>
          <a:chOff x="0" y="0"/>
          <a:chExt cx="0" cy="0"/>
        </a:xfrm>
      </p:grpSpPr>
      <p:cxnSp>
        <p:nvCxnSpPr>
          <p:cNvPr id="201" name="Google Shape;201;p41"/>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202" name="Google Shape;202;p41"/>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Summary</a:t>
            </a:r>
            <a:endParaRPr b="1" sz="2600">
              <a:latin typeface="Mada"/>
              <a:ea typeface="Mada"/>
              <a:cs typeface="Mada"/>
              <a:sym typeface="Mada"/>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_POINT_2">
  <p:cSld name="MAIN_POINT_2">
    <p:spTree>
      <p:nvGrpSpPr>
        <p:cNvPr id="203" name="Shape 203"/>
        <p:cNvGrpSpPr/>
        <p:nvPr/>
      </p:nvGrpSpPr>
      <p:grpSpPr>
        <a:xfrm>
          <a:off x="0" y="0"/>
          <a:ext cx="0" cy="0"/>
          <a:chOff x="0" y="0"/>
          <a:chExt cx="0" cy="0"/>
        </a:xfrm>
      </p:grpSpPr>
      <p:sp>
        <p:nvSpPr>
          <p:cNvPr id="204" name="Google Shape;204;p42"/>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205" name="Google Shape;205;p42"/>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cxnSp>
        <p:nvCxnSpPr>
          <p:cNvPr id="206" name="Google Shape;206;p42"/>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207" name="Google Shape;207;p42"/>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5"/>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4" name="Google Shape;24;p5"/>
          <p:cNvSpPr txBox="1"/>
          <p:nvPr>
            <p:ph idx="1" type="body"/>
          </p:nvPr>
        </p:nvSpPr>
        <p:spPr>
          <a:xfrm>
            <a:off x="257705" y="2395696"/>
            <a:ext cx="3307200" cy="7102200"/>
          </a:xfrm>
          <a:prstGeom prst="rect">
            <a:avLst/>
          </a:prstGeom>
        </p:spPr>
        <p:txBody>
          <a:bodyPr anchorCtr="0" anchor="t" bIns="111700" lIns="111700" spcFirstLastPara="1" rIns="111700" wrap="square" tIns="111700">
            <a:noAutofit/>
          </a:bodyPr>
          <a:lstStyle>
            <a:lvl1pPr indent="-342900" lvl="0" marL="457200">
              <a:spcBef>
                <a:spcPts val="0"/>
              </a:spcBef>
              <a:spcAft>
                <a:spcPts val="0"/>
              </a:spcAft>
              <a:buSzPts val="1800"/>
              <a:buChar char="●"/>
              <a:defRPr sz="1800"/>
            </a:lvl1pPr>
            <a:lvl2pPr indent="-323850" lvl="1" marL="914400">
              <a:spcBef>
                <a:spcPts val="2000"/>
              </a:spcBef>
              <a:spcAft>
                <a:spcPts val="0"/>
              </a:spcAft>
              <a:buSzPts val="1500"/>
              <a:buChar char="○"/>
              <a:defRPr sz="1500"/>
            </a:lvl2pPr>
            <a:lvl3pPr indent="-323850" lvl="2" marL="1371600">
              <a:spcBef>
                <a:spcPts val="2000"/>
              </a:spcBef>
              <a:spcAft>
                <a:spcPts val="0"/>
              </a:spcAft>
              <a:buSzPts val="1500"/>
              <a:buChar char="■"/>
              <a:defRPr sz="1500"/>
            </a:lvl3pPr>
            <a:lvl4pPr indent="-323850" lvl="3" marL="1828800">
              <a:spcBef>
                <a:spcPts val="2000"/>
              </a:spcBef>
              <a:spcAft>
                <a:spcPts val="0"/>
              </a:spcAft>
              <a:buSzPts val="1500"/>
              <a:buChar char="●"/>
              <a:defRPr sz="1500"/>
            </a:lvl4pPr>
            <a:lvl5pPr indent="-323850" lvl="4" marL="2286000">
              <a:spcBef>
                <a:spcPts val="2000"/>
              </a:spcBef>
              <a:spcAft>
                <a:spcPts val="0"/>
              </a:spcAft>
              <a:buSzPts val="1500"/>
              <a:buChar char="○"/>
              <a:defRPr sz="1500"/>
            </a:lvl5pPr>
            <a:lvl6pPr indent="-323850" lvl="5" marL="2743200">
              <a:spcBef>
                <a:spcPts val="2000"/>
              </a:spcBef>
              <a:spcAft>
                <a:spcPts val="0"/>
              </a:spcAft>
              <a:buSzPts val="1500"/>
              <a:buChar char="■"/>
              <a:defRPr sz="1500"/>
            </a:lvl6pPr>
            <a:lvl7pPr indent="-323850" lvl="6" marL="3200400">
              <a:spcBef>
                <a:spcPts val="2000"/>
              </a:spcBef>
              <a:spcAft>
                <a:spcPts val="0"/>
              </a:spcAft>
              <a:buSzPts val="1500"/>
              <a:buChar char="●"/>
              <a:defRPr sz="1500"/>
            </a:lvl7pPr>
            <a:lvl8pPr indent="-323850" lvl="7" marL="3657600">
              <a:spcBef>
                <a:spcPts val="2000"/>
              </a:spcBef>
              <a:spcAft>
                <a:spcPts val="0"/>
              </a:spcAft>
              <a:buSzPts val="1500"/>
              <a:buChar char="○"/>
              <a:defRPr sz="1500"/>
            </a:lvl8pPr>
            <a:lvl9pPr indent="-323850" lvl="8" marL="4114800">
              <a:spcBef>
                <a:spcPts val="2000"/>
              </a:spcBef>
              <a:spcAft>
                <a:spcPts val="2000"/>
              </a:spcAft>
              <a:buSzPts val="1500"/>
              <a:buChar char="■"/>
              <a:defRPr sz="1500"/>
            </a:lvl9pPr>
          </a:lstStyle>
          <a:p/>
        </p:txBody>
      </p:sp>
      <p:sp>
        <p:nvSpPr>
          <p:cNvPr id="25" name="Google Shape;25;p5"/>
          <p:cNvSpPr txBox="1"/>
          <p:nvPr>
            <p:ph idx="2" type="body"/>
          </p:nvPr>
        </p:nvSpPr>
        <p:spPr>
          <a:xfrm>
            <a:off x="3995291" y="2395696"/>
            <a:ext cx="3307200" cy="7102200"/>
          </a:xfrm>
          <a:prstGeom prst="rect">
            <a:avLst/>
          </a:prstGeom>
        </p:spPr>
        <p:txBody>
          <a:bodyPr anchorCtr="0" anchor="t" bIns="111700" lIns="111700" spcFirstLastPara="1" rIns="111700" wrap="square" tIns="111700">
            <a:noAutofit/>
          </a:bodyPr>
          <a:lstStyle>
            <a:lvl1pPr indent="-342900" lvl="0" marL="457200">
              <a:spcBef>
                <a:spcPts val="0"/>
              </a:spcBef>
              <a:spcAft>
                <a:spcPts val="0"/>
              </a:spcAft>
              <a:buSzPts val="1800"/>
              <a:buChar char="●"/>
              <a:defRPr sz="1800"/>
            </a:lvl1pPr>
            <a:lvl2pPr indent="-323850" lvl="1" marL="914400">
              <a:spcBef>
                <a:spcPts val="2000"/>
              </a:spcBef>
              <a:spcAft>
                <a:spcPts val="0"/>
              </a:spcAft>
              <a:buSzPts val="1500"/>
              <a:buChar char="○"/>
              <a:defRPr sz="1500"/>
            </a:lvl2pPr>
            <a:lvl3pPr indent="-323850" lvl="2" marL="1371600">
              <a:spcBef>
                <a:spcPts val="2000"/>
              </a:spcBef>
              <a:spcAft>
                <a:spcPts val="0"/>
              </a:spcAft>
              <a:buSzPts val="1500"/>
              <a:buChar char="■"/>
              <a:defRPr sz="1500"/>
            </a:lvl3pPr>
            <a:lvl4pPr indent="-323850" lvl="3" marL="1828800">
              <a:spcBef>
                <a:spcPts val="2000"/>
              </a:spcBef>
              <a:spcAft>
                <a:spcPts val="0"/>
              </a:spcAft>
              <a:buSzPts val="1500"/>
              <a:buChar char="●"/>
              <a:defRPr sz="1500"/>
            </a:lvl4pPr>
            <a:lvl5pPr indent="-323850" lvl="4" marL="2286000">
              <a:spcBef>
                <a:spcPts val="2000"/>
              </a:spcBef>
              <a:spcAft>
                <a:spcPts val="0"/>
              </a:spcAft>
              <a:buSzPts val="1500"/>
              <a:buChar char="○"/>
              <a:defRPr sz="1500"/>
            </a:lvl5pPr>
            <a:lvl6pPr indent="-323850" lvl="5" marL="2743200">
              <a:spcBef>
                <a:spcPts val="2000"/>
              </a:spcBef>
              <a:spcAft>
                <a:spcPts val="0"/>
              </a:spcAft>
              <a:buSzPts val="1500"/>
              <a:buChar char="■"/>
              <a:defRPr sz="1500"/>
            </a:lvl6pPr>
            <a:lvl7pPr indent="-323850" lvl="6" marL="3200400">
              <a:spcBef>
                <a:spcPts val="2000"/>
              </a:spcBef>
              <a:spcAft>
                <a:spcPts val="0"/>
              </a:spcAft>
              <a:buSzPts val="1500"/>
              <a:buChar char="●"/>
              <a:defRPr sz="1500"/>
            </a:lvl7pPr>
            <a:lvl8pPr indent="-323850" lvl="7" marL="3657600">
              <a:spcBef>
                <a:spcPts val="2000"/>
              </a:spcBef>
              <a:spcAft>
                <a:spcPts val="0"/>
              </a:spcAft>
              <a:buSzPts val="1500"/>
              <a:buChar char="○"/>
              <a:defRPr sz="1500"/>
            </a:lvl8pPr>
            <a:lvl9pPr indent="-323850" lvl="8" marL="4114800">
              <a:spcBef>
                <a:spcPts val="2000"/>
              </a:spcBef>
              <a:spcAft>
                <a:spcPts val="2000"/>
              </a:spcAft>
              <a:buSzPts val="1500"/>
              <a:buChar char="■"/>
              <a:defRPr sz="1500"/>
            </a:lvl9pPr>
          </a:lstStyle>
          <a:p/>
        </p:txBody>
      </p:sp>
      <p:sp>
        <p:nvSpPr>
          <p:cNvPr id="26" name="Google Shape;26;p5"/>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6"/>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9" name="Google Shape;29;p6"/>
          <p:cNvSpPr txBox="1"/>
          <p:nvPr>
            <p:ph idx="12" type="sldNum"/>
          </p:nvPr>
        </p:nvSpPr>
        <p:spPr>
          <a:xfrm>
            <a:off x="7106400" y="2"/>
            <a:ext cx="453600" cy="562200"/>
          </a:xfrm>
          <a:prstGeom prst="rect">
            <a:avLst/>
          </a:prstGeom>
          <a:solidFill>
            <a:schemeClr val="accent1"/>
          </a:solidFill>
          <a:ln>
            <a:noFill/>
          </a:ln>
        </p:spPr>
        <p:txBody>
          <a:bodyPr anchorCtr="0" anchor="ctr" bIns="111700" lIns="111700" spcFirstLastPara="1" rIns="111700" wrap="square" tIns="111700">
            <a:noAutofit/>
          </a:bodyPr>
          <a:lstStyle>
            <a:lvl1pPr lvl="0" rtl="0">
              <a:buNone/>
              <a:defRPr b="1" sz="1400">
                <a:solidFill>
                  <a:schemeClr val="lt1"/>
                </a:solidFill>
                <a:latin typeface="Alegreya"/>
                <a:ea typeface="Alegreya"/>
                <a:cs typeface="Alegreya"/>
                <a:sym typeface="Alegreya"/>
              </a:defRPr>
            </a:lvl1pPr>
            <a:lvl2pPr lvl="1" rtl="0">
              <a:buNone/>
              <a:defRPr b="1" sz="1400">
                <a:solidFill>
                  <a:schemeClr val="lt1"/>
                </a:solidFill>
                <a:latin typeface="Alegreya"/>
                <a:ea typeface="Alegreya"/>
                <a:cs typeface="Alegreya"/>
                <a:sym typeface="Alegreya"/>
              </a:defRPr>
            </a:lvl2pPr>
            <a:lvl3pPr lvl="2" rtl="0">
              <a:buNone/>
              <a:defRPr b="1" sz="1400">
                <a:solidFill>
                  <a:schemeClr val="lt1"/>
                </a:solidFill>
                <a:latin typeface="Alegreya"/>
                <a:ea typeface="Alegreya"/>
                <a:cs typeface="Alegreya"/>
                <a:sym typeface="Alegreya"/>
              </a:defRPr>
            </a:lvl3pPr>
            <a:lvl4pPr lvl="3" rtl="0">
              <a:buNone/>
              <a:defRPr b="1" sz="1400">
                <a:solidFill>
                  <a:schemeClr val="lt1"/>
                </a:solidFill>
                <a:latin typeface="Alegreya"/>
                <a:ea typeface="Alegreya"/>
                <a:cs typeface="Alegreya"/>
                <a:sym typeface="Alegreya"/>
              </a:defRPr>
            </a:lvl4pPr>
            <a:lvl5pPr lvl="4" rtl="0">
              <a:buNone/>
              <a:defRPr b="1" sz="1400">
                <a:solidFill>
                  <a:schemeClr val="lt1"/>
                </a:solidFill>
                <a:latin typeface="Alegreya"/>
                <a:ea typeface="Alegreya"/>
                <a:cs typeface="Alegreya"/>
                <a:sym typeface="Alegreya"/>
              </a:defRPr>
            </a:lvl5pPr>
            <a:lvl6pPr lvl="5" rtl="0">
              <a:buNone/>
              <a:defRPr b="1" sz="1400">
                <a:solidFill>
                  <a:schemeClr val="lt1"/>
                </a:solidFill>
                <a:latin typeface="Alegreya"/>
                <a:ea typeface="Alegreya"/>
                <a:cs typeface="Alegreya"/>
                <a:sym typeface="Alegreya"/>
              </a:defRPr>
            </a:lvl6pPr>
            <a:lvl7pPr lvl="6" rtl="0">
              <a:buNone/>
              <a:defRPr b="1" sz="1400">
                <a:solidFill>
                  <a:schemeClr val="lt1"/>
                </a:solidFill>
                <a:latin typeface="Alegreya"/>
                <a:ea typeface="Alegreya"/>
                <a:cs typeface="Alegreya"/>
                <a:sym typeface="Alegreya"/>
              </a:defRPr>
            </a:lvl7pPr>
            <a:lvl8pPr lvl="7" rtl="0">
              <a:buNone/>
              <a:defRPr b="1" sz="1400">
                <a:solidFill>
                  <a:schemeClr val="lt1"/>
                </a:solidFill>
                <a:latin typeface="Alegreya"/>
                <a:ea typeface="Alegreya"/>
                <a:cs typeface="Alegreya"/>
                <a:sym typeface="Alegreya"/>
              </a:defRPr>
            </a:lvl8pPr>
            <a:lvl9pPr lvl="8" rtl="0">
              <a:buNone/>
              <a:defRPr b="1" sz="1400">
                <a:solidFill>
                  <a:schemeClr val="lt1"/>
                </a:solidFill>
                <a:latin typeface="Alegreya"/>
                <a:ea typeface="Alegreya"/>
                <a:cs typeface="Alegreya"/>
                <a:sym typeface="Alegreya"/>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7"/>
          <p:cNvSpPr txBox="1"/>
          <p:nvPr>
            <p:ph type="title"/>
          </p:nvPr>
        </p:nvSpPr>
        <p:spPr>
          <a:xfrm>
            <a:off x="257705" y="1154948"/>
            <a:ext cx="2321400" cy="1570500"/>
          </a:xfrm>
          <a:prstGeom prst="rect">
            <a:avLst/>
          </a:prstGeom>
        </p:spPr>
        <p:txBody>
          <a:bodyPr anchorCtr="0" anchor="b" bIns="111700" lIns="111700" spcFirstLastPara="1" rIns="111700" wrap="square" tIns="111700">
            <a:noAutofit/>
          </a:bodyPr>
          <a:lstStyle>
            <a:lvl1pPr lvl="0">
              <a:spcBef>
                <a:spcPts val="0"/>
              </a:spcBef>
              <a:spcAft>
                <a:spcPts val="0"/>
              </a:spcAft>
              <a:buSzPts val="3100"/>
              <a:buNone/>
              <a:defRPr sz="3100"/>
            </a:lvl1pPr>
            <a:lvl2pPr lvl="1">
              <a:spcBef>
                <a:spcPts val="0"/>
              </a:spcBef>
              <a:spcAft>
                <a:spcPts val="0"/>
              </a:spcAft>
              <a:buSzPts val="3100"/>
              <a:buNone/>
              <a:defRPr sz="3100"/>
            </a:lvl2pPr>
            <a:lvl3pPr lvl="2">
              <a:spcBef>
                <a:spcPts val="0"/>
              </a:spcBef>
              <a:spcAft>
                <a:spcPts val="0"/>
              </a:spcAft>
              <a:buSzPts val="3100"/>
              <a:buNone/>
              <a:defRPr sz="3100"/>
            </a:lvl3pPr>
            <a:lvl4pPr lvl="3">
              <a:spcBef>
                <a:spcPts val="0"/>
              </a:spcBef>
              <a:spcAft>
                <a:spcPts val="0"/>
              </a:spcAft>
              <a:buSzPts val="3100"/>
              <a:buNone/>
              <a:defRPr sz="3100"/>
            </a:lvl4pPr>
            <a:lvl5pPr lvl="4">
              <a:spcBef>
                <a:spcPts val="0"/>
              </a:spcBef>
              <a:spcAft>
                <a:spcPts val="0"/>
              </a:spcAft>
              <a:buSzPts val="3100"/>
              <a:buNone/>
              <a:defRPr sz="3100"/>
            </a:lvl5pPr>
            <a:lvl6pPr lvl="5">
              <a:spcBef>
                <a:spcPts val="0"/>
              </a:spcBef>
              <a:spcAft>
                <a:spcPts val="0"/>
              </a:spcAft>
              <a:buSzPts val="3100"/>
              <a:buNone/>
              <a:defRPr sz="3100"/>
            </a:lvl6pPr>
            <a:lvl7pPr lvl="6">
              <a:spcBef>
                <a:spcPts val="0"/>
              </a:spcBef>
              <a:spcAft>
                <a:spcPts val="0"/>
              </a:spcAft>
              <a:buSzPts val="3100"/>
              <a:buNone/>
              <a:defRPr sz="3100"/>
            </a:lvl7pPr>
            <a:lvl8pPr lvl="7">
              <a:spcBef>
                <a:spcPts val="0"/>
              </a:spcBef>
              <a:spcAft>
                <a:spcPts val="0"/>
              </a:spcAft>
              <a:buSzPts val="3100"/>
              <a:buNone/>
              <a:defRPr sz="3100"/>
            </a:lvl8pPr>
            <a:lvl9pPr lvl="8">
              <a:spcBef>
                <a:spcPts val="0"/>
              </a:spcBef>
              <a:spcAft>
                <a:spcPts val="0"/>
              </a:spcAft>
              <a:buSzPts val="3100"/>
              <a:buNone/>
              <a:defRPr sz="3100"/>
            </a:lvl9pPr>
          </a:lstStyle>
          <a:p/>
        </p:txBody>
      </p:sp>
      <p:sp>
        <p:nvSpPr>
          <p:cNvPr id="32" name="Google Shape;32;p7"/>
          <p:cNvSpPr txBox="1"/>
          <p:nvPr>
            <p:ph idx="1" type="body"/>
          </p:nvPr>
        </p:nvSpPr>
        <p:spPr>
          <a:xfrm>
            <a:off x="257705" y="2888617"/>
            <a:ext cx="2321400" cy="6608700"/>
          </a:xfrm>
          <a:prstGeom prst="rect">
            <a:avLst/>
          </a:prstGeom>
        </p:spPr>
        <p:txBody>
          <a:bodyPr anchorCtr="0" anchor="t" bIns="111700" lIns="111700" spcFirstLastPara="1" rIns="111700" wrap="square" tIns="111700">
            <a:noAutofit/>
          </a:bodyPr>
          <a:lstStyle>
            <a:lvl1pPr indent="-323850" lvl="0" marL="457200">
              <a:spcBef>
                <a:spcPts val="0"/>
              </a:spcBef>
              <a:spcAft>
                <a:spcPts val="0"/>
              </a:spcAft>
              <a:buSzPts val="1500"/>
              <a:buChar char="●"/>
              <a:defRPr sz="1500"/>
            </a:lvl1pPr>
            <a:lvl2pPr indent="-323850" lvl="1" marL="914400">
              <a:spcBef>
                <a:spcPts val="2000"/>
              </a:spcBef>
              <a:spcAft>
                <a:spcPts val="0"/>
              </a:spcAft>
              <a:buSzPts val="1500"/>
              <a:buChar char="○"/>
              <a:defRPr sz="1500"/>
            </a:lvl2pPr>
            <a:lvl3pPr indent="-323850" lvl="2" marL="1371600">
              <a:spcBef>
                <a:spcPts val="2000"/>
              </a:spcBef>
              <a:spcAft>
                <a:spcPts val="0"/>
              </a:spcAft>
              <a:buSzPts val="1500"/>
              <a:buChar char="■"/>
              <a:defRPr sz="1500"/>
            </a:lvl3pPr>
            <a:lvl4pPr indent="-323850" lvl="3" marL="1828800">
              <a:spcBef>
                <a:spcPts val="2000"/>
              </a:spcBef>
              <a:spcAft>
                <a:spcPts val="0"/>
              </a:spcAft>
              <a:buSzPts val="1500"/>
              <a:buChar char="●"/>
              <a:defRPr sz="1500"/>
            </a:lvl4pPr>
            <a:lvl5pPr indent="-323850" lvl="4" marL="2286000">
              <a:spcBef>
                <a:spcPts val="2000"/>
              </a:spcBef>
              <a:spcAft>
                <a:spcPts val="0"/>
              </a:spcAft>
              <a:buSzPts val="1500"/>
              <a:buChar char="○"/>
              <a:defRPr sz="1500"/>
            </a:lvl5pPr>
            <a:lvl6pPr indent="-323850" lvl="5" marL="2743200">
              <a:spcBef>
                <a:spcPts val="2000"/>
              </a:spcBef>
              <a:spcAft>
                <a:spcPts val="0"/>
              </a:spcAft>
              <a:buSzPts val="1500"/>
              <a:buChar char="■"/>
              <a:defRPr sz="1500"/>
            </a:lvl6pPr>
            <a:lvl7pPr indent="-323850" lvl="6" marL="3200400">
              <a:spcBef>
                <a:spcPts val="2000"/>
              </a:spcBef>
              <a:spcAft>
                <a:spcPts val="0"/>
              </a:spcAft>
              <a:buSzPts val="1500"/>
              <a:buChar char="●"/>
              <a:defRPr sz="1500"/>
            </a:lvl7pPr>
            <a:lvl8pPr indent="-323850" lvl="7" marL="3657600">
              <a:spcBef>
                <a:spcPts val="2000"/>
              </a:spcBef>
              <a:spcAft>
                <a:spcPts val="0"/>
              </a:spcAft>
              <a:buSzPts val="1500"/>
              <a:buChar char="○"/>
              <a:defRPr sz="1500"/>
            </a:lvl8pPr>
            <a:lvl9pPr indent="-323850" lvl="8" marL="4114800">
              <a:spcBef>
                <a:spcPts val="2000"/>
              </a:spcBef>
              <a:spcAft>
                <a:spcPts val="2000"/>
              </a:spcAft>
              <a:buSzPts val="1500"/>
              <a:buChar char="■"/>
              <a:defRPr sz="1500"/>
            </a:lvl9pPr>
          </a:lstStyle>
          <a:p/>
        </p:txBody>
      </p:sp>
      <p:sp>
        <p:nvSpPr>
          <p:cNvPr id="33" name="Google Shape;33;p7"/>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8"/>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36" name="Google Shape;36;p8"/>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Alegreya"/>
                <a:ea typeface="Alegreya"/>
                <a:cs typeface="Alegreya"/>
                <a:sym typeface="Alegreya"/>
              </a:rPr>
              <a:t>Lecture Quiz</a:t>
            </a:r>
            <a:endParaRPr b="1" sz="2500">
              <a:latin typeface="Alegreya"/>
              <a:ea typeface="Alegreya"/>
              <a:cs typeface="Alegreya"/>
              <a:sym typeface="Alegreya"/>
            </a:endParaRPr>
          </a:p>
        </p:txBody>
      </p:sp>
      <p:cxnSp>
        <p:nvCxnSpPr>
          <p:cNvPr id="37" name="Google Shape;37;p8"/>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38" name="Google Shape;38;p8"/>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Alegreya"/>
              <a:ea typeface="Alegreya"/>
              <a:cs typeface="Alegreya"/>
              <a:sym typeface="Alegrey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3780000" y="-260"/>
            <a:ext cx="3780000" cy="10692000"/>
          </a:xfrm>
          <a:prstGeom prst="rect">
            <a:avLst/>
          </a:prstGeom>
          <a:solidFill>
            <a:schemeClr val="lt2"/>
          </a:solidFill>
          <a:ln>
            <a:noFill/>
          </a:ln>
        </p:spPr>
        <p:txBody>
          <a:bodyPr anchorCtr="0" anchor="ctr" bIns="111700" lIns="111700" spcFirstLastPara="1" rIns="111700" wrap="square" tIns="111700">
            <a:noAutofit/>
          </a:bodyPr>
          <a:lstStyle/>
          <a:p>
            <a:pPr indent="0" lvl="0" marL="0" rtl="0" algn="l">
              <a:spcBef>
                <a:spcPts val="0"/>
              </a:spcBef>
              <a:spcAft>
                <a:spcPts val="0"/>
              </a:spcAft>
              <a:buNone/>
            </a:pPr>
            <a:r>
              <a:t/>
            </a:r>
            <a:endParaRPr>
              <a:latin typeface="Alegreya"/>
              <a:ea typeface="Alegreya"/>
              <a:cs typeface="Alegreya"/>
              <a:sym typeface="Alegreya"/>
            </a:endParaRPr>
          </a:p>
        </p:txBody>
      </p:sp>
      <p:sp>
        <p:nvSpPr>
          <p:cNvPr id="41" name="Google Shape;41;p9"/>
          <p:cNvSpPr txBox="1"/>
          <p:nvPr>
            <p:ph type="title"/>
          </p:nvPr>
        </p:nvSpPr>
        <p:spPr>
          <a:xfrm>
            <a:off x="219508" y="2563450"/>
            <a:ext cx="3344100" cy="3081300"/>
          </a:xfrm>
          <a:prstGeom prst="rect">
            <a:avLst/>
          </a:prstGeom>
        </p:spPr>
        <p:txBody>
          <a:bodyPr anchorCtr="0" anchor="b" bIns="111700" lIns="111700" spcFirstLastPara="1" rIns="111700" wrap="square" tIns="111700">
            <a:noAutofit/>
          </a:bodyPr>
          <a:lstStyle>
            <a:lvl1pPr lvl="0" algn="ctr">
              <a:spcBef>
                <a:spcPts val="0"/>
              </a:spcBef>
              <a:spcAft>
                <a:spcPts val="0"/>
              </a:spcAft>
              <a:buSzPts val="5100"/>
              <a:buNone/>
              <a:defRPr sz="5100"/>
            </a:lvl1pPr>
            <a:lvl2pPr lvl="1" algn="ctr">
              <a:spcBef>
                <a:spcPts val="0"/>
              </a:spcBef>
              <a:spcAft>
                <a:spcPts val="0"/>
              </a:spcAft>
              <a:buSzPts val="5100"/>
              <a:buNone/>
              <a:defRPr sz="5100"/>
            </a:lvl2pPr>
            <a:lvl3pPr lvl="2" algn="ctr">
              <a:spcBef>
                <a:spcPts val="0"/>
              </a:spcBef>
              <a:spcAft>
                <a:spcPts val="0"/>
              </a:spcAft>
              <a:buSzPts val="5100"/>
              <a:buNone/>
              <a:defRPr sz="5100"/>
            </a:lvl3pPr>
            <a:lvl4pPr lvl="3" algn="ctr">
              <a:spcBef>
                <a:spcPts val="0"/>
              </a:spcBef>
              <a:spcAft>
                <a:spcPts val="0"/>
              </a:spcAft>
              <a:buSzPts val="5100"/>
              <a:buNone/>
              <a:defRPr sz="5100"/>
            </a:lvl4pPr>
            <a:lvl5pPr lvl="4" algn="ctr">
              <a:spcBef>
                <a:spcPts val="0"/>
              </a:spcBef>
              <a:spcAft>
                <a:spcPts val="0"/>
              </a:spcAft>
              <a:buSzPts val="5100"/>
              <a:buNone/>
              <a:defRPr sz="5100"/>
            </a:lvl5pPr>
            <a:lvl6pPr lvl="5" algn="ctr">
              <a:spcBef>
                <a:spcPts val="0"/>
              </a:spcBef>
              <a:spcAft>
                <a:spcPts val="0"/>
              </a:spcAft>
              <a:buSzPts val="5100"/>
              <a:buNone/>
              <a:defRPr sz="5100"/>
            </a:lvl6pPr>
            <a:lvl7pPr lvl="6" algn="ctr">
              <a:spcBef>
                <a:spcPts val="0"/>
              </a:spcBef>
              <a:spcAft>
                <a:spcPts val="0"/>
              </a:spcAft>
              <a:buSzPts val="5100"/>
              <a:buNone/>
              <a:defRPr sz="5100"/>
            </a:lvl7pPr>
            <a:lvl8pPr lvl="7" algn="ctr">
              <a:spcBef>
                <a:spcPts val="0"/>
              </a:spcBef>
              <a:spcAft>
                <a:spcPts val="0"/>
              </a:spcAft>
              <a:buSzPts val="5100"/>
              <a:buNone/>
              <a:defRPr sz="5100"/>
            </a:lvl8pPr>
            <a:lvl9pPr lvl="8" algn="ctr">
              <a:spcBef>
                <a:spcPts val="0"/>
              </a:spcBef>
              <a:spcAft>
                <a:spcPts val="0"/>
              </a:spcAft>
              <a:buSzPts val="5100"/>
              <a:buNone/>
              <a:defRPr sz="5100"/>
            </a:lvl9pPr>
          </a:lstStyle>
          <a:p/>
        </p:txBody>
      </p:sp>
      <p:sp>
        <p:nvSpPr>
          <p:cNvPr id="42" name="Google Shape;42;p9"/>
          <p:cNvSpPr txBox="1"/>
          <p:nvPr>
            <p:ph idx="1" type="subTitle"/>
          </p:nvPr>
        </p:nvSpPr>
        <p:spPr>
          <a:xfrm>
            <a:off x="219508" y="5826865"/>
            <a:ext cx="3344100" cy="2567700"/>
          </a:xfrm>
          <a:prstGeom prst="rect">
            <a:avLst/>
          </a:prstGeom>
        </p:spPr>
        <p:txBody>
          <a:bodyPr anchorCtr="0" anchor="t" bIns="111700" lIns="111700" spcFirstLastPara="1" rIns="111700" wrap="square" tIns="111700">
            <a:noAutofit/>
          </a:bodyPr>
          <a:lstStyle>
            <a:lvl1pPr lvl="0" algn="ctr">
              <a:lnSpc>
                <a:spcPct val="100000"/>
              </a:lnSpc>
              <a:spcBef>
                <a:spcPts val="0"/>
              </a:spcBef>
              <a:spcAft>
                <a:spcPts val="0"/>
              </a:spcAft>
              <a:buSzPts val="2500"/>
              <a:buNone/>
              <a:defRPr sz="25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43" name="Google Shape;43;p9"/>
          <p:cNvSpPr txBox="1"/>
          <p:nvPr>
            <p:ph idx="2" type="body"/>
          </p:nvPr>
        </p:nvSpPr>
        <p:spPr>
          <a:xfrm>
            <a:off x="4083839" y="1505164"/>
            <a:ext cx="3172200" cy="7681200"/>
          </a:xfrm>
          <a:prstGeom prst="rect">
            <a:avLst/>
          </a:prstGeom>
        </p:spPr>
        <p:txBody>
          <a:bodyPr anchorCtr="0" anchor="ctr" bIns="111700" lIns="111700" spcFirstLastPara="1" rIns="111700" wrap="square" tIns="111700">
            <a:noAutofit/>
          </a:bodyPr>
          <a:lstStyle>
            <a:lvl1pPr indent="-374650" lvl="0" marL="457200">
              <a:spcBef>
                <a:spcPts val="0"/>
              </a:spcBef>
              <a:spcAft>
                <a:spcPts val="0"/>
              </a:spcAft>
              <a:buSzPts val="2300"/>
              <a:buChar char="●"/>
              <a:defRPr/>
            </a:lvl1pPr>
            <a:lvl2pPr indent="-342900" lvl="1" marL="914400">
              <a:spcBef>
                <a:spcPts val="2000"/>
              </a:spcBef>
              <a:spcAft>
                <a:spcPts val="0"/>
              </a:spcAft>
              <a:buSzPts val="1800"/>
              <a:buChar char="○"/>
              <a:defRPr/>
            </a:lvl2pPr>
            <a:lvl3pPr indent="-342900" lvl="2" marL="1371600">
              <a:spcBef>
                <a:spcPts val="2000"/>
              </a:spcBef>
              <a:spcAft>
                <a:spcPts val="0"/>
              </a:spcAft>
              <a:buSzPts val="1800"/>
              <a:buChar char="■"/>
              <a:defRPr/>
            </a:lvl3pPr>
            <a:lvl4pPr indent="-342900" lvl="3" marL="1828800">
              <a:spcBef>
                <a:spcPts val="2000"/>
              </a:spcBef>
              <a:spcAft>
                <a:spcPts val="0"/>
              </a:spcAft>
              <a:buSzPts val="1800"/>
              <a:buChar char="●"/>
              <a:defRPr/>
            </a:lvl4pPr>
            <a:lvl5pPr indent="-342900" lvl="4" marL="2286000">
              <a:spcBef>
                <a:spcPts val="2000"/>
              </a:spcBef>
              <a:spcAft>
                <a:spcPts val="0"/>
              </a:spcAft>
              <a:buSzPts val="1800"/>
              <a:buChar char="○"/>
              <a:defRPr/>
            </a:lvl5pPr>
            <a:lvl6pPr indent="-342900" lvl="5" marL="2743200">
              <a:spcBef>
                <a:spcPts val="2000"/>
              </a:spcBef>
              <a:spcAft>
                <a:spcPts val="0"/>
              </a:spcAft>
              <a:buSzPts val="1800"/>
              <a:buChar char="■"/>
              <a:defRPr/>
            </a:lvl6pPr>
            <a:lvl7pPr indent="-342900" lvl="6" marL="3200400">
              <a:spcBef>
                <a:spcPts val="2000"/>
              </a:spcBef>
              <a:spcAft>
                <a:spcPts val="0"/>
              </a:spcAft>
              <a:buSzPts val="1800"/>
              <a:buChar char="●"/>
              <a:defRPr/>
            </a:lvl7pPr>
            <a:lvl8pPr indent="-342900" lvl="7" marL="3657600">
              <a:spcBef>
                <a:spcPts val="2000"/>
              </a:spcBef>
              <a:spcAft>
                <a:spcPts val="0"/>
              </a:spcAft>
              <a:buSzPts val="1800"/>
              <a:buChar char="○"/>
              <a:defRPr/>
            </a:lvl8pPr>
            <a:lvl9pPr indent="-342900" lvl="8" marL="4114800">
              <a:spcBef>
                <a:spcPts val="2000"/>
              </a:spcBef>
              <a:spcAft>
                <a:spcPts val="2000"/>
              </a:spcAft>
              <a:buSzPts val="1800"/>
              <a:buChar char="■"/>
              <a:defRPr/>
            </a:lvl9pPr>
          </a:lstStyle>
          <a:p/>
        </p:txBody>
      </p:sp>
      <p:sp>
        <p:nvSpPr>
          <p:cNvPr id="44" name="Google Shape;44;p9"/>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Alegreya"/>
                <a:ea typeface="Alegreya"/>
                <a:cs typeface="Alegreya"/>
                <a:sym typeface="Alegreya"/>
              </a:defRPr>
            </a:lvl1pPr>
            <a:lvl2pPr lvl="1" rtl="0">
              <a:buNone/>
              <a:defRPr b="1" sz="1400">
                <a:solidFill>
                  <a:schemeClr val="lt1"/>
                </a:solidFill>
                <a:latin typeface="Alegreya"/>
                <a:ea typeface="Alegreya"/>
                <a:cs typeface="Alegreya"/>
                <a:sym typeface="Alegreya"/>
              </a:defRPr>
            </a:lvl2pPr>
            <a:lvl3pPr lvl="2" rtl="0">
              <a:buNone/>
              <a:defRPr b="1" sz="1400">
                <a:solidFill>
                  <a:schemeClr val="lt1"/>
                </a:solidFill>
                <a:latin typeface="Alegreya"/>
                <a:ea typeface="Alegreya"/>
                <a:cs typeface="Alegreya"/>
                <a:sym typeface="Alegreya"/>
              </a:defRPr>
            </a:lvl3pPr>
            <a:lvl4pPr lvl="3" rtl="0">
              <a:buNone/>
              <a:defRPr b="1" sz="1400">
                <a:solidFill>
                  <a:schemeClr val="lt1"/>
                </a:solidFill>
                <a:latin typeface="Alegreya"/>
                <a:ea typeface="Alegreya"/>
                <a:cs typeface="Alegreya"/>
                <a:sym typeface="Alegreya"/>
              </a:defRPr>
            </a:lvl4pPr>
            <a:lvl5pPr lvl="4" rtl="0">
              <a:buNone/>
              <a:defRPr b="1" sz="1400">
                <a:solidFill>
                  <a:schemeClr val="lt1"/>
                </a:solidFill>
                <a:latin typeface="Alegreya"/>
                <a:ea typeface="Alegreya"/>
                <a:cs typeface="Alegreya"/>
                <a:sym typeface="Alegreya"/>
              </a:defRPr>
            </a:lvl5pPr>
            <a:lvl6pPr lvl="5" rtl="0">
              <a:buNone/>
              <a:defRPr b="1" sz="1400">
                <a:solidFill>
                  <a:schemeClr val="lt1"/>
                </a:solidFill>
                <a:latin typeface="Alegreya"/>
                <a:ea typeface="Alegreya"/>
                <a:cs typeface="Alegreya"/>
                <a:sym typeface="Alegreya"/>
              </a:defRPr>
            </a:lvl6pPr>
            <a:lvl7pPr lvl="6" rtl="0">
              <a:buNone/>
              <a:defRPr b="1" sz="1400">
                <a:solidFill>
                  <a:schemeClr val="lt1"/>
                </a:solidFill>
                <a:latin typeface="Alegreya"/>
                <a:ea typeface="Alegreya"/>
                <a:cs typeface="Alegreya"/>
                <a:sym typeface="Alegreya"/>
              </a:defRPr>
            </a:lvl7pPr>
            <a:lvl8pPr lvl="7" rtl="0">
              <a:buNone/>
              <a:defRPr b="1" sz="1400">
                <a:solidFill>
                  <a:schemeClr val="lt1"/>
                </a:solidFill>
                <a:latin typeface="Alegreya"/>
                <a:ea typeface="Alegreya"/>
                <a:cs typeface="Alegreya"/>
                <a:sym typeface="Alegreya"/>
              </a:defRPr>
            </a:lvl8pPr>
            <a:lvl9pPr lvl="8" rtl="0">
              <a:buNone/>
              <a:defRPr b="1" sz="1400">
                <a:solidFill>
                  <a:schemeClr val="lt1"/>
                </a:solidFill>
                <a:latin typeface="Alegreya"/>
                <a:ea typeface="Alegreya"/>
                <a:cs typeface="Alegreya"/>
                <a:sym typeface="Alegreya"/>
              </a:defRPr>
            </a:lvl9pPr>
          </a:lstStyle>
          <a:p>
            <a:pPr indent="0" lvl="0" marL="0" rtl="0" algn="r">
              <a:spcBef>
                <a:spcPts val="0"/>
              </a:spcBef>
              <a:spcAft>
                <a:spcPts val="0"/>
              </a:spcAft>
              <a:buNone/>
            </a:pPr>
            <a:fld id="{00000000-1234-1234-1234-123412341234}" type="slidenum">
              <a:rPr lang="ar"/>
              <a:t>‹#›</a:t>
            </a:fld>
            <a:endParaRPr/>
          </a:p>
        </p:txBody>
      </p:sp>
      <p:cxnSp>
        <p:nvCxnSpPr>
          <p:cNvPr id="47" name="Google Shape;47;p10"/>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48" name="Google Shape;48;p10"/>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Alegreya"/>
                <a:ea typeface="Alegreya"/>
                <a:cs typeface="Alegreya"/>
                <a:sym typeface="Alegreya"/>
              </a:rPr>
              <a:t>Summary</a:t>
            </a:r>
            <a:endParaRPr b="1" sz="2600">
              <a:latin typeface="Alegreya"/>
              <a:ea typeface="Alegreya"/>
              <a:cs typeface="Alegreya"/>
              <a:sym typeface="Alegreya"/>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theme" Target="../theme/theme3.xml"/><Relationship Id="rId14" Type="http://schemas.openxmlformats.org/officeDocument/2006/relationships/slideLayout" Target="../slideLayouts/slideLayout2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0" Type="http://schemas.openxmlformats.org/officeDocument/2006/relationships/slideLayout" Target="../slideLayouts/slideLayout35.xml"/><Relationship Id="rId13" Type="http://schemas.openxmlformats.org/officeDocument/2006/relationships/slideLayout" Target="../slideLayouts/slideLayout38.xml"/><Relationship Id="rId12" Type="http://schemas.openxmlformats.org/officeDocument/2006/relationships/slideLayout" Target="../slideLayouts/slideLayout37.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5" Type="http://schemas.openxmlformats.org/officeDocument/2006/relationships/theme" Target="../theme/theme2.xml"/><Relationship Id="rId14" Type="http://schemas.openxmlformats.org/officeDocument/2006/relationships/slideLayout" Target="../slideLayouts/slideLayout3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1pPr>
            <a:lvl2pPr lvl="1">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2pPr>
            <a:lvl3pPr lvl="2">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3pPr>
            <a:lvl4pPr lvl="3">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4pPr>
            <a:lvl5pPr lvl="4">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5pPr>
            <a:lvl6pPr lvl="5">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6pPr>
            <a:lvl7pPr lvl="6">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7pPr>
            <a:lvl8pPr lvl="7">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8pPr>
            <a:lvl9pPr lvl="8">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9pPr>
          </a:lstStyle>
          <a:p/>
        </p:txBody>
      </p:sp>
      <p:sp>
        <p:nvSpPr>
          <p:cNvPr id="7" name="Google Shape;7;p1"/>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a:lnSpc>
                <a:spcPct val="115000"/>
              </a:lnSpc>
              <a:spcBef>
                <a:spcPts val="0"/>
              </a:spcBef>
              <a:spcAft>
                <a:spcPts val="0"/>
              </a:spcAft>
              <a:buClr>
                <a:schemeClr val="dk2"/>
              </a:buClr>
              <a:buSzPts val="2300"/>
              <a:buFont typeface="Alegreya"/>
              <a:buChar char="●"/>
              <a:defRPr sz="2300">
                <a:solidFill>
                  <a:schemeClr val="dk2"/>
                </a:solidFill>
                <a:latin typeface="Alegreya"/>
                <a:ea typeface="Alegreya"/>
                <a:cs typeface="Alegreya"/>
                <a:sym typeface="Alegreya"/>
              </a:defRPr>
            </a:lvl1pPr>
            <a:lvl2pPr indent="-342900" lvl="1" marL="914400">
              <a:lnSpc>
                <a:spcPct val="115000"/>
              </a:lnSpc>
              <a:spcBef>
                <a:spcPts val="2000"/>
              </a:spcBef>
              <a:spcAft>
                <a:spcPts val="0"/>
              </a:spcAft>
              <a:buClr>
                <a:schemeClr val="dk2"/>
              </a:buClr>
              <a:buSzPts val="1800"/>
              <a:buFont typeface="Alegreya"/>
              <a:buChar char="○"/>
              <a:defRPr sz="1800">
                <a:solidFill>
                  <a:schemeClr val="dk2"/>
                </a:solidFill>
                <a:latin typeface="Alegreya"/>
                <a:ea typeface="Alegreya"/>
                <a:cs typeface="Alegreya"/>
                <a:sym typeface="Alegreya"/>
              </a:defRPr>
            </a:lvl2pPr>
            <a:lvl3pPr indent="-342900" lvl="2" marL="1371600">
              <a:lnSpc>
                <a:spcPct val="115000"/>
              </a:lnSpc>
              <a:spcBef>
                <a:spcPts val="2000"/>
              </a:spcBef>
              <a:spcAft>
                <a:spcPts val="0"/>
              </a:spcAft>
              <a:buClr>
                <a:schemeClr val="dk2"/>
              </a:buClr>
              <a:buSzPts val="1800"/>
              <a:buFont typeface="Alegreya"/>
              <a:buChar char="■"/>
              <a:defRPr sz="1800">
                <a:solidFill>
                  <a:schemeClr val="dk2"/>
                </a:solidFill>
                <a:latin typeface="Alegreya"/>
                <a:ea typeface="Alegreya"/>
                <a:cs typeface="Alegreya"/>
                <a:sym typeface="Alegreya"/>
              </a:defRPr>
            </a:lvl3pPr>
            <a:lvl4pPr indent="-342900" lvl="3" marL="1828800">
              <a:lnSpc>
                <a:spcPct val="115000"/>
              </a:lnSpc>
              <a:spcBef>
                <a:spcPts val="2000"/>
              </a:spcBef>
              <a:spcAft>
                <a:spcPts val="0"/>
              </a:spcAft>
              <a:buClr>
                <a:schemeClr val="dk2"/>
              </a:buClr>
              <a:buSzPts val="1800"/>
              <a:buFont typeface="Alegreya"/>
              <a:buChar char="●"/>
              <a:defRPr sz="1800">
                <a:solidFill>
                  <a:schemeClr val="dk2"/>
                </a:solidFill>
                <a:latin typeface="Alegreya"/>
                <a:ea typeface="Alegreya"/>
                <a:cs typeface="Alegreya"/>
                <a:sym typeface="Alegreya"/>
              </a:defRPr>
            </a:lvl4pPr>
            <a:lvl5pPr indent="-342900" lvl="4" marL="2286000">
              <a:lnSpc>
                <a:spcPct val="115000"/>
              </a:lnSpc>
              <a:spcBef>
                <a:spcPts val="2000"/>
              </a:spcBef>
              <a:spcAft>
                <a:spcPts val="0"/>
              </a:spcAft>
              <a:buClr>
                <a:schemeClr val="dk2"/>
              </a:buClr>
              <a:buSzPts val="1800"/>
              <a:buFont typeface="Alegreya"/>
              <a:buChar char="○"/>
              <a:defRPr sz="1800">
                <a:solidFill>
                  <a:schemeClr val="dk2"/>
                </a:solidFill>
                <a:latin typeface="Alegreya"/>
                <a:ea typeface="Alegreya"/>
                <a:cs typeface="Alegreya"/>
                <a:sym typeface="Alegreya"/>
              </a:defRPr>
            </a:lvl5pPr>
            <a:lvl6pPr indent="-342900" lvl="5" marL="2743200">
              <a:lnSpc>
                <a:spcPct val="115000"/>
              </a:lnSpc>
              <a:spcBef>
                <a:spcPts val="2000"/>
              </a:spcBef>
              <a:spcAft>
                <a:spcPts val="0"/>
              </a:spcAft>
              <a:buClr>
                <a:schemeClr val="dk2"/>
              </a:buClr>
              <a:buSzPts val="1800"/>
              <a:buFont typeface="Alegreya"/>
              <a:buChar char="■"/>
              <a:defRPr sz="1800">
                <a:solidFill>
                  <a:schemeClr val="dk2"/>
                </a:solidFill>
                <a:latin typeface="Alegreya"/>
                <a:ea typeface="Alegreya"/>
                <a:cs typeface="Alegreya"/>
                <a:sym typeface="Alegreya"/>
              </a:defRPr>
            </a:lvl6pPr>
            <a:lvl7pPr indent="-342900" lvl="6" marL="3200400">
              <a:lnSpc>
                <a:spcPct val="115000"/>
              </a:lnSpc>
              <a:spcBef>
                <a:spcPts val="2000"/>
              </a:spcBef>
              <a:spcAft>
                <a:spcPts val="0"/>
              </a:spcAft>
              <a:buClr>
                <a:schemeClr val="dk2"/>
              </a:buClr>
              <a:buSzPts val="1800"/>
              <a:buFont typeface="Alegreya"/>
              <a:buChar char="●"/>
              <a:defRPr sz="1800">
                <a:solidFill>
                  <a:schemeClr val="dk2"/>
                </a:solidFill>
                <a:latin typeface="Alegreya"/>
                <a:ea typeface="Alegreya"/>
                <a:cs typeface="Alegreya"/>
                <a:sym typeface="Alegreya"/>
              </a:defRPr>
            </a:lvl7pPr>
            <a:lvl8pPr indent="-342900" lvl="7" marL="3657600">
              <a:lnSpc>
                <a:spcPct val="115000"/>
              </a:lnSpc>
              <a:spcBef>
                <a:spcPts val="2000"/>
              </a:spcBef>
              <a:spcAft>
                <a:spcPts val="0"/>
              </a:spcAft>
              <a:buClr>
                <a:schemeClr val="dk2"/>
              </a:buClr>
              <a:buSzPts val="1800"/>
              <a:buFont typeface="Alegreya"/>
              <a:buChar char="○"/>
              <a:defRPr sz="1800">
                <a:solidFill>
                  <a:schemeClr val="dk2"/>
                </a:solidFill>
                <a:latin typeface="Alegreya"/>
                <a:ea typeface="Alegreya"/>
                <a:cs typeface="Alegreya"/>
                <a:sym typeface="Alegreya"/>
              </a:defRPr>
            </a:lvl8pPr>
            <a:lvl9pPr indent="-342900" lvl="8" marL="4114800">
              <a:lnSpc>
                <a:spcPct val="115000"/>
              </a:lnSpc>
              <a:spcBef>
                <a:spcPts val="2000"/>
              </a:spcBef>
              <a:spcAft>
                <a:spcPts val="2000"/>
              </a:spcAft>
              <a:buClr>
                <a:schemeClr val="dk2"/>
              </a:buClr>
              <a:buSzPts val="1800"/>
              <a:buFont typeface="Alegreya"/>
              <a:buChar char="■"/>
              <a:defRPr sz="1800">
                <a:solidFill>
                  <a:schemeClr val="dk2"/>
                </a:solidFill>
                <a:latin typeface="Alegreya"/>
                <a:ea typeface="Alegreya"/>
                <a:cs typeface="Alegreya"/>
                <a:sym typeface="Alegreya"/>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6" name="Shape 56"/>
        <p:cNvGrpSpPr/>
        <p:nvPr/>
      </p:nvGrpSpPr>
      <p:grpSpPr>
        <a:xfrm>
          <a:off x="0" y="0"/>
          <a:ext cx="0" cy="0"/>
          <a:chOff x="0" y="0"/>
          <a:chExt cx="0" cy="0"/>
        </a:xfrm>
      </p:grpSpPr>
      <p:sp>
        <p:nvSpPr>
          <p:cNvPr id="57" name="Google Shape;57;p13"/>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rtl="0">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1pPr>
            <a:lvl2pPr lvl="1" rtl="0">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2pPr>
            <a:lvl3pPr lvl="2" rtl="0">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3pPr>
            <a:lvl4pPr lvl="3" rtl="0">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4pPr>
            <a:lvl5pPr lvl="4" rtl="0">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5pPr>
            <a:lvl6pPr lvl="5" rtl="0">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6pPr>
            <a:lvl7pPr lvl="6" rtl="0">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7pPr>
            <a:lvl8pPr lvl="7" rtl="0">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8pPr>
            <a:lvl9pPr lvl="8" rtl="0">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9pPr>
          </a:lstStyle>
          <a:p/>
        </p:txBody>
      </p:sp>
      <p:sp>
        <p:nvSpPr>
          <p:cNvPr id="58" name="Google Shape;58;p13"/>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rtl="0">
              <a:lnSpc>
                <a:spcPct val="115000"/>
              </a:lnSpc>
              <a:spcBef>
                <a:spcPts val="0"/>
              </a:spcBef>
              <a:spcAft>
                <a:spcPts val="0"/>
              </a:spcAft>
              <a:buClr>
                <a:schemeClr val="dk2"/>
              </a:buClr>
              <a:buSzPts val="2300"/>
              <a:buFont typeface="Alegreya"/>
              <a:buChar char="●"/>
              <a:defRPr sz="2300">
                <a:solidFill>
                  <a:schemeClr val="dk2"/>
                </a:solidFill>
                <a:latin typeface="Alegreya"/>
                <a:ea typeface="Alegreya"/>
                <a:cs typeface="Alegreya"/>
                <a:sym typeface="Alegreya"/>
              </a:defRPr>
            </a:lvl1pPr>
            <a:lvl2pPr indent="-342900" lvl="1" marL="914400" rtl="0">
              <a:lnSpc>
                <a:spcPct val="115000"/>
              </a:lnSpc>
              <a:spcBef>
                <a:spcPts val="2000"/>
              </a:spcBef>
              <a:spcAft>
                <a:spcPts val="0"/>
              </a:spcAft>
              <a:buClr>
                <a:schemeClr val="dk2"/>
              </a:buClr>
              <a:buSzPts val="1800"/>
              <a:buFont typeface="Alegreya"/>
              <a:buChar char="○"/>
              <a:defRPr sz="1800">
                <a:solidFill>
                  <a:schemeClr val="dk2"/>
                </a:solidFill>
                <a:latin typeface="Alegreya"/>
                <a:ea typeface="Alegreya"/>
                <a:cs typeface="Alegreya"/>
                <a:sym typeface="Alegreya"/>
              </a:defRPr>
            </a:lvl2pPr>
            <a:lvl3pPr indent="-342900" lvl="2" marL="1371600" rtl="0">
              <a:lnSpc>
                <a:spcPct val="115000"/>
              </a:lnSpc>
              <a:spcBef>
                <a:spcPts val="2000"/>
              </a:spcBef>
              <a:spcAft>
                <a:spcPts val="0"/>
              </a:spcAft>
              <a:buClr>
                <a:schemeClr val="dk2"/>
              </a:buClr>
              <a:buSzPts val="1800"/>
              <a:buFont typeface="Alegreya"/>
              <a:buChar char="■"/>
              <a:defRPr sz="1800">
                <a:solidFill>
                  <a:schemeClr val="dk2"/>
                </a:solidFill>
                <a:latin typeface="Alegreya"/>
                <a:ea typeface="Alegreya"/>
                <a:cs typeface="Alegreya"/>
                <a:sym typeface="Alegreya"/>
              </a:defRPr>
            </a:lvl3pPr>
            <a:lvl4pPr indent="-342900" lvl="3" marL="1828800" rtl="0">
              <a:lnSpc>
                <a:spcPct val="115000"/>
              </a:lnSpc>
              <a:spcBef>
                <a:spcPts val="2000"/>
              </a:spcBef>
              <a:spcAft>
                <a:spcPts val="0"/>
              </a:spcAft>
              <a:buClr>
                <a:schemeClr val="dk2"/>
              </a:buClr>
              <a:buSzPts val="1800"/>
              <a:buFont typeface="Alegreya"/>
              <a:buChar char="●"/>
              <a:defRPr sz="1800">
                <a:solidFill>
                  <a:schemeClr val="dk2"/>
                </a:solidFill>
                <a:latin typeface="Alegreya"/>
                <a:ea typeface="Alegreya"/>
                <a:cs typeface="Alegreya"/>
                <a:sym typeface="Alegreya"/>
              </a:defRPr>
            </a:lvl4pPr>
            <a:lvl5pPr indent="-342900" lvl="4" marL="2286000" rtl="0">
              <a:lnSpc>
                <a:spcPct val="115000"/>
              </a:lnSpc>
              <a:spcBef>
                <a:spcPts val="2000"/>
              </a:spcBef>
              <a:spcAft>
                <a:spcPts val="0"/>
              </a:spcAft>
              <a:buClr>
                <a:schemeClr val="dk2"/>
              </a:buClr>
              <a:buSzPts val="1800"/>
              <a:buFont typeface="Alegreya"/>
              <a:buChar char="○"/>
              <a:defRPr sz="1800">
                <a:solidFill>
                  <a:schemeClr val="dk2"/>
                </a:solidFill>
                <a:latin typeface="Alegreya"/>
                <a:ea typeface="Alegreya"/>
                <a:cs typeface="Alegreya"/>
                <a:sym typeface="Alegreya"/>
              </a:defRPr>
            </a:lvl5pPr>
            <a:lvl6pPr indent="-342900" lvl="5" marL="2743200" rtl="0">
              <a:lnSpc>
                <a:spcPct val="115000"/>
              </a:lnSpc>
              <a:spcBef>
                <a:spcPts val="2000"/>
              </a:spcBef>
              <a:spcAft>
                <a:spcPts val="0"/>
              </a:spcAft>
              <a:buClr>
                <a:schemeClr val="dk2"/>
              </a:buClr>
              <a:buSzPts val="1800"/>
              <a:buFont typeface="Alegreya"/>
              <a:buChar char="■"/>
              <a:defRPr sz="1800">
                <a:solidFill>
                  <a:schemeClr val="dk2"/>
                </a:solidFill>
                <a:latin typeface="Alegreya"/>
                <a:ea typeface="Alegreya"/>
                <a:cs typeface="Alegreya"/>
                <a:sym typeface="Alegreya"/>
              </a:defRPr>
            </a:lvl6pPr>
            <a:lvl7pPr indent="-342900" lvl="6" marL="3200400" rtl="0">
              <a:lnSpc>
                <a:spcPct val="115000"/>
              </a:lnSpc>
              <a:spcBef>
                <a:spcPts val="2000"/>
              </a:spcBef>
              <a:spcAft>
                <a:spcPts val="0"/>
              </a:spcAft>
              <a:buClr>
                <a:schemeClr val="dk2"/>
              </a:buClr>
              <a:buSzPts val="1800"/>
              <a:buFont typeface="Alegreya"/>
              <a:buChar char="●"/>
              <a:defRPr sz="1800">
                <a:solidFill>
                  <a:schemeClr val="dk2"/>
                </a:solidFill>
                <a:latin typeface="Alegreya"/>
                <a:ea typeface="Alegreya"/>
                <a:cs typeface="Alegreya"/>
                <a:sym typeface="Alegreya"/>
              </a:defRPr>
            </a:lvl7pPr>
            <a:lvl8pPr indent="-342900" lvl="7" marL="3657600" rtl="0">
              <a:lnSpc>
                <a:spcPct val="115000"/>
              </a:lnSpc>
              <a:spcBef>
                <a:spcPts val="2000"/>
              </a:spcBef>
              <a:spcAft>
                <a:spcPts val="0"/>
              </a:spcAft>
              <a:buClr>
                <a:schemeClr val="dk2"/>
              </a:buClr>
              <a:buSzPts val="1800"/>
              <a:buFont typeface="Alegreya"/>
              <a:buChar char="○"/>
              <a:defRPr sz="1800">
                <a:solidFill>
                  <a:schemeClr val="dk2"/>
                </a:solidFill>
                <a:latin typeface="Alegreya"/>
                <a:ea typeface="Alegreya"/>
                <a:cs typeface="Alegreya"/>
                <a:sym typeface="Alegreya"/>
              </a:defRPr>
            </a:lvl8pPr>
            <a:lvl9pPr indent="-342900" lvl="8" marL="4114800" rtl="0">
              <a:lnSpc>
                <a:spcPct val="115000"/>
              </a:lnSpc>
              <a:spcBef>
                <a:spcPts val="2000"/>
              </a:spcBef>
              <a:spcAft>
                <a:spcPts val="2000"/>
              </a:spcAft>
              <a:buClr>
                <a:schemeClr val="dk2"/>
              </a:buClr>
              <a:buSzPts val="1800"/>
              <a:buFont typeface="Alegreya"/>
              <a:buChar char="■"/>
              <a:defRPr sz="1800">
                <a:solidFill>
                  <a:schemeClr val="dk2"/>
                </a:solidFill>
                <a:latin typeface="Alegreya"/>
                <a:ea typeface="Alegreya"/>
                <a:cs typeface="Alegreya"/>
                <a:sym typeface="Alegreya"/>
              </a:defRPr>
            </a:lvl9pPr>
          </a:lstStyle>
          <a:p/>
        </p:txBody>
      </p:sp>
      <p:sp>
        <p:nvSpPr>
          <p:cNvPr id="59" name="Google Shape;59;p13"/>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36" name="Shape 136"/>
        <p:cNvGrpSpPr/>
        <p:nvPr/>
      </p:nvGrpSpPr>
      <p:grpSpPr>
        <a:xfrm>
          <a:off x="0" y="0"/>
          <a:ext cx="0" cy="0"/>
          <a:chOff x="0" y="0"/>
          <a:chExt cx="0" cy="0"/>
        </a:xfrm>
      </p:grpSpPr>
      <p:sp>
        <p:nvSpPr>
          <p:cNvPr id="137" name="Google Shape;137;p28"/>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rtl="0">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1pPr>
            <a:lvl2pPr lvl="1" rtl="0">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2pPr>
            <a:lvl3pPr lvl="2" rtl="0">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3pPr>
            <a:lvl4pPr lvl="3" rtl="0">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4pPr>
            <a:lvl5pPr lvl="4" rtl="0">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5pPr>
            <a:lvl6pPr lvl="5" rtl="0">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6pPr>
            <a:lvl7pPr lvl="6" rtl="0">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7pPr>
            <a:lvl8pPr lvl="7" rtl="0">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8pPr>
            <a:lvl9pPr lvl="8" rtl="0">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9pPr>
          </a:lstStyle>
          <a:p/>
        </p:txBody>
      </p:sp>
      <p:sp>
        <p:nvSpPr>
          <p:cNvPr id="138" name="Google Shape;138;p28"/>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rtl="0">
              <a:lnSpc>
                <a:spcPct val="115000"/>
              </a:lnSpc>
              <a:spcBef>
                <a:spcPts val="0"/>
              </a:spcBef>
              <a:spcAft>
                <a:spcPts val="0"/>
              </a:spcAft>
              <a:buClr>
                <a:schemeClr val="dk2"/>
              </a:buClr>
              <a:buSzPts val="2300"/>
              <a:buFont typeface="Alegreya"/>
              <a:buChar char="●"/>
              <a:defRPr sz="2300">
                <a:solidFill>
                  <a:schemeClr val="dk2"/>
                </a:solidFill>
                <a:latin typeface="Alegreya"/>
                <a:ea typeface="Alegreya"/>
                <a:cs typeface="Alegreya"/>
                <a:sym typeface="Alegreya"/>
              </a:defRPr>
            </a:lvl1pPr>
            <a:lvl2pPr indent="-342900" lvl="1" marL="914400" rtl="0">
              <a:lnSpc>
                <a:spcPct val="115000"/>
              </a:lnSpc>
              <a:spcBef>
                <a:spcPts val="2000"/>
              </a:spcBef>
              <a:spcAft>
                <a:spcPts val="0"/>
              </a:spcAft>
              <a:buClr>
                <a:schemeClr val="dk2"/>
              </a:buClr>
              <a:buSzPts val="1800"/>
              <a:buFont typeface="Alegreya"/>
              <a:buChar char="○"/>
              <a:defRPr sz="1800">
                <a:solidFill>
                  <a:schemeClr val="dk2"/>
                </a:solidFill>
                <a:latin typeface="Alegreya"/>
                <a:ea typeface="Alegreya"/>
                <a:cs typeface="Alegreya"/>
                <a:sym typeface="Alegreya"/>
              </a:defRPr>
            </a:lvl2pPr>
            <a:lvl3pPr indent="-342900" lvl="2" marL="1371600" rtl="0">
              <a:lnSpc>
                <a:spcPct val="115000"/>
              </a:lnSpc>
              <a:spcBef>
                <a:spcPts val="2000"/>
              </a:spcBef>
              <a:spcAft>
                <a:spcPts val="0"/>
              </a:spcAft>
              <a:buClr>
                <a:schemeClr val="dk2"/>
              </a:buClr>
              <a:buSzPts val="1800"/>
              <a:buFont typeface="Alegreya"/>
              <a:buChar char="■"/>
              <a:defRPr sz="1800">
                <a:solidFill>
                  <a:schemeClr val="dk2"/>
                </a:solidFill>
                <a:latin typeface="Alegreya"/>
                <a:ea typeface="Alegreya"/>
                <a:cs typeface="Alegreya"/>
                <a:sym typeface="Alegreya"/>
              </a:defRPr>
            </a:lvl3pPr>
            <a:lvl4pPr indent="-342900" lvl="3" marL="1828800" rtl="0">
              <a:lnSpc>
                <a:spcPct val="115000"/>
              </a:lnSpc>
              <a:spcBef>
                <a:spcPts val="2000"/>
              </a:spcBef>
              <a:spcAft>
                <a:spcPts val="0"/>
              </a:spcAft>
              <a:buClr>
                <a:schemeClr val="dk2"/>
              </a:buClr>
              <a:buSzPts val="1800"/>
              <a:buFont typeface="Alegreya"/>
              <a:buChar char="●"/>
              <a:defRPr sz="1800">
                <a:solidFill>
                  <a:schemeClr val="dk2"/>
                </a:solidFill>
                <a:latin typeface="Alegreya"/>
                <a:ea typeface="Alegreya"/>
                <a:cs typeface="Alegreya"/>
                <a:sym typeface="Alegreya"/>
              </a:defRPr>
            </a:lvl4pPr>
            <a:lvl5pPr indent="-342900" lvl="4" marL="2286000" rtl="0">
              <a:lnSpc>
                <a:spcPct val="115000"/>
              </a:lnSpc>
              <a:spcBef>
                <a:spcPts val="2000"/>
              </a:spcBef>
              <a:spcAft>
                <a:spcPts val="0"/>
              </a:spcAft>
              <a:buClr>
                <a:schemeClr val="dk2"/>
              </a:buClr>
              <a:buSzPts val="1800"/>
              <a:buFont typeface="Alegreya"/>
              <a:buChar char="○"/>
              <a:defRPr sz="1800">
                <a:solidFill>
                  <a:schemeClr val="dk2"/>
                </a:solidFill>
                <a:latin typeface="Alegreya"/>
                <a:ea typeface="Alegreya"/>
                <a:cs typeface="Alegreya"/>
                <a:sym typeface="Alegreya"/>
              </a:defRPr>
            </a:lvl5pPr>
            <a:lvl6pPr indent="-342900" lvl="5" marL="2743200" rtl="0">
              <a:lnSpc>
                <a:spcPct val="115000"/>
              </a:lnSpc>
              <a:spcBef>
                <a:spcPts val="2000"/>
              </a:spcBef>
              <a:spcAft>
                <a:spcPts val="0"/>
              </a:spcAft>
              <a:buClr>
                <a:schemeClr val="dk2"/>
              </a:buClr>
              <a:buSzPts val="1800"/>
              <a:buFont typeface="Alegreya"/>
              <a:buChar char="■"/>
              <a:defRPr sz="1800">
                <a:solidFill>
                  <a:schemeClr val="dk2"/>
                </a:solidFill>
                <a:latin typeface="Alegreya"/>
                <a:ea typeface="Alegreya"/>
                <a:cs typeface="Alegreya"/>
                <a:sym typeface="Alegreya"/>
              </a:defRPr>
            </a:lvl6pPr>
            <a:lvl7pPr indent="-342900" lvl="6" marL="3200400" rtl="0">
              <a:lnSpc>
                <a:spcPct val="115000"/>
              </a:lnSpc>
              <a:spcBef>
                <a:spcPts val="2000"/>
              </a:spcBef>
              <a:spcAft>
                <a:spcPts val="0"/>
              </a:spcAft>
              <a:buClr>
                <a:schemeClr val="dk2"/>
              </a:buClr>
              <a:buSzPts val="1800"/>
              <a:buFont typeface="Alegreya"/>
              <a:buChar char="●"/>
              <a:defRPr sz="1800">
                <a:solidFill>
                  <a:schemeClr val="dk2"/>
                </a:solidFill>
                <a:latin typeface="Alegreya"/>
                <a:ea typeface="Alegreya"/>
                <a:cs typeface="Alegreya"/>
                <a:sym typeface="Alegreya"/>
              </a:defRPr>
            </a:lvl7pPr>
            <a:lvl8pPr indent="-342900" lvl="7" marL="3657600" rtl="0">
              <a:lnSpc>
                <a:spcPct val="115000"/>
              </a:lnSpc>
              <a:spcBef>
                <a:spcPts val="2000"/>
              </a:spcBef>
              <a:spcAft>
                <a:spcPts val="0"/>
              </a:spcAft>
              <a:buClr>
                <a:schemeClr val="dk2"/>
              </a:buClr>
              <a:buSzPts val="1800"/>
              <a:buFont typeface="Alegreya"/>
              <a:buChar char="○"/>
              <a:defRPr sz="1800">
                <a:solidFill>
                  <a:schemeClr val="dk2"/>
                </a:solidFill>
                <a:latin typeface="Alegreya"/>
                <a:ea typeface="Alegreya"/>
                <a:cs typeface="Alegreya"/>
                <a:sym typeface="Alegreya"/>
              </a:defRPr>
            </a:lvl8pPr>
            <a:lvl9pPr indent="-342900" lvl="8" marL="4114800" rtl="0">
              <a:lnSpc>
                <a:spcPct val="115000"/>
              </a:lnSpc>
              <a:spcBef>
                <a:spcPts val="2000"/>
              </a:spcBef>
              <a:spcAft>
                <a:spcPts val="2000"/>
              </a:spcAft>
              <a:buClr>
                <a:schemeClr val="dk2"/>
              </a:buClr>
              <a:buSzPts val="1800"/>
              <a:buFont typeface="Alegreya"/>
              <a:buChar char="■"/>
              <a:defRPr sz="1800">
                <a:solidFill>
                  <a:schemeClr val="dk2"/>
                </a:solidFill>
                <a:latin typeface="Alegreya"/>
                <a:ea typeface="Alegreya"/>
                <a:cs typeface="Alegreya"/>
                <a:sym typeface="Alegreya"/>
              </a:defRPr>
            </a:lvl9pPr>
          </a:lstStyle>
          <a:p/>
        </p:txBody>
      </p:sp>
      <p:sp>
        <p:nvSpPr>
          <p:cNvPr id="139" name="Google Shape;139;p28"/>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hyperlink" Target="https://docs.google.com/presentation/d/1TKjgKmuF8-7aGjiAgt-2f6dUWPkTI7rnH1d3RF0xuIw/edit" TargetMode="External"/><Relationship Id="rId4" Type="http://schemas.openxmlformats.org/officeDocument/2006/relationships/hyperlink" Target="https://docs.google.com/presentation/d/1TKjgKmuF8-7aGjiAgt-2f6dUWPkTI7rnH1d3RF0xuIw/edit?ts=5f8ecbc0" TargetMode="External"/><Relationship Id="rId5" Type="http://schemas.openxmlformats.org/officeDocument/2006/relationships/image" Target="../media/image1.png"/><Relationship Id="rId6" Type="http://schemas.openxmlformats.org/officeDocument/2006/relationships/image" Target="../media/image6.png"/><Relationship Id="rId7"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17.png"/><Relationship Id="rId5" Type="http://schemas.openxmlformats.org/officeDocument/2006/relationships/image" Target="../media/image19.png"/><Relationship Id="rId6" Type="http://schemas.openxmlformats.org/officeDocument/2006/relationships/image" Target="../media/image16.png"/><Relationship Id="rId7"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14.png"/><Relationship Id="rId5" Type="http://schemas.openxmlformats.org/officeDocument/2006/relationships/image" Target="../media/image13.png"/><Relationship Id="rId6"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28.png"/><Relationship Id="rId5"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4.png"/><Relationship Id="rId4" Type="http://schemas.openxmlformats.org/officeDocument/2006/relationships/image" Target="../media/image26.png"/><Relationship Id="rId9" Type="http://schemas.openxmlformats.org/officeDocument/2006/relationships/image" Target="../media/image33.png"/><Relationship Id="rId5" Type="http://schemas.openxmlformats.org/officeDocument/2006/relationships/image" Target="../media/image27.png"/><Relationship Id="rId6" Type="http://schemas.openxmlformats.org/officeDocument/2006/relationships/image" Target="../media/image30.png"/><Relationship Id="rId7" Type="http://schemas.openxmlformats.org/officeDocument/2006/relationships/image" Target="../media/image34.png"/><Relationship Id="rId8"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9.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41.png"/><Relationship Id="rId7" Type="http://schemas.openxmlformats.org/officeDocument/2006/relationships/image" Target="../media/image38.png"/><Relationship Id="rId8"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7.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3.png"/><Relationship Id="rId4" Type="http://schemas.openxmlformats.org/officeDocument/2006/relationships/image" Target="../media/image45.png"/><Relationship Id="rId5" Type="http://schemas.openxmlformats.org/officeDocument/2006/relationships/image" Target="../media/image44.png"/><Relationship Id="rId6"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7.png"/><Relationship Id="rId4" Type="http://schemas.openxmlformats.org/officeDocument/2006/relationships/image" Target="../media/image49.png"/><Relationship Id="rId5" Type="http://schemas.openxmlformats.org/officeDocument/2006/relationships/image" Target="../media/image48.png"/><Relationship Id="rId6" Type="http://schemas.openxmlformats.org/officeDocument/2006/relationships/image" Target="../media/image51.png"/><Relationship Id="rId7" Type="http://schemas.openxmlformats.org/officeDocument/2006/relationships/image" Target="../media/image5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2.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 Id="rId3" Type="http://schemas.openxmlformats.org/officeDocument/2006/relationships/slide" Target="/ppt/slides/slide10.xml"/><Relationship Id="rId4" Type="http://schemas.openxmlformats.org/officeDocument/2006/relationships/slide" Target="/ppt/slides/slide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6.xml"/><Relationship Id="rId3" Type="http://schemas.openxmlformats.org/officeDocument/2006/relationships/hyperlink" Target="https://docs.google.com/presentation/d/1sAJ_jtBDl2q7lr01asSwJl7SwQpgHFH5gsyUkEmUl2g/edit?usp=sharing" TargetMode="External"/><Relationship Id="rId4" Type="http://schemas.openxmlformats.org/officeDocument/2006/relationships/hyperlink" Target="https://docs.google.com/presentation/d/1sAJ_jtBDl2q7lr01asSwJl7SwQpgHFH5gsyUkEmUl2g/edit?usp=sharing" TargetMode="External"/><Relationship Id="rId5" Type="http://schemas.openxmlformats.org/officeDocument/2006/relationships/image" Target="../media/image5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7.xml"/><Relationship Id="rId3" Type="http://schemas.openxmlformats.org/officeDocument/2006/relationships/hyperlink" Target="https://docs.google.com/presentation/d/1sAJ_jtBDl2q7lr01asSwJl7SwQpgHFH5gsyUkEmUl2g/edit?usp=sharing" TargetMode="External"/><Relationship Id="rId4" Type="http://schemas.openxmlformats.org/officeDocument/2006/relationships/hyperlink" Target="https://docs.google.com/presentation/d/1sAJ_jtBDl2q7lr01asSwJl7SwQpgHFH5gsyUkEmUl2g/edit#slide=id.p" TargetMode="External"/><Relationship Id="rId5" Type="http://schemas.openxmlformats.org/officeDocument/2006/relationships/image" Target="../media/image5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8.xml"/><Relationship Id="rId3" Type="http://schemas.openxmlformats.org/officeDocument/2006/relationships/hyperlink" Target="https://forms.gle/5bhKW2hufJ2NrmJP7" TargetMode="External"/><Relationship Id="rId4" Type="http://schemas.openxmlformats.org/officeDocument/2006/relationships/image" Target="../media/image57.png"/><Relationship Id="rId5" Type="http://schemas.openxmlformats.org/officeDocument/2006/relationships/image" Target="../media/image55.png"/><Relationship Id="rId6"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youtu.be/t68SS5FQgbU" TargetMode="Externa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g"/><Relationship Id="rId4" Type="http://schemas.openxmlformats.org/officeDocument/2006/relationships/hyperlink" Target="https://youtu.be/Wg1SVoa-8JE" TargetMode="External"/><Relationship Id="rId5"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1.jp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43">
            <a:hlinkClick r:id="rId3"/>
          </p:cNvPr>
          <p:cNvSpPr/>
          <p:nvPr/>
        </p:nvSpPr>
        <p:spPr>
          <a:xfrm>
            <a:off x="-42747" y="1627153"/>
            <a:ext cx="1677000" cy="40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u="sng">
                <a:solidFill>
                  <a:srgbClr val="FFFFFF"/>
                </a:solidFill>
                <a:latin typeface="Mada"/>
                <a:ea typeface="Mada"/>
                <a:cs typeface="Mada"/>
                <a:sym typeface="Mada"/>
                <a:hlinkClick r:id="rId4">
                  <a:extLst>
                    <a:ext uri="{A12FA001-AC4F-418D-AE19-62706E023703}">
                      <ahyp:hlinkClr val="tx"/>
                    </a:ext>
                  </a:extLst>
                </a:hlinkClick>
              </a:rPr>
              <a:t> Editing file</a:t>
            </a:r>
            <a:endParaRPr b="1" sz="2000" u="sng">
              <a:solidFill>
                <a:srgbClr val="FFFFFF"/>
              </a:solidFill>
              <a:latin typeface="Mada"/>
              <a:ea typeface="Mada"/>
              <a:cs typeface="Mada"/>
              <a:sym typeface="Mada"/>
            </a:endParaRPr>
          </a:p>
        </p:txBody>
      </p:sp>
      <p:sp>
        <p:nvSpPr>
          <p:cNvPr id="213" name="Google Shape;213;p43"/>
          <p:cNvSpPr txBox="1"/>
          <p:nvPr/>
        </p:nvSpPr>
        <p:spPr>
          <a:xfrm>
            <a:off x="0" y="812399"/>
            <a:ext cx="1591500" cy="55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200">
                <a:solidFill>
                  <a:schemeClr val="lt1"/>
                </a:solidFill>
                <a:latin typeface="Mada"/>
                <a:ea typeface="Mada"/>
                <a:cs typeface="Mada"/>
                <a:sym typeface="Mada"/>
              </a:rPr>
              <a:t>Lecture 60</a:t>
            </a:r>
            <a:endParaRPr sz="2200">
              <a:latin typeface="Mada"/>
              <a:ea typeface="Mada"/>
              <a:cs typeface="Mada"/>
              <a:sym typeface="Mada"/>
            </a:endParaRPr>
          </a:p>
        </p:txBody>
      </p:sp>
      <p:sp>
        <p:nvSpPr>
          <p:cNvPr id="214" name="Google Shape;214;p43"/>
          <p:cNvSpPr txBox="1"/>
          <p:nvPr/>
        </p:nvSpPr>
        <p:spPr>
          <a:xfrm>
            <a:off x="0" y="9562694"/>
            <a:ext cx="2085600" cy="7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2100">
                <a:solidFill>
                  <a:srgbClr val="FFFFFF"/>
                </a:solidFill>
                <a:latin typeface="Exo"/>
                <a:ea typeface="Exo"/>
                <a:cs typeface="Exo"/>
                <a:sym typeface="Exo"/>
              </a:rPr>
              <a:t>Color index:</a:t>
            </a:r>
            <a:endParaRPr b="1" sz="2100">
              <a:solidFill>
                <a:srgbClr val="FFFFFF"/>
              </a:solidFill>
              <a:latin typeface="Exo"/>
              <a:ea typeface="Exo"/>
              <a:cs typeface="Exo"/>
              <a:sym typeface="Exo"/>
            </a:endParaRPr>
          </a:p>
        </p:txBody>
      </p:sp>
      <p:sp>
        <p:nvSpPr>
          <p:cNvPr id="215" name="Google Shape;215;p43"/>
          <p:cNvSpPr/>
          <p:nvPr/>
        </p:nvSpPr>
        <p:spPr>
          <a:xfrm rot="566">
            <a:off x="1046687" y="9890250"/>
            <a:ext cx="5466600" cy="801300"/>
          </a:xfrm>
          <a:prstGeom prst="snip2SameRect">
            <a:avLst>
              <a:gd fmla="val 50000" name="adj1"/>
              <a:gd fmla="val 0" name="adj2"/>
            </a:avLst>
          </a:prstGeom>
          <a:solidFill>
            <a:schemeClr val="accent4"/>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216" name="Google Shape;216;p43"/>
          <p:cNvSpPr txBox="1"/>
          <p:nvPr/>
        </p:nvSpPr>
        <p:spPr>
          <a:xfrm>
            <a:off x="2822850" y="9399952"/>
            <a:ext cx="1914300" cy="103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200">
                <a:solidFill>
                  <a:schemeClr val="accent1"/>
                </a:solidFill>
                <a:latin typeface="Mada"/>
                <a:ea typeface="Mada"/>
                <a:cs typeface="Mada"/>
                <a:sym typeface="Mada"/>
              </a:rPr>
              <a:t>Color index:</a:t>
            </a:r>
            <a:endParaRPr b="1" sz="2200">
              <a:solidFill>
                <a:schemeClr val="accent1"/>
              </a:solidFill>
              <a:latin typeface="Mada"/>
              <a:ea typeface="Mada"/>
              <a:cs typeface="Mada"/>
              <a:sym typeface="Mada"/>
            </a:endParaRPr>
          </a:p>
        </p:txBody>
      </p:sp>
      <p:grpSp>
        <p:nvGrpSpPr>
          <p:cNvPr id="217" name="Google Shape;217;p43"/>
          <p:cNvGrpSpPr/>
          <p:nvPr/>
        </p:nvGrpSpPr>
        <p:grpSpPr>
          <a:xfrm>
            <a:off x="1046700" y="9957725"/>
            <a:ext cx="5434699" cy="734050"/>
            <a:chOff x="1442323" y="11224701"/>
            <a:chExt cx="7792800" cy="734050"/>
          </a:xfrm>
        </p:grpSpPr>
        <p:sp>
          <p:nvSpPr>
            <p:cNvPr id="218" name="Google Shape;218;p43"/>
            <p:cNvSpPr txBox="1"/>
            <p:nvPr/>
          </p:nvSpPr>
          <p:spPr>
            <a:xfrm>
              <a:off x="1442323" y="11482351"/>
              <a:ext cx="7792800" cy="47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600">
                  <a:solidFill>
                    <a:srgbClr val="6AA84F"/>
                  </a:solidFill>
                  <a:latin typeface="Mada"/>
                  <a:ea typeface="Mada"/>
                  <a:cs typeface="Mada"/>
                  <a:sym typeface="Mada"/>
                </a:rPr>
                <a:t>Doctor’s notes </a:t>
              </a:r>
              <a:r>
                <a:rPr lang="ar" sz="1600">
                  <a:solidFill>
                    <a:srgbClr val="1C4588"/>
                  </a:solidFill>
                  <a:latin typeface="Mada"/>
                  <a:ea typeface="Mada"/>
                  <a:cs typeface="Mada"/>
                  <a:sym typeface="Mada"/>
                </a:rPr>
                <a:t>Textbook</a:t>
              </a:r>
              <a:r>
                <a:rPr lang="ar" sz="1600">
                  <a:latin typeface="Mada"/>
                  <a:ea typeface="Mada"/>
                  <a:cs typeface="Mada"/>
                  <a:sym typeface="Mada"/>
                </a:rPr>
                <a:t> </a:t>
              </a:r>
              <a:r>
                <a:rPr lang="ar" sz="1600">
                  <a:solidFill>
                    <a:srgbClr val="CC0000"/>
                  </a:solidFill>
                  <a:latin typeface="Mada"/>
                  <a:ea typeface="Mada"/>
                  <a:cs typeface="Mada"/>
                  <a:sym typeface="Mada"/>
                </a:rPr>
                <a:t>Important</a:t>
              </a:r>
              <a:r>
                <a:rPr lang="ar" sz="1600">
                  <a:latin typeface="Mada"/>
                  <a:ea typeface="Mada"/>
                  <a:cs typeface="Mada"/>
                  <a:sym typeface="Mada"/>
                </a:rPr>
                <a:t> </a:t>
              </a:r>
              <a:r>
                <a:rPr lang="ar" sz="1600">
                  <a:solidFill>
                    <a:srgbClr val="CEA320"/>
                  </a:solidFill>
                  <a:latin typeface="Mada"/>
                  <a:ea typeface="Mada"/>
                  <a:cs typeface="Mada"/>
                  <a:sym typeface="Mada"/>
                </a:rPr>
                <a:t>Golden notes</a:t>
              </a:r>
              <a:r>
                <a:rPr lang="ar" sz="1600">
                  <a:latin typeface="Mada"/>
                  <a:ea typeface="Mada"/>
                  <a:cs typeface="Mada"/>
                  <a:sym typeface="Mada"/>
                </a:rPr>
                <a:t> </a:t>
              </a:r>
              <a:r>
                <a:rPr lang="ar" sz="1600">
                  <a:solidFill>
                    <a:srgbClr val="999999"/>
                  </a:solidFill>
                  <a:latin typeface="Mada"/>
                  <a:ea typeface="Mada"/>
                  <a:cs typeface="Mada"/>
                  <a:sym typeface="Mada"/>
                </a:rPr>
                <a:t>Extra</a:t>
              </a:r>
              <a:endParaRPr sz="1600">
                <a:solidFill>
                  <a:srgbClr val="999999"/>
                </a:solidFill>
                <a:latin typeface="Mada"/>
                <a:ea typeface="Mada"/>
                <a:cs typeface="Mada"/>
                <a:sym typeface="Mada"/>
              </a:endParaRPr>
            </a:p>
          </p:txBody>
        </p:sp>
        <p:sp>
          <p:nvSpPr>
            <p:cNvPr id="219" name="Google Shape;219;p43"/>
            <p:cNvSpPr txBox="1"/>
            <p:nvPr/>
          </p:nvSpPr>
          <p:spPr>
            <a:xfrm>
              <a:off x="1603888" y="11224701"/>
              <a:ext cx="7560000" cy="33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ar" sz="1600">
                  <a:solidFill>
                    <a:srgbClr val="000000"/>
                  </a:solidFill>
                  <a:latin typeface="Mada"/>
                  <a:ea typeface="Mada"/>
                  <a:cs typeface="Mada"/>
                  <a:sym typeface="Mada"/>
                </a:rPr>
                <a:t>Original text </a:t>
              </a:r>
              <a:r>
                <a:rPr lang="ar" sz="1600">
                  <a:solidFill>
                    <a:srgbClr val="A64D79"/>
                  </a:solidFill>
                  <a:latin typeface="Mada"/>
                  <a:ea typeface="Mada"/>
                  <a:cs typeface="Mada"/>
                  <a:sym typeface="Mada"/>
                </a:rPr>
                <a:t>Females slides</a:t>
              </a:r>
              <a:r>
                <a:rPr lang="ar" sz="1600">
                  <a:solidFill>
                    <a:srgbClr val="000000"/>
                  </a:solidFill>
                  <a:latin typeface="Mada"/>
                  <a:ea typeface="Mada"/>
                  <a:cs typeface="Mada"/>
                  <a:sym typeface="Mada"/>
                </a:rPr>
                <a:t> </a:t>
              </a:r>
              <a:r>
                <a:rPr lang="ar" sz="1600">
                  <a:solidFill>
                    <a:srgbClr val="6D9EEB"/>
                  </a:solidFill>
                  <a:latin typeface="Mada"/>
                  <a:ea typeface="Mada"/>
                  <a:cs typeface="Mada"/>
                  <a:sym typeface="Mada"/>
                </a:rPr>
                <a:t>Males slides </a:t>
              </a:r>
              <a:endParaRPr sz="1600">
                <a:solidFill>
                  <a:srgbClr val="6D9EEB"/>
                </a:solidFill>
                <a:latin typeface="Mada"/>
                <a:ea typeface="Mada"/>
                <a:cs typeface="Mada"/>
                <a:sym typeface="Mada"/>
              </a:endParaRPr>
            </a:p>
          </p:txBody>
        </p:sp>
      </p:grpSp>
      <p:sp>
        <p:nvSpPr>
          <p:cNvPr id="220" name="Google Shape;220;p43"/>
          <p:cNvSpPr txBox="1"/>
          <p:nvPr/>
        </p:nvSpPr>
        <p:spPr>
          <a:xfrm>
            <a:off x="693275" y="5768925"/>
            <a:ext cx="6502500" cy="32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2400">
                <a:solidFill>
                  <a:schemeClr val="accent1"/>
                </a:solidFill>
                <a:latin typeface="Mada Black"/>
                <a:ea typeface="Mada Black"/>
                <a:cs typeface="Mada Black"/>
                <a:sym typeface="Mada Black"/>
              </a:rPr>
              <a:t>Objectives:</a:t>
            </a:r>
            <a:endParaRPr sz="2400">
              <a:solidFill>
                <a:schemeClr val="accent1"/>
              </a:solidFill>
              <a:latin typeface="Mada Black"/>
              <a:ea typeface="Mada Black"/>
              <a:cs typeface="Mada Black"/>
              <a:sym typeface="Mada Black"/>
            </a:endParaRPr>
          </a:p>
          <a:p>
            <a:pPr indent="0" lvl="0" marL="0" rtl="0" algn="l">
              <a:lnSpc>
                <a:spcPct val="115000"/>
              </a:lnSpc>
              <a:spcBef>
                <a:spcPts val="1000"/>
              </a:spcBef>
              <a:spcAft>
                <a:spcPts val="0"/>
              </a:spcAft>
              <a:buNone/>
            </a:pPr>
            <a:r>
              <a:rPr lang="ar" sz="1700">
                <a:latin typeface="Mada"/>
                <a:ea typeface="Mada"/>
                <a:cs typeface="Mada"/>
                <a:sym typeface="Mada"/>
              </a:rPr>
              <a:t>By the end of the lecture the student should be able to:</a:t>
            </a:r>
            <a:endParaRPr sz="1700">
              <a:latin typeface="Mada"/>
              <a:ea typeface="Mada"/>
              <a:cs typeface="Mada"/>
              <a:sym typeface="Mada"/>
            </a:endParaRPr>
          </a:p>
          <a:p>
            <a:pPr indent="-336550" lvl="0" marL="457200" rtl="0" algn="l">
              <a:lnSpc>
                <a:spcPct val="115000"/>
              </a:lnSpc>
              <a:spcBef>
                <a:spcPts val="0"/>
              </a:spcBef>
              <a:spcAft>
                <a:spcPts val="0"/>
              </a:spcAft>
              <a:buSzPts val="1700"/>
              <a:buFont typeface="Mada"/>
              <a:buChar char="★"/>
            </a:pPr>
            <a:r>
              <a:rPr lang="ar" sz="1700">
                <a:latin typeface="Mada"/>
                <a:ea typeface="Mada"/>
                <a:cs typeface="Mada"/>
                <a:sym typeface="Mada"/>
              </a:rPr>
              <a:t>Recognize and identify symptoms of myopathic disorders.</a:t>
            </a:r>
            <a:endParaRPr sz="1700">
              <a:latin typeface="Mada"/>
              <a:ea typeface="Mada"/>
              <a:cs typeface="Mada"/>
              <a:sym typeface="Mada"/>
            </a:endParaRPr>
          </a:p>
          <a:p>
            <a:pPr indent="-336550" lvl="0" marL="457200" rtl="0" algn="l">
              <a:lnSpc>
                <a:spcPct val="115000"/>
              </a:lnSpc>
              <a:spcBef>
                <a:spcPts val="0"/>
              </a:spcBef>
              <a:spcAft>
                <a:spcPts val="0"/>
              </a:spcAft>
              <a:buSzPts val="1700"/>
              <a:buFont typeface="Mada"/>
              <a:buChar char="★"/>
            </a:pPr>
            <a:r>
              <a:rPr lang="ar" sz="1700">
                <a:latin typeface="Mada"/>
                <a:ea typeface="Mada"/>
                <a:cs typeface="Mada"/>
                <a:sym typeface="Mada"/>
              </a:rPr>
              <a:t>Understand the role of laboratory and radiological investigations in myopathy.</a:t>
            </a:r>
            <a:endParaRPr sz="1700">
              <a:latin typeface="Mada"/>
              <a:ea typeface="Mada"/>
              <a:cs typeface="Mada"/>
              <a:sym typeface="Mada"/>
            </a:endParaRPr>
          </a:p>
          <a:p>
            <a:pPr indent="-336550" lvl="0" marL="457200" rtl="0" algn="l">
              <a:lnSpc>
                <a:spcPct val="115000"/>
              </a:lnSpc>
              <a:spcBef>
                <a:spcPts val="0"/>
              </a:spcBef>
              <a:spcAft>
                <a:spcPts val="0"/>
              </a:spcAft>
              <a:buSzPts val="1700"/>
              <a:buFont typeface="Mada"/>
              <a:buChar char="★"/>
            </a:pPr>
            <a:r>
              <a:rPr lang="ar" sz="1700">
                <a:latin typeface="Mada"/>
                <a:ea typeface="Mada"/>
                <a:cs typeface="Mada"/>
                <a:sym typeface="Mada"/>
              </a:rPr>
              <a:t>Discuss clinical and pathological features of selected myopathic disorders.</a:t>
            </a:r>
            <a:endParaRPr sz="1700">
              <a:latin typeface="Mada"/>
              <a:ea typeface="Mada"/>
              <a:cs typeface="Mada"/>
              <a:sym typeface="Mada"/>
            </a:endParaRPr>
          </a:p>
          <a:p>
            <a:pPr indent="-336550" lvl="0" marL="457200" rtl="0" algn="l">
              <a:lnSpc>
                <a:spcPct val="115000"/>
              </a:lnSpc>
              <a:spcBef>
                <a:spcPts val="0"/>
              </a:spcBef>
              <a:spcAft>
                <a:spcPts val="0"/>
              </a:spcAft>
              <a:buSzPts val="1700"/>
              <a:buFont typeface="Mada"/>
              <a:buChar char="★"/>
            </a:pPr>
            <a:r>
              <a:rPr lang="ar" sz="1700">
                <a:latin typeface="Mada"/>
                <a:ea typeface="Mada"/>
                <a:cs typeface="Mada"/>
                <a:sym typeface="Mada"/>
              </a:rPr>
              <a:t>Discuss the management of inflammatory myopathies, dystrophic myopathy, malignant hyperthermia and selected drug-induced myopathies (statin and steroid-induced)</a:t>
            </a:r>
            <a:endParaRPr sz="1700">
              <a:latin typeface="Mada"/>
              <a:ea typeface="Mada"/>
              <a:cs typeface="Mada"/>
              <a:sym typeface="Mada"/>
            </a:endParaRPr>
          </a:p>
        </p:txBody>
      </p:sp>
      <p:sp>
        <p:nvSpPr>
          <p:cNvPr id="221" name="Google Shape;221;p43"/>
          <p:cNvSpPr/>
          <p:nvPr/>
        </p:nvSpPr>
        <p:spPr>
          <a:xfrm>
            <a:off x="880125" y="4467225"/>
            <a:ext cx="5829300" cy="1149300"/>
          </a:xfrm>
          <a:prstGeom prst="snip2DiagRect">
            <a:avLst>
              <a:gd fmla="val 0" name="adj1"/>
              <a:gd fmla="val 16667" name="adj2"/>
            </a:avLst>
          </a:prstGeom>
          <a:noFill/>
          <a:ln cap="flat" cmpd="sng" w="28575">
            <a:solidFill>
              <a:schemeClr val="accent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3600">
                <a:solidFill>
                  <a:schemeClr val="accent1"/>
                </a:solidFill>
                <a:latin typeface="Mada"/>
                <a:ea typeface="Mada"/>
                <a:cs typeface="Mada"/>
                <a:sym typeface="Mada"/>
              </a:rPr>
              <a:t>Myopathies</a:t>
            </a:r>
            <a:endParaRPr b="1" sz="3600">
              <a:solidFill>
                <a:schemeClr val="accent1"/>
              </a:solidFill>
              <a:latin typeface="Mada"/>
              <a:ea typeface="Mada"/>
              <a:cs typeface="Mada"/>
              <a:sym typeface="Mada"/>
            </a:endParaRPr>
          </a:p>
        </p:txBody>
      </p:sp>
      <p:pic>
        <p:nvPicPr>
          <p:cNvPr id="222" name="Google Shape;222;p43"/>
          <p:cNvPicPr preferRelativeResize="0"/>
          <p:nvPr/>
        </p:nvPicPr>
        <p:blipFill rotWithShape="1">
          <a:blip r:embed="rId5">
            <a:alphaModFix/>
          </a:blip>
          <a:srcRect b="15002" l="0" r="0" t="0"/>
          <a:stretch/>
        </p:blipFill>
        <p:spPr>
          <a:xfrm>
            <a:off x="5181150" y="482025"/>
            <a:ext cx="872675" cy="484150"/>
          </a:xfrm>
          <a:prstGeom prst="rect">
            <a:avLst/>
          </a:prstGeom>
          <a:noFill/>
          <a:ln>
            <a:noFill/>
          </a:ln>
        </p:spPr>
      </p:pic>
      <p:pic>
        <p:nvPicPr>
          <p:cNvPr id="223" name="Google Shape;223;p43"/>
          <p:cNvPicPr preferRelativeResize="0"/>
          <p:nvPr/>
        </p:nvPicPr>
        <p:blipFill>
          <a:blip r:embed="rId6">
            <a:alphaModFix/>
          </a:blip>
          <a:stretch>
            <a:fillRect/>
          </a:stretch>
        </p:blipFill>
        <p:spPr>
          <a:xfrm>
            <a:off x="6053825" y="482025"/>
            <a:ext cx="1478450" cy="1149901"/>
          </a:xfrm>
          <a:prstGeom prst="rect">
            <a:avLst/>
          </a:prstGeom>
          <a:noFill/>
          <a:ln>
            <a:noFill/>
          </a:ln>
        </p:spPr>
      </p:pic>
      <p:pic>
        <p:nvPicPr>
          <p:cNvPr id="224" name="Google Shape;224;p43"/>
          <p:cNvPicPr preferRelativeResize="0"/>
          <p:nvPr/>
        </p:nvPicPr>
        <p:blipFill>
          <a:blip r:embed="rId7">
            <a:alphaModFix/>
          </a:blip>
          <a:stretch>
            <a:fillRect/>
          </a:stretch>
        </p:blipFill>
        <p:spPr>
          <a:xfrm>
            <a:off x="6386051" y="1818251"/>
            <a:ext cx="962351" cy="962325"/>
          </a:xfrm>
          <a:prstGeom prst="rect">
            <a:avLst/>
          </a:prstGeom>
          <a:noFill/>
          <a:ln>
            <a:noFill/>
          </a:ln>
        </p:spPr>
      </p:pic>
      <p:grpSp>
        <p:nvGrpSpPr>
          <p:cNvPr id="225" name="Google Shape;225;p43"/>
          <p:cNvGrpSpPr/>
          <p:nvPr/>
        </p:nvGrpSpPr>
        <p:grpSpPr>
          <a:xfrm>
            <a:off x="2136452" y="1364095"/>
            <a:ext cx="3287097" cy="2575454"/>
            <a:chOff x="8046909" y="1779462"/>
            <a:chExt cx="459278" cy="463837"/>
          </a:xfrm>
        </p:grpSpPr>
        <p:sp>
          <p:nvSpPr>
            <p:cNvPr id="226" name="Google Shape;226;p43"/>
            <p:cNvSpPr/>
            <p:nvPr/>
          </p:nvSpPr>
          <p:spPr>
            <a:xfrm>
              <a:off x="8046909" y="1779525"/>
              <a:ext cx="459151" cy="463765"/>
            </a:xfrm>
            <a:custGeom>
              <a:rect b="b" l="l" r="r" t="t"/>
              <a:pathLst>
                <a:path extrusionOk="0" h="14875" w="14727">
                  <a:moveTo>
                    <a:pt x="6632" y="0"/>
                  </a:moveTo>
                  <a:cubicBezTo>
                    <a:pt x="6520" y="0"/>
                    <a:pt x="6405" y="13"/>
                    <a:pt x="6290" y="38"/>
                  </a:cubicBezTo>
                  <a:cubicBezTo>
                    <a:pt x="5950" y="114"/>
                    <a:pt x="5667" y="293"/>
                    <a:pt x="5480" y="521"/>
                  </a:cubicBezTo>
                  <a:cubicBezTo>
                    <a:pt x="5291" y="388"/>
                    <a:pt x="5047" y="315"/>
                    <a:pt x="4786" y="315"/>
                  </a:cubicBezTo>
                  <a:cubicBezTo>
                    <a:pt x="4600" y="315"/>
                    <a:pt x="4406" y="352"/>
                    <a:pt x="4215" y="429"/>
                  </a:cubicBezTo>
                  <a:cubicBezTo>
                    <a:pt x="3903" y="554"/>
                    <a:pt x="3657" y="767"/>
                    <a:pt x="3509" y="1013"/>
                  </a:cubicBezTo>
                  <a:cubicBezTo>
                    <a:pt x="3422" y="988"/>
                    <a:pt x="3331" y="976"/>
                    <a:pt x="3238" y="976"/>
                  </a:cubicBezTo>
                  <a:cubicBezTo>
                    <a:pt x="2874" y="976"/>
                    <a:pt x="2481" y="1164"/>
                    <a:pt x="2197" y="1513"/>
                  </a:cubicBezTo>
                  <a:cubicBezTo>
                    <a:pt x="1999" y="1757"/>
                    <a:pt x="1890" y="2036"/>
                    <a:pt x="1866" y="2304"/>
                  </a:cubicBezTo>
                  <a:cubicBezTo>
                    <a:pt x="1378" y="2322"/>
                    <a:pt x="921" y="2755"/>
                    <a:pt x="791" y="3362"/>
                  </a:cubicBezTo>
                  <a:cubicBezTo>
                    <a:pt x="727" y="3660"/>
                    <a:pt x="753" y="3950"/>
                    <a:pt x="847" y="4196"/>
                  </a:cubicBezTo>
                  <a:cubicBezTo>
                    <a:pt x="294" y="4352"/>
                    <a:pt x="0" y="5031"/>
                    <a:pt x="190" y="5714"/>
                  </a:cubicBezTo>
                  <a:cubicBezTo>
                    <a:pt x="262" y="5971"/>
                    <a:pt x="392" y="6192"/>
                    <a:pt x="557" y="6361"/>
                  </a:cubicBezTo>
                  <a:cubicBezTo>
                    <a:pt x="502" y="6590"/>
                    <a:pt x="503" y="6847"/>
                    <a:pt x="575" y="7106"/>
                  </a:cubicBezTo>
                  <a:cubicBezTo>
                    <a:pt x="740" y="7695"/>
                    <a:pt x="1212" y="8096"/>
                    <a:pt x="1695" y="8096"/>
                  </a:cubicBezTo>
                  <a:cubicBezTo>
                    <a:pt x="1772" y="8096"/>
                    <a:pt x="1849" y="8085"/>
                    <a:pt x="1926" y="8064"/>
                  </a:cubicBezTo>
                  <a:cubicBezTo>
                    <a:pt x="1988" y="8048"/>
                    <a:pt x="2043" y="8025"/>
                    <a:pt x="2098" y="7996"/>
                  </a:cubicBezTo>
                  <a:cubicBezTo>
                    <a:pt x="2207" y="8285"/>
                    <a:pt x="2653" y="8514"/>
                    <a:pt x="3057" y="8514"/>
                  </a:cubicBezTo>
                  <a:cubicBezTo>
                    <a:pt x="3168" y="8514"/>
                    <a:pt x="3276" y="8497"/>
                    <a:pt x="3373" y="8459"/>
                  </a:cubicBezTo>
                  <a:cubicBezTo>
                    <a:pt x="3924" y="9718"/>
                    <a:pt x="4765" y="10357"/>
                    <a:pt x="6067" y="10357"/>
                  </a:cubicBezTo>
                  <a:cubicBezTo>
                    <a:pt x="6426" y="10357"/>
                    <a:pt x="6821" y="10309"/>
                    <a:pt x="7254" y="10211"/>
                  </a:cubicBezTo>
                  <a:cubicBezTo>
                    <a:pt x="7361" y="10769"/>
                    <a:pt x="7709" y="11448"/>
                    <a:pt x="8659" y="11995"/>
                  </a:cubicBezTo>
                  <a:cubicBezTo>
                    <a:pt x="10246" y="12907"/>
                    <a:pt x="10947" y="13617"/>
                    <a:pt x="11059" y="14335"/>
                  </a:cubicBezTo>
                  <a:cubicBezTo>
                    <a:pt x="11106" y="14646"/>
                    <a:pt x="11372" y="14874"/>
                    <a:pt x="11688" y="14874"/>
                  </a:cubicBezTo>
                  <a:cubicBezTo>
                    <a:pt x="12094" y="14874"/>
                    <a:pt x="12396" y="14501"/>
                    <a:pt x="12309" y="14104"/>
                  </a:cubicBezTo>
                  <a:lnTo>
                    <a:pt x="11690" y="11263"/>
                  </a:lnTo>
                  <a:lnTo>
                    <a:pt x="11575" y="9443"/>
                  </a:lnTo>
                  <a:lnTo>
                    <a:pt x="12605" y="9053"/>
                  </a:lnTo>
                  <a:cubicBezTo>
                    <a:pt x="12720" y="9105"/>
                    <a:pt x="12842" y="9129"/>
                    <a:pt x="12964" y="9129"/>
                  </a:cubicBezTo>
                  <a:cubicBezTo>
                    <a:pt x="13403" y="9129"/>
                    <a:pt x="13857" y="8816"/>
                    <a:pt x="14084" y="8308"/>
                  </a:cubicBezTo>
                  <a:cubicBezTo>
                    <a:pt x="14246" y="7954"/>
                    <a:pt x="14261" y="7578"/>
                    <a:pt x="14155" y="7273"/>
                  </a:cubicBezTo>
                  <a:cubicBezTo>
                    <a:pt x="14369" y="7084"/>
                    <a:pt x="14535" y="6807"/>
                    <a:pt x="14605" y="6480"/>
                  </a:cubicBezTo>
                  <a:cubicBezTo>
                    <a:pt x="14726" y="5910"/>
                    <a:pt x="14524" y="5365"/>
                    <a:pt x="14138" y="5120"/>
                  </a:cubicBezTo>
                  <a:cubicBezTo>
                    <a:pt x="14236" y="4761"/>
                    <a:pt x="14152" y="4323"/>
                    <a:pt x="13878" y="3954"/>
                  </a:cubicBezTo>
                  <a:cubicBezTo>
                    <a:pt x="13661" y="3665"/>
                    <a:pt x="13369" y="3475"/>
                    <a:pt x="13072" y="3405"/>
                  </a:cubicBezTo>
                  <a:cubicBezTo>
                    <a:pt x="13165" y="3091"/>
                    <a:pt x="13087" y="2729"/>
                    <a:pt x="12869" y="2419"/>
                  </a:cubicBezTo>
                  <a:cubicBezTo>
                    <a:pt x="12869" y="2419"/>
                    <a:pt x="12480" y="1954"/>
                    <a:pt x="12224" y="1896"/>
                  </a:cubicBezTo>
                  <a:cubicBezTo>
                    <a:pt x="12012" y="1848"/>
                    <a:pt x="11814" y="1778"/>
                    <a:pt x="11621" y="1778"/>
                  </a:cubicBezTo>
                  <a:cubicBezTo>
                    <a:pt x="11595" y="1778"/>
                    <a:pt x="11569" y="1779"/>
                    <a:pt x="11543" y="1782"/>
                  </a:cubicBezTo>
                  <a:cubicBezTo>
                    <a:pt x="11450" y="1426"/>
                    <a:pt x="11167" y="1088"/>
                    <a:pt x="10752" y="901"/>
                  </a:cubicBezTo>
                  <a:cubicBezTo>
                    <a:pt x="10546" y="809"/>
                    <a:pt x="10332" y="765"/>
                    <a:pt x="10130" y="765"/>
                  </a:cubicBezTo>
                  <a:cubicBezTo>
                    <a:pt x="10013" y="765"/>
                    <a:pt x="9900" y="779"/>
                    <a:pt x="9794" y="807"/>
                  </a:cubicBezTo>
                  <a:cubicBezTo>
                    <a:pt x="9610" y="436"/>
                    <a:pt x="9177" y="158"/>
                    <a:pt x="8656" y="131"/>
                  </a:cubicBezTo>
                  <a:cubicBezTo>
                    <a:pt x="8626" y="129"/>
                    <a:pt x="8595" y="128"/>
                    <a:pt x="8565" y="128"/>
                  </a:cubicBezTo>
                  <a:cubicBezTo>
                    <a:pt x="8197" y="128"/>
                    <a:pt x="7864" y="258"/>
                    <a:pt x="7634" y="465"/>
                  </a:cubicBezTo>
                  <a:cubicBezTo>
                    <a:pt x="7430" y="176"/>
                    <a:pt x="7053" y="0"/>
                    <a:pt x="663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227" name="Google Shape;227;p43"/>
            <p:cNvSpPr/>
            <p:nvPr/>
          </p:nvSpPr>
          <p:spPr>
            <a:xfrm>
              <a:off x="8109017" y="1779462"/>
              <a:ext cx="397170" cy="283902"/>
            </a:xfrm>
            <a:custGeom>
              <a:rect b="b" l="l" r="r" t="t"/>
              <a:pathLst>
                <a:path extrusionOk="0" h="9106" w="12739">
                  <a:moveTo>
                    <a:pt x="4642" y="1"/>
                  </a:moveTo>
                  <a:cubicBezTo>
                    <a:pt x="4530" y="1"/>
                    <a:pt x="4415" y="13"/>
                    <a:pt x="4299" y="39"/>
                  </a:cubicBezTo>
                  <a:cubicBezTo>
                    <a:pt x="3960" y="114"/>
                    <a:pt x="3676" y="292"/>
                    <a:pt x="3490" y="520"/>
                  </a:cubicBezTo>
                  <a:cubicBezTo>
                    <a:pt x="3301" y="388"/>
                    <a:pt x="3058" y="316"/>
                    <a:pt x="2797" y="316"/>
                  </a:cubicBezTo>
                  <a:cubicBezTo>
                    <a:pt x="2611" y="316"/>
                    <a:pt x="2416" y="352"/>
                    <a:pt x="2225" y="429"/>
                  </a:cubicBezTo>
                  <a:cubicBezTo>
                    <a:pt x="1913" y="555"/>
                    <a:pt x="1667" y="766"/>
                    <a:pt x="1518" y="1012"/>
                  </a:cubicBezTo>
                  <a:cubicBezTo>
                    <a:pt x="1432" y="987"/>
                    <a:pt x="1341" y="975"/>
                    <a:pt x="1249" y="975"/>
                  </a:cubicBezTo>
                  <a:cubicBezTo>
                    <a:pt x="884" y="975"/>
                    <a:pt x="489" y="1164"/>
                    <a:pt x="207" y="1513"/>
                  </a:cubicBezTo>
                  <a:cubicBezTo>
                    <a:pt x="122" y="1618"/>
                    <a:pt x="54" y="1727"/>
                    <a:pt x="0" y="1842"/>
                  </a:cubicBezTo>
                  <a:cubicBezTo>
                    <a:pt x="65" y="1821"/>
                    <a:pt x="130" y="1810"/>
                    <a:pt x="195" y="1800"/>
                  </a:cubicBezTo>
                  <a:cubicBezTo>
                    <a:pt x="453" y="1769"/>
                    <a:pt x="691" y="1659"/>
                    <a:pt x="889" y="1493"/>
                  </a:cubicBezTo>
                  <a:cubicBezTo>
                    <a:pt x="1009" y="1393"/>
                    <a:pt x="1148" y="1308"/>
                    <a:pt x="1305" y="1246"/>
                  </a:cubicBezTo>
                  <a:cubicBezTo>
                    <a:pt x="1496" y="1170"/>
                    <a:pt x="1691" y="1133"/>
                    <a:pt x="1877" y="1133"/>
                  </a:cubicBezTo>
                  <a:cubicBezTo>
                    <a:pt x="1955" y="1133"/>
                    <a:pt x="2031" y="1139"/>
                    <a:pt x="2105" y="1152"/>
                  </a:cubicBezTo>
                  <a:cubicBezTo>
                    <a:pt x="2181" y="1165"/>
                    <a:pt x="2259" y="1172"/>
                    <a:pt x="2336" y="1172"/>
                  </a:cubicBezTo>
                  <a:cubicBezTo>
                    <a:pt x="2554" y="1172"/>
                    <a:pt x="2771" y="1119"/>
                    <a:pt x="2964" y="1012"/>
                  </a:cubicBezTo>
                  <a:cubicBezTo>
                    <a:pt x="3088" y="944"/>
                    <a:pt x="3230" y="889"/>
                    <a:pt x="3380" y="856"/>
                  </a:cubicBezTo>
                  <a:cubicBezTo>
                    <a:pt x="3495" y="830"/>
                    <a:pt x="3610" y="817"/>
                    <a:pt x="3722" y="817"/>
                  </a:cubicBezTo>
                  <a:cubicBezTo>
                    <a:pt x="3938" y="817"/>
                    <a:pt x="4142" y="864"/>
                    <a:pt x="4317" y="947"/>
                  </a:cubicBezTo>
                  <a:cubicBezTo>
                    <a:pt x="4482" y="1026"/>
                    <a:pt x="4661" y="1064"/>
                    <a:pt x="4841" y="1064"/>
                  </a:cubicBezTo>
                  <a:cubicBezTo>
                    <a:pt x="4968" y="1064"/>
                    <a:pt x="5096" y="1045"/>
                    <a:pt x="5220" y="1009"/>
                  </a:cubicBezTo>
                  <a:cubicBezTo>
                    <a:pt x="5355" y="968"/>
                    <a:pt x="5500" y="947"/>
                    <a:pt x="5649" y="947"/>
                  </a:cubicBezTo>
                  <a:cubicBezTo>
                    <a:pt x="5682" y="947"/>
                    <a:pt x="5714" y="948"/>
                    <a:pt x="5746" y="950"/>
                  </a:cubicBezTo>
                  <a:cubicBezTo>
                    <a:pt x="6087" y="967"/>
                    <a:pt x="6394" y="1094"/>
                    <a:pt x="6614" y="1284"/>
                  </a:cubicBezTo>
                  <a:cubicBezTo>
                    <a:pt x="6820" y="1460"/>
                    <a:pt x="7078" y="1565"/>
                    <a:pt x="7349" y="1589"/>
                  </a:cubicBezTo>
                  <a:cubicBezTo>
                    <a:pt x="7511" y="1603"/>
                    <a:pt x="7680" y="1646"/>
                    <a:pt x="7842" y="1719"/>
                  </a:cubicBezTo>
                  <a:cubicBezTo>
                    <a:pt x="8088" y="1829"/>
                    <a:pt x="8289" y="1993"/>
                    <a:pt x="8429" y="2183"/>
                  </a:cubicBezTo>
                  <a:cubicBezTo>
                    <a:pt x="8608" y="2424"/>
                    <a:pt x="8861" y="2599"/>
                    <a:pt x="9152" y="2673"/>
                  </a:cubicBezTo>
                  <a:cubicBezTo>
                    <a:pt x="9205" y="2687"/>
                    <a:pt x="9259" y="2700"/>
                    <a:pt x="9314" y="2713"/>
                  </a:cubicBezTo>
                  <a:cubicBezTo>
                    <a:pt x="9570" y="2771"/>
                    <a:pt x="9959" y="3237"/>
                    <a:pt x="9959" y="3237"/>
                  </a:cubicBezTo>
                  <a:cubicBezTo>
                    <a:pt x="10068" y="3390"/>
                    <a:pt x="10144" y="3560"/>
                    <a:pt x="10177" y="3728"/>
                  </a:cubicBezTo>
                  <a:cubicBezTo>
                    <a:pt x="10239" y="4019"/>
                    <a:pt x="10410" y="4276"/>
                    <a:pt x="10650" y="4452"/>
                  </a:cubicBezTo>
                  <a:cubicBezTo>
                    <a:pt x="10764" y="4539"/>
                    <a:pt x="10872" y="4646"/>
                    <a:pt x="10968" y="4770"/>
                  </a:cubicBezTo>
                  <a:cubicBezTo>
                    <a:pt x="11150" y="5015"/>
                    <a:pt x="11247" y="5289"/>
                    <a:pt x="11264" y="5551"/>
                  </a:cubicBezTo>
                  <a:cubicBezTo>
                    <a:pt x="11277" y="5788"/>
                    <a:pt x="11369" y="6012"/>
                    <a:pt x="11505" y="6209"/>
                  </a:cubicBezTo>
                  <a:cubicBezTo>
                    <a:pt x="11701" y="6491"/>
                    <a:pt x="11781" y="6888"/>
                    <a:pt x="11693" y="7297"/>
                  </a:cubicBezTo>
                  <a:cubicBezTo>
                    <a:pt x="11643" y="7534"/>
                    <a:pt x="11542" y="7744"/>
                    <a:pt x="11410" y="7913"/>
                  </a:cubicBezTo>
                  <a:cubicBezTo>
                    <a:pt x="11319" y="8030"/>
                    <a:pt x="11277" y="8177"/>
                    <a:pt x="11297" y="8323"/>
                  </a:cubicBezTo>
                  <a:cubicBezTo>
                    <a:pt x="11330" y="8571"/>
                    <a:pt x="11296" y="8841"/>
                    <a:pt x="11182" y="9106"/>
                  </a:cubicBezTo>
                  <a:cubicBezTo>
                    <a:pt x="11550" y="9025"/>
                    <a:pt x="11903" y="8734"/>
                    <a:pt x="12094" y="8309"/>
                  </a:cubicBezTo>
                  <a:cubicBezTo>
                    <a:pt x="12253" y="7955"/>
                    <a:pt x="12270" y="7579"/>
                    <a:pt x="12165" y="7274"/>
                  </a:cubicBezTo>
                  <a:cubicBezTo>
                    <a:pt x="12380" y="7085"/>
                    <a:pt x="12545" y="6809"/>
                    <a:pt x="12614" y="6480"/>
                  </a:cubicBezTo>
                  <a:cubicBezTo>
                    <a:pt x="12738" y="5911"/>
                    <a:pt x="12533" y="5366"/>
                    <a:pt x="12147" y="5120"/>
                  </a:cubicBezTo>
                  <a:cubicBezTo>
                    <a:pt x="12247" y="4762"/>
                    <a:pt x="12162" y="4322"/>
                    <a:pt x="11887" y="3954"/>
                  </a:cubicBezTo>
                  <a:cubicBezTo>
                    <a:pt x="11670" y="3664"/>
                    <a:pt x="11380" y="3475"/>
                    <a:pt x="11083" y="3404"/>
                  </a:cubicBezTo>
                  <a:cubicBezTo>
                    <a:pt x="11174" y="3093"/>
                    <a:pt x="11098" y="2729"/>
                    <a:pt x="10878" y="2420"/>
                  </a:cubicBezTo>
                  <a:cubicBezTo>
                    <a:pt x="10878" y="2420"/>
                    <a:pt x="10491" y="1954"/>
                    <a:pt x="10233" y="1897"/>
                  </a:cubicBezTo>
                  <a:cubicBezTo>
                    <a:pt x="10020" y="1848"/>
                    <a:pt x="9822" y="1778"/>
                    <a:pt x="9630" y="1778"/>
                  </a:cubicBezTo>
                  <a:cubicBezTo>
                    <a:pt x="9604" y="1778"/>
                    <a:pt x="9578" y="1780"/>
                    <a:pt x="9552" y="1782"/>
                  </a:cubicBezTo>
                  <a:cubicBezTo>
                    <a:pt x="9461" y="1427"/>
                    <a:pt x="9177" y="1088"/>
                    <a:pt x="8763" y="902"/>
                  </a:cubicBezTo>
                  <a:cubicBezTo>
                    <a:pt x="8557" y="809"/>
                    <a:pt x="8342" y="765"/>
                    <a:pt x="8139" y="765"/>
                  </a:cubicBezTo>
                  <a:cubicBezTo>
                    <a:pt x="8022" y="765"/>
                    <a:pt x="7909" y="780"/>
                    <a:pt x="7803" y="808"/>
                  </a:cubicBezTo>
                  <a:cubicBezTo>
                    <a:pt x="7623" y="437"/>
                    <a:pt x="7186" y="159"/>
                    <a:pt x="6667" y="130"/>
                  </a:cubicBezTo>
                  <a:cubicBezTo>
                    <a:pt x="6638" y="129"/>
                    <a:pt x="6610" y="128"/>
                    <a:pt x="6581" y="128"/>
                  </a:cubicBezTo>
                  <a:cubicBezTo>
                    <a:pt x="6210" y="128"/>
                    <a:pt x="5873" y="257"/>
                    <a:pt x="5644" y="465"/>
                  </a:cubicBezTo>
                  <a:cubicBezTo>
                    <a:pt x="5439" y="176"/>
                    <a:pt x="5064" y="1"/>
                    <a:pt x="464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228" name="Google Shape;228;p43"/>
            <p:cNvSpPr/>
            <p:nvPr/>
          </p:nvSpPr>
          <p:spPr>
            <a:xfrm>
              <a:off x="8073723" y="1868383"/>
              <a:ext cx="4365" cy="8636"/>
            </a:xfrm>
            <a:custGeom>
              <a:rect b="b" l="l" r="r" t="t"/>
              <a:pathLst>
                <a:path extrusionOk="0" h="277" w="140">
                  <a:moveTo>
                    <a:pt x="139" y="0"/>
                  </a:moveTo>
                  <a:lnTo>
                    <a:pt x="139" y="0"/>
                  </a:lnTo>
                  <a:cubicBezTo>
                    <a:pt x="84" y="85"/>
                    <a:pt x="38" y="176"/>
                    <a:pt x="0" y="276"/>
                  </a:cubicBezTo>
                  <a:cubicBezTo>
                    <a:pt x="29" y="273"/>
                    <a:pt x="58" y="269"/>
                    <a:pt x="86" y="269"/>
                  </a:cubicBezTo>
                  <a:cubicBezTo>
                    <a:pt x="94" y="179"/>
                    <a:pt x="112" y="90"/>
                    <a:pt x="139" y="0"/>
                  </a:cubicBezTo>
                  <a:close/>
                </a:path>
              </a:pathLst>
            </a:custGeom>
            <a:solidFill>
              <a:srgbClr val="FD8D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229" name="Google Shape;229;p43"/>
            <p:cNvSpPr/>
            <p:nvPr/>
          </p:nvSpPr>
          <p:spPr>
            <a:xfrm>
              <a:off x="8254995" y="2064216"/>
              <a:ext cx="178398" cy="179084"/>
            </a:xfrm>
            <a:custGeom>
              <a:rect b="b" l="l" r="r" t="t"/>
              <a:pathLst>
                <a:path extrusionOk="0" h="5744" w="5722">
                  <a:moveTo>
                    <a:pt x="636" y="0"/>
                  </a:moveTo>
                  <a:cubicBezTo>
                    <a:pt x="636" y="0"/>
                    <a:pt x="0" y="1722"/>
                    <a:pt x="1985" y="2864"/>
                  </a:cubicBezTo>
                  <a:cubicBezTo>
                    <a:pt x="3572" y="3776"/>
                    <a:pt x="4273" y="4486"/>
                    <a:pt x="4385" y="5204"/>
                  </a:cubicBezTo>
                  <a:cubicBezTo>
                    <a:pt x="4432" y="5515"/>
                    <a:pt x="4698" y="5743"/>
                    <a:pt x="5014" y="5743"/>
                  </a:cubicBezTo>
                  <a:cubicBezTo>
                    <a:pt x="5420" y="5743"/>
                    <a:pt x="5722" y="5370"/>
                    <a:pt x="5635" y="4973"/>
                  </a:cubicBezTo>
                  <a:lnTo>
                    <a:pt x="5016" y="2132"/>
                  </a:lnTo>
                  <a:lnTo>
                    <a:pt x="4453" y="717"/>
                  </a:lnTo>
                  <a:cubicBezTo>
                    <a:pt x="4453" y="717"/>
                    <a:pt x="3819" y="760"/>
                    <a:pt x="3121" y="760"/>
                  </a:cubicBezTo>
                  <a:cubicBezTo>
                    <a:pt x="2346" y="760"/>
                    <a:pt x="1492" y="707"/>
                    <a:pt x="1343" y="480"/>
                  </a:cubicBezTo>
                  <a:cubicBezTo>
                    <a:pt x="1061" y="48"/>
                    <a:pt x="636" y="0"/>
                    <a:pt x="636" y="0"/>
                  </a:cubicBezTo>
                  <a:close/>
                </a:path>
              </a:pathLst>
            </a:custGeom>
            <a:solidFill>
              <a:srgbClr val="EAEA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230" name="Google Shape;230;p43"/>
            <p:cNvSpPr/>
            <p:nvPr/>
          </p:nvSpPr>
          <p:spPr>
            <a:xfrm>
              <a:off x="8373567" y="2086508"/>
              <a:ext cx="59830" cy="156729"/>
            </a:xfrm>
            <a:custGeom>
              <a:rect b="b" l="l" r="r" t="t"/>
              <a:pathLst>
                <a:path extrusionOk="0" h="5027" w="1919">
                  <a:moveTo>
                    <a:pt x="651" y="1"/>
                  </a:moveTo>
                  <a:cubicBezTo>
                    <a:pt x="651" y="1"/>
                    <a:pt x="382" y="18"/>
                    <a:pt x="1" y="31"/>
                  </a:cubicBezTo>
                  <a:lnTo>
                    <a:pt x="541" y="1390"/>
                  </a:lnTo>
                  <a:lnTo>
                    <a:pt x="1158" y="4230"/>
                  </a:lnTo>
                  <a:cubicBezTo>
                    <a:pt x="1221" y="4514"/>
                    <a:pt x="1085" y="4785"/>
                    <a:pt x="853" y="4917"/>
                  </a:cubicBezTo>
                  <a:cubicBezTo>
                    <a:pt x="958" y="4988"/>
                    <a:pt x="1080" y="5027"/>
                    <a:pt x="1212" y="5027"/>
                  </a:cubicBezTo>
                  <a:cubicBezTo>
                    <a:pt x="1214" y="5027"/>
                    <a:pt x="1215" y="5027"/>
                    <a:pt x="1217" y="5027"/>
                  </a:cubicBezTo>
                  <a:cubicBezTo>
                    <a:pt x="1619" y="5027"/>
                    <a:pt x="1919" y="4652"/>
                    <a:pt x="1832" y="4258"/>
                  </a:cubicBezTo>
                  <a:lnTo>
                    <a:pt x="1213" y="1417"/>
                  </a:lnTo>
                  <a:lnTo>
                    <a:pt x="651" y="1"/>
                  </a:lnTo>
                  <a:close/>
                </a:path>
              </a:pathLst>
            </a:custGeom>
            <a:solidFill>
              <a:srgbClr val="D3D3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231" name="Google Shape;231;p43"/>
            <p:cNvSpPr/>
            <p:nvPr/>
          </p:nvSpPr>
          <p:spPr>
            <a:xfrm>
              <a:off x="8322371" y="2057200"/>
              <a:ext cx="130758" cy="72519"/>
            </a:xfrm>
            <a:custGeom>
              <a:rect b="b" l="l" r="r" t="t"/>
              <a:pathLst>
                <a:path extrusionOk="0" h="2326" w="4194">
                  <a:moveTo>
                    <a:pt x="887" y="1"/>
                  </a:moveTo>
                  <a:cubicBezTo>
                    <a:pt x="375" y="1"/>
                    <a:pt x="0" y="482"/>
                    <a:pt x="128" y="978"/>
                  </a:cubicBezTo>
                  <a:lnTo>
                    <a:pt x="207" y="1410"/>
                  </a:lnTo>
                  <a:cubicBezTo>
                    <a:pt x="344" y="1948"/>
                    <a:pt x="829" y="2325"/>
                    <a:pt x="1385" y="2325"/>
                  </a:cubicBezTo>
                  <a:lnTo>
                    <a:pt x="2809" y="2325"/>
                  </a:lnTo>
                  <a:cubicBezTo>
                    <a:pt x="3363" y="2325"/>
                    <a:pt x="3850" y="1948"/>
                    <a:pt x="3987" y="1410"/>
                  </a:cubicBezTo>
                  <a:lnTo>
                    <a:pt x="4068" y="978"/>
                  </a:lnTo>
                  <a:cubicBezTo>
                    <a:pt x="4194" y="482"/>
                    <a:pt x="3821" y="1"/>
                    <a:pt x="330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232" name="Google Shape;232;p43"/>
            <p:cNvSpPr/>
            <p:nvPr/>
          </p:nvSpPr>
          <p:spPr>
            <a:xfrm>
              <a:off x="8330478" y="2057481"/>
              <a:ext cx="122309" cy="72238"/>
            </a:xfrm>
            <a:custGeom>
              <a:rect b="b" l="l" r="r" t="t"/>
              <a:pathLst>
                <a:path extrusionOk="0" h="2317" w="3923">
                  <a:moveTo>
                    <a:pt x="3164" y="1"/>
                  </a:moveTo>
                  <a:lnTo>
                    <a:pt x="3164" y="1"/>
                  </a:lnTo>
                  <a:cubicBezTo>
                    <a:pt x="3178" y="100"/>
                    <a:pt x="3174" y="204"/>
                    <a:pt x="3146" y="310"/>
                  </a:cubicBezTo>
                  <a:lnTo>
                    <a:pt x="3067" y="742"/>
                  </a:lnTo>
                  <a:cubicBezTo>
                    <a:pt x="2929" y="1280"/>
                    <a:pt x="2445" y="1657"/>
                    <a:pt x="1889" y="1657"/>
                  </a:cubicBezTo>
                  <a:lnTo>
                    <a:pt x="465" y="1657"/>
                  </a:lnTo>
                  <a:cubicBezTo>
                    <a:pt x="303" y="1657"/>
                    <a:pt x="145" y="1625"/>
                    <a:pt x="1" y="1565"/>
                  </a:cubicBezTo>
                  <a:lnTo>
                    <a:pt x="1" y="1565"/>
                  </a:lnTo>
                  <a:cubicBezTo>
                    <a:pt x="187" y="2016"/>
                    <a:pt x="627" y="2316"/>
                    <a:pt x="1125" y="2316"/>
                  </a:cubicBezTo>
                  <a:lnTo>
                    <a:pt x="2549" y="2316"/>
                  </a:lnTo>
                  <a:cubicBezTo>
                    <a:pt x="3106" y="2316"/>
                    <a:pt x="3590" y="1939"/>
                    <a:pt x="3727" y="1401"/>
                  </a:cubicBezTo>
                  <a:lnTo>
                    <a:pt x="3808" y="969"/>
                  </a:lnTo>
                  <a:cubicBezTo>
                    <a:pt x="3922" y="512"/>
                    <a:pt x="3613" y="67"/>
                    <a:pt x="316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233" name="Google Shape;233;p43"/>
            <p:cNvSpPr/>
            <p:nvPr/>
          </p:nvSpPr>
          <p:spPr>
            <a:xfrm>
              <a:off x="8274606" y="1845155"/>
              <a:ext cx="127079" cy="79659"/>
            </a:xfrm>
            <a:custGeom>
              <a:rect b="b" l="l" r="r" t="t"/>
              <a:pathLst>
                <a:path extrusionOk="0" h="2555" w="4076">
                  <a:moveTo>
                    <a:pt x="895" y="0"/>
                  </a:moveTo>
                  <a:cubicBezTo>
                    <a:pt x="648" y="0"/>
                    <a:pt x="398" y="52"/>
                    <a:pt x="161" y="162"/>
                  </a:cubicBezTo>
                  <a:cubicBezTo>
                    <a:pt x="49" y="216"/>
                    <a:pt x="0" y="349"/>
                    <a:pt x="52" y="462"/>
                  </a:cubicBezTo>
                  <a:cubicBezTo>
                    <a:pt x="91" y="543"/>
                    <a:pt x="172" y="591"/>
                    <a:pt x="257" y="591"/>
                  </a:cubicBezTo>
                  <a:cubicBezTo>
                    <a:pt x="289" y="591"/>
                    <a:pt x="321" y="584"/>
                    <a:pt x="351" y="570"/>
                  </a:cubicBezTo>
                  <a:cubicBezTo>
                    <a:pt x="528" y="487"/>
                    <a:pt x="714" y="448"/>
                    <a:pt x="898" y="448"/>
                  </a:cubicBezTo>
                  <a:cubicBezTo>
                    <a:pt x="1345" y="448"/>
                    <a:pt x="1775" y="681"/>
                    <a:pt x="2014" y="1083"/>
                  </a:cubicBezTo>
                  <a:cubicBezTo>
                    <a:pt x="1690" y="1437"/>
                    <a:pt x="1590" y="1965"/>
                    <a:pt x="1806" y="2425"/>
                  </a:cubicBezTo>
                  <a:cubicBezTo>
                    <a:pt x="1843" y="2507"/>
                    <a:pt x="1924" y="2555"/>
                    <a:pt x="2009" y="2555"/>
                  </a:cubicBezTo>
                  <a:cubicBezTo>
                    <a:pt x="2043" y="2555"/>
                    <a:pt x="2073" y="2548"/>
                    <a:pt x="2103" y="2533"/>
                  </a:cubicBezTo>
                  <a:cubicBezTo>
                    <a:pt x="2216" y="2481"/>
                    <a:pt x="2264" y="2348"/>
                    <a:pt x="2212" y="2235"/>
                  </a:cubicBezTo>
                  <a:cubicBezTo>
                    <a:pt x="2033" y="1849"/>
                    <a:pt x="2202" y="1388"/>
                    <a:pt x="2588" y="1208"/>
                  </a:cubicBezTo>
                  <a:cubicBezTo>
                    <a:pt x="2693" y="1159"/>
                    <a:pt x="2804" y="1136"/>
                    <a:pt x="2913" y="1136"/>
                  </a:cubicBezTo>
                  <a:cubicBezTo>
                    <a:pt x="3204" y="1136"/>
                    <a:pt x="3484" y="1301"/>
                    <a:pt x="3615" y="1583"/>
                  </a:cubicBezTo>
                  <a:cubicBezTo>
                    <a:pt x="3654" y="1665"/>
                    <a:pt x="3736" y="1713"/>
                    <a:pt x="3820" y="1713"/>
                  </a:cubicBezTo>
                  <a:cubicBezTo>
                    <a:pt x="3852" y="1713"/>
                    <a:pt x="3884" y="1706"/>
                    <a:pt x="3915" y="1692"/>
                  </a:cubicBezTo>
                  <a:cubicBezTo>
                    <a:pt x="4026" y="1640"/>
                    <a:pt x="4075" y="1505"/>
                    <a:pt x="4023" y="1394"/>
                  </a:cubicBezTo>
                  <a:cubicBezTo>
                    <a:pt x="3816" y="949"/>
                    <a:pt x="3375" y="687"/>
                    <a:pt x="2914" y="687"/>
                  </a:cubicBezTo>
                  <a:cubicBezTo>
                    <a:pt x="2741" y="687"/>
                    <a:pt x="2565" y="723"/>
                    <a:pt x="2398" y="801"/>
                  </a:cubicBezTo>
                  <a:cubicBezTo>
                    <a:pt x="2390" y="804"/>
                    <a:pt x="2382" y="810"/>
                    <a:pt x="2372" y="813"/>
                  </a:cubicBezTo>
                  <a:cubicBezTo>
                    <a:pt x="2048" y="297"/>
                    <a:pt x="1482" y="0"/>
                    <a:pt x="89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234" name="Google Shape;234;p43"/>
            <p:cNvSpPr/>
            <p:nvPr/>
          </p:nvSpPr>
          <p:spPr>
            <a:xfrm>
              <a:off x="8113662" y="1906577"/>
              <a:ext cx="104632" cy="62417"/>
            </a:xfrm>
            <a:custGeom>
              <a:rect b="b" l="l" r="r" t="t"/>
              <a:pathLst>
                <a:path extrusionOk="0" h="2002" w="3356">
                  <a:moveTo>
                    <a:pt x="2618" y="0"/>
                  </a:moveTo>
                  <a:cubicBezTo>
                    <a:pt x="2457" y="0"/>
                    <a:pt x="2296" y="29"/>
                    <a:pt x="2141" y="86"/>
                  </a:cubicBezTo>
                  <a:cubicBezTo>
                    <a:pt x="1816" y="208"/>
                    <a:pt x="1554" y="440"/>
                    <a:pt x="1396" y="747"/>
                  </a:cubicBezTo>
                  <a:cubicBezTo>
                    <a:pt x="1234" y="698"/>
                    <a:pt x="1065" y="673"/>
                    <a:pt x="893" y="673"/>
                  </a:cubicBezTo>
                  <a:cubicBezTo>
                    <a:pt x="648" y="673"/>
                    <a:pt x="398" y="725"/>
                    <a:pt x="160" y="835"/>
                  </a:cubicBezTo>
                  <a:cubicBezTo>
                    <a:pt x="49" y="887"/>
                    <a:pt x="0" y="1021"/>
                    <a:pt x="52" y="1133"/>
                  </a:cubicBezTo>
                  <a:cubicBezTo>
                    <a:pt x="90" y="1215"/>
                    <a:pt x="171" y="1262"/>
                    <a:pt x="255" y="1262"/>
                  </a:cubicBezTo>
                  <a:cubicBezTo>
                    <a:pt x="287" y="1262"/>
                    <a:pt x="319" y="1255"/>
                    <a:pt x="350" y="1241"/>
                  </a:cubicBezTo>
                  <a:cubicBezTo>
                    <a:pt x="526" y="1159"/>
                    <a:pt x="711" y="1120"/>
                    <a:pt x="894" y="1120"/>
                  </a:cubicBezTo>
                  <a:cubicBezTo>
                    <a:pt x="1384" y="1120"/>
                    <a:pt x="1854" y="1400"/>
                    <a:pt x="2074" y="1871"/>
                  </a:cubicBezTo>
                  <a:cubicBezTo>
                    <a:pt x="2112" y="1954"/>
                    <a:pt x="2193" y="2002"/>
                    <a:pt x="2278" y="2002"/>
                  </a:cubicBezTo>
                  <a:cubicBezTo>
                    <a:pt x="2310" y="2002"/>
                    <a:pt x="2342" y="1994"/>
                    <a:pt x="2372" y="1980"/>
                  </a:cubicBezTo>
                  <a:cubicBezTo>
                    <a:pt x="2485" y="1928"/>
                    <a:pt x="2533" y="1795"/>
                    <a:pt x="2481" y="1682"/>
                  </a:cubicBezTo>
                  <a:cubicBezTo>
                    <a:pt x="2330" y="1358"/>
                    <a:pt x="2092" y="1102"/>
                    <a:pt x="1807" y="929"/>
                  </a:cubicBezTo>
                  <a:cubicBezTo>
                    <a:pt x="1915" y="735"/>
                    <a:pt x="2087" y="585"/>
                    <a:pt x="2297" y="508"/>
                  </a:cubicBezTo>
                  <a:cubicBezTo>
                    <a:pt x="2402" y="469"/>
                    <a:pt x="2511" y="450"/>
                    <a:pt x="2620" y="450"/>
                  </a:cubicBezTo>
                  <a:cubicBezTo>
                    <a:pt x="2751" y="450"/>
                    <a:pt x="2883" y="478"/>
                    <a:pt x="3005" y="534"/>
                  </a:cubicBezTo>
                  <a:cubicBezTo>
                    <a:pt x="3036" y="549"/>
                    <a:pt x="3068" y="556"/>
                    <a:pt x="3099" y="556"/>
                  </a:cubicBezTo>
                  <a:cubicBezTo>
                    <a:pt x="3184" y="556"/>
                    <a:pt x="3265" y="507"/>
                    <a:pt x="3303" y="424"/>
                  </a:cubicBezTo>
                  <a:cubicBezTo>
                    <a:pt x="3355" y="313"/>
                    <a:pt x="3305" y="179"/>
                    <a:pt x="3193" y="127"/>
                  </a:cubicBezTo>
                  <a:cubicBezTo>
                    <a:pt x="3009" y="43"/>
                    <a:pt x="2814" y="0"/>
                    <a:pt x="261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235" name="Google Shape;235;p43"/>
            <p:cNvSpPr/>
            <p:nvPr/>
          </p:nvSpPr>
          <p:spPr>
            <a:xfrm>
              <a:off x="8325084" y="1973361"/>
              <a:ext cx="66003" cy="28995"/>
            </a:xfrm>
            <a:custGeom>
              <a:rect b="b" l="l" r="r" t="t"/>
              <a:pathLst>
                <a:path extrusionOk="0" h="930" w="2117">
                  <a:moveTo>
                    <a:pt x="926" y="0"/>
                  </a:moveTo>
                  <a:cubicBezTo>
                    <a:pt x="640" y="0"/>
                    <a:pt x="363" y="89"/>
                    <a:pt x="124" y="260"/>
                  </a:cubicBezTo>
                  <a:cubicBezTo>
                    <a:pt x="23" y="332"/>
                    <a:pt x="0" y="472"/>
                    <a:pt x="72" y="572"/>
                  </a:cubicBezTo>
                  <a:cubicBezTo>
                    <a:pt x="116" y="633"/>
                    <a:pt x="185" y="665"/>
                    <a:pt x="254" y="665"/>
                  </a:cubicBezTo>
                  <a:cubicBezTo>
                    <a:pt x="300" y="665"/>
                    <a:pt x="346" y="651"/>
                    <a:pt x="385" y="623"/>
                  </a:cubicBezTo>
                  <a:cubicBezTo>
                    <a:pt x="543" y="509"/>
                    <a:pt x="729" y="449"/>
                    <a:pt x="920" y="449"/>
                  </a:cubicBezTo>
                  <a:cubicBezTo>
                    <a:pt x="971" y="449"/>
                    <a:pt x="1024" y="453"/>
                    <a:pt x="1076" y="462"/>
                  </a:cubicBezTo>
                  <a:cubicBezTo>
                    <a:pt x="1320" y="501"/>
                    <a:pt x="1534" y="636"/>
                    <a:pt x="1678" y="835"/>
                  </a:cubicBezTo>
                  <a:cubicBezTo>
                    <a:pt x="1722" y="897"/>
                    <a:pt x="1791" y="929"/>
                    <a:pt x="1862" y="929"/>
                  </a:cubicBezTo>
                  <a:cubicBezTo>
                    <a:pt x="1907" y="929"/>
                    <a:pt x="1952" y="915"/>
                    <a:pt x="1992" y="889"/>
                  </a:cubicBezTo>
                  <a:cubicBezTo>
                    <a:pt x="2093" y="816"/>
                    <a:pt x="2116" y="675"/>
                    <a:pt x="2044" y="575"/>
                  </a:cubicBezTo>
                  <a:cubicBezTo>
                    <a:pt x="1830" y="276"/>
                    <a:pt x="1515" y="76"/>
                    <a:pt x="1151" y="19"/>
                  </a:cubicBezTo>
                  <a:cubicBezTo>
                    <a:pt x="1076" y="6"/>
                    <a:pt x="1001" y="0"/>
                    <a:pt x="92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236" name="Google Shape;236;p43"/>
            <p:cNvSpPr/>
            <p:nvPr/>
          </p:nvSpPr>
          <p:spPr>
            <a:xfrm>
              <a:off x="8245423" y="2053241"/>
              <a:ext cx="65940" cy="29743"/>
            </a:xfrm>
            <a:custGeom>
              <a:rect b="b" l="l" r="r" t="t"/>
              <a:pathLst>
                <a:path extrusionOk="0" h="954" w="2115">
                  <a:moveTo>
                    <a:pt x="1211" y="1"/>
                  </a:moveTo>
                  <a:cubicBezTo>
                    <a:pt x="1125" y="1"/>
                    <a:pt x="1038" y="9"/>
                    <a:pt x="952" y="25"/>
                  </a:cubicBezTo>
                  <a:cubicBezTo>
                    <a:pt x="591" y="93"/>
                    <a:pt x="278" y="297"/>
                    <a:pt x="70" y="601"/>
                  </a:cubicBezTo>
                  <a:cubicBezTo>
                    <a:pt x="1" y="705"/>
                    <a:pt x="27" y="843"/>
                    <a:pt x="131" y="914"/>
                  </a:cubicBezTo>
                  <a:cubicBezTo>
                    <a:pt x="170" y="940"/>
                    <a:pt x="213" y="953"/>
                    <a:pt x="257" y="953"/>
                  </a:cubicBezTo>
                  <a:cubicBezTo>
                    <a:pt x="328" y="953"/>
                    <a:pt x="399" y="919"/>
                    <a:pt x="443" y="854"/>
                  </a:cubicBezTo>
                  <a:cubicBezTo>
                    <a:pt x="582" y="650"/>
                    <a:pt x="793" y="512"/>
                    <a:pt x="1037" y="466"/>
                  </a:cubicBezTo>
                  <a:cubicBezTo>
                    <a:pt x="1096" y="455"/>
                    <a:pt x="1155" y="450"/>
                    <a:pt x="1213" y="450"/>
                  </a:cubicBezTo>
                  <a:cubicBezTo>
                    <a:pt x="1397" y="450"/>
                    <a:pt x="1576" y="505"/>
                    <a:pt x="1731" y="612"/>
                  </a:cubicBezTo>
                  <a:cubicBezTo>
                    <a:pt x="1770" y="638"/>
                    <a:pt x="1813" y="651"/>
                    <a:pt x="1857" y="651"/>
                  </a:cubicBezTo>
                  <a:cubicBezTo>
                    <a:pt x="1883" y="651"/>
                    <a:pt x="1910" y="646"/>
                    <a:pt x="1935" y="637"/>
                  </a:cubicBezTo>
                  <a:cubicBezTo>
                    <a:pt x="1978" y="621"/>
                    <a:pt x="2016" y="593"/>
                    <a:pt x="2043" y="553"/>
                  </a:cubicBezTo>
                  <a:cubicBezTo>
                    <a:pt x="2114" y="449"/>
                    <a:pt x="2087" y="310"/>
                    <a:pt x="1984" y="239"/>
                  </a:cubicBezTo>
                  <a:cubicBezTo>
                    <a:pt x="1753" y="83"/>
                    <a:pt x="1485" y="1"/>
                    <a:pt x="121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237" name="Google Shape;237;p43"/>
            <p:cNvSpPr/>
            <p:nvPr/>
          </p:nvSpPr>
          <p:spPr>
            <a:xfrm>
              <a:off x="8228431" y="1939502"/>
              <a:ext cx="56338" cy="44085"/>
            </a:xfrm>
            <a:custGeom>
              <a:rect b="b" l="l" r="r" t="t"/>
              <a:pathLst>
                <a:path extrusionOk="0" h="1414" w="1807">
                  <a:moveTo>
                    <a:pt x="1566" y="0"/>
                  </a:moveTo>
                  <a:cubicBezTo>
                    <a:pt x="1457" y="0"/>
                    <a:pt x="1362" y="79"/>
                    <a:pt x="1344" y="187"/>
                  </a:cubicBezTo>
                  <a:cubicBezTo>
                    <a:pt x="1305" y="431"/>
                    <a:pt x="1170" y="646"/>
                    <a:pt x="969" y="791"/>
                  </a:cubicBezTo>
                  <a:cubicBezTo>
                    <a:pt x="812" y="905"/>
                    <a:pt x="625" y="965"/>
                    <a:pt x="432" y="965"/>
                  </a:cubicBezTo>
                  <a:cubicBezTo>
                    <a:pt x="382" y="965"/>
                    <a:pt x="331" y="961"/>
                    <a:pt x="280" y="953"/>
                  </a:cubicBezTo>
                  <a:cubicBezTo>
                    <a:pt x="268" y="951"/>
                    <a:pt x="256" y="950"/>
                    <a:pt x="245" y="950"/>
                  </a:cubicBezTo>
                  <a:cubicBezTo>
                    <a:pt x="136" y="950"/>
                    <a:pt x="39" y="1028"/>
                    <a:pt x="21" y="1138"/>
                  </a:cubicBezTo>
                  <a:cubicBezTo>
                    <a:pt x="1" y="1261"/>
                    <a:pt x="85" y="1376"/>
                    <a:pt x="206" y="1397"/>
                  </a:cubicBezTo>
                  <a:cubicBezTo>
                    <a:pt x="281" y="1408"/>
                    <a:pt x="358" y="1414"/>
                    <a:pt x="432" y="1414"/>
                  </a:cubicBezTo>
                  <a:cubicBezTo>
                    <a:pt x="716" y="1414"/>
                    <a:pt x="995" y="1326"/>
                    <a:pt x="1230" y="1155"/>
                  </a:cubicBezTo>
                  <a:cubicBezTo>
                    <a:pt x="1529" y="940"/>
                    <a:pt x="1725" y="625"/>
                    <a:pt x="1785" y="262"/>
                  </a:cubicBezTo>
                  <a:cubicBezTo>
                    <a:pt x="1806" y="139"/>
                    <a:pt x="1724" y="23"/>
                    <a:pt x="1603" y="3"/>
                  </a:cubicBezTo>
                  <a:cubicBezTo>
                    <a:pt x="1590" y="1"/>
                    <a:pt x="1578" y="0"/>
                    <a:pt x="156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238" name="Google Shape;238;p43"/>
            <p:cNvSpPr/>
            <p:nvPr/>
          </p:nvSpPr>
          <p:spPr>
            <a:xfrm>
              <a:off x="8140725" y="2008874"/>
              <a:ext cx="19455" cy="41684"/>
            </a:xfrm>
            <a:custGeom>
              <a:rect b="b" l="l" r="r" t="t"/>
              <a:pathLst>
                <a:path extrusionOk="0" h="1337" w="624">
                  <a:moveTo>
                    <a:pt x="322" y="1"/>
                  </a:moveTo>
                  <a:cubicBezTo>
                    <a:pt x="227" y="1"/>
                    <a:pt x="138" y="61"/>
                    <a:pt x="108" y="156"/>
                  </a:cubicBezTo>
                  <a:cubicBezTo>
                    <a:pt x="1" y="490"/>
                    <a:pt x="132" y="1058"/>
                    <a:pt x="160" y="1168"/>
                  </a:cubicBezTo>
                  <a:cubicBezTo>
                    <a:pt x="186" y="1269"/>
                    <a:pt x="275" y="1337"/>
                    <a:pt x="377" y="1337"/>
                  </a:cubicBezTo>
                  <a:cubicBezTo>
                    <a:pt x="395" y="1337"/>
                    <a:pt x="413" y="1336"/>
                    <a:pt x="432" y="1333"/>
                  </a:cubicBezTo>
                  <a:cubicBezTo>
                    <a:pt x="550" y="1301"/>
                    <a:pt x="624" y="1181"/>
                    <a:pt x="593" y="1059"/>
                  </a:cubicBezTo>
                  <a:cubicBezTo>
                    <a:pt x="540" y="835"/>
                    <a:pt x="484" y="449"/>
                    <a:pt x="534" y="293"/>
                  </a:cubicBezTo>
                  <a:cubicBezTo>
                    <a:pt x="572" y="176"/>
                    <a:pt x="507" y="49"/>
                    <a:pt x="390" y="11"/>
                  </a:cubicBezTo>
                  <a:cubicBezTo>
                    <a:pt x="367" y="4"/>
                    <a:pt x="344" y="1"/>
                    <a:pt x="32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239" name="Google Shape;239;p43"/>
            <p:cNvSpPr/>
            <p:nvPr/>
          </p:nvSpPr>
          <p:spPr>
            <a:xfrm>
              <a:off x="8201773" y="1789065"/>
              <a:ext cx="24163" cy="32643"/>
            </a:xfrm>
            <a:custGeom>
              <a:rect b="b" l="l" r="r" t="t"/>
              <a:pathLst>
                <a:path extrusionOk="0" h="1047" w="775">
                  <a:moveTo>
                    <a:pt x="528" y="1"/>
                  </a:moveTo>
                  <a:cubicBezTo>
                    <a:pt x="471" y="1"/>
                    <a:pt x="414" y="22"/>
                    <a:pt x="370" y="65"/>
                  </a:cubicBezTo>
                  <a:cubicBezTo>
                    <a:pt x="333" y="102"/>
                    <a:pt x="0" y="439"/>
                    <a:pt x="0" y="822"/>
                  </a:cubicBezTo>
                  <a:cubicBezTo>
                    <a:pt x="0" y="945"/>
                    <a:pt x="100" y="1046"/>
                    <a:pt x="224" y="1046"/>
                  </a:cubicBezTo>
                  <a:cubicBezTo>
                    <a:pt x="348" y="1046"/>
                    <a:pt x="450" y="945"/>
                    <a:pt x="448" y="822"/>
                  </a:cubicBezTo>
                  <a:cubicBezTo>
                    <a:pt x="448" y="656"/>
                    <a:pt x="623" y="447"/>
                    <a:pt x="685" y="384"/>
                  </a:cubicBezTo>
                  <a:cubicBezTo>
                    <a:pt x="773" y="298"/>
                    <a:pt x="775" y="157"/>
                    <a:pt x="688" y="68"/>
                  </a:cubicBezTo>
                  <a:cubicBezTo>
                    <a:pt x="644" y="23"/>
                    <a:pt x="586" y="1"/>
                    <a:pt x="52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240" name="Google Shape;240;p43"/>
            <p:cNvSpPr/>
            <p:nvPr/>
          </p:nvSpPr>
          <p:spPr>
            <a:xfrm>
              <a:off x="8177298" y="1812137"/>
              <a:ext cx="62885" cy="24443"/>
            </a:xfrm>
            <a:custGeom>
              <a:rect b="b" l="l" r="r" t="t"/>
              <a:pathLst>
                <a:path extrusionOk="0" h="784" w="2017">
                  <a:moveTo>
                    <a:pt x="1039" y="0"/>
                  </a:moveTo>
                  <a:cubicBezTo>
                    <a:pt x="896" y="0"/>
                    <a:pt x="765" y="27"/>
                    <a:pt x="654" y="64"/>
                  </a:cubicBezTo>
                  <a:cubicBezTo>
                    <a:pt x="321" y="172"/>
                    <a:pt x="98" y="389"/>
                    <a:pt x="90" y="398"/>
                  </a:cubicBezTo>
                  <a:cubicBezTo>
                    <a:pt x="3" y="484"/>
                    <a:pt x="0" y="627"/>
                    <a:pt x="87" y="716"/>
                  </a:cubicBezTo>
                  <a:cubicBezTo>
                    <a:pt x="131" y="760"/>
                    <a:pt x="190" y="782"/>
                    <a:pt x="248" y="782"/>
                  </a:cubicBezTo>
                  <a:cubicBezTo>
                    <a:pt x="305" y="782"/>
                    <a:pt x="362" y="761"/>
                    <a:pt x="405" y="718"/>
                  </a:cubicBezTo>
                  <a:cubicBezTo>
                    <a:pt x="422" y="702"/>
                    <a:pt x="683" y="451"/>
                    <a:pt x="1029" y="451"/>
                  </a:cubicBezTo>
                  <a:cubicBezTo>
                    <a:pt x="1208" y="451"/>
                    <a:pt x="1409" y="518"/>
                    <a:pt x="1612" y="718"/>
                  </a:cubicBezTo>
                  <a:cubicBezTo>
                    <a:pt x="1655" y="762"/>
                    <a:pt x="1713" y="783"/>
                    <a:pt x="1770" y="783"/>
                  </a:cubicBezTo>
                  <a:cubicBezTo>
                    <a:pt x="1829" y="783"/>
                    <a:pt x="1887" y="762"/>
                    <a:pt x="1929" y="716"/>
                  </a:cubicBezTo>
                  <a:cubicBezTo>
                    <a:pt x="2017" y="627"/>
                    <a:pt x="2015" y="484"/>
                    <a:pt x="1927" y="398"/>
                  </a:cubicBezTo>
                  <a:cubicBezTo>
                    <a:pt x="1618" y="94"/>
                    <a:pt x="1307" y="0"/>
                    <a:pt x="103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241" name="Google Shape;241;p43"/>
            <p:cNvSpPr/>
            <p:nvPr/>
          </p:nvSpPr>
          <p:spPr>
            <a:xfrm>
              <a:off x="8461490" y="1966346"/>
              <a:ext cx="34482" cy="47234"/>
            </a:xfrm>
            <a:custGeom>
              <a:rect b="b" l="l" r="r" t="t"/>
              <a:pathLst>
                <a:path extrusionOk="0" h="1515" w="1106">
                  <a:moveTo>
                    <a:pt x="251" y="0"/>
                  </a:moveTo>
                  <a:cubicBezTo>
                    <a:pt x="189" y="0"/>
                    <a:pt x="127" y="26"/>
                    <a:pt x="83" y="77"/>
                  </a:cubicBezTo>
                  <a:cubicBezTo>
                    <a:pt x="1" y="171"/>
                    <a:pt x="11" y="313"/>
                    <a:pt x="105" y="394"/>
                  </a:cubicBezTo>
                  <a:cubicBezTo>
                    <a:pt x="595" y="820"/>
                    <a:pt x="647" y="1286"/>
                    <a:pt x="648" y="1310"/>
                  </a:cubicBezTo>
                  <a:cubicBezTo>
                    <a:pt x="660" y="1426"/>
                    <a:pt x="757" y="1514"/>
                    <a:pt x="873" y="1514"/>
                  </a:cubicBezTo>
                  <a:lnTo>
                    <a:pt x="888" y="1514"/>
                  </a:lnTo>
                  <a:cubicBezTo>
                    <a:pt x="1013" y="1504"/>
                    <a:pt x="1105" y="1396"/>
                    <a:pt x="1095" y="1273"/>
                  </a:cubicBezTo>
                  <a:cubicBezTo>
                    <a:pt x="1092" y="1247"/>
                    <a:pt x="1036" y="609"/>
                    <a:pt x="398" y="56"/>
                  </a:cubicBezTo>
                  <a:cubicBezTo>
                    <a:pt x="356" y="19"/>
                    <a:pt x="303" y="0"/>
                    <a:pt x="25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52"/>
          <p:cNvSpPr txBox="1"/>
          <p:nvPr/>
        </p:nvSpPr>
        <p:spPr>
          <a:xfrm>
            <a:off x="1047300" y="0"/>
            <a:ext cx="5465400" cy="41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Summary of </a:t>
            </a:r>
            <a:r>
              <a:rPr b="1" lang="ar" sz="2600">
                <a:latin typeface="Mada"/>
                <a:ea typeface="Mada"/>
                <a:cs typeface="Mada"/>
                <a:sym typeface="Mada"/>
              </a:rPr>
              <a:t>Patterns </a:t>
            </a:r>
            <a:endParaRPr b="1" sz="2600">
              <a:latin typeface="Mada"/>
              <a:ea typeface="Mada"/>
              <a:cs typeface="Mada"/>
              <a:sym typeface="Mada"/>
            </a:endParaRPr>
          </a:p>
        </p:txBody>
      </p:sp>
      <p:graphicFrame>
        <p:nvGraphicFramePr>
          <p:cNvPr id="483" name="Google Shape;483;p52"/>
          <p:cNvGraphicFramePr/>
          <p:nvPr/>
        </p:nvGraphicFramePr>
        <p:xfrm>
          <a:off x="271725" y="932988"/>
          <a:ext cx="3000000" cy="3000000"/>
        </p:xfrm>
        <a:graphic>
          <a:graphicData uri="http://schemas.openxmlformats.org/drawingml/2006/table">
            <a:tbl>
              <a:tblPr>
                <a:noFill/>
                <a:tableStyleId>{FEAD969A-24B1-4A33-995D-BE99DCA06031}</a:tableStyleId>
              </a:tblPr>
              <a:tblGrid>
                <a:gridCol w="1178575"/>
                <a:gridCol w="900350"/>
                <a:gridCol w="594775"/>
                <a:gridCol w="822475"/>
                <a:gridCol w="774500"/>
                <a:gridCol w="773025"/>
                <a:gridCol w="773025"/>
                <a:gridCol w="1199800"/>
              </a:tblGrid>
              <a:tr h="238075">
                <a:tc rowSpan="2">
                  <a:txBody>
                    <a:bodyPr/>
                    <a:lstStyle/>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nchor="ctr">
                    <a:lnL cap="flat" cmpd="sng" w="9525">
                      <a:solidFill>
                        <a:srgbClr val="9E9E9E">
                          <a:alpha val="0"/>
                        </a:srgbClr>
                      </a:solidFill>
                      <a:prstDash val="solid"/>
                      <a:round/>
                      <a:headEnd len="sm" w="sm" type="none"/>
                      <a:tailEnd len="sm" w="sm" type="none"/>
                    </a:lnL>
                    <a:lnT cap="flat" cmpd="sng" w="9525">
                      <a:solidFill>
                        <a:srgbClr val="9E9E9E">
                          <a:alpha val="0"/>
                        </a:srgbClr>
                      </a:solidFill>
                      <a:prstDash val="solid"/>
                      <a:round/>
                      <a:headEnd len="sm" w="sm" type="none"/>
                      <a:tailEnd len="sm" w="sm" type="none"/>
                    </a:lnT>
                  </a:tcPr>
                </a:tc>
                <a:tc gridSpan="4">
                  <a:txBody>
                    <a:bodyPr/>
                    <a:lstStyle/>
                    <a:p>
                      <a:pPr indent="0" lvl="0" marL="0" rtl="0" algn="ctr">
                        <a:spcBef>
                          <a:spcPts val="0"/>
                        </a:spcBef>
                        <a:spcAft>
                          <a:spcPts val="0"/>
                        </a:spcAft>
                        <a:buNone/>
                      </a:pPr>
                      <a:r>
                        <a:rPr lang="ar" sz="800">
                          <a:solidFill>
                            <a:srgbClr val="FFFFFF"/>
                          </a:solidFill>
                          <a:latin typeface="Mada"/>
                          <a:ea typeface="Mada"/>
                          <a:cs typeface="Mada"/>
                          <a:sym typeface="Mada"/>
                        </a:rPr>
                        <a:t>Weakness</a:t>
                      </a:r>
                      <a:endParaRPr sz="800">
                        <a:solidFill>
                          <a:srgbClr val="FFFFFF"/>
                        </a:solidFill>
                        <a:latin typeface="Mada"/>
                        <a:ea typeface="Mada"/>
                        <a:cs typeface="Mada"/>
                        <a:sym typeface="Mada"/>
                      </a:endParaRPr>
                    </a:p>
                  </a:txBody>
                  <a:tcPr marT="91425" marB="91425" marR="91425" marL="91425" anchor="ctr">
                    <a:solidFill>
                      <a:schemeClr val="accent1"/>
                    </a:solidFill>
                  </a:tcPr>
                </a:tc>
                <a:tc hMerge="1"/>
                <a:tc hMerge="1"/>
                <a:tc hMerge="1"/>
                <a:tc rowSpan="2">
                  <a:txBody>
                    <a:bodyPr/>
                    <a:lstStyle/>
                    <a:p>
                      <a:pPr indent="0" lvl="0" marL="0" rtl="0" algn="ctr">
                        <a:spcBef>
                          <a:spcPts val="0"/>
                        </a:spcBef>
                        <a:spcAft>
                          <a:spcPts val="0"/>
                        </a:spcAft>
                        <a:buNone/>
                      </a:pPr>
                      <a:r>
                        <a:rPr lang="ar" sz="800">
                          <a:solidFill>
                            <a:srgbClr val="FFFFFF"/>
                          </a:solidFill>
                          <a:latin typeface="Mada"/>
                          <a:ea typeface="Mada"/>
                          <a:cs typeface="Mada"/>
                          <a:sym typeface="Mada"/>
                        </a:rPr>
                        <a:t>Episodic</a:t>
                      </a:r>
                      <a:endParaRPr sz="800">
                        <a:solidFill>
                          <a:srgbClr val="FFFFFF"/>
                        </a:solidFill>
                        <a:latin typeface="Mada"/>
                        <a:ea typeface="Mada"/>
                        <a:cs typeface="Mada"/>
                        <a:sym typeface="Mada"/>
                      </a:endParaRPr>
                    </a:p>
                  </a:txBody>
                  <a:tcPr marT="91425" marB="91425" marR="91425" marL="91425" anchor="ctr">
                    <a:solidFill>
                      <a:schemeClr val="accent2"/>
                    </a:solidFill>
                  </a:tcPr>
                </a:tc>
                <a:tc rowSpan="2">
                  <a:txBody>
                    <a:bodyPr/>
                    <a:lstStyle/>
                    <a:p>
                      <a:pPr indent="0" lvl="0" marL="0" rtl="0" algn="ctr">
                        <a:spcBef>
                          <a:spcPts val="0"/>
                        </a:spcBef>
                        <a:spcAft>
                          <a:spcPts val="0"/>
                        </a:spcAft>
                        <a:buNone/>
                      </a:pPr>
                      <a:r>
                        <a:rPr lang="ar" sz="800">
                          <a:solidFill>
                            <a:srgbClr val="FFFFFF"/>
                          </a:solidFill>
                          <a:latin typeface="Mada"/>
                          <a:ea typeface="Mada"/>
                          <a:cs typeface="Mada"/>
                          <a:sym typeface="Mada"/>
                        </a:rPr>
                        <a:t>Trigger</a:t>
                      </a:r>
                      <a:endParaRPr sz="800">
                        <a:solidFill>
                          <a:srgbClr val="FFFFFF"/>
                        </a:solidFill>
                        <a:latin typeface="Mada"/>
                        <a:ea typeface="Mada"/>
                        <a:cs typeface="Mada"/>
                        <a:sym typeface="Mada"/>
                      </a:endParaRPr>
                    </a:p>
                  </a:txBody>
                  <a:tcPr marT="91425" marB="91425" marR="91425" marL="91425" anchor="ctr">
                    <a:solidFill>
                      <a:schemeClr val="accent2"/>
                    </a:solidFill>
                  </a:tcPr>
                </a:tc>
                <a:tc rowSpan="2">
                  <a:txBody>
                    <a:bodyPr/>
                    <a:lstStyle/>
                    <a:p>
                      <a:pPr indent="0" lvl="0" marL="0" rtl="0" algn="ctr">
                        <a:spcBef>
                          <a:spcPts val="0"/>
                        </a:spcBef>
                        <a:spcAft>
                          <a:spcPts val="0"/>
                        </a:spcAft>
                        <a:buNone/>
                      </a:pPr>
                      <a:r>
                        <a:rPr lang="ar" sz="1000">
                          <a:solidFill>
                            <a:srgbClr val="FFFFFF"/>
                          </a:solidFill>
                          <a:latin typeface="Mada"/>
                          <a:ea typeface="Mada"/>
                          <a:cs typeface="Mada"/>
                          <a:sym typeface="Mada"/>
                        </a:rPr>
                        <a:t>Diagnosis</a:t>
                      </a:r>
                      <a:endParaRPr sz="1000">
                        <a:solidFill>
                          <a:srgbClr val="FFFFFF"/>
                        </a:solidFill>
                        <a:latin typeface="Mada"/>
                        <a:ea typeface="Mada"/>
                        <a:cs typeface="Mada"/>
                        <a:sym typeface="Mada"/>
                      </a:endParaRPr>
                    </a:p>
                  </a:txBody>
                  <a:tcPr marT="91425" marB="91425" marR="91425" marL="91425" anchor="ctr">
                    <a:solidFill>
                      <a:schemeClr val="accent2"/>
                    </a:solidFill>
                  </a:tcPr>
                </a:tc>
              </a:tr>
              <a:tr h="238075">
                <a:tc vMerge="1"/>
                <a:tc>
                  <a:txBody>
                    <a:bodyPr/>
                    <a:lstStyle/>
                    <a:p>
                      <a:pPr indent="0" lvl="0" marL="0" rtl="0" algn="ctr">
                        <a:spcBef>
                          <a:spcPts val="0"/>
                        </a:spcBef>
                        <a:spcAft>
                          <a:spcPts val="0"/>
                        </a:spcAft>
                        <a:buNone/>
                      </a:pPr>
                      <a:r>
                        <a:rPr lang="ar" sz="800">
                          <a:solidFill>
                            <a:srgbClr val="FFFFFF"/>
                          </a:solidFill>
                          <a:latin typeface="Mada"/>
                          <a:ea typeface="Mada"/>
                          <a:cs typeface="Mada"/>
                          <a:sym typeface="Mada"/>
                        </a:rPr>
                        <a:t>Proximal</a:t>
                      </a:r>
                      <a:endParaRPr sz="8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0" lvl="0" marL="0" rtl="0" algn="ctr">
                        <a:spcBef>
                          <a:spcPts val="0"/>
                        </a:spcBef>
                        <a:spcAft>
                          <a:spcPts val="0"/>
                        </a:spcAft>
                        <a:buNone/>
                      </a:pPr>
                      <a:r>
                        <a:rPr lang="ar" sz="800">
                          <a:solidFill>
                            <a:srgbClr val="FFFFFF"/>
                          </a:solidFill>
                          <a:latin typeface="Mada"/>
                          <a:ea typeface="Mada"/>
                          <a:cs typeface="Mada"/>
                          <a:sym typeface="Mada"/>
                        </a:rPr>
                        <a:t>Distal</a:t>
                      </a:r>
                      <a:endParaRPr sz="8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0" lvl="0" marL="0" rtl="0" algn="ctr">
                        <a:spcBef>
                          <a:spcPts val="0"/>
                        </a:spcBef>
                        <a:spcAft>
                          <a:spcPts val="0"/>
                        </a:spcAft>
                        <a:buNone/>
                      </a:pPr>
                      <a:r>
                        <a:rPr lang="ar" sz="800">
                          <a:solidFill>
                            <a:srgbClr val="FFFFFF"/>
                          </a:solidFill>
                          <a:latin typeface="Mada"/>
                          <a:ea typeface="Mada"/>
                          <a:cs typeface="Mada"/>
                          <a:sym typeface="Mada"/>
                        </a:rPr>
                        <a:t>Asymmetric</a:t>
                      </a:r>
                      <a:endParaRPr sz="8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0" lvl="0" marL="0" rtl="0" algn="ctr">
                        <a:spcBef>
                          <a:spcPts val="0"/>
                        </a:spcBef>
                        <a:spcAft>
                          <a:spcPts val="0"/>
                        </a:spcAft>
                        <a:buNone/>
                      </a:pPr>
                      <a:r>
                        <a:rPr lang="ar" sz="800">
                          <a:solidFill>
                            <a:srgbClr val="FFFFFF"/>
                          </a:solidFill>
                          <a:latin typeface="Mada"/>
                          <a:ea typeface="Mada"/>
                          <a:cs typeface="Mada"/>
                          <a:sym typeface="Mada"/>
                        </a:rPr>
                        <a:t>Symmetric</a:t>
                      </a:r>
                      <a:endParaRPr sz="800">
                        <a:solidFill>
                          <a:srgbClr val="FFFFFF"/>
                        </a:solidFill>
                        <a:latin typeface="Mada"/>
                        <a:ea typeface="Mada"/>
                        <a:cs typeface="Mada"/>
                        <a:sym typeface="Mada"/>
                      </a:endParaRPr>
                    </a:p>
                  </a:txBody>
                  <a:tcPr marT="91425" marB="91425" marR="91425" marL="91425" anchor="ctr">
                    <a:solidFill>
                      <a:schemeClr val="accent2"/>
                    </a:solidFill>
                  </a:tcPr>
                </a:tc>
                <a:tc vMerge="1"/>
                <a:tc vMerge="1"/>
                <a:tc vMerge="1"/>
              </a:tr>
              <a:tr h="430300">
                <a:tc>
                  <a:txBody>
                    <a:bodyPr/>
                    <a:lstStyle/>
                    <a:p>
                      <a:pPr indent="0" lvl="0" marL="0" rtl="0" algn="l">
                        <a:spcBef>
                          <a:spcPts val="0"/>
                        </a:spcBef>
                        <a:spcAft>
                          <a:spcPts val="0"/>
                        </a:spcAft>
                        <a:buNone/>
                      </a:pPr>
                      <a:r>
                        <a:rPr b="1" lang="ar" sz="800">
                          <a:latin typeface="Mada"/>
                          <a:ea typeface="Mada"/>
                          <a:cs typeface="Mada"/>
                          <a:sym typeface="Mada"/>
                        </a:rPr>
                        <a:t>Pattern 1: </a:t>
                      </a:r>
                      <a:endParaRPr b="1" sz="800">
                        <a:latin typeface="Mada"/>
                        <a:ea typeface="Mada"/>
                        <a:cs typeface="Mada"/>
                        <a:sym typeface="Mada"/>
                      </a:endParaRPr>
                    </a:p>
                    <a:p>
                      <a:pPr indent="0" lvl="0" marL="0" rtl="0" algn="l">
                        <a:spcBef>
                          <a:spcPts val="0"/>
                        </a:spcBef>
                        <a:spcAft>
                          <a:spcPts val="0"/>
                        </a:spcAft>
                        <a:buNone/>
                      </a:pPr>
                      <a:r>
                        <a:rPr lang="ar" sz="800">
                          <a:latin typeface="Mada"/>
                          <a:ea typeface="Mada"/>
                          <a:cs typeface="Mada"/>
                          <a:sym typeface="Mada"/>
                        </a:rPr>
                        <a:t>Limb girdle</a:t>
                      </a:r>
                      <a:endParaRPr sz="8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l">
                        <a:spcBef>
                          <a:spcPts val="0"/>
                        </a:spcBef>
                        <a:spcAft>
                          <a:spcPts val="0"/>
                        </a:spcAft>
                        <a:buClr>
                          <a:schemeClr val="dk1"/>
                        </a:buClr>
                        <a:buSzPts val="1100"/>
                        <a:buFont typeface="Arial"/>
                        <a:buNone/>
                      </a:pPr>
                      <a:r>
                        <a:rPr lang="ar" sz="800">
                          <a:latin typeface="Mada"/>
                          <a:ea typeface="Mada"/>
                          <a:cs typeface="Mada"/>
                          <a:sym typeface="Mada"/>
                        </a:rPr>
                        <a:t>Most myopathies, hereditary and</a:t>
                      </a:r>
                      <a:endParaRPr sz="800">
                        <a:latin typeface="Mada"/>
                        <a:ea typeface="Mada"/>
                        <a:cs typeface="Mada"/>
                        <a:sym typeface="Mada"/>
                      </a:endParaRPr>
                    </a:p>
                    <a:p>
                      <a:pPr indent="0" lvl="0" marL="0" rtl="0" algn="l">
                        <a:spcBef>
                          <a:spcPts val="0"/>
                        </a:spcBef>
                        <a:spcAft>
                          <a:spcPts val="0"/>
                        </a:spcAft>
                        <a:buNone/>
                      </a:pPr>
                      <a:r>
                        <a:rPr lang="ar" sz="800">
                          <a:latin typeface="Mada"/>
                          <a:ea typeface="Mada"/>
                          <a:cs typeface="Mada"/>
                          <a:sym typeface="Mada"/>
                        </a:rPr>
                        <a:t> acquired</a:t>
                      </a:r>
                      <a:endParaRPr sz="800">
                        <a:latin typeface="Mada"/>
                        <a:ea typeface="Mada"/>
                        <a:cs typeface="Mada"/>
                        <a:sym typeface="Mada"/>
                      </a:endParaRPr>
                    </a:p>
                  </a:txBody>
                  <a:tcPr marT="91425" marB="91425" marR="91425" marL="91425" anchor="ctr"/>
                </a:tc>
              </a:tr>
              <a:tr h="334175">
                <a:tc>
                  <a:txBody>
                    <a:bodyPr/>
                    <a:lstStyle/>
                    <a:p>
                      <a:pPr indent="0" lvl="0" marL="0" rtl="0" algn="l">
                        <a:spcBef>
                          <a:spcPts val="0"/>
                        </a:spcBef>
                        <a:spcAft>
                          <a:spcPts val="0"/>
                        </a:spcAft>
                        <a:buNone/>
                      </a:pPr>
                      <a:r>
                        <a:rPr b="1" lang="ar" sz="800">
                          <a:latin typeface="Mada"/>
                          <a:ea typeface="Mada"/>
                          <a:cs typeface="Mada"/>
                          <a:sym typeface="Mada"/>
                        </a:rPr>
                        <a:t>Pattern 2*:</a:t>
                      </a:r>
                      <a:endParaRPr b="1" sz="800">
                        <a:latin typeface="Mada"/>
                        <a:ea typeface="Mada"/>
                        <a:cs typeface="Mada"/>
                        <a:sym typeface="Mada"/>
                      </a:endParaRPr>
                    </a:p>
                    <a:p>
                      <a:pPr indent="0" lvl="0" marL="0" rtl="0" algn="l">
                        <a:spcBef>
                          <a:spcPts val="0"/>
                        </a:spcBef>
                        <a:spcAft>
                          <a:spcPts val="0"/>
                        </a:spcAft>
                        <a:buNone/>
                      </a:pPr>
                      <a:r>
                        <a:rPr lang="ar" sz="800">
                          <a:latin typeface="Mada"/>
                          <a:ea typeface="Mada"/>
                          <a:cs typeface="Mada"/>
                          <a:sym typeface="Mada"/>
                        </a:rPr>
                        <a:t>Distal</a:t>
                      </a:r>
                      <a:endParaRPr b="1" sz="8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l">
                        <a:spcBef>
                          <a:spcPts val="0"/>
                        </a:spcBef>
                        <a:spcAft>
                          <a:spcPts val="0"/>
                        </a:spcAft>
                        <a:buNone/>
                      </a:pPr>
                      <a:r>
                        <a:rPr lang="ar" sz="800">
                          <a:latin typeface="Mada"/>
                          <a:ea typeface="Mada"/>
                          <a:cs typeface="Mada"/>
                          <a:sym typeface="Mada"/>
                        </a:rPr>
                        <a:t>Distal myopathies (also neuropathies)</a:t>
                      </a:r>
                      <a:endParaRPr sz="800">
                        <a:solidFill>
                          <a:srgbClr val="999999"/>
                        </a:solidFill>
                        <a:latin typeface="Mada"/>
                        <a:ea typeface="Mada"/>
                        <a:cs typeface="Mada"/>
                        <a:sym typeface="Mada"/>
                      </a:endParaRPr>
                    </a:p>
                  </a:txBody>
                  <a:tcPr marT="91425" marB="91425" marR="91425" marL="91425" anchor="ctr"/>
                </a:tc>
              </a:tr>
              <a:tr h="430300">
                <a:tc>
                  <a:txBody>
                    <a:bodyPr/>
                    <a:lstStyle/>
                    <a:p>
                      <a:pPr indent="0" lvl="0" marL="0" rtl="0" algn="l">
                        <a:spcBef>
                          <a:spcPts val="0"/>
                        </a:spcBef>
                        <a:spcAft>
                          <a:spcPts val="0"/>
                        </a:spcAft>
                        <a:buNone/>
                      </a:pPr>
                      <a:r>
                        <a:rPr b="1" lang="ar" sz="800">
                          <a:latin typeface="Mada"/>
                          <a:ea typeface="Mada"/>
                          <a:cs typeface="Mada"/>
                          <a:sym typeface="Mada"/>
                        </a:rPr>
                        <a:t>Pattern 3:</a:t>
                      </a:r>
                      <a:endParaRPr b="1" sz="800">
                        <a:latin typeface="Mada"/>
                        <a:ea typeface="Mada"/>
                        <a:cs typeface="Mada"/>
                        <a:sym typeface="Mada"/>
                      </a:endParaRPr>
                    </a:p>
                    <a:p>
                      <a:pPr indent="0" lvl="0" marL="0" rtl="0" algn="l">
                        <a:spcBef>
                          <a:spcPts val="0"/>
                        </a:spcBef>
                        <a:spcAft>
                          <a:spcPts val="0"/>
                        </a:spcAft>
                        <a:buNone/>
                      </a:pPr>
                      <a:r>
                        <a:rPr b="1" lang="ar" sz="800">
                          <a:latin typeface="Mada"/>
                          <a:ea typeface="Mada"/>
                          <a:cs typeface="Mada"/>
                          <a:sym typeface="Mada"/>
                        </a:rPr>
                        <a:t> </a:t>
                      </a:r>
                      <a:r>
                        <a:rPr lang="ar" sz="800">
                          <a:latin typeface="Mada"/>
                          <a:ea typeface="Mada"/>
                          <a:cs typeface="Mada"/>
                          <a:sym typeface="Mada"/>
                        </a:rPr>
                        <a:t>ProximaL arm / distal leg scapuloperoneal</a:t>
                      </a:r>
                      <a:endParaRPr sz="8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ar" sz="1000">
                          <a:latin typeface="Mada"/>
                          <a:ea typeface="Mada"/>
                          <a:cs typeface="Mada"/>
                          <a:sym typeface="Mada"/>
                        </a:rPr>
                        <a:t>+ </a:t>
                      </a:r>
                      <a:r>
                        <a:rPr b="1" lang="ar" sz="1000">
                          <a:latin typeface="Mada"/>
                          <a:ea typeface="Mada"/>
                          <a:cs typeface="Mada"/>
                          <a:sym typeface="Mada"/>
                        </a:rPr>
                        <a:t>Arm</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ar" sz="1000">
                          <a:solidFill>
                            <a:schemeClr val="dk1"/>
                          </a:solidFill>
                          <a:latin typeface="Mada"/>
                          <a:ea typeface="Mada"/>
                          <a:cs typeface="Mada"/>
                          <a:sym typeface="Mada"/>
                        </a:rPr>
                        <a:t>+ Leg</a:t>
                      </a:r>
                      <a:endParaRPr b="1" sz="1000">
                        <a:solidFill>
                          <a:srgbClr val="202122"/>
                        </a:solidFill>
                        <a:highlight>
                          <a:srgbClr val="FFFFFF"/>
                        </a:highlight>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b="1" lang="ar" sz="1000">
                          <a:solidFill>
                            <a:schemeClr val="dk1"/>
                          </a:solidFill>
                          <a:latin typeface="Mada"/>
                          <a:ea typeface="Mada"/>
                          <a:cs typeface="Mada"/>
                          <a:sym typeface="Mada"/>
                        </a:rPr>
                        <a:t>+ (FSH)</a:t>
                      </a:r>
                      <a:endParaRPr b="1" sz="1000">
                        <a:solidFill>
                          <a:srgbClr val="202122"/>
                        </a:solidFill>
                        <a:highlight>
                          <a:schemeClr val="lt1"/>
                        </a:highlight>
                        <a:latin typeface="Mada"/>
                        <a:ea typeface="Mada"/>
                        <a:cs typeface="Mada"/>
                        <a:sym typeface="Mada"/>
                      </a:endParaRPr>
                    </a:p>
                    <a:p>
                      <a:pPr indent="0" lvl="0" marL="0" rtl="0" algn="ctr">
                        <a:spcBef>
                          <a:spcPts val="0"/>
                        </a:spcBef>
                        <a:spcAft>
                          <a:spcPts val="0"/>
                        </a:spcAft>
                        <a:buNone/>
                      </a:pPr>
                      <a:r>
                        <a:t/>
                      </a:r>
                      <a:endParaRPr b="1" sz="1000">
                        <a:solidFill>
                          <a:srgbClr val="202122"/>
                        </a:solidFill>
                        <a:highlight>
                          <a:srgbClr val="FFFFFF"/>
                        </a:highlight>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ar" sz="1000">
                          <a:latin typeface="Mada"/>
                          <a:ea typeface="Mada"/>
                          <a:cs typeface="Mada"/>
                          <a:sym typeface="Mada"/>
                        </a:rPr>
                        <a:t>+ (Others)</a:t>
                      </a:r>
                      <a:endParaRPr b="1" sz="1000">
                        <a:latin typeface="Mada"/>
                        <a:ea typeface="Mada"/>
                        <a:cs typeface="Mada"/>
                        <a:sym typeface="Mada"/>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l">
                        <a:spcBef>
                          <a:spcPts val="0"/>
                        </a:spcBef>
                        <a:spcAft>
                          <a:spcPts val="0"/>
                        </a:spcAft>
                        <a:buNone/>
                      </a:pPr>
                      <a:r>
                        <a:rPr lang="ar" sz="700">
                          <a:latin typeface="Mada"/>
                          <a:ea typeface="Mada"/>
                          <a:cs typeface="Mada"/>
                          <a:sym typeface="Mada"/>
                        </a:rPr>
                        <a:t>FSH, Emery-Dreifuss, acid maltase, congenital scapuloperoneal</a:t>
                      </a:r>
                      <a:endParaRPr sz="700">
                        <a:latin typeface="Mada"/>
                        <a:ea typeface="Mada"/>
                        <a:cs typeface="Mada"/>
                        <a:sym typeface="Mada"/>
                      </a:endParaRPr>
                    </a:p>
                  </a:txBody>
                  <a:tcPr marT="91425" marB="91425" marR="91425" marL="91425" anchor="ctr"/>
                </a:tc>
              </a:tr>
              <a:tr h="334175">
                <a:tc>
                  <a:txBody>
                    <a:bodyPr/>
                    <a:lstStyle/>
                    <a:p>
                      <a:pPr indent="0" lvl="0" marL="0" rtl="0" algn="l">
                        <a:spcBef>
                          <a:spcPts val="0"/>
                        </a:spcBef>
                        <a:spcAft>
                          <a:spcPts val="0"/>
                        </a:spcAft>
                        <a:buNone/>
                      </a:pPr>
                      <a:r>
                        <a:rPr b="1" lang="ar" sz="800">
                          <a:latin typeface="Mada"/>
                          <a:ea typeface="Mada"/>
                          <a:cs typeface="Mada"/>
                          <a:sym typeface="Mada"/>
                        </a:rPr>
                        <a:t>Pattern 4: </a:t>
                      </a:r>
                      <a:endParaRPr b="1" sz="800">
                        <a:latin typeface="Mada"/>
                        <a:ea typeface="Mada"/>
                        <a:cs typeface="Mada"/>
                        <a:sym typeface="Mada"/>
                      </a:endParaRPr>
                    </a:p>
                    <a:p>
                      <a:pPr indent="0" lvl="0" marL="0" rtl="0" algn="l">
                        <a:spcBef>
                          <a:spcPts val="0"/>
                        </a:spcBef>
                        <a:spcAft>
                          <a:spcPts val="0"/>
                        </a:spcAft>
                        <a:buNone/>
                      </a:pPr>
                      <a:r>
                        <a:rPr lang="ar" sz="800">
                          <a:latin typeface="Mada"/>
                          <a:ea typeface="Mada"/>
                          <a:cs typeface="Mada"/>
                          <a:sym typeface="Mada"/>
                        </a:rPr>
                        <a:t>Distal arm/proximal leg</a:t>
                      </a:r>
                      <a:endParaRPr sz="8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ar" sz="1000">
                          <a:solidFill>
                            <a:schemeClr val="dk1"/>
                          </a:solidFill>
                          <a:latin typeface="Mada"/>
                          <a:ea typeface="Mada"/>
                          <a:cs typeface="Mada"/>
                          <a:sym typeface="Mada"/>
                        </a:rPr>
                        <a:t>+ Leg</a:t>
                      </a:r>
                      <a:endParaRPr b="1" sz="1000">
                        <a:solidFill>
                          <a:srgbClr val="202122"/>
                        </a:solidFill>
                        <a:highlight>
                          <a:srgbClr val="FFFFFF"/>
                        </a:highlight>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ar" sz="1000">
                          <a:solidFill>
                            <a:schemeClr val="dk1"/>
                          </a:solidFill>
                          <a:latin typeface="Mada"/>
                          <a:ea typeface="Mada"/>
                          <a:cs typeface="Mada"/>
                          <a:sym typeface="Mada"/>
                        </a:rPr>
                        <a:t>+ Arm</a:t>
                      </a:r>
                      <a:endParaRPr b="1" sz="1000">
                        <a:solidFill>
                          <a:srgbClr val="202122"/>
                        </a:solidFill>
                        <a:highlight>
                          <a:srgbClr val="FFFFFF"/>
                        </a:highlight>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l">
                        <a:spcBef>
                          <a:spcPts val="0"/>
                        </a:spcBef>
                        <a:spcAft>
                          <a:spcPts val="0"/>
                        </a:spcAft>
                        <a:buNone/>
                      </a:pPr>
                      <a:r>
                        <a:rPr lang="ar" sz="700">
                          <a:latin typeface="Mada"/>
                          <a:ea typeface="Mada"/>
                          <a:cs typeface="Mada"/>
                          <a:sym typeface="Mada"/>
                        </a:rPr>
                        <a:t>IBM Myotonic dystrophy</a:t>
                      </a:r>
                      <a:endParaRPr sz="700">
                        <a:latin typeface="Mada"/>
                        <a:ea typeface="Mada"/>
                        <a:cs typeface="Mada"/>
                        <a:sym typeface="Mada"/>
                      </a:endParaRPr>
                    </a:p>
                  </a:txBody>
                  <a:tcPr marT="91425" marB="91425" marR="91425" marL="91425" anchor="ctr"/>
                </a:tc>
              </a:tr>
              <a:tr h="430300">
                <a:tc>
                  <a:txBody>
                    <a:bodyPr/>
                    <a:lstStyle/>
                    <a:p>
                      <a:pPr indent="0" lvl="0" marL="0" rtl="0" algn="l">
                        <a:spcBef>
                          <a:spcPts val="0"/>
                        </a:spcBef>
                        <a:spcAft>
                          <a:spcPts val="0"/>
                        </a:spcAft>
                        <a:buNone/>
                      </a:pPr>
                      <a:r>
                        <a:rPr b="1" lang="ar" sz="800">
                          <a:latin typeface="Mada"/>
                          <a:ea typeface="Mada"/>
                          <a:cs typeface="Mada"/>
                          <a:sym typeface="Mada"/>
                        </a:rPr>
                        <a:t>Pattern 5 : </a:t>
                      </a:r>
                      <a:endParaRPr b="1" sz="800">
                        <a:latin typeface="Mada"/>
                        <a:ea typeface="Mada"/>
                        <a:cs typeface="Mada"/>
                        <a:sym typeface="Mada"/>
                      </a:endParaRPr>
                    </a:p>
                    <a:p>
                      <a:pPr indent="0" lvl="0" marL="0" rtl="0" algn="l">
                        <a:spcBef>
                          <a:spcPts val="0"/>
                        </a:spcBef>
                        <a:spcAft>
                          <a:spcPts val="0"/>
                        </a:spcAft>
                        <a:buNone/>
                      </a:pPr>
                      <a:r>
                        <a:rPr lang="ar" sz="800">
                          <a:latin typeface="Mada"/>
                          <a:ea typeface="Mada"/>
                          <a:cs typeface="Mada"/>
                          <a:sym typeface="Mada"/>
                        </a:rPr>
                        <a:t>Ptosis/ Ophthalmoplegia</a:t>
                      </a:r>
                      <a:endParaRPr sz="8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ar" sz="1000">
                          <a:latin typeface="Mada"/>
                          <a:ea typeface="Mada"/>
                          <a:cs typeface="Mada"/>
                          <a:sym typeface="Mada"/>
                        </a:rPr>
                        <a:t>+</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 </a:t>
                      </a:r>
                      <a:r>
                        <a:rPr b="1" lang="ar" sz="1000">
                          <a:solidFill>
                            <a:srgbClr val="202122"/>
                          </a:solidFill>
                          <a:highlight>
                            <a:srgbClr val="FFFFFF"/>
                          </a:highlight>
                          <a:latin typeface="Mada"/>
                          <a:ea typeface="Mada"/>
                          <a:cs typeface="Mada"/>
                          <a:sym typeface="Mada"/>
                        </a:rPr>
                        <a:t>(MG)</a:t>
                      </a:r>
                      <a:endParaRPr b="1" sz="1000">
                        <a:solidFill>
                          <a:srgbClr val="202122"/>
                        </a:solidFill>
                        <a:highlight>
                          <a:srgbClr val="FFFFFF"/>
                        </a:highlight>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b="1" lang="ar" sz="1000">
                          <a:solidFill>
                            <a:schemeClr val="dk1"/>
                          </a:solidFill>
                          <a:latin typeface="Mada"/>
                          <a:ea typeface="Mada"/>
                          <a:cs typeface="Mada"/>
                          <a:sym typeface="Mada"/>
                        </a:rPr>
                        <a:t>+ (Others)</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l">
                        <a:spcBef>
                          <a:spcPts val="0"/>
                        </a:spcBef>
                        <a:spcAft>
                          <a:spcPts val="0"/>
                        </a:spcAft>
                        <a:buNone/>
                      </a:pPr>
                      <a:r>
                        <a:rPr lang="ar" sz="700">
                          <a:latin typeface="Mada"/>
                          <a:ea typeface="Mada"/>
                          <a:cs typeface="Mada"/>
                          <a:sym typeface="Mada"/>
                        </a:rPr>
                        <a:t>OPD, MG, myotonic dystrophy, mitochondria</a:t>
                      </a:r>
                      <a:endParaRPr sz="700">
                        <a:latin typeface="Mada"/>
                        <a:ea typeface="Mada"/>
                        <a:cs typeface="Mada"/>
                        <a:sym typeface="Mada"/>
                      </a:endParaRPr>
                    </a:p>
                  </a:txBody>
                  <a:tcPr marT="91425" marB="91425" marR="91425" marL="91425" anchor="ctr"/>
                </a:tc>
              </a:tr>
              <a:tr h="334175">
                <a:tc>
                  <a:txBody>
                    <a:bodyPr/>
                    <a:lstStyle/>
                    <a:p>
                      <a:pPr indent="0" lvl="0" marL="0" rtl="0" algn="l">
                        <a:spcBef>
                          <a:spcPts val="0"/>
                        </a:spcBef>
                        <a:spcAft>
                          <a:spcPts val="0"/>
                        </a:spcAft>
                        <a:buNone/>
                      </a:pPr>
                      <a:r>
                        <a:rPr b="1" lang="ar" sz="800">
                          <a:latin typeface="Mada"/>
                          <a:ea typeface="Mada"/>
                          <a:cs typeface="Mada"/>
                          <a:sym typeface="Mada"/>
                        </a:rPr>
                        <a:t>Pattern 6*: </a:t>
                      </a:r>
                      <a:endParaRPr b="1" sz="800">
                        <a:latin typeface="Mada"/>
                        <a:ea typeface="Mada"/>
                        <a:cs typeface="Mada"/>
                        <a:sym typeface="Mada"/>
                      </a:endParaRPr>
                    </a:p>
                    <a:p>
                      <a:pPr indent="0" lvl="0" marL="0" rtl="0" algn="l">
                        <a:spcBef>
                          <a:spcPts val="0"/>
                        </a:spcBef>
                        <a:spcAft>
                          <a:spcPts val="0"/>
                        </a:spcAft>
                        <a:buNone/>
                      </a:pPr>
                      <a:r>
                        <a:rPr lang="ar" sz="800">
                          <a:latin typeface="Mada"/>
                          <a:ea typeface="Mada"/>
                          <a:cs typeface="Mada"/>
                          <a:sym typeface="Mada"/>
                        </a:rPr>
                        <a:t>Neck, extensor</a:t>
                      </a:r>
                      <a:endParaRPr sz="8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ar" sz="1000">
                          <a:latin typeface="Mada"/>
                          <a:ea typeface="Mada"/>
                          <a:cs typeface="Mada"/>
                          <a:sym typeface="Mada"/>
                        </a:rPr>
                        <a:t>+</a:t>
                      </a:r>
                      <a:endParaRPr b="1" sz="1000">
                        <a:latin typeface="Mada"/>
                        <a:ea typeface="Mada"/>
                        <a:cs typeface="Mada"/>
                        <a:sym typeface="Mada"/>
                      </a:endParaRPr>
                    </a:p>
                  </a:txBody>
                  <a:tcPr marT="91425" marB="91425" marR="91425" marL="91425" anchor="ctr">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t/>
                      </a:r>
                      <a:endParaRPr b="1" sz="1000">
                        <a:latin typeface="Mada"/>
                        <a:ea typeface="Mada"/>
                        <a:cs typeface="Mada"/>
                        <a:sym typeface="Mada"/>
                      </a:endParaRPr>
                    </a:p>
                  </a:txBody>
                  <a:tcPr marT="91425" marB="91425" marR="91425" marL="91425" anchor="ctr">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nchor="ctr"/>
                </a:tc>
                <a:tc>
                  <a:txBody>
                    <a:bodyPr/>
                    <a:lstStyle/>
                    <a:p>
                      <a:pPr indent="0" lvl="0" marL="0" rtl="0" algn="l">
                        <a:spcBef>
                          <a:spcPts val="0"/>
                        </a:spcBef>
                        <a:spcAft>
                          <a:spcPts val="0"/>
                        </a:spcAft>
                        <a:buNone/>
                      </a:pPr>
                      <a:r>
                        <a:rPr lang="ar" sz="700">
                          <a:latin typeface="Mada"/>
                          <a:ea typeface="Mada"/>
                          <a:cs typeface="Mada"/>
                          <a:sym typeface="Mada"/>
                        </a:rPr>
                        <a:t>INEM, MG (also ALS)</a:t>
                      </a:r>
                      <a:endParaRPr sz="700">
                        <a:latin typeface="Mada"/>
                        <a:ea typeface="Mada"/>
                        <a:cs typeface="Mada"/>
                        <a:sym typeface="Mada"/>
                      </a:endParaRPr>
                    </a:p>
                  </a:txBody>
                  <a:tcPr marT="91425" marB="91425" marR="91425" marL="91425" anchor="ctr"/>
                </a:tc>
              </a:tr>
              <a:tr h="430300">
                <a:tc>
                  <a:txBody>
                    <a:bodyPr/>
                    <a:lstStyle/>
                    <a:p>
                      <a:pPr indent="0" lvl="0" marL="0" rtl="0" algn="l">
                        <a:spcBef>
                          <a:spcPts val="0"/>
                        </a:spcBef>
                        <a:spcAft>
                          <a:spcPts val="0"/>
                        </a:spcAft>
                        <a:buNone/>
                      </a:pPr>
                      <a:r>
                        <a:rPr b="1" lang="ar" sz="800">
                          <a:latin typeface="Mada"/>
                          <a:ea typeface="Mada"/>
                          <a:cs typeface="Mada"/>
                          <a:sym typeface="Mada"/>
                        </a:rPr>
                        <a:t>Pattern 7*: </a:t>
                      </a:r>
                      <a:endParaRPr b="1" sz="800">
                        <a:latin typeface="Mada"/>
                        <a:ea typeface="Mada"/>
                        <a:cs typeface="Mada"/>
                        <a:sym typeface="Mada"/>
                      </a:endParaRPr>
                    </a:p>
                    <a:p>
                      <a:pPr indent="0" lvl="0" marL="0" rtl="0" algn="l">
                        <a:spcBef>
                          <a:spcPts val="0"/>
                        </a:spcBef>
                        <a:spcAft>
                          <a:spcPts val="0"/>
                        </a:spcAft>
                        <a:buNone/>
                      </a:pPr>
                      <a:r>
                        <a:rPr lang="ar" sz="800">
                          <a:latin typeface="Mada"/>
                          <a:ea typeface="Mada"/>
                          <a:cs typeface="Mada"/>
                          <a:sym typeface="Mada"/>
                        </a:rPr>
                        <a:t>Bulbar (tongue, pharyngeal)</a:t>
                      </a:r>
                      <a:endParaRPr sz="800">
                        <a:latin typeface="Mada"/>
                        <a:ea typeface="Mada"/>
                        <a:cs typeface="Mada"/>
                        <a:sym typeface="Mada"/>
                      </a:endParaRPr>
                    </a:p>
                  </a:txBody>
                  <a:tcPr marT="91425" marB="91425" marR="91425" marL="91425" anchor="ctr">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b="1" lang="ar" sz="1000">
                          <a:latin typeface="Mada"/>
                          <a:ea typeface="Mada"/>
                          <a:cs typeface="Mada"/>
                          <a:sym typeface="Mada"/>
                        </a:rPr>
                        <a:t>+</a:t>
                      </a:r>
                      <a:endParaRPr b="1" sz="10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t/>
                      </a:r>
                      <a:endParaRPr b="1" sz="10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tcP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l">
                        <a:spcBef>
                          <a:spcPts val="0"/>
                        </a:spcBef>
                        <a:spcAft>
                          <a:spcPts val="0"/>
                        </a:spcAft>
                        <a:buNone/>
                      </a:pPr>
                      <a:r>
                        <a:rPr lang="ar" sz="700">
                          <a:latin typeface="Mada"/>
                          <a:ea typeface="Mada"/>
                          <a:cs typeface="Mada"/>
                          <a:sym typeface="Mada"/>
                        </a:rPr>
                        <a:t>MG, LEMS, OPMD (also ALS)</a:t>
                      </a:r>
                      <a:endParaRPr sz="700">
                        <a:latin typeface="Mada"/>
                        <a:ea typeface="Mada"/>
                        <a:cs typeface="Mada"/>
                        <a:sym typeface="Mada"/>
                      </a:endParaRPr>
                    </a:p>
                  </a:txBody>
                  <a:tcPr marT="91425" marB="91425" marR="91425" marL="91425" anchor="ctr"/>
                </a:tc>
              </a:tr>
              <a:tr h="526425">
                <a:tc>
                  <a:txBody>
                    <a:bodyPr/>
                    <a:lstStyle/>
                    <a:p>
                      <a:pPr indent="0" lvl="0" marL="0" rtl="0" algn="l">
                        <a:spcBef>
                          <a:spcPts val="0"/>
                        </a:spcBef>
                        <a:spcAft>
                          <a:spcPts val="0"/>
                        </a:spcAft>
                        <a:buNone/>
                      </a:pPr>
                      <a:r>
                        <a:rPr b="1" lang="ar" sz="800">
                          <a:latin typeface="Mada"/>
                          <a:ea typeface="Mada"/>
                          <a:cs typeface="Mada"/>
                          <a:sym typeface="Mada"/>
                        </a:rPr>
                        <a:t>Pattern 8:</a:t>
                      </a:r>
                      <a:endParaRPr b="1" sz="800">
                        <a:latin typeface="Mada"/>
                        <a:ea typeface="Mada"/>
                        <a:cs typeface="Mada"/>
                        <a:sym typeface="Mada"/>
                      </a:endParaRPr>
                    </a:p>
                    <a:p>
                      <a:pPr indent="0" lvl="0" marL="0" rtl="0" algn="l">
                        <a:spcBef>
                          <a:spcPts val="0"/>
                        </a:spcBef>
                        <a:spcAft>
                          <a:spcPts val="0"/>
                        </a:spcAft>
                        <a:buNone/>
                      </a:pPr>
                      <a:r>
                        <a:rPr lang="ar" sz="800">
                          <a:latin typeface="Mada"/>
                          <a:ea typeface="Mada"/>
                          <a:cs typeface="Mada"/>
                          <a:sym typeface="Mada"/>
                        </a:rPr>
                        <a:t>Episodic weakness/Pain/rhabomyolysis + trigger</a:t>
                      </a:r>
                      <a:endParaRPr sz="8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b="1" lang="ar" sz="1000">
                          <a:solidFill>
                            <a:srgbClr val="202122"/>
                          </a:solidFill>
                          <a:highlight>
                            <a:srgbClr val="FFFFFF"/>
                          </a:highlight>
                          <a:latin typeface="Mada"/>
                          <a:ea typeface="Mada"/>
                          <a:cs typeface="Mada"/>
                          <a:sym typeface="Mada"/>
                        </a:rPr>
                        <a:t>+</a:t>
                      </a:r>
                      <a:endParaRPr sz="800">
                        <a:solidFill>
                          <a:srgbClr val="202122"/>
                        </a:solidFill>
                        <a:highlight>
                          <a:srgbClr val="FFFFFF"/>
                        </a:highlight>
                        <a:latin typeface="Mada"/>
                        <a:ea typeface="Mada"/>
                        <a:cs typeface="Mada"/>
                        <a:sym typeface="Mada"/>
                      </a:endParaRPr>
                    </a:p>
                  </a:txBody>
                  <a:tcPr marT="91425" marB="91425" marR="91425" marL="91425" anchor="ct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solidFill>
                          <a:srgbClr val="202122"/>
                        </a:solidFill>
                        <a:highlight>
                          <a:srgbClr val="FFFFFF"/>
                        </a:highlight>
                        <a:latin typeface="Mada"/>
                        <a:ea typeface="Mada"/>
                        <a:cs typeface="Mada"/>
                        <a:sym typeface="Mada"/>
                      </a:endParaRPr>
                    </a:p>
                  </a:txBody>
                  <a:tcPr marT="91425" marB="91425" marR="91425" marL="91425" anchor="ct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ar" sz="1000">
                          <a:latin typeface="Mada"/>
                          <a:ea typeface="Mada"/>
                          <a:cs typeface="Mada"/>
                          <a:sym typeface="Mada"/>
                        </a:rPr>
                        <a:t>+</a:t>
                      </a:r>
                      <a:endParaRPr b="1" sz="1000">
                        <a:latin typeface="Mada"/>
                        <a:ea typeface="Mada"/>
                        <a:cs typeface="Mada"/>
                        <a:sym typeface="Mada"/>
                      </a:endParaRPr>
                    </a:p>
                  </a:txBody>
                  <a:tcPr marT="91425" marB="91425" marR="91425" marL="91425" anchor="ctr">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ar" sz="1000">
                          <a:latin typeface="Mada"/>
                          <a:ea typeface="Mada"/>
                          <a:cs typeface="Mada"/>
                          <a:sym typeface="Mada"/>
                        </a:rPr>
                        <a:t>+</a:t>
                      </a:r>
                      <a:endParaRPr b="1" sz="1000">
                        <a:latin typeface="Mada"/>
                        <a:ea typeface="Mada"/>
                        <a:cs typeface="Mada"/>
                        <a:sym typeface="Mada"/>
                      </a:endParaRPr>
                    </a:p>
                  </a:txBody>
                  <a:tcPr marT="91425" marB="91425" marR="91425" marL="91425" anchor="ctr">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ar" sz="800">
                          <a:latin typeface="Mada"/>
                          <a:ea typeface="Mada"/>
                          <a:cs typeface="Mada"/>
                          <a:sym typeface="Mada"/>
                        </a:rPr>
                        <a:t>McArdle’s, CPT, drugs, toxins</a:t>
                      </a:r>
                      <a:endParaRPr sz="800">
                        <a:latin typeface="Mada"/>
                        <a:ea typeface="Mada"/>
                        <a:cs typeface="Mada"/>
                        <a:sym typeface="Mada"/>
                      </a:endParaRPr>
                    </a:p>
                  </a:txBody>
                  <a:tcPr marT="91425" marB="91425" marR="91425" marL="91425" anchor="ctr"/>
                </a:tc>
              </a:tr>
              <a:tr h="814800">
                <a:tc>
                  <a:txBody>
                    <a:bodyPr/>
                    <a:lstStyle/>
                    <a:p>
                      <a:pPr indent="0" lvl="0" marL="0" rtl="0" algn="l">
                        <a:spcBef>
                          <a:spcPts val="0"/>
                        </a:spcBef>
                        <a:spcAft>
                          <a:spcPts val="0"/>
                        </a:spcAft>
                        <a:buNone/>
                      </a:pPr>
                      <a:r>
                        <a:rPr b="1" lang="ar" sz="800">
                          <a:latin typeface="Mada"/>
                          <a:ea typeface="Mada"/>
                          <a:cs typeface="Mada"/>
                          <a:sym typeface="Mada"/>
                        </a:rPr>
                        <a:t>Pattern 9:</a:t>
                      </a:r>
                      <a:endParaRPr b="1" sz="800">
                        <a:latin typeface="Mada"/>
                        <a:ea typeface="Mada"/>
                        <a:cs typeface="Mada"/>
                        <a:sym typeface="Mada"/>
                      </a:endParaRPr>
                    </a:p>
                    <a:p>
                      <a:pPr indent="0" lvl="0" marL="0" rtl="0" algn="l">
                        <a:spcBef>
                          <a:spcPts val="0"/>
                        </a:spcBef>
                        <a:spcAft>
                          <a:spcPts val="0"/>
                        </a:spcAft>
                        <a:buNone/>
                      </a:pPr>
                      <a:r>
                        <a:rPr lang="ar" sz="800">
                          <a:latin typeface="Mada"/>
                          <a:ea typeface="Mada"/>
                          <a:cs typeface="Mada"/>
                          <a:sym typeface="Mada"/>
                        </a:rPr>
                        <a:t>Episodic weakness Delayed or unrelated to exercise</a:t>
                      </a:r>
                      <a:endParaRPr b="1" sz="800">
                        <a:latin typeface="Mada"/>
                        <a:ea typeface="Mada"/>
                        <a:cs typeface="Mada"/>
                        <a:sym typeface="Mada"/>
                      </a:endParaRPr>
                    </a:p>
                  </a:txBody>
                  <a:tcPr marT="91425" marB="91425" marR="91425" marL="91425" anchor="ctr">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1100"/>
                        <a:buFont typeface="Arial"/>
                        <a:buNone/>
                      </a:pPr>
                      <a:r>
                        <a:rPr b="1" lang="ar" sz="1000">
                          <a:solidFill>
                            <a:srgbClr val="202122"/>
                          </a:solidFill>
                          <a:highlight>
                            <a:srgbClr val="FFFFFF"/>
                          </a:highlight>
                          <a:latin typeface="Mada"/>
                          <a:ea typeface="Mada"/>
                          <a:cs typeface="Mada"/>
                          <a:sym typeface="Mada"/>
                        </a:rPr>
                        <a:t>+</a:t>
                      </a:r>
                      <a:endParaRPr b="1" sz="800">
                        <a:solidFill>
                          <a:srgbClr val="202122"/>
                        </a:solidFill>
                        <a:highlight>
                          <a:srgbClr val="FFFFFF"/>
                        </a:highlight>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solidFill>
                          <a:srgbClr val="202122"/>
                        </a:solidFill>
                        <a:highlight>
                          <a:srgbClr val="FFFFFF"/>
                        </a:highlight>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ar" sz="1000">
                          <a:latin typeface="Mada"/>
                          <a:ea typeface="Mada"/>
                          <a:cs typeface="Mada"/>
                          <a:sym typeface="Mada"/>
                        </a:rPr>
                        <a:t>+</a:t>
                      </a:r>
                      <a:endParaRPr b="1" sz="10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ar" sz="1000">
                          <a:latin typeface="Mada"/>
                          <a:ea typeface="Mada"/>
                          <a:cs typeface="Mada"/>
                          <a:sym typeface="Mada"/>
                        </a:rPr>
                        <a:t>+/-</a:t>
                      </a:r>
                      <a:endParaRPr b="1" sz="10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ar" sz="800">
                          <a:latin typeface="Mada"/>
                          <a:ea typeface="Mada"/>
                          <a:cs typeface="Mada"/>
                          <a:sym typeface="Mada"/>
                        </a:rPr>
                        <a:t>Primary periodic paralysis</a:t>
                      </a:r>
                      <a:endParaRPr sz="8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latin typeface="Mada"/>
                          <a:ea typeface="Mada"/>
                          <a:cs typeface="Mada"/>
                          <a:sym typeface="Mada"/>
                        </a:rPr>
                        <a:t>Channelopathies:</a:t>
                      </a:r>
                      <a:endParaRPr sz="800">
                        <a:latin typeface="Mada"/>
                        <a:ea typeface="Mada"/>
                        <a:cs typeface="Mada"/>
                        <a:sym typeface="Mada"/>
                      </a:endParaRPr>
                    </a:p>
                    <a:p>
                      <a:pPr indent="0" lvl="0" marL="0" rtl="0" algn="l">
                        <a:spcBef>
                          <a:spcPts val="0"/>
                        </a:spcBef>
                        <a:spcAft>
                          <a:spcPts val="0"/>
                        </a:spcAft>
                        <a:buNone/>
                      </a:pPr>
                      <a:r>
                        <a:rPr lang="ar" sz="800">
                          <a:latin typeface="Mada"/>
                          <a:ea typeface="Mada"/>
                          <a:cs typeface="Mada"/>
                          <a:sym typeface="Mada"/>
                        </a:rPr>
                        <a:t>- </a:t>
                      </a:r>
                      <a:r>
                        <a:rPr lang="ar" sz="800">
                          <a:latin typeface="Mada"/>
                          <a:ea typeface="Mada"/>
                          <a:cs typeface="Mada"/>
                          <a:sym typeface="Mada"/>
                        </a:rPr>
                        <a:t>Na++</a:t>
                      </a:r>
                      <a:endParaRPr sz="8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latin typeface="Mada"/>
                          <a:ea typeface="Mada"/>
                          <a:cs typeface="Mada"/>
                          <a:sym typeface="Mada"/>
                        </a:rPr>
                        <a:t>- Ca++</a:t>
                      </a:r>
                      <a:endParaRPr sz="800">
                        <a:latin typeface="Mada"/>
                        <a:ea typeface="Mada"/>
                        <a:cs typeface="Mada"/>
                        <a:sym typeface="Mada"/>
                      </a:endParaRPr>
                    </a:p>
                    <a:p>
                      <a:pPr indent="0" lvl="0" marL="0" rtl="0" algn="l">
                        <a:spcBef>
                          <a:spcPts val="0"/>
                        </a:spcBef>
                        <a:spcAft>
                          <a:spcPts val="0"/>
                        </a:spcAft>
                        <a:buNone/>
                      </a:pPr>
                      <a:r>
                        <a:rPr lang="ar" sz="800">
                          <a:latin typeface="Mada"/>
                          <a:ea typeface="Mada"/>
                          <a:cs typeface="Mada"/>
                          <a:sym typeface="Mada"/>
                        </a:rPr>
                        <a:t>- Secondary periodic paralysis</a:t>
                      </a:r>
                      <a:endParaRPr sz="8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tcPr>
                </a:tc>
              </a:tr>
              <a:tr h="622550">
                <a:tc>
                  <a:txBody>
                    <a:bodyPr/>
                    <a:lstStyle/>
                    <a:p>
                      <a:pPr indent="0" lvl="0" marL="0" rtl="0" algn="l">
                        <a:spcBef>
                          <a:spcPts val="0"/>
                        </a:spcBef>
                        <a:spcAft>
                          <a:spcPts val="0"/>
                        </a:spcAft>
                        <a:buNone/>
                      </a:pPr>
                      <a:r>
                        <a:rPr b="1" lang="ar" sz="800">
                          <a:latin typeface="Mada"/>
                          <a:ea typeface="Mada"/>
                          <a:cs typeface="Mada"/>
                          <a:sym typeface="Mada"/>
                        </a:rPr>
                        <a:t>Pattern 10: </a:t>
                      </a:r>
                      <a:endParaRPr b="1" sz="800">
                        <a:latin typeface="Mada"/>
                        <a:ea typeface="Mada"/>
                        <a:cs typeface="Mada"/>
                        <a:sym typeface="Mada"/>
                      </a:endParaRPr>
                    </a:p>
                    <a:p>
                      <a:pPr indent="0" lvl="0" marL="0" rtl="0" algn="l">
                        <a:spcBef>
                          <a:spcPts val="0"/>
                        </a:spcBef>
                        <a:spcAft>
                          <a:spcPts val="0"/>
                        </a:spcAft>
                        <a:buNone/>
                      </a:pPr>
                      <a:r>
                        <a:rPr lang="ar" sz="800">
                          <a:latin typeface="Mada"/>
                          <a:ea typeface="Mada"/>
                          <a:cs typeface="Mada"/>
                          <a:sym typeface="Mada"/>
                        </a:rPr>
                        <a:t>Stiffness/ inabilty to relax</a:t>
                      </a:r>
                      <a:endParaRPr sz="800">
                        <a:latin typeface="Mada"/>
                        <a:ea typeface="Mada"/>
                        <a:cs typeface="Mada"/>
                        <a:sym typeface="Mada"/>
                      </a:endParaRPr>
                    </a:p>
                  </a:txBody>
                  <a:tcPr marT="91425" marB="91425" marR="91425" marL="91425" anchor="ctr">
                    <a:lnR cap="flat" cmpd="sng" w="952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t/>
                      </a:r>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ar" sz="1000">
                          <a:latin typeface="Mada"/>
                          <a:ea typeface="Mada"/>
                          <a:cs typeface="Mada"/>
                          <a:sym typeface="Mada"/>
                        </a:rPr>
                        <a:t>+</a:t>
                      </a:r>
                      <a:endParaRPr b="1" sz="10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ar" sz="1000">
                          <a:latin typeface="Mada"/>
                          <a:ea typeface="Mada"/>
                          <a:cs typeface="Mada"/>
                          <a:sym typeface="Mada"/>
                        </a:rPr>
                        <a:t>+/-</a:t>
                      </a:r>
                      <a:endParaRPr b="1" sz="10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ar" sz="800">
                          <a:latin typeface="Mada"/>
                          <a:ea typeface="Mada"/>
                          <a:cs typeface="Mada"/>
                          <a:sym typeface="Mada"/>
                        </a:rPr>
                        <a:t>Myotonic dystrophy, channelopathies, rippling muscle (other: stiff-person, neuromyotonia)</a:t>
                      </a:r>
                      <a:endParaRPr sz="8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tcPr>
                </a:tc>
              </a:tr>
              <a:tr h="430300">
                <a:tc gridSpan="8">
                  <a:txBody>
                    <a:bodyPr/>
                    <a:lstStyle/>
                    <a:p>
                      <a:pPr indent="0" lvl="0" marL="0" rtl="0" algn="l">
                        <a:spcBef>
                          <a:spcPts val="0"/>
                        </a:spcBef>
                        <a:spcAft>
                          <a:spcPts val="0"/>
                        </a:spcAft>
                        <a:buClr>
                          <a:schemeClr val="dk1"/>
                        </a:buClr>
                        <a:buSzPts val="1100"/>
                        <a:buFont typeface="Arial"/>
                        <a:buNone/>
                      </a:pPr>
                      <a:r>
                        <a:rPr b="1" lang="ar" sz="800">
                          <a:latin typeface="Mada"/>
                          <a:ea typeface="Mada"/>
                          <a:cs typeface="Mada"/>
                          <a:sym typeface="Mada"/>
                        </a:rPr>
                        <a:t>Abbreviations: </a:t>
                      </a:r>
                      <a:r>
                        <a:rPr lang="ar" sz="800">
                          <a:latin typeface="Mada"/>
                          <a:ea typeface="Mada"/>
                          <a:cs typeface="Mada"/>
                          <a:sym typeface="Mada"/>
                        </a:rPr>
                        <a:t>ALS, amyotrophic lateral sclerosis; CPT, carnitine palmityl transferase; FSH, facioscapulohumeral muscular dystrophy; LEMS, lambert-eaton myasthenic syndrome; MG, myasthenia gravis; OPMD, oculopharyngeal muscular dystrophy; PROMM, proximal myotonic myopathy.</a:t>
                      </a:r>
                      <a:endParaRPr sz="800">
                        <a:latin typeface="Mada"/>
                        <a:ea typeface="Mada"/>
                        <a:cs typeface="Mada"/>
                        <a:sym typeface="Mada"/>
                      </a:endParaRPr>
                    </a:p>
                    <a:p>
                      <a:pPr indent="0" lvl="0" marL="0" rtl="0" algn="l">
                        <a:spcBef>
                          <a:spcPts val="0"/>
                        </a:spcBef>
                        <a:spcAft>
                          <a:spcPts val="0"/>
                        </a:spcAft>
                        <a:buNone/>
                      </a:pPr>
                      <a:r>
                        <a:rPr b="1" lang="ar" sz="800">
                          <a:latin typeface="Mada"/>
                          <a:ea typeface="Mada"/>
                          <a:cs typeface="Mada"/>
                          <a:sym typeface="Mada"/>
                        </a:rPr>
                        <a:t>* Overlap pattern with neuropathy/motor neuron disease.</a:t>
                      </a:r>
                      <a:endParaRPr b="1" sz="800">
                        <a:latin typeface="Mada"/>
                        <a:ea typeface="Mada"/>
                        <a:cs typeface="Mada"/>
                        <a:sym typeface="Mada"/>
                      </a:endParaRPr>
                    </a:p>
                  </a:txBody>
                  <a:tcPr marT="91425" marB="91425" marR="91425" marL="91425" anchor="ctr"/>
                </a:tc>
                <a:tc hMerge="1"/>
                <a:tc hMerge="1"/>
                <a:tc hMerge="1"/>
                <a:tc hMerge="1"/>
                <a:tc hMerge="1"/>
                <a:tc hMerge="1"/>
                <a:tc hMerge="1"/>
              </a:tr>
            </a:tbl>
          </a:graphicData>
        </a:graphic>
      </p:graphicFrame>
      <p:sp>
        <p:nvSpPr>
          <p:cNvPr id="484" name="Google Shape;484;p52"/>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grpSp>
        <p:nvGrpSpPr>
          <p:cNvPr id="485" name="Google Shape;485;p52"/>
          <p:cNvGrpSpPr/>
          <p:nvPr/>
        </p:nvGrpSpPr>
        <p:grpSpPr>
          <a:xfrm rot="10800000">
            <a:off x="7293843" y="562188"/>
            <a:ext cx="78721" cy="83606"/>
            <a:chOff x="4909609" y="6885946"/>
            <a:chExt cx="508206" cy="495298"/>
          </a:xfrm>
        </p:grpSpPr>
        <p:grpSp>
          <p:nvGrpSpPr>
            <p:cNvPr id="486" name="Google Shape;486;p52"/>
            <p:cNvGrpSpPr/>
            <p:nvPr/>
          </p:nvGrpSpPr>
          <p:grpSpPr>
            <a:xfrm>
              <a:off x="4909609" y="6885946"/>
              <a:ext cx="508206" cy="495298"/>
              <a:chOff x="481483" y="4193428"/>
              <a:chExt cx="322998" cy="346532"/>
            </a:xfrm>
          </p:grpSpPr>
          <p:grpSp>
            <p:nvGrpSpPr>
              <p:cNvPr id="487" name="Google Shape;487;p52"/>
              <p:cNvGrpSpPr/>
              <p:nvPr/>
            </p:nvGrpSpPr>
            <p:grpSpPr>
              <a:xfrm>
                <a:off x="481483" y="4193428"/>
                <a:ext cx="322998" cy="346532"/>
                <a:chOff x="-64406125" y="3362225"/>
                <a:chExt cx="318225" cy="314800"/>
              </a:xfrm>
            </p:grpSpPr>
            <p:sp>
              <p:nvSpPr>
                <p:cNvPr id="488" name="Google Shape;488;p52"/>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489" name="Google Shape;489;p52"/>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490" name="Google Shape;490;p52"/>
              <p:cNvSpPr/>
              <p:nvPr/>
            </p:nvSpPr>
            <p:spPr>
              <a:xfrm>
                <a:off x="626168" y="4322035"/>
                <a:ext cx="33600" cy="33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91" name="Google Shape;491;p52"/>
            <p:cNvPicPr preferRelativeResize="0"/>
            <p:nvPr/>
          </p:nvPicPr>
          <p:blipFill rotWithShape="1">
            <a:blip r:embed="rId3">
              <a:alphaModFix/>
            </a:blip>
            <a:srcRect b="-10" l="0" r="77307" t="10"/>
            <a:stretch/>
          </p:blipFill>
          <p:spPr>
            <a:xfrm flipH="1" rot="-5400000">
              <a:off x="5298115" y="7248199"/>
              <a:ext cx="27740" cy="134623"/>
            </a:xfrm>
            <a:prstGeom prst="rect">
              <a:avLst/>
            </a:prstGeom>
            <a:noFill/>
            <a:ln>
              <a:noFill/>
            </a:ln>
          </p:spPr>
        </p:pic>
        <p:pic>
          <p:nvPicPr>
            <p:cNvPr id="492" name="Google Shape;492;p52"/>
            <p:cNvPicPr preferRelativeResize="0"/>
            <p:nvPr/>
          </p:nvPicPr>
          <p:blipFill>
            <a:blip r:embed="rId4">
              <a:alphaModFix/>
            </a:blip>
            <a:stretch>
              <a:fillRect/>
            </a:stretch>
          </p:blipFill>
          <p:spPr>
            <a:xfrm>
              <a:off x="5107203" y="7221098"/>
              <a:ext cx="112997" cy="102640"/>
            </a:xfrm>
            <a:prstGeom prst="rect">
              <a:avLst/>
            </a:prstGeom>
            <a:noFill/>
            <a:ln>
              <a:noFill/>
            </a:ln>
          </p:spPr>
        </p:pic>
      </p:grpSp>
      <p:cxnSp>
        <p:nvCxnSpPr>
          <p:cNvPr id="493" name="Google Shape;493;p52"/>
          <p:cNvCxnSpPr/>
          <p:nvPr/>
        </p:nvCxnSpPr>
        <p:spPr>
          <a:xfrm rot="10800000">
            <a:off x="8900" y="11221250"/>
            <a:ext cx="7612800" cy="0"/>
          </a:xfrm>
          <a:prstGeom prst="straightConnector1">
            <a:avLst/>
          </a:prstGeom>
          <a:noFill/>
          <a:ln cap="flat" cmpd="sng" w="28575">
            <a:solidFill>
              <a:schemeClr val="accent3"/>
            </a:solidFill>
            <a:prstDash val="dot"/>
            <a:round/>
            <a:headEnd len="med" w="med" type="none"/>
            <a:tailEnd len="med" w="med" type="none"/>
          </a:ln>
        </p:spPr>
      </p:cxnSp>
      <p:sp>
        <p:nvSpPr>
          <p:cNvPr id="494" name="Google Shape;494;p52"/>
          <p:cNvSpPr/>
          <p:nvPr/>
        </p:nvSpPr>
        <p:spPr>
          <a:xfrm>
            <a:off x="243100" y="8470775"/>
            <a:ext cx="7124700" cy="1953900"/>
          </a:xfrm>
          <a:prstGeom prst="roundRect">
            <a:avLst>
              <a:gd fmla="val 16667" name="adj"/>
            </a:avLst>
          </a:prstGeom>
          <a:noFill/>
          <a:ln cap="flat" cmpd="sng" w="2857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ar" sz="2000">
                <a:solidFill>
                  <a:srgbClr val="F3F3F3"/>
                </a:solidFill>
                <a:latin typeface="Pacifico"/>
                <a:ea typeface="Pacifico"/>
                <a:cs typeface="Pacifico"/>
                <a:sym typeface="Pacifico"/>
              </a:rPr>
              <a:t>An area for your notes or something..</a:t>
            </a:r>
            <a:endParaRPr sz="2000">
              <a:solidFill>
                <a:srgbClr val="F3F3F3"/>
              </a:solidFill>
              <a:latin typeface="Pacifico"/>
              <a:ea typeface="Pacifico"/>
              <a:cs typeface="Pacifico"/>
              <a:sym typeface="Pacifico"/>
            </a:endParaRPr>
          </a:p>
          <a:p>
            <a:pPr indent="0" lvl="0" marL="0" rtl="0" algn="ctr">
              <a:spcBef>
                <a:spcPts val="0"/>
              </a:spcBef>
              <a:spcAft>
                <a:spcPts val="0"/>
              </a:spcAft>
              <a:buClr>
                <a:srgbClr val="000000"/>
              </a:buClr>
              <a:buSzPts val="1100"/>
              <a:buFont typeface="Arial"/>
              <a:buNone/>
            </a:pPr>
            <a:r>
              <a:t/>
            </a:r>
            <a:endParaRPr sz="2000">
              <a:solidFill>
                <a:srgbClr val="F3F3F3"/>
              </a:solidFill>
              <a:latin typeface="Pacifico"/>
              <a:ea typeface="Pacifico"/>
              <a:cs typeface="Pacifico"/>
              <a:sym typeface="Pacifico"/>
            </a:endParaRPr>
          </a:p>
          <a:p>
            <a:pPr indent="0" lvl="0" marL="0" rtl="0" algn="ctr">
              <a:spcBef>
                <a:spcPts val="0"/>
              </a:spcBef>
              <a:spcAft>
                <a:spcPts val="0"/>
              </a:spcAft>
              <a:buNone/>
            </a:pPr>
            <a:r>
              <a:t/>
            </a:r>
            <a:endParaRPr sz="2000">
              <a:solidFill>
                <a:srgbClr val="F3F3F3"/>
              </a:solidFill>
              <a:latin typeface="Pacifico"/>
              <a:ea typeface="Pacifico"/>
              <a:cs typeface="Pacifico"/>
              <a:sym typeface="Pacifico"/>
            </a:endParaRPr>
          </a:p>
        </p:txBody>
      </p:sp>
      <p:sp>
        <p:nvSpPr>
          <p:cNvPr id="495" name="Google Shape;495;p52"/>
          <p:cNvSpPr/>
          <p:nvPr/>
        </p:nvSpPr>
        <p:spPr>
          <a:xfrm>
            <a:off x="0" y="0"/>
            <a:ext cx="1080600" cy="2043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rgbClr val="FFFFFF"/>
                </a:solidFill>
                <a:latin typeface="Pacifico"/>
                <a:ea typeface="Pacifico"/>
                <a:cs typeface="Pacifico"/>
                <a:sym typeface="Pacifico"/>
              </a:rPr>
              <a:t>EXTRA</a:t>
            </a:r>
            <a:endParaRPr sz="1000">
              <a:solidFill>
                <a:srgbClr val="FFFFFF"/>
              </a:solidFill>
              <a:latin typeface="Pacifico"/>
              <a:ea typeface="Pacifico"/>
              <a:cs typeface="Pacifico"/>
              <a:sym typeface="Pacific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53"/>
          <p:cNvSpPr/>
          <p:nvPr/>
        </p:nvSpPr>
        <p:spPr>
          <a:xfrm>
            <a:off x="336925" y="7764475"/>
            <a:ext cx="3528000" cy="2780700"/>
          </a:xfrm>
          <a:prstGeom prst="roundRect">
            <a:avLst>
              <a:gd fmla="val 16667" name="adj"/>
            </a:avLst>
          </a:prstGeom>
          <a:solidFill>
            <a:srgbClr val="DBC3D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latin typeface="Mada"/>
                <a:ea typeface="Mada"/>
                <a:cs typeface="Mada"/>
                <a:sym typeface="Mada"/>
              </a:rPr>
              <a:t>Serum Creatinine Kinase </a:t>
            </a:r>
            <a:endParaRPr b="1" sz="1300">
              <a:latin typeface="Mada"/>
              <a:ea typeface="Mada"/>
              <a:cs typeface="Mada"/>
              <a:sym typeface="Mada"/>
            </a:endParaRPr>
          </a:p>
          <a:p>
            <a:pPr indent="-162600" lvl="0" marL="64800" rtl="0" algn="l">
              <a:spcBef>
                <a:spcPts val="1000"/>
              </a:spcBef>
              <a:spcAft>
                <a:spcPts val="0"/>
              </a:spcAft>
              <a:buSzPts val="1200"/>
              <a:buFont typeface="Mada"/>
              <a:buChar char="●"/>
            </a:pPr>
            <a:r>
              <a:rPr lang="ar" sz="1200">
                <a:latin typeface="Mada"/>
                <a:ea typeface="Mada"/>
                <a:cs typeface="Mada"/>
                <a:sym typeface="Mada"/>
              </a:rPr>
              <a:t>CK is an enzyme composed of muscle (</a:t>
            </a:r>
            <a:r>
              <a:rPr b="1" lang="ar" sz="1200">
                <a:latin typeface="Mada"/>
                <a:ea typeface="Mada"/>
                <a:cs typeface="Mada"/>
                <a:sym typeface="Mada"/>
              </a:rPr>
              <a:t>M</a:t>
            </a:r>
            <a:r>
              <a:rPr lang="ar" sz="1200">
                <a:latin typeface="Mada"/>
                <a:ea typeface="Mada"/>
                <a:cs typeface="Mada"/>
                <a:sym typeface="Mada"/>
              </a:rPr>
              <a:t>) and brain (</a:t>
            </a:r>
            <a:r>
              <a:rPr b="1" lang="ar" sz="1200">
                <a:latin typeface="Mada"/>
                <a:ea typeface="Mada"/>
                <a:cs typeface="Mada"/>
                <a:sym typeface="Mada"/>
              </a:rPr>
              <a:t>B</a:t>
            </a:r>
            <a:r>
              <a:rPr lang="ar" sz="1200">
                <a:latin typeface="Mada"/>
                <a:ea typeface="Mada"/>
                <a:cs typeface="Mada"/>
                <a:sym typeface="Mada"/>
              </a:rPr>
              <a:t>) monomers, resulting in </a:t>
            </a:r>
            <a:r>
              <a:rPr b="1" lang="ar" sz="1200">
                <a:latin typeface="Mada"/>
                <a:ea typeface="Mada"/>
                <a:cs typeface="Mada"/>
                <a:sym typeface="Mada"/>
              </a:rPr>
              <a:t>MM</a:t>
            </a:r>
            <a:r>
              <a:rPr lang="ar" sz="1200">
                <a:latin typeface="Mada"/>
                <a:ea typeface="Mada"/>
                <a:cs typeface="Mada"/>
                <a:sym typeface="Mada"/>
              </a:rPr>
              <a:t>, </a:t>
            </a:r>
            <a:r>
              <a:rPr b="1" lang="ar" sz="1200">
                <a:latin typeface="Mada"/>
                <a:ea typeface="Mada"/>
                <a:cs typeface="Mada"/>
                <a:sym typeface="Mada"/>
              </a:rPr>
              <a:t>MB</a:t>
            </a:r>
            <a:r>
              <a:rPr lang="ar" sz="1200">
                <a:latin typeface="Mada"/>
                <a:ea typeface="Mada"/>
                <a:cs typeface="Mada"/>
                <a:sym typeface="Mada"/>
              </a:rPr>
              <a:t>, and </a:t>
            </a:r>
            <a:r>
              <a:rPr b="1" lang="ar" sz="1200">
                <a:latin typeface="Mada"/>
                <a:ea typeface="Mada"/>
                <a:cs typeface="Mada"/>
                <a:sym typeface="Mada"/>
              </a:rPr>
              <a:t>BB</a:t>
            </a:r>
            <a:r>
              <a:rPr lang="ar" sz="1200">
                <a:latin typeface="Mada"/>
                <a:ea typeface="Mada"/>
                <a:cs typeface="Mada"/>
                <a:sym typeface="Mada"/>
              </a:rPr>
              <a:t> isoenzymes </a:t>
            </a:r>
            <a:endParaRPr sz="1200">
              <a:latin typeface="Mada"/>
              <a:ea typeface="Mada"/>
              <a:cs typeface="Mada"/>
              <a:sym typeface="Mada"/>
            </a:endParaRPr>
          </a:p>
          <a:p>
            <a:pPr indent="-162600" lvl="0" marL="648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What we usually look for is MM, also in the lab we can measure total CK (including MM,MB,BB)</a:t>
            </a:r>
            <a:endParaRPr sz="1200">
              <a:solidFill>
                <a:srgbClr val="6AA84F"/>
              </a:solidFill>
              <a:latin typeface="Mada"/>
              <a:ea typeface="Mada"/>
              <a:cs typeface="Mada"/>
              <a:sym typeface="Mada"/>
            </a:endParaRPr>
          </a:p>
          <a:p>
            <a:pPr indent="-162600" lvl="0" marL="64800" rtl="0" algn="l">
              <a:spcBef>
                <a:spcPts val="0"/>
              </a:spcBef>
              <a:spcAft>
                <a:spcPts val="0"/>
              </a:spcAft>
              <a:buSzPts val="1200"/>
              <a:buFont typeface="Mada"/>
              <a:buChar char="●"/>
            </a:pPr>
            <a:r>
              <a:rPr b="1" lang="ar" sz="1200">
                <a:latin typeface="Mada"/>
                <a:ea typeface="Mada"/>
                <a:cs typeface="Mada"/>
                <a:sym typeface="Mada"/>
              </a:rPr>
              <a:t>Elevated CK may be seen with: </a:t>
            </a:r>
            <a:endParaRPr b="1" sz="1200">
              <a:latin typeface="Mada"/>
              <a:ea typeface="Mada"/>
              <a:cs typeface="Mada"/>
              <a:sym typeface="Mada"/>
            </a:endParaRPr>
          </a:p>
          <a:p>
            <a:pPr indent="-162599" lvl="1" marL="413999" rtl="0" algn="l">
              <a:spcBef>
                <a:spcPts val="0"/>
              </a:spcBef>
              <a:spcAft>
                <a:spcPts val="0"/>
              </a:spcAft>
              <a:buSzPts val="1200"/>
              <a:buFont typeface="Mada"/>
              <a:buChar char="○"/>
            </a:pPr>
            <a:r>
              <a:rPr lang="ar" sz="1200">
                <a:latin typeface="Mada"/>
                <a:ea typeface="Mada"/>
                <a:cs typeface="Mada"/>
                <a:sym typeface="Mada"/>
              </a:rPr>
              <a:t>Muscle disease </a:t>
            </a:r>
            <a:r>
              <a:rPr lang="ar" sz="1100">
                <a:solidFill>
                  <a:srgbClr val="6AA84F"/>
                </a:solidFill>
                <a:latin typeface="Mada"/>
                <a:ea typeface="Mada"/>
                <a:cs typeface="Mada"/>
                <a:sym typeface="Mada"/>
              </a:rPr>
              <a:t>(not all muscle diseases cause elevated CK e.g. facioscapulohumeral has normal CK)</a:t>
            </a:r>
            <a:endParaRPr sz="1200">
              <a:latin typeface="Mada"/>
              <a:ea typeface="Mada"/>
              <a:cs typeface="Mada"/>
              <a:sym typeface="Mada"/>
            </a:endParaRPr>
          </a:p>
          <a:p>
            <a:pPr indent="-162599" lvl="1" marL="413999" rtl="0" algn="l">
              <a:spcBef>
                <a:spcPts val="0"/>
              </a:spcBef>
              <a:spcAft>
                <a:spcPts val="0"/>
              </a:spcAft>
              <a:buSzPts val="1200"/>
              <a:buFont typeface="Mada"/>
              <a:buChar char="○"/>
            </a:pPr>
            <a:r>
              <a:rPr lang="ar" sz="1200">
                <a:latin typeface="Mada"/>
                <a:ea typeface="Mada"/>
                <a:cs typeface="Mada"/>
                <a:sym typeface="Mada"/>
              </a:rPr>
              <a:t>Nerve, and motor neuron disorders</a:t>
            </a:r>
            <a:endParaRPr sz="1200">
              <a:latin typeface="Mada"/>
              <a:ea typeface="Mada"/>
              <a:cs typeface="Mada"/>
              <a:sym typeface="Mada"/>
            </a:endParaRPr>
          </a:p>
          <a:p>
            <a:pPr indent="-162599" lvl="1" marL="413999" rtl="0" algn="l">
              <a:spcBef>
                <a:spcPts val="0"/>
              </a:spcBef>
              <a:spcAft>
                <a:spcPts val="0"/>
              </a:spcAft>
              <a:buSzPts val="1200"/>
              <a:buFont typeface="Mada"/>
              <a:buChar char="○"/>
            </a:pPr>
            <a:r>
              <a:rPr lang="ar" sz="1200">
                <a:latin typeface="Mada"/>
                <a:ea typeface="Mada"/>
                <a:cs typeface="Mada"/>
                <a:sym typeface="Mada"/>
              </a:rPr>
              <a:t>Strenuous exercise</a:t>
            </a:r>
            <a:endParaRPr sz="1200">
              <a:latin typeface="Mada"/>
              <a:ea typeface="Mada"/>
              <a:cs typeface="Mada"/>
              <a:sym typeface="Mada"/>
            </a:endParaRPr>
          </a:p>
          <a:p>
            <a:pPr indent="-162599" lvl="1" marL="413999" rtl="0" algn="l">
              <a:spcBef>
                <a:spcPts val="0"/>
              </a:spcBef>
              <a:spcAft>
                <a:spcPts val="0"/>
              </a:spcAft>
              <a:buSzPts val="1200"/>
              <a:buFont typeface="Mada"/>
              <a:buChar char="○"/>
            </a:pPr>
            <a:r>
              <a:rPr lang="ar" sz="1200">
                <a:latin typeface="Mada"/>
                <a:ea typeface="Mada"/>
                <a:cs typeface="Mada"/>
                <a:sym typeface="Mada"/>
              </a:rPr>
              <a:t>intramuscular injections, </a:t>
            </a:r>
            <a:r>
              <a:rPr lang="ar" sz="1200">
                <a:latin typeface="Mada"/>
                <a:ea typeface="Mada"/>
                <a:cs typeface="Mada"/>
                <a:sym typeface="Mada"/>
              </a:rPr>
              <a:t>seizures</a:t>
            </a:r>
            <a:r>
              <a:rPr lang="ar" sz="1200">
                <a:latin typeface="Mada"/>
                <a:ea typeface="Mada"/>
                <a:cs typeface="Mada"/>
                <a:sym typeface="Mada"/>
              </a:rPr>
              <a:t> or muscle trauma</a:t>
            </a:r>
            <a:endParaRPr sz="1200">
              <a:latin typeface="Mada"/>
              <a:ea typeface="Mada"/>
              <a:cs typeface="Mada"/>
              <a:sym typeface="Mada"/>
            </a:endParaRPr>
          </a:p>
        </p:txBody>
      </p:sp>
      <p:sp>
        <p:nvSpPr>
          <p:cNvPr id="501" name="Google Shape;501;p53"/>
          <p:cNvSpPr txBox="1"/>
          <p:nvPr>
            <p:ph idx="12" type="sldNum"/>
          </p:nvPr>
        </p:nvSpPr>
        <p:spPr>
          <a:xfrm>
            <a:off x="7106400" y="2"/>
            <a:ext cx="453600" cy="562200"/>
          </a:xfrm>
          <a:prstGeom prst="rect">
            <a:avLst/>
          </a:prstGeom>
          <a:solidFill>
            <a:srgbClr val="986782"/>
          </a:solidFill>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502" name="Google Shape;502;p53"/>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Physical exam &amp; Labs</a:t>
            </a:r>
            <a:endParaRPr b="1" sz="2600">
              <a:latin typeface="Mada"/>
              <a:ea typeface="Mada"/>
              <a:cs typeface="Mada"/>
              <a:sym typeface="Mada"/>
            </a:endParaRPr>
          </a:p>
        </p:txBody>
      </p:sp>
      <p:sp>
        <p:nvSpPr>
          <p:cNvPr id="503" name="Google Shape;503;p53"/>
          <p:cNvSpPr txBox="1"/>
          <p:nvPr/>
        </p:nvSpPr>
        <p:spPr>
          <a:xfrm>
            <a:off x="247500" y="752450"/>
            <a:ext cx="3838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Physical examination</a:t>
            </a:r>
            <a:endParaRPr b="1" sz="2200">
              <a:highlight>
                <a:schemeClr val="accent5"/>
              </a:highlight>
              <a:latin typeface="Mada"/>
              <a:ea typeface="Mada"/>
              <a:cs typeface="Mada"/>
              <a:sym typeface="Mada"/>
            </a:endParaRPr>
          </a:p>
        </p:txBody>
      </p:sp>
      <p:sp>
        <p:nvSpPr>
          <p:cNvPr id="504" name="Google Shape;504;p53"/>
          <p:cNvSpPr txBox="1"/>
          <p:nvPr/>
        </p:nvSpPr>
        <p:spPr>
          <a:xfrm>
            <a:off x="381000" y="1219200"/>
            <a:ext cx="3838800" cy="3509400"/>
          </a:xfrm>
          <a:prstGeom prst="rect">
            <a:avLst/>
          </a:prstGeom>
          <a:noFill/>
          <a:ln>
            <a:noFill/>
          </a:ln>
        </p:spPr>
        <p:txBody>
          <a:bodyPr anchorCtr="0" anchor="t" bIns="91425" lIns="91425" spcFirstLastPara="1" rIns="91425" wrap="square" tIns="91425">
            <a:spAutoFit/>
          </a:bodyPr>
          <a:lstStyle/>
          <a:p>
            <a:pPr indent="-162599" lvl="0" marL="208799" rtl="0" algn="l">
              <a:lnSpc>
                <a:spcPct val="100000"/>
              </a:lnSpc>
              <a:spcBef>
                <a:spcPts val="0"/>
              </a:spcBef>
              <a:spcAft>
                <a:spcPts val="0"/>
              </a:spcAft>
              <a:buClr>
                <a:schemeClr val="dk1"/>
              </a:buClr>
              <a:buSzPts val="1200"/>
              <a:buFont typeface="Mada Medium"/>
              <a:buChar char="●"/>
            </a:pPr>
            <a:r>
              <a:rPr b="1" lang="ar" sz="1200">
                <a:solidFill>
                  <a:schemeClr val="dk1"/>
                </a:solidFill>
                <a:latin typeface="Mada"/>
                <a:ea typeface="Mada"/>
                <a:cs typeface="Mada"/>
                <a:sym typeface="Mada"/>
              </a:rPr>
              <a:t>General: </a:t>
            </a:r>
            <a:r>
              <a:rPr lang="ar" sz="1200">
                <a:solidFill>
                  <a:schemeClr val="dk1"/>
                </a:solidFill>
                <a:latin typeface="Mada"/>
                <a:ea typeface="Mada"/>
                <a:cs typeface="Mada"/>
                <a:sym typeface="Mada"/>
              </a:rPr>
              <a:t>wasting, myopathic facies</a:t>
            </a:r>
            <a:endParaRPr sz="1200">
              <a:solidFill>
                <a:schemeClr val="dk1"/>
              </a:solidFill>
              <a:latin typeface="Mada"/>
              <a:ea typeface="Mada"/>
              <a:cs typeface="Mada"/>
              <a:sym typeface="Mada"/>
            </a:endParaRPr>
          </a:p>
          <a:p>
            <a:pPr indent="-162599" lvl="0" marL="208799" rtl="0" algn="l">
              <a:lnSpc>
                <a:spcPct val="100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Vital signs: </a:t>
            </a:r>
            <a:r>
              <a:rPr lang="ar" sz="1200">
                <a:solidFill>
                  <a:schemeClr val="dk1"/>
                </a:solidFill>
                <a:latin typeface="Mada"/>
                <a:ea typeface="Mada"/>
                <a:cs typeface="Mada"/>
                <a:sym typeface="Mada"/>
              </a:rPr>
              <a:t>bradycardia,</a:t>
            </a:r>
            <a:r>
              <a:rPr lang="ar" sz="1200">
                <a:solidFill>
                  <a:srgbClr val="6AA84F"/>
                </a:solidFill>
                <a:latin typeface="Mada"/>
                <a:ea typeface="Mada"/>
                <a:cs typeface="Mada"/>
                <a:sym typeface="Mada"/>
              </a:rPr>
              <a:t> irregular due to </a:t>
            </a:r>
            <a:r>
              <a:rPr lang="ar" sz="1200">
                <a:solidFill>
                  <a:srgbClr val="6AA84F"/>
                </a:solidFill>
                <a:latin typeface="Mada"/>
                <a:ea typeface="Mada"/>
                <a:cs typeface="Mada"/>
                <a:sym typeface="Mada"/>
              </a:rPr>
              <a:t>involvement</a:t>
            </a:r>
            <a:r>
              <a:rPr lang="ar" sz="1200">
                <a:solidFill>
                  <a:srgbClr val="6AA84F"/>
                </a:solidFill>
                <a:latin typeface="Mada"/>
                <a:ea typeface="Mada"/>
                <a:cs typeface="Mada"/>
                <a:sym typeface="Mada"/>
              </a:rPr>
              <a:t> of cardiac muscle.</a:t>
            </a:r>
            <a:endParaRPr sz="1200">
              <a:solidFill>
                <a:srgbClr val="6AA84F"/>
              </a:solidFill>
              <a:latin typeface="Mada"/>
              <a:ea typeface="Mada"/>
              <a:cs typeface="Mada"/>
              <a:sym typeface="Mada"/>
            </a:endParaRPr>
          </a:p>
          <a:p>
            <a:pPr indent="-162599" lvl="0" marL="208799" rtl="0" algn="l">
              <a:lnSpc>
                <a:spcPct val="100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Specific pattern of weakness and atrophy:</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limb-girdle</a:t>
            </a:r>
            <a:r>
              <a:rPr lang="ar" sz="1200">
                <a:solidFill>
                  <a:srgbClr val="6AA84F"/>
                </a:solidFill>
                <a:latin typeface="Mada"/>
                <a:ea typeface="Mada"/>
                <a:cs typeface="Mada"/>
                <a:sym typeface="Mada"/>
              </a:rPr>
              <a:t> “commonest”, weakness in the proximal UL and LL.</a:t>
            </a:r>
            <a:endParaRPr sz="1200">
              <a:solidFill>
                <a:srgbClr val="6AA84F"/>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scapuloperoneal </a:t>
            </a:r>
            <a:r>
              <a:rPr lang="ar" sz="1200">
                <a:solidFill>
                  <a:srgbClr val="6AA84F"/>
                </a:solidFill>
                <a:latin typeface="Mada"/>
                <a:ea typeface="Mada"/>
                <a:cs typeface="Mada"/>
                <a:sym typeface="Mada"/>
              </a:rPr>
              <a:t>(scapular or leg muscles)</a:t>
            </a:r>
            <a:endParaRPr sz="1200">
              <a:solidFill>
                <a:srgbClr val="6AA84F"/>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distal</a:t>
            </a:r>
            <a:r>
              <a:rPr lang="ar" sz="1200">
                <a:solidFill>
                  <a:srgbClr val="6AA84F"/>
                </a:solidFill>
                <a:latin typeface="Mada"/>
                <a:ea typeface="Mada"/>
                <a:cs typeface="Mada"/>
                <a:sym typeface="Mada"/>
              </a:rPr>
              <a:t> “rare”</a:t>
            </a:r>
            <a:endParaRPr sz="1200">
              <a:solidFill>
                <a:srgbClr val="6AA84F"/>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facioscapulohumeral</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ocular, etc</a:t>
            </a:r>
            <a:endParaRPr sz="1200">
              <a:solidFill>
                <a:schemeClr val="dk1"/>
              </a:solidFill>
              <a:latin typeface="Mada"/>
              <a:ea typeface="Mada"/>
              <a:cs typeface="Mada"/>
              <a:sym typeface="Mada"/>
            </a:endParaRPr>
          </a:p>
          <a:p>
            <a:pPr indent="-162599" lvl="0" marL="208799" rtl="0" algn="l">
              <a:lnSpc>
                <a:spcPct val="100000"/>
              </a:lnSpc>
              <a:spcBef>
                <a:spcPts val="0"/>
              </a:spcBef>
              <a:spcAft>
                <a:spcPts val="0"/>
              </a:spcAft>
              <a:buClr>
                <a:schemeClr val="dk1"/>
              </a:buClr>
              <a:buSzPts val="1200"/>
              <a:buFont typeface="Mada Medium"/>
              <a:buChar char="●"/>
            </a:pPr>
            <a:r>
              <a:rPr b="1" lang="ar" sz="1200">
                <a:solidFill>
                  <a:schemeClr val="dk1"/>
                </a:solidFill>
                <a:latin typeface="Mada"/>
                <a:ea typeface="Mada"/>
                <a:cs typeface="Mada"/>
                <a:sym typeface="Mada"/>
              </a:rPr>
              <a:t>Gait </a:t>
            </a:r>
            <a:r>
              <a:rPr lang="ar" sz="1200">
                <a:solidFill>
                  <a:schemeClr val="dk1"/>
                </a:solidFill>
                <a:latin typeface="Mada"/>
                <a:ea typeface="Mada"/>
                <a:cs typeface="Mada"/>
                <a:sym typeface="Mada"/>
              </a:rPr>
              <a:t>examination: </a:t>
            </a:r>
            <a:endParaRPr sz="1200">
              <a:solidFill>
                <a:schemeClr val="dk1"/>
              </a:solidFill>
              <a:latin typeface="Mada"/>
              <a:ea typeface="Mada"/>
              <a:cs typeface="Mada"/>
              <a:sym typeface="Mada"/>
            </a:endParaRPr>
          </a:p>
          <a:p>
            <a:pPr indent="-304800" lvl="1" marL="914400" rtl="0" algn="l">
              <a:spcBef>
                <a:spcPts val="0"/>
              </a:spcBef>
              <a:spcAft>
                <a:spcPts val="0"/>
              </a:spcAft>
              <a:buClr>
                <a:srgbClr val="6AA84F"/>
              </a:buClr>
              <a:buSzPts val="1200"/>
              <a:buFont typeface="Mada Medium"/>
              <a:buChar char="○"/>
            </a:pPr>
            <a:r>
              <a:rPr lang="ar" sz="1200">
                <a:solidFill>
                  <a:srgbClr val="6AA84F"/>
                </a:solidFill>
                <a:latin typeface="Mada"/>
                <a:ea typeface="Mada"/>
                <a:cs typeface="Mada"/>
                <a:sym typeface="Mada"/>
              </a:rPr>
              <a:t>Waddling or trendelenburg gait is indicative of proximal muscle weakness (it’s not specific for muscle disease).</a:t>
            </a:r>
            <a:endParaRPr sz="1200">
              <a:solidFill>
                <a:srgbClr val="6AA84F"/>
              </a:solidFill>
              <a:latin typeface="Mada"/>
              <a:ea typeface="Mada"/>
              <a:cs typeface="Mada"/>
              <a:sym typeface="Mada"/>
            </a:endParaRPr>
          </a:p>
          <a:p>
            <a:pPr indent="-162599" lvl="0" marL="208799" rtl="0" algn="l">
              <a:lnSpc>
                <a:spcPct val="100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Functional </a:t>
            </a:r>
            <a:r>
              <a:rPr lang="ar" sz="1200">
                <a:solidFill>
                  <a:schemeClr val="dk1"/>
                </a:solidFill>
                <a:latin typeface="Mada"/>
                <a:ea typeface="Mada"/>
                <a:cs typeface="Mada"/>
                <a:sym typeface="Mada"/>
              </a:rPr>
              <a:t>testing </a:t>
            </a:r>
            <a:endParaRPr sz="1200">
              <a:solidFill>
                <a:schemeClr val="dk1"/>
              </a:solidFill>
              <a:latin typeface="Mada"/>
              <a:ea typeface="Mada"/>
              <a:cs typeface="Mada"/>
              <a:sym typeface="Mada"/>
            </a:endParaRPr>
          </a:p>
          <a:p>
            <a:pPr indent="-162599" lvl="0" marL="208799" rtl="0" algn="l">
              <a:lnSpc>
                <a:spcPct val="100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Systemic </a:t>
            </a:r>
            <a:r>
              <a:rPr lang="ar" sz="1200">
                <a:solidFill>
                  <a:schemeClr val="dk1"/>
                </a:solidFill>
                <a:latin typeface="Mada"/>
                <a:ea typeface="Mada"/>
                <a:cs typeface="Mada"/>
                <a:sym typeface="Mada"/>
              </a:rPr>
              <a:t>examination</a:t>
            </a:r>
            <a:endParaRPr sz="1200">
              <a:solidFill>
                <a:schemeClr val="dk1"/>
              </a:solidFill>
              <a:latin typeface="Mada"/>
              <a:ea typeface="Mada"/>
              <a:cs typeface="Mada"/>
              <a:sym typeface="Mada"/>
            </a:endParaRPr>
          </a:p>
          <a:p>
            <a:pPr indent="-162599" lvl="0" marL="208799" rtl="0" algn="l">
              <a:lnSpc>
                <a:spcPct val="100000"/>
              </a:lnSpc>
              <a:spcBef>
                <a:spcPts val="0"/>
              </a:spcBef>
              <a:spcAft>
                <a:spcPts val="0"/>
              </a:spcAft>
              <a:buClr>
                <a:schemeClr val="dk1"/>
              </a:buClr>
              <a:buSzPts val="1200"/>
              <a:buFont typeface="Mada Medium"/>
              <a:buChar char="●"/>
            </a:pPr>
            <a:r>
              <a:rPr b="1" lang="ar" sz="1200">
                <a:solidFill>
                  <a:schemeClr val="dk1"/>
                </a:solidFill>
                <a:latin typeface="Mada"/>
                <a:ea typeface="Mada"/>
                <a:cs typeface="Mada"/>
                <a:sym typeface="Mada"/>
              </a:rPr>
              <a:t>Cardiac:</a:t>
            </a:r>
            <a:r>
              <a:rPr lang="ar" sz="1200">
                <a:solidFill>
                  <a:schemeClr val="dk1"/>
                </a:solidFill>
                <a:latin typeface="Mada"/>
                <a:ea typeface="Mada"/>
                <a:cs typeface="Mada"/>
                <a:sym typeface="Mada"/>
              </a:rPr>
              <a:t> heart failure</a:t>
            </a:r>
            <a:endParaRPr sz="1200">
              <a:solidFill>
                <a:schemeClr val="dk1"/>
              </a:solidFill>
              <a:latin typeface="Mada"/>
              <a:ea typeface="Mada"/>
              <a:cs typeface="Mada"/>
              <a:sym typeface="Mada"/>
            </a:endParaRPr>
          </a:p>
          <a:p>
            <a:pPr indent="-162599" lvl="0" marL="208799" rtl="0" algn="l">
              <a:lnSpc>
                <a:spcPct val="100000"/>
              </a:lnSpc>
              <a:spcBef>
                <a:spcPts val="0"/>
              </a:spcBef>
              <a:spcAft>
                <a:spcPts val="0"/>
              </a:spcAft>
              <a:buClr>
                <a:schemeClr val="dk1"/>
              </a:buClr>
              <a:buSzPts val="1200"/>
              <a:buFont typeface="Mada Medium"/>
              <a:buChar char="●"/>
            </a:pPr>
            <a:r>
              <a:rPr b="1" lang="ar" sz="1200">
                <a:solidFill>
                  <a:schemeClr val="dk1"/>
                </a:solidFill>
                <a:latin typeface="Mada"/>
                <a:ea typeface="Mada"/>
                <a:cs typeface="Mada"/>
                <a:sym typeface="Mada"/>
              </a:rPr>
              <a:t>Respiratory:</a:t>
            </a:r>
            <a:r>
              <a:rPr lang="ar" sz="1200">
                <a:solidFill>
                  <a:schemeClr val="dk1"/>
                </a:solidFill>
                <a:latin typeface="Mada"/>
                <a:ea typeface="Mada"/>
                <a:cs typeface="Mada"/>
                <a:sym typeface="Mada"/>
              </a:rPr>
              <a:t> fibrosis, respiratory distress</a:t>
            </a:r>
            <a:endParaRPr>
              <a:latin typeface="Mada"/>
              <a:ea typeface="Mada"/>
              <a:cs typeface="Mada"/>
              <a:sym typeface="Mada"/>
            </a:endParaRPr>
          </a:p>
        </p:txBody>
      </p:sp>
      <p:pic>
        <p:nvPicPr>
          <p:cNvPr id="505" name="Google Shape;505;p53"/>
          <p:cNvPicPr preferRelativeResize="0"/>
          <p:nvPr/>
        </p:nvPicPr>
        <p:blipFill>
          <a:blip r:embed="rId3">
            <a:alphaModFix/>
          </a:blip>
          <a:stretch>
            <a:fillRect/>
          </a:stretch>
        </p:blipFill>
        <p:spPr>
          <a:xfrm>
            <a:off x="4294875" y="2624200"/>
            <a:ext cx="1337001" cy="1480550"/>
          </a:xfrm>
          <a:prstGeom prst="rect">
            <a:avLst/>
          </a:prstGeom>
          <a:noFill/>
          <a:ln cap="flat" cmpd="sng" w="19050">
            <a:solidFill>
              <a:schemeClr val="accent1"/>
            </a:solidFill>
            <a:prstDash val="solid"/>
            <a:round/>
            <a:headEnd len="sm" w="sm" type="none"/>
            <a:tailEnd len="sm" w="sm" type="none"/>
          </a:ln>
        </p:spPr>
      </p:pic>
      <p:pic>
        <p:nvPicPr>
          <p:cNvPr id="506" name="Google Shape;506;p53"/>
          <p:cNvPicPr preferRelativeResize="0"/>
          <p:nvPr/>
        </p:nvPicPr>
        <p:blipFill>
          <a:blip r:embed="rId4">
            <a:alphaModFix/>
          </a:blip>
          <a:stretch>
            <a:fillRect/>
          </a:stretch>
        </p:blipFill>
        <p:spPr>
          <a:xfrm>
            <a:off x="5748136" y="1023300"/>
            <a:ext cx="1527765" cy="1480550"/>
          </a:xfrm>
          <a:prstGeom prst="rect">
            <a:avLst/>
          </a:prstGeom>
          <a:noFill/>
          <a:ln cap="flat" cmpd="sng" w="19050">
            <a:solidFill>
              <a:schemeClr val="accent1"/>
            </a:solidFill>
            <a:prstDash val="solid"/>
            <a:round/>
            <a:headEnd len="sm" w="sm" type="none"/>
            <a:tailEnd len="sm" w="sm" type="none"/>
          </a:ln>
        </p:spPr>
      </p:pic>
      <p:pic>
        <p:nvPicPr>
          <p:cNvPr id="507" name="Google Shape;507;p53"/>
          <p:cNvPicPr preferRelativeResize="0"/>
          <p:nvPr/>
        </p:nvPicPr>
        <p:blipFill>
          <a:blip r:embed="rId5">
            <a:alphaModFix/>
          </a:blip>
          <a:stretch>
            <a:fillRect/>
          </a:stretch>
        </p:blipFill>
        <p:spPr>
          <a:xfrm>
            <a:off x="4294875" y="1023300"/>
            <a:ext cx="1323979" cy="1480550"/>
          </a:xfrm>
          <a:prstGeom prst="rect">
            <a:avLst/>
          </a:prstGeom>
          <a:noFill/>
          <a:ln cap="flat" cmpd="sng" w="19050">
            <a:solidFill>
              <a:schemeClr val="accent1"/>
            </a:solidFill>
            <a:prstDash val="solid"/>
            <a:round/>
            <a:headEnd len="sm" w="sm" type="none"/>
            <a:tailEnd len="sm" w="sm" type="none"/>
          </a:ln>
        </p:spPr>
      </p:pic>
      <p:sp>
        <p:nvSpPr>
          <p:cNvPr id="508" name="Google Shape;508;p53"/>
          <p:cNvSpPr txBox="1"/>
          <p:nvPr/>
        </p:nvSpPr>
        <p:spPr>
          <a:xfrm>
            <a:off x="247500" y="4562450"/>
            <a:ext cx="3838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Investigations</a:t>
            </a:r>
            <a:endParaRPr b="1" sz="2200">
              <a:highlight>
                <a:schemeClr val="accent5"/>
              </a:highlight>
              <a:latin typeface="Mada"/>
              <a:ea typeface="Mada"/>
              <a:cs typeface="Mada"/>
              <a:sym typeface="Mada"/>
            </a:endParaRPr>
          </a:p>
        </p:txBody>
      </p:sp>
      <p:graphicFrame>
        <p:nvGraphicFramePr>
          <p:cNvPr id="509" name="Google Shape;509;p53"/>
          <p:cNvGraphicFramePr/>
          <p:nvPr/>
        </p:nvGraphicFramePr>
        <p:xfrm>
          <a:off x="260713" y="5098725"/>
          <a:ext cx="3000000" cy="3000000"/>
        </p:xfrm>
        <a:graphic>
          <a:graphicData uri="http://schemas.openxmlformats.org/drawingml/2006/table">
            <a:tbl>
              <a:tblPr>
                <a:noFill/>
                <a:tableStyleId>{FEAD969A-24B1-4A33-995D-BE99DCA06031}</a:tableStyleId>
              </a:tblPr>
              <a:tblGrid>
                <a:gridCol w="1288450"/>
                <a:gridCol w="3159175"/>
              </a:tblGrid>
              <a:tr h="313350">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Muscle Enzymes</a:t>
                      </a:r>
                      <a:endParaRPr b="1" sz="1200">
                        <a:solidFill>
                          <a:srgbClr val="FFFFFF"/>
                        </a:solidFill>
                        <a:latin typeface="Mada"/>
                        <a:ea typeface="Mada"/>
                        <a:cs typeface="Mada"/>
                        <a:sym typeface="Mada"/>
                      </a:endParaRPr>
                    </a:p>
                  </a:txBody>
                  <a:tcPr marT="91425" marB="91425" marR="91425" marL="91425" anchor="ctr">
                    <a:solidFill>
                      <a:schemeClr val="accent1"/>
                    </a:solidFill>
                  </a:tcPr>
                </a:tc>
                <a:tc>
                  <a:txBody>
                    <a:bodyPr/>
                    <a:lstStyle/>
                    <a:p>
                      <a:pPr indent="-162599" lvl="0" marL="208799" rtl="0" algn="l">
                        <a:spcBef>
                          <a:spcPts val="0"/>
                        </a:spcBef>
                        <a:spcAft>
                          <a:spcPts val="0"/>
                        </a:spcAft>
                        <a:buClr>
                          <a:schemeClr val="dk1"/>
                        </a:buClr>
                        <a:buSzPts val="1200"/>
                        <a:buFont typeface="Mada Medium"/>
                        <a:buChar char="●"/>
                      </a:pPr>
                      <a:r>
                        <a:rPr b="1" lang="ar" sz="1200">
                          <a:solidFill>
                            <a:srgbClr val="6AA84F"/>
                          </a:solidFill>
                          <a:latin typeface="Mada"/>
                          <a:ea typeface="Mada"/>
                          <a:cs typeface="Mada"/>
                          <a:sym typeface="Mada"/>
                        </a:rPr>
                        <a:t>Serum </a:t>
                      </a:r>
                      <a:r>
                        <a:rPr b="1" lang="ar" sz="1200">
                          <a:solidFill>
                            <a:srgbClr val="CC0000"/>
                          </a:solidFill>
                          <a:latin typeface="Mada"/>
                          <a:ea typeface="Mada"/>
                          <a:cs typeface="Mada"/>
                          <a:sym typeface="Mada"/>
                        </a:rPr>
                        <a:t>Creatinine Kinase</a:t>
                      </a:r>
                      <a:endParaRPr sz="1200">
                        <a:latin typeface="Mada Medium"/>
                        <a:ea typeface="Mada Medium"/>
                        <a:cs typeface="Mada Medium"/>
                        <a:sym typeface="Mada Medium"/>
                      </a:endParaRPr>
                    </a:p>
                  </a:txBody>
                  <a:tcPr marT="91425" marB="91425" marR="91425" marL="91425"/>
                </a:tc>
              </a:tr>
              <a:tr h="1832875">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Other investigations</a:t>
                      </a:r>
                      <a:endParaRPr/>
                    </a:p>
                  </a:txBody>
                  <a:tcPr marT="91425" marB="91425" marR="91425" marL="91425" anchor="ctr">
                    <a:solidFill>
                      <a:schemeClr val="accent1"/>
                    </a:solidFill>
                  </a:tcPr>
                </a:tc>
                <a:tc>
                  <a:txBody>
                    <a:bodyPr/>
                    <a:lstStyle/>
                    <a:p>
                      <a:pPr indent="-162599" lvl="0" marL="208799"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MRI:</a:t>
                      </a:r>
                      <a:r>
                        <a:rPr lang="ar" sz="1200">
                          <a:solidFill>
                            <a:schemeClr val="dk1"/>
                          </a:solidFill>
                          <a:latin typeface="Mada"/>
                          <a:ea typeface="Mada"/>
                          <a:cs typeface="Mada"/>
                          <a:sym typeface="Mada"/>
                        </a:rPr>
                        <a:t> Shows pattern of muscle involvement and features of inflammation, Can’t identify the exact etiology </a:t>
                      </a:r>
                      <a:endParaRPr sz="1200">
                        <a:solidFill>
                          <a:schemeClr val="dk1"/>
                        </a:solidFill>
                        <a:latin typeface="Mada"/>
                        <a:ea typeface="Mada"/>
                        <a:cs typeface="Mada"/>
                        <a:sym typeface="Mada"/>
                      </a:endParaRPr>
                    </a:p>
                    <a:p>
                      <a:pPr indent="-162599" lvl="0" marL="208799" rtl="0" algn="l">
                        <a:spcBef>
                          <a:spcPts val="0"/>
                        </a:spcBef>
                        <a:spcAft>
                          <a:spcPts val="0"/>
                        </a:spcAft>
                        <a:buClr>
                          <a:schemeClr val="dk1"/>
                        </a:buClr>
                        <a:buSzPts val="1200"/>
                        <a:buFont typeface="Mada Medium"/>
                        <a:buChar char="●"/>
                      </a:pPr>
                      <a:r>
                        <a:rPr b="1" lang="ar" sz="1200">
                          <a:solidFill>
                            <a:schemeClr val="dk1"/>
                          </a:solidFill>
                          <a:latin typeface="Mada"/>
                          <a:ea typeface="Mada"/>
                          <a:cs typeface="Mada"/>
                          <a:sym typeface="Mada"/>
                        </a:rPr>
                        <a:t>Muscle biopsy:</a:t>
                      </a:r>
                      <a:r>
                        <a:rPr lang="ar" sz="1200">
                          <a:solidFill>
                            <a:schemeClr val="dk1"/>
                          </a:solidFill>
                          <a:latin typeface="Mada"/>
                          <a:ea typeface="Mada"/>
                          <a:cs typeface="Mada"/>
                          <a:sym typeface="Mada"/>
                        </a:rPr>
                        <a:t> Essential for the diagnosis of inflammatory myopathies </a:t>
                      </a:r>
                      <a:endParaRPr sz="1200">
                        <a:solidFill>
                          <a:schemeClr val="dk1"/>
                        </a:solidFill>
                        <a:latin typeface="Mada"/>
                        <a:ea typeface="Mada"/>
                        <a:cs typeface="Mada"/>
                        <a:sym typeface="Mada"/>
                      </a:endParaRPr>
                    </a:p>
                    <a:p>
                      <a:pPr indent="-162599" lvl="0" marL="208799" rtl="0" algn="l">
                        <a:spcBef>
                          <a:spcPts val="0"/>
                        </a:spcBef>
                        <a:spcAft>
                          <a:spcPts val="0"/>
                        </a:spcAft>
                        <a:buClr>
                          <a:schemeClr val="dk1"/>
                        </a:buClr>
                        <a:buSzPts val="1200"/>
                        <a:buFont typeface="Mada Medium"/>
                        <a:buChar char="●"/>
                      </a:pPr>
                      <a:r>
                        <a:rPr b="1" lang="ar" sz="1200">
                          <a:solidFill>
                            <a:schemeClr val="dk1"/>
                          </a:solidFill>
                          <a:latin typeface="Mada"/>
                          <a:ea typeface="Mada"/>
                          <a:cs typeface="Mada"/>
                          <a:sym typeface="Mada"/>
                        </a:rPr>
                        <a:t>Genetic testing: </a:t>
                      </a:r>
                      <a:r>
                        <a:rPr lang="ar" sz="1200">
                          <a:solidFill>
                            <a:schemeClr val="dk1"/>
                          </a:solidFill>
                          <a:latin typeface="Mada"/>
                          <a:ea typeface="Mada"/>
                          <a:cs typeface="Mada"/>
                          <a:sym typeface="Mada"/>
                        </a:rPr>
                        <a:t>for specific syndromes</a:t>
                      </a:r>
                      <a:endParaRPr sz="1200">
                        <a:solidFill>
                          <a:schemeClr val="dk1"/>
                        </a:solidFill>
                        <a:latin typeface="Mada"/>
                        <a:ea typeface="Mada"/>
                        <a:cs typeface="Mada"/>
                        <a:sym typeface="Mada"/>
                      </a:endParaRPr>
                    </a:p>
                    <a:p>
                      <a:pPr indent="-162599" lvl="0" marL="208799"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ELECTROMYOGRAPHY (</a:t>
                      </a:r>
                      <a:r>
                        <a:rPr b="1" lang="ar" sz="1200">
                          <a:solidFill>
                            <a:schemeClr val="dk1"/>
                          </a:solidFill>
                          <a:latin typeface="Mada"/>
                          <a:ea typeface="Mada"/>
                          <a:cs typeface="Mada"/>
                          <a:sym typeface="Mada"/>
                        </a:rPr>
                        <a:t>EMG</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162600" lvl="1" marL="4500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Normally we see motor unit potential</a:t>
                      </a:r>
                      <a:endParaRPr sz="1200">
                        <a:solidFill>
                          <a:srgbClr val="6AA84F"/>
                        </a:solidFill>
                        <a:latin typeface="Mada"/>
                        <a:ea typeface="Mada"/>
                        <a:cs typeface="Mada"/>
                        <a:sym typeface="Mada"/>
                      </a:endParaRPr>
                    </a:p>
                    <a:p>
                      <a:pPr indent="-162600" lvl="1" marL="4500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Small units with early recruitment</a:t>
                      </a:r>
                      <a:endParaRPr sz="1200">
                        <a:solidFill>
                          <a:schemeClr val="dk1"/>
                        </a:solidFill>
                        <a:latin typeface="Mada"/>
                        <a:ea typeface="Mada"/>
                        <a:cs typeface="Mada"/>
                        <a:sym typeface="Mada"/>
                      </a:endParaRPr>
                    </a:p>
                    <a:p>
                      <a:pPr indent="-162600" lvl="1" marL="4500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May see and hear myotonic discharges</a:t>
                      </a:r>
                      <a:endParaRPr sz="1200">
                        <a:solidFill>
                          <a:schemeClr val="dk1"/>
                        </a:solidFill>
                        <a:latin typeface="Mada"/>
                        <a:ea typeface="Mada"/>
                        <a:cs typeface="Mada"/>
                        <a:sym typeface="Mada"/>
                      </a:endParaRPr>
                    </a:p>
                    <a:p>
                      <a:pPr indent="-162599" lvl="0" marL="208799"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NERVE CONDUCTION STUDIES (</a:t>
                      </a:r>
                      <a:r>
                        <a:rPr b="1" lang="ar" sz="1200">
                          <a:solidFill>
                            <a:schemeClr val="dk1"/>
                          </a:solidFill>
                          <a:latin typeface="Mada"/>
                          <a:ea typeface="Mada"/>
                          <a:cs typeface="Mada"/>
                          <a:sym typeface="Mada"/>
                        </a:rPr>
                        <a:t>NCS</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txBody>
                  <a:tcPr marT="91425" marB="91425" marR="91425" marL="91425"/>
                </a:tc>
              </a:tr>
            </a:tbl>
          </a:graphicData>
        </a:graphic>
      </p:graphicFrame>
      <p:pic>
        <p:nvPicPr>
          <p:cNvPr id="510" name="Google Shape;510;p53"/>
          <p:cNvPicPr preferRelativeResize="0"/>
          <p:nvPr/>
        </p:nvPicPr>
        <p:blipFill>
          <a:blip r:embed="rId6">
            <a:alphaModFix/>
          </a:blip>
          <a:stretch>
            <a:fillRect/>
          </a:stretch>
        </p:blipFill>
        <p:spPr>
          <a:xfrm>
            <a:off x="3930625" y="7885020"/>
            <a:ext cx="3476975" cy="2557296"/>
          </a:xfrm>
          <a:prstGeom prst="rect">
            <a:avLst/>
          </a:prstGeom>
          <a:noFill/>
          <a:ln>
            <a:noFill/>
          </a:ln>
        </p:spPr>
      </p:pic>
      <p:graphicFrame>
        <p:nvGraphicFramePr>
          <p:cNvPr id="511" name="Google Shape;511;p53"/>
          <p:cNvGraphicFramePr/>
          <p:nvPr/>
        </p:nvGraphicFramePr>
        <p:xfrm>
          <a:off x="10043725" y="4157250"/>
          <a:ext cx="3000000" cy="3000000"/>
        </p:xfrm>
        <a:graphic>
          <a:graphicData uri="http://schemas.openxmlformats.org/drawingml/2006/table">
            <a:tbl>
              <a:tblPr>
                <a:noFill/>
                <a:tableStyleId>{FEAD969A-24B1-4A33-995D-BE99DCA06031}</a:tableStyleId>
              </a:tblPr>
              <a:tblGrid>
                <a:gridCol w="1251425"/>
                <a:gridCol w="1303575"/>
              </a:tblGrid>
              <a:tr h="237875">
                <a:tc>
                  <a:txBody>
                    <a:bodyPr/>
                    <a:lstStyle/>
                    <a:p>
                      <a:pPr indent="0" lvl="0" marL="0" rtl="0" algn="ctr">
                        <a:spcBef>
                          <a:spcPts val="0"/>
                        </a:spcBef>
                        <a:spcAft>
                          <a:spcPts val="0"/>
                        </a:spcAft>
                        <a:buNone/>
                      </a:pPr>
                      <a:r>
                        <a:rPr b="1" lang="ar" sz="1100">
                          <a:solidFill>
                            <a:srgbClr val="FFFFFF"/>
                          </a:solidFill>
                          <a:latin typeface="Mada"/>
                          <a:ea typeface="Mada"/>
                          <a:cs typeface="Mada"/>
                          <a:sym typeface="Mada"/>
                        </a:rPr>
                        <a:t>Acute</a:t>
                      </a:r>
                      <a:r>
                        <a:rPr b="1" lang="ar" sz="1100">
                          <a:solidFill>
                            <a:srgbClr val="FFFFFF"/>
                          </a:solidFill>
                          <a:latin typeface="Mada"/>
                          <a:ea typeface="Mada"/>
                          <a:cs typeface="Mada"/>
                          <a:sym typeface="Mada"/>
                        </a:rPr>
                        <a:t>/subacute</a:t>
                      </a:r>
                      <a:endParaRPr b="1" sz="11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0" lvl="0" marL="0" rtl="0" algn="ctr">
                        <a:spcBef>
                          <a:spcPts val="0"/>
                        </a:spcBef>
                        <a:spcAft>
                          <a:spcPts val="0"/>
                        </a:spcAft>
                        <a:buNone/>
                      </a:pPr>
                      <a:r>
                        <a:rPr b="1" lang="ar" sz="1100">
                          <a:solidFill>
                            <a:srgbClr val="FFFFFF"/>
                          </a:solidFill>
                          <a:latin typeface="Mada"/>
                          <a:ea typeface="Mada"/>
                          <a:cs typeface="Mada"/>
                          <a:sym typeface="Mada"/>
                        </a:rPr>
                        <a:t>chronic</a:t>
                      </a:r>
                      <a:endParaRPr b="1" sz="1100">
                        <a:solidFill>
                          <a:srgbClr val="FFFFFF"/>
                        </a:solidFill>
                        <a:latin typeface="Mada"/>
                        <a:ea typeface="Mada"/>
                        <a:cs typeface="Mada"/>
                        <a:sym typeface="Mada"/>
                      </a:endParaRPr>
                    </a:p>
                  </a:txBody>
                  <a:tcPr marT="91425" marB="91425" marR="91425" marL="91425" anchor="ctr">
                    <a:solidFill>
                      <a:schemeClr val="accent2"/>
                    </a:solidFill>
                  </a:tcPr>
                </a:tc>
              </a:tr>
              <a:tr h="237875">
                <a:tc>
                  <a:txBody>
                    <a:bodyPr/>
                    <a:lstStyle/>
                    <a:p>
                      <a:pPr indent="0" lvl="0" marL="0" rtl="0" algn="ctr">
                        <a:spcBef>
                          <a:spcPts val="0"/>
                        </a:spcBef>
                        <a:spcAft>
                          <a:spcPts val="0"/>
                        </a:spcAft>
                        <a:buNone/>
                      </a:pPr>
                      <a:r>
                        <a:rPr lang="ar" sz="1100">
                          <a:latin typeface="Mada"/>
                          <a:ea typeface="Mada"/>
                          <a:cs typeface="Mada"/>
                          <a:sym typeface="Mada"/>
                        </a:rPr>
                        <a:t>CK</a:t>
                      </a:r>
                      <a:endParaRPr sz="11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ar" sz="1100">
                          <a:latin typeface="Mada"/>
                          <a:ea typeface="Mada"/>
                          <a:cs typeface="Mada"/>
                          <a:sym typeface="Mada"/>
                        </a:rPr>
                        <a:t>CK</a:t>
                      </a:r>
                      <a:endParaRPr sz="1100">
                        <a:latin typeface="Mada"/>
                        <a:ea typeface="Mada"/>
                        <a:cs typeface="Mada"/>
                        <a:sym typeface="Mada"/>
                      </a:endParaRPr>
                    </a:p>
                  </a:txBody>
                  <a:tcPr marT="91425" marB="91425" marR="91425" marL="91425" anchor="ctr"/>
                </a:tc>
              </a:tr>
              <a:tr h="237875">
                <a:tc>
                  <a:txBody>
                    <a:bodyPr/>
                    <a:lstStyle/>
                    <a:p>
                      <a:pPr indent="0" lvl="0" marL="0" rtl="0" algn="ctr">
                        <a:spcBef>
                          <a:spcPts val="0"/>
                        </a:spcBef>
                        <a:spcAft>
                          <a:spcPts val="0"/>
                        </a:spcAft>
                        <a:buNone/>
                      </a:pPr>
                      <a:r>
                        <a:rPr lang="ar" sz="1100">
                          <a:latin typeface="Mada"/>
                          <a:ea typeface="Mada"/>
                          <a:cs typeface="Mada"/>
                          <a:sym typeface="Mada"/>
                        </a:rPr>
                        <a:t>TSH/PTH</a:t>
                      </a:r>
                      <a:endParaRPr sz="11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ar" sz="1100">
                          <a:latin typeface="Mada"/>
                          <a:ea typeface="Mada"/>
                          <a:cs typeface="Mada"/>
                          <a:sym typeface="Mada"/>
                        </a:rPr>
                        <a:t>TSH/PTH</a:t>
                      </a:r>
                      <a:endParaRPr sz="1100">
                        <a:latin typeface="Mada"/>
                        <a:ea typeface="Mada"/>
                        <a:cs typeface="Mada"/>
                        <a:sym typeface="Mada"/>
                      </a:endParaRPr>
                    </a:p>
                  </a:txBody>
                  <a:tcPr marT="91425" marB="91425" marR="91425" marL="91425" anchor="ctr"/>
                </a:tc>
              </a:tr>
              <a:tr h="237875">
                <a:tc>
                  <a:txBody>
                    <a:bodyPr/>
                    <a:lstStyle/>
                    <a:p>
                      <a:pPr indent="0" lvl="0" marL="0" rtl="0" algn="ctr">
                        <a:spcBef>
                          <a:spcPts val="0"/>
                        </a:spcBef>
                        <a:spcAft>
                          <a:spcPts val="0"/>
                        </a:spcAft>
                        <a:buNone/>
                      </a:pPr>
                      <a:r>
                        <a:rPr lang="ar" sz="1100">
                          <a:latin typeface="Mada"/>
                          <a:ea typeface="Mada"/>
                          <a:cs typeface="Mada"/>
                          <a:sym typeface="Mada"/>
                        </a:rPr>
                        <a:t>EMG</a:t>
                      </a:r>
                      <a:endParaRPr sz="11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ar" sz="1100">
                          <a:latin typeface="Mada"/>
                          <a:ea typeface="Mada"/>
                          <a:cs typeface="Mada"/>
                          <a:sym typeface="Mada"/>
                        </a:rPr>
                        <a:t>EMG</a:t>
                      </a:r>
                      <a:endParaRPr sz="1100">
                        <a:latin typeface="Mada"/>
                        <a:ea typeface="Mada"/>
                        <a:cs typeface="Mada"/>
                        <a:sym typeface="Mada"/>
                      </a:endParaRPr>
                    </a:p>
                  </a:txBody>
                  <a:tcPr marT="91425" marB="91425" marR="91425" marL="91425" anchor="ctr"/>
                </a:tc>
              </a:tr>
              <a:tr h="352975">
                <a:tc>
                  <a:txBody>
                    <a:bodyPr/>
                    <a:lstStyle/>
                    <a:p>
                      <a:pPr indent="0" lvl="0" marL="0" rtl="0" algn="ctr">
                        <a:spcBef>
                          <a:spcPts val="0"/>
                        </a:spcBef>
                        <a:spcAft>
                          <a:spcPts val="0"/>
                        </a:spcAft>
                        <a:buNone/>
                      </a:pPr>
                      <a:r>
                        <a:rPr lang="ar" sz="1100">
                          <a:latin typeface="Mada"/>
                          <a:ea typeface="Mada"/>
                          <a:cs typeface="Mada"/>
                          <a:sym typeface="Mada"/>
                        </a:rPr>
                        <a:t>HMGCR</a:t>
                      </a:r>
                      <a:endParaRPr sz="11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ar" sz="1100">
                          <a:latin typeface="Mada"/>
                          <a:ea typeface="Mada"/>
                          <a:cs typeface="Mada"/>
                          <a:sym typeface="Mada"/>
                        </a:rPr>
                        <a:t>Genetic versus muscle biopsy</a:t>
                      </a:r>
                      <a:endParaRPr sz="1100">
                        <a:latin typeface="Mada"/>
                        <a:ea typeface="Mada"/>
                        <a:cs typeface="Mada"/>
                        <a:sym typeface="Mada"/>
                      </a:endParaRPr>
                    </a:p>
                  </a:txBody>
                  <a:tcPr marT="91425" marB="91425" marR="91425" marL="91425" anchor="ctr"/>
                </a:tc>
              </a:tr>
              <a:tr h="352975">
                <a:tc>
                  <a:txBody>
                    <a:bodyPr/>
                    <a:lstStyle/>
                    <a:p>
                      <a:pPr indent="0" lvl="0" marL="0" rtl="0" algn="ctr">
                        <a:spcBef>
                          <a:spcPts val="0"/>
                        </a:spcBef>
                        <a:spcAft>
                          <a:spcPts val="0"/>
                        </a:spcAft>
                        <a:buNone/>
                      </a:pPr>
                      <a:r>
                        <a:rPr lang="ar" sz="1100">
                          <a:latin typeface="Mada"/>
                          <a:ea typeface="Mada"/>
                          <a:cs typeface="Mada"/>
                          <a:sym typeface="Mada"/>
                        </a:rPr>
                        <a:t>Myositis panel</a:t>
                      </a:r>
                      <a:endParaRPr sz="11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ar" sz="1100">
                          <a:latin typeface="Mada"/>
                          <a:ea typeface="Mada"/>
                          <a:cs typeface="Mada"/>
                          <a:sym typeface="Mada"/>
                        </a:rPr>
                        <a:t>Acid alpha glucosidase</a:t>
                      </a:r>
                      <a:endParaRPr sz="1100">
                        <a:latin typeface="Mada"/>
                        <a:ea typeface="Mada"/>
                        <a:cs typeface="Mada"/>
                        <a:sym typeface="Mada"/>
                      </a:endParaRPr>
                    </a:p>
                  </a:txBody>
                  <a:tcPr marT="91425" marB="91425" marR="91425" marL="91425" anchor="ctr"/>
                </a:tc>
              </a:tr>
              <a:tr h="352975">
                <a:tc>
                  <a:txBody>
                    <a:bodyPr/>
                    <a:lstStyle/>
                    <a:p>
                      <a:pPr indent="0" lvl="0" marL="0" rtl="0" algn="ctr">
                        <a:spcBef>
                          <a:spcPts val="0"/>
                        </a:spcBef>
                        <a:spcAft>
                          <a:spcPts val="0"/>
                        </a:spcAft>
                        <a:buNone/>
                      </a:pPr>
                      <a:r>
                        <a:rPr lang="ar" sz="1100">
                          <a:solidFill>
                            <a:srgbClr val="CC0000"/>
                          </a:solidFill>
                          <a:latin typeface="Mada"/>
                          <a:ea typeface="Mada"/>
                          <a:cs typeface="Mada"/>
                          <a:sym typeface="Mada"/>
                        </a:rPr>
                        <a:t>Cardiac and respiratory screen</a:t>
                      </a:r>
                      <a:endParaRPr sz="1100">
                        <a:solidFill>
                          <a:srgbClr val="CC0000"/>
                        </a:solidFill>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ar" sz="1100">
                          <a:solidFill>
                            <a:srgbClr val="CC0000"/>
                          </a:solidFill>
                          <a:latin typeface="Mada"/>
                          <a:ea typeface="Mada"/>
                          <a:cs typeface="Mada"/>
                          <a:sym typeface="Mada"/>
                        </a:rPr>
                        <a:t>Cardiac and respiratory screen</a:t>
                      </a:r>
                      <a:endParaRPr sz="1100">
                        <a:solidFill>
                          <a:srgbClr val="CC0000"/>
                        </a:solidFill>
                        <a:latin typeface="Mada"/>
                        <a:ea typeface="Mada"/>
                        <a:cs typeface="Mada"/>
                        <a:sym typeface="Mada"/>
                      </a:endParaRPr>
                    </a:p>
                  </a:txBody>
                  <a:tcPr marT="91425" marB="91425" marR="91425" marL="91425" anchor="ctr"/>
                </a:tc>
              </a:tr>
              <a:tr h="237875">
                <a:tc>
                  <a:txBody>
                    <a:bodyPr/>
                    <a:lstStyle/>
                    <a:p>
                      <a:pPr indent="0" lvl="0" marL="0" rtl="0" algn="ctr">
                        <a:spcBef>
                          <a:spcPts val="0"/>
                        </a:spcBef>
                        <a:spcAft>
                          <a:spcPts val="0"/>
                        </a:spcAft>
                        <a:buNone/>
                      </a:pPr>
                      <a:r>
                        <a:t/>
                      </a:r>
                      <a:endParaRPr sz="11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ar" sz="1100">
                          <a:latin typeface="Mada"/>
                          <a:ea typeface="Mada"/>
                          <a:cs typeface="Mada"/>
                          <a:sym typeface="Mada"/>
                        </a:rPr>
                        <a:t>ALP</a:t>
                      </a:r>
                      <a:endParaRPr sz="1100">
                        <a:latin typeface="Mada"/>
                        <a:ea typeface="Mada"/>
                        <a:cs typeface="Mada"/>
                        <a:sym typeface="Mada"/>
                      </a:endParaRPr>
                    </a:p>
                  </a:txBody>
                  <a:tcPr marT="91425" marB="91425" marR="91425" marL="91425" anchor="ctr"/>
                </a:tc>
              </a:tr>
            </a:tbl>
          </a:graphicData>
        </a:graphic>
      </p:graphicFrame>
      <p:sp>
        <p:nvSpPr>
          <p:cNvPr id="512" name="Google Shape;512;p53"/>
          <p:cNvSpPr/>
          <p:nvPr/>
        </p:nvSpPr>
        <p:spPr>
          <a:xfrm>
            <a:off x="5631880" y="2624200"/>
            <a:ext cx="1699500" cy="1480500"/>
          </a:xfrm>
          <a:prstGeom prst="rect">
            <a:avLst/>
          </a:prstGeom>
          <a:noFill/>
          <a:ln cap="flat" cmpd="sng" w="9525">
            <a:solidFill>
              <a:srgbClr val="543948"/>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6AA84F"/>
                </a:solidFill>
                <a:latin typeface="Mada"/>
                <a:ea typeface="Mada"/>
                <a:cs typeface="Mada"/>
                <a:sym typeface="Mada"/>
              </a:rPr>
              <a:t>Myopathic facies:</a:t>
            </a:r>
            <a:endParaRPr b="1" sz="1200">
              <a:solidFill>
                <a:srgbClr val="6AA84F"/>
              </a:solidFill>
              <a:latin typeface="Mada"/>
              <a:ea typeface="Mada"/>
              <a:cs typeface="Mada"/>
              <a:sym typeface="Mada"/>
            </a:endParaRPr>
          </a:p>
          <a:p>
            <a:pPr indent="0" lvl="0" marL="0" rtl="0" algn="ctr">
              <a:spcBef>
                <a:spcPts val="0"/>
              </a:spcBef>
              <a:spcAft>
                <a:spcPts val="0"/>
              </a:spcAft>
              <a:buNone/>
            </a:pPr>
            <a:r>
              <a:rPr lang="ar" sz="1100">
                <a:solidFill>
                  <a:srgbClr val="6AA84F"/>
                </a:solidFill>
                <a:latin typeface="Mada"/>
                <a:ea typeface="Mada"/>
                <a:cs typeface="Mada"/>
                <a:sym typeface="Mada"/>
              </a:rPr>
              <a:t>- </a:t>
            </a:r>
            <a:r>
              <a:rPr lang="ar" sz="1100">
                <a:solidFill>
                  <a:srgbClr val="6AA84F"/>
                </a:solidFill>
                <a:latin typeface="Mada"/>
                <a:ea typeface="Mada"/>
                <a:cs typeface="Mada"/>
                <a:sym typeface="Mada"/>
              </a:rPr>
              <a:t>flattening of frontalis muscle, ptosis in both eyes, tented mouth (due to weakness of the facial muscles)</a:t>
            </a:r>
            <a:endParaRPr sz="1100">
              <a:solidFill>
                <a:srgbClr val="6AA84F"/>
              </a:solidFill>
              <a:latin typeface="Mada"/>
              <a:ea typeface="Mada"/>
              <a:cs typeface="Mada"/>
              <a:sym typeface="Mada"/>
            </a:endParaRPr>
          </a:p>
          <a:p>
            <a:pPr indent="0" lvl="0" marL="0" rtl="0" algn="ctr">
              <a:spcBef>
                <a:spcPts val="0"/>
              </a:spcBef>
              <a:spcAft>
                <a:spcPts val="0"/>
              </a:spcAft>
              <a:buNone/>
            </a:pPr>
            <a:r>
              <a:rPr lang="ar" sz="1100">
                <a:solidFill>
                  <a:srgbClr val="6AA84F"/>
                </a:solidFill>
                <a:latin typeface="Mada"/>
                <a:ea typeface="Mada"/>
                <a:cs typeface="Mada"/>
                <a:sym typeface="Mada"/>
              </a:rPr>
              <a:t>- it indicates chronic long standing myopathy</a:t>
            </a:r>
            <a:endParaRPr sz="1100">
              <a:solidFill>
                <a:srgbClr val="6AA84F"/>
              </a:solidFill>
              <a:latin typeface="Mada"/>
              <a:ea typeface="Mada"/>
              <a:cs typeface="Mada"/>
              <a:sym typeface="Mada"/>
            </a:endParaRPr>
          </a:p>
        </p:txBody>
      </p:sp>
      <p:pic>
        <p:nvPicPr>
          <p:cNvPr id="513" name="Google Shape;513;p53"/>
          <p:cNvPicPr preferRelativeResize="0"/>
          <p:nvPr/>
        </p:nvPicPr>
        <p:blipFill>
          <a:blip r:embed="rId7">
            <a:alphaModFix/>
          </a:blip>
          <a:stretch>
            <a:fillRect/>
          </a:stretch>
        </p:blipFill>
        <p:spPr>
          <a:xfrm>
            <a:off x="4935625" y="4233450"/>
            <a:ext cx="2323175" cy="2831450"/>
          </a:xfrm>
          <a:prstGeom prst="rect">
            <a:avLst/>
          </a:prstGeom>
          <a:noFill/>
          <a:ln>
            <a:noFill/>
          </a:ln>
        </p:spPr>
      </p:pic>
      <p:sp>
        <p:nvSpPr>
          <p:cNvPr id="514" name="Google Shape;514;p53"/>
          <p:cNvSpPr txBox="1"/>
          <p:nvPr/>
        </p:nvSpPr>
        <p:spPr>
          <a:xfrm>
            <a:off x="4964600" y="7064900"/>
            <a:ext cx="2244600" cy="600300"/>
          </a:xfrm>
          <a:prstGeom prst="rect">
            <a:avLst/>
          </a:prstGeom>
          <a:noFill/>
          <a:ln cap="flat" cmpd="sng" w="9525">
            <a:solidFill>
              <a:srgbClr val="6AA84F"/>
            </a:solidFill>
            <a:prstDash val="lg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ar" sz="900">
                <a:solidFill>
                  <a:srgbClr val="6AA84F"/>
                </a:solidFill>
                <a:latin typeface="Mada"/>
                <a:ea typeface="Mada"/>
                <a:cs typeface="Mada"/>
                <a:sym typeface="Mada"/>
              </a:rPr>
              <a:t>For acute, you want to </a:t>
            </a:r>
            <a:r>
              <a:rPr lang="ar" sz="900">
                <a:solidFill>
                  <a:srgbClr val="6AA84F"/>
                </a:solidFill>
                <a:latin typeface="Mada"/>
                <a:ea typeface="Mada"/>
                <a:cs typeface="Mada"/>
                <a:sym typeface="Mada"/>
              </a:rPr>
              <a:t>rule out</a:t>
            </a:r>
            <a:r>
              <a:rPr lang="ar" sz="900">
                <a:solidFill>
                  <a:srgbClr val="6AA84F"/>
                </a:solidFill>
                <a:latin typeface="Mada"/>
                <a:ea typeface="Mada"/>
                <a:cs typeface="Mada"/>
                <a:sym typeface="Mada"/>
              </a:rPr>
              <a:t> the immune disorders. So, do immune myositis panel and HMGCR.</a:t>
            </a:r>
            <a:endParaRPr sz="900">
              <a:solidFill>
                <a:srgbClr val="6AA84F"/>
              </a:solidFill>
              <a:latin typeface="Mada"/>
              <a:ea typeface="Mada"/>
              <a:cs typeface="Mada"/>
              <a:sym typeface="Mad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54"/>
          <p:cNvSpPr txBox="1"/>
          <p:nvPr/>
        </p:nvSpPr>
        <p:spPr>
          <a:xfrm>
            <a:off x="571425" y="6881550"/>
            <a:ext cx="2610000" cy="1200900"/>
          </a:xfrm>
          <a:prstGeom prst="rect">
            <a:avLst/>
          </a:prstGeom>
          <a:noFill/>
          <a:ln cap="flat" cmpd="sng" w="19050">
            <a:solidFill>
              <a:srgbClr val="000000"/>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t/>
            </a:r>
            <a:endParaRPr b="1" sz="1200">
              <a:solidFill>
                <a:srgbClr val="CC0000"/>
              </a:solidFill>
              <a:highlight>
                <a:srgbClr val="DBC3D0"/>
              </a:highlight>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Erythematous rash covering the upper arms and shoulders or a V-shaped rash affecting sun-exposed surfaces on the upper chest. </a:t>
            </a:r>
            <a:endParaRPr sz="1200">
              <a:latin typeface="Mada Medium"/>
              <a:ea typeface="Mada Medium"/>
              <a:cs typeface="Mada Medium"/>
              <a:sym typeface="Mada Medium"/>
            </a:endParaRPr>
          </a:p>
        </p:txBody>
      </p:sp>
      <p:sp>
        <p:nvSpPr>
          <p:cNvPr id="520" name="Google Shape;520;p54"/>
          <p:cNvSpPr txBox="1"/>
          <p:nvPr/>
        </p:nvSpPr>
        <p:spPr>
          <a:xfrm>
            <a:off x="3515400" y="4541150"/>
            <a:ext cx="3591000" cy="997500"/>
          </a:xfrm>
          <a:prstGeom prst="rect">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t/>
            </a:r>
            <a:endParaRPr b="1" sz="1200">
              <a:solidFill>
                <a:srgbClr val="CC0000"/>
              </a:solidFill>
              <a:highlight>
                <a:srgbClr val="DBC3D0"/>
              </a:highlight>
              <a:latin typeface="Mada"/>
              <a:ea typeface="Mada"/>
              <a:cs typeface="Mada"/>
              <a:sym typeface="Mada"/>
            </a:endParaRPr>
          </a:p>
          <a:p>
            <a:pPr indent="0" lvl="0" marL="0" rtl="0" algn="just">
              <a:spcBef>
                <a:spcPts val="0"/>
              </a:spcBef>
              <a:spcAft>
                <a:spcPts val="0"/>
              </a:spcAft>
              <a:buNone/>
            </a:pPr>
            <a:r>
              <a:t/>
            </a:r>
            <a:endParaRPr b="1" sz="1200">
              <a:solidFill>
                <a:srgbClr val="CC0000"/>
              </a:solidFill>
              <a:highlight>
                <a:srgbClr val="DBC3D0"/>
              </a:highlight>
              <a:latin typeface="Mada"/>
              <a:ea typeface="Mada"/>
              <a:cs typeface="Mada"/>
              <a:sym typeface="Mada"/>
            </a:endParaRPr>
          </a:p>
          <a:p>
            <a:pPr indent="0" lvl="0" marL="0" rtl="0" algn="just">
              <a:spcBef>
                <a:spcPts val="0"/>
              </a:spcBef>
              <a:spcAft>
                <a:spcPts val="0"/>
              </a:spcAft>
              <a:buNone/>
            </a:pPr>
            <a:r>
              <a:rPr b="1" lang="ar" sz="1200">
                <a:solidFill>
                  <a:srgbClr val="CC0000"/>
                </a:solidFill>
                <a:latin typeface="Mada"/>
                <a:ea typeface="Mada"/>
                <a:cs typeface="Mada"/>
                <a:sym typeface="Mada"/>
              </a:rPr>
              <a:t>- Pathognomonic for DM </a:t>
            </a:r>
            <a:endParaRPr b="1" sz="1200">
              <a:solidFill>
                <a:srgbClr val="CC0000"/>
              </a:solidFill>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a:t>
            </a:r>
            <a:r>
              <a:rPr b="1" lang="ar" sz="1200">
                <a:latin typeface="Mada"/>
                <a:ea typeface="Mada"/>
                <a:cs typeface="Mada"/>
                <a:sym typeface="Mada"/>
              </a:rPr>
              <a:t>Violaceous</a:t>
            </a:r>
            <a:r>
              <a:rPr lang="ar" sz="1200">
                <a:latin typeface="Mada"/>
                <a:ea typeface="Mada"/>
                <a:cs typeface="Mada"/>
                <a:sym typeface="Mada"/>
              </a:rPr>
              <a:t> eruption on the upper eyelids, sometimes associated with </a:t>
            </a:r>
            <a:r>
              <a:rPr b="1" lang="ar" sz="1200">
                <a:solidFill>
                  <a:srgbClr val="CC0000"/>
                </a:solidFill>
                <a:latin typeface="Mada"/>
                <a:ea typeface="Mada"/>
                <a:cs typeface="Mada"/>
                <a:sym typeface="Mada"/>
              </a:rPr>
              <a:t>periorbital edema</a:t>
            </a:r>
            <a:endParaRPr b="1" sz="1200">
              <a:solidFill>
                <a:srgbClr val="CC0000"/>
              </a:solidFill>
              <a:latin typeface="Mada"/>
              <a:ea typeface="Mada"/>
              <a:cs typeface="Mada"/>
              <a:sym typeface="Mada"/>
            </a:endParaRPr>
          </a:p>
        </p:txBody>
      </p:sp>
      <p:sp>
        <p:nvSpPr>
          <p:cNvPr id="521" name="Google Shape;521;p54"/>
          <p:cNvSpPr txBox="1"/>
          <p:nvPr/>
        </p:nvSpPr>
        <p:spPr>
          <a:xfrm>
            <a:off x="571425" y="4541150"/>
            <a:ext cx="2610000" cy="997500"/>
          </a:xfrm>
          <a:prstGeom prst="rect">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t/>
            </a:r>
            <a:endParaRPr b="1" sz="1200">
              <a:solidFill>
                <a:srgbClr val="CC0000"/>
              </a:solidFill>
              <a:highlight>
                <a:srgbClr val="DBC3D0"/>
              </a:highlight>
              <a:latin typeface="Mada"/>
              <a:ea typeface="Mada"/>
              <a:cs typeface="Mada"/>
              <a:sym typeface="Mada"/>
            </a:endParaRPr>
          </a:p>
          <a:p>
            <a:pPr indent="0" lvl="0" marL="0" rtl="0" algn="just">
              <a:spcBef>
                <a:spcPts val="0"/>
              </a:spcBef>
              <a:spcAft>
                <a:spcPts val="0"/>
              </a:spcAft>
              <a:buClr>
                <a:schemeClr val="dk1"/>
              </a:buClr>
              <a:buSzPts val="1100"/>
              <a:buFont typeface="Arial"/>
              <a:buNone/>
            </a:pPr>
            <a:r>
              <a:t/>
            </a:r>
            <a:endParaRPr b="1" sz="1200">
              <a:solidFill>
                <a:srgbClr val="CC0000"/>
              </a:solidFill>
              <a:highlight>
                <a:srgbClr val="DBC3D0"/>
              </a:highlight>
              <a:latin typeface="Mada"/>
              <a:ea typeface="Mada"/>
              <a:cs typeface="Mada"/>
              <a:sym typeface="Mada"/>
            </a:endParaRPr>
          </a:p>
          <a:p>
            <a:pPr indent="0" lvl="0" marL="0" rtl="0" algn="just">
              <a:spcBef>
                <a:spcPts val="0"/>
              </a:spcBef>
              <a:spcAft>
                <a:spcPts val="0"/>
              </a:spcAft>
              <a:buNone/>
            </a:pPr>
            <a:r>
              <a:rPr b="1" lang="ar" sz="1200">
                <a:solidFill>
                  <a:srgbClr val="CC0000"/>
                </a:solidFill>
                <a:latin typeface="Mada"/>
                <a:ea typeface="Mada"/>
                <a:cs typeface="Mada"/>
                <a:sym typeface="Mada"/>
              </a:rPr>
              <a:t>- Pathognomonic for DM </a:t>
            </a:r>
            <a:endParaRPr b="1" sz="1200">
              <a:solidFill>
                <a:srgbClr val="CC0000"/>
              </a:solidFill>
              <a:latin typeface="Mada"/>
              <a:ea typeface="Mada"/>
              <a:cs typeface="Mada"/>
              <a:sym typeface="Mada"/>
            </a:endParaRPr>
          </a:p>
          <a:p>
            <a:pPr indent="0" lvl="0" marL="0" rtl="0" algn="just">
              <a:spcBef>
                <a:spcPts val="0"/>
              </a:spcBef>
              <a:spcAft>
                <a:spcPts val="0"/>
              </a:spcAft>
              <a:buNone/>
            </a:pPr>
            <a:r>
              <a:rPr lang="ar" sz="1200">
                <a:latin typeface="Mada"/>
                <a:ea typeface="Mada"/>
                <a:cs typeface="Mada"/>
                <a:sym typeface="Mada"/>
              </a:rPr>
              <a:t>- Violaceous scaly papules overlying the joints on the dorsal hand</a:t>
            </a:r>
            <a:r>
              <a:rPr lang="ar" sz="1200">
                <a:latin typeface="Mada Medium"/>
                <a:ea typeface="Mada Medium"/>
                <a:cs typeface="Mada Medium"/>
                <a:sym typeface="Mada Medium"/>
              </a:rPr>
              <a:t>. </a:t>
            </a:r>
            <a:endParaRPr sz="1200">
              <a:latin typeface="Mada Medium"/>
              <a:ea typeface="Mada Medium"/>
              <a:cs typeface="Mada Medium"/>
              <a:sym typeface="Mada Medium"/>
            </a:endParaRPr>
          </a:p>
        </p:txBody>
      </p:sp>
      <p:sp>
        <p:nvSpPr>
          <p:cNvPr id="522" name="Google Shape;522;p54"/>
          <p:cNvSpPr txBox="1"/>
          <p:nvPr>
            <p:ph idx="12" type="sldNum"/>
          </p:nvPr>
        </p:nvSpPr>
        <p:spPr>
          <a:xfrm>
            <a:off x="7106400" y="2"/>
            <a:ext cx="453600" cy="562200"/>
          </a:xfrm>
          <a:prstGeom prst="rect">
            <a:avLst/>
          </a:prstGeom>
          <a:solidFill>
            <a:srgbClr val="986782"/>
          </a:solidFill>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523" name="Google Shape;523;p54"/>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Inflammatory Myopathies</a:t>
            </a:r>
            <a:endParaRPr b="1" sz="2600">
              <a:latin typeface="Mada"/>
              <a:ea typeface="Mada"/>
              <a:cs typeface="Mada"/>
              <a:sym typeface="Mada"/>
            </a:endParaRPr>
          </a:p>
        </p:txBody>
      </p:sp>
      <p:sp>
        <p:nvSpPr>
          <p:cNvPr id="524" name="Google Shape;524;p54"/>
          <p:cNvSpPr txBox="1"/>
          <p:nvPr/>
        </p:nvSpPr>
        <p:spPr>
          <a:xfrm>
            <a:off x="247500" y="904850"/>
            <a:ext cx="3838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Dermatomyositis (DM)</a:t>
            </a:r>
            <a:endParaRPr b="1" sz="2200">
              <a:highlight>
                <a:schemeClr val="accent5"/>
              </a:highlight>
              <a:latin typeface="Mada"/>
              <a:ea typeface="Mada"/>
              <a:cs typeface="Mada"/>
              <a:sym typeface="Mada"/>
            </a:endParaRPr>
          </a:p>
        </p:txBody>
      </p:sp>
      <p:sp>
        <p:nvSpPr>
          <p:cNvPr id="525" name="Google Shape;525;p54"/>
          <p:cNvSpPr txBox="1"/>
          <p:nvPr/>
        </p:nvSpPr>
        <p:spPr>
          <a:xfrm>
            <a:off x="171300" y="1241450"/>
            <a:ext cx="7388700" cy="1758000"/>
          </a:xfrm>
          <a:prstGeom prst="rect">
            <a:avLst/>
          </a:prstGeom>
          <a:noFill/>
          <a:ln>
            <a:noFill/>
          </a:ln>
        </p:spPr>
        <p:txBody>
          <a:bodyPr anchorCtr="0" anchor="t" bIns="232875" lIns="232875" spcFirstLastPara="1" rIns="232875" wrap="square" tIns="232875">
            <a:noAutofit/>
          </a:bodyPr>
          <a:lstStyle/>
          <a:p>
            <a:pPr indent="-198600" lvl="0" marL="352799" rtl="0" algn="l">
              <a:spcBef>
                <a:spcPts val="0"/>
              </a:spcBef>
              <a:spcAft>
                <a:spcPts val="0"/>
              </a:spcAft>
              <a:buClr>
                <a:srgbClr val="000000"/>
              </a:buClr>
              <a:buSzPts val="1200"/>
              <a:buFont typeface="Mada"/>
              <a:buChar char="●"/>
            </a:pPr>
            <a:r>
              <a:rPr lang="ar" sz="1200">
                <a:latin typeface="Mada"/>
                <a:ea typeface="Mada"/>
                <a:cs typeface="Mada"/>
                <a:sym typeface="Mada"/>
              </a:rPr>
              <a:t>Idiopathic inflammatory myopathy</a:t>
            </a:r>
            <a:endParaRPr sz="1200">
              <a:latin typeface="Mada"/>
              <a:ea typeface="Mada"/>
              <a:cs typeface="Mada"/>
              <a:sym typeface="Mada"/>
            </a:endParaRPr>
          </a:p>
          <a:p>
            <a:pPr indent="-198600" lvl="0" marL="352799" rtl="0" algn="l">
              <a:spcBef>
                <a:spcPts val="0"/>
              </a:spcBef>
              <a:spcAft>
                <a:spcPts val="0"/>
              </a:spcAft>
              <a:buClr>
                <a:srgbClr val="000000"/>
              </a:buClr>
              <a:buSzPts val="1200"/>
              <a:buFont typeface="Mada"/>
              <a:buChar char="●"/>
            </a:pPr>
            <a:r>
              <a:rPr lang="ar" sz="1200">
                <a:latin typeface="Mada"/>
                <a:ea typeface="Mada"/>
                <a:cs typeface="Mada"/>
                <a:sym typeface="Mada"/>
              </a:rPr>
              <a:t>A form of small vessel vasculitis, affects any age (children &amp; adults) with more incident in females (2:1)</a:t>
            </a:r>
            <a:endParaRPr sz="1200">
              <a:latin typeface="Mada"/>
              <a:ea typeface="Mada"/>
              <a:cs typeface="Mada"/>
              <a:sym typeface="Mada"/>
            </a:endParaRPr>
          </a:p>
          <a:p>
            <a:pPr indent="-198600" lvl="0" marL="352799" rtl="0" algn="l">
              <a:spcBef>
                <a:spcPts val="0"/>
              </a:spcBef>
              <a:spcAft>
                <a:spcPts val="0"/>
              </a:spcAft>
              <a:buSzPts val="1200"/>
              <a:buFont typeface="Mada Medium"/>
              <a:buChar char="●"/>
            </a:pPr>
            <a:r>
              <a:rPr b="1" lang="ar" sz="1200">
                <a:solidFill>
                  <a:srgbClr val="CC0000"/>
                </a:solidFill>
                <a:latin typeface="Mada"/>
                <a:ea typeface="Mada"/>
                <a:cs typeface="Mada"/>
                <a:sym typeface="Mada"/>
              </a:rPr>
              <a:t>Proximal </a:t>
            </a:r>
            <a:r>
              <a:rPr b="1" lang="ar" sz="1200">
                <a:latin typeface="Mada"/>
                <a:ea typeface="Mada"/>
                <a:cs typeface="Mada"/>
                <a:sym typeface="Mada"/>
              </a:rPr>
              <a:t>muscle weakness more than distal,</a:t>
            </a:r>
            <a:endParaRPr b="1" sz="1200">
              <a:latin typeface="Mada"/>
              <a:ea typeface="Mada"/>
              <a:cs typeface="Mada"/>
              <a:sym typeface="Mada"/>
            </a:endParaRPr>
          </a:p>
          <a:p>
            <a:pPr indent="-198600" lvl="0" marL="352799" rtl="0" algn="l">
              <a:spcBef>
                <a:spcPts val="0"/>
              </a:spcBef>
              <a:spcAft>
                <a:spcPts val="0"/>
              </a:spcAft>
              <a:buSzPts val="1200"/>
              <a:buFont typeface="Mada Medium"/>
              <a:buChar char="●"/>
            </a:pPr>
            <a:r>
              <a:rPr b="1" lang="ar" sz="1200">
                <a:latin typeface="Mada"/>
                <a:ea typeface="Mada"/>
                <a:cs typeface="Mada"/>
                <a:sym typeface="Mada"/>
              </a:rPr>
              <a:t>U</a:t>
            </a:r>
            <a:r>
              <a:rPr b="1" lang="ar" sz="1200">
                <a:latin typeface="Mada"/>
                <a:ea typeface="Mada"/>
                <a:cs typeface="Mada"/>
                <a:sym typeface="Mada"/>
              </a:rPr>
              <a:t>sually affecting the </a:t>
            </a:r>
            <a:r>
              <a:rPr b="1" lang="ar" sz="1200">
                <a:solidFill>
                  <a:srgbClr val="CC0000"/>
                </a:solidFill>
                <a:latin typeface="Mada"/>
                <a:ea typeface="Mada"/>
                <a:cs typeface="Mada"/>
                <a:sym typeface="Mada"/>
              </a:rPr>
              <a:t>lower </a:t>
            </a:r>
            <a:r>
              <a:rPr b="1" lang="ar" sz="1200">
                <a:latin typeface="Mada"/>
                <a:ea typeface="Mada"/>
                <a:cs typeface="Mada"/>
                <a:sym typeface="Mada"/>
              </a:rPr>
              <a:t>limbs (legs) more than the upper limbs (arms)</a:t>
            </a:r>
            <a:endParaRPr b="1" sz="1200">
              <a:latin typeface="Mada"/>
              <a:ea typeface="Mada"/>
              <a:cs typeface="Mada"/>
              <a:sym typeface="Mada"/>
            </a:endParaRPr>
          </a:p>
          <a:p>
            <a:pPr indent="-198600" lvl="0" marL="352799" rtl="0" algn="l">
              <a:spcBef>
                <a:spcPts val="0"/>
              </a:spcBef>
              <a:spcAft>
                <a:spcPts val="0"/>
              </a:spcAft>
              <a:buSzPts val="1200"/>
              <a:buFont typeface="Mada"/>
              <a:buChar char="●"/>
            </a:pPr>
            <a:r>
              <a:rPr lang="ar" sz="1200">
                <a:latin typeface="Mada"/>
                <a:ea typeface="Mada"/>
                <a:cs typeface="Mada"/>
                <a:sym typeface="Mada"/>
              </a:rPr>
              <a:t>The weakness start acutely (over several weeks) or insidiously (over months)</a:t>
            </a:r>
            <a:endParaRPr sz="1200">
              <a:latin typeface="Mada"/>
              <a:ea typeface="Mada"/>
              <a:cs typeface="Mada"/>
              <a:sym typeface="Mada"/>
            </a:endParaRPr>
          </a:p>
          <a:p>
            <a:pPr indent="-198600" lvl="0" marL="352799" rtl="0" algn="l">
              <a:spcBef>
                <a:spcPts val="0"/>
              </a:spcBef>
              <a:spcAft>
                <a:spcPts val="0"/>
              </a:spcAft>
              <a:buSzPts val="1200"/>
              <a:buFont typeface="Mada"/>
              <a:buChar char="●"/>
            </a:pPr>
            <a:r>
              <a:rPr lang="ar" sz="1200">
                <a:latin typeface="Mada"/>
                <a:ea typeface="Mada"/>
                <a:cs typeface="Mada"/>
                <a:sym typeface="Mada"/>
              </a:rPr>
              <a:t>Difficulties in swallowing, chewing, and speaking occur in⅓ </a:t>
            </a:r>
            <a:endParaRPr sz="1200">
              <a:latin typeface="Mada"/>
              <a:ea typeface="Mada"/>
              <a:cs typeface="Mada"/>
              <a:sym typeface="Mada"/>
            </a:endParaRPr>
          </a:p>
          <a:p>
            <a:pPr indent="-198600" lvl="0" marL="352799"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DM is primarily distinguished from PM by the characteristic rash.</a:t>
            </a:r>
            <a:endParaRPr sz="1200">
              <a:solidFill>
                <a:srgbClr val="1C4588"/>
              </a:solidFill>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The characteristic cutaneous findings occur in children and adults</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526" name="Google Shape;526;p54"/>
          <p:cNvSpPr txBox="1"/>
          <p:nvPr/>
        </p:nvSpPr>
        <p:spPr>
          <a:xfrm>
            <a:off x="248450" y="3115250"/>
            <a:ext cx="2370900" cy="351900"/>
          </a:xfrm>
          <a:prstGeom prst="rect">
            <a:avLst/>
          </a:prstGeom>
          <a:noFill/>
          <a:ln>
            <a:noFill/>
          </a:ln>
        </p:spPr>
        <p:txBody>
          <a:bodyPr anchorCtr="0" anchor="ctr" bIns="91675" lIns="91675" spcFirstLastPara="1" rIns="91675" wrap="square" tIns="91675">
            <a:noAutofit/>
          </a:bodyPr>
          <a:lstStyle/>
          <a:p>
            <a:pPr indent="-323850" lvl="0" marL="457200" rtl="0" algn="l">
              <a:spcBef>
                <a:spcPts val="0"/>
              </a:spcBef>
              <a:spcAft>
                <a:spcPts val="0"/>
              </a:spcAft>
              <a:buSzPts val="1500"/>
              <a:buFont typeface="Exo"/>
              <a:buChar char="❖"/>
            </a:pPr>
            <a:r>
              <a:rPr b="1" lang="ar" sz="1500">
                <a:latin typeface="Exo"/>
                <a:ea typeface="Exo"/>
                <a:cs typeface="Exo"/>
                <a:sym typeface="Exo"/>
              </a:rPr>
              <a:t>Signs &amp; symptoms:</a:t>
            </a:r>
            <a:endParaRPr b="1" sz="1500">
              <a:latin typeface="Exo"/>
              <a:ea typeface="Exo"/>
              <a:cs typeface="Exo"/>
              <a:sym typeface="Exo"/>
            </a:endParaRPr>
          </a:p>
        </p:txBody>
      </p:sp>
      <p:pic>
        <p:nvPicPr>
          <p:cNvPr id="527" name="Google Shape;527;p54"/>
          <p:cNvPicPr preferRelativeResize="0"/>
          <p:nvPr/>
        </p:nvPicPr>
        <p:blipFill>
          <a:blip r:embed="rId3">
            <a:alphaModFix/>
          </a:blip>
          <a:stretch>
            <a:fillRect/>
          </a:stretch>
        </p:blipFill>
        <p:spPr>
          <a:xfrm>
            <a:off x="571500" y="3543350"/>
            <a:ext cx="2609850" cy="997550"/>
          </a:xfrm>
          <a:prstGeom prst="rect">
            <a:avLst/>
          </a:prstGeom>
          <a:noFill/>
          <a:ln>
            <a:noFill/>
          </a:ln>
        </p:spPr>
      </p:pic>
      <p:pic>
        <p:nvPicPr>
          <p:cNvPr id="528" name="Google Shape;528;p54"/>
          <p:cNvPicPr preferRelativeResize="0"/>
          <p:nvPr/>
        </p:nvPicPr>
        <p:blipFill>
          <a:blip r:embed="rId4">
            <a:alphaModFix/>
          </a:blip>
          <a:stretch>
            <a:fillRect/>
          </a:stretch>
        </p:blipFill>
        <p:spPr>
          <a:xfrm>
            <a:off x="3515400" y="3543350"/>
            <a:ext cx="3591000" cy="997550"/>
          </a:xfrm>
          <a:prstGeom prst="rect">
            <a:avLst/>
          </a:prstGeom>
          <a:noFill/>
          <a:ln>
            <a:noFill/>
          </a:ln>
        </p:spPr>
      </p:pic>
      <p:pic>
        <p:nvPicPr>
          <p:cNvPr id="529" name="Google Shape;529;p54"/>
          <p:cNvPicPr preferRelativeResize="0"/>
          <p:nvPr/>
        </p:nvPicPr>
        <p:blipFill>
          <a:blip r:embed="rId5">
            <a:alphaModFix/>
          </a:blip>
          <a:stretch>
            <a:fillRect/>
          </a:stretch>
        </p:blipFill>
        <p:spPr>
          <a:xfrm>
            <a:off x="571425" y="5825992"/>
            <a:ext cx="1351715" cy="1048447"/>
          </a:xfrm>
          <a:prstGeom prst="rect">
            <a:avLst/>
          </a:prstGeom>
          <a:noFill/>
          <a:ln>
            <a:noFill/>
          </a:ln>
        </p:spPr>
      </p:pic>
      <p:pic>
        <p:nvPicPr>
          <p:cNvPr id="530" name="Google Shape;530;p54"/>
          <p:cNvPicPr preferRelativeResize="0"/>
          <p:nvPr/>
        </p:nvPicPr>
        <p:blipFill>
          <a:blip r:embed="rId6">
            <a:alphaModFix/>
          </a:blip>
          <a:stretch>
            <a:fillRect/>
          </a:stretch>
        </p:blipFill>
        <p:spPr>
          <a:xfrm>
            <a:off x="1923140" y="5819825"/>
            <a:ext cx="1258135" cy="1060782"/>
          </a:xfrm>
          <a:prstGeom prst="rect">
            <a:avLst/>
          </a:prstGeom>
          <a:noFill/>
          <a:ln>
            <a:noFill/>
          </a:ln>
        </p:spPr>
      </p:pic>
      <p:sp>
        <p:nvSpPr>
          <p:cNvPr id="531" name="Google Shape;531;p54"/>
          <p:cNvSpPr/>
          <p:nvPr/>
        </p:nvSpPr>
        <p:spPr>
          <a:xfrm>
            <a:off x="3515400" y="5819825"/>
            <a:ext cx="3591000" cy="2262600"/>
          </a:xfrm>
          <a:prstGeom prst="snip1Rect">
            <a:avLst>
              <a:gd fmla="val 16667" name="adj"/>
            </a:avLst>
          </a:prstGeom>
          <a:noFill/>
          <a:ln cap="flat" cmpd="sng" w="19050">
            <a:solidFill>
              <a:schemeClr val="dk2"/>
            </a:solidFill>
            <a:prstDash val="solid"/>
            <a:round/>
            <a:headEnd len="sm" w="sm" type="none"/>
            <a:tailEnd len="sm" w="sm" type="none"/>
          </a:ln>
        </p:spPr>
        <p:txBody>
          <a:bodyPr anchorCtr="0" anchor="ctr" bIns="0" lIns="91425" spcFirstLastPara="1" rIns="91425" wrap="square" tIns="0">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 </a:t>
            </a:r>
            <a:r>
              <a:rPr b="1" lang="ar" sz="1200">
                <a:solidFill>
                  <a:srgbClr val="CC0000"/>
                </a:solidFill>
                <a:latin typeface="Mada"/>
                <a:ea typeface="Mada"/>
                <a:cs typeface="Mada"/>
                <a:sym typeface="Mada"/>
              </a:rPr>
              <a:t>Increased risk of cancer</a:t>
            </a:r>
            <a:r>
              <a:rPr lang="ar" sz="1200">
                <a:solidFill>
                  <a:schemeClr val="dk1"/>
                </a:solidFill>
                <a:latin typeface="Mada"/>
                <a:ea typeface="Mada"/>
                <a:cs typeface="Mada"/>
                <a:sym typeface="Mada"/>
              </a:rPr>
              <a:t> </a:t>
            </a:r>
            <a:r>
              <a:rPr lang="ar" sz="1200">
                <a:latin typeface="Mada"/>
                <a:ea typeface="Mada"/>
                <a:cs typeface="Mada"/>
                <a:sym typeface="Mada"/>
              </a:rPr>
              <a:t>(up to 40% of adults)</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Breast</a:t>
            </a:r>
            <a:r>
              <a:rPr lang="ar" sz="1200">
                <a:solidFill>
                  <a:srgbClr val="6AA84F"/>
                </a:solidFill>
                <a:latin typeface="Mada"/>
                <a:ea typeface="Mada"/>
                <a:cs typeface="Mada"/>
                <a:sym typeface="Mada"/>
              </a:rPr>
              <a:t> (mammogram)</a:t>
            </a:r>
            <a:r>
              <a:rPr lang="ar" sz="1200">
                <a:latin typeface="Mada"/>
                <a:ea typeface="Mada"/>
                <a:cs typeface="Mada"/>
                <a:sym typeface="Mada"/>
              </a:rPr>
              <a:t>, ovarian, lung, pancreatic, NHL, stomach, colorectal, melanoma, </a:t>
            </a:r>
            <a:r>
              <a:rPr lang="ar" sz="1200">
                <a:solidFill>
                  <a:srgbClr val="134186"/>
                </a:solidFill>
                <a:latin typeface="Mada"/>
                <a:ea typeface="Mada"/>
                <a:cs typeface="Mada"/>
                <a:sym typeface="Mada"/>
              </a:rPr>
              <a:t>GI.</a:t>
            </a:r>
            <a:endParaRPr sz="1200">
              <a:solidFill>
                <a:srgbClr val="134186"/>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PM is also Associated with malignancy, but less than DM.</a:t>
            </a:r>
            <a:endParaRPr sz="1200">
              <a:latin typeface="Mada"/>
              <a:ea typeface="Mada"/>
              <a:cs typeface="Mada"/>
              <a:sym typeface="Mada"/>
            </a:endParaRPr>
          </a:p>
          <a:p>
            <a:pPr indent="0" lvl="0" marL="0" rtl="0" algn="l">
              <a:spcBef>
                <a:spcPts val="0"/>
              </a:spcBef>
              <a:spcAft>
                <a:spcPts val="0"/>
              </a:spcAft>
              <a:buNone/>
            </a:pPr>
            <a:r>
              <a:rPr lang="ar" sz="1200">
                <a:solidFill>
                  <a:srgbClr val="1C4588"/>
                </a:solidFill>
                <a:latin typeface="Mada"/>
                <a:ea typeface="Mada"/>
                <a:cs typeface="Mada"/>
                <a:sym typeface="Mada"/>
              </a:rPr>
              <a:t>•</a:t>
            </a:r>
            <a:r>
              <a:rPr lang="ar" sz="1200">
                <a:solidFill>
                  <a:srgbClr val="1C4588"/>
                </a:solidFill>
                <a:latin typeface="Mada"/>
                <a:ea typeface="Mada"/>
                <a:cs typeface="Mada"/>
                <a:sym typeface="Mada"/>
              </a:rPr>
              <a:t>can also predate the onset of myositis, particularly in males with DM.</a:t>
            </a:r>
            <a:endParaRPr sz="12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300">
              <a:solidFill>
                <a:srgbClr val="1C4588"/>
              </a:solidFill>
              <a:latin typeface="Mada"/>
              <a:ea typeface="Mada"/>
              <a:cs typeface="Mada"/>
              <a:sym typeface="Mada"/>
            </a:endParaRPr>
          </a:p>
        </p:txBody>
      </p:sp>
      <p:sp>
        <p:nvSpPr>
          <p:cNvPr id="532" name="Google Shape;532;p54"/>
          <p:cNvSpPr/>
          <p:nvPr/>
        </p:nvSpPr>
        <p:spPr>
          <a:xfrm>
            <a:off x="3515400" y="5826000"/>
            <a:ext cx="1819200" cy="334200"/>
          </a:xfrm>
          <a:prstGeom prst="round1Rect">
            <a:avLst>
              <a:gd fmla="val 16667" name="adj"/>
            </a:avLst>
          </a:prstGeom>
          <a:solidFill>
            <a:srgbClr val="543948"/>
          </a:solidFill>
          <a:ln cap="flat" cmpd="sng" w="9525">
            <a:solidFill>
              <a:srgbClr val="54394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chemeClr val="accent4"/>
                </a:solidFill>
                <a:latin typeface="Mada"/>
                <a:ea typeface="Mada"/>
                <a:cs typeface="Mada"/>
                <a:sym typeface="Mada"/>
              </a:rPr>
              <a:t>Malignancy</a:t>
            </a:r>
            <a:endParaRPr/>
          </a:p>
        </p:txBody>
      </p:sp>
      <p:sp>
        <p:nvSpPr>
          <p:cNvPr id="533" name="Google Shape;533;p54"/>
          <p:cNvSpPr/>
          <p:nvPr/>
        </p:nvSpPr>
        <p:spPr>
          <a:xfrm>
            <a:off x="3515400" y="4554600"/>
            <a:ext cx="1819200" cy="334200"/>
          </a:xfrm>
          <a:prstGeom prst="round1Rect">
            <a:avLst>
              <a:gd fmla="val 16667" name="adj"/>
            </a:avLst>
          </a:prstGeom>
          <a:solidFill>
            <a:srgbClr val="543948"/>
          </a:solidFill>
          <a:ln cap="flat" cmpd="sng" w="9525">
            <a:solidFill>
              <a:srgbClr val="54394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chemeClr val="accent4"/>
                </a:solidFill>
                <a:latin typeface="Mada"/>
                <a:ea typeface="Mada"/>
                <a:cs typeface="Mada"/>
                <a:sym typeface="Mada"/>
              </a:rPr>
              <a:t>Heliotrope Rash </a:t>
            </a:r>
            <a:endParaRPr b="1">
              <a:solidFill>
                <a:schemeClr val="accent4"/>
              </a:solidFill>
              <a:latin typeface="Mada"/>
              <a:ea typeface="Mada"/>
              <a:cs typeface="Mada"/>
              <a:sym typeface="Mada"/>
            </a:endParaRPr>
          </a:p>
        </p:txBody>
      </p:sp>
      <p:sp>
        <p:nvSpPr>
          <p:cNvPr id="534" name="Google Shape;534;p54"/>
          <p:cNvSpPr/>
          <p:nvPr/>
        </p:nvSpPr>
        <p:spPr>
          <a:xfrm>
            <a:off x="571500" y="4533975"/>
            <a:ext cx="1819200" cy="334200"/>
          </a:xfrm>
          <a:prstGeom prst="round1Rect">
            <a:avLst>
              <a:gd fmla="val 16667" name="adj"/>
            </a:avLst>
          </a:prstGeom>
          <a:solidFill>
            <a:srgbClr val="543948"/>
          </a:solidFill>
          <a:ln cap="flat" cmpd="sng" w="9525">
            <a:solidFill>
              <a:srgbClr val="54394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chemeClr val="accent4"/>
                </a:solidFill>
                <a:latin typeface="Mada"/>
                <a:ea typeface="Mada"/>
                <a:cs typeface="Mada"/>
                <a:sym typeface="Mada"/>
              </a:rPr>
              <a:t>Gottron’s Papule</a:t>
            </a:r>
            <a:r>
              <a:rPr b="1" lang="ar" sz="1200">
                <a:solidFill>
                  <a:srgbClr val="CC0000"/>
                </a:solidFill>
                <a:highlight>
                  <a:srgbClr val="DBC3D0"/>
                </a:highlight>
                <a:latin typeface="Mada"/>
                <a:ea typeface="Mada"/>
                <a:cs typeface="Mada"/>
                <a:sym typeface="Mada"/>
              </a:rPr>
              <a:t> </a:t>
            </a:r>
            <a:endParaRPr b="1">
              <a:solidFill>
                <a:schemeClr val="accent4"/>
              </a:solidFill>
              <a:latin typeface="Mada"/>
              <a:ea typeface="Mada"/>
              <a:cs typeface="Mada"/>
              <a:sym typeface="Mada"/>
            </a:endParaRPr>
          </a:p>
        </p:txBody>
      </p:sp>
      <p:sp>
        <p:nvSpPr>
          <p:cNvPr id="535" name="Google Shape;535;p54"/>
          <p:cNvSpPr/>
          <p:nvPr/>
        </p:nvSpPr>
        <p:spPr>
          <a:xfrm>
            <a:off x="571500" y="6880600"/>
            <a:ext cx="1819200" cy="334200"/>
          </a:xfrm>
          <a:prstGeom prst="round1Rect">
            <a:avLst>
              <a:gd fmla="val 16667" name="adj"/>
            </a:avLst>
          </a:prstGeom>
          <a:solidFill>
            <a:srgbClr val="543948"/>
          </a:solidFill>
          <a:ln cap="flat" cmpd="sng" w="9525">
            <a:solidFill>
              <a:srgbClr val="54394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chemeClr val="accent4"/>
                </a:solidFill>
                <a:latin typeface="Mada"/>
                <a:ea typeface="Mada"/>
                <a:cs typeface="Mada"/>
                <a:sym typeface="Mada"/>
              </a:rPr>
              <a:t>Shawl sign</a:t>
            </a:r>
            <a:r>
              <a:rPr b="1" lang="ar" sz="1200">
                <a:solidFill>
                  <a:srgbClr val="CC0000"/>
                </a:solidFill>
                <a:highlight>
                  <a:srgbClr val="DBC3D0"/>
                </a:highlight>
                <a:latin typeface="Mada"/>
                <a:ea typeface="Mada"/>
                <a:cs typeface="Mada"/>
                <a:sym typeface="Mada"/>
              </a:rPr>
              <a:t>  </a:t>
            </a:r>
            <a:endParaRPr b="1">
              <a:solidFill>
                <a:schemeClr val="accent4"/>
              </a:solidFill>
              <a:latin typeface="Mada"/>
              <a:ea typeface="Mada"/>
              <a:cs typeface="Mada"/>
              <a:sym typeface="Mada"/>
            </a:endParaRPr>
          </a:p>
        </p:txBody>
      </p:sp>
      <p:sp>
        <p:nvSpPr>
          <p:cNvPr id="536" name="Google Shape;536;p54"/>
          <p:cNvSpPr txBox="1"/>
          <p:nvPr/>
        </p:nvSpPr>
        <p:spPr>
          <a:xfrm>
            <a:off x="423150" y="8710350"/>
            <a:ext cx="3208500" cy="1639500"/>
          </a:xfrm>
          <a:prstGeom prst="rect">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solidFill>
                  <a:srgbClr val="CC0000"/>
                </a:solidFill>
                <a:highlight>
                  <a:srgbClr val="DBC3D0"/>
                </a:highlight>
                <a:latin typeface="Mada"/>
                <a:ea typeface="Mada"/>
                <a:cs typeface="Mada"/>
                <a:sym typeface="Mada"/>
              </a:rPr>
              <a:t>Eruptions on:</a:t>
            </a:r>
            <a:endParaRPr b="1" sz="1200">
              <a:solidFill>
                <a:srgbClr val="CC0000"/>
              </a:solidFill>
              <a:highlight>
                <a:srgbClr val="DBC3D0"/>
              </a:highlight>
              <a:latin typeface="Mada"/>
              <a:ea typeface="Mada"/>
              <a:cs typeface="Mada"/>
              <a:sym typeface="Mada"/>
            </a:endParaRPr>
          </a:p>
          <a:p>
            <a:pPr indent="-198600" lvl="0" marL="244800" rtl="0" algn="l">
              <a:spcBef>
                <a:spcPts val="0"/>
              </a:spcBef>
              <a:spcAft>
                <a:spcPts val="0"/>
              </a:spcAft>
              <a:buSzPts val="1200"/>
              <a:buFont typeface="Mada"/>
              <a:buChar char="●"/>
            </a:pPr>
            <a:r>
              <a:rPr lang="ar" sz="1200">
                <a:latin typeface="Mada"/>
                <a:ea typeface="Mada"/>
                <a:cs typeface="Mada"/>
                <a:sym typeface="Mada"/>
              </a:rPr>
              <a:t>predominantly on</a:t>
            </a:r>
            <a:r>
              <a:rPr b="1" lang="ar" sz="1200">
                <a:solidFill>
                  <a:schemeClr val="accent6"/>
                </a:solidFill>
                <a:latin typeface="Mada"/>
                <a:ea typeface="Mada"/>
                <a:cs typeface="Mada"/>
                <a:sym typeface="Mada"/>
              </a:rPr>
              <a:t> </a:t>
            </a:r>
            <a:r>
              <a:rPr b="1" lang="ar" sz="1200">
                <a:solidFill>
                  <a:srgbClr val="CEA320"/>
                </a:solidFill>
                <a:latin typeface="Mada"/>
                <a:ea typeface="Mada"/>
                <a:cs typeface="Mada"/>
                <a:sym typeface="Mada"/>
              </a:rPr>
              <a:t>photo-exposed surfaces</a:t>
            </a:r>
            <a:endParaRPr b="1" sz="1200">
              <a:solidFill>
                <a:srgbClr val="CEA320"/>
              </a:solidFill>
              <a:latin typeface="Mada"/>
              <a:ea typeface="Mada"/>
              <a:cs typeface="Mada"/>
              <a:sym typeface="Mada"/>
            </a:endParaRPr>
          </a:p>
          <a:p>
            <a:pPr indent="-198600" lvl="0" marL="244800" rtl="0" algn="l">
              <a:spcBef>
                <a:spcPts val="0"/>
              </a:spcBef>
              <a:spcAft>
                <a:spcPts val="0"/>
              </a:spcAft>
              <a:buSzPts val="1200"/>
              <a:buFont typeface="Mada"/>
              <a:buChar char="●"/>
            </a:pPr>
            <a:r>
              <a:rPr lang="ar" sz="1200">
                <a:latin typeface="Mada"/>
                <a:ea typeface="Mada"/>
                <a:cs typeface="Mada"/>
                <a:sym typeface="Mada"/>
              </a:rPr>
              <a:t>along the eyelid margins, with or without periorbital edema</a:t>
            </a:r>
            <a:endParaRPr sz="1200">
              <a:latin typeface="Mada"/>
              <a:ea typeface="Mada"/>
              <a:cs typeface="Mada"/>
              <a:sym typeface="Mada"/>
            </a:endParaRPr>
          </a:p>
          <a:p>
            <a:pPr indent="-198600" lvl="0" marL="244800" rtl="0" algn="l">
              <a:spcBef>
                <a:spcPts val="0"/>
              </a:spcBef>
              <a:spcAft>
                <a:spcPts val="0"/>
              </a:spcAft>
              <a:buSzPts val="1200"/>
              <a:buFont typeface="Mada"/>
              <a:buChar char="●"/>
            </a:pPr>
            <a:r>
              <a:rPr lang="ar" sz="1200">
                <a:latin typeface="Mada"/>
                <a:ea typeface="Mada"/>
                <a:cs typeface="Mada"/>
                <a:sym typeface="Mada"/>
              </a:rPr>
              <a:t>the dorsal hands, particularly over the knuckles</a:t>
            </a:r>
            <a:endParaRPr sz="1200">
              <a:latin typeface="Mada"/>
              <a:ea typeface="Mada"/>
              <a:cs typeface="Mada"/>
              <a:sym typeface="Mada"/>
            </a:endParaRPr>
          </a:p>
          <a:p>
            <a:pPr indent="-198600" lvl="0" marL="244800" rtl="0" algn="l">
              <a:spcBef>
                <a:spcPts val="0"/>
              </a:spcBef>
              <a:spcAft>
                <a:spcPts val="0"/>
              </a:spcAft>
              <a:buSzPts val="1200"/>
              <a:buFont typeface="Mada"/>
              <a:buChar char="●"/>
            </a:pPr>
            <a:r>
              <a:rPr lang="ar" sz="1200">
                <a:latin typeface="Mada"/>
                <a:ea typeface="Mada"/>
                <a:cs typeface="Mada"/>
                <a:sym typeface="Mada"/>
              </a:rPr>
              <a:t>the upper outer thighs </a:t>
            </a:r>
            <a:endParaRPr sz="1200">
              <a:latin typeface="Mada"/>
              <a:ea typeface="Mada"/>
              <a:cs typeface="Mada"/>
              <a:sym typeface="Mada"/>
            </a:endParaRPr>
          </a:p>
        </p:txBody>
      </p:sp>
      <p:sp>
        <p:nvSpPr>
          <p:cNvPr id="537" name="Google Shape;537;p54"/>
          <p:cNvSpPr/>
          <p:nvPr/>
        </p:nvSpPr>
        <p:spPr>
          <a:xfrm>
            <a:off x="909223" y="8376150"/>
            <a:ext cx="2236500" cy="334200"/>
          </a:xfrm>
          <a:prstGeom prst="round2SameRect">
            <a:avLst>
              <a:gd fmla="val 16667" name="adj1"/>
              <a:gd fmla="val 0" name="adj2"/>
            </a:avLst>
          </a:prstGeom>
          <a:solidFill>
            <a:srgbClr val="543948"/>
          </a:solidFill>
          <a:ln cap="flat" cmpd="sng" w="9525">
            <a:solidFill>
              <a:srgbClr val="54394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chemeClr val="accent4"/>
                </a:solidFill>
                <a:latin typeface="Mada"/>
                <a:ea typeface="Mada"/>
                <a:cs typeface="Mada"/>
                <a:sym typeface="Mada"/>
              </a:rPr>
              <a:t>Eruptions</a:t>
            </a:r>
            <a:endParaRPr b="1">
              <a:solidFill>
                <a:schemeClr val="accent4"/>
              </a:solidFill>
              <a:latin typeface="Mada"/>
              <a:ea typeface="Mada"/>
              <a:cs typeface="Mada"/>
              <a:sym typeface="Mada"/>
            </a:endParaRPr>
          </a:p>
        </p:txBody>
      </p:sp>
      <p:sp>
        <p:nvSpPr>
          <p:cNvPr id="538" name="Google Shape;538;p54"/>
          <p:cNvSpPr txBox="1"/>
          <p:nvPr/>
        </p:nvSpPr>
        <p:spPr>
          <a:xfrm>
            <a:off x="3928350" y="8710350"/>
            <a:ext cx="3208500" cy="1639500"/>
          </a:xfrm>
          <a:prstGeom prst="rect">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198600" lvl="0" marL="244800" rtl="0" algn="l">
              <a:spcBef>
                <a:spcPts val="0"/>
              </a:spcBef>
              <a:spcAft>
                <a:spcPts val="0"/>
              </a:spcAft>
              <a:buSzPts val="1200"/>
              <a:buFont typeface="Mada"/>
              <a:buChar char="●"/>
            </a:pPr>
            <a:r>
              <a:rPr lang="ar" sz="1200">
                <a:latin typeface="Mada"/>
                <a:ea typeface="Mada"/>
                <a:cs typeface="Mada"/>
                <a:sym typeface="Mada"/>
              </a:rPr>
              <a:t>Pruritus of skin lesions, sometimes intense enough to disturb sleep</a:t>
            </a:r>
            <a:endParaRPr sz="1200">
              <a:latin typeface="Mada"/>
              <a:ea typeface="Mada"/>
              <a:cs typeface="Mada"/>
              <a:sym typeface="Mada"/>
            </a:endParaRPr>
          </a:p>
          <a:p>
            <a:pPr indent="-198600" lvl="0" marL="244800" rtl="0" algn="l">
              <a:spcBef>
                <a:spcPts val="0"/>
              </a:spcBef>
              <a:spcAft>
                <a:spcPts val="0"/>
              </a:spcAft>
              <a:buSzPts val="1200"/>
              <a:buFont typeface="Mada"/>
              <a:buChar char="●"/>
            </a:pPr>
            <a:r>
              <a:rPr lang="ar" sz="1200">
                <a:latin typeface="Mada"/>
                <a:ea typeface="Mada"/>
                <a:cs typeface="Mada"/>
                <a:sym typeface="Mada"/>
              </a:rPr>
              <a:t>Erythema of the mid-face</a:t>
            </a:r>
            <a:endParaRPr sz="1200">
              <a:latin typeface="Mada"/>
              <a:ea typeface="Mada"/>
              <a:cs typeface="Mada"/>
              <a:sym typeface="Mada"/>
            </a:endParaRPr>
          </a:p>
          <a:p>
            <a:pPr indent="-198600" lvl="0" marL="244800" rtl="0" algn="l">
              <a:spcBef>
                <a:spcPts val="0"/>
              </a:spcBef>
              <a:spcAft>
                <a:spcPts val="0"/>
              </a:spcAft>
              <a:buSzPts val="1200"/>
              <a:buFont typeface="Mada"/>
              <a:buChar char="●"/>
            </a:pPr>
            <a:r>
              <a:rPr lang="ar" sz="1200">
                <a:latin typeface="Mada"/>
                <a:ea typeface="Mada"/>
                <a:cs typeface="Mada"/>
                <a:sym typeface="Mada"/>
              </a:rPr>
              <a:t>Changes in the nailfolds of the fingers</a:t>
            </a:r>
            <a:endParaRPr sz="1200">
              <a:latin typeface="Mada"/>
              <a:ea typeface="Mada"/>
              <a:cs typeface="Mada"/>
              <a:sym typeface="Mada"/>
            </a:endParaRPr>
          </a:p>
          <a:p>
            <a:pPr indent="-198600" lvl="0" marL="244800" rtl="0" algn="l">
              <a:spcBef>
                <a:spcPts val="0"/>
              </a:spcBef>
              <a:spcAft>
                <a:spcPts val="0"/>
              </a:spcAft>
              <a:buSzPts val="1200"/>
              <a:buFont typeface="Mada"/>
              <a:buChar char="●"/>
            </a:pPr>
            <a:r>
              <a:rPr b="1" lang="ar" sz="1200">
                <a:latin typeface="Mada"/>
                <a:ea typeface="Mada"/>
                <a:cs typeface="Mada"/>
                <a:sym typeface="Mada"/>
              </a:rPr>
              <a:t>Scaly scalp or diffuse hair loss</a:t>
            </a:r>
            <a:endParaRPr b="1" sz="1200">
              <a:latin typeface="Mada"/>
              <a:ea typeface="Mada"/>
              <a:cs typeface="Mada"/>
              <a:sym typeface="Mada"/>
            </a:endParaRPr>
          </a:p>
        </p:txBody>
      </p:sp>
      <p:sp>
        <p:nvSpPr>
          <p:cNvPr id="539" name="Google Shape;539;p54"/>
          <p:cNvSpPr/>
          <p:nvPr/>
        </p:nvSpPr>
        <p:spPr>
          <a:xfrm>
            <a:off x="4414423" y="8376150"/>
            <a:ext cx="2236500" cy="334200"/>
          </a:xfrm>
          <a:prstGeom prst="round2SameRect">
            <a:avLst>
              <a:gd fmla="val 16667" name="adj1"/>
              <a:gd fmla="val 0" name="adj2"/>
            </a:avLst>
          </a:prstGeom>
          <a:solidFill>
            <a:srgbClr val="543948"/>
          </a:solidFill>
          <a:ln cap="flat" cmpd="sng" w="9525">
            <a:solidFill>
              <a:srgbClr val="54394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chemeClr val="accent4"/>
                </a:solidFill>
                <a:latin typeface="Mada"/>
                <a:ea typeface="Mada"/>
                <a:cs typeface="Mada"/>
                <a:sym typeface="Mada"/>
              </a:rPr>
              <a:t>Others</a:t>
            </a:r>
            <a:endParaRPr b="1">
              <a:solidFill>
                <a:schemeClr val="accent4"/>
              </a:solidFill>
              <a:latin typeface="Mada"/>
              <a:ea typeface="Mada"/>
              <a:cs typeface="Mada"/>
              <a:sym typeface="Mada"/>
            </a:endParaRPr>
          </a:p>
        </p:txBody>
      </p:sp>
      <p:sp>
        <p:nvSpPr>
          <p:cNvPr id="540" name="Google Shape;540;p54"/>
          <p:cNvSpPr/>
          <p:nvPr/>
        </p:nvSpPr>
        <p:spPr>
          <a:xfrm>
            <a:off x="356800" y="3145175"/>
            <a:ext cx="299700" cy="289800"/>
          </a:xfrm>
          <a:prstGeom prst="star5">
            <a:avLst>
              <a:gd fmla="val 19098" name="adj"/>
              <a:gd fmla="val 105146" name="hf"/>
              <a:gd fmla="val 110557" name="vf"/>
            </a:avLst>
          </a:prstGeom>
          <a:solidFill>
            <a:srgbClr val="CC0000"/>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55"/>
          <p:cNvSpPr txBox="1"/>
          <p:nvPr/>
        </p:nvSpPr>
        <p:spPr>
          <a:xfrm>
            <a:off x="171300" y="7277150"/>
            <a:ext cx="7335900" cy="2548800"/>
          </a:xfrm>
          <a:prstGeom prst="rect">
            <a:avLst/>
          </a:prstGeom>
          <a:noFill/>
          <a:ln>
            <a:noFill/>
          </a:ln>
        </p:spPr>
        <p:txBody>
          <a:bodyPr anchorCtr="0" anchor="t" bIns="232875" lIns="232875" spcFirstLastPara="1" rIns="232875" wrap="square" tIns="232875">
            <a:noAutofit/>
          </a:bodyPr>
          <a:lstStyle/>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The clinical picture is dominated by inflammation of striated muscle, causing proximal muscle weakness. When the skin is involved, it is called 'dermatomyositis</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latin typeface="Mada"/>
                <a:ea typeface="Mada"/>
                <a:cs typeface="Mada"/>
                <a:sym typeface="Mada"/>
              </a:rPr>
              <a:t>Presents mainly in adults (&gt; 20 years), women &gt; men. it can be Acute or insidious (weeks-months).</a:t>
            </a:r>
            <a:endParaRPr sz="1200">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The shoulder and pelvic girdle muscles become wasted but are not usually tender</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As the disease progresses, involvement of pharyngeal, laryngeal and respiratory muscles can lead to dysphonia and respiratory failure. </a:t>
            </a:r>
            <a:endParaRPr sz="1200">
              <a:solidFill>
                <a:srgbClr val="1C4588"/>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Can have malaise, Dysphagia, fever, </a:t>
            </a:r>
            <a:r>
              <a:rPr lang="ar" sz="1200">
                <a:solidFill>
                  <a:srgbClr val="1C4588"/>
                </a:solidFill>
                <a:latin typeface="Mada"/>
                <a:ea typeface="Mada"/>
                <a:cs typeface="Mada"/>
                <a:sym typeface="Mada"/>
              </a:rPr>
              <a:t>weight loss</a:t>
            </a:r>
            <a:r>
              <a:rPr lang="ar" sz="1200">
                <a:latin typeface="Mada"/>
                <a:ea typeface="Mada"/>
                <a:cs typeface="Mada"/>
                <a:sym typeface="Mada"/>
              </a:rPr>
              <a:t> and anorexia, </a:t>
            </a:r>
            <a:r>
              <a:rPr b="1" lang="ar" sz="1200" u="sng">
                <a:solidFill>
                  <a:srgbClr val="CC0000"/>
                </a:solidFill>
                <a:latin typeface="Mada"/>
                <a:ea typeface="Mada"/>
                <a:cs typeface="Mada"/>
                <a:sym typeface="Mada"/>
              </a:rPr>
              <a:t>NO</a:t>
            </a:r>
            <a:r>
              <a:rPr b="1" lang="ar" sz="1200">
                <a:solidFill>
                  <a:srgbClr val="CC0000"/>
                </a:solidFill>
                <a:latin typeface="Mada"/>
                <a:ea typeface="Mada"/>
                <a:cs typeface="Mada"/>
                <a:sym typeface="Mada"/>
              </a:rPr>
              <a:t> skin rash.</a:t>
            </a:r>
            <a:endParaRPr b="1"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Medium"/>
              <a:buChar char="●"/>
            </a:pPr>
            <a:r>
              <a:rPr b="1" lang="ar" sz="1200">
                <a:latin typeface="Mada"/>
                <a:ea typeface="Mada"/>
                <a:cs typeface="Mada"/>
                <a:sym typeface="Mada"/>
              </a:rPr>
              <a:t>Extraocular</a:t>
            </a:r>
            <a:r>
              <a:rPr lang="ar" sz="1200">
                <a:latin typeface="Mada Medium"/>
                <a:ea typeface="Mada Medium"/>
                <a:cs typeface="Mada Medium"/>
                <a:sym typeface="Mada Medium"/>
              </a:rPr>
              <a:t>, </a:t>
            </a:r>
            <a:r>
              <a:rPr b="1" lang="ar" sz="1200">
                <a:latin typeface="Mada"/>
                <a:ea typeface="Mada"/>
                <a:cs typeface="Mada"/>
                <a:sym typeface="Mada"/>
              </a:rPr>
              <a:t>facial</a:t>
            </a:r>
            <a:r>
              <a:rPr lang="ar" sz="1200">
                <a:latin typeface="Mada"/>
                <a:ea typeface="Mada"/>
                <a:cs typeface="Mada"/>
                <a:sym typeface="Mada"/>
              </a:rPr>
              <a:t> and</a:t>
            </a:r>
            <a:r>
              <a:rPr b="1" lang="ar" sz="1200">
                <a:latin typeface="Mada"/>
                <a:ea typeface="Mada"/>
                <a:cs typeface="Mada"/>
                <a:sym typeface="Mada"/>
              </a:rPr>
              <a:t> </a:t>
            </a:r>
            <a:r>
              <a:rPr b="1" lang="ar" sz="1200">
                <a:solidFill>
                  <a:srgbClr val="6AA84F"/>
                </a:solidFill>
                <a:latin typeface="Mada"/>
                <a:ea typeface="Mada"/>
                <a:cs typeface="Mada"/>
                <a:sym typeface="Mada"/>
              </a:rPr>
              <a:t>distal limb</a:t>
            </a:r>
            <a:r>
              <a:rPr lang="ar" sz="1200">
                <a:solidFill>
                  <a:srgbClr val="6AA84F"/>
                </a:solidFill>
                <a:latin typeface="Mada"/>
                <a:ea typeface="Mada"/>
                <a:cs typeface="Mada"/>
                <a:sym typeface="Mada"/>
              </a:rPr>
              <a:t> </a:t>
            </a:r>
            <a:r>
              <a:rPr lang="ar" sz="1200">
                <a:latin typeface="Mada"/>
                <a:ea typeface="Mada"/>
                <a:cs typeface="Mada"/>
                <a:sym typeface="Mada"/>
              </a:rPr>
              <a:t>muscles</a:t>
            </a:r>
            <a:r>
              <a:rPr lang="ar" sz="1200" u="sng">
                <a:latin typeface="Mada"/>
                <a:ea typeface="Mada"/>
                <a:cs typeface="Mada"/>
                <a:sym typeface="Mada"/>
              </a:rPr>
              <a:t> are spared</a:t>
            </a:r>
            <a:endParaRPr sz="1200" u="sng">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Associated with malignancy (less than DM)</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Cardiac myositis (arrhythmia, heart failure)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Polyarthritis in 45%, positive ANA in 40%</a:t>
            </a:r>
            <a:endParaRPr sz="1200">
              <a:latin typeface="Mada"/>
              <a:ea typeface="Mada"/>
              <a:cs typeface="Mada"/>
              <a:sym typeface="Mada"/>
            </a:endParaRPr>
          </a:p>
        </p:txBody>
      </p:sp>
      <p:sp>
        <p:nvSpPr>
          <p:cNvPr id="546" name="Google Shape;546;p55"/>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547" name="Google Shape;547;p55"/>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Inflammatory Myopathies</a:t>
            </a:r>
            <a:endParaRPr b="1" sz="2600">
              <a:latin typeface="Mada"/>
              <a:ea typeface="Mada"/>
              <a:cs typeface="Mada"/>
              <a:sym typeface="Mada"/>
            </a:endParaRPr>
          </a:p>
        </p:txBody>
      </p:sp>
      <p:sp>
        <p:nvSpPr>
          <p:cNvPr id="548" name="Google Shape;548;p55"/>
          <p:cNvSpPr txBox="1"/>
          <p:nvPr/>
        </p:nvSpPr>
        <p:spPr>
          <a:xfrm>
            <a:off x="247500" y="6848450"/>
            <a:ext cx="3838800" cy="450600"/>
          </a:xfrm>
          <a:prstGeom prst="rect">
            <a:avLst/>
          </a:prstGeom>
          <a:noFill/>
          <a:ln>
            <a:noFill/>
          </a:ln>
        </p:spPr>
        <p:txBody>
          <a:bodyPr anchorCtr="0" anchor="t" bIns="91425" lIns="91425" spcFirstLastPara="1" rIns="91425" wrap="square" tIns="91425">
            <a:noAutofit/>
          </a:bodyPr>
          <a:lstStyle/>
          <a:p>
            <a:pPr indent="-368300" lvl="0" marL="457200" marR="0" rtl="0" algn="l">
              <a:lnSpc>
                <a:spcPct val="100000"/>
              </a:lnSpc>
              <a:spcBef>
                <a:spcPts val="0"/>
              </a:spcBef>
              <a:spcAft>
                <a:spcPts val="0"/>
              </a:spcAft>
              <a:buSzPts val="2200"/>
              <a:buFont typeface="Mada"/>
              <a:buChar char="◄"/>
            </a:pPr>
            <a:r>
              <a:rPr b="1" lang="ar" sz="2200">
                <a:highlight>
                  <a:schemeClr val="accent5"/>
                </a:highlight>
                <a:latin typeface="Mada"/>
                <a:ea typeface="Mada"/>
                <a:cs typeface="Mada"/>
                <a:sym typeface="Mada"/>
              </a:rPr>
              <a:t>Polymyositis</a:t>
            </a:r>
            <a:r>
              <a:rPr b="1" lang="ar" sz="2200">
                <a:highlight>
                  <a:schemeClr val="accent5"/>
                </a:highlight>
                <a:latin typeface="Exo"/>
                <a:ea typeface="Exo"/>
                <a:cs typeface="Exo"/>
                <a:sym typeface="Exo"/>
              </a:rPr>
              <a:t> </a:t>
            </a:r>
            <a:r>
              <a:rPr b="1" lang="ar" sz="2200">
                <a:highlight>
                  <a:schemeClr val="accent5"/>
                </a:highlight>
                <a:latin typeface="Exo"/>
                <a:ea typeface="Exo"/>
                <a:cs typeface="Exo"/>
                <a:sym typeface="Exo"/>
              </a:rPr>
              <a:t>(P</a:t>
            </a:r>
            <a:r>
              <a:rPr b="1" lang="ar" sz="2200">
                <a:highlight>
                  <a:schemeClr val="accent5"/>
                </a:highlight>
                <a:latin typeface="Exo"/>
                <a:ea typeface="Exo"/>
                <a:cs typeface="Exo"/>
                <a:sym typeface="Exo"/>
              </a:rPr>
              <a:t>M</a:t>
            </a:r>
            <a:r>
              <a:rPr b="1" lang="ar" sz="2200">
                <a:highlight>
                  <a:schemeClr val="accent5"/>
                </a:highlight>
                <a:latin typeface="Exo"/>
                <a:ea typeface="Exo"/>
                <a:cs typeface="Exo"/>
                <a:sym typeface="Exo"/>
              </a:rPr>
              <a:t>)</a:t>
            </a:r>
            <a:endParaRPr b="1" sz="2200">
              <a:highlight>
                <a:schemeClr val="accent5"/>
              </a:highlight>
              <a:latin typeface="Mada"/>
              <a:ea typeface="Mada"/>
              <a:cs typeface="Mada"/>
              <a:sym typeface="Mada"/>
            </a:endParaRPr>
          </a:p>
        </p:txBody>
      </p:sp>
      <p:sp>
        <p:nvSpPr>
          <p:cNvPr id="549" name="Google Shape;549;p55"/>
          <p:cNvSpPr/>
          <p:nvPr/>
        </p:nvSpPr>
        <p:spPr>
          <a:xfrm>
            <a:off x="342825" y="1052150"/>
            <a:ext cx="6763500" cy="2247900"/>
          </a:xfrm>
          <a:prstGeom prst="round1Rect">
            <a:avLst>
              <a:gd fmla="val 16667" name="adj"/>
            </a:avLst>
          </a:prstGeom>
          <a:noFill/>
          <a:ln cap="flat" cmpd="sng" w="19050">
            <a:solidFill>
              <a:schemeClr val="dk2"/>
            </a:solidFill>
            <a:prstDash val="solid"/>
            <a:round/>
            <a:headEnd len="sm" w="sm" type="none"/>
            <a:tailEnd len="sm" w="sm" type="none"/>
          </a:ln>
        </p:spPr>
        <p:txBody>
          <a:bodyPr anchorCtr="0" anchor="b" bIns="180000" lIns="91425" spcFirstLastPara="1" rIns="91425" wrap="square" tIns="0">
            <a:noAutofit/>
          </a:bodyPr>
          <a:lstStyle/>
          <a:p>
            <a:pPr indent="-304800" lvl="0" marL="457200" rtl="0" algn="l">
              <a:spcBef>
                <a:spcPts val="0"/>
              </a:spcBef>
              <a:spcAft>
                <a:spcPts val="0"/>
              </a:spcAft>
              <a:buSzPts val="1200"/>
              <a:buChar char="●"/>
            </a:pPr>
            <a:r>
              <a:rPr lang="ar" sz="1200">
                <a:latin typeface="Mada"/>
                <a:ea typeface="Mada"/>
                <a:cs typeface="Mada"/>
                <a:sym typeface="Mada"/>
              </a:rPr>
              <a:t> DM most frequently affects the </a:t>
            </a:r>
            <a:r>
              <a:rPr b="1" lang="ar" sz="1200">
                <a:latin typeface="Mada"/>
                <a:ea typeface="Mada"/>
                <a:cs typeface="Mada"/>
                <a:sym typeface="Mada"/>
              </a:rPr>
              <a:t>skin </a:t>
            </a:r>
            <a:r>
              <a:rPr lang="ar" sz="1200">
                <a:latin typeface="Mada"/>
                <a:ea typeface="Mada"/>
                <a:cs typeface="Mada"/>
                <a:sym typeface="Mada"/>
              </a:rPr>
              <a:t>and </a:t>
            </a:r>
            <a:r>
              <a:rPr b="1" lang="ar" sz="1200">
                <a:latin typeface="Mada"/>
                <a:ea typeface="Mada"/>
                <a:cs typeface="Mada"/>
                <a:sym typeface="Mada"/>
              </a:rPr>
              <a:t>muscles </a:t>
            </a:r>
            <a:r>
              <a:rPr lang="ar" sz="1200">
                <a:latin typeface="Mada"/>
                <a:ea typeface="Mada"/>
                <a:cs typeface="Mada"/>
                <a:sym typeface="Mada"/>
              </a:rPr>
              <a:t>but may also affect the</a:t>
            </a:r>
            <a:r>
              <a:rPr lang="ar" sz="1200">
                <a:latin typeface="Mada Medium"/>
                <a:ea typeface="Mada Medium"/>
                <a:cs typeface="Mada Medium"/>
                <a:sym typeface="Mada Medium"/>
              </a:rPr>
              <a:t> </a:t>
            </a:r>
            <a:endParaRPr sz="1200">
              <a:latin typeface="Mada Medium"/>
              <a:ea typeface="Mada Medium"/>
              <a:cs typeface="Mada Medium"/>
              <a:sym typeface="Mada Medium"/>
            </a:endParaRPr>
          </a:p>
          <a:p>
            <a:pPr indent="-304800" lvl="1" marL="914400" rtl="0" algn="l">
              <a:spcBef>
                <a:spcPts val="0"/>
              </a:spcBef>
              <a:spcAft>
                <a:spcPts val="0"/>
              </a:spcAft>
              <a:buSzPts val="1200"/>
              <a:buChar char="○"/>
            </a:pPr>
            <a:r>
              <a:rPr b="1" lang="ar" sz="1200">
                <a:latin typeface="Mada"/>
                <a:ea typeface="Mada"/>
                <a:cs typeface="Mada"/>
                <a:sym typeface="Mada"/>
              </a:rPr>
              <a:t>joints</a:t>
            </a:r>
            <a:r>
              <a:rPr lang="ar" sz="1200">
                <a:latin typeface="Mada Medium"/>
                <a:ea typeface="Mada Medium"/>
                <a:cs typeface="Mada Medium"/>
                <a:sym typeface="Mada Medium"/>
              </a:rPr>
              <a:t>;</a:t>
            </a:r>
            <a:r>
              <a:rPr lang="ar" sz="1200">
                <a:latin typeface="Mada"/>
                <a:ea typeface="Mada"/>
                <a:cs typeface="Mada"/>
                <a:sym typeface="Mada"/>
              </a:rPr>
              <a:t> </a:t>
            </a:r>
            <a:endParaRPr sz="1200">
              <a:latin typeface="Mada"/>
              <a:ea typeface="Mada"/>
              <a:cs typeface="Mada"/>
              <a:sym typeface="Mada"/>
            </a:endParaRPr>
          </a:p>
          <a:p>
            <a:pPr indent="-304800" lvl="1" marL="914400" rtl="0" algn="l">
              <a:spcBef>
                <a:spcPts val="0"/>
              </a:spcBef>
              <a:spcAft>
                <a:spcPts val="0"/>
              </a:spcAft>
              <a:buSzPts val="1200"/>
              <a:buChar char="○"/>
            </a:pPr>
            <a:r>
              <a:rPr b="1" lang="ar" sz="1200">
                <a:latin typeface="Mada"/>
                <a:ea typeface="Mada"/>
                <a:cs typeface="Mada"/>
                <a:sym typeface="Mada"/>
              </a:rPr>
              <a:t>Esophagus </a:t>
            </a:r>
            <a:r>
              <a:rPr lang="ar" sz="1200">
                <a:latin typeface="Mada"/>
                <a:ea typeface="Mada"/>
                <a:cs typeface="Mada"/>
                <a:sym typeface="Mada"/>
              </a:rPr>
              <a:t>causing </a:t>
            </a:r>
            <a:r>
              <a:rPr b="1" lang="ar" sz="1200">
                <a:latin typeface="Mada"/>
                <a:ea typeface="Mada"/>
                <a:cs typeface="Mada"/>
                <a:sym typeface="Mada"/>
              </a:rPr>
              <a:t>Dysphagia </a:t>
            </a:r>
            <a:r>
              <a:rPr lang="ar" sz="1200">
                <a:latin typeface="Mada"/>
                <a:ea typeface="Mada"/>
                <a:cs typeface="Mada"/>
                <a:sym typeface="Mada"/>
              </a:rPr>
              <a:t>and </a:t>
            </a:r>
            <a:r>
              <a:rPr b="1" lang="ar" sz="1200">
                <a:latin typeface="Mada"/>
                <a:ea typeface="Mada"/>
                <a:cs typeface="Mada"/>
                <a:sym typeface="Mada"/>
              </a:rPr>
              <a:t>delayed gastric emptying</a:t>
            </a:r>
            <a:endParaRPr sz="1200">
              <a:latin typeface="Mada"/>
              <a:ea typeface="Mada"/>
              <a:cs typeface="Mada"/>
              <a:sym typeface="Mada"/>
            </a:endParaRPr>
          </a:p>
          <a:p>
            <a:pPr indent="-304800" lvl="1" marL="914400" rtl="0" algn="l">
              <a:spcBef>
                <a:spcPts val="0"/>
              </a:spcBef>
              <a:spcAft>
                <a:spcPts val="0"/>
              </a:spcAft>
              <a:buSzPts val="1200"/>
              <a:buChar char="○"/>
            </a:pPr>
            <a:r>
              <a:rPr b="1" lang="ar" sz="1200">
                <a:latin typeface="Mada"/>
                <a:ea typeface="Mada"/>
                <a:cs typeface="Mada"/>
                <a:sym typeface="Mada"/>
              </a:rPr>
              <a:t>Lungs </a:t>
            </a:r>
            <a:r>
              <a:rPr lang="ar" sz="1200">
                <a:latin typeface="Mada"/>
                <a:ea typeface="Mada"/>
                <a:cs typeface="Mada"/>
                <a:sym typeface="Mada"/>
              </a:rPr>
              <a:t>(Respiratory muscle weakness </a:t>
            </a:r>
            <a:r>
              <a:rPr lang="ar" sz="1200">
                <a:solidFill>
                  <a:srgbClr val="6AA84F"/>
                </a:solidFill>
                <a:latin typeface="Mada"/>
                <a:ea typeface="Mada"/>
                <a:cs typeface="Mada"/>
                <a:sym typeface="Mada"/>
              </a:rPr>
              <a:t>“dy</a:t>
            </a:r>
            <a:r>
              <a:rPr lang="ar" sz="1200">
                <a:solidFill>
                  <a:srgbClr val="6AA84F"/>
                </a:solidFill>
                <a:latin typeface="Mada"/>
                <a:ea typeface="Mada"/>
                <a:cs typeface="Mada"/>
                <a:sym typeface="Mada"/>
              </a:rPr>
              <a:t>spnea and orthopnea”)</a:t>
            </a:r>
            <a:endParaRPr sz="1200">
              <a:solidFill>
                <a:srgbClr val="6AA84F"/>
              </a:solidFill>
              <a:latin typeface="Mada"/>
              <a:ea typeface="Mada"/>
              <a:cs typeface="Mada"/>
              <a:sym typeface="Mada"/>
            </a:endParaRPr>
          </a:p>
          <a:p>
            <a:pPr indent="-304800" lvl="1" marL="914400" rtl="0" algn="l">
              <a:spcBef>
                <a:spcPts val="0"/>
              </a:spcBef>
              <a:spcAft>
                <a:spcPts val="0"/>
              </a:spcAft>
              <a:buSzPts val="1200"/>
              <a:buChar char="○"/>
            </a:pPr>
            <a:r>
              <a:rPr lang="ar" sz="1200">
                <a:latin typeface="Mada"/>
                <a:ea typeface="Mada"/>
                <a:cs typeface="Mada"/>
                <a:sym typeface="Mada"/>
              </a:rPr>
              <a:t>less commonly, the</a:t>
            </a:r>
            <a:r>
              <a:rPr lang="ar" sz="1200">
                <a:latin typeface="Mada Medium"/>
                <a:ea typeface="Mada Medium"/>
                <a:cs typeface="Mada Medium"/>
                <a:sym typeface="Mada Medium"/>
              </a:rPr>
              <a:t> </a:t>
            </a:r>
            <a:r>
              <a:rPr b="1" lang="ar" sz="1200">
                <a:latin typeface="Mada"/>
                <a:ea typeface="Mada"/>
                <a:cs typeface="Mada"/>
                <a:sym typeface="Mada"/>
              </a:rPr>
              <a:t>heart </a:t>
            </a:r>
            <a:r>
              <a:rPr lang="ar" sz="1200">
                <a:latin typeface="Mada"/>
                <a:ea typeface="Mada"/>
                <a:cs typeface="Mada"/>
                <a:sym typeface="Mada"/>
              </a:rPr>
              <a:t>(Cardiomyopathy).  </a:t>
            </a:r>
            <a:endParaRPr sz="1200">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Systemic features of fever, weight loss and fatigue are common</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Periungual nail-fold capillaries are often enlarged and tortuous.</a:t>
            </a:r>
            <a:endParaRPr sz="1200">
              <a:solidFill>
                <a:srgbClr val="1C4588"/>
              </a:solidFill>
              <a:latin typeface="Mada"/>
              <a:ea typeface="Mada"/>
              <a:cs typeface="Mada"/>
              <a:sym typeface="Mada"/>
            </a:endParaRPr>
          </a:p>
          <a:p>
            <a:pPr indent="-304800" lvl="0" marL="457200" rtl="0" algn="l">
              <a:spcBef>
                <a:spcPts val="0"/>
              </a:spcBef>
              <a:spcAft>
                <a:spcPts val="0"/>
              </a:spcAft>
              <a:buSzPts val="1200"/>
              <a:buChar char="●"/>
            </a:pPr>
            <a:r>
              <a:rPr b="1" lang="ar" sz="1200">
                <a:solidFill>
                  <a:srgbClr val="CC0000"/>
                </a:solidFill>
                <a:latin typeface="Mada"/>
                <a:ea typeface="Mada"/>
                <a:cs typeface="Mada"/>
                <a:sym typeface="Mada"/>
              </a:rPr>
              <a:t>Poly</a:t>
            </a:r>
            <a:r>
              <a:rPr b="1" lang="ar" sz="1200">
                <a:solidFill>
                  <a:srgbClr val="CC0000"/>
                </a:solidFill>
                <a:latin typeface="Mada"/>
                <a:ea typeface="Mada"/>
                <a:cs typeface="Mada"/>
                <a:sym typeface="Mada"/>
              </a:rPr>
              <a:t>arthritis, Raynaud's phenomenon</a:t>
            </a:r>
            <a:endParaRPr b="1"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rgbClr val="CC0000"/>
                </a:solidFill>
                <a:latin typeface="Mada"/>
                <a:ea typeface="Mada"/>
                <a:cs typeface="Mada"/>
                <a:sym typeface="Mada"/>
              </a:rPr>
              <a:t>interstitial lung disease (</a:t>
            </a:r>
            <a:r>
              <a:rPr b="1" i="1" lang="ar" sz="1200" u="sng">
                <a:solidFill>
                  <a:srgbClr val="CC0000"/>
                </a:solidFill>
                <a:latin typeface="Mada"/>
                <a:ea typeface="Mada"/>
                <a:cs typeface="Mada"/>
                <a:sym typeface="Mada"/>
              </a:rPr>
              <a:t>antisynthetase syndrome</a:t>
            </a:r>
            <a:r>
              <a:rPr b="1" lang="ar" sz="1200">
                <a:solidFill>
                  <a:srgbClr val="CC0000"/>
                </a:solidFill>
                <a:latin typeface="Mada"/>
                <a:ea typeface="Mada"/>
                <a:cs typeface="Mada"/>
                <a:sym typeface="Mada"/>
              </a:rPr>
              <a:t>)</a:t>
            </a:r>
            <a:endParaRPr b="1" baseline="30000" sz="1200">
              <a:solidFill>
                <a:srgbClr val="CC0000"/>
              </a:solidFill>
              <a:latin typeface="Mada"/>
              <a:ea typeface="Mada"/>
              <a:cs typeface="Mada"/>
              <a:sym typeface="Mada"/>
            </a:endParaRPr>
          </a:p>
        </p:txBody>
      </p:sp>
      <p:sp>
        <p:nvSpPr>
          <p:cNvPr id="550" name="Google Shape;550;p55"/>
          <p:cNvSpPr/>
          <p:nvPr/>
        </p:nvSpPr>
        <p:spPr>
          <a:xfrm>
            <a:off x="342825" y="1052150"/>
            <a:ext cx="2631600" cy="334200"/>
          </a:xfrm>
          <a:prstGeom prst="round1Rect">
            <a:avLst>
              <a:gd fmla="val 16667" name="adj"/>
            </a:avLst>
          </a:prstGeom>
          <a:solidFill>
            <a:srgbClr val="543948"/>
          </a:solidFill>
          <a:ln cap="flat" cmpd="sng" w="9525">
            <a:solidFill>
              <a:srgbClr val="5439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a:solidFill>
                  <a:schemeClr val="accent4"/>
                </a:solidFill>
                <a:latin typeface="Mada"/>
                <a:ea typeface="Mada"/>
                <a:cs typeface="Mada"/>
                <a:sym typeface="Mada"/>
              </a:rPr>
              <a:t>Non-Skeletal Manifestations :</a:t>
            </a:r>
            <a:endParaRPr/>
          </a:p>
        </p:txBody>
      </p:sp>
      <p:sp>
        <p:nvSpPr>
          <p:cNvPr id="551" name="Google Shape;551;p55"/>
          <p:cNvSpPr/>
          <p:nvPr/>
        </p:nvSpPr>
        <p:spPr>
          <a:xfrm>
            <a:off x="232550" y="3002462"/>
            <a:ext cx="934217" cy="2334566"/>
          </a:xfrm>
          <a:custGeom>
            <a:rect b="b" l="l" r="r" t="t"/>
            <a:pathLst>
              <a:path extrusionOk="0" h="79252" w="34211">
                <a:moveTo>
                  <a:pt x="13984" y="0"/>
                </a:moveTo>
                <a:cubicBezTo>
                  <a:pt x="14256" y="9571"/>
                  <a:pt x="16278" y="44506"/>
                  <a:pt x="15618" y="57426"/>
                </a:cubicBezTo>
                <a:cubicBezTo>
                  <a:pt x="14958" y="70346"/>
                  <a:pt x="12354" y="74353"/>
                  <a:pt x="10025" y="77521"/>
                </a:cubicBezTo>
                <a:cubicBezTo>
                  <a:pt x="7696" y="80689"/>
                  <a:pt x="3103" y="79016"/>
                  <a:pt x="1644" y="76436"/>
                </a:cubicBezTo>
                <a:cubicBezTo>
                  <a:pt x="185" y="73856"/>
                  <a:pt x="-1003" y="64614"/>
                  <a:pt x="1272" y="62039"/>
                </a:cubicBezTo>
                <a:cubicBezTo>
                  <a:pt x="3547" y="59464"/>
                  <a:pt x="9804" y="60989"/>
                  <a:pt x="15294" y="60984"/>
                </a:cubicBezTo>
                <a:cubicBezTo>
                  <a:pt x="20784" y="60979"/>
                  <a:pt x="31058" y="61839"/>
                  <a:pt x="34211" y="62010"/>
                </a:cubicBezTo>
              </a:path>
            </a:pathLst>
          </a:custGeom>
          <a:noFill/>
          <a:ln cap="flat" cmpd="sng" w="19050">
            <a:solidFill>
              <a:srgbClr val="1C4588"/>
            </a:solidFill>
            <a:prstDash val="solid"/>
            <a:round/>
            <a:headEnd len="med" w="med" type="oval"/>
            <a:tailEnd len="med" w="med" type="diamond"/>
          </a:ln>
        </p:spPr>
      </p:sp>
      <p:sp>
        <p:nvSpPr>
          <p:cNvPr id="552" name="Google Shape;552;p55"/>
          <p:cNvSpPr/>
          <p:nvPr/>
        </p:nvSpPr>
        <p:spPr>
          <a:xfrm>
            <a:off x="1257900" y="3661050"/>
            <a:ext cx="5650200" cy="2452800"/>
          </a:xfrm>
          <a:prstGeom prst="roundRect">
            <a:avLst>
              <a:gd fmla="val 16667" name="adj"/>
            </a:avLst>
          </a:prstGeom>
          <a:solidFill>
            <a:srgbClr val="F3F3F3"/>
          </a:solidFill>
          <a:ln cap="flat" cmpd="sng" w="19050">
            <a:solidFill>
              <a:srgbClr val="1C458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1000"/>
              </a:spcBef>
              <a:spcAft>
                <a:spcPts val="0"/>
              </a:spcAft>
              <a:buNone/>
            </a:pPr>
            <a:r>
              <a:rPr b="1" lang="ar" sz="1200">
                <a:latin typeface="Mada"/>
                <a:ea typeface="Mada"/>
                <a:cs typeface="Mada"/>
                <a:sym typeface="Mada"/>
              </a:rPr>
              <a:t>Antisynthetase syndrome:</a:t>
            </a:r>
            <a:endParaRPr b="1" sz="1200">
              <a:latin typeface="Mada"/>
              <a:ea typeface="Mada"/>
              <a:cs typeface="Mada"/>
              <a:sym typeface="Mada"/>
            </a:endParaRPr>
          </a:p>
          <a:p>
            <a:pPr indent="-298450" lvl="0" marL="457200" rtl="0" algn="l">
              <a:spcBef>
                <a:spcPts val="1000"/>
              </a:spcBef>
              <a:spcAft>
                <a:spcPts val="0"/>
              </a:spcAft>
              <a:buSzPts val="1100"/>
              <a:buFont typeface="Mada"/>
              <a:buChar char="➔"/>
            </a:pPr>
            <a:r>
              <a:rPr lang="ar" sz="1100">
                <a:latin typeface="Mada"/>
                <a:ea typeface="Mada"/>
                <a:cs typeface="Mada"/>
                <a:sym typeface="Mada"/>
              </a:rPr>
              <a:t>Some people with PM or DM have </a:t>
            </a:r>
            <a:r>
              <a:rPr b="1" lang="ar" sz="1100">
                <a:latin typeface="Mada"/>
                <a:ea typeface="Mada"/>
                <a:cs typeface="Mada"/>
                <a:sym typeface="Mada"/>
              </a:rPr>
              <a:t>antibodies to tRNA synthetase enzymes</a:t>
            </a:r>
            <a:r>
              <a:rPr lang="ar" sz="1100">
                <a:latin typeface="Mada"/>
                <a:ea typeface="Mada"/>
                <a:cs typeface="Mada"/>
                <a:sym typeface="Mada"/>
              </a:rPr>
              <a:t>. These people are </a:t>
            </a:r>
            <a:r>
              <a:rPr b="1" lang="ar" sz="1100">
                <a:latin typeface="Mada"/>
                <a:ea typeface="Mada"/>
                <a:cs typeface="Mada"/>
                <a:sym typeface="Mada"/>
              </a:rPr>
              <a:t>more likely to develop:</a:t>
            </a:r>
            <a:endParaRPr b="1" sz="1100">
              <a:latin typeface="Mada"/>
              <a:ea typeface="Mada"/>
              <a:cs typeface="Mada"/>
              <a:sym typeface="Mada"/>
            </a:endParaRPr>
          </a:p>
          <a:p>
            <a:pPr indent="-298450" lvl="1" marL="914400" rtl="0" algn="l">
              <a:spcBef>
                <a:spcPts val="0"/>
              </a:spcBef>
              <a:spcAft>
                <a:spcPts val="0"/>
              </a:spcAft>
              <a:buClr>
                <a:srgbClr val="CC0000"/>
              </a:buClr>
              <a:buSzPts val="1100"/>
              <a:buFont typeface="Mada"/>
              <a:buChar char="◆"/>
            </a:pPr>
            <a:r>
              <a:rPr b="1" lang="ar" sz="1100">
                <a:solidFill>
                  <a:srgbClr val="CC0000"/>
                </a:solidFill>
                <a:latin typeface="Mada"/>
                <a:ea typeface="Mada"/>
                <a:cs typeface="Mada"/>
                <a:sym typeface="Mada"/>
              </a:rPr>
              <a:t>Pulmonary interstitial fibrosis</a:t>
            </a:r>
            <a:endParaRPr b="1" sz="1100">
              <a:solidFill>
                <a:srgbClr val="CC0000"/>
              </a:solidFill>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Raynaud's phenomenon</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arthritis</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Hardening and fissuring of skin over the pulp surface of the fingers (mechanic's hands).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This variant of PM/DM is sometimes called anti-synthetase syndrome and often has a </a:t>
            </a:r>
            <a:r>
              <a:rPr b="1" lang="ar" sz="1100">
                <a:latin typeface="Mada"/>
                <a:ea typeface="Mada"/>
                <a:cs typeface="Mada"/>
                <a:sym typeface="Mada"/>
              </a:rPr>
              <a:t>poor outcome</a:t>
            </a:r>
            <a:r>
              <a:rPr lang="ar" sz="1100">
                <a:latin typeface="Mada"/>
                <a:ea typeface="Mada"/>
                <a:cs typeface="Mada"/>
                <a:sym typeface="Mada"/>
              </a:rPr>
              <a:t>. Respiratory muscles are affected in PM/DM and this compounds the effects of interstitial fibrosis. Dysphagia is seen in about 50% of patients owing to </a:t>
            </a:r>
            <a:r>
              <a:rPr lang="ar" sz="1100">
                <a:latin typeface="Mada"/>
                <a:ea typeface="Mada"/>
                <a:cs typeface="Mada"/>
                <a:sym typeface="Mada"/>
              </a:rPr>
              <a:t>esophageal</a:t>
            </a:r>
            <a:r>
              <a:rPr lang="ar" sz="1100">
                <a:latin typeface="Mada"/>
                <a:ea typeface="Mada"/>
                <a:cs typeface="Mada"/>
                <a:sym typeface="Mada"/>
              </a:rPr>
              <a:t> muscle involvement.</a:t>
            </a:r>
            <a:endParaRPr sz="1100">
              <a:latin typeface="Mada"/>
              <a:ea typeface="Mada"/>
              <a:cs typeface="Mada"/>
              <a:sym typeface="Mad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56"/>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558" name="Google Shape;558;p56"/>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Inflammatory Myopathies</a:t>
            </a:r>
            <a:endParaRPr b="1" sz="2600">
              <a:latin typeface="Mada"/>
              <a:ea typeface="Mada"/>
              <a:cs typeface="Mada"/>
              <a:sym typeface="Mada"/>
            </a:endParaRPr>
          </a:p>
        </p:txBody>
      </p:sp>
      <p:graphicFrame>
        <p:nvGraphicFramePr>
          <p:cNvPr id="559" name="Google Shape;559;p56"/>
          <p:cNvGraphicFramePr/>
          <p:nvPr/>
        </p:nvGraphicFramePr>
        <p:xfrm>
          <a:off x="193800" y="1578688"/>
          <a:ext cx="3000000" cy="3000000"/>
        </p:xfrm>
        <a:graphic>
          <a:graphicData uri="http://schemas.openxmlformats.org/drawingml/2006/table">
            <a:tbl>
              <a:tblPr>
                <a:noFill/>
                <a:tableStyleId>{FEAD969A-24B1-4A33-995D-BE99DCA06031}</a:tableStyleId>
              </a:tblPr>
              <a:tblGrid>
                <a:gridCol w="2390800"/>
                <a:gridCol w="1195400"/>
                <a:gridCol w="3586200"/>
              </a:tblGrid>
              <a:tr h="285200">
                <a:tc gridSpan="3">
                  <a:txBody>
                    <a:bodyPr/>
                    <a:lstStyle/>
                    <a:p>
                      <a:pPr indent="0" lvl="0" marL="0" rtl="0" algn="ctr">
                        <a:spcBef>
                          <a:spcPts val="0"/>
                        </a:spcBef>
                        <a:spcAft>
                          <a:spcPts val="0"/>
                        </a:spcAft>
                        <a:buNone/>
                      </a:pPr>
                      <a:r>
                        <a:rPr b="1" lang="ar" sz="1500">
                          <a:solidFill>
                            <a:srgbClr val="FFFFFF"/>
                          </a:solidFill>
                          <a:latin typeface="Mada"/>
                          <a:ea typeface="Mada"/>
                          <a:cs typeface="Mada"/>
                          <a:sym typeface="Mada"/>
                        </a:rPr>
                        <a:t>Serum Creatine kinase</a:t>
                      </a:r>
                      <a:endParaRPr b="1" sz="1500">
                        <a:solidFill>
                          <a:srgbClr val="FFFFFF"/>
                        </a:solidFill>
                        <a:latin typeface="Mada"/>
                        <a:ea typeface="Mada"/>
                        <a:cs typeface="Mada"/>
                        <a:sym typeface="Mada"/>
                      </a:endParaRPr>
                    </a:p>
                  </a:txBody>
                  <a:tcPr marT="91425" marB="91425" marR="91425" marL="91425" anchor="ctr">
                    <a:solidFill>
                      <a:schemeClr val="accent1"/>
                    </a:solidFill>
                  </a:tcPr>
                </a:tc>
                <a:tc hMerge="1"/>
                <a:tc hMerge="1"/>
              </a:tr>
              <a:tr h="628500">
                <a:tc gridSpan="3">
                  <a:txBody>
                    <a:bodyPr/>
                    <a:lstStyle/>
                    <a:p>
                      <a:pPr indent="0" lvl="0" marL="0" rtl="0" algn="l">
                        <a:spcBef>
                          <a:spcPts val="0"/>
                        </a:spcBef>
                        <a:spcAft>
                          <a:spcPts val="0"/>
                        </a:spcAft>
                        <a:buNone/>
                      </a:pPr>
                      <a:r>
                        <a:rPr b="1" lang="ar" sz="1200">
                          <a:solidFill>
                            <a:srgbClr val="1C4588"/>
                          </a:solidFill>
                          <a:latin typeface="Mada"/>
                          <a:ea typeface="Mada"/>
                          <a:cs typeface="Mada"/>
                          <a:sym typeface="Mada"/>
                        </a:rPr>
                        <a:t>The </a:t>
                      </a:r>
                      <a:r>
                        <a:rPr b="1" lang="ar" sz="1200">
                          <a:solidFill>
                            <a:srgbClr val="CC0000"/>
                          </a:solidFill>
                          <a:latin typeface="Mada"/>
                          <a:ea typeface="Mada"/>
                          <a:cs typeface="Mada"/>
                          <a:sym typeface="Mada"/>
                        </a:rPr>
                        <a:t>best initial</a:t>
                      </a:r>
                      <a:r>
                        <a:rPr b="1" lang="ar" sz="1200">
                          <a:solidFill>
                            <a:srgbClr val="1C4588"/>
                          </a:solidFill>
                          <a:latin typeface="Mada"/>
                          <a:ea typeface="Mada"/>
                          <a:cs typeface="Mada"/>
                          <a:sym typeface="Mada"/>
                        </a:rPr>
                        <a:t> test is CPK and aldolase</a:t>
                      </a:r>
                      <a:endParaRPr b="1" sz="1200">
                        <a:solidFill>
                          <a:srgbClr val="1C4588"/>
                        </a:solidFill>
                        <a:latin typeface="Mada"/>
                        <a:ea typeface="Mada"/>
                        <a:cs typeface="Mada"/>
                        <a:sym typeface="Mada"/>
                      </a:endParaRPr>
                    </a:p>
                    <a:p>
                      <a:pPr indent="-162600" lvl="0" marL="244800" rtl="0" algn="l">
                        <a:spcBef>
                          <a:spcPts val="0"/>
                        </a:spcBef>
                        <a:spcAft>
                          <a:spcPts val="0"/>
                        </a:spcAft>
                        <a:buSzPts val="1200"/>
                        <a:buFont typeface="Mada Medium"/>
                        <a:buChar char="●"/>
                      </a:pPr>
                      <a:r>
                        <a:rPr b="1" lang="ar" sz="1200">
                          <a:solidFill>
                            <a:schemeClr val="dk1"/>
                          </a:solidFill>
                          <a:latin typeface="Mada"/>
                          <a:ea typeface="Mada"/>
                          <a:cs typeface="Mada"/>
                          <a:sym typeface="Mada"/>
                        </a:rPr>
                        <a:t>Serum CK in DM:</a:t>
                      </a:r>
                      <a:r>
                        <a:rPr lang="ar" sz="1200">
                          <a:solidFill>
                            <a:schemeClr val="dk1"/>
                          </a:solidFill>
                          <a:latin typeface="Mada"/>
                          <a:ea typeface="Mada"/>
                          <a:cs typeface="Mada"/>
                          <a:sym typeface="Mada"/>
                        </a:rPr>
                        <a:t> Can be</a:t>
                      </a:r>
                      <a:r>
                        <a:rPr lang="ar" sz="1200" u="sng">
                          <a:solidFill>
                            <a:schemeClr val="dk1"/>
                          </a:solidFill>
                          <a:latin typeface="Mada"/>
                          <a:ea typeface="Mada"/>
                          <a:cs typeface="Mada"/>
                          <a:sym typeface="Mada"/>
                        </a:rPr>
                        <a:t> elevated </a:t>
                      </a:r>
                      <a:r>
                        <a:rPr lang="ar" sz="1200" u="sng">
                          <a:latin typeface="Mada"/>
                          <a:ea typeface="Mada"/>
                          <a:cs typeface="Mada"/>
                          <a:sym typeface="Mada"/>
                        </a:rPr>
                        <a:t>or normal </a:t>
                      </a:r>
                      <a:endParaRPr sz="1200" u="sng">
                        <a:latin typeface="Mada"/>
                        <a:ea typeface="Mada"/>
                        <a:cs typeface="Mada"/>
                        <a:sym typeface="Mada"/>
                      </a:endParaRPr>
                    </a:p>
                    <a:p>
                      <a:pPr indent="-162600" lvl="0" marL="244800" rtl="0" algn="l">
                        <a:spcBef>
                          <a:spcPts val="0"/>
                        </a:spcBef>
                        <a:spcAft>
                          <a:spcPts val="0"/>
                        </a:spcAft>
                        <a:buSzPts val="1200"/>
                        <a:buFont typeface="Mada"/>
                        <a:buChar char="●"/>
                      </a:pPr>
                      <a:r>
                        <a:rPr b="1" lang="ar" sz="1200">
                          <a:latin typeface="Mada"/>
                          <a:ea typeface="Mada"/>
                          <a:cs typeface="Mada"/>
                          <a:sym typeface="Mada"/>
                        </a:rPr>
                        <a:t>Serum CK in PM</a:t>
                      </a:r>
                      <a:r>
                        <a:rPr lang="ar" sz="1200">
                          <a:latin typeface="Mada"/>
                          <a:ea typeface="Mada"/>
                          <a:cs typeface="Mada"/>
                          <a:sym typeface="Mada"/>
                        </a:rPr>
                        <a:t>: </a:t>
                      </a:r>
                      <a:r>
                        <a:rPr lang="ar" sz="1200">
                          <a:solidFill>
                            <a:schemeClr val="dk1"/>
                          </a:solidFill>
                          <a:latin typeface="Mada"/>
                          <a:ea typeface="Mada"/>
                          <a:cs typeface="Mada"/>
                          <a:sym typeface="Mada"/>
                        </a:rPr>
                        <a:t>Should always be </a:t>
                      </a:r>
                      <a:r>
                        <a:rPr lang="ar" sz="1200" u="sng">
                          <a:solidFill>
                            <a:schemeClr val="dk1"/>
                          </a:solidFill>
                          <a:latin typeface="Mada"/>
                          <a:ea typeface="Mada"/>
                          <a:cs typeface="Mada"/>
                          <a:sym typeface="Mada"/>
                        </a:rPr>
                        <a:t>elevated </a:t>
                      </a:r>
                      <a:r>
                        <a:rPr lang="ar" sz="1200">
                          <a:solidFill>
                            <a:schemeClr val="dk1"/>
                          </a:solidFill>
                          <a:latin typeface="Mada"/>
                          <a:ea typeface="Mada"/>
                          <a:cs typeface="Mada"/>
                          <a:sym typeface="Mada"/>
                        </a:rPr>
                        <a:t>(x5 folds)</a:t>
                      </a:r>
                      <a:endParaRPr sz="1200">
                        <a:latin typeface="Mada"/>
                        <a:ea typeface="Mada"/>
                        <a:cs typeface="Mada"/>
                        <a:sym typeface="Mada"/>
                      </a:endParaRPr>
                    </a:p>
                    <a:p>
                      <a:pPr indent="0" lvl="0" marL="0" rtl="0" algn="l">
                        <a:spcBef>
                          <a:spcPts val="0"/>
                        </a:spcBef>
                        <a:spcAft>
                          <a:spcPts val="0"/>
                        </a:spcAft>
                        <a:buNone/>
                      </a:pPr>
                      <a:r>
                        <a:rPr lang="ar" sz="1200">
                          <a:solidFill>
                            <a:srgbClr val="1C4588"/>
                          </a:solidFill>
                          <a:latin typeface="Mada"/>
                          <a:ea typeface="Mada"/>
                          <a:cs typeface="Mada"/>
                          <a:sym typeface="Mada"/>
                        </a:rPr>
                        <a:t>Serum CK is a useful measure of disease activity, although a normal levels  does not exclude the diagnosis</a:t>
                      </a:r>
                      <a:endParaRPr sz="1200">
                        <a:solidFill>
                          <a:schemeClr val="dk1"/>
                        </a:solidFill>
                        <a:latin typeface="Mada"/>
                        <a:ea typeface="Mada"/>
                        <a:cs typeface="Mada"/>
                        <a:sym typeface="Mada"/>
                      </a:endParaRPr>
                    </a:p>
                  </a:txBody>
                  <a:tcPr marT="91425" marB="91425" marR="91425" marL="91425"/>
                </a:tc>
                <a:tc hMerge="1"/>
                <a:tc hMerge="1"/>
              </a:tr>
              <a:tr h="276650">
                <a:tc gridSpan="3">
                  <a:txBody>
                    <a:bodyPr/>
                    <a:lstStyle/>
                    <a:p>
                      <a:pPr indent="0" lvl="0" marL="86399" rtl="0" algn="ctr">
                        <a:spcBef>
                          <a:spcPts val="0"/>
                        </a:spcBef>
                        <a:spcAft>
                          <a:spcPts val="0"/>
                        </a:spcAft>
                        <a:buNone/>
                      </a:pPr>
                      <a:r>
                        <a:rPr b="1" lang="ar" sz="1500">
                          <a:solidFill>
                            <a:srgbClr val="FFFFFF"/>
                          </a:solidFill>
                          <a:latin typeface="Mada"/>
                          <a:ea typeface="Mada"/>
                          <a:cs typeface="Mada"/>
                          <a:sym typeface="Mada"/>
                        </a:rPr>
                        <a:t>Muscle</a:t>
                      </a:r>
                      <a:r>
                        <a:rPr b="1" lang="ar" sz="1500">
                          <a:solidFill>
                            <a:srgbClr val="FFFFFF"/>
                          </a:solidFill>
                          <a:latin typeface="Mada"/>
                          <a:ea typeface="Mada"/>
                          <a:cs typeface="Mada"/>
                          <a:sym typeface="Mada"/>
                        </a:rPr>
                        <a:t> </a:t>
                      </a:r>
                      <a:r>
                        <a:rPr b="1" lang="ar" sz="1500">
                          <a:solidFill>
                            <a:srgbClr val="FFFFFF"/>
                          </a:solidFill>
                          <a:latin typeface="Mada"/>
                          <a:ea typeface="Mada"/>
                          <a:cs typeface="Mada"/>
                          <a:sym typeface="Mada"/>
                        </a:rPr>
                        <a:t>biopsy &amp; MRI</a:t>
                      </a:r>
                      <a:endParaRPr b="1" sz="1200">
                        <a:solidFill>
                          <a:srgbClr val="CC0000"/>
                        </a:solidFill>
                        <a:latin typeface="Mada"/>
                        <a:ea typeface="Mada"/>
                        <a:cs typeface="Mada"/>
                        <a:sym typeface="Mada"/>
                      </a:endParaRPr>
                    </a:p>
                  </a:txBody>
                  <a:tcPr marT="91425" marB="91425" marR="91425" marL="91425">
                    <a:solidFill>
                      <a:schemeClr val="accent1"/>
                    </a:solidFill>
                  </a:tcPr>
                </a:tc>
                <a:tc hMerge="1"/>
                <a:tc hMerge="1"/>
              </a:tr>
              <a:tr h="503050">
                <a:tc gridSpan="3">
                  <a:txBody>
                    <a:bodyPr/>
                    <a:lstStyle/>
                    <a:p>
                      <a:pPr indent="-162600" lvl="0" marL="172800" rtl="0" algn="l">
                        <a:spcBef>
                          <a:spcPts val="0"/>
                        </a:spcBef>
                        <a:spcAft>
                          <a:spcPts val="0"/>
                        </a:spcAft>
                        <a:buClr>
                          <a:srgbClr val="000000"/>
                        </a:buClr>
                        <a:buSzPts val="1200"/>
                        <a:buFont typeface="Mada"/>
                        <a:buChar char="●"/>
                      </a:pPr>
                      <a:r>
                        <a:rPr b="1" lang="ar" sz="1200">
                          <a:solidFill>
                            <a:srgbClr val="CC0000"/>
                          </a:solidFill>
                          <a:latin typeface="Mada"/>
                          <a:ea typeface="Mada"/>
                          <a:cs typeface="Mada"/>
                          <a:sym typeface="Mada"/>
                        </a:rPr>
                        <a:t>Muscle biopsy</a:t>
                      </a:r>
                      <a:r>
                        <a:rPr b="1" lang="ar" sz="1200">
                          <a:latin typeface="Mada"/>
                          <a:ea typeface="Mada"/>
                          <a:cs typeface="Mada"/>
                          <a:sym typeface="Mada"/>
                        </a:rPr>
                        <a:t> is the pivotal investigation</a:t>
                      </a:r>
                      <a:r>
                        <a:rPr b="1" lang="ar" sz="1200">
                          <a:solidFill>
                            <a:srgbClr val="CC0000"/>
                          </a:solidFill>
                          <a:latin typeface="Mada"/>
                          <a:ea typeface="Mada"/>
                          <a:cs typeface="Mada"/>
                          <a:sym typeface="Mada"/>
                        </a:rPr>
                        <a:t> (most accurate test)!</a:t>
                      </a:r>
                      <a:r>
                        <a:rPr b="1" lang="ar" sz="1200">
                          <a:latin typeface="Mada"/>
                          <a:ea typeface="Mada"/>
                          <a:cs typeface="Mada"/>
                          <a:sym typeface="Mada"/>
                        </a:rPr>
                        <a:t> it is indicated to confirm diagnosis</a:t>
                      </a:r>
                      <a:endParaRPr b="1" sz="1200">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b="1" lang="ar" sz="1200">
                          <a:solidFill>
                            <a:srgbClr val="1C4588"/>
                          </a:solidFill>
                          <a:latin typeface="Mada"/>
                          <a:ea typeface="Mada"/>
                          <a:cs typeface="Mada"/>
                          <a:sym typeface="Mada"/>
                        </a:rPr>
                        <a:t>MRI should be used to identify areas of abnormal muscle for biopsy.</a:t>
                      </a:r>
                      <a:endParaRPr sz="1200">
                        <a:latin typeface="Mada"/>
                        <a:ea typeface="Mada"/>
                        <a:cs typeface="Mada"/>
                        <a:sym typeface="Mada"/>
                      </a:endParaRPr>
                    </a:p>
                    <a:p>
                      <a:pPr indent="-162600" lvl="0" marL="172800" rtl="0" algn="l">
                        <a:spcBef>
                          <a:spcPts val="0"/>
                        </a:spcBef>
                        <a:spcAft>
                          <a:spcPts val="0"/>
                        </a:spcAft>
                        <a:buClr>
                          <a:schemeClr val="dk1"/>
                        </a:buClr>
                        <a:buSzPts val="1200"/>
                        <a:buFont typeface="Mada"/>
                        <a:buChar char="●"/>
                      </a:pPr>
                      <a:r>
                        <a:rPr b="1" lang="ar" sz="1200">
                          <a:latin typeface="Mada"/>
                          <a:ea typeface="Mada"/>
                          <a:cs typeface="Mada"/>
                          <a:sym typeface="Mada"/>
                        </a:rPr>
                        <a:t>Muscle MRI:</a:t>
                      </a:r>
                      <a:r>
                        <a:rPr lang="ar" sz="1200">
                          <a:latin typeface="Mada"/>
                          <a:ea typeface="Mada"/>
                          <a:cs typeface="Mada"/>
                          <a:sym typeface="Mada"/>
                        </a:rPr>
                        <a:t> Edema, inflammation, fibrosis, calcification or fatty replacement of muscle tissue. </a:t>
                      </a:r>
                      <a:endParaRPr sz="1200">
                        <a:latin typeface="Mada"/>
                        <a:ea typeface="Mada"/>
                        <a:cs typeface="Mada"/>
                        <a:sym typeface="Mada"/>
                      </a:endParaRPr>
                    </a:p>
                  </a:txBody>
                  <a:tcPr marT="91425" marB="91425" marR="91425" marL="91425"/>
                </a:tc>
                <a:tc hMerge="1"/>
                <a:tc hMerge="1"/>
              </a:tr>
              <a:tr h="255500">
                <a:tc gridSpan="2">
                  <a:txBody>
                    <a:bodyPr/>
                    <a:lstStyle/>
                    <a:p>
                      <a:pPr indent="0" lvl="0" marL="0" rtl="0" algn="ctr">
                        <a:spcBef>
                          <a:spcPts val="0"/>
                        </a:spcBef>
                        <a:spcAft>
                          <a:spcPts val="0"/>
                        </a:spcAft>
                        <a:buNone/>
                      </a:pPr>
                      <a:r>
                        <a:rPr b="1" lang="ar" sz="1200">
                          <a:solidFill>
                            <a:schemeClr val="lt1"/>
                          </a:solidFill>
                          <a:latin typeface="Exo"/>
                          <a:ea typeface="Exo"/>
                          <a:cs typeface="Exo"/>
                          <a:sym typeface="Exo"/>
                        </a:rPr>
                        <a:t>Dermatomyositis</a:t>
                      </a:r>
                      <a:endParaRPr b="1" sz="1200">
                        <a:solidFill>
                          <a:srgbClr val="CC0000"/>
                        </a:solidFill>
                        <a:latin typeface="Mada"/>
                        <a:ea typeface="Mada"/>
                        <a:cs typeface="Mada"/>
                        <a:sym typeface="Mada"/>
                      </a:endParaRPr>
                    </a:p>
                  </a:txBody>
                  <a:tcPr marT="91425" marB="91425" marR="91425" marL="91425">
                    <a:solidFill>
                      <a:schemeClr val="accent3"/>
                    </a:solidFill>
                  </a:tcPr>
                </a:tc>
                <a:tc hMerge="1"/>
                <a:tc>
                  <a:txBody>
                    <a:bodyPr/>
                    <a:lstStyle/>
                    <a:p>
                      <a:pPr indent="0" lvl="0" marL="0" rtl="0" algn="ctr">
                        <a:spcBef>
                          <a:spcPts val="0"/>
                        </a:spcBef>
                        <a:spcAft>
                          <a:spcPts val="0"/>
                        </a:spcAft>
                        <a:buClr>
                          <a:schemeClr val="dk1"/>
                        </a:buClr>
                        <a:buSzPts val="1100"/>
                        <a:buFont typeface="Arial"/>
                        <a:buNone/>
                      </a:pPr>
                      <a:r>
                        <a:rPr b="1" lang="ar" sz="1200">
                          <a:solidFill>
                            <a:schemeClr val="lt1"/>
                          </a:solidFill>
                          <a:latin typeface="Exo"/>
                          <a:ea typeface="Exo"/>
                          <a:cs typeface="Exo"/>
                          <a:sym typeface="Exo"/>
                        </a:rPr>
                        <a:t>Polymyositis</a:t>
                      </a:r>
                      <a:endParaRPr b="1" sz="1200">
                        <a:solidFill>
                          <a:srgbClr val="CC0000"/>
                        </a:solidFill>
                        <a:latin typeface="Mada"/>
                        <a:ea typeface="Mada"/>
                        <a:cs typeface="Mada"/>
                        <a:sym typeface="Mada"/>
                      </a:endParaRPr>
                    </a:p>
                  </a:txBody>
                  <a:tcPr marT="91425" marB="91425" marR="91425" marL="91425">
                    <a:solidFill>
                      <a:schemeClr val="accent3"/>
                    </a:solidFill>
                  </a:tcPr>
                </a:tc>
              </a:tr>
              <a:tr h="5882875">
                <a:tc gridSpan="2">
                  <a:txBody>
                    <a:bodyPr/>
                    <a:lstStyle/>
                    <a:p>
                      <a:pPr indent="-86400" lvl="0" marL="172800" rtl="0" algn="l">
                        <a:spcBef>
                          <a:spcPts val="0"/>
                        </a:spcBef>
                        <a:spcAft>
                          <a:spcPts val="0"/>
                        </a:spcAft>
                        <a:buNone/>
                      </a:pPr>
                      <a:r>
                        <a:t/>
                      </a:r>
                      <a:endParaRPr b="1" sz="1200">
                        <a:solidFill>
                          <a:srgbClr val="CC0000"/>
                        </a:solidFill>
                        <a:latin typeface="Mada"/>
                        <a:ea typeface="Mada"/>
                        <a:cs typeface="Mada"/>
                        <a:sym typeface="Mada"/>
                      </a:endParaRPr>
                    </a:p>
                  </a:txBody>
                  <a:tcPr marT="91425" marB="91425" marR="91425" marL="91425"/>
                </a:tc>
                <a:tc hMerge="1"/>
                <a:tc>
                  <a:txBody>
                    <a:bodyPr/>
                    <a:lstStyle/>
                    <a:p>
                      <a:pPr indent="-86400" lvl="0" marL="172800" rtl="0" algn="l">
                        <a:spcBef>
                          <a:spcPts val="0"/>
                        </a:spcBef>
                        <a:spcAft>
                          <a:spcPts val="0"/>
                        </a:spcAft>
                        <a:buNone/>
                      </a:pPr>
                      <a:r>
                        <a:t/>
                      </a:r>
                      <a:endParaRPr b="1" sz="1200">
                        <a:solidFill>
                          <a:srgbClr val="CC0000"/>
                        </a:solidFill>
                        <a:latin typeface="Mada"/>
                        <a:ea typeface="Mada"/>
                        <a:cs typeface="Mada"/>
                        <a:sym typeface="Mada"/>
                      </a:endParaRPr>
                    </a:p>
                  </a:txBody>
                  <a:tcPr marT="91425" marB="91425" marR="91425" marL="91425"/>
                </a:tc>
              </a:tr>
            </a:tbl>
          </a:graphicData>
        </a:graphic>
      </p:graphicFrame>
      <p:sp>
        <p:nvSpPr>
          <p:cNvPr id="560" name="Google Shape;560;p56"/>
          <p:cNvSpPr txBox="1"/>
          <p:nvPr/>
        </p:nvSpPr>
        <p:spPr>
          <a:xfrm>
            <a:off x="247500" y="981050"/>
            <a:ext cx="3838800" cy="450600"/>
          </a:xfrm>
          <a:prstGeom prst="rect">
            <a:avLst/>
          </a:prstGeom>
          <a:noFill/>
          <a:ln>
            <a:noFill/>
          </a:ln>
        </p:spPr>
        <p:txBody>
          <a:bodyPr anchorCtr="0" anchor="t" bIns="91425" lIns="91425" spcFirstLastPara="1" rIns="91425" wrap="square" tIns="91425">
            <a:noAutofit/>
          </a:bodyPr>
          <a:lstStyle/>
          <a:p>
            <a:pPr indent="-368300" lvl="0" marL="457200" marR="0" rtl="0" algn="l">
              <a:lnSpc>
                <a:spcPct val="100000"/>
              </a:lnSpc>
              <a:spcBef>
                <a:spcPts val="0"/>
              </a:spcBef>
              <a:spcAft>
                <a:spcPts val="0"/>
              </a:spcAft>
              <a:buSzPts val="2200"/>
              <a:buFont typeface="Mada"/>
              <a:buChar char="◄"/>
            </a:pPr>
            <a:r>
              <a:rPr b="1" lang="ar" sz="2200">
                <a:highlight>
                  <a:schemeClr val="accent5"/>
                </a:highlight>
                <a:latin typeface="Mada"/>
                <a:ea typeface="Mada"/>
                <a:cs typeface="Mada"/>
                <a:sym typeface="Mada"/>
              </a:rPr>
              <a:t>Diagnosis</a:t>
            </a:r>
            <a:r>
              <a:rPr b="1" lang="ar" sz="2200">
                <a:highlight>
                  <a:schemeClr val="accent5"/>
                </a:highlight>
                <a:latin typeface="Exo"/>
                <a:ea typeface="Exo"/>
                <a:cs typeface="Exo"/>
                <a:sym typeface="Exo"/>
              </a:rPr>
              <a:t> of PM &amp; DM</a:t>
            </a:r>
            <a:endParaRPr b="1" sz="2200">
              <a:highlight>
                <a:schemeClr val="accent5"/>
              </a:highlight>
              <a:latin typeface="Exo"/>
              <a:ea typeface="Exo"/>
              <a:cs typeface="Exo"/>
              <a:sym typeface="Exo"/>
            </a:endParaRPr>
          </a:p>
        </p:txBody>
      </p:sp>
      <p:pic>
        <p:nvPicPr>
          <p:cNvPr id="561" name="Google Shape;561;p56"/>
          <p:cNvPicPr preferRelativeResize="0"/>
          <p:nvPr/>
        </p:nvPicPr>
        <p:blipFill>
          <a:blip r:embed="rId3">
            <a:alphaModFix/>
          </a:blip>
          <a:stretch>
            <a:fillRect/>
          </a:stretch>
        </p:blipFill>
        <p:spPr>
          <a:xfrm>
            <a:off x="399900" y="4442150"/>
            <a:ext cx="3214814" cy="1780550"/>
          </a:xfrm>
          <a:prstGeom prst="rect">
            <a:avLst/>
          </a:prstGeom>
          <a:noFill/>
          <a:ln>
            <a:noFill/>
          </a:ln>
        </p:spPr>
      </p:pic>
      <p:pic>
        <p:nvPicPr>
          <p:cNvPr id="562" name="Google Shape;562;p56"/>
          <p:cNvPicPr preferRelativeResize="0"/>
          <p:nvPr/>
        </p:nvPicPr>
        <p:blipFill>
          <a:blip r:embed="rId4">
            <a:alphaModFix/>
          </a:blip>
          <a:stretch>
            <a:fillRect/>
          </a:stretch>
        </p:blipFill>
        <p:spPr>
          <a:xfrm>
            <a:off x="3953602" y="4442150"/>
            <a:ext cx="3157373" cy="1780550"/>
          </a:xfrm>
          <a:prstGeom prst="rect">
            <a:avLst/>
          </a:prstGeom>
          <a:noFill/>
          <a:ln>
            <a:noFill/>
          </a:ln>
        </p:spPr>
      </p:pic>
      <p:sp>
        <p:nvSpPr>
          <p:cNvPr id="563" name="Google Shape;563;p56"/>
          <p:cNvSpPr txBox="1"/>
          <p:nvPr/>
        </p:nvSpPr>
        <p:spPr>
          <a:xfrm>
            <a:off x="193800" y="6214350"/>
            <a:ext cx="3586200" cy="3950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200">
                <a:solidFill>
                  <a:srgbClr val="1C4588"/>
                </a:solidFill>
                <a:latin typeface="Mada"/>
                <a:ea typeface="Mada"/>
                <a:cs typeface="Mada"/>
                <a:sym typeface="Mada"/>
              </a:rPr>
              <a:t>Antibodies-mediated</a:t>
            </a:r>
            <a:endParaRPr b="1" sz="1200">
              <a:solidFill>
                <a:srgbClr val="1C4588"/>
              </a:solidFill>
              <a:latin typeface="Mada"/>
              <a:ea typeface="Mada"/>
              <a:cs typeface="Mada"/>
              <a:sym typeface="Mada"/>
            </a:endParaRPr>
          </a:p>
          <a:p>
            <a:pPr indent="-126599" lvl="0" marL="172800" rtl="0" algn="l">
              <a:spcBef>
                <a:spcPts val="1000"/>
              </a:spcBef>
              <a:spcAft>
                <a:spcPts val="0"/>
              </a:spcAft>
              <a:buClr>
                <a:srgbClr val="CC0000"/>
              </a:buClr>
              <a:buSzPts val="1200"/>
              <a:buFont typeface="Mada"/>
              <a:buChar char="➔"/>
            </a:pPr>
            <a:r>
              <a:rPr b="1" lang="ar" sz="1200">
                <a:solidFill>
                  <a:srgbClr val="CC0000"/>
                </a:solidFill>
                <a:highlight>
                  <a:schemeClr val="accent5"/>
                </a:highlight>
                <a:latin typeface="Mada"/>
                <a:ea typeface="Mada"/>
                <a:cs typeface="Mada"/>
                <a:sym typeface="Mada"/>
              </a:rPr>
              <a:t>Perifascicular atrophy: </a:t>
            </a:r>
            <a:endParaRPr b="1" sz="1200">
              <a:solidFill>
                <a:srgbClr val="CC0000"/>
              </a:solidFill>
              <a:highlight>
                <a:schemeClr val="accent5"/>
              </a:highlight>
              <a:latin typeface="Mada"/>
              <a:ea typeface="Mada"/>
              <a:cs typeface="Mada"/>
              <a:sym typeface="Mada"/>
            </a:endParaRPr>
          </a:p>
          <a:p>
            <a:pPr indent="0" lvl="0" marL="251999" rtl="0" algn="l">
              <a:spcBef>
                <a:spcPts val="0"/>
              </a:spcBef>
              <a:spcAft>
                <a:spcPts val="0"/>
              </a:spcAft>
              <a:buNone/>
            </a:pPr>
            <a:r>
              <a:rPr lang="ar" sz="1200">
                <a:solidFill>
                  <a:schemeClr val="dk1"/>
                </a:solidFill>
                <a:latin typeface="Mada Medium"/>
                <a:ea typeface="Mada Medium"/>
                <a:cs typeface="Mada Medium"/>
                <a:sym typeface="Mada Medium"/>
              </a:rPr>
              <a:t>● </a:t>
            </a:r>
            <a:r>
              <a:rPr b="1" lang="ar" sz="1200">
                <a:solidFill>
                  <a:srgbClr val="CC0000"/>
                </a:solidFill>
                <a:latin typeface="Mada"/>
                <a:ea typeface="Mada"/>
                <a:cs typeface="Mada"/>
                <a:sym typeface="Mada"/>
              </a:rPr>
              <a:t>Pathognomonic</a:t>
            </a:r>
            <a:r>
              <a:rPr lang="ar" sz="1200">
                <a:solidFill>
                  <a:schemeClr val="dk1"/>
                </a:solidFill>
                <a:latin typeface="Mada Medium"/>
                <a:ea typeface="Mada Medium"/>
                <a:cs typeface="Mada Medium"/>
                <a:sym typeface="Mada Medium"/>
              </a:rPr>
              <a:t>. </a:t>
            </a:r>
            <a:endParaRPr sz="1200">
              <a:solidFill>
                <a:schemeClr val="dk1"/>
              </a:solidFill>
              <a:latin typeface="Mada Medium"/>
              <a:ea typeface="Mada Medium"/>
              <a:cs typeface="Mada Medium"/>
              <a:sym typeface="Mada Medium"/>
            </a:endParaRPr>
          </a:p>
          <a:p>
            <a:pPr indent="0" lvl="0" marL="251999" rtl="0" algn="l">
              <a:spcBef>
                <a:spcPts val="0"/>
              </a:spcBef>
              <a:spcAft>
                <a:spcPts val="0"/>
              </a:spcAft>
              <a:buNone/>
            </a:pPr>
            <a:r>
              <a:rPr lang="ar" sz="1200">
                <a:solidFill>
                  <a:schemeClr val="dk1"/>
                </a:solidFill>
                <a:latin typeface="Mada Medium"/>
                <a:ea typeface="Mada Medium"/>
                <a:cs typeface="Mada Medium"/>
                <a:sym typeface="Mada Medium"/>
              </a:rPr>
              <a:t>●</a:t>
            </a:r>
            <a:r>
              <a:rPr lang="ar" sz="1200">
                <a:solidFill>
                  <a:schemeClr val="dk1"/>
                </a:solidFill>
                <a:latin typeface="Mada"/>
                <a:ea typeface="Mada"/>
                <a:cs typeface="Mada"/>
                <a:sym typeface="Mada"/>
              </a:rPr>
              <a:t> Sublethal myofiber stress and ischemia at the interface of the muscle fascicle and the perimysium. </a:t>
            </a:r>
            <a:endParaRPr sz="1200">
              <a:solidFill>
                <a:schemeClr val="dk1"/>
              </a:solidFill>
              <a:latin typeface="Mada"/>
              <a:ea typeface="Mada"/>
              <a:cs typeface="Mada"/>
              <a:sym typeface="Mada"/>
            </a:endParaRPr>
          </a:p>
          <a:p>
            <a:pPr indent="-126599" lvl="0" marL="172800" rtl="0" algn="l">
              <a:spcBef>
                <a:spcPts val="1000"/>
              </a:spcBef>
              <a:spcAft>
                <a:spcPts val="0"/>
              </a:spcAft>
              <a:buClr>
                <a:schemeClr val="dk1"/>
              </a:buClr>
              <a:buSzPts val="1200"/>
              <a:buFont typeface="Mada"/>
              <a:buChar char="➔"/>
            </a:pPr>
            <a:r>
              <a:rPr b="1" lang="ar" sz="1200">
                <a:solidFill>
                  <a:schemeClr val="dk1"/>
                </a:solidFill>
                <a:highlight>
                  <a:schemeClr val="accent5"/>
                </a:highlight>
                <a:latin typeface="Mada"/>
                <a:ea typeface="Mada"/>
                <a:cs typeface="Mada"/>
                <a:sym typeface="Mada"/>
              </a:rPr>
              <a:t>Inflammation</a:t>
            </a:r>
            <a:r>
              <a:rPr b="1" lang="ar" sz="1200">
                <a:solidFill>
                  <a:schemeClr val="dk1"/>
                </a:solidFill>
                <a:latin typeface="Mada"/>
                <a:ea typeface="Mada"/>
                <a:cs typeface="Mada"/>
                <a:sym typeface="Mada"/>
              </a:rPr>
              <a:t>: </a:t>
            </a:r>
            <a:endParaRPr sz="1200">
              <a:solidFill>
                <a:schemeClr val="dk1"/>
              </a:solidFill>
              <a:latin typeface="Mada Medium"/>
              <a:ea typeface="Mada Medium"/>
              <a:cs typeface="Mada Medium"/>
              <a:sym typeface="Mada Medium"/>
            </a:endParaRPr>
          </a:p>
          <a:p>
            <a:pPr indent="0" lvl="0" marL="251999" rtl="0" algn="l">
              <a:spcBef>
                <a:spcPts val="0"/>
              </a:spcBef>
              <a:spcAft>
                <a:spcPts val="0"/>
              </a:spcAft>
              <a:buNone/>
            </a:pPr>
            <a:r>
              <a:rPr lang="ar" sz="1200">
                <a:solidFill>
                  <a:schemeClr val="dk1"/>
                </a:solidFill>
                <a:latin typeface="Mada Medium"/>
                <a:ea typeface="Mada Medium"/>
                <a:cs typeface="Mada Medium"/>
                <a:sym typeface="Mada Medium"/>
              </a:rPr>
              <a:t>● </a:t>
            </a:r>
            <a:r>
              <a:rPr lang="ar" sz="1200">
                <a:solidFill>
                  <a:schemeClr val="dk1"/>
                </a:solidFill>
                <a:latin typeface="Mada"/>
                <a:ea typeface="Mada"/>
                <a:cs typeface="Mada"/>
                <a:sym typeface="Mada"/>
              </a:rPr>
              <a:t>Inflammation</a:t>
            </a:r>
            <a:r>
              <a:rPr lang="ar" sz="1200">
                <a:solidFill>
                  <a:schemeClr val="dk1"/>
                </a:solidFill>
                <a:latin typeface="Mada Medium"/>
                <a:ea typeface="Mada Medium"/>
                <a:cs typeface="Mada Medium"/>
                <a:sym typeface="Mada Medium"/>
              </a:rPr>
              <a:t> in </a:t>
            </a:r>
            <a:r>
              <a:rPr b="1" lang="ar" sz="1200">
                <a:solidFill>
                  <a:srgbClr val="CC0000"/>
                </a:solidFill>
                <a:latin typeface="Mada"/>
                <a:ea typeface="Mada"/>
                <a:cs typeface="Mada"/>
                <a:sym typeface="Mada"/>
              </a:rPr>
              <a:t>perimysial</a:t>
            </a:r>
            <a:r>
              <a:rPr lang="ar" sz="1200">
                <a:solidFill>
                  <a:schemeClr val="dk1"/>
                </a:solidFill>
                <a:latin typeface="Mada Medium"/>
                <a:ea typeface="Mada Medium"/>
                <a:cs typeface="Mada Medium"/>
                <a:sym typeface="Mada Medium"/>
              </a:rPr>
              <a:t> blood vessels  </a:t>
            </a:r>
            <a:endParaRPr b="1" sz="1200">
              <a:solidFill>
                <a:srgbClr val="CC0000"/>
              </a:solidFill>
              <a:latin typeface="Mada"/>
              <a:ea typeface="Mada"/>
              <a:cs typeface="Mada"/>
              <a:sym typeface="Mada"/>
            </a:endParaRPr>
          </a:p>
          <a:p>
            <a:pPr indent="0" lvl="0" marL="251999" rtl="0" algn="l">
              <a:spcBef>
                <a:spcPts val="0"/>
              </a:spcBef>
              <a:spcAft>
                <a:spcPts val="0"/>
              </a:spcAft>
              <a:buNone/>
            </a:pPr>
            <a:r>
              <a:rPr lang="ar" sz="1200">
                <a:solidFill>
                  <a:schemeClr val="dk1"/>
                </a:solidFill>
                <a:latin typeface="Mada Medium"/>
                <a:ea typeface="Mada Medium"/>
                <a:cs typeface="Mada Medium"/>
                <a:sym typeface="Mada Medium"/>
              </a:rPr>
              <a:t>● </a:t>
            </a:r>
            <a:r>
              <a:rPr lang="ar" sz="1200">
                <a:solidFill>
                  <a:schemeClr val="dk1"/>
                </a:solidFill>
                <a:latin typeface="Mada"/>
                <a:ea typeface="Mada"/>
                <a:cs typeface="Mada"/>
                <a:sym typeface="Mada"/>
              </a:rPr>
              <a:t>CD4</a:t>
            </a:r>
            <a:r>
              <a:rPr lang="ar" sz="1200">
                <a:solidFill>
                  <a:schemeClr val="dk1"/>
                </a:solidFill>
                <a:latin typeface="Mada Medium"/>
                <a:ea typeface="Mada Medium"/>
                <a:cs typeface="Mada Medium"/>
                <a:sym typeface="Mada Medium"/>
              </a:rPr>
              <a:t>+ plasmacytoid dendritic cells. </a:t>
            </a:r>
            <a:endParaRPr sz="1200">
              <a:solidFill>
                <a:schemeClr val="dk1"/>
              </a:solidFill>
              <a:latin typeface="Mada Medium"/>
              <a:ea typeface="Mada Medium"/>
              <a:cs typeface="Mada Medium"/>
              <a:sym typeface="Mada Medium"/>
            </a:endParaRPr>
          </a:p>
          <a:p>
            <a:pPr indent="0" lvl="0" marL="251999" rtl="0" algn="l">
              <a:spcBef>
                <a:spcPts val="0"/>
              </a:spcBef>
              <a:spcAft>
                <a:spcPts val="0"/>
              </a:spcAft>
              <a:buNone/>
            </a:pPr>
            <a:r>
              <a:rPr lang="ar" sz="1200">
                <a:solidFill>
                  <a:schemeClr val="dk1"/>
                </a:solidFill>
                <a:latin typeface="Mada Medium"/>
                <a:ea typeface="Mada Medium"/>
                <a:cs typeface="Mada Medium"/>
                <a:sym typeface="Mada Medium"/>
              </a:rPr>
              <a:t>● </a:t>
            </a:r>
            <a:r>
              <a:rPr lang="ar" sz="1200">
                <a:solidFill>
                  <a:schemeClr val="dk1"/>
                </a:solidFill>
                <a:latin typeface="Mada"/>
                <a:ea typeface="Mada"/>
                <a:cs typeface="Mada"/>
                <a:sym typeface="Mada"/>
              </a:rPr>
              <a:t>Complement</a:t>
            </a:r>
            <a:r>
              <a:rPr lang="ar" sz="1200">
                <a:solidFill>
                  <a:schemeClr val="dk1"/>
                </a:solidFill>
                <a:latin typeface="Mada Medium"/>
                <a:ea typeface="Mada Medium"/>
                <a:cs typeface="Mada Medium"/>
                <a:sym typeface="Mada Medium"/>
              </a:rPr>
              <a:t> activation (MAC) and deposition on capillaries.</a:t>
            </a:r>
            <a:endParaRPr sz="1200">
              <a:solidFill>
                <a:schemeClr val="dk1"/>
              </a:solidFill>
              <a:latin typeface="Mada Medium"/>
              <a:ea typeface="Mada Medium"/>
              <a:cs typeface="Mada Medium"/>
              <a:sym typeface="Mada Medium"/>
            </a:endParaRPr>
          </a:p>
          <a:p>
            <a:pPr indent="0" lvl="0" marL="0" rtl="0" algn="l">
              <a:spcBef>
                <a:spcPts val="0"/>
              </a:spcBef>
              <a:spcAft>
                <a:spcPts val="0"/>
              </a:spcAft>
              <a:buNone/>
            </a:pPr>
            <a:r>
              <a:t/>
            </a:r>
            <a:endParaRPr sz="1200">
              <a:solidFill>
                <a:schemeClr val="dk1"/>
              </a:solidFill>
              <a:latin typeface="Mada Medium"/>
              <a:ea typeface="Mada Medium"/>
              <a:cs typeface="Mada Medium"/>
              <a:sym typeface="Mada Medium"/>
            </a:endParaRPr>
          </a:p>
          <a:p>
            <a:pPr indent="0" lvl="0" marL="0" rtl="0" algn="l">
              <a:spcBef>
                <a:spcPts val="0"/>
              </a:spcBef>
              <a:spcAft>
                <a:spcPts val="0"/>
              </a:spcAft>
              <a:buNone/>
            </a:pPr>
            <a:r>
              <a:rPr lang="ar" sz="1200">
                <a:solidFill>
                  <a:srgbClr val="999999"/>
                </a:solidFill>
                <a:latin typeface="Mada Medium"/>
                <a:ea typeface="Mada Medium"/>
                <a:cs typeface="Mada Medium"/>
                <a:sym typeface="Mada Medium"/>
              </a:rPr>
              <a:t>In DM, </a:t>
            </a:r>
            <a:r>
              <a:rPr b="1" lang="ar" sz="1200" u="sng">
                <a:solidFill>
                  <a:srgbClr val="999999"/>
                </a:solidFill>
                <a:latin typeface="Mada"/>
                <a:ea typeface="Mada"/>
                <a:cs typeface="Mada"/>
                <a:sym typeface="Mada"/>
              </a:rPr>
              <a:t>Peri</a:t>
            </a:r>
            <a:r>
              <a:rPr lang="ar" sz="1200">
                <a:solidFill>
                  <a:srgbClr val="999999"/>
                </a:solidFill>
                <a:latin typeface="Mada Medium"/>
                <a:ea typeface="Mada Medium"/>
                <a:cs typeface="Mada Medium"/>
                <a:sym typeface="Mada Medium"/>
              </a:rPr>
              <a:t>mysial</a:t>
            </a:r>
            <a:r>
              <a:rPr b="1" lang="ar" sz="1200">
                <a:solidFill>
                  <a:srgbClr val="999999"/>
                </a:solidFill>
                <a:latin typeface="Mada"/>
                <a:ea typeface="Mada"/>
                <a:cs typeface="Mada"/>
                <a:sym typeface="Mada"/>
              </a:rPr>
              <a:t> and perivascular</a:t>
            </a:r>
            <a:r>
              <a:rPr lang="ar" sz="1200">
                <a:solidFill>
                  <a:srgbClr val="999999"/>
                </a:solidFill>
                <a:latin typeface="Mada Medium"/>
                <a:ea typeface="Mada Medium"/>
                <a:cs typeface="Mada Medium"/>
                <a:sym typeface="Mada Medium"/>
              </a:rPr>
              <a:t> </a:t>
            </a:r>
            <a:r>
              <a:rPr b="1" lang="ar" sz="1200">
                <a:solidFill>
                  <a:srgbClr val="999999"/>
                </a:solidFill>
                <a:latin typeface="Mada"/>
                <a:ea typeface="Mada"/>
                <a:cs typeface="Mada"/>
                <a:sym typeface="Mada"/>
              </a:rPr>
              <a:t>infiltration of</a:t>
            </a:r>
            <a:r>
              <a:rPr lang="ar" sz="1200">
                <a:solidFill>
                  <a:srgbClr val="999999"/>
                </a:solidFill>
                <a:latin typeface="Mada Medium"/>
                <a:ea typeface="Mada Medium"/>
                <a:cs typeface="Mada Medium"/>
                <a:sym typeface="Mada Medium"/>
              </a:rPr>
              <a:t> </a:t>
            </a:r>
            <a:r>
              <a:rPr b="1" lang="ar" sz="1200">
                <a:solidFill>
                  <a:srgbClr val="999999"/>
                </a:solidFill>
                <a:latin typeface="Mada"/>
                <a:ea typeface="Mada"/>
                <a:cs typeface="Mada"/>
                <a:sym typeface="Mada"/>
              </a:rPr>
              <a:t>CD4+</a:t>
            </a:r>
            <a:r>
              <a:rPr lang="ar" sz="1200">
                <a:solidFill>
                  <a:srgbClr val="999999"/>
                </a:solidFill>
                <a:latin typeface="Mada Medium"/>
                <a:ea typeface="Mada Medium"/>
                <a:cs typeface="Mada Medium"/>
                <a:sym typeface="Mada Medium"/>
              </a:rPr>
              <a:t> cells, and because of that:</a:t>
            </a:r>
            <a:endParaRPr sz="1200">
              <a:solidFill>
                <a:srgbClr val="999999"/>
              </a:solidFill>
              <a:latin typeface="Mada Medium"/>
              <a:ea typeface="Mada Medium"/>
              <a:cs typeface="Mada Medium"/>
              <a:sym typeface="Mada Medium"/>
            </a:endParaRPr>
          </a:p>
          <a:p>
            <a:pPr indent="-304800" lvl="0" marL="457200" rtl="0" algn="l">
              <a:spcBef>
                <a:spcPts val="0"/>
              </a:spcBef>
              <a:spcAft>
                <a:spcPts val="0"/>
              </a:spcAft>
              <a:buClr>
                <a:srgbClr val="999999"/>
              </a:buClr>
              <a:buSzPts val="1200"/>
              <a:buFont typeface="Mada Medium"/>
              <a:buChar char="●"/>
            </a:pPr>
            <a:r>
              <a:rPr lang="ar" sz="1200">
                <a:solidFill>
                  <a:srgbClr val="999999"/>
                </a:solidFill>
                <a:latin typeface="Mada Medium"/>
                <a:ea typeface="Mada Medium"/>
                <a:cs typeface="Mada Medium"/>
                <a:sym typeface="Mada Medium"/>
              </a:rPr>
              <a:t>We see </a:t>
            </a:r>
            <a:r>
              <a:rPr b="1" lang="ar" sz="1200">
                <a:solidFill>
                  <a:srgbClr val="999999"/>
                </a:solidFill>
                <a:latin typeface="Mada"/>
                <a:ea typeface="Mada"/>
                <a:cs typeface="Mada"/>
                <a:sym typeface="Mada"/>
              </a:rPr>
              <a:t>skin changes</a:t>
            </a:r>
            <a:r>
              <a:rPr lang="ar" sz="1200">
                <a:solidFill>
                  <a:srgbClr val="999999"/>
                </a:solidFill>
                <a:latin typeface="Mada Medium"/>
                <a:ea typeface="Mada Medium"/>
                <a:cs typeface="Mada Medium"/>
                <a:sym typeface="Mada Medium"/>
              </a:rPr>
              <a:t> in DM but not in PM</a:t>
            </a:r>
            <a:endParaRPr sz="1200">
              <a:solidFill>
                <a:srgbClr val="999999"/>
              </a:solidFill>
              <a:latin typeface="Mada Medium"/>
              <a:ea typeface="Mada Medium"/>
              <a:cs typeface="Mada Medium"/>
              <a:sym typeface="Mada Medium"/>
            </a:endParaRPr>
          </a:p>
          <a:p>
            <a:pPr indent="-304800" lvl="0" marL="457200" rtl="0" algn="l">
              <a:spcBef>
                <a:spcPts val="0"/>
              </a:spcBef>
              <a:spcAft>
                <a:spcPts val="0"/>
              </a:spcAft>
              <a:buClr>
                <a:srgbClr val="999999"/>
              </a:buClr>
              <a:buSzPts val="1200"/>
              <a:buFont typeface="Mada Medium"/>
              <a:buChar char="●"/>
            </a:pPr>
            <a:r>
              <a:rPr b="1" lang="ar" sz="1200">
                <a:solidFill>
                  <a:srgbClr val="999999"/>
                </a:solidFill>
                <a:latin typeface="Mada"/>
                <a:ea typeface="Mada"/>
                <a:cs typeface="Mada"/>
                <a:sym typeface="Mada"/>
              </a:rPr>
              <a:t>Biopsy:</a:t>
            </a:r>
            <a:endParaRPr b="1" sz="1200">
              <a:solidFill>
                <a:srgbClr val="999999"/>
              </a:solidFill>
              <a:latin typeface="Mada"/>
              <a:ea typeface="Mada"/>
              <a:cs typeface="Mada"/>
              <a:sym typeface="Mada"/>
            </a:endParaRPr>
          </a:p>
          <a:p>
            <a:pPr indent="-198600" lvl="1" marL="809999" rtl="0" algn="l">
              <a:spcBef>
                <a:spcPts val="0"/>
              </a:spcBef>
              <a:spcAft>
                <a:spcPts val="0"/>
              </a:spcAft>
              <a:buClr>
                <a:srgbClr val="999999"/>
              </a:buClr>
              <a:buSzPts val="1200"/>
              <a:buFont typeface="Mada Medium"/>
              <a:buChar char="○"/>
            </a:pPr>
            <a:r>
              <a:rPr lang="ar" sz="1200">
                <a:solidFill>
                  <a:srgbClr val="999999"/>
                </a:solidFill>
                <a:latin typeface="Mada Medium"/>
                <a:ea typeface="Mada Medium"/>
                <a:cs typeface="Mada Medium"/>
                <a:sym typeface="Mada Medium"/>
              </a:rPr>
              <a:t>Peripheral atrophy </a:t>
            </a:r>
            <a:endParaRPr sz="1200">
              <a:solidFill>
                <a:srgbClr val="999999"/>
              </a:solidFill>
              <a:latin typeface="Mada Medium"/>
              <a:ea typeface="Mada Medium"/>
              <a:cs typeface="Mada Medium"/>
              <a:sym typeface="Mada Medium"/>
            </a:endParaRPr>
          </a:p>
          <a:p>
            <a:pPr indent="-198600" lvl="1" marL="809999" rtl="0" algn="l">
              <a:spcBef>
                <a:spcPts val="0"/>
              </a:spcBef>
              <a:spcAft>
                <a:spcPts val="0"/>
              </a:spcAft>
              <a:buClr>
                <a:srgbClr val="999999"/>
              </a:buClr>
              <a:buSzPts val="1200"/>
              <a:buFont typeface="Mada Medium"/>
              <a:buChar char="○"/>
            </a:pPr>
            <a:r>
              <a:rPr lang="ar" sz="1200">
                <a:solidFill>
                  <a:srgbClr val="999999"/>
                </a:solidFill>
                <a:latin typeface="Mada Medium"/>
                <a:ea typeface="Mada Medium"/>
                <a:cs typeface="Mada Medium"/>
                <a:sym typeface="Mada Medium"/>
              </a:rPr>
              <a:t>the center of the muscle is preserved, unlike PM where there is necrosis!</a:t>
            </a:r>
            <a:endParaRPr/>
          </a:p>
        </p:txBody>
      </p:sp>
      <p:sp>
        <p:nvSpPr>
          <p:cNvPr id="564" name="Google Shape;564;p56"/>
          <p:cNvSpPr txBox="1"/>
          <p:nvPr/>
        </p:nvSpPr>
        <p:spPr>
          <a:xfrm>
            <a:off x="3872775" y="6222700"/>
            <a:ext cx="3493500" cy="363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200">
                <a:solidFill>
                  <a:srgbClr val="1C4588"/>
                </a:solidFill>
                <a:latin typeface="Mada"/>
                <a:ea typeface="Mada"/>
                <a:cs typeface="Mada"/>
                <a:sym typeface="Mada"/>
              </a:rPr>
              <a:t>Cellular-mediated</a:t>
            </a:r>
            <a:endParaRPr b="1" sz="1200">
              <a:solidFill>
                <a:srgbClr val="1C4588"/>
              </a:solidFill>
              <a:latin typeface="Mada"/>
              <a:ea typeface="Mada"/>
              <a:cs typeface="Mada"/>
              <a:sym typeface="Mada"/>
            </a:endParaRPr>
          </a:p>
          <a:p>
            <a:pPr indent="-126599" lvl="0" marL="172800" rtl="0" algn="l">
              <a:spcBef>
                <a:spcPts val="1000"/>
              </a:spcBef>
              <a:spcAft>
                <a:spcPts val="0"/>
              </a:spcAft>
              <a:buClr>
                <a:srgbClr val="999999"/>
              </a:buClr>
              <a:buSzPts val="1200"/>
              <a:buFont typeface="Mada Medium"/>
              <a:buChar char="➔"/>
            </a:pPr>
            <a:r>
              <a:rPr lang="ar" sz="1200">
                <a:solidFill>
                  <a:srgbClr val="999999"/>
                </a:solidFill>
                <a:latin typeface="Mada"/>
                <a:ea typeface="Mada"/>
                <a:cs typeface="Mada"/>
                <a:sym typeface="Mada"/>
              </a:rPr>
              <a:t>Inflammatory cells (</a:t>
            </a:r>
            <a:r>
              <a:rPr b="1" lang="ar" sz="1200">
                <a:solidFill>
                  <a:srgbClr val="999999"/>
                </a:solidFill>
                <a:latin typeface="Mada"/>
                <a:ea typeface="Mada"/>
                <a:cs typeface="Mada"/>
                <a:sym typeface="Mada"/>
              </a:rPr>
              <a:t>CD8+ T cells</a:t>
            </a:r>
            <a:r>
              <a:rPr lang="ar" sz="1200">
                <a:solidFill>
                  <a:srgbClr val="999999"/>
                </a:solidFill>
                <a:latin typeface="Mada"/>
                <a:ea typeface="Mada"/>
                <a:cs typeface="Mada"/>
                <a:sym typeface="Mada"/>
              </a:rPr>
              <a:t>) invading non-necrotic, healthy muscle fibers.</a:t>
            </a:r>
            <a:endParaRPr sz="1200">
              <a:solidFill>
                <a:srgbClr val="999999"/>
              </a:solidFill>
              <a:latin typeface="Mada"/>
              <a:ea typeface="Mada"/>
              <a:cs typeface="Mada"/>
              <a:sym typeface="Mada"/>
            </a:endParaRPr>
          </a:p>
          <a:p>
            <a:pPr indent="-126599" lvl="0" marL="1728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Invaded muscle fibers express MHC-1</a:t>
            </a:r>
            <a:endParaRPr sz="1200">
              <a:solidFill>
                <a:srgbClr val="999999"/>
              </a:solidFill>
              <a:latin typeface="Mada"/>
              <a:ea typeface="Mada"/>
              <a:cs typeface="Mada"/>
              <a:sym typeface="Mada"/>
            </a:endParaRPr>
          </a:p>
          <a:p>
            <a:pPr indent="-126599" lvl="0" marL="172800" rtl="0" algn="l">
              <a:spcBef>
                <a:spcPts val="0"/>
              </a:spcBef>
              <a:spcAft>
                <a:spcPts val="0"/>
              </a:spcAft>
              <a:buClr>
                <a:srgbClr val="999999"/>
              </a:buClr>
              <a:buSzPts val="1200"/>
              <a:buFont typeface="Mada"/>
              <a:buChar char="➔"/>
            </a:pPr>
            <a:r>
              <a:rPr b="1" lang="ar" sz="1200">
                <a:solidFill>
                  <a:srgbClr val="999999"/>
                </a:solidFill>
                <a:latin typeface="Mada"/>
                <a:ea typeface="Mada"/>
                <a:cs typeface="Mada"/>
                <a:sym typeface="Mada"/>
              </a:rPr>
              <a:t>No perifascicular atrophy.</a:t>
            </a:r>
            <a:endParaRPr b="1" sz="1200">
              <a:solidFill>
                <a:srgbClr val="999999"/>
              </a:solidFill>
              <a:latin typeface="Mada"/>
              <a:ea typeface="Mada"/>
              <a:cs typeface="Mada"/>
              <a:sym typeface="Mada"/>
            </a:endParaRPr>
          </a:p>
          <a:p>
            <a:pPr indent="-126599" lvl="0" marL="1728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No immunoglobulin deposition </a:t>
            </a:r>
            <a:endParaRPr sz="1200">
              <a:solidFill>
                <a:srgbClr val="999999"/>
              </a:solidFill>
              <a:latin typeface="Mada"/>
              <a:ea typeface="Mada"/>
              <a:cs typeface="Mada"/>
              <a:sym typeface="Mada"/>
            </a:endParaRPr>
          </a:p>
          <a:p>
            <a:pPr indent="-126599" lvl="0" marL="1728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No complement deposition. </a:t>
            </a:r>
            <a:endParaRPr sz="1200">
              <a:solidFill>
                <a:srgbClr val="999999"/>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Medium"/>
              <a:ea typeface="Mada Medium"/>
              <a:cs typeface="Mada Medium"/>
              <a:sym typeface="Mada Medium"/>
            </a:endParaRPr>
          </a:p>
          <a:p>
            <a:pPr indent="0" lvl="0" marL="0" rtl="0" algn="l">
              <a:spcBef>
                <a:spcPts val="0"/>
              </a:spcBef>
              <a:spcAft>
                <a:spcPts val="0"/>
              </a:spcAft>
              <a:buNone/>
            </a:pPr>
            <a:r>
              <a:t/>
            </a:r>
            <a:endParaRPr sz="1200">
              <a:solidFill>
                <a:srgbClr val="999999"/>
              </a:solidFill>
              <a:latin typeface="Mada Medium"/>
              <a:ea typeface="Mada Medium"/>
              <a:cs typeface="Mada Medium"/>
              <a:sym typeface="Mada Medium"/>
            </a:endParaRPr>
          </a:p>
          <a:p>
            <a:pPr indent="0" lvl="0" marL="0" rtl="0" algn="l">
              <a:spcBef>
                <a:spcPts val="0"/>
              </a:spcBef>
              <a:spcAft>
                <a:spcPts val="0"/>
              </a:spcAft>
              <a:buNone/>
            </a:pPr>
            <a:r>
              <a:t/>
            </a:r>
            <a:endParaRPr sz="1200">
              <a:solidFill>
                <a:srgbClr val="999999"/>
              </a:solidFill>
              <a:latin typeface="Mada Medium"/>
              <a:ea typeface="Mada Medium"/>
              <a:cs typeface="Mada Medium"/>
              <a:sym typeface="Mada Medium"/>
            </a:endParaRPr>
          </a:p>
          <a:p>
            <a:pPr indent="0" lvl="0" marL="0" rtl="0" algn="l">
              <a:spcBef>
                <a:spcPts val="0"/>
              </a:spcBef>
              <a:spcAft>
                <a:spcPts val="0"/>
              </a:spcAft>
              <a:buNone/>
            </a:pPr>
            <a:r>
              <a:t/>
            </a:r>
            <a:endParaRPr sz="1200">
              <a:solidFill>
                <a:srgbClr val="999999"/>
              </a:solidFill>
              <a:latin typeface="Mada Medium"/>
              <a:ea typeface="Mada Medium"/>
              <a:cs typeface="Mada Medium"/>
              <a:sym typeface="Mada Medium"/>
            </a:endParaRPr>
          </a:p>
          <a:p>
            <a:pPr indent="0" lvl="0" marL="0" rtl="0" algn="l">
              <a:spcBef>
                <a:spcPts val="0"/>
              </a:spcBef>
              <a:spcAft>
                <a:spcPts val="0"/>
              </a:spcAft>
              <a:buNone/>
            </a:pPr>
            <a:r>
              <a:t/>
            </a:r>
            <a:endParaRPr sz="1200">
              <a:solidFill>
                <a:srgbClr val="999999"/>
              </a:solidFill>
              <a:latin typeface="Mada Medium"/>
              <a:ea typeface="Mada Medium"/>
              <a:cs typeface="Mada Medium"/>
              <a:sym typeface="Mada Medium"/>
            </a:endParaRPr>
          </a:p>
          <a:p>
            <a:pPr indent="0" lvl="0" marL="0" rtl="0" algn="l">
              <a:spcBef>
                <a:spcPts val="0"/>
              </a:spcBef>
              <a:spcAft>
                <a:spcPts val="0"/>
              </a:spcAft>
              <a:buNone/>
            </a:pPr>
            <a:r>
              <a:t/>
            </a:r>
            <a:endParaRPr sz="1200">
              <a:solidFill>
                <a:srgbClr val="999999"/>
              </a:solidFill>
              <a:latin typeface="Mada Medium"/>
              <a:ea typeface="Mada Medium"/>
              <a:cs typeface="Mada Medium"/>
              <a:sym typeface="Mada Medium"/>
            </a:endParaRPr>
          </a:p>
          <a:p>
            <a:pPr indent="0" lvl="0" marL="0" rtl="0" algn="l">
              <a:spcBef>
                <a:spcPts val="0"/>
              </a:spcBef>
              <a:spcAft>
                <a:spcPts val="0"/>
              </a:spcAft>
              <a:buNone/>
            </a:pPr>
            <a:r>
              <a:rPr lang="ar" sz="1200">
                <a:solidFill>
                  <a:srgbClr val="999999"/>
                </a:solidFill>
                <a:latin typeface="Mada Medium"/>
                <a:ea typeface="Mada Medium"/>
                <a:cs typeface="Mada Medium"/>
                <a:sym typeface="Mada Medium"/>
              </a:rPr>
              <a:t>In PM, </a:t>
            </a:r>
            <a:r>
              <a:rPr b="1" lang="ar" sz="1200">
                <a:solidFill>
                  <a:srgbClr val="999999"/>
                </a:solidFill>
                <a:latin typeface="Mada"/>
                <a:ea typeface="Mada"/>
                <a:cs typeface="Mada"/>
                <a:sym typeface="Mada"/>
              </a:rPr>
              <a:t>Intrafascicular, </a:t>
            </a:r>
            <a:r>
              <a:rPr b="1" lang="ar" sz="1200" u="sng">
                <a:solidFill>
                  <a:srgbClr val="999999"/>
                </a:solidFill>
                <a:latin typeface="Mada"/>
                <a:ea typeface="Mada"/>
                <a:cs typeface="Mada"/>
                <a:sym typeface="Mada"/>
              </a:rPr>
              <a:t>Endo</a:t>
            </a:r>
            <a:r>
              <a:rPr lang="ar" sz="1200">
                <a:solidFill>
                  <a:srgbClr val="999999"/>
                </a:solidFill>
                <a:latin typeface="Mada Medium"/>
                <a:ea typeface="Mada Medium"/>
                <a:cs typeface="Mada Medium"/>
                <a:sym typeface="Mada Medium"/>
              </a:rPr>
              <a:t>mysial</a:t>
            </a:r>
            <a:r>
              <a:rPr b="1" lang="ar" sz="1200">
                <a:solidFill>
                  <a:srgbClr val="999999"/>
                </a:solidFill>
                <a:latin typeface="Mada"/>
                <a:ea typeface="Mada"/>
                <a:cs typeface="Mada"/>
                <a:sym typeface="Mada"/>
              </a:rPr>
              <a:t> infiltration of CD8+ T cells</a:t>
            </a:r>
            <a:r>
              <a:rPr lang="ar" sz="1200">
                <a:solidFill>
                  <a:srgbClr val="999999"/>
                </a:solidFill>
                <a:latin typeface="Mada Medium"/>
                <a:ea typeface="Mada Medium"/>
                <a:cs typeface="Mada Medium"/>
                <a:sym typeface="Mada Medium"/>
              </a:rPr>
              <a:t>, and because of that:</a:t>
            </a:r>
            <a:endParaRPr sz="1200">
              <a:solidFill>
                <a:srgbClr val="999999"/>
              </a:solidFill>
              <a:latin typeface="Mada Medium"/>
              <a:ea typeface="Mada Medium"/>
              <a:cs typeface="Mada Medium"/>
              <a:sym typeface="Mada Medium"/>
            </a:endParaRPr>
          </a:p>
          <a:p>
            <a:pPr indent="-304800" lvl="0" marL="457200" rtl="0" algn="l">
              <a:spcBef>
                <a:spcPts val="0"/>
              </a:spcBef>
              <a:spcAft>
                <a:spcPts val="0"/>
              </a:spcAft>
              <a:buClr>
                <a:srgbClr val="999999"/>
              </a:buClr>
              <a:buSzPts val="1200"/>
              <a:buFont typeface="Mada Medium"/>
              <a:buChar char="●"/>
            </a:pPr>
            <a:r>
              <a:rPr lang="ar" sz="1200">
                <a:solidFill>
                  <a:srgbClr val="999999"/>
                </a:solidFill>
                <a:latin typeface="Mada Medium"/>
                <a:ea typeface="Mada Medium"/>
                <a:cs typeface="Mada Medium"/>
                <a:sym typeface="Mada Medium"/>
              </a:rPr>
              <a:t>We </a:t>
            </a:r>
            <a:r>
              <a:rPr b="1" lang="ar" sz="1200">
                <a:solidFill>
                  <a:srgbClr val="999999"/>
                </a:solidFill>
                <a:latin typeface="Mada"/>
                <a:ea typeface="Mada"/>
                <a:cs typeface="Mada"/>
                <a:sym typeface="Mada"/>
              </a:rPr>
              <a:t>DO NOT </a:t>
            </a:r>
            <a:r>
              <a:rPr lang="ar" sz="1200">
                <a:solidFill>
                  <a:srgbClr val="999999"/>
                </a:solidFill>
                <a:latin typeface="Mada Medium"/>
                <a:ea typeface="Mada Medium"/>
                <a:cs typeface="Mada Medium"/>
                <a:sym typeface="Mada Medium"/>
              </a:rPr>
              <a:t>see skin changes in PM</a:t>
            </a:r>
            <a:endParaRPr sz="1200">
              <a:solidFill>
                <a:srgbClr val="999999"/>
              </a:solidFill>
              <a:latin typeface="Mada Medium"/>
              <a:ea typeface="Mada Medium"/>
              <a:cs typeface="Mada Medium"/>
              <a:sym typeface="Mada Medium"/>
            </a:endParaRPr>
          </a:p>
          <a:p>
            <a:pPr indent="-304800" lvl="0" marL="457200" rtl="0" algn="l">
              <a:spcBef>
                <a:spcPts val="0"/>
              </a:spcBef>
              <a:spcAft>
                <a:spcPts val="0"/>
              </a:spcAft>
              <a:buClr>
                <a:srgbClr val="999999"/>
              </a:buClr>
              <a:buSzPts val="1200"/>
              <a:buFont typeface="Mada Medium"/>
              <a:buChar char="●"/>
            </a:pPr>
            <a:r>
              <a:rPr b="1" lang="ar" sz="1200">
                <a:solidFill>
                  <a:srgbClr val="999999"/>
                </a:solidFill>
                <a:latin typeface="Mada"/>
                <a:ea typeface="Mada"/>
                <a:cs typeface="Mada"/>
                <a:sym typeface="Mada"/>
              </a:rPr>
              <a:t>Biopsy:</a:t>
            </a:r>
            <a:endParaRPr b="1" sz="1200">
              <a:solidFill>
                <a:srgbClr val="999999"/>
              </a:solidFill>
              <a:latin typeface="Mada"/>
              <a:ea typeface="Mada"/>
              <a:cs typeface="Mada"/>
              <a:sym typeface="Mada"/>
            </a:endParaRPr>
          </a:p>
          <a:p>
            <a:pPr indent="-198600" lvl="1" marL="809999" rtl="0" algn="l">
              <a:spcBef>
                <a:spcPts val="0"/>
              </a:spcBef>
              <a:spcAft>
                <a:spcPts val="0"/>
              </a:spcAft>
              <a:buClr>
                <a:srgbClr val="999999"/>
              </a:buClr>
              <a:buSzPts val="1200"/>
              <a:buFont typeface="Mada"/>
              <a:buChar char="○"/>
            </a:pPr>
            <a:r>
              <a:rPr b="1" lang="ar" sz="1200">
                <a:solidFill>
                  <a:srgbClr val="999999"/>
                </a:solidFill>
                <a:latin typeface="Mada"/>
                <a:ea typeface="Mada"/>
                <a:cs typeface="Mada"/>
                <a:sym typeface="Mada"/>
              </a:rPr>
              <a:t>Central Necrosis</a:t>
            </a:r>
            <a:endParaRPr/>
          </a:p>
        </p:txBody>
      </p:sp>
      <p:pic>
        <p:nvPicPr>
          <p:cNvPr id="565" name="Google Shape;565;p56"/>
          <p:cNvPicPr preferRelativeResize="0"/>
          <p:nvPr/>
        </p:nvPicPr>
        <p:blipFill>
          <a:blip r:embed="rId5">
            <a:alphaModFix/>
          </a:blip>
          <a:stretch>
            <a:fillRect/>
          </a:stretch>
        </p:blipFill>
        <p:spPr>
          <a:xfrm>
            <a:off x="5457113" y="7788093"/>
            <a:ext cx="1569500" cy="87631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57"/>
          <p:cNvSpPr/>
          <p:nvPr/>
        </p:nvSpPr>
        <p:spPr>
          <a:xfrm>
            <a:off x="5441325" y="1833003"/>
            <a:ext cx="2015700" cy="1846800"/>
          </a:xfrm>
          <a:prstGeom prst="rect">
            <a:avLst/>
          </a:prstGeom>
          <a:solidFill>
            <a:srgbClr val="FFFFFF"/>
          </a:solidFill>
          <a:ln cap="flat" cmpd="sng" w="19050">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ar" sz="1300">
                <a:latin typeface="Mada"/>
                <a:ea typeface="Mada"/>
                <a:cs typeface="Mada"/>
                <a:sym typeface="Mada"/>
              </a:rPr>
              <a:t>↑ Other enzymes</a:t>
            </a:r>
            <a:endParaRPr sz="1100">
              <a:latin typeface="Mada"/>
              <a:ea typeface="Mada"/>
              <a:cs typeface="Mada"/>
              <a:sym typeface="Mada"/>
            </a:endParaRPr>
          </a:p>
          <a:p>
            <a:pPr indent="-162600" lvl="0" marL="172800" marR="0" rtl="0" algn="l">
              <a:lnSpc>
                <a:spcPct val="100000"/>
              </a:lnSpc>
              <a:spcBef>
                <a:spcPts val="0"/>
              </a:spcBef>
              <a:spcAft>
                <a:spcPts val="0"/>
              </a:spcAft>
              <a:buClr>
                <a:srgbClr val="353744"/>
              </a:buClr>
              <a:buSzPts val="1200"/>
              <a:buFont typeface="Mada"/>
              <a:buChar char="●"/>
            </a:pPr>
            <a:r>
              <a:rPr lang="ar" sz="1200">
                <a:solidFill>
                  <a:srgbClr val="353744"/>
                </a:solidFill>
                <a:latin typeface="Mada"/>
                <a:ea typeface="Mada"/>
                <a:cs typeface="Mada"/>
                <a:sym typeface="Mada"/>
              </a:rPr>
              <a:t>Aldolase </a:t>
            </a:r>
            <a:r>
              <a:rPr lang="ar" sz="1200">
                <a:solidFill>
                  <a:srgbClr val="6AA84F"/>
                </a:solidFill>
                <a:latin typeface="Mada"/>
                <a:ea typeface="Mada"/>
                <a:cs typeface="Mada"/>
                <a:sym typeface="Mada"/>
              </a:rPr>
              <a:t>B</a:t>
            </a:r>
            <a:endParaRPr sz="1200">
              <a:solidFill>
                <a:srgbClr val="6AA84F"/>
              </a:solidFill>
              <a:latin typeface="Mada"/>
              <a:ea typeface="Mada"/>
              <a:cs typeface="Mada"/>
              <a:sym typeface="Mada"/>
            </a:endParaRPr>
          </a:p>
          <a:p>
            <a:pPr indent="-162600" lvl="0" marL="172800" marR="0" rtl="0" algn="l">
              <a:lnSpc>
                <a:spcPct val="100000"/>
              </a:lnSpc>
              <a:spcBef>
                <a:spcPts val="0"/>
              </a:spcBef>
              <a:spcAft>
                <a:spcPts val="0"/>
              </a:spcAft>
              <a:buClr>
                <a:srgbClr val="353744"/>
              </a:buClr>
              <a:buSzPts val="1200"/>
              <a:buFont typeface="Mada"/>
              <a:buChar char="●"/>
            </a:pPr>
            <a:r>
              <a:rPr lang="ar" sz="1200">
                <a:solidFill>
                  <a:srgbClr val="353744"/>
                </a:solidFill>
                <a:latin typeface="Mada"/>
                <a:ea typeface="Mada"/>
                <a:cs typeface="Mada"/>
                <a:sym typeface="Mada"/>
              </a:rPr>
              <a:t>AST and ALT</a:t>
            </a:r>
            <a:endParaRPr sz="1200">
              <a:solidFill>
                <a:srgbClr val="353744"/>
              </a:solidFill>
              <a:latin typeface="Mada"/>
              <a:ea typeface="Mada"/>
              <a:cs typeface="Mada"/>
              <a:sym typeface="Mada"/>
            </a:endParaRPr>
          </a:p>
          <a:p>
            <a:pPr indent="0" lvl="0" marL="0" marR="0" rtl="0" algn="l">
              <a:lnSpc>
                <a:spcPct val="100000"/>
              </a:lnSpc>
              <a:spcBef>
                <a:spcPts val="0"/>
              </a:spcBef>
              <a:spcAft>
                <a:spcPts val="0"/>
              </a:spcAft>
              <a:buNone/>
            </a:pPr>
            <a:r>
              <a:t/>
            </a:r>
            <a:endParaRPr sz="500">
              <a:solidFill>
                <a:srgbClr val="353744"/>
              </a:solidFill>
              <a:latin typeface="Mada"/>
              <a:ea typeface="Mada"/>
              <a:cs typeface="Mada"/>
              <a:sym typeface="Mada"/>
            </a:endParaRPr>
          </a:p>
          <a:p>
            <a:pPr indent="0" lvl="0" marL="0" marR="0" rtl="0" algn="ctr">
              <a:lnSpc>
                <a:spcPct val="100000"/>
              </a:lnSpc>
              <a:spcBef>
                <a:spcPts val="0"/>
              </a:spcBef>
              <a:spcAft>
                <a:spcPts val="0"/>
              </a:spcAft>
              <a:buNone/>
            </a:pPr>
            <a:r>
              <a:rPr b="1" lang="ar" sz="1300">
                <a:latin typeface="Mada"/>
                <a:ea typeface="Mada"/>
                <a:cs typeface="Mada"/>
                <a:sym typeface="Mada"/>
              </a:rPr>
              <a:t>EMG</a:t>
            </a:r>
            <a:r>
              <a:rPr lang="ar" sz="1200">
                <a:solidFill>
                  <a:srgbClr val="353744"/>
                </a:solidFill>
                <a:latin typeface="Mada"/>
                <a:ea typeface="Mada"/>
                <a:cs typeface="Mada"/>
                <a:sym typeface="Mada"/>
              </a:rPr>
              <a:t>: </a:t>
            </a:r>
            <a:r>
              <a:rPr lang="ar" sz="1200">
                <a:solidFill>
                  <a:schemeClr val="dk1"/>
                </a:solidFill>
                <a:latin typeface="Mada"/>
                <a:ea typeface="Mada"/>
                <a:cs typeface="Mada"/>
                <a:sym typeface="Mada"/>
              </a:rPr>
              <a:t>M</a:t>
            </a:r>
            <a:r>
              <a:rPr lang="ar" sz="1200">
                <a:solidFill>
                  <a:schemeClr val="dk1"/>
                </a:solidFill>
                <a:latin typeface="Mada"/>
                <a:ea typeface="Mada"/>
                <a:cs typeface="Mada"/>
                <a:sym typeface="Mada"/>
              </a:rPr>
              <a:t>yopathic pattern</a:t>
            </a:r>
            <a:endParaRPr sz="1200">
              <a:solidFill>
                <a:schemeClr val="dk1"/>
              </a:solidFill>
              <a:latin typeface="Mada"/>
              <a:ea typeface="Mada"/>
              <a:cs typeface="Mada"/>
              <a:sym typeface="Mada"/>
            </a:endParaRPr>
          </a:p>
          <a:p>
            <a:pPr indent="0" lvl="0" marL="0" rtl="0" algn="ctr">
              <a:spcBef>
                <a:spcPts val="0"/>
              </a:spcBef>
              <a:spcAft>
                <a:spcPts val="0"/>
              </a:spcAft>
              <a:buNone/>
            </a:pPr>
            <a:r>
              <a:rPr lang="ar" sz="1000">
                <a:solidFill>
                  <a:srgbClr val="1C4588"/>
                </a:solidFill>
                <a:latin typeface="Mada"/>
                <a:ea typeface="Mada"/>
                <a:cs typeface="Mada"/>
                <a:sym typeface="Mada"/>
              </a:rPr>
              <a:t> Short-duration spiky polyphasic muscle action potentials are seen. Spontaneous fibrillation is occasionally recorded.</a:t>
            </a:r>
            <a:endParaRPr sz="1000">
              <a:solidFill>
                <a:srgbClr val="1C4588"/>
              </a:solidFill>
              <a:latin typeface="Mada"/>
              <a:ea typeface="Mada"/>
              <a:cs typeface="Mada"/>
              <a:sym typeface="Mada"/>
            </a:endParaRPr>
          </a:p>
        </p:txBody>
      </p:sp>
      <p:sp>
        <p:nvSpPr>
          <p:cNvPr id="571" name="Google Shape;571;p57"/>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572" name="Google Shape;572;p57"/>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Inflammatory Myopathies</a:t>
            </a:r>
            <a:endParaRPr b="1" sz="2600">
              <a:latin typeface="Mada"/>
              <a:ea typeface="Mada"/>
              <a:cs typeface="Mada"/>
              <a:sym typeface="Mada"/>
            </a:endParaRPr>
          </a:p>
        </p:txBody>
      </p:sp>
      <p:sp>
        <p:nvSpPr>
          <p:cNvPr id="573" name="Google Shape;573;p57"/>
          <p:cNvSpPr txBox="1"/>
          <p:nvPr/>
        </p:nvSpPr>
        <p:spPr>
          <a:xfrm>
            <a:off x="247500" y="981050"/>
            <a:ext cx="6965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Diagnosis</a:t>
            </a:r>
            <a:r>
              <a:rPr b="1" lang="ar" sz="2200">
                <a:highlight>
                  <a:schemeClr val="accent5"/>
                </a:highlight>
                <a:latin typeface="Mada"/>
                <a:ea typeface="Mada"/>
                <a:cs typeface="Mada"/>
                <a:sym typeface="Mada"/>
              </a:rPr>
              <a:t> of PM &amp; DM (Cont..)</a:t>
            </a:r>
            <a:endParaRPr b="1" sz="2200">
              <a:highlight>
                <a:schemeClr val="accent5"/>
              </a:highlight>
              <a:latin typeface="Mada"/>
              <a:ea typeface="Mada"/>
              <a:cs typeface="Mada"/>
              <a:sym typeface="Mada"/>
            </a:endParaRPr>
          </a:p>
        </p:txBody>
      </p:sp>
      <p:sp>
        <p:nvSpPr>
          <p:cNvPr id="574" name="Google Shape;574;p57"/>
          <p:cNvSpPr/>
          <p:nvPr/>
        </p:nvSpPr>
        <p:spPr>
          <a:xfrm flipH="1" rot="-1023">
            <a:off x="5441323" y="1570125"/>
            <a:ext cx="2015700" cy="294600"/>
          </a:xfrm>
          <a:prstGeom prst="round2SameRect">
            <a:avLst>
              <a:gd fmla="val 16667" name="adj1"/>
              <a:gd fmla="val 0" name="adj2"/>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chemeClr val="lt1"/>
                </a:solidFill>
                <a:latin typeface="Mada"/>
                <a:ea typeface="Mada"/>
                <a:cs typeface="Mada"/>
                <a:sym typeface="Mada"/>
              </a:rPr>
              <a:t>Others</a:t>
            </a:r>
            <a:endParaRPr/>
          </a:p>
        </p:txBody>
      </p:sp>
      <p:sp>
        <p:nvSpPr>
          <p:cNvPr id="575" name="Google Shape;575;p57"/>
          <p:cNvSpPr/>
          <p:nvPr/>
        </p:nvSpPr>
        <p:spPr>
          <a:xfrm>
            <a:off x="201650" y="1833000"/>
            <a:ext cx="5069700" cy="1846800"/>
          </a:xfrm>
          <a:prstGeom prst="rect">
            <a:avLst/>
          </a:prstGeom>
          <a:solidFill>
            <a:srgbClr val="FFFFF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162600" lvl="0" marL="172800" marR="0" rtl="0" algn="l">
              <a:lnSpc>
                <a:spcPct val="100000"/>
              </a:lnSpc>
              <a:spcBef>
                <a:spcPts val="0"/>
              </a:spcBef>
              <a:spcAft>
                <a:spcPts val="0"/>
              </a:spcAft>
              <a:buClr>
                <a:srgbClr val="353744"/>
              </a:buClr>
              <a:buSzPts val="1200"/>
              <a:buFont typeface="Mada"/>
              <a:buChar char="●"/>
            </a:pPr>
            <a:r>
              <a:rPr b="1" lang="ar" sz="1200">
                <a:solidFill>
                  <a:schemeClr val="dk1"/>
                </a:solidFill>
                <a:latin typeface="Mada"/>
                <a:ea typeface="Mada"/>
                <a:cs typeface="Mada"/>
                <a:sym typeface="Mada"/>
              </a:rPr>
              <a:t>Anti–synthetase antibodies</a:t>
            </a:r>
            <a:r>
              <a:rPr lang="ar" sz="1200">
                <a:solidFill>
                  <a:schemeClr val="dk1"/>
                </a:solidFill>
                <a:latin typeface="Mada Medium"/>
                <a:ea typeface="Mada Medium"/>
                <a:cs typeface="Mada Medium"/>
                <a:sym typeface="Mada Medium"/>
              </a:rPr>
              <a:t>: </a:t>
            </a:r>
            <a:r>
              <a:rPr lang="ar" sz="1200">
                <a:solidFill>
                  <a:srgbClr val="353744"/>
                </a:solidFill>
                <a:latin typeface="Mada"/>
                <a:ea typeface="Mada"/>
                <a:cs typeface="Mada"/>
                <a:sym typeface="Mada"/>
              </a:rPr>
              <a:t>commonest</a:t>
            </a:r>
            <a:r>
              <a:rPr lang="ar" sz="1200">
                <a:solidFill>
                  <a:schemeClr val="dk1"/>
                </a:solidFill>
                <a:latin typeface="Mada Medium"/>
                <a:ea typeface="Mada Medium"/>
                <a:cs typeface="Mada Medium"/>
                <a:sym typeface="Mada Medium"/>
              </a:rPr>
              <a:t> </a:t>
            </a:r>
            <a:r>
              <a:rPr b="1" lang="ar" sz="1200">
                <a:solidFill>
                  <a:srgbClr val="CC0000"/>
                </a:solidFill>
                <a:latin typeface="Mada"/>
                <a:ea typeface="Mada"/>
                <a:cs typeface="Mada"/>
                <a:sym typeface="Mada"/>
              </a:rPr>
              <a:t>anti-Jo-1</a:t>
            </a:r>
            <a:r>
              <a:rPr lang="ar" sz="1200">
                <a:solidFill>
                  <a:srgbClr val="6AA84F"/>
                </a:solidFill>
                <a:latin typeface="Mada Medium"/>
                <a:ea typeface="Mada Medium"/>
                <a:cs typeface="Mada Medium"/>
                <a:sym typeface="Mada Medium"/>
              </a:rPr>
              <a:t> ( associated with dermatomyositis)</a:t>
            </a:r>
            <a:r>
              <a:rPr lang="ar" sz="1200">
                <a:solidFill>
                  <a:schemeClr val="dk1"/>
                </a:solidFill>
                <a:latin typeface="Mada Medium"/>
                <a:ea typeface="Mada Medium"/>
                <a:cs typeface="Mada Medium"/>
                <a:sym typeface="Mada Medium"/>
              </a:rPr>
              <a:t>,</a:t>
            </a:r>
            <a:r>
              <a:rPr lang="ar" sz="1200">
                <a:solidFill>
                  <a:schemeClr val="dk1"/>
                </a:solidFill>
                <a:latin typeface="Mada"/>
                <a:ea typeface="Mada"/>
                <a:cs typeface="Mada"/>
                <a:sym typeface="Mada"/>
              </a:rPr>
              <a:t> also anti-PL-7, anti-PL-12, etc.</a:t>
            </a:r>
            <a:endParaRPr sz="1200">
              <a:solidFill>
                <a:schemeClr val="dk1"/>
              </a:solidFill>
              <a:latin typeface="Mada"/>
              <a:ea typeface="Mada"/>
              <a:cs typeface="Mada"/>
              <a:sym typeface="Mada"/>
            </a:endParaRPr>
          </a:p>
          <a:p>
            <a:pPr indent="-198600" lvl="1" marL="413999" rtl="0" algn="l">
              <a:spcBef>
                <a:spcPts val="0"/>
              </a:spcBef>
              <a:spcAft>
                <a:spcPts val="0"/>
              </a:spcAft>
              <a:buClr>
                <a:srgbClr val="1C4588"/>
              </a:buClr>
              <a:buSzPts val="1200"/>
              <a:buFont typeface="Mada Medium"/>
              <a:buChar char="○"/>
            </a:pPr>
            <a:r>
              <a:rPr b="1" lang="ar" sz="1200">
                <a:solidFill>
                  <a:srgbClr val="CC0000"/>
                </a:solidFill>
                <a:latin typeface="Mada"/>
                <a:ea typeface="Mada"/>
                <a:cs typeface="Mada"/>
                <a:sym typeface="Mada"/>
              </a:rPr>
              <a:t>interstitial lung disease is strongly</a:t>
            </a:r>
            <a:r>
              <a:rPr lang="ar" sz="1200">
                <a:solidFill>
                  <a:schemeClr val="dk1"/>
                </a:solidFill>
                <a:latin typeface="Mada Medium"/>
                <a:ea typeface="Mada Medium"/>
                <a:cs typeface="Mada Medium"/>
                <a:sym typeface="Mada Medium"/>
              </a:rPr>
              <a:t> </a:t>
            </a:r>
            <a:r>
              <a:rPr b="1" lang="ar" sz="1200">
                <a:solidFill>
                  <a:srgbClr val="CC0000"/>
                </a:solidFill>
                <a:latin typeface="Mada"/>
                <a:ea typeface="Mada"/>
                <a:cs typeface="Mada"/>
                <a:sym typeface="Mada"/>
              </a:rPr>
              <a:t>associated with the presence of antisynthetase (Jo-1) antibodies</a:t>
            </a:r>
            <a:endParaRPr sz="1200">
              <a:solidFill>
                <a:srgbClr val="6AA84F"/>
              </a:solidFill>
              <a:latin typeface="Mada Medium"/>
              <a:ea typeface="Mada Medium"/>
              <a:cs typeface="Mada Medium"/>
              <a:sym typeface="Mada Medium"/>
            </a:endParaRPr>
          </a:p>
          <a:p>
            <a:pPr indent="-162600" lvl="0" marL="172800" marR="0" rtl="0" algn="l">
              <a:lnSpc>
                <a:spcPct val="100000"/>
              </a:lnSpc>
              <a:spcBef>
                <a:spcPts val="0"/>
              </a:spcBef>
              <a:spcAft>
                <a:spcPts val="0"/>
              </a:spcAft>
              <a:buClr>
                <a:srgbClr val="353744"/>
              </a:buClr>
              <a:buSzPts val="1200"/>
              <a:buFont typeface="Mada"/>
              <a:buChar char="●"/>
            </a:pPr>
            <a:r>
              <a:rPr b="1" lang="ar" sz="1200">
                <a:solidFill>
                  <a:schemeClr val="dk1"/>
                </a:solidFill>
                <a:latin typeface="Mada"/>
                <a:ea typeface="Mada"/>
                <a:cs typeface="Mada"/>
                <a:sym typeface="Mada"/>
              </a:rPr>
              <a:t>Myositis-specific antibodies:</a:t>
            </a:r>
            <a:r>
              <a:rPr lang="ar" sz="1200">
                <a:solidFill>
                  <a:schemeClr val="dk1"/>
                </a:solidFill>
                <a:latin typeface="Mada Medium"/>
                <a:ea typeface="Mada Medium"/>
                <a:cs typeface="Mada Medium"/>
                <a:sym typeface="Mada Medium"/>
              </a:rPr>
              <a:t> </a:t>
            </a:r>
            <a:r>
              <a:rPr lang="ar" sz="1200">
                <a:solidFill>
                  <a:srgbClr val="353744"/>
                </a:solidFill>
                <a:latin typeface="Mada"/>
                <a:ea typeface="Mada"/>
                <a:cs typeface="Mada"/>
                <a:sym typeface="Mada"/>
              </a:rPr>
              <a:t>Anti–Mi-2</a:t>
            </a:r>
            <a:r>
              <a:rPr lang="ar" sz="1200">
                <a:solidFill>
                  <a:schemeClr val="dk1"/>
                </a:solidFill>
                <a:latin typeface="Mada"/>
                <a:ea typeface="Mada"/>
                <a:cs typeface="Mada"/>
                <a:sym typeface="Mada"/>
              </a:rPr>
              <a:t>, anti-MDA5 (CADM-140), anti p155/140 or anti-MAS </a:t>
            </a:r>
            <a:endParaRPr sz="1200">
              <a:solidFill>
                <a:schemeClr val="dk1"/>
              </a:solidFill>
              <a:latin typeface="Mada"/>
              <a:ea typeface="Mada"/>
              <a:cs typeface="Mada"/>
              <a:sym typeface="Mada"/>
            </a:endParaRPr>
          </a:p>
          <a:p>
            <a:pPr indent="-162600" lvl="0" marL="172800" marR="0" rtl="0" algn="l">
              <a:lnSpc>
                <a:spcPct val="100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ANA</a:t>
            </a:r>
            <a:r>
              <a:rPr lang="ar" sz="1200">
                <a:solidFill>
                  <a:schemeClr val="dk1"/>
                </a:solidFill>
                <a:latin typeface="Mada"/>
                <a:ea typeface="Mada"/>
                <a:cs typeface="Mada"/>
                <a:sym typeface="Mada"/>
              </a:rPr>
              <a:t> can be positive </a:t>
            </a:r>
            <a:endParaRPr sz="1200">
              <a:solidFill>
                <a:schemeClr val="dk1"/>
              </a:solidFill>
              <a:latin typeface="Mada"/>
              <a:ea typeface="Mada"/>
              <a:cs typeface="Mada"/>
              <a:sym typeface="Mada"/>
            </a:endParaRPr>
          </a:p>
        </p:txBody>
      </p:sp>
      <p:sp>
        <p:nvSpPr>
          <p:cNvPr id="576" name="Google Shape;576;p57"/>
          <p:cNvSpPr/>
          <p:nvPr/>
        </p:nvSpPr>
        <p:spPr>
          <a:xfrm rot="406">
            <a:off x="193862" y="1570125"/>
            <a:ext cx="5085300" cy="294600"/>
          </a:xfrm>
          <a:prstGeom prst="round2SameRect">
            <a:avLst>
              <a:gd fmla="val 16667" name="adj1"/>
              <a:gd fmla="val 0" name="adj2"/>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chemeClr val="lt1"/>
                </a:solidFill>
                <a:latin typeface="Mada"/>
                <a:ea typeface="Mada"/>
                <a:cs typeface="Mada"/>
                <a:sym typeface="Mada"/>
              </a:rPr>
              <a:t>Autoantibodies</a:t>
            </a:r>
            <a:endParaRPr/>
          </a:p>
        </p:txBody>
      </p:sp>
      <p:sp>
        <p:nvSpPr>
          <p:cNvPr id="577" name="Google Shape;577;p57"/>
          <p:cNvSpPr txBox="1"/>
          <p:nvPr/>
        </p:nvSpPr>
        <p:spPr>
          <a:xfrm>
            <a:off x="247500" y="3724250"/>
            <a:ext cx="6965700" cy="450600"/>
          </a:xfrm>
          <a:prstGeom prst="rect">
            <a:avLst/>
          </a:prstGeom>
          <a:noFill/>
          <a:ln>
            <a:noFill/>
          </a:ln>
        </p:spPr>
        <p:txBody>
          <a:bodyPr anchorCtr="0" anchor="t" bIns="91425" lIns="91425" spcFirstLastPara="1" rIns="91425" wrap="square" tIns="91425">
            <a:noAutofit/>
          </a:bodyPr>
          <a:lstStyle/>
          <a:p>
            <a:pPr indent="-368300" lvl="0" marL="457200" marR="0" rtl="0" algn="l">
              <a:lnSpc>
                <a:spcPct val="100000"/>
              </a:lnSpc>
              <a:spcBef>
                <a:spcPts val="0"/>
              </a:spcBef>
              <a:spcAft>
                <a:spcPts val="0"/>
              </a:spcAft>
              <a:buSzPts val="2200"/>
              <a:buFont typeface="Mada"/>
              <a:buChar char="◄"/>
            </a:pPr>
            <a:r>
              <a:rPr b="1" lang="ar" sz="2200">
                <a:highlight>
                  <a:schemeClr val="accent5"/>
                </a:highlight>
                <a:latin typeface="Mada"/>
                <a:ea typeface="Mada"/>
                <a:cs typeface="Mada"/>
                <a:sym typeface="Mada"/>
              </a:rPr>
              <a:t>Management</a:t>
            </a:r>
            <a:r>
              <a:rPr b="1" lang="ar" sz="2200">
                <a:highlight>
                  <a:schemeClr val="accent5"/>
                </a:highlight>
                <a:latin typeface="Exo"/>
                <a:ea typeface="Exo"/>
                <a:cs typeface="Exo"/>
                <a:sym typeface="Exo"/>
              </a:rPr>
              <a:t> </a:t>
            </a:r>
            <a:r>
              <a:rPr b="1" lang="ar" sz="2200">
                <a:highlight>
                  <a:schemeClr val="accent5"/>
                </a:highlight>
                <a:latin typeface="Exo"/>
                <a:ea typeface="Exo"/>
                <a:cs typeface="Exo"/>
                <a:sym typeface="Exo"/>
              </a:rPr>
              <a:t>of PM &amp; DM</a:t>
            </a:r>
            <a:endParaRPr b="1" sz="2200">
              <a:highlight>
                <a:schemeClr val="accent5"/>
              </a:highlight>
              <a:latin typeface="Exo"/>
              <a:ea typeface="Exo"/>
              <a:cs typeface="Exo"/>
              <a:sym typeface="Exo"/>
            </a:endParaRPr>
          </a:p>
        </p:txBody>
      </p:sp>
      <p:sp>
        <p:nvSpPr>
          <p:cNvPr id="578" name="Google Shape;578;p57"/>
          <p:cNvSpPr/>
          <p:nvPr/>
        </p:nvSpPr>
        <p:spPr>
          <a:xfrm>
            <a:off x="811350" y="4417050"/>
            <a:ext cx="5887200" cy="1950300"/>
          </a:xfrm>
          <a:prstGeom prst="rect">
            <a:avLst/>
          </a:prstGeom>
          <a:solidFill>
            <a:schemeClr val="accent4"/>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solidFill>
                  <a:srgbClr val="CC0000"/>
                </a:solidFill>
                <a:latin typeface="Mada"/>
                <a:ea typeface="Mada"/>
                <a:cs typeface="Mada"/>
                <a:sym typeface="Mada"/>
              </a:rPr>
              <a:t>Steroids </a:t>
            </a:r>
            <a:r>
              <a:rPr b="1" lang="ar" sz="1200">
                <a:solidFill>
                  <a:srgbClr val="1C4588"/>
                </a:solidFill>
                <a:latin typeface="Mada"/>
                <a:ea typeface="Mada"/>
                <a:cs typeface="Mada"/>
                <a:sym typeface="Mada"/>
              </a:rPr>
              <a:t>(Oral prednisolone is the </a:t>
            </a:r>
            <a:r>
              <a:rPr b="1" lang="ar" sz="1200" u="sng">
                <a:solidFill>
                  <a:srgbClr val="CC0000"/>
                </a:solidFill>
                <a:latin typeface="Mada"/>
                <a:ea typeface="Mada"/>
                <a:cs typeface="Mada"/>
                <a:sym typeface="Mada"/>
              </a:rPr>
              <a:t>treatment of choice</a:t>
            </a:r>
            <a:r>
              <a:rPr b="1" lang="ar" sz="1200">
                <a:solidFill>
                  <a:srgbClr val="1C4588"/>
                </a:solidFill>
                <a:latin typeface="Mada"/>
                <a:ea typeface="Mada"/>
                <a:cs typeface="Mada"/>
                <a:sym typeface="Mada"/>
              </a:rPr>
              <a:t>)</a:t>
            </a:r>
            <a:endParaRPr b="1" sz="1200">
              <a:solidFill>
                <a:srgbClr val="1C4588"/>
              </a:solidFill>
              <a:latin typeface="Mada"/>
              <a:ea typeface="Mada"/>
              <a:cs typeface="Mada"/>
              <a:sym typeface="Mada"/>
            </a:endParaRPr>
          </a:p>
          <a:p>
            <a:pPr indent="-162600" lvl="0" marL="2448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high-dose intravenous methylprednisolone may be required in patients with respiratory or pharyngeal weakness</a:t>
            </a:r>
            <a:endParaRPr sz="1200">
              <a:solidFill>
                <a:srgbClr val="1C4588"/>
              </a:solidFill>
              <a:latin typeface="Mada"/>
              <a:ea typeface="Mada"/>
              <a:cs typeface="Mada"/>
              <a:sym typeface="Mada"/>
            </a:endParaRPr>
          </a:p>
          <a:p>
            <a:pPr indent="-162600" lvl="0" marL="244800" rtl="0" algn="l">
              <a:spcBef>
                <a:spcPts val="0"/>
              </a:spcBef>
              <a:spcAft>
                <a:spcPts val="0"/>
              </a:spcAft>
              <a:buSzPts val="1200"/>
              <a:buFont typeface="Mada"/>
              <a:buChar char="●"/>
            </a:pPr>
            <a:r>
              <a:rPr lang="ar" sz="1200">
                <a:latin typeface="Mada"/>
                <a:ea typeface="Mada"/>
                <a:cs typeface="Mada"/>
                <a:sym typeface="Mada"/>
              </a:rPr>
              <a:t>Some require high dose for long time. </a:t>
            </a:r>
            <a:endParaRPr sz="1200">
              <a:latin typeface="Mada"/>
              <a:ea typeface="Mada"/>
              <a:cs typeface="Mada"/>
              <a:sym typeface="Mada"/>
            </a:endParaRPr>
          </a:p>
          <a:p>
            <a:pPr indent="-162600" lvl="0" marL="244800" rtl="0" algn="l">
              <a:spcBef>
                <a:spcPts val="0"/>
              </a:spcBef>
              <a:spcAft>
                <a:spcPts val="0"/>
              </a:spcAft>
              <a:buSzPts val="1200"/>
              <a:buFont typeface="Mada"/>
              <a:buChar char="●"/>
            </a:pPr>
            <a:r>
              <a:rPr lang="ar" sz="1200">
                <a:latin typeface="Mada"/>
                <a:ea typeface="Mada"/>
                <a:cs typeface="Mada"/>
                <a:sym typeface="Mada"/>
              </a:rPr>
              <a:t>There is risk of opportunistic infections (PCP), osteoporosis, cataract, weight gait, etc</a:t>
            </a:r>
            <a:endParaRPr sz="1200">
              <a:latin typeface="Mada"/>
              <a:ea typeface="Mada"/>
              <a:cs typeface="Mada"/>
              <a:sym typeface="Mada"/>
            </a:endParaRPr>
          </a:p>
          <a:p>
            <a:pPr indent="-162600" lvl="0" marL="244800" rtl="0" algn="l">
              <a:spcBef>
                <a:spcPts val="0"/>
              </a:spcBef>
              <a:spcAft>
                <a:spcPts val="0"/>
              </a:spcAft>
              <a:buSzPts val="1200"/>
              <a:buFont typeface="Mada"/>
              <a:buChar char="●"/>
            </a:pPr>
            <a:r>
              <a:rPr lang="ar" sz="1200">
                <a:latin typeface="Mada"/>
                <a:ea typeface="Mada"/>
                <a:cs typeface="Mada"/>
                <a:sym typeface="Mada"/>
              </a:rPr>
              <a:t>Monitor blood glucose, serum potassium levels, BP, and eyes</a:t>
            </a:r>
            <a:endParaRPr sz="1200">
              <a:latin typeface="Mada"/>
              <a:ea typeface="Mada"/>
              <a:cs typeface="Mada"/>
              <a:sym typeface="Mada"/>
            </a:endParaRPr>
          </a:p>
          <a:p>
            <a:pPr indent="-162600" lvl="0" marL="2448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One risk of treatment is glucocorticoid-induced myopathy. If the initial response to treatment is poor, further biopsy then shows type II fibre atrophy in glucocorticoid myopathy (compared with fibre necrosis and regeneration in active myositis).</a:t>
            </a:r>
            <a:endParaRPr sz="1200">
              <a:solidFill>
                <a:srgbClr val="1C4588"/>
              </a:solidFill>
              <a:latin typeface="Mada"/>
              <a:ea typeface="Mada"/>
              <a:cs typeface="Mada"/>
              <a:sym typeface="Mada"/>
            </a:endParaRPr>
          </a:p>
        </p:txBody>
      </p:sp>
      <p:sp>
        <p:nvSpPr>
          <p:cNvPr id="579" name="Google Shape;579;p57"/>
          <p:cNvSpPr/>
          <p:nvPr/>
        </p:nvSpPr>
        <p:spPr>
          <a:xfrm>
            <a:off x="625475" y="4219225"/>
            <a:ext cx="453600" cy="450600"/>
          </a:xfrm>
          <a:prstGeom prst="ellipse">
            <a:avLst/>
          </a:prstGeom>
          <a:solidFill>
            <a:srgbClr val="C6ACB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580" name="Google Shape;580;p57"/>
          <p:cNvSpPr/>
          <p:nvPr/>
        </p:nvSpPr>
        <p:spPr>
          <a:xfrm>
            <a:off x="714529" y="4307752"/>
            <a:ext cx="274800" cy="273900"/>
          </a:xfrm>
          <a:prstGeom prst="ellipse">
            <a:avLst/>
          </a:prstGeom>
          <a:solidFill>
            <a:srgbClr val="98678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pic>
        <p:nvPicPr>
          <p:cNvPr id="581" name="Google Shape;581;p57"/>
          <p:cNvPicPr preferRelativeResize="0"/>
          <p:nvPr/>
        </p:nvPicPr>
        <p:blipFill>
          <a:blip r:embed="rId3">
            <a:alphaModFix/>
          </a:blip>
          <a:stretch>
            <a:fillRect/>
          </a:stretch>
        </p:blipFill>
        <p:spPr>
          <a:xfrm>
            <a:off x="746981" y="4340138"/>
            <a:ext cx="209999" cy="208746"/>
          </a:xfrm>
          <a:prstGeom prst="rect">
            <a:avLst/>
          </a:prstGeom>
          <a:noFill/>
          <a:ln>
            <a:noFill/>
          </a:ln>
        </p:spPr>
      </p:pic>
      <p:sp>
        <p:nvSpPr>
          <p:cNvPr id="582" name="Google Shape;582;p57"/>
          <p:cNvSpPr/>
          <p:nvPr/>
        </p:nvSpPr>
        <p:spPr>
          <a:xfrm>
            <a:off x="811350" y="6779250"/>
            <a:ext cx="5887200" cy="1876200"/>
          </a:xfrm>
          <a:prstGeom prst="rect">
            <a:avLst/>
          </a:prstGeom>
          <a:solidFill>
            <a:schemeClr val="accent4"/>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Steroid-sparing therapy: </a:t>
            </a:r>
            <a:r>
              <a:rPr lang="ar" sz="1200">
                <a:latin typeface="Mada"/>
                <a:ea typeface="Mada"/>
                <a:cs typeface="Mada"/>
                <a:sym typeface="Mada"/>
              </a:rPr>
              <a:t>Methotrexate, azathioprine, mycophenolate, etc</a:t>
            </a:r>
            <a:endParaRPr sz="1200">
              <a:latin typeface="Mada"/>
              <a:ea typeface="Mada"/>
              <a:cs typeface="Mada"/>
              <a:sym typeface="Mada"/>
            </a:endParaRPr>
          </a:p>
          <a:p>
            <a:pPr indent="-162600" lvl="0" marL="244800" marR="0" rtl="0" algn="l">
              <a:lnSpc>
                <a:spcPct val="100000"/>
              </a:lnSpc>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Although most patients respond well to glucocorticoids, many need additional immunosuppressive therapy.</a:t>
            </a:r>
            <a:endParaRPr sz="1200">
              <a:solidFill>
                <a:srgbClr val="1C4588"/>
              </a:solidFill>
              <a:latin typeface="Mada"/>
              <a:ea typeface="Mada"/>
              <a:cs typeface="Mada"/>
              <a:sym typeface="Mada"/>
            </a:endParaRPr>
          </a:p>
          <a:p>
            <a:pPr indent="-162600" lvl="0" marL="244800" marR="0" rtl="0" algn="l">
              <a:lnSpc>
                <a:spcPct val="100000"/>
              </a:lnSpc>
              <a:spcBef>
                <a:spcPts val="0"/>
              </a:spcBef>
              <a:spcAft>
                <a:spcPts val="0"/>
              </a:spcAft>
              <a:buClr>
                <a:srgbClr val="1C4588"/>
              </a:buClr>
              <a:buSzPts val="1200"/>
              <a:buFont typeface="Mada"/>
              <a:buChar char="●"/>
            </a:pPr>
            <a:r>
              <a:rPr b="1" lang="ar" sz="1200">
                <a:solidFill>
                  <a:srgbClr val="1C4588"/>
                </a:solidFill>
                <a:latin typeface="Mada"/>
                <a:ea typeface="Mada"/>
                <a:cs typeface="Mada"/>
                <a:sym typeface="Mada"/>
              </a:rPr>
              <a:t>Methotrexate </a:t>
            </a:r>
            <a:r>
              <a:rPr lang="ar" sz="1200">
                <a:solidFill>
                  <a:srgbClr val="1C4588"/>
                </a:solidFill>
                <a:latin typeface="Mada"/>
                <a:ea typeface="Mada"/>
                <a:cs typeface="Mada"/>
                <a:sym typeface="Mada"/>
              </a:rPr>
              <a:t>and </a:t>
            </a:r>
            <a:r>
              <a:rPr b="1" lang="ar" sz="1200">
                <a:solidFill>
                  <a:srgbClr val="1C4588"/>
                </a:solidFill>
                <a:latin typeface="Mada"/>
                <a:ea typeface="Mada"/>
                <a:cs typeface="Mada"/>
                <a:sym typeface="Mada"/>
              </a:rPr>
              <a:t>MMF </a:t>
            </a:r>
            <a:r>
              <a:rPr lang="ar" sz="1200">
                <a:solidFill>
                  <a:srgbClr val="1C4588"/>
                </a:solidFill>
                <a:latin typeface="Mada"/>
                <a:ea typeface="Mada"/>
                <a:cs typeface="Mada"/>
                <a:sym typeface="Mada"/>
              </a:rPr>
              <a:t>are the </a:t>
            </a:r>
            <a:r>
              <a:rPr b="1" lang="ar" sz="1200">
                <a:solidFill>
                  <a:srgbClr val="1C4588"/>
                </a:solidFill>
                <a:latin typeface="Mada"/>
                <a:ea typeface="Mada"/>
                <a:cs typeface="Mada"/>
                <a:sym typeface="Mada"/>
              </a:rPr>
              <a:t>first choices</a:t>
            </a:r>
            <a:r>
              <a:rPr lang="ar" sz="1200">
                <a:solidFill>
                  <a:srgbClr val="1C4588"/>
                </a:solidFill>
                <a:latin typeface="Mada"/>
                <a:ea typeface="Mada"/>
                <a:cs typeface="Mada"/>
                <a:sym typeface="Mada"/>
              </a:rPr>
              <a:t> of many but azathioprine and ciclosporin are also used as alternatives</a:t>
            </a:r>
            <a:endParaRPr sz="1200">
              <a:solidFill>
                <a:srgbClr val="1C4588"/>
              </a:solidFill>
              <a:latin typeface="Mada"/>
              <a:ea typeface="Mada"/>
              <a:cs typeface="Mada"/>
              <a:sym typeface="Mada"/>
            </a:endParaRPr>
          </a:p>
          <a:p>
            <a:pPr indent="-162600" lvl="0" marL="244800" marR="0" rtl="0" algn="l">
              <a:lnSpc>
                <a:spcPct val="100000"/>
              </a:lnSpc>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In clinical practice, rituximab is an option for use with glucocorticoids, to maintain an early glucocorticoid-induced remission.</a:t>
            </a:r>
            <a:endParaRPr sz="1200">
              <a:solidFill>
                <a:srgbClr val="1C4588"/>
              </a:solidFill>
              <a:latin typeface="Mada"/>
              <a:ea typeface="Mada"/>
              <a:cs typeface="Mada"/>
              <a:sym typeface="Mada"/>
            </a:endParaRPr>
          </a:p>
          <a:p>
            <a:pPr indent="-162600" lvl="0" marL="244800" marR="0" rtl="0" algn="l">
              <a:lnSpc>
                <a:spcPct val="100000"/>
              </a:lnSpc>
              <a:spcBef>
                <a:spcPts val="0"/>
              </a:spcBef>
              <a:spcAft>
                <a:spcPts val="0"/>
              </a:spcAft>
              <a:buClr>
                <a:srgbClr val="1C4588"/>
              </a:buClr>
              <a:buSzPts val="1200"/>
              <a:buFont typeface="Mada"/>
              <a:buChar char="●"/>
            </a:pPr>
            <a:r>
              <a:rPr lang="ar" sz="1200" u="sng">
                <a:solidFill>
                  <a:srgbClr val="1C4588"/>
                </a:solidFill>
                <a:latin typeface="Mada"/>
                <a:ea typeface="Mada"/>
                <a:cs typeface="Mada"/>
                <a:sym typeface="Mada"/>
              </a:rPr>
              <a:t>Intravenous immunoglobulin (IVIg)</a:t>
            </a:r>
            <a:r>
              <a:rPr lang="ar" sz="1200">
                <a:solidFill>
                  <a:srgbClr val="1C4588"/>
                </a:solidFill>
                <a:latin typeface="Mada"/>
                <a:ea typeface="Mada"/>
                <a:cs typeface="Mada"/>
                <a:sym typeface="Mada"/>
              </a:rPr>
              <a:t> may be effective in </a:t>
            </a:r>
            <a:r>
              <a:rPr lang="ar" sz="1200" u="sng">
                <a:solidFill>
                  <a:srgbClr val="1C4588"/>
                </a:solidFill>
                <a:latin typeface="Mada"/>
                <a:ea typeface="Mada"/>
                <a:cs typeface="Mada"/>
                <a:sym typeface="Mada"/>
              </a:rPr>
              <a:t>refractory cases.</a:t>
            </a:r>
            <a:endParaRPr sz="1200" u="sng">
              <a:solidFill>
                <a:srgbClr val="1C4588"/>
              </a:solidFill>
              <a:latin typeface="Mada"/>
              <a:ea typeface="Mada"/>
              <a:cs typeface="Mada"/>
              <a:sym typeface="Mada"/>
            </a:endParaRPr>
          </a:p>
          <a:p>
            <a:pPr indent="-162600" lvl="0" marL="244800" marR="0" rtl="0" algn="l">
              <a:lnSpc>
                <a:spcPct val="100000"/>
              </a:lnSpc>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Mepacrine or hydroxychloroquine has been used for skin predominant disease</a:t>
            </a:r>
            <a:endParaRPr sz="1200">
              <a:solidFill>
                <a:srgbClr val="1C4588"/>
              </a:solidFill>
              <a:latin typeface="Mada"/>
              <a:ea typeface="Mada"/>
              <a:cs typeface="Mada"/>
              <a:sym typeface="Mada"/>
            </a:endParaRPr>
          </a:p>
        </p:txBody>
      </p:sp>
      <p:sp>
        <p:nvSpPr>
          <p:cNvPr id="583" name="Google Shape;583;p57"/>
          <p:cNvSpPr/>
          <p:nvPr/>
        </p:nvSpPr>
        <p:spPr>
          <a:xfrm>
            <a:off x="625475" y="6581425"/>
            <a:ext cx="453600" cy="450600"/>
          </a:xfrm>
          <a:prstGeom prst="ellipse">
            <a:avLst/>
          </a:prstGeom>
          <a:solidFill>
            <a:srgbClr val="C6ACB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584" name="Google Shape;584;p57"/>
          <p:cNvSpPr/>
          <p:nvPr/>
        </p:nvSpPr>
        <p:spPr>
          <a:xfrm>
            <a:off x="714529" y="6669952"/>
            <a:ext cx="274800" cy="273900"/>
          </a:xfrm>
          <a:prstGeom prst="ellipse">
            <a:avLst/>
          </a:prstGeom>
          <a:solidFill>
            <a:srgbClr val="98678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pic>
        <p:nvPicPr>
          <p:cNvPr id="585" name="Google Shape;585;p57"/>
          <p:cNvPicPr preferRelativeResize="0"/>
          <p:nvPr/>
        </p:nvPicPr>
        <p:blipFill>
          <a:blip r:embed="rId3">
            <a:alphaModFix/>
          </a:blip>
          <a:stretch>
            <a:fillRect/>
          </a:stretch>
        </p:blipFill>
        <p:spPr>
          <a:xfrm>
            <a:off x="746981" y="6702338"/>
            <a:ext cx="209999" cy="208746"/>
          </a:xfrm>
          <a:prstGeom prst="rect">
            <a:avLst/>
          </a:prstGeom>
          <a:noFill/>
          <a:ln>
            <a:noFill/>
          </a:ln>
        </p:spPr>
      </p:pic>
      <p:sp>
        <p:nvSpPr>
          <p:cNvPr id="586" name="Google Shape;586;p57"/>
          <p:cNvSpPr txBox="1"/>
          <p:nvPr/>
        </p:nvSpPr>
        <p:spPr>
          <a:xfrm>
            <a:off x="-102900" y="8648750"/>
            <a:ext cx="7560000" cy="1618200"/>
          </a:xfrm>
          <a:prstGeom prst="rect">
            <a:avLst/>
          </a:prstGeom>
          <a:noFill/>
          <a:ln>
            <a:noFill/>
          </a:ln>
        </p:spPr>
        <p:txBody>
          <a:bodyPr anchorCtr="0" anchor="t" bIns="232875" lIns="232875" spcFirstLastPara="1" rIns="232875" wrap="square" tIns="232875">
            <a:noAutofit/>
          </a:bodyPr>
          <a:lstStyle/>
          <a:p>
            <a:pPr indent="-304800" lvl="0" marL="457200" rtl="0" algn="l">
              <a:lnSpc>
                <a:spcPct val="100000"/>
              </a:lnSpc>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Screening for underlying malignancy</a:t>
            </a:r>
            <a:r>
              <a:rPr lang="ar" sz="1200">
                <a:latin typeface="Mada"/>
                <a:ea typeface="Mada"/>
                <a:cs typeface="Mada"/>
                <a:sym typeface="Mada"/>
              </a:rPr>
              <a:t> </a:t>
            </a:r>
            <a:r>
              <a:rPr lang="ar" sz="1200">
                <a:solidFill>
                  <a:srgbClr val="1C4588"/>
                </a:solidFill>
                <a:latin typeface="Mada"/>
                <a:ea typeface="Mada"/>
                <a:cs typeface="Mada"/>
                <a:sym typeface="Mada"/>
              </a:rPr>
              <a:t>should be undertaken routinely (full examination, chest X-ray, serum urine and protein electrophoresis, </a:t>
            </a:r>
            <a:r>
              <a:rPr lang="ar" sz="1200">
                <a:latin typeface="Mada"/>
                <a:ea typeface="Mada"/>
                <a:cs typeface="Mada"/>
                <a:sym typeface="Mada"/>
              </a:rPr>
              <a:t>colonoscopy,</a:t>
            </a:r>
            <a:r>
              <a:rPr lang="ar" sz="1200">
                <a:solidFill>
                  <a:srgbClr val="1C4588"/>
                </a:solidFill>
                <a:latin typeface="Mada"/>
                <a:ea typeface="Mada"/>
                <a:cs typeface="Mada"/>
                <a:sym typeface="Mada"/>
              </a:rPr>
              <a:t> </a:t>
            </a:r>
            <a:r>
              <a:rPr lang="ar" sz="1200">
                <a:latin typeface="Mada"/>
                <a:ea typeface="Mada"/>
                <a:cs typeface="Mada"/>
                <a:sym typeface="Mada"/>
              </a:rPr>
              <a:t>CT of chest/abdomen/ pelvis, or PET scan</a:t>
            </a:r>
            <a:r>
              <a:rPr lang="ar" sz="1200">
                <a:solidFill>
                  <a:srgbClr val="1C4588"/>
                </a:solidFill>
                <a:latin typeface="Mada"/>
                <a:ea typeface="Mada"/>
                <a:cs typeface="Mada"/>
                <a:sym typeface="Mada"/>
              </a:rPr>
              <a:t>; </a:t>
            </a:r>
            <a:r>
              <a:rPr lang="ar" sz="1200">
                <a:solidFill>
                  <a:srgbClr val="6AA84F"/>
                </a:solidFill>
                <a:latin typeface="Mada"/>
                <a:ea typeface="Mada"/>
                <a:cs typeface="Mada"/>
                <a:sym typeface="Mada"/>
              </a:rPr>
              <a:t>prostate-specific antigen should be included in men, and mammography in women), </a:t>
            </a:r>
            <a:r>
              <a:rPr lang="ar" sz="1200">
                <a:latin typeface="Mada"/>
                <a:ea typeface="Mada"/>
                <a:cs typeface="Mada"/>
                <a:sym typeface="Mada"/>
              </a:rPr>
              <a:t>CA-125 and CA-19-9</a:t>
            </a:r>
            <a:endParaRPr sz="1200">
              <a:latin typeface="Mada"/>
              <a:ea typeface="Mada"/>
              <a:cs typeface="Mada"/>
              <a:sym typeface="Mada"/>
            </a:endParaRPr>
          </a:p>
          <a:p>
            <a:pPr indent="-304800" lvl="0" marL="45720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Exclude cardiac and pulmonary involvement (PFTs with diffusion capacity, ECG, esophageal manometry) </a:t>
            </a:r>
            <a:endParaRPr sz="1200">
              <a:solidFill>
                <a:schemeClr val="dk1"/>
              </a:solidFill>
              <a:latin typeface="Mada"/>
              <a:ea typeface="Mada"/>
              <a:cs typeface="Mada"/>
              <a:sym typeface="Mada"/>
            </a:endParaRPr>
          </a:p>
          <a:p>
            <a:pPr indent="-304800" lvl="0" marL="45720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Physical therapy &amp; Occupational therapy</a:t>
            </a:r>
            <a:endParaRPr sz="1200">
              <a:solidFill>
                <a:schemeClr val="dk1"/>
              </a:solidFill>
              <a:latin typeface="Mada"/>
              <a:ea typeface="Mada"/>
              <a:cs typeface="Mada"/>
              <a:sym typeface="Mada"/>
            </a:endParaRPr>
          </a:p>
          <a:p>
            <a:pPr indent="-304800" lvl="0" marL="45720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Evaluate coexisting autoimmune disorders (ANA)</a:t>
            </a:r>
            <a:endParaRPr sz="1200">
              <a:solidFill>
                <a:schemeClr val="dk1"/>
              </a:solidFill>
              <a:latin typeface="Mada"/>
              <a:ea typeface="Mada"/>
              <a:cs typeface="Mada"/>
              <a:sym typeface="Mada"/>
            </a:endParaRPr>
          </a:p>
          <a:p>
            <a:pPr indent="-304800" lvl="0" marL="45720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PM &amp; DM can be part of an overlap syndrome:</a:t>
            </a:r>
            <a:endParaRPr sz="1200">
              <a:solidFill>
                <a:schemeClr val="dk1"/>
              </a:solidFill>
              <a:latin typeface="Mada"/>
              <a:ea typeface="Mada"/>
              <a:cs typeface="Mada"/>
              <a:sym typeface="Mada"/>
            </a:endParaRPr>
          </a:p>
          <a:p>
            <a:pPr indent="-304800" lvl="1" marL="91440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Associated with another well-defined connective tissue disorder</a:t>
            </a:r>
            <a:endParaRPr sz="1200">
              <a:solidFill>
                <a:schemeClr val="dk1"/>
              </a:solidFill>
              <a:latin typeface="Mada"/>
              <a:ea typeface="Mada"/>
              <a:cs typeface="Mada"/>
              <a:sym typeface="Mada"/>
            </a:endParaRPr>
          </a:p>
          <a:p>
            <a:pPr indent="-304800" lvl="1" marL="91440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Scleroderma, mixed CTD, Sjögren, SLE, or RA.</a:t>
            </a:r>
            <a:endParaRPr sz="1200">
              <a:solidFill>
                <a:schemeClr val="dk1"/>
              </a:solidFill>
              <a:latin typeface="Mada"/>
              <a:ea typeface="Mada"/>
              <a:cs typeface="Mada"/>
              <a:sym typeface="Mad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58"/>
          <p:cNvSpPr txBox="1"/>
          <p:nvPr>
            <p:ph idx="12" type="sldNum"/>
          </p:nvPr>
        </p:nvSpPr>
        <p:spPr>
          <a:xfrm>
            <a:off x="7106400" y="2"/>
            <a:ext cx="453600" cy="562200"/>
          </a:xfrm>
          <a:prstGeom prst="rect">
            <a:avLst/>
          </a:prstGeom>
          <a:solidFill>
            <a:srgbClr val="986782"/>
          </a:solidFill>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592" name="Google Shape;592;p58"/>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Inflammatory Myopathies</a:t>
            </a:r>
            <a:endParaRPr b="1" sz="2600">
              <a:latin typeface="Mada"/>
              <a:ea typeface="Mada"/>
              <a:cs typeface="Mada"/>
              <a:sym typeface="Mada"/>
            </a:endParaRPr>
          </a:p>
        </p:txBody>
      </p:sp>
      <p:sp>
        <p:nvSpPr>
          <p:cNvPr id="593" name="Google Shape;593;p58"/>
          <p:cNvSpPr txBox="1"/>
          <p:nvPr/>
        </p:nvSpPr>
        <p:spPr>
          <a:xfrm>
            <a:off x="247500" y="904850"/>
            <a:ext cx="5181600" cy="450600"/>
          </a:xfrm>
          <a:prstGeom prst="rect">
            <a:avLst/>
          </a:prstGeom>
          <a:noFill/>
          <a:ln>
            <a:noFill/>
          </a:ln>
        </p:spPr>
        <p:txBody>
          <a:bodyPr anchorCtr="0" anchor="t" bIns="91425" lIns="91425" spcFirstLastPara="1" rIns="91425" wrap="square" tIns="91425">
            <a:noAutofit/>
          </a:bodyPr>
          <a:lstStyle/>
          <a:p>
            <a:pPr indent="-368300" lvl="0" marL="457200" marR="0" rtl="0" algn="l">
              <a:lnSpc>
                <a:spcPct val="100000"/>
              </a:lnSpc>
              <a:spcBef>
                <a:spcPts val="0"/>
              </a:spcBef>
              <a:spcAft>
                <a:spcPts val="0"/>
              </a:spcAft>
              <a:buSzPts val="2200"/>
              <a:buFont typeface="Mada"/>
              <a:buChar char="◄"/>
            </a:pPr>
            <a:r>
              <a:rPr b="1" lang="ar" sz="2200">
                <a:highlight>
                  <a:schemeClr val="accent5"/>
                </a:highlight>
                <a:latin typeface="Mada"/>
                <a:ea typeface="Mada"/>
                <a:cs typeface="Mada"/>
                <a:sym typeface="Mada"/>
              </a:rPr>
              <a:t>Inclusion</a:t>
            </a:r>
            <a:r>
              <a:rPr b="1" lang="ar" sz="2200">
                <a:highlight>
                  <a:schemeClr val="accent5"/>
                </a:highlight>
                <a:latin typeface="Exo"/>
                <a:ea typeface="Exo"/>
                <a:cs typeface="Exo"/>
                <a:sym typeface="Exo"/>
              </a:rPr>
              <a:t> </a:t>
            </a:r>
            <a:r>
              <a:rPr b="1" lang="ar" sz="2200">
                <a:highlight>
                  <a:schemeClr val="accent5"/>
                </a:highlight>
                <a:latin typeface="Mada"/>
                <a:ea typeface="Mada"/>
                <a:cs typeface="Mada"/>
                <a:sym typeface="Mada"/>
              </a:rPr>
              <a:t>Body</a:t>
            </a:r>
            <a:r>
              <a:rPr b="1" lang="ar" sz="2200">
                <a:highlight>
                  <a:schemeClr val="accent5"/>
                </a:highlight>
                <a:latin typeface="Exo"/>
                <a:ea typeface="Exo"/>
                <a:cs typeface="Exo"/>
                <a:sym typeface="Exo"/>
              </a:rPr>
              <a:t> </a:t>
            </a:r>
            <a:r>
              <a:rPr b="1" lang="ar" sz="2200">
                <a:highlight>
                  <a:schemeClr val="accent5"/>
                </a:highlight>
                <a:latin typeface="Mada"/>
                <a:ea typeface="Mada"/>
                <a:cs typeface="Mada"/>
                <a:sym typeface="Mada"/>
              </a:rPr>
              <a:t>Myositis</a:t>
            </a:r>
            <a:r>
              <a:rPr b="1" lang="ar" sz="2200">
                <a:highlight>
                  <a:schemeClr val="accent5"/>
                </a:highlight>
                <a:latin typeface="Exo"/>
                <a:ea typeface="Exo"/>
                <a:cs typeface="Exo"/>
                <a:sym typeface="Exo"/>
              </a:rPr>
              <a:t> </a:t>
            </a:r>
            <a:r>
              <a:rPr b="1" lang="ar" sz="2200">
                <a:highlight>
                  <a:schemeClr val="accent5"/>
                </a:highlight>
                <a:latin typeface="Mada"/>
                <a:ea typeface="Mada"/>
                <a:cs typeface="Mada"/>
                <a:sym typeface="Mada"/>
              </a:rPr>
              <a:t>(IBM)</a:t>
            </a:r>
            <a:endParaRPr b="1" sz="2200">
              <a:highlight>
                <a:schemeClr val="accent5"/>
              </a:highlight>
              <a:latin typeface="Exo"/>
              <a:ea typeface="Exo"/>
              <a:cs typeface="Exo"/>
              <a:sym typeface="Exo"/>
            </a:endParaRPr>
          </a:p>
        </p:txBody>
      </p:sp>
      <p:sp>
        <p:nvSpPr>
          <p:cNvPr id="594" name="Google Shape;594;p58"/>
          <p:cNvSpPr txBox="1"/>
          <p:nvPr/>
        </p:nvSpPr>
        <p:spPr>
          <a:xfrm>
            <a:off x="171300" y="1241450"/>
            <a:ext cx="7172400" cy="1678500"/>
          </a:xfrm>
          <a:prstGeom prst="rect">
            <a:avLst/>
          </a:prstGeom>
          <a:noFill/>
          <a:ln>
            <a:noFill/>
          </a:ln>
        </p:spPr>
        <p:txBody>
          <a:bodyPr anchorCtr="0" anchor="t" bIns="232875" lIns="232875" spcFirstLastPara="1" rIns="232875" wrap="square" tIns="232875">
            <a:noAutofit/>
          </a:bodyPr>
          <a:lstStyle/>
          <a:p>
            <a:pPr indent="-304800" lvl="0" marL="457200" rtl="0" algn="l">
              <a:spcBef>
                <a:spcPts val="0"/>
              </a:spcBef>
              <a:spcAft>
                <a:spcPts val="0"/>
              </a:spcAft>
              <a:buSzPts val="1200"/>
              <a:buFont typeface="Mada Medium"/>
              <a:buChar char="●"/>
            </a:pPr>
            <a:r>
              <a:rPr lang="ar" sz="1200">
                <a:latin typeface="Mada"/>
                <a:ea typeface="Mada"/>
                <a:cs typeface="Mada"/>
                <a:sym typeface="Mada"/>
              </a:rPr>
              <a:t>Common after </a:t>
            </a:r>
            <a:r>
              <a:rPr b="1" lang="ar" sz="1200">
                <a:latin typeface="Mada"/>
                <a:ea typeface="Mada"/>
                <a:cs typeface="Mada"/>
                <a:sym typeface="Mada"/>
              </a:rPr>
              <a:t>age 50,</a:t>
            </a:r>
            <a:r>
              <a:rPr lang="ar" sz="1200">
                <a:latin typeface="Mada"/>
                <a:ea typeface="Mada"/>
                <a:cs typeface="Mada"/>
                <a:sym typeface="Mada"/>
              </a:rPr>
              <a:t> (prevalence:35-71/1000000 ) with M:F → 2:1</a:t>
            </a:r>
            <a:endParaRPr sz="1200">
              <a:latin typeface="Mada"/>
              <a:ea typeface="Mada"/>
              <a:cs typeface="Mada"/>
              <a:sym typeface="Mada"/>
            </a:endParaRPr>
          </a:p>
          <a:p>
            <a:pPr indent="-304800" lvl="0" marL="457200" rtl="0" algn="l">
              <a:spcBef>
                <a:spcPts val="0"/>
              </a:spcBef>
              <a:spcAft>
                <a:spcPts val="0"/>
              </a:spcAft>
              <a:buSzPts val="1200"/>
              <a:buFont typeface="Mada Medium"/>
              <a:buChar char="●"/>
            </a:pPr>
            <a:r>
              <a:rPr lang="ar" sz="1200">
                <a:latin typeface="Mada"/>
                <a:ea typeface="Mada"/>
                <a:cs typeface="Mada"/>
                <a:sym typeface="Mada"/>
              </a:rPr>
              <a:t>It is a slowly progressive </a:t>
            </a:r>
            <a:r>
              <a:rPr b="1" lang="ar" sz="1200">
                <a:solidFill>
                  <a:schemeClr val="accent6"/>
                </a:solidFill>
                <a:latin typeface="Mada"/>
                <a:ea typeface="Mada"/>
                <a:cs typeface="Mada"/>
                <a:sym typeface="Mada"/>
              </a:rPr>
              <a:t>Asymmetric </a:t>
            </a:r>
            <a:r>
              <a:rPr lang="ar" sz="1200">
                <a:solidFill>
                  <a:schemeClr val="dk1"/>
                </a:solidFill>
                <a:latin typeface="Mada"/>
                <a:ea typeface="Mada"/>
                <a:cs typeface="Mada"/>
                <a:sym typeface="Mada"/>
              </a:rPr>
              <a:t>inflammatory/degenerative myopathy</a:t>
            </a:r>
            <a:endParaRPr sz="1200">
              <a:solidFill>
                <a:schemeClr val="dk1"/>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Weakness of mainly </a:t>
            </a:r>
            <a:r>
              <a:rPr b="1" lang="ar" sz="1200" u="sng">
                <a:solidFill>
                  <a:srgbClr val="CC0000"/>
                </a:solidFill>
                <a:latin typeface="Mada"/>
                <a:ea typeface="Mada"/>
                <a:cs typeface="Mada"/>
                <a:sym typeface="Mada"/>
              </a:rPr>
              <a:t>distal</a:t>
            </a:r>
            <a:r>
              <a:rPr b="1" lang="ar" sz="1200">
                <a:solidFill>
                  <a:srgbClr val="CC0000"/>
                </a:solidFill>
                <a:latin typeface="Mada"/>
                <a:ea typeface="Mada"/>
                <a:cs typeface="Mada"/>
                <a:sym typeface="Mada"/>
              </a:rPr>
              <a:t> muscles</a:t>
            </a:r>
            <a:endParaRPr b="1"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Unique clinical and pathological features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Treatment: </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Supportive.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solidFill>
                  <a:schemeClr val="dk1"/>
                </a:solidFill>
                <a:latin typeface="Mada"/>
                <a:ea typeface="Mada"/>
                <a:cs typeface="Mada"/>
                <a:sym typeface="Mada"/>
              </a:rPr>
              <a:t>Relentless progression, lacks effective therapies</a:t>
            </a:r>
            <a:endParaRPr sz="1200">
              <a:latin typeface="Mada"/>
              <a:ea typeface="Mada"/>
              <a:cs typeface="Mada"/>
              <a:sym typeface="Mada"/>
            </a:endParaRPr>
          </a:p>
        </p:txBody>
      </p:sp>
      <p:sp>
        <p:nvSpPr>
          <p:cNvPr id="595" name="Google Shape;595;p58"/>
          <p:cNvSpPr/>
          <p:nvPr/>
        </p:nvSpPr>
        <p:spPr>
          <a:xfrm>
            <a:off x="3820525" y="7540075"/>
            <a:ext cx="3508800" cy="1468800"/>
          </a:xfrm>
          <a:prstGeom prst="round1Rect">
            <a:avLst>
              <a:gd fmla="val 16667" name="adj"/>
            </a:avLst>
          </a:prstGeom>
          <a:solidFill>
            <a:srgbClr val="F3F3F3">
              <a:alpha val="50840"/>
            </a:srgbClr>
          </a:solidFill>
          <a:ln cap="flat" cmpd="sng" w="19050">
            <a:solidFill>
              <a:srgbClr val="13418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ar" sz="1200">
                <a:latin typeface="Mada"/>
                <a:ea typeface="Mada"/>
                <a:cs typeface="Mada"/>
                <a:sym typeface="Mada"/>
              </a:rPr>
              <a:t>Biopsy suggestive of IBM </a:t>
            </a:r>
            <a:r>
              <a:rPr b="1" lang="ar" sz="1200">
                <a:solidFill>
                  <a:srgbClr val="134186"/>
                </a:solidFill>
                <a:latin typeface="Mada"/>
                <a:ea typeface="Mada"/>
                <a:cs typeface="Mada"/>
                <a:sym typeface="Mada"/>
              </a:rPr>
              <a:t>(most accurate test)</a:t>
            </a:r>
            <a:r>
              <a:rPr b="1" lang="ar" sz="1200">
                <a:latin typeface="Mada"/>
                <a:ea typeface="Mada"/>
                <a:cs typeface="Mada"/>
                <a:sym typeface="Mada"/>
              </a:rPr>
              <a:t>:</a:t>
            </a:r>
            <a:r>
              <a:rPr lang="ar" sz="1200">
                <a:latin typeface="Mada"/>
                <a:ea typeface="Mada"/>
                <a:cs typeface="Mada"/>
                <a:sym typeface="Mada"/>
              </a:rPr>
              <a:t> </a:t>
            </a:r>
            <a:endParaRPr b="1" sz="1200">
              <a:latin typeface="Mada"/>
              <a:ea typeface="Mada"/>
              <a:cs typeface="Mada"/>
              <a:sym typeface="Mada"/>
            </a:endParaRPr>
          </a:p>
          <a:p>
            <a:pPr indent="0" lvl="0" marL="0" rtl="0" algn="l">
              <a:spcBef>
                <a:spcPts val="0"/>
              </a:spcBef>
              <a:spcAft>
                <a:spcPts val="0"/>
              </a:spcAft>
              <a:buNone/>
            </a:pPr>
            <a:r>
              <a:rPr b="1" lang="ar" sz="1200">
                <a:solidFill>
                  <a:srgbClr val="CC0000"/>
                </a:solidFill>
                <a:latin typeface="Mada"/>
                <a:ea typeface="Mada"/>
                <a:cs typeface="Mada"/>
                <a:sym typeface="Mada"/>
              </a:rPr>
              <a:t>- </a:t>
            </a:r>
            <a:r>
              <a:rPr b="1" lang="ar" sz="1200">
                <a:solidFill>
                  <a:srgbClr val="CC0000"/>
                </a:solidFill>
                <a:latin typeface="Mada"/>
                <a:ea typeface="Mada"/>
                <a:cs typeface="Mada"/>
                <a:sym typeface="Mada"/>
              </a:rPr>
              <a:t>Endomysial inflammation </a:t>
            </a:r>
            <a:endParaRPr sz="1200">
              <a:solidFill>
                <a:srgbClr val="CC0000"/>
              </a:solidFill>
              <a:latin typeface="Mada"/>
              <a:ea typeface="Mada"/>
              <a:cs typeface="Mada"/>
              <a:sym typeface="Mada"/>
            </a:endParaRPr>
          </a:p>
          <a:p>
            <a:pPr indent="0" lvl="0" marL="0" rtl="0" algn="l">
              <a:spcBef>
                <a:spcPts val="0"/>
              </a:spcBef>
              <a:spcAft>
                <a:spcPts val="0"/>
              </a:spcAft>
              <a:buNone/>
            </a:pPr>
            <a:r>
              <a:rPr b="1" lang="ar" sz="1200">
                <a:solidFill>
                  <a:srgbClr val="CC0000"/>
                </a:solidFill>
                <a:latin typeface="Mada"/>
                <a:ea typeface="Mada"/>
                <a:cs typeface="Mada"/>
                <a:sym typeface="Mada"/>
              </a:rPr>
              <a:t>- Rimmed vacuoles</a:t>
            </a:r>
            <a:r>
              <a:rPr lang="ar" sz="1200">
                <a:latin typeface="Mada"/>
                <a:ea typeface="Mada"/>
                <a:cs typeface="Mada"/>
                <a:sym typeface="Mada"/>
              </a:rPr>
              <a:t>. </a:t>
            </a:r>
            <a:endParaRPr sz="1200">
              <a:latin typeface="Mada"/>
              <a:ea typeface="Mada"/>
              <a:cs typeface="Mada"/>
              <a:sym typeface="Mada"/>
            </a:endParaRPr>
          </a:p>
          <a:p>
            <a:pPr indent="0" lvl="0" marL="0" rtl="0" algn="l">
              <a:spcBef>
                <a:spcPts val="0"/>
              </a:spcBef>
              <a:spcAft>
                <a:spcPts val="0"/>
              </a:spcAft>
              <a:buNone/>
            </a:pPr>
            <a:r>
              <a:rPr b="1" lang="ar" sz="1200">
                <a:solidFill>
                  <a:srgbClr val="6AA84F"/>
                </a:solidFill>
                <a:latin typeface="Mada"/>
                <a:ea typeface="Mada"/>
                <a:cs typeface="Mada"/>
                <a:sym typeface="Mada"/>
              </a:rPr>
              <a:t>- Inflammatory cells invading </a:t>
            </a:r>
            <a:r>
              <a:rPr b="1" lang="ar" sz="1200" u="sng">
                <a:solidFill>
                  <a:srgbClr val="6AA84F"/>
                </a:solidFill>
                <a:latin typeface="Mada"/>
                <a:ea typeface="Mada"/>
                <a:cs typeface="Mada"/>
                <a:sym typeface="Mada"/>
              </a:rPr>
              <a:t>non-necrotic</a:t>
            </a:r>
            <a:r>
              <a:rPr b="1" lang="ar" sz="1200">
                <a:solidFill>
                  <a:srgbClr val="6AA84F"/>
                </a:solidFill>
                <a:latin typeface="Mada"/>
                <a:ea typeface="Mada"/>
                <a:cs typeface="Mada"/>
                <a:sym typeface="Mada"/>
              </a:rPr>
              <a:t> muscle fibers.</a:t>
            </a:r>
            <a:endParaRPr sz="1200">
              <a:solidFill>
                <a:srgbClr val="6AA84F"/>
              </a:solidFill>
              <a:latin typeface="Mada"/>
              <a:ea typeface="Mada"/>
              <a:cs typeface="Mada"/>
              <a:sym typeface="Mada"/>
            </a:endParaRPr>
          </a:p>
          <a:p>
            <a:pPr indent="0" lvl="0" marL="0" rtl="0" algn="l">
              <a:spcBef>
                <a:spcPts val="0"/>
              </a:spcBef>
              <a:spcAft>
                <a:spcPts val="0"/>
              </a:spcAft>
              <a:buNone/>
            </a:pPr>
            <a:r>
              <a:rPr b="1" lang="ar" sz="1200">
                <a:latin typeface="Mada"/>
                <a:ea typeface="Mada"/>
                <a:cs typeface="Mada"/>
                <a:sym typeface="Mada"/>
              </a:rPr>
              <a:t>Definitive diagnostic feature </a:t>
            </a:r>
            <a:r>
              <a:rPr lang="ar" sz="1200">
                <a:latin typeface="Mada"/>
                <a:ea typeface="Mada"/>
                <a:cs typeface="Mada"/>
                <a:sym typeface="Mada"/>
              </a:rPr>
              <a:t>is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rgbClr val="CC0000"/>
                </a:solidFill>
                <a:latin typeface="Mada"/>
                <a:ea typeface="Mada"/>
                <a:cs typeface="Mada"/>
                <a:sym typeface="Mada"/>
              </a:rPr>
              <a:t>Filamentous inclusions</a:t>
            </a:r>
            <a:r>
              <a:rPr lang="ar" sz="1200">
                <a:latin typeface="Mada"/>
                <a:ea typeface="Mada"/>
                <a:cs typeface="Mada"/>
                <a:sym typeface="Mada"/>
              </a:rPr>
              <a:t> </a:t>
            </a:r>
            <a:r>
              <a:rPr b="1" lang="ar" sz="1200">
                <a:solidFill>
                  <a:srgbClr val="CC0000"/>
                </a:solidFill>
                <a:latin typeface="Mada"/>
                <a:ea typeface="Mada"/>
                <a:cs typeface="Mada"/>
                <a:sym typeface="Mada"/>
              </a:rPr>
              <a:t>and vacuoles</a:t>
            </a:r>
            <a:r>
              <a:rPr lang="ar" sz="1200">
                <a:latin typeface="Mada"/>
                <a:ea typeface="Mada"/>
                <a:cs typeface="Mada"/>
                <a:sym typeface="Mada"/>
              </a:rPr>
              <a:t> </a:t>
            </a:r>
            <a:endParaRPr sz="1200">
              <a:latin typeface="Mada"/>
              <a:ea typeface="Mada"/>
              <a:cs typeface="Mada"/>
              <a:sym typeface="Mada"/>
            </a:endParaRPr>
          </a:p>
        </p:txBody>
      </p:sp>
      <p:sp>
        <p:nvSpPr>
          <p:cNvPr id="596" name="Google Shape;596;p58"/>
          <p:cNvSpPr/>
          <p:nvPr/>
        </p:nvSpPr>
        <p:spPr>
          <a:xfrm>
            <a:off x="308585" y="7540075"/>
            <a:ext cx="3058500" cy="1468800"/>
          </a:xfrm>
          <a:prstGeom prst="round1Rect">
            <a:avLst>
              <a:gd fmla="val 16667" name="adj"/>
            </a:avLst>
          </a:prstGeom>
          <a:solidFill>
            <a:srgbClr val="F3F3F3">
              <a:alpha val="50840"/>
            </a:srgbClr>
          </a:solidFill>
          <a:ln cap="flat" cmpd="sng" w="19050">
            <a:solidFill>
              <a:srgbClr val="13418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EMG shows </a:t>
            </a:r>
            <a:r>
              <a:rPr lang="ar" sz="1200">
                <a:latin typeface="Mada"/>
                <a:ea typeface="Mada"/>
                <a:cs typeface="Mada"/>
                <a:sym typeface="Mada"/>
              </a:rPr>
              <a:t>irritable myopathy. </a:t>
            </a:r>
            <a:endParaRPr sz="1200">
              <a:latin typeface="Mada"/>
              <a:ea typeface="Mada"/>
              <a:cs typeface="Mada"/>
              <a:sym typeface="Mada"/>
            </a:endParaRPr>
          </a:p>
          <a:p>
            <a:pPr indent="0" lvl="0" marL="0" rtl="0" algn="ctr">
              <a:spcBef>
                <a:spcPts val="0"/>
              </a:spcBef>
              <a:spcAft>
                <a:spcPts val="0"/>
              </a:spcAft>
              <a:buNone/>
            </a:pPr>
            <a:r>
              <a:rPr lang="ar" sz="1200">
                <a:solidFill>
                  <a:srgbClr val="1C4588"/>
                </a:solidFill>
                <a:latin typeface="Mada"/>
                <a:ea typeface="Mada"/>
                <a:cs typeface="Mada"/>
                <a:sym typeface="Mada"/>
              </a:rPr>
              <a:t>both </a:t>
            </a:r>
            <a:r>
              <a:rPr b="1" lang="ar" sz="1200">
                <a:solidFill>
                  <a:srgbClr val="1C4588"/>
                </a:solidFill>
                <a:latin typeface="Mada"/>
                <a:ea typeface="Mada"/>
                <a:cs typeface="Mada"/>
                <a:sym typeface="Mada"/>
              </a:rPr>
              <a:t>myopathic </a:t>
            </a:r>
            <a:r>
              <a:rPr lang="ar" sz="1200">
                <a:solidFill>
                  <a:srgbClr val="1C4588"/>
                </a:solidFill>
                <a:latin typeface="Mada"/>
                <a:ea typeface="Mada"/>
                <a:cs typeface="Mada"/>
                <a:sym typeface="Mada"/>
              </a:rPr>
              <a:t>and </a:t>
            </a:r>
            <a:r>
              <a:rPr b="1" lang="ar" sz="1200">
                <a:solidFill>
                  <a:srgbClr val="1C4588"/>
                </a:solidFill>
                <a:latin typeface="Mada"/>
                <a:ea typeface="Mada"/>
                <a:cs typeface="Mada"/>
                <a:sym typeface="Mada"/>
              </a:rPr>
              <a:t>neuropathic </a:t>
            </a:r>
            <a:r>
              <a:rPr lang="ar" sz="1200">
                <a:solidFill>
                  <a:srgbClr val="1C4588"/>
                </a:solidFill>
                <a:latin typeface="Mada"/>
                <a:ea typeface="Mada"/>
                <a:cs typeface="Mada"/>
                <a:sym typeface="Mada"/>
              </a:rPr>
              <a:t>changes.</a:t>
            </a:r>
            <a:endParaRPr sz="1200">
              <a:solidFill>
                <a:srgbClr val="1C4588"/>
              </a:solidFill>
              <a:latin typeface="Mada"/>
              <a:ea typeface="Mada"/>
              <a:cs typeface="Mada"/>
              <a:sym typeface="Mada"/>
            </a:endParaRPr>
          </a:p>
        </p:txBody>
      </p:sp>
      <p:sp>
        <p:nvSpPr>
          <p:cNvPr id="597" name="Google Shape;597;p58"/>
          <p:cNvSpPr/>
          <p:nvPr/>
        </p:nvSpPr>
        <p:spPr>
          <a:xfrm>
            <a:off x="706425" y="3333925"/>
            <a:ext cx="6279900" cy="1690800"/>
          </a:xfrm>
          <a:prstGeom prst="snip1Rect">
            <a:avLst>
              <a:gd fmla="val 16667" name="adj"/>
            </a:avLst>
          </a:prstGeom>
          <a:solidFill>
            <a:schemeClr val="accent4"/>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Clr>
                <a:srgbClr val="CC0000"/>
              </a:buClr>
              <a:buSzPts val="1200"/>
              <a:buFont typeface="Mada Medium"/>
              <a:buChar char="★"/>
            </a:pPr>
            <a:r>
              <a:rPr b="1" lang="ar" sz="1200">
                <a:solidFill>
                  <a:srgbClr val="CC0000"/>
                </a:solidFill>
                <a:latin typeface="Mada"/>
                <a:ea typeface="Mada"/>
                <a:cs typeface="Mada"/>
                <a:sym typeface="Mada"/>
              </a:rPr>
              <a:t>Quadriceps muscle weakness (Thigh):</a:t>
            </a:r>
            <a:r>
              <a:rPr b="1" lang="ar" sz="1200">
                <a:solidFill>
                  <a:srgbClr val="134186"/>
                </a:solidFill>
                <a:latin typeface="Mada"/>
                <a:ea typeface="Mada"/>
                <a:cs typeface="Mada"/>
                <a:sym typeface="Mada"/>
              </a:rPr>
              <a:t> </a:t>
            </a:r>
            <a:r>
              <a:rPr lang="ar" sz="1200">
                <a:solidFill>
                  <a:srgbClr val="134186"/>
                </a:solidFill>
                <a:latin typeface="Mada"/>
                <a:ea typeface="Mada"/>
                <a:cs typeface="Mada"/>
                <a:sym typeface="Mada"/>
              </a:rPr>
              <a:t>knees lack support → frequent falling</a:t>
            </a:r>
            <a:endParaRPr sz="1200">
              <a:solidFill>
                <a:srgbClr val="134186"/>
              </a:solidFill>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Usually spares rectus femoris muscle</a:t>
            </a:r>
            <a:endParaRPr sz="1200">
              <a:solidFill>
                <a:srgbClr val="6AA84F"/>
              </a:solidFill>
              <a:latin typeface="Mada"/>
              <a:ea typeface="Mada"/>
              <a:cs typeface="Mada"/>
              <a:sym typeface="Mada"/>
            </a:endParaRPr>
          </a:p>
          <a:p>
            <a:pPr indent="-304800" lvl="0" marL="457200" rtl="0" algn="l">
              <a:spcBef>
                <a:spcPts val="0"/>
              </a:spcBef>
              <a:spcAft>
                <a:spcPts val="0"/>
              </a:spcAft>
              <a:buClr>
                <a:srgbClr val="CC0000"/>
              </a:buClr>
              <a:buSzPts val="1200"/>
              <a:buFont typeface="Mada Medium"/>
              <a:buChar char="★"/>
            </a:pPr>
            <a:r>
              <a:rPr b="1" lang="ar" sz="1200">
                <a:solidFill>
                  <a:schemeClr val="dk1"/>
                </a:solidFill>
                <a:latin typeface="Mada"/>
                <a:ea typeface="Mada"/>
                <a:cs typeface="Mada"/>
                <a:sym typeface="Mada"/>
              </a:rPr>
              <a:t>+/- long finger</a:t>
            </a:r>
            <a:r>
              <a:rPr b="1" lang="ar" sz="1200">
                <a:solidFill>
                  <a:srgbClr val="CC0000"/>
                </a:solidFill>
                <a:latin typeface="Mada"/>
                <a:ea typeface="Mada"/>
                <a:cs typeface="Mada"/>
                <a:sym typeface="Mada"/>
              </a:rPr>
              <a:t> Finger flexors</a:t>
            </a:r>
            <a:r>
              <a:rPr b="1" lang="ar" sz="1200">
                <a:solidFill>
                  <a:schemeClr val="dk1"/>
                </a:solidFill>
                <a:latin typeface="Mada"/>
                <a:ea typeface="Mada"/>
                <a:cs typeface="Mada"/>
                <a:sym typeface="Mada"/>
              </a:rPr>
              <a:t>:</a:t>
            </a:r>
            <a:r>
              <a:rPr lang="ar" sz="1200">
                <a:solidFill>
                  <a:srgbClr val="134186"/>
                </a:solidFill>
                <a:latin typeface="Mada"/>
                <a:ea typeface="Mada"/>
                <a:cs typeface="Mada"/>
                <a:sym typeface="Mada"/>
              </a:rPr>
              <a:t> difficulties gripping, e.g., shopping bags or a briefcase</a:t>
            </a:r>
            <a:endParaRPr sz="1200">
              <a:solidFill>
                <a:srgbClr val="134186"/>
              </a:solidFill>
              <a:latin typeface="Mada"/>
              <a:ea typeface="Mada"/>
              <a:cs typeface="Mada"/>
              <a:sym typeface="Mada"/>
            </a:endParaRPr>
          </a:p>
          <a:p>
            <a:pPr indent="-304800" lvl="0" marL="457200" rtl="0" algn="l">
              <a:spcBef>
                <a:spcPts val="0"/>
              </a:spcBef>
              <a:spcAft>
                <a:spcPts val="0"/>
              </a:spcAft>
              <a:buClr>
                <a:schemeClr val="dk1"/>
              </a:buClr>
              <a:buSzPts val="1200"/>
              <a:buFont typeface="Mada Medium"/>
              <a:buChar char="●"/>
            </a:pPr>
            <a:r>
              <a:rPr b="1" lang="ar" sz="1200">
                <a:solidFill>
                  <a:schemeClr val="dk1"/>
                </a:solidFill>
                <a:latin typeface="Mada"/>
                <a:ea typeface="Mada"/>
                <a:cs typeface="Mada"/>
                <a:sym typeface="Mada"/>
              </a:rPr>
              <a:t>Paraspinal muscles:</a:t>
            </a:r>
            <a:r>
              <a:rPr lang="ar" sz="1200">
                <a:solidFill>
                  <a:schemeClr val="dk1"/>
                </a:solidFill>
                <a:latin typeface="Mada"/>
                <a:ea typeface="Mada"/>
                <a:cs typeface="Mada"/>
                <a:sym typeface="Mada"/>
              </a:rPr>
              <a:t> Camptocormia or dropped head syndrome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Medium"/>
              <a:buChar char="●"/>
            </a:pPr>
            <a:r>
              <a:rPr b="1" lang="ar" sz="1200">
                <a:solidFill>
                  <a:srgbClr val="134186"/>
                </a:solidFill>
                <a:latin typeface="Mada"/>
                <a:ea typeface="Mada"/>
                <a:cs typeface="Mada"/>
                <a:sym typeface="Mada"/>
              </a:rPr>
              <a:t>Severe</a:t>
            </a:r>
            <a:r>
              <a:rPr b="1" lang="ar" sz="1200">
                <a:solidFill>
                  <a:srgbClr val="CC0000"/>
                </a:solidFill>
                <a:latin typeface="Mada"/>
                <a:ea typeface="Mada"/>
                <a:cs typeface="Mada"/>
                <a:sym typeface="Mada"/>
              </a:rPr>
              <a:t> Oropharyngeal dysphagia:</a:t>
            </a:r>
            <a:r>
              <a:rPr lang="ar" sz="1200">
                <a:solidFill>
                  <a:schemeClr val="dk1"/>
                </a:solidFill>
                <a:latin typeface="Mada"/>
                <a:ea typeface="Mada"/>
                <a:cs typeface="Mada"/>
                <a:sym typeface="Mada"/>
              </a:rPr>
              <a:t> 40–86% (upper esophageal sphincter dysfunction)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Medium"/>
              <a:buChar char="●"/>
            </a:pPr>
            <a:r>
              <a:rPr b="1" lang="ar" sz="1200">
                <a:solidFill>
                  <a:schemeClr val="dk1"/>
                </a:solidFill>
                <a:latin typeface="Mada"/>
                <a:ea typeface="Mada"/>
                <a:cs typeface="Mada"/>
                <a:sym typeface="Mada"/>
              </a:rPr>
              <a:t>Heart muscle: </a:t>
            </a:r>
            <a:r>
              <a:rPr lang="ar" sz="1200">
                <a:solidFill>
                  <a:schemeClr val="dk1"/>
                </a:solidFill>
                <a:latin typeface="Mada"/>
                <a:ea typeface="Mada"/>
                <a:cs typeface="Mada"/>
                <a:sym typeface="Mada"/>
              </a:rPr>
              <a:t>usually unaffected.</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Biceps, foot dorsiflexors</a:t>
            </a:r>
            <a:endParaRPr b="1" sz="1200">
              <a:solidFill>
                <a:schemeClr val="dk1"/>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Thigh &amp; finger flexors weakness is a common pattern in IBM!</a:t>
            </a:r>
            <a:endParaRPr b="1" sz="1200">
              <a:solidFill>
                <a:srgbClr val="6AA84F"/>
              </a:solidFill>
              <a:latin typeface="Mada"/>
              <a:ea typeface="Mada"/>
              <a:cs typeface="Mada"/>
              <a:sym typeface="Mada"/>
            </a:endParaRPr>
          </a:p>
        </p:txBody>
      </p:sp>
      <p:pic>
        <p:nvPicPr>
          <p:cNvPr id="598" name="Google Shape;598;p58"/>
          <p:cNvPicPr preferRelativeResize="0"/>
          <p:nvPr/>
        </p:nvPicPr>
        <p:blipFill>
          <a:blip r:embed="rId3">
            <a:alphaModFix/>
          </a:blip>
          <a:stretch>
            <a:fillRect/>
          </a:stretch>
        </p:blipFill>
        <p:spPr>
          <a:xfrm>
            <a:off x="752531" y="5290325"/>
            <a:ext cx="1338400" cy="1051225"/>
          </a:xfrm>
          <a:prstGeom prst="rect">
            <a:avLst/>
          </a:prstGeom>
          <a:noFill/>
          <a:ln cap="flat" cmpd="sng" w="19050">
            <a:solidFill>
              <a:schemeClr val="accent1"/>
            </a:solidFill>
            <a:prstDash val="solid"/>
            <a:round/>
            <a:headEnd len="sm" w="sm" type="none"/>
            <a:tailEnd len="sm" w="sm" type="none"/>
          </a:ln>
        </p:spPr>
      </p:pic>
      <p:pic>
        <p:nvPicPr>
          <p:cNvPr id="599" name="Google Shape;599;p58"/>
          <p:cNvPicPr preferRelativeResize="0"/>
          <p:nvPr/>
        </p:nvPicPr>
        <p:blipFill>
          <a:blip r:embed="rId4">
            <a:alphaModFix/>
          </a:blip>
          <a:stretch>
            <a:fillRect/>
          </a:stretch>
        </p:blipFill>
        <p:spPr>
          <a:xfrm>
            <a:off x="3896890" y="5330287"/>
            <a:ext cx="1338401" cy="999849"/>
          </a:xfrm>
          <a:prstGeom prst="rect">
            <a:avLst/>
          </a:prstGeom>
          <a:noFill/>
          <a:ln cap="flat" cmpd="sng" w="19050">
            <a:solidFill>
              <a:schemeClr val="accent1"/>
            </a:solidFill>
            <a:prstDash val="solid"/>
            <a:round/>
            <a:headEnd len="sm" w="sm" type="none"/>
            <a:tailEnd len="sm" w="sm" type="none"/>
          </a:ln>
        </p:spPr>
      </p:pic>
      <p:pic>
        <p:nvPicPr>
          <p:cNvPr id="600" name="Google Shape;600;p58"/>
          <p:cNvPicPr preferRelativeResize="0"/>
          <p:nvPr/>
        </p:nvPicPr>
        <p:blipFill>
          <a:blip r:embed="rId5">
            <a:alphaModFix/>
          </a:blip>
          <a:stretch>
            <a:fillRect/>
          </a:stretch>
        </p:blipFill>
        <p:spPr>
          <a:xfrm>
            <a:off x="2324710" y="5310912"/>
            <a:ext cx="1338400" cy="1010070"/>
          </a:xfrm>
          <a:prstGeom prst="rect">
            <a:avLst/>
          </a:prstGeom>
          <a:noFill/>
          <a:ln cap="flat" cmpd="sng" w="19050">
            <a:solidFill>
              <a:schemeClr val="accent1"/>
            </a:solidFill>
            <a:prstDash val="solid"/>
            <a:round/>
            <a:headEnd len="sm" w="sm" type="none"/>
            <a:tailEnd len="sm" w="sm" type="none"/>
          </a:ln>
        </p:spPr>
      </p:pic>
      <p:pic>
        <p:nvPicPr>
          <p:cNvPr id="601" name="Google Shape;601;p58"/>
          <p:cNvPicPr preferRelativeResize="0"/>
          <p:nvPr/>
        </p:nvPicPr>
        <p:blipFill>
          <a:blip r:embed="rId6">
            <a:alphaModFix/>
          </a:blip>
          <a:stretch>
            <a:fillRect/>
          </a:stretch>
        </p:blipFill>
        <p:spPr>
          <a:xfrm>
            <a:off x="5469069" y="5318877"/>
            <a:ext cx="1338400" cy="1022672"/>
          </a:xfrm>
          <a:prstGeom prst="rect">
            <a:avLst/>
          </a:prstGeom>
          <a:noFill/>
          <a:ln cap="flat" cmpd="sng" w="19050">
            <a:solidFill>
              <a:schemeClr val="accent1"/>
            </a:solidFill>
            <a:prstDash val="solid"/>
            <a:round/>
            <a:headEnd len="sm" w="sm" type="none"/>
            <a:tailEnd len="sm" w="sm" type="none"/>
          </a:ln>
        </p:spPr>
      </p:pic>
      <p:sp>
        <p:nvSpPr>
          <p:cNvPr id="602" name="Google Shape;602;p58"/>
          <p:cNvSpPr/>
          <p:nvPr/>
        </p:nvSpPr>
        <p:spPr>
          <a:xfrm>
            <a:off x="778075" y="3044200"/>
            <a:ext cx="2045400" cy="351900"/>
          </a:xfrm>
          <a:prstGeom prst="homePlate">
            <a:avLst>
              <a:gd fmla="val 50000" name="adj"/>
            </a:avLst>
          </a:prstGeom>
          <a:solidFill>
            <a:schemeClr val="accent5"/>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58"/>
          <p:cNvSpPr/>
          <p:nvPr/>
        </p:nvSpPr>
        <p:spPr>
          <a:xfrm>
            <a:off x="439350" y="2993350"/>
            <a:ext cx="453600" cy="453600"/>
          </a:xfrm>
          <a:prstGeom prst="ellipse">
            <a:avLst/>
          </a:prstGeom>
          <a:solidFill>
            <a:srgbClr val="FFFFFF"/>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58"/>
          <p:cNvSpPr txBox="1"/>
          <p:nvPr/>
        </p:nvSpPr>
        <p:spPr>
          <a:xfrm>
            <a:off x="778075" y="3020050"/>
            <a:ext cx="2045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a:latin typeface="Mada"/>
                <a:ea typeface="Mada"/>
                <a:cs typeface="Mada"/>
                <a:sym typeface="Mada"/>
              </a:rPr>
              <a:t>Clinical presentation</a:t>
            </a:r>
            <a:endParaRPr b="1">
              <a:latin typeface="Mada"/>
              <a:ea typeface="Mada"/>
              <a:cs typeface="Mada"/>
              <a:sym typeface="Mada"/>
            </a:endParaRPr>
          </a:p>
        </p:txBody>
      </p:sp>
      <p:pic>
        <p:nvPicPr>
          <p:cNvPr id="605" name="Google Shape;605;p58"/>
          <p:cNvPicPr preferRelativeResize="0"/>
          <p:nvPr/>
        </p:nvPicPr>
        <p:blipFill>
          <a:blip r:embed="rId7">
            <a:alphaModFix/>
          </a:blip>
          <a:stretch>
            <a:fillRect/>
          </a:stretch>
        </p:blipFill>
        <p:spPr>
          <a:xfrm>
            <a:off x="522212" y="3076214"/>
            <a:ext cx="287875" cy="287875"/>
          </a:xfrm>
          <a:prstGeom prst="rect">
            <a:avLst/>
          </a:prstGeom>
          <a:noFill/>
          <a:ln>
            <a:noFill/>
          </a:ln>
        </p:spPr>
      </p:pic>
      <p:sp>
        <p:nvSpPr>
          <p:cNvPr id="606" name="Google Shape;606;p58"/>
          <p:cNvSpPr txBox="1"/>
          <p:nvPr/>
        </p:nvSpPr>
        <p:spPr>
          <a:xfrm>
            <a:off x="56850" y="9221725"/>
            <a:ext cx="7446300" cy="12930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2F497E"/>
              </a:buClr>
              <a:buSzPts val="1200"/>
              <a:buFont typeface="Mada"/>
              <a:buChar char="●"/>
            </a:pPr>
            <a:r>
              <a:rPr b="1" lang="ar" sz="1200">
                <a:solidFill>
                  <a:srgbClr val="1C4588"/>
                </a:solidFill>
                <a:latin typeface="Mada"/>
                <a:ea typeface="Mada"/>
                <a:cs typeface="Mada"/>
                <a:sym typeface="Mada"/>
              </a:rPr>
              <a:t>Inclusion body myositis is the “oddball of inflammatory myopathies</a:t>
            </a:r>
            <a:r>
              <a:rPr lang="ar" sz="1200">
                <a:solidFill>
                  <a:srgbClr val="1C4588"/>
                </a:solidFill>
                <a:latin typeface="Mada"/>
                <a:ea typeface="Mada"/>
                <a:cs typeface="Mada"/>
                <a:sym typeface="Mada"/>
              </a:rPr>
              <a:t>” for the following reasons:</a:t>
            </a:r>
            <a:endParaRPr sz="1200">
              <a:solidFill>
                <a:srgbClr val="1C4588"/>
              </a:solidFill>
              <a:latin typeface="Mada"/>
              <a:ea typeface="Mada"/>
              <a:cs typeface="Mada"/>
              <a:sym typeface="Mada"/>
            </a:endParaRPr>
          </a:p>
          <a:p>
            <a:pPr indent="-304800" lvl="1" marL="914400" rtl="0" algn="l">
              <a:spcBef>
                <a:spcPts val="0"/>
              </a:spcBef>
              <a:spcAft>
                <a:spcPts val="0"/>
              </a:spcAft>
              <a:buClr>
                <a:srgbClr val="2F497E"/>
              </a:buClr>
              <a:buSzPts val="1200"/>
              <a:buFont typeface="Mada"/>
              <a:buChar char="○"/>
            </a:pPr>
            <a:r>
              <a:rPr lang="ar" sz="1200">
                <a:solidFill>
                  <a:srgbClr val="1C4588"/>
                </a:solidFill>
                <a:latin typeface="Mada"/>
                <a:ea typeface="Mada"/>
                <a:cs typeface="Mada"/>
                <a:sym typeface="Mada"/>
              </a:rPr>
              <a:t>Affects male patients more than female patients</a:t>
            </a:r>
            <a:endParaRPr sz="1200">
              <a:solidFill>
                <a:srgbClr val="1C4588"/>
              </a:solidFill>
              <a:latin typeface="Mada"/>
              <a:ea typeface="Mada"/>
              <a:cs typeface="Mada"/>
              <a:sym typeface="Mada"/>
            </a:endParaRPr>
          </a:p>
          <a:p>
            <a:pPr indent="-304800" lvl="1" marL="914400" rtl="0" algn="l">
              <a:spcBef>
                <a:spcPts val="0"/>
              </a:spcBef>
              <a:spcAft>
                <a:spcPts val="0"/>
              </a:spcAft>
              <a:buClr>
                <a:srgbClr val="2F497E"/>
              </a:buClr>
              <a:buSzPts val="1200"/>
              <a:buFont typeface="Mada"/>
              <a:buChar char="○"/>
            </a:pPr>
            <a:r>
              <a:rPr lang="ar" sz="1200">
                <a:solidFill>
                  <a:srgbClr val="1C4588"/>
                </a:solidFill>
                <a:latin typeface="Mada"/>
                <a:ea typeface="Mada"/>
                <a:cs typeface="Mada"/>
                <a:sym typeface="Mada"/>
              </a:rPr>
              <a:t>Absence of autoantibodies</a:t>
            </a:r>
            <a:endParaRPr sz="1200">
              <a:solidFill>
                <a:srgbClr val="1C4588"/>
              </a:solidFill>
              <a:latin typeface="Mada"/>
              <a:ea typeface="Mada"/>
              <a:cs typeface="Mada"/>
              <a:sym typeface="Mada"/>
            </a:endParaRPr>
          </a:p>
          <a:p>
            <a:pPr indent="-304800" lvl="1" marL="914400" rtl="0" algn="l">
              <a:spcBef>
                <a:spcPts val="0"/>
              </a:spcBef>
              <a:spcAft>
                <a:spcPts val="0"/>
              </a:spcAft>
              <a:buClr>
                <a:srgbClr val="2F497E"/>
              </a:buClr>
              <a:buSzPts val="1200"/>
              <a:buFont typeface="Mada"/>
              <a:buChar char="○"/>
            </a:pPr>
            <a:r>
              <a:rPr lang="ar" sz="1200">
                <a:solidFill>
                  <a:srgbClr val="1C4588"/>
                </a:solidFill>
                <a:latin typeface="Mada"/>
                <a:ea typeface="Mada"/>
                <a:cs typeface="Mada"/>
                <a:sym typeface="Mada"/>
              </a:rPr>
              <a:t>Distal muscle involvement, </a:t>
            </a:r>
            <a:endParaRPr sz="1200">
              <a:solidFill>
                <a:srgbClr val="1C4588"/>
              </a:solidFill>
              <a:latin typeface="Mada"/>
              <a:ea typeface="Mada"/>
              <a:cs typeface="Mada"/>
              <a:sym typeface="Mada"/>
            </a:endParaRPr>
          </a:p>
          <a:p>
            <a:pPr indent="-304800" lvl="1" marL="914400" rtl="0" algn="l">
              <a:spcBef>
                <a:spcPts val="0"/>
              </a:spcBef>
              <a:spcAft>
                <a:spcPts val="0"/>
              </a:spcAft>
              <a:buClr>
                <a:srgbClr val="2F497E"/>
              </a:buClr>
              <a:buSzPts val="1200"/>
              <a:buFont typeface="Mada"/>
              <a:buChar char="○"/>
            </a:pPr>
            <a:r>
              <a:rPr lang="ar" sz="1200">
                <a:solidFill>
                  <a:srgbClr val="2F497E"/>
                </a:solidFill>
                <a:latin typeface="Mada"/>
                <a:ea typeface="Mada"/>
                <a:cs typeface="Mada"/>
                <a:sym typeface="Mada"/>
              </a:rPr>
              <a:t>CK is only slightly elevated or normal</a:t>
            </a:r>
            <a:r>
              <a:rPr lang="ar" sz="1200">
                <a:solidFill>
                  <a:srgbClr val="1C4588"/>
                </a:solidFill>
                <a:latin typeface="Mada"/>
                <a:ea typeface="Mada"/>
                <a:cs typeface="Mada"/>
                <a:sym typeface="Mada"/>
              </a:rPr>
              <a:t>; prognosis is poor.</a:t>
            </a:r>
            <a:endParaRPr sz="1200">
              <a:solidFill>
                <a:srgbClr val="2F497E"/>
              </a:solidFill>
              <a:latin typeface="Mada"/>
              <a:ea typeface="Mada"/>
              <a:cs typeface="Mada"/>
              <a:sym typeface="Mada"/>
            </a:endParaRPr>
          </a:p>
          <a:p>
            <a:pPr indent="-304800" lvl="0" marL="457200" rtl="0" algn="l">
              <a:spcBef>
                <a:spcPts val="0"/>
              </a:spcBef>
              <a:spcAft>
                <a:spcPts val="0"/>
              </a:spcAft>
              <a:buClr>
                <a:srgbClr val="2F497E"/>
              </a:buClr>
              <a:buSzPts val="1200"/>
              <a:buFont typeface="Mada"/>
              <a:buChar char="●"/>
            </a:pPr>
            <a:r>
              <a:rPr lang="ar" sz="1200">
                <a:solidFill>
                  <a:srgbClr val="2F497E"/>
                </a:solidFill>
                <a:latin typeface="Mada"/>
                <a:ea typeface="Mada"/>
                <a:cs typeface="Mada"/>
                <a:sym typeface="Mada"/>
              </a:rPr>
              <a:t>On </a:t>
            </a:r>
            <a:r>
              <a:rPr b="1" lang="ar" sz="1200">
                <a:solidFill>
                  <a:srgbClr val="2F497E"/>
                </a:solidFill>
                <a:latin typeface="Mada"/>
                <a:ea typeface="Mada"/>
                <a:cs typeface="Mada"/>
                <a:sym typeface="Mada"/>
              </a:rPr>
              <a:t>MRI</a:t>
            </a:r>
            <a:r>
              <a:rPr lang="ar" sz="1200">
                <a:solidFill>
                  <a:srgbClr val="2F497E"/>
                </a:solidFill>
                <a:latin typeface="Mada"/>
                <a:ea typeface="Mada"/>
                <a:cs typeface="Mada"/>
                <a:sym typeface="Mada"/>
              </a:rPr>
              <a:t>, the changes are often more </a:t>
            </a:r>
            <a:r>
              <a:rPr b="1" lang="ar" sz="1200">
                <a:solidFill>
                  <a:srgbClr val="2F497E"/>
                </a:solidFill>
                <a:latin typeface="Mada"/>
                <a:ea typeface="Mada"/>
                <a:cs typeface="Mada"/>
                <a:sym typeface="Mada"/>
              </a:rPr>
              <a:t>distal </a:t>
            </a:r>
            <a:r>
              <a:rPr lang="ar" sz="1200">
                <a:solidFill>
                  <a:srgbClr val="2F497E"/>
                </a:solidFill>
                <a:latin typeface="Mada"/>
                <a:ea typeface="Mada"/>
                <a:cs typeface="Mada"/>
                <a:sym typeface="Mada"/>
              </a:rPr>
              <a:t>but can be similar to those of polymyositis</a:t>
            </a:r>
            <a:endParaRPr/>
          </a:p>
        </p:txBody>
      </p:sp>
      <p:sp>
        <p:nvSpPr>
          <p:cNvPr id="607" name="Google Shape;607;p58"/>
          <p:cNvSpPr/>
          <p:nvPr/>
        </p:nvSpPr>
        <p:spPr>
          <a:xfrm>
            <a:off x="737350" y="6341800"/>
            <a:ext cx="1368000" cy="730500"/>
          </a:xfrm>
          <a:prstGeom prst="rect">
            <a:avLst/>
          </a:prstGeom>
          <a:solidFill>
            <a:srgbClr val="D9EAD3">
              <a:alpha val="1061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rgbClr val="6AA84F"/>
                </a:solidFill>
                <a:latin typeface="Mada"/>
                <a:ea typeface="Mada"/>
                <a:cs typeface="Mada"/>
                <a:sym typeface="Mada"/>
              </a:rPr>
              <a:t>Inflammatory cells invading </a:t>
            </a:r>
            <a:r>
              <a:rPr lang="ar" sz="1000">
                <a:solidFill>
                  <a:srgbClr val="CC0000"/>
                </a:solidFill>
                <a:latin typeface="Mada"/>
                <a:ea typeface="Mada"/>
                <a:cs typeface="Mada"/>
                <a:sym typeface="Mada"/>
              </a:rPr>
              <a:t>non-necrotic muscle fibers</a:t>
            </a:r>
            <a:endParaRPr sz="1000">
              <a:solidFill>
                <a:srgbClr val="CC0000"/>
              </a:solidFill>
              <a:latin typeface="Mada"/>
              <a:ea typeface="Mada"/>
              <a:cs typeface="Mada"/>
              <a:sym typeface="Mada"/>
            </a:endParaRPr>
          </a:p>
        </p:txBody>
      </p:sp>
      <p:sp>
        <p:nvSpPr>
          <p:cNvPr id="608" name="Google Shape;608;p58"/>
          <p:cNvSpPr/>
          <p:nvPr/>
        </p:nvSpPr>
        <p:spPr>
          <a:xfrm>
            <a:off x="5461750" y="6341800"/>
            <a:ext cx="1368000" cy="730500"/>
          </a:xfrm>
          <a:prstGeom prst="rect">
            <a:avLst/>
          </a:prstGeom>
          <a:solidFill>
            <a:srgbClr val="D9EAD3">
              <a:alpha val="1061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rgbClr val="6AA84F"/>
                </a:solidFill>
                <a:latin typeface="Mada"/>
                <a:ea typeface="Mada"/>
                <a:cs typeface="Mada"/>
                <a:sym typeface="Mada"/>
              </a:rPr>
              <a:t>Asymmetric</a:t>
            </a:r>
            <a:r>
              <a:rPr lang="ar" sz="1000">
                <a:solidFill>
                  <a:srgbClr val="6AA84F"/>
                </a:solidFill>
                <a:latin typeface="Mada"/>
                <a:ea typeface="Mada"/>
                <a:cs typeface="Mada"/>
                <a:sym typeface="Mada"/>
              </a:rPr>
              <a:t> atrophy of </a:t>
            </a:r>
            <a:r>
              <a:rPr lang="ar" sz="1000">
                <a:solidFill>
                  <a:srgbClr val="6AA84F"/>
                </a:solidFill>
                <a:latin typeface="Mada"/>
                <a:ea typeface="Mada"/>
                <a:cs typeface="Mada"/>
                <a:sym typeface="Mada"/>
              </a:rPr>
              <a:t>the quadriceps, </a:t>
            </a:r>
            <a:endParaRPr sz="1000">
              <a:solidFill>
                <a:srgbClr val="CC0000"/>
              </a:solidFill>
              <a:latin typeface="Mada"/>
              <a:ea typeface="Mada"/>
              <a:cs typeface="Mada"/>
              <a:sym typeface="Mada"/>
            </a:endParaRPr>
          </a:p>
        </p:txBody>
      </p:sp>
      <p:sp>
        <p:nvSpPr>
          <p:cNvPr id="609" name="Google Shape;609;p58"/>
          <p:cNvSpPr/>
          <p:nvPr/>
        </p:nvSpPr>
        <p:spPr>
          <a:xfrm>
            <a:off x="3876325" y="6341800"/>
            <a:ext cx="1375500" cy="730500"/>
          </a:xfrm>
          <a:prstGeom prst="rect">
            <a:avLst/>
          </a:prstGeom>
          <a:solidFill>
            <a:srgbClr val="D9EAD3">
              <a:alpha val="1061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rgbClr val="6AA84F"/>
                </a:solidFill>
                <a:latin typeface="Mada"/>
                <a:ea typeface="Mada"/>
                <a:cs typeface="Mada"/>
                <a:sym typeface="Mada"/>
              </a:rPr>
              <a:t>Rimmed </a:t>
            </a:r>
            <a:r>
              <a:rPr lang="ar" sz="1000">
                <a:solidFill>
                  <a:srgbClr val="6AA84F"/>
                </a:solidFill>
                <a:latin typeface="Mada"/>
                <a:ea typeface="Mada"/>
                <a:cs typeface="Mada"/>
                <a:sym typeface="Mada"/>
              </a:rPr>
              <a:t>vacuoles</a:t>
            </a:r>
            <a:endParaRPr sz="1000">
              <a:solidFill>
                <a:srgbClr val="CC0000"/>
              </a:solidFill>
              <a:latin typeface="Mada"/>
              <a:ea typeface="Mada"/>
              <a:cs typeface="Mada"/>
              <a:sym typeface="Mada"/>
            </a:endParaRPr>
          </a:p>
        </p:txBody>
      </p:sp>
      <p:sp>
        <p:nvSpPr>
          <p:cNvPr id="610" name="Google Shape;610;p58"/>
          <p:cNvSpPr/>
          <p:nvPr/>
        </p:nvSpPr>
        <p:spPr>
          <a:xfrm>
            <a:off x="2308150" y="6341800"/>
            <a:ext cx="1375500" cy="730500"/>
          </a:xfrm>
          <a:prstGeom prst="rect">
            <a:avLst/>
          </a:prstGeom>
          <a:solidFill>
            <a:srgbClr val="F3F3F3"/>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rgbClr val="999999"/>
                </a:solidFill>
                <a:latin typeface="Mada"/>
                <a:ea typeface="Mada"/>
                <a:cs typeface="Mada"/>
                <a:sym typeface="Mada"/>
              </a:rPr>
              <a:t>Finger flexion</a:t>
            </a:r>
            <a:endParaRPr sz="1000">
              <a:solidFill>
                <a:srgbClr val="999999"/>
              </a:solidFill>
              <a:latin typeface="Mada"/>
              <a:ea typeface="Mada"/>
              <a:cs typeface="Mada"/>
              <a:sym typeface="Mada"/>
            </a:endParaRPr>
          </a:p>
        </p:txBody>
      </p:sp>
      <p:pic>
        <p:nvPicPr>
          <p:cNvPr id="611" name="Google Shape;611;p58"/>
          <p:cNvPicPr preferRelativeResize="0"/>
          <p:nvPr/>
        </p:nvPicPr>
        <p:blipFill>
          <a:blip r:embed="rId8">
            <a:alphaModFix/>
          </a:blip>
          <a:stretch>
            <a:fillRect/>
          </a:stretch>
        </p:blipFill>
        <p:spPr>
          <a:xfrm>
            <a:off x="77912" y="7284277"/>
            <a:ext cx="581400" cy="581400"/>
          </a:xfrm>
          <a:prstGeom prst="rect">
            <a:avLst/>
          </a:prstGeom>
          <a:noFill/>
          <a:ln>
            <a:noFill/>
          </a:ln>
        </p:spPr>
      </p:pic>
      <p:pic>
        <p:nvPicPr>
          <p:cNvPr id="612" name="Google Shape;612;p58"/>
          <p:cNvPicPr preferRelativeResize="0"/>
          <p:nvPr/>
        </p:nvPicPr>
        <p:blipFill>
          <a:blip r:embed="rId9">
            <a:alphaModFix/>
          </a:blip>
          <a:stretch>
            <a:fillRect/>
          </a:stretch>
        </p:blipFill>
        <p:spPr>
          <a:xfrm>
            <a:off x="6900687" y="7284275"/>
            <a:ext cx="581400" cy="581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59"/>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618" name="Google Shape;618;p59"/>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Drug Induced </a:t>
            </a:r>
            <a:r>
              <a:rPr b="1" lang="ar" sz="2600">
                <a:latin typeface="Mada"/>
                <a:ea typeface="Mada"/>
                <a:cs typeface="Mada"/>
                <a:sym typeface="Mada"/>
              </a:rPr>
              <a:t>Myopathies</a:t>
            </a:r>
            <a:endParaRPr b="1" sz="2600">
              <a:latin typeface="Mada"/>
              <a:ea typeface="Mada"/>
              <a:cs typeface="Mada"/>
              <a:sym typeface="Mada"/>
            </a:endParaRPr>
          </a:p>
        </p:txBody>
      </p:sp>
      <p:sp>
        <p:nvSpPr>
          <p:cNvPr id="619" name="Google Shape;619;p59"/>
          <p:cNvSpPr txBox="1"/>
          <p:nvPr/>
        </p:nvSpPr>
        <p:spPr>
          <a:xfrm>
            <a:off x="171300" y="767400"/>
            <a:ext cx="5181600" cy="450600"/>
          </a:xfrm>
          <a:prstGeom prst="rect">
            <a:avLst/>
          </a:prstGeom>
          <a:noFill/>
          <a:ln>
            <a:noFill/>
          </a:ln>
        </p:spPr>
        <p:txBody>
          <a:bodyPr anchorCtr="0" anchor="t" bIns="91425" lIns="91425" spcFirstLastPara="1" rIns="91425" wrap="square" tIns="91425">
            <a:noAutofit/>
          </a:bodyPr>
          <a:lstStyle/>
          <a:p>
            <a:pPr indent="-368300" lvl="0" marL="457200" marR="0" rtl="0" algn="l">
              <a:lnSpc>
                <a:spcPct val="100000"/>
              </a:lnSpc>
              <a:spcBef>
                <a:spcPts val="0"/>
              </a:spcBef>
              <a:spcAft>
                <a:spcPts val="0"/>
              </a:spcAft>
              <a:buSzPts val="2200"/>
              <a:buFont typeface="Mada"/>
              <a:buChar char="◄"/>
            </a:pPr>
            <a:r>
              <a:rPr b="1" lang="ar" sz="2200">
                <a:highlight>
                  <a:schemeClr val="accent5"/>
                </a:highlight>
                <a:latin typeface="Mada"/>
                <a:ea typeface="Mada"/>
                <a:cs typeface="Mada"/>
                <a:sym typeface="Mada"/>
              </a:rPr>
              <a:t>Steroid myopathy</a:t>
            </a:r>
            <a:endParaRPr b="1" sz="2200">
              <a:highlight>
                <a:schemeClr val="accent5"/>
              </a:highlight>
              <a:latin typeface="Mada"/>
              <a:ea typeface="Mada"/>
              <a:cs typeface="Mada"/>
              <a:sym typeface="Mada"/>
            </a:endParaRPr>
          </a:p>
        </p:txBody>
      </p:sp>
      <p:sp>
        <p:nvSpPr>
          <p:cNvPr id="620" name="Google Shape;620;p59"/>
          <p:cNvSpPr txBox="1"/>
          <p:nvPr/>
        </p:nvSpPr>
        <p:spPr>
          <a:xfrm>
            <a:off x="171300" y="3114650"/>
            <a:ext cx="5181600" cy="450600"/>
          </a:xfrm>
          <a:prstGeom prst="rect">
            <a:avLst/>
          </a:prstGeom>
          <a:noFill/>
          <a:ln>
            <a:noFill/>
          </a:ln>
        </p:spPr>
        <p:txBody>
          <a:bodyPr anchorCtr="0" anchor="t" bIns="91425" lIns="91425" spcFirstLastPara="1" rIns="91425" wrap="square" tIns="91425">
            <a:noAutofit/>
          </a:bodyPr>
          <a:lstStyle/>
          <a:p>
            <a:pPr indent="-368300" lvl="0" marL="457200" marR="0" rtl="0" algn="l">
              <a:lnSpc>
                <a:spcPct val="100000"/>
              </a:lnSpc>
              <a:spcBef>
                <a:spcPts val="0"/>
              </a:spcBef>
              <a:spcAft>
                <a:spcPts val="0"/>
              </a:spcAft>
              <a:buSzPts val="2200"/>
              <a:buFont typeface="Mada"/>
              <a:buChar char="◄"/>
            </a:pPr>
            <a:r>
              <a:rPr b="1" lang="ar" sz="2200">
                <a:highlight>
                  <a:schemeClr val="accent5"/>
                </a:highlight>
                <a:latin typeface="Mada"/>
                <a:ea typeface="Mada"/>
                <a:cs typeface="Mada"/>
                <a:sym typeface="Mada"/>
              </a:rPr>
              <a:t>Statin Induced Myopathy </a:t>
            </a:r>
            <a:endParaRPr b="1" sz="2200">
              <a:highlight>
                <a:schemeClr val="accent5"/>
              </a:highlight>
              <a:latin typeface="Mada"/>
              <a:ea typeface="Mada"/>
              <a:cs typeface="Mada"/>
              <a:sym typeface="Mada"/>
            </a:endParaRPr>
          </a:p>
        </p:txBody>
      </p:sp>
      <p:sp>
        <p:nvSpPr>
          <p:cNvPr id="621" name="Google Shape;621;p59"/>
          <p:cNvSpPr/>
          <p:nvPr/>
        </p:nvSpPr>
        <p:spPr>
          <a:xfrm>
            <a:off x="2687118" y="4299988"/>
            <a:ext cx="1962900" cy="1561800"/>
          </a:xfrm>
          <a:prstGeom prst="ellipse">
            <a:avLst/>
          </a:prstGeom>
          <a:noFill/>
          <a:ln cap="flat" cmpd="sng" w="19050">
            <a:solidFill>
              <a:srgbClr val="543948"/>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da"/>
              <a:ea typeface="Mada"/>
              <a:cs typeface="Mada"/>
              <a:sym typeface="Mada"/>
            </a:endParaRPr>
          </a:p>
        </p:txBody>
      </p:sp>
      <p:cxnSp>
        <p:nvCxnSpPr>
          <p:cNvPr id="622" name="Google Shape;622;p59"/>
          <p:cNvCxnSpPr>
            <a:stCxn id="621" idx="7"/>
          </p:cNvCxnSpPr>
          <p:nvPr/>
        </p:nvCxnSpPr>
        <p:spPr>
          <a:xfrm rot="-5400000">
            <a:off x="5216958" y="3264208"/>
            <a:ext cx="410100" cy="2118900"/>
          </a:xfrm>
          <a:prstGeom prst="bentConnector2">
            <a:avLst/>
          </a:prstGeom>
          <a:noFill/>
          <a:ln cap="flat" cmpd="sng" w="9525">
            <a:solidFill>
              <a:srgbClr val="543948"/>
            </a:solidFill>
            <a:prstDash val="solid"/>
            <a:round/>
            <a:headEnd len="med" w="med" type="none"/>
            <a:tailEnd len="med" w="med" type="oval"/>
          </a:ln>
        </p:spPr>
      </p:cxnSp>
      <p:cxnSp>
        <p:nvCxnSpPr>
          <p:cNvPr id="623" name="Google Shape;623;p59"/>
          <p:cNvCxnSpPr>
            <a:stCxn id="621" idx="5"/>
          </p:cNvCxnSpPr>
          <p:nvPr/>
        </p:nvCxnSpPr>
        <p:spPr>
          <a:xfrm flipH="1" rot="-5400000">
            <a:off x="5222208" y="4773417"/>
            <a:ext cx="452100" cy="2171400"/>
          </a:xfrm>
          <a:prstGeom prst="bentConnector2">
            <a:avLst/>
          </a:prstGeom>
          <a:noFill/>
          <a:ln cap="flat" cmpd="sng" w="9525">
            <a:solidFill>
              <a:srgbClr val="543948"/>
            </a:solidFill>
            <a:prstDash val="solid"/>
            <a:round/>
            <a:headEnd len="med" w="med" type="none"/>
            <a:tailEnd len="med" w="med" type="oval"/>
          </a:ln>
        </p:spPr>
      </p:cxnSp>
      <p:cxnSp>
        <p:nvCxnSpPr>
          <p:cNvPr id="624" name="Google Shape;624;p59"/>
          <p:cNvCxnSpPr>
            <a:stCxn id="621" idx="6"/>
          </p:cNvCxnSpPr>
          <p:nvPr/>
        </p:nvCxnSpPr>
        <p:spPr>
          <a:xfrm>
            <a:off x="4650018" y="5080888"/>
            <a:ext cx="1848600" cy="0"/>
          </a:xfrm>
          <a:prstGeom prst="straightConnector1">
            <a:avLst/>
          </a:prstGeom>
          <a:noFill/>
          <a:ln cap="flat" cmpd="sng" w="9525">
            <a:solidFill>
              <a:srgbClr val="543948"/>
            </a:solidFill>
            <a:prstDash val="solid"/>
            <a:round/>
            <a:headEnd len="med" w="med" type="none"/>
            <a:tailEnd len="med" w="med" type="oval"/>
          </a:ln>
        </p:spPr>
      </p:cxnSp>
      <p:cxnSp>
        <p:nvCxnSpPr>
          <p:cNvPr id="625" name="Google Shape;625;p59"/>
          <p:cNvCxnSpPr/>
          <p:nvPr/>
        </p:nvCxnSpPr>
        <p:spPr>
          <a:xfrm flipH="1" rot="5400000">
            <a:off x="1720368" y="3243149"/>
            <a:ext cx="410100" cy="2118900"/>
          </a:xfrm>
          <a:prstGeom prst="bentConnector2">
            <a:avLst/>
          </a:prstGeom>
          <a:noFill/>
          <a:ln cap="flat" cmpd="sng" w="9525">
            <a:solidFill>
              <a:srgbClr val="543948"/>
            </a:solidFill>
            <a:prstDash val="solid"/>
            <a:round/>
            <a:headEnd len="med" w="med" type="none"/>
            <a:tailEnd len="med" w="med" type="oval"/>
          </a:ln>
        </p:spPr>
      </p:cxnSp>
      <p:cxnSp>
        <p:nvCxnSpPr>
          <p:cNvPr id="626" name="Google Shape;626;p59"/>
          <p:cNvCxnSpPr>
            <a:stCxn id="621" idx="3"/>
          </p:cNvCxnSpPr>
          <p:nvPr/>
        </p:nvCxnSpPr>
        <p:spPr>
          <a:xfrm rot="5400000">
            <a:off x="1693428" y="4804017"/>
            <a:ext cx="452100" cy="2110200"/>
          </a:xfrm>
          <a:prstGeom prst="bentConnector2">
            <a:avLst/>
          </a:prstGeom>
          <a:noFill/>
          <a:ln cap="flat" cmpd="sng" w="9525">
            <a:solidFill>
              <a:srgbClr val="543948"/>
            </a:solidFill>
            <a:prstDash val="solid"/>
            <a:round/>
            <a:headEnd len="med" w="med" type="none"/>
            <a:tailEnd len="med" w="med" type="oval"/>
          </a:ln>
        </p:spPr>
      </p:cxnSp>
      <p:cxnSp>
        <p:nvCxnSpPr>
          <p:cNvPr id="627" name="Google Shape;627;p59"/>
          <p:cNvCxnSpPr/>
          <p:nvPr/>
        </p:nvCxnSpPr>
        <p:spPr>
          <a:xfrm rot="10800000">
            <a:off x="848829" y="5059841"/>
            <a:ext cx="1848600" cy="0"/>
          </a:xfrm>
          <a:prstGeom prst="straightConnector1">
            <a:avLst/>
          </a:prstGeom>
          <a:noFill/>
          <a:ln cap="flat" cmpd="sng" w="9525">
            <a:solidFill>
              <a:srgbClr val="543948"/>
            </a:solidFill>
            <a:prstDash val="solid"/>
            <a:round/>
            <a:headEnd len="med" w="med" type="none"/>
            <a:tailEnd len="med" w="med" type="oval"/>
          </a:ln>
        </p:spPr>
      </p:cxnSp>
      <p:sp>
        <p:nvSpPr>
          <p:cNvPr id="628" name="Google Shape;628;p59"/>
          <p:cNvSpPr txBox="1"/>
          <p:nvPr/>
        </p:nvSpPr>
        <p:spPr>
          <a:xfrm>
            <a:off x="4412728" y="3766718"/>
            <a:ext cx="1962900" cy="41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latin typeface="Mada"/>
                <a:ea typeface="Mada"/>
                <a:cs typeface="Mada"/>
                <a:sym typeface="Mada"/>
              </a:rPr>
              <a:t>Myopathic weakness </a:t>
            </a:r>
            <a:endParaRPr sz="1200">
              <a:latin typeface="Mada"/>
              <a:ea typeface="Mada"/>
              <a:cs typeface="Mada"/>
              <a:sym typeface="Mada"/>
            </a:endParaRPr>
          </a:p>
        </p:txBody>
      </p:sp>
      <p:sp>
        <p:nvSpPr>
          <p:cNvPr id="629" name="Google Shape;629;p59"/>
          <p:cNvSpPr txBox="1"/>
          <p:nvPr/>
        </p:nvSpPr>
        <p:spPr>
          <a:xfrm>
            <a:off x="4664724" y="4550100"/>
            <a:ext cx="1671000" cy="41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latin typeface="Mada"/>
                <a:ea typeface="Mada"/>
                <a:cs typeface="Mada"/>
                <a:sym typeface="Mada"/>
              </a:rPr>
              <a:t>Severe myotoxicity or rhabdomyolysis, rare </a:t>
            </a:r>
            <a:endParaRPr sz="1200">
              <a:latin typeface="Mada"/>
              <a:ea typeface="Mada"/>
              <a:cs typeface="Mada"/>
              <a:sym typeface="Mada"/>
            </a:endParaRPr>
          </a:p>
        </p:txBody>
      </p:sp>
      <p:sp>
        <p:nvSpPr>
          <p:cNvPr id="630" name="Google Shape;630;p59"/>
          <p:cNvSpPr txBox="1"/>
          <p:nvPr/>
        </p:nvSpPr>
        <p:spPr>
          <a:xfrm>
            <a:off x="4542975" y="5215825"/>
            <a:ext cx="2817000" cy="41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latin typeface="Mada"/>
                <a:ea typeface="Mada"/>
                <a:cs typeface="Mada"/>
                <a:sym typeface="Mada"/>
              </a:rPr>
              <a:t>Rarely, statins can cause an </a:t>
            </a:r>
            <a:r>
              <a:rPr b="1" lang="ar" sz="1200">
                <a:latin typeface="Mada"/>
                <a:ea typeface="Mada"/>
                <a:cs typeface="Mada"/>
                <a:sym typeface="Mada"/>
              </a:rPr>
              <a:t>Immune-Mediated Necrotizing Myopathy with very high CK and antibodies to Anti-HMG CoA-reductase</a:t>
            </a:r>
            <a:endParaRPr b="1" sz="1200">
              <a:latin typeface="Mada"/>
              <a:ea typeface="Mada"/>
              <a:cs typeface="Mada"/>
              <a:sym typeface="Mada"/>
            </a:endParaRPr>
          </a:p>
        </p:txBody>
      </p:sp>
      <p:sp>
        <p:nvSpPr>
          <p:cNvPr id="631" name="Google Shape;631;p59"/>
          <p:cNvSpPr txBox="1"/>
          <p:nvPr/>
        </p:nvSpPr>
        <p:spPr>
          <a:xfrm>
            <a:off x="968728" y="3614318"/>
            <a:ext cx="1962900" cy="41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latin typeface="Mada"/>
                <a:ea typeface="Mada"/>
                <a:cs typeface="Mada"/>
                <a:sym typeface="Mada"/>
              </a:rPr>
              <a:t>Mild statin-associated myalgia or cramps </a:t>
            </a:r>
            <a:endParaRPr sz="1200">
              <a:latin typeface="Mada"/>
              <a:ea typeface="Mada"/>
              <a:cs typeface="Mada"/>
              <a:sym typeface="Mada"/>
            </a:endParaRPr>
          </a:p>
        </p:txBody>
      </p:sp>
      <p:sp>
        <p:nvSpPr>
          <p:cNvPr id="632" name="Google Shape;632;p59"/>
          <p:cNvSpPr txBox="1"/>
          <p:nvPr/>
        </p:nvSpPr>
        <p:spPr>
          <a:xfrm>
            <a:off x="884723" y="4397700"/>
            <a:ext cx="1739400" cy="28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latin typeface="Mada"/>
                <a:ea typeface="Mada"/>
                <a:cs typeface="Mada"/>
                <a:sym typeface="Mada"/>
              </a:rPr>
              <a:t>In most cases, both mild and severe side effects are self-limiting</a:t>
            </a:r>
            <a:endParaRPr sz="1200">
              <a:latin typeface="Mada"/>
              <a:ea typeface="Mada"/>
              <a:cs typeface="Mada"/>
              <a:sym typeface="Mada"/>
            </a:endParaRPr>
          </a:p>
        </p:txBody>
      </p:sp>
      <p:sp>
        <p:nvSpPr>
          <p:cNvPr id="633" name="Google Shape;633;p59"/>
          <p:cNvSpPr txBox="1"/>
          <p:nvPr/>
        </p:nvSpPr>
        <p:spPr>
          <a:xfrm>
            <a:off x="860075" y="5596825"/>
            <a:ext cx="2118900" cy="41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solidFill>
                  <a:srgbClr val="CC0000"/>
                </a:solidFill>
                <a:latin typeface="Mada"/>
                <a:ea typeface="Mada"/>
                <a:cs typeface="Mada"/>
                <a:sym typeface="Mada"/>
              </a:rPr>
              <a:t>Discontinuation of the statin → resolution of symptom</a:t>
            </a:r>
            <a:endParaRPr sz="1200">
              <a:solidFill>
                <a:srgbClr val="CC0000"/>
              </a:solidFill>
              <a:latin typeface="Mada"/>
              <a:ea typeface="Mada"/>
              <a:cs typeface="Mada"/>
              <a:sym typeface="Mada"/>
            </a:endParaRPr>
          </a:p>
        </p:txBody>
      </p:sp>
      <p:sp>
        <p:nvSpPr>
          <p:cNvPr id="634" name="Google Shape;634;p59"/>
          <p:cNvSpPr txBox="1"/>
          <p:nvPr/>
        </p:nvSpPr>
        <p:spPr>
          <a:xfrm>
            <a:off x="2744268" y="4621138"/>
            <a:ext cx="1848600" cy="91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Statins inhibit HMG-CoA reductase, rate-limiting enzyme of cholesterol biosynthesis. Can cause:  </a:t>
            </a:r>
            <a:endParaRPr b="1" sz="1200">
              <a:latin typeface="Mada"/>
              <a:ea typeface="Mada"/>
              <a:cs typeface="Mada"/>
              <a:sym typeface="Mada"/>
            </a:endParaRPr>
          </a:p>
        </p:txBody>
      </p:sp>
      <p:sp>
        <p:nvSpPr>
          <p:cNvPr id="635" name="Google Shape;635;p59"/>
          <p:cNvSpPr txBox="1"/>
          <p:nvPr/>
        </p:nvSpPr>
        <p:spPr>
          <a:xfrm>
            <a:off x="171300" y="8811325"/>
            <a:ext cx="1848600" cy="351900"/>
          </a:xfrm>
          <a:prstGeom prst="rect">
            <a:avLst/>
          </a:prstGeom>
          <a:noFill/>
          <a:ln>
            <a:noFill/>
          </a:ln>
        </p:spPr>
        <p:txBody>
          <a:bodyPr anchorCtr="0" anchor="ctr" bIns="91675" lIns="91675" spcFirstLastPara="1" rIns="91675" wrap="square" tIns="91675">
            <a:noAutofit/>
          </a:bodyPr>
          <a:lstStyle/>
          <a:p>
            <a:pPr indent="-336550" lvl="0" marL="457200" rtl="0" algn="l">
              <a:spcBef>
                <a:spcPts val="0"/>
              </a:spcBef>
              <a:spcAft>
                <a:spcPts val="0"/>
              </a:spcAft>
              <a:buSzPts val="1700"/>
              <a:buFont typeface="Exo"/>
              <a:buChar char="❖"/>
            </a:pPr>
            <a:r>
              <a:rPr b="1" lang="ar" sz="1700">
                <a:latin typeface="Exo"/>
                <a:ea typeface="Exo"/>
                <a:cs typeface="Exo"/>
                <a:sym typeface="Exo"/>
              </a:rPr>
              <a:t>Risk factors</a:t>
            </a:r>
            <a:endParaRPr b="1" sz="1700">
              <a:latin typeface="Exo"/>
              <a:ea typeface="Exo"/>
              <a:cs typeface="Exo"/>
              <a:sym typeface="Exo"/>
            </a:endParaRPr>
          </a:p>
        </p:txBody>
      </p:sp>
      <p:pic>
        <p:nvPicPr>
          <p:cNvPr id="636" name="Google Shape;636;p59"/>
          <p:cNvPicPr preferRelativeResize="0"/>
          <p:nvPr/>
        </p:nvPicPr>
        <p:blipFill>
          <a:blip r:embed="rId3">
            <a:alphaModFix/>
          </a:blip>
          <a:stretch>
            <a:fillRect/>
          </a:stretch>
        </p:blipFill>
        <p:spPr>
          <a:xfrm>
            <a:off x="1009977" y="6696350"/>
            <a:ext cx="1739400" cy="1758810"/>
          </a:xfrm>
          <a:prstGeom prst="rect">
            <a:avLst/>
          </a:prstGeom>
          <a:noFill/>
          <a:ln>
            <a:noFill/>
          </a:ln>
        </p:spPr>
      </p:pic>
      <p:sp>
        <p:nvSpPr>
          <p:cNvPr id="637" name="Google Shape;637;p59"/>
          <p:cNvSpPr txBox="1"/>
          <p:nvPr/>
        </p:nvSpPr>
        <p:spPr>
          <a:xfrm>
            <a:off x="2729713" y="6664925"/>
            <a:ext cx="3915600" cy="1847100"/>
          </a:xfrm>
          <a:prstGeom prst="rect">
            <a:avLst/>
          </a:prstGeom>
          <a:noFill/>
          <a:ln>
            <a:noFill/>
          </a:ln>
        </p:spPr>
        <p:txBody>
          <a:bodyPr anchorCtr="0" anchor="t" bIns="91425" lIns="91425" spcFirstLastPara="1" rIns="91425" wrap="square" tIns="91425">
            <a:spAutoFit/>
          </a:bodyPr>
          <a:lstStyle/>
          <a:p>
            <a:pPr indent="-162600" lvl="0" marL="172800" rtl="0" algn="l">
              <a:spcBef>
                <a:spcPts val="0"/>
              </a:spcBef>
              <a:spcAft>
                <a:spcPts val="0"/>
              </a:spcAft>
              <a:buSzPts val="1200"/>
              <a:buFont typeface="Mada"/>
              <a:buChar char="●"/>
            </a:pPr>
            <a:r>
              <a:rPr lang="ar" sz="1200">
                <a:latin typeface="Mada"/>
                <a:ea typeface="Mada"/>
                <a:cs typeface="Mada"/>
                <a:sym typeface="Mada"/>
              </a:rPr>
              <a:t>↓Mevalonate → ↓ farnesyl pyrophosphate and geranylgeranyl pyrophosphate → ↓ protein prenylation</a:t>
            </a:r>
            <a:endParaRPr sz="1200">
              <a:latin typeface="Mada"/>
              <a:ea typeface="Mada"/>
              <a:cs typeface="Mada"/>
              <a:sym typeface="Mada"/>
            </a:endParaRPr>
          </a:p>
          <a:p>
            <a:pPr indent="-162600" lvl="0" marL="172800" rtl="0" algn="l">
              <a:spcBef>
                <a:spcPts val="0"/>
              </a:spcBef>
              <a:spcAft>
                <a:spcPts val="0"/>
              </a:spcAft>
              <a:buSzPts val="1200"/>
              <a:buFont typeface="Mada"/>
              <a:buChar char="●"/>
            </a:pPr>
            <a:r>
              <a:rPr lang="ar" sz="1200">
                <a:latin typeface="Mada"/>
                <a:ea typeface="Mada"/>
                <a:cs typeface="Mada"/>
                <a:sym typeface="Mada"/>
              </a:rPr>
              <a:t>Reduced prenylation of proteins causes: </a:t>
            </a:r>
            <a:endParaRPr sz="1200">
              <a:latin typeface="Mada"/>
              <a:ea typeface="Mada"/>
              <a:cs typeface="Mada"/>
              <a:sym typeface="Mada"/>
            </a:endParaRPr>
          </a:p>
          <a:p>
            <a:pPr indent="-198600" lvl="1" marL="522000" rtl="0" algn="l">
              <a:spcBef>
                <a:spcPts val="0"/>
              </a:spcBef>
              <a:spcAft>
                <a:spcPts val="0"/>
              </a:spcAft>
              <a:buSzPts val="1200"/>
              <a:buFont typeface="Mada"/>
              <a:buAutoNum type="arabicPeriod"/>
            </a:pPr>
            <a:r>
              <a:rPr lang="ar" sz="1200">
                <a:latin typeface="Mada"/>
                <a:ea typeface="Mada"/>
                <a:cs typeface="Mada"/>
                <a:sym typeface="Mada"/>
              </a:rPr>
              <a:t>impaired ubiquinone synthesis → mitochondrial dysfunction. </a:t>
            </a:r>
            <a:endParaRPr sz="1200">
              <a:latin typeface="Mada"/>
              <a:ea typeface="Mada"/>
              <a:cs typeface="Mada"/>
              <a:sym typeface="Mada"/>
            </a:endParaRPr>
          </a:p>
          <a:p>
            <a:pPr indent="-198600" lvl="1" marL="522000" rtl="0" algn="l">
              <a:spcBef>
                <a:spcPts val="0"/>
              </a:spcBef>
              <a:spcAft>
                <a:spcPts val="0"/>
              </a:spcAft>
              <a:buSzPts val="1200"/>
              <a:buFont typeface="Mada"/>
              <a:buAutoNum type="arabicPeriod"/>
            </a:pPr>
            <a:r>
              <a:rPr lang="ar" sz="1200">
                <a:latin typeface="Mada"/>
                <a:ea typeface="Mada"/>
                <a:cs typeface="Mada"/>
                <a:sym typeface="Mada"/>
              </a:rPr>
              <a:t>Impairment GTPases that promote cell survival →cell death.</a:t>
            </a:r>
            <a:endParaRPr sz="1200">
              <a:latin typeface="Mada"/>
              <a:ea typeface="Mada"/>
              <a:cs typeface="Mada"/>
              <a:sym typeface="Mada"/>
            </a:endParaRPr>
          </a:p>
          <a:p>
            <a:pPr indent="-198600" lvl="1" marL="522000" rtl="0" algn="l">
              <a:spcBef>
                <a:spcPts val="0"/>
              </a:spcBef>
              <a:spcAft>
                <a:spcPts val="0"/>
              </a:spcAft>
              <a:buSzPts val="1200"/>
              <a:buFont typeface="Mada"/>
              <a:buAutoNum type="arabicPeriod"/>
            </a:pPr>
            <a:r>
              <a:rPr lang="ar" sz="1200">
                <a:latin typeface="Mada"/>
                <a:ea typeface="Mada"/>
                <a:cs typeface="Mada"/>
                <a:sym typeface="Mada"/>
              </a:rPr>
              <a:t>Impairment of the process of Nglycosylation → defective proteins → muscle cells damage. </a:t>
            </a:r>
            <a:endParaRPr sz="1200">
              <a:latin typeface="Mada"/>
              <a:ea typeface="Mada"/>
              <a:cs typeface="Mada"/>
              <a:sym typeface="Mada"/>
            </a:endParaRPr>
          </a:p>
        </p:txBody>
      </p:sp>
      <p:sp>
        <p:nvSpPr>
          <p:cNvPr id="638" name="Google Shape;638;p59"/>
          <p:cNvSpPr/>
          <p:nvPr/>
        </p:nvSpPr>
        <p:spPr>
          <a:xfrm>
            <a:off x="945000" y="6588725"/>
            <a:ext cx="5670000" cy="20304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59"/>
          <p:cNvSpPr/>
          <p:nvPr/>
        </p:nvSpPr>
        <p:spPr>
          <a:xfrm>
            <a:off x="237000" y="1596500"/>
            <a:ext cx="1962900" cy="1372500"/>
          </a:xfrm>
          <a:prstGeom prst="roundRect">
            <a:avLst>
              <a:gd fmla="val 16667"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162600" lvl="0" marL="136800" rtl="0" algn="l">
              <a:spcBef>
                <a:spcPts val="0"/>
              </a:spcBef>
              <a:spcAft>
                <a:spcPts val="0"/>
              </a:spcAft>
              <a:buSzPts val="1200"/>
              <a:buFont typeface="Mada"/>
              <a:buChar char="●"/>
            </a:pPr>
            <a:r>
              <a:rPr lang="ar" sz="1200">
                <a:latin typeface="Mada"/>
                <a:ea typeface="Mada"/>
                <a:cs typeface="Mada"/>
                <a:sym typeface="Mada"/>
              </a:rPr>
              <a:t>Chronic exposure to high-dose oral steroids. </a:t>
            </a:r>
            <a:endParaRPr sz="1200">
              <a:latin typeface="Mada"/>
              <a:ea typeface="Mada"/>
              <a:cs typeface="Mada"/>
              <a:sym typeface="Mada"/>
            </a:endParaRPr>
          </a:p>
          <a:p>
            <a:pPr indent="-162600" lvl="0" marL="136800" rtl="0" algn="l">
              <a:spcBef>
                <a:spcPts val="0"/>
              </a:spcBef>
              <a:spcAft>
                <a:spcPts val="0"/>
              </a:spcAft>
              <a:buSzPts val="1200"/>
              <a:buFont typeface="Mada"/>
              <a:buChar char="●"/>
            </a:pPr>
            <a:r>
              <a:rPr lang="ar" sz="1200">
                <a:latin typeface="Mada"/>
                <a:ea typeface="Mada"/>
                <a:cs typeface="Mada"/>
                <a:sym typeface="Mada"/>
              </a:rPr>
              <a:t>As short as few weeks of proximal weakness. </a:t>
            </a:r>
            <a:endParaRPr sz="1200">
              <a:latin typeface="Mada"/>
              <a:ea typeface="Mada"/>
              <a:cs typeface="Mada"/>
              <a:sym typeface="Mada"/>
            </a:endParaRPr>
          </a:p>
        </p:txBody>
      </p:sp>
      <p:sp>
        <p:nvSpPr>
          <p:cNvPr id="640" name="Google Shape;640;p59"/>
          <p:cNvSpPr/>
          <p:nvPr/>
        </p:nvSpPr>
        <p:spPr>
          <a:xfrm>
            <a:off x="2476050" y="1596500"/>
            <a:ext cx="2285400" cy="1372500"/>
          </a:xfrm>
          <a:prstGeom prst="roundRect">
            <a:avLst>
              <a:gd fmla="val 16667"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162600" lvl="0" marL="136800" rtl="0" algn="l">
              <a:spcBef>
                <a:spcPts val="0"/>
              </a:spcBef>
              <a:spcAft>
                <a:spcPts val="0"/>
              </a:spcAft>
              <a:buSzPts val="1200"/>
              <a:buFont typeface="Mada"/>
              <a:buChar char="●"/>
            </a:pPr>
            <a:r>
              <a:rPr lang="ar" sz="1200">
                <a:latin typeface="Mada"/>
                <a:ea typeface="Mada"/>
                <a:cs typeface="Mada"/>
                <a:sym typeface="Mada"/>
              </a:rPr>
              <a:t>CK: normal.</a:t>
            </a:r>
            <a:endParaRPr sz="1200">
              <a:latin typeface="Mada"/>
              <a:ea typeface="Mada"/>
              <a:cs typeface="Mada"/>
              <a:sym typeface="Mada"/>
            </a:endParaRPr>
          </a:p>
          <a:p>
            <a:pPr indent="-162600" lvl="0" marL="136800" rtl="0" algn="l">
              <a:spcBef>
                <a:spcPts val="0"/>
              </a:spcBef>
              <a:spcAft>
                <a:spcPts val="0"/>
              </a:spcAft>
              <a:buSzPts val="1200"/>
              <a:buFont typeface="Mada"/>
              <a:buChar char="●"/>
            </a:pPr>
            <a:r>
              <a:rPr lang="ar" sz="1200">
                <a:latin typeface="Mada"/>
                <a:ea typeface="Mada"/>
                <a:cs typeface="Mada"/>
                <a:sym typeface="Mada"/>
              </a:rPr>
              <a:t>EMG: normal or it might show myopathic features. </a:t>
            </a:r>
            <a:endParaRPr sz="1200">
              <a:latin typeface="Mada"/>
              <a:ea typeface="Mada"/>
              <a:cs typeface="Mada"/>
              <a:sym typeface="Mada"/>
            </a:endParaRPr>
          </a:p>
          <a:p>
            <a:pPr indent="-162600" lvl="0" marL="136800" rtl="0" algn="l">
              <a:spcBef>
                <a:spcPts val="0"/>
              </a:spcBef>
              <a:spcAft>
                <a:spcPts val="0"/>
              </a:spcAft>
              <a:buSzPts val="1200"/>
              <a:buFont typeface="Mada"/>
              <a:buChar char="●"/>
            </a:pPr>
            <a:r>
              <a:rPr lang="ar" sz="1200">
                <a:latin typeface="Mada"/>
                <a:ea typeface="Mada"/>
                <a:cs typeface="Mada"/>
                <a:sym typeface="Mada"/>
              </a:rPr>
              <a:t>Biopsy: type 2 fiber atrophy and lipid accumulation in type 1 fibers.</a:t>
            </a:r>
            <a:endParaRPr sz="1200">
              <a:latin typeface="Mada"/>
              <a:ea typeface="Mada"/>
              <a:cs typeface="Mada"/>
              <a:sym typeface="Mada"/>
            </a:endParaRPr>
          </a:p>
        </p:txBody>
      </p:sp>
      <p:sp>
        <p:nvSpPr>
          <p:cNvPr id="641" name="Google Shape;641;p59"/>
          <p:cNvSpPr/>
          <p:nvPr/>
        </p:nvSpPr>
        <p:spPr>
          <a:xfrm>
            <a:off x="5037600" y="1596500"/>
            <a:ext cx="2285400" cy="1372500"/>
          </a:xfrm>
          <a:prstGeom prst="roundRect">
            <a:avLst>
              <a:gd fmla="val 16667"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162600" lvl="0" marL="136800" rtl="0" algn="l">
              <a:spcBef>
                <a:spcPts val="0"/>
              </a:spcBef>
              <a:spcAft>
                <a:spcPts val="0"/>
              </a:spcAft>
              <a:buSzPts val="1200"/>
              <a:buFont typeface="Mada"/>
              <a:buChar char="●"/>
            </a:pPr>
            <a:r>
              <a:rPr lang="ar" sz="1200">
                <a:latin typeface="Mada"/>
                <a:ea typeface="Mada"/>
                <a:cs typeface="Mada"/>
                <a:sym typeface="Mada"/>
              </a:rPr>
              <a:t>↓protein synthesis.</a:t>
            </a:r>
            <a:endParaRPr sz="1200">
              <a:latin typeface="Mada"/>
              <a:ea typeface="Mada"/>
              <a:cs typeface="Mada"/>
              <a:sym typeface="Mada"/>
            </a:endParaRPr>
          </a:p>
          <a:p>
            <a:pPr indent="-162600" lvl="0" marL="136800" rtl="0" algn="l">
              <a:spcBef>
                <a:spcPts val="0"/>
              </a:spcBef>
              <a:spcAft>
                <a:spcPts val="0"/>
              </a:spcAft>
              <a:buSzPts val="1200"/>
              <a:buFont typeface="Mada"/>
              <a:buChar char="●"/>
            </a:pPr>
            <a:r>
              <a:rPr lang="ar" sz="1200">
                <a:latin typeface="Mada"/>
                <a:ea typeface="Mada"/>
                <a:cs typeface="Mada"/>
                <a:sym typeface="Mada"/>
              </a:rPr>
              <a:t>↑ protein degradation. </a:t>
            </a:r>
            <a:endParaRPr sz="1200">
              <a:latin typeface="Mada"/>
              <a:ea typeface="Mada"/>
              <a:cs typeface="Mada"/>
              <a:sym typeface="Mada"/>
            </a:endParaRPr>
          </a:p>
          <a:p>
            <a:pPr indent="-162600" lvl="0" marL="136800" rtl="0" algn="l">
              <a:spcBef>
                <a:spcPts val="0"/>
              </a:spcBef>
              <a:spcAft>
                <a:spcPts val="0"/>
              </a:spcAft>
              <a:buSzPts val="1200"/>
              <a:buFont typeface="Mada"/>
              <a:buChar char="●"/>
            </a:pPr>
            <a:r>
              <a:rPr lang="ar" sz="1200">
                <a:latin typeface="Mada"/>
                <a:ea typeface="Mada"/>
                <a:cs typeface="Mada"/>
                <a:sym typeface="Mada"/>
              </a:rPr>
              <a:t>Alterations in carbohydrate metabolism.</a:t>
            </a:r>
            <a:endParaRPr sz="1200">
              <a:latin typeface="Mada"/>
              <a:ea typeface="Mada"/>
              <a:cs typeface="Mada"/>
              <a:sym typeface="Mada"/>
            </a:endParaRPr>
          </a:p>
          <a:p>
            <a:pPr indent="-162600" lvl="0" marL="136800" rtl="0" algn="l">
              <a:spcBef>
                <a:spcPts val="0"/>
              </a:spcBef>
              <a:spcAft>
                <a:spcPts val="0"/>
              </a:spcAft>
              <a:buSzPts val="1200"/>
              <a:buFont typeface="Mada"/>
              <a:buChar char="●"/>
            </a:pPr>
            <a:r>
              <a:rPr lang="ar" sz="1200">
                <a:latin typeface="Mada"/>
                <a:ea typeface="Mada"/>
                <a:cs typeface="Mada"/>
                <a:sym typeface="Mada"/>
              </a:rPr>
              <a:t>Mitochondrial dysfunction. </a:t>
            </a:r>
            <a:endParaRPr sz="1200">
              <a:latin typeface="Mada"/>
              <a:ea typeface="Mada"/>
              <a:cs typeface="Mada"/>
              <a:sym typeface="Mada"/>
            </a:endParaRPr>
          </a:p>
          <a:p>
            <a:pPr indent="-162600" lvl="0" marL="136800" rtl="0" algn="l">
              <a:spcBef>
                <a:spcPts val="0"/>
              </a:spcBef>
              <a:spcAft>
                <a:spcPts val="0"/>
              </a:spcAft>
              <a:buSzPts val="1200"/>
              <a:buFont typeface="Mada"/>
              <a:buChar char="●"/>
            </a:pPr>
            <a:r>
              <a:rPr lang="ar" sz="1200">
                <a:latin typeface="Mada"/>
                <a:ea typeface="Mada"/>
                <a:cs typeface="Mada"/>
                <a:sym typeface="Mada"/>
              </a:rPr>
              <a:t>↓ reduced sarcolemmal excitability</a:t>
            </a:r>
            <a:endParaRPr sz="1200">
              <a:latin typeface="Mada"/>
              <a:ea typeface="Mada"/>
              <a:cs typeface="Mada"/>
              <a:sym typeface="Mada"/>
            </a:endParaRPr>
          </a:p>
        </p:txBody>
      </p:sp>
      <p:sp>
        <p:nvSpPr>
          <p:cNvPr id="642" name="Google Shape;642;p59"/>
          <p:cNvSpPr/>
          <p:nvPr/>
        </p:nvSpPr>
        <p:spPr>
          <a:xfrm>
            <a:off x="2596200" y="6307675"/>
            <a:ext cx="2367600" cy="281100"/>
          </a:xfrm>
          <a:prstGeom prst="round2SameRect">
            <a:avLst>
              <a:gd fmla="val 16667" name="adj1"/>
              <a:gd fmla="val 0" name="adj2"/>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b="1" lang="ar" sz="1600">
                <a:solidFill>
                  <a:srgbClr val="FFFFFF"/>
                </a:solidFill>
                <a:latin typeface="Mada"/>
                <a:ea typeface="Mada"/>
                <a:cs typeface="Mada"/>
                <a:sym typeface="Mada"/>
              </a:rPr>
              <a:t>Mechanism</a:t>
            </a:r>
            <a:r>
              <a:rPr b="1" lang="ar" sz="1600">
                <a:solidFill>
                  <a:srgbClr val="6AA84F"/>
                </a:solidFill>
                <a:latin typeface="Mada"/>
                <a:ea typeface="Mada"/>
                <a:cs typeface="Mada"/>
                <a:sym typeface="Mada"/>
              </a:rPr>
              <a:t> </a:t>
            </a:r>
            <a:r>
              <a:rPr lang="ar" sz="1000">
                <a:solidFill>
                  <a:srgbClr val="6AA84F"/>
                </a:solidFill>
                <a:latin typeface="Mada"/>
                <a:ea typeface="Mada"/>
                <a:cs typeface="Mada"/>
                <a:sym typeface="Mada"/>
              </a:rPr>
              <a:t>(not important)</a:t>
            </a:r>
            <a:endParaRPr sz="1000">
              <a:solidFill>
                <a:srgbClr val="6AA84F"/>
              </a:solidFill>
              <a:latin typeface="Mada"/>
              <a:ea typeface="Mada"/>
              <a:cs typeface="Mada"/>
              <a:sym typeface="Mada"/>
            </a:endParaRPr>
          </a:p>
        </p:txBody>
      </p:sp>
      <p:sp>
        <p:nvSpPr>
          <p:cNvPr id="643" name="Google Shape;643;p59"/>
          <p:cNvSpPr/>
          <p:nvPr/>
        </p:nvSpPr>
        <p:spPr>
          <a:xfrm>
            <a:off x="5344800" y="1350350"/>
            <a:ext cx="1671000" cy="281100"/>
          </a:xfrm>
          <a:prstGeom prst="round2SameRect">
            <a:avLst>
              <a:gd fmla="val 16667" name="adj1"/>
              <a:gd fmla="val 0" name="adj2"/>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600">
                <a:solidFill>
                  <a:srgbClr val="FFFFFF"/>
                </a:solidFill>
                <a:latin typeface="Mada"/>
                <a:ea typeface="Mada"/>
                <a:cs typeface="Mada"/>
                <a:sym typeface="Mada"/>
              </a:rPr>
              <a:t>Mechanism</a:t>
            </a:r>
            <a:endParaRPr b="1" sz="1600">
              <a:solidFill>
                <a:srgbClr val="FFFFFF"/>
              </a:solidFill>
              <a:latin typeface="Mada"/>
              <a:ea typeface="Mada"/>
              <a:cs typeface="Mada"/>
              <a:sym typeface="Mada"/>
            </a:endParaRPr>
          </a:p>
        </p:txBody>
      </p:sp>
      <p:sp>
        <p:nvSpPr>
          <p:cNvPr id="644" name="Google Shape;644;p59"/>
          <p:cNvSpPr/>
          <p:nvPr/>
        </p:nvSpPr>
        <p:spPr>
          <a:xfrm>
            <a:off x="2783250" y="1350350"/>
            <a:ext cx="1671000" cy="281100"/>
          </a:xfrm>
          <a:prstGeom prst="round2SameRect">
            <a:avLst>
              <a:gd fmla="val 16667" name="adj1"/>
              <a:gd fmla="val 0" name="adj2"/>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600">
                <a:solidFill>
                  <a:srgbClr val="FFFFFF"/>
                </a:solidFill>
                <a:latin typeface="Mada"/>
                <a:ea typeface="Mada"/>
                <a:cs typeface="Mada"/>
                <a:sym typeface="Mada"/>
              </a:rPr>
              <a:t>Investigations</a:t>
            </a:r>
            <a:endParaRPr b="1" sz="1600">
              <a:solidFill>
                <a:srgbClr val="FFFFFF"/>
              </a:solidFill>
              <a:latin typeface="Mada"/>
              <a:ea typeface="Mada"/>
              <a:cs typeface="Mada"/>
              <a:sym typeface="Mada"/>
            </a:endParaRPr>
          </a:p>
        </p:txBody>
      </p:sp>
      <p:sp>
        <p:nvSpPr>
          <p:cNvPr id="645" name="Google Shape;645;p59"/>
          <p:cNvSpPr/>
          <p:nvPr/>
        </p:nvSpPr>
        <p:spPr>
          <a:xfrm>
            <a:off x="531300" y="1350350"/>
            <a:ext cx="1374300" cy="281100"/>
          </a:xfrm>
          <a:prstGeom prst="round2SameRect">
            <a:avLst>
              <a:gd fmla="val 16667" name="adj1"/>
              <a:gd fmla="val 0" name="adj2"/>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600">
                <a:solidFill>
                  <a:srgbClr val="FFFFFF"/>
                </a:solidFill>
                <a:latin typeface="Mada"/>
                <a:ea typeface="Mada"/>
                <a:cs typeface="Mada"/>
                <a:sym typeface="Mada"/>
              </a:rPr>
              <a:t>Cause</a:t>
            </a:r>
            <a:endParaRPr b="1" sz="1600">
              <a:solidFill>
                <a:srgbClr val="FFFFFF"/>
              </a:solidFill>
              <a:latin typeface="Mada"/>
              <a:ea typeface="Mada"/>
              <a:cs typeface="Mada"/>
              <a:sym typeface="Mada"/>
            </a:endParaRPr>
          </a:p>
        </p:txBody>
      </p:sp>
      <p:sp>
        <p:nvSpPr>
          <p:cNvPr id="646" name="Google Shape;646;p59"/>
          <p:cNvSpPr/>
          <p:nvPr/>
        </p:nvSpPr>
        <p:spPr>
          <a:xfrm>
            <a:off x="341550" y="9315525"/>
            <a:ext cx="386100" cy="385800"/>
          </a:xfrm>
          <a:prstGeom prst="ellipse">
            <a:avLst/>
          </a:prstGeom>
          <a:solidFill>
            <a:srgbClr val="C6ACB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647" name="Google Shape;647;p59"/>
          <p:cNvSpPr/>
          <p:nvPr/>
        </p:nvSpPr>
        <p:spPr>
          <a:xfrm>
            <a:off x="417352" y="9391321"/>
            <a:ext cx="234000" cy="234600"/>
          </a:xfrm>
          <a:prstGeom prst="ellipse">
            <a:avLst/>
          </a:prstGeom>
          <a:solidFill>
            <a:srgbClr val="98678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pic>
        <p:nvPicPr>
          <p:cNvPr id="648" name="Google Shape;648;p59"/>
          <p:cNvPicPr preferRelativeResize="0"/>
          <p:nvPr/>
        </p:nvPicPr>
        <p:blipFill>
          <a:blip r:embed="rId4">
            <a:alphaModFix/>
          </a:blip>
          <a:stretch>
            <a:fillRect/>
          </a:stretch>
        </p:blipFill>
        <p:spPr>
          <a:xfrm>
            <a:off x="455272" y="9431666"/>
            <a:ext cx="158598" cy="153494"/>
          </a:xfrm>
          <a:prstGeom prst="rect">
            <a:avLst/>
          </a:prstGeom>
          <a:noFill/>
          <a:ln>
            <a:noFill/>
          </a:ln>
        </p:spPr>
      </p:pic>
      <p:sp>
        <p:nvSpPr>
          <p:cNvPr id="649" name="Google Shape;649;p59"/>
          <p:cNvSpPr txBox="1"/>
          <p:nvPr/>
        </p:nvSpPr>
        <p:spPr>
          <a:xfrm>
            <a:off x="727650" y="9323763"/>
            <a:ext cx="1077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200">
                <a:latin typeface="Mada"/>
                <a:ea typeface="Mada"/>
                <a:cs typeface="Mada"/>
                <a:sym typeface="Mada"/>
              </a:rPr>
              <a:t>Older Age</a:t>
            </a:r>
            <a:endParaRPr sz="1200">
              <a:latin typeface="Mada"/>
              <a:ea typeface="Mada"/>
              <a:cs typeface="Mada"/>
              <a:sym typeface="Mada"/>
            </a:endParaRPr>
          </a:p>
        </p:txBody>
      </p:sp>
      <p:sp>
        <p:nvSpPr>
          <p:cNvPr id="650" name="Google Shape;650;p59"/>
          <p:cNvSpPr/>
          <p:nvPr/>
        </p:nvSpPr>
        <p:spPr>
          <a:xfrm>
            <a:off x="341550" y="9925125"/>
            <a:ext cx="386100" cy="385800"/>
          </a:xfrm>
          <a:prstGeom prst="ellipse">
            <a:avLst/>
          </a:prstGeom>
          <a:solidFill>
            <a:srgbClr val="C6ACB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651" name="Google Shape;651;p59"/>
          <p:cNvSpPr/>
          <p:nvPr/>
        </p:nvSpPr>
        <p:spPr>
          <a:xfrm>
            <a:off x="417352" y="10000921"/>
            <a:ext cx="234000" cy="234600"/>
          </a:xfrm>
          <a:prstGeom prst="ellipse">
            <a:avLst/>
          </a:prstGeom>
          <a:solidFill>
            <a:srgbClr val="98678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652" name="Google Shape;652;p59"/>
          <p:cNvSpPr txBox="1"/>
          <p:nvPr/>
        </p:nvSpPr>
        <p:spPr>
          <a:xfrm>
            <a:off x="727650" y="9933375"/>
            <a:ext cx="1248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200">
                <a:latin typeface="Mada"/>
                <a:ea typeface="Mada"/>
                <a:cs typeface="Mada"/>
                <a:sym typeface="Mada"/>
              </a:rPr>
              <a:t>Hypothyroidism</a:t>
            </a:r>
            <a:endParaRPr sz="1200">
              <a:latin typeface="Mada"/>
              <a:ea typeface="Mada"/>
              <a:cs typeface="Mada"/>
              <a:sym typeface="Mada"/>
            </a:endParaRPr>
          </a:p>
        </p:txBody>
      </p:sp>
      <p:pic>
        <p:nvPicPr>
          <p:cNvPr id="653" name="Google Shape;653;p59"/>
          <p:cNvPicPr preferRelativeResize="0"/>
          <p:nvPr/>
        </p:nvPicPr>
        <p:blipFill>
          <a:blip r:embed="rId5">
            <a:alphaModFix/>
          </a:blip>
          <a:stretch>
            <a:fillRect/>
          </a:stretch>
        </p:blipFill>
        <p:spPr>
          <a:xfrm>
            <a:off x="456875" y="10038725"/>
            <a:ext cx="158601" cy="158601"/>
          </a:xfrm>
          <a:prstGeom prst="rect">
            <a:avLst/>
          </a:prstGeom>
          <a:noFill/>
          <a:ln>
            <a:noFill/>
          </a:ln>
        </p:spPr>
      </p:pic>
      <p:sp>
        <p:nvSpPr>
          <p:cNvPr id="654" name="Google Shape;654;p59"/>
          <p:cNvSpPr/>
          <p:nvPr/>
        </p:nvSpPr>
        <p:spPr>
          <a:xfrm>
            <a:off x="2170350" y="9315525"/>
            <a:ext cx="386100" cy="385800"/>
          </a:xfrm>
          <a:prstGeom prst="ellipse">
            <a:avLst/>
          </a:prstGeom>
          <a:solidFill>
            <a:srgbClr val="C6ACB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655" name="Google Shape;655;p59"/>
          <p:cNvSpPr/>
          <p:nvPr/>
        </p:nvSpPr>
        <p:spPr>
          <a:xfrm>
            <a:off x="2246152" y="9391321"/>
            <a:ext cx="234000" cy="234600"/>
          </a:xfrm>
          <a:prstGeom prst="ellipse">
            <a:avLst/>
          </a:prstGeom>
          <a:solidFill>
            <a:srgbClr val="98678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656" name="Google Shape;656;p59"/>
          <p:cNvSpPr txBox="1"/>
          <p:nvPr/>
        </p:nvSpPr>
        <p:spPr>
          <a:xfrm>
            <a:off x="2556450" y="9323763"/>
            <a:ext cx="1077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200">
                <a:latin typeface="Mada"/>
                <a:ea typeface="Mada"/>
                <a:cs typeface="Mada"/>
                <a:sym typeface="Mada"/>
              </a:rPr>
              <a:t>Obesity</a:t>
            </a:r>
            <a:endParaRPr sz="1200">
              <a:latin typeface="Mada"/>
              <a:ea typeface="Mada"/>
              <a:cs typeface="Mada"/>
              <a:sym typeface="Mada"/>
            </a:endParaRPr>
          </a:p>
        </p:txBody>
      </p:sp>
      <p:sp>
        <p:nvSpPr>
          <p:cNvPr id="657" name="Google Shape;657;p59"/>
          <p:cNvSpPr/>
          <p:nvPr/>
        </p:nvSpPr>
        <p:spPr>
          <a:xfrm>
            <a:off x="2170350" y="9925125"/>
            <a:ext cx="386100" cy="385800"/>
          </a:xfrm>
          <a:prstGeom prst="ellipse">
            <a:avLst/>
          </a:prstGeom>
          <a:solidFill>
            <a:srgbClr val="C6ACB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658" name="Google Shape;658;p59"/>
          <p:cNvSpPr/>
          <p:nvPr/>
        </p:nvSpPr>
        <p:spPr>
          <a:xfrm>
            <a:off x="2246152" y="10000921"/>
            <a:ext cx="234000" cy="234600"/>
          </a:xfrm>
          <a:prstGeom prst="ellipse">
            <a:avLst/>
          </a:prstGeom>
          <a:solidFill>
            <a:srgbClr val="98678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659" name="Google Shape;659;p59"/>
          <p:cNvSpPr txBox="1"/>
          <p:nvPr/>
        </p:nvSpPr>
        <p:spPr>
          <a:xfrm>
            <a:off x="2556450" y="9857175"/>
            <a:ext cx="162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200">
                <a:latin typeface="Mada"/>
                <a:ea typeface="Mada"/>
                <a:cs typeface="Mada"/>
                <a:sym typeface="Mada"/>
              </a:rPr>
              <a:t>Genetic susceptibility: SLCO1B1 gene. </a:t>
            </a:r>
            <a:endParaRPr sz="1200">
              <a:latin typeface="Mada"/>
              <a:ea typeface="Mada"/>
              <a:cs typeface="Mada"/>
              <a:sym typeface="Mada"/>
            </a:endParaRPr>
          </a:p>
        </p:txBody>
      </p:sp>
      <p:pic>
        <p:nvPicPr>
          <p:cNvPr id="660" name="Google Shape;660;p59"/>
          <p:cNvPicPr preferRelativeResize="0"/>
          <p:nvPr/>
        </p:nvPicPr>
        <p:blipFill>
          <a:blip r:embed="rId6">
            <a:alphaModFix/>
          </a:blip>
          <a:stretch>
            <a:fillRect/>
          </a:stretch>
        </p:blipFill>
        <p:spPr>
          <a:xfrm>
            <a:off x="2288247" y="9431890"/>
            <a:ext cx="153455" cy="153475"/>
          </a:xfrm>
          <a:prstGeom prst="rect">
            <a:avLst/>
          </a:prstGeom>
          <a:noFill/>
          <a:ln>
            <a:noFill/>
          </a:ln>
        </p:spPr>
      </p:pic>
      <p:pic>
        <p:nvPicPr>
          <p:cNvPr id="661" name="Google Shape;661;p59"/>
          <p:cNvPicPr preferRelativeResize="0"/>
          <p:nvPr/>
        </p:nvPicPr>
        <p:blipFill>
          <a:blip r:embed="rId7">
            <a:alphaModFix/>
          </a:blip>
          <a:stretch>
            <a:fillRect/>
          </a:stretch>
        </p:blipFill>
        <p:spPr>
          <a:xfrm>
            <a:off x="2290552" y="10045634"/>
            <a:ext cx="145199" cy="145175"/>
          </a:xfrm>
          <a:prstGeom prst="rect">
            <a:avLst/>
          </a:prstGeom>
          <a:noFill/>
          <a:ln>
            <a:noFill/>
          </a:ln>
        </p:spPr>
      </p:pic>
      <p:sp>
        <p:nvSpPr>
          <p:cNvPr id="662" name="Google Shape;662;p59"/>
          <p:cNvSpPr/>
          <p:nvPr/>
        </p:nvSpPr>
        <p:spPr>
          <a:xfrm>
            <a:off x="4151550" y="9315525"/>
            <a:ext cx="386100" cy="385800"/>
          </a:xfrm>
          <a:prstGeom prst="ellipse">
            <a:avLst/>
          </a:prstGeom>
          <a:solidFill>
            <a:srgbClr val="C6ACB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663" name="Google Shape;663;p59"/>
          <p:cNvSpPr/>
          <p:nvPr/>
        </p:nvSpPr>
        <p:spPr>
          <a:xfrm>
            <a:off x="4227352" y="9391321"/>
            <a:ext cx="234000" cy="234600"/>
          </a:xfrm>
          <a:prstGeom prst="ellipse">
            <a:avLst/>
          </a:prstGeom>
          <a:solidFill>
            <a:srgbClr val="98678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664" name="Google Shape;664;p59"/>
          <p:cNvSpPr txBox="1"/>
          <p:nvPr/>
        </p:nvSpPr>
        <p:spPr>
          <a:xfrm>
            <a:off x="4537650" y="9323775"/>
            <a:ext cx="1962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200">
                <a:latin typeface="Mada"/>
                <a:ea typeface="Mada"/>
                <a:cs typeface="Mada"/>
                <a:sym typeface="Mada"/>
              </a:rPr>
              <a:t>Type &amp; Dose of statin:</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fluvastatin and pravastatin are worse than rosuvastatin</a:t>
            </a:r>
            <a:endParaRPr sz="1200">
              <a:latin typeface="Mada"/>
              <a:ea typeface="Mada"/>
              <a:cs typeface="Mada"/>
              <a:sym typeface="Mada"/>
            </a:endParaRPr>
          </a:p>
        </p:txBody>
      </p:sp>
      <p:pic>
        <p:nvPicPr>
          <p:cNvPr id="665" name="Google Shape;665;p59"/>
          <p:cNvPicPr preferRelativeResize="0"/>
          <p:nvPr/>
        </p:nvPicPr>
        <p:blipFill>
          <a:blip r:embed="rId8">
            <a:alphaModFix/>
          </a:blip>
          <a:stretch>
            <a:fillRect/>
          </a:stretch>
        </p:blipFill>
        <p:spPr>
          <a:xfrm>
            <a:off x="4254975" y="9419049"/>
            <a:ext cx="178749" cy="178726"/>
          </a:xfrm>
          <a:prstGeom prst="rect">
            <a:avLst/>
          </a:prstGeom>
          <a:noFill/>
          <a:ln>
            <a:noFill/>
          </a:ln>
        </p:spPr>
      </p:pic>
      <p:sp>
        <p:nvSpPr>
          <p:cNvPr id="666" name="Google Shape;666;p59"/>
          <p:cNvSpPr txBox="1"/>
          <p:nvPr/>
        </p:nvSpPr>
        <p:spPr>
          <a:xfrm>
            <a:off x="4516950" y="9925125"/>
            <a:ext cx="2701500" cy="800400"/>
          </a:xfrm>
          <a:prstGeom prst="rect">
            <a:avLst/>
          </a:prstGeom>
          <a:noFill/>
          <a:ln>
            <a:noFill/>
          </a:ln>
        </p:spPr>
        <p:txBody>
          <a:bodyPr anchorCtr="0" anchor="t" bIns="91425" lIns="91425" spcFirstLastPara="1" rIns="91425" wrap="square" tIns="91425">
            <a:spAutoFit/>
          </a:bodyPr>
          <a:lstStyle/>
          <a:p>
            <a:pPr indent="-149900" lvl="0" marL="316800" rtl="0" algn="l">
              <a:spcBef>
                <a:spcPts val="0"/>
              </a:spcBef>
              <a:spcAft>
                <a:spcPts val="0"/>
              </a:spcAft>
              <a:buSzPts val="1000"/>
              <a:buFont typeface="Mada"/>
              <a:buChar char="➔"/>
            </a:pPr>
            <a:r>
              <a:rPr lang="ar" sz="1000">
                <a:latin typeface="Mada"/>
                <a:ea typeface="Mada"/>
                <a:cs typeface="Mada"/>
                <a:sym typeface="Mada"/>
              </a:rPr>
              <a:t>Preexisting liver disease → reduce metabolism of statin</a:t>
            </a:r>
            <a:endParaRPr sz="1000">
              <a:latin typeface="Mada"/>
              <a:ea typeface="Mada"/>
              <a:cs typeface="Mada"/>
              <a:sym typeface="Mada"/>
            </a:endParaRPr>
          </a:p>
          <a:p>
            <a:pPr indent="-149900" lvl="0" marL="316800" rtl="0" algn="l">
              <a:spcBef>
                <a:spcPts val="0"/>
              </a:spcBef>
              <a:spcAft>
                <a:spcPts val="0"/>
              </a:spcAft>
              <a:buSzPts val="1000"/>
              <a:buFont typeface="Mada"/>
              <a:buChar char="➔"/>
            </a:pPr>
            <a:r>
              <a:rPr lang="ar" sz="1000">
                <a:latin typeface="Mada"/>
                <a:ea typeface="Mada"/>
                <a:cs typeface="Mada"/>
                <a:sym typeface="Mada"/>
              </a:rPr>
              <a:t>Liver enzyme inhibitors → increase levels of statins </a:t>
            </a:r>
            <a:endParaRPr sz="1000">
              <a:latin typeface="Mada"/>
              <a:ea typeface="Mada"/>
              <a:cs typeface="Mada"/>
              <a:sym typeface="Mada"/>
            </a:endParaRPr>
          </a:p>
        </p:txBody>
      </p:sp>
      <p:sp>
        <p:nvSpPr>
          <p:cNvPr id="667" name="Google Shape;667;p59"/>
          <p:cNvSpPr/>
          <p:nvPr/>
        </p:nvSpPr>
        <p:spPr>
          <a:xfrm>
            <a:off x="0" y="0"/>
            <a:ext cx="1080600" cy="204300"/>
          </a:xfrm>
          <a:prstGeom prst="rect">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rgbClr val="FFFFFF"/>
                </a:solidFill>
                <a:latin typeface="Pacifico"/>
                <a:ea typeface="Pacifico"/>
                <a:cs typeface="Pacifico"/>
                <a:sym typeface="Pacifico"/>
              </a:rPr>
              <a:t>Males </a:t>
            </a:r>
            <a:r>
              <a:rPr lang="ar" sz="1000">
                <a:solidFill>
                  <a:srgbClr val="FFFFFF"/>
                </a:solidFill>
                <a:latin typeface="Pacifico"/>
                <a:ea typeface="Pacifico"/>
                <a:cs typeface="Pacifico"/>
                <a:sym typeface="Pacifico"/>
              </a:rPr>
              <a:t>Slide</a:t>
            </a:r>
            <a:endParaRPr sz="1000">
              <a:solidFill>
                <a:srgbClr val="FFFFFF"/>
              </a:solidFill>
              <a:latin typeface="Pacifico"/>
              <a:ea typeface="Pacifico"/>
              <a:cs typeface="Pacifico"/>
              <a:sym typeface="Pacific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60"/>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673" name="Google Shape;673;p60"/>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Muscular Dystrophies</a:t>
            </a:r>
            <a:endParaRPr b="1" sz="2600">
              <a:latin typeface="Mada"/>
              <a:ea typeface="Mada"/>
              <a:cs typeface="Mada"/>
              <a:sym typeface="Mada"/>
            </a:endParaRPr>
          </a:p>
        </p:txBody>
      </p:sp>
      <p:cxnSp>
        <p:nvCxnSpPr>
          <p:cNvPr id="674" name="Google Shape;674;p60"/>
          <p:cNvCxnSpPr/>
          <p:nvPr/>
        </p:nvCxnSpPr>
        <p:spPr>
          <a:xfrm flipH="1" rot="10800000">
            <a:off x="1366500" y="308510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675" name="Google Shape;675;p60"/>
          <p:cNvSpPr txBox="1"/>
          <p:nvPr/>
        </p:nvSpPr>
        <p:spPr>
          <a:xfrm>
            <a:off x="171300" y="4333850"/>
            <a:ext cx="5663100" cy="450600"/>
          </a:xfrm>
          <a:prstGeom prst="rect">
            <a:avLst/>
          </a:prstGeom>
          <a:noFill/>
          <a:ln>
            <a:noFill/>
          </a:ln>
        </p:spPr>
        <p:txBody>
          <a:bodyPr anchorCtr="0" anchor="t" bIns="91425" lIns="91425" spcFirstLastPara="1" rIns="91425" wrap="square" tIns="91425">
            <a:noAutofit/>
          </a:bodyPr>
          <a:lstStyle/>
          <a:p>
            <a:pPr indent="-368300" lvl="0" marL="457200" marR="0" rtl="0" algn="l">
              <a:lnSpc>
                <a:spcPct val="100000"/>
              </a:lnSpc>
              <a:spcBef>
                <a:spcPts val="0"/>
              </a:spcBef>
              <a:spcAft>
                <a:spcPts val="0"/>
              </a:spcAft>
              <a:buSzPts val="2200"/>
              <a:buFont typeface="Mada"/>
              <a:buChar char="◄"/>
            </a:pPr>
            <a:r>
              <a:rPr b="1" lang="ar" sz="2200">
                <a:highlight>
                  <a:schemeClr val="accent5"/>
                </a:highlight>
                <a:latin typeface="Mada"/>
                <a:ea typeface="Mada"/>
                <a:cs typeface="Mada"/>
                <a:sym typeface="Mada"/>
              </a:rPr>
              <a:t>Duchenne Muscular Dystrophy (DMD)</a:t>
            </a:r>
            <a:endParaRPr b="1" sz="2200">
              <a:highlight>
                <a:schemeClr val="accent5"/>
              </a:highlight>
              <a:latin typeface="Mada"/>
              <a:ea typeface="Mada"/>
              <a:cs typeface="Mada"/>
              <a:sym typeface="Mada"/>
            </a:endParaRPr>
          </a:p>
        </p:txBody>
      </p:sp>
      <p:sp>
        <p:nvSpPr>
          <p:cNvPr id="676" name="Google Shape;676;p60"/>
          <p:cNvSpPr txBox="1"/>
          <p:nvPr/>
        </p:nvSpPr>
        <p:spPr>
          <a:xfrm>
            <a:off x="-6500" y="3193875"/>
            <a:ext cx="7269000" cy="1098600"/>
          </a:xfrm>
          <a:prstGeom prst="rect">
            <a:avLst/>
          </a:prstGeom>
          <a:noFill/>
          <a:ln>
            <a:noFill/>
          </a:ln>
        </p:spPr>
        <p:txBody>
          <a:bodyPr anchorCtr="0" anchor="t" bIns="91425" lIns="91425" spcFirstLastPara="1" rIns="91425" wrap="square" tIns="91425">
            <a:spAutoFit/>
          </a:bodyPr>
          <a:lstStyle/>
          <a:p>
            <a:pPr indent="-198600" lvl="0" marL="424799" rtl="0" algn="l">
              <a:spcBef>
                <a:spcPts val="0"/>
              </a:spcBef>
              <a:spcAft>
                <a:spcPts val="0"/>
              </a:spcAft>
              <a:buClr>
                <a:schemeClr val="dk1"/>
              </a:buClr>
              <a:buSzPts val="1200"/>
              <a:buFont typeface="Cabin"/>
              <a:buChar char="●"/>
            </a:pPr>
            <a:r>
              <a:rPr b="1" lang="ar" sz="1200">
                <a:solidFill>
                  <a:schemeClr val="accent6"/>
                </a:solidFill>
                <a:latin typeface="Mada"/>
                <a:ea typeface="Mada"/>
                <a:cs typeface="Mada"/>
                <a:sym typeface="Mada"/>
              </a:rPr>
              <a:t>They are x-linked recessive disorders</a:t>
            </a:r>
            <a:r>
              <a:rPr lang="ar" sz="1200">
                <a:latin typeface="Mada"/>
                <a:ea typeface="Mada"/>
                <a:cs typeface="Mada"/>
                <a:sym typeface="Mada"/>
              </a:rPr>
              <a:t> (manifest in males).</a:t>
            </a:r>
            <a:r>
              <a:rPr lang="ar" sz="1200">
                <a:solidFill>
                  <a:srgbClr val="CC0000"/>
                </a:solidFill>
                <a:latin typeface="Mada"/>
                <a:ea typeface="Mada"/>
                <a:cs typeface="Mada"/>
                <a:sym typeface="Mada"/>
              </a:rPr>
              <a:t> </a:t>
            </a:r>
            <a:r>
              <a:rPr b="1" lang="ar" sz="1200">
                <a:solidFill>
                  <a:srgbClr val="CC0000"/>
                </a:solidFill>
                <a:latin typeface="Mada"/>
                <a:ea typeface="Mada"/>
                <a:cs typeface="Mada"/>
                <a:sym typeface="Mada"/>
              </a:rPr>
              <a:t>Duchenne </a:t>
            </a:r>
            <a:r>
              <a:rPr lang="ar" sz="1200">
                <a:solidFill>
                  <a:srgbClr val="CC0000"/>
                </a:solidFill>
                <a:latin typeface="Mada"/>
                <a:ea typeface="Mada"/>
                <a:cs typeface="Mada"/>
                <a:sym typeface="Mada"/>
              </a:rPr>
              <a:t>(</a:t>
            </a:r>
            <a:r>
              <a:rPr b="1" lang="ar" sz="1200">
                <a:solidFill>
                  <a:srgbClr val="CC0000"/>
                </a:solidFill>
                <a:latin typeface="Mada"/>
                <a:ea typeface="Mada"/>
                <a:cs typeface="Mada"/>
                <a:sym typeface="Mada"/>
              </a:rPr>
              <a:t>early</a:t>
            </a:r>
            <a:r>
              <a:rPr lang="ar" sz="1200">
                <a:solidFill>
                  <a:schemeClr val="dk1"/>
                </a:solidFill>
                <a:latin typeface="Mada"/>
                <a:ea typeface="Mada"/>
                <a:cs typeface="Mada"/>
                <a:sym typeface="Mada"/>
              </a:rPr>
              <a:t> age) and</a:t>
            </a:r>
            <a:r>
              <a:rPr lang="ar" sz="1200">
                <a:solidFill>
                  <a:srgbClr val="CC0000"/>
                </a:solidFill>
                <a:latin typeface="Mada"/>
                <a:ea typeface="Mada"/>
                <a:cs typeface="Mada"/>
                <a:sym typeface="Mada"/>
              </a:rPr>
              <a:t> </a:t>
            </a:r>
            <a:r>
              <a:rPr b="1" lang="ar" sz="1200">
                <a:solidFill>
                  <a:srgbClr val="CC0000"/>
                </a:solidFill>
                <a:latin typeface="Mada"/>
                <a:ea typeface="Mada"/>
                <a:cs typeface="Mada"/>
                <a:sym typeface="Mada"/>
              </a:rPr>
              <a:t>becker </a:t>
            </a:r>
            <a:r>
              <a:rPr lang="ar" sz="1200">
                <a:solidFill>
                  <a:srgbClr val="CC0000"/>
                </a:solidFill>
                <a:latin typeface="Mada"/>
                <a:ea typeface="Mada"/>
                <a:cs typeface="Mada"/>
                <a:sym typeface="Mada"/>
              </a:rPr>
              <a:t>(</a:t>
            </a:r>
            <a:r>
              <a:rPr b="1" lang="ar" sz="1200">
                <a:solidFill>
                  <a:srgbClr val="CC0000"/>
                </a:solidFill>
                <a:latin typeface="Mada"/>
                <a:ea typeface="Mada"/>
                <a:cs typeface="Mada"/>
                <a:sym typeface="Mada"/>
              </a:rPr>
              <a:t>late</a:t>
            </a:r>
            <a:r>
              <a:rPr lang="ar" sz="1200">
                <a:solidFill>
                  <a:schemeClr val="dk1"/>
                </a:solidFill>
                <a:latin typeface="Mada"/>
                <a:ea typeface="Mada"/>
                <a:cs typeface="Mada"/>
                <a:sym typeface="Mada"/>
              </a:rPr>
              <a:t> age).</a:t>
            </a:r>
            <a:endParaRPr sz="1200">
              <a:solidFill>
                <a:schemeClr val="dk1"/>
              </a:solidFill>
              <a:latin typeface="Mada"/>
              <a:ea typeface="Mada"/>
              <a:cs typeface="Mada"/>
              <a:sym typeface="Mada"/>
            </a:endParaRPr>
          </a:p>
          <a:p>
            <a:pPr indent="-198600" lvl="0" marL="424799" rtl="0" algn="l">
              <a:spcBef>
                <a:spcPts val="0"/>
              </a:spcBef>
              <a:spcAft>
                <a:spcPts val="0"/>
              </a:spcAft>
              <a:buClr>
                <a:schemeClr val="dk1"/>
              </a:buClr>
              <a:buSzPts val="1200"/>
              <a:buFont typeface="Cabin"/>
              <a:buChar char="●"/>
            </a:pPr>
            <a:r>
              <a:rPr b="1" lang="ar" sz="1200">
                <a:solidFill>
                  <a:schemeClr val="dk1"/>
                </a:solidFill>
                <a:latin typeface="Mada"/>
                <a:ea typeface="Mada"/>
                <a:cs typeface="Mada"/>
                <a:sym typeface="Mada"/>
              </a:rPr>
              <a:t>Mutation </a:t>
            </a:r>
            <a:r>
              <a:rPr lang="ar" sz="1200">
                <a:solidFill>
                  <a:schemeClr val="dk1"/>
                </a:solidFill>
                <a:latin typeface="Mada"/>
                <a:ea typeface="Mada"/>
                <a:cs typeface="Mada"/>
                <a:sym typeface="Mada"/>
              </a:rPr>
              <a:t>in the </a:t>
            </a:r>
            <a:r>
              <a:rPr b="1" lang="ar" sz="1200">
                <a:solidFill>
                  <a:schemeClr val="dk1"/>
                </a:solidFill>
                <a:latin typeface="Mada"/>
                <a:ea typeface="Mada"/>
                <a:cs typeface="Mada"/>
                <a:sym typeface="Mada"/>
              </a:rPr>
              <a:t>dystrophin gene (</a:t>
            </a:r>
            <a:r>
              <a:rPr b="1" lang="ar" sz="1200">
                <a:solidFill>
                  <a:srgbClr val="1C4588"/>
                </a:solidFill>
                <a:latin typeface="Mada"/>
                <a:ea typeface="Mada"/>
                <a:cs typeface="Mada"/>
                <a:sym typeface="Mada"/>
              </a:rPr>
              <a:t>Xp21</a:t>
            </a:r>
            <a:r>
              <a:rPr b="1" lang="ar" sz="1200">
                <a:solidFill>
                  <a:schemeClr val="dk1"/>
                </a:solidFill>
                <a:latin typeface="Mada"/>
                <a:ea typeface="Mada"/>
                <a:cs typeface="Mada"/>
                <a:sym typeface="Mada"/>
              </a:rPr>
              <a:t>)</a:t>
            </a:r>
            <a:r>
              <a:rPr lang="ar" sz="1200">
                <a:solidFill>
                  <a:schemeClr val="dk1"/>
                </a:solidFill>
                <a:latin typeface="Mada"/>
                <a:ea typeface="Mada"/>
                <a:cs typeface="Mada"/>
                <a:sym typeface="Mada"/>
              </a:rPr>
              <a:t> → </a:t>
            </a:r>
            <a:r>
              <a:rPr b="1" lang="ar" sz="1200">
                <a:solidFill>
                  <a:srgbClr val="CC0000"/>
                </a:solidFill>
                <a:latin typeface="Mada"/>
                <a:ea typeface="Mada"/>
                <a:cs typeface="Mada"/>
                <a:sym typeface="Mada"/>
              </a:rPr>
              <a:t>absent</a:t>
            </a:r>
            <a:r>
              <a:rPr b="1" lang="ar" sz="1200">
                <a:solidFill>
                  <a:srgbClr val="6AA84F"/>
                </a:solidFill>
                <a:latin typeface="Mada"/>
                <a:ea typeface="Mada"/>
                <a:cs typeface="Mada"/>
                <a:sym typeface="Mada"/>
              </a:rPr>
              <a:t> </a:t>
            </a:r>
            <a:r>
              <a:rPr lang="ar" sz="1200">
                <a:solidFill>
                  <a:srgbClr val="6AA84F"/>
                </a:solidFill>
                <a:latin typeface="Mada"/>
                <a:ea typeface="Mada"/>
                <a:cs typeface="Mada"/>
                <a:sym typeface="Mada"/>
              </a:rPr>
              <a:t>(in duchenne)</a:t>
            </a:r>
            <a:r>
              <a:rPr lang="ar" sz="1200">
                <a:solidFill>
                  <a:schemeClr val="dk1"/>
                </a:solidFill>
                <a:latin typeface="Mada"/>
                <a:ea typeface="Mada"/>
                <a:cs typeface="Mada"/>
                <a:sym typeface="Mada"/>
              </a:rPr>
              <a:t> or </a:t>
            </a:r>
            <a:r>
              <a:rPr b="1" lang="ar" sz="1200">
                <a:solidFill>
                  <a:schemeClr val="dk1"/>
                </a:solidFill>
                <a:latin typeface="Mada"/>
                <a:ea typeface="Mada"/>
                <a:cs typeface="Mada"/>
                <a:sym typeface="Mada"/>
              </a:rPr>
              <a:t>reduced</a:t>
            </a:r>
            <a:r>
              <a:rPr b="1" lang="ar" sz="1200">
                <a:solidFill>
                  <a:srgbClr val="6AA84F"/>
                </a:solidFill>
                <a:latin typeface="Mada"/>
                <a:ea typeface="Mada"/>
                <a:cs typeface="Mada"/>
                <a:sym typeface="Mada"/>
              </a:rPr>
              <a:t> </a:t>
            </a:r>
            <a:r>
              <a:rPr lang="ar" sz="1200">
                <a:solidFill>
                  <a:srgbClr val="6AA84F"/>
                </a:solidFill>
                <a:latin typeface="Mada"/>
                <a:ea typeface="Mada"/>
                <a:cs typeface="Mada"/>
                <a:sym typeface="Mada"/>
              </a:rPr>
              <a:t>(in becker)</a:t>
            </a:r>
            <a:r>
              <a:rPr lang="ar" sz="1200">
                <a:solidFill>
                  <a:schemeClr val="dk1"/>
                </a:solidFill>
                <a:latin typeface="Mada"/>
                <a:ea typeface="Mada"/>
                <a:cs typeface="Mada"/>
                <a:sym typeface="Mada"/>
              </a:rPr>
              <a:t> Dystrophin protein → loss of mechanical reinforcement to the sarcolemma and instability of the glycoprotein complex → Degeneration of muscle fibers.</a:t>
            </a:r>
            <a:endParaRPr sz="1200">
              <a:solidFill>
                <a:schemeClr val="dk1"/>
              </a:solidFill>
              <a:latin typeface="Mada"/>
              <a:ea typeface="Mada"/>
              <a:cs typeface="Mada"/>
              <a:sym typeface="Mada"/>
            </a:endParaRPr>
          </a:p>
          <a:p>
            <a:pPr indent="-198600" lvl="0" marL="424799" rtl="0" algn="l">
              <a:spcBef>
                <a:spcPts val="0"/>
              </a:spcBef>
              <a:spcAft>
                <a:spcPts val="0"/>
              </a:spcAft>
              <a:buClr>
                <a:srgbClr val="000000"/>
              </a:buClr>
              <a:buSzPts val="1200"/>
              <a:buFont typeface="Mada"/>
              <a:buChar char="●"/>
            </a:pPr>
            <a:r>
              <a:rPr b="1" lang="ar" sz="1200">
                <a:latin typeface="Mada"/>
                <a:ea typeface="Mada"/>
                <a:cs typeface="Mada"/>
                <a:sym typeface="Mada"/>
              </a:rPr>
              <a:t>Duchenne is the Most common dystrophy</a:t>
            </a:r>
            <a:endParaRPr b="1" sz="1200">
              <a:latin typeface="Mada"/>
              <a:ea typeface="Mada"/>
              <a:cs typeface="Mada"/>
              <a:sym typeface="Mada"/>
            </a:endParaRPr>
          </a:p>
        </p:txBody>
      </p:sp>
      <p:sp>
        <p:nvSpPr>
          <p:cNvPr id="677" name="Google Shape;677;p60"/>
          <p:cNvSpPr/>
          <p:nvPr/>
        </p:nvSpPr>
        <p:spPr>
          <a:xfrm>
            <a:off x="143025" y="953200"/>
            <a:ext cx="4569000" cy="1424700"/>
          </a:xfrm>
          <a:prstGeom prst="round2DiagRect">
            <a:avLst>
              <a:gd fmla="val 16667" name="adj1"/>
              <a:gd fmla="val 0" name="adj2"/>
            </a:avLst>
          </a:prstGeom>
          <a:solidFill>
            <a:schemeClr val="accent4"/>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198600" lvl="0" marL="280799" rtl="0" algn="l">
              <a:spcBef>
                <a:spcPts val="0"/>
              </a:spcBef>
              <a:spcAft>
                <a:spcPts val="0"/>
              </a:spcAft>
              <a:buSzPts val="1200"/>
              <a:buFont typeface="Mada"/>
              <a:buChar char="➔"/>
            </a:pPr>
            <a:r>
              <a:rPr lang="ar" sz="1200">
                <a:latin typeface="Mada"/>
                <a:ea typeface="Mada"/>
                <a:cs typeface="Mada"/>
                <a:sym typeface="Mada"/>
              </a:rPr>
              <a:t>Inherited</a:t>
            </a:r>
            <a:r>
              <a:rPr lang="ar" sz="1200">
                <a:latin typeface="Mada"/>
                <a:ea typeface="Mada"/>
                <a:cs typeface="Mada"/>
                <a:sym typeface="Mada"/>
              </a:rPr>
              <a:t> myopathies caused by mutation in genes that are important in maintaining the structure of muscle fibers</a:t>
            </a:r>
            <a:endParaRPr sz="1200">
              <a:latin typeface="Mada"/>
              <a:ea typeface="Mada"/>
              <a:cs typeface="Mada"/>
              <a:sym typeface="Mada"/>
            </a:endParaRPr>
          </a:p>
          <a:p>
            <a:pPr indent="-198600" lvl="0" marL="280799" rtl="0" algn="l">
              <a:spcBef>
                <a:spcPts val="0"/>
              </a:spcBef>
              <a:spcAft>
                <a:spcPts val="0"/>
              </a:spcAft>
              <a:buSzPts val="1200"/>
              <a:buFont typeface="Mada"/>
              <a:buChar char="➔"/>
            </a:pPr>
            <a:r>
              <a:rPr b="1" lang="ar" sz="1200">
                <a:latin typeface="Mada"/>
                <a:ea typeface="Mada"/>
                <a:cs typeface="Mada"/>
                <a:sym typeface="Mada"/>
              </a:rPr>
              <a:t>Progressive degeneration of the muscles with connective tissue </a:t>
            </a:r>
            <a:r>
              <a:rPr b="1" lang="ar" sz="1200">
                <a:solidFill>
                  <a:srgbClr val="6AA84F"/>
                </a:solidFill>
                <a:latin typeface="Mada"/>
                <a:ea typeface="Mada"/>
                <a:cs typeface="Mada"/>
                <a:sym typeface="Mada"/>
              </a:rPr>
              <a:t>or fat </a:t>
            </a:r>
            <a:r>
              <a:rPr b="1" lang="ar" sz="1200">
                <a:latin typeface="Mada"/>
                <a:ea typeface="Mada"/>
                <a:cs typeface="Mada"/>
                <a:sym typeface="Mada"/>
              </a:rPr>
              <a:t>replacing muscle fibers. </a:t>
            </a:r>
            <a:r>
              <a:rPr b="1" lang="ar" sz="1200">
                <a:solidFill>
                  <a:schemeClr val="dk1"/>
                </a:solidFill>
                <a:latin typeface="Mada"/>
                <a:ea typeface="Mada"/>
                <a:cs typeface="Mada"/>
                <a:sym typeface="Mada"/>
              </a:rPr>
              <a:t>Variable age at onset</a:t>
            </a:r>
            <a:endParaRPr b="1">
              <a:latin typeface="Mada"/>
              <a:ea typeface="Mada"/>
              <a:cs typeface="Mada"/>
              <a:sym typeface="Mada"/>
            </a:endParaRPr>
          </a:p>
          <a:p>
            <a:pPr indent="-198600" lvl="0" marL="280799" rtl="0" algn="l">
              <a:spcBef>
                <a:spcPts val="0"/>
              </a:spcBef>
              <a:spcAft>
                <a:spcPts val="0"/>
              </a:spcAft>
              <a:buSzPts val="1200"/>
              <a:buFont typeface="Mada"/>
              <a:buChar char="➔"/>
            </a:pPr>
            <a:r>
              <a:rPr lang="ar" sz="1200">
                <a:latin typeface="Mada"/>
                <a:ea typeface="Mada"/>
                <a:cs typeface="Mada"/>
                <a:sym typeface="Mada"/>
              </a:rPr>
              <a:t>Systemic involvement</a:t>
            </a:r>
            <a:endParaRPr sz="1200">
              <a:latin typeface="Mada"/>
              <a:ea typeface="Mada"/>
              <a:cs typeface="Mada"/>
              <a:sym typeface="Mada"/>
            </a:endParaRPr>
          </a:p>
          <a:p>
            <a:pPr indent="-198600" lvl="0" marL="280799" rtl="0" algn="l">
              <a:spcBef>
                <a:spcPts val="0"/>
              </a:spcBef>
              <a:spcAft>
                <a:spcPts val="0"/>
              </a:spcAft>
              <a:buClr>
                <a:srgbClr val="2F497E"/>
              </a:buClr>
              <a:buSzPts val="1200"/>
              <a:buFont typeface="Mada"/>
              <a:buChar char="➔"/>
            </a:pPr>
            <a:r>
              <a:rPr b="1" lang="ar" sz="1200">
                <a:solidFill>
                  <a:srgbClr val="2F497E"/>
                </a:solidFill>
                <a:latin typeface="Mada"/>
                <a:ea typeface="Mada"/>
                <a:cs typeface="Mada"/>
                <a:sym typeface="Mada"/>
              </a:rPr>
              <a:t>Screening for an associated cardiac abnormality (cardiomyopathy or dysrhythmia) is important.</a:t>
            </a:r>
            <a:endParaRPr b="1" sz="1200">
              <a:solidFill>
                <a:srgbClr val="2F497E"/>
              </a:solidFill>
              <a:latin typeface="Mada"/>
              <a:ea typeface="Mada"/>
              <a:cs typeface="Mada"/>
              <a:sym typeface="Mada"/>
            </a:endParaRPr>
          </a:p>
        </p:txBody>
      </p:sp>
      <p:pic>
        <p:nvPicPr>
          <p:cNvPr id="678" name="Google Shape;678;p60"/>
          <p:cNvPicPr preferRelativeResize="0"/>
          <p:nvPr/>
        </p:nvPicPr>
        <p:blipFill>
          <a:blip r:embed="rId3">
            <a:alphaModFix/>
          </a:blip>
          <a:stretch>
            <a:fillRect/>
          </a:stretch>
        </p:blipFill>
        <p:spPr>
          <a:xfrm>
            <a:off x="4830446" y="1139281"/>
            <a:ext cx="2609855" cy="897138"/>
          </a:xfrm>
          <a:prstGeom prst="rect">
            <a:avLst/>
          </a:prstGeom>
          <a:noFill/>
          <a:ln>
            <a:noFill/>
          </a:ln>
        </p:spPr>
      </p:pic>
      <p:sp>
        <p:nvSpPr>
          <p:cNvPr id="679" name="Google Shape;679;p60"/>
          <p:cNvSpPr txBox="1"/>
          <p:nvPr/>
        </p:nvSpPr>
        <p:spPr>
          <a:xfrm>
            <a:off x="1355300" y="2507063"/>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Dystrophinopathies: DMD &amp; BMD</a:t>
            </a:r>
            <a:endParaRPr b="1" sz="2600">
              <a:solidFill>
                <a:schemeClr val="dk1"/>
              </a:solidFill>
              <a:latin typeface="Mada"/>
              <a:ea typeface="Mada"/>
              <a:cs typeface="Mada"/>
              <a:sym typeface="Mada"/>
            </a:endParaRPr>
          </a:p>
        </p:txBody>
      </p:sp>
      <p:sp>
        <p:nvSpPr>
          <p:cNvPr id="680" name="Google Shape;680;p60"/>
          <p:cNvSpPr/>
          <p:nvPr/>
        </p:nvSpPr>
        <p:spPr>
          <a:xfrm>
            <a:off x="374847" y="5042676"/>
            <a:ext cx="6281400" cy="54771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60"/>
          <p:cNvSpPr/>
          <p:nvPr/>
        </p:nvSpPr>
        <p:spPr>
          <a:xfrm>
            <a:off x="280900" y="4934650"/>
            <a:ext cx="6281400" cy="5477100"/>
          </a:xfrm>
          <a:prstGeom prst="rect">
            <a:avLst/>
          </a:prstGeom>
          <a:solidFill>
            <a:schemeClr val="accent4"/>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82" name="Google Shape;682;p60"/>
          <p:cNvPicPr preferRelativeResize="0"/>
          <p:nvPr/>
        </p:nvPicPr>
        <p:blipFill>
          <a:blip r:embed="rId4">
            <a:alphaModFix/>
          </a:blip>
          <a:stretch>
            <a:fillRect/>
          </a:stretch>
        </p:blipFill>
        <p:spPr>
          <a:xfrm>
            <a:off x="6801562" y="5574600"/>
            <a:ext cx="619175" cy="1339389"/>
          </a:xfrm>
          <a:prstGeom prst="rect">
            <a:avLst/>
          </a:prstGeom>
          <a:noFill/>
          <a:ln>
            <a:noFill/>
          </a:ln>
        </p:spPr>
      </p:pic>
      <p:pic>
        <p:nvPicPr>
          <p:cNvPr id="683" name="Google Shape;683;p60"/>
          <p:cNvPicPr preferRelativeResize="0"/>
          <p:nvPr/>
        </p:nvPicPr>
        <p:blipFill>
          <a:blip r:embed="rId5">
            <a:alphaModFix/>
          </a:blip>
          <a:stretch>
            <a:fillRect/>
          </a:stretch>
        </p:blipFill>
        <p:spPr>
          <a:xfrm>
            <a:off x="6801554" y="7265023"/>
            <a:ext cx="579525" cy="1307284"/>
          </a:xfrm>
          <a:prstGeom prst="rect">
            <a:avLst/>
          </a:prstGeom>
          <a:noFill/>
          <a:ln>
            <a:noFill/>
          </a:ln>
        </p:spPr>
      </p:pic>
      <p:pic>
        <p:nvPicPr>
          <p:cNvPr id="684" name="Google Shape;684;p60"/>
          <p:cNvPicPr preferRelativeResize="0"/>
          <p:nvPr/>
        </p:nvPicPr>
        <p:blipFill>
          <a:blip r:embed="rId6">
            <a:alphaModFix/>
          </a:blip>
          <a:stretch>
            <a:fillRect/>
          </a:stretch>
        </p:blipFill>
        <p:spPr>
          <a:xfrm>
            <a:off x="6801560" y="8762537"/>
            <a:ext cx="579525" cy="1183588"/>
          </a:xfrm>
          <a:prstGeom prst="rect">
            <a:avLst/>
          </a:prstGeom>
          <a:noFill/>
          <a:ln>
            <a:noFill/>
          </a:ln>
        </p:spPr>
      </p:pic>
      <p:sp>
        <p:nvSpPr>
          <p:cNvPr id="685" name="Google Shape;685;p60"/>
          <p:cNvSpPr txBox="1"/>
          <p:nvPr/>
        </p:nvSpPr>
        <p:spPr>
          <a:xfrm>
            <a:off x="6700900" y="6829941"/>
            <a:ext cx="820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800">
                <a:highlight>
                  <a:schemeClr val="accent5"/>
                </a:highlight>
                <a:latin typeface="Mada"/>
                <a:ea typeface="Mada"/>
                <a:cs typeface="Mada"/>
                <a:sym typeface="Mada"/>
              </a:rPr>
              <a:t>Gower’s sign</a:t>
            </a:r>
            <a:endParaRPr b="1" sz="800">
              <a:highlight>
                <a:schemeClr val="accent5"/>
              </a:highlight>
              <a:latin typeface="Mada"/>
              <a:ea typeface="Mada"/>
              <a:cs typeface="Mada"/>
              <a:sym typeface="Mada"/>
            </a:endParaRPr>
          </a:p>
        </p:txBody>
      </p:sp>
      <p:sp>
        <p:nvSpPr>
          <p:cNvPr id="686" name="Google Shape;686;p60"/>
          <p:cNvSpPr txBox="1"/>
          <p:nvPr/>
        </p:nvSpPr>
        <p:spPr>
          <a:xfrm>
            <a:off x="294175" y="4988300"/>
            <a:ext cx="6281400" cy="526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
              <a:solidFill>
                <a:srgbClr val="000000"/>
              </a:solidFill>
              <a:highlight>
                <a:srgbClr val="D0E0E3"/>
              </a:highlight>
              <a:latin typeface="Exo Thin"/>
              <a:ea typeface="Exo Thin"/>
              <a:cs typeface="Exo Thin"/>
              <a:sym typeface="Exo Thin"/>
            </a:endParaRPr>
          </a:p>
          <a:p>
            <a:pPr indent="0" lvl="0" marL="0" rtl="0" algn="l">
              <a:lnSpc>
                <a:spcPct val="90000"/>
              </a:lnSpc>
              <a:spcBef>
                <a:spcPts val="100"/>
              </a:spcBef>
              <a:spcAft>
                <a:spcPts val="0"/>
              </a:spcAft>
              <a:buNone/>
            </a:pPr>
            <a:r>
              <a:rPr b="1" lang="ar" sz="1600" u="sng">
                <a:latin typeface="Mada"/>
                <a:ea typeface="Mada"/>
                <a:cs typeface="Mada"/>
                <a:sym typeface="Mada"/>
              </a:rPr>
              <a:t>Features: </a:t>
            </a:r>
            <a:endParaRPr b="1" sz="1600" u="sng">
              <a:latin typeface="Mada"/>
              <a:ea typeface="Mada"/>
              <a:cs typeface="Mada"/>
              <a:sym typeface="Mada"/>
            </a:endParaRPr>
          </a:p>
          <a:p>
            <a:pPr indent="0" lvl="0" marL="0" rtl="0" algn="l">
              <a:lnSpc>
                <a:spcPct val="90000"/>
              </a:lnSpc>
              <a:spcBef>
                <a:spcPts val="100"/>
              </a:spcBef>
              <a:spcAft>
                <a:spcPts val="0"/>
              </a:spcAft>
              <a:buNone/>
            </a:pPr>
            <a:r>
              <a:t/>
            </a:r>
            <a:endParaRPr b="1" sz="400" u="sng">
              <a:latin typeface="Mada"/>
              <a:ea typeface="Mada"/>
              <a:cs typeface="Mada"/>
              <a:sym typeface="Mada"/>
            </a:endParaRPr>
          </a:p>
          <a:p>
            <a:pPr indent="-198600" lvl="0" marL="352799" rtl="0" algn="l">
              <a:lnSpc>
                <a:spcPct val="100000"/>
              </a:lnSpc>
              <a:spcBef>
                <a:spcPts val="100"/>
              </a:spcBef>
              <a:spcAft>
                <a:spcPts val="0"/>
              </a:spcAft>
              <a:buClr>
                <a:schemeClr val="dk1"/>
              </a:buClr>
              <a:buSzPts val="1200"/>
              <a:buFont typeface="Cabin"/>
              <a:buChar char="●"/>
            </a:pPr>
            <a:r>
              <a:rPr b="1" lang="ar" sz="1200" u="sng">
                <a:solidFill>
                  <a:srgbClr val="CC0000"/>
                </a:solidFill>
                <a:latin typeface="Mada"/>
                <a:ea typeface="Mada"/>
                <a:cs typeface="Mada"/>
                <a:sym typeface="Mada"/>
              </a:rPr>
              <a:t>Symmetrical</a:t>
            </a:r>
            <a:r>
              <a:rPr b="1" lang="ar" sz="1200">
                <a:solidFill>
                  <a:srgbClr val="CC0000"/>
                </a:solidFill>
                <a:latin typeface="Mada"/>
                <a:ea typeface="Mada"/>
                <a:cs typeface="Mada"/>
                <a:sym typeface="Mada"/>
              </a:rPr>
              <a:t> progressive (</a:t>
            </a:r>
            <a:r>
              <a:rPr b="1" lang="ar" sz="1200" u="sng">
                <a:solidFill>
                  <a:srgbClr val="CC0000"/>
                </a:solidFill>
                <a:latin typeface="Mada"/>
                <a:ea typeface="Mada"/>
                <a:cs typeface="Mada"/>
                <a:sym typeface="Mada"/>
              </a:rPr>
              <a:t>Proximal</a:t>
            </a:r>
            <a:r>
              <a:rPr b="1" lang="ar" sz="1200">
                <a:solidFill>
                  <a:srgbClr val="CC0000"/>
                </a:solidFill>
                <a:latin typeface="Mada"/>
                <a:ea typeface="Mada"/>
                <a:cs typeface="Mada"/>
                <a:sym typeface="Mada"/>
              </a:rPr>
              <a:t> &gt; distal) </a:t>
            </a:r>
            <a:r>
              <a:rPr b="1" lang="ar" sz="1200">
                <a:solidFill>
                  <a:schemeClr val="dk1"/>
                </a:solidFill>
                <a:latin typeface="Mada"/>
                <a:ea typeface="Mada"/>
                <a:cs typeface="Mada"/>
                <a:sym typeface="Mada"/>
              </a:rPr>
              <a:t>muscle weakness </a:t>
            </a:r>
            <a:r>
              <a:rPr lang="ar" sz="1200">
                <a:solidFill>
                  <a:schemeClr val="dk1"/>
                </a:solidFill>
                <a:latin typeface="Mada"/>
                <a:ea typeface="Mada"/>
                <a:cs typeface="Mada"/>
                <a:sym typeface="Mada"/>
              </a:rPr>
              <a:t>(</a:t>
            </a:r>
            <a:r>
              <a:rPr b="1" lang="ar" sz="1200">
                <a:solidFill>
                  <a:schemeClr val="dk1"/>
                </a:solidFill>
                <a:latin typeface="Mada"/>
                <a:ea typeface="Mada"/>
                <a:cs typeface="Mada"/>
                <a:sym typeface="Mada"/>
              </a:rPr>
              <a:t>Legs</a:t>
            </a:r>
            <a:r>
              <a:rPr lang="ar" sz="1200">
                <a:solidFill>
                  <a:schemeClr val="dk1"/>
                </a:solidFill>
                <a:latin typeface="Mada"/>
                <a:ea typeface="Mada"/>
                <a:cs typeface="Mada"/>
                <a:sym typeface="Mada"/>
              </a:rPr>
              <a:t> &amp; </a:t>
            </a:r>
            <a:r>
              <a:rPr b="1" lang="ar" sz="1200">
                <a:solidFill>
                  <a:schemeClr val="dk1"/>
                </a:solidFill>
                <a:latin typeface="Mada"/>
                <a:ea typeface="Mada"/>
                <a:cs typeface="Mada"/>
                <a:sym typeface="Mada"/>
              </a:rPr>
              <a:t>Arms</a:t>
            </a:r>
            <a:r>
              <a:rPr lang="ar" sz="1200">
                <a:solidFill>
                  <a:schemeClr val="dk1"/>
                </a:solidFill>
                <a:latin typeface="Mada"/>
                <a:ea typeface="Mada"/>
                <a:cs typeface="Mada"/>
                <a:sym typeface="Mada"/>
              </a:rPr>
              <a:t>)</a:t>
            </a:r>
            <a:endParaRPr b="1" sz="1200">
              <a:solidFill>
                <a:srgbClr val="CC0000"/>
              </a:solidFill>
              <a:latin typeface="Mada"/>
              <a:ea typeface="Mada"/>
              <a:cs typeface="Mada"/>
              <a:sym typeface="Mada"/>
            </a:endParaRPr>
          </a:p>
          <a:p>
            <a:pPr indent="-198600" lvl="0" marL="352799" rtl="0" algn="l">
              <a:lnSpc>
                <a:spcPct val="100000"/>
              </a:lnSpc>
              <a:spcBef>
                <a:spcPts val="0"/>
              </a:spcBef>
              <a:spcAft>
                <a:spcPts val="0"/>
              </a:spcAft>
              <a:buClr>
                <a:schemeClr val="dk1"/>
              </a:buClr>
              <a:buSzPts val="1200"/>
              <a:buFont typeface="Cabin"/>
              <a:buChar char="●"/>
            </a:pPr>
            <a:r>
              <a:rPr b="1" lang="ar" sz="1200">
                <a:solidFill>
                  <a:schemeClr val="dk1"/>
                </a:solidFill>
                <a:latin typeface="Mada"/>
                <a:ea typeface="Mada"/>
                <a:cs typeface="Mada"/>
                <a:sym typeface="Mada"/>
              </a:rPr>
              <a:t>Course: </a:t>
            </a:r>
            <a:r>
              <a:rPr lang="ar" sz="1200">
                <a:solidFill>
                  <a:schemeClr val="dk1"/>
                </a:solidFill>
                <a:latin typeface="Mada"/>
                <a:ea typeface="Mada"/>
                <a:cs typeface="Mada"/>
                <a:sym typeface="Mada"/>
              </a:rPr>
              <a:t>Onset age </a:t>
            </a:r>
            <a:r>
              <a:rPr b="1" lang="ar" sz="1200">
                <a:solidFill>
                  <a:schemeClr val="dk1"/>
                </a:solidFill>
                <a:latin typeface="Mada"/>
                <a:ea typeface="Mada"/>
                <a:cs typeface="Mada"/>
                <a:sym typeface="Mada"/>
              </a:rPr>
              <a:t>2 to 5 yrs</a:t>
            </a:r>
            <a:r>
              <a:rPr lang="ar" sz="1200">
                <a:solidFill>
                  <a:schemeClr val="dk1"/>
                </a:solidFill>
                <a:latin typeface="Mada"/>
                <a:ea typeface="Mada"/>
                <a:cs typeface="Mada"/>
                <a:sym typeface="Mada"/>
              </a:rPr>
              <a:t>, There is reduction in the motor function by 2 to 3 years with a steady decline in strength after 6 to 11 years.</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Can’t </a:t>
            </a:r>
            <a:r>
              <a:rPr b="1" lang="ar" sz="1200">
                <a:solidFill>
                  <a:schemeClr val="dk1"/>
                </a:solidFill>
                <a:latin typeface="Mada"/>
                <a:ea typeface="Mada"/>
                <a:cs typeface="Mada"/>
                <a:sym typeface="Mada"/>
              </a:rPr>
              <a:t>jump </a:t>
            </a:r>
            <a:r>
              <a:rPr lang="ar" sz="1200">
                <a:solidFill>
                  <a:schemeClr val="dk1"/>
                </a:solidFill>
                <a:latin typeface="Mada"/>
                <a:ea typeface="Mada"/>
                <a:cs typeface="Mada"/>
                <a:sym typeface="Mada"/>
              </a:rPr>
              <a:t>or </a:t>
            </a:r>
            <a:r>
              <a:rPr b="1" lang="ar" sz="1200">
                <a:solidFill>
                  <a:schemeClr val="dk1"/>
                </a:solidFill>
                <a:latin typeface="Mada"/>
                <a:ea typeface="Mada"/>
                <a:cs typeface="Mada"/>
                <a:sym typeface="Mada"/>
              </a:rPr>
              <a:t>climb </a:t>
            </a:r>
            <a:r>
              <a:rPr lang="ar" sz="1200">
                <a:solidFill>
                  <a:schemeClr val="dk1"/>
                </a:solidFill>
                <a:latin typeface="Mada"/>
                <a:ea typeface="Mada"/>
                <a:cs typeface="Mada"/>
                <a:sym typeface="Mada"/>
              </a:rPr>
              <a:t>at </a:t>
            </a:r>
            <a:r>
              <a:rPr b="1" lang="ar" sz="1200">
                <a:solidFill>
                  <a:schemeClr val="dk1"/>
                </a:solidFill>
                <a:latin typeface="Mada"/>
                <a:ea typeface="Mada"/>
                <a:cs typeface="Mada"/>
                <a:sym typeface="Mada"/>
              </a:rPr>
              <a:t>5-6 </a:t>
            </a:r>
            <a:r>
              <a:rPr lang="ar" sz="1200">
                <a:solidFill>
                  <a:schemeClr val="dk1"/>
                </a:solidFill>
                <a:latin typeface="Mada"/>
                <a:ea typeface="Mada"/>
                <a:cs typeface="Mada"/>
                <a:sym typeface="Mada"/>
              </a:rPr>
              <a:t>years</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Wheelchair </a:t>
            </a:r>
            <a:r>
              <a:rPr lang="ar" sz="1200">
                <a:solidFill>
                  <a:schemeClr val="dk1"/>
                </a:solidFill>
                <a:latin typeface="Mada"/>
                <a:ea typeface="Mada"/>
                <a:cs typeface="Mada"/>
                <a:sym typeface="Mada"/>
              </a:rPr>
              <a:t>at </a:t>
            </a:r>
            <a:r>
              <a:rPr b="1" lang="ar" sz="1200">
                <a:solidFill>
                  <a:schemeClr val="dk1"/>
                </a:solidFill>
                <a:latin typeface="Mada"/>
                <a:ea typeface="Mada"/>
                <a:cs typeface="Mada"/>
                <a:sym typeface="Mada"/>
              </a:rPr>
              <a:t>10 </a:t>
            </a:r>
            <a:r>
              <a:rPr b="1" lang="ar" sz="1200">
                <a:solidFill>
                  <a:srgbClr val="6AA84F"/>
                </a:solidFill>
                <a:latin typeface="Mada"/>
                <a:ea typeface="Mada"/>
                <a:cs typeface="Mada"/>
                <a:sym typeface="Mada"/>
              </a:rPr>
              <a:t>(13)</a:t>
            </a:r>
            <a:r>
              <a:rPr lang="ar" sz="1200">
                <a:solidFill>
                  <a:schemeClr val="dk1"/>
                </a:solidFill>
                <a:latin typeface="Mada"/>
                <a:ea typeface="Mada"/>
                <a:cs typeface="Mada"/>
                <a:sym typeface="Mada"/>
              </a:rPr>
              <a:t> years of age</a:t>
            </a:r>
            <a:endParaRPr sz="1200">
              <a:solidFill>
                <a:schemeClr val="dk1"/>
              </a:solidFill>
              <a:latin typeface="Mada"/>
              <a:ea typeface="Mada"/>
              <a:cs typeface="Mada"/>
              <a:sym typeface="Mada"/>
            </a:endParaRPr>
          </a:p>
          <a:p>
            <a:pPr indent="-198600" lvl="0" marL="352799" rtl="0" algn="l">
              <a:lnSpc>
                <a:spcPct val="100000"/>
              </a:lnSpc>
              <a:spcBef>
                <a:spcPts val="0"/>
              </a:spcBef>
              <a:spcAft>
                <a:spcPts val="0"/>
              </a:spcAft>
              <a:buClr>
                <a:schemeClr val="dk1"/>
              </a:buClr>
              <a:buSzPts val="1200"/>
              <a:buFont typeface="Cabin"/>
              <a:buChar char="●"/>
            </a:pPr>
            <a:r>
              <a:rPr b="1" lang="ar" sz="1200">
                <a:solidFill>
                  <a:srgbClr val="CC0000"/>
                </a:solidFill>
                <a:latin typeface="Mada"/>
                <a:ea typeface="Mada"/>
                <a:cs typeface="Mada"/>
                <a:sym typeface="Mada"/>
              </a:rPr>
              <a:t>Gower’s sign:</a:t>
            </a:r>
            <a:r>
              <a:rPr lang="ar" sz="1200">
                <a:solidFill>
                  <a:schemeClr val="dk1"/>
                </a:solidFill>
                <a:latin typeface="Mada"/>
                <a:ea typeface="Mada"/>
                <a:cs typeface="Mada"/>
                <a:sym typeface="Mada"/>
              </a:rPr>
              <a:t> Standing up with the aid of hands pushing on knees </a:t>
            </a:r>
            <a:r>
              <a:rPr lang="ar" sz="1200">
                <a:solidFill>
                  <a:srgbClr val="999999"/>
                </a:solidFill>
                <a:latin typeface="Mada"/>
                <a:ea typeface="Mada"/>
                <a:cs typeface="Mada"/>
                <a:sym typeface="Mada"/>
              </a:rPr>
              <a:t>(because the weakness in the proximal lower extremity muscles makes it difficult to arise without support.)</a:t>
            </a:r>
            <a:endParaRPr sz="1200">
              <a:solidFill>
                <a:srgbClr val="999999"/>
              </a:solidFill>
              <a:latin typeface="Mada"/>
              <a:ea typeface="Mada"/>
              <a:cs typeface="Mada"/>
              <a:sym typeface="Mada"/>
            </a:endParaRPr>
          </a:p>
          <a:p>
            <a:pPr indent="-198600" lvl="0" marL="352799" rtl="0" algn="l">
              <a:lnSpc>
                <a:spcPct val="100000"/>
              </a:lnSpc>
              <a:spcBef>
                <a:spcPts val="0"/>
              </a:spcBef>
              <a:spcAft>
                <a:spcPts val="0"/>
              </a:spcAft>
              <a:buClr>
                <a:schemeClr val="dk1"/>
              </a:buClr>
              <a:buSzPts val="1200"/>
              <a:buFont typeface="Cabin"/>
              <a:buChar char="●"/>
            </a:pPr>
            <a:r>
              <a:rPr b="1" lang="ar" sz="1200">
                <a:solidFill>
                  <a:schemeClr val="dk1"/>
                </a:solidFill>
                <a:latin typeface="Mada"/>
                <a:ea typeface="Mada"/>
                <a:cs typeface="Mada"/>
                <a:sym typeface="Mada"/>
              </a:rPr>
              <a:t>Loss of ambulation</a:t>
            </a:r>
            <a:r>
              <a:rPr lang="ar" sz="1200">
                <a:solidFill>
                  <a:schemeClr val="dk1"/>
                </a:solidFill>
                <a:latin typeface="Mada"/>
                <a:ea typeface="Mada"/>
                <a:cs typeface="Mada"/>
                <a:sym typeface="Mada"/>
              </a:rPr>
              <a:t> at age 9-13 years. </a:t>
            </a:r>
            <a:r>
              <a:rPr lang="ar" sz="1200">
                <a:solidFill>
                  <a:schemeClr val="dk1"/>
                </a:solidFill>
                <a:latin typeface="Mada"/>
                <a:ea typeface="Mada"/>
                <a:cs typeface="Mada"/>
                <a:sym typeface="Mada"/>
              </a:rPr>
              <a:t>Later </a:t>
            </a:r>
            <a:r>
              <a:rPr lang="ar" sz="1200">
                <a:solidFill>
                  <a:srgbClr val="666666"/>
                </a:solidFill>
                <a:latin typeface="Mada"/>
                <a:ea typeface="Mada"/>
                <a:cs typeface="Mada"/>
                <a:sym typeface="Mada"/>
              </a:rPr>
              <a:t>resolved </a:t>
            </a:r>
            <a:r>
              <a:rPr lang="ar" sz="1200">
                <a:solidFill>
                  <a:schemeClr val="dk1"/>
                </a:solidFill>
                <a:latin typeface="Mada"/>
                <a:ea typeface="Mada"/>
                <a:cs typeface="Mada"/>
                <a:sym typeface="Mada"/>
              </a:rPr>
              <a:t>with: Steroid treatment. </a:t>
            </a:r>
            <a:r>
              <a:rPr lang="ar" sz="1200">
                <a:solidFill>
                  <a:srgbClr val="1C4588"/>
                </a:solidFill>
                <a:latin typeface="Mada"/>
                <a:ea typeface="Mada"/>
                <a:cs typeface="Mada"/>
                <a:sym typeface="Mada"/>
              </a:rPr>
              <a:t>(Prednisone)</a:t>
            </a:r>
            <a:endParaRPr sz="1200">
              <a:solidFill>
                <a:srgbClr val="1C4588"/>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Weak knee extensors → </a:t>
            </a:r>
            <a:r>
              <a:rPr b="1" lang="ar" sz="1200">
                <a:solidFill>
                  <a:schemeClr val="dk1"/>
                </a:solidFill>
                <a:latin typeface="Mada"/>
                <a:ea typeface="Mada"/>
                <a:cs typeface="Mada"/>
                <a:sym typeface="Mada"/>
              </a:rPr>
              <a:t>toe walking.</a:t>
            </a:r>
            <a:endParaRPr b="1" sz="1200">
              <a:solidFill>
                <a:schemeClr val="dk1"/>
              </a:solidFill>
              <a:latin typeface="Mada"/>
              <a:ea typeface="Mada"/>
              <a:cs typeface="Mada"/>
              <a:sym typeface="Mada"/>
            </a:endParaRPr>
          </a:p>
          <a:p>
            <a:pPr indent="-198600" lvl="0" marL="352799" rtl="0" algn="l">
              <a:lnSpc>
                <a:spcPct val="100000"/>
              </a:lnSpc>
              <a:spcBef>
                <a:spcPts val="0"/>
              </a:spcBef>
              <a:spcAft>
                <a:spcPts val="0"/>
              </a:spcAft>
              <a:buClr>
                <a:schemeClr val="dk1"/>
              </a:buClr>
              <a:buSzPts val="1200"/>
              <a:buFont typeface="Cabin"/>
              <a:buChar char="●"/>
            </a:pPr>
            <a:r>
              <a:rPr b="1" lang="ar" sz="1200">
                <a:solidFill>
                  <a:schemeClr val="dk1"/>
                </a:solidFill>
                <a:latin typeface="Mada"/>
                <a:ea typeface="Mada"/>
                <a:cs typeface="Mada"/>
                <a:sym typeface="Mada"/>
              </a:rPr>
              <a:t>Muscle hypertrophy:</a:t>
            </a:r>
            <a:r>
              <a:rPr lang="ar" sz="1200">
                <a:solidFill>
                  <a:schemeClr val="dk1"/>
                </a:solidFill>
                <a:latin typeface="Mada"/>
                <a:ea typeface="Mada"/>
                <a:cs typeface="Mada"/>
                <a:sym typeface="Mada"/>
              </a:rPr>
              <a:t> </a:t>
            </a:r>
            <a:r>
              <a:rPr b="1" lang="ar" sz="1200">
                <a:solidFill>
                  <a:srgbClr val="CC0000"/>
                </a:solidFill>
                <a:latin typeface="Mada"/>
                <a:ea typeface="Mada"/>
                <a:cs typeface="Mada"/>
                <a:sym typeface="Mada"/>
              </a:rPr>
              <a:t>Especially calf</a:t>
            </a:r>
            <a:r>
              <a:rPr lang="ar" sz="1200">
                <a:solidFill>
                  <a:schemeClr val="dk1"/>
                </a:solidFill>
                <a:latin typeface="Mada"/>
                <a:ea typeface="Mada"/>
                <a:cs typeface="Mada"/>
                <a:sym typeface="Mada"/>
              </a:rPr>
              <a:t>.</a:t>
            </a:r>
            <a:r>
              <a:rPr lang="ar" sz="1200">
                <a:solidFill>
                  <a:schemeClr val="dk1"/>
                </a:solidFill>
                <a:latin typeface="Mada"/>
                <a:ea typeface="Mada"/>
                <a:cs typeface="Mada"/>
                <a:sym typeface="Mada"/>
              </a:rPr>
              <a:t> </a:t>
            </a:r>
            <a:r>
              <a:rPr lang="ar" sz="1200">
                <a:solidFill>
                  <a:srgbClr val="999999"/>
                </a:solidFill>
                <a:latin typeface="Mada"/>
                <a:ea typeface="Mada"/>
                <a:cs typeface="Mada"/>
                <a:sym typeface="Mada"/>
              </a:rPr>
              <a:t>It starts with true muscle hypertrophy at first,</a:t>
            </a:r>
            <a:r>
              <a:rPr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followed by pseudo- hypertrophy as</a:t>
            </a:r>
            <a:r>
              <a:rPr b="1" lang="ar" sz="1200">
                <a:solidFill>
                  <a:schemeClr val="dk1"/>
                </a:solidFill>
                <a:latin typeface="Mada"/>
                <a:ea typeface="Mada"/>
                <a:cs typeface="Mada"/>
                <a:sym typeface="Mada"/>
              </a:rPr>
              <a:t> fat &amp; CT replaces muscle</a:t>
            </a:r>
            <a:r>
              <a:rPr lang="ar" sz="1200">
                <a:solidFill>
                  <a:schemeClr val="dk1"/>
                </a:solidFill>
                <a:latin typeface="Mada"/>
                <a:ea typeface="Mada"/>
                <a:cs typeface="Mada"/>
                <a:sym typeface="Mada"/>
              </a:rPr>
              <a:t>, </a:t>
            </a:r>
            <a:r>
              <a:rPr lang="ar" sz="1200">
                <a:solidFill>
                  <a:srgbClr val="6AA84F"/>
                </a:solidFill>
                <a:latin typeface="Mada"/>
                <a:ea typeface="Mada"/>
                <a:cs typeface="Mada"/>
                <a:sym typeface="Mada"/>
              </a:rPr>
              <a:t>muscles are degenerated and replaced</a:t>
            </a:r>
            <a:endParaRPr sz="1200">
              <a:solidFill>
                <a:srgbClr val="6AA84F"/>
              </a:solidFill>
              <a:latin typeface="Mada"/>
              <a:ea typeface="Mada"/>
              <a:cs typeface="Mada"/>
              <a:sym typeface="Mada"/>
            </a:endParaRPr>
          </a:p>
          <a:p>
            <a:pPr indent="-304800" lvl="1" marL="914400" rtl="0" algn="l">
              <a:spcBef>
                <a:spcPts val="0"/>
              </a:spcBef>
              <a:spcAft>
                <a:spcPts val="0"/>
              </a:spcAft>
              <a:buClr>
                <a:schemeClr val="dk1"/>
              </a:buClr>
              <a:buSzPts val="1200"/>
              <a:buFont typeface="Cabin"/>
              <a:buChar char="➢"/>
            </a:pPr>
            <a:r>
              <a:rPr lang="ar" sz="1200">
                <a:solidFill>
                  <a:schemeClr val="dk1"/>
                </a:solidFill>
                <a:latin typeface="Mada"/>
                <a:ea typeface="Mada"/>
                <a:cs typeface="Mada"/>
                <a:sym typeface="Mada"/>
              </a:rPr>
              <a:t>It may be generalize and increases with age.</a:t>
            </a:r>
            <a:endParaRPr sz="1200">
              <a:solidFill>
                <a:schemeClr val="dk1"/>
              </a:solidFill>
              <a:latin typeface="Mada"/>
              <a:ea typeface="Mada"/>
              <a:cs typeface="Mada"/>
              <a:sym typeface="Mada"/>
            </a:endParaRPr>
          </a:p>
          <a:p>
            <a:pPr indent="-198600" lvl="0" marL="352799" rtl="0" algn="l">
              <a:lnSpc>
                <a:spcPct val="100000"/>
              </a:lnSpc>
              <a:spcBef>
                <a:spcPts val="0"/>
              </a:spcBef>
              <a:spcAft>
                <a:spcPts val="0"/>
              </a:spcAft>
              <a:buClr>
                <a:srgbClr val="CC0000"/>
              </a:buClr>
              <a:buSzPts val="1200"/>
              <a:buFont typeface="Mada"/>
              <a:buChar char="●"/>
            </a:pPr>
            <a:r>
              <a:rPr lang="ar" sz="1200">
                <a:solidFill>
                  <a:srgbClr val="CC0000"/>
                </a:solidFill>
                <a:latin typeface="Mada"/>
                <a:ea typeface="Mada"/>
                <a:cs typeface="Mada"/>
                <a:sym typeface="Mada"/>
              </a:rPr>
              <a:t>There is </a:t>
            </a:r>
            <a:r>
              <a:rPr b="1" lang="ar" sz="1200">
                <a:solidFill>
                  <a:srgbClr val="CC0000"/>
                </a:solidFill>
                <a:latin typeface="Mada"/>
                <a:ea typeface="Mada"/>
                <a:cs typeface="Mada"/>
                <a:sym typeface="Mada"/>
              </a:rPr>
              <a:t>Sparing </a:t>
            </a:r>
            <a:r>
              <a:rPr lang="ar" sz="1200">
                <a:solidFill>
                  <a:srgbClr val="CC0000"/>
                </a:solidFill>
                <a:latin typeface="Mada"/>
                <a:ea typeface="Mada"/>
                <a:cs typeface="Mada"/>
                <a:sym typeface="Mada"/>
              </a:rPr>
              <a:t>of the </a:t>
            </a:r>
            <a:r>
              <a:rPr b="1" lang="ar" sz="1200">
                <a:solidFill>
                  <a:srgbClr val="CC0000"/>
                </a:solidFill>
                <a:latin typeface="Mada"/>
                <a:ea typeface="Mada"/>
                <a:cs typeface="Mada"/>
                <a:sym typeface="Mada"/>
              </a:rPr>
              <a:t>cranial muscles</a:t>
            </a:r>
            <a:r>
              <a:rPr lang="ar" sz="1200">
                <a:solidFill>
                  <a:srgbClr val="CC0000"/>
                </a:solidFill>
                <a:latin typeface="Mada"/>
                <a:ea typeface="Mada"/>
                <a:cs typeface="Mada"/>
                <a:sym typeface="Mada"/>
              </a:rPr>
              <a:t> !</a:t>
            </a:r>
            <a:endParaRPr sz="1200">
              <a:solidFill>
                <a:schemeClr val="dk1"/>
              </a:solidFill>
              <a:latin typeface="Mada"/>
              <a:ea typeface="Mada"/>
              <a:cs typeface="Mada"/>
              <a:sym typeface="Mada"/>
            </a:endParaRPr>
          </a:p>
          <a:p>
            <a:pPr indent="-198600" lvl="0" marL="352799"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Death: 15-30(</a:t>
            </a:r>
            <a:r>
              <a:rPr lang="ar" sz="1200">
                <a:solidFill>
                  <a:srgbClr val="C27BA0"/>
                </a:solidFill>
                <a:latin typeface="Mada"/>
                <a:ea typeface="Mada"/>
                <a:cs typeface="Mada"/>
                <a:sym typeface="Mada"/>
              </a:rPr>
              <a:t>25</a:t>
            </a:r>
            <a:r>
              <a:rPr lang="ar" sz="1200">
                <a:solidFill>
                  <a:schemeClr val="dk1"/>
                </a:solidFill>
                <a:latin typeface="Mada"/>
                <a:ea typeface="Mada"/>
                <a:cs typeface="Mada"/>
                <a:sym typeface="Mada"/>
              </a:rPr>
              <a:t>) years.</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ar" sz="1100">
                <a:solidFill>
                  <a:srgbClr val="1C4588"/>
                </a:solidFill>
                <a:latin typeface="Mada"/>
                <a:ea typeface="Mada"/>
                <a:cs typeface="Mada"/>
                <a:sym typeface="Mada"/>
              </a:rPr>
              <a:t>Typical presentation:</a:t>
            </a:r>
            <a:r>
              <a:rPr lang="ar" sz="1100">
                <a:solidFill>
                  <a:schemeClr val="dk1"/>
                </a:solidFill>
                <a:latin typeface="Mada"/>
                <a:ea typeface="Mada"/>
                <a:cs typeface="Mada"/>
                <a:sym typeface="Mada"/>
              </a:rPr>
              <a:t> </a:t>
            </a:r>
            <a:r>
              <a:rPr lang="ar" sz="1100">
                <a:solidFill>
                  <a:srgbClr val="1C4588"/>
                </a:solidFill>
                <a:latin typeface="Mada"/>
                <a:ea typeface="Mada"/>
                <a:cs typeface="Mada"/>
                <a:sym typeface="Mada"/>
              </a:rPr>
              <a:t>A boy who noticed to have difficulty running and rising to his feet; he uses his hands to climb up his legs (Gowers' sign}. There is initially a proximal limb weakness with calf pseudohypertrophy. The myocardium is affected. Severe disability is typical by the age of 10</a:t>
            </a:r>
            <a:endParaRPr sz="1100">
              <a:solidFill>
                <a:schemeClr val="dk1"/>
              </a:solidFill>
              <a:latin typeface="Mada"/>
              <a:ea typeface="Mada"/>
              <a:cs typeface="Mada"/>
              <a:sym typeface="Mada"/>
            </a:endParaRPr>
          </a:p>
          <a:p>
            <a:pPr indent="0" lvl="0" marL="0" rtl="0" algn="l">
              <a:lnSpc>
                <a:spcPct val="90000"/>
              </a:lnSpc>
              <a:spcBef>
                <a:spcPts val="100"/>
              </a:spcBef>
              <a:spcAft>
                <a:spcPts val="0"/>
              </a:spcAft>
              <a:buNone/>
            </a:pPr>
            <a:r>
              <a:rPr b="1" lang="ar" sz="1600" u="sng">
                <a:latin typeface="Mada"/>
                <a:ea typeface="Mada"/>
                <a:cs typeface="Mada"/>
                <a:sym typeface="Mada"/>
              </a:rPr>
              <a:t>Complications</a:t>
            </a:r>
            <a:r>
              <a:rPr b="1" lang="ar" sz="1600" u="sng">
                <a:solidFill>
                  <a:srgbClr val="000000"/>
                </a:solidFill>
                <a:latin typeface="Mada"/>
                <a:ea typeface="Mada"/>
                <a:cs typeface="Mada"/>
                <a:sym typeface="Mada"/>
              </a:rPr>
              <a:t>:</a:t>
            </a:r>
            <a:endParaRPr b="1" sz="1600" u="sng">
              <a:latin typeface="Mada"/>
              <a:ea typeface="Mada"/>
              <a:cs typeface="Mada"/>
              <a:sym typeface="Mada"/>
            </a:endParaRPr>
          </a:p>
          <a:p>
            <a:pPr indent="0" lvl="0" marL="0" rtl="0" algn="l">
              <a:lnSpc>
                <a:spcPct val="90000"/>
              </a:lnSpc>
              <a:spcBef>
                <a:spcPts val="100"/>
              </a:spcBef>
              <a:spcAft>
                <a:spcPts val="0"/>
              </a:spcAft>
              <a:buNone/>
            </a:pPr>
            <a:r>
              <a:t/>
            </a:r>
            <a:endParaRPr b="1" sz="400" u="sng">
              <a:latin typeface="Mada"/>
              <a:ea typeface="Mada"/>
              <a:cs typeface="Mada"/>
              <a:sym typeface="Mada"/>
            </a:endParaRPr>
          </a:p>
          <a:p>
            <a:pPr indent="-198600" lvl="0" marL="352799" rtl="0" algn="l">
              <a:lnSpc>
                <a:spcPct val="115000"/>
              </a:lnSpc>
              <a:spcBef>
                <a:spcPts val="100"/>
              </a:spcBef>
              <a:spcAft>
                <a:spcPts val="0"/>
              </a:spcAft>
              <a:buClr>
                <a:srgbClr val="CC0000"/>
              </a:buClr>
              <a:buSzPts val="1200"/>
              <a:buFont typeface="Cabin"/>
              <a:buChar char="★"/>
            </a:pPr>
            <a:r>
              <a:rPr b="1" lang="ar" sz="1200">
                <a:solidFill>
                  <a:srgbClr val="CC0000"/>
                </a:solidFill>
                <a:latin typeface="Mada"/>
                <a:ea typeface="Mada"/>
                <a:cs typeface="Mada"/>
                <a:sym typeface="Mada"/>
              </a:rPr>
              <a:t>Dilated cardiomyopathy</a:t>
            </a:r>
            <a:r>
              <a:rPr b="1" lang="ar" sz="1200">
                <a:solidFill>
                  <a:schemeClr val="dk1"/>
                </a:solidFill>
                <a:latin typeface="Mada"/>
                <a:ea typeface="Mada"/>
                <a:cs typeface="Mada"/>
                <a:sym typeface="Mada"/>
              </a:rPr>
              <a:t>:</a:t>
            </a:r>
            <a:r>
              <a:rPr lang="ar" sz="1200">
                <a:solidFill>
                  <a:schemeClr val="dk1"/>
                </a:solidFill>
                <a:latin typeface="Mada"/>
                <a:ea typeface="Mada"/>
                <a:cs typeface="Mada"/>
                <a:sym typeface="Mada"/>
              </a:rPr>
              <a:t> common after age 15</a:t>
            </a:r>
            <a:endParaRPr sz="1200">
              <a:solidFill>
                <a:schemeClr val="dk1"/>
              </a:solidFill>
              <a:latin typeface="Mada"/>
              <a:ea typeface="Mada"/>
              <a:cs typeface="Mada"/>
              <a:sym typeface="Mada"/>
            </a:endParaRPr>
          </a:p>
          <a:p>
            <a:pPr indent="-198600" lvl="0" marL="352799" rtl="0" algn="l">
              <a:lnSpc>
                <a:spcPct val="100000"/>
              </a:lnSpc>
              <a:spcBef>
                <a:spcPts val="0"/>
              </a:spcBef>
              <a:spcAft>
                <a:spcPts val="0"/>
              </a:spcAft>
              <a:buClr>
                <a:srgbClr val="2F497E"/>
              </a:buClr>
              <a:buSzPts val="1200"/>
              <a:buFont typeface="Mada"/>
              <a:buChar char="●"/>
            </a:pPr>
            <a:r>
              <a:rPr lang="ar" sz="1200">
                <a:solidFill>
                  <a:srgbClr val="2F497E"/>
                </a:solidFill>
                <a:latin typeface="Mada"/>
                <a:ea typeface="Mada"/>
                <a:cs typeface="Mada"/>
                <a:sym typeface="Mada"/>
              </a:rPr>
              <a:t>Respiratory failure</a:t>
            </a:r>
            <a:endParaRPr sz="1200">
              <a:solidFill>
                <a:srgbClr val="2F497E"/>
              </a:solidFill>
              <a:latin typeface="Mada"/>
              <a:ea typeface="Mada"/>
              <a:cs typeface="Mada"/>
              <a:sym typeface="Mada"/>
            </a:endParaRPr>
          </a:p>
          <a:p>
            <a:pPr indent="-198600" lvl="0" marL="352799" rtl="0" algn="l">
              <a:lnSpc>
                <a:spcPct val="100000"/>
              </a:lnSpc>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Malignant Hyperthermia like reactions with </a:t>
            </a:r>
            <a:r>
              <a:rPr b="1" lang="ar" sz="1200">
                <a:solidFill>
                  <a:srgbClr val="999999"/>
                </a:solidFill>
                <a:latin typeface="Mada"/>
                <a:ea typeface="Mada"/>
                <a:cs typeface="Mada"/>
                <a:sym typeface="Mada"/>
              </a:rPr>
              <a:t>rhabdomyolysis </a:t>
            </a:r>
            <a:endParaRPr b="1" sz="1200">
              <a:solidFill>
                <a:srgbClr val="999999"/>
              </a:solidFill>
              <a:latin typeface="Mada"/>
              <a:ea typeface="Mada"/>
              <a:cs typeface="Mada"/>
              <a:sym typeface="Mada"/>
            </a:endParaRPr>
          </a:p>
          <a:p>
            <a:pPr indent="-198600" lvl="0" marL="352799"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Kypho-Scoliosis </a:t>
            </a:r>
            <a:r>
              <a:rPr lang="ar" sz="1200">
                <a:solidFill>
                  <a:srgbClr val="6AA84F"/>
                </a:solidFill>
                <a:latin typeface="Mada"/>
                <a:ea typeface="Mada"/>
                <a:cs typeface="Mada"/>
                <a:sym typeface="Mada"/>
              </a:rPr>
              <a:t>because</a:t>
            </a:r>
            <a:r>
              <a:rPr lang="ar" sz="1200">
                <a:solidFill>
                  <a:srgbClr val="6AA84F"/>
                </a:solidFill>
                <a:latin typeface="Mada"/>
                <a:ea typeface="Mada"/>
                <a:cs typeface="Mada"/>
                <a:sym typeface="Mada"/>
              </a:rPr>
              <a:t> of the weakness</a:t>
            </a:r>
            <a:endParaRPr sz="1200">
              <a:solidFill>
                <a:schemeClr val="dk1"/>
              </a:solidFill>
              <a:latin typeface="Mada"/>
              <a:ea typeface="Mada"/>
              <a:cs typeface="Mada"/>
              <a:sym typeface="Mada"/>
            </a:endParaRPr>
          </a:p>
          <a:p>
            <a:pPr indent="-198600" lvl="0" marL="352799"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Exaggerated lumbar lordosis</a:t>
            </a:r>
            <a:endParaRPr sz="1200">
              <a:solidFill>
                <a:schemeClr val="dk1"/>
              </a:solidFill>
              <a:latin typeface="Mada"/>
              <a:ea typeface="Mada"/>
              <a:cs typeface="Mada"/>
              <a:sym typeface="Mada"/>
            </a:endParaRPr>
          </a:p>
          <a:p>
            <a:pPr indent="-198600" lvl="0" marL="352799" rtl="0" algn="l">
              <a:lnSpc>
                <a:spcPct val="100000"/>
              </a:lnSpc>
              <a:spcBef>
                <a:spcPts val="0"/>
              </a:spcBef>
              <a:spcAft>
                <a:spcPts val="0"/>
              </a:spcAft>
              <a:buClr>
                <a:schemeClr val="dk1"/>
              </a:buClr>
              <a:buSzPts val="1200"/>
              <a:buFont typeface="Mada"/>
              <a:buChar char="●"/>
            </a:pPr>
            <a:r>
              <a:rPr lang="ar" sz="1200">
                <a:latin typeface="Mada"/>
                <a:ea typeface="Mada"/>
                <a:cs typeface="Mada"/>
                <a:sym typeface="Mada"/>
              </a:rPr>
              <a:t>Cognitive impairment</a:t>
            </a:r>
            <a:r>
              <a:rPr lang="ar" sz="1200">
                <a:solidFill>
                  <a:schemeClr val="dk1"/>
                </a:solidFill>
                <a:latin typeface="Mada"/>
                <a:ea typeface="Mada"/>
                <a:cs typeface="Mada"/>
                <a:sym typeface="Mada"/>
              </a:rPr>
              <a:t>, </a:t>
            </a:r>
            <a:r>
              <a:rPr lang="ar" sz="1200">
                <a:solidFill>
                  <a:srgbClr val="999999"/>
                </a:solidFill>
                <a:latin typeface="Mada"/>
                <a:ea typeface="Mada"/>
                <a:cs typeface="Mada"/>
                <a:sym typeface="Mada"/>
              </a:rPr>
              <a:t>Mental retardation, learning disabilities, </a:t>
            </a:r>
            <a:endParaRPr sz="1200">
              <a:solidFill>
                <a:srgbClr val="999999"/>
              </a:solidFill>
              <a:latin typeface="Mada"/>
              <a:ea typeface="Mada"/>
              <a:cs typeface="Mada"/>
              <a:sym typeface="Mada"/>
            </a:endParaRPr>
          </a:p>
          <a:p>
            <a:pPr indent="-198600" lvl="0" marL="352799"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Contractures</a:t>
            </a:r>
            <a:endParaRPr sz="1200">
              <a:solidFill>
                <a:schemeClr val="dk1"/>
              </a:solidFill>
              <a:latin typeface="Mada"/>
              <a:ea typeface="Mada"/>
              <a:cs typeface="Mada"/>
              <a:sym typeface="Mad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61"/>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692" name="Google Shape;692;p61"/>
          <p:cNvSpPr txBox="1"/>
          <p:nvPr/>
        </p:nvSpPr>
        <p:spPr>
          <a:xfrm>
            <a:off x="1355300" y="0"/>
            <a:ext cx="5085300" cy="43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Dystrophinopathies: DMD &amp; BMD</a:t>
            </a:r>
            <a:endParaRPr b="1" sz="2600">
              <a:solidFill>
                <a:schemeClr val="dk1"/>
              </a:solidFill>
              <a:latin typeface="Mada"/>
              <a:ea typeface="Mada"/>
              <a:cs typeface="Mada"/>
              <a:sym typeface="Mada"/>
            </a:endParaRPr>
          </a:p>
        </p:txBody>
      </p:sp>
      <p:sp>
        <p:nvSpPr>
          <p:cNvPr id="693" name="Google Shape;693;p61"/>
          <p:cNvSpPr txBox="1"/>
          <p:nvPr/>
        </p:nvSpPr>
        <p:spPr>
          <a:xfrm>
            <a:off x="171300" y="981050"/>
            <a:ext cx="7560000" cy="450600"/>
          </a:xfrm>
          <a:prstGeom prst="rect">
            <a:avLst/>
          </a:prstGeom>
          <a:noFill/>
          <a:ln>
            <a:noFill/>
          </a:ln>
        </p:spPr>
        <p:txBody>
          <a:bodyPr anchorCtr="0" anchor="t" bIns="91425" lIns="91425" spcFirstLastPara="1" rIns="91425" wrap="square" tIns="91425">
            <a:noAutofit/>
          </a:bodyPr>
          <a:lstStyle/>
          <a:p>
            <a:pPr indent="-368300" lvl="0" marL="457200" marR="0" rtl="0" algn="l">
              <a:lnSpc>
                <a:spcPct val="100000"/>
              </a:lnSpc>
              <a:spcBef>
                <a:spcPts val="0"/>
              </a:spcBef>
              <a:spcAft>
                <a:spcPts val="0"/>
              </a:spcAft>
              <a:buSzPts val="2200"/>
              <a:buFont typeface="Mada"/>
              <a:buChar char="◄"/>
            </a:pPr>
            <a:r>
              <a:rPr b="1" lang="ar" sz="2200">
                <a:highlight>
                  <a:schemeClr val="accent5"/>
                </a:highlight>
                <a:latin typeface="Mada"/>
                <a:ea typeface="Mada"/>
                <a:cs typeface="Mada"/>
                <a:sym typeface="Mada"/>
              </a:rPr>
              <a:t>Duchenne Muscular Dystrophy (DMD) (Cont..)</a:t>
            </a:r>
            <a:endParaRPr b="1" sz="2200">
              <a:highlight>
                <a:schemeClr val="accent5"/>
              </a:highlight>
              <a:latin typeface="Mada"/>
              <a:ea typeface="Mada"/>
              <a:cs typeface="Mada"/>
              <a:sym typeface="Mada"/>
            </a:endParaRPr>
          </a:p>
        </p:txBody>
      </p:sp>
      <p:sp>
        <p:nvSpPr>
          <p:cNvPr id="694" name="Google Shape;694;p61"/>
          <p:cNvSpPr/>
          <p:nvPr/>
        </p:nvSpPr>
        <p:spPr>
          <a:xfrm>
            <a:off x="881500" y="1609075"/>
            <a:ext cx="6343200" cy="12216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latin typeface="Mada"/>
              <a:ea typeface="Mada"/>
              <a:cs typeface="Mada"/>
              <a:sym typeface="Mada"/>
            </a:endParaRPr>
          </a:p>
        </p:txBody>
      </p:sp>
      <p:sp>
        <p:nvSpPr>
          <p:cNvPr id="695" name="Google Shape;695;p61"/>
          <p:cNvSpPr/>
          <p:nvPr/>
        </p:nvSpPr>
        <p:spPr>
          <a:xfrm>
            <a:off x="318500" y="1609075"/>
            <a:ext cx="542700" cy="621000"/>
          </a:xfrm>
          <a:prstGeom prst="rect">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700">
              <a:solidFill>
                <a:srgbClr val="FFFFFF"/>
              </a:solidFill>
              <a:latin typeface="Mada"/>
              <a:ea typeface="Mada"/>
              <a:cs typeface="Mada"/>
              <a:sym typeface="Mada"/>
            </a:endParaRPr>
          </a:p>
        </p:txBody>
      </p:sp>
      <p:sp>
        <p:nvSpPr>
          <p:cNvPr id="696" name="Google Shape;696;p61"/>
          <p:cNvSpPr/>
          <p:nvPr/>
        </p:nvSpPr>
        <p:spPr>
          <a:xfrm>
            <a:off x="881500" y="1611125"/>
            <a:ext cx="6493500" cy="80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a:solidFill>
                  <a:schemeClr val="accent1"/>
                </a:solidFill>
                <a:highlight>
                  <a:schemeClr val="accent3"/>
                </a:highlight>
                <a:latin typeface="Mada"/>
                <a:ea typeface="Mada"/>
                <a:cs typeface="Mada"/>
                <a:sym typeface="Mada"/>
              </a:rPr>
              <a:t>Investigations</a:t>
            </a:r>
            <a:r>
              <a:rPr b="1" lang="ar">
                <a:solidFill>
                  <a:schemeClr val="accent1"/>
                </a:solidFill>
                <a:highlight>
                  <a:schemeClr val="accent3"/>
                </a:highlight>
                <a:latin typeface="Mada"/>
                <a:ea typeface="Mada"/>
                <a:cs typeface="Mada"/>
                <a:sym typeface="Mada"/>
              </a:rPr>
              <a:t>:</a:t>
            </a:r>
            <a:endParaRPr b="1">
              <a:solidFill>
                <a:schemeClr val="accent1"/>
              </a:solidFill>
              <a:latin typeface="Mada"/>
              <a:ea typeface="Mada"/>
              <a:cs typeface="Mada"/>
              <a:sym typeface="Mada"/>
            </a:endParaRPr>
          </a:p>
          <a:p>
            <a:pPr indent="0" lvl="0" marL="0" rtl="0" algn="l">
              <a:spcBef>
                <a:spcPts val="0"/>
              </a:spcBef>
              <a:spcAft>
                <a:spcPts val="0"/>
              </a:spcAft>
              <a:buNone/>
            </a:pPr>
            <a:r>
              <a:t/>
            </a:r>
            <a:endParaRPr sz="300">
              <a:solidFill>
                <a:schemeClr val="accent1"/>
              </a:solidFill>
              <a:latin typeface="Mada"/>
              <a:ea typeface="Mada"/>
              <a:cs typeface="Mada"/>
              <a:sym typeface="Mada"/>
            </a:endParaRPr>
          </a:p>
          <a:p>
            <a:pPr indent="-162599" lvl="0" marL="208799" rtl="0" algn="l">
              <a:spcBef>
                <a:spcPts val="0"/>
              </a:spcBef>
              <a:spcAft>
                <a:spcPts val="0"/>
              </a:spcAft>
              <a:buClr>
                <a:srgbClr val="CC0000"/>
              </a:buClr>
              <a:buSzPts val="1200"/>
              <a:buFont typeface="Cabin"/>
              <a:buChar char="●"/>
            </a:pPr>
            <a:r>
              <a:rPr b="1" lang="ar" sz="1200">
                <a:solidFill>
                  <a:schemeClr val="dk1"/>
                </a:solidFill>
                <a:latin typeface="Mada"/>
                <a:ea typeface="Mada"/>
                <a:cs typeface="Mada"/>
                <a:sym typeface="Mada"/>
              </a:rPr>
              <a:t>CK: </a:t>
            </a:r>
            <a:r>
              <a:rPr lang="ar" sz="1200">
                <a:solidFill>
                  <a:schemeClr val="dk1"/>
                </a:solidFill>
                <a:latin typeface="Mada"/>
                <a:ea typeface="Mada"/>
                <a:cs typeface="Mada"/>
                <a:sym typeface="Mada"/>
              </a:rPr>
              <a:t>very high, usual is 100 X ULN </a:t>
            </a:r>
            <a:r>
              <a:rPr b="1" lang="ar" sz="1200">
                <a:solidFill>
                  <a:srgbClr val="134186"/>
                </a:solidFill>
                <a:latin typeface="Mada"/>
                <a:ea typeface="Mada"/>
                <a:cs typeface="Mada"/>
                <a:sym typeface="Mada"/>
              </a:rPr>
              <a:t>(Initial test)</a:t>
            </a:r>
            <a:endParaRPr b="1" sz="1200">
              <a:solidFill>
                <a:srgbClr val="134186"/>
              </a:solidFill>
              <a:latin typeface="Mada"/>
              <a:ea typeface="Mada"/>
              <a:cs typeface="Mada"/>
              <a:sym typeface="Mada"/>
            </a:endParaRPr>
          </a:p>
          <a:p>
            <a:pPr indent="-162599" lvl="0" marL="208799" rtl="0" algn="l">
              <a:spcBef>
                <a:spcPts val="0"/>
              </a:spcBef>
              <a:spcAft>
                <a:spcPts val="0"/>
              </a:spcAft>
              <a:buClr>
                <a:schemeClr val="dk1"/>
              </a:buClr>
              <a:buSzPts val="1200"/>
              <a:buFont typeface="Cabin"/>
              <a:buChar char="●"/>
            </a:pPr>
            <a:r>
              <a:rPr b="1" lang="ar" sz="1200">
                <a:solidFill>
                  <a:schemeClr val="dk1"/>
                </a:solidFill>
                <a:latin typeface="Mada"/>
                <a:ea typeface="Mada"/>
                <a:cs typeface="Mada"/>
                <a:sym typeface="Mada"/>
              </a:rPr>
              <a:t>Muscle biopsy: </a:t>
            </a:r>
            <a:r>
              <a:rPr lang="ar" sz="1200">
                <a:solidFill>
                  <a:srgbClr val="1C4588"/>
                </a:solidFill>
                <a:latin typeface="Mada"/>
                <a:ea typeface="Mada"/>
                <a:cs typeface="Mada"/>
                <a:sym typeface="Mada"/>
              </a:rPr>
              <a:t>variation in muscle fibre size, necrosis, regeneration and replacement by fat. on immunochemical staining, </a:t>
            </a:r>
            <a:r>
              <a:rPr b="1" lang="ar" sz="1200">
                <a:solidFill>
                  <a:srgbClr val="CC0000"/>
                </a:solidFill>
                <a:latin typeface="Mada"/>
                <a:ea typeface="Mada"/>
                <a:cs typeface="Mada"/>
                <a:sym typeface="Mada"/>
              </a:rPr>
              <a:t>absent dystrophin staining</a:t>
            </a:r>
            <a:r>
              <a:rPr lang="ar" sz="1200">
                <a:solidFill>
                  <a:srgbClr val="1C4588"/>
                </a:solidFill>
                <a:latin typeface="Mada"/>
                <a:ea typeface="Mada"/>
                <a:cs typeface="Mada"/>
                <a:sym typeface="Mada"/>
              </a:rPr>
              <a:t>.</a:t>
            </a:r>
            <a:r>
              <a:rPr lang="ar" sz="1200">
                <a:solidFill>
                  <a:schemeClr val="dk1"/>
                </a:solidFill>
                <a:latin typeface="Mada"/>
                <a:ea typeface="Mada"/>
                <a:cs typeface="Mada"/>
                <a:sym typeface="Mada"/>
              </a:rPr>
              <a:t> </a:t>
            </a:r>
            <a:endParaRPr sz="1200">
              <a:solidFill>
                <a:srgbClr val="CC0000"/>
              </a:solidFill>
              <a:latin typeface="Mada"/>
              <a:ea typeface="Mada"/>
              <a:cs typeface="Mada"/>
              <a:sym typeface="Mada"/>
            </a:endParaRPr>
          </a:p>
          <a:p>
            <a:pPr indent="-162599" lvl="0" marL="208799" rtl="0" algn="l">
              <a:spcBef>
                <a:spcPts val="0"/>
              </a:spcBef>
              <a:spcAft>
                <a:spcPts val="0"/>
              </a:spcAft>
              <a:buClr>
                <a:srgbClr val="CC0000"/>
              </a:buClr>
              <a:buSzPts val="1200"/>
              <a:buFont typeface="Cabin"/>
              <a:buChar char="●"/>
            </a:pPr>
            <a:r>
              <a:rPr b="1" lang="ar" sz="1200">
                <a:solidFill>
                  <a:schemeClr val="dk1"/>
                </a:solidFill>
                <a:latin typeface="Mada"/>
                <a:ea typeface="Mada"/>
                <a:cs typeface="Mada"/>
                <a:sym typeface="Mada"/>
              </a:rPr>
              <a:t>Genetic testing</a:t>
            </a:r>
            <a:r>
              <a:rPr lang="ar" sz="1200">
                <a:solidFill>
                  <a:schemeClr val="dk1"/>
                </a:solidFill>
                <a:latin typeface="Mada"/>
                <a:ea typeface="Mada"/>
                <a:cs typeface="Mada"/>
                <a:sym typeface="Mada"/>
              </a:rPr>
              <a:t> is </a:t>
            </a:r>
            <a:r>
              <a:rPr b="1" lang="ar" sz="1200">
                <a:solidFill>
                  <a:srgbClr val="CC0000"/>
                </a:solidFill>
                <a:latin typeface="Mada"/>
                <a:ea typeface="Mada"/>
                <a:cs typeface="Mada"/>
                <a:sym typeface="Mada"/>
              </a:rPr>
              <a:t>gold standard</a:t>
            </a:r>
            <a:r>
              <a:rPr lang="ar" sz="1200">
                <a:solidFill>
                  <a:schemeClr val="dk1"/>
                </a:solidFill>
                <a:latin typeface="Mada"/>
                <a:ea typeface="Mada"/>
                <a:cs typeface="Mada"/>
                <a:sym typeface="Mada"/>
              </a:rPr>
              <a:t>: </a:t>
            </a:r>
            <a:r>
              <a:rPr lang="ar" sz="1200">
                <a:solidFill>
                  <a:srgbClr val="1C4588"/>
                </a:solidFill>
                <a:latin typeface="Mada"/>
                <a:ea typeface="Mada"/>
                <a:cs typeface="Mada"/>
                <a:sym typeface="Mada"/>
              </a:rPr>
              <a:t>D</a:t>
            </a:r>
            <a:r>
              <a:rPr lang="ar" sz="1200">
                <a:solidFill>
                  <a:srgbClr val="1C4588"/>
                </a:solidFill>
                <a:latin typeface="Mada"/>
                <a:ea typeface="Mada"/>
                <a:cs typeface="Mada"/>
                <a:sym typeface="Mada"/>
              </a:rPr>
              <a:t>etect dystrophin gene mutation</a:t>
            </a:r>
            <a:endParaRPr sz="1200">
              <a:solidFill>
                <a:srgbClr val="1C4588"/>
              </a:solidFill>
              <a:latin typeface="Mada"/>
              <a:ea typeface="Mada"/>
              <a:cs typeface="Mada"/>
              <a:sym typeface="Mada"/>
            </a:endParaRPr>
          </a:p>
        </p:txBody>
      </p:sp>
      <p:pic>
        <p:nvPicPr>
          <p:cNvPr id="697" name="Google Shape;697;p61"/>
          <p:cNvPicPr preferRelativeResize="0"/>
          <p:nvPr/>
        </p:nvPicPr>
        <p:blipFill>
          <a:blip r:embed="rId3">
            <a:alphaModFix/>
          </a:blip>
          <a:stretch>
            <a:fillRect/>
          </a:stretch>
        </p:blipFill>
        <p:spPr>
          <a:xfrm>
            <a:off x="363050" y="1692925"/>
            <a:ext cx="453600" cy="453600"/>
          </a:xfrm>
          <a:prstGeom prst="rect">
            <a:avLst/>
          </a:prstGeom>
          <a:noFill/>
          <a:ln>
            <a:noFill/>
          </a:ln>
        </p:spPr>
      </p:pic>
      <p:sp>
        <p:nvSpPr>
          <p:cNvPr id="698" name="Google Shape;698;p61"/>
          <p:cNvSpPr/>
          <p:nvPr/>
        </p:nvSpPr>
        <p:spPr>
          <a:xfrm>
            <a:off x="881500" y="3133075"/>
            <a:ext cx="6343200" cy="17202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latin typeface="Mada"/>
              <a:ea typeface="Mada"/>
              <a:cs typeface="Mada"/>
              <a:sym typeface="Mada"/>
            </a:endParaRPr>
          </a:p>
        </p:txBody>
      </p:sp>
      <p:sp>
        <p:nvSpPr>
          <p:cNvPr id="699" name="Google Shape;699;p61"/>
          <p:cNvSpPr/>
          <p:nvPr/>
        </p:nvSpPr>
        <p:spPr>
          <a:xfrm>
            <a:off x="318500" y="3133075"/>
            <a:ext cx="542700" cy="621000"/>
          </a:xfrm>
          <a:prstGeom prst="rect">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700">
              <a:solidFill>
                <a:srgbClr val="FFFFFF"/>
              </a:solidFill>
              <a:latin typeface="Mada"/>
              <a:ea typeface="Mada"/>
              <a:cs typeface="Mada"/>
              <a:sym typeface="Mada"/>
            </a:endParaRPr>
          </a:p>
        </p:txBody>
      </p:sp>
      <p:sp>
        <p:nvSpPr>
          <p:cNvPr id="700" name="Google Shape;700;p61"/>
          <p:cNvSpPr/>
          <p:nvPr/>
        </p:nvSpPr>
        <p:spPr>
          <a:xfrm>
            <a:off x="881500" y="3135125"/>
            <a:ext cx="6428100" cy="8082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ar">
                <a:solidFill>
                  <a:schemeClr val="accent1"/>
                </a:solidFill>
                <a:highlight>
                  <a:schemeClr val="accent3"/>
                </a:highlight>
                <a:latin typeface="Mada"/>
                <a:ea typeface="Mada"/>
                <a:cs typeface="Mada"/>
                <a:sym typeface="Mada"/>
              </a:rPr>
              <a:t>Management</a:t>
            </a:r>
            <a:r>
              <a:rPr b="1" lang="ar">
                <a:solidFill>
                  <a:schemeClr val="accent1"/>
                </a:solidFill>
                <a:highlight>
                  <a:schemeClr val="accent3"/>
                </a:highlight>
                <a:latin typeface="Mada"/>
                <a:ea typeface="Mada"/>
                <a:cs typeface="Mada"/>
                <a:sym typeface="Mada"/>
              </a:rPr>
              <a:t>:</a:t>
            </a:r>
            <a:r>
              <a:rPr b="1" lang="ar">
                <a:solidFill>
                  <a:schemeClr val="accent1"/>
                </a:solidFill>
                <a:latin typeface="Mada"/>
                <a:ea typeface="Mada"/>
                <a:cs typeface="Mada"/>
                <a:sym typeface="Mada"/>
              </a:rPr>
              <a:t> </a:t>
            </a:r>
            <a:r>
              <a:rPr b="1" lang="ar">
                <a:solidFill>
                  <a:srgbClr val="CC0000"/>
                </a:solidFill>
                <a:latin typeface="Mada"/>
                <a:ea typeface="Mada"/>
                <a:cs typeface="Mada"/>
                <a:sym typeface="Mada"/>
              </a:rPr>
              <a:t>Glucocorticoids !</a:t>
            </a:r>
            <a:endParaRPr b="1">
              <a:solidFill>
                <a:srgbClr val="CC0000"/>
              </a:solidFill>
              <a:latin typeface="Mada"/>
              <a:ea typeface="Mada"/>
              <a:cs typeface="Mada"/>
              <a:sym typeface="Mada"/>
            </a:endParaRPr>
          </a:p>
          <a:p>
            <a:pPr indent="0" lvl="0" marL="0" rtl="0" algn="just">
              <a:spcBef>
                <a:spcPts val="0"/>
              </a:spcBef>
              <a:spcAft>
                <a:spcPts val="0"/>
              </a:spcAft>
              <a:buNone/>
            </a:pPr>
            <a:r>
              <a:t/>
            </a:r>
            <a:endParaRPr sz="300">
              <a:latin typeface="Mada"/>
              <a:ea typeface="Mada"/>
              <a:cs typeface="Mada"/>
              <a:sym typeface="Mada"/>
            </a:endParaRPr>
          </a:p>
          <a:p>
            <a:pPr indent="-304800" lvl="0" marL="457200" rtl="0" algn="just">
              <a:spcBef>
                <a:spcPts val="0"/>
              </a:spcBef>
              <a:spcAft>
                <a:spcPts val="0"/>
              </a:spcAft>
              <a:buClr>
                <a:srgbClr val="6AA84F"/>
              </a:buClr>
              <a:buSzPts val="1200"/>
              <a:buFont typeface="Mada"/>
              <a:buAutoNum type="arabicPeriod"/>
            </a:pPr>
            <a:r>
              <a:rPr lang="ar" sz="1200">
                <a:solidFill>
                  <a:srgbClr val="6AA84F"/>
                </a:solidFill>
                <a:latin typeface="Mada"/>
                <a:ea typeface="Mada"/>
                <a:cs typeface="Mada"/>
                <a:sym typeface="Mada"/>
              </a:rPr>
              <a:t>Steroids slow the progression of the disease.</a:t>
            </a:r>
            <a:endParaRPr sz="1200">
              <a:solidFill>
                <a:srgbClr val="6AA84F"/>
              </a:solidFill>
              <a:latin typeface="Mada"/>
              <a:ea typeface="Mada"/>
              <a:cs typeface="Mada"/>
              <a:sym typeface="Mada"/>
            </a:endParaRPr>
          </a:p>
          <a:p>
            <a:pPr indent="-304800" lvl="0" marL="457200" rtl="0" algn="just">
              <a:spcBef>
                <a:spcPts val="0"/>
              </a:spcBef>
              <a:spcAft>
                <a:spcPts val="0"/>
              </a:spcAft>
              <a:buClr>
                <a:srgbClr val="6AA84F"/>
              </a:buClr>
              <a:buSzPts val="1200"/>
              <a:buFont typeface="Mada"/>
              <a:buAutoNum type="arabicPeriod"/>
            </a:pPr>
            <a:r>
              <a:rPr lang="ar" sz="1200">
                <a:solidFill>
                  <a:srgbClr val="6AA84F"/>
                </a:solidFill>
                <a:latin typeface="Mada"/>
                <a:ea typeface="Mada"/>
                <a:cs typeface="Mada"/>
                <a:sym typeface="Mada"/>
              </a:rPr>
              <a:t>Patient usually die at the age of 15 but they can live up to the age of 30 years with steroids.</a:t>
            </a:r>
            <a:endParaRPr sz="1200">
              <a:solidFill>
                <a:srgbClr val="6AA84F"/>
              </a:solidFill>
              <a:latin typeface="Mada"/>
              <a:ea typeface="Mada"/>
              <a:cs typeface="Mada"/>
              <a:sym typeface="Mada"/>
            </a:endParaRPr>
          </a:p>
          <a:p>
            <a:pPr indent="-304800" lvl="0" marL="457200" rtl="0" algn="just">
              <a:spcBef>
                <a:spcPts val="0"/>
              </a:spcBef>
              <a:spcAft>
                <a:spcPts val="0"/>
              </a:spcAft>
              <a:buSzPts val="1200"/>
              <a:buFont typeface="Mada"/>
              <a:buAutoNum type="arabicPeriod"/>
            </a:pPr>
            <a:r>
              <a:rPr lang="ar" sz="1200">
                <a:latin typeface="Mada"/>
                <a:ea typeface="Mada"/>
                <a:cs typeface="Mada"/>
                <a:sym typeface="Mada"/>
              </a:rPr>
              <a:t>Stabilizes sarcolemma </a:t>
            </a:r>
            <a:endParaRPr sz="1200">
              <a:latin typeface="Mada"/>
              <a:ea typeface="Mada"/>
              <a:cs typeface="Mada"/>
              <a:sym typeface="Mada"/>
            </a:endParaRPr>
          </a:p>
          <a:p>
            <a:pPr indent="-304800" lvl="0" marL="457200" rtl="0" algn="just">
              <a:spcBef>
                <a:spcPts val="0"/>
              </a:spcBef>
              <a:spcAft>
                <a:spcPts val="0"/>
              </a:spcAft>
              <a:buSzPts val="1200"/>
              <a:buFont typeface="Mada"/>
              <a:buAutoNum type="arabicPeriod"/>
            </a:pPr>
            <a:r>
              <a:rPr lang="ar" sz="1200">
                <a:latin typeface="Mada"/>
                <a:ea typeface="Mada"/>
                <a:cs typeface="Mada"/>
                <a:sym typeface="Mada"/>
              </a:rPr>
              <a:t>Increases strength, muscle, and pulmonary functions</a:t>
            </a:r>
            <a:endParaRPr sz="1200">
              <a:latin typeface="Mada"/>
              <a:ea typeface="Mada"/>
              <a:cs typeface="Mada"/>
              <a:sym typeface="Mada"/>
            </a:endParaRPr>
          </a:p>
          <a:p>
            <a:pPr indent="-304800" lvl="0" marL="457200" rtl="0" algn="just">
              <a:spcBef>
                <a:spcPts val="0"/>
              </a:spcBef>
              <a:spcAft>
                <a:spcPts val="0"/>
              </a:spcAft>
              <a:buSzPts val="1200"/>
              <a:buFont typeface="Mada"/>
              <a:buAutoNum type="arabicPeriod"/>
            </a:pPr>
            <a:r>
              <a:rPr lang="ar" sz="1200">
                <a:latin typeface="Mada"/>
                <a:ea typeface="Mada"/>
                <a:cs typeface="Mada"/>
                <a:sym typeface="Mada"/>
              </a:rPr>
              <a:t>Anabolic action in contrast to its catabolic action on normal skeletal muscle in unaffected people.</a:t>
            </a:r>
            <a:endParaRPr sz="1200">
              <a:latin typeface="Mada"/>
              <a:ea typeface="Mada"/>
              <a:cs typeface="Mada"/>
              <a:sym typeface="Mada"/>
            </a:endParaRPr>
          </a:p>
          <a:p>
            <a:pPr indent="-304800" lvl="0" marL="457200" rtl="0" algn="just">
              <a:spcBef>
                <a:spcPts val="0"/>
              </a:spcBef>
              <a:spcAft>
                <a:spcPts val="0"/>
              </a:spcAft>
              <a:buSzPts val="1200"/>
              <a:buFont typeface="Mada"/>
              <a:buAutoNum type="arabicPeriod"/>
            </a:pPr>
            <a:r>
              <a:rPr b="1" lang="ar" sz="1200">
                <a:latin typeface="Mada"/>
                <a:ea typeface="Mada"/>
                <a:cs typeface="Mada"/>
                <a:sym typeface="Mada"/>
              </a:rPr>
              <a:t>Reduces cardiomyopathy and lowers mortality</a:t>
            </a:r>
            <a:endParaRPr b="1" sz="1200">
              <a:latin typeface="Mada"/>
              <a:ea typeface="Mada"/>
              <a:cs typeface="Mada"/>
              <a:sym typeface="Mada"/>
            </a:endParaRPr>
          </a:p>
        </p:txBody>
      </p:sp>
      <p:sp>
        <p:nvSpPr>
          <p:cNvPr id="701" name="Google Shape;701;p61"/>
          <p:cNvSpPr/>
          <p:nvPr/>
        </p:nvSpPr>
        <p:spPr>
          <a:xfrm>
            <a:off x="881500" y="5087650"/>
            <a:ext cx="6343200" cy="14502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latin typeface="Mada"/>
              <a:ea typeface="Mada"/>
              <a:cs typeface="Mada"/>
              <a:sym typeface="Mada"/>
            </a:endParaRPr>
          </a:p>
        </p:txBody>
      </p:sp>
      <p:sp>
        <p:nvSpPr>
          <p:cNvPr id="702" name="Google Shape;702;p61"/>
          <p:cNvSpPr/>
          <p:nvPr/>
        </p:nvSpPr>
        <p:spPr>
          <a:xfrm>
            <a:off x="318500" y="5087650"/>
            <a:ext cx="542700" cy="621000"/>
          </a:xfrm>
          <a:prstGeom prst="rect">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700">
              <a:solidFill>
                <a:srgbClr val="FFFFFF"/>
              </a:solidFill>
              <a:latin typeface="Mada"/>
              <a:ea typeface="Mada"/>
              <a:cs typeface="Mada"/>
              <a:sym typeface="Mada"/>
            </a:endParaRPr>
          </a:p>
        </p:txBody>
      </p:sp>
      <p:sp>
        <p:nvSpPr>
          <p:cNvPr id="703" name="Google Shape;703;p61"/>
          <p:cNvSpPr/>
          <p:nvPr/>
        </p:nvSpPr>
        <p:spPr>
          <a:xfrm>
            <a:off x="881500" y="5089700"/>
            <a:ext cx="6493500" cy="10761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ar">
                <a:solidFill>
                  <a:schemeClr val="accent1"/>
                </a:solidFill>
                <a:highlight>
                  <a:schemeClr val="accent3"/>
                </a:highlight>
                <a:latin typeface="Mada"/>
                <a:ea typeface="Mada"/>
                <a:cs typeface="Mada"/>
                <a:sym typeface="Mada"/>
              </a:rPr>
              <a:t>Other Managemen</a:t>
            </a:r>
            <a:r>
              <a:rPr b="1" lang="ar">
                <a:solidFill>
                  <a:schemeClr val="accent1"/>
                </a:solidFill>
                <a:highlight>
                  <a:schemeClr val="accent3"/>
                </a:highlight>
                <a:latin typeface="Mada"/>
                <a:ea typeface="Mada"/>
                <a:cs typeface="Mada"/>
                <a:sym typeface="Mada"/>
              </a:rPr>
              <a:t>t:</a:t>
            </a:r>
            <a:endParaRPr b="1">
              <a:solidFill>
                <a:srgbClr val="CC0000"/>
              </a:solidFill>
              <a:latin typeface="Mada"/>
              <a:ea typeface="Mada"/>
              <a:cs typeface="Mada"/>
              <a:sym typeface="Mada"/>
            </a:endParaRPr>
          </a:p>
          <a:p>
            <a:pPr indent="0" lvl="0" marL="0" rtl="0" algn="l">
              <a:spcBef>
                <a:spcPts val="0"/>
              </a:spcBef>
              <a:spcAft>
                <a:spcPts val="0"/>
              </a:spcAft>
              <a:buNone/>
            </a:pPr>
            <a:r>
              <a:t/>
            </a:r>
            <a:endParaRPr sz="3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AutoNum type="arabicPeriod"/>
            </a:pPr>
            <a:r>
              <a:rPr lang="ar" sz="1200">
                <a:solidFill>
                  <a:schemeClr val="dk1"/>
                </a:solidFill>
                <a:latin typeface="Cabin"/>
                <a:ea typeface="Cabin"/>
                <a:cs typeface="Cabin"/>
                <a:sym typeface="Cabin"/>
              </a:rPr>
              <a:t>Screening and treatment of cardiac, respiratory, gastrointestinal, and orthopedic complications. </a:t>
            </a:r>
            <a:endParaRPr sz="12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AutoNum type="arabicPeriod"/>
            </a:pPr>
            <a:r>
              <a:rPr lang="ar" sz="1200">
                <a:solidFill>
                  <a:schemeClr val="dk1"/>
                </a:solidFill>
                <a:latin typeface="Cabin"/>
                <a:ea typeface="Cabin"/>
                <a:cs typeface="Cabin"/>
                <a:sym typeface="Cabin"/>
              </a:rPr>
              <a:t>Screening for osteoporosis</a:t>
            </a:r>
            <a:endParaRPr sz="12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AutoNum type="arabicPeriod"/>
            </a:pPr>
            <a:r>
              <a:rPr lang="ar" sz="1200">
                <a:solidFill>
                  <a:schemeClr val="dk1"/>
                </a:solidFill>
                <a:latin typeface="Cabin"/>
                <a:ea typeface="Cabin"/>
                <a:cs typeface="Cabin"/>
                <a:sym typeface="Cabin"/>
              </a:rPr>
              <a:t>Physical therapy, occupational therapy and bracing </a:t>
            </a:r>
            <a:endParaRPr sz="12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AutoNum type="arabicPeriod"/>
            </a:pPr>
            <a:r>
              <a:rPr lang="ar" sz="1200">
                <a:solidFill>
                  <a:schemeClr val="dk1"/>
                </a:solidFill>
                <a:latin typeface="Cabin"/>
                <a:ea typeface="Cabin"/>
                <a:cs typeface="Cabin"/>
                <a:sym typeface="Cabin"/>
              </a:rPr>
              <a:t>Avoidance of anesthesia and sedation if possible</a:t>
            </a:r>
            <a:endParaRPr sz="1200">
              <a:latin typeface="Mada"/>
              <a:ea typeface="Mada"/>
              <a:cs typeface="Mada"/>
              <a:sym typeface="Mada"/>
            </a:endParaRPr>
          </a:p>
          <a:p>
            <a:pPr indent="0" lvl="0" marL="0" rtl="0" algn="just">
              <a:spcBef>
                <a:spcPts val="0"/>
              </a:spcBef>
              <a:spcAft>
                <a:spcPts val="0"/>
              </a:spcAft>
              <a:buNone/>
            </a:pPr>
            <a:r>
              <a:t/>
            </a:r>
            <a:endParaRPr sz="1200">
              <a:latin typeface="Mada"/>
              <a:ea typeface="Mada"/>
              <a:cs typeface="Mada"/>
              <a:sym typeface="Mada"/>
            </a:endParaRPr>
          </a:p>
        </p:txBody>
      </p:sp>
      <p:pic>
        <p:nvPicPr>
          <p:cNvPr id="704" name="Google Shape;704;p61"/>
          <p:cNvPicPr preferRelativeResize="0"/>
          <p:nvPr/>
        </p:nvPicPr>
        <p:blipFill>
          <a:blip r:embed="rId4">
            <a:alphaModFix/>
          </a:blip>
          <a:stretch>
            <a:fillRect/>
          </a:stretch>
        </p:blipFill>
        <p:spPr>
          <a:xfrm>
            <a:off x="347437" y="3201162"/>
            <a:ext cx="484825" cy="484825"/>
          </a:xfrm>
          <a:prstGeom prst="rect">
            <a:avLst/>
          </a:prstGeom>
          <a:noFill/>
          <a:ln>
            <a:noFill/>
          </a:ln>
        </p:spPr>
      </p:pic>
      <p:pic>
        <p:nvPicPr>
          <p:cNvPr id="705" name="Google Shape;705;p61"/>
          <p:cNvPicPr preferRelativeResize="0"/>
          <p:nvPr/>
        </p:nvPicPr>
        <p:blipFill>
          <a:blip r:embed="rId5">
            <a:alphaModFix/>
          </a:blip>
          <a:stretch>
            <a:fillRect/>
          </a:stretch>
        </p:blipFill>
        <p:spPr>
          <a:xfrm>
            <a:off x="363050" y="5171362"/>
            <a:ext cx="453600" cy="453577"/>
          </a:xfrm>
          <a:prstGeom prst="rect">
            <a:avLst/>
          </a:prstGeom>
          <a:noFill/>
          <a:ln>
            <a:noFill/>
          </a:ln>
        </p:spPr>
      </p:pic>
      <p:sp>
        <p:nvSpPr>
          <p:cNvPr id="706" name="Google Shape;706;p61"/>
          <p:cNvSpPr txBox="1"/>
          <p:nvPr/>
        </p:nvSpPr>
        <p:spPr>
          <a:xfrm>
            <a:off x="171300" y="6772250"/>
            <a:ext cx="7560000" cy="450600"/>
          </a:xfrm>
          <a:prstGeom prst="rect">
            <a:avLst/>
          </a:prstGeom>
          <a:noFill/>
          <a:ln>
            <a:noFill/>
          </a:ln>
        </p:spPr>
        <p:txBody>
          <a:bodyPr anchorCtr="0" anchor="t" bIns="91425" lIns="91425" spcFirstLastPara="1" rIns="91425" wrap="square" tIns="91425">
            <a:noAutofit/>
          </a:bodyPr>
          <a:lstStyle/>
          <a:p>
            <a:pPr indent="-368300" lvl="0" marL="457200" marR="0" rtl="0" algn="l">
              <a:lnSpc>
                <a:spcPct val="100000"/>
              </a:lnSpc>
              <a:spcBef>
                <a:spcPts val="0"/>
              </a:spcBef>
              <a:spcAft>
                <a:spcPts val="0"/>
              </a:spcAft>
              <a:buSzPts val="2200"/>
              <a:buFont typeface="Mada"/>
              <a:buChar char="◄"/>
            </a:pPr>
            <a:r>
              <a:rPr b="1" lang="ar" sz="2200">
                <a:highlight>
                  <a:schemeClr val="accent5"/>
                </a:highlight>
                <a:latin typeface="Mada"/>
                <a:ea typeface="Mada"/>
                <a:cs typeface="Mada"/>
                <a:sym typeface="Mada"/>
              </a:rPr>
              <a:t>BECKER Muscular Dystrophy (BMD) </a:t>
            </a:r>
            <a:endParaRPr b="1" sz="2200">
              <a:highlight>
                <a:schemeClr val="accent5"/>
              </a:highlight>
              <a:latin typeface="Mada"/>
              <a:ea typeface="Mada"/>
              <a:cs typeface="Mada"/>
              <a:sym typeface="Mada"/>
            </a:endParaRPr>
          </a:p>
        </p:txBody>
      </p:sp>
      <p:sp>
        <p:nvSpPr>
          <p:cNvPr id="707" name="Google Shape;707;p61"/>
          <p:cNvSpPr txBox="1"/>
          <p:nvPr/>
        </p:nvSpPr>
        <p:spPr>
          <a:xfrm>
            <a:off x="3980875" y="7457800"/>
            <a:ext cx="3752100" cy="351900"/>
          </a:xfrm>
          <a:prstGeom prst="rect">
            <a:avLst/>
          </a:prstGeom>
          <a:noFill/>
          <a:ln>
            <a:noFill/>
          </a:ln>
        </p:spPr>
        <p:txBody>
          <a:bodyPr anchorCtr="0" anchor="ctr" bIns="91675" lIns="91675" spcFirstLastPara="1" rIns="91675" wrap="square" tIns="91675">
            <a:noAutofit/>
          </a:bodyPr>
          <a:lstStyle/>
          <a:p>
            <a:pPr indent="-336550" lvl="0" marL="457200" rtl="0" algn="l">
              <a:spcBef>
                <a:spcPts val="0"/>
              </a:spcBef>
              <a:spcAft>
                <a:spcPts val="0"/>
              </a:spcAft>
              <a:buSzPts val="1700"/>
              <a:buFont typeface="Exo"/>
              <a:buChar char="❖"/>
            </a:pPr>
            <a:r>
              <a:rPr b="1" lang="ar" sz="1700">
                <a:latin typeface="Exo"/>
                <a:ea typeface="Exo"/>
                <a:cs typeface="Exo"/>
                <a:sym typeface="Exo"/>
              </a:rPr>
              <a:t>Investigations:</a:t>
            </a:r>
            <a:endParaRPr b="1" sz="1700">
              <a:latin typeface="Exo"/>
              <a:ea typeface="Exo"/>
              <a:cs typeface="Exo"/>
              <a:sym typeface="Exo"/>
            </a:endParaRPr>
          </a:p>
        </p:txBody>
      </p:sp>
      <p:sp>
        <p:nvSpPr>
          <p:cNvPr id="708" name="Google Shape;708;p61"/>
          <p:cNvSpPr txBox="1"/>
          <p:nvPr/>
        </p:nvSpPr>
        <p:spPr>
          <a:xfrm>
            <a:off x="3932400" y="7737550"/>
            <a:ext cx="3523500" cy="9696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Cabin"/>
              <a:buChar char="●"/>
            </a:pPr>
            <a:r>
              <a:rPr b="1" lang="ar" sz="1200">
                <a:solidFill>
                  <a:schemeClr val="dk1"/>
                </a:solidFill>
                <a:latin typeface="Cabin"/>
                <a:ea typeface="Cabin"/>
                <a:cs typeface="Cabin"/>
                <a:sym typeface="Cabin"/>
              </a:rPr>
              <a:t>High</a:t>
            </a:r>
            <a:r>
              <a:rPr b="1" lang="ar" sz="1200">
                <a:solidFill>
                  <a:schemeClr val="dk1"/>
                </a:solidFill>
                <a:latin typeface="Cabin"/>
                <a:ea typeface="Cabin"/>
                <a:cs typeface="Cabin"/>
                <a:sym typeface="Cabin"/>
              </a:rPr>
              <a:t> CK:</a:t>
            </a:r>
            <a:r>
              <a:rPr lang="ar" sz="1200">
                <a:solidFill>
                  <a:schemeClr val="dk1"/>
                </a:solidFill>
                <a:latin typeface="Cabin"/>
                <a:ea typeface="Cabin"/>
                <a:cs typeface="Cabin"/>
                <a:sym typeface="Cabin"/>
              </a:rPr>
              <a:t> 2000 to 20,000</a:t>
            </a:r>
            <a:endParaRPr sz="12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b="1" lang="ar" sz="1200">
                <a:solidFill>
                  <a:schemeClr val="dk1"/>
                </a:solidFill>
                <a:latin typeface="Cabin"/>
                <a:ea typeface="Cabin"/>
                <a:cs typeface="Cabin"/>
                <a:sym typeface="Cabin"/>
              </a:rPr>
              <a:t>Muscle biopsy:</a:t>
            </a:r>
            <a:r>
              <a:rPr lang="ar" sz="1200">
                <a:solidFill>
                  <a:schemeClr val="dk1"/>
                </a:solidFill>
                <a:latin typeface="Cabin"/>
                <a:ea typeface="Cabin"/>
                <a:cs typeface="Cabin"/>
                <a:sym typeface="Cabin"/>
              </a:rPr>
              <a:t> decreased staining patterns rather than complete absence of dystrophin (</a:t>
            </a:r>
            <a:r>
              <a:rPr b="1" lang="ar" sz="1200">
                <a:solidFill>
                  <a:schemeClr val="dk1"/>
                </a:solidFill>
                <a:latin typeface="Cabin"/>
                <a:ea typeface="Cabin"/>
                <a:cs typeface="Cabin"/>
                <a:sym typeface="Cabin"/>
              </a:rPr>
              <a:t> </a:t>
            </a:r>
            <a:r>
              <a:rPr b="1" lang="ar" sz="1200">
                <a:solidFill>
                  <a:srgbClr val="CC0000"/>
                </a:solidFill>
                <a:latin typeface="Cabin"/>
                <a:ea typeface="Cabin"/>
                <a:cs typeface="Cabin"/>
                <a:sym typeface="Cabin"/>
              </a:rPr>
              <a:t>Partial loss</a:t>
            </a:r>
            <a:r>
              <a:rPr lang="ar" sz="1200">
                <a:solidFill>
                  <a:srgbClr val="CC0000"/>
                </a:solidFill>
                <a:latin typeface="Cabin"/>
                <a:ea typeface="Cabin"/>
                <a:cs typeface="Cabin"/>
                <a:sym typeface="Cabin"/>
              </a:rPr>
              <a:t> of dystrophin staining</a:t>
            </a:r>
            <a:r>
              <a:rPr lang="ar" sz="1200">
                <a:solidFill>
                  <a:schemeClr val="dk1"/>
                </a:solidFill>
                <a:latin typeface="Cabin"/>
                <a:ea typeface="Cabin"/>
                <a:cs typeface="Cabin"/>
                <a:sym typeface="Cabin"/>
              </a:rPr>
              <a:t> )</a:t>
            </a:r>
            <a:endParaRPr sz="12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b="1" lang="ar" sz="1200">
                <a:solidFill>
                  <a:schemeClr val="dk1"/>
                </a:solidFill>
                <a:latin typeface="Cabin"/>
                <a:ea typeface="Cabin"/>
                <a:cs typeface="Cabin"/>
                <a:sym typeface="Cabin"/>
              </a:rPr>
              <a:t>Genetic testing</a:t>
            </a:r>
            <a:r>
              <a:rPr lang="ar" sz="1200">
                <a:solidFill>
                  <a:schemeClr val="dk1"/>
                </a:solidFill>
                <a:latin typeface="Cabin"/>
                <a:ea typeface="Cabin"/>
                <a:cs typeface="Cabin"/>
                <a:sym typeface="Cabin"/>
              </a:rPr>
              <a:t> </a:t>
            </a:r>
            <a:r>
              <a:rPr lang="ar" sz="1200">
                <a:solidFill>
                  <a:srgbClr val="6AA84F"/>
                </a:solidFill>
                <a:latin typeface="Cabin"/>
                <a:ea typeface="Cabin"/>
                <a:cs typeface="Cabin"/>
                <a:sym typeface="Cabin"/>
              </a:rPr>
              <a:t>is gold standard.</a:t>
            </a:r>
            <a:r>
              <a:rPr b="1" lang="ar" sz="1200">
                <a:solidFill>
                  <a:srgbClr val="6AA84F"/>
                </a:solidFill>
                <a:latin typeface="Cabin"/>
                <a:ea typeface="Cabin"/>
                <a:cs typeface="Cabin"/>
                <a:sym typeface="Cabin"/>
              </a:rPr>
              <a:t> </a:t>
            </a:r>
            <a:endParaRPr b="1" sz="1200">
              <a:solidFill>
                <a:srgbClr val="6AA84F"/>
              </a:solidFill>
              <a:latin typeface="Cabin"/>
              <a:ea typeface="Cabin"/>
              <a:cs typeface="Cabin"/>
              <a:sym typeface="Cabin"/>
            </a:endParaRPr>
          </a:p>
        </p:txBody>
      </p:sp>
      <p:sp>
        <p:nvSpPr>
          <p:cNvPr id="709" name="Google Shape;709;p61"/>
          <p:cNvSpPr/>
          <p:nvPr/>
        </p:nvSpPr>
        <p:spPr>
          <a:xfrm>
            <a:off x="772102" y="7312175"/>
            <a:ext cx="3132000" cy="4506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rgbClr val="6AA84F"/>
                </a:solidFill>
                <a:latin typeface="Cabin"/>
                <a:ea typeface="Cabin"/>
                <a:cs typeface="Cabin"/>
                <a:sym typeface="Cabin"/>
              </a:rPr>
              <a:t>Midler form</a:t>
            </a:r>
            <a:r>
              <a:rPr lang="ar" sz="1200">
                <a:solidFill>
                  <a:schemeClr val="dk1"/>
                </a:solidFill>
                <a:latin typeface="Cabin"/>
                <a:ea typeface="Cabin"/>
                <a:cs typeface="Cabin"/>
                <a:sym typeface="Cabin"/>
              </a:rPr>
              <a:t>, Older age at onset, </a:t>
            </a:r>
            <a:r>
              <a:rPr lang="ar" sz="1200">
                <a:solidFill>
                  <a:schemeClr val="dk1"/>
                </a:solidFill>
                <a:latin typeface="Cabin"/>
                <a:ea typeface="Cabin"/>
                <a:cs typeface="Cabin"/>
                <a:sym typeface="Cabin"/>
              </a:rPr>
              <a:t>Muscle weakness starts from &gt; 7 yrs.</a:t>
            </a:r>
            <a:endParaRPr sz="800">
              <a:solidFill>
                <a:srgbClr val="6AA84F"/>
              </a:solidFill>
              <a:latin typeface="Cabin"/>
              <a:ea typeface="Cabin"/>
              <a:cs typeface="Cabin"/>
              <a:sym typeface="Cabin"/>
            </a:endParaRPr>
          </a:p>
        </p:txBody>
      </p:sp>
      <p:sp>
        <p:nvSpPr>
          <p:cNvPr id="710" name="Google Shape;710;p61"/>
          <p:cNvSpPr/>
          <p:nvPr/>
        </p:nvSpPr>
        <p:spPr>
          <a:xfrm>
            <a:off x="318500" y="7312475"/>
            <a:ext cx="453600" cy="450000"/>
          </a:xfrm>
          <a:prstGeom prst="rect">
            <a:avLst/>
          </a:prstGeom>
          <a:solidFill>
            <a:srgbClr val="C6ACB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700">
                <a:solidFill>
                  <a:srgbClr val="FFFFFF"/>
                </a:solidFill>
                <a:latin typeface="Mada"/>
                <a:ea typeface="Mada"/>
                <a:cs typeface="Mada"/>
                <a:sym typeface="Mada"/>
              </a:rPr>
              <a:t>01</a:t>
            </a:r>
            <a:endParaRPr b="1" sz="1700">
              <a:solidFill>
                <a:srgbClr val="FFFFFF"/>
              </a:solidFill>
              <a:latin typeface="Mada"/>
              <a:ea typeface="Mada"/>
              <a:cs typeface="Mada"/>
              <a:sym typeface="Mada"/>
            </a:endParaRPr>
          </a:p>
        </p:txBody>
      </p:sp>
      <p:sp>
        <p:nvSpPr>
          <p:cNvPr id="711" name="Google Shape;711;p61"/>
          <p:cNvSpPr/>
          <p:nvPr/>
        </p:nvSpPr>
        <p:spPr>
          <a:xfrm>
            <a:off x="772100" y="7807607"/>
            <a:ext cx="3132000" cy="6210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solidFill>
                  <a:schemeClr val="dk1"/>
                </a:solidFill>
                <a:latin typeface="Cabin"/>
                <a:ea typeface="Cabin"/>
                <a:cs typeface="Cabin"/>
                <a:sym typeface="Cabin"/>
              </a:rPr>
              <a:t>Proximal &gt; Distal</a:t>
            </a:r>
            <a:r>
              <a:rPr lang="ar" sz="1200">
                <a:solidFill>
                  <a:schemeClr val="dk1"/>
                </a:solidFill>
                <a:latin typeface="Cabin"/>
                <a:ea typeface="Cabin"/>
                <a:cs typeface="Cabin"/>
                <a:sym typeface="Cabin"/>
              </a:rPr>
              <a:t>; Symmetric; Legs &amp; Arms</a:t>
            </a:r>
            <a:r>
              <a:rPr b="1" lang="ar" sz="1200">
                <a:solidFill>
                  <a:schemeClr val="dk1"/>
                </a:solidFill>
                <a:latin typeface="Cabin"/>
                <a:ea typeface="Cabin"/>
                <a:cs typeface="Cabin"/>
                <a:sym typeface="Cabin"/>
              </a:rPr>
              <a:t>. </a:t>
            </a:r>
            <a:r>
              <a:rPr lang="ar" sz="1200">
                <a:solidFill>
                  <a:schemeClr val="dk1"/>
                </a:solidFill>
                <a:latin typeface="Cabin"/>
                <a:ea typeface="Cabin"/>
                <a:cs typeface="Cabin"/>
                <a:sym typeface="Cabin"/>
              </a:rPr>
              <a:t>Maybe especially prominent in quadriceps or hamstrings. </a:t>
            </a:r>
            <a:endParaRPr sz="1700">
              <a:latin typeface="Mada"/>
              <a:ea typeface="Mada"/>
              <a:cs typeface="Mada"/>
              <a:sym typeface="Mada"/>
            </a:endParaRPr>
          </a:p>
        </p:txBody>
      </p:sp>
      <p:sp>
        <p:nvSpPr>
          <p:cNvPr id="712" name="Google Shape;712;p61"/>
          <p:cNvSpPr/>
          <p:nvPr/>
        </p:nvSpPr>
        <p:spPr>
          <a:xfrm>
            <a:off x="318500" y="7807907"/>
            <a:ext cx="453600" cy="620400"/>
          </a:xfrm>
          <a:prstGeom prst="rect">
            <a:avLst/>
          </a:prstGeom>
          <a:solidFill>
            <a:srgbClr val="C6ACB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700">
                <a:solidFill>
                  <a:srgbClr val="FFFFFF"/>
                </a:solidFill>
                <a:latin typeface="Mada"/>
                <a:ea typeface="Mada"/>
                <a:cs typeface="Mada"/>
                <a:sym typeface="Mada"/>
              </a:rPr>
              <a:t>02</a:t>
            </a:r>
            <a:endParaRPr b="1" sz="1700">
              <a:solidFill>
                <a:srgbClr val="FFFFFF"/>
              </a:solidFill>
              <a:latin typeface="Mada"/>
              <a:ea typeface="Mada"/>
              <a:cs typeface="Mada"/>
              <a:sym typeface="Mada"/>
            </a:endParaRPr>
          </a:p>
        </p:txBody>
      </p:sp>
      <p:sp>
        <p:nvSpPr>
          <p:cNvPr id="713" name="Google Shape;713;p61"/>
          <p:cNvSpPr/>
          <p:nvPr/>
        </p:nvSpPr>
        <p:spPr>
          <a:xfrm>
            <a:off x="772100" y="8473437"/>
            <a:ext cx="3132000" cy="4848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Cabin"/>
                <a:ea typeface="Cabin"/>
                <a:cs typeface="Cabin"/>
                <a:sym typeface="Cabin"/>
              </a:rPr>
              <a:t>The severity &amp; onset age </a:t>
            </a:r>
            <a:r>
              <a:rPr b="1" lang="ar" sz="1200">
                <a:solidFill>
                  <a:schemeClr val="dk1"/>
                </a:solidFill>
                <a:latin typeface="Cabin"/>
                <a:ea typeface="Cabin"/>
                <a:cs typeface="Cabin"/>
                <a:sym typeface="Cabin"/>
              </a:rPr>
              <a:t>correlate with muscle dystrophin levels.</a:t>
            </a:r>
            <a:endParaRPr b="1" sz="1700">
              <a:latin typeface="Mada"/>
              <a:ea typeface="Mada"/>
              <a:cs typeface="Mada"/>
              <a:sym typeface="Mada"/>
            </a:endParaRPr>
          </a:p>
        </p:txBody>
      </p:sp>
      <p:sp>
        <p:nvSpPr>
          <p:cNvPr id="714" name="Google Shape;714;p61"/>
          <p:cNvSpPr/>
          <p:nvPr/>
        </p:nvSpPr>
        <p:spPr>
          <a:xfrm>
            <a:off x="318500" y="8473587"/>
            <a:ext cx="453600" cy="484500"/>
          </a:xfrm>
          <a:prstGeom prst="rect">
            <a:avLst/>
          </a:prstGeom>
          <a:solidFill>
            <a:srgbClr val="C6ACB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700">
                <a:solidFill>
                  <a:srgbClr val="FFFFFF"/>
                </a:solidFill>
                <a:latin typeface="Mada"/>
                <a:ea typeface="Mada"/>
                <a:cs typeface="Mada"/>
                <a:sym typeface="Mada"/>
              </a:rPr>
              <a:t>03</a:t>
            </a:r>
            <a:endParaRPr b="1" sz="1700">
              <a:solidFill>
                <a:srgbClr val="FFFFFF"/>
              </a:solidFill>
              <a:latin typeface="Mada"/>
              <a:ea typeface="Mada"/>
              <a:cs typeface="Mada"/>
              <a:sym typeface="Mada"/>
            </a:endParaRPr>
          </a:p>
        </p:txBody>
      </p:sp>
      <p:sp>
        <p:nvSpPr>
          <p:cNvPr id="715" name="Google Shape;715;p61"/>
          <p:cNvSpPr/>
          <p:nvPr/>
        </p:nvSpPr>
        <p:spPr>
          <a:xfrm>
            <a:off x="772100" y="9006931"/>
            <a:ext cx="3132000" cy="6210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solidFill>
                  <a:schemeClr val="dk1"/>
                </a:solidFill>
                <a:latin typeface="Cabin"/>
                <a:ea typeface="Cabin"/>
                <a:cs typeface="Cabin"/>
                <a:sym typeface="Cabin"/>
              </a:rPr>
              <a:t>Slowly progressive</a:t>
            </a:r>
            <a:r>
              <a:rPr lang="ar" sz="1200">
                <a:solidFill>
                  <a:schemeClr val="dk1"/>
                </a:solidFill>
                <a:latin typeface="Cabin"/>
                <a:ea typeface="Cabin"/>
                <a:cs typeface="Cabin"/>
                <a:sym typeface="Cabin"/>
              </a:rPr>
              <a:t>. </a:t>
            </a:r>
            <a:r>
              <a:rPr lang="ar" sz="1200">
                <a:solidFill>
                  <a:srgbClr val="134186"/>
                </a:solidFill>
                <a:highlight>
                  <a:srgbClr val="E9F0FC"/>
                </a:highlight>
                <a:latin typeface="Lato"/>
                <a:ea typeface="Lato"/>
                <a:cs typeface="Lato"/>
                <a:sym typeface="Lato"/>
              </a:rPr>
              <a:t>“</a:t>
            </a:r>
            <a:r>
              <a:rPr b="1" lang="ar" sz="1200">
                <a:solidFill>
                  <a:srgbClr val="134186"/>
                </a:solidFill>
                <a:highlight>
                  <a:srgbClr val="E9F0FC"/>
                </a:highlight>
                <a:latin typeface="Lato"/>
                <a:ea typeface="Lato"/>
                <a:cs typeface="Lato"/>
                <a:sym typeface="Lato"/>
              </a:rPr>
              <a:t>Be</a:t>
            </a:r>
            <a:r>
              <a:rPr lang="ar" sz="1200">
                <a:solidFill>
                  <a:srgbClr val="134186"/>
                </a:solidFill>
                <a:highlight>
                  <a:srgbClr val="E9F0FC"/>
                </a:highlight>
                <a:latin typeface="Lato"/>
                <a:ea typeface="Lato"/>
                <a:cs typeface="Lato"/>
                <a:sym typeface="Lato"/>
              </a:rPr>
              <a:t>cker is </a:t>
            </a:r>
            <a:r>
              <a:rPr b="1" lang="ar" sz="1200">
                <a:solidFill>
                  <a:srgbClr val="134186"/>
                </a:solidFill>
                <a:highlight>
                  <a:srgbClr val="E9F0FC"/>
                </a:highlight>
                <a:latin typeface="Lato"/>
                <a:ea typeface="Lato"/>
                <a:cs typeface="Lato"/>
                <a:sym typeface="Lato"/>
              </a:rPr>
              <a:t>Be</a:t>
            </a:r>
            <a:r>
              <a:rPr lang="ar" sz="1200">
                <a:solidFill>
                  <a:srgbClr val="134186"/>
                </a:solidFill>
                <a:highlight>
                  <a:srgbClr val="E9F0FC"/>
                </a:highlight>
                <a:latin typeface="Lato"/>
                <a:ea typeface="Lato"/>
                <a:cs typeface="Lato"/>
                <a:sym typeface="Lato"/>
              </a:rPr>
              <a:t>tter.” </a:t>
            </a:r>
            <a:endParaRPr sz="1200">
              <a:solidFill>
                <a:srgbClr val="134186"/>
              </a:solidFill>
              <a:highlight>
                <a:srgbClr val="E9F0FC"/>
              </a:highlight>
              <a:latin typeface="Lato"/>
              <a:ea typeface="Lato"/>
              <a:cs typeface="Lato"/>
              <a:sym typeface="Lato"/>
            </a:endParaRPr>
          </a:p>
          <a:p>
            <a:pPr indent="0" lvl="0" marL="0" rtl="0" algn="l">
              <a:spcBef>
                <a:spcPts val="0"/>
              </a:spcBef>
              <a:spcAft>
                <a:spcPts val="0"/>
              </a:spcAft>
              <a:buNone/>
            </a:pPr>
            <a:r>
              <a:rPr b="1" lang="ar" sz="1200">
                <a:solidFill>
                  <a:schemeClr val="dk1"/>
                </a:solidFill>
                <a:latin typeface="Cabin"/>
                <a:ea typeface="Cabin"/>
                <a:cs typeface="Cabin"/>
                <a:sym typeface="Cabin"/>
              </a:rPr>
              <a:t>Loss of ambulation</a:t>
            </a:r>
            <a:r>
              <a:rPr lang="ar" sz="1200">
                <a:solidFill>
                  <a:schemeClr val="dk1"/>
                </a:solidFill>
                <a:latin typeface="Cabin"/>
                <a:ea typeface="Cabin"/>
                <a:cs typeface="Cabin"/>
                <a:sym typeface="Cabin"/>
              </a:rPr>
              <a:t> usually in the 4th decade.</a:t>
            </a:r>
            <a:endParaRPr sz="1200">
              <a:solidFill>
                <a:schemeClr val="dk1"/>
              </a:solidFill>
              <a:latin typeface="Cabin"/>
              <a:ea typeface="Cabin"/>
              <a:cs typeface="Cabin"/>
              <a:sym typeface="Cabin"/>
            </a:endParaRPr>
          </a:p>
          <a:p>
            <a:pPr indent="0" lvl="0" marL="0" rtl="0" algn="l">
              <a:spcBef>
                <a:spcPts val="0"/>
              </a:spcBef>
              <a:spcAft>
                <a:spcPts val="0"/>
              </a:spcAft>
              <a:buNone/>
            </a:pPr>
            <a:r>
              <a:rPr lang="ar" sz="1200">
                <a:latin typeface="Cabin"/>
                <a:ea typeface="Cabin"/>
                <a:cs typeface="Cabin"/>
                <a:sym typeface="Cabin"/>
              </a:rPr>
              <a:t>Failure to walk 16 - 80 years.</a:t>
            </a:r>
            <a:endParaRPr sz="1200">
              <a:latin typeface="Cabin"/>
              <a:ea typeface="Cabin"/>
              <a:cs typeface="Cabin"/>
              <a:sym typeface="Cabin"/>
            </a:endParaRPr>
          </a:p>
        </p:txBody>
      </p:sp>
      <p:sp>
        <p:nvSpPr>
          <p:cNvPr id="716" name="Google Shape;716;p61"/>
          <p:cNvSpPr/>
          <p:nvPr/>
        </p:nvSpPr>
        <p:spPr>
          <a:xfrm>
            <a:off x="318500" y="9007081"/>
            <a:ext cx="453600" cy="620700"/>
          </a:xfrm>
          <a:prstGeom prst="rect">
            <a:avLst/>
          </a:prstGeom>
          <a:solidFill>
            <a:srgbClr val="C6ACB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700">
                <a:solidFill>
                  <a:srgbClr val="FFFFFF"/>
                </a:solidFill>
                <a:latin typeface="Mada"/>
                <a:ea typeface="Mada"/>
                <a:cs typeface="Mada"/>
                <a:sym typeface="Mada"/>
              </a:rPr>
              <a:t>04</a:t>
            </a:r>
            <a:endParaRPr b="1" sz="1700">
              <a:solidFill>
                <a:srgbClr val="FFFFFF"/>
              </a:solidFill>
              <a:latin typeface="Mada"/>
              <a:ea typeface="Mada"/>
              <a:cs typeface="Mada"/>
              <a:sym typeface="Mada"/>
            </a:endParaRPr>
          </a:p>
        </p:txBody>
      </p:sp>
      <p:sp>
        <p:nvSpPr>
          <p:cNvPr id="717" name="Google Shape;717;p61"/>
          <p:cNvSpPr/>
          <p:nvPr/>
        </p:nvSpPr>
        <p:spPr>
          <a:xfrm>
            <a:off x="772100" y="9684725"/>
            <a:ext cx="3132000" cy="8082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rgbClr val="6AA84F"/>
                </a:solidFill>
                <a:latin typeface="Cabin"/>
                <a:ea typeface="Cabin"/>
                <a:cs typeface="Cabin"/>
                <a:sym typeface="Cabin"/>
              </a:rPr>
              <a:t>t</a:t>
            </a:r>
            <a:r>
              <a:rPr lang="ar" sz="1200">
                <a:solidFill>
                  <a:srgbClr val="6AA84F"/>
                </a:solidFill>
                <a:latin typeface="Cabin"/>
                <a:ea typeface="Cabin"/>
                <a:cs typeface="Cabin"/>
                <a:sym typeface="Cabin"/>
              </a:rPr>
              <a:t>hey usually have myalgias and</a:t>
            </a:r>
            <a:r>
              <a:rPr b="1" lang="ar" sz="1200">
                <a:solidFill>
                  <a:schemeClr val="dk1"/>
                </a:solidFill>
                <a:latin typeface="Cabin"/>
                <a:ea typeface="Cabin"/>
                <a:cs typeface="Cabin"/>
                <a:sym typeface="Cabin"/>
              </a:rPr>
              <a:t> </a:t>
            </a:r>
            <a:r>
              <a:rPr b="1" lang="ar" sz="1200">
                <a:solidFill>
                  <a:schemeClr val="dk1"/>
                </a:solidFill>
                <a:latin typeface="Cabin"/>
                <a:ea typeface="Cabin"/>
                <a:cs typeface="Cabin"/>
                <a:sym typeface="Cabin"/>
              </a:rPr>
              <a:t>Muscle hypertrophy:</a:t>
            </a:r>
            <a:r>
              <a:rPr lang="ar" sz="1200">
                <a:solidFill>
                  <a:schemeClr val="dk1"/>
                </a:solidFill>
                <a:latin typeface="Cabin"/>
                <a:ea typeface="Cabin"/>
                <a:cs typeface="Cabin"/>
                <a:sym typeface="Cabin"/>
              </a:rPr>
              <a:t> Especially calf.</a:t>
            </a:r>
            <a:endParaRPr sz="1200">
              <a:solidFill>
                <a:schemeClr val="dk1"/>
              </a:solidFill>
              <a:latin typeface="Cabin"/>
              <a:ea typeface="Cabin"/>
              <a:cs typeface="Cabin"/>
              <a:sym typeface="Cabin"/>
            </a:endParaRPr>
          </a:p>
          <a:p>
            <a:pPr indent="0" lvl="0" marL="0" rtl="0" algn="l">
              <a:spcBef>
                <a:spcPts val="0"/>
              </a:spcBef>
              <a:spcAft>
                <a:spcPts val="0"/>
              </a:spcAft>
              <a:buNone/>
            </a:pPr>
            <a:r>
              <a:rPr lang="ar" sz="1200">
                <a:solidFill>
                  <a:schemeClr val="dk1"/>
                </a:solidFill>
                <a:latin typeface="Cabin"/>
                <a:ea typeface="Cabin"/>
                <a:cs typeface="Cabin"/>
                <a:sym typeface="Cabin"/>
              </a:rPr>
              <a:t>Calf pain on exercise.</a:t>
            </a:r>
            <a:endParaRPr sz="1200">
              <a:solidFill>
                <a:schemeClr val="dk1"/>
              </a:solidFill>
              <a:latin typeface="Cabin"/>
              <a:ea typeface="Cabin"/>
              <a:cs typeface="Cabin"/>
              <a:sym typeface="Cabin"/>
            </a:endParaRPr>
          </a:p>
          <a:p>
            <a:pPr indent="0" lvl="0" marL="0" rtl="0" algn="l">
              <a:spcBef>
                <a:spcPts val="0"/>
              </a:spcBef>
              <a:spcAft>
                <a:spcPts val="0"/>
              </a:spcAft>
              <a:buNone/>
            </a:pPr>
            <a:r>
              <a:rPr lang="ar" sz="1200">
                <a:solidFill>
                  <a:srgbClr val="CC0000"/>
                </a:solidFill>
                <a:latin typeface="Cabin"/>
                <a:ea typeface="Cabin"/>
                <a:cs typeface="Cabin"/>
                <a:sym typeface="Cabin"/>
              </a:rPr>
              <a:t>Cardiomyopathy may occur before weakness.</a:t>
            </a:r>
            <a:endParaRPr sz="1200">
              <a:solidFill>
                <a:srgbClr val="CC0000"/>
              </a:solidFill>
              <a:latin typeface="Cabin"/>
              <a:ea typeface="Cabin"/>
              <a:cs typeface="Cabin"/>
              <a:sym typeface="Cabin"/>
            </a:endParaRPr>
          </a:p>
        </p:txBody>
      </p:sp>
      <p:sp>
        <p:nvSpPr>
          <p:cNvPr id="718" name="Google Shape;718;p61"/>
          <p:cNvSpPr/>
          <p:nvPr/>
        </p:nvSpPr>
        <p:spPr>
          <a:xfrm>
            <a:off x="318500" y="9684975"/>
            <a:ext cx="453600" cy="807900"/>
          </a:xfrm>
          <a:prstGeom prst="rect">
            <a:avLst/>
          </a:prstGeom>
          <a:solidFill>
            <a:srgbClr val="C6ACB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700">
                <a:solidFill>
                  <a:srgbClr val="FFFFFF"/>
                </a:solidFill>
                <a:latin typeface="Mada"/>
                <a:ea typeface="Mada"/>
                <a:cs typeface="Mada"/>
                <a:sym typeface="Mada"/>
              </a:rPr>
              <a:t>05</a:t>
            </a:r>
            <a:endParaRPr b="1" sz="1700">
              <a:solidFill>
                <a:srgbClr val="FFFFFF"/>
              </a:solidFill>
              <a:latin typeface="Mada"/>
              <a:ea typeface="Mada"/>
              <a:cs typeface="Mada"/>
              <a:sym typeface="Mada"/>
            </a:endParaRPr>
          </a:p>
        </p:txBody>
      </p:sp>
      <p:pic>
        <p:nvPicPr>
          <p:cNvPr id="719" name="Google Shape;719;p61"/>
          <p:cNvPicPr preferRelativeResize="0"/>
          <p:nvPr/>
        </p:nvPicPr>
        <p:blipFill rotWithShape="1">
          <a:blip r:embed="rId6">
            <a:alphaModFix/>
          </a:blip>
          <a:srcRect b="0" l="2550" r="2265" t="6323"/>
          <a:stretch/>
        </p:blipFill>
        <p:spPr>
          <a:xfrm>
            <a:off x="4128150" y="9145650"/>
            <a:ext cx="3131999" cy="86923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44"/>
          <p:cNvSpPr txBox="1"/>
          <p:nvPr>
            <p:ph idx="12" type="sldNum"/>
          </p:nvPr>
        </p:nvSpPr>
        <p:spPr>
          <a:xfrm>
            <a:off x="7106400" y="2"/>
            <a:ext cx="453600" cy="562200"/>
          </a:xfrm>
          <a:prstGeom prst="rect">
            <a:avLst/>
          </a:prstGeom>
          <a:solidFill>
            <a:srgbClr val="986782"/>
          </a:solidFill>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247" name="Google Shape;247;p44"/>
          <p:cNvSpPr txBox="1"/>
          <p:nvPr/>
        </p:nvSpPr>
        <p:spPr>
          <a:xfrm>
            <a:off x="636750" y="0"/>
            <a:ext cx="62865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Normal Muscle Physiology &amp; Histology</a:t>
            </a:r>
            <a:endParaRPr b="1" sz="2600">
              <a:latin typeface="Mada"/>
              <a:ea typeface="Mada"/>
              <a:cs typeface="Mada"/>
              <a:sym typeface="Mada"/>
            </a:endParaRPr>
          </a:p>
        </p:txBody>
      </p:sp>
      <p:graphicFrame>
        <p:nvGraphicFramePr>
          <p:cNvPr id="248" name="Google Shape;248;p44"/>
          <p:cNvGraphicFramePr/>
          <p:nvPr/>
        </p:nvGraphicFramePr>
        <p:xfrm>
          <a:off x="416400" y="5889275"/>
          <a:ext cx="3000000" cy="3000000"/>
        </p:xfrm>
        <a:graphic>
          <a:graphicData uri="http://schemas.openxmlformats.org/drawingml/2006/table">
            <a:tbl>
              <a:tblPr>
                <a:noFill/>
                <a:tableStyleId>{FEAD969A-24B1-4A33-995D-BE99DCA06031}</a:tableStyleId>
              </a:tblPr>
              <a:tblGrid>
                <a:gridCol w="3363600"/>
                <a:gridCol w="3363600"/>
              </a:tblGrid>
              <a:tr h="381000">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Acquired </a:t>
                      </a:r>
                      <a:endParaRPr b="1">
                        <a:solidFill>
                          <a:srgbClr val="FFFFFF"/>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Hereditary</a:t>
                      </a:r>
                      <a:endParaRPr b="1">
                        <a:solidFill>
                          <a:srgbClr val="FFFFFF"/>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1"/>
                    </a:solidFill>
                  </a:tcPr>
                </a:tc>
              </a:tr>
              <a:tr h="1188700">
                <a:tc>
                  <a:txBody>
                    <a:bodyPr/>
                    <a:lstStyle/>
                    <a:p>
                      <a:pPr indent="0" lvl="0" marL="0" rtl="0" algn="l">
                        <a:spcBef>
                          <a:spcPts val="0"/>
                        </a:spcBef>
                        <a:spcAft>
                          <a:spcPts val="0"/>
                        </a:spcAft>
                        <a:buNone/>
                      </a:pPr>
                      <a:r>
                        <a:rPr lang="ar" sz="1100">
                          <a:latin typeface="Mada"/>
                          <a:ea typeface="Mada"/>
                          <a:cs typeface="Mada"/>
                          <a:sym typeface="Mada"/>
                        </a:rPr>
                        <a:t>Inflammatory </a:t>
                      </a:r>
                      <a:r>
                        <a:rPr lang="ar" sz="1100">
                          <a:latin typeface="Mada"/>
                          <a:ea typeface="Mada"/>
                          <a:cs typeface="Mada"/>
                          <a:sym typeface="Mada"/>
                        </a:rPr>
                        <a:t>myopathies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Dermatomyositis</a:t>
                      </a:r>
                      <a:endParaRPr b="1"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Polymyositis</a:t>
                      </a:r>
                      <a:endParaRPr b="1"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Inclusion body myositis (IBM)</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Immune-mediated necrotizing myopathy</a:t>
                      </a:r>
                      <a:endParaRPr sz="11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ar" sz="1100">
                          <a:latin typeface="Mada"/>
                          <a:ea typeface="Mada"/>
                          <a:cs typeface="Mada"/>
                          <a:sym typeface="Mada"/>
                        </a:rPr>
                        <a:t>Muscular Dystrophies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Dystrophinopathies </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Duchenne</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Becker</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Limb-girdle muscular dystrophies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Myotonic dystrophies</a:t>
                      </a:r>
                      <a:endParaRPr sz="11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lang="ar" sz="1100">
                          <a:latin typeface="Mada"/>
                          <a:ea typeface="Mada"/>
                          <a:cs typeface="Mada"/>
                          <a:sym typeface="Mada"/>
                        </a:rPr>
                        <a:t>Drug-induced </a:t>
                      </a:r>
                      <a:r>
                        <a:rPr lang="ar" sz="1100">
                          <a:solidFill>
                            <a:schemeClr val="dk1"/>
                          </a:solidFill>
                          <a:latin typeface="Mada"/>
                          <a:ea typeface="Mada"/>
                          <a:cs typeface="Mada"/>
                          <a:sym typeface="Mada"/>
                        </a:rPr>
                        <a:t>myopathies</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Statin</a:t>
                      </a:r>
                      <a:endParaRPr b="1"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Penicillamine</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Steroids</a:t>
                      </a:r>
                      <a:endParaRPr b="1"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Chloroquine </a:t>
                      </a:r>
                      <a:endParaRPr sz="1100">
                        <a:solidFill>
                          <a:schemeClr val="dk1"/>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ar" sz="1100">
                          <a:latin typeface="Mada"/>
                          <a:ea typeface="Mada"/>
                          <a:cs typeface="Mada"/>
                          <a:sym typeface="Mada"/>
                        </a:rPr>
                        <a:t>Congenital Myopathies</a:t>
                      </a:r>
                      <a:endParaRPr sz="11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lang="ar" sz="1100">
                          <a:latin typeface="Mada"/>
                          <a:ea typeface="Mada"/>
                          <a:cs typeface="Mada"/>
                          <a:sym typeface="Mada"/>
                        </a:rPr>
                        <a:t>Toxic </a:t>
                      </a:r>
                      <a:r>
                        <a:rPr lang="ar" sz="1100">
                          <a:solidFill>
                            <a:schemeClr val="dk1"/>
                          </a:solidFill>
                          <a:latin typeface="Mada"/>
                          <a:ea typeface="Mada"/>
                          <a:cs typeface="Mada"/>
                          <a:sym typeface="Mada"/>
                        </a:rPr>
                        <a:t>myopathies (Alcohol, Cocaine &amp; Heroin)</a:t>
                      </a:r>
                      <a:endParaRPr sz="1100">
                        <a:solidFill>
                          <a:schemeClr val="dk1"/>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ar" sz="1100">
                          <a:latin typeface="Mada"/>
                          <a:ea typeface="Mada"/>
                          <a:cs typeface="Mada"/>
                          <a:sym typeface="Mada"/>
                        </a:rPr>
                        <a:t>Mitochondrial myopathies</a:t>
                      </a:r>
                      <a:endParaRPr sz="11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lang="ar" sz="1100">
                          <a:latin typeface="Mada"/>
                          <a:ea typeface="Mada"/>
                          <a:cs typeface="Mada"/>
                          <a:sym typeface="Mada"/>
                        </a:rPr>
                        <a:t>Endocrine </a:t>
                      </a:r>
                      <a:r>
                        <a:rPr lang="ar" sz="1100">
                          <a:solidFill>
                            <a:schemeClr val="dk1"/>
                          </a:solidFill>
                          <a:latin typeface="Mada"/>
                          <a:ea typeface="Mada"/>
                          <a:cs typeface="Mada"/>
                          <a:sym typeface="Mada"/>
                        </a:rPr>
                        <a:t>myopathies</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Steroid</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Hypothyroidism</a:t>
                      </a:r>
                      <a:endParaRPr b="1"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Hypoparathyroidism</a:t>
                      </a:r>
                      <a:endParaRPr sz="1100">
                        <a:solidFill>
                          <a:schemeClr val="dk1"/>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ar" sz="1100">
                          <a:latin typeface="Mada"/>
                          <a:ea typeface="Mada"/>
                          <a:cs typeface="Mada"/>
                          <a:sym typeface="Mada"/>
                        </a:rPr>
                        <a:t>Metabolic storage myopathies </a:t>
                      </a:r>
                      <a:endParaRPr sz="11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100000">
                <a:tc>
                  <a:txBody>
                    <a:bodyPr/>
                    <a:lstStyle/>
                    <a:p>
                      <a:pPr indent="0" lvl="0" marL="0" rtl="0" algn="l">
                        <a:spcBef>
                          <a:spcPts val="0"/>
                        </a:spcBef>
                        <a:spcAft>
                          <a:spcPts val="0"/>
                        </a:spcAft>
                        <a:buNone/>
                      </a:pPr>
                      <a:r>
                        <a:rPr lang="ar" sz="1100">
                          <a:latin typeface="Mada"/>
                          <a:ea typeface="Mada"/>
                          <a:cs typeface="Mada"/>
                          <a:sym typeface="Mada"/>
                        </a:rPr>
                        <a:t>Infectious </a:t>
                      </a:r>
                      <a:r>
                        <a:rPr lang="ar" sz="1100">
                          <a:solidFill>
                            <a:schemeClr val="dk1"/>
                          </a:solidFill>
                          <a:latin typeface="Mada"/>
                          <a:ea typeface="Mada"/>
                          <a:cs typeface="Mada"/>
                          <a:sym typeface="Mada"/>
                        </a:rPr>
                        <a:t>myopathies (Parasite, Virus)</a:t>
                      </a:r>
                      <a:endParaRPr sz="1100">
                        <a:solidFill>
                          <a:schemeClr val="dk1"/>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ar" sz="1100">
                          <a:latin typeface="Mada"/>
                          <a:ea typeface="Mada"/>
                          <a:cs typeface="Mada"/>
                          <a:sym typeface="Mada"/>
                        </a:rPr>
                        <a:t>Channelopathies</a:t>
                      </a:r>
                      <a:endParaRPr sz="11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100000">
                <a:tc>
                  <a:txBody>
                    <a:bodyPr/>
                    <a:lstStyle/>
                    <a:p>
                      <a:pPr indent="0" lvl="0" marL="0" rtl="0" algn="l">
                        <a:spcBef>
                          <a:spcPts val="0"/>
                        </a:spcBef>
                        <a:spcAft>
                          <a:spcPts val="0"/>
                        </a:spcAft>
                        <a:buNone/>
                      </a:pPr>
                      <a:r>
                        <a:rPr lang="ar" sz="1100">
                          <a:latin typeface="Mada"/>
                          <a:ea typeface="Mada"/>
                          <a:cs typeface="Mada"/>
                          <a:sym typeface="Mada"/>
                        </a:rPr>
                        <a:t>Myopathies associated with other </a:t>
                      </a:r>
                      <a:r>
                        <a:rPr lang="ar" sz="1100">
                          <a:latin typeface="Mada"/>
                          <a:ea typeface="Mada"/>
                          <a:cs typeface="Mada"/>
                          <a:sym typeface="Mada"/>
                        </a:rPr>
                        <a:t>systemic</a:t>
                      </a:r>
                      <a:r>
                        <a:rPr lang="ar" sz="1100">
                          <a:latin typeface="Mada"/>
                          <a:ea typeface="Mada"/>
                          <a:cs typeface="Mada"/>
                          <a:sym typeface="Mada"/>
                        </a:rPr>
                        <a:t> </a:t>
                      </a:r>
                      <a:r>
                        <a:rPr lang="ar" sz="1100">
                          <a:latin typeface="Mada"/>
                          <a:ea typeface="Mada"/>
                          <a:cs typeface="Mada"/>
                          <a:sym typeface="Mada"/>
                        </a:rPr>
                        <a:t>illness</a:t>
                      </a:r>
                      <a:endParaRPr sz="11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ar" sz="1100">
                          <a:latin typeface="Mada"/>
                          <a:ea typeface="Mada"/>
                          <a:cs typeface="Mada"/>
                          <a:sym typeface="Mada"/>
                        </a:rPr>
                        <a:t>Myotonias</a:t>
                      </a:r>
                      <a:endParaRPr sz="11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graphicFrame>
        <p:nvGraphicFramePr>
          <p:cNvPr id="249" name="Google Shape;249;p44"/>
          <p:cNvGraphicFramePr/>
          <p:nvPr/>
        </p:nvGraphicFramePr>
        <p:xfrm>
          <a:off x="416400" y="2512450"/>
          <a:ext cx="3000000" cy="3000000"/>
        </p:xfrm>
        <a:graphic>
          <a:graphicData uri="http://schemas.openxmlformats.org/drawingml/2006/table">
            <a:tbl>
              <a:tblPr>
                <a:noFill/>
                <a:tableStyleId>{FEAD969A-24B1-4A33-995D-BE99DCA06031}</a:tableStyleId>
              </a:tblPr>
              <a:tblGrid>
                <a:gridCol w="3361475"/>
                <a:gridCol w="3365725"/>
              </a:tblGrid>
              <a:tr h="247150">
                <a:tc gridSpan="2">
                  <a:txBody>
                    <a:bodyPr/>
                    <a:lstStyle/>
                    <a:p>
                      <a:pPr indent="0" lvl="0" marL="0" rtl="0" algn="ctr">
                        <a:spcBef>
                          <a:spcPts val="0"/>
                        </a:spcBef>
                        <a:spcAft>
                          <a:spcPts val="0"/>
                        </a:spcAft>
                        <a:buNone/>
                      </a:pPr>
                      <a:r>
                        <a:rPr b="1" lang="ar" sz="1100">
                          <a:solidFill>
                            <a:srgbClr val="FFFFFF"/>
                          </a:solidFill>
                          <a:latin typeface="Mada"/>
                          <a:ea typeface="Mada"/>
                          <a:cs typeface="Mada"/>
                          <a:sym typeface="Mada"/>
                        </a:rPr>
                        <a:t>Muscle Fibers</a:t>
                      </a:r>
                      <a:endParaRPr b="1" sz="1100">
                        <a:solidFill>
                          <a:srgbClr val="FFFFFF"/>
                        </a:solidFill>
                        <a:latin typeface="Mada"/>
                        <a:ea typeface="Mada"/>
                        <a:cs typeface="Mada"/>
                        <a:sym typeface="Mada"/>
                      </a:endParaRPr>
                    </a:p>
                  </a:txBody>
                  <a:tcPr marT="91425" marB="91425" marR="91425" marL="91425" anchor="ctr">
                    <a:solidFill>
                      <a:schemeClr val="accent1"/>
                    </a:solidFill>
                  </a:tcPr>
                </a:tc>
                <a:tc hMerge="1"/>
              </a:tr>
              <a:tr h="247150">
                <a:tc>
                  <a:txBody>
                    <a:bodyPr/>
                    <a:lstStyle/>
                    <a:p>
                      <a:pPr indent="0" lvl="0" marL="0" rtl="0" algn="ctr">
                        <a:spcBef>
                          <a:spcPts val="0"/>
                        </a:spcBef>
                        <a:spcAft>
                          <a:spcPts val="0"/>
                        </a:spcAft>
                        <a:buNone/>
                      </a:pPr>
                      <a:r>
                        <a:rPr b="1" lang="ar" sz="1100">
                          <a:latin typeface="Mada"/>
                          <a:ea typeface="Mada"/>
                          <a:cs typeface="Mada"/>
                          <a:sym typeface="Mada"/>
                        </a:rPr>
                        <a:t>TYPE 1: Slow twitch,</a:t>
                      </a:r>
                      <a:r>
                        <a:rPr b="1" lang="ar" sz="1100">
                          <a:solidFill>
                            <a:srgbClr val="FFFFFF"/>
                          </a:solidFill>
                          <a:latin typeface="Mada"/>
                          <a:ea typeface="Mada"/>
                          <a:cs typeface="Mada"/>
                          <a:sym typeface="Mada"/>
                        </a:rPr>
                        <a:t> </a:t>
                      </a:r>
                      <a:r>
                        <a:rPr b="1" lang="ar" sz="1100">
                          <a:solidFill>
                            <a:srgbClr val="FF0000"/>
                          </a:solidFill>
                          <a:latin typeface="Mada"/>
                          <a:ea typeface="Mada"/>
                          <a:cs typeface="Mada"/>
                          <a:sym typeface="Mada"/>
                        </a:rPr>
                        <a:t>red</a:t>
                      </a:r>
                      <a:endParaRPr b="1" sz="1100">
                        <a:solidFill>
                          <a:srgbClr val="FF0000"/>
                        </a:solidFill>
                        <a:latin typeface="Mada"/>
                        <a:ea typeface="Mada"/>
                        <a:cs typeface="Mada"/>
                        <a:sym typeface="Mada"/>
                      </a:endParaRPr>
                    </a:p>
                  </a:txBody>
                  <a:tcPr marT="91425" marB="91425" marR="91425" marL="91425" anchor="ctr">
                    <a:solidFill>
                      <a:schemeClr val="accent3"/>
                    </a:solidFill>
                  </a:tcPr>
                </a:tc>
                <a:tc>
                  <a:txBody>
                    <a:bodyPr/>
                    <a:lstStyle/>
                    <a:p>
                      <a:pPr indent="0" lvl="0" marL="0" rtl="0" algn="ctr">
                        <a:spcBef>
                          <a:spcPts val="0"/>
                        </a:spcBef>
                        <a:spcAft>
                          <a:spcPts val="0"/>
                        </a:spcAft>
                        <a:buNone/>
                      </a:pPr>
                      <a:r>
                        <a:rPr b="1" lang="ar" sz="1100">
                          <a:latin typeface="Mada"/>
                          <a:ea typeface="Mada"/>
                          <a:cs typeface="Mada"/>
                          <a:sym typeface="Mada"/>
                        </a:rPr>
                        <a:t>TYPE 2: Fast twitch,</a:t>
                      </a:r>
                      <a:r>
                        <a:rPr b="1" lang="ar" sz="1100">
                          <a:solidFill>
                            <a:srgbClr val="FFFFFF"/>
                          </a:solidFill>
                          <a:latin typeface="Mada"/>
                          <a:ea typeface="Mada"/>
                          <a:cs typeface="Mada"/>
                          <a:sym typeface="Mada"/>
                        </a:rPr>
                        <a:t> white</a:t>
                      </a:r>
                      <a:endParaRPr b="1" sz="1100">
                        <a:solidFill>
                          <a:srgbClr val="FFFFFF"/>
                        </a:solidFill>
                        <a:latin typeface="Mada"/>
                        <a:ea typeface="Mada"/>
                        <a:cs typeface="Mada"/>
                        <a:sym typeface="Mada"/>
                      </a:endParaRPr>
                    </a:p>
                  </a:txBody>
                  <a:tcPr marT="91425" marB="91425" marR="91425" marL="91425" anchor="ctr">
                    <a:solidFill>
                      <a:schemeClr val="accent3"/>
                    </a:solidFill>
                  </a:tcPr>
                </a:tc>
              </a:tr>
              <a:tr h="845125">
                <a:tc>
                  <a:txBody>
                    <a:bodyPr/>
                    <a:lstStyle/>
                    <a:p>
                      <a:pPr indent="-156250" lvl="0" marL="244800" rtl="0" algn="l">
                        <a:spcBef>
                          <a:spcPts val="0"/>
                        </a:spcBef>
                        <a:spcAft>
                          <a:spcPts val="0"/>
                        </a:spcAft>
                        <a:buSzPts val="1100"/>
                        <a:buFont typeface="Mada"/>
                        <a:buChar char="❏"/>
                      </a:pPr>
                      <a:r>
                        <a:rPr lang="ar" sz="1100">
                          <a:latin typeface="Mada"/>
                          <a:ea typeface="Mada"/>
                          <a:cs typeface="Mada"/>
                          <a:sym typeface="Mada"/>
                        </a:rPr>
                        <a:t>Aerobic</a:t>
                      </a:r>
                      <a:endParaRPr sz="1100">
                        <a:latin typeface="Mada"/>
                        <a:ea typeface="Mada"/>
                        <a:cs typeface="Mada"/>
                        <a:sym typeface="Mada"/>
                      </a:endParaRPr>
                    </a:p>
                    <a:p>
                      <a:pPr indent="-156250" lvl="0" marL="244800" rtl="0" algn="l">
                        <a:spcBef>
                          <a:spcPts val="0"/>
                        </a:spcBef>
                        <a:spcAft>
                          <a:spcPts val="0"/>
                        </a:spcAft>
                        <a:buSzPts val="1100"/>
                        <a:buFont typeface="Mada"/>
                        <a:buChar char="❏"/>
                      </a:pPr>
                      <a:r>
                        <a:rPr lang="ar" sz="1100">
                          <a:latin typeface="Mada"/>
                          <a:ea typeface="Mada"/>
                          <a:cs typeface="Mada"/>
                          <a:sym typeface="Mada"/>
                        </a:rPr>
                        <a:t>Generating force over a more protracted interval.</a:t>
                      </a:r>
                      <a:endParaRPr sz="1100">
                        <a:latin typeface="Mada"/>
                        <a:ea typeface="Mada"/>
                        <a:cs typeface="Mada"/>
                        <a:sym typeface="Mada"/>
                      </a:endParaRPr>
                    </a:p>
                    <a:p>
                      <a:pPr indent="-156250" lvl="0" marL="244800" rtl="0" algn="l">
                        <a:spcBef>
                          <a:spcPts val="0"/>
                        </a:spcBef>
                        <a:spcAft>
                          <a:spcPts val="0"/>
                        </a:spcAft>
                        <a:buSzPts val="1100"/>
                        <a:buFont typeface="Mada"/>
                        <a:buChar char="❏"/>
                      </a:pPr>
                      <a:r>
                        <a:rPr lang="ar" sz="1100">
                          <a:latin typeface="Mada"/>
                          <a:ea typeface="Mada"/>
                          <a:cs typeface="Mada"/>
                          <a:sym typeface="Mada"/>
                        </a:rPr>
                        <a:t>Fatigue slowly</a:t>
                      </a:r>
                      <a:endParaRPr sz="1100">
                        <a:latin typeface="Mada"/>
                        <a:ea typeface="Mada"/>
                        <a:cs typeface="Mada"/>
                        <a:sym typeface="Mada"/>
                      </a:endParaRPr>
                    </a:p>
                    <a:p>
                      <a:pPr indent="-156250" lvl="0" marL="244800" rtl="0" algn="l">
                        <a:spcBef>
                          <a:spcPts val="0"/>
                        </a:spcBef>
                        <a:spcAft>
                          <a:spcPts val="0"/>
                        </a:spcAft>
                        <a:buSzPts val="1100"/>
                        <a:buFont typeface="Mada"/>
                        <a:buChar char="❏"/>
                      </a:pPr>
                      <a:r>
                        <a:rPr lang="ar" sz="1100">
                          <a:latin typeface="Mada"/>
                          <a:ea typeface="Mada"/>
                          <a:cs typeface="Mada"/>
                          <a:sym typeface="Mada"/>
                        </a:rPr>
                        <a:t>More dependent on a steady supply of O2</a:t>
                      </a:r>
                      <a:endParaRPr sz="1100">
                        <a:latin typeface="Mada"/>
                        <a:ea typeface="Mada"/>
                        <a:cs typeface="Mada"/>
                        <a:sym typeface="Mada"/>
                      </a:endParaRPr>
                    </a:p>
                    <a:p>
                      <a:pPr indent="-156250" lvl="0" marL="244800" rtl="0" algn="l">
                        <a:spcBef>
                          <a:spcPts val="0"/>
                        </a:spcBef>
                        <a:spcAft>
                          <a:spcPts val="0"/>
                        </a:spcAft>
                        <a:buSzPts val="1100"/>
                        <a:buFont typeface="Mada"/>
                        <a:buChar char="❏"/>
                      </a:pPr>
                      <a:r>
                        <a:rPr lang="ar" sz="1100">
                          <a:latin typeface="Mada"/>
                          <a:ea typeface="Mada"/>
                          <a:cs typeface="Mada"/>
                          <a:sym typeface="Mada"/>
                        </a:rPr>
                        <a:t>++++ myoglobin → redder Contain more lipid and mitochondria than fast-twitch fibers</a:t>
                      </a:r>
                      <a:endParaRPr sz="1100">
                        <a:latin typeface="Mada"/>
                        <a:ea typeface="Mada"/>
                        <a:cs typeface="Mada"/>
                        <a:sym typeface="Mada"/>
                      </a:endParaRPr>
                    </a:p>
                  </a:txBody>
                  <a:tcPr marT="91425" marB="91425" marR="91425" marL="91425"/>
                </a:tc>
                <a:tc>
                  <a:txBody>
                    <a:bodyPr/>
                    <a:lstStyle/>
                    <a:p>
                      <a:pPr indent="-156250" lvl="0" marL="2448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Anaerobic</a:t>
                      </a:r>
                      <a:endParaRPr sz="1100">
                        <a:solidFill>
                          <a:schemeClr val="dk1"/>
                        </a:solidFill>
                        <a:latin typeface="Mada"/>
                        <a:ea typeface="Mada"/>
                        <a:cs typeface="Mada"/>
                        <a:sym typeface="Mada"/>
                      </a:endParaRPr>
                    </a:p>
                    <a:p>
                      <a:pPr indent="-156250" lvl="0" marL="2448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Generating large amounts of force quickly .</a:t>
                      </a:r>
                      <a:endParaRPr sz="1100">
                        <a:solidFill>
                          <a:schemeClr val="dk1"/>
                        </a:solidFill>
                        <a:latin typeface="Mada"/>
                        <a:ea typeface="Mada"/>
                        <a:cs typeface="Mada"/>
                        <a:sym typeface="Mada"/>
                      </a:endParaRPr>
                    </a:p>
                    <a:p>
                      <a:pPr indent="-156250" lvl="0" marL="2448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Fatigue easily</a:t>
                      </a:r>
                      <a:endParaRPr sz="1100">
                        <a:solidFill>
                          <a:schemeClr val="dk1"/>
                        </a:solidFill>
                        <a:latin typeface="Mada"/>
                        <a:ea typeface="Mada"/>
                        <a:cs typeface="Mada"/>
                        <a:sym typeface="Mada"/>
                      </a:endParaRPr>
                    </a:p>
                    <a:p>
                      <a:pPr indent="-156250" lvl="0" marL="2448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Contain more glycogen and myofibrillar ATPase</a:t>
                      </a:r>
                      <a:endParaRPr sz="1100">
                        <a:solidFill>
                          <a:schemeClr val="dk1"/>
                        </a:solidFill>
                        <a:latin typeface="Mada"/>
                        <a:ea typeface="Mada"/>
                        <a:cs typeface="Mada"/>
                        <a:sym typeface="Mada"/>
                      </a:endParaRPr>
                    </a:p>
                    <a:p>
                      <a:pPr indent="-156250" lvl="0" marL="2448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Less myoglobin → white </a:t>
                      </a:r>
                      <a:endParaRPr sz="1100">
                        <a:latin typeface="Mada"/>
                        <a:ea typeface="Mada"/>
                        <a:cs typeface="Mada"/>
                        <a:sym typeface="Mada"/>
                      </a:endParaRPr>
                    </a:p>
                  </a:txBody>
                  <a:tcPr marT="91425" marB="91425" marR="91425" marL="91425"/>
                </a:tc>
              </a:tr>
            </a:tbl>
          </a:graphicData>
        </a:graphic>
      </p:graphicFrame>
      <p:sp>
        <p:nvSpPr>
          <p:cNvPr id="250" name="Google Shape;250;p44"/>
          <p:cNvSpPr txBox="1"/>
          <p:nvPr/>
        </p:nvSpPr>
        <p:spPr>
          <a:xfrm>
            <a:off x="247500" y="4638650"/>
            <a:ext cx="7031100" cy="6387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a:buChar char="◄"/>
            </a:pPr>
            <a:r>
              <a:rPr b="1" lang="ar" sz="2200">
                <a:highlight>
                  <a:srgbClr val="EAD1DC"/>
                </a:highlight>
                <a:latin typeface="Mada"/>
                <a:ea typeface="Mada"/>
                <a:cs typeface="Mada"/>
                <a:sym typeface="Mada"/>
              </a:rPr>
              <a:t>Classification of myopathies</a:t>
            </a:r>
            <a:endParaRPr sz="1200">
              <a:solidFill>
                <a:srgbClr val="000000"/>
              </a:solidFill>
              <a:highlight>
                <a:srgbClr val="EAD1DC"/>
              </a:highlight>
              <a:latin typeface="Mada"/>
              <a:ea typeface="Mada"/>
              <a:cs typeface="Mada"/>
              <a:sym typeface="Mada"/>
            </a:endParaRPr>
          </a:p>
        </p:txBody>
      </p:sp>
      <p:pic>
        <p:nvPicPr>
          <p:cNvPr id="251" name="Google Shape;251;p44"/>
          <p:cNvPicPr preferRelativeResize="0"/>
          <p:nvPr/>
        </p:nvPicPr>
        <p:blipFill>
          <a:blip r:embed="rId3">
            <a:alphaModFix/>
          </a:blip>
          <a:stretch>
            <a:fillRect/>
          </a:stretch>
        </p:blipFill>
        <p:spPr>
          <a:xfrm>
            <a:off x="5841050" y="4600876"/>
            <a:ext cx="1302541" cy="1158337"/>
          </a:xfrm>
          <a:prstGeom prst="rect">
            <a:avLst/>
          </a:prstGeom>
          <a:noFill/>
          <a:ln cap="flat" cmpd="sng" w="19050">
            <a:solidFill>
              <a:srgbClr val="0B5394"/>
            </a:solidFill>
            <a:prstDash val="solid"/>
            <a:round/>
            <a:headEnd len="sm" w="sm" type="none"/>
            <a:tailEnd len="sm" w="sm" type="none"/>
          </a:ln>
        </p:spPr>
      </p:pic>
      <p:sp>
        <p:nvSpPr>
          <p:cNvPr id="252" name="Google Shape;252;p44"/>
          <p:cNvSpPr txBox="1"/>
          <p:nvPr/>
        </p:nvSpPr>
        <p:spPr>
          <a:xfrm>
            <a:off x="247500" y="752450"/>
            <a:ext cx="3116400" cy="5088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EAD1DC"/>
                </a:highlight>
                <a:latin typeface="Mada"/>
                <a:ea typeface="Mada"/>
                <a:cs typeface="Mada"/>
                <a:sym typeface="Mada"/>
              </a:rPr>
              <a:t>Introduction</a:t>
            </a:r>
            <a:endParaRPr sz="1200">
              <a:highlight>
                <a:srgbClr val="EAD1DC"/>
              </a:highlight>
              <a:latin typeface="Mada"/>
              <a:ea typeface="Mada"/>
              <a:cs typeface="Mada"/>
              <a:sym typeface="Mada"/>
            </a:endParaRPr>
          </a:p>
        </p:txBody>
      </p:sp>
      <p:pic>
        <p:nvPicPr>
          <p:cNvPr id="253" name="Google Shape;253;p44"/>
          <p:cNvPicPr preferRelativeResize="0"/>
          <p:nvPr/>
        </p:nvPicPr>
        <p:blipFill>
          <a:blip r:embed="rId4">
            <a:alphaModFix/>
          </a:blip>
          <a:stretch>
            <a:fillRect/>
          </a:stretch>
        </p:blipFill>
        <p:spPr>
          <a:xfrm>
            <a:off x="3708950" y="1040438"/>
            <a:ext cx="1905998" cy="1292324"/>
          </a:xfrm>
          <a:prstGeom prst="rect">
            <a:avLst/>
          </a:prstGeom>
          <a:noFill/>
          <a:ln>
            <a:noFill/>
          </a:ln>
        </p:spPr>
      </p:pic>
      <p:sp>
        <p:nvSpPr>
          <p:cNvPr id="254" name="Google Shape;254;p44"/>
          <p:cNvSpPr txBox="1"/>
          <p:nvPr/>
        </p:nvSpPr>
        <p:spPr>
          <a:xfrm>
            <a:off x="266650" y="1371150"/>
            <a:ext cx="3378600" cy="923400"/>
          </a:xfrm>
          <a:prstGeom prst="rect">
            <a:avLst/>
          </a:prstGeom>
          <a:noFill/>
          <a:ln>
            <a:noFill/>
          </a:ln>
        </p:spPr>
        <p:txBody>
          <a:bodyPr anchorCtr="0" anchor="t" bIns="91425" lIns="91425" spcFirstLastPara="1" rIns="91425" wrap="square" tIns="91425">
            <a:spAutoFit/>
          </a:bodyPr>
          <a:lstStyle/>
          <a:p>
            <a:pPr indent="-198600" lvl="0" marL="352799" rtl="0" algn="l">
              <a:spcBef>
                <a:spcPts val="0"/>
              </a:spcBef>
              <a:spcAft>
                <a:spcPts val="0"/>
              </a:spcAft>
              <a:buSzPts val="1200"/>
              <a:buFont typeface="Mada"/>
              <a:buChar char="●"/>
            </a:pPr>
            <a:r>
              <a:rPr lang="ar" sz="1200">
                <a:latin typeface="Mada"/>
                <a:ea typeface="Mada"/>
                <a:cs typeface="Mada"/>
                <a:sym typeface="Mada"/>
              </a:rPr>
              <a:t>Myopathies: Myo (muscle) pathos (Suffering)</a:t>
            </a:r>
            <a:endParaRPr sz="1200">
              <a:latin typeface="Mada"/>
              <a:ea typeface="Mada"/>
              <a:cs typeface="Mada"/>
              <a:sym typeface="Mada"/>
            </a:endParaRPr>
          </a:p>
          <a:p>
            <a:pPr indent="-198600" lvl="0" marL="352799" rtl="0" algn="l">
              <a:spcBef>
                <a:spcPts val="0"/>
              </a:spcBef>
              <a:spcAft>
                <a:spcPts val="0"/>
              </a:spcAft>
              <a:buSzPts val="1200"/>
              <a:buFont typeface="Mada"/>
              <a:buChar char="●"/>
            </a:pPr>
            <a:r>
              <a:rPr lang="ar" sz="1200">
                <a:latin typeface="Mada"/>
                <a:ea typeface="Mada"/>
                <a:cs typeface="Mada"/>
                <a:sym typeface="Mada"/>
              </a:rPr>
              <a:t>A disorder in which there is a primary functional or structural impairment of skeletal muscle</a:t>
            </a:r>
            <a:endParaRPr sz="1200">
              <a:latin typeface="Mada"/>
              <a:ea typeface="Mada"/>
              <a:cs typeface="Mada"/>
              <a:sym typeface="Mada"/>
            </a:endParaRPr>
          </a:p>
        </p:txBody>
      </p:sp>
      <p:sp>
        <p:nvSpPr>
          <p:cNvPr id="255" name="Google Shape;255;p44"/>
          <p:cNvSpPr/>
          <p:nvPr/>
        </p:nvSpPr>
        <p:spPr>
          <a:xfrm>
            <a:off x="419050" y="2512450"/>
            <a:ext cx="1080600" cy="3519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rgbClr val="FFFFFF"/>
                </a:solidFill>
                <a:latin typeface="Pacifico"/>
                <a:ea typeface="Pacifico"/>
                <a:cs typeface="Pacifico"/>
                <a:sym typeface="Pacifico"/>
              </a:rPr>
              <a:t>Extra</a:t>
            </a:r>
            <a:endParaRPr sz="1000">
              <a:solidFill>
                <a:srgbClr val="FFFFFF"/>
              </a:solidFill>
              <a:latin typeface="Pacifico"/>
              <a:ea typeface="Pacifico"/>
              <a:cs typeface="Pacifico"/>
              <a:sym typeface="Pacifico"/>
            </a:endParaRPr>
          </a:p>
        </p:txBody>
      </p:sp>
      <p:sp>
        <p:nvSpPr>
          <p:cNvPr id="256" name="Google Shape;256;p44"/>
          <p:cNvSpPr txBox="1"/>
          <p:nvPr/>
        </p:nvSpPr>
        <p:spPr>
          <a:xfrm>
            <a:off x="5580825" y="978600"/>
            <a:ext cx="17334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000">
                <a:solidFill>
                  <a:srgbClr val="6AA84F"/>
                </a:solidFill>
                <a:latin typeface="Mada"/>
                <a:ea typeface="Mada"/>
                <a:cs typeface="Mada"/>
                <a:sym typeface="Mada"/>
              </a:rPr>
              <a:t>around the muscle is a connective tissue sheath called </a:t>
            </a:r>
            <a:r>
              <a:rPr lang="ar" sz="1000">
                <a:solidFill>
                  <a:srgbClr val="F16880"/>
                </a:solidFill>
                <a:latin typeface="Mada"/>
                <a:ea typeface="Mada"/>
                <a:cs typeface="Mada"/>
                <a:sym typeface="Mada"/>
              </a:rPr>
              <a:t>epimysium</a:t>
            </a:r>
            <a:r>
              <a:rPr lang="ar" sz="1000">
                <a:solidFill>
                  <a:srgbClr val="6AA84F"/>
                </a:solidFill>
                <a:latin typeface="Mada"/>
                <a:ea typeface="Mada"/>
                <a:cs typeface="Mada"/>
                <a:sym typeface="Mada"/>
              </a:rPr>
              <a:t>, within the muscle we have groups of </a:t>
            </a:r>
            <a:r>
              <a:rPr lang="ar" sz="1000">
                <a:solidFill>
                  <a:schemeClr val="accent2"/>
                </a:solidFill>
                <a:latin typeface="Mada"/>
                <a:ea typeface="Mada"/>
                <a:cs typeface="Mada"/>
                <a:sym typeface="Mada"/>
              </a:rPr>
              <a:t>fascicles surrounded by perimysium</a:t>
            </a:r>
            <a:r>
              <a:rPr lang="ar" sz="1000">
                <a:solidFill>
                  <a:srgbClr val="6AA84F"/>
                </a:solidFill>
                <a:latin typeface="Mada"/>
                <a:ea typeface="Mada"/>
                <a:cs typeface="Mada"/>
                <a:sym typeface="Mada"/>
              </a:rPr>
              <a:t>, within the fascicles are muscle fibers surrounded by </a:t>
            </a:r>
            <a:r>
              <a:rPr lang="ar" sz="1000">
                <a:solidFill>
                  <a:srgbClr val="2A4271"/>
                </a:solidFill>
                <a:latin typeface="Mada"/>
                <a:ea typeface="Mada"/>
                <a:cs typeface="Mada"/>
                <a:sym typeface="Mada"/>
              </a:rPr>
              <a:t>endomysium</a:t>
            </a:r>
            <a:endParaRPr sz="1000">
              <a:solidFill>
                <a:srgbClr val="2A4271"/>
              </a:solidFill>
              <a:latin typeface="Mada"/>
              <a:ea typeface="Mada"/>
              <a:cs typeface="Mada"/>
              <a:sym typeface="Mada"/>
            </a:endParaRPr>
          </a:p>
        </p:txBody>
      </p:sp>
      <p:sp>
        <p:nvSpPr>
          <p:cNvPr id="257" name="Google Shape;257;p44"/>
          <p:cNvSpPr/>
          <p:nvPr/>
        </p:nvSpPr>
        <p:spPr>
          <a:xfrm>
            <a:off x="3645250" y="1018475"/>
            <a:ext cx="3585900" cy="1325700"/>
          </a:xfrm>
          <a:prstGeom prst="rect">
            <a:avLst/>
          </a:prstGeom>
          <a:noFill/>
          <a:ln cap="flat" cmpd="sng" w="9525">
            <a:solidFill>
              <a:srgbClr val="6AA84F"/>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44"/>
          <p:cNvSpPr/>
          <p:nvPr/>
        </p:nvSpPr>
        <p:spPr>
          <a:xfrm>
            <a:off x="4168900" y="1170825"/>
            <a:ext cx="267300" cy="138900"/>
          </a:xfrm>
          <a:prstGeom prst="rect">
            <a:avLst/>
          </a:prstGeom>
          <a:noFill/>
          <a:ln cap="flat" cmpd="sng" w="9525">
            <a:solidFill>
              <a:srgbClr val="F1688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44"/>
          <p:cNvSpPr/>
          <p:nvPr/>
        </p:nvSpPr>
        <p:spPr>
          <a:xfrm>
            <a:off x="5000350" y="1693850"/>
            <a:ext cx="372600" cy="900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44"/>
          <p:cNvSpPr/>
          <p:nvPr/>
        </p:nvSpPr>
        <p:spPr>
          <a:xfrm>
            <a:off x="5007425" y="1798450"/>
            <a:ext cx="372600" cy="119100"/>
          </a:xfrm>
          <a:prstGeom prst="rect">
            <a:avLst/>
          </a:prstGeom>
          <a:noFill/>
          <a:ln cap="flat" cmpd="sng" w="9525">
            <a:solidFill>
              <a:srgbClr val="2A427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62"/>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725" name="Google Shape;725;p62"/>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Muscular Dystrophies</a:t>
            </a:r>
            <a:endParaRPr b="1" sz="2600">
              <a:latin typeface="Mada"/>
              <a:ea typeface="Mada"/>
              <a:cs typeface="Mada"/>
              <a:sym typeface="Mada"/>
            </a:endParaRPr>
          </a:p>
        </p:txBody>
      </p:sp>
      <p:sp>
        <p:nvSpPr>
          <p:cNvPr id="726" name="Google Shape;726;p62"/>
          <p:cNvSpPr txBox="1"/>
          <p:nvPr/>
        </p:nvSpPr>
        <p:spPr>
          <a:xfrm>
            <a:off x="171300" y="5731125"/>
            <a:ext cx="7129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Emery – dreifuss muscular dystrophy</a:t>
            </a:r>
            <a:endParaRPr sz="1200">
              <a:highlight>
                <a:schemeClr val="accent5"/>
              </a:highlight>
              <a:latin typeface="Mada"/>
              <a:ea typeface="Mada"/>
              <a:cs typeface="Mada"/>
              <a:sym typeface="Mada"/>
            </a:endParaRPr>
          </a:p>
        </p:txBody>
      </p:sp>
      <p:sp>
        <p:nvSpPr>
          <p:cNvPr id="727" name="Google Shape;727;p62"/>
          <p:cNvSpPr txBox="1"/>
          <p:nvPr/>
        </p:nvSpPr>
        <p:spPr>
          <a:xfrm>
            <a:off x="70500" y="6181725"/>
            <a:ext cx="7269000" cy="40026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Font typeface="Cabin"/>
              <a:buChar char="●"/>
            </a:pPr>
            <a:r>
              <a:rPr b="1" lang="ar" sz="1200">
                <a:latin typeface="Mada"/>
                <a:ea typeface="Mada"/>
                <a:cs typeface="Mada"/>
                <a:sym typeface="Mada"/>
              </a:rPr>
              <a:t>Autosomal dominant or recessive</a:t>
            </a:r>
            <a:r>
              <a:rPr lang="ar" sz="1200">
                <a:latin typeface="Mada"/>
                <a:ea typeface="Mada"/>
                <a:cs typeface="Mada"/>
                <a:sym typeface="Mada"/>
              </a:rPr>
              <a:t> With more than 7 subtypes with various genes. </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Cabin"/>
              <a:buChar char="●"/>
            </a:pPr>
            <a:r>
              <a:rPr b="1" lang="ar" sz="1200">
                <a:latin typeface="Mada"/>
                <a:ea typeface="Mada"/>
                <a:cs typeface="Mada"/>
                <a:sym typeface="Mada"/>
              </a:rPr>
              <a:t>Age: </a:t>
            </a:r>
            <a:r>
              <a:rPr lang="ar" sz="1200">
                <a:latin typeface="Mada"/>
                <a:ea typeface="Mada"/>
                <a:cs typeface="Mada"/>
                <a:sym typeface="Mada"/>
              </a:rPr>
              <a:t>Neonatal hypotonia to 3rd decade; Mean in teens. </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Cabin"/>
              <a:buChar char="●"/>
            </a:pPr>
            <a:r>
              <a:rPr b="1" lang="ar" sz="1200">
                <a:latin typeface="Mada"/>
                <a:ea typeface="Mada"/>
                <a:cs typeface="Mada"/>
                <a:sym typeface="Mada"/>
              </a:rPr>
              <a:t>Function: </a:t>
            </a:r>
            <a:r>
              <a:rPr lang="ar" sz="1200">
                <a:latin typeface="Mada"/>
                <a:ea typeface="Mada"/>
                <a:cs typeface="Mada"/>
                <a:sym typeface="Mada"/>
              </a:rPr>
              <a:t>Difficulty walking or climbing stairs. </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b="1" lang="ar" sz="1200">
                <a:latin typeface="Mada"/>
                <a:ea typeface="Mada"/>
                <a:cs typeface="Mada"/>
                <a:sym typeface="Mada"/>
              </a:rPr>
              <a:t>Weakness: </a:t>
            </a:r>
            <a:r>
              <a:rPr b="1" lang="ar" sz="1200">
                <a:solidFill>
                  <a:srgbClr val="CC0000"/>
                </a:solidFill>
                <a:latin typeface="Mada"/>
                <a:ea typeface="Mada"/>
                <a:cs typeface="Mada"/>
                <a:sym typeface="Mada"/>
              </a:rPr>
              <a:t>Humeroperoneal</a:t>
            </a:r>
            <a:endParaRPr b="1" sz="1200">
              <a:solidFill>
                <a:srgbClr val="CC0000"/>
              </a:solidFill>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lang="ar" sz="1200">
                <a:latin typeface="Mada"/>
                <a:ea typeface="Mada"/>
                <a:cs typeface="Mada"/>
                <a:sym typeface="Mada"/>
              </a:rPr>
              <a:t>Bilateral</a:t>
            </a:r>
            <a:endParaRPr sz="1200">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lang="ar" sz="1200">
                <a:latin typeface="Mada"/>
                <a:ea typeface="Mada"/>
                <a:cs typeface="Mada"/>
                <a:sym typeface="Mada"/>
              </a:rPr>
              <a:t>Symmetrical</a:t>
            </a:r>
            <a:endParaRPr sz="1200">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lang="ar" sz="1200">
                <a:latin typeface="Mada"/>
                <a:ea typeface="Mada"/>
                <a:cs typeface="Mada"/>
                <a:sym typeface="Mada"/>
              </a:rPr>
              <a:t>Arms: Biceps &amp; triceps; </a:t>
            </a:r>
            <a:r>
              <a:rPr b="1" lang="ar" sz="1200">
                <a:latin typeface="Mada"/>
                <a:ea typeface="Mada"/>
                <a:cs typeface="Mada"/>
                <a:sym typeface="Mada"/>
              </a:rPr>
              <a:t>Deltoids spared.</a:t>
            </a:r>
            <a:endParaRPr b="1" sz="1200">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lang="ar" sz="1200">
                <a:latin typeface="Mada"/>
                <a:ea typeface="Mada"/>
                <a:cs typeface="Mada"/>
                <a:sym typeface="Mada"/>
              </a:rPr>
              <a:t>Scapular winging</a:t>
            </a:r>
            <a:endParaRPr sz="1200">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lang="ar" sz="1200">
                <a:latin typeface="Mada"/>
                <a:ea typeface="Mada"/>
                <a:cs typeface="Mada"/>
                <a:sym typeface="Mada"/>
              </a:rPr>
              <a:t>Legs: I</a:t>
            </a:r>
            <a:r>
              <a:rPr lang="ar" sz="1200">
                <a:latin typeface="Mada"/>
                <a:ea typeface="Mada"/>
                <a:cs typeface="Mada"/>
                <a:sym typeface="Mada"/>
              </a:rPr>
              <a:t>nvolved later on.</a:t>
            </a:r>
            <a:endParaRPr sz="1200">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lang="ar" sz="1200">
                <a:latin typeface="Mada"/>
                <a:ea typeface="Mada"/>
                <a:cs typeface="Mada"/>
                <a:sym typeface="Mada"/>
              </a:rPr>
              <a:t>Face: Mild weakness or normal</a:t>
            </a:r>
            <a:endParaRPr b="1"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CC0000"/>
              </a:buClr>
              <a:buSzPts val="1200"/>
              <a:buFont typeface="Cabin"/>
              <a:buChar char="★"/>
            </a:pPr>
            <a:r>
              <a:rPr b="1" lang="ar" sz="1200">
                <a:solidFill>
                  <a:srgbClr val="CC0000"/>
                </a:solidFill>
                <a:latin typeface="Mada"/>
                <a:ea typeface="Mada"/>
                <a:cs typeface="Mada"/>
                <a:sym typeface="Mada"/>
              </a:rPr>
              <a:t>Contractures</a:t>
            </a:r>
            <a:r>
              <a:rPr b="1" lang="ar" sz="1200">
                <a:solidFill>
                  <a:srgbClr val="6AA84F"/>
                </a:solidFill>
                <a:latin typeface="Mada"/>
                <a:ea typeface="Mada"/>
                <a:cs typeface="Mada"/>
                <a:sym typeface="Mada"/>
              </a:rPr>
              <a:t> </a:t>
            </a:r>
            <a:r>
              <a:rPr b="1" lang="ar" sz="1200">
                <a:solidFill>
                  <a:srgbClr val="6AA84F"/>
                </a:solidFill>
                <a:latin typeface="Mada"/>
                <a:ea typeface="Mada"/>
                <a:cs typeface="Mada"/>
                <a:sym typeface="Mada"/>
              </a:rPr>
              <a:t>occurs before</a:t>
            </a:r>
            <a:r>
              <a:rPr b="1" lang="ar" sz="1200">
                <a:solidFill>
                  <a:schemeClr val="dk1"/>
                </a:solidFill>
                <a:latin typeface="Mada"/>
                <a:ea typeface="Mada"/>
                <a:cs typeface="Mada"/>
                <a:sym typeface="Mada"/>
              </a:rPr>
              <a:t> weakness</a:t>
            </a:r>
            <a:r>
              <a:rPr b="1" lang="ar" sz="1200">
                <a:solidFill>
                  <a:schemeClr val="dk1"/>
                </a:solidFill>
                <a:latin typeface="Mada"/>
                <a:ea typeface="Mada"/>
                <a:cs typeface="Mada"/>
                <a:sym typeface="Mada"/>
              </a:rPr>
              <a:t> and it is often more limiting to function than weakness.</a:t>
            </a:r>
            <a:endParaRPr b="1"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Cabin"/>
              <a:buChar char="○"/>
            </a:pPr>
            <a:r>
              <a:rPr b="1" lang="ar" sz="1200">
                <a:solidFill>
                  <a:schemeClr val="dk1"/>
                </a:solidFill>
                <a:latin typeface="Mada"/>
                <a:ea typeface="Mada"/>
                <a:cs typeface="Mada"/>
                <a:sym typeface="Mada"/>
              </a:rPr>
              <a:t>in elbow, </a:t>
            </a:r>
            <a:r>
              <a:rPr b="1" lang="ar" sz="1200">
                <a:solidFill>
                  <a:srgbClr val="6AA84F"/>
                </a:solidFill>
                <a:latin typeface="Mada"/>
                <a:ea typeface="Mada"/>
                <a:cs typeface="Mada"/>
                <a:sym typeface="Mada"/>
              </a:rPr>
              <a:t>achilles tendon</a:t>
            </a:r>
            <a:r>
              <a:rPr b="1" lang="ar" sz="1200">
                <a:solidFill>
                  <a:schemeClr val="dk1"/>
                </a:solidFill>
                <a:latin typeface="Mada"/>
                <a:ea typeface="Mada"/>
                <a:cs typeface="Mada"/>
                <a:sym typeface="Mada"/>
              </a:rPr>
              <a:t> </a:t>
            </a:r>
            <a:endParaRPr b="1"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Cabin"/>
              <a:buChar char="○"/>
            </a:pPr>
            <a:r>
              <a:rPr b="1" lang="ar" sz="1200">
                <a:solidFill>
                  <a:schemeClr val="dk1"/>
                </a:solidFill>
                <a:latin typeface="Mada"/>
                <a:ea typeface="Mada"/>
                <a:cs typeface="Mada"/>
                <a:sym typeface="Mada"/>
              </a:rPr>
              <a:t>Spine: </a:t>
            </a:r>
            <a:endParaRPr b="1" sz="1200">
              <a:solidFill>
                <a:schemeClr val="dk1"/>
              </a:solidFill>
              <a:latin typeface="Mada"/>
              <a:ea typeface="Mada"/>
              <a:cs typeface="Mada"/>
              <a:sym typeface="Mada"/>
            </a:endParaRPr>
          </a:p>
          <a:p>
            <a:pPr indent="-304800" lvl="2" marL="13716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Posterior neck (extension)</a:t>
            </a:r>
            <a:endParaRPr sz="1200">
              <a:solidFill>
                <a:schemeClr val="dk1"/>
              </a:solidFill>
              <a:latin typeface="Mada"/>
              <a:ea typeface="Mada"/>
              <a:cs typeface="Mada"/>
              <a:sym typeface="Mada"/>
            </a:endParaRPr>
          </a:p>
          <a:p>
            <a:pPr indent="-304800" lvl="2" marL="13716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Lower back: Usually later onset, but may present with rigid spine syndrome.</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Cabin"/>
              <a:buChar char="●"/>
            </a:pPr>
            <a:r>
              <a:rPr b="1" lang="ar" sz="1200">
                <a:solidFill>
                  <a:schemeClr val="dk1"/>
                </a:solidFill>
                <a:latin typeface="Mada"/>
                <a:ea typeface="Mada"/>
                <a:cs typeface="Mada"/>
                <a:sym typeface="Mada"/>
              </a:rPr>
              <a:t>Testing:</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Cabin"/>
              <a:buChar char="○"/>
            </a:pPr>
            <a:r>
              <a:rPr lang="ar" sz="1200">
                <a:solidFill>
                  <a:schemeClr val="dk1"/>
                </a:solidFill>
                <a:latin typeface="Mada"/>
                <a:ea typeface="Mada"/>
                <a:cs typeface="Mada"/>
                <a:sym typeface="Mada"/>
              </a:rPr>
              <a:t>CK, EMG</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Cabin"/>
              <a:buChar char="○"/>
            </a:pPr>
            <a:r>
              <a:rPr b="1" lang="ar" sz="1200">
                <a:solidFill>
                  <a:srgbClr val="CC0000"/>
                </a:solidFill>
                <a:latin typeface="Mada"/>
                <a:ea typeface="Mada"/>
                <a:cs typeface="Mada"/>
                <a:sym typeface="Mada"/>
              </a:rPr>
              <a:t>Cardiac screening for arrhythmia and cardiomyopathy </a:t>
            </a:r>
            <a:endParaRPr b="1" sz="1200">
              <a:solidFill>
                <a:srgbClr val="6AA84F"/>
              </a:solidFill>
              <a:latin typeface="Mada"/>
              <a:ea typeface="Mada"/>
              <a:cs typeface="Mada"/>
              <a:sym typeface="Mada"/>
            </a:endParaRPr>
          </a:p>
          <a:p>
            <a:pPr indent="-304800" lvl="2" marL="1371600" rtl="0" algn="l">
              <a:lnSpc>
                <a:spcPct val="115000"/>
              </a:lnSpc>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A lot of doctors would put them on prophylactic pacemakers, even </a:t>
            </a:r>
            <a:r>
              <a:rPr lang="ar" sz="1200">
                <a:solidFill>
                  <a:srgbClr val="6AA84F"/>
                </a:solidFill>
                <a:latin typeface="Mada"/>
                <a:ea typeface="Mada"/>
                <a:cs typeface="Mada"/>
                <a:sym typeface="Mada"/>
              </a:rPr>
              <a:t>if they don't have anything. </a:t>
            </a:r>
            <a:r>
              <a:rPr lang="ar" sz="1200">
                <a:solidFill>
                  <a:srgbClr val="6AA84F"/>
                </a:solidFill>
                <a:latin typeface="Mada"/>
                <a:ea typeface="Mada"/>
                <a:cs typeface="Mada"/>
                <a:sym typeface="Mada"/>
              </a:rPr>
              <a:t>because cardiac involvement may </a:t>
            </a:r>
            <a:r>
              <a:rPr b="1" lang="ar" sz="1200">
                <a:solidFill>
                  <a:srgbClr val="6AA84F"/>
                </a:solidFill>
                <a:latin typeface="Mada"/>
                <a:ea typeface="Mada"/>
                <a:cs typeface="Mada"/>
                <a:sym typeface="Mada"/>
              </a:rPr>
              <a:t>lead to death</a:t>
            </a:r>
            <a:endParaRPr b="1" sz="1200">
              <a:solidFill>
                <a:srgbClr val="6AA84F"/>
              </a:solidFill>
              <a:latin typeface="Mada"/>
              <a:ea typeface="Mada"/>
              <a:cs typeface="Mada"/>
              <a:sym typeface="Mada"/>
            </a:endParaRPr>
          </a:p>
        </p:txBody>
      </p:sp>
      <p:pic>
        <p:nvPicPr>
          <p:cNvPr id="728" name="Google Shape;728;p62"/>
          <p:cNvPicPr preferRelativeResize="0"/>
          <p:nvPr/>
        </p:nvPicPr>
        <p:blipFill>
          <a:blip r:embed="rId3">
            <a:alphaModFix/>
          </a:blip>
          <a:stretch>
            <a:fillRect/>
          </a:stretch>
        </p:blipFill>
        <p:spPr>
          <a:xfrm>
            <a:off x="4788251" y="6679500"/>
            <a:ext cx="544224" cy="1465500"/>
          </a:xfrm>
          <a:prstGeom prst="rect">
            <a:avLst/>
          </a:prstGeom>
          <a:noFill/>
          <a:ln>
            <a:noFill/>
          </a:ln>
        </p:spPr>
      </p:pic>
      <p:sp>
        <p:nvSpPr>
          <p:cNvPr id="729" name="Google Shape;729;p62"/>
          <p:cNvSpPr txBox="1"/>
          <p:nvPr/>
        </p:nvSpPr>
        <p:spPr>
          <a:xfrm>
            <a:off x="4927275" y="7122325"/>
            <a:ext cx="1630500" cy="48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900">
                <a:solidFill>
                  <a:srgbClr val="999999"/>
                </a:solidFill>
                <a:latin typeface="Cabin"/>
                <a:ea typeface="Cabin"/>
                <a:cs typeface="Cabin"/>
                <a:sym typeface="Cabin"/>
              </a:rPr>
              <a:t>Humeroperoneal</a:t>
            </a:r>
            <a:endParaRPr b="1" sz="900">
              <a:solidFill>
                <a:srgbClr val="999999"/>
              </a:solidFill>
              <a:latin typeface="Cabin"/>
              <a:ea typeface="Cabin"/>
              <a:cs typeface="Cabin"/>
              <a:sym typeface="Cabin"/>
            </a:endParaRPr>
          </a:p>
          <a:p>
            <a:pPr indent="0" lvl="0" marL="0" rtl="0" algn="ctr">
              <a:spcBef>
                <a:spcPts val="0"/>
              </a:spcBef>
              <a:spcAft>
                <a:spcPts val="0"/>
              </a:spcAft>
              <a:buNone/>
            </a:pPr>
            <a:r>
              <a:rPr b="1" lang="ar" sz="900">
                <a:solidFill>
                  <a:srgbClr val="999999"/>
                </a:solidFill>
                <a:latin typeface="Cabin"/>
                <a:ea typeface="Cabin"/>
                <a:cs typeface="Cabin"/>
                <a:sym typeface="Cabin"/>
              </a:rPr>
              <a:t>weakness</a:t>
            </a:r>
            <a:endParaRPr b="1" sz="900">
              <a:solidFill>
                <a:srgbClr val="999999"/>
              </a:solidFill>
              <a:latin typeface="Cabin"/>
              <a:ea typeface="Cabin"/>
              <a:cs typeface="Cabin"/>
              <a:sym typeface="Cabin"/>
            </a:endParaRPr>
          </a:p>
          <a:p>
            <a:pPr indent="0" lvl="0" marL="0" rtl="0" algn="ctr">
              <a:spcBef>
                <a:spcPts val="0"/>
              </a:spcBef>
              <a:spcAft>
                <a:spcPts val="0"/>
              </a:spcAft>
              <a:buNone/>
            </a:pPr>
            <a:r>
              <a:rPr b="1" lang="ar" sz="900">
                <a:solidFill>
                  <a:srgbClr val="999999"/>
                </a:solidFill>
                <a:latin typeface="Cabin"/>
                <a:ea typeface="Cabin"/>
                <a:cs typeface="Cabin"/>
                <a:sym typeface="Cabin"/>
              </a:rPr>
              <a:t>(EXTRA)</a:t>
            </a:r>
            <a:endParaRPr b="1" sz="900">
              <a:solidFill>
                <a:srgbClr val="999999"/>
              </a:solidFill>
              <a:latin typeface="Cabin"/>
              <a:ea typeface="Cabin"/>
              <a:cs typeface="Cabin"/>
              <a:sym typeface="Cabin"/>
            </a:endParaRPr>
          </a:p>
        </p:txBody>
      </p:sp>
      <p:sp>
        <p:nvSpPr>
          <p:cNvPr id="730" name="Google Shape;730;p62"/>
          <p:cNvSpPr/>
          <p:nvPr/>
        </p:nvSpPr>
        <p:spPr>
          <a:xfrm>
            <a:off x="4784150" y="6702700"/>
            <a:ext cx="1435800" cy="14424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62"/>
          <p:cNvSpPr txBox="1"/>
          <p:nvPr/>
        </p:nvSpPr>
        <p:spPr>
          <a:xfrm>
            <a:off x="171300" y="930525"/>
            <a:ext cx="7129800" cy="45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2200">
                <a:highlight>
                  <a:schemeClr val="accent5"/>
                </a:highlight>
                <a:latin typeface="Mada"/>
                <a:ea typeface="Mada"/>
                <a:cs typeface="Mada"/>
                <a:sym typeface="Mada"/>
              </a:rPr>
              <a:t>        Facioscapulohumeral dystrophy</a:t>
            </a:r>
            <a:endParaRPr sz="1200">
              <a:highlight>
                <a:schemeClr val="accent5"/>
              </a:highlight>
              <a:latin typeface="Mada"/>
              <a:ea typeface="Mada"/>
              <a:cs typeface="Mada"/>
              <a:sym typeface="Mada"/>
            </a:endParaRPr>
          </a:p>
        </p:txBody>
      </p:sp>
      <p:sp>
        <p:nvSpPr>
          <p:cNvPr id="732" name="Google Shape;732;p62"/>
          <p:cNvSpPr txBox="1"/>
          <p:nvPr/>
        </p:nvSpPr>
        <p:spPr>
          <a:xfrm>
            <a:off x="70500" y="1333175"/>
            <a:ext cx="7035900" cy="25053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Font typeface="Mada"/>
              <a:buChar char="●"/>
            </a:pPr>
            <a:r>
              <a:rPr lang="ar" sz="1200">
                <a:solidFill>
                  <a:schemeClr val="dk1"/>
                </a:solidFill>
                <a:latin typeface="Mada"/>
                <a:ea typeface="Mada"/>
                <a:cs typeface="Mada"/>
                <a:sym typeface="Mada"/>
              </a:rPr>
              <a:t>The 3rd most common dystrophy in adult (</a:t>
            </a:r>
            <a:r>
              <a:rPr b="1" lang="ar" sz="1200">
                <a:solidFill>
                  <a:schemeClr val="dk1"/>
                </a:solidFill>
                <a:latin typeface="Mada"/>
                <a:ea typeface="Mada"/>
                <a:cs typeface="Mada"/>
                <a:sym typeface="Mada"/>
              </a:rPr>
              <a:t>Autosomal dominant</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b="1" lang="ar" sz="1200">
                <a:latin typeface="Mada"/>
                <a:ea typeface="Mada"/>
                <a:cs typeface="Mada"/>
                <a:sym typeface="Mada"/>
              </a:rPr>
              <a:t>Manifestations are </a:t>
            </a:r>
            <a:r>
              <a:rPr b="1" lang="ar" sz="1200">
                <a:solidFill>
                  <a:srgbClr val="CC0000"/>
                </a:solidFill>
                <a:latin typeface="Mada"/>
                <a:ea typeface="Mada"/>
                <a:cs typeface="Mada"/>
                <a:sym typeface="Mada"/>
              </a:rPr>
              <a:t>Asymmetrical</a:t>
            </a:r>
            <a:endParaRPr b="1" sz="1200">
              <a:solidFill>
                <a:srgbClr val="CC0000"/>
              </a:solidFill>
              <a:latin typeface="Mada"/>
              <a:ea typeface="Mada"/>
              <a:cs typeface="Mada"/>
              <a:sym typeface="Mada"/>
            </a:endParaRPr>
          </a:p>
          <a:p>
            <a:pPr indent="-304800" lvl="1" marL="914400" rtl="0" algn="l">
              <a:lnSpc>
                <a:spcPct val="115000"/>
              </a:lnSpc>
              <a:spcBef>
                <a:spcPts val="0"/>
              </a:spcBef>
              <a:spcAft>
                <a:spcPts val="0"/>
              </a:spcAft>
              <a:buSzPts val="1200"/>
              <a:buFont typeface="Cabin"/>
              <a:buChar char="○"/>
            </a:pPr>
            <a:r>
              <a:rPr b="1" lang="ar" sz="1200">
                <a:latin typeface="Mada"/>
                <a:ea typeface="Mada"/>
                <a:cs typeface="Mada"/>
                <a:sym typeface="Mada"/>
              </a:rPr>
              <a:t>Face:</a:t>
            </a:r>
            <a:r>
              <a:rPr lang="ar" sz="1200">
                <a:latin typeface="Mada"/>
                <a:ea typeface="Mada"/>
                <a:cs typeface="Mada"/>
                <a:sym typeface="Mada"/>
              </a:rPr>
              <a:t> </a:t>
            </a:r>
            <a:r>
              <a:rPr lang="ar" sz="1200">
                <a:solidFill>
                  <a:srgbClr val="CC0000"/>
                </a:solidFill>
                <a:latin typeface="Mada"/>
                <a:ea typeface="Mada"/>
                <a:cs typeface="Mada"/>
                <a:sym typeface="Mada"/>
              </a:rPr>
              <a:t>Initial manifestation</a:t>
            </a:r>
            <a:r>
              <a:rPr lang="ar" sz="1200">
                <a:latin typeface="Mada"/>
                <a:ea typeface="Mada"/>
                <a:cs typeface="Mada"/>
                <a:sym typeface="Mada"/>
              </a:rPr>
              <a:t>, 95% you will detect it at the age of 30 with examination</a:t>
            </a:r>
            <a:endParaRPr sz="1200">
              <a:latin typeface="Mada"/>
              <a:ea typeface="Mada"/>
              <a:cs typeface="Mada"/>
              <a:sym typeface="Mada"/>
            </a:endParaRPr>
          </a:p>
          <a:p>
            <a:pPr indent="-304800" lvl="1" marL="914400" rtl="0" algn="l">
              <a:lnSpc>
                <a:spcPct val="115000"/>
              </a:lnSpc>
              <a:spcBef>
                <a:spcPts val="0"/>
              </a:spcBef>
              <a:spcAft>
                <a:spcPts val="0"/>
              </a:spcAft>
              <a:buSzPts val="1200"/>
              <a:buFont typeface="Cabin"/>
              <a:buChar char="○"/>
            </a:pPr>
            <a:r>
              <a:rPr b="1" lang="ar" sz="1200">
                <a:latin typeface="Mada"/>
                <a:ea typeface="Mada"/>
                <a:cs typeface="Mada"/>
                <a:sym typeface="Mada"/>
              </a:rPr>
              <a:t>Eyes:</a:t>
            </a:r>
            <a:r>
              <a:rPr lang="ar" sz="1200">
                <a:latin typeface="Mada"/>
                <a:ea typeface="Mada"/>
                <a:cs typeface="Mada"/>
                <a:sym typeface="Mada"/>
              </a:rPr>
              <a:t> Often early in disease course</a:t>
            </a:r>
            <a:endParaRPr sz="1200">
              <a:latin typeface="Mada"/>
              <a:ea typeface="Mada"/>
              <a:cs typeface="Mada"/>
              <a:sym typeface="Mada"/>
            </a:endParaRPr>
          </a:p>
          <a:p>
            <a:pPr indent="-304800" lvl="1" marL="914400" rtl="0" algn="l">
              <a:lnSpc>
                <a:spcPct val="115000"/>
              </a:lnSpc>
              <a:spcBef>
                <a:spcPts val="0"/>
              </a:spcBef>
              <a:spcAft>
                <a:spcPts val="0"/>
              </a:spcAft>
              <a:buSzPts val="1200"/>
              <a:buFont typeface="Cabin"/>
              <a:buChar char="○"/>
            </a:pPr>
            <a:r>
              <a:rPr b="1" lang="ar" sz="1200">
                <a:latin typeface="Mada"/>
                <a:ea typeface="Mada"/>
                <a:cs typeface="Mada"/>
                <a:sym typeface="Mada"/>
              </a:rPr>
              <a:t>Lid closure:</a:t>
            </a:r>
            <a:r>
              <a:rPr lang="ar" sz="1200">
                <a:latin typeface="Mada"/>
                <a:ea typeface="Mada"/>
                <a:cs typeface="Mada"/>
                <a:sym typeface="Mada"/>
              </a:rPr>
              <a:t> Incomplete</a:t>
            </a:r>
            <a:endParaRPr sz="1200">
              <a:latin typeface="Mada"/>
              <a:ea typeface="Mada"/>
              <a:cs typeface="Mada"/>
              <a:sym typeface="Mada"/>
            </a:endParaRPr>
          </a:p>
          <a:p>
            <a:pPr indent="-304800" lvl="1" marL="914400" rtl="0" algn="l">
              <a:lnSpc>
                <a:spcPct val="115000"/>
              </a:lnSpc>
              <a:spcBef>
                <a:spcPts val="0"/>
              </a:spcBef>
              <a:spcAft>
                <a:spcPts val="0"/>
              </a:spcAft>
              <a:buSzPts val="1200"/>
              <a:buFont typeface="Cabin"/>
              <a:buChar char="○"/>
            </a:pPr>
            <a:r>
              <a:rPr b="1" lang="ar" sz="1200">
                <a:latin typeface="Mada"/>
                <a:ea typeface="Mada"/>
                <a:cs typeface="Mada"/>
                <a:sym typeface="Mada"/>
              </a:rPr>
              <a:t>Sleeping:</a:t>
            </a:r>
            <a:r>
              <a:rPr lang="ar" sz="1200">
                <a:latin typeface="Mada"/>
                <a:ea typeface="Mada"/>
                <a:cs typeface="Mada"/>
                <a:sym typeface="Mada"/>
              </a:rPr>
              <a:t> With eyes </a:t>
            </a:r>
            <a:r>
              <a:rPr lang="ar" sz="1200">
                <a:solidFill>
                  <a:srgbClr val="6AA84F"/>
                </a:solidFill>
                <a:latin typeface="Mada"/>
                <a:ea typeface="Mada"/>
                <a:cs typeface="Mada"/>
                <a:sym typeface="Mada"/>
              </a:rPr>
              <a:t>partially</a:t>
            </a:r>
            <a:r>
              <a:rPr lang="ar" sz="1200">
                <a:latin typeface="Mada"/>
                <a:ea typeface="Mada"/>
                <a:cs typeface="Mada"/>
                <a:sym typeface="Mada"/>
              </a:rPr>
              <a:t> open</a:t>
            </a:r>
            <a:endParaRPr sz="1200">
              <a:latin typeface="Mada"/>
              <a:ea typeface="Mada"/>
              <a:cs typeface="Mada"/>
              <a:sym typeface="Mada"/>
            </a:endParaRPr>
          </a:p>
          <a:p>
            <a:pPr indent="-304800" lvl="1" marL="914400" rtl="0" algn="l">
              <a:lnSpc>
                <a:spcPct val="115000"/>
              </a:lnSpc>
              <a:spcBef>
                <a:spcPts val="0"/>
              </a:spcBef>
              <a:spcAft>
                <a:spcPts val="0"/>
              </a:spcAft>
              <a:buClr>
                <a:srgbClr val="1C4588"/>
              </a:buClr>
              <a:buSzPts val="1200"/>
              <a:buFont typeface="Mada"/>
              <a:buChar char="○"/>
            </a:pPr>
            <a:r>
              <a:rPr b="1" lang="ar" sz="1200">
                <a:solidFill>
                  <a:srgbClr val="1C4588"/>
                </a:solidFill>
                <a:latin typeface="Mada"/>
                <a:ea typeface="Mada"/>
                <a:cs typeface="Mada"/>
                <a:sym typeface="Mada"/>
              </a:rPr>
              <a:t>Shoulder:</a:t>
            </a:r>
            <a:r>
              <a:rPr lang="ar" sz="1200">
                <a:solidFill>
                  <a:srgbClr val="1C4588"/>
                </a:solidFill>
                <a:latin typeface="Mada"/>
                <a:ea typeface="Mada"/>
                <a:cs typeface="Mada"/>
                <a:sym typeface="Mada"/>
              </a:rPr>
              <a:t> Pain in shoulder girdle, </a:t>
            </a:r>
            <a:r>
              <a:rPr lang="ar" sz="1200">
                <a:solidFill>
                  <a:srgbClr val="CC0000"/>
                </a:solidFill>
                <a:latin typeface="Mada"/>
                <a:ea typeface="Mada"/>
                <a:cs typeface="Mada"/>
                <a:sym typeface="Mada"/>
              </a:rPr>
              <a:t>scapular winging</a:t>
            </a:r>
            <a:r>
              <a:rPr lang="ar" sz="1200">
                <a:solidFill>
                  <a:srgbClr val="1C4588"/>
                </a:solidFill>
                <a:latin typeface="Mada"/>
                <a:ea typeface="Mada"/>
                <a:cs typeface="Mada"/>
                <a:sym typeface="Mada"/>
              </a:rPr>
              <a:t>, </a:t>
            </a:r>
            <a:r>
              <a:rPr lang="ar" sz="1200">
                <a:solidFill>
                  <a:srgbClr val="6AA84F"/>
                </a:solidFill>
                <a:latin typeface="Mada"/>
                <a:ea typeface="Mada"/>
                <a:cs typeface="Mada"/>
                <a:sym typeface="Mada"/>
              </a:rPr>
              <a:t>triple humb</a:t>
            </a:r>
            <a:endParaRPr sz="1200">
              <a:solidFill>
                <a:srgbClr val="6AA84F"/>
              </a:solidFill>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b="1" lang="ar" sz="1200">
                <a:solidFill>
                  <a:srgbClr val="1C4588"/>
                </a:solidFill>
                <a:latin typeface="Mada"/>
                <a:ea typeface="Mada"/>
                <a:cs typeface="Mada"/>
                <a:sym typeface="Mada"/>
              </a:rPr>
              <a:t>Ear:</a:t>
            </a:r>
            <a:r>
              <a:rPr lang="ar" sz="1200">
                <a:latin typeface="Mada"/>
                <a:ea typeface="Mada"/>
                <a:cs typeface="Mada"/>
                <a:sym typeface="Mada"/>
              </a:rPr>
              <a:t> </a:t>
            </a:r>
            <a:r>
              <a:rPr lang="ar" sz="1200">
                <a:solidFill>
                  <a:srgbClr val="1C4588"/>
                </a:solidFill>
                <a:latin typeface="Mada"/>
                <a:ea typeface="Mada"/>
                <a:cs typeface="Mada"/>
                <a:sym typeface="Mada"/>
              </a:rPr>
              <a:t>deafness</a:t>
            </a:r>
            <a:endParaRPr sz="1200">
              <a:solidFill>
                <a:srgbClr val="1C4588"/>
              </a:solidFill>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b="1" lang="ar" sz="1200">
                <a:latin typeface="Mada"/>
                <a:ea typeface="Mada"/>
                <a:cs typeface="Mada"/>
                <a:sym typeface="Mada"/>
              </a:rPr>
              <a:t>Bulbar </a:t>
            </a:r>
            <a:r>
              <a:rPr lang="ar" sz="1200">
                <a:latin typeface="Mada"/>
                <a:ea typeface="Mada"/>
                <a:cs typeface="Mada"/>
                <a:sym typeface="Mada"/>
              </a:rPr>
              <a:t>dysfunction: </a:t>
            </a:r>
            <a:r>
              <a:rPr lang="ar" sz="1200">
                <a:solidFill>
                  <a:srgbClr val="6AA84F"/>
                </a:solidFill>
                <a:latin typeface="Mada"/>
                <a:ea typeface="Mada"/>
                <a:cs typeface="Mada"/>
                <a:sym typeface="Mada"/>
              </a:rPr>
              <a:t>eg. inability to use straws, blowing a balloon</a:t>
            </a:r>
            <a:endParaRPr sz="1200">
              <a:solidFill>
                <a:srgbClr val="6AA84F"/>
              </a:solidFill>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lang="ar" sz="1200">
                <a:latin typeface="Mada"/>
                <a:ea typeface="Mada"/>
                <a:cs typeface="Mada"/>
                <a:sym typeface="Mada"/>
              </a:rPr>
              <a:t>Using straws - blowing up balloons</a:t>
            </a:r>
            <a:endParaRPr sz="1200">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b="1" lang="ar" sz="1200">
                <a:solidFill>
                  <a:srgbClr val="6AA84F"/>
                </a:solidFill>
                <a:latin typeface="Mada"/>
                <a:ea typeface="Mada"/>
                <a:cs typeface="Mada"/>
                <a:sym typeface="Mada"/>
              </a:rPr>
              <a:t>P</a:t>
            </a:r>
            <a:r>
              <a:rPr b="1" lang="ar" sz="1200">
                <a:solidFill>
                  <a:srgbClr val="6AA84F"/>
                </a:solidFill>
                <a:latin typeface="Mada"/>
                <a:ea typeface="Mada"/>
                <a:cs typeface="Mada"/>
                <a:sym typeface="Mada"/>
              </a:rPr>
              <a:t>rotuberant abdomen</a:t>
            </a:r>
            <a:endParaRPr b="1" sz="1200">
              <a:solidFill>
                <a:srgbClr val="6AA84F"/>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b="1" lang="ar" sz="1200">
                <a:latin typeface="Mada"/>
                <a:ea typeface="Mada"/>
                <a:cs typeface="Mada"/>
                <a:sym typeface="Mada"/>
              </a:rPr>
              <a:t>Screen for: </a:t>
            </a:r>
            <a:endParaRPr b="1" sz="1200">
              <a:latin typeface="Mada"/>
              <a:ea typeface="Mada"/>
              <a:cs typeface="Mada"/>
              <a:sym typeface="Mada"/>
            </a:endParaRPr>
          </a:p>
          <a:p>
            <a:pPr indent="-304800" lvl="1" marL="914400" rtl="0" algn="l">
              <a:lnSpc>
                <a:spcPct val="115000"/>
              </a:lnSpc>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Hearing loss </a:t>
            </a:r>
            <a:endParaRPr b="1" sz="1200">
              <a:solidFill>
                <a:srgbClr val="CC0000"/>
              </a:solidFill>
              <a:latin typeface="Mada"/>
              <a:ea typeface="Mada"/>
              <a:cs typeface="Mada"/>
              <a:sym typeface="Mada"/>
            </a:endParaRPr>
          </a:p>
          <a:p>
            <a:pPr indent="-304800" lvl="1" marL="914400" rtl="0" algn="l">
              <a:lnSpc>
                <a:spcPct val="115000"/>
              </a:lnSpc>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Retinal vascular disease</a:t>
            </a:r>
            <a:endParaRPr b="1" sz="1200">
              <a:solidFill>
                <a:srgbClr val="CC0000"/>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b="1" lang="ar" sz="1200">
                <a:latin typeface="Mada"/>
                <a:ea typeface="Mada"/>
                <a:cs typeface="Mada"/>
                <a:sym typeface="Mada"/>
              </a:rPr>
              <a:t>No screening</a:t>
            </a:r>
            <a:r>
              <a:rPr lang="ar" sz="1200">
                <a:latin typeface="Mada"/>
                <a:ea typeface="Mada"/>
                <a:cs typeface="Mada"/>
                <a:sym typeface="Mada"/>
              </a:rPr>
              <a:t> for cardiac needed unless symptomatic</a:t>
            </a:r>
            <a:endParaRPr sz="1200">
              <a:latin typeface="Mada"/>
              <a:ea typeface="Mada"/>
              <a:cs typeface="Mada"/>
              <a:sym typeface="Mada"/>
            </a:endParaRPr>
          </a:p>
          <a:p>
            <a:pPr indent="-304800" lvl="1" marL="9144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Cardiorespiratory involvement rare</a:t>
            </a:r>
            <a:endParaRPr sz="1200">
              <a:solidFill>
                <a:srgbClr val="6AA84F"/>
              </a:solidFill>
              <a:latin typeface="Mada"/>
              <a:ea typeface="Mada"/>
              <a:cs typeface="Mada"/>
              <a:sym typeface="Mada"/>
            </a:endParaRPr>
          </a:p>
        </p:txBody>
      </p:sp>
      <p:pic>
        <p:nvPicPr>
          <p:cNvPr id="733" name="Google Shape;733;p62"/>
          <p:cNvPicPr preferRelativeResize="0"/>
          <p:nvPr/>
        </p:nvPicPr>
        <p:blipFill>
          <a:blip r:embed="rId4">
            <a:alphaModFix/>
          </a:blip>
          <a:stretch>
            <a:fillRect/>
          </a:stretch>
        </p:blipFill>
        <p:spPr>
          <a:xfrm>
            <a:off x="5533827" y="2852741"/>
            <a:ext cx="852817" cy="343259"/>
          </a:xfrm>
          <a:prstGeom prst="rect">
            <a:avLst/>
          </a:prstGeom>
          <a:noFill/>
          <a:ln>
            <a:noFill/>
          </a:ln>
        </p:spPr>
      </p:pic>
      <p:pic>
        <p:nvPicPr>
          <p:cNvPr id="734" name="Google Shape;734;p62"/>
          <p:cNvPicPr preferRelativeResize="0"/>
          <p:nvPr/>
        </p:nvPicPr>
        <p:blipFill>
          <a:blip r:embed="rId5">
            <a:alphaModFix/>
          </a:blip>
          <a:stretch>
            <a:fillRect/>
          </a:stretch>
        </p:blipFill>
        <p:spPr>
          <a:xfrm>
            <a:off x="5533825" y="2286475"/>
            <a:ext cx="852811" cy="566267"/>
          </a:xfrm>
          <a:prstGeom prst="rect">
            <a:avLst/>
          </a:prstGeom>
          <a:noFill/>
          <a:ln>
            <a:noFill/>
          </a:ln>
        </p:spPr>
      </p:pic>
      <p:pic>
        <p:nvPicPr>
          <p:cNvPr id="735" name="Google Shape;735;p62"/>
          <p:cNvPicPr preferRelativeResize="0"/>
          <p:nvPr/>
        </p:nvPicPr>
        <p:blipFill>
          <a:blip r:embed="rId6">
            <a:alphaModFix/>
          </a:blip>
          <a:stretch>
            <a:fillRect/>
          </a:stretch>
        </p:blipFill>
        <p:spPr>
          <a:xfrm>
            <a:off x="6390771" y="2286478"/>
            <a:ext cx="598155" cy="566262"/>
          </a:xfrm>
          <a:prstGeom prst="rect">
            <a:avLst/>
          </a:prstGeom>
          <a:noFill/>
          <a:ln>
            <a:noFill/>
          </a:ln>
        </p:spPr>
      </p:pic>
      <p:pic>
        <p:nvPicPr>
          <p:cNvPr id="736" name="Google Shape;736;p62"/>
          <p:cNvPicPr preferRelativeResize="0"/>
          <p:nvPr/>
        </p:nvPicPr>
        <p:blipFill>
          <a:blip r:embed="rId7">
            <a:alphaModFix/>
          </a:blip>
          <a:stretch>
            <a:fillRect/>
          </a:stretch>
        </p:blipFill>
        <p:spPr>
          <a:xfrm>
            <a:off x="6386636" y="2852740"/>
            <a:ext cx="638839" cy="343260"/>
          </a:xfrm>
          <a:prstGeom prst="rect">
            <a:avLst/>
          </a:prstGeom>
          <a:noFill/>
          <a:ln>
            <a:noFill/>
          </a:ln>
        </p:spPr>
      </p:pic>
      <p:sp>
        <p:nvSpPr>
          <p:cNvPr id="737" name="Google Shape;737;p62"/>
          <p:cNvSpPr/>
          <p:nvPr/>
        </p:nvSpPr>
        <p:spPr>
          <a:xfrm>
            <a:off x="0" y="0"/>
            <a:ext cx="1080600" cy="2043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rgbClr val="FFFFFF"/>
                </a:solidFill>
                <a:latin typeface="Pacifico"/>
                <a:ea typeface="Pacifico"/>
                <a:cs typeface="Pacifico"/>
                <a:sym typeface="Pacifico"/>
              </a:rPr>
              <a:t>Female Slide</a:t>
            </a:r>
            <a:endParaRPr sz="1000">
              <a:solidFill>
                <a:srgbClr val="FFFFFF"/>
              </a:solidFill>
              <a:latin typeface="Pacifico"/>
              <a:ea typeface="Pacifico"/>
              <a:cs typeface="Pacifico"/>
              <a:sym typeface="Pacifico"/>
            </a:endParaRPr>
          </a:p>
        </p:txBody>
      </p:sp>
      <p:sp>
        <p:nvSpPr>
          <p:cNvPr id="738" name="Google Shape;738;p62"/>
          <p:cNvSpPr/>
          <p:nvPr/>
        </p:nvSpPr>
        <p:spPr>
          <a:xfrm>
            <a:off x="320396" y="1033250"/>
            <a:ext cx="324600" cy="309000"/>
          </a:xfrm>
          <a:prstGeom prst="star5">
            <a:avLst>
              <a:gd fmla="val 19098" name="adj"/>
              <a:gd fmla="val 105146" name="hf"/>
              <a:gd fmla="val 110557" name="vf"/>
            </a:avLst>
          </a:prstGeom>
          <a:solidFill>
            <a:srgbClr val="CC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63"/>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744" name="Google Shape;744;p63"/>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Muscular Dystrophies</a:t>
            </a:r>
            <a:endParaRPr b="1" sz="2600">
              <a:latin typeface="Mada"/>
              <a:ea typeface="Mada"/>
              <a:cs typeface="Mada"/>
              <a:sym typeface="Mada"/>
            </a:endParaRPr>
          </a:p>
        </p:txBody>
      </p:sp>
      <p:sp>
        <p:nvSpPr>
          <p:cNvPr id="745" name="Google Shape;745;p63"/>
          <p:cNvSpPr txBox="1"/>
          <p:nvPr/>
        </p:nvSpPr>
        <p:spPr>
          <a:xfrm>
            <a:off x="171300" y="854325"/>
            <a:ext cx="5663100" cy="45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ar" sz="2200">
                <a:highlight>
                  <a:schemeClr val="accent5"/>
                </a:highlight>
                <a:latin typeface="Mada"/>
                <a:ea typeface="Mada"/>
                <a:cs typeface="Mada"/>
                <a:sym typeface="Mada"/>
              </a:rPr>
              <a:t>        Myotonic Dystrophy </a:t>
            </a:r>
            <a:endParaRPr b="1" sz="2200">
              <a:highlight>
                <a:schemeClr val="accent5"/>
              </a:highlight>
              <a:latin typeface="Mada"/>
              <a:ea typeface="Mada"/>
              <a:cs typeface="Mada"/>
              <a:sym typeface="Mada"/>
            </a:endParaRPr>
          </a:p>
        </p:txBody>
      </p:sp>
      <p:sp>
        <p:nvSpPr>
          <p:cNvPr id="746" name="Google Shape;746;p63"/>
          <p:cNvSpPr/>
          <p:nvPr/>
        </p:nvSpPr>
        <p:spPr>
          <a:xfrm>
            <a:off x="1017725" y="1470425"/>
            <a:ext cx="6321900" cy="3003000"/>
          </a:xfrm>
          <a:prstGeom prst="roundRect">
            <a:avLst>
              <a:gd fmla="val 16667" name="adj"/>
            </a:avLst>
          </a:prstGeom>
          <a:solidFill>
            <a:schemeClr val="accent4"/>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162599" lvl="0" marL="100799" rtl="0" algn="l">
              <a:spcBef>
                <a:spcPts val="0"/>
              </a:spcBef>
              <a:spcAft>
                <a:spcPts val="0"/>
              </a:spcAft>
              <a:buClr>
                <a:schemeClr val="dk1"/>
              </a:buClr>
              <a:buSzPts val="1200"/>
              <a:buFont typeface="Cabin"/>
              <a:buChar char="●"/>
            </a:pPr>
            <a:r>
              <a:rPr lang="ar" sz="1200">
                <a:solidFill>
                  <a:schemeClr val="dk1"/>
                </a:solidFill>
                <a:latin typeface="Mada"/>
                <a:ea typeface="Mada"/>
                <a:cs typeface="Mada"/>
                <a:sym typeface="Mada"/>
              </a:rPr>
              <a:t>The </a:t>
            </a:r>
            <a:r>
              <a:rPr b="1" lang="ar" sz="1200">
                <a:solidFill>
                  <a:schemeClr val="dk1"/>
                </a:solidFill>
                <a:latin typeface="Mada"/>
                <a:ea typeface="Mada"/>
                <a:cs typeface="Mada"/>
                <a:sym typeface="Mada"/>
              </a:rPr>
              <a:t>most prevalent</a:t>
            </a:r>
            <a:r>
              <a:rPr lang="ar" sz="1200">
                <a:solidFill>
                  <a:schemeClr val="dk1"/>
                </a:solidFill>
                <a:latin typeface="Mada"/>
                <a:ea typeface="Mada"/>
                <a:cs typeface="Mada"/>
                <a:sym typeface="Mada"/>
              </a:rPr>
              <a:t> inherited neuromuscular disease in </a:t>
            </a:r>
            <a:r>
              <a:rPr b="1" lang="ar" sz="1200">
                <a:solidFill>
                  <a:schemeClr val="dk1"/>
                </a:solidFill>
                <a:latin typeface="Mada"/>
                <a:ea typeface="Mada"/>
                <a:cs typeface="Mada"/>
                <a:sym typeface="Mada"/>
              </a:rPr>
              <a:t>adults </a:t>
            </a:r>
            <a:r>
              <a:rPr lang="ar" sz="1200">
                <a:solidFill>
                  <a:schemeClr val="dk1"/>
                </a:solidFill>
                <a:latin typeface="Mada"/>
                <a:ea typeface="Mada"/>
                <a:cs typeface="Mada"/>
                <a:sym typeface="Mada"/>
              </a:rPr>
              <a:t>(</a:t>
            </a:r>
            <a:r>
              <a:rPr b="1" lang="ar" sz="1200">
                <a:solidFill>
                  <a:srgbClr val="CC0000"/>
                </a:solidFill>
                <a:latin typeface="Mada"/>
                <a:ea typeface="Mada"/>
                <a:cs typeface="Mada"/>
                <a:sym typeface="Mada"/>
              </a:rPr>
              <a:t>Autosomal dominant</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162599" lvl="0" marL="100799"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Tandem repeats</a:t>
            </a:r>
            <a:r>
              <a:rPr b="1" baseline="30000" lang="ar" sz="1200">
                <a:solidFill>
                  <a:srgbClr val="6AA84F"/>
                </a:solidFill>
                <a:latin typeface="Mada"/>
                <a:ea typeface="Mada"/>
                <a:cs typeface="Mada"/>
                <a:sym typeface="Mada"/>
              </a:rPr>
              <a:t>1</a:t>
            </a:r>
            <a:r>
              <a:rPr b="1" lang="ar" sz="1200">
                <a:solidFill>
                  <a:srgbClr val="CC0000"/>
                </a:solidFill>
                <a:latin typeface="Mada"/>
                <a:ea typeface="Mada"/>
                <a:cs typeface="Mada"/>
                <a:sym typeface="Mada"/>
              </a:rPr>
              <a:t> at DMPK gene</a:t>
            </a:r>
            <a:r>
              <a:rPr b="1" baseline="30000" lang="ar" sz="1200">
                <a:solidFill>
                  <a:srgbClr val="6AA84F"/>
                </a:solidFill>
                <a:latin typeface="Mada"/>
                <a:ea typeface="Mada"/>
                <a:cs typeface="Mada"/>
                <a:sym typeface="Mada"/>
              </a:rPr>
              <a:t>2</a:t>
            </a:r>
            <a:r>
              <a:rPr b="1" lang="ar" sz="1200">
                <a:solidFill>
                  <a:srgbClr val="CC0000"/>
                </a:solidFill>
                <a:latin typeface="Mada"/>
                <a:ea typeface="Mada"/>
                <a:cs typeface="Mada"/>
                <a:sym typeface="Mada"/>
              </a:rPr>
              <a:t> (Anticipation phenomenon) </a:t>
            </a:r>
            <a:endParaRPr b="1" sz="1200">
              <a:solidFill>
                <a:srgbClr val="CC0000"/>
              </a:solidFill>
              <a:latin typeface="Mada"/>
              <a:ea typeface="Mada"/>
              <a:cs typeface="Mada"/>
              <a:sym typeface="Mada"/>
            </a:endParaRPr>
          </a:p>
          <a:p>
            <a:pPr indent="-162600" lvl="1" marL="3780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Every generation will have earlier onset</a:t>
            </a:r>
            <a:endParaRPr b="1" sz="1200">
              <a:solidFill>
                <a:srgbClr val="6AA84F"/>
              </a:solidFill>
              <a:latin typeface="Mada"/>
              <a:ea typeface="Mada"/>
              <a:cs typeface="Mada"/>
              <a:sym typeface="Mada"/>
            </a:endParaRPr>
          </a:p>
          <a:p>
            <a:pPr indent="-162599" lvl="0" marL="100799"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Characterized by progressive </a:t>
            </a:r>
            <a:r>
              <a:rPr b="1" lang="ar" sz="1200">
                <a:solidFill>
                  <a:srgbClr val="1C4588"/>
                </a:solidFill>
                <a:latin typeface="Mada"/>
                <a:ea typeface="Mada"/>
                <a:cs typeface="Mada"/>
                <a:sym typeface="Mada"/>
              </a:rPr>
              <a:t>symmetrical </a:t>
            </a:r>
            <a:r>
              <a:rPr b="1" lang="ar" sz="1200">
                <a:solidFill>
                  <a:schemeClr val="dk1"/>
                </a:solidFill>
                <a:latin typeface="Mada"/>
                <a:ea typeface="Mada"/>
                <a:cs typeface="Mada"/>
                <a:sym typeface="Mada"/>
              </a:rPr>
              <a:t>muscle wasting and weakness</a:t>
            </a:r>
            <a:endParaRPr b="1" sz="1200">
              <a:solidFill>
                <a:schemeClr val="dk1"/>
              </a:solidFill>
              <a:latin typeface="Mada"/>
              <a:ea typeface="Mada"/>
              <a:cs typeface="Mada"/>
              <a:sym typeface="Mada"/>
            </a:endParaRPr>
          </a:p>
          <a:p>
            <a:pPr indent="-162600" lvl="1" marL="3780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Weakness is usually </a:t>
            </a:r>
            <a:r>
              <a:rPr b="1" lang="ar" sz="1200">
                <a:solidFill>
                  <a:srgbClr val="1C4588"/>
                </a:solidFill>
                <a:latin typeface="Mada"/>
                <a:ea typeface="Mada"/>
                <a:cs typeface="Mada"/>
                <a:sym typeface="Mada"/>
              </a:rPr>
              <a:t>proximal</a:t>
            </a:r>
            <a:r>
              <a:rPr lang="ar" sz="1200">
                <a:solidFill>
                  <a:srgbClr val="1C4588"/>
                </a:solidFill>
                <a:latin typeface="Mada"/>
                <a:ea typeface="Mada"/>
                <a:cs typeface="Mada"/>
                <a:sym typeface="Mada"/>
              </a:rPr>
              <a:t>, except in </a:t>
            </a:r>
            <a:r>
              <a:rPr b="1" lang="ar" sz="1200">
                <a:solidFill>
                  <a:srgbClr val="1C4588"/>
                </a:solidFill>
                <a:latin typeface="Mada"/>
                <a:ea typeface="Mada"/>
                <a:cs typeface="Mada"/>
                <a:sym typeface="Mada"/>
              </a:rPr>
              <a:t>myotonic dystrophy type 1</a:t>
            </a:r>
            <a:r>
              <a:rPr lang="ar" sz="1200">
                <a:solidFill>
                  <a:srgbClr val="1C4588"/>
                </a:solidFill>
                <a:latin typeface="Mada"/>
                <a:ea typeface="Mada"/>
                <a:cs typeface="Mada"/>
                <a:sym typeface="Mada"/>
              </a:rPr>
              <a:t>, when it is </a:t>
            </a:r>
            <a:r>
              <a:rPr b="1" lang="ar" sz="1200">
                <a:solidFill>
                  <a:srgbClr val="1C4588"/>
                </a:solidFill>
                <a:latin typeface="Mada"/>
                <a:ea typeface="Mada"/>
                <a:cs typeface="Mada"/>
                <a:sym typeface="Mada"/>
              </a:rPr>
              <a:t>distal</a:t>
            </a:r>
            <a:r>
              <a:rPr lang="ar" sz="1200">
                <a:solidFill>
                  <a:srgbClr val="1C4588"/>
                </a:solidFill>
                <a:latin typeface="Mada"/>
                <a:ea typeface="Mada"/>
                <a:cs typeface="Mada"/>
                <a:sym typeface="Mada"/>
              </a:rPr>
              <a:t>.</a:t>
            </a:r>
            <a:endParaRPr sz="1200">
              <a:solidFill>
                <a:srgbClr val="1C4588"/>
              </a:solidFill>
              <a:latin typeface="Mada"/>
              <a:ea typeface="Mada"/>
              <a:cs typeface="Mada"/>
              <a:sym typeface="Mada"/>
            </a:endParaRPr>
          </a:p>
          <a:p>
            <a:pPr indent="-162599" lvl="0" marL="100799" rtl="0" algn="l">
              <a:spcBef>
                <a:spcPts val="0"/>
              </a:spcBef>
              <a:spcAft>
                <a:spcPts val="0"/>
              </a:spcAft>
              <a:buClr>
                <a:schemeClr val="dk1"/>
              </a:buClr>
              <a:buSzPts val="1200"/>
              <a:buFont typeface="Cabin"/>
              <a:buChar char="●"/>
            </a:pPr>
            <a:r>
              <a:rPr b="1" lang="ar" sz="1200">
                <a:solidFill>
                  <a:schemeClr val="dk1"/>
                </a:solidFill>
                <a:latin typeface="Mada"/>
                <a:ea typeface="Mada"/>
                <a:cs typeface="Mada"/>
                <a:sym typeface="Mada"/>
              </a:rPr>
              <a:t>Prolonged </a:t>
            </a:r>
            <a:r>
              <a:rPr lang="ar" sz="1200">
                <a:solidFill>
                  <a:schemeClr val="dk1"/>
                </a:solidFill>
                <a:latin typeface="Mada"/>
                <a:ea typeface="Mada"/>
                <a:cs typeface="Mada"/>
                <a:sym typeface="Mada"/>
              </a:rPr>
              <a:t>muscle contractions (</a:t>
            </a:r>
            <a:r>
              <a:rPr b="1" lang="ar" sz="1200">
                <a:solidFill>
                  <a:schemeClr val="dk1"/>
                </a:solidFill>
                <a:latin typeface="Mada"/>
                <a:ea typeface="Mada"/>
                <a:cs typeface="Mada"/>
                <a:sym typeface="Mada"/>
              </a:rPr>
              <a:t>myotonia</a:t>
            </a:r>
            <a:r>
              <a:rPr lang="ar" sz="1200">
                <a:solidFill>
                  <a:schemeClr val="dk1"/>
                </a:solidFill>
                <a:latin typeface="Mada"/>
                <a:ea typeface="Mada"/>
                <a:cs typeface="Mada"/>
                <a:sym typeface="Mada"/>
              </a:rPr>
              <a:t>) and are not able to relax certain muscles after use </a:t>
            </a:r>
            <a:r>
              <a:rPr lang="ar" sz="1200">
                <a:latin typeface="Mada"/>
                <a:ea typeface="Mada"/>
                <a:cs typeface="Mada"/>
                <a:sym typeface="Mada"/>
              </a:rPr>
              <a:t>(percussion and grip myotonia).</a:t>
            </a:r>
            <a:endParaRPr sz="1200">
              <a:latin typeface="Mada"/>
              <a:ea typeface="Mada"/>
              <a:cs typeface="Mada"/>
              <a:sym typeface="Mada"/>
            </a:endParaRPr>
          </a:p>
          <a:p>
            <a:pPr indent="-162599" lvl="0" marL="100799" rtl="0" algn="l">
              <a:spcBef>
                <a:spcPts val="0"/>
              </a:spcBef>
              <a:spcAft>
                <a:spcPts val="0"/>
              </a:spcAft>
              <a:buClr>
                <a:schemeClr val="dk1"/>
              </a:buClr>
              <a:buSzPts val="1200"/>
              <a:buFont typeface="Mada"/>
              <a:buChar char="●"/>
            </a:pPr>
            <a:r>
              <a:rPr b="1" lang="ar" sz="1200">
                <a:latin typeface="Mada"/>
                <a:ea typeface="Mada"/>
                <a:cs typeface="Mada"/>
                <a:sym typeface="Mada"/>
              </a:rPr>
              <a:t>difficulty releasing hand grip on a doorknob or handle. </a:t>
            </a:r>
            <a:endParaRPr b="1" sz="1200">
              <a:latin typeface="Mada"/>
              <a:ea typeface="Mada"/>
              <a:cs typeface="Mada"/>
              <a:sym typeface="Mada"/>
            </a:endParaRPr>
          </a:p>
          <a:p>
            <a:pPr indent="-162599" lvl="0" marL="100799"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Slurred speech or temporary locking of their jaw</a:t>
            </a:r>
            <a:endParaRPr sz="1200">
              <a:solidFill>
                <a:schemeClr val="dk1"/>
              </a:solidFill>
              <a:latin typeface="Mada"/>
              <a:ea typeface="Mada"/>
              <a:cs typeface="Mada"/>
              <a:sym typeface="Mada"/>
            </a:endParaRPr>
          </a:p>
          <a:p>
            <a:pPr indent="-162599" lvl="0" marL="100799"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Frontal balding,</a:t>
            </a:r>
            <a:endParaRPr b="1" sz="1200">
              <a:solidFill>
                <a:schemeClr val="dk1"/>
              </a:solidFill>
              <a:latin typeface="Mada"/>
              <a:ea typeface="Mada"/>
              <a:cs typeface="Mada"/>
              <a:sym typeface="Mada"/>
            </a:endParaRPr>
          </a:p>
          <a:p>
            <a:pPr indent="-162599" lvl="0" marL="100799"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Cardiorespiratory weakness: </a:t>
            </a:r>
            <a:endParaRPr b="1" sz="1200">
              <a:solidFill>
                <a:schemeClr val="dk1"/>
              </a:solidFill>
              <a:latin typeface="Mada"/>
              <a:ea typeface="Mada"/>
              <a:cs typeface="Mada"/>
              <a:sym typeface="Mada"/>
            </a:endParaRPr>
          </a:p>
          <a:p>
            <a:pPr indent="-162600" lvl="1" marL="378000" rtl="0" algn="l">
              <a:spcBef>
                <a:spcPts val="0"/>
              </a:spcBef>
              <a:spcAft>
                <a:spcPts val="0"/>
              </a:spcAft>
              <a:buClr>
                <a:schemeClr val="dk1"/>
              </a:buClr>
              <a:buSzPts val="1200"/>
              <a:buFont typeface="Cabin"/>
              <a:buChar char="○"/>
            </a:pPr>
            <a:r>
              <a:rPr lang="ar" sz="1200">
                <a:solidFill>
                  <a:schemeClr val="dk1"/>
                </a:solidFill>
                <a:latin typeface="Mada"/>
                <a:ea typeface="Mada"/>
                <a:cs typeface="Mada"/>
                <a:sym typeface="Mada"/>
              </a:rPr>
              <a:t>arrhythmias, heart failure, sudden death,</a:t>
            </a:r>
            <a:r>
              <a:rPr lang="ar" sz="1200">
                <a:solidFill>
                  <a:schemeClr val="dk1"/>
                </a:solidFill>
                <a:latin typeface="Mada"/>
                <a:ea typeface="Mada"/>
                <a:cs typeface="Mada"/>
                <a:sym typeface="Mada"/>
              </a:rPr>
              <a:t> conduction defects</a:t>
            </a:r>
            <a:r>
              <a:rPr lang="ar" sz="1200">
                <a:solidFill>
                  <a:schemeClr val="dk1"/>
                </a:solidFill>
                <a:latin typeface="Mada"/>
                <a:ea typeface="Mada"/>
                <a:cs typeface="Mada"/>
                <a:sym typeface="Mada"/>
              </a:rPr>
              <a:t> &amp; orthopnea</a:t>
            </a:r>
            <a:endParaRPr sz="1200">
              <a:solidFill>
                <a:schemeClr val="dk1"/>
              </a:solidFill>
              <a:latin typeface="Mada"/>
              <a:ea typeface="Mada"/>
              <a:cs typeface="Mada"/>
              <a:sym typeface="Mada"/>
            </a:endParaRPr>
          </a:p>
          <a:p>
            <a:pPr indent="-162599" lvl="0" marL="100799" rtl="0" algn="l">
              <a:spcBef>
                <a:spcPts val="0"/>
              </a:spcBef>
              <a:spcAft>
                <a:spcPts val="0"/>
              </a:spcAft>
              <a:buClr>
                <a:schemeClr val="dk1"/>
              </a:buClr>
              <a:buSzPts val="1200"/>
              <a:buFont typeface="Cabin"/>
              <a:buChar char="●"/>
            </a:pPr>
            <a:r>
              <a:rPr b="1" lang="ar" sz="1200">
                <a:solidFill>
                  <a:schemeClr val="dk1"/>
                </a:solidFill>
                <a:latin typeface="Mada"/>
                <a:ea typeface="Mada"/>
                <a:cs typeface="Mada"/>
                <a:sym typeface="Mada"/>
              </a:rPr>
              <a:t>Endocrine:</a:t>
            </a:r>
            <a:r>
              <a:rPr lang="ar" sz="1200">
                <a:solidFill>
                  <a:schemeClr val="dk1"/>
                </a:solidFill>
                <a:latin typeface="Mada"/>
                <a:ea typeface="Mada"/>
                <a:cs typeface="Mada"/>
                <a:sym typeface="Mada"/>
              </a:rPr>
              <a:t> NIDDM, hypothyroidism, male hypogonadism </a:t>
            </a:r>
            <a:endParaRPr sz="1200">
              <a:solidFill>
                <a:schemeClr val="dk1"/>
              </a:solidFill>
              <a:latin typeface="Mada"/>
              <a:ea typeface="Mada"/>
              <a:cs typeface="Mada"/>
              <a:sym typeface="Mada"/>
            </a:endParaRPr>
          </a:p>
          <a:p>
            <a:pPr indent="-162599" lvl="0" marL="100799" rtl="0" algn="l">
              <a:spcBef>
                <a:spcPts val="0"/>
              </a:spcBef>
              <a:spcAft>
                <a:spcPts val="0"/>
              </a:spcAft>
              <a:buClr>
                <a:schemeClr val="dk1"/>
              </a:buClr>
              <a:buSzPts val="1200"/>
              <a:buFont typeface="Cabin"/>
              <a:buChar char="●"/>
            </a:pPr>
            <a:r>
              <a:rPr b="1" lang="ar" sz="1200">
                <a:solidFill>
                  <a:schemeClr val="dk1"/>
                </a:solidFill>
                <a:latin typeface="Mada"/>
                <a:ea typeface="Mada"/>
                <a:cs typeface="Mada"/>
                <a:sym typeface="Mada"/>
              </a:rPr>
              <a:t>GIT:</a:t>
            </a:r>
            <a:r>
              <a:rPr lang="ar" sz="1200">
                <a:solidFill>
                  <a:schemeClr val="dk1"/>
                </a:solidFill>
                <a:latin typeface="Mada"/>
                <a:ea typeface="Mada"/>
                <a:cs typeface="Mada"/>
                <a:sym typeface="Mada"/>
              </a:rPr>
              <a:t> dysmotility </a:t>
            </a:r>
            <a:r>
              <a:rPr lang="ar" sz="1200">
                <a:solidFill>
                  <a:srgbClr val="1C4588"/>
                </a:solidFill>
                <a:latin typeface="Mada"/>
                <a:ea typeface="Mada"/>
                <a:cs typeface="Mada"/>
                <a:sym typeface="Mada"/>
              </a:rPr>
              <a:t>(and aspiration)</a:t>
            </a:r>
            <a:r>
              <a:rPr lang="ar" sz="1200">
                <a:solidFill>
                  <a:schemeClr val="dk1"/>
                </a:solidFill>
                <a:latin typeface="Mada"/>
                <a:ea typeface="Mada"/>
                <a:cs typeface="Mada"/>
                <a:sym typeface="Mada"/>
              </a:rPr>
              <a:t>, constipation and diarrhea </a:t>
            </a:r>
            <a:endParaRPr sz="1200">
              <a:solidFill>
                <a:schemeClr val="dk1"/>
              </a:solidFill>
              <a:latin typeface="Mada"/>
              <a:ea typeface="Mada"/>
              <a:cs typeface="Mada"/>
              <a:sym typeface="Mada"/>
            </a:endParaRPr>
          </a:p>
          <a:p>
            <a:pPr indent="-162599" lvl="0" marL="100799"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Others:</a:t>
            </a:r>
            <a:r>
              <a:rPr lang="ar" sz="1200">
                <a:solidFill>
                  <a:schemeClr val="dk1"/>
                </a:solidFill>
                <a:latin typeface="Mada"/>
                <a:ea typeface="Mada"/>
                <a:cs typeface="Mada"/>
                <a:sym typeface="Mada"/>
              </a:rPr>
              <a:t> Cataracts, cognitive impairment &amp; Low IQ</a:t>
            </a:r>
            <a:endParaRPr>
              <a:solidFill>
                <a:srgbClr val="6AA84F"/>
              </a:solidFill>
              <a:latin typeface="Mada"/>
              <a:ea typeface="Mada"/>
              <a:cs typeface="Mada"/>
              <a:sym typeface="Mada"/>
            </a:endParaRPr>
          </a:p>
        </p:txBody>
      </p:sp>
      <p:pic>
        <p:nvPicPr>
          <p:cNvPr id="747" name="Google Shape;747;p63"/>
          <p:cNvPicPr preferRelativeResize="0"/>
          <p:nvPr/>
        </p:nvPicPr>
        <p:blipFill>
          <a:blip r:embed="rId3">
            <a:alphaModFix/>
          </a:blip>
          <a:stretch>
            <a:fillRect/>
          </a:stretch>
        </p:blipFill>
        <p:spPr>
          <a:xfrm>
            <a:off x="6600625" y="2936435"/>
            <a:ext cx="674100" cy="889883"/>
          </a:xfrm>
          <a:prstGeom prst="rect">
            <a:avLst/>
          </a:prstGeom>
          <a:noFill/>
          <a:ln cap="flat" cmpd="sng" w="19050">
            <a:solidFill>
              <a:srgbClr val="6AA84F"/>
            </a:solidFill>
            <a:prstDash val="solid"/>
            <a:round/>
            <a:headEnd len="sm" w="sm" type="none"/>
            <a:tailEnd len="sm" w="sm" type="none"/>
          </a:ln>
        </p:spPr>
      </p:pic>
      <p:sp>
        <p:nvSpPr>
          <p:cNvPr id="748" name="Google Shape;748;p63"/>
          <p:cNvSpPr/>
          <p:nvPr/>
        </p:nvSpPr>
        <p:spPr>
          <a:xfrm>
            <a:off x="184250" y="1302800"/>
            <a:ext cx="827475" cy="1873111"/>
          </a:xfrm>
          <a:custGeom>
            <a:rect b="b" l="l" r="r" t="t"/>
            <a:pathLst>
              <a:path extrusionOk="0" h="59154" w="33099">
                <a:moveTo>
                  <a:pt x="19450" y="0"/>
                </a:moveTo>
                <a:cubicBezTo>
                  <a:pt x="19450" y="9020"/>
                  <a:pt x="21725" y="44780"/>
                  <a:pt x="19450" y="54119"/>
                </a:cubicBezTo>
                <a:cubicBezTo>
                  <a:pt x="17175" y="63458"/>
                  <a:pt x="8753" y="57032"/>
                  <a:pt x="5800" y="56034"/>
                </a:cubicBezTo>
                <a:cubicBezTo>
                  <a:pt x="2847" y="55036"/>
                  <a:pt x="-2820" y="49250"/>
                  <a:pt x="1730" y="48132"/>
                </a:cubicBezTo>
                <a:cubicBezTo>
                  <a:pt x="6280" y="47015"/>
                  <a:pt x="27871" y="49130"/>
                  <a:pt x="33099" y="49329"/>
                </a:cubicBezTo>
              </a:path>
            </a:pathLst>
          </a:custGeom>
          <a:noFill/>
          <a:ln cap="flat" cmpd="sng" w="19050">
            <a:solidFill>
              <a:schemeClr val="dk2"/>
            </a:solidFill>
            <a:prstDash val="solid"/>
            <a:round/>
            <a:headEnd len="med" w="med" type="none"/>
            <a:tailEnd len="med" w="med" type="diamond"/>
          </a:ln>
        </p:spPr>
      </p:sp>
      <p:graphicFrame>
        <p:nvGraphicFramePr>
          <p:cNvPr id="749" name="Google Shape;749;p63"/>
          <p:cNvGraphicFramePr/>
          <p:nvPr/>
        </p:nvGraphicFramePr>
        <p:xfrm>
          <a:off x="288350" y="5990425"/>
          <a:ext cx="3000000" cy="3000000"/>
        </p:xfrm>
        <a:graphic>
          <a:graphicData uri="http://schemas.openxmlformats.org/drawingml/2006/table">
            <a:tbl>
              <a:tblPr>
                <a:noFill/>
                <a:tableStyleId>{FEAD969A-24B1-4A33-995D-BE99DCA06031}</a:tableStyleId>
              </a:tblPr>
              <a:tblGrid>
                <a:gridCol w="1095350"/>
                <a:gridCol w="2097525"/>
                <a:gridCol w="1762375"/>
                <a:gridCol w="2028050"/>
              </a:tblGrid>
              <a:tr h="731500">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Type of myotonic </a:t>
                      </a:r>
                      <a:r>
                        <a:rPr b="1" lang="ar" sz="1200">
                          <a:solidFill>
                            <a:srgbClr val="FFFFFF"/>
                          </a:solidFill>
                          <a:latin typeface="Mada"/>
                          <a:ea typeface="Mada"/>
                          <a:cs typeface="Mada"/>
                          <a:sym typeface="Mada"/>
                        </a:rPr>
                        <a:t>dystrophy</a:t>
                      </a:r>
                      <a:endParaRPr b="1" sz="1200">
                        <a:solidFill>
                          <a:srgbClr val="FFFFFF"/>
                        </a:solidFill>
                        <a:latin typeface="Mada"/>
                        <a:ea typeface="Mada"/>
                        <a:cs typeface="Mada"/>
                        <a:sym typeface="Mada"/>
                      </a:endParaRPr>
                    </a:p>
                  </a:txBody>
                  <a:tcPr marT="91425" marB="91425" marR="91425" marL="91425" anchor="ctr">
                    <a:lnL cap="flat" cmpd="sng" w="28575">
                      <a:solidFill>
                        <a:srgbClr val="616161"/>
                      </a:solidFill>
                      <a:prstDash val="solid"/>
                      <a:round/>
                      <a:headEnd len="sm" w="sm" type="none"/>
                      <a:tailEnd len="sm" w="sm" type="none"/>
                    </a:lnL>
                    <a:lnT cap="flat" cmpd="sng" w="28575">
                      <a:solidFill>
                        <a:srgbClr val="616161"/>
                      </a:solidFill>
                      <a:prstDash val="solid"/>
                      <a:round/>
                      <a:headEnd len="sm" w="sm" type="none"/>
                      <a:tailEnd len="sm" w="sm" type="none"/>
                    </a:lnT>
                    <a:solidFill>
                      <a:schemeClr val="accent1"/>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Genetics</a:t>
                      </a:r>
                      <a:endParaRPr b="1" sz="1200">
                        <a:solidFill>
                          <a:srgbClr val="FFFFFF"/>
                        </a:solidFill>
                        <a:latin typeface="Mada"/>
                        <a:ea typeface="Mada"/>
                        <a:cs typeface="Mada"/>
                        <a:sym typeface="Mada"/>
                      </a:endParaRPr>
                    </a:p>
                    <a:p>
                      <a:pPr indent="0" lvl="0" marL="0" rtl="0" algn="ctr">
                        <a:spcBef>
                          <a:spcPts val="0"/>
                        </a:spcBef>
                        <a:spcAft>
                          <a:spcPts val="0"/>
                        </a:spcAft>
                        <a:buNone/>
                      </a:pPr>
                      <a:r>
                        <a:rPr b="1" lang="ar" sz="1100">
                          <a:solidFill>
                            <a:srgbClr val="CC0000"/>
                          </a:solidFill>
                          <a:latin typeface="Mada"/>
                          <a:ea typeface="Mada"/>
                          <a:cs typeface="Mada"/>
                          <a:sym typeface="Mada"/>
                        </a:rPr>
                        <a:t>Autosomal dominant</a:t>
                      </a:r>
                      <a:endParaRPr b="1" sz="1100">
                        <a:solidFill>
                          <a:srgbClr val="CC0000"/>
                        </a:solidFill>
                        <a:latin typeface="Mada"/>
                        <a:ea typeface="Mada"/>
                        <a:cs typeface="Mada"/>
                        <a:sym typeface="Mada"/>
                      </a:endParaRPr>
                    </a:p>
                  </a:txBody>
                  <a:tcPr marT="91425" marB="91425" marR="91425" marL="91425" anchor="ctr">
                    <a:lnT cap="flat" cmpd="sng" w="28575">
                      <a:solidFill>
                        <a:srgbClr val="616161"/>
                      </a:solidFill>
                      <a:prstDash val="solid"/>
                      <a:round/>
                      <a:headEnd len="sm" w="sm" type="none"/>
                      <a:tailEnd len="sm" w="sm" type="none"/>
                    </a:lnT>
                    <a:solidFill>
                      <a:schemeClr val="accent1"/>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Muscles affected</a:t>
                      </a:r>
                      <a:endParaRPr b="1" sz="1200">
                        <a:solidFill>
                          <a:srgbClr val="FFFFFF"/>
                        </a:solidFill>
                        <a:latin typeface="Mada"/>
                        <a:ea typeface="Mada"/>
                        <a:cs typeface="Mada"/>
                        <a:sym typeface="Mada"/>
                      </a:endParaRPr>
                    </a:p>
                  </a:txBody>
                  <a:tcPr marT="91425" marB="91425" marR="91425" marL="91425" anchor="ctr">
                    <a:lnT cap="flat" cmpd="sng" w="28575">
                      <a:solidFill>
                        <a:srgbClr val="616161"/>
                      </a:solidFill>
                      <a:prstDash val="solid"/>
                      <a:round/>
                      <a:headEnd len="sm" w="sm" type="none"/>
                      <a:tailEnd len="sm" w="sm" type="none"/>
                    </a:lnT>
                    <a:solidFill>
                      <a:schemeClr val="accent1"/>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Other features</a:t>
                      </a:r>
                      <a:endParaRPr b="1" sz="1200">
                        <a:solidFill>
                          <a:srgbClr val="FFFFFF"/>
                        </a:solidFill>
                        <a:latin typeface="Mada"/>
                        <a:ea typeface="Mada"/>
                        <a:cs typeface="Mada"/>
                        <a:sym typeface="Mada"/>
                      </a:endParaRPr>
                    </a:p>
                  </a:txBody>
                  <a:tcPr marT="91425" marB="91425" marR="91425" marL="91425" anchor="ctr">
                    <a:lnR cap="flat" cmpd="sng" w="28575">
                      <a:solidFill>
                        <a:srgbClr val="616161"/>
                      </a:solidFill>
                      <a:prstDash val="solid"/>
                      <a:round/>
                      <a:headEnd len="sm" w="sm" type="none"/>
                      <a:tailEnd len="sm" w="sm" type="none"/>
                    </a:lnR>
                    <a:lnT cap="flat" cmpd="sng" w="28575">
                      <a:solidFill>
                        <a:srgbClr val="616161"/>
                      </a:solidFill>
                      <a:prstDash val="solid"/>
                      <a:round/>
                      <a:headEnd len="sm" w="sm" type="none"/>
                      <a:tailEnd len="sm" w="sm" type="none"/>
                    </a:lnT>
                    <a:solidFill>
                      <a:schemeClr val="accent1"/>
                    </a:solidFill>
                  </a:tcPr>
                </a:tc>
              </a:tr>
              <a:tr h="1645900">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Type 1</a:t>
                      </a:r>
                      <a:endParaRPr b="1" sz="1200">
                        <a:solidFill>
                          <a:srgbClr val="FFFFFF"/>
                        </a:solidFill>
                        <a:latin typeface="Mada"/>
                        <a:ea typeface="Mada"/>
                        <a:cs typeface="Mada"/>
                        <a:sym typeface="Mada"/>
                      </a:endParaRPr>
                    </a:p>
                    <a:p>
                      <a:pPr indent="0" lvl="0" marL="0" rtl="0" algn="ctr">
                        <a:spcBef>
                          <a:spcPts val="0"/>
                        </a:spcBef>
                        <a:spcAft>
                          <a:spcPts val="0"/>
                        </a:spcAft>
                        <a:buNone/>
                      </a:pPr>
                      <a:r>
                        <a:rPr b="1" lang="ar" sz="800">
                          <a:solidFill>
                            <a:srgbClr val="FFFFFF"/>
                          </a:solidFill>
                          <a:latin typeface="Mada"/>
                          <a:ea typeface="Mada"/>
                          <a:cs typeface="Mada"/>
                          <a:sym typeface="Mada"/>
                        </a:rPr>
                        <a:t>(Age: Any)</a:t>
                      </a:r>
                      <a:endParaRPr b="1" sz="800">
                        <a:solidFill>
                          <a:srgbClr val="FFFFFF"/>
                        </a:solidFill>
                        <a:latin typeface="Mada"/>
                        <a:ea typeface="Mada"/>
                        <a:cs typeface="Mada"/>
                        <a:sym typeface="Mada"/>
                      </a:endParaRPr>
                    </a:p>
                  </a:txBody>
                  <a:tcPr marT="91425" marB="91425" marR="91425" marL="91425" anchor="ctr">
                    <a:lnL cap="flat" cmpd="sng" w="28575">
                      <a:solidFill>
                        <a:srgbClr val="616161"/>
                      </a:solidFill>
                      <a:prstDash val="solid"/>
                      <a:round/>
                      <a:headEnd len="sm" w="sm" type="none"/>
                      <a:tailEnd len="sm" w="sm" type="none"/>
                    </a:lnL>
                    <a:solidFill>
                      <a:schemeClr val="accent2"/>
                    </a:solidFill>
                  </a:tcPr>
                </a:tc>
                <a:tc>
                  <a:txBody>
                    <a:bodyPr/>
                    <a:lstStyle/>
                    <a:p>
                      <a:pPr indent="0" lvl="0" marL="0" rtl="0" algn="l">
                        <a:spcBef>
                          <a:spcPts val="0"/>
                        </a:spcBef>
                        <a:spcAft>
                          <a:spcPts val="0"/>
                        </a:spcAft>
                        <a:buNone/>
                      </a:pPr>
                      <a:r>
                        <a:rPr lang="ar" sz="1200">
                          <a:latin typeface="Mada"/>
                          <a:ea typeface="Mada"/>
                          <a:cs typeface="Mada"/>
                          <a:sym typeface="Mada"/>
                        </a:rPr>
                        <a:t>Expanded triplet repeat chromosome 19q</a:t>
                      </a:r>
                      <a:endParaRPr sz="1200">
                        <a:latin typeface="Mada"/>
                        <a:ea typeface="Mada"/>
                        <a:cs typeface="Mada"/>
                        <a:sym typeface="Mada"/>
                      </a:endParaRPr>
                    </a:p>
                  </a:txBody>
                  <a:tcPr marT="91425" marB="91425" marR="91425" marL="91425"/>
                </a:tc>
                <a:tc>
                  <a:txBody>
                    <a:bodyPr/>
                    <a:lstStyle/>
                    <a:p>
                      <a:pPr indent="-126599" lvl="0" marL="100799" rtl="0" algn="l">
                        <a:spcBef>
                          <a:spcPts val="0"/>
                        </a:spcBef>
                        <a:spcAft>
                          <a:spcPts val="0"/>
                        </a:spcAft>
                        <a:buSzPts val="1200"/>
                        <a:buFont typeface="Mada"/>
                        <a:buChar char="●"/>
                      </a:pPr>
                      <a:r>
                        <a:rPr lang="ar" sz="1200">
                          <a:latin typeface="Mada"/>
                          <a:ea typeface="Mada"/>
                          <a:cs typeface="Mada"/>
                          <a:sym typeface="Mada"/>
                        </a:rPr>
                        <a:t>Face (including ptosis)</a:t>
                      </a:r>
                      <a:endParaRPr sz="1200">
                        <a:latin typeface="Mada"/>
                        <a:ea typeface="Mada"/>
                        <a:cs typeface="Mada"/>
                        <a:sym typeface="Mada"/>
                      </a:endParaRPr>
                    </a:p>
                    <a:p>
                      <a:pPr indent="-126599" lvl="0" marL="100799" rtl="0" algn="l">
                        <a:spcBef>
                          <a:spcPts val="0"/>
                        </a:spcBef>
                        <a:spcAft>
                          <a:spcPts val="0"/>
                        </a:spcAft>
                        <a:buSzPts val="1200"/>
                        <a:buFont typeface="Mada"/>
                        <a:buChar char="●"/>
                      </a:pPr>
                      <a:r>
                        <a:rPr lang="ar" sz="1200">
                          <a:latin typeface="Mada"/>
                          <a:ea typeface="Mada"/>
                          <a:cs typeface="Mada"/>
                          <a:sym typeface="Mada"/>
                        </a:rPr>
                        <a:t>sternomastoids</a:t>
                      </a:r>
                      <a:endParaRPr sz="1200">
                        <a:latin typeface="Mada"/>
                        <a:ea typeface="Mada"/>
                        <a:cs typeface="Mada"/>
                        <a:sym typeface="Mada"/>
                      </a:endParaRPr>
                    </a:p>
                    <a:p>
                      <a:pPr indent="-126599" lvl="0" marL="100799" rtl="0" algn="l">
                        <a:spcBef>
                          <a:spcPts val="0"/>
                        </a:spcBef>
                        <a:spcAft>
                          <a:spcPts val="0"/>
                        </a:spcAft>
                        <a:buSzPts val="1200"/>
                        <a:buFont typeface="Mada"/>
                        <a:buChar char="●"/>
                      </a:pPr>
                      <a:r>
                        <a:rPr b="1" lang="ar" sz="1200">
                          <a:latin typeface="Mada"/>
                          <a:ea typeface="Mada"/>
                          <a:cs typeface="Mada"/>
                          <a:sym typeface="Mada"/>
                        </a:rPr>
                        <a:t>Distal limb</a:t>
                      </a:r>
                      <a:endParaRPr b="1" sz="1200">
                        <a:latin typeface="Mada"/>
                        <a:ea typeface="Mada"/>
                        <a:cs typeface="Mada"/>
                        <a:sym typeface="Mada"/>
                      </a:endParaRPr>
                    </a:p>
                    <a:p>
                      <a:pPr indent="-126599" lvl="0" marL="100799" rtl="0" algn="l">
                        <a:spcBef>
                          <a:spcPts val="0"/>
                        </a:spcBef>
                        <a:spcAft>
                          <a:spcPts val="0"/>
                        </a:spcAft>
                        <a:buSzPts val="1200"/>
                        <a:buFont typeface="Mada"/>
                        <a:buChar char="●"/>
                      </a:pPr>
                      <a:r>
                        <a:rPr lang="ar" sz="1200">
                          <a:latin typeface="Mada"/>
                          <a:ea typeface="Mada"/>
                          <a:cs typeface="Mada"/>
                          <a:sym typeface="Mada"/>
                        </a:rPr>
                        <a:t>Generalised later</a:t>
                      </a:r>
                      <a:endParaRPr sz="1200">
                        <a:latin typeface="Mada"/>
                        <a:ea typeface="Mada"/>
                        <a:cs typeface="Mada"/>
                        <a:sym typeface="Mada"/>
                      </a:endParaRPr>
                    </a:p>
                  </a:txBody>
                  <a:tcPr marT="91425" marB="91425" marR="91425" marL="91425"/>
                </a:tc>
                <a:tc>
                  <a:txBody>
                    <a:bodyPr/>
                    <a:lstStyle/>
                    <a:p>
                      <a:pPr indent="-126599" lvl="0" marL="100799" marR="0" rtl="0" algn="l">
                        <a:lnSpc>
                          <a:spcPct val="100000"/>
                        </a:lnSpc>
                        <a:spcBef>
                          <a:spcPts val="0"/>
                        </a:spcBef>
                        <a:spcAft>
                          <a:spcPts val="0"/>
                        </a:spcAft>
                        <a:buSzPts val="1200"/>
                        <a:buFont typeface="Mada"/>
                        <a:buChar char="●"/>
                      </a:pPr>
                      <a:r>
                        <a:rPr b="1" lang="ar" sz="1200">
                          <a:latin typeface="Mada"/>
                          <a:ea typeface="Mada"/>
                          <a:cs typeface="Mada"/>
                          <a:sym typeface="Mada"/>
                        </a:rPr>
                        <a:t>Myotonia</a:t>
                      </a:r>
                      <a:endParaRPr b="1" sz="1200">
                        <a:latin typeface="Mada"/>
                        <a:ea typeface="Mada"/>
                        <a:cs typeface="Mada"/>
                        <a:sym typeface="Mada"/>
                      </a:endParaRPr>
                    </a:p>
                    <a:p>
                      <a:pPr indent="-126599" lvl="0" marL="100799" marR="0" rtl="0" algn="l">
                        <a:lnSpc>
                          <a:spcPct val="100000"/>
                        </a:lnSpc>
                        <a:spcBef>
                          <a:spcPts val="0"/>
                        </a:spcBef>
                        <a:spcAft>
                          <a:spcPts val="0"/>
                        </a:spcAft>
                        <a:buSzPts val="1200"/>
                        <a:buFont typeface="Mada"/>
                        <a:buChar char="●"/>
                      </a:pPr>
                      <a:r>
                        <a:rPr lang="ar" sz="1200">
                          <a:latin typeface="Mada"/>
                          <a:ea typeface="Mada"/>
                          <a:cs typeface="Mada"/>
                          <a:sym typeface="Mada"/>
                        </a:rPr>
                        <a:t>Cognitive impairment</a:t>
                      </a:r>
                      <a:endParaRPr sz="1200">
                        <a:latin typeface="Mada"/>
                        <a:ea typeface="Mada"/>
                        <a:cs typeface="Mada"/>
                        <a:sym typeface="Mada"/>
                      </a:endParaRPr>
                    </a:p>
                    <a:p>
                      <a:pPr indent="-126599" lvl="0" marL="100799" marR="0" rtl="0" algn="l">
                        <a:lnSpc>
                          <a:spcPct val="100000"/>
                        </a:lnSpc>
                        <a:spcBef>
                          <a:spcPts val="0"/>
                        </a:spcBef>
                        <a:spcAft>
                          <a:spcPts val="0"/>
                        </a:spcAft>
                        <a:buSzPts val="1200"/>
                        <a:buFont typeface="Mada"/>
                        <a:buChar char="●"/>
                      </a:pPr>
                      <a:r>
                        <a:rPr b="1" lang="ar" sz="1200">
                          <a:latin typeface="Mada"/>
                          <a:ea typeface="Mada"/>
                          <a:cs typeface="Mada"/>
                          <a:sym typeface="Mada"/>
                        </a:rPr>
                        <a:t>Cardiac conduction abnormalities</a:t>
                      </a:r>
                      <a:endParaRPr b="1" sz="1200">
                        <a:latin typeface="Mada"/>
                        <a:ea typeface="Mada"/>
                        <a:cs typeface="Mada"/>
                        <a:sym typeface="Mada"/>
                      </a:endParaRPr>
                    </a:p>
                    <a:p>
                      <a:pPr indent="-126599" lvl="0" marL="100799" marR="0" rtl="0" algn="l">
                        <a:lnSpc>
                          <a:spcPct val="100000"/>
                        </a:lnSpc>
                        <a:spcBef>
                          <a:spcPts val="0"/>
                        </a:spcBef>
                        <a:spcAft>
                          <a:spcPts val="0"/>
                        </a:spcAft>
                        <a:buSzPts val="1200"/>
                        <a:buFont typeface="Mada"/>
                        <a:buChar char="●"/>
                      </a:pPr>
                      <a:r>
                        <a:rPr lang="ar" sz="1200">
                          <a:latin typeface="Mada"/>
                          <a:ea typeface="Mada"/>
                          <a:cs typeface="Mada"/>
                          <a:sym typeface="Mada"/>
                        </a:rPr>
                        <a:t>Lens opacities</a:t>
                      </a:r>
                      <a:endParaRPr sz="1200">
                        <a:latin typeface="Mada"/>
                        <a:ea typeface="Mada"/>
                        <a:cs typeface="Mada"/>
                        <a:sym typeface="Mada"/>
                      </a:endParaRPr>
                    </a:p>
                    <a:p>
                      <a:pPr indent="-126599" lvl="0" marL="100799" marR="0" rtl="0" algn="l">
                        <a:lnSpc>
                          <a:spcPct val="100000"/>
                        </a:lnSpc>
                        <a:spcBef>
                          <a:spcPts val="0"/>
                        </a:spcBef>
                        <a:spcAft>
                          <a:spcPts val="0"/>
                        </a:spcAft>
                        <a:buSzPts val="1200"/>
                        <a:buFont typeface="Mada"/>
                        <a:buChar char="●"/>
                      </a:pPr>
                      <a:r>
                        <a:rPr b="1" lang="ar" sz="1200">
                          <a:latin typeface="Mada"/>
                          <a:ea typeface="Mada"/>
                          <a:cs typeface="Mada"/>
                          <a:sym typeface="Mada"/>
                        </a:rPr>
                        <a:t>Frontal balding</a:t>
                      </a:r>
                      <a:endParaRPr b="1" sz="1200">
                        <a:latin typeface="Mada"/>
                        <a:ea typeface="Mada"/>
                        <a:cs typeface="Mada"/>
                        <a:sym typeface="Mada"/>
                      </a:endParaRPr>
                    </a:p>
                    <a:p>
                      <a:pPr indent="-126599" lvl="0" marL="100799" marR="0" rtl="0" algn="l">
                        <a:lnSpc>
                          <a:spcPct val="100000"/>
                        </a:lnSpc>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Hypogonadism</a:t>
                      </a:r>
                      <a:endParaRPr b="1" sz="1200">
                        <a:solidFill>
                          <a:srgbClr val="CC0000"/>
                        </a:solidFill>
                        <a:latin typeface="Mada"/>
                        <a:ea typeface="Mada"/>
                        <a:cs typeface="Mada"/>
                        <a:sym typeface="Mada"/>
                      </a:endParaRPr>
                    </a:p>
                  </a:txBody>
                  <a:tcPr marT="91425" marB="91425" marR="91425" marL="91425" anchor="ctr">
                    <a:lnR cap="flat" cmpd="sng" w="28575">
                      <a:solidFill>
                        <a:srgbClr val="616161"/>
                      </a:solidFill>
                      <a:prstDash val="solid"/>
                      <a:round/>
                      <a:headEnd len="sm" w="sm" type="none"/>
                      <a:tailEnd len="sm" w="sm" type="none"/>
                    </a:lnR>
                  </a:tcPr>
                </a:tc>
              </a:tr>
              <a:tr h="429475">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Type 2</a:t>
                      </a:r>
                      <a:endParaRPr b="1" sz="1200">
                        <a:solidFill>
                          <a:srgbClr val="FFFFFF"/>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ar" sz="800">
                          <a:solidFill>
                            <a:srgbClr val="FFFFFF"/>
                          </a:solidFill>
                          <a:latin typeface="Mada"/>
                          <a:ea typeface="Mada"/>
                          <a:cs typeface="Mada"/>
                          <a:sym typeface="Mada"/>
                        </a:rPr>
                        <a:t>(Age: 8-50 yrs)</a:t>
                      </a:r>
                      <a:endParaRPr b="1" sz="1200">
                        <a:solidFill>
                          <a:srgbClr val="FFFFFF"/>
                        </a:solidFill>
                        <a:latin typeface="Mada"/>
                        <a:ea typeface="Mada"/>
                        <a:cs typeface="Mada"/>
                        <a:sym typeface="Mada"/>
                      </a:endParaRPr>
                    </a:p>
                  </a:txBody>
                  <a:tcPr marT="91425" marB="91425" marR="91425" marL="91425" anchor="ctr">
                    <a:lnL cap="flat" cmpd="sng" w="28575">
                      <a:solidFill>
                        <a:srgbClr val="616161"/>
                      </a:solidFill>
                      <a:prstDash val="solid"/>
                      <a:round/>
                      <a:headEnd len="sm" w="sm" type="none"/>
                      <a:tailEnd len="sm" w="sm" type="none"/>
                    </a:lnL>
                    <a:lnB cap="flat" cmpd="sng" w="28575">
                      <a:solidFill>
                        <a:srgbClr val="616161"/>
                      </a:solidFill>
                      <a:prstDash val="solid"/>
                      <a:round/>
                      <a:headEnd len="sm" w="sm" type="none"/>
                      <a:tailEnd len="sm" w="sm" type="none"/>
                    </a:lnB>
                    <a:solidFill>
                      <a:schemeClr val="accent2"/>
                    </a:solidFill>
                  </a:tcPr>
                </a:tc>
                <a:tc>
                  <a:txBody>
                    <a:bodyPr/>
                    <a:lstStyle/>
                    <a:p>
                      <a:pPr indent="0" lvl="0" marL="0" rtl="0" algn="l">
                        <a:spcBef>
                          <a:spcPts val="0"/>
                        </a:spcBef>
                        <a:spcAft>
                          <a:spcPts val="0"/>
                        </a:spcAft>
                        <a:buNone/>
                      </a:pPr>
                      <a:r>
                        <a:rPr lang="ar" sz="1200">
                          <a:latin typeface="Mada"/>
                          <a:ea typeface="Mada"/>
                          <a:cs typeface="Mada"/>
                          <a:sym typeface="Mada"/>
                        </a:rPr>
                        <a:t>Quadruplet repeat expansion in Zn finger protein 9 gene chromosome 3q</a:t>
                      </a:r>
                      <a:endParaRPr sz="1200">
                        <a:latin typeface="Mada"/>
                        <a:ea typeface="Mada"/>
                        <a:cs typeface="Mada"/>
                        <a:sym typeface="Mada"/>
                      </a:endParaRPr>
                    </a:p>
                  </a:txBody>
                  <a:tcPr marT="91425" marB="91425" marR="91425" marL="91425" anchor="ctr">
                    <a:lnB cap="flat" cmpd="sng" w="28575">
                      <a:solidFill>
                        <a:srgbClr val="616161"/>
                      </a:solidFill>
                      <a:prstDash val="solid"/>
                      <a:round/>
                      <a:headEnd len="sm" w="sm" type="none"/>
                      <a:tailEnd len="sm" w="sm" type="none"/>
                    </a:lnB>
                  </a:tcPr>
                </a:tc>
                <a:tc>
                  <a:txBody>
                    <a:bodyPr/>
                    <a:lstStyle/>
                    <a:p>
                      <a:pPr indent="-126599" lvl="0" marL="100799" rtl="0" algn="l">
                        <a:spcBef>
                          <a:spcPts val="0"/>
                        </a:spcBef>
                        <a:spcAft>
                          <a:spcPts val="0"/>
                        </a:spcAft>
                        <a:buSzPts val="1200"/>
                        <a:buFont typeface="Mada"/>
                        <a:buChar char="●"/>
                      </a:pPr>
                      <a:r>
                        <a:rPr b="1" lang="ar" sz="1200">
                          <a:latin typeface="Mada"/>
                          <a:ea typeface="Mada"/>
                          <a:cs typeface="Mada"/>
                          <a:sym typeface="Mada"/>
                        </a:rPr>
                        <a:t>Proximal</a:t>
                      </a:r>
                      <a:r>
                        <a:rPr lang="ar" sz="1200">
                          <a:latin typeface="Mada"/>
                          <a:ea typeface="Mada"/>
                          <a:cs typeface="Mada"/>
                          <a:sym typeface="Mada"/>
                        </a:rPr>
                        <a:t>, especially thigh</a:t>
                      </a:r>
                      <a:endParaRPr sz="1200">
                        <a:latin typeface="Mada"/>
                        <a:ea typeface="Mada"/>
                        <a:cs typeface="Mada"/>
                        <a:sym typeface="Mada"/>
                      </a:endParaRPr>
                    </a:p>
                    <a:p>
                      <a:pPr indent="-126599" lvl="0" marL="100799" rtl="0" algn="l">
                        <a:spcBef>
                          <a:spcPts val="0"/>
                        </a:spcBef>
                        <a:spcAft>
                          <a:spcPts val="0"/>
                        </a:spcAft>
                        <a:buSzPts val="1200"/>
                        <a:buFont typeface="Mada"/>
                        <a:buChar char="●"/>
                      </a:pPr>
                      <a:r>
                        <a:rPr lang="ar" sz="1200">
                          <a:latin typeface="Mada"/>
                          <a:ea typeface="Mada"/>
                          <a:cs typeface="Mada"/>
                          <a:sym typeface="Mada"/>
                        </a:rPr>
                        <a:t>Sometimes muscle hypertrophy</a:t>
                      </a:r>
                      <a:endParaRPr sz="1200">
                        <a:latin typeface="Mada"/>
                        <a:ea typeface="Mada"/>
                        <a:cs typeface="Mada"/>
                        <a:sym typeface="Mada"/>
                      </a:endParaRPr>
                    </a:p>
                  </a:txBody>
                  <a:tcPr marT="91425" marB="91425" marR="91425" marL="91425" anchor="ctr">
                    <a:lnB cap="flat" cmpd="sng" w="28575">
                      <a:solidFill>
                        <a:srgbClr val="616161"/>
                      </a:solidFill>
                      <a:prstDash val="solid"/>
                      <a:round/>
                      <a:headEnd len="sm" w="sm" type="none"/>
                      <a:tailEnd len="sm" w="sm" type="none"/>
                    </a:lnB>
                  </a:tcPr>
                </a:tc>
                <a:tc>
                  <a:txBody>
                    <a:bodyPr/>
                    <a:lstStyle/>
                    <a:p>
                      <a:pPr indent="-126599" lvl="0" marL="100799" marR="0" rtl="0" algn="l">
                        <a:lnSpc>
                          <a:spcPct val="100000"/>
                        </a:lnSpc>
                        <a:spcBef>
                          <a:spcPts val="0"/>
                        </a:spcBef>
                        <a:spcAft>
                          <a:spcPts val="0"/>
                        </a:spcAft>
                        <a:buSzPts val="1200"/>
                        <a:buFont typeface="Mada"/>
                        <a:buChar char="●"/>
                      </a:pPr>
                      <a:r>
                        <a:rPr lang="ar" sz="1200">
                          <a:latin typeface="Mada"/>
                          <a:ea typeface="Mada"/>
                          <a:cs typeface="Mada"/>
                          <a:sym typeface="Mada"/>
                        </a:rPr>
                        <a:t>As for DM1 but cognition not affected</a:t>
                      </a:r>
                      <a:endParaRPr sz="1200">
                        <a:latin typeface="Mada"/>
                        <a:ea typeface="Mada"/>
                        <a:cs typeface="Mada"/>
                        <a:sym typeface="Mada"/>
                      </a:endParaRPr>
                    </a:p>
                    <a:p>
                      <a:pPr indent="-126599" lvl="0" marL="100799" marR="0" rtl="0" algn="l">
                        <a:lnSpc>
                          <a:spcPct val="100000"/>
                        </a:lnSpc>
                        <a:spcBef>
                          <a:spcPts val="0"/>
                        </a:spcBef>
                        <a:spcAft>
                          <a:spcPts val="0"/>
                        </a:spcAft>
                        <a:buSzPts val="1200"/>
                        <a:buFont typeface="Mada"/>
                        <a:buChar char="●"/>
                      </a:pPr>
                      <a:r>
                        <a:rPr lang="ar" sz="1200">
                          <a:latin typeface="Mada"/>
                          <a:ea typeface="Mada"/>
                          <a:cs typeface="Mada"/>
                          <a:sym typeface="Mada"/>
                        </a:rPr>
                        <a:t>Muscle pain</a:t>
                      </a:r>
                      <a:endParaRPr sz="1200">
                        <a:latin typeface="Mada"/>
                        <a:ea typeface="Mada"/>
                        <a:cs typeface="Mada"/>
                        <a:sym typeface="Mada"/>
                      </a:endParaRPr>
                    </a:p>
                  </a:txBody>
                  <a:tcPr marT="91425" marB="91425" marR="91425" marL="91425" anchor="ctr">
                    <a:lnR cap="flat" cmpd="sng" w="28575">
                      <a:solidFill>
                        <a:srgbClr val="616161"/>
                      </a:solidFill>
                      <a:prstDash val="solid"/>
                      <a:round/>
                      <a:headEnd len="sm" w="sm" type="none"/>
                      <a:tailEnd len="sm" w="sm" type="none"/>
                    </a:lnR>
                    <a:lnB cap="flat" cmpd="sng" w="28575">
                      <a:solidFill>
                        <a:srgbClr val="616161"/>
                      </a:solidFill>
                      <a:prstDash val="solid"/>
                      <a:round/>
                      <a:headEnd len="sm" w="sm" type="none"/>
                      <a:tailEnd len="sm" w="sm" type="none"/>
                    </a:lnB>
                  </a:tcPr>
                </a:tc>
              </a:tr>
            </a:tbl>
          </a:graphicData>
        </a:graphic>
      </p:graphicFrame>
      <p:sp>
        <p:nvSpPr>
          <p:cNvPr id="750" name="Google Shape;750;p63"/>
          <p:cNvSpPr txBox="1"/>
          <p:nvPr/>
        </p:nvSpPr>
        <p:spPr>
          <a:xfrm>
            <a:off x="700425" y="4982850"/>
            <a:ext cx="4083000" cy="923400"/>
          </a:xfrm>
          <a:prstGeom prst="rect">
            <a:avLst/>
          </a:prstGeom>
          <a:noFill/>
          <a:ln>
            <a:noFill/>
          </a:ln>
        </p:spPr>
        <p:txBody>
          <a:bodyPr anchorCtr="0" anchor="t" bIns="91425" lIns="91425" spcFirstLastPara="1" rIns="91425" wrap="square" tIns="91425">
            <a:spAutoFit/>
          </a:bodyPr>
          <a:lstStyle/>
          <a:p>
            <a:pPr indent="-126599" lvl="0" marL="100799"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CK: </a:t>
            </a:r>
            <a:r>
              <a:rPr lang="ar" sz="1200">
                <a:solidFill>
                  <a:srgbClr val="6AA84F"/>
                </a:solidFill>
                <a:latin typeface="Mada"/>
                <a:ea typeface="Mada"/>
                <a:cs typeface="Mada"/>
                <a:sym typeface="Mada"/>
              </a:rPr>
              <a:t>Usually elevated</a:t>
            </a:r>
            <a:endParaRPr sz="1200">
              <a:solidFill>
                <a:srgbClr val="6AA84F"/>
              </a:solidFill>
              <a:latin typeface="Mada"/>
              <a:ea typeface="Mada"/>
              <a:cs typeface="Mada"/>
              <a:sym typeface="Mada"/>
            </a:endParaRPr>
          </a:p>
          <a:p>
            <a:pPr indent="-126599" lvl="0" marL="100799"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EMG: </a:t>
            </a:r>
            <a:r>
              <a:rPr lang="ar" sz="1200">
                <a:solidFill>
                  <a:schemeClr val="dk1"/>
                </a:solidFill>
                <a:latin typeface="Mada"/>
                <a:ea typeface="Mada"/>
                <a:cs typeface="Mada"/>
                <a:sym typeface="Mada"/>
              </a:rPr>
              <a:t>myopathic plus </a:t>
            </a:r>
            <a:r>
              <a:rPr b="1" lang="ar" sz="1200">
                <a:solidFill>
                  <a:srgbClr val="CC0000"/>
                </a:solidFill>
                <a:latin typeface="Mada"/>
                <a:ea typeface="Mada"/>
                <a:cs typeface="Mada"/>
                <a:sym typeface="Mada"/>
              </a:rPr>
              <a:t>myotonic </a:t>
            </a:r>
            <a:r>
              <a:rPr lang="ar" sz="1200">
                <a:solidFill>
                  <a:schemeClr val="dk1"/>
                </a:solidFill>
                <a:latin typeface="Mada"/>
                <a:ea typeface="Mada"/>
                <a:cs typeface="Mada"/>
                <a:sym typeface="Mada"/>
              </a:rPr>
              <a:t>discharges.  </a:t>
            </a:r>
            <a:endParaRPr sz="1200">
              <a:solidFill>
                <a:schemeClr val="dk1"/>
              </a:solidFill>
              <a:latin typeface="Mada"/>
              <a:ea typeface="Mada"/>
              <a:cs typeface="Mada"/>
              <a:sym typeface="Mada"/>
            </a:endParaRPr>
          </a:p>
          <a:p>
            <a:pPr indent="-126599" lvl="0" marL="100799"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ECG, echo: </a:t>
            </a:r>
            <a:r>
              <a:rPr lang="ar" sz="1200">
                <a:solidFill>
                  <a:srgbClr val="6AA84F"/>
                </a:solidFill>
                <a:latin typeface="Mada"/>
                <a:ea typeface="Mada"/>
                <a:cs typeface="Mada"/>
                <a:sym typeface="Mada"/>
              </a:rPr>
              <a:t>to look for arrhythmias</a:t>
            </a:r>
            <a:endParaRPr sz="1200">
              <a:solidFill>
                <a:srgbClr val="6AA84F"/>
              </a:solidFill>
              <a:latin typeface="Mada"/>
              <a:ea typeface="Mada"/>
              <a:cs typeface="Mada"/>
              <a:sym typeface="Mada"/>
            </a:endParaRPr>
          </a:p>
          <a:p>
            <a:pPr indent="-126599" lvl="0" marL="100799"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Genetic testing </a:t>
            </a:r>
            <a:r>
              <a:rPr lang="ar" sz="1200">
                <a:solidFill>
                  <a:srgbClr val="1C4588"/>
                </a:solidFill>
                <a:latin typeface="Mada"/>
                <a:ea typeface="Mada"/>
                <a:cs typeface="Mada"/>
                <a:sym typeface="Mada"/>
              </a:rPr>
              <a:t>(confirmatory test)</a:t>
            </a:r>
            <a:r>
              <a:rPr lang="ar" sz="1200">
                <a:solidFill>
                  <a:schemeClr val="dk1"/>
                </a:solidFill>
                <a:latin typeface="Mada"/>
                <a:ea typeface="Mada"/>
                <a:cs typeface="Mada"/>
                <a:sym typeface="Mada"/>
              </a:rPr>
              <a:t>: type 1 and type 2.</a:t>
            </a:r>
            <a:endParaRPr/>
          </a:p>
        </p:txBody>
      </p:sp>
      <p:sp>
        <p:nvSpPr>
          <p:cNvPr id="751" name="Google Shape;751;p63"/>
          <p:cNvSpPr txBox="1"/>
          <p:nvPr/>
        </p:nvSpPr>
        <p:spPr>
          <a:xfrm>
            <a:off x="171300" y="4620325"/>
            <a:ext cx="5348400" cy="351900"/>
          </a:xfrm>
          <a:prstGeom prst="rect">
            <a:avLst/>
          </a:prstGeom>
          <a:noFill/>
          <a:ln>
            <a:noFill/>
          </a:ln>
        </p:spPr>
        <p:txBody>
          <a:bodyPr anchorCtr="0" anchor="ctr" bIns="91675" lIns="91675" spcFirstLastPara="1" rIns="91675" wrap="square" tIns="91675">
            <a:noAutofit/>
          </a:bodyPr>
          <a:lstStyle/>
          <a:p>
            <a:pPr indent="-336550" lvl="0" marL="457200" rtl="0" algn="l">
              <a:spcBef>
                <a:spcPts val="0"/>
              </a:spcBef>
              <a:spcAft>
                <a:spcPts val="0"/>
              </a:spcAft>
              <a:buSzPts val="1700"/>
              <a:buFont typeface="Exo"/>
              <a:buChar char="❖"/>
            </a:pPr>
            <a:r>
              <a:rPr b="1" lang="ar" sz="1700">
                <a:latin typeface="Exo"/>
                <a:ea typeface="Exo"/>
                <a:cs typeface="Exo"/>
                <a:sym typeface="Exo"/>
              </a:rPr>
              <a:t>LABS</a:t>
            </a:r>
            <a:endParaRPr b="1" sz="1700">
              <a:latin typeface="Exo"/>
              <a:ea typeface="Exo"/>
              <a:cs typeface="Exo"/>
              <a:sym typeface="Exo"/>
            </a:endParaRPr>
          </a:p>
        </p:txBody>
      </p:sp>
      <p:pic>
        <p:nvPicPr>
          <p:cNvPr id="752" name="Google Shape;752;p63"/>
          <p:cNvPicPr preferRelativeResize="0"/>
          <p:nvPr/>
        </p:nvPicPr>
        <p:blipFill>
          <a:blip r:embed="rId4">
            <a:alphaModFix/>
          </a:blip>
          <a:stretch>
            <a:fillRect/>
          </a:stretch>
        </p:blipFill>
        <p:spPr>
          <a:xfrm>
            <a:off x="288346" y="5998025"/>
            <a:ext cx="296334" cy="116025"/>
          </a:xfrm>
          <a:prstGeom prst="rect">
            <a:avLst/>
          </a:prstGeom>
          <a:noFill/>
          <a:ln>
            <a:noFill/>
          </a:ln>
        </p:spPr>
      </p:pic>
      <p:sp>
        <p:nvSpPr>
          <p:cNvPr id="753" name="Google Shape;753;p63"/>
          <p:cNvSpPr/>
          <p:nvPr/>
        </p:nvSpPr>
        <p:spPr>
          <a:xfrm>
            <a:off x="320396" y="957050"/>
            <a:ext cx="324600" cy="309000"/>
          </a:xfrm>
          <a:prstGeom prst="star5">
            <a:avLst>
              <a:gd fmla="val 19098" name="adj"/>
              <a:gd fmla="val 105146" name="hf"/>
              <a:gd fmla="val 110557" name="vf"/>
            </a:avLst>
          </a:prstGeom>
          <a:solidFill>
            <a:srgbClr val="CC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63"/>
          <p:cNvSpPr txBox="1"/>
          <p:nvPr/>
        </p:nvSpPr>
        <p:spPr>
          <a:xfrm>
            <a:off x="0" y="97036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t> </a:t>
            </a:r>
            <a:endParaRPr sz="1000"/>
          </a:p>
        </p:txBody>
      </p:sp>
      <p:sp>
        <p:nvSpPr>
          <p:cNvPr id="755" name="Google Shape;755;p63"/>
          <p:cNvSpPr txBox="1"/>
          <p:nvPr/>
        </p:nvSpPr>
        <p:spPr>
          <a:xfrm>
            <a:off x="0" y="9733575"/>
            <a:ext cx="7774500" cy="95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ar" sz="950">
                <a:solidFill>
                  <a:srgbClr val="6AA84F"/>
                </a:solidFill>
                <a:latin typeface="Mada"/>
                <a:ea typeface="Mada"/>
                <a:cs typeface="Mada"/>
                <a:sym typeface="Mada"/>
              </a:rPr>
              <a:t>1- when you have a mutation in the gene that causes </a:t>
            </a:r>
            <a:r>
              <a:rPr lang="ar" sz="950">
                <a:solidFill>
                  <a:srgbClr val="6AA84F"/>
                </a:solidFill>
                <a:latin typeface="Mada"/>
                <a:ea typeface="Mada"/>
                <a:cs typeface="Mada"/>
                <a:sym typeface="Mada"/>
              </a:rPr>
              <a:t>excessive</a:t>
            </a:r>
            <a:r>
              <a:rPr lang="ar" sz="950">
                <a:solidFill>
                  <a:srgbClr val="6AA84F"/>
                </a:solidFill>
                <a:latin typeface="Mada"/>
                <a:ea typeface="Mada"/>
                <a:cs typeface="Mada"/>
                <a:sym typeface="Mada"/>
              </a:rPr>
              <a:t> transcription of that gene, so </a:t>
            </a:r>
            <a:r>
              <a:rPr lang="ar" sz="950">
                <a:solidFill>
                  <a:srgbClr val="6AA84F"/>
                </a:solidFill>
                <a:latin typeface="Mada"/>
                <a:ea typeface="Mada"/>
                <a:cs typeface="Mada"/>
                <a:sym typeface="Mada"/>
              </a:rPr>
              <a:t>instead</a:t>
            </a:r>
            <a:r>
              <a:rPr lang="ar" sz="950">
                <a:solidFill>
                  <a:srgbClr val="6AA84F"/>
                </a:solidFill>
                <a:latin typeface="Mada"/>
                <a:ea typeface="Mada"/>
                <a:cs typeface="Mada"/>
                <a:sym typeface="Mada"/>
              </a:rPr>
              <a:t> of having on copy you will have multiple copies, and each generation you will have more and more copies leading to “Anticipation”, the fathers will have the phenotype and the sons will have even worse phenotype and so on…</a:t>
            </a:r>
            <a:endParaRPr sz="950">
              <a:solidFill>
                <a:srgbClr val="6AA84F"/>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ar" sz="950">
                <a:solidFill>
                  <a:srgbClr val="6AA84F"/>
                </a:solidFill>
                <a:latin typeface="Mada"/>
                <a:ea typeface="Mada"/>
                <a:cs typeface="Mada"/>
                <a:sym typeface="Mada"/>
              </a:rPr>
              <a:t>2- important for stabilizing muscle membrane.</a:t>
            </a:r>
            <a:endParaRPr sz="950">
              <a:solidFill>
                <a:srgbClr val="6AA84F"/>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ar" sz="950">
                <a:solidFill>
                  <a:srgbClr val="6AA84F"/>
                </a:solidFill>
                <a:latin typeface="Mada"/>
                <a:ea typeface="Mada"/>
                <a:cs typeface="Mada"/>
                <a:sym typeface="Mada"/>
              </a:rPr>
              <a:t>3- features of myopathic facies with ptosis, frontal balding, wasting of the temporalis muscle &amp; other muscles of mastication, bilateral facial muscle weakness and tented mouth.</a:t>
            </a:r>
            <a:endParaRPr sz="950">
              <a:solidFill>
                <a:srgbClr val="6AA84F"/>
              </a:solidFill>
              <a:latin typeface="Mada"/>
              <a:ea typeface="Mada"/>
              <a:cs typeface="Mada"/>
              <a:sym typeface="Mada"/>
            </a:endParaRPr>
          </a:p>
        </p:txBody>
      </p:sp>
      <p:cxnSp>
        <p:nvCxnSpPr>
          <p:cNvPr id="756" name="Google Shape;756;p63"/>
          <p:cNvCxnSpPr/>
          <p:nvPr/>
        </p:nvCxnSpPr>
        <p:spPr>
          <a:xfrm rot="10800000">
            <a:off x="8900" y="9773450"/>
            <a:ext cx="7612800" cy="0"/>
          </a:xfrm>
          <a:prstGeom prst="straightConnector1">
            <a:avLst/>
          </a:prstGeom>
          <a:noFill/>
          <a:ln cap="flat" cmpd="sng" w="28575">
            <a:solidFill>
              <a:srgbClr val="C6ACBA"/>
            </a:solidFill>
            <a:prstDash val="dot"/>
            <a:round/>
            <a:headEnd len="med" w="med" type="none"/>
            <a:tailEnd len="med" w="med" type="none"/>
          </a:ln>
        </p:spPr>
      </p:cxnSp>
      <p:sp>
        <p:nvSpPr>
          <p:cNvPr id="757" name="Google Shape;757;p63"/>
          <p:cNvSpPr txBox="1"/>
          <p:nvPr/>
        </p:nvSpPr>
        <p:spPr>
          <a:xfrm>
            <a:off x="7111075" y="2834475"/>
            <a:ext cx="152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baseline="30000" lang="ar" sz="1600">
                <a:solidFill>
                  <a:srgbClr val="6AA84F"/>
                </a:solidFill>
                <a:latin typeface="Mada"/>
                <a:ea typeface="Mada"/>
                <a:cs typeface="Mada"/>
                <a:sym typeface="Mada"/>
              </a:rPr>
              <a:t>3</a:t>
            </a:r>
            <a:endParaRPr b="1" baseline="30000" sz="1600">
              <a:solidFill>
                <a:srgbClr val="6AA84F"/>
              </a:solidFill>
              <a:latin typeface="Mada"/>
              <a:ea typeface="Mada"/>
              <a:cs typeface="Mada"/>
              <a:sym typeface="Mad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64"/>
          <p:cNvSpPr/>
          <p:nvPr/>
        </p:nvSpPr>
        <p:spPr>
          <a:xfrm>
            <a:off x="441675" y="1220350"/>
            <a:ext cx="6456600" cy="2081400"/>
          </a:xfrm>
          <a:prstGeom prst="snip2DiagRect">
            <a:avLst>
              <a:gd fmla="val 0" name="adj1"/>
              <a:gd fmla="val 16667" name="adj2"/>
            </a:avLst>
          </a:prstGeom>
          <a:solidFill>
            <a:srgbClr val="986782">
              <a:alpha val="2179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64"/>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764" name="Google Shape;764;p64"/>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Malignant Hyperthermia (MH)</a:t>
            </a:r>
            <a:endParaRPr b="1" sz="2600">
              <a:latin typeface="Mada"/>
              <a:ea typeface="Mada"/>
              <a:cs typeface="Mada"/>
              <a:sym typeface="Mada"/>
            </a:endParaRPr>
          </a:p>
        </p:txBody>
      </p:sp>
      <p:sp>
        <p:nvSpPr>
          <p:cNvPr id="765" name="Google Shape;765;p64"/>
          <p:cNvSpPr txBox="1"/>
          <p:nvPr/>
        </p:nvSpPr>
        <p:spPr>
          <a:xfrm>
            <a:off x="486375" y="1346100"/>
            <a:ext cx="6302400" cy="1681800"/>
          </a:xfrm>
          <a:prstGeom prst="rect">
            <a:avLst/>
          </a:prstGeom>
          <a:noFill/>
          <a:ln>
            <a:noFill/>
          </a:ln>
        </p:spPr>
        <p:txBody>
          <a:bodyPr anchorCtr="0" anchor="t" bIns="91425" lIns="91425" spcFirstLastPara="1" rIns="91425" wrap="square" tIns="91425">
            <a:noAutofit/>
          </a:bodyPr>
          <a:lstStyle/>
          <a:p>
            <a:pPr indent="-234600" lvl="0" marL="3888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Uncontrollable contraction of skeletal muscle that leads to a life-threatening </a:t>
            </a:r>
            <a:r>
              <a:rPr lang="ar" sz="1200">
                <a:latin typeface="Mada"/>
                <a:ea typeface="Mada"/>
                <a:cs typeface="Mada"/>
                <a:sym typeface="Mada"/>
              </a:rPr>
              <a:t>hypercatabolic state</a:t>
            </a:r>
            <a:r>
              <a:rPr lang="ar" sz="1200">
                <a:solidFill>
                  <a:srgbClr val="999999"/>
                </a:solidFill>
                <a:latin typeface="Mada"/>
                <a:ea typeface="Mada"/>
                <a:cs typeface="Mada"/>
                <a:sym typeface="Mada"/>
              </a:rPr>
              <a:t> and increase in body temperature</a:t>
            </a:r>
            <a:endParaRPr sz="1200">
              <a:solidFill>
                <a:srgbClr val="999999"/>
              </a:solidFill>
              <a:latin typeface="Mada"/>
              <a:ea typeface="Mada"/>
              <a:cs typeface="Mada"/>
              <a:sym typeface="Mada"/>
            </a:endParaRPr>
          </a:p>
          <a:p>
            <a:pPr indent="-234600" lvl="0" marL="388800" rtl="0" algn="l">
              <a:spcBef>
                <a:spcPts val="0"/>
              </a:spcBef>
              <a:spcAft>
                <a:spcPts val="0"/>
              </a:spcAft>
              <a:buSzPts val="1200"/>
              <a:buFont typeface="Mada"/>
              <a:buChar char="●"/>
            </a:pPr>
            <a:r>
              <a:rPr lang="ar" sz="1200">
                <a:latin typeface="Mada"/>
                <a:ea typeface="Mada"/>
                <a:cs typeface="Mada"/>
                <a:sym typeface="Mada"/>
              </a:rPr>
              <a:t>Genetic mutations → calcium accumulation</a:t>
            </a:r>
            <a:endParaRPr sz="1200">
              <a:latin typeface="Mada"/>
              <a:ea typeface="Mada"/>
              <a:cs typeface="Mada"/>
              <a:sym typeface="Mada"/>
            </a:endParaRPr>
          </a:p>
          <a:p>
            <a:pPr indent="-304800" lvl="1" marL="914400" rtl="0" algn="l">
              <a:spcBef>
                <a:spcPts val="0"/>
              </a:spcBef>
              <a:spcAft>
                <a:spcPts val="0"/>
              </a:spcAft>
              <a:buClr>
                <a:srgbClr val="134186"/>
              </a:buClr>
              <a:buSzPts val="1200"/>
              <a:buFont typeface="Mada"/>
              <a:buChar char="○"/>
            </a:pPr>
            <a:r>
              <a:rPr lang="ar" sz="1200">
                <a:solidFill>
                  <a:srgbClr val="134186"/>
                </a:solidFill>
                <a:latin typeface="Mada"/>
                <a:ea typeface="Mada"/>
                <a:cs typeface="Mada"/>
                <a:sym typeface="Mada"/>
              </a:rPr>
              <a:t>due to a genetic defect in the sarcoplasmic reticulum </a:t>
            </a:r>
            <a:r>
              <a:rPr lang="ar" sz="1200">
                <a:solidFill>
                  <a:srgbClr val="134186"/>
                </a:solidFill>
                <a:latin typeface="Mada"/>
                <a:ea typeface="Mada"/>
                <a:cs typeface="Mada"/>
                <a:sym typeface="Mada"/>
              </a:rPr>
              <a:t>calcium release</a:t>
            </a:r>
            <a:r>
              <a:rPr lang="ar" sz="1200">
                <a:solidFill>
                  <a:srgbClr val="134186"/>
                </a:solidFill>
                <a:latin typeface="Mada"/>
                <a:ea typeface="Mada"/>
                <a:cs typeface="Mada"/>
                <a:sym typeface="Mada"/>
              </a:rPr>
              <a:t> channel of the muscle ryanodine receptor, RyR1. </a:t>
            </a:r>
            <a:endParaRPr sz="1200">
              <a:solidFill>
                <a:srgbClr val="134186"/>
              </a:solidFill>
              <a:latin typeface="Mada"/>
              <a:ea typeface="Mada"/>
              <a:cs typeface="Mada"/>
              <a:sym typeface="Mada"/>
            </a:endParaRPr>
          </a:p>
          <a:p>
            <a:pPr indent="-234600" lvl="0" marL="388800" rtl="0" algn="l">
              <a:spcBef>
                <a:spcPts val="0"/>
              </a:spcBef>
              <a:spcAft>
                <a:spcPts val="0"/>
              </a:spcAft>
              <a:buSzPts val="1200"/>
              <a:buFont typeface="Mada"/>
              <a:buChar char="●"/>
            </a:pPr>
            <a:r>
              <a:rPr b="1" lang="ar" sz="1200">
                <a:latin typeface="Mada"/>
                <a:ea typeface="Mada"/>
                <a:cs typeface="Mada"/>
                <a:sym typeface="Mada"/>
              </a:rPr>
              <a:t>Triggered:</a:t>
            </a:r>
            <a:r>
              <a:rPr lang="ar" sz="1200">
                <a:latin typeface="Mada"/>
                <a:ea typeface="Mada"/>
                <a:cs typeface="Mada"/>
                <a:sym typeface="Mada"/>
              </a:rPr>
              <a:t>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Anesthetics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Depolarizing neuromuscular blocking agents</a:t>
            </a:r>
            <a:endParaRPr sz="1200">
              <a:latin typeface="Mada"/>
              <a:ea typeface="Mada"/>
              <a:cs typeface="Mada"/>
              <a:sym typeface="Mada"/>
            </a:endParaRPr>
          </a:p>
          <a:p>
            <a:pPr indent="-234600" lvl="0" marL="388800" rtl="0" algn="l">
              <a:spcBef>
                <a:spcPts val="0"/>
              </a:spcBef>
              <a:spcAft>
                <a:spcPts val="0"/>
              </a:spcAft>
              <a:buSzPts val="1200"/>
              <a:buFont typeface="Mada"/>
              <a:buChar char="●"/>
            </a:pPr>
            <a:r>
              <a:rPr b="1" lang="ar" sz="1200">
                <a:latin typeface="Mada"/>
                <a:ea typeface="Mada"/>
                <a:cs typeface="Mada"/>
                <a:sym typeface="Mada"/>
              </a:rPr>
              <a:t>CAN BE FATAL! </a:t>
            </a:r>
            <a:r>
              <a:rPr b="1" lang="ar" sz="1200">
                <a:solidFill>
                  <a:srgbClr val="1C4588"/>
                </a:solidFill>
                <a:latin typeface="Mada"/>
                <a:ea typeface="Mada"/>
                <a:cs typeface="Mada"/>
                <a:sym typeface="Mada"/>
              </a:rPr>
              <a:t>(most common cause of death during general anaesthetic)</a:t>
            </a:r>
            <a:endParaRPr sz="1200">
              <a:solidFill>
                <a:srgbClr val="1C4588"/>
              </a:solidFill>
              <a:latin typeface="Mada"/>
              <a:ea typeface="Mada"/>
              <a:cs typeface="Mada"/>
              <a:sym typeface="Mada"/>
            </a:endParaRPr>
          </a:p>
        </p:txBody>
      </p:sp>
      <p:sp>
        <p:nvSpPr>
          <p:cNvPr id="766" name="Google Shape;766;p64"/>
          <p:cNvSpPr txBox="1"/>
          <p:nvPr/>
        </p:nvSpPr>
        <p:spPr>
          <a:xfrm>
            <a:off x="171300" y="9156250"/>
            <a:ext cx="7269000" cy="10707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Cabin"/>
              <a:buChar char="●"/>
            </a:pPr>
            <a:r>
              <a:rPr b="1" lang="ar" sz="1200">
                <a:solidFill>
                  <a:schemeClr val="dk1"/>
                </a:solidFill>
                <a:latin typeface="Cabin"/>
                <a:ea typeface="Cabin"/>
                <a:cs typeface="Cabin"/>
                <a:sym typeface="Cabin"/>
              </a:rPr>
              <a:t>Remove </a:t>
            </a:r>
            <a:r>
              <a:rPr lang="ar" sz="1200">
                <a:solidFill>
                  <a:schemeClr val="dk1"/>
                </a:solidFill>
                <a:latin typeface="Cabin"/>
                <a:ea typeface="Cabin"/>
                <a:cs typeface="Cabin"/>
                <a:sym typeface="Cabin"/>
              </a:rPr>
              <a:t>anesthetic agent.</a:t>
            </a:r>
            <a:endParaRPr sz="12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lang="ar" sz="1200">
                <a:solidFill>
                  <a:schemeClr val="dk1"/>
                </a:solidFill>
                <a:latin typeface="Cabin"/>
                <a:ea typeface="Cabin"/>
                <a:cs typeface="Cabin"/>
                <a:sym typeface="Cabin"/>
              </a:rPr>
              <a:t>Core </a:t>
            </a:r>
            <a:r>
              <a:rPr b="1" lang="ar" sz="1200">
                <a:solidFill>
                  <a:schemeClr val="dk1"/>
                </a:solidFill>
                <a:latin typeface="Cabin"/>
                <a:ea typeface="Cabin"/>
                <a:cs typeface="Cabin"/>
                <a:sym typeface="Cabin"/>
              </a:rPr>
              <a:t>cooling</a:t>
            </a:r>
            <a:endParaRPr b="1" sz="12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b="1" lang="ar" sz="1200">
                <a:solidFill>
                  <a:srgbClr val="CC0000"/>
                </a:solidFill>
                <a:latin typeface="Cabin"/>
                <a:ea typeface="Cabin"/>
                <a:cs typeface="Cabin"/>
                <a:sym typeface="Cabin"/>
              </a:rPr>
              <a:t>Dantrolene sodium</a:t>
            </a:r>
            <a:r>
              <a:rPr b="1" lang="ar" sz="1200">
                <a:solidFill>
                  <a:schemeClr val="dk1"/>
                </a:solidFill>
                <a:latin typeface="Cabin"/>
                <a:ea typeface="Cabin"/>
                <a:cs typeface="Cabin"/>
                <a:sym typeface="Cabin"/>
              </a:rPr>
              <a:t>: </a:t>
            </a:r>
            <a:r>
              <a:rPr lang="ar" sz="1200">
                <a:solidFill>
                  <a:schemeClr val="dk1"/>
                </a:solidFill>
                <a:latin typeface="Cabin"/>
                <a:ea typeface="Cabin"/>
                <a:cs typeface="Cabin"/>
                <a:sym typeface="Cabin"/>
              </a:rPr>
              <a:t>An </a:t>
            </a:r>
            <a:r>
              <a:rPr lang="ar" sz="1200">
                <a:solidFill>
                  <a:srgbClr val="CC0000"/>
                </a:solidFill>
                <a:latin typeface="Cabin"/>
                <a:ea typeface="Cabin"/>
                <a:cs typeface="Cabin"/>
                <a:sym typeface="Cabin"/>
              </a:rPr>
              <a:t>inhibitor of calcium</a:t>
            </a:r>
            <a:r>
              <a:rPr lang="ar" sz="1200">
                <a:solidFill>
                  <a:schemeClr val="dk1"/>
                </a:solidFill>
                <a:latin typeface="Cabin"/>
                <a:ea typeface="Cabin"/>
                <a:cs typeface="Cabin"/>
                <a:sym typeface="Cabin"/>
              </a:rPr>
              <a:t> release from the sarcoplasmic reticulum.</a:t>
            </a:r>
            <a:endParaRPr sz="1200">
              <a:solidFill>
                <a:schemeClr val="dk1"/>
              </a:solidFill>
              <a:latin typeface="Cabin"/>
              <a:ea typeface="Cabin"/>
              <a:cs typeface="Cabin"/>
              <a:sym typeface="Cabin"/>
            </a:endParaRPr>
          </a:p>
        </p:txBody>
      </p:sp>
      <p:sp>
        <p:nvSpPr>
          <p:cNvPr id="767" name="Google Shape;767;p64"/>
          <p:cNvSpPr/>
          <p:nvPr/>
        </p:nvSpPr>
        <p:spPr>
          <a:xfrm rot="2354853">
            <a:off x="5204421" y="3969482"/>
            <a:ext cx="1329124" cy="1329124"/>
          </a:xfrm>
          <a:prstGeom prst="teardrop">
            <a:avLst>
              <a:gd fmla="val 71121" name="adj"/>
            </a:avLst>
          </a:prstGeom>
          <a:solidFill>
            <a:srgbClr val="54394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Mada"/>
              <a:ea typeface="Mada"/>
              <a:cs typeface="Mada"/>
              <a:sym typeface="Mada"/>
            </a:endParaRPr>
          </a:p>
        </p:txBody>
      </p:sp>
      <p:sp>
        <p:nvSpPr>
          <p:cNvPr id="768" name="Google Shape;768;p64"/>
          <p:cNvSpPr/>
          <p:nvPr/>
        </p:nvSpPr>
        <p:spPr>
          <a:xfrm>
            <a:off x="5214218" y="4098970"/>
            <a:ext cx="1309500" cy="1070700"/>
          </a:xfrm>
          <a:prstGeom prst="ellipse">
            <a:avLst/>
          </a:prstGeom>
          <a:solidFill>
            <a:srgbClr val="FFFFFF"/>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2800" u="none" cap="none" strike="noStrike">
              <a:solidFill>
                <a:srgbClr val="595959"/>
              </a:solidFill>
              <a:latin typeface="Mada"/>
              <a:ea typeface="Mada"/>
              <a:cs typeface="Mada"/>
              <a:sym typeface="Mada"/>
            </a:endParaRPr>
          </a:p>
        </p:txBody>
      </p:sp>
      <p:sp>
        <p:nvSpPr>
          <p:cNvPr id="769" name="Google Shape;769;p64"/>
          <p:cNvSpPr/>
          <p:nvPr/>
        </p:nvSpPr>
        <p:spPr>
          <a:xfrm rot="2354853">
            <a:off x="3811766" y="3969482"/>
            <a:ext cx="1329124" cy="1329124"/>
          </a:xfrm>
          <a:prstGeom prst="teardrop">
            <a:avLst>
              <a:gd fmla="val 85708" name="adj"/>
            </a:avLst>
          </a:prstGeom>
          <a:solidFill>
            <a:srgbClr val="98678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Mada"/>
              <a:ea typeface="Mada"/>
              <a:cs typeface="Mada"/>
              <a:sym typeface="Mada"/>
            </a:endParaRPr>
          </a:p>
        </p:txBody>
      </p:sp>
      <p:sp>
        <p:nvSpPr>
          <p:cNvPr id="770" name="Google Shape;770;p64"/>
          <p:cNvSpPr/>
          <p:nvPr/>
        </p:nvSpPr>
        <p:spPr>
          <a:xfrm>
            <a:off x="3821562" y="4098970"/>
            <a:ext cx="1309500" cy="1070700"/>
          </a:xfrm>
          <a:prstGeom prst="ellipse">
            <a:avLst/>
          </a:prstGeom>
          <a:solidFill>
            <a:srgbClr val="FFFFFF"/>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2800" u="none" cap="none" strike="noStrike">
              <a:solidFill>
                <a:srgbClr val="595959"/>
              </a:solidFill>
              <a:latin typeface="Mada"/>
              <a:ea typeface="Mada"/>
              <a:cs typeface="Mada"/>
              <a:sym typeface="Mada"/>
            </a:endParaRPr>
          </a:p>
        </p:txBody>
      </p:sp>
      <p:sp>
        <p:nvSpPr>
          <p:cNvPr id="771" name="Google Shape;771;p64"/>
          <p:cNvSpPr/>
          <p:nvPr/>
        </p:nvSpPr>
        <p:spPr>
          <a:xfrm rot="2354853">
            <a:off x="2419110" y="3969482"/>
            <a:ext cx="1329124" cy="1329124"/>
          </a:xfrm>
          <a:prstGeom prst="teardrop">
            <a:avLst>
              <a:gd fmla="val 89780" name="adj"/>
            </a:avLst>
          </a:prstGeom>
          <a:solidFill>
            <a:srgbClr val="C6ACB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Mada"/>
              <a:ea typeface="Mada"/>
              <a:cs typeface="Mada"/>
              <a:sym typeface="Mada"/>
            </a:endParaRPr>
          </a:p>
        </p:txBody>
      </p:sp>
      <p:sp>
        <p:nvSpPr>
          <p:cNvPr id="772" name="Google Shape;772;p64"/>
          <p:cNvSpPr/>
          <p:nvPr/>
        </p:nvSpPr>
        <p:spPr>
          <a:xfrm>
            <a:off x="2428907" y="4098970"/>
            <a:ext cx="1309500" cy="1070700"/>
          </a:xfrm>
          <a:prstGeom prst="ellipse">
            <a:avLst/>
          </a:prstGeom>
          <a:solidFill>
            <a:srgbClr val="FFFFFF"/>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2800" u="none" cap="none" strike="noStrike">
              <a:solidFill>
                <a:srgbClr val="595959"/>
              </a:solidFill>
              <a:latin typeface="Mada"/>
              <a:ea typeface="Mada"/>
              <a:cs typeface="Mada"/>
              <a:sym typeface="Mada"/>
            </a:endParaRPr>
          </a:p>
        </p:txBody>
      </p:sp>
      <p:sp>
        <p:nvSpPr>
          <p:cNvPr id="773" name="Google Shape;773;p64"/>
          <p:cNvSpPr/>
          <p:nvPr/>
        </p:nvSpPr>
        <p:spPr>
          <a:xfrm rot="2354853">
            <a:off x="1026455" y="3969482"/>
            <a:ext cx="1329124" cy="1329124"/>
          </a:xfrm>
          <a:prstGeom prst="teardrop">
            <a:avLst>
              <a:gd fmla="val 91905" name="adj"/>
            </a:avLst>
          </a:prstGeom>
          <a:solidFill>
            <a:srgbClr val="EAD1D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Mada"/>
              <a:ea typeface="Mada"/>
              <a:cs typeface="Mada"/>
              <a:sym typeface="Mada"/>
            </a:endParaRPr>
          </a:p>
        </p:txBody>
      </p:sp>
      <p:sp>
        <p:nvSpPr>
          <p:cNvPr id="774" name="Google Shape;774;p64"/>
          <p:cNvSpPr/>
          <p:nvPr/>
        </p:nvSpPr>
        <p:spPr>
          <a:xfrm>
            <a:off x="1036251" y="4098970"/>
            <a:ext cx="1309500" cy="1070700"/>
          </a:xfrm>
          <a:prstGeom prst="ellipse">
            <a:avLst/>
          </a:prstGeom>
          <a:solidFill>
            <a:srgbClr val="FFFFFF"/>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2800" u="none" cap="none" strike="noStrike">
              <a:solidFill>
                <a:srgbClr val="595959"/>
              </a:solidFill>
              <a:latin typeface="Mada"/>
              <a:ea typeface="Mada"/>
              <a:cs typeface="Mada"/>
              <a:sym typeface="Mada"/>
            </a:endParaRPr>
          </a:p>
        </p:txBody>
      </p:sp>
      <p:sp>
        <p:nvSpPr>
          <p:cNvPr id="775" name="Google Shape;775;p64"/>
          <p:cNvSpPr txBox="1"/>
          <p:nvPr/>
        </p:nvSpPr>
        <p:spPr>
          <a:xfrm>
            <a:off x="1132700" y="4436275"/>
            <a:ext cx="1123200" cy="48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ar" sz="1200">
                <a:solidFill>
                  <a:srgbClr val="EAD1DC"/>
                </a:solidFill>
                <a:latin typeface="Mada"/>
                <a:ea typeface="Mada"/>
                <a:cs typeface="Mada"/>
                <a:sym typeface="Mada"/>
              </a:rPr>
              <a:t>Accumulation of Ca </a:t>
            </a:r>
            <a:endParaRPr b="1" i="0" sz="1200" u="none" cap="none" strike="noStrike">
              <a:solidFill>
                <a:srgbClr val="EAD1DC"/>
              </a:solidFill>
              <a:latin typeface="Mada"/>
              <a:ea typeface="Mada"/>
              <a:cs typeface="Mada"/>
              <a:sym typeface="Mada"/>
            </a:endParaRPr>
          </a:p>
        </p:txBody>
      </p:sp>
      <p:sp>
        <p:nvSpPr>
          <p:cNvPr id="776" name="Google Shape;776;p64"/>
          <p:cNvSpPr txBox="1"/>
          <p:nvPr/>
        </p:nvSpPr>
        <p:spPr>
          <a:xfrm>
            <a:off x="2589325" y="4312407"/>
            <a:ext cx="1011000" cy="291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ar" sz="1200">
                <a:solidFill>
                  <a:srgbClr val="C6ACBA"/>
                </a:solidFill>
                <a:latin typeface="Mada"/>
                <a:ea typeface="Mada"/>
                <a:cs typeface="Mada"/>
                <a:sym typeface="Mada"/>
              </a:rPr>
              <a:t>Sustained muscle contraction </a:t>
            </a:r>
            <a:endParaRPr b="1" i="0" sz="1200" u="none" cap="none" strike="noStrike">
              <a:solidFill>
                <a:srgbClr val="C6ACBA"/>
              </a:solidFill>
              <a:latin typeface="Mada"/>
              <a:ea typeface="Mada"/>
              <a:cs typeface="Mada"/>
              <a:sym typeface="Mada"/>
            </a:endParaRPr>
          </a:p>
        </p:txBody>
      </p:sp>
      <p:sp>
        <p:nvSpPr>
          <p:cNvPr id="777" name="Google Shape;777;p64"/>
          <p:cNvSpPr txBox="1"/>
          <p:nvPr/>
        </p:nvSpPr>
        <p:spPr>
          <a:xfrm>
            <a:off x="3938937" y="4251499"/>
            <a:ext cx="1123200" cy="351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ar" sz="1100">
                <a:solidFill>
                  <a:srgbClr val="986782"/>
                </a:solidFill>
                <a:latin typeface="Mada"/>
                <a:ea typeface="Mada"/>
                <a:cs typeface="Mada"/>
                <a:sym typeface="Mada"/>
              </a:rPr>
              <a:t>Depletion of O2, anaerobic metabolism, acidosis</a:t>
            </a:r>
            <a:endParaRPr b="1" i="0" sz="1100" u="none" cap="none" strike="noStrike">
              <a:solidFill>
                <a:srgbClr val="986782"/>
              </a:solidFill>
              <a:latin typeface="Mada"/>
              <a:ea typeface="Mada"/>
              <a:cs typeface="Mada"/>
              <a:sym typeface="Mada"/>
            </a:endParaRPr>
          </a:p>
        </p:txBody>
      </p:sp>
      <p:sp>
        <p:nvSpPr>
          <p:cNvPr id="778" name="Google Shape;778;p64"/>
          <p:cNvSpPr txBox="1"/>
          <p:nvPr/>
        </p:nvSpPr>
        <p:spPr>
          <a:xfrm>
            <a:off x="5248325" y="4544494"/>
            <a:ext cx="1388100" cy="179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200">
                <a:solidFill>
                  <a:srgbClr val="543948"/>
                </a:solidFill>
                <a:latin typeface="Mada"/>
                <a:ea typeface="Mada"/>
                <a:cs typeface="Mada"/>
                <a:sym typeface="Mada"/>
              </a:rPr>
              <a:t>Rhabdomyolysis</a:t>
            </a:r>
            <a:endParaRPr b="1" i="0" sz="1200" u="none" cap="none" strike="noStrike">
              <a:solidFill>
                <a:srgbClr val="543948"/>
              </a:solidFill>
              <a:latin typeface="Mada"/>
              <a:ea typeface="Mada"/>
              <a:cs typeface="Mada"/>
              <a:sym typeface="Mada"/>
            </a:endParaRPr>
          </a:p>
        </p:txBody>
      </p:sp>
      <p:sp>
        <p:nvSpPr>
          <p:cNvPr id="779" name="Google Shape;779;p64"/>
          <p:cNvSpPr/>
          <p:nvPr/>
        </p:nvSpPr>
        <p:spPr>
          <a:xfrm>
            <a:off x="495775" y="6064150"/>
            <a:ext cx="2015400" cy="1961400"/>
          </a:xfrm>
          <a:prstGeom prst="rect">
            <a:avLst/>
          </a:prstGeom>
          <a:solidFill>
            <a:srgbClr val="F3F3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64"/>
          <p:cNvSpPr txBox="1"/>
          <p:nvPr/>
        </p:nvSpPr>
        <p:spPr>
          <a:xfrm>
            <a:off x="355550" y="6028700"/>
            <a:ext cx="2480700" cy="1961400"/>
          </a:xfrm>
          <a:prstGeom prst="rect">
            <a:avLst/>
          </a:prstGeom>
          <a:noFill/>
          <a:ln>
            <a:noFill/>
          </a:ln>
        </p:spPr>
        <p:txBody>
          <a:bodyPr anchorCtr="0" anchor="ctr" bIns="91425" lIns="91425" spcFirstLastPara="1" rIns="91425" wrap="square" tIns="91425">
            <a:noAutofit/>
          </a:bodyPr>
          <a:lstStyle/>
          <a:p>
            <a:pPr indent="-234600" lvl="0" marL="4608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Tachypnea, tachycardia</a:t>
            </a:r>
            <a:endParaRPr sz="1200">
              <a:solidFill>
                <a:schemeClr val="dk1"/>
              </a:solidFill>
              <a:latin typeface="Mada"/>
              <a:ea typeface="Mada"/>
              <a:cs typeface="Mada"/>
              <a:sym typeface="Mada"/>
            </a:endParaRPr>
          </a:p>
          <a:p>
            <a:pPr indent="-234600" lvl="0" marL="4608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Rigidity</a:t>
            </a:r>
            <a:endParaRPr sz="1200">
              <a:solidFill>
                <a:schemeClr val="dk1"/>
              </a:solidFill>
              <a:latin typeface="Mada"/>
              <a:ea typeface="Mada"/>
              <a:cs typeface="Mada"/>
              <a:sym typeface="Mada"/>
            </a:endParaRPr>
          </a:p>
          <a:p>
            <a:pPr indent="-234600" lvl="0" marL="4608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Acidosis</a:t>
            </a:r>
            <a:endParaRPr sz="1200">
              <a:solidFill>
                <a:schemeClr val="dk1"/>
              </a:solidFill>
              <a:latin typeface="Mada"/>
              <a:ea typeface="Mada"/>
              <a:cs typeface="Mada"/>
              <a:sym typeface="Mada"/>
            </a:endParaRPr>
          </a:p>
          <a:p>
            <a:pPr indent="-234600" lvl="0" marL="4608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Hyperkalemia</a:t>
            </a:r>
            <a:endParaRPr b="1" sz="1200">
              <a:solidFill>
                <a:srgbClr val="CC0000"/>
              </a:solidFill>
              <a:latin typeface="Mada"/>
              <a:ea typeface="Mada"/>
              <a:cs typeface="Mada"/>
              <a:sym typeface="Mada"/>
            </a:endParaRPr>
          </a:p>
          <a:p>
            <a:pPr indent="-234600" lvl="0" marL="4608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Rhabdomyolysis</a:t>
            </a:r>
            <a:endParaRPr sz="1200">
              <a:solidFill>
                <a:schemeClr val="dk1"/>
              </a:solidFill>
              <a:latin typeface="Mada"/>
              <a:ea typeface="Mada"/>
              <a:cs typeface="Mada"/>
              <a:sym typeface="Mada"/>
            </a:endParaRPr>
          </a:p>
          <a:p>
            <a:pPr indent="-234600" lvl="0" marL="4608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High CK</a:t>
            </a:r>
            <a:endParaRPr sz="1200">
              <a:solidFill>
                <a:schemeClr val="dk1"/>
              </a:solidFill>
              <a:latin typeface="Mada"/>
              <a:ea typeface="Mada"/>
              <a:cs typeface="Mada"/>
              <a:sym typeface="Mada"/>
            </a:endParaRPr>
          </a:p>
          <a:p>
            <a:pPr indent="-234600" lvl="0" marL="4608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Hyperthermia.</a:t>
            </a:r>
            <a:endParaRPr/>
          </a:p>
        </p:txBody>
      </p:sp>
      <p:sp>
        <p:nvSpPr>
          <p:cNvPr id="781" name="Google Shape;781;p64"/>
          <p:cNvSpPr/>
          <p:nvPr/>
        </p:nvSpPr>
        <p:spPr>
          <a:xfrm>
            <a:off x="496650" y="5770825"/>
            <a:ext cx="2015400" cy="291000"/>
          </a:xfrm>
          <a:prstGeom prst="round2SameRect">
            <a:avLst>
              <a:gd fmla="val 16667" name="adj1"/>
              <a:gd fmla="val 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Clinical features</a:t>
            </a:r>
            <a:endParaRPr b="1" sz="1200">
              <a:solidFill>
                <a:srgbClr val="FFFFFF"/>
              </a:solidFill>
              <a:latin typeface="Mada"/>
              <a:ea typeface="Mada"/>
              <a:cs typeface="Mada"/>
              <a:sym typeface="Mada"/>
            </a:endParaRPr>
          </a:p>
        </p:txBody>
      </p:sp>
      <p:sp>
        <p:nvSpPr>
          <p:cNvPr id="782" name="Google Shape;782;p64"/>
          <p:cNvSpPr txBox="1"/>
          <p:nvPr/>
        </p:nvSpPr>
        <p:spPr>
          <a:xfrm>
            <a:off x="171300" y="8702925"/>
            <a:ext cx="5663100" cy="450600"/>
          </a:xfrm>
          <a:prstGeom prst="rect">
            <a:avLst/>
          </a:prstGeom>
          <a:noFill/>
          <a:ln>
            <a:noFill/>
          </a:ln>
        </p:spPr>
        <p:txBody>
          <a:bodyPr anchorCtr="0" anchor="t" bIns="91425" lIns="91425" spcFirstLastPara="1" rIns="91425" wrap="square" tIns="91425">
            <a:noAutofit/>
          </a:bodyPr>
          <a:lstStyle/>
          <a:p>
            <a:pPr indent="-368300" lvl="0" marL="457200" marR="0" rtl="0" algn="l">
              <a:lnSpc>
                <a:spcPct val="100000"/>
              </a:lnSpc>
              <a:spcBef>
                <a:spcPts val="0"/>
              </a:spcBef>
              <a:spcAft>
                <a:spcPts val="0"/>
              </a:spcAft>
              <a:buSzPts val="2200"/>
              <a:buFont typeface="Mada"/>
              <a:buChar char="◄"/>
            </a:pPr>
            <a:r>
              <a:rPr b="1" lang="ar" sz="2200">
                <a:highlight>
                  <a:schemeClr val="accent5"/>
                </a:highlight>
                <a:latin typeface="Mada"/>
                <a:ea typeface="Mada"/>
                <a:cs typeface="Mada"/>
                <a:sym typeface="Mada"/>
              </a:rPr>
              <a:t>Treatment</a:t>
            </a:r>
            <a:endParaRPr b="1" sz="2200">
              <a:highlight>
                <a:schemeClr val="accent5"/>
              </a:highlight>
              <a:latin typeface="Mada"/>
              <a:ea typeface="Mada"/>
              <a:cs typeface="Mada"/>
              <a:sym typeface="Mada"/>
            </a:endParaRPr>
          </a:p>
        </p:txBody>
      </p:sp>
      <p:sp>
        <p:nvSpPr>
          <p:cNvPr id="783" name="Google Shape;783;p64"/>
          <p:cNvSpPr/>
          <p:nvPr/>
        </p:nvSpPr>
        <p:spPr>
          <a:xfrm>
            <a:off x="0" y="0"/>
            <a:ext cx="1080600" cy="204300"/>
          </a:xfrm>
          <a:prstGeom prst="rect">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rgbClr val="FFFFFF"/>
                </a:solidFill>
                <a:latin typeface="Pacifico"/>
                <a:ea typeface="Pacifico"/>
                <a:cs typeface="Pacifico"/>
                <a:sym typeface="Pacifico"/>
              </a:rPr>
              <a:t>Males </a:t>
            </a:r>
            <a:r>
              <a:rPr lang="ar" sz="1000">
                <a:solidFill>
                  <a:srgbClr val="FFFFFF"/>
                </a:solidFill>
                <a:latin typeface="Pacifico"/>
                <a:ea typeface="Pacifico"/>
                <a:cs typeface="Pacifico"/>
                <a:sym typeface="Pacifico"/>
              </a:rPr>
              <a:t>Slide</a:t>
            </a:r>
            <a:endParaRPr sz="1000">
              <a:solidFill>
                <a:srgbClr val="FFFFFF"/>
              </a:solidFill>
              <a:latin typeface="Pacifico"/>
              <a:ea typeface="Pacifico"/>
              <a:cs typeface="Pacifico"/>
              <a:sym typeface="Pacifico"/>
            </a:endParaRPr>
          </a:p>
        </p:txBody>
      </p:sp>
      <p:pic>
        <p:nvPicPr>
          <p:cNvPr id="784" name="Google Shape;784;p64"/>
          <p:cNvPicPr preferRelativeResize="0"/>
          <p:nvPr/>
        </p:nvPicPr>
        <p:blipFill>
          <a:blip r:embed="rId3">
            <a:alphaModFix/>
          </a:blip>
          <a:stretch>
            <a:fillRect/>
          </a:stretch>
        </p:blipFill>
        <p:spPr>
          <a:xfrm>
            <a:off x="3195600" y="5627344"/>
            <a:ext cx="3593177" cy="2694583"/>
          </a:xfrm>
          <a:prstGeom prst="rect">
            <a:avLst/>
          </a:prstGeom>
          <a:noFill/>
          <a:ln cap="flat" cmpd="sng" w="19050">
            <a:solidFill>
              <a:srgbClr val="999999"/>
            </a:solidFill>
            <a:prstDash val="solid"/>
            <a:round/>
            <a:headEnd len="sm" w="sm" type="none"/>
            <a:tailEnd len="sm" w="sm" type="none"/>
          </a:ln>
        </p:spPr>
      </p:pic>
      <p:sp>
        <p:nvSpPr>
          <p:cNvPr id="785" name="Google Shape;785;p64"/>
          <p:cNvSpPr/>
          <p:nvPr/>
        </p:nvSpPr>
        <p:spPr>
          <a:xfrm>
            <a:off x="3169825" y="8321925"/>
            <a:ext cx="1080600" cy="2043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rgbClr val="FFFFFF"/>
                </a:solidFill>
                <a:latin typeface="Pacifico"/>
                <a:ea typeface="Pacifico"/>
                <a:cs typeface="Pacifico"/>
                <a:sym typeface="Pacifico"/>
              </a:rPr>
              <a:t>Extra</a:t>
            </a:r>
            <a:endParaRPr sz="1000">
              <a:solidFill>
                <a:srgbClr val="FFFFFF"/>
              </a:solidFill>
              <a:latin typeface="Pacifico"/>
              <a:ea typeface="Pacifico"/>
              <a:cs typeface="Pacifico"/>
              <a:sym typeface="Pacific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p65"/>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791" name="Google Shape;791;p65"/>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Rhabdomyolysis</a:t>
            </a:r>
            <a:endParaRPr b="1" sz="2600">
              <a:latin typeface="Mada"/>
              <a:ea typeface="Mada"/>
              <a:cs typeface="Mada"/>
              <a:sym typeface="Mada"/>
            </a:endParaRPr>
          </a:p>
        </p:txBody>
      </p:sp>
      <p:graphicFrame>
        <p:nvGraphicFramePr>
          <p:cNvPr id="792" name="Google Shape;792;p65"/>
          <p:cNvGraphicFramePr/>
          <p:nvPr/>
        </p:nvGraphicFramePr>
        <p:xfrm>
          <a:off x="402200" y="2983800"/>
          <a:ext cx="3000000" cy="3000000"/>
        </p:xfrm>
        <a:graphic>
          <a:graphicData uri="http://schemas.openxmlformats.org/drawingml/2006/table">
            <a:tbl>
              <a:tblPr>
                <a:noFill/>
                <a:tableStyleId>{FEAD969A-24B1-4A33-995D-BE99DCA06031}</a:tableStyleId>
              </a:tblPr>
              <a:tblGrid>
                <a:gridCol w="1209900"/>
                <a:gridCol w="1158950"/>
                <a:gridCol w="935750"/>
                <a:gridCol w="3146200"/>
              </a:tblGrid>
              <a:tr h="819625">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Most common causes</a:t>
                      </a:r>
                      <a:endParaRPr b="1" sz="1000">
                        <a:solidFill>
                          <a:srgbClr val="FFFFFF"/>
                        </a:solidFill>
                        <a:latin typeface="Mada"/>
                        <a:ea typeface="Mada"/>
                        <a:cs typeface="Mada"/>
                        <a:sym typeface="Mada"/>
                      </a:endParaRPr>
                    </a:p>
                  </a:txBody>
                  <a:tcPr marT="91425" marB="91425" marR="91425" marL="91425" anchor="ctr">
                    <a:solidFill>
                      <a:schemeClr val="accent1"/>
                    </a:solidFill>
                  </a:tcPr>
                </a:tc>
                <a:tc>
                  <a:txBody>
                    <a:bodyPr/>
                    <a:lstStyle/>
                    <a:p>
                      <a:pPr indent="-198600" lvl="0" marL="2448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Exercise</a:t>
                      </a:r>
                      <a:endParaRPr b="1" sz="1200">
                        <a:solidFill>
                          <a:srgbClr val="CC0000"/>
                        </a:solidFill>
                        <a:latin typeface="Mada"/>
                        <a:ea typeface="Mada"/>
                        <a:cs typeface="Mada"/>
                        <a:sym typeface="Mada"/>
                      </a:endParaRPr>
                    </a:p>
                    <a:p>
                      <a:pPr indent="-198600" lvl="0" marL="2448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Drugs</a:t>
                      </a:r>
                      <a:endParaRPr b="1" sz="1200">
                        <a:solidFill>
                          <a:srgbClr val="CC0000"/>
                        </a:solidFill>
                        <a:latin typeface="Mada"/>
                        <a:ea typeface="Mada"/>
                        <a:cs typeface="Mada"/>
                        <a:sym typeface="Mada"/>
                      </a:endParaRPr>
                    </a:p>
                    <a:p>
                      <a:pPr indent="-198600" lvl="0" marL="2448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Alcohol</a:t>
                      </a:r>
                      <a:r>
                        <a:rPr lang="ar" sz="1200">
                          <a:latin typeface="Mada"/>
                          <a:ea typeface="Mada"/>
                          <a:cs typeface="Mada"/>
                          <a:sym typeface="Mada"/>
                        </a:rPr>
                        <a:t> </a:t>
                      </a:r>
                      <a:endParaRPr sz="1200">
                        <a:latin typeface="Mada"/>
                        <a:ea typeface="Mada"/>
                        <a:cs typeface="Mada"/>
                        <a:sym typeface="Mada"/>
                      </a:endParaRPr>
                    </a:p>
                  </a:txBody>
                  <a:tcPr marT="91425" marB="91425" marR="91425" marL="91425" anchor="ctr">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Common etiologies</a:t>
                      </a:r>
                      <a:endParaRPr b="1" sz="1300">
                        <a:solidFill>
                          <a:srgbClr val="FFFFFF"/>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1"/>
                    </a:solidFill>
                  </a:tcPr>
                </a:tc>
                <a:tc>
                  <a:txBody>
                    <a:bodyPr/>
                    <a:lstStyle/>
                    <a:p>
                      <a:pPr indent="-198600" lvl="0" marL="244800" marR="0" rtl="0" algn="l">
                        <a:lnSpc>
                          <a:spcPct val="100000"/>
                        </a:lnSpc>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Metabolic myopathy: </a:t>
                      </a:r>
                      <a:endParaRPr b="1" sz="1200">
                        <a:solidFill>
                          <a:srgbClr val="CC0000"/>
                        </a:solidFill>
                        <a:latin typeface="Mada"/>
                        <a:ea typeface="Mada"/>
                        <a:cs typeface="Mada"/>
                        <a:sym typeface="Mada"/>
                      </a:endParaRPr>
                    </a:p>
                    <a:p>
                      <a:pPr indent="-304800" lvl="1" marL="914400" marR="0" rtl="0" algn="l">
                        <a:lnSpc>
                          <a:spcPct val="100000"/>
                        </a:lnSpc>
                        <a:spcBef>
                          <a:spcPts val="0"/>
                        </a:spcBef>
                        <a:spcAft>
                          <a:spcPts val="0"/>
                        </a:spcAft>
                        <a:buSzPts val="1200"/>
                        <a:buFont typeface="Mada"/>
                        <a:buChar char="○"/>
                      </a:pPr>
                      <a:r>
                        <a:rPr lang="ar" sz="1200">
                          <a:latin typeface="Mada"/>
                          <a:ea typeface="Mada"/>
                          <a:cs typeface="Mada"/>
                          <a:sym typeface="Mada"/>
                        </a:rPr>
                        <a:t>Glycogen, lipid, mitochondrial</a:t>
                      </a:r>
                      <a:endParaRPr sz="1200">
                        <a:latin typeface="Mada"/>
                        <a:ea typeface="Mada"/>
                        <a:cs typeface="Mada"/>
                        <a:sym typeface="Mada"/>
                      </a:endParaRPr>
                    </a:p>
                    <a:p>
                      <a:pPr indent="-198600" lvl="0" marL="244800" marR="0" rtl="0" algn="l">
                        <a:lnSpc>
                          <a:spcPct val="100000"/>
                        </a:lnSpc>
                        <a:spcBef>
                          <a:spcPts val="0"/>
                        </a:spcBef>
                        <a:spcAft>
                          <a:spcPts val="0"/>
                        </a:spcAft>
                        <a:buSzPts val="1200"/>
                        <a:buFont typeface="Mada"/>
                        <a:buChar char="●"/>
                      </a:pPr>
                      <a:r>
                        <a:rPr lang="ar" sz="1200">
                          <a:latin typeface="Mada"/>
                          <a:ea typeface="Mada"/>
                          <a:cs typeface="Mada"/>
                          <a:sym typeface="Mada"/>
                        </a:rPr>
                        <a:t>Statins</a:t>
                      </a:r>
                      <a:endParaRPr sz="1200">
                        <a:latin typeface="Mada"/>
                        <a:ea typeface="Mada"/>
                        <a:cs typeface="Mada"/>
                        <a:sym typeface="Mada"/>
                      </a:endParaRPr>
                    </a:p>
                    <a:p>
                      <a:pPr indent="-198600" lvl="0" marL="244800" marR="0" rtl="0" algn="l">
                        <a:lnSpc>
                          <a:spcPct val="100000"/>
                        </a:lnSpc>
                        <a:spcBef>
                          <a:spcPts val="0"/>
                        </a:spcBef>
                        <a:spcAft>
                          <a:spcPts val="0"/>
                        </a:spcAft>
                        <a:buSzPts val="1200"/>
                        <a:buFont typeface="Mada"/>
                        <a:buChar char="●"/>
                      </a:pPr>
                      <a:r>
                        <a:rPr lang="ar" sz="1200">
                          <a:latin typeface="Mada"/>
                          <a:ea typeface="Mada"/>
                          <a:cs typeface="Mada"/>
                          <a:sym typeface="Mada"/>
                        </a:rPr>
                        <a:t>Muscular dystrophy: baseline ck high </a:t>
                      </a:r>
                      <a:endParaRPr sz="1200">
                        <a:latin typeface="Mada"/>
                        <a:ea typeface="Mada"/>
                        <a:cs typeface="Mada"/>
                        <a:sym typeface="Mada"/>
                      </a:endParaRPr>
                    </a:p>
                    <a:p>
                      <a:pPr indent="-198600" lvl="0" marL="244800" marR="0" rtl="0" algn="l">
                        <a:lnSpc>
                          <a:spcPct val="100000"/>
                        </a:lnSpc>
                        <a:spcBef>
                          <a:spcPts val="0"/>
                        </a:spcBef>
                        <a:spcAft>
                          <a:spcPts val="0"/>
                        </a:spcAft>
                        <a:buSzPts val="1200"/>
                        <a:buFont typeface="Mada"/>
                        <a:buChar char="●"/>
                      </a:pPr>
                      <a:r>
                        <a:rPr lang="ar" sz="1200">
                          <a:latin typeface="Mada"/>
                          <a:ea typeface="Mada"/>
                          <a:cs typeface="Mada"/>
                          <a:sym typeface="Mada"/>
                        </a:rPr>
                        <a:t>Malignant hyperthermia !</a:t>
                      </a:r>
                      <a:endParaRPr sz="12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89950">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More likely hereditary etiology: </a:t>
                      </a:r>
                      <a:endParaRPr b="1" sz="1300">
                        <a:solidFill>
                          <a:srgbClr val="FFFFFF"/>
                        </a:solidFill>
                        <a:latin typeface="Mada"/>
                        <a:ea typeface="Mada"/>
                        <a:cs typeface="Mada"/>
                        <a:sym typeface="Mada"/>
                      </a:endParaRPr>
                    </a:p>
                  </a:txBody>
                  <a:tcPr marT="91425" marB="91425" marR="91425" marL="91425" anchor="ctr">
                    <a:solidFill>
                      <a:schemeClr val="accent1"/>
                    </a:solidFill>
                  </a:tcPr>
                </a:tc>
                <a:tc gridSpan="3">
                  <a:txBody>
                    <a:bodyPr/>
                    <a:lstStyle/>
                    <a:p>
                      <a:pPr indent="-198600" lvl="0" marL="244800" marR="0" rtl="0" algn="l">
                        <a:lnSpc>
                          <a:spcPct val="100000"/>
                        </a:lnSpc>
                        <a:spcBef>
                          <a:spcPts val="0"/>
                        </a:spcBef>
                        <a:spcAft>
                          <a:spcPts val="0"/>
                        </a:spcAft>
                        <a:buSzPts val="1200"/>
                        <a:buFont typeface="Mada"/>
                        <a:buChar char="●"/>
                      </a:pPr>
                      <a:r>
                        <a:rPr lang="ar" sz="1200">
                          <a:latin typeface="Mada"/>
                          <a:ea typeface="Mada"/>
                          <a:cs typeface="Mada"/>
                          <a:sym typeface="Mada"/>
                        </a:rPr>
                        <a:t>Rhabdomyolysis on minimal exertion or fasting </a:t>
                      </a:r>
                      <a:endParaRPr sz="1200">
                        <a:latin typeface="Mada"/>
                        <a:ea typeface="Mada"/>
                        <a:cs typeface="Mada"/>
                        <a:sym typeface="Mada"/>
                      </a:endParaRPr>
                    </a:p>
                    <a:p>
                      <a:pPr indent="-198600" lvl="0" marL="244800" marR="0" rtl="0" algn="l">
                        <a:lnSpc>
                          <a:spcPct val="100000"/>
                        </a:lnSpc>
                        <a:spcBef>
                          <a:spcPts val="0"/>
                        </a:spcBef>
                        <a:spcAft>
                          <a:spcPts val="0"/>
                        </a:spcAft>
                        <a:buSzPts val="1200"/>
                        <a:buFont typeface="Mada"/>
                        <a:buChar char="●"/>
                      </a:pPr>
                      <a:r>
                        <a:rPr lang="ar" sz="1200">
                          <a:latin typeface="Mada"/>
                          <a:ea typeface="Mada"/>
                          <a:cs typeface="Mada"/>
                          <a:sym typeface="Mada"/>
                        </a:rPr>
                        <a:t>Family history</a:t>
                      </a:r>
                      <a:endParaRPr sz="1200">
                        <a:latin typeface="Mada"/>
                        <a:ea typeface="Mada"/>
                        <a:cs typeface="Mada"/>
                        <a:sym typeface="Mada"/>
                      </a:endParaRPr>
                    </a:p>
                    <a:p>
                      <a:pPr indent="-198600" lvl="0" marL="244800" marR="0" rtl="0" algn="l">
                        <a:lnSpc>
                          <a:spcPct val="100000"/>
                        </a:lnSpc>
                        <a:spcBef>
                          <a:spcPts val="0"/>
                        </a:spcBef>
                        <a:spcAft>
                          <a:spcPts val="0"/>
                        </a:spcAft>
                        <a:buSzPts val="1200"/>
                        <a:buFont typeface="Mada"/>
                        <a:buChar char="●"/>
                      </a:pPr>
                      <a:r>
                        <a:rPr lang="ar" sz="1200">
                          <a:latin typeface="Mada"/>
                          <a:ea typeface="Mada"/>
                          <a:cs typeface="Mada"/>
                          <a:sym typeface="Mada"/>
                        </a:rPr>
                        <a:t>Multiple episo</a:t>
                      </a:r>
                      <a:r>
                        <a:rPr lang="ar" sz="1200">
                          <a:latin typeface="Mada"/>
                          <a:ea typeface="Mada"/>
                          <a:cs typeface="Mada"/>
                          <a:sym typeface="Mada"/>
                        </a:rPr>
                        <a:t>des</a:t>
                      </a:r>
                      <a:endParaRPr sz="1200">
                        <a:latin typeface="Mada"/>
                        <a:ea typeface="Mada"/>
                        <a:cs typeface="Mada"/>
                        <a:sym typeface="Mada"/>
                      </a:endParaRPr>
                    </a:p>
                  </a:txBody>
                  <a:tcPr marT="91425" marB="91425" marR="91425" marL="91425" anchor="ctr"/>
                </a:tc>
                <a:tc hMerge="1"/>
                <a:tc hMerge="1"/>
              </a:tr>
            </a:tbl>
          </a:graphicData>
        </a:graphic>
      </p:graphicFrame>
      <p:grpSp>
        <p:nvGrpSpPr>
          <p:cNvPr id="793" name="Google Shape;793;p65"/>
          <p:cNvGrpSpPr/>
          <p:nvPr/>
        </p:nvGrpSpPr>
        <p:grpSpPr>
          <a:xfrm>
            <a:off x="285450" y="1027456"/>
            <a:ext cx="6989106" cy="1123092"/>
            <a:chOff x="259052" y="1692388"/>
            <a:chExt cx="6339900" cy="1161418"/>
          </a:xfrm>
        </p:grpSpPr>
        <p:sp>
          <p:nvSpPr>
            <p:cNvPr id="794" name="Google Shape;794;p65"/>
            <p:cNvSpPr/>
            <p:nvPr/>
          </p:nvSpPr>
          <p:spPr>
            <a:xfrm>
              <a:off x="259052" y="1899206"/>
              <a:ext cx="6339900" cy="954600"/>
            </a:xfrm>
            <a:prstGeom prst="roundRect">
              <a:avLst>
                <a:gd fmla="val 16667" name="adj"/>
              </a:avLst>
            </a:prstGeom>
            <a:noFill/>
            <a:ln cap="flat" cmpd="sng" w="9525">
              <a:solidFill>
                <a:srgbClr val="986782"/>
              </a:solidFill>
              <a:prstDash val="solid"/>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Acute Syndrome of </a:t>
              </a:r>
              <a:r>
                <a:rPr b="1" lang="ar" sz="1200">
                  <a:solidFill>
                    <a:schemeClr val="dk1"/>
                  </a:solidFill>
                  <a:latin typeface="Mada"/>
                  <a:ea typeface="Mada"/>
                  <a:cs typeface="Mada"/>
                  <a:sym typeface="Mada"/>
                </a:rPr>
                <a:t>muscle necrosis</a:t>
              </a:r>
              <a:r>
                <a:rPr lang="ar" sz="1200">
                  <a:solidFill>
                    <a:schemeClr val="dk1"/>
                  </a:solidFill>
                  <a:latin typeface="Mada"/>
                  <a:ea typeface="Mada"/>
                  <a:cs typeface="Mada"/>
                  <a:sym typeface="Mada"/>
                </a:rPr>
                <a:t> due to extensive </a:t>
              </a:r>
              <a:r>
                <a:rPr b="1" lang="ar" sz="1200">
                  <a:solidFill>
                    <a:schemeClr val="dk1"/>
                  </a:solidFill>
                  <a:latin typeface="Mada"/>
                  <a:ea typeface="Mada"/>
                  <a:cs typeface="Mada"/>
                  <a:sym typeface="Mada"/>
                </a:rPr>
                <a:t>injury </a:t>
              </a:r>
              <a:r>
                <a:rPr lang="ar" sz="1200">
                  <a:solidFill>
                    <a:schemeClr val="dk1"/>
                  </a:solidFill>
                  <a:latin typeface="Mada"/>
                  <a:ea typeface="Mada"/>
                  <a:cs typeface="Mada"/>
                  <a:sym typeface="Mada"/>
                </a:rPr>
                <a:t>of skeletal muscle with </a:t>
              </a:r>
              <a:r>
                <a:rPr b="1" lang="ar" sz="1200">
                  <a:solidFill>
                    <a:schemeClr val="dk1"/>
                  </a:solidFill>
                  <a:latin typeface="Mada"/>
                  <a:ea typeface="Mada"/>
                  <a:cs typeface="Mada"/>
                  <a:sym typeface="Mada"/>
                </a:rPr>
                <a:t>release of intracellular</a:t>
              </a:r>
              <a:r>
                <a:rPr lang="ar" sz="1200">
                  <a:solidFill>
                    <a:schemeClr val="dk1"/>
                  </a:solidFill>
                  <a:latin typeface="Mada"/>
                  <a:ea typeface="Mada"/>
                  <a:cs typeface="Mada"/>
                  <a:sym typeface="Mada"/>
                </a:rPr>
                <a:t> muscle materials into the </a:t>
              </a:r>
              <a:r>
                <a:rPr b="1" lang="ar" sz="1200">
                  <a:solidFill>
                    <a:schemeClr val="dk1"/>
                  </a:solidFill>
                  <a:latin typeface="Mada"/>
                  <a:ea typeface="Mada"/>
                  <a:cs typeface="Mada"/>
                  <a:sym typeface="Mada"/>
                </a:rPr>
                <a:t>circulation</a:t>
              </a:r>
              <a:r>
                <a:rPr lang="ar" sz="1200">
                  <a:solidFill>
                    <a:schemeClr val="dk1"/>
                  </a:solidFill>
                  <a:latin typeface="Mada"/>
                  <a:ea typeface="Mada"/>
                  <a:cs typeface="Mada"/>
                  <a:sym typeface="Mada"/>
                </a:rPr>
                <a:t>.</a:t>
              </a:r>
              <a:endParaRPr b="1" sz="1200">
                <a:solidFill>
                  <a:srgbClr val="CC0000"/>
                </a:solidFill>
                <a:latin typeface="Mada"/>
                <a:ea typeface="Mada"/>
                <a:cs typeface="Mada"/>
                <a:sym typeface="Mada"/>
              </a:endParaRPr>
            </a:p>
          </p:txBody>
        </p:sp>
        <p:sp>
          <p:nvSpPr>
            <p:cNvPr id="795" name="Google Shape;795;p65"/>
            <p:cNvSpPr/>
            <p:nvPr/>
          </p:nvSpPr>
          <p:spPr>
            <a:xfrm>
              <a:off x="485325" y="1692388"/>
              <a:ext cx="2115000" cy="397500"/>
            </a:xfrm>
            <a:prstGeom prst="flowChartAlternateProcess">
              <a:avLst/>
            </a:prstGeom>
            <a:solidFill>
              <a:srgbClr val="986782"/>
            </a:solidFill>
            <a:ln cap="flat" cmpd="sng" w="9525">
              <a:solidFill>
                <a:srgbClr val="54394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a:solidFill>
                    <a:srgbClr val="FFFFFF"/>
                  </a:solidFill>
                  <a:latin typeface="Mada"/>
                  <a:ea typeface="Mada"/>
                  <a:cs typeface="Mada"/>
                  <a:sym typeface="Mada"/>
                </a:rPr>
                <a:t>Definition</a:t>
              </a:r>
              <a:endParaRPr b="1" sz="2000">
                <a:solidFill>
                  <a:srgbClr val="FFFFFF"/>
                </a:solidFill>
                <a:latin typeface="Mada"/>
                <a:ea typeface="Mada"/>
                <a:cs typeface="Mada"/>
                <a:sym typeface="Mada"/>
              </a:endParaRPr>
            </a:p>
          </p:txBody>
        </p:sp>
      </p:grpSp>
      <p:sp>
        <p:nvSpPr>
          <p:cNvPr id="796" name="Google Shape;796;p65"/>
          <p:cNvSpPr txBox="1"/>
          <p:nvPr/>
        </p:nvSpPr>
        <p:spPr>
          <a:xfrm>
            <a:off x="171300" y="2302125"/>
            <a:ext cx="5663100" cy="450600"/>
          </a:xfrm>
          <a:prstGeom prst="rect">
            <a:avLst/>
          </a:prstGeom>
          <a:noFill/>
          <a:ln>
            <a:noFill/>
          </a:ln>
        </p:spPr>
        <p:txBody>
          <a:bodyPr anchorCtr="0" anchor="t" bIns="91425" lIns="91425" spcFirstLastPara="1" rIns="91425" wrap="square" tIns="91425">
            <a:noAutofit/>
          </a:bodyPr>
          <a:lstStyle/>
          <a:p>
            <a:pPr indent="-368300" lvl="0" marL="457200" marR="0" rtl="0" algn="l">
              <a:lnSpc>
                <a:spcPct val="100000"/>
              </a:lnSpc>
              <a:spcBef>
                <a:spcPts val="0"/>
              </a:spcBef>
              <a:spcAft>
                <a:spcPts val="0"/>
              </a:spcAft>
              <a:buSzPts val="2200"/>
              <a:buFont typeface="Mada"/>
              <a:buChar char="◄"/>
            </a:pPr>
            <a:r>
              <a:rPr b="1" lang="ar" sz="2200">
                <a:highlight>
                  <a:schemeClr val="accent5"/>
                </a:highlight>
                <a:latin typeface="Mada"/>
                <a:ea typeface="Mada"/>
                <a:cs typeface="Mada"/>
                <a:sym typeface="Mada"/>
              </a:rPr>
              <a:t>Causes</a:t>
            </a:r>
            <a:endParaRPr b="1" sz="2200">
              <a:highlight>
                <a:schemeClr val="accent5"/>
              </a:highlight>
              <a:latin typeface="Mada"/>
              <a:ea typeface="Mada"/>
              <a:cs typeface="Mada"/>
              <a:sym typeface="Mada"/>
            </a:endParaRPr>
          </a:p>
        </p:txBody>
      </p:sp>
      <p:sp>
        <p:nvSpPr>
          <p:cNvPr id="797" name="Google Shape;797;p65"/>
          <p:cNvSpPr txBox="1"/>
          <p:nvPr/>
        </p:nvSpPr>
        <p:spPr>
          <a:xfrm>
            <a:off x="171300" y="8855325"/>
            <a:ext cx="5663100" cy="450600"/>
          </a:xfrm>
          <a:prstGeom prst="rect">
            <a:avLst/>
          </a:prstGeom>
          <a:noFill/>
          <a:ln>
            <a:noFill/>
          </a:ln>
        </p:spPr>
        <p:txBody>
          <a:bodyPr anchorCtr="0" anchor="t" bIns="91425" lIns="91425" spcFirstLastPara="1" rIns="91425" wrap="square" tIns="91425">
            <a:noAutofit/>
          </a:bodyPr>
          <a:lstStyle/>
          <a:p>
            <a:pPr indent="-368300" lvl="0" marL="457200" marR="0" rtl="0" algn="l">
              <a:lnSpc>
                <a:spcPct val="100000"/>
              </a:lnSpc>
              <a:spcBef>
                <a:spcPts val="0"/>
              </a:spcBef>
              <a:spcAft>
                <a:spcPts val="0"/>
              </a:spcAft>
              <a:buClr>
                <a:srgbClr val="CC0000"/>
              </a:buClr>
              <a:buSzPts val="2200"/>
              <a:buFont typeface="Mada"/>
              <a:buChar char="◄"/>
            </a:pPr>
            <a:r>
              <a:rPr b="1" lang="ar" sz="2200">
                <a:solidFill>
                  <a:srgbClr val="CC0000"/>
                </a:solidFill>
                <a:highlight>
                  <a:schemeClr val="accent5"/>
                </a:highlight>
                <a:latin typeface="Mada"/>
                <a:ea typeface="Mada"/>
                <a:cs typeface="Mada"/>
                <a:sym typeface="Mada"/>
              </a:rPr>
              <a:t>Management</a:t>
            </a:r>
            <a:endParaRPr b="1" sz="2200">
              <a:solidFill>
                <a:srgbClr val="CC0000"/>
              </a:solidFill>
              <a:highlight>
                <a:schemeClr val="accent5"/>
              </a:highlight>
              <a:latin typeface="Mada"/>
              <a:ea typeface="Mada"/>
              <a:cs typeface="Mada"/>
              <a:sym typeface="Mada"/>
            </a:endParaRPr>
          </a:p>
        </p:txBody>
      </p:sp>
      <p:sp>
        <p:nvSpPr>
          <p:cNvPr id="798" name="Google Shape;798;p65"/>
          <p:cNvSpPr txBox="1"/>
          <p:nvPr/>
        </p:nvSpPr>
        <p:spPr>
          <a:xfrm>
            <a:off x="171300" y="9384850"/>
            <a:ext cx="7269000" cy="6867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IV hydration</a:t>
            </a:r>
            <a:r>
              <a:rPr lang="ar" sz="1200">
                <a:solidFill>
                  <a:schemeClr val="dk1"/>
                </a:solidFill>
                <a:latin typeface="Mada"/>
                <a:ea typeface="Mada"/>
                <a:cs typeface="Mada"/>
                <a:sym typeface="Mada"/>
              </a:rPr>
              <a:t> to </a:t>
            </a:r>
            <a:r>
              <a:rPr b="1" lang="ar" sz="1200">
                <a:solidFill>
                  <a:schemeClr val="dk1"/>
                </a:solidFill>
                <a:latin typeface="Mada"/>
                <a:ea typeface="Mada"/>
                <a:cs typeface="Mada"/>
                <a:sym typeface="Mada"/>
              </a:rPr>
              <a:t>avoid </a:t>
            </a:r>
            <a:r>
              <a:rPr lang="ar" sz="1200">
                <a:solidFill>
                  <a:schemeClr val="dk1"/>
                </a:solidFill>
                <a:latin typeface="Mada"/>
                <a:ea typeface="Mada"/>
                <a:cs typeface="Mada"/>
                <a:sym typeface="Mada"/>
              </a:rPr>
              <a:t>acute tubular necrosis (</a:t>
            </a:r>
            <a:r>
              <a:rPr b="1" lang="ar" sz="1200">
                <a:solidFill>
                  <a:srgbClr val="CC0000"/>
                </a:solidFill>
                <a:latin typeface="Mada"/>
                <a:ea typeface="Mada"/>
                <a:cs typeface="Mada"/>
                <a:sym typeface="Mada"/>
              </a:rPr>
              <a:t>ATN</a:t>
            </a:r>
            <a:r>
              <a:rPr lang="ar" sz="1200">
                <a:solidFill>
                  <a:schemeClr val="dk1"/>
                </a:solidFill>
                <a:latin typeface="Mada"/>
                <a:ea typeface="Mada"/>
                <a:cs typeface="Mada"/>
                <a:sym typeface="Mada"/>
              </a:rPr>
              <a:t>) and </a:t>
            </a:r>
            <a:r>
              <a:rPr b="1" lang="ar" sz="1200">
                <a:solidFill>
                  <a:srgbClr val="CC0000"/>
                </a:solidFill>
                <a:latin typeface="Mada"/>
                <a:ea typeface="Mada"/>
                <a:cs typeface="Mada"/>
                <a:sym typeface="Mada"/>
              </a:rPr>
              <a:t>renal failure </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Correct electrolyte </a:t>
            </a:r>
            <a:endParaRPr sz="1200">
              <a:solidFill>
                <a:srgbClr val="6AA84F"/>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Monitoring</a:t>
            </a:r>
            <a:r>
              <a:rPr lang="ar" sz="1200">
                <a:solidFill>
                  <a:srgbClr val="6AA84F"/>
                </a:solidFill>
                <a:latin typeface="Mada"/>
                <a:ea typeface="Mada"/>
                <a:cs typeface="Mada"/>
                <a:sym typeface="Mada"/>
              </a:rPr>
              <a:t> for </a:t>
            </a:r>
            <a:r>
              <a:rPr lang="ar" sz="1200">
                <a:solidFill>
                  <a:srgbClr val="6AA84F"/>
                </a:solidFill>
                <a:latin typeface="Mada"/>
                <a:ea typeface="Mada"/>
                <a:cs typeface="Mada"/>
                <a:sym typeface="Mada"/>
              </a:rPr>
              <a:t>potassium</a:t>
            </a:r>
            <a:r>
              <a:rPr lang="ar" sz="1200">
                <a:solidFill>
                  <a:srgbClr val="6AA84F"/>
                </a:solidFill>
                <a:latin typeface="Mada"/>
                <a:ea typeface="Mada"/>
                <a:cs typeface="Mada"/>
                <a:sym typeface="Mada"/>
              </a:rPr>
              <a:t> complications</a:t>
            </a:r>
            <a:endParaRPr sz="1200">
              <a:solidFill>
                <a:srgbClr val="6AA84F"/>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Other treatment according to underlying etiology.</a:t>
            </a:r>
            <a:endParaRPr sz="1200">
              <a:solidFill>
                <a:schemeClr val="dk1"/>
              </a:solidFill>
              <a:latin typeface="Mada"/>
              <a:ea typeface="Mada"/>
              <a:cs typeface="Mada"/>
              <a:sym typeface="Mada"/>
            </a:endParaRPr>
          </a:p>
        </p:txBody>
      </p:sp>
      <p:sp>
        <p:nvSpPr>
          <p:cNvPr id="799" name="Google Shape;799;p65"/>
          <p:cNvSpPr/>
          <p:nvPr/>
        </p:nvSpPr>
        <p:spPr>
          <a:xfrm>
            <a:off x="312750" y="6125625"/>
            <a:ext cx="3248700" cy="2487300"/>
          </a:xfrm>
          <a:prstGeom prst="roundRect">
            <a:avLst>
              <a:gd fmla="val 16667" name="adj"/>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198600" lvl="0" marL="208799" rtl="0" algn="l">
              <a:lnSpc>
                <a:spcPct val="115000"/>
              </a:lnSpc>
              <a:spcBef>
                <a:spcPts val="0"/>
              </a:spcBef>
              <a:spcAft>
                <a:spcPts val="0"/>
              </a:spcAft>
              <a:buSzPts val="1200"/>
              <a:buFont typeface="Mada"/>
              <a:buChar char="●"/>
            </a:pPr>
            <a:r>
              <a:rPr lang="ar" sz="1200">
                <a:latin typeface="Mada"/>
                <a:ea typeface="Mada"/>
                <a:cs typeface="Mada"/>
                <a:sym typeface="Mada"/>
              </a:rPr>
              <a:t>Muscle Pain, Swelling </a:t>
            </a:r>
            <a:endParaRPr sz="1200">
              <a:latin typeface="Mada"/>
              <a:ea typeface="Mada"/>
              <a:cs typeface="Mada"/>
              <a:sym typeface="Mada"/>
            </a:endParaRPr>
          </a:p>
          <a:p>
            <a:pPr indent="-198600" lvl="0" marL="208799" rtl="0" algn="l">
              <a:lnSpc>
                <a:spcPct val="115000"/>
              </a:lnSpc>
              <a:spcBef>
                <a:spcPts val="0"/>
              </a:spcBef>
              <a:spcAft>
                <a:spcPts val="0"/>
              </a:spcAft>
              <a:buSzPts val="1200"/>
              <a:buFont typeface="Mada"/>
              <a:buChar char="●"/>
            </a:pPr>
            <a:r>
              <a:rPr lang="ar" sz="1200">
                <a:latin typeface="Mada"/>
                <a:ea typeface="Mada"/>
                <a:cs typeface="Mada"/>
                <a:sym typeface="Mada"/>
              </a:rPr>
              <a:t>Muscle Weakness (P</a:t>
            </a:r>
            <a:r>
              <a:rPr lang="ar" sz="1200">
                <a:solidFill>
                  <a:schemeClr val="dk1"/>
                </a:solidFill>
                <a:latin typeface="Mada"/>
                <a:ea typeface="Mada"/>
                <a:cs typeface="Mada"/>
                <a:sym typeface="Mada"/>
              </a:rPr>
              <a:t>roximal &gt; Distal</a:t>
            </a:r>
            <a:r>
              <a:rPr lang="ar" sz="1200">
                <a:latin typeface="Mada"/>
                <a:ea typeface="Mada"/>
                <a:cs typeface="Mada"/>
                <a:sym typeface="Mada"/>
              </a:rPr>
              <a:t>)</a:t>
            </a:r>
            <a:endParaRPr sz="1200">
              <a:latin typeface="Mada"/>
              <a:ea typeface="Mada"/>
              <a:cs typeface="Mada"/>
              <a:sym typeface="Mada"/>
            </a:endParaRPr>
          </a:p>
          <a:p>
            <a:pPr indent="-198600" lvl="0" marL="208799" rtl="0" algn="l">
              <a:lnSpc>
                <a:spcPct val="115000"/>
              </a:lnSpc>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Cola or tea color “dark” urine (Myoglobinuria)</a:t>
            </a:r>
            <a:endParaRPr b="1" sz="1200">
              <a:solidFill>
                <a:srgbClr val="CC0000"/>
              </a:solidFill>
              <a:latin typeface="Mada"/>
              <a:ea typeface="Mada"/>
              <a:cs typeface="Mada"/>
              <a:sym typeface="Mada"/>
            </a:endParaRPr>
          </a:p>
          <a:p>
            <a:pPr indent="-198600" lvl="0" marL="208799" rtl="0" algn="l">
              <a:lnSpc>
                <a:spcPct val="115000"/>
              </a:lnSpc>
              <a:spcBef>
                <a:spcPts val="0"/>
              </a:spcBef>
              <a:spcAft>
                <a:spcPts val="0"/>
              </a:spcAft>
              <a:buSzPts val="1200"/>
              <a:buFont typeface="Mada"/>
              <a:buChar char="●"/>
            </a:pPr>
            <a:r>
              <a:rPr b="1" lang="ar" sz="1200">
                <a:latin typeface="Mada"/>
                <a:ea typeface="Mada"/>
                <a:cs typeface="Mada"/>
                <a:sym typeface="Mada"/>
              </a:rPr>
              <a:t>Elevated blood and urine </a:t>
            </a:r>
            <a:r>
              <a:rPr b="1" lang="ar" sz="1200">
                <a:solidFill>
                  <a:srgbClr val="CC0000"/>
                </a:solidFill>
                <a:latin typeface="Mada"/>
                <a:ea typeface="Mada"/>
                <a:cs typeface="Mada"/>
                <a:sym typeface="Mada"/>
              </a:rPr>
              <a:t>myoglobin</a:t>
            </a:r>
            <a:endParaRPr b="1" sz="1200">
              <a:solidFill>
                <a:srgbClr val="CC0000"/>
              </a:solidFill>
              <a:latin typeface="Mada"/>
              <a:ea typeface="Mada"/>
              <a:cs typeface="Mada"/>
              <a:sym typeface="Mada"/>
            </a:endParaRPr>
          </a:p>
          <a:p>
            <a:pPr indent="-198600" lvl="0" marL="208799" rtl="0" algn="l">
              <a:lnSpc>
                <a:spcPct val="115000"/>
              </a:lnSpc>
              <a:spcBef>
                <a:spcPts val="0"/>
              </a:spcBef>
              <a:spcAft>
                <a:spcPts val="0"/>
              </a:spcAft>
              <a:buSzPts val="1200"/>
              <a:buFont typeface="Mada"/>
              <a:buChar char="●"/>
            </a:pPr>
            <a:r>
              <a:rPr lang="ar" sz="1200">
                <a:solidFill>
                  <a:schemeClr val="dk1"/>
                </a:solidFill>
                <a:latin typeface="Mada"/>
                <a:ea typeface="Mada"/>
                <a:cs typeface="Mada"/>
                <a:sym typeface="Mada"/>
              </a:rPr>
              <a:t>F</a:t>
            </a:r>
            <a:r>
              <a:rPr lang="ar" sz="1200">
                <a:solidFill>
                  <a:schemeClr val="dk1"/>
                </a:solidFill>
                <a:latin typeface="Mada"/>
                <a:ea typeface="Mada"/>
                <a:cs typeface="Mada"/>
                <a:sym typeface="Mada"/>
              </a:rPr>
              <a:t>ever, </a:t>
            </a:r>
            <a:r>
              <a:rPr b="1" lang="ar" sz="1200">
                <a:solidFill>
                  <a:schemeClr val="dk1"/>
                </a:solidFill>
                <a:latin typeface="Mada"/>
                <a:ea typeface="Mada"/>
                <a:cs typeface="Mada"/>
                <a:sym typeface="Mada"/>
              </a:rPr>
              <a:t>leukocytosis</a:t>
            </a:r>
            <a:endParaRPr sz="1200">
              <a:latin typeface="Mada"/>
              <a:ea typeface="Mada"/>
              <a:cs typeface="Mada"/>
              <a:sym typeface="Mada"/>
            </a:endParaRPr>
          </a:p>
          <a:p>
            <a:pPr indent="-198600" lvl="0" marL="208799" rtl="0" algn="l">
              <a:lnSpc>
                <a:spcPct val="115000"/>
              </a:lnSpc>
              <a:spcBef>
                <a:spcPts val="0"/>
              </a:spcBef>
              <a:spcAft>
                <a:spcPts val="0"/>
              </a:spcAft>
              <a:buSzPts val="1200"/>
              <a:buFont typeface="Mada"/>
              <a:buChar char="●"/>
            </a:pPr>
            <a:r>
              <a:rPr lang="ar" sz="1200">
                <a:latin typeface="Mada"/>
                <a:ea typeface="Mada"/>
                <a:cs typeface="Mada"/>
                <a:sym typeface="Mada"/>
              </a:rPr>
              <a:t>Markedly </a:t>
            </a:r>
            <a:r>
              <a:rPr b="1" lang="ar" sz="1200">
                <a:solidFill>
                  <a:srgbClr val="CC0000"/>
                </a:solidFill>
                <a:latin typeface="Mada"/>
                <a:ea typeface="Mada"/>
                <a:cs typeface="Mada"/>
                <a:sym typeface="Mada"/>
              </a:rPr>
              <a:t>elevated CK</a:t>
            </a:r>
            <a:r>
              <a:rPr lang="ar" sz="1200">
                <a:latin typeface="Mada"/>
                <a:ea typeface="Mada"/>
                <a:cs typeface="Mada"/>
                <a:sym typeface="Mada"/>
              </a:rPr>
              <a:t> (1500 to &gt;100,000) usually &gt;30000</a:t>
            </a:r>
            <a:endParaRPr sz="1200">
              <a:latin typeface="Mada"/>
              <a:ea typeface="Mada"/>
              <a:cs typeface="Mada"/>
              <a:sym typeface="Mada"/>
            </a:endParaRPr>
          </a:p>
          <a:p>
            <a:pPr indent="-198600" lvl="0" marL="208799"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Might be asymptomatic</a:t>
            </a:r>
            <a:endParaRPr sz="1200">
              <a:latin typeface="Mada"/>
              <a:ea typeface="Mada"/>
              <a:cs typeface="Mada"/>
              <a:sym typeface="Mada"/>
            </a:endParaRPr>
          </a:p>
        </p:txBody>
      </p:sp>
      <p:sp>
        <p:nvSpPr>
          <p:cNvPr id="800" name="Google Shape;800;p65"/>
          <p:cNvSpPr/>
          <p:nvPr/>
        </p:nvSpPr>
        <p:spPr>
          <a:xfrm>
            <a:off x="963638" y="5955350"/>
            <a:ext cx="1903800" cy="304200"/>
          </a:xfrm>
          <a:prstGeom prst="round2SameRect">
            <a:avLst>
              <a:gd fmla="val 16667" name="adj1"/>
              <a:gd fmla="val 0" name="adj2"/>
            </a:avLst>
          </a:prstGeom>
          <a:solidFill>
            <a:schemeClr val="accent1"/>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ar" sz="1600">
                <a:solidFill>
                  <a:srgbClr val="FFFFFF"/>
                </a:solidFill>
                <a:latin typeface="Exo"/>
                <a:ea typeface="Exo"/>
                <a:cs typeface="Exo"/>
                <a:sym typeface="Exo"/>
              </a:rPr>
              <a:t>Clinical features</a:t>
            </a:r>
            <a:endParaRPr b="1" sz="1600">
              <a:solidFill>
                <a:srgbClr val="FFFFFF"/>
              </a:solidFill>
              <a:latin typeface="Exo"/>
              <a:ea typeface="Exo"/>
              <a:cs typeface="Exo"/>
              <a:sym typeface="Exo"/>
            </a:endParaRPr>
          </a:p>
        </p:txBody>
      </p:sp>
      <p:sp>
        <p:nvSpPr>
          <p:cNvPr id="801" name="Google Shape;801;p65"/>
          <p:cNvSpPr/>
          <p:nvPr/>
        </p:nvSpPr>
        <p:spPr>
          <a:xfrm>
            <a:off x="3970350" y="6125625"/>
            <a:ext cx="3248700" cy="2487300"/>
          </a:xfrm>
          <a:prstGeom prst="roundRect">
            <a:avLst>
              <a:gd fmla="val 16667" name="adj"/>
            </a:avLst>
          </a:prstGeom>
          <a:noFill/>
          <a:ln cap="flat" cmpd="sng" w="19050">
            <a:solidFill>
              <a:schemeClr val="accent2"/>
            </a:solidFill>
            <a:prstDash val="solid"/>
            <a:round/>
            <a:headEnd len="sm" w="sm" type="none"/>
            <a:tailEnd len="sm" w="sm" type="none"/>
          </a:ln>
        </p:spPr>
        <p:txBody>
          <a:bodyPr anchorCtr="0" anchor="t" bIns="91425" lIns="91425" spcFirstLastPara="1" rIns="91425" wrap="square" tIns="91425">
            <a:noAutofit/>
          </a:bodyPr>
          <a:lstStyle/>
          <a:p>
            <a:pPr indent="-198600" lvl="0" marL="208799" rtl="0" algn="l">
              <a:lnSpc>
                <a:spcPct val="115000"/>
              </a:lnSpc>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 K+</a:t>
            </a:r>
            <a:r>
              <a:rPr lang="ar" sz="1200">
                <a:latin typeface="Mada"/>
                <a:ea typeface="Mada"/>
                <a:cs typeface="Mada"/>
                <a:sym typeface="Mada"/>
              </a:rPr>
              <a:t> </a:t>
            </a:r>
            <a:r>
              <a:rPr b="1" lang="ar" sz="1200">
                <a:latin typeface="Mada"/>
                <a:ea typeface="Mada"/>
                <a:cs typeface="Mada"/>
                <a:sym typeface="Mada"/>
              </a:rPr>
              <a:t>→ </a:t>
            </a:r>
            <a:r>
              <a:rPr b="1" lang="ar" sz="1200">
                <a:latin typeface="Mada"/>
                <a:ea typeface="Mada"/>
                <a:cs typeface="Mada"/>
                <a:sym typeface="Mada"/>
              </a:rPr>
              <a:t>arrhythmia</a:t>
            </a:r>
            <a:r>
              <a:rPr b="1" lang="ar" sz="1200">
                <a:latin typeface="Mada"/>
                <a:ea typeface="Mada"/>
                <a:cs typeface="Mada"/>
                <a:sym typeface="Mada"/>
              </a:rPr>
              <a:t> → death </a:t>
            </a:r>
            <a:endParaRPr b="1" sz="1200">
              <a:latin typeface="Mada"/>
              <a:ea typeface="Mada"/>
              <a:cs typeface="Mada"/>
              <a:sym typeface="Mada"/>
            </a:endParaRPr>
          </a:p>
          <a:p>
            <a:pPr indent="-198600" lvl="0" marL="208799" rtl="0" algn="l">
              <a:lnSpc>
                <a:spcPct val="115000"/>
              </a:lnSpc>
              <a:spcBef>
                <a:spcPts val="0"/>
              </a:spcBef>
              <a:spcAft>
                <a:spcPts val="0"/>
              </a:spcAft>
              <a:buClr>
                <a:srgbClr val="CC0000"/>
              </a:buClr>
              <a:buSzPts val="1200"/>
              <a:buFont typeface="Mada"/>
              <a:buChar char="●"/>
            </a:pPr>
            <a:r>
              <a:rPr lang="ar" sz="1200">
                <a:solidFill>
                  <a:srgbClr val="6AA84F"/>
                </a:solidFill>
                <a:latin typeface="Mada"/>
                <a:ea typeface="Mada"/>
                <a:cs typeface="Mada"/>
                <a:sym typeface="Mada"/>
              </a:rPr>
              <a:t>Myoglobin can block the tubules in the kidney causing </a:t>
            </a:r>
            <a:r>
              <a:rPr b="1" lang="ar" sz="1200">
                <a:solidFill>
                  <a:srgbClr val="CC0000"/>
                </a:solidFill>
                <a:latin typeface="Mada"/>
                <a:ea typeface="Mada"/>
                <a:cs typeface="Mada"/>
                <a:sym typeface="Mada"/>
              </a:rPr>
              <a:t>Acute kidney injury. </a:t>
            </a:r>
            <a:endParaRPr b="1" sz="1200">
              <a:solidFill>
                <a:srgbClr val="CC0000"/>
              </a:solidFill>
              <a:latin typeface="Mada"/>
              <a:ea typeface="Mada"/>
              <a:cs typeface="Mada"/>
              <a:sym typeface="Mada"/>
            </a:endParaRPr>
          </a:p>
          <a:p>
            <a:pPr indent="-198600" lvl="0" marL="208799" rtl="0" algn="l">
              <a:lnSpc>
                <a:spcPct val="115000"/>
              </a:lnSpc>
              <a:spcBef>
                <a:spcPts val="0"/>
              </a:spcBef>
              <a:spcAft>
                <a:spcPts val="0"/>
              </a:spcAft>
              <a:buClr>
                <a:schemeClr val="dk1"/>
              </a:buClr>
              <a:buSzPts val="1200"/>
              <a:buFont typeface="Mada"/>
              <a:buChar char="●"/>
            </a:pPr>
            <a:r>
              <a:rPr lang="ar" sz="1200">
                <a:latin typeface="Mada"/>
                <a:ea typeface="Mada"/>
                <a:cs typeface="Mada"/>
                <a:sym typeface="Mada"/>
              </a:rPr>
              <a:t>↑PO4. ↓Ca. ↑Uric acid </a:t>
            </a:r>
            <a:endParaRPr sz="1200">
              <a:solidFill>
                <a:srgbClr val="6AA84F"/>
              </a:solidFill>
              <a:latin typeface="Mada"/>
              <a:ea typeface="Mada"/>
              <a:cs typeface="Mada"/>
              <a:sym typeface="Mada"/>
            </a:endParaRPr>
          </a:p>
          <a:p>
            <a:pPr indent="-198600" lvl="0" marL="208799" rtl="0" algn="l">
              <a:lnSpc>
                <a:spcPct val="115000"/>
              </a:lnSpc>
              <a:spcBef>
                <a:spcPts val="0"/>
              </a:spcBef>
              <a:spcAft>
                <a:spcPts val="0"/>
              </a:spcAft>
              <a:buClr>
                <a:schemeClr val="dk1"/>
              </a:buClr>
              <a:buSzPts val="1200"/>
              <a:buFont typeface="Mada"/>
              <a:buChar char="●"/>
            </a:pPr>
            <a:r>
              <a:rPr lang="ar" sz="1200">
                <a:latin typeface="Mada"/>
                <a:ea typeface="Mada"/>
                <a:cs typeface="Mada"/>
                <a:sym typeface="Mada"/>
              </a:rPr>
              <a:t>Metabolic acidosis </a:t>
            </a:r>
            <a:r>
              <a:rPr lang="ar" sz="1200">
                <a:solidFill>
                  <a:srgbClr val="6AA84F"/>
                </a:solidFill>
                <a:latin typeface="Mada"/>
                <a:ea typeface="Mada"/>
                <a:cs typeface="Mada"/>
                <a:sym typeface="Mada"/>
              </a:rPr>
              <a:t>due to kidney injury.</a:t>
            </a:r>
            <a:endParaRPr sz="1200">
              <a:latin typeface="Mada"/>
              <a:ea typeface="Mada"/>
              <a:cs typeface="Mada"/>
              <a:sym typeface="Mada"/>
            </a:endParaRPr>
          </a:p>
          <a:p>
            <a:pPr indent="-198600" lvl="0" marL="208799" rtl="0" algn="l">
              <a:lnSpc>
                <a:spcPct val="115000"/>
              </a:lnSpc>
              <a:spcBef>
                <a:spcPts val="0"/>
              </a:spcBef>
              <a:spcAft>
                <a:spcPts val="0"/>
              </a:spcAft>
              <a:buClr>
                <a:schemeClr val="dk1"/>
              </a:buClr>
              <a:buSzPts val="1200"/>
              <a:buFont typeface="Mada"/>
              <a:buChar char="●"/>
            </a:pPr>
            <a:r>
              <a:rPr lang="ar" sz="1200">
                <a:latin typeface="Mada"/>
                <a:ea typeface="Mada"/>
                <a:cs typeface="Mada"/>
                <a:sym typeface="Mada"/>
              </a:rPr>
              <a:t>Compartmen</a:t>
            </a:r>
            <a:r>
              <a:rPr lang="ar" sz="1200">
                <a:latin typeface="Mada"/>
                <a:ea typeface="Mada"/>
                <a:cs typeface="Mada"/>
                <a:sym typeface="Mada"/>
              </a:rPr>
              <a:t>t syndrome</a:t>
            </a:r>
            <a:endParaRPr sz="1200">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if the muscle is severely damaged it will be swollen and this will lead to compartment syndrome causing ischemia to the muscle.</a:t>
            </a:r>
            <a:endParaRPr sz="1200">
              <a:solidFill>
                <a:srgbClr val="6AA84F"/>
              </a:solidFill>
              <a:latin typeface="Mada"/>
              <a:ea typeface="Mada"/>
              <a:cs typeface="Mada"/>
              <a:sym typeface="Mada"/>
            </a:endParaRPr>
          </a:p>
        </p:txBody>
      </p:sp>
      <p:sp>
        <p:nvSpPr>
          <p:cNvPr id="802" name="Google Shape;802;p65"/>
          <p:cNvSpPr/>
          <p:nvPr/>
        </p:nvSpPr>
        <p:spPr>
          <a:xfrm>
            <a:off x="4621238" y="5955350"/>
            <a:ext cx="1903800" cy="304200"/>
          </a:xfrm>
          <a:prstGeom prst="round2SameRect">
            <a:avLst>
              <a:gd fmla="val 16667" name="adj1"/>
              <a:gd fmla="val 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600">
                <a:solidFill>
                  <a:srgbClr val="FFFFFF"/>
                </a:solidFill>
                <a:latin typeface="Exo"/>
                <a:ea typeface="Exo"/>
                <a:cs typeface="Exo"/>
                <a:sym typeface="Exo"/>
              </a:rPr>
              <a:t>Complications</a:t>
            </a:r>
            <a:endParaRPr b="1" sz="1600">
              <a:solidFill>
                <a:srgbClr val="FFFFFF"/>
              </a:solidFill>
              <a:latin typeface="Exo"/>
              <a:ea typeface="Exo"/>
              <a:cs typeface="Exo"/>
              <a:sym typeface="Exo"/>
            </a:endParaRPr>
          </a:p>
        </p:txBody>
      </p:sp>
      <p:sp>
        <p:nvSpPr>
          <p:cNvPr id="803" name="Google Shape;803;p65"/>
          <p:cNvSpPr txBox="1"/>
          <p:nvPr/>
        </p:nvSpPr>
        <p:spPr>
          <a:xfrm>
            <a:off x="171300" y="5273925"/>
            <a:ext cx="5663100" cy="450600"/>
          </a:xfrm>
          <a:prstGeom prst="rect">
            <a:avLst/>
          </a:prstGeom>
          <a:noFill/>
          <a:ln>
            <a:noFill/>
          </a:ln>
        </p:spPr>
        <p:txBody>
          <a:bodyPr anchorCtr="0" anchor="t" bIns="91425" lIns="91425" spcFirstLastPara="1" rIns="91425" wrap="square" tIns="91425">
            <a:noAutofit/>
          </a:bodyPr>
          <a:lstStyle/>
          <a:p>
            <a:pPr indent="-368300" lvl="0" marL="457200" marR="0" rtl="0" algn="l">
              <a:lnSpc>
                <a:spcPct val="100000"/>
              </a:lnSpc>
              <a:spcBef>
                <a:spcPts val="0"/>
              </a:spcBef>
              <a:spcAft>
                <a:spcPts val="0"/>
              </a:spcAft>
              <a:buSzPts val="2200"/>
              <a:buFont typeface="Mada"/>
              <a:buChar char="◄"/>
            </a:pPr>
            <a:r>
              <a:rPr b="1" lang="ar" sz="2200">
                <a:highlight>
                  <a:schemeClr val="accent5"/>
                </a:highlight>
                <a:latin typeface="Mada"/>
                <a:ea typeface="Mada"/>
                <a:cs typeface="Mada"/>
                <a:sym typeface="Mada"/>
              </a:rPr>
              <a:t>Presentation &amp; Complications</a:t>
            </a:r>
            <a:endParaRPr b="1" sz="2200">
              <a:highlight>
                <a:schemeClr val="accent5"/>
              </a:highlight>
              <a:latin typeface="Mada"/>
              <a:ea typeface="Mada"/>
              <a:cs typeface="Mada"/>
              <a:sym typeface="Mad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graphicFrame>
        <p:nvGraphicFramePr>
          <p:cNvPr id="808" name="Google Shape;808;p66"/>
          <p:cNvGraphicFramePr/>
          <p:nvPr/>
        </p:nvGraphicFramePr>
        <p:xfrm>
          <a:off x="41950" y="838000"/>
          <a:ext cx="3000000" cy="3000000"/>
        </p:xfrm>
        <a:graphic>
          <a:graphicData uri="http://schemas.openxmlformats.org/drawingml/2006/table">
            <a:tbl>
              <a:tblPr>
                <a:noFill/>
                <a:tableStyleId>{FEAD969A-24B1-4A33-995D-BE99DCA06031}</a:tableStyleId>
              </a:tblPr>
              <a:tblGrid>
                <a:gridCol w="1201625"/>
                <a:gridCol w="6274475"/>
              </a:tblGrid>
              <a:tr h="853400">
                <a:tc rowSpan="2">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Inflammatory Myopathies</a:t>
                      </a:r>
                      <a:endParaRPr b="1" sz="1200">
                        <a:solidFill>
                          <a:srgbClr val="FFFFFF"/>
                        </a:solidFill>
                        <a:latin typeface="Mada"/>
                        <a:ea typeface="Mada"/>
                        <a:cs typeface="Mada"/>
                        <a:sym typeface="Mada"/>
                      </a:endParaRPr>
                    </a:p>
                  </a:txBody>
                  <a:tcPr marT="91425" marB="91425" marR="91425" marL="91425" anchor="ctr">
                    <a:solidFill>
                      <a:schemeClr val="accent1"/>
                    </a:solidFill>
                  </a:tcPr>
                </a:tc>
                <a:tc>
                  <a:txBody>
                    <a:bodyPr/>
                    <a:lstStyle/>
                    <a:p>
                      <a:pPr indent="0" lvl="0" marL="0" rtl="0" algn="l">
                        <a:spcBef>
                          <a:spcPts val="0"/>
                        </a:spcBef>
                        <a:spcAft>
                          <a:spcPts val="0"/>
                        </a:spcAft>
                        <a:buNone/>
                      </a:pPr>
                      <a:r>
                        <a:rPr b="1" lang="ar" sz="1100">
                          <a:latin typeface="Mada"/>
                          <a:ea typeface="Mada"/>
                          <a:cs typeface="Mada"/>
                          <a:sym typeface="Mada"/>
                        </a:rPr>
                        <a:t>Polymyositis (PM):</a:t>
                      </a:r>
                      <a:r>
                        <a:rPr lang="ar" sz="1100">
                          <a:latin typeface="Mada"/>
                          <a:ea typeface="Mada"/>
                          <a:cs typeface="Mada"/>
                          <a:sym typeface="Mada"/>
                        </a:rPr>
                        <a:t> inflammatory myopathy affecting the proximal skeletal muscles</a:t>
                      </a:r>
                      <a:endParaRPr sz="1100">
                        <a:latin typeface="Mada"/>
                        <a:ea typeface="Mada"/>
                        <a:cs typeface="Mada"/>
                        <a:sym typeface="Mada"/>
                      </a:endParaRPr>
                    </a:p>
                    <a:p>
                      <a:pPr indent="0" lvl="0" marL="0" rtl="0" algn="l">
                        <a:spcBef>
                          <a:spcPts val="0"/>
                        </a:spcBef>
                        <a:spcAft>
                          <a:spcPts val="0"/>
                        </a:spcAft>
                        <a:buNone/>
                      </a:pPr>
                      <a:r>
                        <a:rPr b="1" lang="ar" sz="1100">
                          <a:latin typeface="Mada"/>
                          <a:ea typeface="Mada"/>
                          <a:cs typeface="Mada"/>
                          <a:sym typeface="Mada"/>
                        </a:rPr>
                        <a:t>Dermatomyositis (DM): </a:t>
                      </a:r>
                      <a:r>
                        <a:rPr lang="ar" sz="1100">
                          <a:latin typeface="Mada"/>
                          <a:ea typeface="Mada"/>
                          <a:cs typeface="Mada"/>
                          <a:sym typeface="Mada"/>
                        </a:rPr>
                        <a:t>inflammatory myopathy that presents similarly to polymyositis, with the addition of skin involvement</a:t>
                      </a:r>
                      <a:endParaRPr sz="1100">
                        <a:latin typeface="Mada"/>
                        <a:ea typeface="Mada"/>
                        <a:cs typeface="Mada"/>
                        <a:sym typeface="Mada"/>
                      </a:endParaRPr>
                    </a:p>
                    <a:p>
                      <a:pPr indent="0" lvl="0" marL="0" rtl="0" algn="l">
                        <a:spcBef>
                          <a:spcPts val="0"/>
                        </a:spcBef>
                        <a:spcAft>
                          <a:spcPts val="0"/>
                        </a:spcAft>
                        <a:buNone/>
                      </a:pPr>
                      <a:r>
                        <a:rPr b="1" lang="ar" sz="1100">
                          <a:latin typeface="Mada"/>
                          <a:ea typeface="Mada"/>
                          <a:cs typeface="Mada"/>
                          <a:sym typeface="Mada"/>
                        </a:rPr>
                        <a:t>Inclusion body myositis (IBM):</a:t>
                      </a:r>
                      <a:r>
                        <a:rPr lang="ar" sz="1100">
                          <a:latin typeface="Mada"/>
                          <a:ea typeface="Mada"/>
                          <a:cs typeface="Mada"/>
                          <a:sym typeface="Mada"/>
                        </a:rPr>
                        <a:t> </a:t>
                      </a:r>
                      <a:endParaRPr sz="1100">
                        <a:latin typeface="Mada"/>
                        <a:ea typeface="Mada"/>
                        <a:cs typeface="Mada"/>
                        <a:sym typeface="Mada"/>
                      </a:endParaRPr>
                    </a:p>
                  </a:txBody>
                  <a:tcPr marT="91425" marB="91425" marR="91425" marL="91425"/>
                </a:tc>
              </a:tr>
              <a:tr h="2575525">
                <a:tc vMerge="1"/>
                <a:tc>
                  <a:txBody>
                    <a:bodyPr/>
                    <a:lstStyle/>
                    <a:p>
                      <a:pPr indent="-192250" lvl="0" marL="244800" rtl="0" algn="l">
                        <a:spcBef>
                          <a:spcPts val="0"/>
                        </a:spcBef>
                        <a:spcAft>
                          <a:spcPts val="0"/>
                        </a:spcAft>
                        <a:buSzPts val="1100"/>
                        <a:buFont typeface="Mada"/>
                        <a:buChar char="●"/>
                      </a:pPr>
                      <a:r>
                        <a:rPr b="1" lang="ar" sz="1100">
                          <a:solidFill>
                            <a:srgbClr val="CC0000"/>
                          </a:solidFill>
                          <a:latin typeface="Mada"/>
                          <a:ea typeface="Mada"/>
                          <a:cs typeface="Mada"/>
                          <a:sym typeface="Mada"/>
                        </a:rPr>
                        <a:t>Skin features (Specific for DM):</a:t>
                      </a:r>
                      <a:r>
                        <a:rPr lang="ar" sz="1100">
                          <a:latin typeface="Mada"/>
                          <a:ea typeface="Mada"/>
                          <a:cs typeface="Mada"/>
                          <a:sym typeface="Mada"/>
                        </a:rPr>
                        <a:t> Gottron papules, heliotrope rash, and the shawl sign</a:t>
                      </a:r>
                      <a:endParaRPr sz="1100">
                        <a:latin typeface="Mada"/>
                        <a:ea typeface="Mada"/>
                        <a:cs typeface="Mada"/>
                        <a:sym typeface="Mada"/>
                      </a:endParaRPr>
                    </a:p>
                    <a:p>
                      <a:pPr indent="-192250" lvl="0" marL="244800" rtl="0" algn="l">
                        <a:spcBef>
                          <a:spcPts val="0"/>
                        </a:spcBef>
                        <a:spcAft>
                          <a:spcPts val="0"/>
                        </a:spcAft>
                        <a:buSzPts val="1100"/>
                        <a:buFont typeface="Mada"/>
                        <a:buChar char="●"/>
                      </a:pPr>
                      <a:r>
                        <a:rPr b="1" lang="ar" sz="1100">
                          <a:latin typeface="Mada"/>
                          <a:ea typeface="Mada"/>
                          <a:cs typeface="Mada"/>
                          <a:sym typeface="Mada"/>
                        </a:rPr>
                        <a:t>Malignancies are associated with DM &gt; PM</a:t>
                      </a:r>
                      <a:endParaRPr b="1" sz="1100">
                        <a:latin typeface="Mada"/>
                        <a:ea typeface="Mada"/>
                        <a:cs typeface="Mada"/>
                        <a:sym typeface="Mada"/>
                      </a:endParaRPr>
                    </a:p>
                    <a:p>
                      <a:pPr indent="-192250" lvl="0" marL="244800" rtl="0" algn="l">
                        <a:spcBef>
                          <a:spcPts val="0"/>
                        </a:spcBef>
                        <a:spcAft>
                          <a:spcPts val="0"/>
                        </a:spcAft>
                        <a:buSzPts val="1100"/>
                        <a:buFont typeface="Mada"/>
                        <a:buChar char="●"/>
                      </a:pPr>
                      <a:r>
                        <a:rPr lang="ar" sz="1100">
                          <a:latin typeface="Mada"/>
                          <a:ea typeface="Mada"/>
                          <a:cs typeface="Mada"/>
                          <a:sym typeface="Mada"/>
                        </a:rPr>
                        <a:t>Patients with IM typically complain of </a:t>
                      </a:r>
                      <a:r>
                        <a:rPr b="1" lang="ar" sz="1100">
                          <a:latin typeface="Mada"/>
                          <a:ea typeface="Mada"/>
                          <a:cs typeface="Mada"/>
                          <a:sym typeface="Mada"/>
                        </a:rPr>
                        <a:t>muscle weakness</a:t>
                      </a:r>
                      <a:r>
                        <a:rPr lang="ar" sz="1100">
                          <a:latin typeface="Mada"/>
                          <a:ea typeface="Mada"/>
                          <a:cs typeface="Mada"/>
                          <a:sym typeface="Mada"/>
                        </a:rPr>
                        <a:t> with difficulties reaching overhead, </a:t>
                      </a:r>
                      <a:r>
                        <a:rPr b="1" lang="ar" sz="1100">
                          <a:latin typeface="Mada"/>
                          <a:ea typeface="Mada"/>
                          <a:cs typeface="Mada"/>
                          <a:sym typeface="Mada"/>
                        </a:rPr>
                        <a:t>climbing the stairs</a:t>
                      </a:r>
                      <a:r>
                        <a:rPr lang="ar" sz="1100">
                          <a:latin typeface="Mada"/>
                          <a:ea typeface="Mada"/>
                          <a:cs typeface="Mada"/>
                          <a:sym typeface="Mada"/>
                        </a:rPr>
                        <a:t>, and/or </a:t>
                      </a:r>
                      <a:r>
                        <a:rPr b="1" lang="ar" sz="1100">
                          <a:latin typeface="Mada"/>
                          <a:ea typeface="Mada"/>
                          <a:cs typeface="Mada"/>
                          <a:sym typeface="Mada"/>
                        </a:rPr>
                        <a:t>standing up</a:t>
                      </a:r>
                      <a:r>
                        <a:rPr lang="ar" sz="1100">
                          <a:latin typeface="Mada"/>
                          <a:ea typeface="Mada"/>
                          <a:cs typeface="Mada"/>
                          <a:sym typeface="Mada"/>
                        </a:rPr>
                        <a:t>. Advanced disease may present with </a:t>
                      </a:r>
                      <a:r>
                        <a:rPr b="1" lang="ar" sz="1100">
                          <a:latin typeface="Mada"/>
                          <a:ea typeface="Mada"/>
                          <a:cs typeface="Mada"/>
                          <a:sym typeface="Mada"/>
                        </a:rPr>
                        <a:t>dysphagia </a:t>
                      </a:r>
                      <a:r>
                        <a:rPr lang="ar" sz="1100">
                          <a:latin typeface="Mada"/>
                          <a:ea typeface="Mada"/>
                          <a:cs typeface="Mada"/>
                          <a:sym typeface="Mada"/>
                        </a:rPr>
                        <a:t>and </a:t>
                      </a:r>
                      <a:r>
                        <a:rPr b="1" lang="ar" sz="1100">
                          <a:latin typeface="Mada"/>
                          <a:ea typeface="Mada"/>
                          <a:cs typeface="Mada"/>
                          <a:sym typeface="Mada"/>
                        </a:rPr>
                        <a:t>aspiration </a:t>
                      </a:r>
                      <a:r>
                        <a:rPr lang="ar" sz="1100">
                          <a:latin typeface="Mada"/>
                          <a:ea typeface="Mada"/>
                          <a:cs typeface="Mada"/>
                          <a:sym typeface="Mada"/>
                        </a:rPr>
                        <a:t>because of oropharyngeal muscle involvement, or even </a:t>
                      </a:r>
                      <a:r>
                        <a:rPr b="1" lang="ar" sz="1100">
                          <a:latin typeface="Mada"/>
                          <a:ea typeface="Mada"/>
                          <a:cs typeface="Mada"/>
                          <a:sym typeface="Mada"/>
                        </a:rPr>
                        <a:t>respiratory failure</a:t>
                      </a:r>
                      <a:r>
                        <a:rPr lang="ar" sz="1100">
                          <a:latin typeface="Mada"/>
                          <a:ea typeface="Mada"/>
                          <a:cs typeface="Mada"/>
                          <a:sym typeface="Mada"/>
                        </a:rPr>
                        <a:t> if breathing muscles are affected.</a:t>
                      </a:r>
                      <a:endParaRPr sz="1100">
                        <a:latin typeface="Mada"/>
                        <a:ea typeface="Mada"/>
                        <a:cs typeface="Mada"/>
                        <a:sym typeface="Mada"/>
                      </a:endParaRPr>
                    </a:p>
                    <a:p>
                      <a:pPr indent="-192250" lvl="0" marL="244800" rtl="0" algn="l">
                        <a:spcBef>
                          <a:spcPts val="0"/>
                        </a:spcBef>
                        <a:spcAft>
                          <a:spcPts val="0"/>
                        </a:spcAft>
                        <a:buSzPts val="1100"/>
                        <a:buFont typeface="Mada"/>
                        <a:buChar char="●"/>
                      </a:pPr>
                      <a:r>
                        <a:rPr b="1" lang="ar" sz="1100">
                          <a:latin typeface="Mada"/>
                          <a:ea typeface="Mada"/>
                          <a:cs typeface="Mada"/>
                          <a:sym typeface="Mada"/>
                        </a:rPr>
                        <a:t>DM </a:t>
                      </a:r>
                      <a:r>
                        <a:rPr lang="ar" sz="1100">
                          <a:latin typeface="Mada"/>
                          <a:ea typeface="Mada"/>
                          <a:cs typeface="Mada"/>
                          <a:sym typeface="Mada"/>
                        </a:rPr>
                        <a:t>is primarily </a:t>
                      </a:r>
                      <a:r>
                        <a:rPr b="1" lang="ar" sz="1100">
                          <a:latin typeface="Mada"/>
                          <a:ea typeface="Mada"/>
                          <a:cs typeface="Mada"/>
                          <a:sym typeface="Mada"/>
                        </a:rPr>
                        <a:t>distinguished </a:t>
                      </a:r>
                      <a:r>
                        <a:rPr lang="ar" sz="1100">
                          <a:latin typeface="Mada"/>
                          <a:ea typeface="Mada"/>
                          <a:cs typeface="Mada"/>
                          <a:sym typeface="Mada"/>
                        </a:rPr>
                        <a:t>from </a:t>
                      </a:r>
                      <a:r>
                        <a:rPr b="1" lang="ar" sz="1100">
                          <a:latin typeface="Mada"/>
                          <a:ea typeface="Mada"/>
                          <a:cs typeface="Mada"/>
                          <a:sym typeface="Mada"/>
                        </a:rPr>
                        <a:t>PM </a:t>
                      </a:r>
                      <a:r>
                        <a:rPr lang="ar" sz="1100">
                          <a:latin typeface="Mada"/>
                          <a:ea typeface="Mada"/>
                          <a:cs typeface="Mada"/>
                          <a:sym typeface="Mada"/>
                        </a:rPr>
                        <a:t>by the </a:t>
                      </a:r>
                      <a:r>
                        <a:rPr b="1" lang="ar" sz="1100">
                          <a:latin typeface="Mada"/>
                          <a:ea typeface="Mada"/>
                          <a:cs typeface="Mada"/>
                          <a:sym typeface="Mada"/>
                        </a:rPr>
                        <a:t>characteristic rash.</a:t>
                      </a:r>
                      <a:endParaRPr b="1" sz="1100">
                        <a:latin typeface="Mada"/>
                        <a:ea typeface="Mada"/>
                        <a:cs typeface="Mada"/>
                        <a:sym typeface="Mada"/>
                      </a:endParaRPr>
                    </a:p>
                    <a:p>
                      <a:pPr indent="-192250" lvl="0" marL="244800" rtl="0" algn="l">
                        <a:spcBef>
                          <a:spcPts val="0"/>
                        </a:spcBef>
                        <a:spcAft>
                          <a:spcPts val="0"/>
                        </a:spcAft>
                        <a:buClr>
                          <a:srgbClr val="CC0000"/>
                        </a:buClr>
                        <a:buSzPts val="1100"/>
                        <a:buFont typeface="Mada"/>
                        <a:buChar char="●"/>
                      </a:pPr>
                      <a:r>
                        <a:rPr b="1" lang="ar" sz="1100">
                          <a:solidFill>
                            <a:srgbClr val="CC0000"/>
                          </a:solidFill>
                          <a:latin typeface="Mada"/>
                          <a:ea typeface="Mada"/>
                          <a:cs typeface="Mada"/>
                          <a:sym typeface="Mada"/>
                        </a:rPr>
                        <a:t>The best initial test is CPK and aldolase</a:t>
                      </a:r>
                      <a:endParaRPr b="1" sz="1100">
                        <a:solidFill>
                          <a:srgbClr val="CC0000"/>
                        </a:solidFill>
                        <a:latin typeface="Mada"/>
                        <a:ea typeface="Mada"/>
                        <a:cs typeface="Mada"/>
                        <a:sym typeface="Mada"/>
                      </a:endParaRPr>
                    </a:p>
                    <a:p>
                      <a:pPr indent="-192250" lvl="0" marL="244800" rtl="0" algn="l">
                        <a:spcBef>
                          <a:spcPts val="0"/>
                        </a:spcBef>
                        <a:spcAft>
                          <a:spcPts val="0"/>
                        </a:spcAft>
                        <a:buClr>
                          <a:srgbClr val="CC0000"/>
                        </a:buClr>
                        <a:buSzPts val="1100"/>
                        <a:buFont typeface="Mada"/>
                        <a:buChar char="●"/>
                      </a:pPr>
                      <a:r>
                        <a:rPr b="1" lang="ar" sz="1100">
                          <a:solidFill>
                            <a:srgbClr val="CC0000"/>
                          </a:solidFill>
                          <a:latin typeface="Mada"/>
                          <a:ea typeface="Mada"/>
                          <a:cs typeface="Mada"/>
                          <a:sym typeface="Mada"/>
                        </a:rPr>
                        <a:t>Muscle biopsy is the pivotal investigation (most accurate test)!</a:t>
                      </a:r>
                      <a:endParaRPr b="1" sz="1100">
                        <a:solidFill>
                          <a:srgbClr val="CC0000"/>
                        </a:solidFill>
                        <a:latin typeface="Mada"/>
                        <a:ea typeface="Mada"/>
                        <a:cs typeface="Mada"/>
                        <a:sym typeface="Mada"/>
                      </a:endParaRPr>
                    </a:p>
                    <a:p>
                      <a:pPr indent="-298450" lvl="1" marL="914400" rtl="0" algn="l">
                        <a:spcBef>
                          <a:spcPts val="0"/>
                        </a:spcBef>
                        <a:spcAft>
                          <a:spcPts val="0"/>
                        </a:spcAft>
                        <a:buSzPts val="1100"/>
                        <a:buFont typeface="Mada"/>
                        <a:buChar char="○"/>
                      </a:pPr>
                      <a:r>
                        <a:rPr b="1" lang="ar" sz="1100">
                          <a:latin typeface="Mada"/>
                          <a:ea typeface="Mada"/>
                          <a:cs typeface="Mada"/>
                          <a:sym typeface="Mada"/>
                        </a:rPr>
                        <a:t>DM: </a:t>
                      </a:r>
                      <a:r>
                        <a:rPr lang="ar" sz="1100">
                          <a:latin typeface="Mada"/>
                          <a:ea typeface="Mada"/>
                          <a:cs typeface="Mada"/>
                          <a:sym typeface="Mada"/>
                        </a:rPr>
                        <a:t>Perifascicular atrophy</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b="1" lang="ar" sz="1100">
                          <a:latin typeface="Mada"/>
                          <a:ea typeface="Mada"/>
                          <a:cs typeface="Mada"/>
                          <a:sym typeface="Mada"/>
                        </a:rPr>
                        <a:t>PM:</a:t>
                      </a:r>
                      <a:r>
                        <a:rPr lang="ar" sz="1100">
                          <a:latin typeface="Mada"/>
                          <a:ea typeface="Mada"/>
                          <a:cs typeface="Mada"/>
                          <a:sym typeface="Mada"/>
                        </a:rPr>
                        <a:t> No Perifascicular atrophy</a:t>
                      </a:r>
                      <a:endParaRPr sz="1100">
                        <a:latin typeface="Mada"/>
                        <a:ea typeface="Mada"/>
                        <a:cs typeface="Mada"/>
                        <a:sym typeface="Mada"/>
                      </a:endParaRPr>
                    </a:p>
                    <a:p>
                      <a:pPr indent="-192250" lvl="0" marL="244800" marR="0" rtl="0" algn="l">
                        <a:lnSpc>
                          <a:spcPct val="100000"/>
                        </a:lnSpc>
                        <a:spcBef>
                          <a:spcPts val="0"/>
                        </a:spcBef>
                        <a:spcAft>
                          <a:spcPts val="0"/>
                        </a:spcAft>
                        <a:buClr>
                          <a:srgbClr val="CC0000"/>
                        </a:buClr>
                        <a:buSzPts val="1100"/>
                        <a:buFont typeface="Mada"/>
                        <a:buChar char="●"/>
                      </a:pPr>
                      <a:r>
                        <a:rPr b="1" lang="ar" sz="1100">
                          <a:solidFill>
                            <a:srgbClr val="CC0000"/>
                          </a:solidFill>
                          <a:latin typeface="Mada"/>
                          <a:ea typeface="Mada"/>
                          <a:cs typeface="Mada"/>
                          <a:sym typeface="Mada"/>
                        </a:rPr>
                        <a:t>interstitial</a:t>
                      </a:r>
                      <a:r>
                        <a:rPr b="1" lang="ar" sz="1200">
                          <a:solidFill>
                            <a:srgbClr val="CC0000"/>
                          </a:solidFill>
                          <a:latin typeface="Mada"/>
                          <a:ea typeface="Mada"/>
                          <a:cs typeface="Mada"/>
                          <a:sym typeface="Mada"/>
                        </a:rPr>
                        <a:t> lung disease is strongly</a:t>
                      </a:r>
                      <a:r>
                        <a:rPr lang="ar" sz="1200">
                          <a:solidFill>
                            <a:schemeClr val="dk1"/>
                          </a:solidFill>
                          <a:latin typeface="Mada Medium"/>
                          <a:ea typeface="Mada Medium"/>
                          <a:cs typeface="Mada Medium"/>
                          <a:sym typeface="Mada Medium"/>
                        </a:rPr>
                        <a:t> </a:t>
                      </a:r>
                      <a:r>
                        <a:rPr b="1" lang="ar" sz="1200">
                          <a:solidFill>
                            <a:srgbClr val="CC0000"/>
                          </a:solidFill>
                          <a:latin typeface="Mada"/>
                          <a:ea typeface="Mada"/>
                          <a:cs typeface="Mada"/>
                          <a:sym typeface="Mada"/>
                        </a:rPr>
                        <a:t>associated with the presence of antisynthetase (Jo-1) antibodies</a:t>
                      </a:r>
                      <a:endParaRPr b="1" sz="1200">
                        <a:solidFill>
                          <a:srgbClr val="CC0000"/>
                        </a:solidFill>
                        <a:latin typeface="Mada"/>
                        <a:ea typeface="Mada"/>
                        <a:cs typeface="Mada"/>
                        <a:sym typeface="Mada"/>
                      </a:endParaRPr>
                    </a:p>
                    <a:p>
                      <a:pPr indent="-198600" lvl="0" marL="244800" marR="0" rtl="0" algn="l">
                        <a:lnSpc>
                          <a:spcPct val="100000"/>
                        </a:lnSpc>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Management: </a:t>
                      </a:r>
                      <a:r>
                        <a:rPr b="1" lang="ar" sz="1200">
                          <a:latin typeface="Mada"/>
                          <a:ea typeface="Mada"/>
                          <a:cs typeface="Mada"/>
                          <a:sym typeface="Mada"/>
                        </a:rPr>
                        <a:t>Steroids &amp; screen for underlying malignancies</a:t>
                      </a:r>
                      <a:endParaRPr b="1" sz="1200">
                        <a:latin typeface="Mada"/>
                        <a:ea typeface="Mada"/>
                        <a:cs typeface="Mada"/>
                        <a:sym typeface="Mada"/>
                      </a:endParaRPr>
                    </a:p>
                  </a:txBody>
                  <a:tcPr marT="91425" marB="91425" marR="91425" marL="91425"/>
                </a:tc>
              </a:tr>
              <a:tr h="1813525">
                <a:tc>
                  <a:txBody>
                    <a:bodyPr/>
                    <a:lstStyle/>
                    <a:p>
                      <a:pPr indent="0" lvl="0" marL="0" marR="0" rtl="0" algn="ctr">
                        <a:lnSpc>
                          <a:spcPct val="100000"/>
                        </a:lnSpc>
                        <a:spcBef>
                          <a:spcPts val="0"/>
                        </a:spcBef>
                        <a:spcAft>
                          <a:spcPts val="0"/>
                        </a:spcAft>
                        <a:buNone/>
                      </a:pPr>
                      <a:r>
                        <a:rPr b="1" lang="ar" sz="1200">
                          <a:solidFill>
                            <a:srgbClr val="FFFFFF"/>
                          </a:solidFill>
                          <a:latin typeface="Mada"/>
                          <a:ea typeface="Mada"/>
                          <a:cs typeface="Mada"/>
                          <a:sym typeface="Mada"/>
                        </a:rPr>
                        <a:t>Inclusion body myositis </a:t>
                      </a:r>
                      <a:endParaRPr b="1" sz="1200">
                        <a:solidFill>
                          <a:srgbClr val="FFFFFF"/>
                        </a:solidFill>
                        <a:latin typeface="Mada"/>
                        <a:ea typeface="Mada"/>
                        <a:cs typeface="Mada"/>
                        <a:sym typeface="Mada"/>
                      </a:endParaRPr>
                    </a:p>
                  </a:txBody>
                  <a:tcPr marT="91425" marB="91425" marR="91425" marL="91425" anchor="ctr">
                    <a:solidFill>
                      <a:schemeClr val="accent1"/>
                    </a:solidFill>
                  </a:tcPr>
                </a:tc>
                <a:tc>
                  <a:txBody>
                    <a:bodyPr/>
                    <a:lstStyle/>
                    <a:p>
                      <a:pPr indent="0" lvl="0" marL="0" rtl="0" algn="l">
                        <a:spcBef>
                          <a:spcPts val="0"/>
                        </a:spcBef>
                        <a:spcAft>
                          <a:spcPts val="0"/>
                        </a:spcAft>
                        <a:buNone/>
                      </a:pPr>
                      <a:r>
                        <a:rPr b="1" lang="ar" sz="1100">
                          <a:solidFill>
                            <a:schemeClr val="dk1"/>
                          </a:solidFill>
                          <a:latin typeface="Mada"/>
                          <a:ea typeface="Mada"/>
                          <a:cs typeface="Mada"/>
                          <a:sym typeface="Mada"/>
                        </a:rPr>
                        <a:t>Inclusion body myositis (IBM):</a:t>
                      </a:r>
                      <a:r>
                        <a:rPr lang="ar" sz="1100">
                          <a:solidFill>
                            <a:schemeClr val="dk1"/>
                          </a:solidFill>
                          <a:latin typeface="Mada"/>
                          <a:ea typeface="Mada"/>
                          <a:cs typeface="Mada"/>
                          <a:sym typeface="Mada"/>
                        </a:rPr>
                        <a:t> inflammatory myopathy affecting both the proximal and distal skeletal muscles (mainly Distal). </a:t>
                      </a:r>
                      <a:r>
                        <a:rPr lang="ar" sz="1200">
                          <a:solidFill>
                            <a:schemeClr val="dk1"/>
                          </a:solidFill>
                          <a:latin typeface="Mada"/>
                          <a:ea typeface="Mada"/>
                          <a:cs typeface="Mada"/>
                          <a:sym typeface="Mada"/>
                        </a:rPr>
                        <a:t>Common after </a:t>
                      </a:r>
                      <a:r>
                        <a:rPr b="1" lang="ar" sz="1200">
                          <a:solidFill>
                            <a:schemeClr val="dk1"/>
                          </a:solidFill>
                          <a:latin typeface="Mada"/>
                          <a:ea typeface="Mada"/>
                          <a:cs typeface="Mada"/>
                          <a:sym typeface="Mada"/>
                        </a:rPr>
                        <a:t>age 50</a:t>
                      </a:r>
                      <a:endParaRPr b="1" sz="1200">
                        <a:solidFill>
                          <a:schemeClr val="dk1"/>
                        </a:solidFill>
                        <a:latin typeface="Mada"/>
                        <a:ea typeface="Mada"/>
                        <a:cs typeface="Mada"/>
                        <a:sym typeface="Mada"/>
                      </a:endParaRPr>
                    </a:p>
                    <a:p>
                      <a:pPr indent="-198600" lvl="0" marL="244800" marR="0" rtl="0" algn="l">
                        <a:lnSpc>
                          <a:spcPct val="100000"/>
                        </a:lnSpc>
                        <a:spcBef>
                          <a:spcPts val="0"/>
                        </a:spcBef>
                        <a:spcAft>
                          <a:spcPts val="0"/>
                        </a:spcAft>
                        <a:buClr>
                          <a:srgbClr val="CC0000"/>
                        </a:buClr>
                        <a:buSzPts val="1200"/>
                        <a:buFont typeface="Mada Medium"/>
                        <a:buChar char="●"/>
                      </a:pPr>
                      <a:r>
                        <a:rPr b="1" lang="ar" sz="1200">
                          <a:solidFill>
                            <a:srgbClr val="CC0000"/>
                          </a:solidFill>
                          <a:latin typeface="Mada"/>
                          <a:ea typeface="Mada"/>
                          <a:cs typeface="Mada"/>
                          <a:sym typeface="Mada"/>
                        </a:rPr>
                        <a:t>Quadriceps muscle weakness (Thigh):</a:t>
                      </a:r>
                      <a:r>
                        <a:rPr b="1" lang="ar" sz="1200">
                          <a:solidFill>
                            <a:srgbClr val="134186"/>
                          </a:solidFill>
                          <a:latin typeface="Mada"/>
                          <a:ea typeface="Mada"/>
                          <a:cs typeface="Mada"/>
                          <a:sym typeface="Mada"/>
                        </a:rPr>
                        <a:t> </a:t>
                      </a:r>
                      <a:r>
                        <a:rPr lang="ar" sz="1200">
                          <a:solidFill>
                            <a:srgbClr val="134186"/>
                          </a:solidFill>
                          <a:latin typeface="Mada"/>
                          <a:ea typeface="Mada"/>
                          <a:cs typeface="Mada"/>
                          <a:sym typeface="Mada"/>
                        </a:rPr>
                        <a:t>knees lack support → frequent falling</a:t>
                      </a:r>
                      <a:endParaRPr sz="1200">
                        <a:solidFill>
                          <a:srgbClr val="134186"/>
                        </a:solidFill>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Usually spares rectus femoris muscle</a:t>
                      </a:r>
                      <a:endParaRPr sz="1200">
                        <a:solidFill>
                          <a:srgbClr val="6AA84F"/>
                        </a:solidFill>
                        <a:latin typeface="Mada"/>
                        <a:ea typeface="Mada"/>
                        <a:cs typeface="Mada"/>
                        <a:sym typeface="Mada"/>
                      </a:endParaRPr>
                    </a:p>
                    <a:p>
                      <a:pPr indent="-198600" lvl="0" marL="244800" rtl="0" algn="l">
                        <a:spcBef>
                          <a:spcPts val="0"/>
                        </a:spcBef>
                        <a:spcAft>
                          <a:spcPts val="0"/>
                        </a:spcAft>
                        <a:buClr>
                          <a:srgbClr val="CC0000"/>
                        </a:buClr>
                        <a:buSzPts val="1200"/>
                        <a:buFont typeface="Mada Medium"/>
                        <a:buChar char="●"/>
                      </a:pPr>
                      <a:r>
                        <a:rPr b="1" lang="ar" sz="1200">
                          <a:solidFill>
                            <a:schemeClr val="dk1"/>
                          </a:solidFill>
                          <a:latin typeface="Mada"/>
                          <a:ea typeface="Mada"/>
                          <a:cs typeface="Mada"/>
                          <a:sym typeface="Mada"/>
                        </a:rPr>
                        <a:t>+/- long finger</a:t>
                      </a:r>
                      <a:r>
                        <a:rPr b="1" lang="ar" sz="1200">
                          <a:solidFill>
                            <a:srgbClr val="CC0000"/>
                          </a:solidFill>
                          <a:latin typeface="Mada"/>
                          <a:ea typeface="Mada"/>
                          <a:cs typeface="Mada"/>
                          <a:sym typeface="Mada"/>
                        </a:rPr>
                        <a:t> Finger flexors</a:t>
                      </a:r>
                      <a:r>
                        <a:rPr b="1" lang="ar" sz="1200">
                          <a:solidFill>
                            <a:schemeClr val="dk1"/>
                          </a:solidFill>
                          <a:latin typeface="Mada"/>
                          <a:ea typeface="Mada"/>
                          <a:cs typeface="Mada"/>
                          <a:sym typeface="Mada"/>
                        </a:rPr>
                        <a:t>:</a:t>
                      </a:r>
                      <a:r>
                        <a:rPr lang="ar" sz="1200">
                          <a:solidFill>
                            <a:srgbClr val="134186"/>
                          </a:solidFill>
                          <a:latin typeface="Mada"/>
                          <a:ea typeface="Mada"/>
                          <a:cs typeface="Mada"/>
                          <a:sym typeface="Mada"/>
                        </a:rPr>
                        <a:t> difficulties gripping, e.g., shopping bags or a briefcase</a:t>
                      </a:r>
                      <a:endParaRPr sz="1200">
                        <a:solidFill>
                          <a:srgbClr val="134186"/>
                        </a:solidFill>
                        <a:latin typeface="Mada"/>
                        <a:ea typeface="Mada"/>
                        <a:cs typeface="Mada"/>
                        <a:sym typeface="Mada"/>
                      </a:endParaRPr>
                    </a:p>
                    <a:p>
                      <a:pPr indent="-198600" lvl="0" marL="244800" rtl="0" algn="l">
                        <a:spcBef>
                          <a:spcPts val="0"/>
                        </a:spcBef>
                        <a:spcAft>
                          <a:spcPts val="0"/>
                        </a:spcAft>
                        <a:buClr>
                          <a:srgbClr val="134186"/>
                        </a:buClr>
                        <a:buSzPts val="1200"/>
                        <a:buFont typeface="Mada"/>
                        <a:buChar char="●"/>
                      </a:pPr>
                      <a:r>
                        <a:rPr b="1" lang="ar" sz="1200">
                          <a:solidFill>
                            <a:srgbClr val="134186"/>
                          </a:solidFill>
                          <a:latin typeface="Mada"/>
                          <a:ea typeface="Mada"/>
                          <a:cs typeface="Mada"/>
                          <a:sym typeface="Mada"/>
                        </a:rPr>
                        <a:t>Severe</a:t>
                      </a:r>
                      <a:r>
                        <a:rPr b="1" lang="ar" sz="1200">
                          <a:solidFill>
                            <a:srgbClr val="CC0000"/>
                          </a:solidFill>
                          <a:latin typeface="Mada"/>
                          <a:ea typeface="Mada"/>
                          <a:cs typeface="Mada"/>
                          <a:sym typeface="Mada"/>
                        </a:rPr>
                        <a:t> Oropharyngeal dysphagia</a:t>
                      </a:r>
                      <a:endParaRPr b="1" sz="1200">
                        <a:solidFill>
                          <a:srgbClr val="CC0000"/>
                        </a:solidFill>
                        <a:latin typeface="Mada"/>
                        <a:ea typeface="Mada"/>
                        <a:cs typeface="Mada"/>
                        <a:sym typeface="Mada"/>
                      </a:endParaRPr>
                    </a:p>
                    <a:p>
                      <a:pPr indent="-198600" lvl="0" marL="244800" rtl="0" algn="l">
                        <a:spcBef>
                          <a:spcPts val="0"/>
                        </a:spcBef>
                        <a:spcAft>
                          <a:spcPts val="0"/>
                        </a:spcAft>
                        <a:buClr>
                          <a:srgbClr val="CC0000"/>
                        </a:buClr>
                        <a:buSzPts val="1200"/>
                        <a:buFont typeface="Mada"/>
                        <a:buChar char="●"/>
                      </a:pPr>
                      <a:r>
                        <a:rPr b="1" lang="ar" sz="1200">
                          <a:solidFill>
                            <a:schemeClr val="dk1"/>
                          </a:solidFill>
                          <a:latin typeface="Mada"/>
                          <a:ea typeface="Mada"/>
                          <a:cs typeface="Mada"/>
                          <a:sym typeface="Mada"/>
                        </a:rPr>
                        <a:t>Biopsy </a:t>
                      </a:r>
                      <a:r>
                        <a:rPr b="1" lang="ar" sz="1200">
                          <a:solidFill>
                            <a:srgbClr val="134186"/>
                          </a:solidFill>
                          <a:latin typeface="Mada"/>
                          <a:ea typeface="Mada"/>
                          <a:cs typeface="Mada"/>
                          <a:sym typeface="Mada"/>
                        </a:rPr>
                        <a:t>(most accurate test): </a:t>
                      </a:r>
                      <a:r>
                        <a:rPr lang="ar" sz="1200">
                          <a:latin typeface="Mada"/>
                          <a:ea typeface="Mada"/>
                          <a:cs typeface="Mada"/>
                          <a:sym typeface="Mada"/>
                        </a:rPr>
                        <a:t>Inflammatory cells invading non-necrotic muscle fibers, Rimmed vacuoles.</a:t>
                      </a:r>
                      <a:endParaRPr sz="1200">
                        <a:latin typeface="Mada"/>
                        <a:ea typeface="Mada"/>
                        <a:cs typeface="Mada"/>
                        <a:sym typeface="Mada"/>
                      </a:endParaRPr>
                    </a:p>
                    <a:p>
                      <a:pPr indent="-198600" lvl="0" marL="2448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Relentless progression, lacks effective therapies</a:t>
                      </a:r>
                      <a:endParaRPr sz="1200">
                        <a:latin typeface="Mada"/>
                        <a:ea typeface="Mada"/>
                        <a:cs typeface="Mada"/>
                        <a:sym typeface="Mada"/>
                      </a:endParaRPr>
                    </a:p>
                  </a:txBody>
                  <a:tcPr marT="91425" marB="91425" marR="91425" marL="91425"/>
                </a:tc>
              </a:tr>
              <a:tr h="1066775">
                <a:tc>
                  <a:txBody>
                    <a:bodyPr/>
                    <a:lstStyle/>
                    <a:p>
                      <a:pPr indent="0" lvl="0" marL="0" marR="0" rtl="0" algn="ctr">
                        <a:lnSpc>
                          <a:spcPct val="100000"/>
                        </a:lnSpc>
                        <a:spcBef>
                          <a:spcPts val="0"/>
                        </a:spcBef>
                        <a:spcAft>
                          <a:spcPts val="0"/>
                        </a:spcAft>
                        <a:buNone/>
                      </a:pPr>
                      <a:r>
                        <a:rPr b="1" lang="ar" sz="1200">
                          <a:solidFill>
                            <a:srgbClr val="FFFFFF"/>
                          </a:solidFill>
                          <a:latin typeface="Mada"/>
                          <a:ea typeface="Mada"/>
                          <a:cs typeface="Mada"/>
                          <a:sym typeface="Mada"/>
                        </a:rPr>
                        <a:t>Drug Induced Myopathies</a:t>
                      </a:r>
                      <a:endParaRPr sz="1100">
                        <a:latin typeface="Mada"/>
                        <a:ea typeface="Mada"/>
                        <a:cs typeface="Mada"/>
                        <a:sym typeface="Mada"/>
                      </a:endParaRPr>
                    </a:p>
                  </a:txBody>
                  <a:tcPr marT="91425" marB="91425" marR="91425" marL="91425" anchor="ctr">
                    <a:solidFill>
                      <a:schemeClr val="accent1"/>
                    </a:solidFill>
                  </a:tcPr>
                </a:tc>
                <a:tc>
                  <a:txBody>
                    <a:bodyPr/>
                    <a:lstStyle/>
                    <a:p>
                      <a:pPr indent="-198600" lvl="0" marL="244800" marR="0" rtl="0" algn="l">
                        <a:lnSpc>
                          <a:spcPct val="100000"/>
                        </a:lnSpc>
                        <a:spcBef>
                          <a:spcPts val="0"/>
                        </a:spcBef>
                        <a:spcAft>
                          <a:spcPts val="0"/>
                        </a:spcAft>
                        <a:buSzPts val="1200"/>
                        <a:buFont typeface="Mada"/>
                        <a:buChar char="●"/>
                      </a:pPr>
                      <a:r>
                        <a:rPr b="1" lang="ar" sz="1200">
                          <a:solidFill>
                            <a:schemeClr val="dk1"/>
                          </a:solidFill>
                          <a:latin typeface="Mada"/>
                          <a:ea typeface="Mada"/>
                          <a:cs typeface="Mada"/>
                          <a:sym typeface="Mada"/>
                        </a:rPr>
                        <a:t>Steroid</a:t>
                      </a:r>
                      <a:r>
                        <a:rPr b="1" lang="ar" sz="1100">
                          <a:latin typeface="Mada"/>
                          <a:ea typeface="Mada"/>
                          <a:cs typeface="Mada"/>
                          <a:sym typeface="Mada"/>
                        </a:rPr>
                        <a:t> myopathy:</a:t>
                      </a:r>
                      <a:r>
                        <a:rPr lang="ar" sz="1100">
                          <a:latin typeface="Mada"/>
                          <a:ea typeface="Mada"/>
                          <a:cs typeface="Mada"/>
                          <a:sym typeface="Mada"/>
                        </a:rPr>
                        <a:t> due to chronic exposure to steroids</a:t>
                      </a:r>
                      <a:endParaRPr sz="1100">
                        <a:latin typeface="Mada"/>
                        <a:ea typeface="Mada"/>
                        <a:cs typeface="Mada"/>
                        <a:sym typeface="Mada"/>
                      </a:endParaRPr>
                    </a:p>
                    <a:p>
                      <a:pPr indent="-298450" lvl="1" marL="914400" rtl="0" algn="l">
                        <a:spcBef>
                          <a:spcPts val="0"/>
                        </a:spcBef>
                        <a:spcAft>
                          <a:spcPts val="0"/>
                        </a:spcAft>
                        <a:buClr>
                          <a:srgbClr val="000000"/>
                        </a:buClr>
                        <a:buSzPts val="1100"/>
                        <a:buFont typeface="Mada"/>
                        <a:buChar char="○"/>
                      </a:pPr>
                      <a:r>
                        <a:rPr lang="ar" sz="1200">
                          <a:solidFill>
                            <a:schemeClr val="dk1"/>
                          </a:solidFill>
                          <a:latin typeface="Mada"/>
                          <a:ea typeface="Mada"/>
                          <a:cs typeface="Mada"/>
                          <a:sym typeface="Mada"/>
                        </a:rPr>
                        <a:t>Biopsy: type 2 fiber atrophy and lipid accumulation in type 1 fibers.</a:t>
                      </a:r>
                      <a:endParaRPr sz="1100">
                        <a:latin typeface="Mada"/>
                        <a:ea typeface="Mada"/>
                        <a:cs typeface="Mada"/>
                        <a:sym typeface="Mada"/>
                      </a:endParaRPr>
                    </a:p>
                    <a:p>
                      <a:pPr indent="-192250" lvl="0" marL="244800" rtl="0" algn="l">
                        <a:spcBef>
                          <a:spcPts val="0"/>
                        </a:spcBef>
                        <a:spcAft>
                          <a:spcPts val="0"/>
                        </a:spcAft>
                        <a:buSzPts val="1100"/>
                        <a:buFont typeface="Mada"/>
                        <a:buChar char="●"/>
                      </a:pPr>
                      <a:r>
                        <a:rPr b="1" lang="ar" sz="1100">
                          <a:latin typeface="Mada"/>
                          <a:ea typeface="Mada"/>
                          <a:cs typeface="Mada"/>
                          <a:sym typeface="Mada"/>
                        </a:rPr>
                        <a:t>Statin Induced Myopathy:</a:t>
                      </a:r>
                      <a:r>
                        <a:rPr lang="ar" sz="1100">
                          <a:latin typeface="Mada"/>
                          <a:ea typeface="Mada"/>
                          <a:cs typeface="Mada"/>
                          <a:sym typeface="Mada"/>
                        </a:rPr>
                        <a:t> Statins inhibit HMG-CoA reductase, rate-limiting enzyme of cholesterol biosynthesis. Can cause:  </a:t>
                      </a:r>
                      <a:endParaRPr sz="1100">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200">
                          <a:solidFill>
                            <a:srgbClr val="CC0000"/>
                          </a:solidFill>
                          <a:latin typeface="Mada"/>
                          <a:ea typeface="Mada"/>
                          <a:cs typeface="Mada"/>
                          <a:sym typeface="Mada"/>
                        </a:rPr>
                        <a:t>Discontinuation of the statin → resolution of symptom</a:t>
                      </a:r>
                      <a:endParaRPr sz="1100">
                        <a:latin typeface="Mada"/>
                        <a:ea typeface="Mada"/>
                        <a:cs typeface="Mada"/>
                        <a:sym typeface="Mada"/>
                      </a:endParaRPr>
                    </a:p>
                  </a:txBody>
                  <a:tcPr marT="91425" marB="91425" marR="91425" marL="91425"/>
                </a:tc>
              </a:tr>
              <a:tr h="3163800">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Dystrophinopathies</a:t>
                      </a:r>
                      <a:endParaRPr sz="1100">
                        <a:latin typeface="Mada"/>
                        <a:ea typeface="Mada"/>
                        <a:cs typeface="Mada"/>
                        <a:sym typeface="Mada"/>
                      </a:endParaRPr>
                    </a:p>
                  </a:txBody>
                  <a:tcPr marT="91425" marB="91425" marR="91425" marL="91425" anchor="ctr">
                    <a:solidFill>
                      <a:schemeClr val="accent1"/>
                    </a:solidFill>
                  </a:tcPr>
                </a:tc>
                <a:tc>
                  <a:txBody>
                    <a:bodyPr/>
                    <a:lstStyle/>
                    <a:p>
                      <a:pPr indent="-198600" lvl="0" marL="244800" marR="0" rtl="0" algn="l">
                        <a:lnSpc>
                          <a:spcPct val="100000"/>
                        </a:lnSpc>
                        <a:spcBef>
                          <a:spcPts val="0"/>
                        </a:spcBef>
                        <a:spcAft>
                          <a:spcPts val="0"/>
                        </a:spcAft>
                        <a:buClr>
                          <a:schemeClr val="dk1"/>
                        </a:buClr>
                        <a:buSzPts val="1200"/>
                        <a:buFont typeface="Mada"/>
                        <a:buChar char="●"/>
                      </a:pPr>
                      <a:r>
                        <a:rPr b="1" lang="ar" sz="1200">
                          <a:solidFill>
                            <a:schemeClr val="accent6"/>
                          </a:solidFill>
                          <a:latin typeface="Mada"/>
                          <a:ea typeface="Mada"/>
                          <a:cs typeface="Mada"/>
                          <a:sym typeface="Mada"/>
                        </a:rPr>
                        <a:t>They are x-linked recessive disorders</a:t>
                      </a:r>
                      <a:r>
                        <a:rPr lang="ar" sz="1200">
                          <a:solidFill>
                            <a:schemeClr val="dk1"/>
                          </a:solidFill>
                          <a:latin typeface="Mada"/>
                          <a:ea typeface="Mada"/>
                          <a:cs typeface="Mada"/>
                          <a:sym typeface="Mada"/>
                        </a:rPr>
                        <a:t> (manifest in males).</a:t>
                      </a:r>
                      <a:r>
                        <a:rPr lang="ar" sz="1200">
                          <a:solidFill>
                            <a:srgbClr val="CC0000"/>
                          </a:solidFill>
                          <a:latin typeface="Mada"/>
                          <a:ea typeface="Mada"/>
                          <a:cs typeface="Mada"/>
                          <a:sym typeface="Mada"/>
                        </a:rPr>
                        <a:t> </a:t>
                      </a:r>
                      <a:r>
                        <a:rPr b="1" lang="ar" sz="1200">
                          <a:solidFill>
                            <a:srgbClr val="CC0000"/>
                          </a:solidFill>
                          <a:latin typeface="Mada"/>
                          <a:ea typeface="Mada"/>
                          <a:cs typeface="Mada"/>
                          <a:sym typeface="Mada"/>
                        </a:rPr>
                        <a:t>Duchenne </a:t>
                      </a:r>
                      <a:r>
                        <a:rPr lang="ar" sz="1200">
                          <a:solidFill>
                            <a:srgbClr val="CC0000"/>
                          </a:solidFill>
                          <a:latin typeface="Mada"/>
                          <a:ea typeface="Mada"/>
                          <a:cs typeface="Mada"/>
                          <a:sym typeface="Mada"/>
                        </a:rPr>
                        <a:t>(</a:t>
                      </a:r>
                      <a:r>
                        <a:rPr b="1" lang="ar" sz="1200">
                          <a:solidFill>
                            <a:srgbClr val="CC0000"/>
                          </a:solidFill>
                          <a:latin typeface="Mada"/>
                          <a:ea typeface="Mada"/>
                          <a:cs typeface="Mada"/>
                          <a:sym typeface="Mada"/>
                        </a:rPr>
                        <a:t>early</a:t>
                      </a:r>
                      <a:r>
                        <a:rPr lang="ar" sz="1200">
                          <a:solidFill>
                            <a:schemeClr val="dk1"/>
                          </a:solidFill>
                          <a:latin typeface="Mada"/>
                          <a:ea typeface="Mada"/>
                          <a:cs typeface="Mada"/>
                          <a:sym typeface="Mada"/>
                        </a:rPr>
                        <a:t> age) and</a:t>
                      </a:r>
                      <a:r>
                        <a:rPr lang="ar" sz="1200">
                          <a:solidFill>
                            <a:srgbClr val="CC0000"/>
                          </a:solidFill>
                          <a:latin typeface="Mada"/>
                          <a:ea typeface="Mada"/>
                          <a:cs typeface="Mada"/>
                          <a:sym typeface="Mada"/>
                        </a:rPr>
                        <a:t> </a:t>
                      </a:r>
                      <a:r>
                        <a:rPr b="1" lang="ar" sz="1200">
                          <a:solidFill>
                            <a:srgbClr val="CC0000"/>
                          </a:solidFill>
                          <a:latin typeface="Mada"/>
                          <a:ea typeface="Mada"/>
                          <a:cs typeface="Mada"/>
                          <a:sym typeface="Mada"/>
                        </a:rPr>
                        <a:t>becker </a:t>
                      </a:r>
                      <a:r>
                        <a:rPr lang="ar" sz="1200">
                          <a:solidFill>
                            <a:srgbClr val="CC0000"/>
                          </a:solidFill>
                          <a:latin typeface="Mada"/>
                          <a:ea typeface="Mada"/>
                          <a:cs typeface="Mada"/>
                          <a:sym typeface="Mada"/>
                        </a:rPr>
                        <a:t>(</a:t>
                      </a:r>
                      <a:r>
                        <a:rPr b="1" lang="ar" sz="1200">
                          <a:solidFill>
                            <a:srgbClr val="CC0000"/>
                          </a:solidFill>
                          <a:latin typeface="Mada"/>
                          <a:ea typeface="Mada"/>
                          <a:cs typeface="Mada"/>
                          <a:sym typeface="Mada"/>
                        </a:rPr>
                        <a:t>late</a:t>
                      </a:r>
                      <a:r>
                        <a:rPr lang="ar" sz="1200">
                          <a:solidFill>
                            <a:schemeClr val="dk1"/>
                          </a:solidFill>
                          <a:latin typeface="Mada"/>
                          <a:ea typeface="Mada"/>
                          <a:cs typeface="Mada"/>
                          <a:sym typeface="Mada"/>
                        </a:rPr>
                        <a:t> age).</a:t>
                      </a:r>
                      <a:endParaRPr sz="1200">
                        <a:solidFill>
                          <a:schemeClr val="dk1"/>
                        </a:solidFill>
                        <a:latin typeface="Mada"/>
                        <a:ea typeface="Mada"/>
                        <a:cs typeface="Mada"/>
                        <a:sym typeface="Mada"/>
                      </a:endParaRPr>
                    </a:p>
                    <a:p>
                      <a:pPr indent="-198600" lvl="0" marL="244800" marR="0" rtl="0" algn="l">
                        <a:lnSpc>
                          <a:spcPct val="100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Mutation </a:t>
                      </a:r>
                      <a:r>
                        <a:rPr lang="ar" sz="1200">
                          <a:solidFill>
                            <a:schemeClr val="dk1"/>
                          </a:solidFill>
                          <a:latin typeface="Mada"/>
                          <a:ea typeface="Mada"/>
                          <a:cs typeface="Mada"/>
                          <a:sym typeface="Mada"/>
                        </a:rPr>
                        <a:t>in the </a:t>
                      </a:r>
                      <a:r>
                        <a:rPr b="1" lang="ar" sz="1200">
                          <a:solidFill>
                            <a:schemeClr val="dk1"/>
                          </a:solidFill>
                          <a:latin typeface="Mada"/>
                          <a:ea typeface="Mada"/>
                          <a:cs typeface="Mada"/>
                          <a:sym typeface="Mada"/>
                        </a:rPr>
                        <a:t>dystrophin gene (</a:t>
                      </a:r>
                      <a:r>
                        <a:rPr b="1" lang="ar" sz="1200">
                          <a:solidFill>
                            <a:srgbClr val="1C4588"/>
                          </a:solidFill>
                          <a:latin typeface="Mada"/>
                          <a:ea typeface="Mada"/>
                          <a:cs typeface="Mada"/>
                          <a:sym typeface="Mada"/>
                        </a:rPr>
                        <a:t>Xp21</a:t>
                      </a:r>
                      <a:r>
                        <a:rPr b="1" lang="ar" sz="1200">
                          <a:solidFill>
                            <a:schemeClr val="dk1"/>
                          </a:solidFill>
                          <a:latin typeface="Mada"/>
                          <a:ea typeface="Mada"/>
                          <a:cs typeface="Mada"/>
                          <a:sym typeface="Mada"/>
                        </a:rPr>
                        <a:t>)</a:t>
                      </a:r>
                      <a:r>
                        <a:rPr lang="ar" sz="1200">
                          <a:solidFill>
                            <a:schemeClr val="dk1"/>
                          </a:solidFill>
                          <a:latin typeface="Mada"/>
                          <a:ea typeface="Mada"/>
                          <a:cs typeface="Mada"/>
                          <a:sym typeface="Mada"/>
                        </a:rPr>
                        <a:t> → </a:t>
                      </a:r>
                      <a:r>
                        <a:rPr b="1" lang="ar" sz="1200">
                          <a:solidFill>
                            <a:srgbClr val="CC0000"/>
                          </a:solidFill>
                          <a:latin typeface="Mada"/>
                          <a:ea typeface="Mada"/>
                          <a:cs typeface="Mada"/>
                          <a:sym typeface="Mada"/>
                        </a:rPr>
                        <a:t>absent </a:t>
                      </a:r>
                      <a:r>
                        <a:rPr lang="ar" sz="1200">
                          <a:solidFill>
                            <a:schemeClr val="dk1"/>
                          </a:solidFill>
                          <a:latin typeface="Mada"/>
                          <a:ea typeface="Mada"/>
                          <a:cs typeface="Mada"/>
                          <a:sym typeface="Mada"/>
                        </a:rPr>
                        <a:t>(in duchenne) or </a:t>
                      </a:r>
                      <a:r>
                        <a:rPr b="1" lang="ar" sz="1200">
                          <a:solidFill>
                            <a:schemeClr val="dk1"/>
                          </a:solidFill>
                          <a:latin typeface="Mada"/>
                          <a:ea typeface="Mada"/>
                          <a:cs typeface="Mada"/>
                          <a:sym typeface="Mada"/>
                        </a:rPr>
                        <a:t>reduced</a:t>
                      </a:r>
                      <a:r>
                        <a:rPr b="1" lang="ar" sz="1200">
                          <a:solidFill>
                            <a:srgbClr val="999999"/>
                          </a:solidFill>
                          <a:latin typeface="Mada"/>
                          <a:ea typeface="Mada"/>
                          <a:cs typeface="Mada"/>
                          <a:sym typeface="Mada"/>
                        </a:rPr>
                        <a:t> </a:t>
                      </a:r>
                      <a:r>
                        <a:rPr lang="ar" sz="1200">
                          <a:solidFill>
                            <a:schemeClr val="dk1"/>
                          </a:solidFill>
                          <a:latin typeface="Mada"/>
                          <a:ea typeface="Mada"/>
                          <a:cs typeface="Mada"/>
                          <a:sym typeface="Mada"/>
                        </a:rPr>
                        <a:t>(in becker) Dystrophin </a:t>
                      </a:r>
                      <a:endParaRPr sz="1200">
                        <a:solidFill>
                          <a:schemeClr val="dk1"/>
                        </a:solidFill>
                        <a:latin typeface="Mada"/>
                        <a:ea typeface="Mada"/>
                        <a:cs typeface="Mada"/>
                        <a:sym typeface="Mada"/>
                      </a:endParaRPr>
                    </a:p>
                    <a:p>
                      <a:pPr indent="0" lvl="0" marL="0" marR="0" rtl="0" algn="l">
                        <a:lnSpc>
                          <a:spcPct val="100000"/>
                        </a:lnSpc>
                        <a:spcBef>
                          <a:spcPts val="0"/>
                        </a:spcBef>
                        <a:spcAft>
                          <a:spcPts val="0"/>
                        </a:spcAft>
                        <a:buNone/>
                      </a:pPr>
                      <a:r>
                        <a:rPr b="1" lang="ar" sz="1200">
                          <a:solidFill>
                            <a:schemeClr val="dk1"/>
                          </a:solidFill>
                          <a:latin typeface="Mada"/>
                          <a:ea typeface="Mada"/>
                          <a:cs typeface="Mada"/>
                          <a:sym typeface="Mada"/>
                        </a:rPr>
                        <a:t>DMD:</a:t>
                      </a:r>
                      <a:endParaRPr b="1" sz="1200">
                        <a:solidFill>
                          <a:schemeClr val="dk1"/>
                        </a:solidFill>
                        <a:latin typeface="Mada"/>
                        <a:ea typeface="Mada"/>
                        <a:cs typeface="Mada"/>
                        <a:sym typeface="Mada"/>
                      </a:endParaRPr>
                    </a:p>
                    <a:p>
                      <a:pPr indent="-198600" lvl="0" marL="244800" marR="0" rtl="0" algn="l">
                        <a:lnSpc>
                          <a:spcPct val="100000"/>
                        </a:lnSpc>
                        <a:spcBef>
                          <a:spcPts val="0"/>
                        </a:spcBef>
                        <a:spcAft>
                          <a:spcPts val="0"/>
                        </a:spcAft>
                        <a:buClr>
                          <a:schemeClr val="dk1"/>
                        </a:buClr>
                        <a:buSzPts val="1200"/>
                        <a:buFont typeface="Mada"/>
                        <a:buChar char="●"/>
                      </a:pPr>
                      <a:r>
                        <a:rPr b="1" lang="ar" sz="1200" u="sng">
                          <a:solidFill>
                            <a:srgbClr val="CC0000"/>
                          </a:solidFill>
                          <a:latin typeface="Mada"/>
                          <a:ea typeface="Mada"/>
                          <a:cs typeface="Mada"/>
                          <a:sym typeface="Mada"/>
                        </a:rPr>
                        <a:t>Symmetrical</a:t>
                      </a:r>
                      <a:r>
                        <a:rPr b="1" lang="ar" sz="1200">
                          <a:solidFill>
                            <a:srgbClr val="CC0000"/>
                          </a:solidFill>
                          <a:latin typeface="Mada"/>
                          <a:ea typeface="Mada"/>
                          <a:cs typeface="Mada"/>
                          <a:sym typeface="Mada"/>
                        </a:rPr>
                        <a:t> progressive (</a:t>
                      </a:r>
                      <a:r>
                        <a:rPr b="1" lang="ar" sz="1200" u="sng">
                          <a:solidFill>
                            <a:srgbClr val="CC0000"/>
                          </a:solidFill>
                          <a:latin typeface="Mada"/>
                          <a:ea typeface="Mada"/>
                          <a:cs typeface="Mada"/>
                          <a:sym typeface="Mada"/>
                        </a:rPr>
                        <a:t>Proximal</a:t>
                      </a:r>
                      <a:r>
                        <a:rPr b="1" lang="ar" sz="1200">
                          <a:solidFill>
                            <a:srgbClr val="CC0000"/>
                          </a:solidFill>
                          <a:latin typeface="Mada"/>
                          <a:ea typeface="Mada"/>
                          <a:cs typeface="Mada"/>
                          <a:sym typeface="Mada"/>
                        </a:rPr>
                        <a:t> &gt; distal) </a:t>
                      </a:r>
                      <a:r>
                        <a:rPr b="1" lang="ar" sz="1200">
                          <a:solidFill>
                            <a:schemeClr val="dk1"/>
                          </a:solidFill>
                          <a:latin typeface="Mada"/>
                          <a:ea typeface="Mada"/>
                          <a:cs typeface="Mada"/>
                          <a:sym typeface="Mada"/>
                        </a:rPr>
                        <a:t>muscle weakness </a:t>
                      </a:r>
                      <a:r>
                        <a:rPr lang="ar" sz="1200">
                          <a:solidFill>
                            <a:schemeClr val="dk1"/>
                          </a:solidFill>
                          <a:latin typeface="Mada"/>
                          <a:ea typeface="Mada"/>
                          <a:cs typeface="Mada"/>
                          <a:sym typeface="Mada"/>
                        </a:rPr>
                        <a:t>(</a:t>
                      </a:r>
                      <a:r>
                        <a:rPr b="1" lang="ar" sz="1200">
                          <a:solidFill>
                            <a:schemeClr val="dk1"/>
                          </a:solidFill>
                          <a:latin typeface="Mada"/>
                          <a:ea typeface="Mada"/>
                          <a:cs typeface="Mada"/>
                          <a:sym typeface="Mada"/>
                        </a:rPr>
                        <a:t>Legs</a:t>
                      </a:r>
                      <a:r>
                        <a:rPr lang="ar" sz="1200">
                          <a:solidFill>
                            <a:schemeClr val="dk1"/>
                          </a:solidFill>
                          <a:latin typeface="Mada"/>
                          <a:ea typeface="Mada"/>
                          <a:cs typeface="Mada"/>
                          <a:sym typeface="Mada"/>
                        </a:rPr>
                        <a:t> &amp; </a:t>
                      </a:r>
                      <a:r>
                        <a:rPr b="1" lang="ar" sz="1200">
                          <a:solidFill>
                            <a:schemeClr val="dk1"/>
                          </a:solidFill>
                          <a:latin typeface="Mada"/>
                          <a:ea typeface="Mada"/>
                          <a:cs typeface="Mada"/>
                          <a:sym typeface="Mada"/>
                        </a:rPr>
                        <a:t>Arms</a:t>
                      </a:r>
                      <a:r>
                        <a:rPr lang="ar" sz="1200">
                          <a:solidFill>
                            <a:schemeClr val="dk1"/>
                          </a:solidFill>
                          <a:latin typeface="Mada"/>
                          <a:ea typeface="Mada"/>
                          <a:cs typeface="Mada"/>
                          <a:sym typeface="Mada"/>
                        </a:rPr>
                        <a:t>)</a:t>
                      </a:r>
                      <a:endParaRPr b="1" sz="1200">
                        <a:solidFill>
                          <a:srgbClr val="CC0000"/>
                        </a:solidFill>
                        <a:latin typeface="Mada"/>
                        <a:ea typeface="Mada"/>
                        <a:cs typeface="Mada"/>
                        <a:sym typeface="Mada"/>
                      </a:endParaRPr>
                    </a:p>
                    <a:p>
                      <a:pPr indent="-198600" lvl="0" marL="244800" marR="0" rtl="0" algn="l">
                        <a:lnSpc>
                          <a:spcPct val="100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Course: </a:t>
                      </a:r>
                      <a:r>
                        <a:rPr lang="ar" sz="1200">
                          <a:solidFill>
                            <a:schemeClr val="dk1"/>
                          </a:solidFill>
                          <a:latin typeface="Mada"/>
                          <a:ea typeface="Mada"/>
                          <a:cs typeface="Mada"/>
                          <a:sym typeface="Mada"/>
                        </a:rPr>
                        <a:t>Onset age </a:t>
                      </a:r>
                      <a:r>
                        <a:rPr b="1" lang="ar" sz="1200">
                          <a:solidFill>
                            <a:schemeClr val="dk1"/>
                          </a:solidFill>
                          <a:latin typeface="Mada"/>
                          <a:ea typeface="Mada"/>
                          <a:cs typeface="Mada"/>
                          <a:sym typeface="Mada"/>
                        </a:rPr>
                        <a:t>2 to 5 yrs</a:t>
                      </a: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Wheelchair </a:t>
                      </a:r>
                      <a:r>
                        <a:rPr lang="ar" sz="1200">
                          <a:solidFill>
                            <a:schemeClr val="dk1"/>
                          </a:solidFill>
                          <a:latin typeface="Mada"/>
                          <a:ea typeface="Mada"/>
                          <a:cs typeface="Mada"/>
                          <a:sym typeface="Mada"/>
                        </a:rPr>
                        <a:t>at </a:t>
                      </a:r>
                      <a:r>
                        <a:rPr b="1" lang="ar" sz="1200">
                          <a:solidFill>
                            <a:schemeClr val="dk1"/>
                          </a:solidFill>
                          <a:latin typeface="Mada"/>
                          <a:ea typeface="Mada"/>
                          <a:cs typeface="Mada"/>
                          <a:sym typeface="Mada"/>
                        </a:rPr>
                        <a:t>10/</a:t>
                      </a:r>
                      <a:endParaRPr b="1" sz="1200">
                        <a:solidFill>
                          <a:schemeClr val="dk1"/>
                        </a:solidFill>
                        <a:latin typeface="Mada"/>
                        <a:ea typeface="Mada"/>
                        <a:cs typeface="Mada"/>
                        <a:sym typeface="Mada"/>
                      </a:endParaRPr>
                    </a:p>
                    <a:p>
                      <a:pPr indent="-198600" lvl="0" marL="2448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Gower’s sign, </a:t>
                      </a:r>
                      <a:r>
                        <a:rPr b="1" lang="ar" sz="1200">
                          <a:solidFill>
                            <a:schemeClr val="dk1"/>
                          </a:solidFill>
                          <a:latin typeface="Mada"/>
                          <a:ea typeface="Mada"/>
                          <a:cs typeface="Mada"/>
                          <a:sym typeface="Mada"/>
                        </a:rPr>
                        <a:t>Loss of ambulation</a:t>
                      </a:r>
                      <a:r>
                        <a:rPr lang="ar" sz="1200">
                          <a:solidFill>
                            <a:schemeClr val="dk1"/>
                          </a:solidFill>
                          <a:latin typeface="Mada"/>
                          <a:ea typeface="Mada"/>
                          <a:cs typeface="Mada"/>
                          <a:sym typeface="Mada"/>
                        </a:rPr>
                        <a:t> at age 9-13 years, </a:t>
                      </a:r>
                      <a:r>
                        <a:rPr b="1" lang="ar" sz="1200">
                          <a:solidFill>
                            <a:schemeClr val="dk1"/>
                          </a:solidFill>
                          <a:latin typeface="Mada"/>
                          <a:ea typeface="Mada"/>
                          <a:cs typeface="Mada"/>
                          <a:sym typeface="Mada"/>
                        </a:rPr>
                        <a:t>Muscle hypertrophy:</a:t>
                      </a:r>
                      <a:r>
                        <a:rPr lang="ar" sz="1200">
                          <a:solidFill>
                            <a:schemeClr val="dk1"/>
                          </a:solidFill>
                          <a:latin typeface="Mada"/>
                          <a:ea typeface="Mada"/>
                          <a:cs typeface="Mada"/>
                          <a:sym typeface="Mada"/>
                        </a:rPr>
                        <a:t> </a:t>
                      </a:r>
                      <a:r>
                        <a:rPr b="1" lang="ar" sz="1200">
                          <a:solidFill>
                            <a:srgbClr val="CC0000"/>
                          </a:solidFill>
                          <a:latin typeface="Mada"/>
                          <a:ea typeface="Mada"/>
                          <a:cs typeface="Mada"/>
                          <a:sym typeface="Mada"/>
                        </a:rPr>
                        <a:t>Especially calf</a:t>
                      </a:r>
                      <a:endParaRPr b="1" sz="1200">
                        <a:solidFill>
                          <a:srgbClr val="CC0000"/>
                        </a:solidFill>
                        <a:latin typeface="Mada"/>
                        <a:ea typeface="Mada"/>
                        <a:cs typeface="Mada"/>
                        <a:sym typeface="Mada"/>
                      </a:endParaRPr>
                    </a:p>
                    <a:p>
                      <a:pPr indent="-198600" lvl="0" marL="244800" rtl="0" algn="l">
                        <a:lnSpc>
                          <a:spcPct val="115000"/>
                        </a:lnSpc>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Dilated cardiomyopathy</a:t>
                      </a:r>
                      <a:r>
                        <a:rPr b="1" lang="ar" sz="1200">
                          <a:solidFill>
                            <a:schemeClr val="dk1"/>
                          </a:solidFill>
                          <a:latin typeface="Mada"/>
                          <a:ea typeface="Mada"/>
                          <a:cs typeface="Mada"/>
                          <a:sym typeface="Mada"/>
                        </a:rPr>
                        <a:t>:</a:t>
                      </a:r>
                      <a:r>
                        <a:rPr lang="ar" sz="1200">
                          <a:solidFill>
                            <a:schemeClr val="dk1"/>
                          </a:solidFill>
                          <a:latin typeface="Mada"/>
                          <a:ea typeface="Mada"/>
                          <a:cs typeface="Mada"/>
                          <a:sym typeface="Mada"/>
                        </a:rPr>
                        <a:t> common after age 15 </a:t>
                      </a:r>
                      <a:r>
                        <a:rPr lang="ar" sz="1200">
                          <a:solidFill>
                            <a:srgbClr val="999999"/>
                          </a:solidFill>
                          <a:latin typeface="Mada"/>
                          <a:ea typeface="Mada"/>
                          <a:cs typeface="Mada"/>
                          <a:sym typeface="Mada"/>
                        </a:rPr>
                        <a:t>(usually the cause of death)</a:t>
                      </a:r>
                      <a:endParaRPr sz="1200">
                        <a:solidFill>
                          <a:srgbClr val="999999"/>
                        </a:solidFill>
                        <a:latin typeface="Mada"/>
                        <a:ea typeface="Mada"/>
                        <a:cs typeface="Mada"/>
                        <a:sym typeface="Mada"/>
                      </a:endParaRPr>
                    </a:p>
                    <a:p>
                      <a:pPr indent="0" lvl="0" marL="0" rtl="0" algn="l">
                        <a:lnSpc>
                          <a:spcPct val="115000"/>
                        </a:lnSpc>
                        <a:spcBef>
                          <a:spcPts val="0"/>
                        </a:spcBef>
                        <a:spcAft>
                          <a:spcPts val="0"/>
                        </a:spcAft>
                        <a:buNone/>
                      </a:pPr>
                      <a:r>
                        <a:rPr b="1" lang="ar" sz="1200">
                          <a:solidFill>
                            <a:schemeClr val="dk1"/>
                          </a:solidFill>
                          <a:latin typeface="Mada"/>
                          <a:ea typeface="Mada"/>
                          <a:cs typeface="Mada"/>
                          <a:sym typeface="Mada"/>
                        </a:rPr>
                        <a:t>Becker:</a:t>
                      </a:r>
                      <a:endParaRPr b="1" sz="1200">
                        <a:solidFill>
                          <a:schemeClr val="dk1"/>
                        </a:solidFill>
                        <a:latin typeface="Mada"/>
                        <a:ea typeface="Mada"/>
                        <a:cs typeface="Mada"/>
                        <a:sym typeface="Mada"/>
                      </a:endParaRPr>
                    </a:p>
                    <a:p>
                      <a:pPr indent="-198600" lvl="0" marL="244800" rtl="0" algn="l">
                        <a:spcBef>
                          <a:spcPts val="0"/>
                        </a:spcBef>
                        <a:spcAft>
                          <a:spcPts val="0"/>
                        </a:spcAft>
                        <a:buClr>
                          <a:schemeClr val="dk1"/>
                        </a:buClr>
                        <a:buSzPts val="1200"/>
                        <a:buFont typeface="Mada"/>
                        <a:buChar char="●"/>
                      </a:pPr>
                      <a:r>
                        <a:rPr lang="ar" sz="1200">
                          <a:solidFill>
                            <a:schemeClr val="dk1"/>
                          </a:solidFill>
                          <a:latin typeface="Cabin"/>
                          <a:ea typeface="Cabin"/>
                          <a:cs typeface="Cabin"/>
                          <a:sym typeface="Cabin"/>
                        </a:rPr>
                        <a:t>Older age at onset, Muscle weakness starts from &gt; 7 yrs. Slowly progressive. “Becker is Better.” Loss of ambulation usually in the 4th decade</a:t>
                      </a:r>
                      <a:endParaRPr sz="1200">
                        <a:solidFill>
                          <a:schemeClr val="dk1"/>
                        </a:solidFill>
                        <a:latin typeface="Cabin"/>
                        <a:ea typeface="Cabin"/>
                        <a:cs typeface="Cabin"/>
                        <a:sym typeface="Cabin"/>
                      </a:endParaRPr>
                    </a:p>
                    <a:p>
                      <a:pPr indent="0" lvl="0" marL="0" rtl="0" algn="l">
                        <a:spcBef>
                          <a:spcPts val="0"/>
                        </a:spcBef>
                        <a:spcAft>
                          <a:spcPts val="0"/>
                        </a:spcAft>
                        <a:buNone/>
                      </a:pPr>
                      <a:r>
                        <a:rPr lang="ar" sz="1200">
                          <a:solidFill>
                            <a:schemeClr val="dk1"/>
                          </a:solidFill>
                          <a:latin typeface="Cabin"/>
                          <a:ea typeface="Cabin"/>
                          <a:cs typeface="Cabin"/>
                          <a:sym typeface="Cabin"/>
                        </a:rPr>
                        <a:t>Investigations &amp; Management:</a:t>
                      </a:r>
                      <a:endParaRPr sz="1200">
                        <a:solidFill>
                          <a:schemeClr val="dk1"/>
                        </a:solidFill>
                        <a:latin typeface="Cabin"/>
                        <a:ea typeface="Cabin"/>
                        <a:cs typeface="Cabin"/>
                        <a:sym typeface="Cabin"/>
                      </a:endParaRPr>
                    </a:p>
                    <a:p>
                      <a:pPr indent="-198600" lvl="0" marL="244800" rtl="0" algn="l">
                        <a:spcBef>
                          <a:spcPts val="0"/>
                        </a:spcBef>
                        <a:spcAft>
                          <a:spcPts val="0"/>
                        </a:spcAft>
                        <a:buClr>
                          <a:schemeClr val="dk1"/>
                        </a:buClr>
                        <a:buSzPts val="1200"/>
                        <a:buFont typeface="Mada"/>
                        <a:buChar char="●"/>
                      </a:pPr>
                      <a:r>
                        <a:rPr lang="ar" sz="1200">
                          <a:solidFill>
                            <a:schemeClr val="dk1"/>
                          </a:solidFill>
                          <a:latin typeface="Cabin"/>
                          <a:ea typeface="Cabin"/>
                          <a:cs typeface="Cabin"/>
                          <a:sym typeface="Cabin"/>
                        </a:rPr>
                        <a:t>Muscle biopsy: </a:t>
                      </a:r>
                      <a:r>
                        <a:rPr b="1" lang="ar" sz="1200">
                          <a:solidFill>
                            <a:srgbClr val="CC0000"/>
                          </a:solidFill>
                          <a:latin typeface="Mada"/>
                          <a:ea typeface="Mada"/>
                          <a:cs typeface="Mada"/>
                          <a:sym typeface="Mada"/>
                        </a:rPr>
                        <a:t>absent dystrophin staining </a:t>
                      </a:r>
                      <a:r>
                        <a:rPr lang="ar" sz="1200">
                          <a:solidFill>
                            <a:schemeClr val="dk1"/>
                          </a:solidFill>
                          <a:latin typeface="Mada"/>
                          <a:ea typeface="Mada"/>
                          <a:cs typeface="Mada"/>
                          <a:sym typeface="Mada"/>
                        </a:rPr>
                        <a:t>(DMD). </a:t>
                      </a:r>
                      <a:r>
                        <a:rPr b="1" lang="ar" sz="1200">
                          <a:solidFill>
                            <a:srgbClr val="CC0000"/>
                          </a:solidFill>
                          <a:latin typeface="Cabin"/>
                          <a:ea typeface="Cabin"/>
                          <a:cs typeface="Cabin"/>
                          <a:sym typeface="Cabin"/>
                        </a:rPr>
                        <a:t>Partial loss</a:t>
                      </a:r>
                      <a:r>
                        <a:rPr lang="ar" sz="1200">
                          <a:solidFill>
                            <a:srgbClr val="CC0000"/>
                          </a:solidFill>
                          <a:latin typeface="Cabin"/>
                          <a:ea typeface="Cabin"/>
                          <a:cs typeface="Cabin"/>
                          <a:sym typeface="Cabin"/>
                        </a:rPr>
                        <a:t> of dystrophin staining (BMD)</a:t>
                      </a:r>
                      <a:endParaRPr sz="1200">
                        <a:solidFill>
                          <a:schemeClr val="dk1"/>
                        </a:solidFill>
                        <a:latin typeface="Cabin"/>
                        <a:ea typeface="Cabin"/>
                        <a:cs typeface="Cabin"/>
                        <a:sym typeface="Cabin"/>
                      </a:endParaRPr>
                    </a:p>
                  </a:txBody>
                  <a:tcPr marT="91425" marB="91425" marR="91425" marL="91425"/>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graphicFrame>
        <p:nvGraphicFramePr>
          <p:cNvPr id="813" name="Google Shape;813;p67"/>
          <p:cNvGraphicFramePr/>
          <p:nvPr/>
        </p:nvGraphicFramePr>
        <p:xfrm>
          <a:off x="41950" y="838000"/>
          <a:ext cx="3000000" cy="3000000"/>
        </p:xfrm>
        <a:graphic>
          <a:graphicData uri="http://schemas.openxmlformats.org/drawingml/2006/table">
            <a:tbl>
              <a:tblPr>
                <a:noFill/>
                <a:tableStyleId>{FEAD969A-24B1-4A33-995D-BE99DCA06031}</a:tableStyleId>
              </a:tblPr>
              <a:tblGrid>
                <a:gridCol w="1253150"/>
                <a:gridCol w="6222950"/>
              </a:tblGrid>
              <a:tr h="1819900">
                <a:tc>
                  <a:txBody>
                    <a:bodyPr/>
                    <a:lstStyle/>
                    <a:p>
                      <a:pPr indent="0" lvl="0" marL="0" rtl="0" algn="ctr">
                        <a:spcBef>
                          <a:spcPts val="0"/>
                        </a:spcBef>
                        <a:spcAft>
                          <a:spcPts val="0"/>
                        </a:spcAft>
                        <a:buNone/>
                      </a:pPr>
                      <a:r>
                        <a:rPr b="1" lang="ar" sz="1100">
                          <a:solidFill>
                            <a:srgbClr val="FFFFFF"/>
                          </a:solidFill>
                          <a:latin typeface="Mada"/>
                          <a:ea typeface="Mada"/>
                          <a:cs typeface="Mada"/>
                          <a:sym typeface="Mada"/>
                        </a:rPr>
                        <a:t>Facioscapulohumeral dystrophy</a:t>
                      </a:r>
                      <a:endParaRPr b="1" sz="1100">
                        <a:solidFill>
                          <a:srgbClr val="FFFFFF"/>
                        </a:solidFill>
                        <a:latin typeface="Mada"/>
                        <a:ea typeface="Mada"/>
                        <a:cs typeface="Mada"/>
                        <a:sym typeface="Mada"/>
                      </a:endParaRPr>
                    </a:p>
                  </a:txBody>
                  <a:tcPr marT="91425" marB="91425" marR="91425" marL="91425" anchor="ctr">
                    <a:solidFill>
                      <a:schemeClr val="accent1"/>
                    </a:solidFill>
                  </a:tcPr>
                </a:tc>
                <a:tc>
                  <a:txBody>
                    <a:bodyPr/>
                    <a:lstStyle/>
                    <a:p>
                      <a:pPr indent="-298450" lvl="0" marL="457200" rtl="0" algn="l">
                        <a:lnSpc>
                          <a:spcPct val="100000"/>
                        </a:lnSpc>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Manifestations are </a:t>
                      </a:r>
                      <a:r>
                        <a:rPr b="1" lang="ar" sz="1100">
                          <a:solidFill>
                            <a:srgbClr val="CC0000"/>
                          </a:solidFill>
                          <a:latin typeface="Mada"/>
                          <a:ea typeface="Mada"/>
                          <a:cs typeface="Mada"/>
                          <a:sym typeface="Mada"/>
                        </a:rPr>
                        <a:t>Asymmetrical</a:t>
                      </a:r>
                      <a:endParaRPr b="1" sz="1100">
                        <a:solidFill>
                          <a:srgbClr val="CC0000"/>
                        </a:solidFill>
                        <a:latin typeface="Mada"/>
                        <a:ea typeface="Mada"/>
                        <a:cs typeface="Mada"/>
                        <a:sym typeface="Mada"/>
                      </a:endParaRPr>
                    </a:p>
                    <a:p>
                      <a:pPr indent="-298450" lvl="1" marL="914400" rtl="0" algn="l">
                        <a:lnSpc>
                          <a:spcPct val="100000"/>
                        </a:lnSpc>
                        <a:spcBef>
                          <a:spcPts val="0"/>
                        </a:spcBef>
                        <a:spcAft>
                          <a:spcPts val="0"/>
                        </a:spcAft>
                        <a:buClr>
                          <a:schemeClr val="dk1"/>
                        </a:buClr>
                        <a:buSzPts val="1100"/>
                        <a:buFont typeface="Cabin"/>
                        <a:buChar char="○"/>
                      </a:pPr>
                      <a:r>
                        <a:rPr b="1" lang="ar" sz="1100">
                          <a:solidFill>
                            <a:schemeClr val="dk1"/>
                          </a:solidFill>
                          <a:latin typeface="Mada"/>
                          <a:ea typeface="Mada"/>
                          <a:cs typeface="Mada"/>
                          <a:sym typeface="Mada"/>
                        </a:rPr>
                        <a:t>Face:</a:t>
                      </a:r>
                      <a:r>
                        <a:rPr lang="ar" sz="1100">
                          <a:solidFill>
                            <a:schemeClr val="dk1"/>
                          </a:solidFill>
                          <a:latin typeface="Mada"/>
                          <a:ea typeface="Mada"/>
                          <a:cs typeface="Mada"/>
                          <a:sym typeface="Mada"/>
                        </a:rPr>
                        <a:t> Initial manifestation, 95% you will detect it at the age of 30 with examination</a:t>
                      </a:r>
                      <a:endParaRPr sz="1100">
                        <a:solidFill>
                          <a:schemeClr val="dk1"/>
                        </a:solidFill>
                        <a:latin typeface="Mada"/>
                        <a:ea typeface="Mada"/>
                        <a:cs typeface="Mada"/>
                        <a:sym typeface="Mada"/>
                      </a:endParaRPr>
                    </a:p>
                    <a:p>
                      <a:pPr indent="-298450" lvl="1" marL="914400" rtl="0" algn="l">
                        <a:lnSpc>
                          <a:spcPct val="100000"/>
                        </a:lnSpc>
                        <a:spcBef>
                          <a:spcPts val="0"/>
                        </a:spcBef>
                        <a:spcAft>
                          <a:spcPts val="0"/>
                        </a:spcAft>
                        <a:buClr>
                          <a:schemeClr val="dk1"/>
                        </a:buClr>
                        <a:buSzPts val="1100"/>
                        <a:buFont typeface="Cabin"/>
                        <a:buChar char="○"/>
                      </a:pPr>
                      <a:r>
                        <a:rPr b="1" lang="ar" sz="1100">
                          <a:solidFill>
                            <a:schemeClr val="dk1"/>
                          </a:solidFill>
                          <a:latin typeface="Mada"/>
                          <a:ea typeface="Mada"/>
                          <a:cs typeface="Mada"/>
                          <a:sym typeface="Mada"/>
                        </a:rPr>
                        <a:t>Eyes:</a:t>
                      </a:r>
                      <a:r>
                        <a:rPr lang="ar" sz="1100">
                          <a:solidFill>
                            <a:schemeClr val="dk1"/>
                          </a:solidFill>
                          <a:latin typeface="Mada"/>
                          <a:ea typeface="Mada"/>
                          <a:cs typeface="Mada"/>
                          <a:sym typeface="Mada"/>
                        </a:rPr>
                        <a:t> Often early in disease course</a:t>
                      </a:r>
                      <a:endParaRPr sz="1100">
                        <a:solidFill>
                          <a:schemeClr val="dk1"/>
                        </a:solidFill>
                        <a:latin typeface="Mada"/>
                        <a:ea typeface="Mada"/>
                        <a:cs typeface="Mada"/>
                        <a:sym typeface="Mada"/>
                      </a:endParaRPr>
                    </a:p>
                    <a:p>
                      <a:pPr indent="-298450" lvl="1" marL="914400" rtl="0" algn="l">
                        <a:lnSpc>
                          <a:spcPct val="100000"/>
                        </a:lnSpc>
                        <a:spcBef>
                          <a:spcPts val="0"/>
                        </a:spcBef>
                        <a:spcAft>
                          <a:spcPts val="0"/>
                        </a:spcAft>
                        <a:buClr>
                          <a:schemeClr val="dk1"/>
                        </a:buClr>
                        <a:buSzPts val="1100"/>
                        <a:buFont typeface="Cabin"/>
                        <a:buChar char="○"/>
                      </a:pPr>
                      <a:r>
                        <a:rPr b="1" lang="ar" sz="1100">
                          <a:solidFill>
                            <a:schemeClr val="dk1"/>
                          </a:solidFill>
                          <a:latin typeface="Mada"/>
                          <a:ea typeface="Mada"/>
                          <a:cs typeface="Mada"/>
                          <a:sym typeface="Mada"/>
                        </a:rPr>
                        <a:t>Lid closure:</a:t>
                      </a:r>
                      <a:r>
                        <a:rPr lang="ar" sz="1100">
                          <a:solidFill>
                            <a:schemeClr val="dk1"/>
                          </a:solidFill>
                          <a:latin typeface="Mada"/>
                          <a:ea typeface="Mada"/>
                          <a:cs typeface="Mada"/>
                          <a:sym typeface="Mada"/>
                        </a:rPr>
                        <a:t> Incomplete</a:t>
                      </a:r>
                      <a:endParaRPr sz="1100">
                        <a:solidFill>
                          <a:schemeClr val="dk1"/>
                        </a:solidFill>
                        <a:latin typeface="Mada"/>
                        <a:ea typeface="Mada"/>
                        <a:cs typeface="Mada"/>
                        <a:sym typeface="Mada"/>
                      </a:endParaRPr>
                    </a:p>
                    <a:p>
                      <a:pPr indent="-298450" lvl="1" marL="914400" rtl="0" algn="l">
                        <a:lnSpc>
                          <a:spcPct val="100000"/>
                        </a:lnSpc>
                        <a:spcBef>
                          <a:spcPts val="0"/>
                        </a:spcBef>
                        <a:spcAft>
                          <a:spcPts val="0"/>
                        </a:spcAft>
                        <a:buClr>
                          <a:schemeClr val="dk1"/>
                        </a:buClr>
                        <a:buSzPts val="1100"/>
                        <a:buFont typeface="Cabin"/>
                        <a:buChar char="○"/>
                      </a:pPr>
                      <a:r>
                        <a:rPr b="1" lang="ar" sz="1100">
                          <a:solidFill>
                            <a:schemeClr val="dk1"/>
                          </a:solidFill>
                          <a:latin typeface="Mada"/>
                          <a:ea typeface="Mada"/>
                          <a:cs typeface="Mada"/>
                          <a:sym typeface="Mada"/>
                        </a:rPr>
                        <a:t>Sleeping:</a:t>
                      </a:r>
                      <a:r>
                        <a:rPr lang="ar" sz="1100">
                          <a:solidFill>
                            <a:schemeClr val="dk1"/>
                          </a:solidFill>
                          <a:latin typeface="Mada"/>
                          <a:ea typeface="Mada"/>
                          <a:cs typeface="Mada"/>
                          <a:sym typeface="Mada"/>
                        </a:rPr>
                        <a:t> With eyes open</a:t>
                      </a:r>
                      <a:endParaRPr sz="1100">
                        <a:solidFill>
                          <a:schemeClr val="dk1"/>
                        </a:solidFill>
                        <a:latin typeface="Mada"/>
                        <a:ea typeface="Mada"/>
                        <a:cs typeface="Mada"/>
                        <a:sym typeface="Mada"/>
                      </a:endParaRPr>
                    </a:p>
                    <a:p>
                      <a:pPr indent="-298450" lvl="1" marL="914400" rtl="0" algn="l">
                        <a:lnSpc>
                          <a:spcPct val="100000"/>
                        </a:lnSpc>
                        <a:spcBef>
                          <a:spcPts val="0"/>
                        </a:spcBef>
                        <a:spcAft>
                          <a:spcPts val="0"/>
                        </a:spcAft>
                        <a:buClr>
                          <a:srgbClr val="1C4588"/>
                        </a:buClr>
                        <a:buSzPts val="1100"/>
                        <a:buFont typeface="Mada"/>
                        <a:buChar char="○"/>
                      </a:pPr>
                      <a:r>
                        <a:rPr b="1" lang="ar" sz="1100">
                          <a:solidFill>
                            <a:srgbClr val="1C4588"/>
                          </a:solidFill>
                          <a:latin typeface="Mada"/>
                          <a:ea typeface="Mada"/>
                          <a:cs typeface="Mada"/>
                          <a:sym typeface="Mada"/>
                        </a:rPr>
                        <a:t>Shoulder:</a:t>
                      </a:r>
                      <a:r>
                        <a:rPr lang="ar" sz="1100">
                          <a:solidFill>
                            <a:srgbClr val="1C4588"/>
                          </a:solidFill>
                          <a:latin typeface="Mada"/>
                          <a:ea typeface="Mada"/>
                          <a:cs typeface="Mada"/>
                          <a:sym typeface="Mada"/>
                        </a:rPr>
                        <a:t> Pain in shoulder girdle, scapular winging, </a:t>
                      </a:r>
                      <a:r>
                        <a:rPr lang="ar" sz="1100">
                          <a:solidFill>
                            <a:srgbClr val="6AA84F"/>
                          </a:solidFill>
                          <a:latin typeface="Mada"/>
                          <a:ea typeface="Mada"/>
                          <a:cs typeface="Mada"/>
                          <a:sym typeface="Mada"/>
                        </a:rPr>
                        <a:t>triple humb</a:t>
                      </a:r>
                      <a:endParaRPr sz="1100">
                        <a:solidFill>
                          <a:srgbClr val="6AA84F"/>
                        </a:solidFill>
                        <a:latin typeface="Mada"/>
                        <a:ea typeface="Mada"/>
                        <a:cs typeface="Mada"/>
                        <a:sym typeface="Mada"/>
                      </a:endParaRPr>
                    </a:p>
                    <a:p>
                      <a:pPr indent="-298450" lvl="1" marL="914400" rtl="0" algn="l">
                        <a:lnSpc>
                          <a:spcPct val="100000"/>
                        </a:lnSpc>
                        <a:spcBef>
                          <a:spcPts val="0"/>
                        </a:spcBef>
                        <a:spcAft>
                          <a:spcPts val="0"/>
                        </a:spcAft>
                        <a:buClr>
                          <a:schemeClr val="dk1"/>
                        </a:buClr>
                        <a:buSzPts val="1100"/>
                        <a:buFont typeface="Mada"/>
                        <a:buChar char="○"/>
                      </a:pPr>
                      <a:r>
                        <a:rPr b="1" lang="ar" sz="1100">
                          <a:solidFill>
                            <a:srgbClr val="1C4588"/>
                          </a:solidFill>
                          <a:latin typeface="Mada"/>
                          <a:ea typeface="Mada"/>
                          <a:cs typeface="Mada"/>
                          <a:sym typeface="Mada"/>
                        </a:rPr>
                        <a:t>Ear:</a:t>
                      </a:r>
                      <a:r>
                        <a:rPr lang="ar" sz="1100">
                          <a:solidFill>
                            <a:schemeClr val="dk1"/>
                          </a:solidFill>
                          <a:latin typeface="Mada"/>
                          <a:ea typeface="Mada"/>
                          <a:cs typeface="Mada"/>
                          <a:sym typeface="Mada"/>
                        </a:rPr>
                        <a:t> </a:t>
                      </a:r>
                      <a:r>
                        <a:rPr lang="ar" sz="1100">
                          <a:solidFill>
                            <a:srgbClr val="1C4588"/>
                          </a:solidFill>
                          <a:latin typeface="Mada"/>
                          <a:ea typeface="Mada"/>
                          <a:cs typeface="Mada"/>
                          <a:sym typeface="Mada"/>
                        </a:rPr>
                        <a:t>deafness</a:t>
                      </a:r>
                      <a:endParaRPr sz="1100">
                        <a:solidFill>
                          <a:srgbClr val="1C4588"/>
                        </a:solidFill>
                        <a:latin typeface="Mada"/>
                        <a:ea typeface="Mada"/>
                        <a:cs typeface="Mada"/>
                        <a:sym typeface="Mada"/>
                      </a:endParaRPr>
                    </a:p>
                    <a:p>
                      <a:pPr indent="-298450" lvl="0" marL="457200" rtl="0" algn="l">
                        <a:lnSpc>
                          <a:spcPct val="100000"/>
                        </a:lnSpc>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Screen for: </a:t>
                      </a:r>
                      <a:endParaRPr b="1" sz="1100">
                        <a:solidFill>
                          <a:schemeClr val="dk1"/>
                        </a:solidFill>
                        <a:latin typeface="Mada"/>
                        <a:ea typeface="Mada"/>
                        <a:cs typeface="Mada"/>
                        <a:sym typeface="Mada"/>
                      </a:endParaRPr>
                    </a:p>
                    <a:p>
                      <a:pPr indent="-298450" lvl="1" marL="914400" rtl="0" algn="l">
                        <a:lnSpc>
                          <a:spcPct val="100000"/>
                        </a:lnSpc>
                        <a:spcBef>
                          <a:spcPts val="0"/>
                        </a:spcBef>
                        <a:spcAft>
                          <a:spcPts val="0"/>
                        </a:spcAft>
                        <a:buClr>
                          <a:srgbClr val="CC0000"/>
                        </a:buClr>
                        <a:buSzPts val="1100"/>
                        <a:buFont typeface="Mada"/>
                        <a:buChar char="○"/>
                      </a:pPr>
                      <a:r>
                        <a:rPr b="1" lang="ar" sz="1100">
                          <a:solidFill>
                            <a:srgbClr val="CC0000"/>
                          </a:solidFill>
                          <a:latin typeface="Mada"/>
                          <a:ea typeface="Mada"/>
                          <a:cs typeface="Mada"/>
                          <a:sym typeface="Mada"/>
                        </a:rPr>
                        <a:t>Hearing loss </a:t>
                      </a:r>
                      <a:endParaRPr b="1" sz="1100">
                        <a:solidFill>
                          <a:srgbClr val="CC0000"/>
                        </a:solidFill>
                        <a:latin typeface="Mada"/>
                        <a:ea typeface="Mada"/>
                        <a:cs typeface="Mada"/>
                        <a:sym typeface="Mada"/>
                      </a:endParaRPr>
                    </a:p>
                    <a:p>
                      <a:pPr indent="-298450" lvl="1" marL="914400" rtl="0" algn="l">
                        <a:lnSpc>
                          <a:spcPct val="100000"/>
                        </a:lnSpc>
                        <a:spcBef>
                          <a:spcPts val="0"/>
                        </a:spcBef>
                        <a:spcAft>
                          <a:spcPts val="0"/>
                        </a:spcAft>
                        <a:buClr>
                          <a:srgbClr val="CC0000"/>
                        </a:buClr>
                        <a:buSzPts val="1100"/>
                        <a:buFont typeface="Mada"/>
                        <a:buChar char="○"/>
                      </a:pPr>
                      <a:r>
                        <a:rPr b="1" lang="ar" sz="1100">
                          <a:solidFill>
                            <a:srgbClr val="CC0000"/>
                          </a:solidFill>
                          <a:latin typeface="Mada"/>
                          <a:ea typeface="Mada"/>
                          <a:cs typeface="Mada"/>
                          <a:sym typeface="Mada"/>
                        </a:rPr>
                        <a:t>Retinal vascular disease</a:t>
                      </a:r>
                      <a:endParaRPr b="1" sz="1100">
                        <a:solidFill>
                          <a:srgbClr val="CC0000"/>
                        </a:solidFill>
                        <a:latin typeface="Mada"/>
                        <a:ea typeface="Mada"/>
                        <a:cs typeface="Mada"/>
                        <a:sym typeface="Mada"/>
                      </a:endParaRPr>
                    </a:p>
                    <a:p>
                      <a:pPr indent="-298450" lvl="0" marL="457200" rtl="0" algn="l">
                        <a:lnSpc>
                          <a:spcPct val="100000"/>
                        </a:lnSpc>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No screening</a:t>
                      </a:r>
                      <a:r>
                        <a:rPr lang="ar" sz="1100">
                          <a:solidFill>
                            <a:schemeClr val="dk1"/>
                          </a:solidFill>
                          <a:latin typeface="Mada"/>
                          <a:ea typeface="Mada"/>
                          <a:cs typeface="Mada"/>
                          <a:sym typeface="Mada"/>
                        </a:rPr>
                        <a:t> for cardiac needed unless symptomatic</a:t>
                      </a:r>
                      <a:endParaRPr sz="1100">
                        <a:solidFill>
                          <a:srgbClr val="1C4588"/>
                        </a:solidFill>
                        <a:latin typeface="Mada"/>
                        <a:ea typeface="Mada"/>
                        <a:cs typeface="Mada"/>
                        <a:sym typeface="Mada"/>
                      </a:endParaRPr>
                    </a:p>
                  </a:txBody>
                  <a:tcPr marT="91425" marB="91425" marR="91425" marL="91425"/>
                </a:tc>
              </a:tr>
              <a:tr h="2421975">
                <a:tc>
                  <a:txBody>
                    <a:bodyPr/>
                    <a:lstStyle/>
                    <a:p>
                      <a:pPr indent="0" lvl="0" marL="0" rtl="0" algn="ctr">
                        <a:spcBef>
                          <a:spcPts val="0"/>
                        </a:spcBef>
                        <a:spcAft>
                          <a:spcPts val="0"/>
                        </a:spcAft>
                        <a:buNone/>
                      </a:pPr>
                      <a:r>
                        <a:rPr b="1" lang="ar" sz="1100">
                          <a:solidFill>
                            <a:srgbClr val="FFFFFF"/>
                          </a:solidFill>
                          <a:latin typeface="Mada"/>
                          <a:ea typeface="Mada"/>
                          <a:cs typeface="Mada"/>
                          <a:sym typeface="Mada"/>
                        </a:rPr>
                        <a:t>Emery – dreifuss muscular dystrophy</a:t>
                      </a:r>
                      <a:endParaRPr b="1" sz="1100">
                        <a:solidFill>
                          <a:srgbClr val="FFFFFF"/>
                        </a:solidFill>
                        <a:latin typeface="Mada"/>
                        <a:ea typeface="Mada"/>
                        <a:cs typeface="Mada"/>
                        <a:sym typeface="Mada"/>
                      </a:endParaRPr>
                    </a:p>
                  </a:txBody>
                  <a:tcPr marT="91425" marB="91425" marR="91425" marL="91425" anchor="ctr">
                    <a:solidFill>
                      <a:schemeClr val="accent1"/>
                    </a:solidFill>
                  </a:tcPr>
                </a:tc>
                <a:tc>
                  <a:txBody>
                    <a:bodyPr/>
                    <a:lstStyle/>
                    <a:p>
                      <a:pPr indent="-298450" lvl="0" marL="457200" rtl="0" algn="l">
                        <a:lnSpc>
                          <a:spcPct val="100000"/>
                        </a:lnSpc>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Weakness: </a:t>
                      </a:r>
                      <a:r>
                        <a:rPr b="1" lang="ar" sz="1100">
                          <a:solidFill>
                            <a:srgbClr val="CC0000"/>
                          </a:solidFill>
                          <a:latin typeface="Mada"/>
                          <a:ea typeface="Mada"/>
                          <a:cs typeface="Mada"/>
                          <a:sym typeface="Mada"/>
                        </a:rPr>
                        <a:t>Humeroperoneal</a:t>
                      </a:r>
                      <a:endParaRPr b="1" sz="1100">
                        <a:solidFill>
                          <a:srgbClr val="CC0000"/>
                        </a:solidFill>
                        <a:latin typeface="Mada"/>
                        <a:ea typeface="Mada"/>
                        <a:cs typeface="Mada"/>
                        <a:sym typeface="Mada"/>
                      </a:endParaRPr>
                    </a:p>
                    <a:p>
                      <a:pPr indent="-298450" lvl="1" marL="914400" rtl="0" algn="l">
                        <a:lnSpc>
                          <a:spcPct val="100000"/>
                        </a:lnSpc>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Bilateral, Symmetrical</a:t>
                      </a:r>
                      <a:endParaRPr sz="1100">
                        <a:solidFill>
                          <a:schemeClr val="dk1"/>
                        </a:solidFill>
                        <a:latin typeface="Mada"/>
                        <a:ea typeface="Mada"/>
                        <a:cs typeface="Mada"/>
                        <a:sym typeface="Mada"/>
                      </a:endParaRPr>
                    </a:p>
                    <a:p>
                      <a:pPr indent="-298450" lvl="1" marL="914400" rtl="0" algn="l">
                        <a:lnSpc>
                          <a:spcPct val="100000"/>
                        </a:lnSpc>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Arms: Biceps &amp; triceps; Deltoids spared.</a:t>
                      </a:r>
                      <a:endParaRPr sz="1100">
                        <a:solidFill>
                          <a:schemeClr val="dk1"/>
                        </a:solidFill>
                        <a:latin typeface="Mada"/>
                        <a:ea typeface="Mada"/>
                        <a:cs typeface="Mada"/>
                        <a:sym typeface="Mada"/>
                      </a:endParaRPr>
                    </a:p>
                    <a:p>
                      <a:pPr indent="-298450" lvl="1" marL="914400" rtl="0" algn="l">
                        <a:lnSpc>
                          <a:spcPct val="100000"/>
                        </a:lnSpc>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Scapular winging</a:t>
                      </a:r>
                      <a:endParaRPr sz="1100">
                        <a:solidFill>
                          <a:schemeClr val="dk1"/>
                        </a:solidFill>
                        <a:latin typeface="Mada"/>
                        <a:ea typeface="Mada"/>
                        <a:cs typeface="Mada"/>
                        <a:sym typeface="Mada"/>
                      </a:endParaRPr>
                    </a:p>
                    <a:p>
                      <a:pPr indent="-298450" lvl="1" marL="914400" rtl="0" algn="l">
                        <a:lnSpc>
                          <a:spcPct val="100000"/>
                        </a:lnSpc>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Legs: Late</a:t>
                      </a:r>
                      <a:endParaRPr sz="1100">
                        <a:solidFill>
                          <a:schemeClr val="dk1"/>
                        </a:solidFill>
                        <a:latin typeface="Mada"/>
                        <a:ea typeface="Mada"/>
                        <a:cs typeface="Mada"/>
                        <a:sym typeface="Mada"/>
                      </a:endParaRPr>
                    </a:p>
                    <a:p>
                      <a:pPr indent="-298450" lvl="1" marL="914400" rtl="0" algn="l">
                        <a:lnSpc>
                          <a:spcPct val="100000"/>
                        </a:lnSpc>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Face: Mild weakness or normal</a:t>
                      </a:r>
                      <a:endParaRPr b="1" sz="1100">
                        <a:solidFill>
                          <a:srgbClr val="6AA84F"/>
                        </a:solidFill>
                        <a:latin typeface="Mada"/>
                        <a:ea typeface="Mada"/>
                        <a:cs typeface="Mada"/>
                        <a:sym typeface="Mada"/>
                      </a:endParaRPr>
                    </a:p>
                    <a:p>
                      <a:pPr indent="-298450" lvl="0" marL="457200" rtl="0" algn="l">
                        <a:lnSpc>
                          <a:spcPct val="100000"/>
                        </a:lnSpc>
                        <a:spcBef>
                          <a:spcPts val="0"/>
                        </a:spcBef>
                        <a:spcAft>
                          <a:spcPts val="0"/>
                        </a:spcAft>
                        <a:buClr>
                          <a:srgbClr val="CC0000"/>
                        </a:buClr>
                        <a:buSzPts val="1100"/>
                        <a:buFont typeface="Cabin"/>
                        <a:buChar char="★"/>
                      </a:pPr>
                      <a:r>
                        <a:rPr b="1" lang="ar" sz="1100">
                          <a:solidFill>
                            <a:srgbClr val="CC0000"/>
                          </a:solidFill>
                          <a:latin typeface="Mada"/>
                          <a:ea typeface="Mada"/>
                          <a:cs typeface="Mada"/>
                          <a:sym typeface="Mada"/>
                        </a:rPr>
                        <a:t>Contractures</a:t>
                      </a:r>
                      <a:r>
                        <a:rPr b="1" lang="ar" sz="1100">
                          <a:solidFill>
                            <a:srgbClr val="6AA84F"/>
                          </a:solidFill>
                          <a:latin typeface="Mada"/>
                          <a:ea typeface="Mada"/>
                          <a:cs typeface="Mada"/>
                          <a:sym typeface="Mada"/>
                        </a:rPr>
                        <a:t> </a:t>
                      </a:r>
                      <a:r>
                        <a:rPr b="1" lang="ar" sz="1100">
                          <a:solidFill>
                            <a:srgbClr val="6AA84F"/>
                          </a:solidFill>
                          <a:latin typeface="Mada"/>
                          <a:ea typeface="Mada"/>
                          <a:cs typeface="Mada"/>
                          <a:sym typeface="Mada"/>
                        </a:rPr>
                        <a:t>occurs before</a:t>
                      </a:r>
                      <a:r>
                        <a:rPr b="1" lang="ar" sz="1100">
                          <a:solidFill>
                            <a:schemeClr val="dk1"/>
                          </a:solidFill>
                          <a:latin typeface="Mada"/>
                          <a:ea typeface="Mada"/>
                          <a:cs typeface="Mada"/>
                          <a:sym typeface="Mada"/>
                        </a:rPr>
                        <a:t> weakness</a:t>
                      </a:r>
                      <a:r>
                        <a:rPr b="1" lang="ar" sz="1100">
                          <a:solidFill>
                            <a:schemeClr val="dk1"/>
                          </a:solidFill>
                          <a:latin typeface="Mada"/>
                          <a:ea typeface="Mada"/>
                          <a:cs typeface="Mada"/>
                          <a:sym typeface="Mada"/>
                        </a:rPr>
                        <a:t> and it is often more limiting to function than weakness.</a:t>
                      </a:r>
                      <a:endParaRPr b="1" sz="1100">
                        <a:solidFill>
                          <a:schemeClr val="dk1"/>
                        </a:solidFill>
                        <a:latin typeface="Mada"/>
                        <a:ea typeface="Mada"/>
                        <a:cs typeface="Mada"/>
                        <a:sym typeface="Mada"/>
                      </a:endParaRPr>
                    </a:p>
                    <a:p>
                      <a:pPr indent="-298450" lvl="1" marL="914400" rtl="0" algn="l">
                        <a:lnSpc>
                          <a:spcPct val="100000"/>
                        </a:lnSpc>
                        <a:spcBef>
                          <a:spcPts val="0"/>
                        </a:spcBef>
                        <a:spcAft>
                          <a:spcPts val="0"/>
                        </a:spcAft>
                        <a:buClr>
                          <a:schemeClr val="dk1"/>
                        </a:buClr>
                        <a:buSzPts val="1100"/>
                        <a:buFont typeface="Cabin"/>
                        <a:buChar char="○"/>
                      </a:pPr>
                      <a:r>
                        <a:rPr b="1" lang="ar" sz="1100">
                          <a:solidFill>
                            <a:schemeClr val="dk1"/>
                          </a:solidFill>
                          <a:latin typeface="Mada"/>
                          <a:ea typeface="Mada"/>
                          <a:cs typeface="Mada"/>
                          <a:sym typeface="Mada"/>
                        </a:rPr>
                        <a:t>in elbow, </a:t>
                      </a:r>
                      <a:r>
                        <a:rPr b="1" lang="ar" sz="1100">
                          <a:solidFill>
                            <a:srgbClr val="6AA84F"/>
                          </a:solidFill>
                          <a:latin typeface="Mada"/>
                          <a:ea typeface="Mada"/>
                          <a:cs typeface="Mada"/>
                          <a:sym typeface="Mada"/>
                        </a:rPr>
                        <a:t>achilles tendon</a:t>
                      </a:r>
                      <a:r>
                        <a:rPr b="1" lang="ar" sz="1100">
                          <a:solidFill>
                            <a:schemeClr val="dk1"/>
                          </a:solidFill>
                          <a:latin typeface="Mada"/>
                          <a:ea typeface="Mada"/>
                          <a:cs typeface="Mada"/>
                          <a:sym typeface="Mada"/>
                        </a:rPr>
                        <a:t> </a:t>
                      </a:r>
                      <a:endParaRPr b="1" sz="1100">
                        <a:solidFill>
                          <a:schemeClr val="dk1"/>
                        </a:solidFill>
                        <a:latin typeface="Mada"/>
                        <a:ea typeface="Mada"/>
                        <a:cs typeface="Mada"/>
                        <a:sym typeface="Mada"/>
                      </a:endParaRPr>
                    </a:p>
                    <a:p>
                      <a:pPr indent="-298450" lvl="1" marL="914400" rtl="0" algn="l">
                        <a:lnSpc>
                          <a:spcPct val="100000"/>
                        </a:lnSpc>
                        <a:spcBef>
                          <a:spcPts val="0"/>
                        </a:spcBef>
                        <a:spcAft>
                          <a:spcPts val="0"/>
                        </a:spcAft>
                        <a:buClr>
                          <a:schemeClr val="dk1"/>
                        </a:buClr>
                        <a:buSzPts val="1100"/>
                        <a:buFont typeface="Cabin"/>
                        <a:buChar char="○"/>
                      </a:pPr>
                      <a:r>
                        <a:rPr b="1" lang="ar" sz="1100">
                          <a:solidFill>
                            <a:schemeClr val="dk1"/>
                          </a:solidFill>
                          <a:latin typeface="Mada"/>
                          <a:ea typeface="Mada"/>
                          <a:cs typeface="Mada"/>
                          <a:sym typeface="Mada"/>
                        </a:rPr>
                        <a:t>Spine: </a:t>
                      </a:r>
                      <a:endParaRPr b="1" sz="1100">
                        <a:solidFill>
                          <a:schemeClr val="dk1"/>
                        </a:solidFill>
                        <a:latin typeface="Mada"/>
                        <a:ea typeface="Mada"/>
                        <a:cs typeface="Mada"/>
                        <a:sym typeface="Mada"/>
                      </a:endParaRPr>
                    </a:p>
                    <a:p>
                      <a:pPr indent="-298450" lvl="2" marL="1371600" rtl="0" algn="l">
                        <a:lnSpc>
                          <a:spcPct val="100000"/>
                        </a:lnSpc>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Posterior neck (extension), Lower back: Usually later onset, but may present with rigid spine syndrome.</a:t>
                      </a:r>
                      <a:endParaRPr sz="1100">
                        <a:solidFill>
                          <a:schemeClr val="dk1"/>
                        </a:solidFill>
                        <a:latin typeface="Mada"/>
                        <a:ea typeface="Mada"/>
                        <a:cs typeface="Mada"/>
                        <a:sym typeface="Mada"/>
                      </a:endParaRPr>
                    </a:p>
                    <a:p>
                      <a:pPr indent="-298450" lvl="0" marL="457200" rtl="0" algn="l">
                        <a:lnSpc>
                          <a:spcPct val="100000"/>
                        </a:lnSpc>
                        <a:spcBef>
                          <a:spcPts val="0"/>
                        </a:spcBef>
                        <a:spcAft>
                          <a:spcPts val="0"/>
                        </a:spcAft>
                        <a:buClr>
                          <a:schemeClr val="dk1"/>
                        </a:buClr>
                        <a:buSzPts val="1100"/>
                        <a:buFont typeface="Cabin"/>
                        <a:buChar char="●"/>
                      </a:pPr>
                      <a:r>
                        <a:rPr b="1" lang="ar" sz="1100">
                          <a:solidFill>
                            <a:schemeClr val="dk1"/>
                          </a:solidFill>
                          <a:latin typeface="Mada"/>
                          <a:ea typeface="Mada"/>
                          <a:cs typeface="Mada"/>
                          <a:sym typeface="Mada"/>
                        </a:rPr>
                        <a:t>Testing:</a:t>
                      </a:r>
                      <a:r>
                        <a:rPr lang="ar"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98450" lvl="1" marL="914400" rtl="0" algn="l">
                        <a:lnSpc>
                          <a:spcPct val="100000"/>
                        </a:lnSpc>
                        <a:spcBef>
                          <a:spcPts val="0"/>
                        </a:spcBef>
                        <a:spcAft>
                          <a:spcPts val="0"/>
                        </a:spcAft>
                        <a:buClr>
                          <a:schemeClr val="dk1"/>
                        </a:buClr>
                        <a:buSzPts val="1100"/>
                        <a:buFont typeface="Cabin"/>
                        <a:buChar char="○"/>
                      </a:pPr>
                      <a:r>
                        <a:rPr lang="ar" sz="1100">
                          <a:solidFill>
                            <a:schemeClr val="dk1"/>
                          </a:solidFill>
                          <a:latin typeface="Mada"/>
                          <a:ea typeface="Mada"/>
                          <a:cs typeface="Mada"/>
                          <a:sym typeface="Mada"/>
                        </a:rPr>
                        <a:t>CK, EMG, </a:t>
                      </a:r>
                      <a:r>
                        <a:rPr b="1" lang="ar" sz="1100">
                          <a:solidFill>
                            <a:srgbClr val="CC0000"/>
                          </a:solidFill>
                          <a:latin typeface="Mada"/>
                          <a:ea typeface="Mada"/>
                          <a:cs typeface="Mada"/>
                          <a:sym typeface="Mada"/>
                        </a:rPr>
                        <a:t>Cardiac screening for arrhythmia and cardiomyopathy </a:t>
                      </a:r>
                      <a:r>
                        <a:rPr b="1" lang="ar" sz="1100">
                          <a:solidFill>
                            <a:srgbClr val="6AA84F"/>
                          </a:solidFill>
                          <a:latin typeface="Mada"/>
                          <a:ea typeface="Mada"/>
                          <a:cs typeface="Mada"/>
                          <a:sym typeface="Mada"/>
                        </a:rPr>
                        <a:t>(leads to sudden death)</a:t>
                      </a:r>
                      <a:endParaRPr b="1" sz="1100">
                        <a:solidFill>
                          <a:schemeClr val="dk1"/>
                        </a:solidFill>
                        <a:latin typeface="Mada"/>
                        <a:ea typeface="Mada"/>
                        <a:cs typeface="Mada"/>
                        <a:sym typeface="Mada"/>
                      </a:endParaRPr>
                    </a:p>
                  </a:txBody>
                  <a:tcPr marT="91425" marB="91425" marR="91425" marL="91425"/>
                </a:tc>
              </a:tr>
              <a:tr h="985200">
                <a:tc>
                  <a:txBody>
                    <a:bodyPr/>
                    <a:lstStyle/>
                    <a:p>
                      <a:pPr indent="0" lvl="0" marL="0" rtl="0" algn="ctr">
                        <a:spcBef>
                          <a:spcPts val="0"/>
                        </a:spcBef>
                        <a:spcAft>
                          <a:spcPts val="0"/>
                        </a:spcAft>
                        <a:buNone/>
                      </a:pPr>
                      <a:r>
                        <a:rPr b="1" lang="ar" sz="1100">
                          <a:solidFill>
                            <a:srgbClr val="FFFFFF"/>
                          </a:solidFill>
                          <a:latin typeface="Mada"/>
                          <a:ea typeface="Mada"/>
                          <a:cs typeface="Mada"/>
                          <a:sym typeface="Mada"/>
                        </a:rPr>
                        <a:t>Myotonic Dystrophy </a:t>
                      </a:r>
                      <a:endParaRPr b="1" sz="1100">
                        <a:solidFill>
                          <a:srgbClr val="FFFFFF"/>
                        </a:solidFill>
                        <a:latin typeface="Mada"/>
                        <a:ea typeface="Mada"/>
                        <a:cs typeface="Mada"/>
                        <a:sym typeface="Mada"/>
                      </a:endParaRPr>
                    </a:p>
                  </a:txBody>
                  <a:tcPr marT="91425" marB="91425" marR="91425" marL="91425" anchor="ctr">
                    <a:solidFill>
                      <a:schemeClr val="accent1"/>
                    </a:solidFill>
                  </a:tcPr>
                </a:tc>
                <a:tc>
                  <a:txBody>
                    <a:bodyPr/>
                    <a:lstStyle/>
                    <a:p>
                      <a:pPr indent="-298450" lvl="0" marL="457200" marR="0" rtl="0" algn="l">
                        <a:lnSpc>
                          <a:spcPct val="100000"/>
                        </a:lnSpc>
                        <a:spcBef>
                          <a:spcPts val="0"/>
                        </a:spcBef>
                        <a:spcAft>
                          <a:spcPts val="0"/>
                        </a:spcAft>
                        <a:buClr>
                          <a:schemeClr val="dk1"/>
                        </a:buClr>
                        <a:buSzPts val="1100"/>
                        <a:buFont typeface="Mada"/>
                        <a:buChar char="●"/>
                      </a:pPr>
                      <a:r>
                        <a:rPr lang="ar" sz="1200">
                          <a:solidFill>
                            <a:schemeClr val="dk1"/>
                          </a:solidFill>
                          <a:latin typeface="Mada"/>
                          <a:ea typeface="Mada"/>
                          <a:cs typeface="Mada"/>
                          <a:sym typeface="Mada"/>
                        </a:rPr>
                        <a:t>The </a:t>
                      </a:r>
                      <a:r>
                        <a:rPr b="1" lang="ar" sz="1100">
                          <a:solidFill>
                            <a:schemeClr val="dk1"/>
                          </a:solidFill>
                          <a:latin typeface="Mada"/>
                          <a:ea typeface="Mada"/>
                          <a:cs typeface="Mada"/>
                          <a:sym typeface="Mada"/>
                        </a:rPr>
                        <a:t>most</a:t>
                      </a:r>
                      <a:r>
                        <a:rPr b="1" lang="ar" sz="1200">
                          <a:solidFill>
                            <a:schemeClr val="dk1"/>
                          </a:solidFill>
                          <a:latin typeface="Mada"/>
                          <a:ea typeface="Mada"/>
                          <a:cs typeface="Mada"/>
                          <a:sym typeface="Mada"/>
                        </a:rPr>
                        <a:t> prevalent</a:t>
                      </a:r>
                      <a:r>
                        <a:rPr lang="ar" sz="1200">
                          <a:solidFill>
                            <a:schemeClr val="dk1"/>
                          </a:solidFill>
                          <a:latin typeface="Mada"/>
                          <a:ea typeface="Mada"/>
                          <a:cs typeface="Mada"/>
                          <a:sym typeface="Mada"/>
                        </a:rPr>
                        <a:t> inherited neuromuscular disease in </a:t>
                      </a:r>
                      <a:r>
                        <a:rPr b="1" lang="ar" sz="1200">
                          <a:solidFill>
                            <a:schemeClr val="dk1"/>
                          </a:solidFill>
                          <a:latin typeface="Mada"/>
                          <a:ea typeface="Mada"/>
                          <a:cs typeface="Mada"/>
                          <a:sym typeface="Mada"/>
                        </a:rPr>
                        <a:t>adults </a:t>
                      </a:r>
                      <a:r>
                        <a:rPr lang="ar" sz="1200">
                          <a:solidFill>
                            <a:schemeClr val="dk1"/>
                          </a:solidFill>
                          <a:latin typeface="Mada"/>
                          <a:ea typeface="Mada"/>
                          <a:cs typeface="Mada"/>
                          <a:sym typeface="Mada"/>
                        </a:rPr>
                        <a:t>(</a:t>
                      </a:r>
                      <a:r>
                        <a:rPr b="1" lang="ar" sz="1200">
                          <a:solidFill>
                            <a:srgbClr val="CC0000"/>
                          </a:solidFill>
                          <a:latin typeface="Mada"/>
                          <a:ea typeface="Mada"/>
                          <a:cs typeface="Mada"/>
                          <a:sym typeface="Mada"/>
                        </a:rPr>
                        <a:t>Autosomal dominant</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298450" lvl="0" marL="457200" marR="0" rtl="0" algn="l">
                        <a:lnSpc>
                          <a:spcPct val="100000"/>
                        </a:lnSpc>
                        <a:spcBef>
                          <a:spcPts val="0"/>
                        </a:spcBef>
                        <a:spcAft>
                          <a:spcPts val="0"/>
                        </a:spcAft>
                        <a:buClr>
                          <a:schemeClr val="dk1"/>
                        </a:buClr>
                        <a:buSzPts val="1100"/>
                        <a:buFont typeface="Mada"/>
                        <a:buChar char="●"/>
                      </a:pPr>
                      <a:r>
                        <a:rPr b="1" lang="ar" sz="1200">
                          <a:solidFill>
                            <a:srgbClr val="CC0000"/>
                          </a:solidFill>
                          <a:latin typeface="Mada"/>
                          <a:ea typeface="Mada"/>
                          <a:cs typeface="Mada"/>
                          <a:sym typeface="Mada"/>
                        </a:rPr>
                        <a:t>Tandem repeats at DMPK gene (Anticipation phenomenon)</a:t>
                      </a:r>
                      <a:endParaRPr b="1" sz="1200">
                        <a:solidFill>
                          <a:srgbClr val="CC0000"/>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a:solidFill>
                            <a:schemeClr val="dk1"/>
                          </a:solidFill>
                          <a:latin typeface="Mada"/>
                          <a:ea typeface="Mada"/>
                          <a:cs typeface="Mada"/>
                          <a:sym typeface="Mada"/>
                        </a:rPr>
                        <a:t>difficulty releasing hand grip on a doorknob or handle. </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Frontal balding, Cardiorespiratory weakness</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EMG: </a:t>
                      </a:r>
                      <a:r>
                        <a:rPr lang="ar" sz="1200">
                          <a:solidFill>
                            <a:schemeClr val="dk1"/>
                          </a:solidFill>
                          <a:latin typeface="Mada"/>
                          <a:ea typeface="Mada"/>
                          <a:cs typeface="Mada"/>
                          <a:sym typeface="Mada"/>
                        </a:rPr>
                        <a:t>myopathic plus </a:t>
                      </a:r>
                      <a:r>
                        <a:rPr b="1" lang="ar" sz="1200">
                          <a:solidFill>
                            <a:srgbClr val="CC0000"/>
                          </a:solidFill>
                          <a:latin typeface="Mada"/>
                          <a:ea typeface="Mada"/>
                          <a:cs typeface="Mada"/>
                          <a:sym typeface="Mada"/>
                        </a:rPr>
                        <a:t>myotonic </a:t>
                      </a:r>
                      <a:r>
                        <a:rPr lang="ar" sz="1200">
                          <a:solidFill>
                            <a:schemeClr val="dk1"/>
                          </a:solidFill>
                          <a:latin typeface="Mada"/>
                          <a:ea typeface="Mada"/>
                          <a:cs typeface="Mada"/>
                          <a:sym typeface="Mada"/>
                        </a:rPr>
                        <a:t>discharges. Genetic testing </a:t>
                      </a:r>
                      <a:r>
                        <a:rPr lang="ar" sz="1200">
                          <a:solidFill>
                            <a:srgbClr val="1C4588"/>
                          </a:solidFill>
                          <a:latin typeface="Mada"/>
                          <a:ea typeface="Mada"/>
                          <a:cs typeface="Mada"/>
                          <a:sym typeface="Mada"/>
                        </a:rPr>
                        <a:t>(confirmatory test)</a:t>
                      </a:r>
                      <a:endParaRPr b="1" sz="1200">
                        <a:solidFill>
                          <a:schemeClr val="dk1"/>
                        </a:solidFill>
                        <a:latin typeface="Mada"/>
                        <a:ea typeface="Mada"/>
                        <a:cs typeface="Mada"/>
                        <a:sym typeface="Mada"/>
                      </a:endParaRPr>
                    </a:p>
                  </a:txBody>
                  <a:tcPr marT="91425" marB="91425" marR="91425" marL="91425"/>
                </a:tc>
              </a:tr>
              <a:tr h="821000">
                <a:tc>
                  <a:txBody>
                    <a:bodyPr/>
                    <a:lstStyle/>
                    <a:p>
                      <a:pPr indent="0" lvl="0" marL="0" rtl="0" algn="ctr">
                        <a:spcBef>
                          <a:spcPts val="0"/>
                        </a:spcBef>
                        <a:spcAft>
                          <a:spcPts val="0"/>
                        </a:spcAft>
                        <a:buNone/>
                      </a:pPr>
                      <a:r>
                        <a:rPr b="1" lang="ar" sz="1100">
                          <a:solidFill>
                            <a:srgbClr val="FFFFFF"/>
                          </a:solidFill>
                          <a:latin typeface="Mada"/>
                          <a:ea typeface="Mada"/>
                          <a:cs typeface="Mada"/>
                          <a:sym typeface="Mada"/>
                        </a:rPr>
                        <a:t>Malignant Hyperthermia</a:t>
                      </a:r>
                      <a:endParaRPr b="1" sz="1100">
                        <a:solidFill>
                          <a:srgbClr val="FFFFFF"/>
                        </a:solidFill>
                        <a:latin typeface="Mada"/>
                        <a:ea typeface="Mada"/>
                        <a:cs typeface="Mada"/>
                        <a:sym typeface="Mada"/>
                      </a:endParaRPr>
                    </a:p>
                  </a:txBody>
                  <a:tcPr marT="91425" marB="91425" marR="91425" marL="91425" anchor="ctr">
                    <a:solidFill>
                      <a:schemeClr val="accent1"/>
                    </a:solidFill>
                  </a:tcPr>
                </a:tc>
                <a:tc>
                  <a:txBody>
                    <a:bodyPr/>
                    <a:lstStyle/>
                    <a:p>
                      <a:pPr indent="-234600" lvl="0" marL="3888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Triggered:</a:t>
                      </a:r>
                      <a:r>
                        <a:rPr lang="ar" sz="1200">
                          <a:solidFill>
                            <a:schemeClr val="dk1"/>
                          </a:solidFill>
                          <a:latin typeface="Mada"/>
                          <a:ea typeface="Mada"/>
                          <a:cs typeface="Mada"/>
                          <a:sym typeface="Mada"/>
                        </a:rPr>
                        <a:t> Anesthetics, Depolarizing neuromuscular blocking agents</a:t>
                      </a:r>
                      <a:endParaRPr sz="1200">
                        <a:solidFill>
                          <a:schemeClr val="dk1"/>
                        </a:solidFill>
                        <a:latin typeface="Mada"/>
                        <a:ea typeface="Mada"/>
                        <a:cs typeface="Mada"/>
                        <a:sym typeface="Mada"/>
                      </a:endParaRPr>
                    </a:p>
                    <a:p>
                      <a:pPr indent="-234600" lvl="0" marL="3888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Clinical features: </a:t>
                      </a:r>
                      <a:r>
                        <a:rPr lang="ar" sz="1200">
                          <a:solidFill>
                            <a:schemeClr val="dk1"/>
                          </a:solidFill>
                          <a:latin typeface="Mada"/>
                          <a:ea typeface="Mada"/>
                          <a:cs typeface="Mada"/>
                          <a:sym typeface="Mada"/>
                        </a:rPr>
                        <a:t>Tachypnea, tachycardia, Rigidity, Acidosis ,Hyperkalemia Rhabdomyolysis, High CK, Hyperthermia.</a:t>
                      </a:r>
                      <a:endParaRPr sz="1200">
                        <a:solidFill>
                          <a:schemeClr val="dk1"/>
                        </a:solidFill>
                        <a:latin typeface="Mada"/>
                        <a:ea typeface="Mada"/>
                        <a:cs typeface="Mada"/>
                        <a:sym typeface="Mada"/>
                      </a:endParaRPr>
                    </a:p>
                    <a:p>
                      <a:pPr indent="-234600" lvl="0" marL="3888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Treatment: </a:t>
                      </a:r>
                      <a:r>
                        <a:rPr lang="ar" sz="1200">
                          <a:solidFill>
                            <a:schemeClr val="dk1"/>
                          </a:solidFill>
                          <a:latin typeface="Mada"/>
                          <a:ea typeface="Mada"/>
                          <a:cs typeface="Mada"/>
                          <a:sym typeface="Mada"/>
                        </a:rPr>
                        <a:t>Remove anesthetic agent, Dantrolene sodium</a:t>
                      </a:r>
                      <a:endParaRPr sz="1200">
                        <a:solidFill>
                          <a:schemeClr val="dk1"/>
                        </a:solidFill>
                        <a:latin typeface="Mada"/>
                        <a:ea typeface="Mada"/>
                        <a:cs typeface="Mada"/>
                        <a:sym typeface="Mada"/>
                      </a:endParaRPr>
                    </a:p>
                  </a:txBody>
                  <a:tcPr marT="91425" marB="91425" marR="91425" marL="91425"/>
                </a:tc>
              </a:tr>
              <a:tr h="2093550">
                <a:tc>
                  <a:txBody>
                    <a:bodyPr/>
                    <a:lstStyle/>
                    <a:p>
                      <a:pPr indent="0" lvl="0" marL="0" rtl="0" algn="ctr">
                        <a:spcBef>
                          <a:spcPts val="0"/>
                        </a:spcBef>
                        <a:spcAft>
                          <a:spcPts val="0"/>
                        </a:spcAft>
                        <a:buNone/>
                      </a:pPr>
                      <a:r>
                        <a:rPr b="1" lang="ar" sz="1100">
                          <a:solidFill>
                            <a:srgbClr val="FFFFFF"/>
                          </a:solidFill>
                          <a:latin typeface="Mada"/>
                          <a:ea typeface="Mada"/>
                          <a:cs typeface="Mada"/>
                          <a:sym typeface="Mada"/>
                        </a:rPr>
                        <a:t>Rhabdomyolysis</a:t>
                      </a:r>
                      <a:endParaRPr b="1" sz="1100">
                        <a:solidFill>
                          <a:srgbClr val="FFFFFF"/>
                        </a:solidFill>
                        <a:latin typeface="Mada"/>
                        <a:ea typeface="Mada"/>
                        <a:cs typeface="Mada"/>
                        <a:sym typeface="Mada"/>
                      </a:endParaRPr>
                    </a:p>
                  </a:txBody>
                  <a:tcPr marT="91425" marB="91425" marR="91425" marL="91425" anchor="ctr">
                    <a:solidFill>
                      <a:schemeClr val="accent1"/>
                    </a:solidFill>
                  </a:tcPr>
                </a:tc>
                <a:tc>
                  <a:txBody>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Acute Syndrome of </a:t>
                      </a:r>
                      <a:r>
                        <a:rPr b="1" lang="ar" sz="1200">
                          <a:solidFill>
                            <a:schemeClr val="dk1"/>
                          </a:solidFill>
                          <a:latin typeface="Mada"/>
                          <a:ea typeface="Mada"/>
                          <a:cs typeface="Mada"/>
                          <a:sym typeface="Mada"/>
                        </a:rPr>
                        <a:t>muscle necrosis</a:t>
                      </a:r>
                      <a:r>
                        <a:rPr lang="ar" sz="1200">
                          <a:solidFill>
                            <a:schemeClr val="dk1"/>
                          </a:solidFill>
                          <a:latin typeface="Mada"/>
                          <a:ea typeface="Mada"/>
                          <a:cs typeface="Mada"/>
                          <a:sym typeface="Mada"/>
                        </a:rPr>
                        <a:t> due to extensive </a:t>
                      </a:r>
                      <a:r>
                        <a:rPr b="1" lang="ar" sz="1200">
                          <a:solidFill>
                            <a:schemeClr val="dk1"/>
                          </a:solidFill>
                          <a:latin typeface="Mada"/>
                          <a:ea typeface="Mada"/>
                          <a:cs typeface="Mada"/>
                          <a:sym typeface="Mada"/>
                        </a:rPr>
                        <a:t>injury </a:t>
                      </a:r>
                      <a:r>
                        <a:rPr lang="ar" sz="1200">
                          <a:solidFill>
                            <a:schemeClr val="dk1"/>
                          </a:solidFill>
                          <a:latin typeface="Mada"/>
                          <a:ea typeface="Mada"/>
                          <a:cs typeface="Mada"/>
                          <a:sym typeface="Mada"/>
                        </a:rPr>
                        <a:t>of skeletal muscle with </a:t>
                      </a:r>
                      <a:r>
                        <a:rPr b="1" lang="ar" sz="1200">
                          <a:solidFill>
                            <a:schemeClr val="dk1"/>
                          </a:solidFill>
                          <a:latin typeface="Mada"/>
                          <a:ea typeface="Mada"/>
                          <a:cs typeface="Mada"/>
                          <a:sym typeface="Mada"/>
                        </a:rPr>
                        <a:t>release of intracellular</a:t>
                      </a:r>
                      <a:r>
                        <a:rPr lang="ar" sz="1200">
                          <a:solidFill>
                            <a:schemeClr val="dk1"/>
                          </a:solidFill>
                          <a:latin typeface="Mada"/>
                          <a:ea typeface="Mada"/>
                          <a:cs typeface="Mada"/>
                          <a:sym typeface="Mada"/>
                        </a:rPr>
                        <a:t> muscle materials into the </a:t>
                      </a:r>
                      <a:r>
                        <a:rPr b="1" lang="ar" sz="1200">
                          <a:solidFill>
                            <a:schemeClr val="dk1"/>
                          </a:solidFill>
                          <a:latin typeface="Mada"/>
                          <a:ea typeface="Mada"/>
                          <a:cs typeface="Mada"/>
                          <a:sym typeface="Mada"/>
                        </a:rPr>
                        <a:t>circulation</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rgbClr val="6AA84F"/>
                          </a:solidFill>
                          <a:latin typeface="Mada"/>
                          <a:ea typeface="Mada"/>
                          <a:cs typeface="Mada"/>
                          <a:sym typeface="Mada"/>
                        </a:rPr>
                        <a:t>What is the commonest muscle disorder that causes myoglobinuria? Metabolic myopathies</a:t>
                      </a:r>
                      <a:endParaRPr b="1" sz="1200">
                        <a:solidFill>
                          <a:srgbClr val="6AA84F"/>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b="1" lang="ar" sz="1200">
                          <a:latin typeface="Mada"/>
                          <a:ea typeface="Mada"/>
                          <a:cs typeface="Mada"/>
                          <a:sym typeface="Mada"/>
                        </a:rPr>
                        <a:t>Clinical features:</a:t>
                      </a:r>
                      <a:endParaRPr b="1" sz="1200">
                        <a:latin typeface="Mada"/>
                        <a:ea typeface="Mada"/>
                        <a:cs typeface="Mada"/>
                        <a:sym typeface="Mada"/>
                      </a:endParaRPr>
                    </a:p>
                    <a:p>
                      <a:pPr indent="-304800" lvl="1" marL="914400" rtl="0" algn="l">
                        <a:lnSpc>
                          <a:spcPct val="115000"/>
                        </a:lnSpc>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Cola or tea color “dark” urine (Myoglobinuria)</a:t>
                      </a:r>
                      <a:endParaRPr b="1" sz="1200">
                        <a:solidFill>
                          <a:srgbClr val="CC0000"/>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Elevated blood and urine </a:t>
                      </a:r>
                      <a:r>
                        <a:rPr b="1" lang="ar" sz="1200">
                          <a:solidFill>
                            <a:srgbClr val="CC0000"/>
                          </a:solidFill>
                          <a:latin typeface="Mada"/>
                          <a:ea typeface="Mada"/>
                          <a:cs typeface="Mada"/>
                          <a:sym typeface="Mada"/>
                        </a:rPr>
                        <a:t>myoglobin</a:t>
                      </a:r>
                      <a:endParaRPr b="1" sz="1200">
                        <a:solidFill>
                          <a:srgbClr val="CC0000"/>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Fever, </a:t>
                      </a:r>
                      <a:r>
                        <a:rPr b="1" lang="ar" sz="1200">
                          <a:solidFill>
                            <a:schemeClr val="dk1"/>
                          </a:solidFill>
                          <a:latin typeface="Mada"/>
                          <a:ea typeface="Mada"/>
                          <a:cs typeface="Mada"/>
                          <a:sym typeface="Mada"/>
                        </a:rPr>
                        <a:t>leukocytosis</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Markedly </a:t>
                      </a:r>
                      <a:r>
                        <a:rPr b="1" lang="ar" sz="1200">
                          <a:solidFill>
                            <a:srgbClr val="CC0000"/>
                          </a:solidFill>
                          <a:latin typeface="Mada"/>
                          <a:ea typeface="Mada"/>
                          <a:cs typeface="Mada"/>
                          <a:sym typeface="Mada"/>
                        </a:rPr>
                        <a:t>elevated CK</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Complications:</a:t>
                      </a:r>
                      <a:r>
                        <a:rPr lang="ar" sz="1200">
                          <a:solidFill>
                            <a:schemeClr val="dk1"/>
                          </a:solidFill>
                          <a:latin typeface="Mada"/>
                          <a:ea typeface="Mada"/>
                          <a:cs typeface="Mada"/>
                          <a:sym typeface="Mada"/>
                        </a:rPr>
                        <a:t> </a:t>
                      </a:r>
                      <a:r>
                        <a:rPr b="1" lang="ar" sz="1200">
                          <a:solidFill>
                            <a:srgbClr val="CC0000"/>
                          </a:solidFill>
                          <a:latin typeface="Mada"/>
                          <a:ea typeface="Mada"/>
                          <a:cs typeface="Mada"/>
                          <a:sym typeface="Mada"/>
                        </a:rPr>
                        <a:t>↑ K+</a:t>
                      </a: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 arrhythmia → death </a:t>
                      </a:r>
                      <a:endParaRPr b="1"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Management: </a:t>
                      </a:r>
                      <a:r>
                        <a:rPr b="1" lang="ar" sz="1200">
                          <a:solidFill>
                            <a:srgbClr val="CC0000"/>
                          </a:solidFill>
                          <a:latin typeface="Mada"/>
                          <a:ea typeface="Mada"/>
                          <a:cs typeface="Mada"/>
                          <a:sym typeface="Mada"/>
                        </a:rPr>
                        <a:t>IV hydration</a:t>
                      </a:r>
                      <a:r>
                        <a:rPr lang="ar" sz="1200">
                          <a:solidFill>
                            <a:schemeClr val="dk1"/>
                          </a:solidFill>
                          <a:latin typeface="Mada"/>
                          <a:ea typeface="Mada"/>
                          <a:cs typeface="Mada"/>
                          <a:sym typeface="Mada"/>
                        </a:rPr>
                        <a:t> to </a:t>
                      </a:r>
                      <a:r>
                        <a:rPr b="1" lang="ar" sz="1200">
                          <a:solidFill>
                            <a:schemeClr val="dk1"/>
                          </a:solidFill>
                          <a:latin typeface="Mada"/>
                          <a:ea typeface="Mada"/>
                          <a:cs typeface="Mada"/>
                          <a:sym typeface="Mada"/>
                        </a:rPr>
                        <a:t>avoid </a:t>
                      </a:r>
                      <a:r>
                        <a:rPr lang="ar" sz="1200">
                          <a:solidFill>
                            <a:schemeClr val="dk1"/>
                          </a:solidFill>
                          <a:latin typeface="Mada"/>
                          <a:ea typeface="Mada"/>
                          <a:cs typeface="Mada"/>
                          <a:sym typeface="Mada"/>
                        </a:rPr>
                        <a:t>acute tubular necrosis (</a:t>
                      </a:r>
                      <a:r>
                        <a:rPr b="1" lang="ar" sz="1200">
                          <a:solidFill>
                            <a:srgbClr val="CC0000"/>
                          </a:solidFill>
                          <a:latin typeface="Mada"/>
                          <a:ea typeface="Mada"/>
                          <a:cs typeface="Mada"/>
                          <a:sym typeface="Mada"/>
                        </a:rPr>
                        <a:t>ATN</a:t>
                      </a:r>
                      <a:r>
                        <a:rPr lang="ar" sz="1200">
                          <a:solidFill>
                            <a:schemeClr val="dk1"/>
                          </a:solidFill>
                          <a:latin typeface="Mada"/>
                          <a:ea typeface="Mada"/>
                          <a:cs typeface="Mada"/>
                          <a:sym typeface="Mada"/>
                        </a:rPr>
                        <a:t>) and </a:t>
                      </a:r>
                      <a:r>
                        <a:rPr b="1" lang="ar" sz="1200">
                          <a:solidFill>
                            <a:srgbClr val="CC0000"/>
                          </a:solidFill>
                          <a:latin typeface="Mada"/>
                          <a:ea typeface="Mada"/>
                          <a:cs typeface="Mada"/>
                          <a:sym typeface="Mada"/>
                        </a:rPr>
                        <a:t>renal failure </a:t>
                      </a:r>
                      <a:r>
                        <a:rPr lang="ar" sz="1200">
                          <a:solidFill>
                            <a:schemeClr val="dk1"/>
                          </a:solidFill>
                          <a:latin typeface="Mada"/>
                          <a:ea typeface="Mada"/>
                          <a:cs typeface="Mada"/>
                          <a:sym typeface="Mada"/>
                        </a:rPr>
                        <a:t>!!!</a:t>
                      </a:r>
                      <a:endParaRPr b="1" sz="1200">
                        <a:solidFill>
                          <a:schemeClr val="dk1"/>
                        </a:solidFill>
                        <a:latin typeface="Mada"/>
                        <a:ea typeface="Mada"/>
                        <a:cs typeface="Mada"/>
                        <a:sym typeface="Mada"/>
                      </a:endParaRPr>
                    </a:p>
                  </a:txBody>
                  <a:tcPr marT="91425" marB="91425" marR="91425" marL="91425"/>
                </a:tc>
              </a:tr>
            </a:tbl>
          </a:graphicData>
        </a:graphic>
      </p:graphicFrame>
      <p:sp>
        <p:nvSpPr>
          <p:cNvPr id="814" name="Google Shape;814;p67">
            <a:hlinkClick action="ppaction://hlinksldjump" r:id="rId3"/>
          </p:cNvPr>
          <p:cNvSpPr txBox="1"/>
          <p:nvPr/>
        </p:nvSpPr>
        <p:spPr>
          <a:xfrm>
            <a:off x="2280100" y="10065075"/>
            <a:ext cx="34911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700" u="sng">
                <a:solidFill>
                  <a:srgbClr val="FFFFFF"/>
                </a:solidFill>
                <a:highlight>
                  <a:schemeClr val="accent1"/>
                </a:highlight>
                <a:latin typeface="Mada"/>
                <a:ea typeface="Mada"/>
                <a:cs typeface="Mada"/>
                <a:sym typeface="Mada"/>
                <a:hlinkClick action="ppaction://hlinksldjump" r:id="rId4">
                  <a:extLst>
                    <a:ext uri="{A12FA001-AC4F-418D-AE19-62706E023703}">
                      <ahyp:hlinkClr val="tx"/>
                    </a:ext>
                  </a:extLst>
                </a:hlinkClick>
              </a:rPr>
              <a:t>click here for patterns summary</a:t>
            </a:r>
            <a:endParaRPr b="1" sz="1700" u="sng">
              <a:solidFill>
                <a:srgbClr val="FFFFFF"/>
              </a:solidFill>
              <a:highlight>
                <a:schemeClr val="accent1"/>
              </a:highlight>
              <a:latin typeface="Mada"/>
              <a:ea typeface="Mada"/>
              <a:cs typeface="Mada"/>
              <a:sym typeface="Mad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68"/>
          <p:cNvSpPr/>
          <p:nvPr/>
        </p:nvSpPr>
        <p:spPr>
          <a:xfrm>
            <a:off x="1034725" y="10307950"/>
            <a:ext cx="5760900" cy="3792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lang="ar" sz="1200">
                <a:solidFill>
                  <a:srgbClr val="FFFFFF"/>
                </a:solidFill>
                <a:latin typeface="Cabin"/>
                <a:ea typeface="Cabin"/>
                <a:cs typeface="Cabin"/>
                <a:sym typeface="Cabin"/>
              </a:rPr>
              <a:t>Answers: Q1:B | Q2:A | Q3:D | Q4:C | Q5:A</a:t>
            </a:r>
            <a:r>
              <a:rPr lang="ar" sz="1200">
                <a:solidFill>
                  <a:schemeClr val="lt1"/>
                </a:solidFill>
                <a:latin typeface="Cabin"/>
                <a:ea typeface="Cabin"/>
                <a:cs typeface="Cabin"/>
                <a:sym typeface="Cabin"/>
              </a:rPr>
              <a:t> </a:t>
            </a:r>
            <a:endParaRPr sz="1200">
              <a:solidFill>
                <a:srgbClr val="FFFFFF"/>
              </a:solidFill>
              <a:latin typeface="Cabin"/>
              <a:ea typeface="Cabin"/>
              <a:cs typeface="Cabin"/>
              <a:sym typeface="Cabin"/>
            </a:endParaRPr>
          </a:p>
        </p:txBody>
      </p:sp>
      <p:grpSp>
        <p:nvGrpSpPr>
          <p:cNvPr id="820" name="Google Shape;820;p68"/>
          <p:cNvGrpSpPr/>
          <p:nvPr/>
        </p:nvGrpSpPr>
        <p:grpSpPr>
          <a:xfrm>
            <a:off x="5686775" y="10392850"/>
            <a:ext cx="1411200" cy="209400"/>
            <a:chOff x="5686775" y="10392850"/>
            <a:chExt cx="1411200" cy="209400"/>
          </a:xfrm>
        </p:grpSpPr>
        <p:sp>
          <p:nvSpPr>
            <p:cNvPr id="821" name="Google Shape;821;p68">
              <a:hlinkClick r:id="rId3"/>
            </p:cNvPr>
            <p:cNvSpPr/>
            <p:nvPr/>
          </p:nvSpPr>
          <p:spPr>
            <a:xfrm>
              <a:off x="5686775" y="10392850"/>
              <a:ext cx="1411200" cy="209400"/>
            </a:xfrm>
            <a:prstGeom prst="roundRect">
              <a:avLst>
                <a:gd fmla="val 16667" name="adj"/>
              </a:avLst>
            </a:prstGeom>
            <a:noFill/>
            <a:ln cap="flat" cmpd="sng" w="9525">
              <a:solidFill>
                <a:srgbClr val="D9D9D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700" u="sng">
                  <a:solidFill>
                    <a:srgbClr val="FFFFFF"/>
                  </a:solidFill>
                  <a:latin typeface="Mada"/>
                  <a:ea typeface="Mada"/>
                  <a:cs typeface="Mada"/>
                  <a:sym typeface="Mada"/>
                  <a:hlinkClick r:id="rId4">
                    <a:extLst>
                      <a:ext uri="{A12FA001-AC4F-418D-AE19-62706E023703}">
                        <ahyp:hlinkClr val="tx"/>
                      </a:ext>
                    </a:extLst>
                  </a:hlinkClick>
                </a:rPr>
                <a:t>     Answers Explanation File! </a:t>
              </a:r>
              <a:endParaRPr b="1" sz="700" u="sng">
                <a:solidFill>
                  <a:srgbClr val="FFFFFF"/>
                </a:solidFill>
                <a:latin typeface="Mada"/>
                <a:ea typeface="Mada"/>
                <a:cs typeface="Mada"/>
                <a:sym typeface="Mada"/>
              </a:endParaRPr>
            </a:p>
          </p:txBody>
        </p:sp>
        <p:sp>
          <p:nvSpPr>
            <p:cNvPr id="822" name="Google Shape;822;p68"/>
            <p:cNvSpPr/>
            <p:nvPr/>
          </p:nvSpPr>
          <p:spPr>
            <a:xfrm>
              <a:off x="5726854" y="10413780"/>
              <a:ext cx="164700" cy="167400"/>
            </a:xfrm>
            <a:prstGeom prst="ellipse">
              <a:avLst/>
            </a:prstGeom>
            <a:solidFill>
              <a:srgbClr val="CFE2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23" name="Google Shape;823;p68"/>
            <p:cNvPicPr preferRelativeResize="0"/>
            <p:nvPr/>
          </p:nvPicPr>
          <p:blipFill>
            <a:blip r:embed="rId5">
              <a:alphaModFix/>
            </a:blip>
            <a:stretch>
              <a:fillRect/>
            </a:stretch>
          </p:blipFill>
          <p:spPr>
            <a:xfrm>
              <a:off x="5755003" y="10430983"/>
              <a:ext cx="108516" cy="133125"/>
            </a:xfrm>
            <a:prstGeom prst="rect">
              <a:avLst/>
            </a:prstGeom>
            <a:noFill/>
            <a:ln>
              <a:noFill/>
            </a:ln>
          </p:spPr>
        </p:pic>
      </p:grpSp>
      <p:sp>
        <p:nvSpPr>
          <p:cNvPr id="824" name="Google Shape;824;p68"/>
          <p:cNvSpPr/>
          <p:nvPr/>
        </p:nvSpPr>
        <p:spPr>
          <a:xfrm>
            <a:off x="138722" y="818449"/>
            <a:ext cx="7281000" cy="9207300"/>
          </a:xfrm>
          <a:prstGeom prst="rect">
            <a:avLst/>
          </a:prstGeom>
          <a:noFill/>
          <a:ln>
            <a:noFill/>
          </a:ln>
        </p:spPr>
        <p:txBody>
          <a:bodyPr anchorCtr="0" anchor="ctr" bIns="91175" lIns="91175" spcFirstLastPara="1" rIns="91175" wrap="square" tIns="91175">
            <a:noAutofit/>
          </a:bodyPr>
          <a:lstStyle/>
          <a:p>
            <a:pPr indent="0" lvl="0" marL="0" rtl="0" algn="just">
              <a:spcBef>
                <a:spcPts val="0"/>
              </a:spcBef>
              <a:spcAft>
                <a:spcPts val="0"/>
              </a:spcAft>
              <a:buNone/>
            </a:pPr>
            <a:r>
              <a:rPr b="1" lang="ar" sz="1000">
                <a:solidFill>
                  <a:schemeClr val="accent2"/>
                </a:solidFill>
                <a:latin typeface="Mada"/>
                <a:ea typeface="Mada"/>
                <a:cs typeface="Mada"/>
                <a:sym typeface="Mada"/>
              </a:rPr>
              <a:t>Q1: </a:t>
            </a:r>
            <a:r>
              <a:rPr b="1" lang="ar" sz="1000">
                <a:solidFill>
                  <a:schemeClr val="accent2"/>
                </a:solidFill>
                <a:latin typeface="Mada"/>
                <a:ea typeface="Mada"/>
                <a:cs typeface="Mada"/>
                <a:sym typeface="Mada"/>
              </a:rPr>
              <a:t>A 60-year-old woman presents to her GP with a two-month history of lethargy and weakness. She mentions that she is finding it increasingly difficult to climb the stairs and do the housework. On examination, there is wasting and weakness of the proximal muscles in the upper and lower limbs. What is the most likely diagnosis?</a:t>
            </a:r>
            <a:endParaRPr b="1" sz="1000">
              <a:solidFill>
                <a:schemeClr val="accent2"/>
              </a:solidFill>
              <a:latin typeface="Mada"/>
              <a:ea typeface="Mada"/>
              <a:cs typeface="Mada"/>
              <a:sym typeface="Mada"/>
            </a:endParaRPr>
          </a:p>
          <a:p>
            <a:pPr indent="0" lvl="0" marL="0" rtl="0" algn="l">
              <a:spcBef>
                <a:spcPts val="0"/>
              </a:spcBef>
              <a:spcAft>
                <a:spcPts val="0"/>
              </a:spcAft>
              <a:buNone/>
            </a:pPr>
            <a:r>
              <a:rPr lang="ar" sz="800">
                <a:latin typeface="Mada"/>
                <a:ea typeface="Mada"/>
                <a:cs typeface="Mada"/>
                <a:sym typeface="Mada"/>
              </a:rPr>
              <a:t>A- </a:t>
            </a:r>
            <a:r>
              <a:rPr lang="ar" sz="800">
                <a:latin typeface="Mada"/>
                <a:ea typeface="Mada"/>
                <a:cs typeface="Mada"/>
                <a:sym typeface="Mada"/>
              </a:rPr>
              <a:t>Dermatomyositis</a:t>
            </a:r>
            <a:endParaRPr sz="800">
              <a:latin typeface="Mada"/>
              <a:ea typeface="Mada"/>
              <a:cs typeface="Mada"/>
              <a:sym typeface="Mada"/>
            </a:endParaRPr>
          </a:p>
          <a:p>
            <a:pPr indent="0" lvl="0" marL="0" rtl="0" algn="l">
              <a:spcBef>
                <a:spcPts val="0"/>
              </a:spcBef>
              <a:spcAft>
                <a:spcPts val="0"/>
              </a:spcAft>
              <a:buNone/>
            </a:pPr>
            <a:r>
              <a:rPr lang="ar" sz="800">
                <a:latin typeface="Mada"/>
                <a:ea typeface="Mada"/>
                <a:cs typeface="Mada"/>
                <a:sym typeface="Mada"/>
              </a:rPr>
              <a:t>B- </a:t>
            </a:r>
            <a:r>
              <a:rPr lang="ar" sz="800">
                <a:latin typeface="Mada"/>
                <a:ea typeface="Mada"/>
                <a:cs typeface="Mada"/>
                <a:sym typeface="Mada"/>
              </a:rPr>
              <a:t>Polymyositis</a:t>
            </a:r>
            <a:endParaRPr sz="800">
              <a:latin typeface="Mada"/>
              <a:ea typeface="Mada"/>
              <a:cs typeface="Mada"/>
              <a:sym typeface="Mada"/>
            </a:endParaRPr>
          </a:p>
          <a:p>
            <a:pPr indent="0" lvl="0" marL="0" rtl="0" algn="l">
              <a:spcBef>
                <a:spcPts val="0"/>
              </a:spcBef>
              <a:spcAft>
                <a:spcPts val="0"/>
              </a:spcAft>
              <a:buNone/>
            </a:pPr>
            <a:r>
              <a:rPr lang="ar" sz="800">
                <a:latin typeface="Mada"/>
                <a:ea typeface="Mada"/>
                <a:cs typeface="Mada"/>
                <a:sym typeface="Mada"/>
              </a:rPr>
              <a:t>C- </a:t>
            </a:r>
            <a:r>
              <a:rPr lang="ar" sz="800">
                <a:latin typeface="Mada"/>
                <a:ea typeface="Mada"/>
                <a:cs typeface="Mada"/>
                <a:sym typeface="Mada"/>
              </a:rPr>
              <a:t>Polymyalgia rheumatica</a:t>
            </a:r>
            <a:endParaRPr sz="800">
              <a:latin typeface="Mada"/>
              <a:ea typeface="Mada"/>
              <a:cs typeface="Mada"/>
              <a:sym typeface="Mada"/>
            </a:endParaRPr>
          </a:p>
          <a:p>
            <a:pPr indent="0" lvl="0" marL="0" rtl="0" algn="l">
              <a:spcBef>
                <a:spcPts val="0"/>
              </a:spcBef>
              <a:spcAft>
                <a:spcPts val="0"/>
              </a:spcAft>
              <a:buNone/>
            </a:pPr>
            <a:r>
              <a:rPr lang="ar" sz="800">
                <a:latin typeface="Mada"/>
                <a:ea typeface="Mada"/>
                <a:cs typeface="Mada"/>
                <a:sym typeface="Mada"/>
              </a:rPr>
              <a:t>D- </a:t>
            </a:r>
            <a:r>
              <a:rPr lang="ar" sz="800">
                <a:latin typeface="Mada"/>
                <a:ea typeface="Mada"/>
                <a:cs typeface="Mada"/>
                <a:sym typeface="Mada"/>
              </a:rPr>
              <a:t>Kawasaki’s disease</a:t>
            </a:r>
            <a:endParaRPr sz="800">
              <a:latin typeface="Mada"/>
              <a:ea typeface="Mada"/>
              <a:cs typeface="Mada"/>
              <a:sym typeface="Mada"/>
            </a:endParaRPr>
          </a:p>
          <a:p>
            <a:pPr indent="0" lvl="0" marL="0" rtl="0" algn="l">
              <a:spcBef>
                <a:spcPts val="0"/>
              </a:spcBef>
              <a:spcAft>
                <a:spcPts val="0"/>
              </a:spcAft>
              <a:buNone/>
            </a:pPr>
            <a:r>
              <a:t/>
            </a:r>
            <a:endParaRPr sz="800">
              <a:solidFill>
                <a:srgbClr val="674EA7"/>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000">
                <a:solidFill>
                  <a:schemeClr val="accent2"/>
                </a:solidFill>
                <a:latin typeface="Mada"/>
                <a:ea typeface="Mada"/>
                <a:cs typeface="Mada"/>
                <a:sym typeface="Mada"/>
              </a:rPr>
              <a:t>Q2: </a:t>
            </a:r>
            <a:r>
              <a:rPr b="1" lang="ar" sz="1000">
                <a:solidFill>
                  <a:schemeClr val="accent2"/>
                </a:solidFill>
                <a:latin typeface="Mada"/>
                <a:ea typeface="Mada"/>
                <a:cs typeface="Mada"/>
                <a:sym typeface="Mada"/>
              </a:rPr>
              <a:t>A 45-year-old woman presents to her physician with a 6-week history of gradually increasing limb weakness. She first noticed difficulty climbing stairs, then problems rising from a chair, and, finally, lifting her arms above shoulder level. Aside from some difficulty swallowing, she has no ocular, bulbar, or sphincter problems and no sensory complaints. Family history is negative for neurological disease. Examination reveals significant proximal limb and neck muscle weakness with minimal atrophy, normal sensory findings, and normal deep tendon reflexes. Affected muscles are slightly tender; there is no skin rash. What is the likely pathogenesis of her condition?</a:t>
            </a:r>
            <a:endParaRPr b="1" sz="1000">
              <a:solidFill>
                <a:schemeClr val="accent2"/>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latin typeface="Mada"/>
                <a:ea typeface="Mada"/>
                <a:cs typeface="Mada"/>
                <a:sym typeface="Mada"/>
              </a:rPr>
              <a:t>A- </a:t>
            </a:r>
            <a:r>
              <a:rPr lang="ar" sz="800">
                <a:latin typeface="Mada"/>
                <a:ea typeface="Mada"/>
                <a:cs typeface="Mada"/>
                <a:sym typeface="Mada"/>
              </a:rPr>
              <a:t>B- and T-cell mediated attack against muscle autoantigens</a:t>
            </a:r>
            <a:endParaRPr sz="8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latin typeface="Mada"/>
                <a:ea typeface="Mada"/>
                <a:cs typeface="Mada"/>
                <a:sym typeface="Mada"/>
              </a:rPr>
              <a:t>B- </a:t>
            </a:r>
            <a:r>
              <a:rPr lang="ar" sz="800">
                <a:latin typeface="Mada"/>
                <a:ea typeface="Mada"/>
                <a:cs typeface="Mada"/>
                <a:sym typeface="Mada"/>
              </a:rPr>
              <a:t> Anterior horn cell degeneration in the spinal cord </a:t>
            </a:r>
            <a:endParaRPr sz="8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latin typeface="Mada"/>
                <a:ea typeface="Mada"/>
                <a:cs typeface="Mada"/>
                <a:sym typeface="Mada"/>
              </a:rPr>
              <a:t>C- </a:t>
            </a:r>
            <a:r>
              <a:rPr lang="ar" sz="800">
                <a:latin typeface="Mada"/>
                <a:ea typeface="Mada"/>
                <a:cs typeface="Mada"/>
                <a:sym typeface="Mada"/>
              </a:rPr>
              <a:t>Antibodies to the acetylcholine receptor at the neuromuscular junction</a:t>
            </a:r>
            <a:endParaRPr sz="8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latin typeface="Mada"/>
                <a:ea typeface="Mada"/>
                <a:cs typeface="Mada"/>
                <a:sym typeface="Mada"/>
              </a:rPr>
              <a:t>D- </a:t>
            </a:r>
            <a:r>
              <a:rPr lang="ar" sz="800">
                <a:latin typeface="Mada"/>
                <a:ea typeface="Mada"/>
                <a:cs typeface="Mada"/>
                <a:sym typeface="Mada"/>
              </a:rPr>
              <a:t>Abnormal trinucleotide repeat in the DMPK gene</a:t>
            </a:r>
            <a:endParaRPr sz="800">
              <a:latin typeface="Mada"/>
              <a:ea typeface="Mada"/>
              <a:cs typeface="Mada"/>
              <a:sym typeface="Mada"/>
            </a:endParaRPr>
          </a:p>
          <a:p>
            <a:pPr indent="0" lvl="0" marL="0" rtl="0" algn="l">
              <a:spcBef>
                <a:spcPts val="0"/>
              </a:spcBef>
              <a:spcAft>
                <a:spcPts val="0"/>
              </a:spcAft>
              <a:buClr>
                <a:srgbClr val="000000"/>
              </a:buClr>
              <a:buSzPts val="1100"/>
              <a:buFont typeface="Arial"/>
              <a:buNone/>
            </a:pPr>
            <a:r>
              <a:t/>
            </a:r>
            <a:endParaRPr sz="800">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000">
                <a:solidFill>
                  <a:schemeClr val="accent2"/>
                </a:solidFill>
                <a:latin typeface="Mada"/>
                <a:ea typeface="Mada"/>
                <a:cs typeface="Mada"/>
                <a:sym typeface="Mada"/>
              </a:rPr>
              <a:t>Q3: </a:t>
            </a:r>
            <a:r>
              <a:rPr b="1" lang="ar" sz="1000">
                <a:solidFill>
                  <a:schemeClr val="accent2"/>
                </a:solidFill>
                <a:latin typeface="Mada"/>
                <a:ea typeface="Mada"/>
                <a:cs typeface="Mada"/>
                <a:sym typeface="Mada"/>
              </a:rPr>
              <a:t>A 4-year-old boy is brought to the emergency department for a right ankle injury sustained during a fall earlier that morning. His parents report that he is 'clumsy' when he runs and has fallen multiple times in the last year. He has reached most of his developmental milestones but did not walk until the age of 17 months. He is an only child and was adopted at age 1. He appears tearful and in mild distress. His temperature is 37.2°C (98.9°F), pulse is 72/min, respirations are 17/min, and blood pressure is 80/50 mm Hg. His right ankle is mildly swollen with no tenderness over the medial or lateral malleolus; range of motion is full with mild pain. He has marked enlargement of both calves. Patellar and Achilles reflexes are 1+ bilaterally. Strength is 4/5 in the deltoids, knee flexors/extensors, and 5/5 in the biceps and triceps. Babinski sign is absent. When standing up from a lying position, the patient crawls onto his knees and slowly walks himself up with his hands. Which of the following is the most likely underlying mechanism of this patient's condition?</a:t>
            </a:r>
            <a:endParaRPr b="1" sz="1000">
              <a:solidFill>
                <a:schemeClr val="accent2"/>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A- </a:t>
            </a:r>
            <a:r>
              <a:rPr lang="ar" sz="800">
                <a:solidFill>
                  <a:schemeClr val="dk1"/>
                </a:solidFill>
                <a:latin typeface="Mada"/>
                <a:ea typeface="Mada"/>
                <a:cs typeface="Mada"/>
                <a:sym typeface="Mada"/>
              </a:rPr>
              <a:t>SMN1 gene defect</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B- </a:t>
            </a:r>
            <a:r>
              <a:rPr lang="ar" sz="800">
                <a:solidFill>
                  <a:schemeClr val="dk1"/>
                </a:solidFill>
                <a:latin typeface="Mada"/>
                <a:ea typeface="Mada"/>
                <a:cs typeface="Mada"/>
                <a:sym typeface="Mada"/>
              </a:rPr>
              <a:t>Loss of the ATM protein</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C- </a:t>
            </a:r>
            <a:r>
              <a:rPr lang="ar" sz="800">
                <a:solidFill>
                  <a:schemeClr val="dk1"/>
                </a:solidFill>
                <a:latin typeface="Mada"/>
                <a:ea typeface="Mada"/>
                <a:cs typeface="Mada"/>
                <a:sym typeface="Mada"/>
              </a:rPr>
              <a:t>Myotonin protein kinase defect</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D- </a:t>
            </a:r>
            <a:r>
              <a:rPr lang="ar" sz="800">
                <a:solidFill>
                  <a:schemeClr val="dk1"/>
                </a:solidFill>
                <a:latin typeface="Mada"/>
                <a:ea typeface="Mada"/>
                <a:cs typeface="Mada"/>
                <a:sym typeface="Mada"/>
              </a:rPr>
              <a:t>Absence of dystrophin protein</a:t>
            </a:r>
            <a:endParaRPr sz="800">
              <a:solidFill>
                <a:schemeClr val="dk1"/>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t/>
            </a:r>
            <a:endParaRPr sz="800">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000">
                <a:solidFill>
                  <a:schemeClr val="accent2"/>
                </a:solidFill>
                <a:latin typeface="Mada"/>
                <a:ea typeface="Mada"/>
                <a:cs typeface="Mada"/>
                <a:sym typeface="Mada"/>
              </a:rPr>
              <a:t>Q4: </a:t>
            </a:r>
            <a:r>
              <a:rPr b="1" lang="ar" sz="1000">
                <a:solidFill>
                  <a:schemeClr val="accent2"/>
                </a:solidFill>
                <a:latin typeface="Mada"/>
                <a:ea typeface="Mada"/>
                <a:cs typeface="Mada"/>
                <a:sym typeface="Mada"/>
              </a:rPr>
              <a:t>A 35-year-old woman comes to the physician for the evaluation of fatigue over the past 6 months. During this period, she has also had fever, joint pain, and a recurrent skin rash on her face. She has smoked one pack of cigarettes daily for the past 15 years. Her temperature is 38.5°C (101.3°F), pulse is 90/min, and blood pressure is 130/80 mm Hg. Physical examination shows a facial rash that spares the nasolabial folds and several oral ulcers. Joints of the upper and lower extremities are tender with no reddening or swelling. Laboratory studies show anti-dsDNA antibodies. The patient is diagnosed with systemic lupus erythematosus and treatment of choice is initiated. Eight months later, the patient has weakness in her shoulders and hips. Examination shows slight weakness of the proximal muscles. Deep tendon reflexes are 2+ bilaterally. Laboratory studies show normal erythrocyte sedimentation rate and creatine kinase. Which of the following is the most likely underlying cause of this patient's symptoms?</a:t>
            </a:r>
            <a:endParaRPr b="1" sz="1000">
              <a:solidFill>
                <a:schemeClr val="accent2"/>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A- </a:t>
            </a:r>
            <a:r>
              <a:rPr lang="ar" sz="800">
                <a:solidFill>
                  <a:schemeClr val="dk1"/>
                </a:solidFill>
                <a:latin typeface="Mada"/>
                <a:ea typeface="Mada"/>
                <a:cs typeface="Mada"/>
                <a:sym typeface="Mada"/>
              </a:rPr>
              <a:t>Autoantibodies against postsynaptic acetylcholine receptors</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B- </a:t>
            </a:r>
            <a:r>
              <a:rPr lang="ar" sz="800">
                <a:solidFill>
                  <a:schemeClr val="dk1"/>
                </a:solidFill>
                <a:latin typeface="Mada"/>
                <a:ea typeface="Mada"/>
                <a:cs typeface="Mada"/>
                <a:sym typeface="Mada"/>
              </a:rPr>
              <a:t>Dystrophin gene mutation</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C- </a:t>
            </a:r>
            <a:r>
              <a:rPr lang="ar" sz="800">
                <a:solidFill>
                  <a:schemeClr val="dk1"/>
                </a:solidFill>
                <a:latin typeface="Mada"/>
                <a:ea typeface="Mada"/>
                <a:cs typeface="Mada"/>
                <a:sym typeface="Mada"/>
              </a:rPr>
              <a:t>Adverse effect of medication</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D- </a:t>
            </a:r>
            <a:r>
              <a:rPr lang="ar" sz="800">
                <a:solidFill>
                  <a:schemeClr val="dk1"/>
                </a:solidFill>
                <a:latin typeface="Mada"/>
                <a:ea typeface="Mada"/>
                <a:cs typeface="Mada"/>
                <a:sym typeface="Mada"/>
              </a:rPr>
              <a:t>Autoantibodies against myelin</a:t>
            </a:r>
            <a:endParaRPr sz="800">
              <a:solidFill>
                <a:schemeClr val="dk1"/>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t/>
            </a:r>
            <a:endParaRPr sz="800">
              <a:solidFill>
                <a:srgbClr val="674EA7"/>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000">
                <a:solidFill>
                  <a:schemeClr val="accent2"/>
                </a:solidFill>
                <a:latin typeface="Mada"/>
                <a:ea typeface="Mada"/>
                <a:cs typeface="Mada"/>
                <a:sym typeface="Mada"/>
              </a:rPr>
              <a:t>Q5: </a:t>
            </a:r>
            <a:r>
              <a:rPr b="1" lang="ar" sz="1000">
                <a:solidFill>
                  <a:schemeClr val="accent2"/>
                </a:solidFill>
                <a:latin typeface="Mada"/>
                <a:ea typeface="Mada"/>
                <a:cs typeface="Mada"/>
                <a:sym typeface="Mada"/>
              </a:rPr>
              <a:t>A 3-year-old boy is brought to the physician by his parents because of a 6-month history of worsening mobility issues. During this period, his parents noticed that he had occasional falls and increasing difficulties climbing stairs and running. The boy had a normal development up until then; he was able to walk by the age of 15 months. There is no personal or family history of serious illness. He is at the 10th percentile for height and 25th percentile for weight. Vital signs are within normal limits. Musculoskeletal examination shows enlarged calf muscles bilaterally. Deep tendon reflexes are 1+ on the lower extremities and 2+ on the upper extremities. He has a waddling gait and when asked to get up from the floor, he supports himself with his hands on his legs to get to an upright position. Which of the following is the most appropriate initial step in diagnosis?</a:t>
            </a:r>
            <a:endParaRPr b="1" sz="1000">
              <a:solidFill>
                <a:schemeClr val="accent2"/>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latin typeface="Mada"/>
                <a:ea typeface="Mada"/>
                <a:cs typeface="Mada"/>
                <a:sym typeface="Mada"/>
              </a:rPr>
              <a:t>A- </a:t>
            </a:r>
            <a:r>
              <a:rPr lang="ar" sz="800">
                <a:latin typeface="Mada"/>
                <a:ea typeface="Mada"/>
                <a:cs typeface="Mada"/>
                <a:sym typeface="Mada"/>
              </a:rPr>
              <a:t>Serum creatine kinase concentration</a:t>
            </a:r>
            <a:endParaRPr sz="8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latin typeface="Mada"/>
                <a:ea typeface="Mada"/>
                <a:cs typeface="Mada"/>
                <a:sym typeface="Mada"/>
              </a:rPr>
              <a:t>B- </a:t>
            </a:r>
            <a:r>
              <a:rPr lang="ar" sz="800">
                <a:latin typeface="Mada"/>
                <a:ea typeface="Mada"/>
                <a:cs typeface="Mada"/>
                <a:sym typeface="Mada"/>
              </a:rPr>
              <a:t>Muscle biopsy</a:t>
            </a:r>
            <a:endParaRPr sz="8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latin typeface="Mada"/>
                <a:ea typeface="Mada"/>
                <a:cs typeface="Mada"/>
                <a:sym typeface="Mada"/>
              </a:rPr>
              <a:t>C- </a:t>
            </a:r>
            <a:r>
              <a:rPr lang="ar" sz="800">
                <a:latin typeface="Mada"/>
                <a:ea typeface="Mada"/>
                <a:cs typeface="Mada"/>
                <a:sym typeface="Mada"/>
              </a:rPr>
              <a:t>Genetic analysis</a:t>
            </a:r>
            <a:endParaRPr sz="8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latin typeface="Mada"/>
                <a:ea typeface="Mada"/>
                <a:cs typeface="Mada"/>
                <a:sym typeface="Mada"/>
              </a:rPr>
              <a:t>D- </a:t>
            </a:r>
            <a:r>
              <a:rPr lang="ar" sz="800">
                <a:latin typeface="Mada"/>
                <a:ea typeface="Mada"/>
                <a:cs typeface="Mada"/>
                <a:sym typeface="Mada"/>
              </a:rPr>
              <a:t>Electromyography</a:t>
            </a:r>
            <a:endParaRPr sz="800">
              <a:latin typeface="Mada"/>
              <a:ea typeface="Mada"/>
              <a:cs typeface="Mada"/>
              <a:sym typeface="Mada"/>
            </a:endParaRPr>
          </a:p>
          <a:p>
            <a:pPr indent="0" lvl="0" marL="0" rtl="0" algn="l">
              <a:spcBef>
                <a:spcPts val="0"/>
              </a:spcBef>
              <a:spcAft>
                <a:spcPts val="0"/>
              </a:spcAft>
              <a:buClr>
                <a:srgbClr val="000000"/>
              </a:buClr>
              <a:buSzPts val="1100"/>
              <a:buFont typeface="Arial"/>
              <a:buNone/>
            </a:pPr>
            <a:r>
              <a:t/>
            </a:r>
            <a:endParaRPr sz="800">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800">
              <a:solidFill>
                <a:schemeClr val="dk1"/>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t/>
            </a:r>
            <a:endParaRPr sz="800">
              <a:latin typeface="Mada"/>
              <a:ea typeface="Mada"/>
              <a:cs typeface="Mada"/>
              <a:sym typeface="Mad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sp>
        <p:nvSpPr>
          <p:cNvPr id="829" name="Google Shape;829;p69"/>
          <p:cNvSpPr/>
          <p:nvPr/>
        </p:nvSpPr>
        <p:spPr>
          <a:xfrm>
            <a:off x="1034725" y="10307950"/>
            <a:ext cx="5760900" cy="3792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lang="ar" sz="1200">
                <a:solidFill>
                  <a:srgbClr val="FFFFFF"/>
                </a:solidFill>
                <a:latin typeface="Cabin"/>
                <a:ea typeface="Cabin"/>
                <a:cs typeface="Cabin"/>
                <a:sym typeface="Cabin"/>
              </a:rPr>
              <a:t>Answers: Q6:B | Q7:D  | Q8:C </a:t>
            </a:r>
            <a:endParaRPr sz="1200">
              <a:solidFill>
                <a:srgbClr val="FFFFFF"/>
              </a:solidFill>
              <a:latin typeface="Cabin"/>
              <a:ea typeface="Cabin"/>
              <a:cs typeface="Cabin"/>
              <a:sym typeface="Cabin"/>
            </a:endParaRPr>
          </a:p>
        </p:txBody>
      </p:sp>
      <p:grpSp>
        <p:nvGrpSpPr>
          <p:cNvPr id="830" name="Google Shape;830;p69"/>
          <p:cNvGrpSpPr/>
          <p:nvPr/>
        </p:nvGrpSpPr>
        <p:grpSpPr>
          <a:xfrm>
            <a:off x="5686775" y="10392850"/>
            <a:ext cx="1411200" cy="209400"/>
            <a:chOff x="5686775" y="10392850"/>
            <a:chExt cx="1411200" cy="209400"/>
          </a:xfrm>
        </p:grpSpPr>
        <p:sp>
          <p:nvSpPr>
            <p:cNvPr id="831" name="Google Shape;831;p69">
              <a:hlinkClick r:id="rId3"/>
            </p:cNvPr>
            <p:cNvSpPr/>
            <p:nvPr/>
          </p:nvSpPr>
          <p:spPr>
            <a:xfrm>
              <a:off x="5686775" y="10392850"/>
              <a:ext cx="1411200" cy="209400"/>
            </a:xfrm>
            <a:prstGeom prst="roundRect">
              <a:avLst>
                <a:gd fmla="val 16667" name="adj"/>
              </a:avLst>
            </a:prstGeom>
            <a:noFill/>
            <a:ln cap="flat" cmpd="sng" w="9525">
              <a:solidFill>
                <a:srgbClr val="D9D9D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700" u="sng">
                  <a:solidFill>
                    <a:srgbClr val="FFFFFF"/>
                  </a:solidFill>
                  <a:latin typeface="Mada"/>
                  <a:ea typeface="Mada"/>
                  <a:cs typeface="Mada"/>
                  <a:sym typeface="Mada"/>
                  <a:hlinkClick r:id="rId4">
                    <a:extLst>
                      <a:ext uri="{A12FA001-AC4F-418D-AE19-62706E023703}">
                        <ahyp:hlinkClr val="tx"/>
                      </a:ext>
                    </a:extLst>
                  </a:hlinkClick>
                </a:rPr>
                <a:t>     Answers Explanation File! </a:t>
              </a:r>
              <a:endParaRPr b="1" sz="700" u="sng">
                <a:solidFill>
                  <a:srgbClr val="FFFFFF"/>
                </a:solidFill>
                <a:latin typeface="Mada"/>
                <a:ea typeface="Mada"/>
                <a:cs typeface="Mada"/>
                <a:sym typeface="Mada"/>
              </a:endParaRPr>
            </a:p>
          </p:txBody>
        </p:sp>
        <p:sp>
          <p:nvSpPr>
            <p:cNvPr id="832" name="Google Shape;832;p69"/>
            <p:cNvSpPr/>
            <p:nvPr/>
          </p:nvSpPr>
          <p:spPr>
            <a:xfrm>
              <a:off x="5726854" y="10413780"/>
              <a:ext cx="164700" cy="167400"/>
            </a:xfrm>
            <a:prstGeom prst="ellipse">
              <a:avLst/>
            </a:prstGeom>
            <a:solidFill>
              <a:srgbClr val="CFE2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33" name="Google Shape;833;p69"/>
            <p:cNvPicPr preferRelativeResize="0"/>
            <p:nvPr/>
          </p:nvPicPr>
          <p:blipFill>
            <a:blip r:embed="rId5">
              <a:alphaModFix/>
            </a:blip>
            <a:stretch>
              <a:fillRect/>
            </a:stretch>
          </p:blipFill>
          <p:spPr>
            <a:xfrm>
              <a:off x="5755003" y="10430983"/>
              <a:ext cx="108516" cy="133125"/>
            </a:xfrm>
            <a:prstGeom prst="rect">
              <a:avLst/>
            </a:prstGeom>
            <a:noFill/>
            <a:ln>
              <a:noFill/>
            </a:ln>
          </p:spPr>
        </p:pic>
      </p:grpSp>
      <p:sp>
        <p:nvSpPr>
          <p:cNvPr id="834" name="Google Shape;834;p69"/>
          <p:cNvSpPr/>
          <p:nvPr/>
        </p:nvSpPr>
        <p:spPr>
          <a:xfrm>
            <a:off x="138722" y="818449"/>
            <a:ext cx="7281000" cy="9207300"/>
          </a:xfrm>
          <a:prstGeom prst="rect">
            <a:avLst/>
          </a:prstGeom>
          <a:noFill/>
          <a:ln>
            <a:noFill/>
          </a:ln>
        </p:spPr>
        <p:txBody>
          <a:bodyPr anchorCtr="0" anchor="t" bIns="91175" lIns="91175" spcFirstLastPara="1" rIns="91175" wrap="square" tIns="91175">
            <a:noAutofit/>
          </a:bodyPr>
          <a:lstStyle/>
          <a:p>
            <a:pPr indent="0" lvl="0" marL="0" rtl="0" algn="just">
              <a:spcBef>
                <a:spcPts val="0"/>
              </a:spcBef>
              <a:spcAft>
                <a:spcPts val="0"/>
              </a:spcAft>
              <a:buNone/>
            </a:pPr>
            <a:r>
              <a:rPr b="1" lang="ar" sz="1000">
                <a:solidFill>
                  <a:schemeClr val="accent2"/>
                </a:solidFill>
                <a:latin typeface="Mada"/>
                <a:ea typeface="Mada"/>
                <a:cs typeface="Mada"/>
                <a:sym typeface="Mada"/>
              </a:rPr>
              <a:t>Q6: </a:t>
            </a:r>
            <a:r>
              <a:rPr b="1" lang="ar" sz="1000">
                <a:solidFill>
                  <a:schemeClr val="accent2"/>
                </a:solidFill>
                <a:latin typeface="Mada"/>
                <a:ea typeface="Mada"/>
                <a:cs typeface="Mada"/>
                <a:sym typeface="Mada"/>
              </a:rPr>
              <a:t>A 20-year-old woman is brought to the emergency department because of severe muscle soreness, nausea, and darkened urine for 2 days. The patient is on the college track team and has been training intensively for an upcoming event. One month ago, she had a urinary tract infection and was treated with nitrofurantoin. She appears healthy. Her temperature is 37°C (98.6°F), pulse is 64/min, and blood pressure is 110/70 mm Hg. Cardiopulmonary examination shows no abnormalities. The abdomen is soft and non-tender. There is diffuse muscle tenderness over the arms, legs, and back. Laboratory studies show:</a:t>
            </a:r>
            <a:endParaRPr b="1" sz="1000">
              <a:solidFill>
                <a:schemeClr val="accent2"/>
              </a:solidFill>
              <a:latin typeface="Mada"/>
              <a:ea typeface="Mada"/>
              <a:cs typeface="Mada"/>
              <a:sym typeface="Mada"/>
            </a:endParaRPr>
          </a:p>
          <a:p>
            <a:pPr indent="0" lvl="0" marL="0" rtl="0" algn="just">
              <a:spcBef>
                <a:spcPts val="0"/>
              </a:spcBef>
              <a:spcAft>
                <a:spcPts val="0"/>
              </a:spcAft>
              <a:buNone/>
            </a:pPr>
            <a:r>
              <a:t/>
            </a:r>
            <a:endParaRPr b="1" sz="1000">
              <a:solidFill>
                <a:schemeClr val="accent2"/>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lang="ar" sz="1000">
                <a:solidFill>
                  <a:schemeClr val="accent2"/>
                </a:solidFill>
                <a:latin typeface="Mada"/>
                <a:ea typeface="Mada"/>
                <a:cs typeface="Mada"/>
                <a:sym typeface="Mada"/>
              </a:rPr>
              <a:t>Hemoglobin	12.8 g/dL</a:t>
            </a:r>
            <a:endParaRPr sz="1000">
              <a:solidFill>
                <a:schemeClr val="accent2"/>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lang="ar" sz="1000">
                <a:solidFill>
                  <a:schemeClr val="accent2"/>
                </a:solidFill>
                <a:latin typeface="Mada"/>
                <a:ea typeface="Mada"/>
                <a:cs typeface="Mada"/>
                <a:sym typeface="Mada"/>
              </a:rPr>
              <a:t>Leukocyte count	7,000/mm3</a:t>
            </a:r>
            <a:endParaRPr sz="1000">
              <a:solidFill>
                <a:schemeClr val="accent2"/>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lang="ar" sz="1000">
                <a:solidFill>
                  <a:schemeClr val="accent2"/>
                </a:solidFill>
                <a:latin typeface="Mada"/>
                <a:ea typeface="Mada"/>
                <a:cs typeface="Mada"/>
                <a:sym typeface="Mada"/>
              </a:rPr>
              <a:t>Platelet count	265,000/mm3</a:t>
            </a:r>
            <a:endParaRPr sz="1000">
              <a:solidFill>
                <a:schemeClr val="accent2"/>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000">
                <a:solidFill>
                  <a:schemeClr val="accent2"/>
                </a:solidFill>
                <a:latin typeface="Mada"/>
                <a:ea typeface="Mada"/>
                <a:cs typeface="Mada"/>
                <a:sym typeface="Mada"/>
              </a:rPr>
              <a:t>Serum	</a:t>
            </a:r>
            <a:endParaRPr b="1" sz="1000">
              <a:solidFill>
                <a:schemeClr val="accent2"/>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lang="ar" sz="1000">
                <a:solidFill>
                  <a:schemeClr val="accent2"/>
                </a:solidFill>
                <a:latin typeface="Mada"/>
                <a:ea typeface="Mada"/>
                <a:cs typeface="Mada"/>
                <a:sym typeface="Mada"/>
              </a:rPr>
              <a:t>Creatine kinase	22,000 U/L</a:t>
            </a:r>
            <a:endParaRPr sz="1000">
              <a:solidFill>
                <a:schemeClr val="accent2"/>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lang="ar" sz="1000">
                <a:solidFill>
                  <a:schemeClr val="accent2"/>
                </a:solidFill>
                <a:latin typeface="Mada"/>
                <a:ea typeface="Mada"/>
                <a:cs typeface="Mada"/>
                <a:sym typeface="Mada"/>
              </a:rPr>
              <a:t>Lactate dehydrogenase	380 U/L</a:t>
            </a:r>
            <a:endParaRPr sz="1000">
              <a:solidFill>
                <a:schemeClr val="accent2"/>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000">
                <a:solidFill>
                  <a:schemeClr val="accent2"/>
                </a:solidFill>
                <a:latin typeface="Mada"/>
                <a:ea typeface="Mada"/>
                <a:cs typeface="Mada"/>
                <a:sym typeface="Mada"/>
              </a:rPr>
              <a:t>Urine	</a:t>
            </a:r>
            <a:endParaRPr b="1" sz="1000">
              <a:solidFill>
                <a:schemeClr val="accent2"/>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lang="ar" sz="1000">
                <a:solidFill>
                  <a:schemeClr val="accent2"/>
                </a:solidFill>
                <a:latin typeface="Mada"/>
                <a:ea typeface="Mada"/>
                <a:cs typeface="Mada"/>
                <a:sym typeface="Mada"/>
              </a:rPr>
              <a:t>Blood	3+</a:t>
            </a:r>
            <a:endParaRPr sz="1000">
              <a:solidFill>
                <a:schemeClr val="accent2"/>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lang="ar" sz="1000">
                <a:solidFill>
                  <a:schemeClr val="accent2"/>
                </a:solidFill>
                <a:latin typeface="Mada"/>
                <a:ea typeface="Mada"/>
                <a:cs typeface="Mada"/>
                <a:sym typeface="Mada"/>
              </a:rPr>
              <a:t>Protein	1+</a:t>
            </a:r>
            <a:endParaRPr sz="1000">
              <a:solidFill>
                <a:schemeClr val="accent2"/>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lang="ar" sz="1000">
                <a:solidFill>
                  <a:schemeClr val="accent2"/>
                </a:solidFill>
                <a:latin typeface="Mada"/>
                <a:ea typeface="Mada"/>
                <a:cs typeface="Mada"/>
                <a:sym typeface="Mada"/>
              </a:rPr>
              <a:t>RBC	negative</a:t>
            </a:r>
            <a:endParaRPr sz="1000">
              <a:solidFill>
                <a:schemeClr val="accent2"/>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lang="ar" sz="1000">
                <a:solidFill>
                  <a:schemeClr val="accent2"/>
                </a:solidFill>
                <a:latin typeface="Mada"/>
                <a:ea typeface="Mada"/>
                <a:cs typeface="Mada"/>
                <a:sym typeface="Mada"/>
              </a:rPr>
              <a:t>WBC	1–2/hpf</a:t>
            </a:r>
            <a:endParaRPr sz="1000">
              <a:solidFill>
                <a:schemeClr val="accent2"/>
              </a:solidFill>
              <a:latin typeface="Mada"/>
              <a:ea typeface="Mada"/>
              <a:cs typeface="Mada"/>
              <a:sym typeface="Mada"/>
            </a:endParaRPr>
          </a:p>
          <a:p>
            <a:pPr indent="0" lvl="0" marL="0" rtl="0" algn="just">
              <a:spcBef>
                <a:spcPts val="0"/>
              </a:spcBef>
              <a:spcAft>
                <a:spcPts val="0"/>
              </a:spcAft>
              <a:buNone/>
            </a:pPr>
            <a:r>
              <a:t/>
            </a:r>
            <a:endParaRPr b="1" sz="1000">
              <a:solidFill>
                <a:schemeClr val="accent2"/>
              </a:solidFill>
              <a:latin typeface="Mada"/>
              <a:ea typeface="Mada"/>
              <a:cs typeface="Mada"/>
              <a:sym typeface="Mada"/>
            </a:endParaRPr>
          </a:p>
          <a:p>
            <a:pPr indent="0" lvl="0" marL="0" rtl="0" algn="just">
              <a:spcBef>
                <a:spcPts val="0"/>
              </a:spcBef>
              <a:spcAft>
                <a:spcPts val="0"/>
              </a:spcAft>
              <a:buNone/>
            </a:pPr>
            <a:r>
              <a:rPr b="1" lang="ar" sz="1000">
                <a:solidFill>
                  <a:schemeClr val="accent2"/>
                </a:solidFill>
                <a:latin typeface="Mada"/>
                <a:ea typeface="Mada"/>
                <a:cs typeface="Mada"/>
                <a:sym typeface="Mada"/>
              </a:rPr>
              <a:t>This patient is at increased risk for which of the following complications?</a:t>
            </a:r>
            <a:endParaRPr b="1" sz="1000">
              <a:solidFill>
                <a:schemeClr val="accent2"/>
              </a:solidFill>
              <a:latin typeface="Mada"/>
              <a:ea typeface="Mada"/>
              <a:cs typeface="Mada"/>
              <a:sym typeface="Mada"/>
            </a:endParaRPr>
          </a:p>
          <a:p>
            <a:pPr indent="0" lvl="0" marL="0" rtl="0" algn="l">
              <a:spcBef>
                <a:spcPts val="0"/>
              </a:spcBef>
              <a:spcAft>
                <a:spcPts val="0"/>
              </a:spcAft>
              <a:buNone/>
            </a:pPr>
            <a:r>
              <a:rPr lang="ar" sz="800">
                <a:latin typeface="Mada"/>
                <a:ea typeface="Mada"/>
                <a:cs typeface="Mada"/>
                <a:sym typeface="Mada"/>
              </a:rPr>
              <a:t>A- </a:t>
            </a:r>
            <a:r>
              <a:rPr lang="ar" sz="800">
                <a:latin typeface="Mada"/>
                <a:ea typeface="Mada"/>
                <a:cs typeface="Mada"/>
                <a:sym typeface="Mada"/>
              </a:rPr>
              <a:t>Metabolic alkalosis</a:t>
            </a:r>
            <a:endParaRPr sz="800">
              <a:latin typeface="Mada"/>
              <a:ea typeface="Mada"/>
              <a:cs typeface="Mada"/>
              <a:sym typeface="Mada"/>
            </a:endParaRPr>
          </a:p>
          <a:p>
            <a:pPr indent="0" lvl="0" marL="0" rtl="0" algn="l">
              <a:spcBef>
                <a:spcPts val="0"/>
              </a:spcBef>
              <a:spcAft>
                <a:spcPts val="0"/>
              </a:spcAft>
              <a:buNone/>
            </a:pPr>
            <a:r>
              <a:rPr lang="ar" sz="800">
                <a:latin typeface="Mada"/>
                <a:ea typeface="Mada"/>
                <a:cs typeface="Mada"/>
                <a:sym typeface="Mada"/>
              </a:rPr>
              <a:t>B- </a:t>
            </a:r>
            <a:r>
              <a:rPr lang="ar" sz="800">
                <a:latin typeface="Mada"/>
                <a:ea typeface="Mada"/>
                <a:cs typeface="Mada"/>
                <a:sym typeface="Mada"/>
              </a:rPr>
              <a:t>Acute kidney injury</a:t>
            </a:r>
            <a:endParaRPr sz="800">
              <a:latin typeface="Mada"/>
              <a:ea typeface="Mada"/>
              <a:cs typeface="Mada"/>
              <a:sym typeface="Mada"/>
            </a:endParaRPr>
          </a:p>
          <a:p>
            <a:pPr indent="0" lvl="0" marL="0" rtl="0" algn="l">
              <a:spcBef>
                <a:spcPts val="0"/>
              </a:spcBef>
              <a:spcAft>
                <a:spcPts val="0"/>
              </a:spcAft>
              <a:buNone/>
            </a:pPr>
            <a:r>
              <a:rPr lang="ar" sz="800">
                <a:latin typeface="Mada"/>
                <a:ea typeface="Mada"/>
                <a:cs typeface="Mada"/>
                <a:sym typeface="Mada"/>
              </a:rPr>
              <a:t>C- </a:t>
            </a:r>
            <a:r>
              <a:rPr lang="ar" sz="800">
                <a:latin typeface="Mada"/>
                <a:ea typeface="Mada"/>
                <a:cs typeface="Mada"/>
                <a:sym typeface="Mada"/>
              </a:rPr>
              <a:t>Myocarditis</a:t>
            </a:r>
            <a:endParaRPr sz="800">
              <a:latin typeface="Mada"/>
              <a:ea typeface="Mada"/>
              <a:cs typeface="Mada"/>
              <a:sym typeface="Mada"/>
            </a:endParaRPr>
          </a:p>
          <a:p>
            <a:pPr indent="0" lvl="0" marL="0" rtl="0" algn="l">
              <a:spcBef>
                <a:spcPts val="0"/>
              </a:spcBef>
              <a:spcAft>
                <a:spcPts val="0"/>
              </a:spcAft>
              <a:buNone/>
            </a:pPr>
            <a:r>
              <a:rPr lang="ar" sz="800">
                <a:latin typeface="Mada"/>
                <a:ea typeface="Mada"/>
                <a:cs typeface="Mada"/>
                <a:sym typeface="Mada"/>
              </a:rPr>
              <a:t>D- </a:t>
            </a:r>
            <a:r>
              <a:rPr lang="ar" sz="800">
                <a:latin typeface="Mada"/>
                <a:ea typeface="Mada"/>
                <a:cs typeface="Mada"/>
                <a:sym typeface="Mada"/>
              </a:rPr>
              <a:t>Hemolytic anemia</a:t>
            </a:r>
            <a:endParaRPr sz="800">
              <a:latin typeface="Mada"/>
              <a:ea typeface="Mada"/>
              <a:cs typeface="Mada"/>
              <a:sym typeface="Mada"/>
            </a:endParaRPr>
          </a:p>
          <a:p>
            <a:pPr indent="0" lvl="0" marL="0" rtl="0" algn="l">
              <a:spcBef>
                <a:spcPts val="0"/>
              </a:spcBef>
              <a:spcAft>
                <a:spcPts val="0"/>
              </a:spcAft>
              <a:buNone/>
            </a:pPr>
            <a:r>
              <a:t/>
            </a:r>
            <a:endParaRPr sz="800">
              <a:solidFill>
                <a:srgbClr val="674EA7"/>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000">
                <a:solidFill>
                  <a:schemeClr val="accent2"/>
                </a:solidFill>
                <a:latin typeface="Mada"/>
                <a:ea typeface="Mada"/>
                <a:cs typeface="Mada"/>
                <a:sym typeface="Mada"/>
              </a:rPr>
              <a:t>Q7: </a:t>
            </a:r>
            <a:r>
              <a:rPr b="1" lang="ar" sz="1000">
                <a:solidFill>
                  <a:schemeClr val="accent2"/>
                </a:solidFill>
                <a:latin typeface="Mada"/>
                <a:ea typeface="Mada"/>
                <a:cs typeface="Mada"/>
                <a:sym typeface="Mada"/>
              </a:rPr>
              <a:t>A 4-year-old boy is brought to the pediatrician for evaluation of frequent falls. His mother says that for the past 6 months he seems to be moving more slowly than usual, and he can’t run as quickly and can’t climb stairs. The boy was born at 39 weeks’ gestation via normal spontaneous vaginal delivery with no complications. He has been otherwise healthy and achieved all of his appropriate motor and speech milestones. Family history is significant for a maternal uncle who died at age 20 years from respiratory failure. On physical examination the patient has hyperlordosis of the spine. His calves are very prominent bilaterally. When asked to lie on his back and stand up, he first rolls over onto his stomach and then uses his hands to climb up his legs until he is standing. He has 3/5 strength in his shoulders and thighs bilaterally, but 5/5 strength in his hands, calves, and feet. The rest of the neurologic examination is unremarkable. Serum creatine kinase level is 1500 U/L. How was this boy’s disorder most likely inherited?</a:t>
            </a:r>
            <a:endParaRPr b="1" sz="1000">
              <a:solidFill>
                <a:schemeClr val="accent2"/>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latin typeface="Mada"/>
                <a:ea typeface="Mada"/>
                <a:cs typeface="Mada"/>
                <a:sym typeface="Mada"/>
              </a:rPr>
              <a:t>A- </a:t>
            </a:r>
            <a:r>
              <a:rPr lang="ar" sz="800">
                <a:latin typeface="Mada"/>
                <a:ea typeface="Mada"/>
                <a:cs typeface="Mada"/>
                <a:sym typeface="Mada"/>
              </a:rPr>
              <a:t>Autosomal dominant</a:t>
            </a:r>
            <a:endParaRPr sz="8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latin typeface="Mada"/>
                <a:ea typeface="Mada"/>
                <a:cs typeface="Mada"/>
                <a:sym typeface="Mada"/>
              </a:rPr>
              <a:t>B-  </a:t>
            </a:r>
            <a:r>
              <a:rPr lang="ar" sz="800">
                <a:latin typeface="Mada"/>
                <a:ea typeface="Mada"/>
                <a:cs typeface="Mada"/>
                <a:sym typeface="Mada"/>
              </a:rPr>
              <a:t>Autosomal recessive</a:t>
            </a:r>
            <a:endParaRPr sz="8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latin typeface="Mada"/>
                <a:ea typeface="Mada"/>
                <a:cs typeface="Mada"/>
                <a:sym typeface="Mada"/>
              </a:rPr>
              <a:t>C- </a:t>
            </a:r>
            <a:r>
              <a:rPr lang="ar" sz="800">
                <a:latin typeface="Mada"/>
                <a:ea typeface="Mada"/>
                <a:cs typeface="Mada"/>
                <a:sym typeface="Mada"/>
              </a:rPr>
              <a:t>Mitochondrial</a:t>
            </a:r>
            <a:endParaRPr sz="8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latin typeface="Mada"/>
                <a:ea typeface="Mada"/>
                <a:cs typeface="Mada"/>
                <a:sym typeface="Mada"/>
              </a:rPr>
              <a:t>D- </a:t>
            </a:r>
            <a:r>
              <a:rPr lang="ar" sz="800">
                <a:latin typeface="Mada"/>
                <a:ea typeface="Mada"/>
                <a:cs typeface="Mada"/>
                <a:sym typeface="Mada"/>
              </a:rPr>
              <a:t>X-linked recessive</a:t>
            </a:r>
            <a:endParaRPr sz="800">
              <a:latin typeface="Mada"/>
              <a:ea typeface="Mada"/>
              <a:cs typeface="Mada"/>
              <a:sym typeface="Mada"/>
            </a:endParaRPr>
          </a:p>
          <a:p>
            <a:pPr indent="0" lvl="0" marL="0" rtl="0" algn="l">
              <a:spcBef>
                <a:spcPts val="0"/>
              </a:spcBef>
              <a:spcAft>
                <a:spcPts val="0"/>
              </a:spcAft>
              <a:buClr>
                <a:srgbClr val="000000"/>
              </a:buClr>
              <a:buSzPts val="1100"/>
              <a:buFont typeface="Arial"/>
              <a:buNone/>
            </a:pPr>
            <a:r>
              <a:t/>
            </a:r>
            <a:endParaRPr sz="800">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000">
                <a:solidFill>
                  <a:schemeClr val="accent2"/>
                </a:solidFill>
                <a:latin typeface="Mada"/>
                <a:ea typeface="Mada"/>
                <a:cs typeface="Mada"/>
                <a:sym typeface="Mada"/>
              </a:rPr>
              <a:t>Q8: A 50-year-old man complains of weakness. His symptoms began as difficulty with buttoning his shirt and using keys to open doors about 2 years ago. He was treated empirically with nonsteroidal anti-inflammatory medications for arthritis, but responded only minimally. His symptoms have slowly progressed to the point where he has weakness in both hands and feet. He avoids going outside because of frequent falls. On examination, he has weakness and atrophy of the foot extensor and finger flexors. Proximal muscle strength is normal. Reflexes are normal, and sensation is intact. He is able to rise out of a chair, but the Romberg test is not able to be performed due to weakness once standing. Cranial nerves are intact. Serum creatine kinase is 600 U/L. Complete blood count, differential, electrolytes, and thyroid-stimulating hormone (TSH) are normal. Based on the clinical presentation, what is the most likely diagnosis?</a:t>
            </a:r>
            <a:endParaRPr b="1" sz="1000">
              <a:solidFill>
                <a:schemeClr val="accent2"/>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A- Dermatomyositis</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B-  Eosinophilic myofasciitis</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C- Inclusion body myositis</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D- Polymyositis</a:t>
            </a:r>
            <a:endParaRPr sz="800">
              <a:latin typeface="Mada"/>
              <a:ea typeface="Mada"/>
              <a:cs typeface="Mada"/>
              <a:sym typeface="Mad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sp>
        <p:nvSpPr>
          <p:cNvPr id="839" name="Google Shape;839;p70"/>
          <p:cNvSpPr/>
          <p:nvPr/>
        </p:nvSpPr>
        <p:spPr>
          <a:xfrm rot="1038027">
            <a:off x="-1032094" y="-70897"/>
            <a:ext cx="9170855" cy="638035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840" name="Google Shape;840;p70"/>
          <p:cNvSpPr/>
          <p:nvPr/>
        </p:nvSpPr>
        <p:spPr>
          <a:xfrm>
            <a:off x="5947693" y="3613243"/>
            <a:ext cx="358560" cy="334175"/>
          </a:xfrm>
          <a:custGeom>
            <a:rect b="b" l="l" r="r" t="t"/>
            <a:pathLst>
              <a:path extrusionOk="0" h="7296" w="7293">
                <a:moveTo>
                  <a:pt x="4475" y="369"/>
                </a:moveTo>
                <a:lnTo>
                  <a:pt x="4475" y="2640"/>
                </a:lnTo>
                <a:cubicBezTo>
                  <a:pt x="4475" y="2738"/>
                  <a:pt x="4555" y="2822"/>
                  <a:pt x="4658" y="2822"/>
                </a:cubicBezTo>
                <a:lnTo>
                  <a:pt x="6925" y="2822"/>
                </a:lnTo>
                <a:lnTo>
                  <a:pt x="6925" y="4475"/>
                </a:lnTo>
                <a:lnTo>
                  <a:pt x="4658" y="4475"/>
                </a:lnTo>
                <a:cubicBezTo>
                  <a:pt x="4555" y="4475"/>
                  <a:pt x="4475" y="4558"/>
                  <a:pt x="4475" y="4656"/>
                </a:cubicBezTo>
                <a:lnTo>
                  <a:pt x="4475" y="6928"/>
                </a:lnTo>
                <a:lnTo>
                  <a:pt x="2823" y="6928"/>
                </a:lnTo>
                <a:lnTo>
                  <a:pt x="2823" y="4656"/>
                </a:lnTo>
                <a:cubicBezTo>
                  <a:pt x="2823" y="4558"/>
                  <a:pt x="2739" y="4475"/>
                  <a:pt x="2637" y="4475"/>
                </a:cubicBezTo>
                <a:lnTo>
                  <a:pt x="369" y="4475"/>
                </a:lnTo>
                <a:lnTo>
                  <a:pt x="369" y="2822"/>
                </a:lnTo>
                <a:lnTo>
                  <a:pt x="2637" y="2822"/>
                </a:lnTo>
                <a:cubicBezTo>
                  <a:pt x="2739" y="2822"/>
                  <a:pt x="2823" y="2738"/>
                  <a:pt x="2823" y="2640"/>
                </a:cubicBezTo>
                <a:lnTo>
                  <a:pt x="2823" y="369"/>
                </a:lnTo>
                <a:close/>
                <a:moveTo>
                  <a:pt x="2637" y="1"/>
                </a:moveTo>
                <a:cubicBezTo>
                  <a:pt x="2535" y="1"/>
                  <a:pt x="2455" y="85"/>
                  <a:pt x="2455" y="186"/>
                </a:cubicBezTo>
                <a:lnTo>
                  <a:pt x="2455" y="2454"/>
                </a:lnTo>
                <a:lnTo>
                  <a:pt x="187" y="2454"/>
                </a:lnTo>
                <a:cubicBezTo>
                  <a:pt x="85" y="2454"/>
                  <a:pt x="1" y="2538"/>
                  <a:pt x="1" y="2640"/>
                </a:cubicBezTo>
                <a:lnTo>
                  <a:pt x="1" y="4656"/>
                </a:lnTo>
                <a:cubicBezTo>
                  <a:pt x="1" y="4759"/>
                  <a:pt x="85" y="4842"/>
                  <a:pt x="187" y="4842"/>
                </a:cubicBezTo>
                <a:lnTo>
                  <a:pt x="2455" y="4842"/>
                </a:lnTo>
                <a:lnTo>
                  <a:pt x="2455" y="7110"/>
                </a:lnTo>
                <a:cubicBezTo>
                  <a:pt x="2455" y="7212"/>
                  <a:pt x="2535" y="7296"/>
                  <a:pt x="2637" y="7296"/>
                </a:cubicBezTo>
                <a:lnTo>
                  <a:pt x="4658" y="7296"/>
                </a:lnTo>
                <a:cubicBezTo>
                  <a:pt x="4759" y="7296"/>
                  <a:pt x="4839" y="7212"/>
                  <a:pt x="4839" y="7110"/>
                </a:cubicBezTo>
                <a:lnTo>
                  <a:pt x="4839" y="4842"/>
                </a:lnTo>
                <a:lnTo>
                  <a:pt x="7111" y="4842"/>
                </a:lnTo>
                <a:cubicBezTo>
                  <a:pt x="7213" y="4842"/>
                  <a:pt x="7292" y="4759"/>
                  <a:pt x="7292" y="4656"/>
                </a:cubicBezTo>
                <a:lnTo>
                  <a:pt x="7292" y="2640"/>
                </a:lnTo>
                <a:cubicBezTo>
                  <a:pt x="7292" y="2538"/>
                  <a:pt x="7213" y="2454"/>
                  <a:pt x="7111" y="2454"/>
                </a:cubicBezTo>
                <a:lnTo>
                  <a:pt x="4839" y="2454"/>
                </a:lnTo>
                <a:lnTo>
                  <a:pt x="4839" y="186"/>
                </a:lnTo>
                <a:cubicBezTo>
                  <a:pt x="4839" y="85"/>
                  <a:pt x="4759" y="1"/>
                  <a:pt x="4658"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nvGrpSpPr>
          <p:cNvPr id="841" name="Google Shape;841;p70"/>
          <p:cNvGrpSpPr/>
          <p:nvPr/>
        </p:nvGrpSpPr>
        <p:grpSpPr>
          <a:xfrm>
            <a:off x="6209422" y="4496566"/>
            <a:ext cx="293559" cy="273484"/>
            <a:chOff x="4786297" y="2980907"/>
            <a:chExt cx="189564" cy="189564"/>
          </a:xfrm>
        </p:grpSpPr>
        <p:sp>
          <p:nvSpPr>
            <p:cNvPr id="842" name="Google Shape;842;p70"/>
            <p:cNvSpPr/>
            <p:nvPr/>
          </p:nvSpPr>
          <p:spPr>
            <a:xfrm>
              <a:off x="4792203" y="2986812"/>
              <a:ext cx="177881" cy="177881"/>
            </a:xfrm>
            <a:custGeom>
              <a:rect b="b" l="l" r="r" t="t"/>
              <a:pathLst>
                <a:path extrusionOk="0" h="5603" w="5603">
                  <a:moveTo>
                    <a:pt x="2800" y="0"/>
                  </a:moveTo>
                  <a:cubicBezTo>
                    <a:pt x="1253" y="0"/>
                    <a:pt x="1" y="1252"/>
                    <a:pt x="1" y="2799"/>
                  </a:cubicBezTo>
                  <a:cubicBezTo>
                    <a:pt x="1" y="4347"/>
                    <a:pt x="1253" y="5602"/>
                    <a:pt x="2800" y="5602"/>
                  </a:cubicBezTo>
                  <a:cubicBezTo>
                    <a:pt x="4347" y="5602"/>
                    <a:pt x="5603" y="4347"/>
                    <a:pt x="5603" y="2799"/>
                  </a:cubicBezTo>
                  <a:cubicBezTo>
                    <a:pt x="5603" y="1252"/>
                    <a:pt x="4347" y="0"/>
                    <a:pt x="280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43" name="Google Shape;843;p70"/>
            <p:cNvSpPr/>
            <p:nvPr/>
          </p:nvSpPr>
          <p:spPr>
            <a:xfrm>
              <a:off x="4786297" y="2980907"/>
              <a:ext cx="189564" cy="189564"/>
            </a:xfrm>
            <a:custGeom>
              <a:rect b="b" l="l" r="r" t="t"/>
              <a:pathLst>
                <a:path extrusionOk="0" h="5971" w="5971">
                  <a:moveTo>
                    <a:pt x="2986" y="368"/>
                  </a:moveTo>
                  <a:cubicBezTo>
                    <a:pt x="4431" y="368"/>
                    <a:pt x="5607" y="1544"/>
                    <a:pt x="5607" y="2989"/>
                  </a:cubicBezTo>
                  <a:cubicBezTo>
                    <a:pt x="5607" y="4430"/>
                    <a:pt x="4431" y="5606"/>
                    <a:pt x="2986" y="5606"/>
                  </a:cubicBezTo>
                  <a:cubicBezTo>
                    <a:pt x="1545" y="5606"/>
                    <a:pt x="369" y="4430"/>
                    <a:pt x="369" y="2989"/>
                  </a:cubicBezTo>
                  <a:cubicBezTo>
                    <a:pt x="369" y="1544"/>
                    <a:pt x="1545" y="368"/>
                    <a:pt x="2986" y="368"/>
                  </a:cubicBezTo>
                  <a:close/>
                  <a:moveTo>
                    <a:pt x="2986" y="0"/>
                  </a:moveTo>
                  <a:cubicBezTo>
                    <a:pt x="1340" y="0"/>
                    <a:pt x="1" y="1340"/>
                    <a:pt x="1" y="2989"/>
                  </a:cubicBezTo>
                  <a:cubicBezTo>
                    <a:pt x="1" y="4635"/>
                    <a:pt x="1340" y="5971"/>
                    <a:pt x="2986" y="5971"/>
                  </a:cubicBezTo>
                  <a:cubicBezTo>
                    <a:pt x="4635" y="5971"/>
                    <a:pt x="5970" y="4635"/>
                    <a:pt x="5970" y="2989"/>
                  </a:cubicBezTo>
                  <a:cubicBezTo>
                    <a:pt x="5970" y="1340"/>
                    <a:pt x="4635" y="0"/>
                    <a:pt x="298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44" name="Google Shape;844;p70"/>
            <p:cNvSpPr/>
            <p:nvPr/>
          </p:nvSpPr>
          <p:spPr>
            <a:xfrm>
              <a:off x="4809188" y="3069898"/>
              <a:ext cx="143784" cy="11715"/>
            </a:xfrm>
            <a:custGeom>
              <a:rect b="b" l="l" r="r" t="t"/>
              <a:pathLst>
                <a:path extrusionOk="0" h="369" w="4529">
                  <a:moveTo>
                    <a:pt x="187" y="1"/>
                  </a:moveTo>
                  <a:cubicBezTo>
                    <a:pt x="84" y="1"/>
                    <a:pt x="1" y="85"/>
                    <a:pt x="1" y="186"/>
                  </a:cubicBezTo>
                  <a:cubicBezTo>
                    <a:pt x="1" y="285"/>
                    <a:pt x="84" y="369"/>
                    <a:pt x="187" y="369"/>
                  </a:cubicBezTo>
                  <a:lnTo>
                    <a:pt x="4347" y="369"/>
                  </a:lnTo>
                  <a:cubicBezTo>
                    <a:pt x="4449" y="369"/>
                    <a:pt x="4529" y="285"/>
                    <a:pt x="4529" y="186"/>
                  </a:cubicBezTo>
                  <a:cubicBezTo>
                    <a:pt x="4529" y="85"/>
                    <a:pt x="4449" y="1"/>
                    <a:pt x="434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845" name="Google Shape;845;p70"/>
          <p:cNvGrpSpPr/>
          <p:nvPr/>
        </p:nvGrpSpPr>
        <p:grpSpPr>
          <a:xfrm>
            <a:off x="6704840" y="2552164"/>
            <a:ext cx="322057" cy="273505"/>
            <a:chOff x="5099945" y="1562040"/>
            <a:chExt cx="215986" cy="196894"/>
          </a:xfrm>
        </p:grpSpPr>
        <p:sp>
          <p:nvSpPr>
            <p:cNvPr id="846" name="Google Shape;846;p70"/>
            <p:cNvSpPr/>
            <p:nvPr/>
          </p:nvSpPr>
          <p:spPr>
            <a:xfrm>
              <a:off x="5106408" y="1568074"/>
              <a:ext cx="202928" cy="184825"/>
            </a:xfrm>
            <a:custGeom>
              <a:rect b="b" l="l" r="r" t="t"/>
              <a:pathLst>
                <a:path extrusionOk="0" h="5605" w="6154">
                  <a:moveTo>
                    <a:pt x="3077" y="0"/>
                  </a:moveTo>
                  <a:cubicBezTo>
                    <a:pt x="2360" y="0"/>
                    <a:pt x="1642" y="274"/>
                    <a:pt x="1096" y="822"/>
                  </a:cubicBezTo>
                  <a:cubicBezTo>
                    <a:pt x="1" y="1918"/>
                    <a:pt x="1" y="3690"/>
                    <a:pt x="1096" y="4782"/>
                  </a:cubicBezTo>
                  <a:cubicBezTo>
                    <a:pt x="1642" y="5330"/>
                    <a:pt x="2360" y="5604"/>
                    <a:pt x="3077" y="5604"/>
                  </a:cubicBezTo>
                  <a:cubicBezTo>
                    <a:pt x="3794" y="5604"/>
                    <a:pt x="4511" y="5330"/>
                    <a:pt x="5058" y="4782"/>
                  </a:cubicBezTo>
                  <a:cubicBezTo>
                    <a:pt x="6153" y="3690"/>
                    <a:pt x="6153" y="1918"/>
                    <a:pt x="5058" y="822"/>
                  </a:cubicBezTo>
                  <a:cubicBezTo>
                    <a:pt x="4511" y="274"/>
                    <a:pt x="3794" y="0"/>
                    <a:pt x="3077"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47" name="Google Shape;847;p70"/>
            <p:cNvSpPr/>
            <p:nvPr/>
          </p:nvSpPr>
          <p:spPr>
            <a:xfrm>
              <a:off x="5099945" y="1562040"/>
              <a:ext cx="215986" cy="196894"/>
            </a:xfrm>
            <a:custGeom>
              <a:rect b="b" l="l" r="r" t="t"/>
              <a:pathLst>
                <a:path extrusionOk="0" h="5971" w="6550">
                  <a:moveTo>
                    <a:pt x="3273" y="368"/>
                  </a:moveTo>
                  <a:cubicBezTo>
                    <a:pt x="3972" y="368"/>
                    <a:pt x="4631" y="641"/>
                    <a:pt x="5126" y="1136"/>
                  </a:cubicBezTo>
                  <a:cubicBezTo>
                    <a:pt x="6146" y="2156"/>
                    <a:pt x="6146" y="3816"/>
                    <a:pt x="5126" y="4838"/>
                  </a:cubicBezTo>
                  <a:cubicBezTo>
                    <a:pt x="4614" y="5348"/>
                    <a:pt x="3944" y="5603"/>
                    <a:pt x="3273" y="5603"/>
                  </a:cubicBezTo>
                  <a:cubicBezTo>
                    <a:pt x="2603" y="5603"/>
                    <a:pt x="1933" y="5348"/>
                    <a:pt x="1423" y="4838"/>
                  </a:cubicBezTo>
                  <a:cubicBezTo>
                    <a:pt x="401" y="3816"/>
                    <a:pt x="401" y="2156"/>
                    <a:pt x="1423" y="1136"/>
                  </a:cubicBezTo>
                  <a:cubicBezTo>
                    <a:pt x="1915" y="641"/>
                    <a:pt x="2574" y="368"/>
                    <a:pt x="3273" y="368"/>
                  </a:cubicBezTo>
                  <a:close/>
                  <a:moveTo>
                    <a:pt x="3273" y="0"/>
                  </a:moveTo>
                  <a:cubicBezTo>
                    <a:pt x="2476" y="0"/>
                    <a:pt x="1726" y="313"/>
                    <a:pt x="1161" y="874"/>
                  </a:cubicBezTo>
                  <a:cubicBezTo>
                    <a:pt x="0" y="2039"/>
                    <a:pt x="0" y="3932"/>
                    <a:pt x="1161" y="5096"/>
                  </a:cubicBezTo>
                  <a:cubicBezTo>
                    <a:pt x="1744" y="5679"/>
                    <a:pt x="2508" y="5970"/>
                    <a:pt x="3273" y="5970"/>
                  </a:cubicBezTo>
                  <a:cubicBezTo>
                    <a:pt x="4037" y="5970"/>
                    <a:pt x="4802" y="5679"/>
                    <a:pt x="5385" y="5096"/>
                  </a:cubicBezTo>
                  <a:cubicBezTo>
                    <a:pt x="6549" y="3932"/>
                    <a:pt x="6549" y="2039"/>
                    <a:pt x="5385" y="874"/>
                  </a:cubicBezTo>
                  <a:cubicBezTo>
                    <a:pt x="4820" y="313"/>
                    <a:pt x="4071" y="0"/>
                    <a:pt x="327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48" name="Google Shape;848;p70"/>
            <p:cNvSpPr/>
            <p:nvPr/>
          </p:nvSpPr>
          <p:spPr>
            <a:xfrm>
              <a:off x="5152771" y="1605930"/>
              <a:ext cx="110334" cy="109180"/>
            </a:xfrm>
            <a:custGeom>
              <a:rect b="b" l="l" r="r" t="t"/>
              <a:pathLst>
                <a:path extrusionOk="0" h="3311" w="3346">
                  <a:moveTo>
                    <a:pt x="200" y="1"/>
                  </a:moveTo>
                  <a:cubicBezTo>
                    <a:pt x="153" y="1"/>
                    <a:pt x="106" y="18"/>
                    <a:pt x="70" y="52"/>
                  </a:cubicBezTo>
                  <a:cubicBezTo>
                    <a:pt x="1" y="126"/>
                    <a:pt x="1" y="242"/>
                    <a:pt x="70" y="315"/>
                  </a:cubicBezTo>
                  <a:lnTo>
                    <a:pt x="3015" y="3256"/>
                  </a:lnTo>
                  <a:cubicBezTo>
                    <a:pt x="3050" y="3293"/>
                    <a:pt x="3094" y="3310"/>
                    <a:pt x="3141" y="3310"/>
                  </a:cubicBezTo>
                  <a:cubicBezTo>
                    <a:pt x="3189" y="3310"/>
                    <a:pt x="3237" y="3293"/>
                    <a:pt x="3272" y="3256"/>
                  </a:cubicBezTo>
                  <a:cubicBezTo>
                    <a:pt x="3346" y="3184"/>
                    <a:pt x="3346" y="3067"/>
                    <a:pt x="3272" y="2998"/>
                  </a:cubicBezTo>
                  <a:lnTo>
                    <a:pt x="328" y="52"/>
                  </a:lnTo>
                  <a:cubicBezTo>
                    <a:pt x="293" y="18"/>
                    <a:pt x="247" y="1"/>
                    <a:pt x="20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849" name="Google Shape;849;p70"/>
          <p:cNvGrpSpPr/>
          <p:nvPr/>
        </p:nvGrpSpPr>
        <p:grpSpPr>
          <a:xfrm>
            <a:off x="5488874" y="5203886"/>
            <a:ext cx="458751" cy="192781"/>
            <a:chOff x="5427392" y="3652956"/>
            <a:chExt cx="296236" cy="133625"/>
          </a:xfrm>
        </p:grpSpPr>
        <p:sp>
          <p:nvSpPr>
            <p:cNvPr id="850" name="Google Shape;850;p70"/>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51" name="Google Shape;851;p70"/>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52" name="Google Shape;852;p70"/>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853" name="Google Shape;853;p70"/>
          <p:cNvGrpSpPr/>
          <p:nvPr/>
        </p:nvGrpSpPr>
        <p:grpSpPr>
          <a:xfrm>
            <a:off x="7172143" y="2638192"/>
            <a:ext cx="270649" cy="241377"/>
            <a:chOff x="7456777" y="1936895"/>
            <a:chExt cx="174770" cy="167309"/>
          </a:xfrm>
        </p:grpSpPr>
        <p:sp>
          <p:nvSpPr>
            <p:cNvPr id="854" name="Google Shape;854;p70"/>
            <p:cNvSpPr/>
            <p:nvPr/>
          </p:nvSpPr>
          <p:spPr>
            <a:xfrm>
              <a:off x="7463158" y="1942705"/>
              <a:ext cx="162039" cy="155626"/>
            </a:xfrm>
            <a:custGeom>
              <a:rect b="b" l="l" r="r" t="t"/>
              <a:pathLst>
                <a:path extrusionOk="0" h="4902" w="5104">
                  <a:moveTo>
                    <a:pt x="1133" y="1"/>
                  </a:moveTo>
                  <a:cubicBezTo>
                    <a:pt x="868" y="1"/>
                    <a:pt x="605" y="102"/>
                    <a:pt x="405" y="303"/>
                  </a:cubicBezTo>
                  <a:cubicBezTo>
                    <a:pt x="0" y="708"/>
                    <a:pt x="0" y="1359"/>
                    <a:pt x="405" y="1763"/>
                  </a:cubicBezTo>
                  <a:lnTo>
                    <a:pt x="3240" y="4599"/>
                  </a:lnTo>
                  <a:cubicBezTo>
                    <a:pt x="3442" y="4801"/>
                    <a:pt x="3706" y="4902"/>
                    <a:pt x="3970" y="4902"/>
                  </a:cubicBezTo>
                  <a:cubicBezTo>
                    <a:pt x="4234" y="4902"/>
                    <a:pt x="4498" y="4801"/>
                    <a:pt x="4700" y="4599"/>
                  </a:cubicBezTo>
                  <a:cubicBezTo>
                    <a:pt x="5104" y="4198"/>
                    <a:pt x="5104" y="3543"/>
                    <a:pt x="4700" y="3139"/>
                  </a:cubicBezTo>
                  <a:lnTo>
                    <a:pt x="1864" y="303"/>
                  </a:lnTo>
                  <a:cubicBezTo>
                    <a:pt x="1662" y="102"/>
                    <a:pt x="1397" y="1"/>
                    <a:pt x="1133"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55" name="Google Shape;855;p70"/>
            <p:cNvSpPr/>
            <p:nvPr/>
          </p:nvSpPr>
          <p:spPr>
            <a:xfrm>
              <a:off x="7456777" y="1936895"/>
              <a:ext cx="174770" cy="167309"/>
            </a:xfrm>
            <a:custGeom>
              <a:rect b="b" l="l" r="r" t="t"/>
              <a:pathLst>
                <a:path extrusionOk="0" h="5270" w="5505">
                  <a:moveTo>
                    <a:pt x="1333" y="367"/>
                  </a:moveTo>
                  <a:cubicBezTo>
                    <a:pt x="1552" y="367"/>
                    <a:pt x="1770" y="450"/>
                    <a:pt x="1934" y="618"/>
                  </a:cubicBezTo>
                  <a:lnTo>
                    <a:pt x="4770" y="3453"/>
                  </a:lnTo>
                  <a:cubicBezTo>
                    <a:pt x="5101" y="3785"/>
                    <a:pt x="5101" y="4324"/>
                    <a:pt x="4770" y="4655"/>
                  </a:cubicBezTo>
                  <a:cubicBezTo>
                    <a:pt x="4612" y="4815"/>
                    <a:pt x="4392" y="4895"/>
                    <a:pt x="4172" y="4895"/>
                  </a:cubicBezTo>
                  <a:cubicBezTo>
                    <a:pt x="3952" y="4895"/>
                    <a:pt x="3732" y="4815"/>
                    <a:pt x="3572" y="4655"/>
                  </a:cubicBezTo>
                  <a:lnTo>
                    <a:pt x="733" y="1815"/>
                  </a:lnTo>
                  <a:cubicBezTo>
                    <a:pt x="402" y="1484"/>
                    <a:pt x="402" y="949"/>
                    <a:pt x="733" y="618"/>
                  </a:cubicBezTo>
                  <a:cubicBezTo>
                    <a:pt x="900" y="450"/>
                    <a:pt x="1115" y="367"/>
                    <a:pt x="1333" y="367"/>
                  </a:cubicBezTo>
                  <a:close/>
                  <a:moveTo>
                    <a:pt x="1334" y="0"/>
                  </a:moveTo>
                  <a:cubicBezTo>
                    <a:pt x="1022" y="0"/>
                    <a:pt x="711" y="119"/>
                    <a:pt x="474" y="355"/>
                  </a:cubicBezTo>
                  <a:cubicBezTo>
                    <a:pt x="1" y="832"/>
                    <a:pt x="1" y="1600"/>
                    <a:pt x="474" y="2077"/>
                  </a:cubicBezTo>
                  <a:lnTo>
                    <a:pt x="3310" y="4913"/>
                  </a:lnTo>
                  <a:cubicBezTo>
                    <a:pt x="3547" y="5150"/>
                    <a:pt x="3860" y="5270"/>
                    <a:pt x="4173" y="5270"/>
                  </a:cubicBezTo>
                  <a:cubicBezTo>
                    <a:pt x="4482" y="5270"/>
                    <a:pt x="4796" y="5150"/>
                    <a:pt x="5032" y="4913"/>
                  </a:cubicBezTo>
                  <a:cubicBezTo>
                    <a:pt x="5505" y="4440"/>
                    <a:pt x="5505" y="3668"/>
                    <a:pt x="5032" y="3195"/>
                  </a:cubicBezTo>
                  <a:lnTo>
                    <a:pt x="2193" y="355"/>
                  </a:lnTo>
                  <a:cubicBezTo>
                    <a:pt x="1956" y="119"/>
                    <a:pt x="1645" y="0"/>
                    <a:pt x="1334"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56" name="Google Shape;856;p70"/>
            <p:cNvSpPr/>
            <p:nvPr/>
          </p:nvSpPr>
          <p:spPr>
            <a:xfrm>
              <a:off x="7463158" y="1942705"/>
              <a:ext cx="105084" cy="101878"/>
            </a:xfrm>
            <a:custGeom>
              <a:rect b="b" l="l" r="r" t="t"/>
              <a:pathLst>
                <a:path extrusionOk="0" h="3209" w="3310">
                  <a:moveTo>
                    <a:pt x="1133" y="1"/>
                  </a:moveTo>
                  <a:cubicBezTo>
                    <a:pt x="868" y="1"/>
                    <a:pt x="605" y="102"/>
                    <a:pt x="405" y="303"/>
                  </a:cubicBezTo>
                  <a:cubicBezTo>
                    <a:pt x="0" y="708"/>
                    <a:pt x="0" y="1359"/>
                    <a:pt x="405" y="1763"/>
                  </a:cubicBezTo>
                  <a:lnTo>
                    <a:pt x="1850" y="3208"/>
                  </a:lnTo>
                  <a:lnTo>
                    <a:pt x="3309" y="1748"/>
                  </a:lnTo>
                  <a:lnTo>
                    <a:pt x="1864" y="303"/>
                  </a:lnTo>
                  <a:cubicBezTo>
                    <a:pt x="1662" y="102"/>
                    <a:pt x="1397" y="1"/>
                    <a:pt x="1133" y="1"/>
                  </a:cubicBezTo>
                  <a:close/>
                </a:path>
              </a:pathLst>
            </a:custGeom>
            <a:solidFill>
              <a:srgbClr val="3CC99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57" name="Google Shape;857;p70"/>
            <p:cNvSpPr/>
            <p:nvPr/>
          </p:nvSpPr>
          <p:spPr>
            <a:xfrm>
              <a:off x="7456777" y="1937244"/>
              <a:ext cx="117244" cy="113243"/>
            </a:xfrm>
            <a:custGeom>
              <a:rect b="b" l="l" r="r" t="t"/>
              <a:pathLst>
                <a:path extrusionOk="0" h="3567" w="3693">
                  <a:moveTo>
                    <a:pt x="1333" y="356"/>
                  </a:moveTo>
                  <a:cubicBezTo>
                    <a:pt x="1552" y="356"/>
                    <a:pt x="1770" y="439"/>
                    <a:pt x="1934" y="607"/>
                  </a:cubicBezTo>
                  <a:lnTo>
                    <a:pt x="3252" y="1920"/>
                  </a:lnTo>
                  <a:lnTo>
                    <a:pt x="2051" y="3122"/>
                  </a:lnTo>
                  <a:lnTo>
                    <a:pt x="733" y="1804"/>
                  </a:lnTo>
                  <a:cubicBezTo>
                    <a:pt x="402" y="1473"/>
                    <a:pt x="402" y="938"/>
                    <a:pt x="733" y="607"/>
                  </a:cubicBezTo>
                  <a:cubicBezTo>
                    <a:pt x="900" y="439"/>
                    <a:pt x="1115" y="356"/>
                    <a:pt x="1333" y="356"/>
                  </a:cubicBezTo>
                  <a:close/>
                  <a:moveTo>
                    <a:pt x="1334" y="0"/>
                  </a:moveTo>
                  <a:cubicBezTo>
                    <a:pt x="1019" y="0"/>
                    <a:pt x="704" y="115"/>
                    <a:pt x="474" y="344"/>
                  </a:cubicBezTo>
                  <a:cubicBezTo>
                    <a:pt x="1" y="821"/>
                    <a:pt x="1" y="1589"/>
                    <a:pt x="474" y="2066"/>
                  </a:cubicBezTo>
                  <a:lnTo>
                    <a:pt x="1919" y="3511"/>
                  </a:lnTo>
                  <a:cubicBezTo>
                    <a:pt x="1956" y="3548"/>
                    <a:pt x="2003" y="3566"/>
                    <a:pt x="2051" y="3566"/>
                  </a:cubicBezTo>
                  <a:cubicBezTo>
                    <a:pt x="2098" y="3566"/>
                    <a:pt x="2145" y="3548"/>
                    <a:pt x="2182" y="3511"/>
                  </a:cubicBezTo>
                  <a:lnTo>
                    <a:pt x="3641" y="2052"/>
                  </a:lnTo>
                  <a:cubicBezTo>
                    <a:pt x="3674" y="2016"/>
                    <a:pt x="3692" y="1972"/>
                    <a:pt x="3692" y="1920"/>
                  </a:cubicBezTo>
                  <a:cubicBezTo>
                    <a:pt x="3692" y="1873"/>
                    <a:pt x="3674" y="1826"/>
                    <a:pt x="3641" y="1793"/>
                  </a:cubicBezTo>
                  <a:lnTo>
                    <a:pt x="2193" y="344"/>
                  </a:lnTo>
                  <a:cubicBezTo>
                    <a:pt x="1964" y="115"/>
                    <a:pt x="1649" y="0"/>
                    <a:pt x="1334"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858" name="Google Shape;858;p70"/>
          <p:cNvGrpSpPr/>
          <p:nvPr/>
        </p:nvGrpSpPr>
        <p:grpSpPr>
          <a:xfrm>
            <a:off x="6163360" y="5033579"/>
            <a:ext cx="264946" cy="241240"/>
            <a:chOff x="3923092" y="3421606"/>
            <a:chExt cx="171087" cy="167214"/>
          </a:xfrm>
        </p:grpSpPr>
        <p:sp>
          <p:nvSpPr>
            <p:cNvPr id="859" name="Google Shape;859;p70"/>
            <p:cNvSpPr/>
            <p:nvPr/>
          </p:nvSpPr>
          <p:spPr>
            <a:xfrm>
              <a:off x="3925759" y="3427448"/>
              <a:ext cx="162071" cy="155626"/>
            </a:xfrm>
            <a:custGeom>
              <a:rect b="b" l="l" r="r" t="t"/>
              <a:pathLst>
                <a:path extrusionOk="0" h="4902" w="5105">
                  <a:moveTo>
                    <a:pt x="1134" y="1"/>
                  </a:moveTo>
                  <a:cubicBezTo>
                    <a:pt x="869" y="1"/>
                    <a:pt x="605" y="101"/>
                    <a:pt x="405" y="303"/>
                  </a:cubicBezTo>
                  <a:cubicBezTo>
                    <a:pt x="1" y="704"/>
                    <a:pt x="1" y="1359"/>
                    <a:pt x="405" y="1763"/>
                  </a:cubicBezTo>
                  <a:lnTo>
                    <a:pt x="3240" y="4599"/>
                  </a:lnTo>
                  <a:cubicBezTo>
                    <a:pt x="3443" y="4801"/>
                    <a:pt x="3707" y="4902"/>
                    <a:pt x="3971" y="4902"/>
                  </a:cubicBezTo>
                  <a:cubicBezTo>
                    <a:pt x="4235" y="4902"/>
                    <a:pt x="4498" y="4801"/>
                    <a:pt x="4700" y="4599"/>
                  </a:cubicBezTo>
                  <a:cubicBezTo>
                    <a:pt x="5105" y="4194"/>
                    <a:pt x="5105" y="3544"/>
                    <a:pt x="4700" y="3139"/>
                  </a:cubicBezTo>
                  <a:lnTo>
                    <a:pt x="1864" y="303"/>
                  </a:lnTo>
                  <a:cubicBezTo>
                    <a:pt x="1663" y="101"/>
                    <a:pt x="1398" y="1"/>
                    <a:pt x="1134" y="1"/>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60" name="Google Shape;860;p70"/>
            <p:cNvSpPr/>
            <p:nvPr/>
          </p:nvSpPr>
          <p:spPr>
            <a:xfrm>
              <a:off x="3923092" y="3421606"/>
              <a:ext cx="171087" cy="167214"/>
            </a:xfrm>
            <a:custGeom>
              <a:rect b="b" l="l" r="r" t="t"/>
              <a:pathLst>
                <a:path extrusionOk="0" h="5267" w="5389">
                  <a:moveTo>
                    <a:pt x="1217" y="368"/>
                  </a:moveTo>
                  <a:cubicBezTo>
                    <a:pt x="1436" y="368"/>
                    <a:pt x="1654" y="451"/>
                    <a:pt x="1817" y="615"/>
                  </a:cubicBezTo>
                  <a:lnTo>
                    <a:pt x="4653" y="3454"/>
                  </a:lnTo>
                  <a:cubicBezTo>
                    <a:pt x="4984" y="3782"/>
                    <a:pt x="4984" y="4321"/>
                    <a:pt x="4653" y="4652"/>
                  </a:cubicBezTo>
                  <a:cubicBezTo>
                    <a:pt x="4488" y="4817"/>
                    <a:pt x="4270" y="4900"/>
                    <a:pt x="4053" y="4900"/>
                  </a:cubicBezTo>
                  <a:cubicBezTo>
                    <a:pt x="3835" y="4900"/>
                    <a:pt x="3617" y="4817"/>
                    <a:pt x="3452" y="4652"/>
                  </a:cubicBez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3193" y="4914"/>
                  </a:lnTo>
                  <a:cubicBezTo>
                    <a:pt x="3430" y="5151"/>
                    <a:pt x="3744" y="5267"/>
                    <a:pt x="4053" y="5267"/>
                  </a:cubicBezTo>
                  <a:cubicBezTo>
                    <a:pt x="4366" y="5267"/>
                    <a:pt x="4679" y="5151"/>
                    <a:pt x="4915" y="4914"/>
                  </a:cubicBezTo>
                  <a:cubicBezTo>
                    <a:pt x="5389" y="4437"/>
                    <a:pt x="5389" y="3666"/>
                    <a:pt x="4915" y="3192"/>
                  </a:cubicBezTo>
                  <a:lnTo>
                    <a:pt x="2076" y="356"/>
                  </a:lnTo>
                  <a:cubicBezTo>
                    <a:pt x="1839" y="119"/>
                    <a:pt x="1527" y="0"/>
                    <a:pt x="1215"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61" name="Google Shape;861;p70"/>
            <p:cNvSpPr/>
            <p:nvPr/>
          </p:nvSpPr>
          <p:spPr>
            <a:xfrm>
              <a:off x="3925759" y="3427448"/>
              <a:ext cx="105116" cy="101878"/>
            </a:xfrm>
            <a:custGeom>
              <a:rect b="b" l="l" r="r" t="t"/>
              <a:pathLst>
                <a:path extrusionOk="0" h="3209" w="3311">
                  <a:moveTo>
                    <a:pt x="1134" y="1"/>
                  </a:moveTo>
                  <a:cubicBezTo>
                    <a:pt x="869" y="1"/>
                    <a:pt x="605" y="101"/>
                    <a:pt x="405" y="303"/>
                  </a:cubicBezTo>
                  <a:cubicBezTo>
                    <a:pt x="1" y="704"/>
                    <a:pt x="1" y="1359"/>
                    <a:pt x="405" y="1763"/>
                  </a:cubicBezTo>
                  <a:lnTo>
                    <a:pt x="1850" y="3208"/>
                  </a:lnTo>
                  <a:lnTo>
                    <a:pt x="3310" y="1748"/>
                  </a:lnTo>
                  <a:lnTo>
                    <a:pt x="1864" y="303"/>
                  </a:lnTo>
                  <a:cubicBezTo>
                    <a:pt x="1663" y="101"/>
                    <a:pt x="1398" y="1"/>
                    <a:pt x="1134" y="1"/>
                  </a:cubicBezTo>
                  <a:close/>
                </a:path>
              </a:pathLst>
            </a:custGeom>
            <a:solidFill>
              <a:srgbClr val="3CC99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62" name="Google Shape;862;p70"/>
            <p:cNvSpPr/>
            <p:nvPr/>
          </p:nvSpPr>
          <p:spPr>
            <a:xfrm>
              <a:off x="3923092" y="3421606"/>
              <a:ext cx="114132" cy="113497"/>
            </a:xfrm>
            <a:custGeom>
              <a:rect b="b" l="l" r="r" t="t"/>
              <a:pathLst>
                <a:path extrusionOk="0" h="3575" w="3595">
                  <a:moveTo>
                    <a:pt x="1217" y="368"/>
                  </a:moveTo>
                  <a:cubicBezTo>
                    <a:pt x="1436" y="368"/>
                    <a:pt x="1654" y="451"/>
                    <a:pt x="1817" y="615"/>
                  </a:cubicBezTo>
                  <a:lnTo>
                    <a:pt x="3136" y="1932"/>
                  </a:lnTo>
                  <a:lnTo>
                    <a:pt x="1934" y="3134"/>
                  </a:ln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1803" y="3523"/>
                  </a:lnTo>
                  <a:cubicBezTo>
                    <a:pt x="1839" y="3556"/>
                    <a:pt x="1883" y="3575"/>
                    <a:pt x="1934" y="3575"/>
                  </a:cubicBezTo>
                  <a:cubicBezTo>
                    <a:pt x="1982" y="3575"/>
                    <a:pt x="2029" y="3556"/>
                    <a:pt x="2062" y="3523"/>
                  </a:cubicBezTo>
                  <a:lnTo>
                    <a:pt x="3525" y="2063"/>
                  </a:lnTo>
                  <a:cubicBezTo>
                    <a:pt x="3594" y="1991"/>
                    <a:pt x="3594" y="1875"/>
                    <a:pt x="3525" y="1801"/>
                  </a:cubicBezTo>
                  <a:lnTo>
                    <a:pt x="2076" y="356"/>
                  </a:lnTo>
                  <a:cubicBezTo>
                    <a:pt x="1839" y="119"/>
                    <a:pt x="1527" y="0"/>
                    <a:pt x="1215"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863" name="Google Shape;863;p70"/>
          <p:cNvGrpSpPr/>
          <p:nvPr/>
        </p:nvGrpSpPr>
        <p:grpSpPr>
          <a:xfrm>
            <a:off x="5778511" y="4598858"/>
            <a:ext cx="119616" cy="295152"/>
            <a:chOff x="6689991" y="3974566"/>
            <a:chExt cx="77242" cy="204583"/>
          </a:xfrm>
        </p:grpSpPr>
        <p:sp>
          <p:nvSpPr>
            <p:cNvPr id="864" name="Google Shape;864;p70"/>
            <p:cNvSpPr/>
            <p:nvPr/>
          </p:nvSpPr>
          <p:spPr>
            <a:xfrm>
              <a:off x="6695896" y="398037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65" name="Google Shape;865;p70"/>
            <p:cNvSpPr/>
            <p:nvPr/>
          </p:nvSpPr>
          <p:spPr>
            <a:xfrm>
              <a:off x="6689991" y="3974566"/>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66" name="Google Shape;866;p70"/>
            <p:cNvSpPr/>
            <p:nvPr/>
          </p:nvSpPr>
          <p:spPr>
            <a:xfrm>
              <a:off x="6695896" y="4075590"/>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67" name="Google Shape;867;p70"/>
            <p:cNvSpPr/>
            <p:nvPr/>
          </p:nvSpPr>
          <p:spPr>
            <a:xfrm>
              <a:off x="6689991" y="4069811"/>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868" name="Google Shape;868;p70"/>
          <p:cNvGrpSpPr/>
          <p:nvPr/>
        </p:nvGrpSpPr>
        <p:grpSpPr>
          <a:xfrm>
            <a:off x="5172773" y="5101445"/>
            <a:ext cx="119567" cy="295195"/>
            <a:chOff x="4308549" y="4159596"/>
            <a:chExt cx="77210" cy="204613"/>
          </a:xfrm>
        </p:grpSpPr>
        <p:sp>
          <p:nvSpPr>
            <p:cNvPr id="869" name="Google Shape;869;p70"/>
            <p:cNvSpPr/>
            <p:nvPr/>
          </p:nvSpPr>
          <p:spPr>
            <a:xfrm>
              <a:off x="4314454" y="416540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70" name="Google Shape;870;p70"/>
            <p:cNvSpPr/>
            <p:nvPr/>
          </p:nvSpPr>
          <p:spPr>
            <a:xfrm>
              <a:off x="4308549" y="4159596"/>
              <a:ext cx="77210" cy="204613"/>
            </a:xfrm>
            <a:custGeom>
              <a:rect b="b" l="l" r="r" t="t"/>
              <a:pathLst>
                <a:path extrusionOk="0" h="6445" w="2432">
                  <a:moveTo>
                    <a:pt x="1216" y="369"/>
                  </a:moveTo>
                  <a:cubicBezTo>
                    <a:pt x="1685" y="369"/>
                    <a:pt x="2068" y="747"/>
                    <a:pt x="2068" y="1217"/>
                  </a:cubicBezTo>
                  <a:lnTo>
                    <a:pt x="2068" y="5229"/>
                  </a:lnTo>
                  <a:cubicBezTo>
                    <a:pt x="2068" y="5698"/>
                    <a:pt x="1685" y="6076"/>
                    <a:pt x="1216" y="6076"/>
                  </a:cubicBezTo>
                  <a:cubicBezTo>
                    <a:pt x="750" y="6076"/>
                    <a:pt x="368" y="5698"/>
                    <a:pt x="368" y="5229"/>
                  </a:cubicBezTo>
                  <a:lnTo>
                    <a:pt x="368" y="1217"/>
                  </a:lnTo>
                  <a:cubicBezTo>
                    <a:pt x="368" y="747"/>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71" name="Google Shape;871;p70"/>
            <p:cNvSpPr/>
            <p:nvPr/>
          </p:nvSpPr>
          <p:spPr>
            <a:xfrm>
              <a:off x="4314454" y="4165406"/>
              <a:ext cx="65527" cy="97814"/>
            </a:xfrm>
            <a:custGeom>
              <a:rect b="b" l="l" r="r" t="t"/>
              <a:pathLst>
                <a:path extrusionOk="0" h="3081" w="2064">
                  <a:moveTo>
                    <a:pt x="1030" y="0"/>
                  </a:moveTo>
                  <a:cubicBezTo>
                    <a:pt x="462" y="0"/>
                    <a:pt x="0" y="463"/>
                    <a:pt x="0" y="1034"/>
                  </a:cubicBezTo>
                  <a:lnTo>
                    <a:pt x="0" y="3080"/>
                  </a:lnTo>
                  <a:lnTo>
                    <a:pt x="2064" y="3080"/>
                  </a:lnTo>
                  <a:lnTo>
                    <a:pt x="2064" y="1034"/>
                  </a:lnTo>
                  <a:cubicBezTo>
                    <a:pt x="2064" y="463"/>
                    <a:pt x="1602" y="0"/>
                    <a:pt x="1030" y="0"/>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72" name="Google Shape;872;p70"/>
            <p:cNvSpPr/>
            <p:nvPr/>
          </p:nvSpPr>
          <p:spPr>
            <a:xfrm>
              <a:off x="4308549" y="4159596"/>
              <a:ext cx="77210" cy="109370"/>
            </a:xfrm>
            <a:custGeom>
              <a:rect b="b" l="l" r="r" t="t"/>
              <a:pathLst>
                <a:path extrusionOk="0" h="3445" w="2432">
                  <a:moveTo>
                    <a:pt x="1216" y="369"/>
                  </a:moveTo>
                  <a:cubicBezTo>
                    <a:pt x="1685" y="369"/>
                    <a:pt x="2068" y="747"/>
                    <a:pt x="2068" y="1217"/>
                  </a:cubicBezTo>
                  <a:lnTo>
                    <a:pt x="2068" y="3077"/>
                  </a:lnTo>
                  <a:lnTo>
                    <a:pt x="368" y="3077"/>
                  </a:lnTo>
                  <a:lnTo>
                    <a:pt x="368" y="1217"/>
                  </a:lnTo>
                  <a:cubicBezTo>
                    <a:pt x="368" y="747"/>
                    <a:pt x="750" y="369"/>
                    <a:pt x="1216" y="369"/>
                  </a:cubicBezTo>
                  <a:close/>
                  <a:moveTo>
                    <a:pt x="1216" y="1"/>
                  </a:moveTo>
                  <a:cubicBezTo>
                    <a:pt x="546" y="1"/>
                    <a:pt x="0" y="547"/>
                    <a:pt x="0" y="1217"/>
                  </a:cubicBezTo>
                  <a:lnTo>
                    <a:pt x="0" y="3263"/>
                  </a:lnTo>
                  <a:cubicBezTo>
                    <a:pt x="0" y="3361"/>
                    <a:pt x="84" y="3445"/>
                    <a:pt x="186" y="3445"/>
                  </a:cubicBezTo>
                  <a:lnTo>
                    <a:pt x="2250" y="3445"/>
                  </a:lnTo>
                  <a:cubicBezTo>
                    <a:pt x="2352" y="3445"/>
                    <a:pt x="2432" y="3361"/>
                    <a:pt x="2432" y="3263"/>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873" name="Google Shape;873;p70"/>
          <p:cNvGrpSpPr/>
          <p:nvPr/>
        </p:nvGrpSpPr>
        <p:grpSpPr>
          <a:xfrm>
            <a:off x="6605204" y="3485273"/>
            <a:ext cx="264691" cy="232289"/>
            <a:chOff x="4366946" y="1834186"/>
            <a:chExt cx="177537" cy="173778"/>
          </a:xfrm>
        </p:grpSpPr>
        <p:sp>
          <p:nvSpPr>
            <p:cNvPr id="874" name="Google Shape;874;p70"/>
            <p:cNvSpPr/>
            <p:nvPr/>
          </p:nvSpPr>
          <p:spPr>
            <a:xfrm>
              <a:off x="4369584" y="1840187"/>
              <a:ext cx="168304" cy="161676"/>
            </a:xfrm>
            <a:custGeom>
              <a:rect b="b" l="l" r="r" t="t"/>
              <a:pathLst>
                <a:path extrusionOk="0" h="4903" w="5104">
                  <a:moveTo>
                    <a:pt x="1134" y="1"/>
                  </a:moveTo>
                  <a:cubicBezTo>
                    <a:pt x="871" y="1"/>
                    <a:pt x="607" y="102"/>
                    <a:pt x="404" y="304"/>
                  </a:cubicBezTo>
                  <a:cubicBezTo>
                    <a:pt x="1" y="704"/>
                    <a:pt x="1" y="1360"/>
                    <a:pt x="404" y="1764"/>
                  </a:cubicBezTo>
                  <a:lnTo>
                    <a:pt x="3240" y="4600"/>
                  </a:lnTo>
                  <a:cubicBezTo>
                    <a:pt x="3442" y="4802"/>
                    <a:pt x="3707" y="4903"/>
                    <a:pt x="3972" y="4903"/>
                  </a:cubicBezTo>
                  <a:cubicBezTo>
                    <a:pt x="4237" y="4903"/>
                    <a:pt x="4501" y="4802"/>
                    <a:pt x="4704" y="4600"/>
                  </a:cubicBezTo>
                  <a:cubicBezTo>
                    <a:pt x="5104" y="4195"/>
                    <a:pt x="5104" y="3544"/>
                    <a:pt x="4704" y="3140"/>
                  </a:cubicBezTo>
                  <a:lnTo>
                    <a:pt x="1864" y="304"/>
                  </a:lnTo>
                  <a:cubicBezTo>
                    <a:pt x="1662" y="102"/>
                    <a:pt x="1398" y="1"/>
                    <a:pt x="1134" y="1"/>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75" name="Google Shape;875;p70"/>
            <p:cNvSpPr/>
            <p:nvPr/>
          </p:nvSpPr>
          <p:spPr>
            <a:xfrm>
              <a:off x="4366946" y="1834186"/>
              <a:ext cx="177537" cy="173778"/>
            </a:xfrm>
            <a:custGeom>
              <a:rect b="b" l="l" r="r" t="t"/>
              <a:pathLst>
                <a:path extrusionOk="0" h="5270" w="5384">
                  <a:moveTo>
                    <a:pt x="1217" y="366"/>
                  </a:moveTo>
                  <a:cubicBezTo>
                    <a:pt x="1431" y="366"/>
                    <a:pt x="1649" y="450"/>
                    <a:pt x="1817" y="614"/>
                  </a:cubicBezTo>
                  <a:lnTo>
                    <a:pt x="4653" y="3453"/>
                  </a:lnTo>
                  <a:cubicBezTo>
                    <a:pt x="4984" y="3784"/>
                    <a:pt x="4984" y="4323"/>
                    <a:pt x="4653" y="4654"/>
                  </a:cubicBezTo>
                  <a:cubicBezTo>
                    <a:pt x="4487" y="4819"/>
                    <a:pt x="4268" y="4901"/>
                    <a:pt x="4050" y="4901"/>
                  </a:cubicBezTo>
                  <a:cubicBezTo>
                    <a:pt x="3833" y="4901"/>
                    <a:pt x="3616" y="4820"/>
                    <a:pt x="3451" y="4654"/>
                  </a:cubicBezTo>
                  <a:lnTo>
                    <a:pt x="616" y="1815"/>
                  </a:lnTo>
                  <a:cubicBezTo>
                    <a:pt x="456" y="1654"/>
                    <a:pt x="365" y="1444"/>
                    <a:pt x="365" y="1214"/>
                  </a:cubicBezTo>
                  <a:cubicBezTo>
                    <a:pt x="365" y="989"/>
                    <a:pt x="456" y="774"/>
                    <a:pt x="616" y="614"/>
                  </a:cubicBezTo>
                  <a:cubicBezTo>
                    <a:pt x="780" y="450"/>
                    <a:pt x="998" y="366"/>
                    <a:pt x="1217" y="366"/>
                  </a:cubicBezTo>
                  <a:close/>
                  <a:moveTo>
                    <a:pt x="1216" y="0"/>
                  </a:moveTo>
                  <a:cubicBezTo>
                    <a:pt x="904" y="0"/>
                    <a:pt x="592" y="118"/>
                    <a:pt x="353" y="355"/>
                  </a:cubicBezTo>
                  <a:cubicBezTo>
                    <a:pt x="125" y="584"/>
                    <a:pt x="0" y="890"/>
                    <a:pt x="0" y="1214"/>
                  </a:cubicBezTo>
                  <a:cubicBezTo>
                    <a:pt x="0" y="1538"/>
                    <a:pt x="125" y="1844"/>
                    <a:pt x="357" y="2074"/>
                  </a:cubicBezTo>
                  <a:lnTo>
                    <a:pt x="3193" y="4913"/>
                  </a:lnTo>
                  <a:cubicBezTo>
                    <a:pt x="3423" y="5142"/>
                    <a:pt x="3728" y="5269"/>
                    <a:pt x="4052" y="5269"/>
                  </a:cubicBezTo>
                  <a:cubicBezTo>
                    <a:pt x="4376" y="5269"/>
                    <a:pt x="4681" y="5142"/>
                    <a:pt x="4911" y="4913"/>
                  </a:cubicBezTo>
                  <a:cubicBezTo>
                    <a:pt x="5384" y="4439"/>
                    <a:pt x="5384" y="3668"/>
                    <a:pt x="4911" y="3191"/>
                  </a:cubicBezTo>
                  <a:lnTo>
                    <a:pt x="2075" y="355"/>
                  </a:lnTo>
                  <a:cubicBezTo>
                    <a:pt x="1839" y="118"/>
                    <a:pt x="1527" y="0"/>
                    <a:pt x="121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76" name="Google Shape;876;p70"/>
            <p:cNvSpPr/>
            <p:nvPr/>
          </p:nvSpPr>
          <p:spPr>
            <a:xfrm>
              <a:off x="4428774" y="1896080"/>
              <a:ext cx="109114" cy="105784"/>
            </a:xfrm>
            <a:custGeom>
              <a:rect b="b" l="l" r="r" t="t"/>
              <a:pathLst>
                <a:path extrusionOk="0" h="3208" w="3309">
                  <a:moveTo>
                    <a:pt x="1460" y="0"/>
                  </a:moveTo>
                  <a:lnTo>
                    <a:pt x="0" y="1459"/>
                  </a:lnTo>
                  <a:lnTo>
                    <a:pt x="1445" y="2905"/>
                  </a:lnTo>
                  <a:cubicBezTo>
                    <a:pt x="1647" y="3107"/>
                    <a:pt x="1912" y="3208"/>
                    <a:pt x="2177" y="3208"/>
                  </a:cubicBezTo>
                  <a:cubicBezTo>
                    <a:pt x="2442" y="3208"/>
                    <a:pt x="2706" y="3107"/>
                    <a:pt x="2909" y="2905"/>
                  </a:cubicBezTo>
                  <a:cubicBezTo>
                    <a:pt x="3309" y="2500"/>
                    <a:pt x="3309" y="1849"/>
                    <a:pt x="2909" y="1445"/>
                  </a:cubicBezTo>
                  <a:lnTo>
                    <a:pt x="1460" y="0"/>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77" name="Google Shape;877;p70"/>
            <p:cNvSpPr/>
            <p:nvPr/>
          </p:nvSpPr>
          <p:spPr>
            <a:xfrm>
              <a:off x="4422179" y="1889914"/>
              <a:ext cx="122304" cy="118051"/>
            </a:xfrm>
            <a:custGeom>
              <a:rect b="b" l="l" r="r" t="t"/>
              <a:pathLst>
                <a:path extrusionOk="0" h="3580" w="3709">
                  <a:moveTo>
                    <a:pt x="1660" y="445"/>
                  </a:moveTo>
                  <a:lnTo>
                    <a:pt x="2978" y="1763"/>
                  </a:lnTo>
                  <a:cubicBezTo>
                    <a:pt x="3309" y="2094"/>
                    <a:pt x="3309" y="2633"/>
                    <a:pt x="2978" y="2964"/>
                  </a:cubicBezTo>
                  <a:cubicBezTo>
                    <a:pt x="2812" y="3129"/>
                    <a:pt x="2593" y="3211"/>
                    <a:pt x="2375" y="3211"/>
                  </a:cubicBezTo>
                  <a:cubicBezTo>
                    <a:pt x="2158" y="3211"/>
                    <a:pt x="1941" y="3130"/>
                    <a:pt x="1776" y="2964"/>
                  </a:cubicBezTo>
                  <a:lnTo>
                    <a:pt x="459" y="1646"/>
                  </a:lnTo>
                  <a:lnTo>
                    <a:pt x="1660" y="445"/>
                  </a:lnTo>
                  <a:close/>
                  <a:moveTo>
                    <a:pt x="1660" y="1"/>
                  </a:moveTo>
                  <a:cubicBezTo>
                    <a:pt x="1612" y="1"/>
                    <a:pt x="1565" y="23"/>
                    <a:pt x="1533" y="56"/>
                  </a:cubicBezTo>
                  <a:lnTo>
                    <a:pt x="73" y="1515"/>
                  </a:lnTo>
                  <a:cubicBezTo>
                    <a:pt x="0" y="1588"/>
                    <a:pt x="0" y="1705"/>
                    <a:pt x="73" y="1774"/>
                  </a:cubicBezTo>
                  <a:lnTo>
                    <a:pt x="1518" y="3223"/>
                  </a:lnTo>
                  <a:cubicBezTo>
                    <a:pt x="1755" y="3459"/>
                    <a:pt x="2064" y="3579"/>
                    <a:pt x="2377" y="3579"/>
                  </a:cubicBezTo>
                  <a:cubicBezTo>
                    <a:pt x="2690" y="3579"/>
                    <a:pt x="2999" y="3459"/>
                    <a:pt x="3236" y="3223"/>
                  </a:cubicBezTo>
                  <a:cubicBezTo>
                    <a:pt x="3709" y="2749"/>
                    <a:pt x="3709" y="1978"/>
                    <a:pt x="3236" y="1501"/>
                  </a:cubicBezTo>
                  <a:lnTo>
                    <a:pt x="1791" y="56"/>
                  </a:lnTo>
                  <a:cubicBezTo>
                    <a:pt x="1755" y="23"/>
                    <a:pt x="1711" y="1"/>
                    <a:pt x="166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878" name="Google Shape;878;p70"/>
          <p:cNvGrpSpPr/>
          <p:nvPr/>
        </p:nvGrpSpPr>
        <p:grpSpPr>
          <a:xfrm>
            <a:off x="6667556" y="4914767"/>
            <a:ext cx="270649" cy="241379"/>
            <a:chOff x="7373945" y="2491538"/>
            <a:chExt cx="174770" cy="167311"/>
          </a:xfrm>
        </p:grpSpPr>
        <p:sp>
          <p:nvSpPr>
            <p:cNvPr id="879" name="Google Shape;879;p70"/>
            <p:cNvSpPr/>
            <p:nvPr/>
          </p:nvSpPr>
          <p:spPr>
            <a:xfrm>
              <a:off x="7380295" y="2497317"/>
              <a:ext cx="162071" cy="155690"/>
            </a:xfrm>
            <a:custGeom>
              <a:rect b="b" l="l" r="r" t="t"/>
              <a:pathLst>
                <a:path extrusionOk="0" h="4904" w="5105">
                  <a:moveTo>
                    <a:pt x="3971" y="1"/>
                  </a:moveTo>
                  <a:cubicBezTo>
                    <a:pt x="3707" y="1"/>
                    <a:pt x="3442" y="102"/>
                    <a:pt x="3240" y="304"/>
                  </a:cubicBezTo>
                  <a:lnTo>
                    <a:pt x="404" y="3143"/>
                  </a:lnTo>
                  <a:cubicBezTo>
                    <a:pt x="0" y="3544"/>
                    <a:pt x="0" y="4199"/>
                    <a:pt x="404" y="4603"/>
                  </a:cubicBezTo>
                  <a:cubicBezTo>
                    <a:pt x="606" y="4803"/>
                    <a:pt x="870" y="4903"/>
                    <a:pt x="1134" y="4903"/>
                  </a:cubicBezTo>
                  <a:cubicBezTo>
                    <a:pt x="1398" y="4903"/>
                    <a:pt x="1662" y="4803"/>
                    <a:pt x="1864" y="4603"/>
                  </a:cubicBezTo>
                  <a:lnTo>
                    <a:pt x="4700" y="1764"/>
                  </a:lnTo>
                  <a:cubicBezTo>
                    <a:pt x="5104" y="1363"/>
                    <a:pt x="5104" y="708"/>
                    <a:pt x="4700" y="304"/>
                  </a:cubicBezTo>
                  <a:cubicBezTo>
                    <a:pt x="4500" y="102"/>
                    <a:pt x="4236" y="1"/>
                    <a:pt x="3971"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80" name="Google Shape;880;p70"/>
            <p:cNvSpPr/>
            <p:nvPr/>
          </p:nvSpPr>
          <p:spPr>
            <a:xfrm>
              <a:off x="7373945" y="2491538"/>
              <a:ext cx="174770" cy="167309"/>
            </a:xfrm>
            <a:custGeom>
              <a:rect b="b" l="l" r="r" t="t"/>
              <a:pathLst>
                <a:path extrusionOk="0" h="5270" w="5505">
                  <a:moveTo>
                    <a:pt x="4172" y="370"/>
                  </a:moveTo>
                  <a:cubicBezTo>
                    <a:pt x="4387" y="370"/>
                    <a:pt x="4605" y="449"/>
                    <a:pt x="4772" y="617"/>
                  </a:cubicBezTo>
                  <a:cubicBezTo>
                    <a:pt x="5103" y="948"/>
                    <a:pt x="5103" y="1487"/>
                    <a:pt x="4772" y="1818"/>
                  </a:cubicBezTo>
                  <a:lnTo>
                    <a:pt x="1933" y="4654"/>
                  </a:lnTo>
                  <a:cubicBezTo>
                    <a:pt x="1767" y="4820"/>
                    <a:pt x="1550" y="4903"/>
                    <a:pt x="1333" y="4903"/>
                  </a:cubicBezTo>
                  <a:cubicBezTo>
                    <a:pt x="1116" y="4903"/>
                    <a:pt x="899" y="4820"/>
                    <a:pt x="735" y="4654"/>
                  </a:cubicBezTo>
                  <a:cubicBezTo>
                    <a:pt x="404" y="4323"/>
                    <a:pt x="404" y="3784"/>
                    <a:pt x="735" y="3453"/>
                  </a:cubicBezTo>
                  <a:lnTo>
                    <a:pt x="3571" y="617"/>
                  </a:lnTo>
                  <a:cubicBezTo>
                    <a:pt x="3735" y="449"/>
                    <a:pt x="3954" y="370"/>
                    <a:pt x="4172" y="370"/>
                  </a:cubicBezTo>
                  <a:close/>
                  <a:moveTo>
                    <a:pt x="4170" y="1"/>
                  </a:moveTo>
                  <a:cubicBezTo>
                    <a:pt x="3859" y="1"/>
                    <a:pt x="3547" y="120"/>
                    <a:pt x="3309" y="358"/>
                  </a:cubicBezTo>
                  <a:lnTo>
                    <a:pt x="473" y="3194"/>
                  </a:lnTo>
                  <a:cubicBezTo>
                    <a:pt x="0" y="3668"/>
                    <a:pt x="0" y="4439"/>
                    <a:pt x="473" y="4913"/>
                  </a:cubicBezTo>
                  <a:cubicBezTo>
                    <a:pt x="710" y="5149"/>
                    <a:pt x="1023" y="5269"/>
                    <a:pt x="1333" y="5269"/>
                  </a:cubicBezTo>
                  <a:cubicBezTo>
                    <a:pt x="1645" y="5269"/>
                    <a:pt x="1955" y="5149"/>
                    <a:pt x="2195" y="4913"/>
                  </a:cubicBezTo>
                  <a:lnTo>
                    <a:pt x="5031" y="2077"/>
                  </a:lnTo>
                  <a:cubicBezTo>
                    <a:pt x="5504" y="1603"/>
                    <a:pt x="5504" y="832"/>
                    <a:pt x="5031" y="358"/>
                  </a:cubicBezTo>
                  <a:cubicBezTo>
                    <a:pt x="4792" y="120"/>
                    <a:pt x="4481" y="1"/>
                    <a:pt x="417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81" name="Google Shape;881;p70"/>
            <p:cNvSpPr/>
            <p:nvPr/>
          </p:nvSpPr>
          <p:spPr>
            <a:xfrm>
              <a:off x="7380295" y="2551098"/>
              <a:ext cx="105052" cy="101909"/>
            </a:xfrm>
            <a:custGeom>
              <a:rect b="b" l="l" r="r" t="t"/>
              <a:pathLst>
                <a:path extrusionOk="0" h="3210" w="3309">
                  <a:moveTo>
                    <a:pt x="1850" y="1"/>
                  </a:moveTo>
                  <a:lnTo>
                    <a:pt x="404" y="1449"/>
                  </a:lnTo>
                  <a:cubicBezTo>
                    <a:pt x="0" y="1850"/>
                    <a:pt x="0" y="2505"/>
                    <a:pt x="404" y="2909"/>
                  </a:cubicBezTo>
                  <a:cubicBezTo>
                    <a:pt x="606" y="3109"/>
                    <a:pt x="870" y="3209"/>
                    <a:pt x="1134" y="3209"/>
                  </a:cubicBezTo>
                  <a:cubicBezTo>
                    <a:pt x="1398" y="3209"/>
                    <a:pt x="1662" y="3109"/>
                    <a:pt x="1864" y="2909"/>
                  </a:cubicBezTo>
                  <a:lnTo>
                    <a:pt x="3309" y="1460"/>
                  </a:lnTo>
                  <a:lnTo>
                    <a:pt x="1850"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82" name="Google Shape;882;p70"/>
            <p:cNvSpPr/>
            <p:nvPr/>
          </p:nvSpPr>
          <p:spPr>
            <a:xfrm>
              <a:off x="7373945" y="2545415"/>
              <a:ext cx="117307" cy="113434"/>
            </a:xfrm>
            <a:custGeom>
              <a:rect b="b" l="l" r="r" t="t"/>
              <a:pathLst>
                <a:path extrusionOk="0" h="3573" w="3695">
                  <a:moveTo>
                    <a:pt x="2050" y="442"/>
                  </a:moveTo>
                  <a:lnTo>
                    <a:pt x="3251" y="1639"/>
                  </a:lnTo>
                  <a:lnTo>
                    <a:pt x="1933" y="2957"/>
                  </a:lnTo>
                  <a:cubicBezTo>
                    <a:pt x="1767" y="3123"/>
                    <a:pt x="1550" y="3206"/>
                    <a:pt x="1333" y="3206"/>
                  </a:cubicBezTo>
                  <a:cubicBezTo>
                    <a:pt x="1116" y="3206"/>
                    <a:pt x="899" y="3123"/>
                    <a:pt x="735" y="2957"/>
                  </a:cubicBezTo>
                  <a:cubicBezTo>
                    <a:pt x="404" y="2626"/>
                    <a:pt x="404" y="2087"/>
                    <a:pt x="735" y="1756"/>
                  </a:cubicBezTo>
                  <a:lnTo>
                    <a:pt x="2050" y="442"/>
                  </a:lnTo>
                  <a:close/>
                  <a:moveTo>
                    <a:pt x="2050" y="1"/>
                  </a:moveTo>
                  <a:cubicBezTo>
                    <a:pt x="2001" y="1"/>
                    <a:pt x="1953" y="18"/>
                    <a:pt x="1919" y="52"/>
                  </a:cubicBezTo>
                  <a:lnTo>
                    <a:pt x="473" y="1497"/>
                  </a:lnTo>
                  <a:cubicBezTo>
                    <a:pt x="0" y="1971"/>
                    <a:pt x="0" y="2742"/>
                    <a:pt x="473" y="3216"/>
                  </a:cubicBezTo>
                  <a:cubicBezTo>
                    <a:pt x="710" y="3452"/>
                    <a:pt x="1023" y="3572"/>
                    <a:pt x="1333" y="3572"/>
                  </a:cubicBezTo>
                  <a:cubicBezTo>
                    <a:pt x="1645" y="3572"/>
                    <a:pt x="1955" y="3452"/>
                    <a:pt x="2195" y="3216"/>
                  </a:cubicBezTo>
                  <a:lnTo>
                    <a:pt x="3640" y="1770"/>
                  </a:lnTo>
                  <a:cubicBezTo>
                    <a:pt x="3673" y="1738"/>
                    <a:pt x="3695" y="1690"/>
                    <a:pt x="3695" y="1639"/>
                  </a:cubicBezTo>
                  <a:cubicBezTo>
                    <a:pt x="3695" y="1592"/>
                    <a:pt x="3673" y="1545"/>
                    <a:pt x="3640" y="1512"/>
                  </a:cubicBezTo>
                  <a:lnTo>
                    <a:pt x="2181" y="52"/>
                  </a:lnTo>
                  <a:cubicBezTo>
                    <a:pt x="2146" y="18"/>
                    <a:pt x="2098" y="1"/>
                    <a:pt x="20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883" name="Google Shape;883;p70"/>
          <p:cNvGrpSpPr/>
          <p:nvPr/>
        </p:nvGrpSpPr>
        <p:grpSpPr>
          <a:xfrm>
            <a:off x="7081749" y="3128196"/>
            <a:ext cx="119616" cy="295152"/>
            <a:chOff x="7089311" y="1211098"/>
            <a:chExt cx="77242" cy="204583"/>
          </a:xfrm>
        </p:grpSpPr>
        <p:sp>
          <p:nvSpPr>
            <p:cNvPr id="884" name="Google Shape;884;p70"/>
            <p:cNvSpPr/>
            <p:nvPr/>
          </p:nvSpPr>
          <p:spPr>
            <a:xfrm>
              <a:off x="7095216" y="1216908"/>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85" name="Google Shape;885;p70"/>
            <p:cNvSpPr/>
            <p:nvPr/>
          </p:nvSpPr>
          <p:spPr>
            <a:xfrm>
              <a:off x="7089311" y="1211098"/>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86" name="Google Shape;886;p70"/>
            <p:cNvSpPr/>
            <p:nvPr/>
          </p:nvSpPr>
          <p:spPr>
            <a:xfrm>
              <a:off x="7095216" y="1312122"/>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87" name="Google Shape;887;p70"/>
            <p:cNvSpPr/>
            <p:nvPr/>
          </p:nvSpPr>
          <p:spPr>
            <a:xfrm>
              <a:off x="7089311" y="1306343"/>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888" name="Google Shape;888;p70"/>
          <p:cNvGrpSpPr/>
          <p:nvPr/>
        </p:nvGrpSpPr>
        <p:grpSpPr>
          <a:xfrm>
            <a:off x="6365407" y="3811305"/>
            <a:ext cx="1077922" cy="1072348"/>
            <a:chOff x="4332233" y="3324392"/>
            <a:chExt cx="1191206" cy="1180090"/>
          </a:xfrm>
        </p:grpSpPr>
        <p:sp>
          <p:nvSpPr>
            <p:cNvPr id="889" name="Google Shape;889;p70"/>
            <p:cNvSpPr/>
            <p:nvPr/>
          </p:nvSpPr>
          <p:spPr>
            <a:xfrm>
              <a:off x="4952024" y="4241729"/>
              <a:ext cx="170992" cy="167214"/>
            </a:xfrm>
            <a:custGeom>
              <a:rect b="b" l="l" r="r" t="t"/>
              <a:pathLst>
                <a:path extrusionOk="0" h="5267" w="5386">
                  <a:moveTo>
                    <a:pt x="1333" y="366"/>
                  </a:moveTo>
                  <a:cubicBezTo>
                    <a:pt x="1552" y="366"/>
                    <a:pt x="1767" y="450"/>
                    <a:pt x="1934" y="614"/>
                  </a:cubicBezTo>
                  <a:lnTo>
                    <a:pt x="4769" y="3453"/>
                  </a:lnTo>
                  <a:cubicBezTo>
                    <a:pt x="5101" y="3781"/>
                    <a:pt x="5101" y="4319"/>
                    <a:pt x="4769" y="4651"/>
                  </a:cubicBezTo>
                  <a:cubicBezTo>
                    <a:pt x="4604" y="4817"/>
                    <a:pt x="4386" y="4900"/>
                    <a:pt x="4169" y="4900"/>
                  </a:cubicBezTo>
                  <a:cubicBezTo>
                    <a:pt x="3952" y="4900"/>
                    <a:pt x="3734" y="4817"/>
                    <a:pt x="3568" y="4651"/>
                  </a:cubicBez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3310" y="4913"/>
                  </a:lnTo>
                  <a:cubicBezTo>
                    <a:pt x="3546" y="5149"/>
                    <a:pt x="3860" y="5266"/>
                    <a:pt x="4169" y="5266"/>
                  </a:cubicBezTo>
                  <a:cubicBezTo>
                    <a:pt x="4482" y="5266"/>
                    <a:pt x="4791" y="5149"/>
                    <a:pt x="5028" y="4913"/>
                  </a:cubicBezTo>
                  <a:cubicBezTo>
                    <a:pt x="5261" y="4680"/>
                    <a:pt x="5385" y="4378"/>
                    <a:pt x="5385" y="4050"/>
                  </a:cubicBezTo>
                  <a:cubicBezTo>
                    <a:pt x="5385" y="3726"/>
                    <a:pt x="5261" y="3420"/>
                    <a:pt x="5028" y="3191"/>
                  </a:cubicBezTo>
                  <a:lnTo>
                    <a:pt x="2192" y="355"/>
                  </a:lnTo>
                  <a:cubicBezTo>
                    <a:pt x="1956" y="119"/>
                    <a:pt x="1644" y="0"/>
                    <a:pt x="1333"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90" name="Google Shape;890;p70"/>
            <p:cNvSpPr/>
            <p:nvPr/>
          </p:nvSpPr>
          <p:spPr>
            <a:xfrm>
              <a:off x="4952024" y="4241729"/>
              <a:ext cx="117815" cy="113466"/>
            </a:xfrm>
            <a:custGeom>
              <a:rect b="b" l="l" r="r" t="t"/>
              <a:pathLst>
                <a:path extrusionOk="0" h="3574" w="3711">
                  <a:moveTo>
                    <a:pt x="1333" y="366"/>
                  </a:moveTo>
                  <a:cubicBezTo>
                    <a:pt x="1552" y="366"/>
                    <a:pt x="1767" y="450"/>
                    <a:pt x="1934" y="614"/>
                  </a:cubicBezTo>
                  <a:lnTo>
                    <a:pt x="3252" y="1932"/>
                  </a:lnTo>
                  <a:lnTo>
                    <a:pt x="2050" y="3133"/>
                  </a:ln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1919" y="3522"/>
                  </a:lnTo>
                  <a:cubicBezTo>
                    <a:pt x="1956" y="3555"/>
                    <a:pt x="2000" y="3573"/>
                    <a:pt x="2050" y="3573"/>
                  </a:cubicBezTo>
                  <a:cubicBezTo>
                    <a:pt x="2098" y="3573"/>
                    <a:pt x="2145" y="3555"/>
                    <a:pt x="2178" y="3522"/>
                  </a:cubicBezTo>
                  <a:lnTo>
                    <a:pt x="3638" y="2059"/>
                  </a:lnTo>
                  <a:cubicBezTo>
                    <a:pt x="3710" y="1990"/>
                    <a:pt x="3710" y="1873"/>
                    <a:pt x="3638" y="1801"/>
                  </a:cubicBezTo>
                  <a:lnTo>
                    <a:pt x="2192" y="355"/>
                  </a:lnTo>
                  <a:cubicBezTo>
                    <a:pt x="1956" y="119"/>
                    <a:pt x="1644" y="0"/>
                    <a:pt x="1333"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91" name="Google Shape;891;p70"/>
            <p:cNvSpPr/>
            <p:nvPr/>
          </p:nvSpPr>
          <p:spPr>
            <a:xfrm>
              <a:off x="4429415" y="3468498"/>
              <a:ext cx="1094019" cy="1030270"/>
            </a:xfrm>
            <a:custGeom>
              <a:rect b="b" l="l" r="r" t="t"/>
              <a:pathLst>
                <a:path extrusionOk="0" h="32452" w="34460">
                  <a:moveTo>
                    <a:pt x="8706" y="0"/>
                  </a:moveTo>
                  <a:cubicBezTo>
                    <a:pt x="7704" y="0"/>
                    <a:pt x="6842" y="241"/>
                    <a:pt x="6262" y="820"/>
                  </a:cubicBezTo>
                  <a:lnTo>
                    <a:pt x="2302" y="4784"/>
                  </a:lnTo>
                  <a:cubicBezTo>
                    <a:pt x="1" y="7085"/>
                    <a:pt x="3037" y="13855"/>
                    <a:pt x="5338" y="16159"/>
                  </a:cubicBezTo>
                  <a:lnTo>
                    <a:pt x="20055" y="30873"/>
                  </a:lnTo>
                  <a:cubicBezTo>
                    <a:pt x="21107" y="31925"/>
                    <a:pt x="22486" y="32451"/>
                    <a:pt x="23865" y="32451"/>
                  </a:cubicBezTo>
                  <a:cubicBezTo>
                    <a:pt x="25244" y="32451"/>
                    <a:pt x="26624" y="31925"/>
                    <a:pt x="27678" y="30873"/>
                  </a:cubicBezTo>
                  <a:lnTo>
                    <a:pt x="32355" y="26196"/>
                  </a:lnTo>
                  <a:cubicBezTo>
                    <a:pt x="34459" y="24092"/>
                    <a:pt x="34459" y="20677"/>
                    <a:pt x="32355" y="18573"/>
                  </a:cubicBezTo>
                  <a:lnTo>
                    <a:pt x="17641" y="3859"/>
                  </a:lnTo>
                  <a:cubicBezTo>
                    <a:pt x="15917" y="2135"/>
                    <a:pt x="11690" y="0"/>
                    <a:pt x="8706"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92" name="Google Shape;892;p70"/>
            <p:cNvSpPr/>
            <p:nvPr/>
          </p:nvSpPr>
          <p:spPr>
            <a:xfrm>
              <a:off x="4419477" y="3462498"/>
              <a:ext cx="1093066" cy="1041985"/>
            </a:xfrm>
            <a:custGeom>
              <a:rect b="b" l="l" r="r" t="t"/>
              <a:pathLst>
                <a:path extrusionOk="0" h="32821" w="34430">
                  <a:moveTo>
                    <a:pt x="9025" y="372"/>
                  </a:moveTo>
                  <a:cubicBezTo>
                    <a:pt x="11911" y="372"/>
                    <a:pt x="16072" y="2428"/>
                    <a:pt x="17823" y="4176"/>
                  </a:cubicBezTo>
                  <a:lnTo>
                    <a:pt x="32537" y="18893"/>
                  </a:lnTo>
                  <a:cubicBezTo>
                    <a:pt x="33520" y="19876"/>
                    <a:pt x="34063" y="21183"/>
                    <a:pt x="34063" y="22573"/>
                  </a:cubicBezTo>
                  <a:cubicBezTo>
                    <a:pt x="34063" y="23964"/>
                    <a:pt x="33520" y="25271"/>
                    <a:pt x="32537" y="26254"/>
                  </a:cubicBezTo>
                  <a:lnTo>
                    <a:pt x="27860" y="30931"/>
                  </a:lnTo>
                  <a:cubicBezTo>
                    <a:pt x="26844" y="31947"/>
                    <a:pt x="25511" y="32455"/>
                    <a:pt x="24177" y="32455"/>
                  </a:cubicBezTo>
                  <a:cubicBezTo>
                    <a:pt x="22844" y="32455"/>
                    <a:pt x="21511" y="31947"/>
                    <a:pt x="20495" y="30931"/>
                  </a:cubicBezTo>
                  <a:lnTo>
                    <a:pt x="5782" y="16217"/>
                  </a:lnTo>
                  <a:cubicBezTo>
                    <a:pt x="3452" y="13888"/>
                    <a:pt x="576" y="7270"/>
                    <a:pt x="2746" y="5100"/>
                  </a:cubicBezTo>
                  <a:lnTo>
                    <a:pt x="6706" y="1140"/>
                  </a:lnTo>
                  <a:cubicBezTo>
                    <a:pt x="7249" y="597"/>
                    <a:pt x="8064" y="372"/>
                    <a:pt x="9025" y="372"/>
                  </a:cubicBezTo>
                  <a:close/>
                  <a:moveTo>
                    <a:pt x="9021" y="1"/>
                  </a:moveTo>
                  <a:cubicBezTo>
                    <a:pt x="7978" y="1"/>
                    <a:pt x="7071" y="257"/>
                    <a:pt x="6447" y="881"/>
                  </a:cubicBezTo>
                  <a:lnTo>
                    <a:pt x="2484" y="4842"/>
                  </a:lnTo>
                  <a:cubicBezTo>
                    <a:pt x="1" y="7324"/>
                    <a:pt x="3336" y="14288"/>
                    <a:pt x="5523" y="16476"/>
                  </a:cubicBezTo>
                  <a:lnTo>
                    <a:pt x="20237" y="31193"/>
                  </a:lnTo>
                  <a:cubicBezTo>
                    <a:pt x="21325" y="32278"/>
                    <a:pt x="22752" y="32821"/>
                    <a:pt x="24179" y="32821"/>
                  </a:cubicBezTo>
                  <a:cubicBezTo>
                    <a:pt x="25606" y="32821"/>
                    <a:pt x="27033" y="32278"/>
                    <a:pt x="28117" y="31193"/>
                  </a:cubicBezTo>
                  <a:lnTo>
                    <a:pt x="32799" y="26512"/>
                  </a:lnTo>
                  <a:cubicBezTo>
                    <a:pt x="33851" y="25460"/>
                    <a:pt x="34430" y="24063"/>
                    <a:pt x="34430" y="22573"/>
                  </a:cubicBezTo>
                  <a:cubicBezTo>
                    <a:pt x="34430" y="21084"/>
                    <a:pt x="33851" y="19686"/>
                    <a:pt x="32799" y="18631"/>
                  </a:cubicBezTo>
                  <a:lnTo>
                    <a:pt x="18082" y="3917"/>
                  </a:lnTo>
                  <a:cubicBezTo>
                    <a:pt x="16444" y="2279"/>
                    <a:pt x="12129" y="1"/>
                    <a:pt x="902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93" name="Google Shape;893;p70"/>
            <p:cNvSpPr/>
            <p:nvPr/>
          </p:nvSpPr>
          <p:spPr>
            <a:xfrm>
              <a:off x="4635239" y="3945104"/>
              <a:ext cx="831689" cy="502309"/>
            </a:xfrm>
            <a:custGeom>
              <a:rect b="b" l="l" r="r" t="t"/>
              <a:pathLst>
                <a:path extrusionOk="0" h="15822" w="26197">
                  <a:moveTo>
                    <a:pt x="1" y="1"/>
                  </a:moveTo>
                  <a:lnTo>
                    <a:pt x="14715" y="14718"/>
                  </a:lnTo>
                  <a:cubicBezTo>
                    <a:pt x="15450" y="15454"/>
                    <a:pt x="16416" y="15821"/>
                    <a:pt x="17381" y="15821"/>
                  </a:cubicBezTo>
                  <a:cubicBezTo>
                    <a:pt x="18347" y="15821"/>
                    <a:pt x="19313" y="15454"/>
                    <a:pt x="20048" y="14718"/>
                  </a:cubicBezTo>
                  <a:lnTo>
                    <a:pt x="24729" y="10037"/>
                  </a:lnTo>
                  <a:cubicBezTo>
                    <a:pt x="26196" y="8570"/>
                    <a:pt x="26196" y="6175"/>
                    <a:pt x="24725" y="4704"/>
                  </a:cubicBezTo>
                  <a:lnTo>
                    <a:pt x="20048" y="26"/>
                  </a:lnTo>
                  <a:lnTo>
                    <a:pt x="1"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94" name="Google Shape;894;p70"/>
            <p:cNvSpPr/>
            <p:nvPr/>
          </p:nvSpPr>
          <p:spPr>
            <a:xfrm>
              <a:off x="4626826" y="3474276"/>
              <a:ext cx="874072" cy="838578"/>
            </a:xfrm>
            <a:custGeom>
              <a:rect b="b" l="l" r="r" t="t"/>
              <a:pathLst>
                <a:path extrusionOk="0" h="26414" w="27532">
                  <a:moveTo>
                    <a:pt x="2494" y="1"/>
                  </a:moveTo>
                  <a:cubicBezTo>
                    <a:pt x="1533" y="1"/>
                    <a:pt x="718" y="226"/>
                    <a:pt x="175" y="769"/>
                  </a:cubicBezTo>
                  <a:lnTo>
                    <a:pt x="0" y="943"/>
                  </a:lnTo>
                  <a:lnTo>
                    <a:pt x="13910" y="14849"/>
                  </a:lnTo>
                  <a:lnTo>
                    <a:pt x="20313" y="14856"/>
                  </a:lnTo>
                  <a:lnTo>
                    <a:pt x="24990" y="19534"/>
                  </a:lnTo>
                  <a:cubicBezTo>
                    <a:pt x="26461" y="21005"/>
                    <a:pt x="26461" y="23400"/>
                    <a:pt x="24994" y="24867"/>
                  </a:cubicBezTo>
                  <a:lnTo>
                    <a:pt x="24459" y="25402"/>
                  </a:lnTo>
                  <a:lnTo>
                    <a:pt x="25474" y="26414"/>
                  </a:lnTo>
                  <a:lnTo>
                    <a:pt x="26006" y="25883"/>
                  </a:lnTo>
                  <a:cubicBezTo>
                    <a:pt x="26989" y="24900"/>
                    <a:pt x="27532" y="23593"/>
                    <a:pt x="27532" y="22202"/>
                  </a:cubicBezTo>
                  <a:cubicBezTo>
                    <a:pt x="27532" y="20812"/>
                    <a:pt x="26989" y="19505"/>
                    <a:pt x="26006" y="18522"/>
                  </a:cubicBezTo>
                  <a:lnTo>
                    <a:pt x="11292" y="3805"/>
                  </a:lnTo>
                  <a:cubicBezTo>
                    <a:pt x="9541" y="2057"/>
                    <a:pt x="5380" y="1"/>
                    <a:pt x="2494" y="1"/>
                  </a:cubicBezTo>
                  <a:close/>
                </a:path>
              </a:pathLst>
            </a:custGeom>
            <a:solidFill>
              <a:srgbClr val="D9D9D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95" name="Google Shape;895;p70"/>
            <p:cNvSpPr/>
            <p:nvPr/>
          </p:nvSpPr>
          <p:spPr>
            <a:xfrm>
              <a:off x="4622762" y="3468498"/>
              <a:ext cx="900677" cy="848515"/>
            </a:xfrm>
            <a:custGeom>
              <a:rect b="b" l="l" r="r" t="t"/>
              <a:pathLst>
                <a:path extrusionOk="0" h="26727" w="28370">
                  <a:moveTo>
                    <a:pt x="2618" y="1"/>
                  </a:moveTo>
                  <a:cubicBezTo>
                    <a:pt x="1614" y="1"/>
                    <a:pt x="755" y="241"/>
                    <a:pt x="172" y="820"/>
                  </a:cubicBezTo>
                  <a:lnTo>
                    <a:pt x="1" y="994"/>
                  </a:lnTo>
                  <a:lnTo>
                    <a:pt x="128" y="1125"/>
                  </a:lnTo>
                  <a:lnTo>
                    <a:pt x="303" y="951"/>
                  </a:lnTo>
                  <a:cubicBezTo>
                    <a:pt x="846" y="408"/>
                    <a:pt x="1661" y="183"/>
                    <a:pt x="2622" y="183"/>
                  </a:cubicBezTo>
                  <a:cubicBezTo>
                    <a:pt x="5508" y="183"/>
                    <a:pt x="9669" y="2239"/>
                    <a:pt x="11420" y="3987"/>
                  </a:cubicBezTo>
                  <a:lnTo>
                    <a:pt x="26134" y="18704"/>
                  </a:lnTo>
                  <a:cubicBezTo>
                    <a:pt x="27117" y="19687"/>
                    <a:pt x="27660" y="20994"/>
                    <a:pt x="27660" y="22384"/>
                  </a:cubicBezTo>
                  <a:cubicBezTo>
                    <a:pt x="27660" y="23775"/>
                    <a:pt x="27117" y="25082"/>
                    <a:pt x="26134" y="26065"/>
                  </a:cubicBezTo>
                  <a:lnTo>
                    <a:pt x="25602" y="26596"/>
                  </a:lnTo>
                  <a:lnTo>
                    <a:pt x="25733" y="26727"/>
                  </a:lnTo>
                  <a:lnTo>
                    <a:pt x="26265" y="26196"/>
                  </a:lnTo>
                  <a:cubicBezTo>
                    <a:pt x="28369" y="24092"/>
                    <a:pt x="28369" y="20677"/>
                    <a:pt x="26265" y="18573"/>
                  </a:cubicBezTo>
                  <a:lnTo>
                    <a:pt x="11551" y="3859"/>
                  </a:lnTo>
                  <a:cubicBezTo>
                    <a:pt x="9826" y="2134"/>
                    <a:pt x="5600" y="1"/>
                    <a:pt x="2618" y="1"/>
                  </a:cubicBezTo>
                  <a:close/>
                </a:path>
              </a:pathLst>
            </a:custGeom>
            <a:solidFill>
              <a:srgbClr val="2A4271"/>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96" name="Google Shape;896;p70"/>
            <p:cNvSpPr/>
            <p:nvPr/>
          </p:nvSpPr>
          <p:spPr>
            <a:xfrm>
              <a:off x="5068413" y="3945707"/>
              <a:ext cx="398526" cy="335063"/>
            </a:xfrm>
            <a:custGeom>
              <a:rect b="b" l="l" r="r" t="t"/>
              <a:pathLst>
                <a:path extrusionOk="0" h="10554" w="12553">
                  <a:moveTo>
                    <a:pt x="1" y="0"/>
                  </a:moveTo>
                  <a:lnTo>
                    <a:pt x="10550" y="10553"/>
                  </a:lnTo>
                  <a:lnTo>
                    <a:pt x="11085" y="10018"/>
                  </a:lnTo>
                  <a:cubicBezTo>
                    <a:pt x="12552" y="8551"/>
                    <a:pt x="12552" y="6156"/>
                    <a:pt x="11081" y="4685"/>
                  </a:cubicBezTo>
                  <a:lnTo>
                    <a:pt x="6404" y="7"/>
                  </a:lnTo>
                  <a:lnTo>
                    <a:pt x="1" y="0"/>
                  </a:lnTo>
                  <a:close/>
                </a:path>
              </a:pathLst>
            </a:custGeom>
            <a:solidFill>
              <a:srgbClr val="D85D7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97" name="Google Shape;897;p70"/>
            <p:cNvSpPr/>
            <p:nvPr/>
          </p:nvSpPr>
          <p:spPr>
            <a:xfrm>
              <a:off x="4526628" y="3740200"/>
              <a:ext cx="601552" cy="692508"/>
            </a:xfrm>
            <a:custGeom>
              <a:rect b="b" l="l" r="r" t="t"/>
              <a:pathLst>
                <a:path extrusionOk="0" h="21813" w="18948">
                  <a:moveTo>
                    <a:pt x="1369" y="0"/>
                  </a:moveTo>
                  <a:cubicBezTo>
                    <a:pt x="1238" y="0"/>
                    <a:pt x="1103" y="19"/>
                    <a:pt x="972" y="66"/>
                  </a:cubicBezTo>
                  <a:cubicBezTo>
                    <a:pt x="339" y="284"/>
                    <a:pt x="1" y="976"/>
                    <a:pt x="219" y="1610"/>
                  </a:cubicBezTo>
                  <a:cubicBezTo>
                    <a:pt x="947" y="3725"/>
                    <a:pt x="2039" y="5643"/>
                    <a:pt x="3135" y="6742"/>
                  </a:cubicBezTo>
                  <a:lnTo>
                    <a:pt x="17852" y="21456"/>
                  </a:lnTo>
                  <a:cubicBezTo>
                    <a:pt x="18089" y="21693"/>
                    <a:pt x="18398" y="21813"/>
                    <a:pt x="18707" y="21813"/>
                  </a:cubicBezTo>
                  <a:cubicBezTo>
                    <a:pt x="18791" y="21813"/>
                    <a:pt x="18872" y="21806"/>
                    <a:pt x="18948" y="21788"/>
                  </a:cubicBezTo>
                  <a:cubicBezTo>
                    <a:pt x="18660" y="21623"/>
                    <a:pt x="18383" y="21420"/>
                    <a:pt x="18136" y="21172"/>
                  </a:cubicBezTo>
                  <a:lnTo>
                    <a:pt x="3422" y="6455"/>
                  </a:lnTo>
                  <a:lnTo>
                    <a:pt x="6287" y="6458"/>
                  </a:lnTo>
                  <a:lnTo>
                    <a:pt x="4853" y="5024"/>
                  </a:lnTo>
                  <a:cubicBezTo>
                    <a:pt x="4027" y="4202"/>
                    <a:pt x="3109" y="2549"/>
                    <a:pt x="2516" y="820"/>
                  </a:cubicBezTo>
                  <a:cubicBezTo>
                    <a:pt x="2341" y="314"/>
                    <a:pt x="1871" y="0"/>
                    <a:pt x="1369" y="0"/>
                  </a:cubicBezTo>
                  <a:close/>
                </a:path>
              </a:pathLst>
            </a:custGeom>
            <a:solidFill>
              <a:srgbClr val="B7B7B7"/>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98" name="Google Shape;898;p70"/>
            <p:cNvSpPr/>
            <p:nvPr/>
          </p:nvSpPr>
          <p:spPr>
            <a:xfrm>
              <a:off x="4635239" y="3945104"/>
              <a:ext cx="527739" cy="486816"/>
            </a:xfrm>
            <a:custGeom>
              <a:rect b="b" l="l" r="r" t="t"/>
              <a:pathLst>
                <a:path extrusionOk="0" h="15334" w="16623">
                  <a:moveTo>
                    <a:pt x="1" y="1"/>
                  </a:moveTo>
                  <a:lnTo>
                    <a:pt x="14715" y="14718"/>
                  </a:lnTo>
                  <a:cubicBezTo>
                    <a:pt x="14962" y="14966"/>
                    <a:pt x="15239" y="15169"/>
                    <a:pt x="15527" y="15334"/>
                  </a:cubicBezTo>
                  <a:cubicBezTo>
                    <a:pt x="15756" y="15290"/>
                    <a:pt x="15970" y="15177"/>
                    <a:pt x="16145" y="15002"/>
                  </a:cubicBezTo>
                  <a:cubicBezTo>
                    <a:pt x="16619" y="14529"/>
                    <a:pt x="16622" y="13761"/>
                    <a:pt x="16145" y="13287"/>
                  </a:cubicBezTo>
                  <a:lnTo>
                    <a:pt x="2866" y="4"/>
                  </a:lnTo>
                  <a:lnTo>
                    <a:pt x="1" y="1"/>
                  </a:lnTo>
                  <a:close/>
                </a:path>
              </a:pathLst>
            </a:custGeom>
            <a:solidFill>
              <a:srgbClr val="CCCCC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99" name="Google Shape;899;p70"/>
            <p:cNvSpPr/>
            <p:nvPr/>
          </p:nvSpPr>
          <p:spPr>
            <a:xfrm>
              <a:off x="4332233" y="3324392"/>
              <a:ext cx="354143" cy="354016"/>
            </a:xfrm>
            <a:custGeom>
              <a:rect b="b" l="l" r="r" t="t"/>
              <a:pathLst>
                <a:path extrusionOk="0" h="11151" w="11155">
                  <a:moveTo>
                    <a:pt x="7607" y="0"/>
                  </a:moveTo>
                  <a:cubicBezTo>
                    <a:pt x="7597" y="0"/>
                    <a:pt x="7587" y="4"/>
                    <a:pt x="7579" y="11"/>
                  </a:cubicBezTo>
                  <a:lnTo>
                    <a:pt x="15" y="7576"/>
                  </a:lnTo>
                  <a:cubicBezTo>
                    <a:pt x="0" y="7590"/>
                    <a:pt x="0" y="7620"/>
                    <a:pt x="15" y="7634"/>
                  </a:cubicBezTo>
                  <a:lnTo>
                    <a:pt x="3532" y="11150"/>
                  </a:lnTo>
                  <a:lnTo>
                    <a:pt x="11154" y="3531"/>
                  </a:lnTo>
                  <a:lnTo>
                    <a:pt x="7638" y="11"/>
                  </a:lnTo>
                  <a:cubicBezTo>
                    <a:pt x="7629" y="4"/>
                    <a:pt x="7618" y="0"/>
                    <a:pt x="7607" y="0"/>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900" name="Google Shape;900;p70"/>
            <p:cNvSpPr/>
            <p:nvPr/>
          </p:nvSpPr>
          <p:spPr>
            <a:xfrm>
              <a:off x="4510119" y="3341918"/>
              <a:ext cx="176262" cy="158166"/>
            </a:xfrm>
            <a:custGeom>
              <a:rect b="b" l="l" r="r" t="t"/>
              <a:pathLst>
                <a:path extrusionOk="0" h="4982" w="5552">
                  <a:moveTo>
                    <a:pt x="2004" y="1"/>
                  </a:moveTo>
                  <a:cubicBezTo>
                    <a:pt x="1653" y="1"/>
                    <a:pt x="1301" y="134"/>
                    <a:pt x="1034" y="402"/>
                  </a:cubicBezTo>
                  <a:lnTo>
                    <a:pt x="0" y="1436"/>
                  </a:lnTo>
                  <a:lnTo>
                    <a:pt x="3549" y="4981"/>
                  </a:lnTo>
                  <a:lnTo>
                    <a:pt x="5551" y="2979"/>
                  </a:lnTo>
                  <a:lnTo>
                    <a:pt x="2977" y="402"/>
                  </a:lnTo>
                  <a:cubicBezTo>
                    <a:pt x="2708" y="134"/>
                    <a:pt x="2356" y="1"/>
                    <a:pt x="2004" y="1"/>
                  </a:cubicBezTo>
                  <a:close/>
                </a:path>
              </a:pathLst>
            </a:custGeom>
            <a:solidFill>
              <a:srgbClr val="6194D6"/>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901" name="Google Shape;901;p70"/>
            <p:cNvSpPr/>
            <p:nvPr/>
          </p:nvSpPr>
          <p:spPr>
            <a:xfrm>
              <a:off x="4339154" y="3336108"/>
              <a:ext cx="353096" cy="348207"/>
            </a:xfrm>
            <a:custGeom>
              <a:rect b="b" l="l" r="r" t="t"/>
              <a:pathLst>
                <a:path extrusionOk="0" h="10968" w="11122">
                  <a:moveTo>
                    <a:pt x="7391" y="366"/>
                  </a:moveTo>
                  <a:cubicBezTo>
                    <a:pt x="7697" y="366"/>
                    <a:pt x="7998" y="483"/>
                    <a:pt x="8231" y="716"/>
                  </a:cubicBezTo>
                  <a:lnTo>
                    <a:pt x="10678" y="3158"/>
                  </a:lnTo>
                  <a:lnTo>
                    <a:pt x="3314" y="10522"/>
                  </a:lnTo>
                  <a:lnTo>
                    <a:pt x="871" y="8076"/>
                  </a:lnTo>
                  <a:cubicBezTo>
                    <a:pt x="645" y="7851"/>
                    <a:pt x="521" y="7552"/>
                    <a:pt x="521" y="7236"/>
                  </a:cubicBezTo>
                  <a:cubicBezTo>
                    <a:pt x="521" y="6919"/>
                    <a:pt x="645" y="6617"/>
                    <a:pt x="871" y="6394"/>
                  </a:cubicBezTo>
                  <a:lnTo>
                    <a:pt x="6550" y="716"/>
                  </a:lnTo>
                  <a:cubicBezTo>
                    <a:pt x="6779" y="483"/>
                    <a:pt x="7085" y="366"/>
                    <a:pt x="7391" y="366"/>
                  </a:cubicBezTo>
                  <a:close/>
                  <a:moveTo>
                    <a:pt x="7390" y="1"/>
                  </a:moveTo>
                  <a:cubicBezTo>
                    <a:pt x="6991" y="1"/>
                    <a:pt x="6592" y="152"/>
                    <a:pt x="6288" y="454"/>
                  </a:cubicBezTo>
                  <a:lnTo>
                    <a:pt x="609" y="6132"/>
                  </a:lnTo>
                  <a:cubicBezTo>
                    <a:pt x="1" y="6740"/>
                    <a:pt x="1" y="7731"/>
                    <a:pt x="609" y="8335"/>
                  </a:cubicBezTo>
                  <a:lnTo>
                    <a:pt x="3186" y="10912"/>
                  </a:lnTo>
                  <a:cubicBezTo>
                    <a:pt x="3219" y="10945"/>
                    <a:pt x="3266" y="10967"/>
                    <a:pt x="3314" y="10967"/>
                  </a:cubicBezTo>
                  <a:cubicBezTo>
                    <a:pt x="3364" y="10967"/>
                    <a:pt x="3411" y="10945"/>
                    <a:pt x="3445" y="10912"/>
                  </a:cubicBezTo>
                  <a:lnTo>
                    <a:pt x="11067" y="3289"/>
                  </a:lnTo>
                  <a:cubicBezTo>
                    <a:pt x="11100" y="3257"/>
                    <a:pt x="11121" y="3210"/>
                    <a:pt x="11121" y="3158"/>
                  </a:cubicBezTo>
                  <a:cubicBezTo>
                    <a:pt x="11121" y="3111"/>
                    <a:pt x="11100" y="3064"/>
                    <a:pt x="11067" y="3031"/>
                  </a:cubicBezTo>
                  <a:lnTo>
                    <a:pt x="8490" y="454"/>
                  </a:lnTo>
                  <a:cubicBezTo>
                    <a:pt x="8188" y="152"/>
                    <a:pt x="7789" y="1"/>
                    <a:pt x="739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902" name="Google Shape;902;p70"/>
            <p:cNvSpPr/>
            <p:nvPr/>
          </p:nvSpPr>
          <p:spPr>
            <a:xfrm>
              <a:off x="4446432" y="3439004"/>
              <a:ext cx="125403" cy="124291"/>
            </a:xfrm>
            <a:custGeom>
              <a:rect b="b" l="l" r="r" t="t"/>
              <a:pathLst>
                <a:path extrusionOk="0" h="3915" w="3950">
                  <a:moveTo>
                    <a:pt x="200" y="0"/>
                  </a:moveTo>
                  <a:cubicBezTo>
                    <a:pt x="153" y="0"/>
                    <a:pt x="105" y="17"/>
                    <a:pt x="69" y="52"/>
                  </a:cubicBezTo>
                  <a:cubicBezTo>
                    <a:pt x="0" y="125"/>
                    <a:pt x="0" y="242"/>
                    <a:pt x="69" y="314"/>
                  </a:cubicBezTo>
                  <a:lnTo>
                    <a:pt x="3619" y="3860"/>
                  </a:lnTo>
                  <a:cubicBezTo>
                    <a:pt x="3651" y="3896"/>
                    <a:pt x="3698" y="3914"/>
                    <a:pt x="3745" y="3914"/>
                  </a:cubicBezTo>
                  <a:cubicBezTo>
                    <a:pt x="3794" y="3914"/>
                    <a:pt x="3841" y="3896"/>
                    <a:pt x="3877" y="3860"/>
                  </a:cubicBezTo>
                  <a:cubicBezTo>
                    <a:pt x="3950" y="3787"/>
                    <a:pt x="3950" y="3671"/>
                    <a:pt x="3877" y="3602"/>
                  </a:cubicBezTo>
                  <a:lnTo>
                    <a:pt x="331" y="52"/>
                  </a:lnTo>
                  <a:cubicBezTo>
                    <a:pt x="295" y="17"/>
                    <a:pt x="248" y="0"/>
                    <a:pt x="20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903" name="Google Shape;903;p70"/>
            <p:cNvSpPr/>
            <p:nvPr/>
          </p:nvSpPr>
          <p:spPr>
            <a:xfrm>
              <a:off x="4415223" y="3470117"/>
              <a:ext cx="125434" cy="124260"/>
            </a:xfrm>
            <a:custGeom>
              <a:rect b="b" l="l" r="r" t="t"/>
              <a:pathLst>
                <a:path extrusionOk="0" h="3914" w="3951">
                  <a:moveTo>
                    <a:pt x="201" y="0"/>
                  </a:moveTo>
                  <a:cubicBezTo>
                    <a:pt x="154" y="0"/>
                    <a:pt x="107" y="19"/>
                    <a:pt x="73" y="55"/>
                  </a:cubicBezTo>
                  <a:cubicBezTo>
                    <a:pt x="0" y="128"/>
                    <a:pt x="0" y="244"/>
                    <a:pt x="73" y="313"/>
                  </a:cubicBezTo>
                  <a:lnTo>
                    <a:pt x="3619" y="3863"/>
                  </a:lnTo>
                  <a:cubicBezTo>
                    <a:pt x="3655" y="3895"/>
                    <a:pt x="3702" y="3914"/>
                    <a:pt x="3750" y="3914"/>
                  </a:cubicBezTo>
                  <a:cubicBezTo>
                    <a:pt x="3797" y="3914"/>
                    <a:pt x="3844" y="3895"/>
                    <a:pt x="3877" y="3863"/>
                  </a:cubicBezTo>
                  <a:cubicBezTo>
                    <a:pt x="3950" y="3790"/>
                    <a:pt x="3950" y="3673"/>
                    <a:pt x="3877" y="3601"/>
                  </a:cubicBezTo>
                  <a:lnTo>
                    <a:pt x="331" y="55"/>
                  </a:lnTo>
                  <a:cubicBezTo>
                    <a:pt x="295" y="19"/>
                    <a:pt x="248"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904" name="Google Shape;904;p70"/>
            <p:cNvSpPr/>
            <p:nvPr/>
          </p:nvSpPr>
          <p:spPr>
            <a:xfrm>
              <a:off x="4384110" y="3501294"/>
              <a:ext cx="125434" cy="124291"/>
            </a:xfrm>
            <a:custGeom>
              <a:rect b="b" l="l" r="r" t="t"/>
              <a:pathLst>
                <a:path extrusionOk="0" h="3915" w="3951">
                  <a:moveTo>
                    <a:pt x="201" y="0"/>
                  </a:moveTo>
                  <a:cubicBezTo>
                    <a:pt x="154" y="0"/>
                    <a:pt x="107" y="18"/>
                    <a:pt x="70" y="52"/>
                  </a:cubicBezTo>
                  <a:cubicBezTo>
                    <a:pt x="1" y="126"/>
                    <a:pt x="1" y="242"/>
                    <a:pt x="70" y="314"/>
                  </a:cubicBezTo>
                  <a:lnTo>
                    <a:pt x="3620" y="3860"/>
                  </a:lnTo>
                  <a:cubicBezTo>
                    <a:pt x="3652" y="3896"/>
                    <a:pt x="3699" y="3915"/>
                    <a:pt x="3747" y="3915"/>
                  </a:cubicBezTo>
                  <a:cubicBezTo>
                    <a:pt x="3794" y="3915"/>
                    <a:pt x="3841" y="3896"/>
                    <a:pt x="3878" y="3860"/>
                  </a:cubicBezTo>
                  <a:cubicBezTo>
                    <a:pt x="3951" y="3787"/>
                    <a:pt x="3951" y="3671"/>
                    <a:pt x="3878" y="3602"/>
                  </a:cubicBezTo>
                  <a:lnTo>
                    <a:pt x="332" y="52"/>
                  </a:lnTo>
                  <a:cubicBezTo>
                    <a:pt x="296" y="18"/>
                    <a:pt x="249"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905" name="Google Shape;905;p70"/>
            <p:cNvSpPr/>
            <p:nvPr/>
          </p:nvSpPr>
          <p:spPr>
            <a:xfrm>
              <a:off x="4352933" y="3532407"/>
              <a:ext cx="125403" cy="124260"/>
            </a:xfrm>
            <a:custGeom>
              <a:rect b="b" l="l" r="r" t="t"/>
              <a:pathLst>
                <a:path extrusionOk="0" h="3914" w="3950">
                  <a:moveTo>
                    <a:pt x="201" y="1"/>
                  </a:moveTo>
                  <a:cubicBezTo>
                    <a:pt x="154" y="1"/>
                    <a:pt x="108" y="19"/>
                    <a:pt x="73" y="55"/>
                  </a:cubicBezTo>
                  <a:cubicBezTo>
                    <a:pt x="0" y="128"/>
                    <a:pt x="0" y="245"/>
                    <a:pt x="73" y="314"/>
                  </a:cubicBezTo>
                  <a:lnTo>
                    <a:pt x="3619" y="3863"/>
                  </a:lnTo>
                  <a:cubicBezTo>
                    <a:pt x="3655" y="3896"/>
                    <a:pt x="3703" y="3914"/>
                    <a:pt x="3750" y="3914"/>
                  </a:cubicBezTo>
                  <a:cubicBezTo>
                    <a:pt x="3797" y="3914"/>
                    <a:pt x="3844" y="3896"/>
                    <a:pt x="3877" y="3863"/>
                  </a:cubicBezTo>
                  <a:cubicBezTo>
                    <a:pt x="3950" y="3790"/>
                    <a:pt x="3950" y="3674"/>
                    <a:pt x="3877" y="3601"/>
                  </a:cubicBezTo>
                  <a:lnTo>
                    <a:pt x="331" y="55"/>
                  </a:lnTo>
                  <a:cubicBezTo>
                    <a:pt x="295" y="19"/>
                    <a:pt x="248" y="1"/>
                    <a:pt x="20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906" name="Google Shape;906;p70"/>
            <p:cNvSpPr/>
            <p:nvPr/>
          </p:nvSpPr>
          <p:spPr>
            <a:xfrm>
              <a:off x="4539803" y="3345537"/>
              <a:ext cx="125403" cy="124260"/>
            </a:xfrm>
            <a:custGeom>
              <a:rect b="b" l="l" r="r" t="t"/>
              <a:pathLst>
                <a:path extrusionOk="0" h="3914" w="3950">
                  <a:moveTo>
                    <a:pt x="201" y="0"/>
                  </a:moveTo>
                  <a:cubicBezTo>
                    <a:pt x="154" y="0"/>
                    <a:pt x="108" y="19"/>
                    <a:pt x="73" y="55"/>
                  </a:cubicBezTo>
                  <a:cubicBezTo>
                    <a:pt x="1" y="128"/>
                    <a:pt x="1" y="244"/>
                    <a:pt x="73" y="314"/>
                  </a:cubicBezTo>
                  <a:lnTo>
                    <a:pt x="3619" y="3863"/>
                  </a:lnTo>
                  <a:cubicBezTo>
                    <a:pt x="3655" y="3896"/>
                    <a:pt x="3702" y="3913"/>
                    <a:pt x="3750" y="3913"/>
                  </a:cubicBezTo>
                  <a:cubicBezTo>
                    <a:pt x="3797" y="3913"/>
                    <a:pt x="3845" y="3896"/>
                    <a:pt x="3877" y="3863"/>
                  </a:cubicBezTo>
                  <a:cubicBezTo>
                    <a:pt x="3950" y="3790"/>
                    <a:pt x="3950" y="3673"/>
                    <a:pt x="3877" y="3601"/>
                  </a:cubicBezTo>
                  <a:lnTo>
                    <a:pt x="332" y="55"/>
                  </a:lnTo>
                  <a:cubicBezTo>
                    <a:pt x="295" y="19"/>
                    <a:pt x="248"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907" name="Google Shape;907;p70"/>
            <p:cNvSpPr/>
            <p:nvPr/>
          </p:nvSpPr>
          <p:spPr>
            <a:xfrm>
              <a:off x="4508722" y="3376714"/>
              <a:ext cx="125434" cy="124291"/>
            </a:xfrm>
            <a:custGeom>
              <a:rect b="b" l="l" r="r" t="t"/>
              <a:pathLst>
                <a:path extrusionOk="0" h="3915" w="3951">
                  <a:moveTo>
                    <a:pt x="200" y="0"/>
                  </a:moveTo>
                  <a:cubicBezTo>
                    <a:pt x="153" y="0"/>
                    <a:pt x="106" y="18"/>
                    <a:pt x="69" y="53"/>
                  </a:cubicBezTo>
                  <a:cubicBezTo>
                    <a:pt x="0" y="125"/>
                    <a:pt x="0" y="241"/>
                    <a:pt x="69" y="315"/>
                  </a:cubicBezTo>
                  <a:lnTo>
                    <a:pt x="3618" y="3860"/>
                  </a:lnTo>
                  <a:cubicBezTo>
                    <a:pt x="3651" y="3897"/>
                    <a:pt x="3699" y="3914"/>
                    <a:pt x="3746" y="3914"/>
                  </a:cubicBezTo>
                  <a:cubicBezTo>
                    <a:pt x="3793" y="3914"/>
                    <a:pt x="3841" y="3897"/>
                    <a:pt x="3877" y="3860"/>
                  </a:cubicBezTo>
                  <a:cubicBezTo>
                    <a:pt x="3950" y="3787"/>
                    <a:pt x="3950" y="3670"/>
                    <a:pt x="3877" y="3601"/>
                  </a:cubicBezTo>
                  <a:lnTo>
                    <a:pt x="331" y="53"/>
                  </a:lnTo>
                  <a:cubicBezTo>
                    <a:pt x="295" y="18"/>
                    <a:pt x="248" y="0"/>
                    <a:pt x="20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908" name="Google Shape;908;p70"/>
            <p:cNvSpPr/>
            <p:nvPr/>
          </p:nvSpPr>
          <p:spPr>
            <a:xfrm>
              <a:off x="4477513" y="3407827"/>
              <a:ext cx="125434" cy="124260"/>
            </a:xfrm>
            <a:custGeom>
              <a:rect b="b" l="l" r="r" t="t"/>
              <a:pathLst>
                <a:path extrusionOk="0" h="3914" w="3951">
                  <a:moveTo>
                    <a:pt x="202" y="0"/>
                  </a:moveTo>
                  <a:cubicBezTo>
                    <a:pt x="156" y="0"/>
                    <a:pt x="109" y="19"/>
                    <a:pt x="73" y="55"/>
                  </a:cubicBezTo>
                  <a:cubicBezTo>
                    <a:pt x="0" y="128"/>
                    <a:pt x="0" y="244"/>
                    <a:pt x="73" y="313"/>
                  </a:cubicBezTo>
                  <a:lnTo>
                    <a:pt x="3618" y="3863"/>
                  </a:lnTo>
                  <a:cubicBezTo>
                    <a:pt x="3655" y="3895"/>
                    <a:pt x="3702" y="3914"/>
                    <a:pt x="3749" y="3914"/>
                  </a:cubicBezTo>
                  <a:cubicBezTo>
                    <a:pt x="3797" y="3914"/>
                    <a:pt x="3845" y="3895"/>
                    <a:pt x="3877" y="3863"/>
                  </a:cubicBezTo>
                  <a:cubicBezTo>
                    <a:pt x="3950" y="3790"/>
                    <a:pt x="3950" y="3673"/>
                    <a:pt x="3877" y="3601"/>
                  </a:cubicBezTo>
                  <a:lnTo>
                    <a:pt x="332" y="55"/>
                  </a:lnTo>
                  <a:cubicBezTo>
                    <a:pt x="295" y="19"/>
                    <a:pt x="249" y="0"/>
                    <a:pt x="202"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909" name="Google Shape;909;p70"/>
            <p:cNvSpPr/>
            <p:nvPr/>
          </p:nvSpPr>
          <p:spPr>
            <a:xfrm>
              <a:off x="4814522" y="3680799"/>
              <a:ext cx="493610" cy="493515"/>
            </a:xfrm>
            <a:custGeom>
              <a:rect b="b" l="l" r="r" t="t"/>
              <a:pathLst>
                <a:path extrusionOk="0" h="15545" w="15548">
                  <a:moveTo>
                    <a:pt x="8340" y="1"/>
                  </a:moveTo>
                  <a:lnTo>
                    <a:pt x="0" y="8341"/>
                  </a:lnTo>
                  <a:lnTo>
                    <a:pt x="7208" y="15544"/>
                  </a:lnTo>
                  <a:lnTo>
                    <a:pt x="15548" y="7209"/>
                  </a:lnTo>
                  <a:lnTo>
                    <a:pt x="8340"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910" name="Google Shape;910;p70"/>
            <p:cNvSpPr/>
            <p:nvPr/>
          </p:nvSpPr>
          <p:spPr>
            <a:xfrm>
              <a:off x="4941420" y="3680799"/>
              <a:ext cx="366715" cy="366747"/>
            </a:xfrm>
            <a:custGeom>
              <a:rect b="b" l="l" r="r" t="t"/>
              <a:pathLst>
                <a:path extrusionOk="0" h="11552" w="11551">
                  <a:moveTo>
                    <a:pt x="4343" y="1"/>
                  </a:moveTo>
                  <a:lnTo>
                    <a:pt x="0" y="4344"/>
                  </a:lnTo>
                  <a:lnTo>
                    <a:pt x="7208" y="11551"/>
                  </a:lnTo>
                  <a:lnTo>
                    <a:pt x="11551" y="7209"/>
                  </a:lnTo>
                  <a:lnTo>
                    <a:pt x="4343" y="1"/>
                  </a:lnTo>
                  <a:close/>
                </a:path>
              </a:pathLst>
            </a:custGeom>
            <a:solidFill>
              <a:srgbClr val="6194D6"/>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911" name="Google Shape;911;p70"/>
            <p:cNvSpPr/>
            <p:nvPr/>
          </p:nvSpPr>
          <p:spPr>
            <a:xfrm>
              <a:off x="4808712" y="3675021"/>
              <a:ext cx="505198" cy="505198"/>
            </a:xfrm>
            <a:custGeom>
              <a:rect b="b" l="l" r="r" t="t"/>
              <a:pathLst>
                <a:path extrusionOk="0" h="15913" w="15913">
                  <a:moveTo>
                    <a:pt x="8523" y="442"/>
                  </a:moveTo>
                  <a:lnTo>
                    <a:pt x="15469" y="7391"/>
                  </a:lnTo>
                  <a:lnTo>
                    <a:pt x="7391" y="15468"/>
                  </a:lnTo>
                  <a:lnTo>
                    <a:pt x="442" y="8523"/>
                  </a:lnTo>
                  <a:lnTo>
                    <a:pt x="8523" y="442"/>
                  </a:lnTo>
                  <a:close/>
                  <a:moveTo>
                    <a:pt x="8523" y="0"/>
                  </a:moveTo>
                  <a:cubicBezTo>
                    <a:pt x="8476" y="0"/>
                    <a:pt x="8428" y="17"/>
                    <a:pt x="8392" y="52"/>
                  </a:cubicBezTo>
                  <a:lnTo>
                    <a:pt x="56" y="8392"/>
                  </a:lnTo>
                  <a:cubicBezTo>
                    <a:pt x="19" y="8424"/>
                    <a:pt x="1" y="8471"/>
                    <a:pt x="1" y="8523"/>
                  </a:cubicBezTo>
                  <a:cubicBezTo>
                    <a:pt x="1" y="8570"/>
                    <a:pt x="19" y="8617"/>
                    <a:pt x="56" y="8649"/>
                  </a:cubicBezTo>
                  <a:lnTo>
                    <a:pt x="7260" y="15857"/>
                  </a:lnTo>
                  <a:cubicBezTo>
                    <a:pt x="7296" y="15894"/>
                    <a:pt x="7344" y="15912"/>
                    <a:pt x="7391" y="15912"/>
                  </a:cubicBezTo>
                  <a:cubicBezTo>
                    <a:pt x="7438" y="15912"/>
                    <a:pt x="7485" y="15894"/>
                    <a:pt x="7522" y="15857"/>
                  </a:cubicBezTo>
                  <a:lnTo>
                    <a:pt x="15857" y="7518"/>
                  </a:lnTo>
                  <a:cubicBezTo>
                    <a:pt x="15894" y="7485"/>
                    <a:pt x="15913" y="7438"/>
                    <a:pt x="15913" y="7391"/>
                  </a:cubicBezTo>
                  <a:cubicBezTo>
                    <a:pt x="15913" y="7339"/>
                    <a:pt x="15894" y="7295"/>
                    <a:pt x="15857" y="7259"/>
                  </a:cubicBezTo>
                  <a:lnTo>
                    <a:pt x="8654" y="52"/>
                  </a:lnTo>
                  <a:cubicBezTo>
                    <a:pt x="8618" y="17"/>
                    <a:pt x="8570" y="0"/>
                    <a:pt x="852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400"/>
            </a:p>
          </p:txBody>
        </p:sp>
        <p:sp>
          <p:nvSpPr>
            <p:cNvPr id="912" name="Google Shape;912;p70"/>
            <p:cNvSpPr/>
            <p:nvPr/>
          </p:nvSpPr>
          <p:spPr>
            <a:xfrm>
              <a:off x="4974343" y="3820619"/>
              <a:ext cx="200771" cy="200898"/>
            </a:xfrm>
            <a:custGeom>
              <a:rect b="b" l="l" r="r" t="t"/>
              <a:pathLst>
                <a:path extrusionOk="0" h="6328" w="6324">
                  <a:moveTo>
                    <a:pt x="1428" y="1"/>
                  </a:moveTo>
                  <a:lnTo>
                    <a:pt x="0" y="1429"/>
                  </a:lnTo>
                  <a:lnTo>
                    <a:pt x="1734" y="3164"/>
                  </a:lnTo>
                  <a:lnTo>
                    <a:pt x="0" y="4898"/>
                  </a:lnTo>
                  <a:lnTo>
                    <a:pt x="1428" y="6328"/>
                  </a:lnTo>
                  <a:lnTo>
                    <a:pt x="3164" y="4592"/>
                  </a:lnTo>
                  <a:lnTo>
                    <a:pt x="4896" y="6328"/>
                  </a:lnTo>
                  <a:lnTo>
                    <a:pt x="6324" y="4898"/>
                  </a:lnTo>
                  <a:lnTo>
                    <a:pt x="4590" y="3164"/>
                  </a:lnTo>
                  <a:lnTo>
                    <a:pt x="6324" y="1429"/>
                  </a:lnTo>
                  <a:lnTo>
                    <a:pt x="4896" y="1"/>
                  </a:lnTo>
                  <a:lnTo>
                    <a:pt x="3164" y="1738"/>
                  </a:lnTo>
                  <a:lnTo>
                    <a:pt x="1428" y="1"/>
                  </a:ln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913" name="Google Shape;913;p70"/>
            <p:cNvSpPr/>
            <p:nvPr/>
          </p:nvSpPr>
          <p:spPr>
            <a:xfrm>
              <a:off x="4981518" y="3820619"/>
              <a:ext cx="193596" cy="193660"/>
            </a:xfrm>
            <a:custGeom>
              <a:rect b="b" l="l" r="r" t="t"/>
              <a:pathLst>
                <a:path extrusionOk="0" h="6100" w="6098">
                  <a:moveTo>
                    <a:pt x="1202" y="1"/>
                  </a:moveTo>
                  <a:lnTo>
                    <a:pt x="1" y="1202"/>
                  </a:lnTo>
                  <a:lnTo>
                    <a:pt x="4897" y="6099"/>
                  </a:lnTo>
                  <a:lnTo>
                    <a:pt x="6098" y="4898"/>
                  </a:lnTo>
                  <a:lnTo>
                    <a:pt x="4364" y="3164"/>
                  </a:lnTo>
                  <a:lnTo>
                    <a:pt x="6098" y="1429"/>
                  </a:lnTo>
                  <a:lnTo>
                    <a:pt x="4670" y="1"/>
                  </a:lnTo>
                  <a:lnTo>
                    <a:pt x="2938" y="1738"/>
                  </a:lnTo>
                  <a:lnTo>
                    <a:pt x="1202" y="1"/>
                  </a:lnTo>
                  <a:close/>
                </a:path>
              </a:pathLst>
            </a:custGeom>
            <a:solidFill>
              <a:srgbClr val="D0E0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914" name="Google Shape;914;p70"/>
            <p:cNvSpPr/>
            <p:nvPr/>
          </p:nvSpPr>
          <p:spPr>
            <a:xfrm>
              <a:off x="4967993" y="3814872"/>
              <a:ext cx="213597" cy="212423"/>
            </a:xfrm>
            <a:custGeom>
              <a:rect b="b" l="l" r="r" t="t"/>
              <a:pathLst>
                <a:path extrusionOk="0" h="6691" w="6728">
                  <a:moveTo>
                    <a:pt x="5096" y="441"/>
                  </a:moveTo>
                  <a:lnTo>
                    <a:pt x="6265" y="1610"/>
                  </a:lnTo>
                  <a:lnTo>
                    <a:pt x="4659" y="3214"/>
                  </a:lnTo>
                  <a:cubicBezTo>
                    <a:pt x="4590" y="3288"/>
                    <a:pt x="4590" y="3404"/>
                    <a:pt x="4659" y="3477"/>
                  </a:cubicBezTo>
                  <a:lnTo>
                    <a:pt x="6265" y="5079"/>
                  </a:lnTo>
                  <a:lnTo>
                    <a:pt x="5096" y="6247"/>
                  </a:lnTo>
                  <a:lnTo>
                    <a:pt x="3491" y="4645"/>
                  </a:lnTo>
                  <a:cubicBezTo>
                    <a:pt x="3457" y="4609"/>
                    <a:pt x="3410" y="4590"/>
                    <a:pt x="3363" y="4590"/>
                  </a:cubicBezTo>
                  <a:cubicBezTo>
                    <a:pt x="3316" y="4590"/>
                    <a:pt x="3269" y="4609"/>
                    <a:pt x="3233" y="4645"/>
                  </a:cubicBezTo>
                  <a:lnTo>
                    <a:pt x="1628" y="6247"/>
                  </a:lnTo>
                  <a:lnTo>
                    <a:pt x="459" y="5079"/>
                  </a:lnTo>
                  <a:lnTo>
                    <a:pt x="2065" y="3477"/>
                  </a:lnTo>
                  <a:cubicBezTo>
                    <a:pt x="2137" y="3404"/>
                    <a:pt x="2137" y="3288"/>
                    <a:pt x="2065" y="3214"/>
                  </a:cubicBezTo>
                  <a:lnTo>
                    <a:pt x="459" y="1610"/>
                  </a:lnTo>
                  <a:lnTo>
                    <a:pt x="1628" y="441"/>
                  </a:lnTo>
                  <a:lnTo>
                    <a:pt x="3233" y="2046"/>
                  </a:lnTo>
                  <a:cubicBezTo>
                    <a:pt x="3269" y="2083"/>
                    <a:pt x="3316" y="2101"/>
                    <a:pt x="3363" y="2101"/>
                  </a:cubicBezTo>
                  <a:cubicBezTo>
                    <a:pt x="3410" y="2101"/>
                    <a:pt x="3457" y="2083"/>
                    <a:pt x="3491" y="2046"/>
                  </a:cubicBezTo>
                  <a:lnTo>
                    <a:pt x="5096" y="441"/>
                  </a:lnTo>
                  <a:close/>
                  <a:moveTo>
                    <a:pt x="5096" y="0"/>
                  </a:moveTo>
                  <a:cubicBezTo>
                    <a:pt x="5049" y="0"/>
                    <a:pt x="5002" y="19"/>
                    <a:pt x="4965" y="51"/>
                  </a:cubicBezTo>
                  <a:lnTo>
                    <a:pt x="3364" y="1657"/>
                  </a:lnTo>
                  <a:lnTo>
                    <a:pt x="1759" y="51"/>
                  </a:lnTo>
                  <a:cubicBezTo>
                    <a:pt x="1724" y="18"/>
                    <a:pt x="1676" y="2"/>
                    <a:pt x="1628" y="2"/>
                  </a:cubicBezTo>
                  <a:cubicBezTo>
                    <a:pt x="1580" y="2"/>
                    <a:pt x="1533" y="18"/>
                    <a:pt x="1500" y="51"/>
                  </a:cubicBezTo>
                  <a:lnTo>
                    <a:pt x="69" y="1482"/>
                  </a:lnTo>
                  <a:cubicBezTo>
                    <a:pt x="0" y="1551"/>
                    <a:pt x="0" y="1667"/>
                    <a:pt x="69" y="1741"/>
                  </a:cubicBezTo>
                  <a:lnTo>
                    <a:pt x="1675" y="3345"/>
                  </a:lnTo>
                  <a:lnTo>
                    <a:pt x="69" y="4951"/>
                  </a:lnTo>
                  <a:cubicBezTo>
                    <a:pt x="0" y="5020"/>
                    <a:pt x="0" y="5136"/>
                    <a:pt x="69" y="5210"/>
                  </a:cubicBezTo>
                  <a:lnTo>
                    <a:pt x="1500" y="6637"/>
                  </a:lnTo>
                  <a:cubicBezTo>
                    <a:pt x="1533" y="6673"/>
                    <a:pt x="1580" y="6691"/>
                    <a:pt x="1628" y="6691"/>
                  </a:cubicBezTo>
                  <a:cubicBezTo>
                    <a:pt x="1679" y="6691"/>
                    <a:pt x="1722" y="6673"/>
                    <a:pt x="1759" y="6637"/>
                  </a:cubicBezTo>
                  <a:lnTo>
                    <a:pt x="3364" y="5031"/>
                  </a:lnTo>
                  <a:lnTo>
                    <a:pt x="4965" y="6637"/>
                  </a:lnTo>
                  <a:cubicBezTo>
                    <a:pt x="5002" y="6673"/>
                    <a:pt x="5049" y="6691"/>
                    <a:pt x="5096" y="6691"/>
                  </a:cubicBezTo>
                  <a:cubicBezTo>
                    <a:pt x="5144" y="6691"/>
                    <a:pt x="5191" y="6673"/>
                    <a:pt x="5227" y="6637"/>
                  </a:cubicBezTo>
                  <a:lnTo>
                    <a:pt x="6655" y="5210"/>
                  </a:lnTo>
                  <a:cubicBezTo>
                    <a:pt x="6727" y="5136"/>
                    <a:pt x="6727" y="5020"/>
                    <a:pt x="6655" y="4951"/>
                  </a:cubicBezTo>
                  <a:lnTo>
                    <a:pt x="5049" y="3345"/>
                  </a:lnTo>
                  <a:lnTo>
                    <a:pt x="6655" y="1741"/>
                  </a:lnTo>
                  <a:cubicBezTo>
                    <a:pt x="6727" y="1667"/>
                    <a:pt x="6727" y="1551"/>
                    <a:pt x="6655" y="1482"/>
                  </a:cubicBezTo>
                  <a:lnTo>
                    <a:pt x="5227" y="51"/>
                  </a:lnTo>
                  <a:cubicBezTo>
                    <a:pt x="5191" y="19"/>
                    <a:pt x="5144" y="0"/>
                    <a:pt x="509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915" name="Google Shape;915;p70"/>
          <p:cNvGrpSpPr/>
          <p:nvPr/>
        </p:nvGrpSpPr>
        <p:grpSpPr>
          <a:xfrm>
            <a:off x="6975080" y="3754525"/>
            <a:ext cx="458751" cy="192781"/>
            <a:chOff x="5427392" y="3652956"/>
            <a:chExt cx="296236" cy="133625"/>
          </a:xfrm>
        </p:grpSpPr>
        <p:sp>
          <p:nvSpPr>
            <p:cNvPr id="916" name="Google Shape;916;p70"/>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917" name="Google Shape;917;p70"/>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918" name="Google Shape;918;p70"/>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sp>
        <p:nvSpPr>
          <p:cNvPr id="919" name="Google Shape;919;p70"/>
          <p:cNvSpPr txBox="1"/>
          <p:nvPr/>
        </p:nvSpPr>
        <p:spPr>
          <a:xfrm>
            <a:off x="1984100" y="260850"/>
            <a:ext cx="4140000" cy="9663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b="1" lang="ar" sz="5000">
                <a:solidFill>
                  <a:schemeClr val="accent1"/>
                </a:solidFill>
                <a:latin typeface="Mada"/>
                <a:ea typeface="Mada"/>
                <a:cs typeface="Mada"/>
                <a:sym typeface="Mada"/>
              </a:rPr>
              <a:t>THANKS!!</a:t>
            </a:r>
            <a:endParaRPr b="1" sz="5000">
              <a:solidFill>
                <a:schemeClr val="accent1"/>
              </a:solidFill>
              <a:latin typeface="Mada"/>
              <a:ea typeface="Mada"/>
              <a:cs typeface="Mada"/>
              <a:sym typeface="Mada"/>
            </a:endParaRPr>
          </a:p>
        </p:txBody>
      </p:sp>
      <p:grpSp>
        <p:nvGrpSpPr>
          <p:cNvPr id="920" name="Google Shape;920;p70"/>
          <p:cNvGrpSpPr/>
          <p:nvPr/>
        </p:nvGrpSpPr>
        <p:grpSpPr>
          <a:xfrm>
            <a:off x="-1679310" y="5750031"/>
            <a:ext cx="10343669" cy="4602603"/>
            <a:chOff x="-1557559" y="5606217"/>
            <a:chExt cx="10384167" cy="4605366"/>
          </a:xfrm>
        </p:grpSpPr>
        <p:sp>
          <p:nvSpPr>
            <p:cNvPr id="921" name="Google Shape;921;p70"/>
            <p:cNvSpPr/>
            <p:nvPr/>
          </p:nvSpPr>
          <p:spPr>
            <a:xfrm rot="844026">
              <a:off x="-1318394" y="6118960"/>
              <a:ext cx="4315373" cy="250202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922" name="Google Shape;922;p70"/>
            <p:cNvSpPr/>
            <p:nvPr/>
          </p:nvSpPr>
          <p:spPr>
            <a:xfrm rot="-9658027">
              <a:off x="4500214" y="6206605"/>
              <a:ext cx="4065076" cy="228373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923" name="Google Shape;923;p70"/>
            <p:cNvSpPr/>
            <p:nvPr/>
          </p:nvSpPr>
          <p:spPr>
            <a:xfrm rot="-10142682">
              <a:off x="2186869" y="8368856"/>
              <a:ext cx="3760268" cy="1499130"/>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924" name="Google Shape;924;p70"/>
            <p:cNvSpPr txBox="1"/>
            <p:nvPr/>
          </p:nvSpPr>
          <p:spPr>
            <a:xfrm>
              <a:off x="136688" y="6779083"/>
              <a:ext cx="2783400" cy="12270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000">
                  <a:latin typeface="Mada"/>
                  <a:ea typeface="Mada"/>
                  <a:cs typeface="Mada"/>
                  <a:sym typeface="Mada"/>
                </a:rPr>
                <a:t>Females co-leaders:</a:t>
              </a:r>
              <a:endParaRPr b="1"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Raghad AlKhashan </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Amirah Aldakhilallah</a:t>
              </a:r>
              <a:endParaRPr sz="2000">
                <a:latin typeface="Mada"/>
                <a:ea typeface="Mada"/>
                <a:cs typeface="Mada"/>
                <a:sym typeface="Mada"/>
              </a:endParaRPr>
            </a:p>
          </p:txBody>
        </p:sp>
        <p:sp>
          <p:nvSpPr>
            <p:cNvPr id="925" name="Google Shape;925;p70"/>
            <p:cNvSpPr txBox="1"/>
            <p:nvPr/>
          </p:nvSpPr>
          <p:spPr>
            <a:xfrm>
              <a:off x="4663425" y="6779086"/>
              <a:ext cx="2783400" cy="16272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000">
                  <a:latin typeface="Mada"/>
                  <a:ea typeface="Mada"/>
                  <a:cs typeface="Mada"/>
                  <a:sym typeface="Mada"/>
                </a:rPr>
                <a:t>Males co-leaders:</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Mashal AbaAlkhail</a:t>
              </a:r>
              <a:endParaRPr sz="2000">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ar" sz="2000">
                  <a:solidFill>
                    <a:schemeClr val="dk1"/>
                  </a:solidFill>
                  <a:latin typeface="Mada"/>
                  <a:ea typeface="Mada"/>
                  <a:cs typeface="Mada"/>
                  <a:sym typeface="Mada"/>
                </a:rPr>
                <a:t>Nawaf Albhijan</a:t>
              </a:r>
              <a:endParaRPr sz="2000">
                <a:latin typeface="Mada"/>
                <a:ea typeface="Mada"/>
                <a:cs typeface="Mada"/>
                <a:sym typeface="Mada"/>
              </a:endParaRPr>
            </a:p>
            <a:p>
              <a:pPr indent="0" lvl="0" marL="0" rtl="0" algn="ctr">
                <a:spcBef>
                  <a:spcPts val="0"/>
                </a:spcBef>
                <a:spcAft>
                  <a:spcPts val="0"/>
                </a:spcAft>
                <a:buNone/>
              </a:pPr>
              <a:r>
                <a:t/>
              </a:r>
              <a:endParaRPr sz="2000">
                <a:latin typeface="Mada"/>
                <a:ea typeface="Mada"/>
                <a:cs typeface="Mada"/>
                <a:sym typeface="Mada"/>
              </a:endParaRPr>
            </a:p>
            <a:p>
              <a:pPr indent="0" lvl="0" marL="0" rtl="0" algn="ctr">
                <a:spcBef>
                  <a:spcPts val="0"/>
                </a:spcBef>
                <a:spcAft>
                  <a:spcPts val="0"/>
                </a:spcAft>
                <a:buNone/>
              </a:pPr>
              <a:r>
                <a:t/>
              </a:r>
              <a:endParaRPr b="1" sz="2000">
                <a:latin typeface="Mada"/>
                <a:ea typeface="Mada"/>
                <a:cs typeface="Mada"/>
                <a:sym typeface="Mada"/>
              </a:endParaRPr>
            </a:p>
          </p:txBody>
        </p:sp>
        <p:grpSp>
          <p:nvGrpSpPr>
            <p:cNvPr id="926" name="Google Shape;926;p70"/>
            <p:cNvGrpSpPr/>
            <p:nvPr/>
          </p:nvGrpSpPr>
          <p:grpSpPr>
            <a:xfrm>
              <a:off x="1656025" y="8761125"/>
              <a:ext cx="4020900" cy="998700"/>
              <a:chOff x="1656025" y="8761125"/>
              <a:chExt cx="4020900" cy="998700"/>
            </a:xfrm>
          </p:grpSpPr>
          <p:sp>
            <p:nvSpPr>
              <p:cNvPr id="927" name="Google Shape;927;p70"/>
              <p:cNvSpPr txBox="1"/>
              <p:nvPr/>
            </p:nvSpPr>
            <p:spPr>
              <a:xfrm>
                <a:off x="1656025" y="8761125"/>
                <a:ext cx="4020900" cy="9987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000">
                    <a:latin typeface="Pacifico"/>
                    <a:ea typeface="Pacifico"/>
                    <a:cs typeface="Pacifico"/>
                    <a:sym typeface="Pacifico"/>
                  </a:rPr>
                  <a:t>Send us your feedback:</a:t>
                </a:r>
                <a:endParaRPr sz="2000">
                  <a:latin typeface="Pacifico"/>
                  <a:ea typeface="Pacifico"/>
                  <a:cs typeface="Pacifico"/>
                  <a:sym typeface="Pacifico"/>
                </a:endParaRPr>
              </a:p>
              <a:p>
                <a:pPr indent="0" lvl="0" marL="0" rtl="0" algn="ctr">
                  <a:spcBef>
                    <a:spcPts val="0"/>
                  </a:spcBef>
                  <a:spcAft>
                    <a:spcPts val="0"/>
                  </a:spcAft>
                  <a:buNone/>
                </a:pPr>
                <a:r>
                  <a:rPr lang="ar" sz="2000">
                    <a:latin typeface="Pacifico"/>
                    <a:ea typeface="Pacifico"/>
                    <a:cs typeface="Pacifico"/>
                    <a:sym typeface="Pacifico"/>
                  </a:rPr>
                  <a:t>We are all ears!</a:t>
                </a:r>
                <a:endParaRPr sz="2000">
                  <a:latin typeface="Pacifico"/>
                  <a:ea typeface="Pacifico"/>
                  <a:cs typeface="Pacifico"/>
                  <a:sym typeface="Pacifico"/>
                </a:endParaRPr>
              </a:p>
            </p:txBody>
          </p:sp>
          <p:pic>
            <p:nvPicPr>
              <p:cNvPr id="928" name="Google Shape;928;p70">
                <a:hlinkClick r:id="rId3"/>
              </p:cNvPr>
              <p:cNvPicPr preferRelativeResize="0"/>
              <p:nvPr/>
            </p:nvPicPr>
            <p:blipFill>
              <a:blip r:embed="rId4">
                <a:alphaModFix/>
              </a:blip>
              <a:stretch>
                <a:fillRect/>
              </a:stretch>
            </p:blipFill>
            <p:spPr>
              <a:xfrm>
                <a:off x="5035175" y="8789299"/>
                <a:ext cx="347000" cy="477591"/>
              </a:xfrm>
              <a:prstGeom prst="rect">
                <a:avLst/>
              </a:prstGeom>
              <a:noFill/>
              <a:ln>
                <a:noFill/>
              </a:ln>
            </p:spPr>
          </p:pic>
        </p:grpSp>
      </p:grpSp>
      <p:grpSp>
        <p:nvGrpSpPr>
          <p:cNvPr id="929" name="Google Shape;929;p70"/>
          <p:cNvGrpSpPr/>
          <p:nvPr/>
        </p:nvGrpSpPr>
        <p:grpSpPr>
          <a:xfrm>
            <a:off x="258081" y="3971276"/>
            <a:ext cx="1131856" cy="1357967"/>
            <a:chOff x="876055" y="2338940"/>
            <a:chExt cx="862498" cy="998652"/>
          </a:xfrm>
        </p:grpSpPr>
        <p:grpSp>
          <p:nvGrpSpPr>
            <p:cNvPr id="930" name="Google Shape;930;p70"/>
            <p:cNvGrpSpPr/>
            <p:nvPr/>
          </p:nvGrpSpPr>
          <p:grpSpPr>
            <a:xfrm>
              <a:off x="876055" y="2338940"/>
              <a:ext cx="431131" cy="998652"/>
              <a:chOff x="6094678" y="3600952"/>
              <a:chExt cx="431131" cy="998652"/>
            </a:xfrm>
          </p:grpSpPr>
          <p:sp>
            <p:nvSpPr>
              <p:cNvPr id="931" name="Google Shape;931;p70"/>
              <p:cNvSpPr/>
              <p:nvPr/>
            </p:nvSpPr>
            <p:spPr>
              <a:xfrm>
                <a:off x="6100456" y="3716294"/>
                <a:ext cx="419543" cy="877533"/>
              </a:xfrm>
              <a:custGeom>
                <a:rect b="b" l="l" r="r" t="t"/>
                <a:pathLst>
                  <a:path extrusionOk="0" h="27641" w="13215">
                    <a:moveTo>
                      <a:pt x="4481" y="0"/>
                    </a:moveTo>
                    <a:cubicBezTo>
                      <a:pt x="2006" y="0"/>
                      <a:pt x="0" y="5268"/>
                      <a:pt x="0" y="7739"/>
                    </a:cubicBezTo>
                    <a:lnTo>
                      <a:pt x="0" y="23545"/>
                    </a:lnTo>
                    <a:cubicBezTo>
                      <a:pt x="0" y="25805"/>
                      <a:pt x="1835" y="27640"/>
                      <a:pt x="4096" y="27640"/>
                    </a:cubicBezTo>
                    <a:lnTo>
                      <a:pt x="9120" y="27640"/>
                    </a:lnTo>
                    <a:cubicBezTo>
                      <a:pt x="11380" y="27640"/>
                      <a:pt x="13214" y="25805"/>
                      <a:pt x="13214" y="23545"/>
                    </a:cubicBezTo>
                    <a:lnTo>
                      <a:pt x="13214" y="7739"/>
                    </a:lnTo>
                    <a:cubicBezTo>
                      <a:pt x="13214" y="5268"/>
                      <a:pt x="11209" y="0"/>
                      <a:pt x="8737"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70"/>
              <p:cNvSpPr/>
              <p:nvPr/>
            </p:nvSpPr>
            <p:spPr>
              <a:xfrm>
                <a:off x="6111790" y="3719754"/>
                <a:ext cx="408209" cy="874072"/>
              </a:xfrm>
              <a:custGeom>
                <a:rect b="b" l="l" r="r" t="t"/>
                <a:pathLst>
                  <a:path extrusionOk="0" h="27532" w="12858">
                    <a:moveTo>
                      <a:pt x="8992" y="1"/>
                    </a:moveTo>
                    <a:lnTo>
                      <a:pt x="8992" y="22981"/>
                    </a:lnTo>
                    <a:cubicBezTo>
                      <a:pt x="8992" y="24154"/>
                      <a:pt x="8042" y="25100"/>
                      <a:pt x="6873" y="25100"/>
                    </a:cubicBezTo>
                    <a:lnTo>
                      <a:pt x="1" y="25100"/>
                    </a:lnTo>
                    <a:cubicBezTo>
                      <a:pt x="641" y="26531"/>
                      <a:pt x="2071" y="27531"/>
                      <a:pt x="3739" y="27531"/>
                    </a:cubicBezTo>
                    <a:lnTo>
                      <a:pt x="8763" y="27531"/>
                    </a:lnTo>
                    <a:cubicBezTo>
                      <a:pt x="8842" y="27531"/>
                      <a:pt x="8916" y="27517"/>
                      <a:pt x="8992" y="27514"/>
                    </a:cubicBezTo>
                    <a:lnTo>
                      <a:pt x="8992" y="27517"/>
                    </a:lnTo>
                    <a:cubicBezTo>
                      <a:pt x="9054" y="27514"/>
                      <a:pt x="9116" y="27506"/>
                      <a:pt x="9178" y="27499"/>
                    </a:cubicBezTo>
                    <a:cubicBezTo>
                      <a:pt x="9312" y="27484"/>
                      <a:pt x="9443" y="27466"/>
                      <a:pt x="9571" y="27440"/>
                    </a:cubicBezTo>
                    <a:cubicBezTo>
                      <a:pt x="9662" y="27422"/>
                      <a:pt x="9749" y="27404"/>
                      <a:pt x="9836" y="27378"/>
                    </a:cubicBezTo>
                    <a:cubicBezTo>
                      <a:pt x="9920" y="27356"/>
                      <a:pt x="10000" y="27331"/>
                      <a:pt x="10080" y="27306"/>
                    </a:cubicBezTo>
                    <a:cubicBezTo>
                      <a:pt x="10179" y="27273"/>
                      <a:pt x="10273" y="27233"/>
                      <a:pt x="10368" y="27193"/>
                    </a:cubicBezTo>
                    <a:cubicBezTo>
                      <a:pt x="10455" y="27156"/>
                      <a:pt x="10546" y="27116"/>
                      <a:pt x="10630" y="27069"/>
                    </a:cubicBezTo>
                    <a:cubicBezTo>
                      <a:pt x="10732" y="27018"/>
                      <a:pt x="10834" y="26963"/>
                      <a:pt x="10928" y="26902"/>
                    </a:cubicBezTo>
                    <a:cubicBezTo>
                      <a:pt x="10983" y="26869"/>
                      <a:pt x="11034" y="26837"/>
                      <a:pt x="11088" y="26800"/>
                    </a:cubicBezTo>
                    <a:cubicBezTo>
                      <a:pt x="11219" y="26709"/>
                      <a:pt x="11343" y="26614"/>
                      <a:pt x="11463" y="26509"/>
                    </a:cubicBezTo>
                    <a:cubicBezTo>
                      <a:pt x="11481" y="26494"/>
                      <a:pt x="11500" y="26472"/>
                      <a:pt x="11518" y="26457"/>
                    </a:cubicBezTo>
                    <a:cubicBezTo>
                      <a:pt x="11631" y="26352"/>
                      <a:pt x="11737" y="26242"/>
                      <a:pt x="11839" y="26126"/>
                    </a:cubicBezTo>
                    <a:cubicBezTo>
                      <a:pt x="11864" y="26101"/>
                      <a:pt x="11886" y="26076"/>
                      <a:pt x="11908" y="26050"/>
                    </a:cubicBezTo>
                    <a:cubicBezTo>
                      <a:pt x="12024" y="25911"/>
                      <a:pt x="12130" y="25770"/>
                      <a:pt x="12224" y="25617"/>
                    </a:cubicBezTo>
                    <a:lnTo>
                      <a:pt x="12228" y="25613"/>
                    </a:lnTo>
                    <a:cubicBezTo>
                      <a:pt x="12326" y="25456"/>
                      <a:pt x="12410" y="25296"/>
                      <a:pt x="12486" y="25129"/>
                    </a:cubicBezTo>
                    <a:cubicBezTo>
                      <a:pt x="12490" y="25118"/>
                      <a:pt x="12497" y="25111"/>
                      <a:pt x="12501" y="25100"/>
                    </a:cubicBezTo>
                    <a:lnTo>
                      <a:pt x="12497" y="25100"/>
                    </a:lnTo>
                    <a:cubicBezTo>
                      <a:pt x="12726" y="24594"/>
                      <a:pt x="12857" y="24029"/>
                      <a:pt x="12857" y="23436"/>
                    </a:cubicBezTo>
                    <a:lnTo>
                      <a:pt x="12857" y="7630"/>
                    </a:lnTo>
                    <a:cubicBezTo>
                      <a:pt x="12857" y="5366"/>
                      <a:pt x="11176" y="758"/>
                      <a:pt x="8992"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70"/>
              <p:cNvSpPr/>
              <p:nvPr/>
            </p:nvSpPr>
            <p:spPr>
              <a:xfrm>
                <a:off x="6094678" y="3710389"/>
                <a:ext cx="431131" cy="889216"/>
              </a:xfrm>
              <a:custGeom>
                <a:rect b="b" l="l" r="r" t="t"/>
                <a:pathLst>
                  <a:path extrusionOk="0" h="28009" w="13580">
                    <a:moveTo>
                      <a:pt x="8919" y="368"/>
                    </a:moveTo>
                    <a:cubicBezTo>
                      <a:pt x="11224" y="368"/>
                      <a:pt x="13211" y="5439"/>
                      <a:pt x="13211" y="7925"/>
                    </a:cubicBezTo>
                    <a:lnTo>
                      <a:pt x="13211" y="23731"/>
                    </a:lnTo>
                    <a:cubicBezTo>
                      <a:pt x="13211" y="25887"/>
                      <a:pt x="11460" y="27641"/>
                      <a:pt x="9302" y="27641"/>
                    </a:cubicBezTo>
                    <a:lnTo>
                      <a:pt x="4278" y="27641"/>
                    </a:lnTo>
                    <a:cubicBezTo>
                      <a:pt x="2123" y="27641"/>
                      <a:pt x="369" y="25887"/>
                      <a:pt x="369" y="23731"/>
                    </a:cubicBezTo>
                    <a:lnTo>
                      <a:pt x="369" y="7925"/>
                    </a:lnTo>
                    <a:cubicBezTo>
                      <a:pt x="369" y="5439"/>
                      <a:pt x="2356" y="368"/>
                      <a:pt x="4663" y="368"/>
                    </a:cubicBezTo>
                    <a:close/>
                    <a:moveTo>
                      <a:pt x="4663" y="0"/>
                    </a:moveTo>
                    <a:cubicBezTo>
                      <a:pt x="1970" y="0"/>
                      <a:pt x="1" y="5563"/>
                      <a:pt x="1" y="7925"/>
                    </a:cubicBezTo>
                    <a:lnTo>
                      <a:pt x="1" y="23731"/>
                    </a:lnTo>
                    <a:cubicBezTo>
                      <a:pt x="1" y="26090"/>
                      <a:pt x="1919" y="28009"/>
                      <a:pt x="4278" y="28009"/>
                    </a:cubicBezTo>
                    <a:lnTo>
                      <a:pt x="9302" y="28009"/>
                    </a:lnTo>
                    <a:cubicBezTo>
                      <a:pt x="11660" y="28009"/>
                      <a:pt x="13579" y="26090"/>
                      <a:pt x="13579" y="23731"/>
                    </a:cubicBezTo>
                    <a:lnTo>
                      <a:pt x="13579" y="7925"/>
                    </a:lnTo>
                    <a:cubicBezTo>
                      <a:pt x="13579" y="5563"/>
                      <a:pt x="11609" y="0"/>
                      <a:pt x="891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70"/>
              <p:cNvSpPr/>
              <p:nvPr/>
            </p:nvSpPr>
            <p:spPr>
              <a:xfrm>
                <a:off x="6141253" y="3606730"/>
                <a:ext cx="337952" cy="157309"/>
              </a:xfrm>
              <a:custGeom>
                <a:rect b="b" l="l" r="r" t="t"/>
                <a:pathLst>
                  <a:path extrusionOk="0" h="4955" w="10645">
                    <a:moveTo>
                      <a:pt x="1795" y="0"/>
                    </a:moveTo>
                    <a:cubicBezTo>
                      <a:pt x="805" y="0"/>
                      <a:pt x="1" y="805"/>
                      <a:pt x="1" y="1795"/>
                    </a:cubicBezTo>
                    <a:lnTo>
                      <a:pt x="1" y="3171"/>
                    </a:lnTo>
                    <a:cubicBezTo>
                      <a:pt x="1" y="4157"/>
                      <a:pt x="798" y="4955"/>
                      <a:pt x="1785" y="4955"/>
                    </a:cubicBezTo>
                    <a:lnTo>
                      <a:pt x="8865" y="4955"/>
                    </a:lnTo>
                    <a:cubicBezTo>
                      <a:pt x="9848" y="4955"/>
                      <a:pt x="10644" y="4157"/>
                      <a:pt x="10644" y="3171"/>
                    </a:cubicBezTo>
                    <a:lnTo>
                      <a:pt x="10644" y="1795"/>
                    </a:lnTo>
                    <a:cubicBezTo>
                      <a:pt x="10644" y="805"/>
                      <a:pt x="9844" y="0"/>
                      <a:pt x="8850" y="0"/>
                    </a:cubicBez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70"/>
              <p:cNvSpPr/>
              <p:nvPr/>
            </p:nvSpPr>
            <p:spPr>
              <a:xfrm>
                <a:off x="6397239" y="3606730"/>
                <a:ext cx="81972" cy="157309"/>
              </a:xfrm>
              <a:custGeom>
                <a:rect b="b" l="l" r="r" t="t"/>
                <a:pathLst>
                  <a:path extrusionOk="0" h="4955" w="2582">
                    <a:moveTo>
                      <a:pt x="1" y="0"/>
                    </a:moveTo>
                    <a:lnTo>
                      <a:pt x="1" y="4955"/>
                    </a:lnTo>
                    <a:lnTo>
                      <a:pt x="1632" y="4955"/>
                    </a:lnTo>
                    <a:cubicBezTo>
                      <a:pt x="2156" y="4955"/>
                      <a:pt x="2581" y="4529"/>
                      <a:pt x="2581" y="4004"/>
                    </a:cubicBezTo>
                    <a:lnTo>
                      <a:pt x="2581" y="1358"/>
                    </a:lnTo>
                    <a:cubicBezTo>
                      <a:pt x="2581" y="608"/>
                      <a:pt x="1978" y="0"/>
                      <a:pt x="1227" y="0"/>
                    </a:cubicBez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70"/>
              <p:cNvSpPr/>
              <p:nvPr/>
            </p:nvSpPr>
            <p:spPr>
              <a:xfrm>
                <a:off x="6304439" y="3600952"/>
                <a:ext cx="11715" cy="168992"/>
              </a:xfrm>
              <a:custGeom>
                <a:rect b="b" l="l" r="r" t="t"/>
                <a:pathLst>
                  <a:path extrusionOk="0" h="5323" w="369">
                    <a:moveTo>
                      <a:pt x="183" y="1"/>
                    </a:moveTo>
                    <a:cubicBezTo>
                      <a:pt x="81" y="1"/>
                      <a:pt x="0" y="80"/>
                      <a:pt x="0" y="182"/>
                    </a:cubicBezTo>
                    <a:lnTo>
                      <a:pt x="0" y="5137"/>
                    </a:lnTo>
                    <a:cubicBezTo>
                      <a:pt x="0" y="5238"/>
                      <a:pt x="81" y="5322"/>
                      <a:pt x="183" y="5322"/>
                    </a:cubicBezTo>
                    <a:cubicBezTo>
                      <a:pt x="284" y="5322"/>
                      <a:pt x="368" y="5238"/>
                      <a:pt x="368" y="5137"/>
                    </a:cubicBezTo>
                    <a:lnTo>
                      <a:pt x="368" y="182"/>
                    </a:lnTo>
                    <a:cubicBezTo>
                      <a:pt x="368" y="80"/>
                      <a:pt x="284"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70"/>
              <p:cNvSpPr/>
              <p:nvPr/>
            </p:nvSpPr>
            <p:spPr>
              <a:xfrm>
                <a:off x="6260880" y="3600952"/>
                <a:ext cx="11683" cy="168992"/>
              </a:xfrm>
              <a:custGeom>
                <a:rect b="b" l="l" r="r" t="t"/>
                <a:pathLst>
                  <a:path extrusionOk="0" h="5323" w="368">
                    <a:moveTo>
                      <a:pt x="186" y="1"/>
                    </a:moveTo>
                    <a:cubicBezTo>
                      <a:pt x="84" y="1"/>
                      <a:pt x="1" y="80"/>
                      <a:pt x="1" y="182"/>
                    </a:cubicBezTo>
                    <a:lnTo>
                      <a:pt x="1" y="5137"/>
                    </a:lnTo>
                    <a:cubicBezTo>
                      <a:pt x="1" y="5238"/>
                      <a:pt x="84" y="5322"/>
                      <a:pt x="186" y="5322"/>
                    </a:cubicBezTo>
                    <a:cubicBezTo>
                      <a:pt x="285" y="5322"/>
                      <a:pt x="368" y="5238"/>
                      <a:pt x="368" y="5137"/>
                    </a:cubicBezTo>
                    <a:lnTo>
                      <a:pt x="368" y="182"/>
                    </a:lnTo>
                    <a:cubicBezTo>
                      <a:pt x="368" y="80"/>
                      <a:pt x="285"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70"/>
              <p:cNvSpPr/>
              <p:nvPr/>
            </p:nvSpPr>
            <p:spPr>
              <a:xfrm>
                <a:off x="6217417" y="3600952"/>
                <a:ext cx="11715" cy="168992"/>
              </a:xfrm>
              <a:custGeom>
                <a:rect b="b" l="l" r="r" t="t"/>
                <a:pathLst>
                  <a:path extrusionOk="0" h="5323" w="369">
                    <a:moveTo>
                      <a:pt x="182" y="1"/>
                    </a:moveTo>
                    <a:cubicBezTo>
                      <a:pt x="81" y="1"/>
                      <a:pt x="1" y="80"/>
                      <a:pt x="1" y="182"/>
                    </a:cubicBezTo>
                    <a:lnTo>
                      <a:pt x="1" y="5137"/>
                    </a:lnTo>
                    <a:cubicBezTo>
                      <a:pt x="1" y="5238"/>
                      <a:pt x="81" y="5322"/>
                      <a:pt x="182" y="5322"/>
                    </a:cubicBezTo>
                    <a:cubicBezTo>
                      <a:pt x="285" y="5322"/>
                      <a:pt x="368" y="5238"/>
                      <a:pt x="368" y="5137"/>
                    </a:cubicBezTo>
                    <a:lnTo>
                      <a:pt x="368" y="182"/>
                    </a:lnTo>
                    <a:cubicBezTo>
                      <a:pt x="368" y="80"/>
                      <a:pt x="285"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70"/>
              <p:cNvSpPr/>
              <p:nvPr/>
            </p:nvSpPr>
            <p:spPr>
              <a:xfrm>
                <a:off x="6173858" y="3600952"/>
                <a:ext cx="11683" cy="168992"/>
              </a:xfrm>
              <a:custGeom>
                <a:rect b="b" l="l" r="r" t="t"/>
                <a:pathLst>
                  <a:path extrusionOk="0" h="5323" w="368">
                    <a:moveTo>
                      <a:pt x="186" y="1"/>
                    </a:moveTo>
                    <a:cubicBezTo>
                      <a:pt x="84" y="1"/>
                      <a:pt x="0" y="80"/>
                      <a:pt x="0" y="182"/>
                    </a:cubicBezTo>
                    <a:lnTo>
                      <a:pt x="0" y="5137"/>
                    </a:lnTo>
                    <a:cubicBezTo>
                      <a:pt x="0" y="5238"/>
                      <a:pt x="84" y="5322"/>
                      <a:pt x="186" y="5322"/>
                    </a:cubicBezTo>
                    <a:cubicBezTo>
                      <a:pt x="288" y="5322"/>
                      <a:pt x="368" y="5238"/>
                      <a:pt x="368" y="5137"/>
                    </a:cubicBezTo>
                    <a:lnTo>
                      <a:pt x="368" y="182"/>
                    </a:lnTo>
                    <a:cubicBezTo>
                      <a:pt x="368" y="80"/>
                      <a:pt x="288"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70"/>
              <p:cNvSpPr/>
              <p:nvPr/>
            </p:nvSpPr>
            <p:spPr>
              <a:xfrm>
                <a:off x="6434925" y="3600952"/>
                <a:ext cx="11683" cy="168992"/>
              </a:xfrm>
              <a:custGeom>
                <a:rect b="b" l="l" r="r" t="t"/>
                <a:pathLst>
                  <a:path extrusionOk="0" h="5323" w="368">
                    <a:moveTo>
                      <a:pt x="183" y="1"/>
                    </a:moveTo>
                    <a:cubicBezTo>
                      <a:pt x="84" y="1"/>
                      <a:pt x="1" y="80"/>
                      <a:pt x="1" y="182"/>
                    </a:cubicBezTo>
                    <a:lnTo>
                      <a:pt x="1" y="5137"/>
                    </a:lnTo>
                    <a:cubicBezTo>
                      <a:pt x="1" y="5238"/>
                      <a:pt x="84" y="5322"/>
                      <a:pt x="183" y="5322"/>
                    </a:cubicBezTo>
                    <a:cubicBezTo>
                      <a:pt x="285" y="5322"/>
                      <a:pt x="368" y="5238"/>
                      <a:pt x="368" y="5137"/>
                    </a:cubicBezTo>
                    <a:lnTo>
                      <a:pt x="368" y="182"/>
                    </a:lnTo>
                    <a:cubicBezTo>
                      <a:pt x="368"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70"/>
              <p:cNvSpPr/>
              <p:nvPr/>
            </p:nvSpPr>
            <p:spPr>
              <a:xfrm>
                <a:off x="6391461" y="3600952"/>
                <a:ext cx="11620" cy="168992"/>
              </a:xfrm>
              <a:custGeom>
                <a:rect b="b" l="l" r="r" t="t"/>
                <a:pathLst>
                  <a:path extrusionOk="0" h="5323" w="366">
                    <a:moveTo>
                      <a:pt x="183" y="1"/>
                    </a:moveTo>
                    <a:cubicBezTo>
                      <a:pt x="81" y="1"/>
                      <a:pt x="1" y="80"/>
                      <a:pt x="1" y="182"/>
                    </a:cubicBezTo>
                    <a:lnTo>
                      <a:pt x="1" y="5137"/>
                    </a:lnTo>
                    <a:cubicBezTo>
                      <a:pt x="1" y="5238"/>
                      <a:pt x="81" y="5322"/>
                      <a:pt x="183" y="5322"/>
                    </a:cubicBezTo>
                    <a:cubicBezTo>
                      <a:pt x="285" y="5322"/>
                      <a:pt x="365" y="5238"/>
                      <a:pt x="365" y="5137"/>
                    </a:cubicBezTo>
                    <a:lnTo>
                      <a:pt x="365" y="182"/>
                    </a:lnTo>
                    <a:cubicBezTo>
                      <a:pt x="365"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70"/>
              <p:cNvSpPr/>
              <p:nvPr/>
            </p:nvSpPr>
            <p:spPr>
              <a:xfrm>
                <a:off x="6347903" y="3600952"/>
                <a:ext cx="11715" cy="168992"/>
              </a:xfrm>
              <a:custGeom>
                <a:rect b="b" l="l" r="r" t="t"/>
                <a:pathLst>
                  <a:path extrusionOk="0" h="5323" w="369">
                    <a:moveTo>
                      <a:pt x="186" y="1"/>
                    </a:moveTo>
                    <a:cubicBezTo>
                      <a:pt x="84" y="1"/>
                      <a:pt x="0" y="80"/>
                      <a:pt x="0" y="182"/>
                    </a:cubicBezTo>
                    <a:lnTo>
                      <a:pt x="0" y="5137"/>
                    </a:lnTo>
                    <a:cubicBezTo>
                      <a:pt x="0" y="5238"/>
                      <a:pt x="84" y="5322"/>
                      <a:pt x="186" y="5322"/>
                    </a:cubicBezTo>
                    <a:cubicBezTo>
                      <a:pt x="284" y="5322"/>
                      <a:pt x="368" y="5238"/>
                      <a:pt x="368" y="5137"/>
                    </a:cubicBezTo>
                    <a:lnTo>
                      <a:pt x="368" y="182"/>
                    </a:lnTo>
                    <a:cubicBezTo>
                      <a:pt x="368" y="80"/>
                      <a:pt x="284"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70"/>
              <p:cNvSpPr/>
              <p:nvPr/>
            </p:nvSpPr>
            <p:spPr>
              <a:xfrm>
                <a:off x="6135379" y="3600952"/>
                <a:ext cx="349730" cy="168992"/>
              </a:xfrm>
              <a:custGeom>
                <a:rect b="b" l="l" r="r" t="t"/>
                <a:pathLst>
                  <a:path extrusionOk="0" h="5323" w="11016">
                    <a:moveTo>
                      <a:pt x="9475" y="368"/>
                    </a:moveTo>
                    <a:cubicBezTo>
                      <a:pt x="10120" y="368"/>
                      <a:pt x="10648" y="892"/>
                      <a:pt x="10648" y="1540"/>
                    </a:cubicBezTo>
                    <a:lnTo>
                      <a:pt x="10648" y="4186"/>
                    </a:lnTo>
                    <a:cubicBezTo>
                      <a:pt x="10648" y="4609"/>
                      <a:pt x="10302" y="4954"/>
                      <a:pt x="9880" y="4954"/>
                    </a:cubicBezTo>
                    <a:lnTo>
                      <a:pt x="1136" y="4954"/>
                    </a:lnTo>
                    <a:cubicBezTo>
                      <a:pt x="713" y="4954"/>
                      <a:pt x="367" y="4609"/>
                      <a:pt x="367" y="4186"/>
                    </a:cubicBezTo>
                    <a:lnTo>
                      <a:pt x="367" y="1540"/>
                    </a:lnTo>
                    <a:cubicBezTo>
                      <a:pt x="367" y="892"/>
                      <a:pt x="896" y="368"/>
                      <a:pt x="1543" y="368"/>
                    </a:cubicBezTo>
                    <a:close/>
                    <a:moveTo>
                      <a:pt x="1543" y="1"/>
                    </a:moveTo>
                    <a:cubicBezTo>
                      <a:pt x="691" y="1"/>
                      <a:pt x="0" y="692"/>
                      <a:pt x="0" y="1540"/>
                    </a:cubicBezTo>
                    <a:lnTo>
                      <a:pt x="0" y="4186"/>
                    </a:lnTo>
                    <a:cubicBezTo>
                      <a:pt x="0" y="4813"/>
                      <a:pt x="510" y="5322"/>
                      <a:pt x="1136" y="5322"/>
                    </a:cubicBezTo>
                    <a:lnTo>
                      <a:pt x="9880" y="5322"/>
                    </a:lnTo>
                    <a:cubicBezTo>
                      <a:pt x="10506" y="5322"/>
                      <a:pt x="11015" y="4813"/>
                      <a:pt x="11015" y="4186"/>
                    </a:cubicBezTo>
                    <a:lnTo>
                      <a:pt x="11015" y="1540"/>
                    </a:lnTo>
                    <a:cubicBezTo>
                      <a:pt x="11015" y="692"/>
                      <a:pt x="10323" y="1"/>
                      <a:pt x="947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70"/>
              <p:cNvSpPr/>
              <p:nvPr/>
            </p:nvSpPr>
            <p:spPr>
              <a:xfrm>
                <a:off x="6100456" y="3979329"/>
                <a:ext cx="149912" cy="470847"/>
              </a:xfrm>
              <a:custGeom>
                <a:rect b="b" l="l" r="r" t="t"/>
                <a:pathLst>
                  <a:path extrusionOk="0" h="14831" w="4722">
                    <a:moveTo>
                      <a:pt x="0" y="0"/>
                    </a:moveTo>
                    <a:lnTo>
                      <a:pt x="0" y="14830"/>
                    </a:lnTo>
                    <a:lnTo>
                      <a:pt x="4722" y="14830"/>
                    </a:lnTo>
                    <a:lnTo>
                      <a:pt x="4722"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70"/>
              <p:cNvSpPr/>
              <p:nvPr/>
            </p:nvSpPr>
            <p:spPr>
              <a:xfrm>
                <a:off x="6094678" y="3973424"/>
                <a:ext cx="161595" cy="482657"/>
              </a:xfrm>
              <a:custGeom>
                <a:rect b="b" l="l" r="r" t="t"/>
                <a:pathLst>
                  <a:path extrusionOk="0" h="15203" w="5090">
                    <a:moveTo>
                      <a:pt x="4722" y="369"/>
                    </a:moveTo>
                    <a:lnTo>
                      <a:pt x="4722" y="14835"/>
                    </a:lnTo>
                    <a:lnTo>
                      <a:pt x="369" y="14835"/>
                    </a:lnTo>
                    <a:lnTo>
                      <a:pt x="369" y="369"/>
                    </a:lnTo>
                    <a:close/>
                    <a:moveTo>
                      <a:pt x="182" y="1"/>
                    </a:moveTo>
                    <a:cubicBezTo>
                      <a:pt x="85" y="1"/>
                      <a:pt x="1" y="85"/>
                      <a:pt x="1" y="186"/>
                    </a:cubicBezTo>
                    <a:lnTo>
                      <a:pt x="1" y="15016"/>
                    </a:lnTo>
                    <a:cubicBezTo>
                      <a:pt x="1" y="15119"/>
                      <a:pt x="85" y="15202"/>
                      <a:pt x="182" y="15202"/>
                    </a:cubicBezTo>
                    <a:lnTo>
                      <a:pt x="4904" y="15202"/>
                    </a:lnTo>
                    <a:cubicBezTo>
                      <a:pt x="5006" y="15202"/>
                      <a:pt x="5090" y="15119"/>
                      <a:pt x="5090" y="15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70"/>
              <p:cNvSpPr/>
              <p:nvPr/>
            </p:nvSpPr>
            <p:spPr>
              <a:xfrm>
                <a:off x="6100456" y="3979329"/>
                <a:ext cx="149912" cy="121625"/>
              </a:xfrm>
              <a:custGeom>
                <a:rect b="b" l="l" r="r" t="t"/>
                <a:pathLst>
                  <a:path extrusionOk="0" h="3831" w="4722">
                    <a:moveTo>
                      <a:pt x="0" y="0"/>
                    </a:moveTo>
                    <a:lnTo>
                      <a:pt x="0" y="3830"/>
                    </a:lnTo>
                    <a:lnTo>
                      <a:pt x="4722" y="3830"/>
                    </a:lnTo>
                    <a:lnTo>
                      <a:pt x="4722" y="0"/>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70"/>
              <p:cNvSpPr/>
              <p:nvPr/>
            </p:nvSpPr>
            <p:spPr>
              <a:xfrm>
                <a:off x="6094678" y="3973424"/>
                <a:ext cx="161595" cy="133403"/>
              </a:xfrm>
              <a:custGeom>
                <a:rect b="b" l="l" r="r" t="t"/>
                <a:pathLst>
                  <a:path extrusionOk="0" h="4202" w="5090">
                    <a:moveTo>
                      <a:pt x="4722" y="369"/>
                    </a:moveTo>
                    <a:lnTo>
                      <a:pt x="4722" y="3834"/>
                    </a:lnTo>
                    <a:lnTo>
                      <a:pt x="369" y="3834"/>
                    </a:lnTo>
                    <a:lnTo>
                      <a:pt x="369" y="369"/>
                    </a:lnTo>
                    <a:close/>
                    <a:moveTo>
                      <a:pt x="182" y="1"/>
                    </a:moveTo>
                    <a:cubicBezTo>
                      <a:pt x="85" y="1"/>
                      <a:pt x="1" y="85"/>
                      <a:pt x="1" y="186"/>
                    </a:cubicBezTo>
                    <a:lnTo>
                      <a:pt x="1" y="4016"/>
                    </a:lnTo>
                    <a:cubicBezTo>
                      <a:pt x="1" y="4118"/>
                      <a:pt x="85" y="4201"/>
                      <a:pt x="182" y="4201"/>
                    </a:cubicBezTo>
                    <a:lnTo>
                      <a:pt x="4904" y="4201"/>
                    </a:lnTo>
                    <a:cubicBezTo>
                      <a:pt x="5006" y="4201"/>
                      <a:pt x="5090" y="4118"/>
                      <a:pt x="5090" y="4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8" name="Google Shape;948;p70"/>
            <p:cNvGrpSpPr/>
            <p:nvPr/>
          </p:nvGrpSpPr>
          <p:grpSpPr>
            <a:xfrm>
              <a:off x="1396606" y="2521080"/>
              <a:ext cx="341947" cy="634395"/>
              <a:chOff x="5257252" y="2296731"/>
              <a:chExt cx="543549" cy="1048934"/>
            </a:xfrm>
          </p:grpSpPr>
          <p:sp>
            <p:nvSpPr>
              <p:cNvPr id="949" name="Google Shape;949;p70"/>
              <p:cNvSpPr/>
              <p:nvPr/>
            </p:nvSpPr>
            <p:spPr>
              <a:xfrm>
                <a:off x="5291675" y="2427700"/>
                <a:ext cx="477900" cy="912000"/>
              </a:xfrm>
              <a:prstGeom prst="roundRect">
                <a:avLst>
                  <a:gd fmla="val 16667" name="adj"/>
                </a:avLst>
              </a:prstGeom>
              <a:solidFill>
                <a:srgbClr val="F3F3F3"/>
              </a:solidFill>
              <a:ln cap="flat" cmpd="sng" w="9525">
                <a:solidFill>
                  <a:srgbClr val="8AAC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70"/>
              <p:cNvSpPr/>
              <p:nvPr/>
            </p:nvSpPr>
            <p:spPr>
              <a:xfrm>
                <a:off x="5364720" y="2583799"/>
                <a:ext cx="192930" cy="65559"/>
              </a:xfrm>
              <a:custGeom>
                <a:rect b="b" l="l" r="r" t="t"/>
                <a:pathLst>
                  <a:path extrusionOk="0" h="2065" w="6077">
                    <a:moveTo>
                      <a:pt x="1035" y="1"/>
                    </a:moveTo>
                    <a:cubicBezTo>
                      <a:pt x="463" y="1"/>
                      <a:pt x="1" y="463"/>
                      <a:pt x="1" y="1031"/>
                    </a:cubicBezTo>
                    <a:cubicBezTo>
                      <a:pt x="1" y="1602"/>
                      <a:pt x="463" y="2064"/>
                      <a:pt x="1035" y="2064"/>
                    </a:cubicBezTo>
                    <a:lnTo>
                      <a:pt x="5046" y="2064"/>
                    </a:lnTo>
                    <a:cubicBezTo>
                      <a:pt x="5614" y="2064"/>
                      <a:pt x="6076" y="1602"/>
                      <a:pt x="6076" y="1031"/>
                    </a:cubicBezTo>
                    <a:cubicBezTo>
                      <a:pt x="6076" y="463"/>
                      <a:pt x="5614" y="1"/>
                      <a:pt x="5046"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70"/>
              <p:cNvSpPr/>
              <p:nvPr/>
            </p:nvSpPr>
            <p:spPr>
              <a:xfrm>
                <a:off x="5358974" y="2577894"/>
                <a:ext cx="204581" cy="77273"/>
              </a:xfrm>
              <a:custGeom>
                <a:rect b="b" l="l" r="r" t="t"/>
                <a:pathLst>
                  <a:path extrusionOk="0" h="2434" w="6444">
                    <a:moveTo>
                      <a:pt x="5227" y="369"/>
                    </a:moveTo>
                    <a:cubicBezTo>
                      <a:pt x="5694" y="369"/>
                      <a:pt x="6076" y="751"/>
                      <a:pt x="6076" y="1217"/>
                    </a:cubicBezTo>
                    <a:cubicBezTo>
                      <a:pt x="6076" y="1686"/>
                      <a:pt x="5694" y="2065"/>
                      <a:pt x="5227" y="2065"/>
                    </a:cubicBez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5227" y="2433"/>
                    </a:lnTo>
                    <a:cubicBezTo>
                      <a:pt x="5897" y="2433"/>
                      <a:pt x="6443" y="1887"/>
                      <a:pt x="6443" y="1217"/>
                    </a:cubicBezTo>
                    <a:cubicBezTo>
                      <a:pt x="6443" y="547"/>
                      <a:pt x="5897" y="1"/>
                      <a:pt x="522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70"/>
              <p:cNvSpPr/>
              <p:nvPr/>
            </p:nvSpPr>
            <p:spPr>
              <a:xfrm>
                <a:off x="5364720" y="2583799"/>
                <a:ext cx="97814" cy="65559"/>
              </a:xfrm>
              <a:custGeom>
                <a:rect b="b" l="l" r="r" t="t"/>
                <a:pathLst>
                  <a:path extrusionOk="0" h="2065" w="3081">
                    <a:moveTo>
                      <a:pt x="1035" y="1"/>
                    </a:moveTo>
                    <a:cubicBezTo>
                      <a:pt x="463" y="1"/>
                      <a:pt x="1" y="463"/>
                      <a:pt x="1" y="1031"/>
                    </a:cubicBezTo>
                    <a:cubicBezTo>
                      <a:pt x="1" y="1602"/>
                      <a:pt x="463" y="2064"/>
                      <a:pt x="1035" y="2064"/>
                    </a:cubicBezTo>
                    <a:lnTo>
                      <a:pt x="3081" y="2064"/>
                    </a:lnTo>
                    <a:lnTo>
                      <a:pt x="3081"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70"/>
              <p:cNvSpPr/>
              <p:nvPr/>
            </p:nvSpPr>
            <p:spPr>
              <a:xfrm>
                <a:off x="5358974" y="2577894"/>
                <a:ext cx="109370" cy="77273"/>
              </a:xfrm>
              <a:custGeom>
                <a:rect b="b" l="l" r="r" t="t"/>
                <a:pathLst>
                  <a:path extrusionOk="0" h="2434" w="3445">
                    <a:moveTo>
                      <a:pt x="3076" y="369"/>
                    </a:moveTo>
                    <a:lnTo>
                      <a:pt x="3076" y="2065"/>
                    </a:ln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3262" y="2433"/>
                    </a:lnTo>
                    <a:cubicBezTo>
                      <a:pt x="3360" y="2433"/>
                      <a:pt x="3444" y="2353"/>
                      <a:pt x="3444" y="2250"/>
                    </a:cubicBezTo>
                    <a:lnTo>
                      <a:pt x="3444" y="187"/>
                    </a:lnTo>
                    <a:cubicBezTo>
                      <a:pt x="3444" y="85"/>
                      <a:pt x="3360" y="1"/>
                      <a:pt x="326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70"/>
              <p:cNvSpPr/>
              <p:nvPr/>
            </p:nvSpPr>
            <p:spPr>
              <a:xfrm>
                <a:off x="5448060" y="2955667"/>
                <a:ext cx="162071" cy="155658"/>
              </a:xfrm>
              <a:custGeom>
                <a:rect b="b" l="l" r="r" t="t"/>
                <a:pathLst>
                  <a:path extrusionOk="0" h="4903" w="5105">
                    <a:moveTo>
                      <a:pt x="1133" y="1"/>
                    </a:moveTo>
                    <a:cubicBezTo>
                      <a:pt x="868" y="1"/>
                      <a:pt x="603" y="102"/>
                      <a:pt x="401" y="304"/>
                    </a:cubicBezTo>
                    <a:cubicBezTo>
                      <a:pt x="0" y="708"/>
                      <a:pt x="0" y="1360"/>
                      <a:pt x="401" y="1764"/>
                    </a:cubicBezTo>
                    <a:lnTo>
                      <a:pt x="3241" y="4600"/>
                    </a:lnTo>
                    <a:cubicBezTo>
                      <a:pt x="3443" y="4802"/>
                      <a:pt x="3706" y="4903"/>
                      <a:pt x="3970" y="4903"/>
                    </a:cubicBezTo>
                    <a:cubicBezTo>
                      <a:pt x="4234" y="4903"/>
                      <a:pt x="4498" y="4802"/>
                      <a:pt x="4701" y="4600"/>
                    </a:cubicBezTo>
                    <a:cubicBezTo>
                      <a:pt x="5104" y="4199"/>
                      <a:pt x="5104" y="3544"/>
                      <a:pt x="4701" y="3140"/>
                    </a:cubicBezTo>
                    <a:lnTo>
                      <a:pt x="1865" y="304"/>
                    </a:lnTo>
                    <a:cubicBezTo>
                      <a:pt x="1662" y="102"/>
                      <a:pt x="1398" y="1"/>
                      <a:pt x="1133"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70"/>
              <p:cNvSpPr/>
              <p:nvPr/>
            </p:nvSpPr>
            <p:spPr>
              <a:xfrm>
                <a:off x="5441710" y="2949857"/>
                <a:ext cx="174770" cy="167341"/>
              </a:xfrm>
              <a:custGeom>
                <a:rect b="b" l="l" r="r" t="t"/>
                <a:pathLst>
                  <a:path extrusionOk="0" h="5271" w="5505">
                    <a:moveTo>
                      <a:pt x="1333" y="367"/>
                    </a:moveTo>
                    <a:cubicBezTo>
                      <a:pt x="1551" y="367"/>
                      <a:pt x="1766" y="450"/>
                      <a:pt x="1934" y="618"/>
                    </a:cubicBezTo>
                    <a:lnTo>
                      <a:pt x="4770" y="3454"/>
                    </a:lnTo>
                    <a:cubicBezTo>
                      <a:pt x="5101" y="3785"/>
                      <a:pt x="5101" y="4324"/>
                      <a:pt x="4770" y="4655"/>
                    </a:cubicBezTo>
                    <a:cubicBezTo>
                      <a:pt x="4604" y="4821"/>
                      <a:pt x="4386" y="4904"/>
                      <a:pt x="4169" y="4904"/>
                    </a:cubicBezTo>
                    <a:cubicBezTo>
                      <a:pt x="3952" y="4904"/>
                      <a:pt x="3736" y="4821"/>
                      <a:pt x="3572" y="4655"/>
                    </a:cubicBezTo>
                    <a:lnTo>
                      <a:pt x="732" y="1816"/>
                    </a:lnTo>
                    <a:cubicBezTo>
                      <a:pt x="401" y="1488"/>
                      <a:pt x="401" y="949"/>
                      <a:pt x="732" y="618"/>
                    </a:cubicBezTo>
                    <a:cubicBezTo>
                      <a:pt x="899" y="450"/>
                      <a:pt x="1114" y="367"/>
                      <a:pt x="1333" y="367"/>
                    </a:cubicBezTo>
                    <a:close/>
                    <a:moveTo>
                      <a:pt x="1333" y="1"/>
                    </a:moveTo>
                    <a:cubicBezTo>
                      <a:pt x="1022" y="1"/>
                      <a:pt x="711" y="119"/>
                      <a:pt x="474" y="356"/>
                    </a:cubicBezTo>
                    <a:cubicBezTo>
                      <a:pt x="0" y="833"/>
                      <a:pt x="0" y="1601"/>
                      <a:pt x="474" y="2078"/>
                    </a:cubicBezTo>
                    <a:lnTo>
                      <a:pt x="3310" y="4914"/>
                    </a:lnTo>
                    <a:cubicBezTo>
                      <a:pt x="3546" y="5150"/>
                      <a:pt x="3859" y="5270"/>
                      <a:pt x="4168" y="5270"/>
                    </a:cubicBezTo>
                    <a:cubicBezTo>
                      <a:pt x="4481" y="5270"/>
                      <a:pt x="4791" y="5150"/>
                      <a:pt x="5032" y="4914"/>
                    </a:cubicBezTo>
                    <a:cubicBezTo>
                      <a:pt x="5504" y="4440"/>
                      <a:pt x="5504" y="3669"/>
                      <a:pt x="5032" y="3195"/>
                    </a:cubicBezTo>
                    <a:lnTo>
                      <a:pt x="2192" y="356"/>
                    </a:lnTo>
                    <a:cubicBezTo>
                      <a:pt x="1956" y="119"/>
                      <a:pt x="1644" y="1"/>
                      <a:pt x="133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70"/>
              <p:cNvSpPr/>
              <p:nvPr/>
            </p:nvSpPr>
            <p:spPr>
              <a:xfrm>
                <a:off x="5505048" y="3009481"/>
                <a:ext cx="105084" cy="101846"/>
              </a:xfrm>
              <a:custGeom>
                <a:rect b="b" l="l" r="r" t="t"/>
                <a:pathLst>
                  <a:path extrusionOk="0" h="3208" w="3310">
                    <a:moveTo>
                      <a:pt x="1460" y="0"/>
                    </a:moveTo>
                    <a:lnTo>
                      <a:pt x="1" y="1459"/>
                    </a:lnTo>
                    <a:lnTo>
                      <a:pt x="1446" y="2905"/>
                    </a:lnTo>
                    <a:cubicBezTo>
                      <a:pt x="1648" y="3107"/>
                      <a:pt x="1911" y="3208"/>
                      <a:pt x="2175" y="3208"/>
                    </a:cubicBezTo>
                    <a:cubicBezTo>
                      <a:pt x="2439" y="3208"/>
                      <a:pt x="2703" y="3107"/>
                      <a:pt x="2906" y="2905"/>
                    </a:cubicBezTo>
                    <a:cubicBezTo>
                      <a:pt x="3309" y="2504"/>
                      <a:pt x="3309" y="1849"/>
                      <a:pt x="2906" y="1445"/>
                    </a:cubicBezTo>
                    <a:lnTo>
                      <a:pt x="1460"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70"/>
              <p:cNvSpPr/>
              <p:nvPr/>
            </p:nvSpPr>
            <p:spPr>
              <a:xfrm>
                <a:off x="5499143" y="3003671"/>
                <a:ext cx="117339" cy="113529"/>
              </a:xfrm>
              <a:custGeom>
                <a:rect b="b" l="l" r="r" t="t"/>
                <a:pathLst>
                  <a:path extrusionOk="0" h="3576" w="3696">
                    <a:moveTo>
                      <a:pt x="1646" y="441"/>
                    </a:moveTo>
                    <a:lnTo>
                      <a:pt x="2961" y="1759"/>
                    </a:lnTo>
                    <a:cubicBezTo>
                      <a:pt x="3292" y="2090"/>
                      <a:pt x="3292" y="2629"/>
                      <a:pt x="2961" y="2960"/>
                    </a:cubicBezTo>
                    <a:cubicBezTo>
                      <a:pt x="2795" y="3126"/>
                      <a:pt x="2577" y="3209"/>
                      <a:pt x="2360" y="3209"/>
                    </a:cubicBezTo>
                    <a:cubicBezTo>
                      <a:pt x="2143" y="3209"/>
                      <a:pt x="1927" y="3126"/>
                      <a:pt x="1763" y="2960"/>
                    </a:cubicBezTo>
                    <a:lnTo>
                      <a:pt x="444" y="1642"/>
                    </a:lnTo>
                    <a:lnTo>
                      <a:pt x="1646" y="441"/>
                    </a:lnTo>
                    <a:close/>
                    <a:moveTo>
                      <a:pt x="1646" y="0"/>
                    </a:moveTo>
                    <a:cubicBezTo>
                      <a:pt x="1595" y="0"/>
                      <a:pt x="1551" y="19"/>
                      <a:pt x="1515" y="52"/>
                    </a:cubicBezTo>
                    <a:lnTo>
                      <a:pt x="56" y="1511"/>
                    </a:lnTo>
                    <a:cubicBezTo>
                      <a:pt x="19" y="1548"/>
                      <a:pt x="1" y="1595"/>
                      <a:pt x="1" y="1642"/>
                    </a:cubicBezTo>
                    <a:cubicBezTo>
                      <a:pt x="1" y="1690"/>
                      <a:pt x="19" y="1737"/>
                      <a:pt x="56" y="1773"/>
                    </a:cubicBezTo>
                    <a:lnTo>
                      <a:pt x="1501" y="3219"/>
                    </a:lnTo>
                    <a:cubicBezTo>
                      <a:pt x="1737" y="3455"/>
                      <a:pt x="2050" y="3575"/>
                      <a:pt x="2359" y="3575"/>
                    </a:cubicBezTo>
                    <a:cubicBezTo>
                      <a:pt x="2672" y="3575"/>
                      <a:pt x="2982" y="3455"/>
                      <a:pt x="3223" y="3219"/>
                    </a:cubicBezTo>
                    <a:cubicBezTo>
                      <a:pt x="3695" y="2745"/>
                      <a:pt x="3695" y="1974"/>
                      <a:pt x="3223" y="1500"/>
                    </a:cubicBezTo>
                    <a:lnTo>
                      <a:pt x="1773" y="52"/>
                    </a:lnTo>
                    <a:cubicBezTo>
                      <a:pt x="1741" y="19"/>
                      <a:pt x="1694" y="0"/>
                      <a:pt x="164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70"/>
              <p:cNvSpPr/>
              <p:nvPr/>
            </p:nvSpPr>
            <p:spPr>
              <a:xfrm>
                <a:off x="5391071" y="3085740"/>
                <a:ext cx="65590" cy="193025"/>
              </a:xfrm>
              <a:custGeom>
                <a:rect b="b" l="l" r="r" t="t"/>
                <a:pathLst>
                  <a:path extrusionOk="0" h="6080" w="2066">
                    <a:moveTo>
                      <a:pt x="1031" y="1"/>
                    </a:moveTo>
                    <a:cubicBezTo>
                      <a:pt x="463" y="1"/>
                      <a:pt x="1" y="463"/>
                      <a:pt x="1" y="1034"/>
                    </a:cubicBezTo>
                    <a:lnTo>
                      <a:pt x="1" y="5046"/>
                    </a:lnTo>
                    <a:cubicBezTo>
                      <a:pt x="1" y="5617"/>
                      <a:pt x="463" y="6079"/>
                      <a:pt x="1031" y="6079"/>
                    </a:cubicBezTo>
                    <a:cubicBezTo>
                      <a:pt x="1603" y="6079"/>
                      <a:pt x="2065" y="5617"/>
                      <a:pt x="2065" y="5046"/>
                    </a:cubicBezTo>
                    <a:lnTo>
                      <a:pt x="2065" y="1034"/>
                    </a:lnTo>
                    <a:cubicBezTo>
                      <a:pt x="2065" y="463"/>
                      <a:pt x="1603" y="1"/>
                      <a:pt x="1031"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70"/>
              <p:cNvSpPr/>
              <p:nvPr/>
            </p:nvSpPr>
            <p:spPr>
              <a:xfrm>
                <a:off x="5385198" y="3079930"/>
                <a:ext cx="77242" cy="204613"/>
              </a:xfrm>
              <a:custGeom>
                <a:rect b="b" l="l" r="r" t="t"/>
                <a:pathLst>
                  <a:path extrusionOk="0" h="6445" w="2433">
                    <a:moveTo>
                      <a:pt x="1216" y="369"/>
                    </a:moveTo>
                    <a:cubicBezTo>
                      <a:pt x="1686" y="369"/>
                      <a:pt x="2064" y="747"/>
                      <a:pt x="2064" y="1217"/>
                    </a:cubicBezTo>
                    <a:lnTo>
                      <a:pt x="2064" y="5229"/>
                    </a:lnTo>
                    <a:cubicBezTo>
                      <a:pt x="2064" y="5698"/>
                      <a:pt x="1686" y="6076"/>
                      <a:pt x="1216" y="6076"/>
                    </a:cubicBezTo>
                    <a:cubicBezTo>
                      <a:pt x="750" y="6076"/>
                      <a:pt x="368" y="5698"/>
                      <a:pt x="368" y="5229"/>
                    </a:cubicBezTo>
                    <a:lnTo>
                      <a:pt x="368" y="1217"/>
                    </a:lnTo>
                    <a:cubicBezTo>
                      <a:pt x="368" y="747"/>
                      <a:pt x="750" y="369"/>
                      <a:pt x="1216" y="369"/>
                    </a:cubicBezTo>
                    <a:close/>
                    <a:moveTo>
                      <a:pt x="1216" y="1"/>
                    </a:moveTo>
                    <a:cubicBezTo>
                      <a:pt x="547" y="1"/>
                      <a:pt x="1" y="547"/>
                      <a:pt x="1" y="1217"/>
                    </a:cubicBezTo>
                    <a:lnTo>
                      <a:pt x="1" y="5229"/>
                    </a:lnTo>
                    <a:cubicBezTo>
                      <a:pt x="1" y="5898"/>
                      <a:pt x="547" y="6444"/>
                      <a:pt x="1216" y="6444"/>
                    </a:cubicBezTo>
                    <a:cubicBezTo>
                      <a:pt x="1886" y="6444"/>
                      <a:pt x="2432" y="5898"/>
                      <a:pt x="2432" y="5229"/>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70"/>
              <p:cNvSpPr/>
              <p:nvPr/>
            </p:nvSpPr>
            <p:spPr>
              <a:xfrm>
                <a:off x="5391071" y="3085740"/>
                <a:ext cx="65590" cy="97814"/>
              </a:xfrm>
              <a:custGeom>
                <a:rect b="b" l="l" r="r" t="t"/>
                <a:pathLst>
                  <a:path extrusionOk="0" h="3081" w="2066">
                    <a:moveTo>
                      <a:pt x="1031" y="1"/>
                    </a:moveTo>
                    <a:cubicBezTo>
                      <a:pt x="463" y="1"/>
                      <a:pt x="1" y="463"/>
                      <a:pt x="1" y="1034"/>
                    </a:cubicBezTo>
                    <a:lnTo>
                      <a:pt x="1" y="3080"/>
                    </a:lnTo>
                    <a:lnTo>
                      <a:pt x="2065" y="3080"/>
                    </a:lnTo>
                    <a:lnTo>
                      <a:pt x="2065" y="1034"/>
                    </a:lnTo>
                    <a:cubicBezTo>
                      <a:pt x="2065" y="463"/>
                      <a:pt x="1603" y="1"/>
                      <a:pt x="103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70"/>
              <p:cNvSpPr/>
              <p:nvPr/>
            </p:nvSpPr>
            <p:spPr>
              <a:xfrm>
                <a:off x="5385198" y="3079930"/>
                <a:ext cx="77242" cy="109370"/>
              </a:xfrm>
              <a:custGeom>
                <a:rect b="b" l="l" r="r" t="t"/>
                <a:pathLst>
                  <a:path extrusionOk="0" h="3445" w="2433">
                    <a:moveTo>
                      <a:pt x="1216" y="369"/>
                    </a:moveTo>
                    <a:cubicBezTo>
                      <a:pt x="1686" y="369"/>
                      <a:pt x="2064" y="747"/>
                      <a:pt x="2064" y="1217"/>
                    </a:cubicBezTo>
                    <a:lnTo>
                      <a:pt x="2064" y="3077"/>
                    </a:lnTo>
                    <a:lnTo>
                      <a:pt x="368" y="3077"/>
                    </a:lnTo>
                    <a:lnTo>
                      <a:pt x="368" y="1217"/>
                    </a:lnTo>
                    <a:cubicBezTo>
                      <a:pt x="368" y="747"/>
                      <a:pt x="750" y="369"/>
                      <a:pt x="1216" y="369"/>
                    </a:cubicBezTo>
                    <a:close/>
                    <a:moveTo>
                      <a:pt x="1216" y="1"/>
                    </a:moveTo>
                    <a:cubicBezTo>
                      <a:pt x="547" y="1"/>
                      <a:pt x="1" y="547"/>
                      <a:pt x="1" y="1217"/>
                    </a:cubicBezTo>
                    <a:lnTo>
                      <a:pt x="1" y="3263"/>
                    </a:lnTo>
                    <a:cubicBezTo>
                      <a:pt x="1" y="3365"/>
                      <a:pt x="85" y="3445"/>
                      <a:pt x="186" y="3445"/>
                    </a:cubicBezTo>
                    <a:lnTo>
                      <a:pt x="2250" y="3445"/>
                    </a:lnTo>
                    <a:cubicBezTo>
                      <a:pt x="2352" y="3445"/>
                      <a:pt x="2432" y="3365"/>
                      <a:pt x="2432" y="3263"/>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70"/>
              <p:cNvSpPr/>
              <p:nvPr/>
            </p:nvSpPr>
            <p:spPr>
              <a:xfrm>
                <a:off x="5657472" y="2918363"/>
                <a:ext cx="65559" cy="193057"/>
              </a:xfrm>
              <a:custGeom>
                <a:rect b="b" l="l" r="r" t="t"/>
                <a:pathLst>
                  <a:path extrusionOk="0" h="6081" w="2065">
                    <a:moveTo>
                      <a:pt x="1035" y="1"/>
                    </a:moveTo>
                    <a:cubicBezTo>
                      <a:pt x="463" y="1"/>
                      <a:pt x="0" y="463"/>
                      <a:pt x="0" y="1035"/>
                    </a:cubicBezTo>
                    <a:lnTo>
                      <a:pt x="0" y="5046"/>
                    </a:lnTo>
                    <a:cubicBezTo>
                      <a:pt x="0" y="5618"/>
                      <a:pt x="463" y="6081"/>
                      <a:pt x="1035" y="6081"/>
                    </a:cubicBezTo>
                    <a:cubicBezTo>
                      <a:pt x="1603" y="6081"/>
                      <a:pt x="2065" y="5618"/>
                      <a:pt x="2065" y="5046"/>
                    </a:cubicBezTo>
                    <a:lnTo>
                      <a:pt x="2065" y="1035"/>
                    </a:lnTo>
                    <a:cubicBezTo>
                      <a:pt x="2065" y="463"/>
                      <a:pt x="1603" y="1"/>
                      <a:pt x="1035"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70"/>
              <p:cNvSpPr/>
              <p:nvPr/>
            </p:nvSpPr>
            <p:spPr>
              <a:xfrm>
                <a:off x="5651693" y="2912617"/>
                <a:ext cx="77242" cy="204581"/>
              </a:xfrm>
              <a:custGeom>
                <a:rect b="b" l="l" r="r" t="t"/>
                <a:pathLst>
                  <a:path extrusionOk="0" h="6444" w="2433">
                    <a:moveTo>
                      <a:pt x="1217" y="365"/>
                    </a:moveTo>
                    <a:cubicBezTo>
                      <a:pt x="1686" y="365"/>
                      <a:pt x="2065" y="746"/>
                      <a:pt x="2065" y="1216"/>
                    </a:cubicBezTo>
                    <a:lnTo>
                      <a:pt x="2065" y="5227"/>
                    </a:lnTo>
                    <a:cubicBezTo>
                      <a:pt x="2065" y="5697"/>
                      <a:pt x="1686" y="6076"/>
                      <a:pt x="1217" y="6076"/>
                    </a:cubicBezTo>
                    <a:cubicBezTo>
                      <a:pt x="747" y="6076"/>
                      <a:pt x="369" y="5697"/>
                      <a:pt x="369" y="5227"/>
                    </a:cubicBezTo>
                    <a:lnTo>
                      <a:pt x="369" y="1216"/>
                    </a:lnTo>
                    <a:cubicBezTo>
                      <a:pt x="369" y="746"/>
                      <a:pt x="747" y="365"/>
                      <a:pt x="1217" y="365"/>
                    </a:cubicBezTo>
                    <a:close/>
                    <a:moveTo>
                      <a:pt x="1217" y="0"/>
                    </a:moveTo>
                    <a:cubicBezTo>
                      <a:pt x="547" y="0"/>
                      <a:pt x="1" y="546"/>
                      <a:pt x="1" y="1216"/>
                    </a:cubicBezTo>
                    <a:lnTo>
                      <a:pt x="1" y="5227"/>
                    </a:lnTo>
                    <a:cubicBezTo>
                      <a:pt x="1" y="5897"/>
                      <a:pt x="547" y="6443"/>
                      <a:pt x="1217" y="6443"/>
                    </a:cubicBezTo>
                    <a:cubicBezTo>
                      <a:pt x="1886" y="6443"/>
                      <a:pt x="2432" y="5897"/>
                      <a:pt x="2432" y="5227"/>
                    </a:cubicBezTo>
                    <a:lnTo>
                      <a:pt x="2432" y="1216"/>
                    </a:lnTo>
                    <a:cubicBezTo>
                      <a:pt x="2432" y="546"/>
                      <a:pt x="1886" y="0"/>
                      <a:pt x="121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70"/>
              <p:cNvSpPr/>
              <p:nvPr/>
            </p:nvSpPr>
            <p:spPr>
              <a:xfrm>
                <a:off x="5657472" y="3013640"/>
                <a:ext cx="65559" cy="97782"/>
              </a:xfrm>
              <a:custGeom>
                <a:rect b="b" l="l" r="r" t="t"/>
                <a:pathLst>
                  <a:path extrusionOk="0" h="3080" w="2065">
                    <a:moveTo>
                      <a:pt x="0" y="0"/>
                    </a:moveTo>
                    <a:lnTo>
                      <a:pt x="0" y="2045"/>
                    </a:lnTo>
                    <a:cubicBezTo>
                      <a:pt x="0" y="2617"/>
                      <a:pt x="463" y="3080"/>
                      <a:pt x="1035" y="3080"/>
                    </a:cubicBezTo>
                    <a:cubicBezTo>
                      <a:pt x="1603" y="3080"/>
                      <a:pt x="2065" y="2617"/>
                      <a:pt x="2065" y="2045"/>
                    </a:cubicBezTo>
                    <a:lnTo>
                      <a:pt x="2065"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70"/>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70"/>
              <p:cNvSpPr/>
              <p:nvPr/>
            </p:nvSpPr>
            <p:spPr>
              <a:xfrm>
                <a:off x="5549654" y="2616468"/>
                <a:ext cx="162071" cy="155690"/>
              </a:xfrm>
              <a:custGeom>
                <a:rect b="b" l="l" r="r" t="t"/>
                <a:pathLst>
                  <a:path extrusionOk="0" h="4904" w="5105">
                    <a:moveTo>
                      <a:pt x="3970" y="1"/>
                    </a:moveTo>
                    <a:cubicBezTo>
                      <a:pt x="3706" y="1"/>
                      <a:pt x="3442" y="102"/>
                      <a:pt x="3240" y="304"/>
                    </a:cubicBezTo>
                    <a:lnTo>
                      <a:pt x="401" y="3144"/>
                    </a:lnTo>
                    <a:cubicBezTo>
                      <a:pt x="1" y="3544"/>
                      <a:pt x="1" y="4199"/>
                      <a:pt x="401" y="4603"/>
                    </a:cubicBezTo>
                    <a:cubicBezTo>
                      <a:pt x="603" y="4804"/>
                      <a:pt x="868" y="4904"/>
                      <a:pt x="1133" y="4904"/>
                    </a:cubicBezTo>
                    <a:cubicBezTo>
                      <a:pt x="1398" y="4904"/>
                      <a:pt x="1662" y="4804"/>
                      <a:pt x="1864" y="4603"/>
                    </a:cubicBezTo>
                    <a:lnTo>
                      <a:pt x="4700" y="1764"/>
                    </a:lnTo>
                    <a:cubicBezTo>
                      <a:pt x="5104" y="1363"/>
                      <a:pt x="5104" y="708"/>
                      <a:pt x="4700" y="304"/>
                    </a:cubicBezTo>
                    <a:cubicBezTo>
                      <a:pt x="4498" y="102"/>
                      <a:pt x="4234" y="1"/>
                      <a:pt x="3970"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70"/>
              <p:cNvSpPr/>
              <p:nvPr/>
            </p:nvSpPr>
            <p:spPr>
              <a:xfrm>
                <a:off x="5546987" y="2610690"/>
                <a:ext cx="171087" cy="167309"/>
              </a:xfrm>
              <a:custGeom>
                <a:rect b="b" l="l" r="r" t="t"/>
                <a:pathLst>
                  <a:path extrusionOk="0" h="5270" w="5389">
                    <a:moveTo>
                      <a:pt x="4052" y="377"/>
                    </a:moveTo>
                    <a:cubicBezTo>
                      <a:pt x="4272" y="377"/>
                      <a:pt x="4493" y="457"/>
                      <a:pt x="4653" y="617"/>
                    </a:cubicBezTo>
                    <a:cubicBezTo>
                      <a:pt x="4984" y="948"/>
                      <a:pt x="4984" y="1487"/>
                      <a:pt x="4653" y="1819"/>
                    </a:cubicBezTo>
                    <a:lnTo>
                      <a:pt x="1817" y="4654"/>
                    </a:lnTo>
                    <a:cubicBezTo>
                      <a:pt x="1651" y="4820"/>
                      <a:pt x="1434" y="4903"/>
                      <a:pt x="1216" y="4903"/>
                    </a:cubicBezTo>
                    <a:cubicBezTo>
                      <a:pt x="999" y="4903"/>
                      <a:pt x="781" y="4820"/>
                      <a:pt x="616" y="4654"/>
                    </a:cubicBezTo>
                    <a:cubicBezTo>
                      <a:pt x="456" y="4494"/>
                      <a:pt x="368" y="4283"/>
                      <a:pt x="368" y="4053"/>
                    </a:cubicBezTo>
                    <a:cubicBezTo>
                      <a:pt x="368" y="3828"/>
                      <a:pt x="456" y="3613"/>
                      <a:pt x="616" y="3453"/>
                    </a:cubicBezTo>
                    <a:lnTo>
                      <a:pt x="3452" y="617"/>
                    </a:lnTo>
                    <a:cubicBezTo>
                      <a:pt x="3612" y="457"/>
                      <a:pt x="3832" y="377"/>
                      <a:pt x="4052" y="377"/>
                    </a:cubicBezTo>
                    <a:close/>
                    <a:moveTo>
                      <a:pt x="4053" y="1"/>
                    </a:moveTo>
                    <a:cubicBezTo>
                      <a:pt x="3741" y="1"/>
                      <a:pt x="3430" y="120"/>
                      <a:pt x="3193" y="359"/>
                    </a:cubicBezTo>
                    <a:lnTo>
                      <a:pt x="357" y="3195"/>
                    </a:lnTo>
                    <a:cubicBezTo>
                      <a:pt x="128" y="3423"/>
                      <a:pt x="1" y="3729"/>
                      <a:pt x="1" y="4053"/>
                    </a:cubicBezTo>
                    <a:cubicBezTo>
                      <a:pt x="1" y="4378"/>
                      <a:pt x="128" y="4683"/>
                      <a:pt x="357" y="4912"/>
                    </a:cubicBezTo>
                    <a:cubicBezTo>
                      <a:pt x="594" y="5149"/>
                      <a:pt x="903" y="5270"/>
                      <a:pt x="1217" y="5270"/>
                    </a:cubicBezTo>
                    <a:cubicBezTo>
                      <a:pt x="1530" y="5270"/>
                      <a:pt x="1839" y="5149"/>
                      <a:pt x="2076" y="4912"/>
                    </a:cubicBezTo>
                    <a:lnTo>
                      <a:pt x="4915" y="2077"/>
                    </a:lnTo>
                    <a:cubicBezTo>
                      <a:pt x="5388" y="1604"/>
                      <a:pt x="5388" y="832"/>
                      <a:pt x="4915" y="359"/>
                    </a:cubicBezTo>
                    <a:cubicBezTo>
                      <a:pt x="4676" y="120"/>
                      <a:pt x="4364" y="1"/>
                      <a:pt x="405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70"/>
              <p:cNvSpPr/>
              <p:nvPr/>
            </p:nvSpPr>
            <p:spPr>
              <a:xfrm>
                <a:off x="5606516" y="2616468"/>
                <a:ext cx="105211" cy="102005"/>
              </a:xfrm>
              <a:custGeom>
                <a:rect b="b" l="l" r="r" t="t"/>
                <a:pathLst>
                  <a:path extrusionOk="0" h="3213" w="3314">
                    <a:moveTo>
                      <a:pt x="2179" y="1"/>
                    </a:moveTo>
                    <a:cubicBezTo>
                      <a:pt x="1915" y="1"/>
                      <a:pt x="1651" y="102"/>
                      <a:pt x="1449" y="304"/>
                    </a:cubicBezTo>
                    <a:lnTo>
                      <a:pt x="1" y="1753"/>
                    </a:lnTo>
                    <a:lnTo>
                      <a:pt x="1464" y="3213"/>
                    </a:lnTo>
                    <a:lnTo>
                      <a:pt x="2909" y="1764"/>
                    </a:lnTo>
                    <a:cubicBezTo>
                      <a:pt x="3313" y="1363"/>
                      <a:pt x="3313" y="708"/>
                      <a:pt x="2909" y="304"/>
                    </a:cubicBezTo>
                    <a:cubicBezTo>
                      <a:pt x="2707" y="102"/>
                      <a:pt x="2443" y="1"/>
                      <a:pt x="2179" y="1"/>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70"/>
              <p:cNvSpPr/>
              <p:nvPr/>
            </p:nvSpPr>
            <p:spPr>
              <a:xfrm>
                <a:off x="5600166" y="2610690"/>
                <a:ext cx="117910" cy="113561"/>
              </a:xfrm>
              <a:custGeom>
                <a:rect b="b" l="l" r="r" t="t"/>
                <a:pathLst>
                  <a:path extrusionOk="0" h="3577" w="3714">
                    <a:moveTo>
                      <a:pt x="2377" y="369"/>
                    </a:moveTo>
                    <a:cubicBezTo>
                      <a:pt x="2595" y="369"/>
                      <a:pt x="2812" y="452"/>
                      <a:pt x="2978" y="617"/>
                    </a:cubicBezTo>
                    <a:cubicBezTo>
                      <a:pt x="3309" y="948"/>
                      <a:pt x="3309" y="1487"/>
                      <a:pt x="2978" y="1819"/>
                    </a:cubicBezTo>
                    <a:lnTo>
                      <a:pt x="1664" y="3133"/>
                    </a:lnTo>
                    <a:lnTo>
                      <a:pt x="463" y="1935"/>
                    </a:lnTo>
                    <a:lnTo>
                      <a:pt x="1777" y="617"/>
                    </a:lnTo>
                    <a:cubicBezTo>
                      <a:pt x="1942" y="452"/>
                      <a:pt x="2160" y="369"/>
                      <a:pt x="2377" y="369"/>
                    </a:cubicBezTo>
                    <a:close/>
                    <a:moveTo>
                      <a:pt x="2379" y="1"/>
                    </a:moveTo>
                    <a:cubicBezTo>
                      <a:pt x="2068" y="1"/>
                      <a:pt x="1756" y="120"/>
                      <a:pt x="1518" y="359"/>
                    </a:cubicBezTo>
                    <a:lnTo>
                      <a:pt x="73" y="1804"/>
                    </a:lnTo>
                    <a:cubicBezTo>
                      <a:pt x="0" y="1876"/>
                      <a:pt x="0" y="1993"/>
                      <a:pt x="73" y="2062"/>
                    </a:cubicBezTo>
                    <a:lnTo>
                      <a:pt x="1533" y="3522"/>
                    </a:lnTo>
                    <a:cubicBezTo>
                      <a:pt x="1570" y="3558"/>
                      <a:pt x="1617" y="3576"/>
                      <a:pt x="1664" y="3576"/>
                    </a:cubicBezTo>
                    <a:cubicBezTo>
                      <a:pt x="1708" y="3576"/>
                      <a:pt x="1755" y="3558"/>
                      <a:pt x="1791" y="3522"/>
                    </a:cubicBezTo>
                    <a:lnTo>
                      <a:pt x="3240" y="2077"/>
                    </a:lnTo>
                    <a:cubicBezTo>
                      <a:pt x="3713" y="1604"/>
                      <a:pt x="3713" y="832"/>
                      <a:pt x="3240" y="359"/>
                    </a:cubicBezTo>
                    <a:cubicBezTo>
                      <a:pt x="3001" y="120"/>
                      <a:pt x="2690" y="1"/>
                      <a:pt x="2379"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70"/>
              <p:cNvSpPr/>
              <p:nvPr/>
            </p:nvSpPr>
            <p:spPr>
              <a:xfrm>
                <a:off x="5538669" y="3140379"/>
                <a:ext cx="162071" cy="155626"/>
              </a:xfrm>
              <a:custGeom>
                <a:rect b="b" l="l" r="r" t="t"/>
                <a:pathLst>
                  <a:path extrusionOk="0" h="4902" w="5105">
                    <a:moveTo>
                      <a:pt x="3970" y="0"/>
                    </a:moveTo>
                    <a:cubicBezTo>
                      <a:pt x="3706" y="0"/>
                      <a:pt x="3442" y="101"/>
                      <a:pt x="3240" y="303"/>
                    </a:cubicBezTo>
                    <a:lnTo>
                      <a:pt x="401" y="3139"/>
                    </a:lnTo>
                    <a:cubicBezTo>
                      <a:pt x="1" y="3543"/>
                      <a:pt x="1" y="4199"/>
                      <a:pt x="401" y="4599"/>
                    </a:cubicBezTo>
                    <a:cubicBezTo>
                      <a:pt x="603" y="4800"/>
                      <a:pt x="868" y="4901"/>
                      <a:pt x="1133" y="4901"/>
                    </a:cubicBezTo>
                    <a:cubicBezTo>
                      <a:pt x="1398" y="4901"/>
                      <a:pt x="1662" y="4800"/>
                      <a:pt x="1864" y="4599"/>
                    </a:cubicBezTo>
                    <a:lnTo>
                      <a:pt x="4700" y="1763"/>
                    </a:lnTo>
                    <a:cubicBezTo>
                      <a:pt x="5104" y="1359"/>
                      <a:pt x="5104" y="707"/>
                      <a:pt x="4700" y="303"/>
                    </a:cubicBezTo>
                    <a:cubicBezTo>
                      <a:pt x="4498" y="101"/>
                      <a:pt x="4234" y="0"/>
                      <a:pt x="397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70"/>
              <p:cNvSpPr/>
              <p:nvPr/>
            </p:nvSpPr>
            <p:spPr>
              <a:xfrm>
                <a:off x="5532224" y="3134569"/>
                <a:ext cx="174865" cy="167309"/>
              </a:xfrm>
              <a:custGeom>
                <a:rect b="b" l="l" r="r" t="t"/>
                <a:pathLst>
                  <a:path extrusionOk="0" h="5270" w="5508">
                    <a:moveTo>
                      <a:pt x="4172" y="366"/>
                    </a:moveTo>
                    <a:cubicBezTo>
                      <a:pt x="4390" y="366"/>
                      <a:pt x="4609" y="450"/>
                      <a:pt x="4772" y="617"/>
                    </a:cubicBezTo>
                    <a:cubicBezTo>
                      <a:pt x="5103" y="945"/>
                      <a:pt x="5103" y="1484"/>
                      <a:pt x="4772" y="1815"/>
                    </a:cubicBezTo>
                    <a:lnTo>
                      <a:pt x="1936" y="4654"/>
                    </a:lnTo>
                    <a:cubicBezTo>
                      <a:pt x="1776" y="4814"/>
                      <a:pt x="1556" y="4895"/>
                      <a:pt x="1336" y="4895"/>
                    </a:cubicBezTo>
                    <a:cubicBezTo>
                      <a:pt x="1115" y="4895"/>
                      <a:pt x="895" y="4814"/>
                      <a:pt x="735" y="4654"/>
                    </a:cubicBezTo>
                    <a:cubicBezTo>
                      <a:pt x="404" y="4323"/>
                      <a:pt x="404" y="3784"/>
                      <a:pt x="735" y="3453"/>
                    </a:cubicBezTo>
                    <a:lnTo>
                      <a:pt x="3571" y="617"/>
                    </a:lnTo>
                    <a:cubicBezTo>
                      <a:pt x="3738" y="450"/>
                      <a:pt x="3957" y="366"/>
                      <a:pt x="4172" y="366"/>
                    </a:cubicBezTo>
                    <a:close/>
                    <a:moveTo>
                      <a:pt x="4172" y="0"/>
                    </a:moveTo>
                    <a:cubicBezTo>
                      <a:pt x="3860" y="0"/>
                      <a:pt x="3549" y="119"/>
                      <a:pt x="3312" y="355"/>
                    </a:cubicBezTo>
                    <a:lnTo>
                      <a:pt x="477" y="3194"/>
                    </a:lnTo>
                    <a:cubicBezTo>
                      <a:pt x="0" y="3668"/>
                      <a:pt x="0" y="4439"/>
                      <a:pt x="477" y="4913"/>
                    </a:cubicBezTo>
                    <a:cubicBezTo>
                      <a:pt x="713" y="5149"/>
                      <a:pt x="1023" y="5269"/>
                      <a:pt x="1336" y="5269"/>
                    </a:cubicBezTo>
                    <a:cubicBezTo>
                      <a:pt x="1645" y="5269"/>
                      <a:pt x="1958" y="5149"/>
                      <a:pt x="2195" y="4913"/>
                    </a:cubicBezTo>
                    <a:lnTo>
                      <a:pt x="5034" y="2077"/>
                    </a:lnTo>
                    <a:cubicBezTo>
                      <a:pt x="5508" y="1600"/>
                      <a:pt x="5508" y="832"/>
                      <a:pt x="5034" y="355"/>
                    </a:cubicBezTo>
                    <a:cubicBezTo>
                      <a:pt x="4795" y="119"/>
                      <a:pt x="4483" y="0"/>
                      <a:pt x="4172"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70"/>
              <p:cNvSpPr/>
              <p:nvPr/>
            </p:nvSpPr>
            <p:spPr>
              <a:xfrm>
                <a:off x="5595531" y="3140379"/>
                <a:ext cx="105211" cy="101846"/>
              </a:xfrm>
              <a:custGeom>
                <a:rect b="b" l="l" r="r" t="t"/>
                <a:pathLst>
                  <a:path extrusionOk="0" h="3208" w="3314">
                    <a:moveTo>
                      <a:pt x="2179" y="0"/>
                    </a:moveTo>
                    <a:cubicBezTo>
                      <a:pt x="1915" y="0"/>
                      <a:pt x="1651" y="101"/>
                      <a:pt x="1449" y="303"/>
                    </a:cubicBezTo>
                    <a:lnTo>
                      <a:pt x="1" y="1748"/>
                    </a:lnTo>
                    <a:lnTo>
                      <a:pt x="1464" y="3208"/>
                    </a:lnTo>
                    <a:lnTo>
                      <a:pt x="2909" y="1763"/>
                    </a:lnTo>
                    <a:cubicBezTo>
                      <a:pt x="3313" y="1359"/>
                      <a:pt x="3313" y="707"/>
                      <a:pt x="2909" y="303"/>
                    </a:cubicBezTo>
                    <a:cubicBezTo>
                      <a:pt x="2707" y="101"/>
                      <a:pt x="2443" y="0"/>
                      <a:pt x="2179" y="0"/>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70"/>
              <p:cNvSpPr/>
              <p:nvPr/>
            </p:nvSpPr>
            <p:spPr>
              <a:xfrm>
                <a:off x="5589752" y="3134569"/>
                <a:ext cx="117339" cy="113561"/>
              </a:xfrm>
              <a:custGeom>
                <a:rect b="b" l="l" r="r" t="t"/>
                <a:pathLst>
                  <a:path extrusionOk="0" h="3577" w="3696">
                    <a:moveTo>
                      <a:pt x="2359" y="369"/>
                    </a:moveTo>
                    <a:cubicBezTo>
                      <a:pt x="2577" y="369"/>
                      <a:pt x="2794" y="451"/>
                      <a:pt x="2960" y="617"/>
                    </a:cubicBezTo>
                    <a:cubicBezTo>
                      <a:pt x="3291" y="945"/>
                      <a:pt x="3291" y="1484"/>
                      <a:pt x="2960" y="1815"/>
                    </a:cubicBezTo>
                    <a:lnTo>
                      <a:pt x="1646" y="3132"/>
                    </a:lnTo>
                    <a:lnTo>
                      <a:pt x="445" y="1931"/>
                    </a:lnTo>
                    <a:lnTo>
                      <a:pt x="1759" y="617"/>
                    </a:lnTo>
                    <a:cubicBezTo>
                      <a:pt x="1924" y="451"/>
                      <a:pt x="2142" y="369"/>
                      <a:pt x="2359" y="369"/>
                    </a:cubicBezTo>
                    <a:close/>
                    <a:moveTo>
                      <a:pt x="2360" y="0"/>
                    </a:moveTo>
                    <a:cubicBezTo>
                      <a:pt x="2048" y="0"/>
                      <a:pt x="1737" y="119"/>
                      <a:pt x="1500" y="355"/>
                    </a:cubicBezTo>
                    <a:lnTo>
                      <a:pt x="55" y="1804"/>
                    </a:lnTo>
                    <a:cubicBezTo>
                      <a:pt x="19" y="1837"/>
                      <a:pt x="1" y="1884"/>
                      <a:pt x="1" y="1931"/>
                    </a:cubicBezTo>
                    <a:cubicBezTo>
                      <a:pt x="1" y="1982"/>
                      <a:pt x="19" y="2030"/>
                      <a:pt x="55" y="2062"/>
                    </a:cubicBezTo>
                    <a:lnTo>
                      <a:pt x="1515" y="3522"/>
                    </a:lnTo>
                    <a:cubicBezTo>
                      <a:pt x="1552" y="3559"/>
                      <a:pt x="1599" y="3577"/>
                      <a:pt x="1646" y="3577"/>
                    </a:cubicBezTo>
                    <a:cubicBezTo>
                      <a:pt x="1690" y="3577"/>
                      <a:pt x="1737" y="3559"/>
                      <a:pt x="1773" y="3522"/>
                    </a:cubicBezTo>
                    <a:lnTo>
                      <a:pt x="3222" y="2077"/>
                    </a:lnTo>
                    <a:cubicBezTo>
                      <a:pt x="3696" y="1600"/>
                      <a:pt x="3696" y="832"/>
                      <a:pt x="3222" y="355"/>
                    </a:cubicBezTo>
                    <a:cubicBezTo>
                      <a:pt x="2983" y="119"/>
                      <a:pt x="2671" y="0"/>
                      <a:pt x="236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70"/>
              <p:cNvSpPr/>
              <p:nvPr/>
            </p:nvSpPr>
            <p:spPr>
              <a:xfrm>
                <a:off x="5630675" y="2485200"/>
                <a:ext cx="131403" cy="231653"/>
              </a:xfrm>
              <a:custGeom>
                <a:rect b="b" l="l" r="r" t="t"/>
                <a:pathLst>
                  <a:path extrusionOk="0" h="7423" w="4139">
                    <a:moveTo>
                      <a:pt x="0" y="0"/>
                    </a:moveTo>
                    <a:lnTo>
                      <a:pt x="0" y="4994"/>
                    </a:lnTo>
                    <a:lnTo>
                      <a:pt x="557" y="4438"/>
                    </a:lnTo>
                    <a:cubicBezTo>
                      <a:pt x="557" y="4434"/>
                      <a:pt x="560" y="4434"/>
                      <a:pt x="560" y="4434"/>
                    </a:cubicBezTo>
                    <a:cubicBezTo>
                      <a:pt x="565" y="4431"/>
                      <a:pt x="565" y="4426"/>
                      <a:pt x="568" y="4426"/>
                    </a:cubicBezTo>
                    <a:lnTo>
                      <a:pt x="568" y="4423"/>
                    </a:lnTo>
                    <a:lnTo>
                      <a:pt x="572" y="4423"/>
                    </a:lnTo>
                    <a:cubicBezTo>
                      <a:pt x="809" y="4194"/>
                      <a:pt x="1114" y="4081"/>
                      <a:pt x="1417" y="4081"/>
                    </a:cubicBezTo>
                    <a:cubicBezTo>
                      <a:pt x="1726" y="4081"/>
                      <a:pt x="2032" y="4197"/>
                      <a:pt x="2268" y="4426"/>
                    </a:cubicBezTo>
                    <a:cubicBezTo>
                      <a:pt x="2272" y="4431"/>
                      <a:pt x="2272" y="4431"/>
                      <a:pt x="2275" y="4434"/>
                    </a:cubicBezTo>
                    <a:lnTo>
                      <a:pt x="2279" y="4438"/>
                    </a:lnTo>
                    <a:cubicBezTo>
                      <a:pt x="2516" y="4674"/>
                      <a:pt x="2632" y="4984"/>
                      <a:pt x="2632" y="5296"/>
                    </a:cubicBezTo>
                    <a:cubicBezTo>
                      <a:pt x="2632" y="5606"/>
                      <a:pt x="2516" y="5919"/>
                      <a:pt x="2279" y="6156"/>
                    </a:cubicBezTo>
                    <a:lnTo>
                      <a:pt x="1009" y="7423"/>
                    </a:lnTo>
                    <a:lnTo>
                      <a:pt x="4139" y="7423"/>
                    </a:lnTo>
                    <a:lnTo>
                      <a:pt x="4139" y="2454"/>
                    </a:lnTo>
                    <a:cubicBezTo>
                      <a:pt x="3764" y="1293"/>
                      <a:pt x="2847" y="375"/>
                      <a:pt x="1689"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70"/>
              <p:cNvSpPr/>
              <p:nvPr/>
            </p:nvSpPr>
            <p:spPr>
              <a:xfrm>
                <a:off x="5630676" y="2704348"/>
                <a:ext cx="12509" cy="12509"/>
              </a:xfrm>
              <a:custGeom>
                <a:rect b="b" l="l" r="r" t="t"/>
                <a:pathLst>
                  <a:path extrusionOk="0" h="394" w="394">
                    <a:moveTo>
                      <a:pt x="0" y="1"/>
                    </a:moveTo>
                    <a:lnTo>
                      <a:pt x="0" y="394"/>
                    </a:lnTo>
                    <a:lnTo>
                      <a:pt x="394" y="394"/>
                    </a:lnTo>
                    <a:lnTo>
                      <a:pt x="0"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70"/>
              <p:cNvSpPr/>
              <p:nvPr/>
            </p:nvSpPr>
            <p:spPr>
              <a:xfrm>
                <a:off x="5630676" y="2610753"/>
                <a:ext cx="72353" cy="29017"/>
              </a:xfrm>
              <a:custGeom>
                <a:rect b="b" l="l" r="r" t="t"/>
                <a:pathLst>
                  <a:path extrusionOk="0" h="914" w="2279">
                    <a:moveTo>
                      <a:pt x="557" y="357"/>
                    </a:moveTo>
                    <a:lnTo>
                      <a:pt x="0" y="913"/>
                    </a:lnTo>
                    <a:lnTo>
                      <a:pt x="0" y="913"/>
                    </a:lnTo>
                    <a:lnTo>
                      <a:pt x="557" y="357"/>
                    </a:lnTo>
                    <a:close/>
                    <a:moveTo>
                      <a:pt x="2275" y="353"/>
                    </a:moveTo>
                    <a:lnTo>
                      <a:pt x="2279" y="357"/>
                    </a:lnTo>
                    <a:lnTo>
                      <a:pt x="2275" y="353"/>
                    </a:lnTo>
                    <a:close/>
                    <a:moveTo>
                      <a:pt x="568" y="345"/>
                    </a:moveTo>
                    <a:cubicBezTo>
                      <a:pt x="565" y="345"/>
                      <a:pt x="565" y="350"/>
                      <a:pt x="560" y="353"/>
                    </a:cubicBezTo>
                    <a:cubicBezTo>
                      <a:pt x="565" y="350"/>
                      <a:pt x="565" y="345"/>
                      <a:pt x="568" y="345"/>
                    </a:cubicBezTo>
                    <a:close/>
                    <a:moveTo>
                      <a:pt x="572" y="342"/>
                    </a:moveTo>
                    <a:lnTo>
                      <a:pt x="568" y="342"/>
                    </a:lnTo>
                    <a:lnTo>
                      <a:pt x="572" y="342"/>
                    </a:lnTo>
                    <a:close/>
                    <a:moveTo>
                      <a:pt x="1417" y="0"/>
                    </a:moveTo>
                    <a:lnTo>
                      <a:pt x="1417" y="0"/>
                    </a:lnTo>
                    <a:cubicBezTo>
                      <a:pt x="1726" y="0"/>
                      <a:pt x="2032" y="116"/>
                      <a:pt x="2268" y="345"/>
                    </a:cubicBezTo>
                    <a:cubicBezTo>
                      <a:pt x="2032" y="116"/>
                      <a:pt x="1726" y="0"/>
                      <a:pt x="1417" y="0"/>
                    </a:cubicBez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70"/>
              <p:cNvSpPr/>
              <p:nvPr/>
            </p:nvSpPr>
            <p:spPr>
              <a:xfrm>
                <a:off x="5630676" y="2622405"/>
                <a:ext cx="74543" cy="87750"/>
              </a:xfrm>
              <a:custGeom>
                <a:rect b="b" l="l" r="r" t="t"/>
                <a:pathLst>
                  <a:path extrusionOk="0" h="2764" w="2348">
                    <a:moveTo>
                      <a:pt x="1417" y="0"/>
                    </a:moveTo>
                    <a:cubicBezTo>
                      <a:pt x="1202" y="0"/>
                      <a:pt x="983" y="81"/>
                      <a:pt x="816" y="248"/>
                    </a:cubicBezTo>
                    <a:lnTo>
                      <a:pt x="0" y="1067"/>
                    </a:lnTo>
                    <a:lnTo>
                      <a:pt x="0" y="2061"/>
                    </a:lnTo>
                    <a:lnTo>
                      <a:pt x="703" y="2764"/>
                    </a:lnTo>
                    <a:lnTo>
                      <a:pt x="2017" y="1450"/>
                    </a:lnTo>
                    <a:cubicBezTo>
                      <a:pt x="2348" y="1118"/>
                      <a:pt x="2348" y="579"/>
                      <a:pt x="2017" y="248"/>
                    </a:cubicBezTo>
                    <a:cubicBezTo>
                      <a:pt x="1853" y="81"/>
                      <a:pt x="1635" y="0"/>
                      <a:pt x="1417"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70"/>
              <p:cNvSpPr/>
              <p:nvPr/>
            </p:nvSpPr>
            <p:spPr>
              <a:xfrm>
                <a:off x="5630676" y="2610753"/>
                <a:ext cx="83559" cy="106100"/>
              </a:xfrm>
              <a:custGeom>
                <a:rect b="b" l="l" r="r" t="t"/>
                <a:pathLst>
                  <a:path extrusionOk="0" h="3342" w="2632">
                    <a:moveTo>
                      <a:pt x="1417" y="0"/>
                    </a:moveTo>
                    <a:cubicBezTo>
                      <a:pt x="1114" y="0"/>
                      <a:pt x="809" y="113"/>
                      <a:pt x="572" y="342"/>
                    </a:cubicBezTo>
                    <a:lnTo>
                      <a:pt x="568" y="342"/>
                    </a:lnTo>
                    <a:lnTo>
                      <a:pt x="568" y="345"/>
                    </a:lnTo>
                    <a:cubicBezTo>
                      <a:pt x="565" y="345"/>
                      <a:pt x="565" y="350"/>
                      <a:pt x="560" y="353"/>
                    </a:cubicBezTo>
                    <a:cubicBezTo>
                      <a:pt x="560" y="353"/>
                      <a:pt x="557" y="353"/>
                      <a:pt x="557" y="357"/>
                    </a:cubicBezTo>
                    <a:lnTo>
                      <a:pt x="0" y="913"/>
                    </a:lnTo>
                    <a:lnTo>
                      <a:pt x="0" y="1434"/>
                    </a:lnTo>
                    <a:lnTo>
                      <a:pt x="816" y="615"/>
                    </a:lnTo>
                    <a:cubicBezTo>
                      <a:pt x="983" y="448"/>
                      <a:pt x="1202" y="367"/>
                      <a:pt x="1417" y="367"/>
                    </a:cubicBezTo>
                    <a:cubicBezTo>
                      <a:pt x="1635" y="367"/>
                      <a:pt x="1853" y="448"/>
                      <a:pt x="2017" y="615"/>
                    </a:cubicBezTo>
                    <a:cubicBezTo>
                      <a:pt x="2348" y="946"/>
                      <a:pt x="2348" y="1485"/>
                      <a:pt x="2017" y="1817"/>
                    </a:cubicBezTo>
                    <a:lnTo>
                      <a:pt x="703" y="3131"/>
                    </a:lnTo>
                    <a:lnTo>
                      <a:pt x="0" y="2428"/>
                    </a:lnTo>
                    <a:lnTo>
                      <a:pt x="0" y="2949"/>
                    </a:lnTo>
                    <a:lnTo>
                      <a:pt x="394" y="3342"/>
                    </a:lnTo>
                    <a:lnTo>
                      <a:pt x="1009" y="3342"/>
                    </a:lnTo>
                    <a:lnTo>
                      <a:pt x="2279" y="2075"/>
                    </a:lnTo>
                    <a:cubicBezTo>
                      <a:pt x="2516" y="1838"/>
                      <a:pt x="2632" y="1525"/>
                      <a:pt x="2632" y="1215"/>
                    </a:cubicBezTo>
                    <a:cubicBezTo>
                      <a:pt x="2632" y="903"/>
                      <a:pt x="2516" y="593"/>
                      <a:pt x="2279" y="357"/>
                    </a:cubicBezTo>
                    <a:lnTo>
                      <a:pt x="2275" y="353"/>
                    </a:lnTo>
                    <a:cubicBezTo>
                      <a:pt x="2272" y="350"/>
                      <a:pt x="2272" y="350"/>
                      <a:pt x="2268" y="345"/>
                    </a:cubicBezTo>
                    <a:cubicBezTo>
                      <a:pt x="2032" y="116"/>
                      <a:pt x="1726" y="0"/>
                      <a:pt x="141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70"/>
              <p:cNvSpPr/>
              <p:nvPr/>
            </p:nvSpPr>
            <p:spPr>
              <a:xfrm>
                <a:off x="5630688" y="2992810"/>
                <a:ext cx="131403" cy="352855"/>
              </a:xfrm>
              <a:custGeom>
                <a:rect b="b" l="l" r="r" t="t"/>
                <a:pathLst>
                  <a:path extrusionOk="0" h="10813" w="4139">
                    <a:moveTo>
                      <a:pt x="0" y="1"/>
                    </a:moveTo>
                    <a:lnTo>
                      <a:pt x="0" y="5035"/>
                    </a:lnTo>
                    <a:lnTo>
                      <a:pt x="211" y="4820"/>
                    </a:lnTo>
                    <a:cubicBezTo>
                      <a:pt x="448" y="4583"/>
                      <a:pt x="761" y="4467"/>
                      <a:pt x="1071" y="4467"/>
                    </a:cubicBezTo>
                    <a:cubicBezTo>
                      <a:pt x="1383" y="4467"/>
                      <a:pt x="1693" y="4583"/>
                      <a:pt x="1933" y="4820"/>
                    </a:cubicBezTo>
                    <a:cubicBezTo>
                      <a:pt x="2170" y="5057"/>
                      <a:pt x="2286" y="5369"/>
                      <a:pt x="2286" y="5680"/>
                    </a:cubicBezTo>
                    <a:cubicBezTo>
                      <a:pt x="2286" y="5992"/>
                      <a:pt x="2170" y="6302"/>
                      <a:pt x="1933" y="6542"/>
                    </a:cubicBezTo>
                    <a:lnTo>
                      <a:pt x="0" y="8475"/>
                    </a:lnTo>
                    <a:lnTo>
                      <a:pt x="0" y="10812"/>
                    </a:lnTo>
                    <a:lnTo>
                      <a:pt x="1362" y="10812"/>
                    </a:lnTo>
                    <a:cubicBezTo>
                      <a:pt x="1464" y="10812"/>
                      <a:pt x="1565" y="10808"/>
                      <a:pt x="1664" y="10797"/>
                    </a:cubicBezTo>
                    <a:cubicBezTo>
                      <a:pt x="2821" y="10408"/>
                      <a:pt x="3735" y="9494"/>
                      <a:pt x="4125" y="8336"/>
                    </a:cubicBezTo>
                    <a:cubicBezTo>
                      <a:pt x="4135" y="8238"/>
                      <a:pt x="4139" y="8136"/>
                      <a:pt x="4139" y="8034"/>
                    </a:cubicBezTo>
                    <a:lnTo>
                      <a:pt x="4139" y="1"/>
                    </a:lnTo>
                    <a:lnTo>
                      <a:pt x="3094" y="1"/>
                    </a:lnTo>
                    <a:lnTo>
                      <a:pt x="3094" y="656"/>
                    </a:lnTo>
                    <a:lnTo>
                      <a:pt x="3094" y="2701"/>
                    </a:lnTo>
                    <a:cubicBezTo>
                      <a:pt x="3094" y="3371"/>
                      <a:pt x="2548" y="3917"/>
                      <a:pt x="1879" y="3917"/>
                    </a:cubicBezTo>
                    <a:cubicBezTo>
                      <a:pt x="1209" y="3917"/>
                      <a:pt x="663" y="3371"/>
                      <a:pt x="663" y="2701"/>
                    </a:cubicBezTo>
                    <a:lnTo>
                      <a:pt x="663"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70"/>
              <p:cNvSpPr/>
              <p:nvPr/>
            </p:nvSpPr>
            <p:spPr>
              <a:xfrm>
                <a:off x="5663377" y="2992813"/>
                <a:ext cx="53907" cy="15048"/>
              </a:xfrm>
              <a:custGeom>
                <a:rect b="b" l="l" r="r" t="t"/>
                <a:pathLst>
                  <a:path extrusionOk="0" h="474" w="1698">
                    <a:moveTo>
                      <a:pt x="1" y="1"/>
                    </a:moveTo>
                    <a:lnTo>
                      <a:pt x="1" y="473"/>
                    </a:lnTo>
                    <a:lnTo>
                      <a:pt x="1697" y="473"/>
                    </a:lnTo>
                    <a:lnTo>
                      <a:pt x="1697"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70"/>
              <p:cNvSpPr/>
              <p:nvPr/>
            </p:nvSpPr>
            <p:spPr>
              <a:xfrm>
                <a:off x="5651693" y="2992813"/>
                <a:ext cx="77242" cy="20858"/>
              </a:xfrm>
              <a:custGeom>
                <a:rect b="b" l="l" r="r" t="t"/>
                <a:pathLst>
                  <a:path extrusionOk="0" h="657" w="2433">
                    <a:moveTo>
                      <a:pt x="1" y="1"/>
                    </a:moveTo>
                    <a:lnTo>
                      <a:pt x="1" y="656"/>
                    </a:lnTo>
                    <a:cubicBezTo>
                      <a:pt x="1" y="554"/>
                      <a:pt x="81" y="473"/>
                      <a:pt x="182" y="473"/>
                    </a:cubicBezTo>
                    <a:lnTo>
                      <a:pt x="369" y="473"/>
                    </a:lnTo>
                    <a:lnTo>
                      <a:pt x="369" y="1"/>
                    </a:lnTo>
                    <a:close/>
                    <a:moveTo>
                      <a:pt x="2065" y="1"/>
                    </a:moveTo>
                    <a:lnTo>
                      <a:pt x="2065" y="473"/>
                    </a:lnTo>
                    <a:lnTo>
                      <a:pt x="2247" y="473"/>
                    </a:lnTo>
                    <a:cubicBezTo>
                      <a:pt x="2349" y="473"/>
                      <a:pt x="2432" y="554"/>
                      <a:pt x="2432" y="656"/>
                    </a:cubicBezTo>
                    <a:lnTo>
                      <a:pt x="2432"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70"/>
              <p:cNvSpPr/>
              <p:nvPr/>
            </p:nvSpPr>
            <p:spPr>
              <a:xfrm>
                <a:off x="5663377" y="3019386"/>
                <a:ext cx="53907" cy="86131"/>
              </a:xfrm>
              <a:custGeom>
                <a:rect b="b" l="l" r="r" t="t"/>
                <a:pathLst>
                  <a:path extrusionOk="0" h="2713" w="1698">
                    <a:moveTo>
                      <a:pt x="1" y="1"/>
                    </a:moveTo>
                    <a:lnTo>
                      <a:pt x="1" y="1864"/>
                    </a:lnTo>
                    <a:cubicBezTo>
                      <a:pt x="1" y="2334"/>
                      <a:pt x="379" y="2713"/>
                      <a:pt x="849" y="2713"/>
                    </a:cubicBezTo>
                    <a:cubicBezTo>
                      <a:pt x="1318" y="2713"/>
                      <a:pt x="1697" y="2334"/>
                      <a:pt x="1697" y="1864"/>
                    </a:cubicBezTo>
                    <a:lnTo>
                      <a:pt x="169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70"/>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70"/>
              <p:cNvSpPr/>
              <p:nvPr/>
            </p:nvSpPr>
            <p:spPr>
              <a:xfrm>
                <a:off x="5630676" y="3239212"/>
                <a:ext cx="3016" cy="6159"/>
              </a:xfrm>
              <a:custGeom>
                <a:rect b="b" l="l" r="r" t="t"/>
                <a:pathLst>
                  <a:path extrusionOk="0" h="194" w="95">
                    <a:moveTo>
                      <a:pt x="0" y="0"/>
                    </a:moveTo>
                    <a:lnTo>
                      <a:pt x="0" y="194"/>
                    </a:lnTo>
                    <a:lnTo>
                      <a:pt x="95" y="95"/>
                    </a:lnTo>
                    <a:lnTo>
                      <a:pt x="0" y="0"/>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70"/>
              <p:cNvSpPr/>
              <p:nvPr/>
            </p:nvSpPr>
            <p:spPr>
              <a:xfrm>
                <a:off x="5630676" y="3200479"/>
                <a:ext cx="61368" cy="61431"/>
              </a:xfrm>
              <a:custGeom>
                <a:rect b="b" l="l" r="r" t="t"/>
                <a:pathLst>
                  <a:path extrusionOk="0" h="1935" w="1933">
                    <a:moveTo>
                      <a:pt x="1933" y="1"/>
                    </a:moveTo>
                    <a:lnTo>
                      <a:pt x="484" y="1446"/>
                    </a:lnTo>
                    <a:cubicBezTo>
                      <a:pt x="448" y="1483"/>
                      <a:pt x="401" y="1501"/>
                      <a:pt x="357" y="1501"/>
                    </a:cubicBezTo>
                    <a:cubicBezTo>
                      <a:pt x="310" y="1501"/>
                      <a:pt x="263" y="1483"/>
                      <a:pt x="226" y="1446"/>
                    </a:cubicBezTo>
                    <a:lnTo>
                      <a:pt x="95" y="1315"/>
                    </a:lnTo>
                    <a:lnTo>
                      <a:pt x="0" y="1414"/>
                    </a:lnTo>
                    <a:lnTo>
                      <a:pt x="0" y="1934"/>
                    </a:lnTo>
                    <a:lnTo>
                      <a:pt x="1933" y="1"/>
                    </a:ln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70"/>
              <p:cNvSpPr/>
              <p:nvPr/>
            </p:nvSpPr>
            <p:spPr>
              <a:xfrm>
                <a:off x="5630676" y="3146189"/>
                <a:ext cx="63558" cy="87845"/>
              </a:xfrm>
              <a:custGeom>
                <a:rect b="b" l="l" r="r" t="t"/>
                <a:pathLst>
                  <a:path extrusionOk="0" h="2767" w="2002">
                    <a:moveTo>
                      <a:pt x="1071" y="0"/>
                    </a:moveTo>
                    <a:cubicBezTo>
                      <a:pt x="852" y="0"/>
                      <a:pt x="637" y="84"/>
                      <a:pt x="470" y="251"/>
                    </a:cubicBezTo>
                    <a:lnTo>
                      <a:pt x="0" y="721"/>
                    </a:lnTo>
                    <a:lnTo>
                      <a:pt x="0" y="2410"/>
                    </a:lnTo>
                    <a:lnTo>
                      <a:pt x="357" y="2766"/>
                    </a:lnTo>
                    <a:lnTo>
                      <a:pt x="1671" y="1449"/>
                    </a:lnTo>
                    <a:cubicBezTo>
                      <a:pt x="2002" y="1118"/>
                      <a:pt x="2002" y="579"/>
                      <a:pt x="1671" y="251"/>
                    </a:cubicBezTo>
                    <a:cubicBezTo>
                      <a:pt x="1508" y="84"/>
                      <a:pt x="1289" y="0"/>
                      <a:pt x="1071"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70"/>
              <p:cNvSpPr/>
              <p:nvPr/>
            </p:nvSpPr>
            <p:spPr>
              <a:xfrm>
                <a:off x="5630676" y="3134601"/>
                <a:ext cx="72575" cy="113529"/>
              </a:xfrm>
              <a:custGeom>
                <a:rect b="b" l="l" r="r" t="t"/>
                <a:pathLst>
                  <a:path extrusionOk="0" h="3576" w="2286">
                    <a:moveTo>
                      <a:pt x="1071" y="1"/>
                    </a:moveTo>
                    <a:cubicBezTo>
                      <a:pt x="761" y="1"/>
                      <a:pt x="448" y="117"/>
                      <a:pt x="211" y="354"/>
                    </a:cubicBezTo>
                    <a:lnTo>
                      <a:pt x="0" y="569"/>
                    </a:lnTo>
                    <a:lnTo>
                      <a:pt x="0" y="1086"/>
                    </a:lnTo>
                    <a:lnTo>
                      <a:pt x="470" y="616"/>
                    </a:lnTo>
                    <a:cubicBezTo>
                      <a:pt x="637" y="449"/>
                      <a:pt x="852" y="365"/>
                      <a:pt x="1071" y="365"/>
                    </a:cubicBezTo>
                    <a:cubicBezTo>
                      <a:pt x="1289" y="365"/>
                      <a:pt x="1508" y="449"/>
                      <a:pt x="1671" y="616"/>
                    </a:cubicBezTo>
                    <a:cubicBezTo>
                      <a:pt x="2002" y="944"/>
                      <a:pt x="2002" y="1483"/>
                      <a:pt x="1671" y="1814"/>
                    </a:cubicBezTo>
                    <a:lnTo>
                      <a:pt x="357" y="3131"/>
                    </a:lnTo>
                    <a:lnTo>
                      <a:pt x="0" y="2775"/>
                    </a:lnTo>
                    <a:lnTo>
                      <a:pt x="0" y="3295"/>
                    </a:lnTo>
                    <a:lnTo>
                      <a:pt x="95" y="3390"/>
                    </a:lnTo>
                    <a:lnTo>
                      <a:pt x="226" y="3521"/>
                    </a:lnTo>
                    <a:cubicBezTo>
                      <a:pt x="263" y="3558"/>
                      <a:pt x="310" y="3576"/>
                      <a:pt x="357" y="3576"/>
                    </a:cubicBezTo>
                    <a:cubicBezTo>
                      <a:pt x="401" y="3576"/>
                      <a:pt x="448" y="3558"/>
                      <a:pt x="484" y="3521"/>
                    </a:cubicBezTo>
                    <a:lnTo>
                      <a:pt x="1933" y="2076"/>
                    </a:lnTo>
                    <a:cubicBezTo>
                      <a:pt x="2170" y="1836"/>
                      <a:pt x="2286" y="1526"/>
                      <a:pt x="2286" y="1214"/>
                    </a:cubicBezTo>
                    <a:cubicBezTo>
                      <a:pt x="2286" y="903"/>
                      <a:pt x="2170" y="591"/>
                      <a:pt x="1933" y="354"/>
                    </a:cubicBezTo>
                    <a:cubicBezTo>
                      <a:pt x="1693" y="117"/>
                      <a:pt x="1383" y="1"/>
                      <a:pt x="1071"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70"/>
              <p:cNvSpPr/>
              <p:nvPr/>
            </p:nvSpPr>
            <p:spPr>
              <a:xfrm>
                <a:off x="5284313" y="2475386"/>
                <a:ext cx="489451" cy="870278"/>
              </a:xfrm>
              <a:custGeom>
                <a:rect b="b" l="l" r="r" t="t"/>
                <a:pathLst>
                  <a:path extrusionOk="0" h="27663" w="15417">
                    <a:moveTo>
                      <a:pt x="15049" y="368"/>
                    </a:moveTo>
                    <a:lnTo>
                      <a:pt x="15049" y="24517"/>
                    </a:lnTo>
                    <a:cubicBezTo>
                      <a:pt x="15049" y="26050"/>
                      <a:pt x="13804" y="27295"/>
                      <a:pt x="12272" y="27295"/>
                    </a:cubicBezTo>
                    <a:lnTo>
                      <a:pt x="3145" y="27295"/>
                    </a:lnTo>
                    <a:cubicBezTo>
                      <a:pt x="1617" y="27295"/>
                      <a:pt x="368" y="26050"/>
                      <a:pt x="368" y="24517"/>
                    </a:cubicBezTo>
                    <a:lnTo>
                      <a:pt x="368" y="368"/>
                    </a:lnTo>
                    <a:close/>
                    <a:moveTo>
                      <a:pt x="186" y="1"/>
                    </a:moveTo>
                    <a:cubicBezTo>
                      <a:pt x="84" y="1"/>
                      <a:pt x="0" y="84"/>
                      <a:pt x="0" y="186"/>
                    </a:cubicBezTo>
                    <a:lnTo>
                      <a:pt x="0" y="24517"/>
                    </a:lnTo>
                    <a:cubicBezTo>
                      <a:pt x="0" y="26250"/>
                      <a:pt x="1413" y="27662"/>
                      <a:pt x="3145" y="27662"/>
                    </a:cubicBezTo>
                    <a:lnTo>
                      <a:pt x="12272" y="27662"/>
                    </a:lnTo>
                    <a:cubicBezTo>
                      <a:pt x="14004" y="27662"/>
                      <a:pt x="15417" y="26250"/>
                      <a:pt x="15417" y="24517"/>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70"/>
              <p:cNvSpPr/>
              <p:nvPr/>
            </p:nvSpPr>
            <p:spPr>
              <a:xfrm>
                <a:off x="5284080" y="2302604"/>
                <a:ext cx="490054" cy="130863"/>
              </a:xfrm>
              <a:custGeom>
                <a:rect b="b" l="l" r="r" t="t"/>
                <a:pathLst>
                  <a:path extrusionOk="0" h="4122" w="15436">
                    <a:moveTo>
                      <a:pt x="1351" y="1"/>
                    </a:moveTo>
                    <a:cubicBezTo>
                      <a:pt x="605" y="1"/>
                      <a:pt x="0" y="605"/>
                      <a:pt x="0" y="1352"/>
                    </a:cubicBezTo>
                    <a:lnTo>
                      <a:pt x="0" y="4122"/>
                    </a:lnTo>
                    <a:lnTo>
                      <a:pt x="15435" y="4122"/>
                    </a:lnTo>
                    <a:lnTo>
                      <a:pt x="15435" y="1352"/>
                    </a:lnTo>
                    <a:cubicBezTo>
                      <a:pt x="15435" y="605"/>
                      <a:pt x="14827" y="1"/>
                      <a:pt x="1408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70"/>
              <p:cNvSpPr/>
              <p:nvPr/>
            </p:nvSpPr>
            <p:spPr>
              <a:xfrm>
                <a:off x="5630676" y="2302604"/>
                <a:ext cx="143467" cy="130863"/>
              </a:xfrm>
              <a:custGeom>
                <a:rect b="b" l="l" r="r" t="t"/>
                <a:pathLst>
                  <a:path extrusionOk="0" h="4122" w="4519">
                    <a:moveTo>
                      <a:pt x="0" y="1"/>
                    </a:moveTo>
                    <a:lnTo>
                      <a:pt x="0" y="4122"/>
                    </a:lnTo>
                    <a:lnTo>
                      <a:pt x="4518" y="4122"/>
                    </a:lnTo>
                    <a:lnTo>
                      <a:pt x="4518" y="1188"/>
                    </a:lnTo>
                    <a:cubicBezTo>
                      <a:pt x="4518" y="533"/>
                      <a:pt x="3986" y="1"/>
                      <a:pt x="3331"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70"/>
              <p:cNvSpPr/>
              <p:nvPr/>
            </p:nvSpPr>
            <p:spPr>
              <a:xfrm>
                <a:off x="5523208" y="2296731"/>
                <a:ext cx="11683" cy="142515"/>
              </a:xfrm>
              <a:custGeom>
                <a:rect b="b" l="l" r="r" t="t"/>
                <a:pathLst>
                  <a:path extrusionOk="0" h="4489" w="368">
                    <a:moveTo>
                      <a:pt x="185" y="1"/>
                    </a:moveTo>
                    <a:cubicBezTo>
                      <a:pt x="84" y="1"/>
                      <a:pt x="0" y="84"/>
                      <a:pt x="0" y="186"/>
                    </a:cubicBezTo>
                    <a:lnTo>
                      <a:pt x="0" y="4307"/>
                    </a:lnTo>
                    <a:cubicBezTo>
                      <a:pt x="0" y="4409"/>
                      <a:pt x="84" y="4489"/>
                      <a:pt x="185" y="4489"/>
                    </a:cubicBezTo>
                    <a:cubicBezTo>
                      <a:pt x="288" y="4489"/>
                      <a:pt x="368" y="4409"/>
                      <a:pt x="368" y="4307"/>
                    </a:cubicBezTo>
                    <a:lnTo>
                      <a:pt x="368" y="186"/>
                    </a:lnTo>
                    <a:cubicBezTo>
                      <a:pt x="368" y="84"/>
                      <a:pt x="288" y="1"/>
                      <a:pt x="18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70"/>
              <p:cNvSpPr/>
              <p:nvPr/>
            </p:nvSpPr>
            <p:spPr>
              <a:xfrm>
                <a:off x="5479141" y="2296731"/>
                <a:ext cx="11715" cy="142515"/>
              </a:xfrm>
              <a:custGeom>
                <a:rect b="b" l="l" r="r" t="t"/>
                <a:pathLst>
                  <a:path extrusionOk="0" h="4489" w="369">
                    <a:moveTo>
                      <a:pt x="187" y="1"/>
                    </a:moveTo>
                    <a:cubicBezTo>
                      <a:pt x="85" y="1"/>
                      <a:pt x="1" y="84"/>
                      <a:pt x="1" y="186"/>
                    </a:cubicBezTo>
                    <a:lnTo>
                      <a:pt x="1" y="4307"/>
                    </a:lnTo>
                    <a:cubicBezTo>
                      <a:pt x="1" y="4409"/>
                      <a:pt x="85" y="4489"/>
                      <a:pt x="187" y="4489"/>
                    </a:cubicBezTo>
                    <a:cubicBezTo>
                      <a:pt x="285" y="4489"/>
                      <a:pt x="369" y="4409"/>
                      <a:pt x="369" y="4307"/>
                    </a:cubicBezTo>
                    <a:lnTo>
                      <a:pt x="369" y="186"/>
                    </a:lnTo>
                    <a:cubicBezTo>
                      <a:pt x="369" y="84"/>
                      <a:pt x="285"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70"/>
              <p:cNvSpPr/>
              <p:nvPr/>
            </p:nvSpPr>
            <p:spPr>
              <a:xfrm>
                <a:off x="5435138" y="2296731"/>
                <a:ext cx="11715" cy="142515"/>
              </a:xfrm>
              <a:custGeom>
                <a:rect b="b" l="l" r="r" t="t"/>
                <a:pathLst>
                  <a:path extrusionOk="0" h="4489" w="369">
                    <a:moveTo>
                      <a:pt x="182" y="1"/>
                    </a:moveTo>
                    <a:cubicBezTo>
                      <a:pt x="84" y="1"/>
                      <a:pt x="0" y="84"/>
                      <a:pt x="0" y="186"/>
                    </a:cubicBezTo>
                    <a:lnTo>
                      <a:pt x="0" y="4307"/>
                    </a:lnTo>
                    <a:cubicBezTo>
                      <a:pt x="0" y="4409"/>
                      <a:pt x="84"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70"/>
              <p:cNvSpPr/>
              <p:nvPr/>
            </p:nvSpPr>
            <p:spPr>
              <a:xfrm>
                <a:off x="5391071" y="2296731"/>
                <a:ext cx="11715" cy="142515"/>
              </a:xfrm>
              <a:custGeom>
                <a:rect b="b" l="l" r="r" t="t"/>
                <a:pathLst>
                  <a:path extrusionOk="0" h="4489" w="369">
                    <a:moveTo>
                      <a:pt x="183" y="1"/>
                    </a:moveTo>
                    <a:cubicBezTo>
                      <a:pt x="85" y="1"/>
                      <a:pt x="1" y="84"/>
                      <a:pt x="1" y="186"/>
                    </a:cubicBezTo>
                    <a:lnTo>
                      <a:pt x="1" y="4307"/>
                    </a:lnTo>
                    <a:cubicBezTo>
                      <a:pt x="1" y="4409"/>
                      <a:pt x="85" y="4489"/>
                      <a:pt x="183" y="4489"/>
                    </a:cubicBezTo>
                    <a:cubicBezTo>
                      <a:pt x="285" y="4489"/>
                      <a:pt x="369" y="4409"/>
                      <a:pt x="369" y="4307"/>
                    </a:cubicBezTo>
                    <a:lnTo>
                      <a:pt x="369" y="186"/>
                    </a:lnTo>
                    <a:cubicBezTo>
                      <a:pt x="369"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70"/>
              <p:cNvSpPr/>
              <p:nvPr/>
            </p:nvSpPr>
            <p:spPr>
              <a:xfrm>
                <a:off x="5347068" y="2296731"/>
                <a:ext cx="11715" cy="142515"/>
              </a:xfrm>
              <a:custGeom>
                <a:rect b="b" l="l" r="r" t="t"/>
                <a:pathLst>
                  <a:path extrusionOk="0" h="4489" w="369">
                    <a:moveTo>
                      <a:pt x="182" y="1"/>
                    </a:moveTo>
                    <a:cubicBezTo>
                      <a:pt x="80" y="1"/>
                      <a:pt x="0" y="84"/>
                      <a:pt x="0" y="186"/>
                    </a:cubicBezTo>
                    <a:lnTo>
                      <a:pt x="0" y="4307"/>
                    </a:lnTo>
                    <a:cubicBezTo>
                      <a:pt x="0" y="4409"/>
                      <a:pt x="80"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70"/>
              <p:cNvSpPr/>
              <p:nvPr/>
            </p:nvSpPr>
            <p:spPr>
              <a:xfrm>
                <a:off x="5303033" y="2299048"/>
                <a:ext cx="11588" cy="140197"/>
              </a:xfrm>
              <a:custGeom>
                <a:rect b="b" l="l" r="r" t="t"/>
                <a:pathLst>
                  <a:path extrusionOk="0" h="4416" w="365">
                    <a:moveTo>
                      <a:pt x="183" y="0"/>
                    </a:moveTo>
                    <a:cubicBezTo>
                      <a:pt x="80" y="0"/>
                      <a:pt x="0" y="84"/>
                      <a:pt x="0" y="182"/>
                    </a:cubicBezTo>
                    <a:lnTo>
                      <a:pt x="0" y="4234"/>
                    </a:lnTo>
                    <a:cubicBezTo>
                      <a:pt x="0" y="4336"/>
                      <a:pt x="80" y="4416"/>
                      <a:pt x="183" y="4416"/>
                    </a:cubicBezTo>
                    <a:cubicBezTo>
                      <a:pt x="284" y="4416"/>
                      <a:pt x="364" y="4336"/>
                      <a:pt x="364" y="4234"/>
                    </a:cubicBezTo>
                    <a:lnTo>
                      <a:pt x="364" y="182"/>
                    </a:lnTo>
                    <a:cubicBezTo>
                      <a:pt x="364" y="84"/>
                      <a:pt x="284" y="0"/>
                      <a:pt x="183"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70"/>
              <p:cNvSpPr/>
              <p:nvPr/>
            </p:nvSpPr>
            <p:spPr>
              <a:xfrm>
                <a:off x="5655376" y="2296731"/>
                <a:ext cx="11620" cy="142515"/>
              </a:xfrm>
              <a:custGeom>
                <a:rect b="b" l="l" r="r" t="t"/>
                <a:pathLst>
                  <a:path extrusionOk="0" h="4489" w="366">
                    <a:moveTo>
                      <a:pt x="183" y="1"/>
                    </a:moveTo>
                    <a:cubicBezTo>
                      <a:pt x="81" y="1"/>
                      <a:pt x="1" y="84"/>
                      <a:pt x="1" y="186"/>
                    </a:cubicBezTo>
                    <a:lnTo>
                      <a:pt x="1" y="4307"/>
                    </a:lnTo>
                    <a:cubicBezTo>
                      <a:pt x="1" y="4409"/>
                      <a:pt x="81" y="4489"/>
                      <a:pt x="183" y="4489"/>
                    </a:cubicBezTo>
                    <a:cubicBezTo>
                      <a:pt x="285" y="4489"/>
                      <a:pt x="365" y="4409"/>
                      <a:pt x="365" y="4307"/>
                    </a:cubicBezTo>
                    <a:lnTo>
                      <a:pt x="365" y="186"/>
                    </a:lnTo>
                    <a:cubicBezTo>
                      <a:pt x="365"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70"/>
              <p:cNvSpPr/>
              <p:nvPr/>
            </p:nvSpPr>
            <p:spPr>
              <a:xfrm>
                <a:off x="5611373" y="2296731"/>
                <a:ext cx="11588" cy="142515"/>
              </a:xfrm>
              <a:custGeom>
                <a:rect b="b" l="l" r="r" t="t"/>
                <a:pathLst>
                  <a:path extrusionOk="0" h="4489" w="365">
                    <a:moveTo>
                      <a:pt x="182" y="1"/>
                    </a:moveTo>
                    <a:cubicBezTo>
                      <a:pt x="81" y="1"/>
                      <a:pt x="0" y="84"/>
                      <a:pt x="0" y="186"/>
                    </a:cubicBezTo>
                    <a:lnTo>
                      <a:pt x="0" y="4307"/>
                    </a:lnTo>
                    <a:cubicBezTo>
                      <a:pt x="0" y="4409"/>
                      <a:pt x="81" y="4489"/>
                      <a:pt x="182" y="4489"/>
                    </a:cubicBezTo>
                    <a:cubicBezTo>
                      <a:pt x="284" y="4489"/>
                      <a:pt x="365" y="4409"/>
                      <a:pt x="365" y="4307"/>
                    </a:cubicBezTo>
                    <a:lnTo>
                      <a:pt x="365" y="186"/>
                    </a:lnTo>
                    <a:cubicBezTo>
                      <a:pt x="365"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70"/>
              <p:cNvSpPr/>
              <p:nvPr/>
            </p:nvSpPr>
            <p:spPr>
              <a:xfrm>
                <a:off x="5567211" y="2296731"/>
                <a:ext cx="11715" cy="142515"/>
              </a:xfrm>
              <a:custGeom>
                <a:rect b="b" l="l" r="r" t="t"/>
                <a:pathLst>
                  <a:path extrusionOk="0" h="4489" w="369">
                    <a:moveTo>
                      <a:pt x="187" y="1"/>
                    </a:moveTo>
                    <a:cubicBezTo>
                      <a:pt x="84" y="1"/>
                      <a:pt x="1" y="84"/>
                      <a:pt x="1" y="186"/>
                    </a:cubicBezTo>
                    <a:lnTo>
                      <a:pt x="1" y="4307"/>
                    </a:lnTo>
                    <a:cubicBezTo>
                      <a:pt x="1" y="4409"/>
                      <a:pt x="84" y="4489"/>
                      <a:pt x="187" y="4489"/>
                    </a:cubicBezTo>
                    <a:cubicBezTo>
                      <a:pt x="288" y="4489"/>
                      <a:pt x="368" y="4409"/>
                      <a:pt x="368" y="4307"/>
                    </a:cubicBezTo>
                    <a:lnTo>
                      <a:pt x="368" y="186"/>
                    </a:lnTo>
                    <a:cubicBezTo>
                      <a:pt x="368" y="84"/>
                      <a:pt x="288"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70"/>
              <p:cNvSpPr/>
              <p:nvPr/>
            </p:nvSpPr>
            <p:spPr>
              <a:xfrm>
                <a:off x="5743446" y="2298699"/>
                <a:ext cx="11715" cy="140546"/>
              </a:xfrm>
              <a:custGeom>
                <a:rect b="b" l="l" r="r" t="t"/>
                <a:pathLst>
                  <a:path extrusionOk="0" h="4427" w="369">
                    <a:moveTo>
                      <a:pt x="183" y="1"/>
                    </a:moveTo>
                    <a:cubicBezTo>
                      <a:pt x="81" y="1"/>
                      <a:pt x="1" y="80"/>
                      <a:pt x="1" y="182"/>
                    </a:cubicBezTo>
                    <a:lnTo>
                      <a:pt x="1" y="4245"/>
                    </a:lnTo>
                    <a:cubicBezTo>
                      <a:pt x="1" y="4347"/>
                      <a:pt x="81" y="4427"/>
                      <a:pt x="183" y="4427"/>
                    </a:cubicBezTo>
                    <a:cubicBezTo>
                      <a:pt x="285" y="4427"/>
                      <a:pt x="369" y="4347"/>
                      <a:pt x="369" y="4245"/>
                    </a:cubicBezTo>
                    <a:lnTo>
                      <a:pt x="369" y="182"/>
                    </a:lnTo>
                    <a:cubicBezTo>
                      <a:pt x="369"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70"/>
              <p:cNvSpPr/>
              <p:nvPr/>
            </p:nvSpPr>
            <p:spPr>
              <a:xfrm>
                <a:off x="5699443" y="2296731"/>
                <a:ext cx="11715" cy="142515"/>
              </a:xfrm>
              <a:custGeom>
                <a:rect b="b" l="l" r="r" t="t"/>
                <a:pathLst>
                  <a:path extrusionOk="0" h="4489" w="369">
                    <a:moveTo>
                      <a:pt x="182" y="1"/>
                    </a:moveTo>
                    <a:cubicBezTo>
                      <a:pt x="81" y="1"/>
                      <a:pt x="0" y="84"/>
                      <a:pt x="0" y="186"/>
                    </a:cubicBezTo>
                    <a:lnTo>
                      <a:pt x="0" y="4307"/>
                    </a:lnTo>
                    <a:cubicBezTo>
                      <a:pt x="0" y="4409"/>
                      <a:pt x="81"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70"/>
              <p:cNvSpPr/>
              <p:nvPr/>
            </p:nvSpPr>
            <p:spPr>
              <a:xfrm>
                <a:off x="5263062" y="2433439"/>
                <a:ext cx="531961" cy="41970"/>
              </a:xfrm>
              <a:custGeom>
                <a:rect b="b" l="l" r="r" t="t"/>
                <a:pathLst>
                  <a:path extrusionOk="0" h="1322" w="16756">
                    <a:moveTo>
                      <a:pt x="662" y="1"/>
                    </a:moveTo>
                    <a:cubicBezTo>
                      <a:pt x="298" y="1"/>
                      <a:pt x="0" y="295"/>
                      <a:pt x="0" y="660"/>
                    </a:cubicBezTo>
                    <a:cubicBezTo>
                      <a:pt x="0" y="1027"/>
                      <a:pt x="298" y="1322"/>
                      <a:pt x="662" y="1322"/>
                    </a:cubicBezTo>
                    <a:lnTo>
                      <a:pt x="16097" y="1322"/>
                    </a:lnTo>
                    <a:cubicBezTo>
                      <a:pt x="16461" y="1322"/>
                      <a:pt x="16756" y="1027"/>
                      <a:pt x="16756" y="660"/>
                    </a:cubicBezTo>
                    <a:cubicBezTo>
                      <a:pt x="16756" y="295"/>
                      <a:pt x="16461" y="1"/>
                      <a:pt x="16097"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70"/>
              <p:cNvSpPr/>
              <p:nvPr/>
            </p:nvSpPr>
            <p:spPr>
              <a:xfrm>
                <a:off x="5630676" y="2433439"/>
                <a:ext cx="164357" cy="41970"/>
              </a:xfrm>
              <a:custGeom>
                <a:rect b="b" l="l" r="r" t="t"/>
                <a:pathLst>
                  <a:path extrusionOk="0" h="1322" w="5177">
                    <a:moveTo>
                      <a:pt x="0" y="1"/>
                    </a:moveTo>
                    <a:lnTo>
                      <a:pt x="0" y="1322"/>
                    </a:lnTo>
                    <a:lnTo>
                      <a:pt x="4518" y="1322"/>
                    </a:lnTo>
                    <a:cubicBezTo>
                      <a:pt x="4882" y="1322"/>
                      <a:pt x="5177" y="1027"/>
                      <a:pt x="5177" y="660"/>
                    </a:cubicBezTo>
                    <a:cubicBezTo>
                      <a:pt x="5177" y="295"/>
                      <a:pt x="4882" y="1"/>
                      <a:pt x="4518"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70"/>
              <p:cNvSpPr/>
              <p:nvPr/>
            </p:nvSpPr>
            <p:spPr>
              <a:xfrm>
                <a:off x="5257252" y="2427693"/>
                <a:ext cx="543549" cy="53526"/>
              </a:xfrm>
              <a:custGeom>
                <a:rect b="b" l="l" r="r" t="t"/>
                <a:pathLst>
                  <a:path extrusionOk="0" h="1686" w="17121">
                    <a:moveTo>
                      <a:pt x="16280" y="364"/>
                    </a:moveTo>
                    <a:cubicBezTo>
                      <a:pt x="16542" y="364"/>
                      <a:pt x="16756" y="578"/>
                      <a:pt x="16756" y="841"/>
                    </a:cubicBezTo>
                    <a:cubicBezTo>
                      <a:pt x="16756" y="1106"/>
                      <a:pt x="16542" y="1318"/>
                      <a:pt x="16280" y="1318"/>
                    </a:cubicBezTo>
                    <a:lnTo>
                      <a:pt x="845" y="1318"/>
                    </a:lnTo>
                    <a:cubicBezTo>
                      <a:pt x="580" y="1318"/>
                      <a:pt x="368" y="1106"/>
                      <a:pt x="368" y="841"/>
                    </a:cubicBezTo>
                    <a:cubicBezTo>
                      <a:pt x="368" y="578"/>
                      <a:pt x="580" y="364"/>
                      <a:pt x="845" y="364"/>
                    </a:cubicBezTo>
                    <a:close/>
                    <a:moveTo>
                      <a:pt x="845" y="0"/>
                    </a:moveTo>
                    <a:cubicBezTo>
                      <a:pt x="380" y="0"/>
                      <a:pt x="1" y="378"/>
                      <a:pt x="1" y="841"/>
                    </a:cubicBezTo>
                    <a:cubicBezTo>
                      <a:pt x="1" y="1306"/>
                      <a:pt x="380" y="1685"/>
                      <a:pt x="845" y="1685"/>
                    </a:cubicBezTo>
                    <a:lnTo>
                      <a:pt x="16280" y="1685"/>
                    </a:lnTo>
                    <a:cubicBezTo>
                      <a:pt x="16746" y="1685"/>
                      <a:pt x="17121" y="1306"/>
                      <a:pt x="17121" y="841"/>
                    </a:cubicBezTo>
                    <a:cubicBezTo>
                      <a:pt x="17121" y="378"/>
                      <a:pt x="16746" y="0"/>
                      <a:pt x="1628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70"/>
              <p:cNvSpPr/>
              <p:nvPr/>
            </p:nvSpPr>
            <p:spPr>
              <a:xfrm>
                <a:off x="5278174" y="2296731"/>
                <a:ext cx="501706" cy="142515"/>
              </a:xfrm>
              <a:custGeom>
                <a:rect b="b" l="l" r="r" t="t"/>
                <a:pathLst>
                  <a:path extrusionOk="0" h="4489" w="15803">
                    <a:moveTo>
                      <a:pt x="14434" y="368"/>
                    </a:moveTo>
                    <a:cubicBezTo>
                      <a:pt x="14988" y="368"/>
                      <a:pt x="15435" y="819"/>
                      <a:pt x="15435" y="1373"/>
                    </a:cubicBezTo>
                    <a:lnTo>
                      <a:pt x="15435" y="4125"/>
                    </a:lnTo>
                    <a:lnTo>
                      <a:pt x="368" y="4125"/>
                    </a:lnTo>
                    <a:lnTo>
                      <a:pt x="368" y="1373"/>
                    </a:lnTo>
                    <a:cubicBezTo>
                      <a:pt x="368" y="819"/>
                      <a:pt x="820" y="368"/>
                      <a:pt x="1373" y="368"/>
                    </a:cubicBezTo>
                    <a:close/>
                    <a:moveTo>
                      <a:pt x="1373" y="1"/>
                    </a:moveTo>
                    <a:cubicBezTo>
                      <a:pt x="616" y="1"/>
                      <a:pt x="0" y="616"/>
                      <a:pt x="0" y="1373"/>
                    </a:cubicBezTo>
                    <a:lnTo>
                      <a:pt x="0" y="4307"/>
                    </a:lnTo>
                    <a:cubicBezTo>
                      <a:pt x="0" y="4409"/>
                      <a:pt x="84" y="4489"/>
                      <a:pt x="186" y="4489"/>
                    </a:cubicBezTo>
                    <a:lnTo>
                      <a:pt x="15621" y="4489"/>
                    </a:lnTo>
                    <a:cubicBezTo>
                      <a:pt x="15722" y="4489"/>
                      <a:pt x="15803" y="4409"/>
                      <a:pt x="15803" y="4307"/>
                    </a:cubicBezTo>
                    <a:lnTo>
                      <a:pt x="15803" y="1373"/>
                    </a:lnTo>
                    <a:cubicBezTo>
                      <a:pt x="15803" y="616"/>
                      <a:pt x="15188" y="1"/>
                      <a:pt x="1443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70"/>
              <p:cNvSpPr/>
              <p:nvPr/>
            </p:nvSpPr>
            <p:spPr>
              <a:xfrm>
                <a:off x="5290207" y="2722730"/>
                <a:ext cx="477800" cy="264330"/>
              </a:xfrm>
              <a:custGeom>
                <a:rect b="b" l="l" r="r" t="t"/>
                <a:pathLst>
                  <a:path extrusionOk="0" h="8326" w="15050">
                    <a:moveTo>
                      <a:pt x="0" y="0"/>
                    </a:moveTo>
                    <a:lnTo>
                      <a:pt x="0" y="8325"/>
                    </a:lnTo>
                    <a:lnTo>
                      <a:pt x="15049" y="8325"/>
                    </a:lnTo>
                    <a:lnTo>
                      <a:pt x="15049"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70"/>
              <p:cNvSpPr/>
              <p:nvPr/>
            </p:nvSpPr>
            <p:spPr>
              <a:xfrm>
                <a:off x="5284302" y="2716825"/>
                <a:ext cx="489451" cy="276013"/>
              </a:xfrm>
              <a:custGeom>
                <a:rect b="b" l="l" r="r" t="t"/>
                <a:pathLst>
                  <a:path extrusionOk="0" h="8694" w="15417">
                    <a:moveTo>
                      <a:pt x="15049" y="368"/>
                    </a:moveTo>
                    <a:lnTo>
                      <a:pt x="15049" y="8326"/>
                    </a:lnTo>
                    <a:lnTo>
                      <a:pt x="368" y="8326"/>
                    </a:lnTo>
                    <a:lnTo>
                      <a:pt x="368" y="368"/>
                    </a:lnTo>
                    <a:close/>
                    <a:moveTo>
                      <a:pt x="186" y="1"/>
                    </a:moveTo>
                    <a:cubicBezTo>
                      <a:pt x="84" y="1"/>
                      <a:pt x="0" y="84"/>
                      <a:pt x="0" y="186"/>
                    </a:cubicBezTo>
                    <a:lnTo>
                      <a:pt x="0" y="8511"/>
                    </a:lnTo>
                    <a:cubicBezTo>
                      <a:pt x="0" y="8610"/>
                      <a:pt x="84" y="8694"/>
                      <a:pt x="186" y="8694"/>
                    </a:cubicBezTo>
                    <a:lnTo>
                      <a:pt x="15235" y="8694"/>
                    </a:lnTo>
                    <a:cubicBezTo>
                      <a:pt x="15333" y="8694"/>
                      <a:pt x="15417" y="8610"/>
                      <a:pt x="15417" y="8511"/>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70"/>
              <p:cNvSpPr/>
              <p:nvPr/>
            </p:nvSpPr>
            <p:spPr>
              <a:xfrm>
                <a:off x="5625225" y="2729025"/>
                <a:ext cx="137350" cy="251882"/>
              </a:xfrm>
              <a:custGeom>
                <a:rect b="b" l="l" r="r" t="t"/>
                <a:pathLst>
                  <a:path extrusionOk="0" h="8326" w="4326">
                    <a:moveTo>
                      <a:pt x="0" y="0"/>
                    </a:moveTo>
                    <a:lnTo>
                      <a:pt x="0" y="8325"/>
                    </a:lnTo>
                    <a:lnTo>
                      <a:pt x="4325" y="8325"/>
                    </a:lnTo>
                    <a:lnTo>
                      <a:pt x="4325" y="0"/>
                    </a:ln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70"/>
              <p:cNvSpPr/>
              <p:nvPr/>
            </p:nvSpPr>
            <p:spPr>
              <a:xfrm>
                <a:off x="5377801" y="2778988"/>
                <a:ext cx="302458" cy="60035"/>
              </a:xfrm>
              <a:custGeom>
                <a:rect b="b" l="l" r="r" t="t"/>
                <a:pathLst>
                  <a:path extrusionOk="0" h="1891" w="9527">
                    <a:moveTo>
                      <a:pt x="0" y="1"/>
                    </a:moveTo>
                    <a:lnTo>
                      <a:pt x="0" y="1891"/>
                    </a:lnTo>
                    <a:lnTo>
                      <a:pt x="9527" y="1891"/>
                    </a:lnTo>
                    <a:lnTo>
                      <a:pt x="952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70"/>
              <p:cNvSpPr/>
              <p:nvPr/>
            </p:nvSpPr>
            <p:spPr>
              <a:xfrm>
                <a:off x="5372022" y="2773241"/>
                <a:ext cx="314046" cy="71559"/>
              </a:xfrm>
              <a:custGeom>
                <a:rect b="b" l="l" r="r" t="t"/>
                <a:pathLst>
                  <a:path extrusionOk="0" h="2254" w="9892">
                    <a:moveTo>
                      <a:pt x="9527" y="368"/>
                    </a:moveTo>
                    <a:lnTo>
                      <a:pt x="9527" y="1889"/>
                    </a:lnTo>
                    <a:lnTo>
                      <a:pt x="369" y="1889"/>
                    </a:lnTo>
                    <a:lnTo>
                      <a:pt x="369" y="368"/>
                    </a:lnTo>
                    <a:close/>
                    <a:moveTo>
                      <a:pt x="182" y="0"/>
                    </a:moveTo>
                    <a:cubicBezTo>
                      <a:pt x="85" y="0"/>
                      <a:pt x="1" y="80"/>
                      <a:pt x="1" y="182"/>
                    </a:cubicBezTo>
                    <a:lnTo>
                      <a:pt x="1" y="2072"/>
                    </a:lnTo>
                    <a:cubicBezTo>
                      <a:pt x="1" y="2173"/>
                      <a:pt x="85" y="2253"/>
                      <a:pt x="182" y="2253"/>
                    </a:cubicBezTo>
                    <a:lnTo>
                      <a:pt x="9709" y="2253"/>
                    </a:lnTo>
                    <a:cubicBezTo>
                      <a:pt x="9811" y="2253"/>
                      <a:pt x="9891" y="2173"/>
                      <a:pt x="9891" y="2072"/>
                    </a:cubicBezTo>
                    <a:lnTo>
                      <a:pt x="9891" y="182"/>
                    </a:lnTo>
                    <a:cubicBezTo>
                      <a:pt x="9891" y="80"/>
                      <a:pt x="9811" y="0"/>
                      <a:pt x="970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70"/>
              <p:cNvSpPr/>
              <p:nvPr/>
            </p:nvSpPr>
            <p:spPr>
              <a:xfrm>
                <a:off x="5396881" y="3189272"/>
                <a:ext cx="8921" cy="73559"/>
              </a:xfrm>
              <a:custGeom>
                <a:rect b="b" l="l" r="r" t="t"/>
                <a:pathLst>
                  <a:path extrusionOk="0" h="2317" w="281">
                    <a:moveTo>
                      <a:pt x="0" y="1"/>
                    </a:moveTo>
                    <a:lnTo>
                      <a:pt x="0" y="1785"/>
                    </a:lnTo>
                    <a:cubicBezTo>
                      <a:pt x="0" y="1985"/>
                      <a:pt x="70" y="2170"/>
                      <a:pt x="186" y="2316"/>
                    </a:cubicBezTo>
                    <a:cubicBezTo>
                      <a:pt x="248" y="2170"/>
                      <a:pt x="280" y="2014"/>
                      <a:pt x="280" y="1846"/>
                    </a:cubicBezTo>
                    <a:lnTo>
                      <a:pt x="280" y="1"/>
                    </a:lnTo>
                    <a:close/>
                  </a:path>
                </a:pathLst>
              </a:custGeom>
              <a:solidFill>
                <a:srgbClr val="FBFC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70"/>
              <p:cNvSpPr/>
              <p:nvPr/>
            </p:nvSpPr>
            <p:spPr>
              <a:xfrm>
                <a:off x="5383706" y="2784893"/>
                <a:ext cx="22096" cy="48320"/>
              </a:xfrm>
              <a:custGeom>
                <a:rect b="b" l="l" r="r" t="t"/>
                <a:pathLst>
                  <a:path extrusionOk="0" h="1522" w="696">
                    <a:moveTo>
                      <a:pt x="1" y="1"/>
                    </a:moveTo>
                    <a:lnTo>
                      <a:pt x="1" y="1522"/>
                    </a:lnTo>
                    <a:lnTo>
                      <a:pt x="695" y="1522"/>
                    </a:lnTo>
                    <a:lnTo>
                      <a:pt x="695" y="1"/>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70"/>
              <p:cNvSpPr/>
              <p:nvPr/>
            </p:nvSpPr>
            <p:spPr>
              <a:xfrm>
                <a:off x="5372022" y="2773241"/>
                <a:ext cx="33779" cy="71559"/>
              </a:xfrm>
              <a:custGeom>
                <a:rect b="b" l="l" r="r" t="t"/>
                <a:pathLst>
                  <a:path extrusionOk="0" h="2254" w="1064">
                    <a:moveTo>
                      <a:pt x="182" y="0"/>
                    </a:moveTo>
                    <a:cubicBezTo>
                      <a:pt x="85" y="0"/>
                      <a:pt x="1" y="80"/>
                      <a:pt x="1" y="182"/>
                    </a:cubicBezTo>
                    <a:lnTo>
                      <a:pt x="1" y="2072"/>
                    </a:lnTo>
                    <a:cubicBezTo>
                      <a:pt x="1" y="2173"/>
                      <a:pt x="85" y="2253"/>
                      <a:pt x="182" y="2253"/>
                    </a:cubicBezTo>
                    <a:lnTo>
                      <a:pt x="1063" y="2253"/>
                    </a:lnTo>
                    <a:lnTo>
                      <a:pt x="1063" y="1889"/>
                    </a:lnTo>
                    <a:lnTo>
                      <a:pt x="369" y="1889"/>
                    </a:lnTo>
                    <a:lnTo>
                      <a:pt x="369" y="368"/>
                    </a:lnTo>
                    <a:lnTo>
                      <a:pt x="1063" y="368"/>
                    </a:lnTo>
                    <a:lnTo>
                      <a:pt x="1063" y="0"/>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70"/>
              <p:cNvSpPr/>
              <p:nvPr/>
            </p:nvSpPr>
            <p:spPr>
              <a:xfrm>
                <a:off x="5358974" y="2577894"/>
                <a:ext cx="46828" cy="77273"/>
              </a:xfrm>
              <a:custGeom>
                <a:rect b="b" l="l" r="r" t="t"/>
                <a:pathLst>
                  <a:path extrusionOk="0" h="2434" w="1475">
                    <a:moveTo>
                      <a:pt x="1216" y="1"/>
                    </a:moveTo>
                    <a:cubicBezTo>
                      <a:pt x="543" y="1"/>
                      <a:pt x="0" y="547"/>
                      <a:pt x="0" y="1217"/>
                    </a:cubicBezTo>
                    <a:cubicBezTo>
                      <a:pt x="0" y="1887"/>
                      <a:pt x="543" y="2433"/>
                      <a:pt x="1216" y="2433"/>
                    </a:cubicBezTo>
                    <a:lnTo>
                      <a:pt x="1474" y="2433"/>
                    </a:lnTo>
                    <a:lnTo>
                      <a:pt x="1474" y="2065"/>
                    </a:lnTo>
                    <a:lnTo>
                      <a:pt x="1216" y="2065"/>
                    </a:lnTo>
                    <a:cubicBezTo>
                      <a:pt x="746" y="2065"/>
                      <a:pt x="365" y="1686"/>
                      <a:pt x="365" y="1217"/>
                    </a:cubicBezTo>
                    <a:cubicBezTo>
                      <a:pt x="365" y="751"/>
                      <a:pt x="746" y="369"/>
                      <a:pt x="1216" y="369"/>
                    </a:cubicBezTo>
                    <a:lnTo>
                      <a:pt x="1474" y="369"/>
                    </a:lnTo>
                    <a:lnTo>
                      <a:pt x="1474"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015" name="Google Shape;1015;p70"/>
          <p:cNvSpPr txBox="1"/>
          <p:nvPr/>
        </p:nvSpPr>
        <p:spPr>
          <a:xfrm>
            <a:off x="2272800" y="1437574"/>
            <a:ext cx="3014400" cy="618000"/>
          </a:xfrm>
          <a:prstGeom prst="rect">
            <a:avLst/>
          </a:prstGeom>
          <a:noFill/>
          <a:ln>
            <a:noFill/>
          </a:ln>
        </p:spPr>
        <p:txBody>
          <a:bodyPr anchorCtr="0" anchor="t" bIns="91175" lIns="91175" spcFirstLastPara="1" rIns="91175" wrap="square" tIns="91175">
            <a:noAutofit/>
          </a:bodyPr>
          <a:lstStyle/>
          <a:p>
            <a:pPr indent="-342900" lvl="0" marL="457200" rtl="0" algn="ctr">
              <a:spcBef>
                <a:spcPts val="0"/>
              </a:spcBef>
              <a:spcAft>
                <a:spcPts val="0"/>
              </a:spcAft>
              <a:buSzPts val="1800"/>
              <a:buFont typeface="Mada"/>
              <a:buChar char="-"/>
            </a:pPr>
            <a:r>
              <a:rPr lang="ar" sz="1800">
                <a:latin typeface="Mada"/>
                <a:ea typeface="Mada"/>
                <a:cs typeface="Mada"/>
                <a:sym typeface="Mada"/>
              </a:rPr>
              <a:t>Jehad ALorainy</a:t>
            </a:r>
            <a:endParaRPr sz="1800">
              <a:latin typeface="Mada"/>
              <a:ea typeface="Mada"/>
              <a:cs typeface="Mada"/>
              <a:sym typeface="Mada"/>
            </a:endParaRPr>
          </a:p>
        </p:txBody>
      </p:sp>
      <p:sp>
        <p:nvSpPr>
          <p:cNvPr id="1016" name="Google Shape;1016;p70"/>
          <p:cNvSpPr txBox="1"/>
          <p:nvPr/>
        </p:nvSpPr>
        <p:spPr>
          <a:xfrm>
            <a:off x="2264475" y="2622649"/>
            <a:ext cx="3014400" cy="618000"/>
          </a:xfrm>
          <a:prstGeom prst="rect">
            <a:avLst/>
          </a:prstGeom>
          <a:noFill/>
          <a:ln>
            <a:noFill/>
          </a:ln>
        </p:spPr>
        <p:txBody>
          <a:bodyPr anchorCtr="0" anchor="t" bIns="91175" lIns="91175" spcFirstLastPara="1" rIns="91175" wrap="square" tIns="91175">
            <a:noAutofit/>
          </a:bodyPr>
          <a:lstStyle/>
          <a:p>
            <a:pPr indent="-342900" lvl="0" marL="457200" rtl="0" algn="ctr">
              <a:spcBef>
                <a:spcPts val="0"/>
              </a:spcBef>
              <a:spcAft>
                <a:spcPts val="0"/>
              </a:spcAft>
              <a:buSzPts val="1800"/>
              <a:buFont typeface="Mada"/>
              <a:buChar char="-"/>
            </a:pPr>
            <a:r>
              <a:rPr lang="ar" sz="1800">
                <a:latin typeface="Mada"/>
                <a:ea typeface="Mada"/>
                <a:cs typeface="Mada"/>
                <a:sym typeface="Mada"/>
              </a:rPr>
              <a:t>Nawaf Albhijan</a:t>
            </a:r>
            <a:endParaRPr sz="1800">
              <a:latin typeface="Mada"/>
              <a:ea typeface="Mada"/>
              <a:cs typeface="Mada"/>
              <a:sym typeface="Mada"/>
            </a:endParaRPr>
          </a:p>
          <a:p>
            <a:pPr indent="-342900" lvl="0" marL="457200" rtl="0" algn="ctr">
              <a:spcBef>
                <a:spcPts val="0"/>
              </a:spcBef>
              <a:spcAft>
                <a:spcPts val="0"/>
              </a:spcAft>
              <a:buSzPts val="1800"/>
              <a:buFont typeface="Mada"/>
              <a:buChar char="-"/>
            </a:pPr>
            <a:r>
              <a:rPr lang="ar" sz="1800">
                <a:latin typeface="Mada"/>
                <a:ea typeface="Mada"/>
                <a:cs typeface="Mada"/>
                <a:sym typeface="Mada"/>
              </a:rPr>
              <a:t>Sara Alfarraj </a:t>
            </a:r>
            <a:endParaRPr sz="1800">
              <a:latin typeface="Mada"/>
              <a:ea typeface="Mada"/>
              <a:cs typeface="Mada"/>
              <a:sym typeface="Mada"/>
            </a:endParaRPr>
          </a:p>
        </p:txBody>
      </p:sp>
      <p:sp>
        <p:nvSpPr>
          <p:cNvPr id="1017" name="Google Shape;1017;p70"/>
          <p:cNvSpPr txBox="1"/>
          <p:nvPr/>
        </p:nvSpPr>
        <p:spPr>
          <a:xfrm>
            <a:off x="1487600" y="3387162"/>
            <a:ext cx="5082300" cy="8133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200">
                <a:solidFill>
                  <a:schemeClr val="accent1"/>
                </a:solidFill>
                <a:latin typeface="Pacifico"/>
                <a:ea typeface="Pacifico"/>
                <a:cs typeface="Pacifico"/>
                <a:sym typeface="Pacifico"/>
              </a:rPr>
              <a:t>Special thanks to..</a:t>
            </a:r>
            <a:endParaRPr sz="2200">
              <a:solidFill>
                <a:schemeClr val="accent1"/>
              </a:solidFill>
              <a:latin typeface="Pacifico"/>
              <a:ea typeface="Pacifico"/>
              <a:cs typeface="Pacifico"/>
              <a:sym typeface="Pacifico"/>
            </a:endParaRPr>
          </a:p>
        </p:txBody>
      </p:sp>
      <p:sp>
        <p:nvSpPr>
          <p:cNvPr id="1018" name="Google Shape;1018;p70"/>
          <p:cNvSpPr txBox="1"/>
          <p:nvPr/>
        </p:nvSpPr>
        <p:spPr>
          <a:xfrm>
            <a:off x="795950" y="1012050"/>
            <a:ext cx="6516300" cy="3342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400">
                <a:latin typeface="Pacifico"/>
                <a:ea typeface="Pacifico"/>
                <a:cs typeface="Pacifico"/>
                <a:sym typeface="Pacifico"/>
              </a:rPr>
              <a:t>This lecture was done by:</a:t>
            </a:r>
            <a:endParaRPr sz="2400">
              <a:latin typeface="Pacifico"/>
              <a:ea typeface="Pacifico"/>
              <a:cs typeface="Pacifico"/>
              <a:sym typeface="Pacifico"/>
            </a:endParaRPr>
          </a:p>
        </p:txBody>
      </p:sp>
      <p:sp>
        <p:nvSpPr>
          <p:cNvPr id="1019" name="Google Shape;1019;p70"/>
          <p:cNvSpPr txBox="1"/>
          <p:nvPr/>
        </p:nvSpPr>
        <p:spPr>
          <a:xfrm>
            <a:off x="1513025" y="2212450"/>
            <a:ext cx="5082300" cy="5049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400">
                <a:latin typeface="Pacifico"/>
                <a:ea typeface="Pacifico"/>
                <a:cs typeface="Pacifico"/>
                <a:sym typeface="Pacifico"/>
              </a:rPr>
              <a:t>Note taker:</a:t>
            </a:r>
            <a:endParaRPr sz="2400">
              <a:latin typeface="Pacifico"/>
              <a:ea typeface="Pacifico"/>
              <a:cs typeface="Pacifico"/>
              <a:sym typeface="Pacifico"/>
            </a:endParaRPr>
          </a:p>
        </p:txBody>
      </p:sp>
      <p:sp>
        <p:nvSpPr>
          <p:cNvPr id="1020" name="Google Shape;1020;p70"/>
          <p:cNvSpPr txBox="1"/>
          <p:nvPr/>
        </p:nvSpPr>
        <p:spPr>
          <a:xfrm>
            <a:off x="2272800" y="3799774"/>
            <a:ext cx="3014400" cy="618000"/>
          </a:xfrm>
          <a:prstGeom prst="rect">
            <a:avLst/>
          </a:prstGeom>
          <a:noFill/>
          <a:ln>
            <a:noFill/>
          </a:ln>
        </p:spPr>
        <p:txBody>
          <a:bodyPr anchorCtr="0" anchor="t" bIns="91175" lIns="91175" spcFirstLastPara="1" rIns="91175" wrap="square" tIns="91175">
            <a:noAutofit/>
          </a:bodyPr>
          <a:lstStyle/>
          <a:p>
            <a:pPr indent="-342900" lvl="0" marL="457200" rtl="0" algn="ctr">
              <a:spcBef>
                <a:spcPts val="0"/>
              </a:spcBef>
              <a:spcAft>
                <a:spcPts val="0"/>
              </a:spcAft>
              <a:buClr>
                <a:srgbClr val="000000"/>
              </a:buClr>
              <a:buSzPts val="1800"/>
              <a:buFont typeface="Mada"/>
              <a:buChar char="-"/>
            </a:pPr>
            <a:r>
              <a:rPr lang="ar" sz="1800">
                <a:solidFill>
                  <a:schemeClr val="dk1"/>
                </a:solidFill>
                <a:latin typeface="Mada"/>
                <a:ea typeface="Mada"/>
                <a:cs typeface="Mada"/>
                <a:sym typeface="Mada"/>
              </a:rPr>
              <a:t>Mohammed Alhumud</a:t>
            </a:r>
            <a:endParaRPr sz="1800">
              <a:latin typeface="Mada"/>
              <a:ea typeface="Mada"/>
              <a:cs typeface="Mada"/>
              <a:sym typeface="Mada"/>
            </a:endParaRPr>
          </a:p>
        </p:txBody>
      </p:sp>
      <p:grpSp>
        <p:nvGrpSpPr>
          <p:cNvPr id="1021" name="Google Shape;1021;p70"/>
          <p:cNvGrpSpPr/>
          <p:nvPr/>
        </p:nvGrpSpPr>
        <p:grpSpPr>
          <a:xfrm>
            <a:off x="5083590" y="3925605"/>
            <a:ext cx="197844" cy="192770"/>
            <a:chOff x="4909609" y="6885946"/>
            <a:chExt cx="508206" cy="495298"/>
          </a:xfrm>
        </p:grpSpPr>
        <p:grpSp>
          <p:nvGrpSpPr>
            <p:cNvPr id="1022" name="Google Shape;1022;p70"/>
            <p:cNvGrpSpPr/>
            <p:nvPr/>
          </p:nvGrpSpPr>
          <p:grpSpPr>
            <a:xfrm>
              <a:off x="4909609" y="6885946"/>
              <a:ext cx="508206" cy="495298"/>
              <a:chOff x="481483" y="4193428"/>
              <a:chExt cx="322998" cy="346532"/>
            </a:xfrm>
          </p:grpSpPr>
          <p:grpSp>
            <p:nvGrpSpPr>
              <p:cNvPr id="1023" name="Google Shape;1023;p70"/>
              <p:cNvGrpSpPr/>
              <p:nvPr/>
            </p:nvGrpSpPr>
            <p:grpSpPr>
              <a:xfrm>
                <a:off x="481483" y="4193428"/>
                <a:ext cx="322998" cy="346532"/>
                <a:chOff x="-64406125" y="3362225"/>
                <a:chExt cx="318225" cy="314800"/>
              </a:xfrm>
            </p:grpSpPr>
            <p:sp>
              <p:nvSpPr>
                <p:cNvPr id="1024" name="Google Shape;1024;p70"/>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025" name="Google Shape;1025;p70"/>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1026" name="Google Shape;1026;p70"/>
              <p:cNvSpPr/>
              <p:nvPr/>
            </p:nvSpPr>
            <p:spPr>
              <a:xfrm>
                <a:off x="626168" y="4322035"/>
                <a:ext cx="33600" cy="336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27" name="Google Shape;1027;p70"/>
            <p:cNvPicPr preferRelativeResize="0"/>
            <p:nvPr/>
          </p:nvPicPr>
          <p:blipFill rotWithShape="1">
            <a:blip r:embed="rId5">
              <a:alphaModFix/>
            </a:blip>
            <a:srcRect b="-10" l="0" r="77307" t="10"/>
            <a:stretch/>
          </p:blipFill>
          <p:spPr>
            <a:xfrm flipH="1" rot="-5400000">
              <a:off x="5298115" y="7248199"/>
              <a:ext cx="27740" cy="134623"/>
            </a:xfrm>
            <a:prstGeom prst="rect">
              <a:avLst/>
            </a:prstGeom>
            <a:noFill/>
            <a:ln>
              <a:noFill/>
            </a:ln>
          </p:spPr>
        </p:pic>
        <p:pic>
          <p:nvPicPr>
            <p:cNvPr id="1028" name="Google Shape;1028;p70"/>
            <p:cNvPicPr preferRelativeResize="0"/>
            <p:nvPr/>
          </p:nvPicPr>
          <p:blipFill>
            <a:blip r:embed="rId6">
              <a:alphaModFix/>
            </a:blip>
            <a:stretch>
              <a:fillRect/>
            </a:stretch>
          </p:blipFill>
          <p:spPr>
            <a:xfrm>
              <a:off x="5107203" y="7221098"/>
              <a:ext cx="112997" cy="102640"/>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grpSp>
        <p:nvGrpSpPr>
          <p:cNvPr id="265" name="Google Shape;265;p45"/>
          <p:cNvGrpSpPr/>
          <p:nvPr/>
        </p:nvGrpSpPr>
        <p:grpSpPr>
          <a:xfrm>
            <a:off x="73194" y="5634629"/>
            <a:ext cx="7413582" cy="1328700"/>
            <a:chOff x="191157" y="5614404"/>
            <a:chExt cx="7413582" cy="1328700"/>
          </a:xfrm>
        </p:grpSpPr>
        <p:sp>
          <p:nvSpPr>
            <p:cNvPr id="266" name="Google Shape;266;p45"/>
            <p:cNvSpPr/>
            <p:nvPr/>
          </p:nvSpPr>
          <p:spPr>
            <a:xfrm>
              <a:off x="6492938" y="5624904"/>
              <a:ext cx="1111800" cy="1318200"/>
            </a:xfrm>
            <a:prstGeom prst="rect">
              <a:avLst/>
            </a:prstGeom>
            <a:solidFill>
              <a:srgbClr val="FFFFF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1100">
                <a:solidFill>
                  <a:srgbClr val="353744"/>
                </a:solidFill>
                <a:latin typeface="Mada"/>
                <a:ea typeface="Mada"/>
                <a:cs typeface="Mada"/>
                <a:sym typeface="Mada"/>
              </a:endParaRPr>
            </a:p>
            <a:p>
              <a:pPr indent="0" lvl="0" marL="0" marR="0" rtl="0" algn="ctr">
                <a:lnSpc>
                  <a:spcPct val="100000"/>
                </a:lnSpc>
                <a:spcBef>
                  <a:spcPts val="0"/>
                </a:spcBef>
                <a:spcAft>
                  <a:spcPts val="0"/>
                </a:spcAft>
                <a:buNone/>
              </a:pPr>
              <a:r>
                <a:rPr lang="ar" sz="1100">
                  <a:solidFill>
                    <a:srgbClr val="353744"/>
                  </a:solidFill>
                  <a:latin typeface="Mada"/>
                  <a:ea typeface="Mada"/>
                  <a:cs typeface="Mada"/>
                  <a:sym typeface="Mada"/>
                </a:rPr>
                <a:t>What is the distribution of weakness?</a:t>
              </a:r>
              <a:endParaRPr sz="1100">
                <a:solidFill>
                  <a:srgbClr val="353744"/>
                </a:solidFill>
                <a:latin typeface="Mada"/>
                <a:ea typeface="Mada"/>
                <a:cs typeface="Mada"/>
                <a:sym typeface="Mada"/>
              </a:endParaRPr>
            </a:p>
          </p:txBody>
        </p:sp>
        <p:sp>
          <p:nvSpPr>
            <p:cNvPr id="267" name="Google Shape;267;p45"/>
            <p:cNvSpPr/>
            <p:nvPr/>
          </p:nvSpPr>
          <p:spPr>
            <a:xfrm>
              <a:off x="5222226" y="5614409"/>
              <a:ext cx="1132800" cy="1318200"/>
            </a:xfrm>
            <a:prstGeom prst="rect">
              <a:avLst/>
            </a:prstGeom>
            <a:solidFill>
              <a:srgbClr val="FFFFF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sz="1100">
                <a:solidFill>
                  <a:srgbClr val="353744"/>
                </a:solidFill>
                <a:latin typeface="Mada"/>
                <a:ea typeface="Mada"/>
                <a:cs typeface="Mada"/>
                <a:sym typeface="Mada"/>
              </a:endParaRPr>
            </a:p>
            <a:p>
              <a:pPr indent="0" lvl="0" marL="0" marR="0" rtl="0" algn="ctr">
                <a:lnSpc>
                  <a:spcPct val="100000"/>
                </a:lnSpc>
                <a:spcBef>
                  <a:spcPts val="0"/>
                </a:spcBef>
                <a:spcAft>
                  <a:spcPts val="0"/>
                </a:spcAft>
                <a:buNone/>
              </a:pPr>
              <a:r>
                <a:rPr lang="ar" sz="1100">
                  <a:solidFill>
                    <a:srgbClr val="353744"/>
                  </a:solidFill>
                  <a:latin typeface="Mada"/>
                  <a:ea typeface="Mada"/>
                  <a:cs typeface="Mada"/>
                  <a:sym typeface="Mada"/>
                </a:rPr>
                <a:t>Are there associated systemic symptoms or signs?</a:t>
              </a:r>
              <a:endParaRPr sz="1100">
                <a:solidFill>
                  <a:srgbClr val="353744"/>
                </a:solidFill>
                <a:latin typeface="Mada"/>
                <a:ea typeface="Mada"/>
                <a:cs typeface="Mada"/>
                <a:sym typeface="Mada"/>
              </a:endParaRPr>
            </a:p>
          </p:txBody>
        </p:sp>
        <p:sp>
          <p:nvSpPr>
            <p:cNvPr id="268" name="Google Shape;268;p45"/>
            <p:cNvSpPr/>
            <p:nvPr/>
          </p:nvSpPr>
          <p:spPr>
            <a:xfrm>
              <a:off x="3954927" y="5614426"/>
              <a:ext cx="1132800" cy="1318200"/>
            </a:xfrm>
            <a:prstGeom prst="rect">
              <a:avLst/>
            </a:prstGeom>
            <a:solidFill>
              <a:srgbClr val="FFFFF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sz="1100">
                <a:solidFill>
                  <a:srgbClr val="353744"/>
                </a:solidFill>
                <a:latin typeface="Mada"/>
                <a:ea typeface="Mada"/>
                <a:cs typeface="Mada"/>
                <a:sym typeface="Mada"/>
              </a:endParaRPr>
            </a:p>
            <a:p>
              <a:pPr indent="0" lvl="0" marL="0" marR="0" rtl="0" algn="ctr">
                <a:lnSpc>
                  <a:spcPct val="100000"/>
                </a:lnSpc>
                <a:spcBef>
                  <a:spcPts val="0"/>
                </a:spcBef>
                <a:spcAft>
                  <a:spcPts val="0"/>
                </a:spcAft>
                <a:buNone/>
              </a:pPr>
              <a:r>
                <a:rPr lang="ar" sz="1100">
                  <a:solidFill>
                    <a:srgbClr val="353744"/>
                  </a:solidFill>
                  <a:latin typeface="Mada"/>
                  <a:ea typeface="Mada"/>
                  <a:cs typeface="Mada"/>
                  <a:sym typeface="Mada"/>
                </a:rPr>
                <a:t>Are there precipitating factors that trigger episodic weakness or stiffness?</a:t>
              </a:r>
              <a:endParaRPr sz="1100">
                <a:solidFill>
                  <a:srgbClr val="353744"/>
                </a:solidFill>
                <a:latin typeface="Mada"/>
                <a:ea typeface="Mada"/>
                <a:cs typeface="Mada"/>
                <a:sym typeface="Mada"/>
              </a:endParaRPr>
            </a:p>
          </p:txBody>
        </p:sp>
        <p:sp>
          <p:nvSpPr>
            <p:cNvPr id="269" name="Google Shape;269;p45"/>
            <p:cNvSpPr/>
            <p:nvPr/>
          </p:nvSpPr>
          <p:spPr>
            <a:xfrm>
              <a:off x="2692789" y="5614409"/>
              <a:ext cx="1132800" cy="1318200"/>
            </a:xfrm>
            <a:prstGeom prst="rect">
              <a:avLst/>
            </a:prstGeom>
            <a:solidFill>
              <a:srgbClr val="FFFFFF"/>
            </a:solidFill>
            <a:ln cap="flat" cmpd="sng" w="19050">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1100">
                <a:solidFill>
                  <a:srgbClr val="353744"/>
                </a:solidFill>
                <a:latin typeface="Mada"/>
                <a:ea typeface="Mada"/>
                <a:cs typeface="Mada"/>
                <a:sym typeface="Mada"/>
              </a:endParaRPr>
            </a:p>
            <a:p>
              <a:pPr indent="0" lvl="0" marL="0" marR="0" rtl="0" algn="ctr">
                <a:lnSpc>
                  <a:spcPct val="100000"/>
                </a:lnSpc>
                <a:spcBef>
                  <a:spcPts val="0"/>
                </a:spcBef>
                <a:spcAft>
                  <a:spcPts val="0"/>
                </a:spcAft>
                <a:buNone/>
              </a:pPr>
              <a:r>
                <a:rPr lang="ar" sz="1100">
                  <a:solidFill>
                    <a:srgbClr val="353744"/>
                  </a:solidFill>
                  <a:latin typeface="Mada"/>
                  <a:ea typeface="Mada"/>
                  <a:cs typeface="Mada"/>
                  <a:sym typeface="Mada"/>
                </a:rPr>
                <a:t>Is there a family history of: </a:t>
              </a:r>
              <a:endParaRPr sz="1100">
                <a:solidFill>
                  <a:srgbClr val="353744"/>
                </a:solidFill>
                <a:latin typeface="Mada"/>
                <a:ea typeface="Mada"/>
                <a:cs typeface="Mada"/>
                <a:sym typeface="Mada"/>
              </a:endParaRPr>
            </a:p>
            <a:p>
              <a:pPr indent="0" lvl="0" marL="0" marR="0" rtl="0" algn="l">
                <a:lnSpc>
                  <a:spcPct val="100000"/>
                </a:lnSpc>
                <a:spcBef>
                  <a:spcPts val="0"/>
                </a:spcBef>
                <a:spcAft>
                  <a:spcPts val="0"/>
                </a:spcAft>
                <a:buNone/>
              </a:pPr>
              <a:r>
                <a:rPr lang="ar" sz="1100">
                  <a:solidFill>
                    <a:srgbClr val="353744"/>
                  </a:solidFill>
                  <a:latin typeface="Mada"/>
                  <a:ea typeface="Mada"/>
                  <a:cs typeface="Mada"/>
                  <a:sym typeface="Mada"/>
                </a:rPr>
                <a:t>- Myopathic disorder? </a:t>
              </a:r>
              <a:endParaRPr sz="1100">
                <a:solidFill>
                  <a:srgbClr val="353744"/>
                </a:solidFill>
                <a:latin typeface="Mada"/>
                <a:ea typeface="Mada"/>
                <a:cs typeface="Mada"/>
                <a:sym typeface="Mada"/>
              </a:endParaRPr>
            </a:p>
            <a:p>
              <a:pPr indent="0" lvl="0" marL="0" marR="0" rtl="0" algn="l">
                <a:lnSpc>
                  <a:spcPct val="100000"/>
                </a:lnSpc>
                <a:spcBef>
                  <a:spcPts val="0"/>
                </a:spcBef>
                <a:spcAft>
                  <a:spcPts val="0"/>
                </a:spcAft>
                <a:buNone/>
              </a:pPr>
              <a:r>
                <a:rPr lang="ar" sz="1100">
                  <a:solidFill>
                    <a:srgbClr val="353744"/>
                  </a:solidFill>
                  <a:latin typeface="Mada"/>
                  <a:ea typeface="Mada"/>
                  <a:cs typeface="Mada"/>
                  <a:sym typeface="Mada"/>
                </a:rPr>
                <a:t>- Cardiac disease?</a:t>
              </a:r>
              <a:endParaRPr sz="1100">
                <a:solidFill>
                  <a:srgbClr val="353744"/>
                </a:solidFill>
                <a:latin typeface="Mada"/>
                <a:ea typeface="Mada"/>
                <a:cs typeface="Mada"/>
                <a:sym typeface="Mada"/>
              </a:endParaRPr>
            </a:p>
          </p:txBody>
        </p:sp>
        <p:sp>
          <p:nvSpPr>
            <p:cNvPr id="270" name="Google Shape;270;p45"/>
            <p:cNvSpPr/>
            <p:nvPr/>
          </p:nvSpPr>
          <p:spPr>
            <a:xfrm>
              <a:off x="1430500" y="5614404"/>
              <a:ext cx="1132800" cy="1318200"/>
            </a:xfrm>
            <a:prstGeom prst="rect">
              <a:avLst/>
            </a:prstGeom>
            <a:solidFill>
              <a:srgbClr val="FFFFF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ar" sz="1100">
                  <a:solidFill>
                    <a:srgbClr val="353744"/>
                  </a:solidFill>
                  <a:latin typeface="Mada"/>
                  <a:ea typeface="Mada"/>
                  <a:cs typeface="Mada"/>
                  <a:sym typeface="Mada"/>
                </a:rPr>
                <a:t>What is the temporal evolution?</a:t>
              </a:r>
              <a:endParaRPr sz="1100">
                <a:solidFill>
                  <a:srgbClr val="353744"/>
                </a:solidFill>
                <a:latin typeface="Mada"/>
                <a:ea typeface="Mada"/>
                <a:cs typeface="Mada"/>
                <a:sym typeface="Mada"/>
              </a:endParaRPr>
            </a:p>
          </p:txBody>
        </p:sp>
        <p:sp>
          <p:nvSpPr>
            <p:cNvPr id="271" name="Google Shape;271;p45"/>
            <p:cNvSpPr/>
            <p:nvPr/>
          </p:nvSpPr>
          <p:spPr>
            <a:xfrm>
              <a:off x="191157" y="5614425"/>
              <a:ext cx="1111800" cy="1318200"/>
            </a:xfrm>
            <a:prstGeom prst="rect">
              <a:avLst/>
            </a:prstGeom>
            <a:solidFill>
              <a:srgbClr val="FFFFFF"/>
            </a:solidFill>
            <a:ln cap="flat" cmpd="sng" w="19050">
              <a:solidFill>
                <a:schemeClr val="accent1"/>
              </a:solidFill>
              <a:prstDash val="solid"/>
              <a:round/>
              <a:headEnd len="sm" w="sm" type="none"/>
              <a:tailEnd len="sm" w="sm" type="none"/>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None/>
              </a:pPr>
              <a:r>
                <a:rPr lang="ar" sz="1100">
                  <a:solidFill>
                    <a:srgbClr val="353744"/>
                  </a:solidFill>
                  <a:latin typeface="Mada"/>
                  <a:ea typeface="Mada"/>
                  <a:cs typeface="Mada"/>
                  <a:sym typeface="Mada"/>
                </a:rPr>
                <a:t>Which Negative and/or Positive Symptoms do patients demonstrate?</a:t>
              </a:r>
              <a:endParaRPr sz="1100">
                <a:solidFill>
                  <a:srgbClr val="353744"/>
                </a:solidFill>
                <a:latin typeface="Mada"/>
                <a:ea typeface="Mada"/>
                <a:cs typeface="Mada"/>
                <a:sym typeface="Mada"/>
              </a:endParaRPr>
            </a:p>
          </p:txBody>
        </p:sp>
      </p:grpSp>
      <p:grpSp>
        <p:nvGrpSpPr>
          <p:cNvPr id="272" name="Google Shape;272;p45"/>
          <p:cNvGrpSpPr/>
          <p:nvPr/>
        </p:nvGrpSpPr>
        <p:grpSpPr>
          <a:xfrm>
            <a:off x="71707" y="5579020"/>
            <a:ext cx="7416580" cy="295211"/>
            <a:chOff x="188182" y="5600995"/>
            <a:chExt cx="7416580" cy="295211"/>
          </a:xfrm>
        </p:grpSpPr>
        <p:sp>
          <p:nvSpPr>
            <p:cNvPr id="273" name="Google Shape;273;p45"/>
            <p:cNvSpPr/>
            <p:nvPr/>
          </p:nvSpPr>
          <p:spPr>
            <a:xfrm rot="-10798176">
              <a:off x="6473762" y="5601304"/>
              <a:ext cx="1131000" cy="294600"/>
            </a:xfrm>
            <a:prstGeom prst="round2SameRect">
              <a:avLst>
                <a:gd fmla="val 16667" name="adj1"/>
                <a:gd fmla="val 0" name="adj2"/>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45"/>
            <p:cNvSpPr/>
            <p:nvPr/>
          </p:nvSpPr>
          <p:spPr>
            <a:xfrm rot="-10798145">
              <a:off x="188182" y="5601303"/>
              <a:ext cx="1111800" cy="294600"/>
            </a:xfrm>
            <a:prstGeom prst="round2SameRect">
              <a:avLst>
                <a:gd fmla="val 16667" name="adj1"/>
                <a:gd fmla="val 0" name="adj2"/>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45"/>
            <p:cNvSpPr/>
            <p:nvPr/>
          </p:nvSpPr>
          <p:spPr>
            <a:xfrm rot="-10798188">
              <a:off x="1427656" y="5601295"/>
              <a:ext cx="1138500" cy="294600"/>
            </a:xfrm>
            <a:prstGeom prst="round2SameRect">
              <a:avLst>
                <a:gd fmla="val 16667" name="adj1"/>
                <a:gd fmla="val 0" name="adj2"/>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45"/>
            <p:cNvSpPr/>
            <p:nvPr/>
          </p:nvSpPr>
          <p:spPr>
            <a:xfrm rot="-10798183">
              <a:off x="2693814" y="5601306"/>
              <a:ext cx="1134900" cy="294600"/>
            </a:xfrm>
            <a:prstGeom prst="round2SameRect">
              <a:avLst>
                <a:gd fmla="val 16667" name="adj1"/>
                <a:gd fmla="val 0" name="adj2"/>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45"/>
            <p:cNvSpPr/>
            <p:nvPr/>
          </p:nvSpPr>
          <p:spPr>
            <a:xfrm rot="-10798176">
              <a:off x="3956410" y="5601306"/>
              <a:ext cx="1131000" cy="294600"/>
            </a:xfrm>
            <a:prstGeom prst="round2SameRect">
              <a:avLst>
                <a:gd fmla="val 16667" name="adj1"/>
                <a:gd fmla="val 0" name="adj2"/>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45"/>
            <p:cNvSpPr/>
            <p:nvPr/>
          </p:nvSpPr>
          <p:spPr>
            <a:xfrm rot="-10798176">
              <a:off x="5215086" y="5601306"/>
              <a:ext cx="1131000" cy="294600"/>
            </a:xfrm>
            <a:prstGeom prst="round2SameRect">
              <a:avLst>
                <a:gd fmla="val 16667" name="adj1"/>
                <a:gd fmla="val 0" name="adj2"/>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9" name="Google Shape;279;p45"/>
          <p:cNvSpPr txBox="1"/>
          <p:nvPr>
            <p:ph idx="12" type="sldNum"/>
          </p:nvPr>
        </p:nvSpPr>
        <p:spPr>
          <a:xfrm>
            <a:off x="7106400" y="2"/>
            <a:ext cx="453600" cy="562200"/>
          </a:xfrm>
          <a:prstGeom prst="rect">
            <a:avLst/>
          </a:prstGeom>
          <a:solidFill>
            <a:srgbClr val="986782"/>
          </a:solidFill>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280" name="Google Shape;280;p45"/>
          <p:cNvSpPr txBox="1"/>
          <p:nvPr/>
        </p:nvSpPr>
        <p:spPr>
          <a:xfrm>
            <a:off x="123735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Approach - 6 Questions</a:t>
            </a:r>
            <a:endParaRPr b="1" sz="2600">
              <a:latin typeface="Mada"/>
              <a:ea typeface="Mada"/>
              <a:cs typeface="Mada"/>
              <a:sym typeface="Mada"/>
            </a:endParaRPr>
          </a:p>
        </p:txBody>
      </p:sp>
      <p:sp>
        <p:nvSpPr>
          <p:cNvPr id="281" name="Google Shape;281;p45"/>
          <p:cNvSpPr txBox="1"/>
          <p:nvPr/>
        </p:nvSpPr>
        <p:spPr>
          <a:xfrm>
            <a:off x="264450" y="4188675"/>
            <a:ext cx="7031100" cy="2043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a:buChar char="◄"/>
            </a:pPr>
            <a:r>
              <a:rPr b="1" lang="ar" sz="2200">
                <a:solidFill>
                  <a:srgbClr val="000000"/>
                </a:solidFill>
                <a:highlight>
                  <a:srgbClr val="EAD1DC"/>
                </a:highlight>
                <a:latin typeface="Mada"/>
                <a:ea typeface="Mada"/>
                <a:cs typeface="Mada"/>
                <a:sym typeface="Mada"/>
              </a:rPr>
              <a:t>Approach - 6 Questions</a:t>
            </a:r>
            <a:endParaRPr sz="1200">
              <a:solidFill>
                <a:srgbClr val="000000"/>
              </a:solidFill>
              <a:highlight>
                <a:srgbClr val="EAD1DC"/>
              </a:highlight>
              <a:latin typeface="Mada"/>
              <a:ea typeface="Mada"/>
              <a:cs typeface="Mada"/>
              <a:sym typeface="Mada"/>
            </a:endParaRPr>
          </a:p>
        </p:txBody>
      </p:sp>
      <p:sp>
        <p:nvSpPr>
          <p:cNvPr id="282" name="Google Shape;282;p45"/>
          <p:cNvSpPr txBox="1"/>
          <p:nvPr/>
        </p:nvSpPr>
        <p:spPr>
          <a:xfrm>
            <a:off x="111025" y="7083818"/>
            <a:ext cx="7031100" cy="5871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a:buChar char="◄"/>
            </a:pPr>
            <a:r>
              <a:rPr b="1" lang="ar" sz="2200">
                <a:highlight>
                  <a:srgbClr val="EAD1DC"/>
                </a:highlight>
                <a:latin typeface="Mada"/>
                <a:ea typeface="Mada"/>
                <a:cs typeface="Mada"/>
                <a:sym typeface="Mada"/>
              </a:rPr>
              <a:t>Q1: Which Negative and/or Positive Symptoms do patients demonstrate?</a:t>
            </a:r>
            <a:endParaRPr sz="1200">
              <a:solidFill>
                <a:srgbClr val="000000"/>
              </a:solidFill>
              <a:latin typeface="Mada"/>
              <a:ea typeface="Mada"/>
              <a:cs typeface="Mada"/>
              <a:sym typeface="Mada"/>
            </a:endParaRPr>
          </a:p>
        </p:txBody>
      </p:sp>
      <p:sp>
        <p:nvSpPr>
          <p:cNvPr id="283" name="Google Shape;283;p45"/>
          <p:cNvSpPr/>
          <p:nvPr/>
        </p:nvSpPr>
        <p:spPr>
          <a:xfrm>
            <a:off x="458700" y="7920348"/>
            <a:ext cx="6877800" cy="1884900"/>
          </a:xfrm>
          <a:prstGeom prst="roundRect">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4" name="Google Shape;284;p45"/>
          <p:cNvGrpSpPr/>
          <p:nvPr/>
        </p:nvGrpSpPr>
        <p:grpSpPr>
          <a:xfrm>
            <a:off x="737938" y="8554113"/>
            <a:ext cx="617362" cy="617362"/>
            <a:chOff x="5642550" y="4399275"/>
            <a:chExt cx="481825" cy="481825"/>
          </a:xfrm>
        </p:grpSpPr>
        <p:sp>
          <p:nvSpPr>
            <p:cNvPr id="285" name="Google Shape;285;p45"/>
            <p:cNvSpPr/>
            <p:nvPr/>
          </p:nvSpPr>
          <p:spPr>
            <a:xfrm>
              <a:off x="5642550" y="4399275"/>
              <a:ext cx="481825" cy="481825"/>
            </a:xfrm>
            <a:custGeom>
              <a:rect b="b" l="l" r="r" t="t"/>
              <a:pathLst>
                <a:path extrusionOk="0" h="19273" w="19273">
                  <a:moveTo>
                    <a:pt x="15283" y="7945"/>
                  </a:moveTo>
                  <a:cubicBezTo>
                    <a:pt x="15593" y="7945"/>
                    <a:pt x="15846" y="8195"/>
                    <a:pt x="15846" y="8508"/>
                  </a:cubicBezTo>
                  <a:lnTo>
                    <a:pt x="15846" y="10766"/>
                  </a:lnTo>
                  <a:cubicBezTo>
                    <a:pt x="15846" y="11079"/>
                    <a:pt x="15593" y="11332"/>
                    <a:pt x="15283" y="11332"/>
                  </a:cubicBezTo>
                  <a:lnTo>
                    <a:pt x="3991" y="11332"/>
                  </a:lnTo>
                  <a:cubicBezTo>
                    <a:pt x="3678" y="11332"/>
                    <a:pt x="3425" y="11079"/>
                    <a:pt x="3425" y="10766"/>
                  </a:cubicBezTo>
                  <a:lnTo>
                    <a:pt x="3425" y="8508"/>
                  </a:lnTo>
                  <a:cubicBezTo>
                    <a:pt x="3425" y="8195"/>
                    <a:pt x="3678" y="7945"/>
                    <a:pt x="3991" y="7945"/>
                  </a:cubicBezTo>
                  <a:close/>
                  <a:moveTo>
                    <a:pt x="9637" y="1"/>
                  </a:moveTo>
                  <a:cubicBezTo>
                    <a:pt x="4331" y="1"/>
                    <a:pt x="1" y="4331"/>
                    <a:pt x="1" y="9637"/>
                  </a:cubicBezTo>
                  <a:cubicBezTo>
                    <a:pt x="1" y="14946"/>
                    <a:pt x="4328" y="19273"/>
                    <a:pt x="9637" y="19273"/>
                  </a:cubicBezTo>
                  <a:cubicBezTo>
                    <a:pt x="14943" y="19273"/>
                    <a:pt x="19273" y="14946"/>
                    <a:pt x="19273" y="9637"/>
                  </a:cubicBezTo>
                  <a:cubicBezTo>
                    <a:pt x="19273" y="4331"/>
                    <a:pt x="14943" y="1"/>
                    <a:pt x="9637" y="1"/>
                  </a:cubicBezTo>
                  <a:close/>
                </a:path>
              </a:pathLst>
            </a:custGeom>
            <a:solidFill>
              <a:srgbClr val="5439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86" name="Google Shape;286;p45"/>
            <p:cNvSpPr/>
            <p:nvPr/>
          </p:nvSpPr>
          <p:spPr>
            <a:xfrm>
              <a:off x="5756375" y="4626100"/>
              <a:ext cx="254100" cy="28275"/>
            </a:xfrm>
            <a:custGeom>
              <a:rect b="b" l="l" r="r" t="t"/>
              <a:pathLst>
                <a:path extrusionOk="0" h="1131" w="10164">
                  <a:moveTo>
                    <a:pt x="1" y="1"/>
                  </a:moveTo>
                  <a:lnTo>
                    <a:pt x="1" y="1130"/>
                  </a:lnTo>
                  <a:lnTo>
                    <a:pt x="10164" y="1130"/>
                  </a:lnTo>
                  <a:lnTo>
                    <a:pt x="10164" y="1"/>
                  </a:lnTo>
                  <a:close/>
                </a:path>
              </a:pathLst>
            </a:custGeom>
            <a:solidFill>
              <a:srgbClr val="5439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287" name="Google Shape;287;p45"/>
          <p:cNvGrpSpPr/>
          <p:nvPr/>
        </p:nvGrpSpPr>
        <p:grpSpPr>
          <a:xfrm>
            <a:off x="6346062" y="8465037"/>
            <a:ext cx="873163" cy="873163"/>
            <a:chOff x="1108027" y="5679797"/>
            <a:chExt cx="873163" cy="873163"/>
          </a:xfrm>
        </p:grpSpPr>
        <p:sp>
          <p:nvSpPr>
            <p:cNvPr id="288" name="Google Shape;288;p45"/>
            <p:cNvSpPr/>
            <p:nvPr/>
          </p:nvSpPr>
          <p:spPr>
            <a:xfrm rot="2700000">
              <a:off x="1439178" y="6012662"/>
              <a:ext cx="210793" cy="207366"/>
            </a:xfrm>
            <a:custGeom>
              <a:rect b="b" l="l" r="r" t="t"/>
              <a:pathLst>
                <a:path extrusionOk="0" h="6473" w="6580">
                  <a:moveTo>
                    <a:pt x="618" y="1"/>
                  </a:moveTo>
                  <a:cubicBezTo>
                    <a:pt x="474" y="1"/>
                    <a:pt x="329" y="56"/>
                    <a:pt x="220" y="165"/>
                  </a:cubicBezTo>
                  <a:cubicBezTo>
                    <a:pt x="3" y="385"/>
                    <a:pt x="0" y="737"/>
                    <a:pt x="214" y="957"/>
                  </a:cubicBezTo>
                  <a:lnTo>
                    <a:pt x="2093" y="2836"/>
                  </a:lnTo>
                  <a:cubicBezTo>
                    <a:pt x="2313" y="3059"/>
                    <a:pt x="2313" y="3414"/>
                    <a:pt x="2093" y="3637"/>
                  </a:cubicBezTo>
                  <a:lnTo>
                    <a:pt x="214" y="5516"/>
                  </a:lnTo>
                  <a:cubicBezTo>
                    <a:pt x="0" y="5736"/>
                    <a:pt x="3" y="6088"/>
                    <a:pt x="220" y="6308"/>
                  </a:cubicBezTo>
                  <a:cubicBezTo>
                    <a:pt x="329" y="6418"/>
                    <a:pt x="474" y="6473"/>
                    <a:pt x="618" y="6473"/>
                  </a:cubicBezTo>
                  <a:cubicBezTo>
                    <a:pt x="760" y="6473"/>
                    <a:pt x="902" y="6420"/>
                    <a:pt x="1012" y="6314"/>
                  </a:cubicBezTo>
                  <a:lnTo>
                    <a:pt x="1018" y="6308"/>
                  </a:lnTo>
                  <a:lnTo>
                    <a:pt x="2897" y="4495"/>
                  </a:lnTo>
                  <a:cubicBezTo>
                    <a:pt x="3007" y="4390"/>
                    <a:pt x="3148" y="4337"/>
                    <a:pt x="3290" y="4337"/>
                  </a:cubicBezTo>
                  <a:cubicBezTo>
                    <a:pt x="3431" y="4337"/>
                    <a:pt x="3573" y="4390"/>
                    <a:pt x="3683" y="4495"/>
                  </a:cubicBezTo>
                  <a:lnTo>
                    <a:pt x="5562" y="6308"/>
                  </a:lnTo>
                  <a:lnTo>
                    <a:pt x="5568" y="6314"/>
                  </a:lnTo>
                  <a:cubicBezTo>
                    <a:pt x="5678" y="6420"/>
                    <a:pt x="5820" y="6473"/>
                    <a:pt x="5962" y="6473"/>
                  </a:cubicBezTo>
                  <a:cubicBezTo>
                    <a:pt x="6106" y="6473"/>
                    <a:pt x="6250" y="6418"/>
                    <a:pt x="6360" y="6308"/>
                  </a:cubicBezTo>
                  <a:cubicBezTo>
                    <a:pt x="6577" y="6088"/>
                    <a:pt x="6580" y="5736"/>
                    <a:pt x="6366" y="5516"/>
                  </a:cubicBezTo>
                  <a:lnTo>
                    <a:pt x="4487" y="3637"/>
                  </a:lnTo>
                  <a:cubicBezTo>
                    <a:pt x="4267" y="3414"/>
                    <a:pt x="4267" y="3059"/>
                    <a:pt x="4487" y="2836"/>
                  </a:cubicBezTo>
                  <a:lnTo>
                    <a:pt x="6366" y="957"/>
                  </a:lnTo>
                  <a:cubicBezTo>
                    <a:pt x="6580" y="737"/>
                    <a:pt x="6577" y="385"/>
                    <a:pt x="6360" y="165"/>
                  </a:cubicBezTo>
                  <a:cubicBezTo>
                    <a:pt x="6250" y="56"/>
                    <a:pt x="6106" y="1"/>
                    <a:pt x="5962" y="1"/>
                  </a:cubicBezTo>
                  <a:cubicBezTo>
                    <a:pt x="5820" y="1"/>
                    <a:pt x="5678" y="53"/>
                    <a:pt x="5568" y="159"/>
                  </a:cubicBezTo>
                  <a:lnTo>
                    <a:pt x="5562" y="165"/>
                  </a:lnTo>
                  <a:lnTo>
                    <a:pt x="3683" y="1978"/>
                  </a:lnTo>
                  <a:cubicBezTo>
                    <a:pt x="3573" y="2083"/>
                    <a:pt x="3431" y="2136"/>
                    <a:pt x="3290" y="2136"/>
                  </a:cubicBezTo>
                  <a:cubicBezTo>
                    <a:pt x="3148" y="2136"/>
                    <a:pt x="3007" y="2083"/>
                    <a:pt x="2897" y="1978"/>
                  </a:cubicBezTo>
                  <a:lnTo>
                    <a:pt x="1018" y="165"/>
                  </a:lnTo>
                  <a:lnTo>
                    <a:pt x="1012" y="159"/>
                  </a:lnTo>
                  <a:cubicBezTo>
                    <a:pt x="902" y="53"/>
                    <a:pt x="760" y="1"/>
                    <a:pt x="618" y="1"/>
                  </a:cubicBezTo>
                  <a:close/>
                </a:path>
              </a:pathLst>
            </a:custGeom>
            <a:solidFill>
              <a:srgbClr val="5439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89" name="Google Shape;289;p45"/>
            <p:cNvSpPr/>
            <p:nvPr/>
          </p:nvSpPr>
          <p:spPr>
            <a:xfrm rot="2700000">
              <a:off x="1235898" y="5807669"/>
              <a:ext cx="617420" cy="617420"/>
            </a:xfrm>
            <a:custGeom>
              <a:rect b="b" l="l" r="r" t="t"/>
              <a:pathLst>
                <a:path extrusionOk="0" h="19273" w="19273">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5439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290" name="Google Shape;290;p45"/>
          <p:cNvSpPr txBox="1"/>
          <p:nvPr/>
        </p:nvSpPr>
        <p:spPr>
          <a:xfrm>
            <a:off x="1472424" y="8166622"/>
            <a:ext cx="2166000" cy="1107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ar" sz="1100">
                <a:solidFill>
                  <a:srgbClr val="353744"/>
                </a:solidFill>
                <a:latin typeface="Mada"/>
                <a:ea typeface="Mada"/>
                <a:cs typeface="Mada"/>
                <a:sym typeface="Mada"/>
              </a:rPr>
              <a:t>Negative symptoms: </a:t>
            </a:r>
            <a:endParaRPr sz="1100">
              <a:solidFill>
                <a:srgbClr val="353744"/>
              </a:solidFill>
              <a:latin typeface="Mada"/>
              <a:ea typeface="Mada"/>
              <a:cs typeface="Mada"/>
              <a:sym typeface="Mada"/>
            </a:endParaRPr>
          </a:p>
          <a:p>
            <a:pPr indent="-298450" lvl="0" marL="457200" marR="0" rtl="0" algn="l">
              <a:lnSpc>
                <a:spcPct val="100000"/>
              </a:lnSpc>
              <a:spcBef>
                <a:spcPts val="0"/>
              </a:spcBef>
              <a:spcAft>
                <a:spcPts val="0"/>
              </a:spcAft>
              <a:buClr>
                <a:srgbClr val="353744"/>
              </a:buClr>
              <a:buSzPts val="1100"/>
              <a:buFont typeface="Mada"/>
              <a:buChar char="●"/>
            </a:pPr>
            <a:r>
              <a:rPr lang="ar" sz="1100">
                <a:solidFill>
                  <a:srgbClr val="353744"/>
                </a:solidFill>
                <a:latin typeface="Mada"/>
                <a:ea typeface="Mada"/>
                <a:cs typeface="Mada"/>
                <a:sym typeface="Mada"/>
              </a:rPr>
              <a:t>Exercise intolerance</a:t>
            </a:r>
            <a:endParaRPr sz="1100">
              <a:solidFill>
                <a:srgbClr val="353744"/>
              </a:solidFill>
              <a:latin typeface="Mada"/>
              <a:ea typeface="Mada"/>
              <a:cs typeface="Mada"/>
              <a:sym typeface="Mada"/>
            </a:endParaRPr>
          </a:p>
          <a:p>
            <a:pPr indent="-298450" lvl="0" marL="457200" marR="0" rtl="0" algn="l">
              <a:lnSpc>
                <a:spcPct val="100000"/>
              </a:lnSpc>
              <a:spcBef>
                <a:spcPts val="0"/>
              </a:spcBef>
              <a:spcAft>
                <a:spcPts val="0"/>
              </a:spcAft>
              <a:buClr>
                <a:srgbClr val="353744"/>
              </a:buClr>
              <a:buSzPts val="1100"/>
              <a:buFont typeface="Mada"/>
              <a:buChar char="●"/>
            </a:pPr>
            <a:r>
              <a:rPr lang="ar" sz="1100">
                <a:solidFill>
                  <a:srgbClr val="353744"/>
                </a:solidFill>
                <a:latin typeface="Mada"/>
                <a:ea typeface="Mada"/>
                <a:cs typeface="Mada"/>
                <a:sym typeface="Mada"/>
              </a:rPr>
              <a:t>Fatigue </a:t>
            </a:r>
            <a:endParaRPr sz="1100">
              <a:solidFill>
                <a:srgbClr val="353744"/>
              </a:solidFill>
              <a:latin typeface="Mada"/>
              <a:ea typeface="Mada"/>
              <a:cs typeface="Mada"/>
              <a:sym typeface="Mada"/>
            </a:endParaRPr>
          </a:p>
          <a:p>
            <a:pPr indent="-298450" lvl="0" marL="457200" marR="0" rtl="0" algn="l">
              <a:lnSpc>
                <a:spcPct val="100000"/>
              </a:lnSpc>
              <a:spcBef>
                <a:spcPts val="0"/>
              </a:spcBef>
              <a:spcAft>
                <a:spcPts val="0"/>
              </a:spcAft>
              <a:buClr>
                <a:srgbClr val="353744"/>
              </a:buClr>
              <a:buSzPts val="1100"/>
              <a:buFont typeface="Mada"/>
              <a:buChar char="●"/>
            </a:pPr>
            <a:r>
              <a:rPr lang="ar" sz="1100">
                <a:solidFill>
                  <a:srgbClr val="353744"/>
                </a:solidFill>
                <a:latin typeface="Mada"/>
                <a:ea typeface="Mada"/>
                <a:cs typeface="Mada"/>
                <a:sym typeface="Mada"/>
              </a:rPr>
              <a:t>Muscle atrophy </a:t>
            </a:r>
            <a:endParaRPr sz="1100">
              <a:solidFill>
                <a:srgbClr val="353744"/>
              </a:solidFill>
              <a:latin typeface="Mada"/>
              <a:ea typeface="Mada"/>
              <a:cs typeface="Mada"/>
              <a:sym typeface="Mada"/>
            </a:endParaRPr>
          </a:p>
          <a:p>
            <a:pPr indent="-298450" lvl="0" marL="457200" marR="0" rtl="0" algn="l">
              <a:lnSpc>
                <a:spcPct val="100000"/>
              </a:lnSpc>
              <a:spcBef>
                <a:spcPts val="0"/>
              </a:spcBef>
              <a:spcAft>
                <a:spcPts val="0"/>
              </a:spcAft>
              <a:buClr>
                <a:srgbClr val="353744"/>
              </a:buClr>
              <a:buSzPts val="1100"/>
              <a:buFont typeface="Mada"/>
              <a:buChar char="●"/>
            </a:pPr>
            <a:r>
              <a:rPr lang="ar" sz="1100">
                <a:solidFill>
                  <a:srgbClr val="353744"/>
                </a:solidFill>
                <a:latin typeface="Mada"/>
                <a:ea typeface="Mada"/>
                <a:cs typeface="Mada"/>
                <a:sym typeface="Mada"/>
              </a:rPr>
              <a:t>Weakness</a:t>
            </a:r>
            <a:endParaRPr sz="1100">
              <a:solidFill>
                <a:srgbClr val="353744"/>
              </a:solidFill>
              <a:latin typeface="Mada"/>
              <a:ea typeface="Mada"/>
              <a:cs typeface="Mada"/>
              <a:sym typeface="Mada"/>
            </a:endParaRPr>
          </a:p>
          <a:p>
            <a:pPr indent="-298450" lvl="0" marL="457200" marR="0" rtl="0" algn="l">
              <a:lnSpc>
                <a:spcPct val="100000"/>
              </a:lnSpc>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Dysphagia</a:t>
            </a:r>
            <a:r>
              <a:rPr lang="ar" sz="1100">
                <a:solidFill>
                  <a:srgbClr val="6AA84F"/>
                </a:solidFill>
                <a:latin typeface="Mada"/>
                <a:ea typeface="Mada"/>
                <a:cs typeface="Mada"/>
                <a:sym typeface="Mada"/>
              </a:rPr>
              <a:t>, dysarthria</a:t>
            </a:r>
            <a:endParaRPr sz="1100">
              <a:solidFill>
                <a:srgbClr val="6AA84F"/>
              </a:solidFill>
              <a:latin typeface="Mada"/>
              <a:ea typeface="Mada"/>
              <a:cs typeface="Mada"/>
              <a:sym typeface="Mada"/>
            </a:endParaRPr>
          </a:p>
          <a:p>
            <a:pPr indent="-298450" lvl="0" marL="457200" marR="0" rtl="0" algn="l">
              <a:lnSpc>
                <a:spcPct val="100000"/>
              </a:lnSpc>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SOB</a:t>
            </a:r>
            <a:endParaRPr sz="1100">
              <a:solidFill>
                <a:srgbClr val="6AA84F"/>
              </a:solidFill>
              <a:latin typeface="Mada"/>
              <a:ea typeface="Mada"/>
              <a:cs typeface="Mada"/>
              <a:sym typeface="Mada"/>
            </a:endParaRPr>
          </a:p>
        </p:txBody>
      </p:sp>
      <p:sp>
        <p:nvSpPr>
          <p:cNvPr id="291" name="Google Shape;291;p45"/>
          <p:cNvSpPr txBox="1"/>
          <p:nvPr/>
        </p:nvSpPr>
        <p:spPr>
          <a:xfrm>
            <a:off x="4274745" y="8128901"/>
            <a:ext cx="2166000" cy="136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ar" sz="1100">
                <a:solidFill>
                  <a:srgbClr val="353744"/>
                </a:solidFill>
                <a:latin typeface="Mada"/>
                <a:ea typeface="Mada"/>
                <a:cs typeface="Mada"/>
                <a:sym typeface="Mada"/>
              </a:rPr>
              <a:t>Positive</a:t>
            </a:r>
            <a:r>
              <a:rPr b="1" lang="ar" sz="1100">
                <a:solidFill>
                  <a:srgbClr val="353744"/>
                </a:solidFill>
                <a:latin typeface="Mada"/>
                <a:ea typeface="Mada"/>
                <a:cs typeface="Mada"/>
                <a:sym typeface="Mada"/>
              </a:rPr>
              <a:t> symptoms</a:t>
            </a:r>
            <a:r>
              <a:rPr b="1" baseline="30000" lang="ar" sz="1100">
                <a:solidFill>
                  <a:srgbClr val="353744"/>
                </a:solidFill>
                <a:latin typeface="Mada"/>
                <a:ea typeface="Mada"/>
                <a:cs typeface="Mada"/>
                <a:sym typeface="Mada"/>
              </a:rPr>
              <a:t>3</a:t>
            </a:r>
            <a:r>
              <a:rPr b="1" lang="ar" sz="1100">
                <a:solidFill>
                  <a:srgbClr val="353744"/>
                </a:solidFill>
                <a:latin typeface="Mada"/>
                <a:ea typeface="Mada"/>
                <a:cs typeface="Mada"/>
                <a:sym typeface="Mada"/>
              </a:rPr>
              <a:t>: </a:t>
            </a:r>
            <a:endParaRPr sz="1100">
              <a:solidFill>
                <a:srgbClr val="353744"/>
              </a:solidFill>
              <a:latin typeface="Mada"/>
              <a:ea typeface="Mada"/>
              <a:cs typeface="Mada"/>
              <a:sym typeface="Mada"/>
            </a:endParaRPr>
          </a:p>
          <a:p>
            <a:pPr indent="-298450" lvl="0" marL="457200" marR="0" rtl="0" algn="l">
              <a:lnSpc>
                <a:spcPct val="100000"/>
              </a:lnSpc>
              <a:spcBef>
                <a:spcPts val="0"/>
              </a:spcBef>
              <a:spcAft>
                <a:spcPts val="0"/>
              </a:spcAft>
              <a:buClr>
                <a:srgbClr val="353744"/>
              </a:buClr>
              <a:buSzPts val="1100"/>
              <a:buFont typeface="Mada"/>
              <a:buChar char="●"/>
            </a:pPr>
            <a:r>
              <a:rPr lang="ar" sz="1100">
                <a:solidFill>
                  <a:srgbClr val="353744"/>
                </a:solidFill>
                <a:latin typeface="Mada"/>
                <a:ea typeface="Mada"/>
                <a:cs typeface="Mada"/>
                <a:sym typeface="Mada"/>
              </a:rPr>
              <a:t>Cramps</a:t>
            </a:r>
            <a:endParaRPr sz="1100">
              <a:solidFill>
                <a:srgbClr val="353744"/>
              </a:solidFill>
              <a:latin typeface="Mada"/>
              <a:ea typeface="Mada"/>
              <a:cs typeface="Mada"/>
              <a:sym typeface="Mada"/>
            </a:endParaRPr>
          </a:p>
          <a:p>
            <a:pPr indent="-298450" lvl="0" marL="457200" marR="0" rtl="0" algn="l">
              <a:lnSpc>
                <a:spcPct val="100000"/>
              </a:lnSpc>
              <a:spcBef>
                <a:spcPts val="0"/>
              </a:spcBef>
              <a:spcAft>
                <a:spcPts val="0"/>
              </a:spcAft>
              <a:buClr>
                <a:srgbClr val="353744"/>
              </a:buClr>
              <a:buSzPts val="1100"/>
              <a:buFont typeface="Mada"/>
              <a:buChar char="●"/>
            </a:pPr>
            <a:r>
              <a:rPr lang="ar" sz="1100">
                <a:solidFill>
                  <a:srgbClr val="353744"/>
                </a:solidFill>
                <a:latin typeface="Mada"/>
                <a:ea typeface="Mada"/>
                <a:cs typeface="Mada"/>
                <a:sym typeface="Mada"/>
              </a:rPr>
              <a:t>Contractures </a:t>
            </a:r>
            <a:endParaRPr sz="1100">
              <a:solidFill>
                <a:srgbClr val="353744"/>
              </a:solidFill>
              <a:latin typeface="Mada"/>
              <a:ea typeface="Mada"/>
              <a:cs typeface="Mada"/>
              <a:sym typeface="Mada"/>
            </a:endParaRPr>
          </a:p>
          <a:p>
            <a:pPr indent="-298450" lvl="0" marL="457200" marR="0" rtl="0" algn="l">
              <a:lnSpc>
                <a:spcPct val="100000"/>
              </a:lnSpc>
              <a:spcBef>
                <a:spcPts val="0"/>
              </a:spcBef>
              <a:spcAft>
                <a:spcPts val="0"/>
              </a:spcAft>
              <a:buClr>
                <a:srgbClr val="353744"/>
              </a:buClr>
              <a:buSzPts val="1100"/>
              <a:buFont typeface="Mada"/>
              <a:buChar char="●"/>
            </a:pPr>
            <a:r>
              <a:rPr lang="ar" sz="1100">
                <a:solidFill>
                  <a:srgbClr val="353744"/>
                </a:solidFill>
                <a:latin typeface="Mada"/>
                <a:ea typeface="Mada"/>
                <a:cs typeface="Mada"/>
                <a:sym typeface="Mada"/>
              </a:rPr>
              <a:t>Muscle </a:t>
            </a:r>
            <a:r>
              <a:rPr lang="ar" sz="1100">
                <a:solidFill>
                  <a:srgbClr val="353744"/>
                </a:solidFill>
                <a:latin typeface="Mada"/>
                <a:ea typeface="Mada"/>
                <a:cs typeface="Mada"/>
                <a:sym typeface="Mada"/>
              </a:rPr>
              <a:t>hypertrophy</a:t>
            </a:r>
            <a:r>
              <a:rPr lang="ar" sz="1100">
                <a:solidFill>
                  <a:srgbClr val="353744"/>
                </a:solidFill>
                <a:latin typeface="Mada"/>
                <a:ea typeface="Mada"/>
                <a:cs typeface="Mada"/>
                <a:sym typeface="Mada"/>
              </a:rPr>
              <a:t> </a:t>
            </a:r>
            <a:endParaRPr sz="1100">
              <a:solidFill>
                <a:srgbClr val="353744"/>
              </a:solidFill>
              <a:latin typeface="Mada"/>
              <a:ea typeface="Mada"/>
              <a:cs typeface="Mada"/>
              <a:sym typeface="Mada"/>
            </a:endParaRPr>
          </a:p>
          <a:p>
            <a:pPr indent="-298450" lvl="0" marL="457200" marR="0" rtl="0" algn="l">
              <a:lnSpc>
                <a:spcPct val="100000"/>
              </a:lnSpc>
              <a:spcBef>
                <a:spcPts val="0"/>
              </a:spcBef>
              <a:spcAft>
                <a:spcPts val="0"/>
              </a:spcAft>
              <a:buClr>
                <a:srgbClr val="353744"/>
              </a:buClr>
              <a:buSzPts val="1100"/>
              <a:buFont typeface="Mada"/>
              <a:buChar char="●"/>
            </a:pPr>
            <a:r>
              <a:rPr lang="ar" sz="1100">
                <a:solidFill>
                  <a:srgbClr val="353744"/>
                </a:solidFill>
                <a:latin typeface="Mada"/>
                <a:ea typeface="Mada"/>
                <a:cs typeface="Mada"/>
                <a:sym typeface="Mada"/>
              </a:rPr>
              <a:t>Myalgias </a:t>
            </a:r>
            <a:endParaRPr sz="1100">
              <a:solidFill>
                <a:srgbClr val="353744"/>
              </a:solidFill>
              <a:latin typeface="Mada"/>
              <a:ea typeface="Mada"/>
              <a:cs typeface="Mada"/>
              <a:sym typeface="Mada"/>
            </a:endParaRPr>
          </a:p>
          <a:p>
            <a:pPr indent="-298450" lvl="0" marL="457200" marR="0" rtl="0" algn="l">
              <a:lnSpc>
                <a:spcPct val="100000"/>
              </a:lnSpc>
              <a:spcBef>
                <a:spcPts val="0"/>
              </a:spcBef>
              <a:spcAft>
                <a:spcPts val="0"/>
              </a:spcAft>
              <a:buClr>
                <a:srgbClr val="353744"/>
              </a:buClr>
              <a:buSzPts val="1100"/>
              <a:buFont typeface="Mada"/>
              <a:buChar char="●"/>
            </a:pPr>
            <a:r>
              <a:rPr lang="ar" sz="1100">
                <a:solidFill>
                  <a:srgbClr val="353744"/>
                </a:solidFill>
                <a:latin typeface="Mada"/>
                <a:ea typeface="Mada"/>
                <a:cs typeface="Mada"/>
                <a:sym typeface="Mada"/>
              </a:rPr>
              <a:t>Myoglobinuria </a:t>
            </a:r>
            <a:endParaRPr sz="1100">
              <a:solidFill>
                <a:srgbClr val="353744"/>
              </a:solidFill>
              <a:latin typeface="Mada"/>
              <a:ea typeface="Mada"/>
              <a:cs typeface="Mada"/>
              <a:sym typeface="Mada"/>
            </a:endParaRPr>
          </a:p>
          <a:p>
            <a:pPr indent="-298450" lvl="0" marL="457200" marR="0" rtl="0" algn="l">
              <a:lnSpc>
                <a:spcPct val="100000"/>
              </a:lnSpc>
              <a:spcBef>
                <a:spcPts val="0"/>
              </a:spcBef>
              <a:spcAft>
                <a:spcPts val="0"/>
              </a:spcAft>
              <a:buClr>
                <a:srgbClr val="353744"/>
              </a:buClr>
              <a:buSzPts val="1100"/>
              <a:buFont typeface="Mada"/>
              <a:buChar char="●"/>
            </a:pPr>
            <a:r>
              <a:rPr lang="ar" sz="1100">
                <a:solidFill>
                  <a:srgbClr val="353744"/>
                </a:solidFill>
                <a:latin typeface="Mada"/>
                <a:ea typeface="Mada"/>
                <a:cs typeface="Mada"/>
                <a:sym typeface="Mada"/>
              </a:rPr>
              <a:t>Stiffness</a:t>
            </a:r>
            <a:endParaRPr sz="1100">
              <a:solidFill>
                <a:srgbClr val="353744"/>
              </a:solidFill>
              <a:latin typeface="Mada"/>
              <a:ea typeface="Mada"/>
              <a:cs typeface="Mada"/>
              <a:sym typeface="Mada"/>
            </a:endParaRPr>
          </a:p>
          <a:p>
            <a:pPr indent="-298450" lvl="0" marL="457200" marR="0" rtl="0" algn="l">
              <a:lnSpc>
                <a:spcPct val="100000"/>
              </a:lnSpc>
              <a:spcBef>
                <a:spcPts val="0"/>
              </a:spcBef>
              <a:spcAft>
                <a:spcPts val="0"/>
              </a:spcAft>
              <a:buClr>
                <a:srgbClr val="353744"/>
              </a:buClr>
              <a:buSzPts val="1100"/>
              <a:buFont typeface="Mada"/>
              <a:buChar char="●"/>
            </a:pPr>
            <a:r>
              <a:rPr lang="ar" sz="1000">
                <a:solidFill>
                  <a:srgbClr val="6AA84F"/>
                </a:solidFill>
                <a:latin typeface="Mada"/>
                <a:ea typeface="Mada"/>
                <a:cs typeface="Mada"/>
                <a:sym typeface="Mada"/>
              </a:rPr>
              <a:t>R</a:t>
            </a:r>
            <a:r>
              <a:rPr lang="ar" sz="1000">
                <a:solidFill>
                  <a:srgbClr val="6AA84F"/>
                </a:solidFill>
                <a:latin typeface="Mada"/>
                <a:ea typeface="Mada"/>
                <a:cs typeface="Mada"/>
                <a:sym typeface="Mada"/>
              </a:rPr>
              <a:t>ippling muscle</a:t>
            </a:r>
            <a:endParaRPr sz="1000">
              <a:solidFill>
                <a:srgbClr val="6AA84F"/>
              </a:solidFill>
              <a:latin typeface="Mada"/>
              <a:ea typeface="Mada"/>
              <a:cs typeface="Mada"/>
              <a:sym typeface="Mada"/>
            </a:endParaRPr>
          </a:p>
          <a:p>
            <a:pPr indent="-292100" lvl="0" marL="457200" marR="0" rtl="0" algn="l">
              <a:lnSpc>
                <a:spcPct val="100000"/>
              </a:lnSpc>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Tremor</a:t>
            </a:r>
            <a:endParaRPr sz="1000">
              <a:solidFill>
                <a:srgbClr val="6AA84F"/>
              </a:solidFill>
              <a:latin typeface="Mada"/>
              <a:ea typeface="Mada"/>
              <a:cs typeface="Mada"/>
              <a:sym typeface="Mada"/>
            </a:endParaRPr>
          </a:p>
        </p:txBody>
      </p:sp>
      <p:sp>
        <p:nvSpPr>
          <p:cNvPr id="292" name="Google Shape;292;p45"/>
          <p:cNvSpPr txBox="1"/>
          <p:nvPr/>
        </p:nvSpPr>
        <p:spPr>
          <a:xfrm>
            <a:off x="458699" y="7920364"/>
            <a:ext cx="6877800" cy="2952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b="1" lang="ar" sz="1200">
                <a:solidFill>
                  <a:srgbClr val="353744"/>
                </a:solidFill>
                <a:highlight>
                  <a:schemeClr val="accent5"/>
                </a:highlight>
                <a:latin typeface="Mada"/>
                <a:ea typeface="Mada"/>
                <a:cs typeface="Mada"/>
                <a:sym typeface="Mada"/>
              </a:rPr>
              <a:t>What are the negative/positive symptoms?</a:t>
            </a:r>
            <a:endParaRPr sz="1200">
              <a:solidFill>
                <a:srgbClr val="353744"/>
              </a:solidFill>
              <a:highlight>
                <a:schemeClr val="accent5"/>
              </a:highlight>
              <a:latin typeface="Mada"/>
              <a:ea typeface="Mada"/>
              <a:cs typeface="Mada"/>
              <a:sym typeface="Mada"/>
            </a:endParaRPr>
          </a:p>
        </p:txBody>
      </p:sp>
      <p:sp>
        <p:nvSpPr>
          <p:cNvPr id="293" name="Google Shape;293;p45"/>
          <p:cNvSpPr txBox="1"/>
          <p:nvPr/>
        </p:nvSpPr>
        <p:spPr>
          <a:xfrm>
            <a:off x="247500" y="904850"/>
            <a:ext cx="7031100" cy="6387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a:buChar char="◄"/>
            </a:pPr>
            <a:r>
              <a:rPr b="1" lang="ar" sz="2200">
                <a:solidFill>
                  <a:srgbClr val="000000"/>
                </a:solidFill>
                <a:highlight>
                  <a:srgbClr val="EAD1DC"/>
                </a:highlight>
                <a:latin typeface="Mada"/>
                <a:ea typeface="Mada"/>
                <a:cs typeface="Mada"/>
                <a:sym typeface="Mada"/>
              </a:rPr>
              <a:t>Approach </a:t>
            </a:r>
            <a:endParaRPr sz="1200">
              <a:solidFill>
                <a:srgbClr val="000000"/>
              </a:solidFill>
              <a:highlight>
                <a:srgbClr val="EAD1DC"/>
              </a:highlight>
              <a:latin typeface="Mada"/>
              <a:ea typeface="Mada"/>
              <a:cs typeface="Mada"/>
              <a:sym typeface="Mada"/>
            </a:endParaRPr>
          </a:p>
        </p:txBody>
      </p:sp>
      <p:sp>
        <p:nvSpPr>
          <p:cNvPr id="294" name="Google Shape;294;p45"/>
          <p:cNvSpPr txBox="1"/>
          <p:nvPr/>
        </p:nvSpPr>
        <p:spPr>
          <a:xfrm>
            <a:off x="33925" y="1257350"/>
            <a:ext cx="7185300" cy="2952600"/>
          </a:xfrm>
          <a:prstGeom prst="rect">
            <a:avLst/>
          </a:prstGeom>
          <a:noFill/>
          <a:ln>
            <a:noFill/>
          </a:ln>
        </p:spPr>
        <p:txBody>
          <a:bodyPr anchorCtr="0" anchor="t" bIns="232875" lIns="232875" spcFirstLastPara="1" rIns="232875" wrap="square" tIns="232875">
            <a:noAutofit/>
          </a:bodyPr>
          <a:lstStyle/>
          <a:p>
            <a:pPr indent="-304800" lvl="0" marL="457200" rtl="0" algn="l">
              <a:lnSpc>
                <a:spcPct val="100000"/>
              </a:lnSpc>
              <a:spcBef>
                <a:spcPts val="0"/>
              </a:spcBef>
              <a:spcAft>
                <a:spcPts val="0"/>
              </a:spcAft>
              <a:buClr>
                <a:schemeClr val="dk1"/>
              </a:buClr>
              <a:buSzPts val="1200"/>
              <a:buFont typeface="Mada"/>
              <a:buChar char="●"/>
            </a:pPr>
            <a:r>
              <a:rPr lang="ar" sz="1200">
                <a:latin typeface="Mada"/>
                <a:ea typeface="Mada"/>
                <a:cs typeface="Mada"/>
                <a:sym typeface="Mada"/>
              </a:rPr>
              <a:t>First goal in approaching patients with a suspected muscle disease is to determine the correct </a:t>
            </a:r>
            <a:r>
              <a:rPr b="1" lang="ar" sz="1200">
                <a:latin typeface="Mada"/>
                <a:ea typeface="Mada"/>
                <a:cs typeface="Mada"/>
                <a:sym typeface="Mada"/>
              </a:rPr>
              <a:t>site </a:t>
            </a:r>
            <a:r>
              <a:rPr lang="ar" sz="1200">
                <a:latin typeface="Mada"/>
                <a:ea typeface="Mada"/>
                <a:cs typeface="Mada"/>
                <a:sym typeface="Mada"/>
              </a:rPr>
              <a:t>of the lesion: </a:t>
            </a:r>
            <a:endParaRPr sz="1200">
              <a:latin typeface="Mada"/>
              <a:ea typeface="Mada"/>
              <a:cs typeface="Mada"/>
              <a:sym typeface="Mada"/>
            </a:endParaRPr>
          </a:p>
          <a:p>
            <a:pPr indent="-304800" lvl="1" marL="914400" rtl="0" algn="l">
              <a:lnSpc>
                <a:spcPct val="100000"/>
              </a:lnSpc>
              <a:spcBef>
                <a:spcPts val="0"/>
              </a:spcBef>
              <a:spcAft>
                <a:spcPts val="0"/>
              </a:spcAft>
              <a:buClr>
                <a:schemeClr val="dk1"/>
              </a:buClr>
              <a:buSzPts val="1200"/>
              <a:buFont typeface="Mada"/>
              <a:buChar char="○"/>
            </a:pPr>
            <a:r>
              <a:rPr lang="ar" sz="1200">
                <a:solidFill>
                  <a:srgbClr val="6AA84F"/>
                </a:solidFill>
                <a:latin typeface="Mada"/>
                <a:ea typeface="Mada"/>
                <a:cs typeface="Mada"/>
                <a:sym typeface="Mada"/>
              </a:rPr>
              <a:t>Proximal muscle weakness with preservation of sensation doesn’t always equal myopathy. it could be from </a:t>
            </a:r>
            <a:r>
              <a:rPr lang="ar" sz="1200">
                <a:latin typeface="Mada"/>
                <a:ea typeface="Mada"/>
                <a:cs typeface="Mada"/>
                <a:sym typeface="Mada"/>
              </a:rPr>
              <a:t>NMJ, AHC, roots, motor nerves.</a:t>
            </a:r>
            <a:endParaRPr sz="1200">
              <a:latin typeface="Mada"/>
              <a:ea typeface="Mada"/>
              <a:cs typeface="Mada"/>
              <a:sym typeface="Mada"/>
            </a:endParaRPr>
          </a:p>
          <a:p>
            <a:pPr indent="0" lvl="0" marL="0" rtl="0" algn="l">
              <a:lnSpc>
                <a:spcPct val="100000"/>
              </a:lnSpc>
              <a:spcBef>
                <a:spcPts val="0"/>
              </a:spcBef>
              <a:spcAft>
                <a:spcPts val="0"/>
              </a:spcAft>
              <a:buNone/>
            </a:pPr>
            <a:r>
              <a:rPr b="1" lang="ar" sz="1200">
                <a:latin typeface="Mada"/>
                <a:ea typeface="Mada"/>
                <a:cs typeface="Mada"/>
                <a:sym typeface="Mada"/>
              </a:rPr>
              <a:t>Confirmed site as muscle? then :  </a:t>
            </a:r>
            <a:endParaRPr b="1" sz="1200">
              <a:latin typeface="Mada"/>
              <a:ea typeface="Mada"/>
              <a:cs typeface="Mada"/>
              <a:sym typeface="Mada"/>
            </a:endParaRPr>
          </a:p>
          <a:p>
            <a:pPr indent="-304800" lvl="0" marL="457200" rtl="0" algn="l">
              <a:lnSpc>
                <a:spcPct val="100000"/>
              </a:lnSpc>
              <a:spcBef>
                <a:spcPts val="0"/>
              </a:spcBef>
              <a:spcAft>
                <a:spcPts val="0"/>
              </a:spcAft>
              <a:buSzPts val="1200"/>
              <a:buFont typeface="Mada"/>
              <a:buAutoNum type="arabicPeriod"/>
            </a:pPr>
            <a:r>
              <a:rPr lang="ar" sz="1200">
                <a:latin typeface="Mada"/>
                <a:ea typeface="Mada"/>
                <a:cs typeface="Mada"/>
                <a:sym typeface="Mada"/>
              </a:rPr>
              <a:t>Identify whether the myopathy is </a:t>
            </a:r>
            <a:r>
              <a:rPr b="1" lang="ar" sz="1200">
                <a:latin typeface="Mada"/>
                <a:ea typeface="Mada"/>
                <a:cs typeface="Mada"/>
                <a:sym typeface="Mada"/>
              </a:rPr>
              <a:t>caused by:</a:t>
            </a:r>
            <a:endParaRPr b="1" sz="1200">
              <a:latin typeface="Mada"/>
              <a:ea typeface="Mada"/>
              <a:cs typeface="Mada"/>
              <a:sym typeface="Mada"/>
            </a:endParaRPr>
          </a:p>
          <a:p>
            <a:pPr indent="-304800" lvl="1" marL="914400" rtl="0" algn="l">
              <a:lnSpc>
                <a:spcPct val="100000"/>
              </a:lnSpc>
              <a:spcBef>
                <a:spcPts val="0"/>
              </a:spcBef>
              <a:spcAft>
                <a:spcPts val="0"/>
              </a:spcAft>
              <a:buSzPts val="1200"/>
              <a:buFont typeface="Mada"/>
              <a:buAutoNum type="alphaLcPeriod"/>
            </a:pPr>
            <a:r>
              <a:rPr lang="ar" sz="1200">
                <a:latin typeface="Mada"/>
                <a:ea typeface="Mada"/>
                <a:cs typeface="Mada"/>
                <a:sym typeface="Mada"/>
              </a:rPr>
              <a:t>defect in the muscle channel </a:t>
            </a:r>
            <a:endParaRPr sz="1200">
              <a:latin typeface="Mada"/>
              <a:ea typeface="Mada"/>
              <a:cs typeface="Mada"/>
              <a:sym typeface="Mada"/>
            </a:endParaRPr>
          </a:p>
          <a:p>
            <a:pPr indent="-304800" lvl="1" marL="914400" rtl="0" algn="l">
              <a:lnSpc>
                <a:spcPct val="100000"/>
              </a:lnSpc>
              <a:spcBef>
                <a:spcPts val="0"/>
              </a:spcBef>
              <a:spcAft>
                <a:spcPts val="0"/>
              </a:spcAft>
              <a:buSzPts val="1200"/>
              <a:buFont typeface="Mada"/>
              <a:buAutoNum type="alphaLcPeriod"/>
            </a:pPr>
            <a:r>
              <a:rPr lang="ar" sz="1200">
                <a:latin typeface="Mada"/>
                <a:ea typeface="Mada"/>
                <a:cs typeface="Mada"/>
                <a:sym typeface="Mada"/>
              </a:rPr>
              <a:t>Abnormal muscle structure </a:t>
            </a:r>
            <a:endParaRPr sz="1200">
              <a:latin typeface="Mada"/>
              <a:ea typeface="Mada"/>
              <a:cs typeface="Mada"/>
              <a:sym typeface="Mada"/>
            </a:endParaRPr>
          </a:p>
          <a:p>
            <a:pPr indent="-304800" lvl="1" marL="914400" rtl="0" algn="l">
              <a:lnSpc>
                <a:spcPct val="100000"/>
              </a:lnSpc>
              <a:spcBef>
                <a:spcPts val="0"/>
              </a:spcBef>
              <a:spcAft>
                <a:spcPts val="0"/>
              </a:spcAft>
              <a:buSzPts val="1200"/>
              <a:buFont typeface="Mada"/>
              <a:buAutoNum type="alphaLcPeriod"/>
            </a:pPr>
            <a:r>
              <a:rPr lang="ar" sz="1200">
                <a:latin typeface="Mada"/>
                <a:ea typeface="Mada"/>
                <a:cs typeface="Mada"/>
                <a:sym typeface="Mada"/>
              </a:rPr>
              <a:t>dysfunction in muscle metabolism. </a:t>
            </a:r>
            <a:endParaRPr sz="1200">
              <a:latin typeface="Mada"/>
              <a:ea typeface="Mada"/>
              <a:cs typeface="Mada"/>
              <a:sym typeface="Mada"/>
            </a:endParaRPr>
          </a:p>
          <a:p>
            <a:pPr indent="-304800" lvl="0" marL="457200" rtl="0" algn="l">
              <a:lnSpc>
                <a:spcPct val="100000"/>
              </a:lnSpc>
              <a:spcBef>
                <a:spcPts val="0"/>
              </a:spcBef>
              <a:spcAft>
                <a:spcPts val="0"/>
              </a:spcAft>
              <a:buSzPts val="1200"/>
              <a:buFont typeface="Mada"/>
              <a:buAutoNum type="arabicPeriod"/>
            </a:pPr>
            <a:r>
              <a:rPr lang="ar" sz="1200">
                <a:latin typeface="Mada"/>
                <a:ea typeface="Mada"/>
                <a:cs typeface="Mada"/>
                <a:sym typeface="Mada"/>
              </a:rPr>
              <a:t>Determine the </a:t>
            </a:r>
            <a:r>
              <a:rPr b="1" lang="ar" sz="1200">
                <a:latin typeface="Mada"/>
                <a:ea typeface="Mada"/>
                <a:cs typeface="Mada"/>
                <a:sym typeface="Mada"/>
              </a:rPr>
              <a:t>cause </a:t>
            </a:r>
            <a:r>
              <a:rPr lang="ar" sz="1200">
                <a:latin typeface="Mada"/>
                <a:ea typeface="Mada"/>
                <a:cs typeface="Mada"/>
                <a:sym typeface="Mada"/>
              </a:rPr>
              <a:t>of the myopathy </a:t>
            </a:r>
            <a:endParaRPr sz="1200">
              <a:latin typeface="Mada"/>
              <a:ea typeface="Mada"/>
              <a:cs typeface="Mada"/>
              <a:sym typeface="Mada"/>
            </a:endParaRPr>
          </a:p>
          <a:p>
            <a:pPr indent="-304800" lvl="0" marL="457200" rtl="0" algn="l">
              <a:lnSpc>
                <a:spcPct val="100000"/>
              </a:lnSpc>
              <a:spcBef>
                <a:spcPts val="0"/>
              </a:spcBef>
              <a:spcAft>
                <a:spcPts val="0"/>
              </a:spcAft>
              <a:buSzPts val="1200"/>
              <a:buFont typeface="Mada"/>
              <a:buAutoNum type="arabicPeriod"/>
            </a:pPr>
            <a:r>
              <a:rPr lang="ar" sz="1200">
                <a:latin typeface="Mada"/>
                <a:ea typeface="Mada"/>
                <a:cs typeface="Mada"/>
                <a:sym typeface="Mada"/>
              </a:rPr>
              <a:t>Determine </a:t>
            </a:r>
            <a:r>
              <a:rPr b="1" lang="ar" sz="1200">
                <a:latin typeface="Mada"/>
                <a:ea typeface="Mada"/>
                <a:cs typeface="Mada"/>
                <a:sym typeface="Mada"/>
              </a:rPr>
              <a:t>management</a:t>
            </a:r>
            <a:r>
              <a:rPr lang="ar" sz="1200">
                <a:latin typeface="Mada"/>
                <a:ea typeface="Mada"/>
                <a:cs typeface="Mada"/>
                <a:sym typeface="Mada"/>
              </a:rPr>
              <a:t>:</a:t>
            </a:r>
            <a:endParaRPr sz="1200">
              <a:latin typeface="Mada"/>
              <a:ea typeface="Mada"/>
              <a:cs typeface="Mada"/>
              <a:sym typeface="Mada"/>
            </a:endParaRPr>
          </a:p>
          <a:p>
            <a:pPr indent="-304800" lvl="1" marL="914400" rtl="0" algn="l">
              <a:lnSpc>
                <a:spcPct val="100000"/>
              </a:lnSpc>
              <a:spcBef>
                <a:spcPts val="0"/>
              </a:spcBef>
              <a:spcAft>
                <a:spcPts val="0"/>
              </a:spcAft>
              <a:buSzPts val="1200"/>
              <a:buFont typeface="Mada"/>
              <a:buAutoNum type="alphaLcPeriod"/>
            </a:pPr>
            <a:r>
              <a:rPr lang="ar" sz="1200">
                <a:latin typeface="Mada"/>
                <a:ea typeface="Mada"/>
                <a:cs typeface="Mada"/>
                <a:sym typeface="Mada"/>
              </a:rPr>
              <a:t>Treatable? </a:t>
            </a:r>
            <a:endParaRPr sz="1200">
              <a:latin typeface="Mada"/>
              <a:ea typeface="Mada"/>
              <a:cs typeface="Mada"/>
              <a:sym typeface="Mada"/>
            </a:endParaRPr>
          </a:p>
          <a:p>
            <a:pPr indent="-304800" lvl="1" marL="914400" rtl="0" algn="l">
              <a:lnSpc>
                <a:spcPct val="100000"/>
              </a:lnSpc>
              <a:spcBef>
                <a:spcPts val="0"/>
              </a:spcBef>
              <a:spcAft>
                <a:spcPts val="0"/>
              </a:spcAft>
              <a:buSzPts val="1200"/>
              <a:buFont typeface="Mada"/>
              <a:buAutoNum type="alphaLcPeriod"/>
            </a:pPr>
            <a:r>
              <a:rPr lang="ar" sz="1200">
                <a:latin typeface="Mada"/>
                <a:ea typeface="Mada"/>
                <a:cs typeface="Mada"/>
                <a:sym typeface="Mada"/>
              </a:rPr>
              <a:t>Frequency of cardiac/respiratory surveillance? </a:t>
            </a:r>
            <a:r>
              <a:rPr lang="ar" sz="1200">
                <a:solidFill>
                  <a:srgbClr val="6AA84F"/>
                </a:solidFill>
                <a:latin typeface="Mada"/>
                <a:ea typeface="Mada"/>
                <a:cs typeface="Mada"/>
                <a:sym typeface="Mada"/>
              </a:rPr>
              <a:t>Most of the time you would screen for </a:t>
            </a:r>
            <a:r>
              <a:rPr b="1" lang="ar" sz="1200">
                <a:solidFill>
                  <a:srgbClr val="6AA84F"/>
                </a:solidFill>
                <a:latin typeface="Mada"/>
                <a:ea typeface="Mada"/>
                <a:cs typeface="Mada"/>
                <a:sym typeface="Mada"/>
              </a:rPr>
              <a:t>cardiac </a:t>
            </a:r>
            <a:r>
              <a:rPr lang="ar" sz="1200">
                <a:solidFill>
                  <a:srgbClr val="6AA84F"/>
                </a:solidFill>
                <a:latin typeface="Mada"/>
                <a:ea typeface="Mada"/>
                <a:cs typeface="Mada"/>
                <a:sym typeface="Mada"/>
              </a:rPr>
              <a:t>and </a:t>
            </a:r>
            <a:r>
              <a:rPr b="1" lang="ar" sz="1200">
                <a:solidFill>
                  <a:srgbClr val="6AA84F"/>
                </a:solidFill>
                <a:latin typeface="Mada"/>
                <a:ea typeface="Mada"/>
                <a:cs typeface="Mada"/>
                <a:sym typeface="Mada"/>
              </a:rPr>
              <a:t>respiratory </a:t>
            </a:r>
            <a:r>
              <a:rPr lang="ar" sz="1200">
                <a:solidFill>
                  <a:srgbClr val="6AA84F"/>
                </a:solidFill>
                <a:latin typeface="Mada"/>
                <a:ea typeface="Mada"/>
                <a:cs typeface="Mada"/>
                <a:sym typeface="Mada"/>
              </a:rPr>
              <a:t>function, </a:t>
            </a:r>
            <a:r>
              <a:rPr lang="ar" sz="1200">
                <a:solidFill>
                  <a:srgbClr val="6AA84F"/>
                </a:solidFill>
                <a:latin typeface="Mada"/>
                <a:ea typeface="Mada"/>
                <a:cs typeface="Mada"/>
                <a:sym typeface="Mada"/>
              </a:rPr>
              <a:t>even with mild myopathy symptoms.</a:t>
            </a:r>
            <a:endParaRPr sz="1200">
              <a:solidFill>
                <a:srgbClr val="6AA84F"/>
              </a:solidFill>
              <a:latin typeface="Mada"/>
              <a:ea typeface="Mada"/>
              <a:cs typeface="Mada"/>
              <a:sym typeface="Mada"/>
            </a:endParaRPr>
          </a:p>
          <a:p>
            <a:pPr indent="-304800" lvl="1" marL="914400" rtl="0" algn="l">
              <a:lnSpc>
                <a:spcPct val="100000"/>
              </a:lnSpc>
              <a:spcBef>
                <a:spcPts val="0"/>
              </a:spcBef>
              <a:spcAft>
                <a:spcPts val="0"/>
              </a:spcAft>
              <a:buSzPts val="1200"/>
              <a:buFont typeface="Mada"/>
              <a:buAutoNum type="alphaLcPeriod"/>
            </a:pPr>
            <a:r>
              <a:rPr lang="ar" sz="1200">
                <a:latin typeface="Mada"/>
                <a:ea typeface="Mada"/>
                <a:cs typeface="Mada"/>
                <a:sym typeface="Mada"/>
              </a:rPr>
              <a:t>Counselling</a:t>
            </a:r>
            <a:r>
              <a:rPr baseline="30000" lang="ar" sz="1200">
                <a:latin typeface="Mada"/>
                <a:ea typeface="Mada"/>
                <a:cs typeface="Mada"/>
                <a:sym typeface="Mada"/>
              </a:rPr>
              <a:t>1</a:t>
            </a:r>
            <a:r>
              <a:rPr lang="ar" sz="1200">
                <a:latin typeface="Mada"/>
                <a:ea typeface="Mada"/>
                <a:cs typeface="Mada"/>
                <a:sym typeface="Mada"/>
              </a:rPr>
              <a:t>: exercise? Precautions on rhabdomyolysis</a:t>
            </a:r>
            <a:r>
              <a:rPr baseline="30000" lang="ar" sz="1200">
                <a:latin typeface="Mada"/>
                <a:ea typeface="Mada"/>
                <a:cs typeface="Mada"/>
                <a:sym typeface="Mada"/>
              </a:rPr>
              <a:t>2</a:t>
            </a:r>
            <a:endParaRPr baseline="30000" sz="1200">
              <a:latin typeface="Mada"/>
              <a:ea typeface="Mada"/>
              <a:cs typeface="Mada"/>
              <a:sym typeface="Mada"/>
            </a:endParaRPr>
          </a:p>
        </p:txBody>
      </p:sp>
      <p:sp>
        <p:nvSpPr>
          <p:cNvPr id="295" name="Google Shape;295;p45"/>
          <p:cNvSpPr/>
          <p:nvPr/>
        </p:nvSpPr>
        <p:spPr>
          <a:xfrm>
            <a:off x="0" y="0"/>
            <a:ext cx="1080600" cy="2043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rgbClr val="FFFFFF"/>
                </a:solidFill>
                <a:latin typeface="Pacifico"/>
                <a:ea typeface="Pacifico"/>
                <a:cs typeface="Pacifico"/>
                <a:sym typeface="Pacifico"/>
              </a:rPr>
              <a:t>Female Slide</a:t>
            </a:r>
            <a:endParaRPr sz="1000">
              <a:solidFill>
                <a:srgbClr val="FFFFFF"/>
              </a:solidFill>
              <a:latin typeface="Pacifico"/>
              <a:ea typeface="Pacifico"/>
              <a:cs typeface="Pacifico"/>
              <a:sym typeface="Pacifico"/>
            </a:endParaRPr>
          </a:p>
        </p:txBody>
      </p:sp>
      <p:cxnSp>
        <p:nvCxnSpPr>
          <p:cNvPr id="296" name="Google Shape;296;p45"/>
          <p:cNvCxnSpPr/>
          <p:nvPr/>
        </p:nvCxnSpPr>
        <p:spPr>
          <a:xfrm rot="10800000">
            <a:off x="-26400" y="9902505"/>
            <a:ext cx="7612800" cy="0"/>
          </a:xfrm>
          <a:prstGeom prst="straightConnector1">
            <a:avLst/>
          </a:prstGeom>
          <a:noFill/>
          <a:ln cap="flat" cmpd="sng" w="28575">
            <a:solidFill>
              <a:srgbClr val="C6ACBA"/>
            </a:solidFill>
            <a:prstDash val="dot"/>
            <a:round/>
            <a:headEnd len="med" w="med" type="none"/>
            <a:tailEnd len="med" w="med" type="none"/>
          </a:ln>
        </p:spPr>
      </p:cxnSp>
      <p:sp>
        <p:nvSpPr>
          <p:cNvPr id="297" name="Google Shape;297;p45"/>
          <p:cNvSpPr txBox="1"/>
          <p:nvPr/>
        </p:nvSpPr>
        <p:spPr>
          <a:xfrm>
            <a:off x="-41550" y="9902500"/>
            <a:ext cx="7643100" cy="7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ar" sz="800">
                <a:solidFill>
                  <a:srgbClr val="6AA84F"/>
                </a:solidFill>
                <a:latin typeface="Mada"/>
                <a:ea typeface="Mada"/>
                <a:cs typeface="Mada"/>
                <a:sym typeface="Mada"/>
              </a:rPr>
              <a:t>1- </a:t>
            </a:r>
            <a:r>
              <a:rPr lang="ar" sz="800">
                <a:solidFill>
                  <a:srgbClr val="6AA84F"/>
                </a:solidFill>
                <a:latin typeface="Mada"/>
                <a:ea typeface="Mada"/>
                <a:cs typeface="Mada"/>
                <a:sym typeface="Mada"/>
              </a:rPr>
              <a:t>Specific for rare serious complication of certain type of genetic muscular disorder, ex: pts with RYR1 mutation can have malignant hyperthermia when exposed to volatile anesthetic agents.</a:t>
            </a:r>
            <a:endParaRPr sz="800">
              <a:solidFill>
                <a:srgbClr val="6AA84F"/>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ar" sz="800">
                <a:solidFill>
                  <a:srgbClr val="6AA84F"/>
                </a:solidFill>
                <a:latin typeface="Mada"/>
                <a:ea typeface="Mada"/>
                <a:cs typeface="Mada"/>
                <a:sym typeface="Mada"/>
              </a:rPr>
              <a:t>2- Any pt with genetic muscular disorder have a risk of developing rhabdomyolysis which is the breakdown of muscles. which can cause renal impairment if not treated with adequate hydration. Educate the pts.</a:t>
            </a:r>
            <a:endParaRPr sz="800">
              <a:solidFill>
                <a:srgbClr val="6AA84F"/>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ar" sz="800">
                <a:solidFill>
                  <a:srgbClr val="6AA84F"/>
                </a:solidFill>
                <a:latin typeface="Mada"/>
                <a:ea typeface="Mada"/>
                <a:cs typeface="Mada"/>
                <a:sym typeface="Mada"/>
              </a:rPr>
              <a:t>3- fasciculation is a specific form of abnormal muscle movement usually involve Anterior horn cells. A clonus usually means UMN lesion involvement.</a:t>
            </a:r>
            <a:endParaRPr sz="800">
              <a:solidFill>
                <a:srgbClr val="6AA84F"/>
              </a:solidFill>
              <a:latin typeface="Mada"/>
              <a:ea typeface="Mada"/>
              <a:cs typeface="Mada"/>
              <a:sym typeface="Mada"/>
            </a:endParaRPr>
          </a:p>
        </p:txBody>
      </p:sp>
      <p:cxnSp>
        <p:nvCxnSpPr>
          <p:cNvPr id="298" name="Google Shape;298;p45"/>
          <p:cNvCxnSpPr>
            <a:stCxn id="299" idx="2"/>
            <a:endCxn id="271" idx="0"/>
          </p:cNvCxnSpPr>
          <p:nvPr/>
        </p:nvCxnSpPr>
        <p:spPr>
          <a:xfrm rot="5400000">
            <a:off x="1919840" y="3774576"/>
            <a:ext cx="569400" cy="3150900"/>
          </a:xfrm>
          <a:prstGeom prst="bentConnector3">
            <a:avLst>
              <a:gd fmla="val 49993" name="adj1"/>
            </a:avLst>
          </a:prstGeom>
          <a:noFill/>
          <a:ln cap="flat" cmpd="sng" w="19050">
            <a:solidFill>
              <a:schemeClr val="accent1"/>
            </a:solidFill>
            <a:prstDash val="solid"/>
            <a:round/>
            <a:headEnd len="med" w="med" type="none"/>
            <a:tailEnd len="med" w="med" type="none"/>
          </a:ln>
        </p:spPr>
      </p:cxnSp>
      <p:cxnSp>
        <p:nvCxnSpPr>
          <p:cNvPr id="300" name="Google Shape;300;p45"/>
          <p:cNvCxnSpPr>
            <a:stCxn id="299" idx="2"/>
            <a:endCxn id="270" idx="0"/>
          </p:cNvCxnSpPr>
          <p:nvPr/>
        </p:nvCxnSpPr>
        <p:spPr>
          <a:xfrm rot="5400000">
            <a:off x="2544740" y="4399476"/>
            <a:ext cx="569400" cy="1901100"/>
          </a:xfrm>
          <a:prstGeom prst="bentConnector3">
            <a:avLst>
              <a:gd fmla="val 49991" name="adj1"/>
            </a:avLst>
          </a:prstGeom>
          <a:noFill/>
          <a:ln cap="flat" cmpd="sng" w="19050">
            <a:solidFill>
              <a:schemeClr val="accent1"/>
            </a:solidFill>
            <a:prstDash val="solid"/>
            <a:round/>
            <a:headEnd len="med" w="med" type="none"/>
            <a:tailEnd len="med" w="med" type="none"/>
          </a:ln>
        </p:spPr>
      </p:cxnSp>
      <p:cxnSp>
        <p:nvCxnSpPr>
          <p:cNvPr id="301" name="Google Shape;301;p45"/>
          <p:cNvCxnSpPr>
            <a:stCxn id="299" idx="2"/>
            <a:endCxn id="266" idx="0"/>
          </p:cNvCxnSpPr>
          <p:nvPr/>
        </p:nvCxnSpPr>
        <p:spPr>
          <a:xfrm flipH="1" rot="-5400000">
            <a:off x="5065490" y="3779826"/>
            <a:ext cx="579900" cy="3150900"/>
          </a:xfrm>
          <a:prstGeom prst="bentConnector3">
            <a:avLst>
              <a:gd fmla="val 49992" name="adj1"/>
            </a:avLst>
          </a:prstGeom>
          <a:noFill/>
          <a:ln cap="flat" cmpd="sng" w="19050">
            <a:solidFill>
              <a:schemeClr val="accent1"/>
            </a:solidFill>
            <a:prstDash val="solid"/>
            <a:round/>
            <a:headEnd len="med" w="med" type="none"/>
            <a:tailEnd len="med" w="med" type="none"/>
          </a:ln>
        </p:spPr>
      </p:cxnSp>
      <p:cxnSp>
        <p:nvCxnSpPr>
          <p:cNvPr id="302" name="Google Shape;302;p45"/>
          <p:cNvCxnSpPr>
            <a:stCxn id="299" idx="2"/>
            <a:endCxn id="267" idx="0"/>
          </p:cNvCxnSpPr>
          <p:nvPr/>
        </p:nvCxnSpPr>
        <p:spPr>
          <a:xfrm flipH="1" rot="-5400000">
            <a:off x="4440590" y="4404726"/>
            <a:ext cx="569400" cy="1890600"/>
          </a:xfrm>
          <a:prstGeom prst="bentConnector3">
            <a:avLst>
              <a:gd fmla="val 49992" name="adj1"/>
            </a:avLst>
          </a:prstGeom>
          <a:noFill/>
          <a:ln cap="flat" cmpd="sng" w="19050">
            <a:solidFill>
              <a:schemeClr val="accent1"/>
            </a:solidFill>
            <a:prstDash val="solid"/>
            <a:round/>
            <a:headEnd len="med" w="med" type="none"/>
            <a:tailEnd len="med" w="med" type="none"/>
          </a:ln>
        </p:spPr>
      </p:cxnSp>
      <p:cxnSp>
        <p:nvCxnSpPr>
          <p:cNvPr id="303" name="Google Shape;303;p45"/>
          <p:cNvCxnSpPr>
            <a:stCxn id="299" idx="2"/>
            <a:endCxn id="268" idx="0"/>
          </p:cNvCxnSpPr>
          <p:nvPr/>
        </p:nvCxnSpPr>
        <p:spPr>
          <a:xfrm flipH="1" rot="-5400000">
            <a:off x="3806990" y="5038326"/>
            <a:ext cx="569400" cy="623400"/>
          </a:xfrm>
          <a:prstGeom prst="bentConnector3">
            <a:avLst>
              <a:gd fmla="val 49993" name="adj1"/>
            </a:avLst>
          </a:prstGeom>
          <a:noFill/>
          <a:ln cap="flat" cmpd="sng" w="19050">
            <a:solidFill>
              <a:schemeClr val="accent1"/>
            </a:solidFill>
            <a:prstDash val="solid"/>
            <a:round/>
            <a:headEnd len="med" w="med" type="none"/>
            <a:tailEnd len="med" w="med" type="none"/>
          </a:ln>
        </p:spPr>
      </p:cxnSp>
      <p:cxnSp>
        <p:nvCxnSpPr>
          <p:cNvPr id="304" name="Google Shape;304;p45"/>
          <p:cNvCxnSpPr>
            <a:stCxn id="299" idx="2"/>
            <a:endCxn id="269" idx="0"/>
          </p:cNvCxnSpPr>
          <p:nvPr/>
        </p:nvCxnSpPr>
        <p:spPr>
          <a:xfrm rot="5400000">
            <a:off x="3175940" y="5030676"/>
            <a:ext cx="569400" cy="638700"/>
          </a:xfrm>
          <a:prstGeom prst="bentConnector3">
            <a:avLst>
              <a:gd fmla="val 49992" name="adj1"/>
            </a:avLst>
          </a:prstGeom>
          <a:noFill/>
          <a:ln cap="flat" cmpd="sng" w="19050">
            <a:solidFill>
              <a:schemeClr val="accent1"/>
            </a:solidFill>
            <a:prstDash val="solid"/>
            <a:round/>
            <a:headEnd len="med" w="med" type="none"/>
            <a:tailEnd len="med" w="med" type="none"/>
          </a:ln>
        </p:spPr>
      </p:cxnSp>
      <p:sp>
        <p:nvSpPr>
          <p:cNvPr id="299" name="Google Shape;299;p45"/>
          <p:cNvSpPr/>
          <p:nvPr/>
        </p:nvSpPr>
        <p:spPr>
          <a:xfrm>
            <a:off x="2067440" y="4723626"/>
            <a:ext cx="3425100" cy="341700"/>
          </a:xfrm>
          <a:prstGeom prst="roundRect">
            <a:avLst>
              <a:gd fmla="val 16667" name="adj"/>
            </a:avLst>
          </a:prstGeom>
          <a:solidFill>
            <a:srgbClr val="54394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600">
                <a:solidFill>
                  <a:srgbClr val="FFFFFF"/>
                </a:solidFill>
                <a:latin typeface="Mada"/>
                <a:ea typeface="Mada"/>
                <a:cs typeface="Mada"/>
                <a:sym typeface="Mada"/>
              </a:rPr>
              <a:t>6 Questions</a:t>
            </a:r>
            <a:endParaRPr sz="1600">
              <a:solidFill>
                <a:srgbClr val="FFFFFF"/>
              </a:solidFill>
              <a:latin typeface="Mada"/>
              <a:ea typeface="Mada"/>
              <a:cs typeface="Mada"/>
              <a:sym typeface="Mada"/>
            </a:endParaRPr>
          </a:p>
        </p:txBody>
      </p:sp>
      <p:grpSp>
        <p:nvGrpSpPr>
          <p:cNvPr id="305" name="Google Shape;305;p45"/>
          <p:cNvGrpSpPr/>
          <p:nvPr/>
        </p:nvGrpSpPr>
        <p:grpSpPr>
          <a:xfrm>
            <a:off x="110188" y="5620531"/>
            <a:ext cx="7305733" cy="235750"/>
            <a:chOff x="-90175" y="5085993"/>
            <a:chExt cx="7305733" cy="235750"/>
          </a:xfrm>
        </p:grpSpPr>
        <p:sp>
          <p:nvSpPr>
            <p:cNvPr id="306" name="Google Shape;306;p45"/>
            <p:cNvSpPr txBox="1"/>
            <p:nvPr/>
          </p:nvSpPr>
          <p:spPr>
            <a:xfrm>
              <a:off x="-90175" y="5087143"/>
              <a:ext cx="990900" cy="23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Q1</a:t>
              </a:r>
              <a:endParaRPr b="1">
                <a:solidFill>
                  <a:srgbClr val="FFFFFF"/>
                </a:solidFill>
                <a:latin typeface="Mada"/>
                <a:ea typeface="Mada"/>
                <a:cs typeface="Mada"/>
                <a:sym typeface="Mada"/>
              </a:endParaRPr>
            </a:p>
          </p:txBody>
        </p:sp>
        <p:sp>
          <p:nvSpPr>
            <p:cNvPr id="307" name="Google Shape;307;p45"/>
            <p:cNvSpPr txBox="1"/>
            <p:nvPr/>
          </p:nvSpPr>
          <p:spPr>
            <a:xfrm>
              <a:off x="1199309" y="5087143"/>
              <a:ext cx="990900" cy="23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Q2</a:t>
              </a:r>
              <a:endParaRPr b="1">
                <a:solidFill>
                  <a:srgbClr val="FFFFFF"/>
                </a:solidFill>
                <a:latin typeface="Mada"/>
                <a:ea typeface="Mada"/>
                <a:cs typeface="Mada"/>
                <a:sym typeface="Mada"/>
              </a:endParaRPr>
            </a:p>
          </p:txBody>
        </p:sp>
        <p:sp>
          <p:nvSpPr>
            <p:cNvPr id="308" name="Google Shape;308;p45"/>
            <p:cNvSpPr txBox="1"/>
            <p:nvPr/>
          </p:nvSpPr>
          <p:spPr>
            <a:xfrm>
              <a:off x="2430635" y="5086568"/>
              <a:ext cx="990900" cy="23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Q3</a:t>
              </a:r>
              <a:endParaRPr b="1">
                <a:solidFill>
                  <a:srgbClr val="FFFFFF"/>
                </a:solidFill>
                <a:latin typeface="Mada"/>
                <a:ea typeface="Mada"/>
                <a:cs typeface="Mada"/>
                <a:sym typeface="Mada"/>
              </a:endParaRPr>
            </a:p>
          </p:txBody>
        </p:sp>
        <p:sp>
          <p:nvSpPr>
            <p:cNvPr id="309" name="Google Shape;309;p45"/>
            <p:cNvSpPr txBox="1"/>
            <p:nvPr/>
          </p:nvSpPr>
          <p:spPr>
            <a:xfrm>
              <a:off x="3684946" y="5087143"/>
              <a:ext cx="990900" cy="23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Q4</a:t>
              </a:r>
              <a:endParaRPr b="1">
                <a:solidFill>
                  <a:srgbClr val="FFFFFF"/>
                </a:solidFill>
                <a:latin typeface="Mada"/>
                <a:ea typeface="Mada"/>
                <a:cs typeface="Mada"/>
                <a:sym typeface="Mada"/>
              </a:endParaRPr>
            </a:p>
          </p:txBody>
        </p:sp>
        <p:sp>
          <p:nvSpPr>
            <p:cNvPr id="310" name="Google Shape;310;p45"/>
            <p:cNvSpPr txBox="1"/>
            <p:nvPr/>
          </p:nvSpPr>
          <p:spPr>
            <a:xfrm>
              <a:off x="4958307" y="5085993"/>
              <a:ext cx="990900" cy="23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Q5</a:t>
              </a:r>
              <a:endParaRPr b="1">
                <a:solidFill>
                  <a:srgbClr val="FFFFFF"/>
                </a:solidFill>
                <a:latin typeface="Mada"/>
                <a:ea typeface="Mada"/>
                <a:cs typeface="Mada"/>
                <a:sym typeface="Mada"/>
              </a:endParaRPr>
            </a:p>
          </p:txBody>
        </p:sp>
        <p:sp>
          <p:nvSpPr>
            <p:cNvPr id="311" name="Google Shape;311;p45"/>
            <p:cNvSpPr txBox="1"/>
            <p:nvPr/>
          </p:nvSpPr>
          <p:spPr>
            <a:xfrm>
              <a:off x="6224658" y="5087143"/>
              <a:ext cx="990900" cy="23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Q6</a:t>
              </a:r>
              <a:endParaRPr b="1">
                <a:solidFill>
                  <a:srgbClr val="FFFFFF"/>
                </a:solidFill>
                <a:latin typeface="Mada"/>
                <a:ea typeface="Mada"/>
                <a:cs typeface="Mada"/>
                <a:sym typeface="Mada"/>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6"/>
          <p:cNvSpPr txBox="1"/>
          <p:nvPr>
            <p:ph idx="12" type="sldNum"/>
          </p:nvPr>
        </p:nvSpPr>
        <p:spPr>
          <a:xfrm>
            <a:off x="7106400" y="2"/>
            <a:ext cx="453600" cy="562200"/>
          </a:xfrm>
          <a:prstGeom prst="rect">
            <a:avLst/>
          </a:prstGeom>
          <a:solidFill>
            <a:srgbClr val="986782"/>
          </a:solidFill>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317" name="Google Shape;317;p46"/>
          <p:cNvSpPr txBox="1"/>
          <p:nvPr/>
        </p:nvSpPr>
        <p:spPr>
          <a:xfrm>
            <a:off x="123735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solidFill>
                  <a:schemeClr val="dk1"/>
                </a:solidFill>
                <a:latin typeface="Mada"/>
                <a:ea typeface="Mada"/>
                <a:cs typeface="Mada"/>
                <a:sym typeface="Mada"/>
              </a:rPr>
              <a:t>Approach - 6 Questions</a:t>
            </a:r>
            <a:endParaRPr b="1" sz="2600">
              <a:solidFill>
                <a:schemeClr val="dk1"/>
              </a:solidFill>
              <a:latin typeface="Mada"/>
              <a:ea typeface="Mada"/>
              <a:cs typeface="Mada"/>
              <a:sym typeface="Mada"/>
            </a:endParaRPr>
          </a:p>
          <a:p>
            <a:pPr indent="0" lvl="0" marL="0" rtl="0" algn="ctr">
              <a:spcBef>
                <a:spcPts val="0"/>
              </a:spcBef>
              <a:spcAft>
                <a:spcPts val="0"/>
              </a:spcAft>
              <a:buNone/>
            </a:pPr>
            <a:r>
              <a:t/>
            </a:r>
            <a:endParaRPr b="1" sz="2200">
              <a:latin typeface="Mada"/>
              <a:ea typeface="Mada"/>
              <a:cs typeface="Mada"/>
              <a:sym typeface="Mada"/>
            </a:endParaRPr>
          </a:p>
        </p:txBody>
      </p:sp>
      <p:sp>
        <p:nvSpPr>
          <p:cNvPr id="318" name="Google Shape;318;p46"/>
          <p:cNvSpPr/>
          <p:nvPr/>
        </p:nvSpPr>
        <p:spPr>
          <a:xfrm>
            <a:off x="381950" y="8194400"/>
            <a:ext cx="6810300" cy="1389000"/>
          </a:xfrm>
          <a:prstGeom prst="snip2DiagRect">
            <a:avLst>
              <a:gd fmla="val 0" name="adj1"/>
              <a:gd fmla="val 16667" name="adj2"/>
            </a:avLst>
          </a:prstGeom>
          <a:noFill/>
          <a:ln cap="flat" cmpd="sng" w="28575">
            <a:solidFill>
              <a:srgbClr val="5439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46"/>
          <p:cNvSpPr/>
          <p:nvPr/>
        </p:nvSpPr>
        <p:spPr>
          <a:xfrm>
            <a:off x="374913" y="8186450"/>
            <a:ext cx="4425900" cy="334200"/>
          </a:xfrm>
          <a:prstGeom prst="round1Rect">
            <a:avLst>
              <a:gd fmla="val 16667" name="adj"/>
            </a:avLst>
          </a:prstGeom>
          <a:solidFill>
            <a:srgbClr val="543948"/>
          </a:solidFill>
          <a:ln cap="flat" cmpd="sng" w="9525">
            <a:solidFill>
              <a:srgbClr val="5439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46"/>
          <p:cNvSpPr txBox="1"/>
          <p:nvPr/>
        </p:nvSpPr>
        <p:spPr>
          <a:xfrm>
            <a:off x="491475" y="8538721"/>
            <a:ext cx="6618600" cy="143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chemeClr val="dk1"/>
                </a:solidFill>
                <a:latin typeface="Mada"/>
                <a:ea typeface="Mada"/>
                <a:cs typeface="Mada"/>
                <a:sym typeface="Mada"/>
              </a:rPr>
              <a:t>Myalgias are </a:t>
            </a:r>
            <a:r>
              <a:rPr b="1" lang="ar" sz="1200">
                <a:solidFill>
                  <a:schemeClr val="dk1"/>
                </a:solidFill>
                <a:latin typeface="Mada"/>
                <a:ea typeface="Mada"/>
                <a:cs typeface="Mada"/>
                <a:sym typeface="Mada"/>
              </a:rPr>
              <a:t>Vague aches and muscle discomfort </a:t>
            </a:r>
            <a:r>
              <a:rPr b="1" lang="ar" sz="1200">
                <a:solidFill>
                  <a:srgbClr val="6AA84F"/>
                </a:solidFill>
                <a:latin typeface="Mada"/>
                <a:ea typeface="Mada"/>
                <a:cs typeface="Mada"/>
                <a:sym typeface="Mada"/>
              </a:rPr>
              <a:t>that happen with or without exercise</a:t>
            </a:r>
            <a:r>
              <a:rPr b="1" lang="ar" sz="1200">
                <a:solidFill>
                  <a:schemeClr val="dk1"/>
                </a:solidFill>
                <a:latin typeface="Mada"/>
                <a:ea typeface="Mada"/>
                <a:cs typeface="Mada"/>
                <a:sym typeface="Mada"/>
              </a:rPr>
              <a:t>.</a:t>
            </a:r>
            <a:endParaRPr b="1" sz="1200">
              <a:solidFill>
                <a:schemeClr val="dk1"/>
              </a:solidFill>
              <a:latin typeface="Mada"/>
              <a:ea typeface="Mada"/>
              <a:cs typeface="Mada"/>
              <a:sym typeface="Mada"/>
            </a:endParaRPr>
          </a:p>
          <a:p>
            <a:pPr indent="0" lvl="0" marL="0" rtl="0" algn="l">
              <a:spcBef>
                <a:spcPts val="0"/>
              </a:spcBef>
              <a:spcAft>
                <a:spcPts val="0"/>
              </a:spcAft>
              <a:buNone/>
            </a:pPr>
            <a:r>
              <a:rPr b="1" lang="ar" sz="1200">
                <a:solidFill>
                  <a:schemeClr val="dk1"/>
                </a:solidFill>
                <a:latin typeface="Mada"/>
                <a:ea typeface="Mada"/>
                <a:cs typeface="Mada"/>
                <a:sym typeface="Mada"/>
              </a:rPr>
              <a:t>If the neuromuscular examination is normal and laboratory studies </a:t>
            </a:r>
            <a:r>
              <a:rPr b="1" lang="ar" sz="1200">
                <a:solidFill>
                  <a:srgbClr val="6AA84F"/>
                </a:solidFill>
                <a:latin typeface="Mada"/>
                <a:ea typeface="Mada"/>
                <a:cs typeface="Mada"/>
                <a:sym typeface="Mada"/>
              </a:rPr>
              <a:t>(CK)</a:t>
            </a:r>
            <a:r>
              <a:rPr b="1" lang="ar" sz="1200">
                <a:solidFill>
                  <a:schemeClr val="dk1"/>
                </a:solidFill>
                <a:latin typeface="Mada"/>
                <a:ea typeface="Mada"/>
                <a:cs typeface="Mada"/>
                <a:sym typeface="Mada"/>
              </a:rPr>
              <a:t> are also normal,</a:t>
            </a:r>
            <a:r>
              <a:rPr lang="ar" sz="1200">
                <a:solidFill>
                  <a:schemeClr val="dk1"/>
                </a:solidFill>
                <a:latin typeface="Mada"/>
                <a:ea typeface="Mada"/>
                <a:cs typeface="Mada"/>
                <a:sym typeface="Mada"/>
              </a:rPr>
              <a:t> then it is unlikely to be muscle in origin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arenR"/>
            </a:pPr>
            <a:r>
              <a:rPr b="1" lang="ar" sz="1200">
                <a:solidFill>
                  <a:schemeClr val="dk1"/>
                </a:solidFill>
                <a:latin typeface="Mada"/>
                <a:ea typeface="Mada"/>
                <a:cs typeface="Mada"/>
                <a:sym typeface="Mada"/>
              </a:rPr>
              <a:t>Episodic → </a:t>
            </a:r>
            <a:r>
              <a:rPr lang="ar" sz="1200">
                <a:solidFill>
                  <a:schemeClr val="dk1"/>
                </a:solidFill>
                <a:latin typeface="Mada"/>
                <a:ea typeface="Mada"/>
                <a:cs typeface="Mada"/>
                <a:sym typeface="Mada"/>
              </a:rPr>
              <a:t>metabolic myopathies. </a:t>
            </a:r>
            <a:endParaRPr sz="1200">
              <a:solidFill>
                <a:schemeClr val="dk1"/>
              </a:solidFill>
              <a:latin typeface="Mada Medium"/>
              <a:ea typeface="Mada Medium"/>
              <a:cs typeface="Mada Medium"/>
              <a:sym typeface="Mada Medium"/>
            </a:endParaRPr>
          </a:p>
          <a:p>
            <a:pPr indent="-304800" lvl="0" marL="457200" rtl="0" algn="l">
              <a:spcBef>
                <a:spcPts val="0"/>
              </a:spcBef>
              <a:spcAft>
                <a:spcPts val="0"/>
              </a:spcAft>
              <a:buClr>
                <a:schemeClr val="dk1"/>
              </a:buClr>
              <a:buSzPts val="1200"/>
              <a:buFont typeface="Mada"/>
              <a:buAutoNum type="arabicParenR"/>
            </a:pPr>
            <a:r>
              <a:rPr b="1" lang="ar" sz="1200">
                <a:solidFill>
                  <a:schemeClr val="dk1"/>
                </a:solidFill>
                <a:latin typeface="Mada"/>
                <a:ea typeface="Mada"/>
                <a:cs typeface="Mada"/>
                <a:sym typeface="Mada"/>
              </a:rPr>
              <a:t>Nearly constant → </a:t>
            </a:r>
            <a:r>
              <a:rPr lang="ar" sz="1200">
                <a:solidFill>
                  <a:schemeClr val="dk1"/>
                </a:solidFill>
                <a:latin typeface="Mada"/>
                <a:ea typeface="Mada"/>
                <a:cs typeface="Mada"/>
                <a:sym typeface="Mada"/>
              </a:rPr>
              <a:t>inflammatory </a:t>
            </a:r>
            <a:r>
              <a:rPr lang="ar" sz="1200">
                <a:solidFill>
                  <a:srgbClr val="6AA84F"/>
                </a:solidFill>
                <a:latin typeface="Mada"/>
                <a:ea typeface="Mada"/>
                <a:cs typeface="Mada"/>
                <a:sym typeface="Mada"/>
              </a:rPr>
              <a:t>or metabolic</a:t>
            </a:r>
            <a:r>
              <a:rPr lang="ar" sz="1200">
                <a:solidFill>
                  <a:schemeClr val="dk1"/>
                </a:solidFill>
                <a:latin typeface="Mada"/>
                <a:ea typeface="Mada"/>
                <a:cs typeface="Mada"/>
                <a:sym typeface="Mada"/>
              </a:rPr>
              <a:t> myopathies.</a:t>
            </a:r>
            <a:endParaRPr sz="1200">
              <a:solidFill>
                <a:schemeClr val="dk1"/>
              </a:solidFill>
              <a:latin typeface="Mada Medium"/>
              <a:ea typeface="Mada Medium"/>
              <a:cs typeface="Mada Medium"/>
              <a:sym typeface="Mada Medium"/>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p:txBody>
      </p:sp>
      <p:sp>
        <p:nvSpPr>
          <p:cNvPr id="321" name="Google Shape;321;p46"/>
          <p:cNvSpPr/>
          <p:nvPr/>
        </p:nvSpPr>
        <p:spPr>
          <a:xfrm>
            <a:off x="378400" y="5046950"/>
            <a:ext cx="6810300" cy="2733000"/>
          </a:xfrm>
          <a:prstGeom prst="snip2DiagRect">
            <a:avLst>
              <a:gd fmla="val 0" name="adj1"/>
              <a:gd fmla="val 16667" name="adj2"/>
            </a:avLst>
          </a:prstGeom>
          <a:noFill/>
          <a:ln cap="flat" cmpd="sng" w="28575">
            <a:solidFill>
              <a:srgbClr val="5439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46"/>
          <p:cNvSpPr/>
          <p:nvPr/>
        </p:nvSpPr>
        <p:spPr>
          <a:xfrm>
            <a:off x="371362" y="5038988"/>
            <a:ext cx="4425900" cy="334200"/>
          </a:xfrm>
          <a:prstGeom prst="round1Rect">
            <a:avLst>
              <a:gd fmla="val 16667" name="adj"/>
            </a:avLst>
          </a:prstGeom>
          <a:solidFill>
            <a:srgbClr val="543948"/>
          </a:solidFill>
          <a:ln cap="flat" cmpd="sng" w="9525">
            <a:solidFill>
              <a:srgbClr val="5439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46"/>
          <p:cNvSpPr txBox="1"/>
          <p:nvPr/>
        </p:nvSpPr>
        <p:spPr>
          <a:xfrm>
            <a:off x="642010" y="5010212"/>
            <a:ext cx="388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ar">
                <a:solidFill>
                  <a:schemeClr val="accent4"/>
                </a:solidFill>
                <a:latin typeface="Mada"/>
                <a:ea typeface="Mada"/>
                <a:cs typeface="Mada"/>
                <a:sym typeface="Mada"/>
              </a:rPr>
              <a:t>III. Limb muscle weakness &amp; atrophy</a:t>
            </a:r>
            <a:endParaRPr b="1">
              <a:solidFill>
                <a:schemeClr val="accent4"/>
              </a:solidFill>
              <a:latin typeface="Mada"/>
              <a:ea typeface="Mada"/>
              <a:cs typeface="Mada"/>
              <a:sym typeface="Mada"/>
            </a:endParaRPr>
          </a:p>
        </p:txBody>
      </p:sp>
      <p:grpSp>
        <p:nvGrpSpPr>
          <p:cNvPr id="324" name="Google Shape;324;p46"/>
          <p:cNvGrpSpPr/>
          <p:nvPr/>
        </p:nvGrpSpPr>
        <p:grpSpPr>
          <a:xfrm>
            <a:off x="417892" y="5078948"/>
            <a:ext cx="262691" cy="262739"/>
            <a:chOff x="5642550" y="4399275"/>
            <a:chExt cx="481825" cy="481825"/>
          </a:xfrm>
        </p:grpSpPr>
        <p:sp>
          <p:nvSpPr>
            <p:cNvPr id="325" name="Google Shape;325;p46"/>
            <p:cNvSpPr/>
            <p:nvPr/>
          </p:nvSpPr>
          <p:spPr>
            <a:xfrm>
              <a:off x="5642550" y="4399275"/>
              <a:ext cx="481825" cy="481825"/>
            </a:xfrm>
            <a:custGeom>
              <a:rect b="b" l="l" r="r" t="t"/>
              <a:pathLst>
                <a:path extrusionOk="0" h="19273" w="19273">
                  <a:moveTo>
                    <a:pt x="15283" y="7945"/>
                  </a:moveTo>
                  <a:cubicBezTo>
                    <a:pt x="15593" y="7945"/>
                    <a:pt x="15846" y="8195"/>
                    <a:pt x="15846" y="8508"/>
                  </a:cubicBezTo>
                  <a:lnTo>
                    <a:pt x="15846" y="10766"/>
                  </a:lnTo>
                  <a:cubicBezTo>
                    <a:pt x="15846" y="11079"/>
                    <a:pt x="15593" y="11332"/>
                    <a:pt x="15283" y="11332"/>
                  </a:cubicBezTo>
                  <a:lnTo>
                    <a:pt x="3991" y="11332"/>
                  </a:lnTo>
                  <a:cubicBezTo>
                    <a:pt x="3678" y="11332"/>
                    <a:pt x="3425" y="11079"/>
                    <a:pt x="3425" y="10766"/>
                  </a:cubicBezTo>
                  <a:lnTo>
                    <a:pt x="3425" y="8508"/>
                  </a:lnTo>
                  <a:cubicBezTo>
                    <a:pt x="3425" y="8195"/>
                    <a:pt x="3678" y="7945"/>
                    <a:pt x="3991" y="7945"/>
                  </a:cubicBezTo>
                  <a:close/>
                  <a:moveTo>
                    <a:pt x="9637" y="1"/>
                  </a:moveTo>
                  <a:cubicBezTo>
                    <a:pt x="4331" y="1"/>
                    <a:pt x="1" y="4331"/>
                    <a:pt x="1" y="9637"/>
                  </a:cubicBezTo>
                  <a:cubicBezTo>
                    <a:pt x="1" y="14946"/>
                    <a:pt x="4328" y="19273"/>
                    <a:pt x="9637" y="19273"/>
                  </a:cubicBezTo>
                  <a:cubicBezTo>
                    <a:pt x="14943" y="19273"/>
                    <a:pt x="19273" y="14946"/>
                    <a:pt x="19273" y="9637"/>
                  </a:cubicBezTo>
                  <a:cubicBezTo>
                    <a:pt x="19273" y="4331"/>
                    <a:pt x="14943" y="1"/>
                    <a:pt x="963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26" name="Google Shape;326;p46"/>
            <p:cNvSpPr/>
            <p:nvPr/>
          </p:nvSpPr>
          <p:spPr>
            <a:xfrm>
              <a:off x="5756375" y="4626100"/>
              <a:ext cx="254100" cy="28275"/>
            </a:xfrm>
            <a:custGeom>
              <a:rect b="b" l="l" r="r" t="t"/>
              <a:pathLst>
                <a:path extrusionOk="0" h="1131" w="10164">
                  <a:moveTo>
                    <a:pt x="1" y="1"/>
                  </a:moveTo>
                  <a:lnTo>
                    <a:pt x="1" y="1130"/>
                  </a:lnTo>
                  <a:lnTo>
                    <a:pt x="10164" y="1130"/>
                  </a:lnTo>
                  <a:lnTo>
                    <a:pt x="101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327" name="Google Shape;327;p46"/>
          <p:cNvSpPr txBox="1"/>
          <p:nvPr/>
        </p:nvSpPr>
        <p:spPr>
          <a:xfrm>
            <a:off x="487900" y="5412656"/>
            <a:ext cx="6618600" cy="2239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CC0000"/>
              </a:buClr>
              <a:buSzPts val="1200"/>
              <a:buFont typeface="Mada Medium"/>
              <a:buChar char="●"/>
            </a:pPr>
            <a:r>
              <a:rPr b="1" lang="ar" sz="1200">
                <a:solidFill>
                  <a:srgbClr val="CC0000"/>
                </a:solidFill>
                <a:latin typeface="Mada"/>
                <a:ea typeface="Mada"/>
                <a:cs typeface="Mada"/>
                <a:sym typeface="Mada"/>
              </a:rPr>
              <a:t>Proximal muscle weakness</a:t>
            </a:r>
            <a:r>
              <a:rPr lang="ar" sz="1200">
                <a:solidFill>
                  <a:schemeClr val="dk1"/>
                </a:solidFill>
                <a:latin typeface="Mada"/>
                <a:ea typeface="Mada"/>
                <a:cs typeface="Mada"/>
                <a:sym typeface="Mada"/>
              </a:rPr>
              <a:t> is the </a:t>
            </a:r>
            <a:r>
              <a:rPr b="1" lang="ar" sz="1200">
                <a:solidFill>
                  <a:schemeClr val="dk1"/>
                </a:solidFill>
                <a:latin typeface="Mada"/>
                <a:ea typeface="Mada"/>
                <a:cs typeface="Mada"/>
                <a:sym typeface="Mada"/>
              </a:rPr>
              <a:t>cardinal symptom</a:t>
            </a:r>
            <a:r>
              <a:rPr lang="ar" sz="1200">
                <a:solidFill>
                  <a:schemeClr val="dk1"/>
                </a:solidFill>
                <a:latin typeface="Mada"/>
                <a:ea typeface="Mada"/>
                <a:cs typeface="Mada"/>
                <a:sym typeface="Mada"/>
              </a:rPr>
              <a:t> of myopathy, </a:t>
            </a:r>
            <a:r>
              <a:rPr lang="ar" sz="1200">
                <a:solidFill>
                  <a:srgbClr val="6AA84F"/>
                </a:solidFill>
                <a:latin typeface="Mada"/>
                <a:ea typeface="Mada"/>
                <a:cs typeface="Mada"/>
                <a:sym typeface="Mada"/>
              </a:rPr>
              <a:t>most of muscle diseases present with bilateral muscle weakness.</a:t>
            </a:r>
            <a:endParaRPr sz="1200">
              <a:solidFill>
                <a:srgbClr val="6AA84F"/>
              </a:solidFill>
              <a:latin typeface="Mada"/>
              <a:ea typeface="Mada"/>
              <a:cs typeface="Mada"/>
              <a:sym typeface="Mada"/>
            </a:endParaRPr>
          </a:p>
          <a:p>
            <a:pPr indent="-304800" lvl="0" marL="457200" rtl="0" algn="l">
              <a:spcBef>
                <a:spcPts val="0"/>
              </a:spcBef>
              <a:spcAft>
                <a:spcPts val="0"/>
              </a:spcAft>
              <a:buClr>
                <a:schemeClr val="dk1"/>
              </a:buClr>
              <a:buSzPts val="1200"/>
              <a:buFont typeface="Mada Medium"/>
              <a:buChar char="●"/>
            </a:pPr>
            <a:r>
              <a:rPr lang="ar" sz="1200">
                <a:solidFill>
                  <a:schemeClr val="dk1"/>
                </a:solidFill>
                <a:latin typeface="Mada"/>
                <a:ea typeface="Mada"/>
                <a:cs typeface="Mada"/>
                <a:sym typeface="Mada"/>
              </a:rPr>
              <a:t>E.g. difficulty combing hair</a:t>
            </a:r>
            <a:r>
              <a:rPr lang="ar" sz="1200">
                <a:solidFill>
                  <a:srgbClr val="6AA84F"/>
                </a:solidFill>
                <a:latin typeface="Mada"/>
                <a:ea typeface="Mada"/>
                <a:cs typeface="Mada"/>
                <a:sym typeface="Mada"/>
              </a:rPr>
              <a:t> (due to deltoid weakness)</a:t>
            </a:r>
            <a:r>
              <a:rPr lang="ar" sz="1200">
                <a:solidFill>
                  <a:schemeClr val="dk1"/>
                </a:solidFill>
                <a:latin typeface="Mada"/>
                <a:ea typeface="Mada"/>
                <a:cs typeface="Mada"/>
                <a:sym typeface="Mada"/>
              </a:rPr>
              <a:t>, washing hair in shower, climbing stairs </a:t>
            </a:r>
            <a:r>
              <a:rPr lang="ar" sz="1200">
                <a:solidFill>
                  <a:srgbClr val="6AA84F"/>
                </a:solidFill>
                <a:latin typeface="Mada"/>
                <a:ea typeface="Mada"/>
                <a:cs typeface="Mada"/>
                <a:sym typeface="Mada"/>
              </a:rPr>
              <a:t>(you need to have good proximal thigh muscles)</a:t>
            </a:r>
            <a:r>
              <a:rPr lang="ar" sz="1200">
                <a:solidFill>
                  <a:schemeClr val="dk1"/>
                </a:solidFill>
                <a:latin typeface="Mada"/>
                <a:ea typeface="Mada"/>
                <a:cs typeface="Mada"/>
                <a:sym typeface="Mada"/>
              </a:rPr>
              <a:t>, squatting, waddling gait.</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Medium"/>
              <a:buChar char="●"/>
            </a:pPr>
            <a:r>
              <a:rPr lang="ar" sz="1200">
                <a:solidFill>
                  <a:schemeClr val="dk1"/>
                </a:solidFill>
                <a:latin typeface="Mada"/>
                <a:ea typeface="Mada"/>
                <a:cs typeface="Mada"/>
                <a:sym typeface="Mada"/>
              </a:rPr>
              <a:t>Shoulder girdle → </a:t>
            </a:r>
            <a:r>
              <a:rPr lang="ar" sz="1200">
                <a:solidFill>
                  <a:schemeClr val="dk1"/>
                </a:solidFill>
                <a:latin typeface="Mada"/>
                <a:ea typeface="Mada"/>
                <a:cs typeface="Mada"/>
                <a:sym typeface="Mada"/>
              </a:rPr>
              <a:t>scapular winging</a:t>
            </a:r>
            <a:r>
              <a:rPr lang="ar" sz="1200">
                <a:solidFill>
                  <a:schemeClr val="dk1"/>
                </a:solidFill>
                <a:latin typeface="Mada"/>
                <a:ea typeface="Mada"/>
                <a:cs typeface="Mada"/>
                <a:sym typeface="Mada"/>
              </a:rPr>
              <a:t> </a:t>
            </a:r>
            <a:r>
              <a:rPr lang="ar" sz="1200">
                <a:solidFill>
                  <a:srgbClr val="6AA84F"/>
                </a:solidFill>
                <a:latin typeface="Mada"/>
                <a:ea typeface="Mada"/>
                <a:cs typeface="Mada"/>
                <a:sym typeface="Mada"/>
              </a:rPr>
              <a:t>(patient will say “i feel something is coming out of my back”)</a:t>
            </a:r>
            <a:endParaRPr sz="1200">
              <a:solidFill>
                <a:srgbClr val="6AA84F"/>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Other muscles; </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Medium"/>
              <a:buChar char="○"/>
            </a:pPr>
            <a:r>
              <a:rPr b="1" lang="ar" sz="1200">
                <a:solidFill>
                  <a:schemeClr val="dk1"/>
                </a:solidFill>
                <a:latin typeface="Mada"/>
                <a:ea typeface="Mada"/>
                <a:cs typeface="Mada"/>
                <a:sym typeface="Mada"/>
              </a:rPr>
              <a:t>Eye muscles</a:t>
            </a:r>
            <a:r>
              <a:rPr lang="ar" sz="1200">
                <a:solidFill>
                  <a:schemeClr val="dk1"/>
                </a:solidFill>
                <a:latin typeface="Mada"/>
                <a:ea typeface="Mada"/>
                <a:cs typeface="Mada"/>
                <a:sym typeface="Mada"/>
              </a:rPr>
              <a:t> → </a:t>
            </a:r>
            <a:r>
              <a:rPr lang="ar" sz="1200">
                <a:solidFill>
                  <a:schemeClr val="dk1"/>
                </a:solidFill>
                <a:latin typeface="Mada"/>
                <a:ea typeface="Mada"/>
                <a:cs typeface="Mada"/>
                <a:sym typeface="Mada"/>
              </a:rPr>
              <a:t>ophthalmoplegia </a:t>
            </a:r>
            <a:r>
              <a:rPr lang="ar" sz="1200">
                <a:solidFill>
                  <a:srgbClr val="6AA84F"/>
                </a:solidFill>
                <a:latin typeface="Mada"/>
                <a:ea typeface="Mada"/>
                <a:cs typeface="Mada"/>
                <a:sym typeface="Mada"/>
              </a:rPr>
              <a:t>(patient will not be able to move their eyes)</a:t>
            </a:r>
            <a:r>
              <a:rPr lang="ar" sz="1200">
                <a:solidFill>
                  <a:schemeClr val="dk1"/>
                </a:solidFill>
                <a:latin typeface="Mada"/>
                <a:ea typeface="Mada"/>
                <a:cs typeface="Mada"/>
                <a:sym typeface="Mada"/>
              </a:rPr>
              <a:t>, ptosis.</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Medium"/>
              <a:buChar char="○"/>
            </a:pPr>
            <a:r>
              <a:rPr b="1" lang="ar" sz="1200">
                <a:solidFill>
                  <a:schemeClr val="dk1"/>
                </a:solidFill>
                <a:latin typeface="Mada"/>
                <a:ea typeface="Mada"/>
                <a:cs typeface="Mada"/>
                <a:sym typeface="Mada"/>
              </a:rPr>
              <a:t>Facial weakness</a:t>
            </a:r>
            <a:r>
              <a:rPr lang="ar" sz="1200">
                <a:solidFill>
                  <a:schemeClr val="dk1"/>
                </a:solidFill>
                <a:latin typeface="Mada"/>
                <a:ea typeface="Mada"/>
                <a:cs typeface="Mada"/>
                <a:sym typeface="Mada"/>
              </a:rPr>
              <a:t> → </a:t>
            </a:r>
            <a:r>
              <a:rPr lang="ar" sz="1200">
                <a:solidFill>
                  <a:schemeClr val="dk1"/>
                </a:solidFill>
                <a:latin typeface="Mada"/>
                <a:ea typeface="Mada"/>
                <a:cs typeface="Mada"/>
                <a:sym typeface="Mada"/>
              </a:rPr>
              <a:t>difficulty closing eyes, whistling, using straw.</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Medium"/>
              <a:buChar char="○"/>
            </a:pPr>
            <a:r>
              <a:rPr b="1" lang="ar" sz="1200">
                <a:solidFill>
                  <a:schemeClr val="dk1"/>
                </a:solidFill>
                <a:latin typeface="Mada"/>
                <a:ea typeface="Mada"/>
                <a:cs typeface="Mada"/>
                <a:sym typeface="Mada"/>
              </a:rPr>
              <a:t>Bulbar muscles</a:t>
            </a:r>
            <a:r>
              <a:rPr lang="ar" sz="1200">
                <a:solidFill>
                  <a:schemeClr val="dk1"/>
                </a:solidFill>
                <a:latin typeface="Mada"/>
                <a:ea typeface="Mada"/>
                <a:cs typeface="Mada"/>
                <a:sym typeface="Mada"/>
              </a:rPr>
              <a:t> → </a:t>
            </a:r>
            <a:r>
              <a:rPr lang="ar" sz="1200">
                <a:solidFill>
                  <a:schemeClr val="dk1"/>
                </a:solidFill>
                <a:latin typeface="Mada"/>
                <a:ea typeface="Mada"/>
                <a:cs typeface="Mada"/>
                <a:sym typeface="Mada"/>
              </a:rPr>
              <a:t>dysphagia, choking, nasal speech </a:t>
            </a:r>
            <a:r>
              <a:rPr lang="ar" sz="1200">
                <a:solidFill>
                  <a:srgbClr val="6AA84F"/>
                </a:solidFill>
                <a:latin typeface="Mada"/>
                <a:ea typeface="Mada"/>
                <a:cs typeface="Mada"/>
                <a:sym typeface="Mada"/>
              </a:rPr>
              <a:t>due to palatal muscle weakness.</a:t>
            </a:r>
            <a:endParaRPr sz="1200">
              <a:solidFill>
                <a:srgbClr val="6AA84F"/>
              </a:solidFill>
              <a:latin typeface="Mada"/>
              <a:ea typeface="Mada"/>
              <a:cs typeface="Mada"/>
              <a:sym typeface="Mada"/>
            </a:endParaRPr>
          </a:p>
          <a:p>
            <a:pPr indent="-304800" lvl="1" marL="914400" rtl="0" algn="l">
              <a:spcBef>
                <a:spcPts val="0"/>
              </a:spcBef>
              <a:spcAft>
                <a:spcPts val="0"/>
              </a:spcAft>
              <a:buClr>
                <a:schemeClr val="dk1"/>
              </a:buClr>
              <a:buSzPts val="1200"/>
              <a:buFont typeface="Mada Medium"/>
              <a:buChar char="○"/>
            </a:pPr>
            <a:r>
              <a:rPr b="1" lang="ar" sz="1200">
                <a:solidFill>
                  <a:schemeClr val="dk1"/>
                </a:solidFill>
                <a:latin typeface="Mada"/>
                <a:ea typeface="Mada"/>
                <a:cs typeface="Mada"/>
                <a:sym typeface="Mada"/>
              </a:rPr>
              <a:t>Respiratory muscles</a:t>
            </a:r>
            <a:r>
              <a:rPr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 dyspnea, orthopnea</a:t>
            </a:r>
            <a:r>
              <a:rPr b="1" baseline="30000" lang="ar" sz="1200">
                <a:solidFill>
                  <a:srgbClr val="6AA84F"/>
                </a:solidFill>
                <a:latin typeface="Mada"/>
                <a:ea typeface="Mada"/>
                <a:cs typeface="Mada"/>
                <a:sym typeface="Mada"/>
              </a:rPr>
              <a:t>2</a:t>
            </a:r>
            <a:r>
              <a:rPr lang="ar" sz="1200">
                <a:solidFill>
                  <a:schemeClr val="dk1"/>
                </a:solidFill>
                <a:latin typeface="Mada"/>
                <a:ea typeface="Mada"/>
                <a:cs typeface="Mada"/>
                <a:sym typeface="Mada"/>
              </a:rPr>
              <a:t>, </a:t>
            </a:r>
            <a:r>
              <a:rPr lang="ar" sz="1200">
                <a:solidFill>
                  <a:srgbClr val="6AA84F"/>
                </a:solidFill>
                <a:latin typeface="Mada"/>
                <a:ea typeface="Mada"/>
                <a:cs typeface="Mada"/>
                <a:sym typeface="Mada"/>
              </a:rPr>
              <a:t>it can lead to death if it’s acute.</a:t>
            </a:r>
            <a:endParaRPr sz="1200">
              <a:solidFill>
                <a:srgbClr val="6AA84F"/>
              </a:solidFill>
              <a:latin typeface="Mada"/>
              <a:ea typeface="Mada"/>
              <a:cs typeface="Mada"/>
              <a:sym typeface="Mada"/>
            </a:endParaRPr>
          </a:p>
          <a:p>
            <a:pPr indent="-304800" lvl="1" marL="914400" rtl="0" algn="l">
              <a:spcBef>
                <a:spcPts val="0"/>
              </a:spcBef>
              <a:spcAft>
                <a:spcPts val="0"/>
              </a:spcAft>
              <a:buClr>
                <a:schemeClr val="dk1"/>
              </a:buClr>
              <a:buSzPts val="1200"/>
              <a:buFont typeface="Mada Medium"/>
              <a:buChar char="○"/>
            </a:pPr>
            <a:r>
              <a:rPr b="1" lang="ar" sz="1200">
                <a:solidFill>
                  <a:schemeClr val="dk1"/>
                </a:solidFill>
                <a:latin typeface="Mada"/>
                <a:ea typeface="Mada"/>
                <a:cs typeface="Mada"/>
                <a:sym typeface="Mada"/>
              </a:rPr>
              <a:t>Cardiomyopathy</a:t>
            </a:r>
            <a:r>
              <a:rPr lang="ar" sz="1200">
                <a:solidFill>
                  <a:schemeClr val="dk1"/>
                </a:solidFill>
                <a:latin typeface="Mada"/>
                <a:ea typeface="Mada"/>
                <a:cs typeface="Mada"/>
                <a:sym typeface="Mada"/>
              </a:rPr>
              <a:t> → </a:t>
            </a:r>
            <a:r>
              <a:rPr lang="ar" sz="1200">
                <a:solidFill>
                  <a:schemeClr val="dk1"/>
                </a:solidFill>
                <a:latin typeface="Mada"/>
                <a:ea typeface="Mada"/>
                <a:cs typeface="Mada"/>
                <a:sym typeface="Mada"/>
              </a:rPr>
              <a:t>heart failure, arrhythmias</a:t>
            </a:r>
            <a:endParaRPr b="1" sz="1200">
              <a:latin typeface="Mada"/>
              <a:ea typeface="Mada"/>
              <a:cs typeface="Mada"/>
              <a:sym typeface="Mada"/>
            </a:endParaRPr>
          </a:p>
        </p:txBody>
      </p:sp>
      <p:grpSp>
        <p:nvGrpSpPr>
          <p:cNvPr id="328" name="Google Shape;328;p46"/>
          <p:cNvGrpSpPr/>
          <p:nvPr/>
        </p:nvGrpSpPr>
        <p:grpSpPr>
          <a:xfrm>
            <a:off x="373876" y="8160303"/>
            <a:ext cx="377207" cy="377207"/>
            <a:chOff x="1108027" y="5679797"/>
            <a:chExt cx="873163" cy="873163"/>
          </a:xfrm>
        </p:grpSpPr>
        <p:sp>
          <p:nvSpPr>
            <p:cNvPr id="329" name="Google Shape;329;p46"/>
            <p:cNvSpPr/>
            <p:nvPr/>
          </p:nvSpPr>
          <p:spPr>
            <a:xfrm rot="2700000">
              <a:off x="1439178" y="6012662"/>
              <a:ext cx="210793" cy="207366"/>
            </a:xfrm>
            <a:custGeom>
              <a:rect b="b" l="l" r="r" t="t"/>
              <a:pathLst>
                <a:path extrusionOk="0" h="6473" w="6580">
                  <a:moveTo>
                    <a:pt x="618" y="1"/>
                  </a:moveTo>
                  <a:cubicBezTo>
                    <a:pt x="474" y="1"/>
                    <a:pt x="329" y="56"/>
                    <a:pt x="220" y="165"/>
                  </a:cubicBezTo>
                  <a:cubicBezTo>
                    <a:pt x="3" y="385"/>
                    <a:pt x="0" y="737"/>
                    <a:pt x="214" y="957"/>
                  </a:cubicBezTo>
                  <a:lnTo>
                    <a:pt x="2093" y="2836"/>
                  </a:lnTo>
                  <a:cubicBezTo>
                    <a:pt x="2313" y="3059"/>
                    <a:pt x="2313" y="3414"/>
                    <a:pt x="2093" y="3637"/>
                  </a:cubicBezTo>
                  <a:lnTo>
                    <a:pt x="214" y="5516"/>
                  </a:lnTo>
                  <a:cubicBezTo>
                    <a:pt x="0" y="5736"/>
                    <a:pt x="3" y="6088"/>
                    <a:pt x="220" y="6308"/>
                  </a:cubicBezTo>
                  <a:cubicBezTo>
                    <a:pt x="329" y="6418"/>
                    <a:pt x="474" y="6473"/>
                    <a:pt x="618" y="6473"/>
                  </a:cubicBezTo>
                  <a:cubicBezTo>
                    <a:pt x="760" y="6473"/>
                    <a:pt x="902" y="6420"/>
                    <a:pt x="1012" y="6314"/>
                  </a:cubicBezTo>
                  <a:lnTo>
                    <a:pt x="1018" y="6308"/>
                  </a:lnTo>
                  <a:lnTo>
                    <a:pt x="2897" y="4495"/>
                  </a:lnTo>
                  <a:cubicBezTo>
                    <a:pt x="3007" y="4390"/>
                    <a:pt x="3148" y="4337"/>
                    <a:pt x="3290" y="4337"/>
                  </a:cubicBezTo>
                  <a:cubicBezTo>
                    <a:pt x="3431" y="4337"/>
                    <a:pt x="3573" y="4390"/>
                    <a:pt x="3683" y="4495"/>
                  </a:cubicBezTo>
                  <a:lnTo>
                    <a:pt x="5562" y="6308"/>
                  </a:lnTo>
                  <a:lnTo>
                    <a:pt x="5568" y="6314"/>
                  </a:lnTo>
                  <a:cubicBezTo>
                    <a:pt x="5678" y="6420"/>
                    <a:pt x="5820" y="6473"/>
                    <a:pt x="5962" y="6473"/>
                  </a:cubicBezTo>
                  <a:cubicBezTo>
                    <a:pt x="6106" y="6473"/>
                    <a:pt x="6250" y="6418"/>
                    <a:pt x="6360" y="6308"/>
                  </a:cubicBezTo>
                  <a:cubicBezTo>
                    <a:pt x="6577" y="6088"/>
                    <a:pt x="6580" y="5736"/>
                    <a:pt x="6366" y="5516"/>
                  </a:cubicBezTo>
                  <a:lnTo>
                    <a:pt x="4487" y="3637"/>
                  </a:lnTo>
                  <a:cubicBezTo>
                    <a:pt x="4267" y="3414"/>
                    <a:pt x="4267" y="3059"/>
                    <a:pt x="4487" y="2836"/>
                  </a:cubicBezTo>
                  <a:lnTo>
                    <a:pt x="6366" y="957"/>
                  </a:lnTo>
                  <a:cubicBezTo>
                    <a:pt x="6580" y="737"/>
                    <a:pt x="6577" y="385"/>
                    <a:pt x="6360" y="165"/>
                  </a:cubicBezTo>
                  <a:cubicBezTo>
                    <a:pt x="6250" y="56"/>
                    <a:pt x="6106" y="1"/>
                    <a:pt x="5962" y="1"/>
                  </a:cubicBezTo>
                  <a:cubicBezTo>
                    <a:pt x="5820" y="1"/>
                    <a:pt x="5678" y="53"/>
                    <a:pt x="5568" y="159"/>
                  </a:cubicBezTo>
                  <a:lnTo>
                    <a:pt x="5562" y="165"/>
                  </a:lnTo>
                  <a:lnTo>
                    <a:pt x="3683" y="1978"/>
                  </a:lnTo>
                  <a:cubicBezTo>
                    <a:pt x="3573" y="2083"/>
                    <a:pt x="3431" y="2136"/>
                    <a:pt x="3290" y="2136"/>
                  </a:cubicBezTo>
                  <a:cubicBezTo>
                    <a:pt x="3148" y="2136"/>
                    <a:pt x="3007" y="2083"/>
                    <a:pt x="2897" y="1978"/>
                  </a:cubicBezTo>
                  <a:lnTo>
                    <a:pt x="1018" y="165"/>
                  </a:lnTo>
                  <a:lnTo>
                    <a:pt x="1012" y="159"/>
                  </a:lnTo>
                  <a:cubicBezTo>
                    <a:pt x="902" y="53"/>
                    <a:pt x="760" y="1"/>
                    <a:pt x="61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30" name="Google Shape;330;p46"/>
            <p:cNvSpPr/>
            <p:nvPr/>
          </p:nvSpPr>
          <p:spPr>
            <a:xfrm rot="2700000">
              <a:off x="1235898" y="5807669"/>
              <a:ext cx="617420" cy="617420"/>
            </a:xfrm>
            <a:custGeom>
              <a:rect b="b" l="l" r="r" t="t"/>
              <a:pathLst>
                <a:path extrusionOk="0" h="19273" w="19273">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331" name="Google Shape;331;p46"/>
          <p:cNvSpPr txBox="1"/>
          <p:nvPr/>
        </p:nvSpPr>
        <p:spPr>
          <a:xfrm>
            <a:off x="680585" y="8147205"/>
            <a:ext cx="388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ar">
                <a:solidFill>
                  <a:schemeClr val="accent4"/>
                </a:solidFill>
                <a:latin typeface="Mada"/>
                <a:ea typeface="Mada"/>
                <a:cs typeface="Mada"/>
                <a:sym typeface="Mada"/>
              </a:rPr>
              <a:t>IV. Myalgias (Muscle pain)</a:t>
            </a:r>
            <a:endParaRPr b="1">
              <a:solidFill>
                <a:schemeClr val="accent4"/>
              </a:solidFill>
              <a:latin typeface="Mada"/>
              <a:ea typeface="Mada"/>
              <a:cs typeface="Mada"/>
              <a:sym typeface="Mada"/>
            </a:endParaRPr>
          </a:p>
        </p:txBody>
      </p:sp>
      <p:sp>
        <p:nvSpPr>
          <p:cNvPr id="332" name="Google Shape;332;p46"/>
          <p:cNvSpPr/>
          <p:nvPr/>
        </p:nvSpPr>
        <p:spPr>
          <a:xfrm>
            <a:off x="378375" y="1474671"/>
            <a:ext cx="6810300" cy="1512600"/>
          </a:xfrm>
          <a:prstGeom prst="snip2DiagRect">
            <a:avLst>
              <a:gd fmla="val 0" name="adj1"/>
              <a:gd fmla="val 16667" name="adj2"/>
            </a:avLst>
          </a:prstGeom>
          <a:noFill/>
          <a:ln cap="flat" cmpd="sng" w="28575">
            <a:solidFill>
              <a:srgbClr val="5439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46"/>
          <p:cNvSpPr/>
          <p:nvPr/>
        </p:nvSpPr>
        <p:spPr>
          <a:xfrm>
            <a:off x="371325" y="1466713"/>
            <a:ext cx="4425900" cy="334200"/>
          </a:xfrm>
          <a:prstGeom prst="round1Rect">
            <a:avLst>
              <a:gd fmla="val 16667" name="adj"/>
            </a:avLst>
          </a:prstGeom>
          <a:solidFill>
            <a:srgbClr val="543948"/>
          </a:solidFill>
          <a:ln cap="flat" cmpd="sng" w="9525">
            <a:solidFill>
              <a:srgbClr val="5439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46"/>
          <p:cNvSpPr txBox="1"/>
          <p:nvPr/>
        </p:nvSpPr>
        <p:spPr>
          <a:xfrm>
            <a:off x="642010" y="1430568"/>
            <a:ext cx="388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ar">
                <a:solidFill>
                  <a:schemeClr val="accent4"/>
                </a:solidFill>
                <a:latin typeface="Mada"/>
                <a:ea typeface="Mada"/>
                <a:cs typeface="Mada"/>
                <a:sym typeface="Mada"/>
              </a:rPr>
              <a:t>I. Fatigue</a:t>
            </a:r>
            <a:endParaRPr b="1">
              <a:solidFill>
                <a:schemeClr val="accent4"/>
              </a:solidFill>
              <a:latin typeface="Mada"/>
              <a:ea typeface="Mada"/>
              <a:cs typeface="Mada"/>
              <a:sym typeface="Mada"/>
            </a:endParaRPr>
          </a:p>
        </p:txBody>
      </p:sp>
      <p:sp>
        <p:nvSpPr>
          <p:cNvPr id="335" name="Google Shape;335;p46"/>
          <p:cNvSpPr txBox="1"/>
          <p:nvPr/>
        </p:nvSpPr>
        <p:spPr>
          <a:xfrm>
            <a:off x="487900" y="1857472"/>
            <a:ext cx="6618600" cy="11076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Much less useful negative symptom → may be a result of patients’ overall health, cardiopulmonary status, level of conditioning, sleeping habits, or emotional state.</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8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latin typeface="Mada"/>
                <a:ea typeface="Mada"/>
                <a:cs typeface="Mada"/>
                <a:sym typeface="Mada"/>
              </a:rPr>
              <a:t>Define intensity and duration of exercise that provokes fatigue</a:t>
            </a:r>
            <a:r>
              <a:rPr b="1" lang="ar" sz="1200">
                <a:latin typeface="Mada"/>
                <a:ea typeface="Mada"/>
                <a:cs typeface="Mada"/>
                <a:sym typeface="Mada"/>
              </a:rPr>
              <a:t> </a:t>
            </a:r>
            <a:r>
              <a:rPr lang="ar" sz="1200">
                <a:solidFill>
                  <a:srgbClr val="6AA84F"/>
                </a:solidFill>
                <a:latin typeface="Mada"/>
                <a:ea typeface="Mada"/>
                <a:cs typeface="Mada"/>
                <a:sym typeface="Mada"/>
              </a:rPr>
              <a:t>(</a:t>
            </a:r>
            <a:r>
              <a:rPr lang="ar" sz="1200">
                <a:solidFill>
                  <a:srgbClr val="6AA84F"/>
                </a:solidFill>
                <a:highlight>
                  <a:srgbClr val="FFFFFF"/>
                </a:highlight>
                <a:latin typeface="Mada"/>
                <a:ea typeface="Mada"/>
                <a:cs typeface="Mada"/>
                <a:sym typeface="Mada"/>
              </a:rPr>
              <a:t>They will tell you, after lifting 2kg weights for x times, I feel fatigued.</a:t>
            </a:r>
            <a:r>
              <a:rPr lang="ar" sz="1200">
                <a:solidFill>
                  <a:srgbClr val="6AA84F"/>
                </a:solidFill>
                <a:latin typeface="Mada"/>
                <a:ea typeface="Mada"/>
                <a:cs typeface="Mada"/>
                <a:sym typeface="Mada"/>
              </a:rPr>
              <a:t>)</a:t>
            </a:r>
            <a:r>
              <a:rPr b="1" lang="ar" sz="1200">
                <a:latin typeface="Mada"/>
                <a:ea typeface="Mada"/>
                <a:cs typeface="Mada"/>
                <a:sym typeface="Mada"/>
              </a:rPr>
              <a:t> </a:t>
            </a:r>
            <a:r>
              <a:rPr lang="ar" sz="1200">
                <a:solidFill>
                  <a:schemeClr val="dk1"/>
                </a:solidFill>
                <a:latin typeface="Mada"/>
                <a:ea typeface="Mada"/>
                <a:cs typeface="Mada"/>
                <a:sym typeface="Mada"/>
              </a:rPr>
              <a:t>→</a:t>
            </a:r>
            <a:r>
              <a:rPr lang="ar" sz="1200">
                <a:solidFill>
                  <a:schemeClr val="dk1"/>
                </a:solidFill>
                <a:latin typeface="Mada"/>
                <a:ea typeface="Mada"/>
                <a:cs typeface="Mada"/>
                <a:sym typeface="Mada"/>
              </a:rPr>
              <a:t> metabolic and mitochondrial myopathies. </a:t>
            </a:r>
            <a:endParaRPr sz="1200">
              <a:solidFill>
                <a:schemeClr val="dk1"/>
              </a:solidFill>
              <a:latin typeface="Mada"/>
              <a:ea typeface="Mada"/>
              <a:cs typeface="Mada"/>
              <a:sym typeface="Mada"/>
            </a:endParaRPr>
          </a:p>
        </p:txBody>
      </p:sp>
      <p:sp>
        <p:nvSpPr>
          <p:cNvPr id="336" name="Google Shape;336;p46"/>
          <p:cNvSpPr/>
          <p:nvPr/>
        </p:nvSpPr>
        <p:spPr>
          <a:xfrm>
            <a:off x="378400" y="3400875"/>
            <a:ext cx="6810300" cy="1235100"/>
          </a:xfrm>
          <a:prstGeom prst="snip2DiagRect">
            <a:avLst>
              <a:gd fmla="val 0" name="adj1"/>
              <a:gd fmla="val 16667" name="adj2"/>
            </a:avLst>
          </a:prstGeom>
          <a:noFill/>
          <a:ln cap="flat" cmpd="sng" w="28575">
            <a:solidFill>
              <a:srgbClr val="5439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46"/>
          <p:cNvSpPr/>
          <p:nvPr/>
        </p:nvSpPr>
        <p:spPr>
          <a:xfrm>
            <a:off x="371362" y="3392925"/>
            <a:ext cx="4425900" cy="334200"/>
          </a:xfrm>
          <a:prstGeom prst="round1Rect">
            <a:avLst>
              <a:gd fmla="val 16667" name="adj"/>
            </a:avLst>
          </a:prstGeom>
          <a:solidFill>
            <a:srgbClr val="543948"/>
          </a:solidFill>
          <a:ln cap="flat" cmpd="sng" w="9525">
            <a:solidFill>
              <a:srgbClr val="5439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46"/>
          <p:cNvSpPr txBox="1"/>
          <p:nvPr/>
        </p:nvSpPr>
        <p:spPr>
          <a:xfrm>
            <a:off x="487925" y="3783675"/>
            <a:ext cx="6618600" cy="676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Problem with energy utilization.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Intolerance for short exercise → carbohydrate disorder</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Intolerance for long exercise → lipid disorder </a:t>
            </a:r>
            <a:endParaRPr sz="1200">
              <a:solidFill>
                <a:srgbClr val="CC0000"/>
              </a:solidFill>
              <a:latin typeface="Mada"/>
              <a:ea typeface="Mada"/>
              <a:cs typeface="Mada"/>
              <a:sym typeface="Mada"/>
            </a:endParaRPr>
          </a:p>
        </p:txBody>
      </p:sp>
      <p:grpSp>
        <p:nvGrpSpPr>
          <p:cNvPr id="339" name="Google Shape;339;p46"/>
          <p:cNvGrpSpPr/>
          <p:nvPr/>
        </p:nvGrpSpPr>
        <p:grpSpPr>
          <a:xfrm>
            <a:off x="417892" y="1499304"/>
            <a:ext cx="262691" cy="262739"/>
            <a:chOff x="5642550" y="4399275"/>
            <a:chExt cx="481825" cy="481825"/>
          </a:xfrm>
        </p:grpSpPr>
        <p:sp>
          <p:nvSpPr>
            <p:cNvPr id="340" name="Google Shape;340;p46"/>
            <p:cNvSpPr/>
            <p:nvPr/>
          </p:nvSpPr>
          <p:spPr>
            <a:xfrm>
              <a:off x="5642550" y="4399275"/>
              <a:ext cx="481825" cy="481825"/>
            </a:xfrm>
            <a:custGeom>
              <a:rect b="b" l="l" r="r" t="t"/>
              <a:pathLst>
                <a:path extrusionOk="0" h="19273" w="19273">
                  <a:moveTo>
                    <a:pt x="15283" y="7945"/>
                  </a:moveTo>
                  <a:cubicBezTo>
                    <a:pt x="15593" y="7945"/>
                    <a:pt x="15846" y="8195"/>
                    <a:pt x="15846" y="8508"/>
                  </a:cubicBezTo>
                  <a:lnTo>
                    <a:pt x="15846" y="10766"/>
                  </a:lnTo>
                  <a:cubicBezTo>
                    <a:pt x="15846" y="11079"/>
                    <a:pt x="15593" y="11332"/>
                    <a:pt x="15283" y="11332"/>
                  </a:cubicBezTo>
                  <a:lnTo>
                    <a:pt x="3991" y="11332"/>
                  </a:lnTo>
                  <a:cubicBezTo>
                    <a:pt x="3678" y="11332"/>
                    <a:pt x="3425" y="11079"/>
                    <a:pt x="3425" y="10766"/>
                  </a:cubicBezTo>
                  <a:lnTo>
                    <a:pt x="3425" y="8508"/>
                  </a:lnTo>
                  <a:cubicBezTo>
                    <a:pt x="3425" y="8195"/>
                    <a:pt x="3678" y="7945"/>
                    <a:pt x="3991" y="7945"/>
                  </a:cubicBezTo>
                  <a:close/>
                  <a:moveTo>
                    <a:pt x="9637" y="1"/>
                  </a:moveTo>
                  <a:cubicBezTo>
                    <a:pt x="4331" y="1"/>
                    <a:pt x="1" y="4331"/>
                    <a:pt x="1" y="9637"/>
                  </a:cubicBezTo>
                  <a:cubicBezTo>
                    <a:pt x="1" y="14946"/>
                    <a:pt x="4328" y="19273"/>
                    <a:pt x="9637" y="19273"/>
                  </a:cubicBezTo>
                  <a:cubicBezTo>
                    <a:pt x="14943" y="19273"/>
                    <a:pt x="19273" y="14946"/>
                    <a:pt x="19273" y="9637"/>
                  </a:cubicBezTo>
                  <a:cubicBezTo>
                    <a:pt x="19273" y="4331"/>
                    <a:pt x="14943" y="1"/>
                    <a:pt x="963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41" name="Google Shape;341;p46"/>
            <p:cNvSpPr/>
            <p:nvPr/>
          </p:nvSpPr>
          <p:spPr>
            <a:xfrm>
              <a:off x="5756375" y="4626100"/>
              <a:ext cx="254100" cy="28275"/>
            </a:xfrm>
            <a:custGeom>
              <a:rect b="b" l="l" r="r" t="t"/>
              <a:pathLst>
                <a:path extrusionOk="0" h="1131" w="10164">
                  <a:moveTo>
                    <a:pt x="1" y="1"/>
                  </a:moveTo>
                  <a:lnTo>
                    <a:pt x="1" y="1130"/>
                  </a:lnTo>
                  <a:lnTo>
                    <a:pt x="10164" y="1130"/>
                  </a:lnTo>
                  <a:lnTo>
                    <a:pt x="101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342" name="Google Shape;342;p46"/>
          <p:cNvSpPr txBox="1"/>
          <p:nvPr/>
        </p:nvSpPr>
        <p:spPr>
          <a:xfrm>
            <a:off x="642010" y="3364150"/>
            <a:ext cx="388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ar">
                <a:solidFill>
                  <a:schemeClr val="accent4"/>
                </a:solidFill>
                <a:latin typeface="Mada"/>
                <a:ea typeface="Mada"/>
                <a:cs typeface="Mada"/>
                <a:sym typeface="Mada"/>
              </a:rPr>
              <a:t>II. Exercise intolerance</a:t>
            </a:r>
            <a:endParaRPr b="1">
              <a:solidFill>
                <a:schemeClr val="accent4"/>
              </a:solidFill>
              <a:latin typeface="Mada"/>
              <a:ea typeface="Mada"/>
              <a:cs typeface="Mada"/>
              <a:sym typeface="Mada"/>
            </a:endParaRPr>
          </a:p>
        </p:txBody>
      </p:sp>
      <p:grpSp>
        <p:nvGrpSpPr>
          <p:cNvPr id="343" name="Google Shape;343;p46"/>
          <p:cNvGrpSpPr/>
          <p:nvPr/>
        </p:nvGrpSpPr>
        <p:grpSpPr>
          <a:xfrm>
            <a:off x="417892" y="3432885"/>
            <a:ext cx="262691" cy="262739"/>
            <a:chOff x="5642550" y="4399275"/>
            <a:chExt cx="481825" cy="481825"/>
          </a:xfrm>
        </p:grpSpPr>
        <p:sp>
          <p:nvSpPr>
            <p:cNvPr id="344" name="Google Shape;344;p46"/>
            <p:cNvSpPr/>
            <p:nvPr/>
          </p:nvSpPr>
          <p:spPr>
            <a:xfrm>
              <a:off x="5642550" y="4399275"/>
              <a:ext cx="481825" cy="481825"/>
            </a:xfrm>
            <a:custGeom>
              <a:rect b="b" l="l" r="r" t="t"/>
              <a:pathLst>
                <a:path extrusionOk="0" h="19273" w="19273">
                  <a:moveTo>
                    <a:pt x="15283" y="7945"/>
                  </a:moveTo>
                  <a:cubicBezTo>
                    <a:pt x="15593" y="7945"/>
                    <a:pt x="15846" y="8195"/>
                    <a:pt x="15846" y="8508"/>
                  </a:cubicBezTo>
                  <a:lnTo>
                    <a:pt x="15846" y="10766"/>
                  </a:lnTo>
                  <a:cubicBezTo>
                    <a:pt x="15846" y="11079"/>
                    <a:pt x="15593" y="11332"/>
                    <a:pt x="15283" y="11332"/>
                  </a:cubicBezTo>
                  <a:lnTo>
                    <a:pt x="3991" y="11332"/>
                  </a:lnTo>
                  <a:cubicBezTo>
                    <a:pt x="3678" y="11332"/>
                    <a:pt x="3425" y="11079"/>
                    <a:pt x="3425" y="10766"/>
                  </a:cubicBezTo>
                  <a:lnTo>
                    <a:pt x="3425" y="8508"/>
                  </a:lnTo>
                  <a:cubicBezTo>
                    <a:pt x="3425" y="8195"/>
                    <a:pt x="3678" y="7945"/>
                    <a:pt x="3991" y="7945"/>
                  </a:cubicBezTo>
                  <a:close/>
                  <a:moveTo>
                    <a:pt x="9637" y="1"/>
                  </a:moveTo>
                  <a:cubicBezTo>
                    <a:pt x="4331" y="1"/>
                    <a:pt x="1" y="4331"/>
                    <a:pt x="1" y="9637"/>
                  </a:cubicBezTo>
                  <a:cubicBezTo>
                    <a:pt x="1" y="14946"/>
                    <a:pt x="4328" y="19273"/>
                    <a:pt x="9637" y="19273"/>
                  </a:cubicBezTo>
                  <a:cubicBezTo>
                    <a:pt x="14943" y="19273"/>
                    <a:pt x="19273" y="14946"/>
                    <a:pt x="19273" y="9637"/>
                  </a:cubicBezTo>
                  <a:cubicBezTo>
                    <a:pt x="19273" y="4331"/>
                    <a:pt x="14943" y="1"/>
                    <a:pt x="963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45" name="Google Shape;345;p46"/>
            <p:cNvSpPr/>
            <p:nvPr/>
          </p:nvSpPr>
          <p:spPr>
            <a:xfrm>
              <a:off x="5756375" y="4626100"/>
              <a:ext cx="254100" cy="28275"/>
            </a:xfrm>
            <a:custGeom>
              <a:rect b="b" l="l" r="r" t="t"/>
              <a:pathLst>
                <a:path extrusionOk="0" h="1131" w="10164">
                  <a:moveTo>
                    <a:pt x="1" y="1"/>
                  </a:moveTo>
                  <a:lnTo>
                    <a:pt x="1" y="1130"/>
                  </a:lnTo>
                  <a:lnTo>
                    <a:pt x="10164" y="1130"/>
                  </a:lnTo>
                  <a:lnTo>
                    <a:pt x="101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346" name="Google Shape;346;p46"/>
          <p:cNvSpPr txBox="1"/>
          <p:nvPr/>
        </p:nvSpPr>
        <p:spPr>
          <a:xfrm>
            <a:off x="0" y="97036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t> </a:t>
            </a:r>
            <a:endParaRPr sz="1000"/>
          </a:p>
        </p:txBody>
      </p:sp>
      <p:sp>
        <p:nvSpPr>
          <p:cNvPr id="347" name="Google Shape;347;p46"/>
          <p:cNvSpPr txBox="1"/>
          <p:nvPr/>
        </p:nvSpPr>
        <p:spPr>
          <a:xfrm>
            <a:off x="0" y="9733575"/>
            <a:ext cx="7643100" cy="95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ar" sz="1000">
                <a:solidFill>
                  <a:srgbClr val="6AA84F"/>
                </a:solidFill>
                <a:latin typeface="Mada"/>
                <a:ea typeface="Mada"/>
                <a:cs typeface="Mada"/>
                <a:sym typeface="Mada"/>
              </a:rPr>
              <a:t>1- the most important symptom, distal muscle can be involved but for the sake of teaching you just need to know that if someone has a proximal muscle weakness you should think of muscle disease, not nerve, spinal cord or brain disease.</a:t>
            </a:r>
            <a:endParaRPr sz="1000">
              <a:solidFill>
                <a:srgbClr val="6AA84F"/>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ar" sz="1000">
                <a:solidFill>
                  <a:srgbClr val="6AA84F"/>
                </a:solidFill>
                <a:latin typeface="Mada"/>
                <a:ea typeface="Mada"/>
                <a:cs typeface="Mada"/>
                <a:sym typeface="Mada"/>
              </a:rPr>
              <a:t>2- T</a:t>
            </a:r>
            <a:r>
              <a:rPr lang="ar" sz="1000">
                <a:solidFill>
                  <a:srgbClr val="6AA84F"/>
                </a:solidFill>
                <a:latin typeface="Mada"/>
                <a:ea typeface="Mada"/>
                <a:cs typeface="Mada"/>
                <a:sym typeface="Mada"/>
              </a:rPr>
              <a:t>raditionally</a:t>
            </a:r>
            <a:r>
              <a:rPr lang="ar" sz="1000">
                <a:solidFill>
                  <a:srgbClr val="6AA84F"/>
                </a:solidFill>
                <a:latin typeface="Mada"/>
                <a:ea typeface="Mada"/>
                <a:cs typeface="Mada"/>
                <a:sym typeface="Mada"/>
              </a:rPr>
              <a:t> you think of  cardiac causes e.g. heart failure, but muscle weakness </a:t>
            </a:r>
            <a:r>
              <a:rPr lang="ar" sz="1000">
                <a:solidFill>
                  <a:srgbClr val="6AA84F"/>
                </a:solidFill>
                <a:latin typeface="Mada"/>
                <a:ea typeface="Mada"/>
                <a:cs typeface="Mada"/>
                <a:sym typeface="Mada"/>
              </a:rPr>
              <a:t>especially</a:t>
            </a:r>
            <a:r>
              <a:rPr lang="ar" sz="1000">
                <a:solidFill>
                  <a:srgbClr val="6AA84F"/>
                </a:solidFill>
                <a:latin typeface="Mada"/>
                <a:ea typeface="Mada"/>
                <a:cs typeface="Mada"/>
                <a:sym typeface="Mada"/>
              </a:rPr>
              <a:t> diaphragm can cause it (when you lay flat the diaphragm cannot go down by the gravity so it will push on the lung causing almost a constrictive type of lung movement.</a:t>
            </a:r>
            <a:endParaRPr sz="1000">
              <a:solidFill>
                <a:srgbClr val="6AA84F"/>
              </a:solidFill>
              <a:latin typeface="Mada"/>
              <a:ea typeface="Mada"/>
              <a:cs typeface="Mada"/>
              <a:sym typeface="Mada"/>
            </a:endParaRPr>
          </a:p>
        </p:txBody>
      </p:sp>
      <p:cxnSp>
        <p:nvCxnSpPr>
          <p:cNvPr id="348" name="Google Shape;348;p46"/>
          <p:cNvCxnSpPr/>
          <p:nvPr/>
        </p:nvCxnSpPr>
        <p:spPr>
          <a:xfrm rot="10800000">
            <a:off x="8900" y="9773450"/>
            <a:ext cx="7612800" cy="0"/>
          </a:xfrm>
          <a:prstGeom prst="straightConnector1">
            <a:avLst/>
          </a:prstGeom>
          <a:noFill/>
          <a:ln cap="flat" cmpd="sng" w="28575">
            <a:solidFill>
              <a:srgbClr val="C6ACBA"/>
            </a:solidFill>
            <a:prstDash val="dot"/>
            <a:round/>
            <a:headEnd len="med" w="med" type="none"/>
            <a:tailEnd len="med" w="med" type="none"/>
          </a:ln>
        </p:spPr>
      </p:cxnSp>
      <p:sp>
        <p:nvSpPr>
          <p:cNvPr id="349" name="Google Shape;349;p46"/>
          <p:cNvSpPr/>
          <p:nvPr/>
        </p:nvSpPr>
        <p:spPr>
          <a:xfrm>
            <a:off x="585400" y="5431175"/>
            <a:ext cx="299700" cy="289800"/>
          </a:xfrm>
          <a:prstGeom prst="star5">
            <a:avLst>
              <a:gd fmla="val 19098" name="adj"/>
              <a:gd fmla="val 105146" name="hf"/>
              <a:gd fmla="val 110557" name="vf"/>
            </a:avLst>
          </a:prstGeom>
          <a:solidFill>
            <a:srgbClr val="CC0000"/>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46"/>
          <p:cNvSpPr txBox="1"/>
          <p:nvPr/>
        </p:nvSpPr>
        <p:spPr>
          <a:xfrm>
            <a:off x="250500" y="922781"/>
            <a:ext cx="7031100" cy="5871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a:buChar char="◄"/>
            </a:pPr>
            <a:r>
              <a:rPr b="1" lang="ar" sz="2200">
                <a:highlight>
                  <a:srgbClr val="EAD1DC"/>
                </a:highlight>
                <a:latin typeface="Mada"/>
                <a:ea typeface="Mada"/>
                <a:cs typeface="Mada"/>
                <a:sym typeface="Mada"/>
              </a:rPr>
              <a:t>Symptoms of Myopathies </a:t>
            </a:r>
            <a:endParaRPr sz="1200">
              <a:solidFill>
                <a:srgbClr val="000000"/>
              </a:solidFill>
              <a:latin typeface="Mada"/>
              <a:ea typeface="Mada"/>
              <a:cs typeface="Mada"/>
              <a:sym typeface="Mada"/>
            </a:endParaRPr>
          </a:p>
        </p:txBody>
      </p:sp>
      <p:pic>
        <p:nvPicPr>
          <p:cNvPr id="351" name="Google Shape;351;p46">
            <a:hlinkClick r:id="rId3"/>
          </p:cNvPr>
          <p:cNvPicPr preferRelativeResize="0"/>
          <p:nvPr/>
        </p:nvPicPr>
        <p:blipFill>
          <a:blip r:embed="rId4">
            <a:alphaModFix/>
          </a:blip>
          <a:stretch>
            <a:fillRect/>
          </a:stretch>
        </p:blipFill>
        <p:spPr>
          <a:xfrm>
            <a:off x="6158080" y="5071777"/>
            <a:ext cx="452159" cy="359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7"/>
          <p:cNvSpPr/>
          <p:nvPr/>
        </p:nvSpPr>
        <p:spPr>
          <a:xfrm>
            <a:off x="400150" y="4185575"/>
            <a:ext cx="6810300" cy="1528200"/>
          </a:xfrm>
          <a:prstGeom prst="snip2DiagRect">
            <a:avLst>
              <a:gd fmla="val 0" name="adj1"/>
              <a:gd fmla="val 16667" name="adj2"/>
            </a:avLst>
          </a:prstGeom>
          <a:noFill/>
          <a:ln cap="flat" cmpd="sng" w="28575">
            <a:solidFill>
              <a:srgbClr val="5439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47"/>
          <p:cNvSpPr/>
          <p:nvPr/>
        </p:nvSpPr>
        <p:spPr>
          <a:xfrm>
            <a:off x="396100" y="1397200"/>
            <a:ext cx="6810300" cy="2704500"/>
          </a:xfrm>
          <a:prstGeom prst="snip2DiagRect">
            <a:avLst>
              <a:gd fmla="val 0" name="adj1"/>
              <a:gd fmla="val 16667" name="adj2"/>
            </a:avLst>
          </a:prstGeom>
          <a:noFill/>
          <a:ln cap="flat" cmpd="sng" w="28575">
            <a:solidFill>
              <a:srgbClr val="5439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47"/>
          <p:cNvSpPr txBox="1"/>
          <p:nvPr>
            <p:ph idx="12" type="sldNum"/>
          </p:nvPr>
        </p:nvSpPr>
        <p:spPr>
          <a:xfrm>
            <a:off x="7106400" y="2"/>
            <a:ext cx="453600" cy="562200"/>
          </a:xfrm>
          <a:prstGeom prst="rect">
            <a:avLst/>
          </a:prstGeom>
          <a:solidFill>
            <a:srgbClr val="986782"/>
          </a:solidFill>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359" name="Google Shape;359;p47"/>
          <p:cNvSpPr txBox="1"/>
          <p:nvPr/>
        </p:nvSpPr>
        <p:spPr>
          <a:xfrm>
            <a:off x="123735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solidFill>
                  <a:schemeClr val="dk1"/>
                </a:solidFill>
                <a:latin typeface="Mada"/>
                <a:ea typeface="Mada"/>
                <a:cs typeface="Mada"/>
                <a:sym typeface="Mada"/>
              </a:rPr>
              <a:t>Approach - 6 Questions</a:t>
            </a:r>
            <a:endParaRPr b="1" sz="2600">
              <a:solidFill>
                <a:schemeClr val="dk1"/>
              </a:solidFill>
              <a:latin typeface="Mada"/>
              <a:ea typeface="Mada"/>
              <a:cs typeface="Mada"/>
              <a:sym typeface="Mada"/>
            </a:endParaRPr>
          </a:p>
          <a:p>
            <a:pPr indent="0" lvl="0" marL="0" rtl="0" algn="ctr">
              <a:spcBef>
                <a:spcPts val="0"/>
              </a:spcBef>
              <a:spcAft>
                <a:spcPts val="0"/>
              </a:spcAft>
              <a:buNone/>
            </a:pPr>
            <a:r>
              <a:t/>
            </a:r>
            <a:endParaRPr b="1" sz="2200">
              <a:latin typeface="Mada"/>
              <a:ea typeface="Mada"/>
              <a:cs typeface="Mada"/>
              <a:sym typeface="Mada"/>
            </a:endParaRPr>
          </a:p>
        </p:txBody>
      </p:sp>
      <p:sp>
        <p:nvSpPr>
          <p:cNvPr id="360" name="Google Shape;360;p47"/>
          <p:cNvSpPr/>
          <p:nvPr/>
        </p:nvSpPr>
        <p:spPr>
          <a:xfrm>
            <a:off x="403675" y="8449703"/>
            <a:ext cx="6810300" cy="2068800"/>
          </a:xfrm>
          <a:prstGeom prst="snip2DiagRect">
            <a:avLst>
              <a:gd fmla="val 0" name="adj1"/>
              <a:gd fmla="val 16667" name="adj2"/>
            </a:avLst>
          </a:prstGeom>
          <a:noFill/>
          <a:ln cap="flat" cmpd="sng" w="28575">
            <a:solidFill>
              <a:srgbClr val="5439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47"/>
          <p:cNvSpPr/>
          <p:nvPr/>
        </p:nvSpPr>
        <p:spPr>
          <a:xfrm>
            <a:off x="396631" y="8441738"/>
            <a:ext cx="4425900" cy="334200"/>
          </a:xfrm>
          <a:prstGeom prst="round1Rect">
            <a:avLst>
              <a:gd fmla="val 16667" name="adj"/>
            </a:avLst>
          </a:prstGeom>
          <a:solidFill>
            <a:srgbClr val="543948"/>
          </a:solidFill>
          <a:ln cap="flat" cmpd="sng" w="9525">
            <a:solidFill>
              <a:srgbClr val="5439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47"/>
          <p:cNvSpPr txBox="1"/>
          <p:nvPr/>
        </p:nvSpPr>
        <p:spPr>
          <a:xfrm>
            <a:off x="513195" y="8832488"/>
            <a:ext cx="4425900" cy="1477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Medium"/>
              <a:buChar char="●"/>
            </a:pPr>
            <a:r>
              <a:rPr lang="ar" sz="1200">
                <a:solidFill>
                  <a:schemeClr val="dk1"/>
                </a:solidFill>
                <a:latin typeface="Mada"/>
                <a:ea typeface="Mada"/>
                <a:cs typeface="Mada"/>
                <a:sym typeface="Mada"/>
              </a:rPr>
              <a:t>Excess release of</a:t>
            </a:r>
            <a:r>
              <a:rPr lang="ar" sz="1200">
                <a:solidFill>
                  <a:schemeClr val="dk1"/>
                </a:solidFill>
                <a:latin typeface="Mada Medium"/>
                <a:ea typeface="Mada Medium"/>
                <a:cs typeface="Mada Medium"/>
                <a:sym typeface="Mada Medium"/>
              </a:rPr>
              <a:t> </a:t>
            </a:r>
            <a:r>
              <a:rPr b="1" lang="ar" sz="1200">
                <a:solidFill>
                  <a:schemeClr val="dk1"/>
                </a:solidFill>
                <a:latin typeface="Mada"/>
                <a:ea typeface="Mada"/>
                <a:cs typeface="Mada"/>
                <a:sym typeface="Mada"/>
              </a:rPr>
              <a:t>myoglobin </a:t>
            </a:r>
            <a:r>
              <a:rPr lang="ar" sz="1200">
                <a:solidFill>
                  <a:schemeClr val="dk1"/>
                </a:solidFill>
                <a:latin typeface="Mada"/>
                <a:ea typeface="Mada"/>
                <a:cs typeface="Mada"/>
                <a:sym typeface="Mada"/>
              </a:rPr>
              <a:t>during periods of excessive muscle breakdown (</a:t>
            </a:r>
            <a:r>
              <a:rPr lang="ar" sz="1200">
                <a:solidFill>
                  <a:srgbClr val="6AA84F"/>
                </a:solidFill>
                <a:latin typeface="Mada"/>
                <a:ea typeface="Mada"/>
                <a:cs typeface="Mada"/>
                <a:sym typeface="Mada"/>
              </a:rPr>
              <a:t>muscle necrosis</a:t>
            </a:r>
            <a:r>
              <a:rPr lang="ar" sz="1200">
                <a:solidFill>
                  <a:schemeClr val="dk1"/>
                </a:solidFill>
                <a:latin typeface="Mada"/>
                <a:ea typeface="Mada"/>
                <a:cs typeface="Mada"/>
                <a:sym typeface="Mada"/>
              </a:rPr>
              <a:t>) causing</a:t>
            </a:r>
            <a:r>
              <a:rPr lang="ar" sz="1200">
                <a:solidFill>
                  <a:schemeClr val="dk1"/>
                </a:solidFill>
                <a:latin typeface="Mada Medium"/>
                <a:ea typeface="Mada Medium"/>
                <a:cs typeface="Mada Medium"/>
                <a:sym typeface="Mada Medium"/>
              </a:rPr>
              <a:t> </a:t>
            </a:r>
            <a:r>
              <a:rPr b="1" lang="ar" sz="1200">
                <a:solidFill>
                  <a:srgbClr val="741B47"/>
                </a:solidFill>
                <a:latin typeface="Mada"/>
                <a:ea typeface="Mada"/>
                <a:cs typeface="Mada"/>
                <a:sym typeface="Mada"/>
              </a:rPr>
              <a:t>dark urine</a:t>
            </a:r>
            <a:endParaRPr b="1" sz="1200">
              <a:solidFill>
                <a:srgbClr val="741B47"/>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Severe episodes:</a:t>
            </a:r>
            <a:r>
              <a:rPr lang="ar" sz="1200">
                <a:solidFill>
                  <a:schemeClr val="dk1"/>
                </a:solidFill>
                <a:latin typeface="Mada Medium"/>
                <a:ea typeface="Mada Medium"/>
                <a:cs typeface="Mada Medium"/>
                <a:sym typeface="Mada Medium"/>
              </a:rPr>
              <a:t> </a:t>
            </a:r>
            <a:r>
              <a:rPr lang="ar" sz="1200">
                <a:solidFill>
                  <a:srgbClr val="CC0000"/>
                </a:solidFill>
                <a:latin typeface="Mada"/>
                <a:ea typeface="Mada"/>
                <a:cs typeface="Mada"/>
                <a:sym typeface="Mada"/>
              </a:rPr>
              <a:t>acute tubular necrosis (ATN) → renal failure</a:t>
            </a:r>
            <a:r>
              <a:rPr lang="ar" sz="1200">
                <a:solidFill>
                  <a:schemeClr val="dk1"/>
                </a:solidFill>
                <a:latin typeface="Mada"/>
                <a:ea typeface="Mada"/>
                <a:cs typeface="Mada"/>
                <a:sym typeface="Mada"/>
              </a:rPr>
              <a:t>, </a:t>
            </a:r>
            <a:r>
              <a:rPr lang="ar" sz="1200">
                <a:solidFill>
                  <a:srgbClr val="6AA84F"/>
                </a:solidFill>
                <a:latin typeface="Mada"/>
                <a:ea typeface="Mada"/>
                <a:cs typeface="Mada"/>
                <a:sym typeface="Mada"/>
              </a:rPr>
              <a:t>what we fear the most.</a:t>
            </a:r>
            <a:endParaRPr sz="1200">
              <a:solidFill>
                <a:schemeClr val="dk1"/>
              </a:solidFill>
              <a:latin typeface="Mada Medium"/>
              <a:ea typeface="Mada Medium"/>
              <a:cs typeface="Mada Medium"/>
              <a:sym typeface="Mada Medium"/>
            </a:endParaRPr>
          </a:p>
          <a:p>
            <a:pPr indent="-304800" lvl="0" marL="457200" rtl="0" algn="l">
              <a:spcBef>
                <a:spcPts val="0"/>
              </a:spcBef>
              <a:spcAft>
                <a:spcPts val="0"/>
              </a:spcAft>
              <a:buClr>
                <a:schemeClr val="dk1"/>
              </a:buClr>
              <a:buSzPts val="1200"/>
              <a:buFont typeface="Mada Medium"/>
              <a:buChar char="●"/>
            </a:pPr>
            <a:r>
              <a:rPr b="1" lang="ar" sz="1200">
                <a:solidFill>
                  <a:schemeClr val="dk1"/>
                </a:solidFill>
                <a:latin typeface="Mada"/>
                <a:ea typeface="Mada"/>
                <a:cs typeface="Mada"/>
                <a:sym typeface="Mada"/>
              </a:rPr>
              <a:t>Isolated episodes</a:t>
            </a:r>
            <a:r>
              <a:rPr lang="ar" sz="1200">
                <a:solidFill>
                  <a:schemeClr val="dk1"/>
                </a:solidFill>
                <a:latin typeface="Mada"/>
                <a:ea typeface="Mada"/>
                <a:cs typeface="Mada"/>
                <a:sym typeface="Mada"/>
              </a:rPr>
              <a:t> following strenuous unaccustomed exercise: commonly idiopathic</a:t>
            </a:r>
            <a:endParaRPr sz="1200">
              <a:solidFill>
                <a:schemeClr val="dk1"/>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What are the common muscle disorders that causes myoglobinuria? </a:t>
            </a:r>
            <a:r>
              <a:rPr b="1" lang="ar" sz="1200">
                <a:solidFill>
                  <a:srgbClr val="CC0000"/>
                </a:solidFill>
                <a:latin typeface="Mada"/>
                <a:ea typeface="Mada"/>
                <a:cs typeface="Mada"/>
                <a:sym typeface="Mada"/>
              </a:rPr>
              <a:t>Metabolic myopathie</a:t>
            </a:r>
            <a:r>
              <a:rPr b="1" lang="ar" sz="1200">
                <a:solidFill>
                  <a:srgbClr val="CC0000"/>
                </a:solidFill>
                <a:latin typeface="Mada"/>
                <a:ea typeface="Mada"/>
                <a:cs typeface="Mada"/>
                <a:sym typeface="Mada"/>
              </a:rPr>
              <a:t>s</a:t>
            </a:r>
            <a:endParaRPr sz="1200">
              <a:solidFill>
                <a:srgbClr val="CC0000"/>
              </a:solidFill>
              <a:latin typeface="Mada"/>
              <a:ea typeface="Mada"/>
              <a:cs typeface="Mada"/>
              <a:sym typeface="Mada"/>
            </a:endParaRPr>
          </a:p>
        </p:txBody>
      </p:sp>
      <p:sp>
        <p:nvSpPr>
          <p:cNvPr id="363" name="Google Shape;363;p47"/>
          <p:cNvSpPr txBox="1"/>
          <p:nvPr/>
        </p:nvSpPr>
        <p:spPr>
          <a:xfrm>
            <a:off x="0" y="11503913"/>
            <a:ext cx="4425900" cy="396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SzPts val="1100"/>
              <a:buFont typeface="Arial"/>
              <a:buNone/>
            </a:pPr>
            <a:r>
              <a:rPr b="1" lang="ar">
                <a:solidFill>
                  <a:srgbClr val="FFFFFF"/>
                </a:solidFill>
                <a:latin typeface="Mada"/>
                <a:ea typeface="Mada"/>
                <a:cs typeface="Mada"/>
                <a:sym typeface="Mada"/>
              </a:rPr>
              <a:t>VI. </a:t>
            </a:r>
            <a:endParaRPr b="1">
              <a:solidFill>
                <a:srgbClr val="FFFFFF"/>
              </a:solidFill>
              <a:latin typeface="Mada"/>
              <a:ea typeface="Mada"/>
              <a:cs typeface="Mada"/>
              <a:sym typeface="Mada"/>
            </a:endParaRPr>
          </a:p>
        </p:txBody>
      </p:sp>
      <p:pic>
        <p:nvPicPr>
          <p:cNvPr id="364" name="Google Shape;364;p47"/>
          <p:cNvPicPr preferRelativeResize="0"/>
          <p:nvPr/>
        </p:nvPicPr>
        <p:blipFill rotWithShape="1">
          <a:blip r:embed="rId3">
            <a:alphaModFix/>
          </a:blip>
          <a:srcRect b="4708" l="2468" r="2239" t="1684"/>
          <a:stretch/>
        </p:blipFill>
        <p:spPr>
          <a:xfrm>
            <a:off x="4851379" y="8489038"/>
            <a:ext cx="2331600" cy="1619100"/>
          </a:xfrm>
          <a:prstGeom prst="snip1Rect">
            <a:avLst>
              <a:gd fmla="val 17371" name="adj"/>
            </a:avLst>
          </a:prstGeom>
          <a:noFill/>
          <a:ln>
            <a:noFill/>
          </a:ln>
        </p:spPr>
      </p:pic>
      <p:sp>
        <p:nvSpPr>
          <p:cNvPr id="365" name="Google Shape;365;p47"/>
          <p:cNvSpPr/>
          <p:nvPr/>
        </p:nvSpPr>
        <p:spPr>
          <a:xfrm>
            <a:off x="400150" y="5814900"/>
            <a:ext cx="6810300" cy="2521800"/>
          </a:xfrm>
          <a:prstGeom prst="snip2DiagRect">
            <a:avLst>
              <a:gd fmla="val 0" name="adj1"/>
              <a:gd fmla="val 16667" name="adj2"/>
            </a:avLst>
          </a:prstGeom>
          <a:noFill/>
          <a:ln cap="flat" cmpd="sng" w="28575">
            <a:solidFill>
              <a:srgbClr val="5439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47"/>
          <p:cNvSpPr/>
          <p:nvPr/>
        </p:nvSpPr>
        <p:spPr>
          <a:xfrm>
            <a:off x="393088" y="5806950"/>
            <a:ext cx="4425900" cy="334200"/>
          </a:xfrm>
          <a:prstGeom prst="round1Rect">
            <a:avLst>
              <a:gd fmla="val 16667" name="adj"/>
            </a:avLst>
          </a:prstGeom>
          <a:solidFill>
            <a:srgbClr val="543948"/>
          </a:solidFill>
          <a:ln cap="flat" cmpd="sng" w="9525">
            <a:solidFill>
              <a:srgbClr val="5439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7" name="Google Shape;367;p47"/>
          <p:cNvGrpSpPr/>
          <p:nvPr/>
        </p:nvGrpSpPr>
        <p:grpSpPr>
          <a:xfrm>
            <a:off x="392051" y="5780803"/>
            <a:ext cx="377207" cy="377207"/>
            <a:chOff x="1108027" y="5679797"/>
            <a:chExt cx="873163" cy="873163"/>
          </a:xfrm>
        </p:grpSpPr>
        <p:sp>
          <p:nvSpPr>
            <p:cNvPr id="368" name="Google Shape;368;p47"/>
            <p:cNvSpPr/>
            <p:nvPr/>
          </p:nvSpPr>
          <p:spPr>
            <a:xfrm rot="2700000">
              <a:off x="1439178" y="6012662"/>
              <a:ext cx="210793" cy="207366"/>
            </a:xfrm>
            <a:custGeom>
              <a:rect b="b" l="l" r="r" t="t"/>
              <a:pathLst>
                <a:path extrusionOk="0" h="6473" w="6580">
                  <a:moveTo>
                    <a:pt x="618" y="1"/>
                  </a:moveTo>
                  <a:cubicBezTo>
                    <a:pt x="474" y="1"/>
                    <a:pt x="329" y="56"/>
                    <a:pt x="220" y="165"/>
                  </a:cubicBezTo>
                  <a:cubicBezTo>
                    <a:pt x="3" y="385"/>
                    <a:pt x="0" y="737"/>
                    <a:pt x="214" y="957"/>
                  </a:cubicBezTo>
                  <a:lnTo>
                    <a:pt x="2093" y="2836"/>
                  </a:lnTo>
                  <a:cubicBezTo>
                    <a:pt x="2313" y="3059"/>
                    <a:pt x="2313" y="3414"/>
                    <a:pt x="2093" y="3637"/>
                  </a:cubicBezTo>
                  <a:lnTo>
                    <a:pt x="214" y="5516"/>
                  </a:lnTo>
                  <a:cubicBezTo>
                    <a:pt x="0" y="5736"/>
                    <a:pt x="3" y="6088"/>
                    <a:pt x="220" y="6308"/>
                  </a:cubicBezTo>
                  <a:cubicBezTo>
                    <a:pt x="329" y="6418"/>
                    <a:pt x="474" y="6473"/>
                    <a:pt x="618" y="6473"/>
                  </a:cubicBezTo>
                  <a:cubicBezTo>
                    <a:pt x="760" y="6473"/>
                    <a:pt x="902" y="6420"/>
                    <a:pt x="1012" y="6314"/>
                  </a:cubicBezTo>
                  <a:lnTo>
                    <a:pt x="1018" y="6308"/>
                  </a:lnTo>
                  <a:lnTo>
                    <a:pt x="2897" y="4495"/>
                  </a:lnTo>
                  <a:cubicBezTo>
                    <a:pt x="3007" y="4390"/>
                    <a:pt x="3148" y="4337"/>
                    <a:pt x="3290" y="4337"/>
                  </a:cubicBezTo>
                  <a:cubicBezTo>
                    <a:pt x="3431" y="4337"/>
                    <a:pt x="3573" y="4390"/>
                    <a:pt x="3683" y="4495"/>
                  </a:cubicBezTo>
                  <a:lnTo>
                    <a:pt x="5562" y="6308"/>
                  </a:lnTo>
                  <a:lnTo>
                    <a:pt x="5568" y="6314"/>
                  </a:lnTo>
                  <a:cubicBezTo>
                    <a:pt x="5678" y="6420"/>
                    <a:pt x="5820" y="6473"/>
                    <a:pt x="5962" y="6473"/>
                  </a:cubicBezTo>
                  <a:cubicBezTo>
                    <a:pt x="6106" y="6473"/>
                    <a:pt x="6250" y="6418"/>
                    <a:pt x="6360" y="6308"/>
                  </a:cubicBezTo>
                  <a:cubicBezTo>
                    <a:pt x="6577" y="6088"/>
                    <a:pt x="6580" y="5736"/>
                    <a:pt x="6366" y="5516"/>
                  </a:cubicBezTo>
                  <a:lnTo>
                    <a:pt x="4487" y="3637"/>
                  </a:lnTo>
                  <a:cubicBezTo>
                    <a:pt x="4267" y="3414"/>
                    <a:pt x="4267" y="3059"/>
                    <a:pt x="4487" y="2836"/>
                  </a:cubicBezTo>
                  <a:lnTo>
                    <a:pt x="6366" y="957"/>
                  </a:lnTo>
                  <a:cubicBezTo>
                    <a:pt x="6580" y="737"/>
                    <a:pt x="6577" y="385"/>
                    <a:pt x="6360" y="165"/>
                  </a:cubicBezTo>
                  <a:cubicBezTo>
                    <a:pt x="6250" y="56"/>
                    <a:pt x="6106" y="1"/>
                    <a:pt x="5962" y="1"/>
                  </a:cubicBezTo>
                  <a:cubicBezTo>
                    <a:pt x="5820" y="1"/>
                    <a:pt x="5678" y="53"/>
                    <a:pt x="5568" y="159"/>
                  </a:cubicBezTo>
                  <a:lnTo>
                    <a:pt x="5562" y="165"/>
                  </a:lnTo>
                  <a:lnTo>
                    <a:pt x="3683" y="1978"/>
                  </a:lnTo>
                  <a:cubicBezTo>
                    <a:pt x="3573" y="2083"/>
                    <a:pt x="3431" y="2136"/>
                    <a:pt x="3290" y="2136"/>
                  </a:cubicBezTo>
                  <a:cubicBezTo>
                    <a:pt x="3148" y="2136"/>
                    <a:pt x="3007" y="2083"/>
                    <a:pt x="2897" y="1978"/>
                  </a:cubicBezTo>
                  <a:lnTo>
                    <a:pt x="1018" y="165"/>
                  </a:lnTo>
                  <a:lnTo>
                    <a:pt x="1012" y="159"/>
                  </a:lnTo>
                  <a:cubicBezTo>
                    <a:pt x="902" y="53"/>
                    <a:pt x="760" y="1"/>
                    <a:pt x="61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69" name="Google Shape;369;p47"/>
            <p:cNvSpPr/>
            <p:nvPr/>
          </p:nvSpPr>
          <p:spPr>
            <a:xfrm rot="2700000">
              <a:off x="1235898" y="5807669"/>
              <a:ext cx="617420" cy="617420"/>
            </a:xfrm>
            <a:custGeom>
              <a:rect b="b" l="l" r="r" t="t"/>
              <a:pathLst>
                <a:path extrusionOk="0" h="19273" w="19273">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370" name="Google Shape;370;p47"/>
          <p:cNvSpPr txBox="1"/>
          <p:nvPr/>
        </p:nvSpPr>
        <p:spPr>
          <a:xfrm>
            <a:off x="698760" y="5767705"/>
            <a:ext cx="388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ar">
                <a:solidFill>
                  <a:schemeClr val="accent4"/>
                </a:solidFill>
                <a:latin typeface="Mada"/>
                <a:ea typeface="Mada"/>
                <a:cs typeface="Mada"/>
                <a:sym typeface="Mada"/>
              </a:rPr>
              <a:t>VII. </a:t>
            </a:r>
            <a:r>
              <a:rPr b="1" lang="ar">
                <a:solidFill>
                  <a:schemeClr val="lt1"/>
                </a:solidFill>
                <a:latin typeface="Mada"/>
                <a:ea typeface="Mada"/>
                <a:cs typeface="Mada"/>
                <a:sym typeface="Mada"/>
              </a:rPr>
              <a:t>Myotonia</a:t>
            </a:r>
            <a:endParaRPr b="1">
              <a:solidFill>
                <a:schemeClr val="accent4"/>
              </a:solidFill>
              <a:latin typeface="Mada"/>
              <a:ea typeface="Mada"/>
              <a:cs typeface="Mada"/>
              <a:sym typeface="Mada"/>
            </a:endParaRPr>
          </a:p>
        </p:txBody>
      </p:sp>
      <p:sp>
        <p:nvSpPr>
          <p:cNvPr id="371" name="Google Shape;371;p47"/>
          <p:cNvSpPr txBox="1"/>
          <p:nvPr/>
        </p:nvSpPr>
        <p:spPr>
          <a:xfrm>
            <a:off x="688497" y="8408755"/>
            <a:ext cx="388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ar">
                <a:solidFill>
                  <a:schemeClr val="accent4"/>
                </a:solidFill>
                <a:latin typeface="Mada"/>
                <a:ea typeface="Mada"/>
                <a:cs typeface="Mada"/>
                <a:sym typeface="Mada"/>
              </a:rPr>
              <a:t>VIII. </a:t>
            </a:r>
            <a:r>
              <a:rPr b="1" lang="ar">
                <a:solidFill>
                  <a:schemeClr val="lt1"/>
                </a:solidFill>
                <a:latin typeface="Mada"/>
                <a:ea typeface="Mada"/>
                <a:cs typeface="Mada"/>
                <a:sym typeface="Mada"/>
              </a:rPr>
              <a:t>Myoglobinuria</a:t>
            </a:r>
            <a:endParaRPr b="1">
              <a:solidFill>
                <a:schemeClr val="accent4"/>
              </a:solidFill>
              <a:latin typeface="Mada"/>
              <a:ea typeface="Mada"/>
              <a:cs typeface="Mada"/>
              <a:sym typeface="Mada"/>
            </a:endParaRPr>
          </a:p>
        </p:txBody>
      </p:sp>
      <p:sp>
        <p:nvSpPr>
          <p:cNvPr id="372" name="Google Shape;372;p47"/>
          <p:cNvSpPr txBox="1"/>
          <p:nvPr/>
        </p:nvSpPr>
        <p:spPr>
          <a:xfrm>
            <a:off x="487925" y="6141150"/>
            <a:ext cx="6618600" cy="1734900"/>
          </a:xfrm>
          <a:prstGeom prst="rect">
            <a:avLst/>
          </a:prstGeom>
          <a:noFill/>
          <a:ln>
            <a:noFill/>
          </a:ln>
        </p:spPr>
        <p:txBody>
          <a:bodyPr anchorCtr="0" anchor="t" bIns="91425" lIns="91425" spcFirstLastPara="1" rIns="91425" wrap="square" tIns="91425">
            <a:noAutofit/>
          </a:bodyPr>
          <a:lstStyle/>
          <a:p>
            <a:pPr indent="-306599" lvl="0" marL="496799" rtl="0" algn="l">
              <a:spcBef>
                <a:spcPts val="0"/>
              </a:spcBef>
              <a:spcAft>
                <a:spcPts val="0"/>
              </a:spcAft>
              <a:buSzPts val="1200"/>
              <a:buFont typeface="Mada"/>
              <a:buChar char="●"/>
            </a:pPr>
            <a:r>
              <a:rPr b="1" lang="ar" sz="1200">
                <a:solidFill>
                  <a:srgbClr val="CC0000"/>
                </a:solidFill>
                <a:latin typeface="Mada"/>
                <a:ea typeface="Mada"/>
                <a:cs typeface="Mada"/>
                <a:sym typeface="Mada"/>
              </a:rPr>
              <a:t>Impaired relaxation after sustained voluntary contraction</a:t>
            </a:r>
            <a:endParaRPr b="1" sz="1200">
              <a:solidFill>
                <a:srgbClr val="CC0000"/>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a:t>
            </a:r>
            <a:r>
              <a:rPr lang="ar" sz="1200">
                <a:solidFill>
                  <a:schemeClr val="dk1"/>
                </a:solidFill>
                <a:latin typeface="Mada"/>
                <a:ea typeface="Mada"/>
                <a:cs typeface="Mada"/>
                <a:sym typeface="Mada"/>
              </a:rPr>
              <a:t>aused by repetitive depolarization of the muscle fibers or membrane, </a:t>
            </a:r>
            <a:r>
              <a:rPr lang="ar" sz="1200">
                <a:solidFill>
                  <a:srgbClr val="6AA84F"/>
                </a:solidFill>
                <a:latin typeface="Mada"/>
                <a:ea typeface="Mada"/>
                <a:cs typeface="Mada"/>
                <a:sym typeface="Mada"/>
              </a:rPr>
              <a:t>due to a genetic dysfunction of the channels that move sodium, </a:t>
            </a:r>
            <a:r>
              <a:rPr lang="ar" sz="1200">
                <a:solidFill>
                  <a:srgbClr val="6AA84F"/>
                </a:solidFill>
                <a:latin typeface="Mada"/>
                <a:ea typeface="Mada"/>
                <a:cs typeface="Mada"/>
                <a:sym typeface="Mada"/>
              </a:rPr>
              <a:t>potassium</a:t>
            </a:r>
            <a:r>
              <a:rPr lang="ar" sz="1200">
                <a:solidFill>
                  <a:srgbClr val="6AA84F"/>
                </a:solidFill>
                <a:latin typeface="Mada"/>
                <a:ea typeface="Mada"/>
                <a:cs typeface="Mada"/>
                <a:sym typeface="Mada"/>
              </a:rPr>
              <a:t> and sometimes chloride in and out of the cell.</a:t>
            </a:r>
            <a:endParaRPr sz="1200">
              <a:solidFill>
                <a:srgbClr val="6AA84F"/>
              </a:solidFill>
              <a:latin typeface="Mada"/>
              <a:ea typeface="Mada"/>
              <a:cs typeface="Mada"/>
              <a:sym typeface="Mada"/>
            </a:endParaRPr>
          </a:p>
          <a:p>
            <a:pPr indent="-306599" lvl="0" marL="496799" rtl="0" algn="l">
              <a:spcBef>
                <a:spcPts val="0"/>
              </a:spcBef>
              <a:spcAft>
                <a:spcPts val="0"/>
              </a:spcAft>
              <a:buSzPts val="1200"/>
              <a:buFont typeface="Mada"/>
              <a:buChar char="●"/>
            </a:pPr>
            <a:r>
              <a:rPr lang="ar" sz="1200">
                <a:latin typeface="Mada"/>
                <a:ea typeface="Mada"/>
                <a:cs typeface="Mada"/>
                <a:sym typeface="Mada"/>
              </a:rPr>
              <a:t>Eyelids </a:t>
            </a:r>
            <a:r>
              <a:rPr lang="ar" sz="1200">
                <a:solidFill>
                  <a:srgbClr val="6AA84F"/>
                </a:solidFill>
                <a:latin typeface="Mada"/>
                <a:ea typeface="Mada"/>
                <a:cs typeface="Mada"/>
                <a:sym typeface="Mada"/>
              </a:rPr>
              <a:t>(When they try to open their eyes it will take a long time)</a:t>
            </a:r>
            <a:endParaRPr sz="1200">
              <a:solidFill>
                <a:srgbClr val="6AA84F"/>
              </a:solidFill>
              <a:latin typeface="Mada"/>
              <a:ea typeface="Mada"/>
              <a:cs typeface="Mada"/>
              <a:sym typeface="Mada"/>
            </a:endParaRPr>
          </a:p>
          <a:p>
            <a:pPr indent="-306599" lvl="0" marL="496799" rtl="0" algn="l">
              <a:spcBef>
                <a:spcPts val="0"/>
              </a:spcBef>
              <a:spcAft>
                <a:spcPts val="0"/>
              </a:spcAft>
              <a:buSzPts val="1200"/>
              <a:buFont typeface="Mada"/>
              <a:buChar char="●"/>
            </a:pPr>
            <a:r>
              <a:rPr lang="ar" sz="1200">
                <a:latin typeface="Mada"/>
                <a:ea typeface="Mada"/>
                <a:cs typeface="Mada"/>
                <a:sym typeface="Mada"/>
              </a:rPr>
              <a:t>H</a:t>
            </a:r>
            <a:r>
              <a:rPr lang="ar" sz="1200">
                <a:latin typeface="Mada"/>
                <a:ea typeface="Mada"/>
                <a:cs typeface="Mada"/>
                <a:sym typeface="Mada"/>
              </a:rPr>
              <a:t>and grip</a:t>
            </a:r>
            <a:r>
              <a:rPr lang="ar" sz="1200">
                <a:solidFill>
                  <a:srgbClr val="A64D79"/>
                </a:solidFill>
                <a:latin typeface="Mada"/>
                <a:ea typeface="Mada"/>
                <a:cs typeface="Mada"/>
                <a:sym typeface="Mada"/>
              </a:rPr>
              <a:t> </a:t>
            </a:r>
            <a:r>
              <a:rPr lang="ar" sz="1200">
                <a:solidFill>
                  <a:srgbClr val="6AA84F"/>
                </a:solidFill>
                <a:latin typeface="Mada"/>
                <a:ea typeface="Mada"/>
                <a:cs typeface="Mada"/>
                <a:sym typeface="Mada"/>
              </a:rPr>
              <a:t>(Opening the hand after making a fist will take much time)</a:t>
            </a:r>
            <a:endParaRPr sz="1200">
              <a:solidFill>
                <a:srgbClr val="A64D79"/>
              </a:solidFill>
              <a:latin typeface="Mada"/>
              <a:ea typeface="Mada"/>
              <a:cs typeface="Mada"/>
              <a:sym typeface="Mada"/>
            </a:endParaRPr>
          </a:p>
          <a:p>
            <a:pPr indent="-306599" lvl="0" marL="496799" rtl="0" algn="l">
              <a:spcBef>
                <a:spcPts val="0"/>
              </a:spcBef>
              <a:spcAft>
                <a:spcPts val="0"/>
              </a:spcAft>
              <a:buSzPts val="1200"/>
              <a:buFont typeface="Mada"/>
              <a:buChar char="●"/>
            </a:pPr>
            <a:r>
              <a:rPr lang="ar" sz="1200">
                <a:latin typeface="Mada"/>
                <a:ea typeface="Mada"/>
                <a:cs typeface="Mada"/>
                <a:sym typeface="Mada"/>
              </a:rPr>
              <a:t>Myotonia can be tested clinically: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Tapping the muscle (percussion myotonia)</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Voluntary contractions of muscle groups (action myotonia)</a:t>
            </a:r>
            <a:endParaRPr sz="1200">
              <a:latin typeface="Mada"/>
              <a:ea typeface="Mada"/>
              <a:cs typeface="Mada"/>
              <a:sym typeface="Mada"/>
            </a:endParaRPr>
          </a:p>
          <a:p>
            <a:pPr indent="-306599" lvl="0" marL="496799" rtl="0" algn="l">
              <a:spcBef>
                <a:spcPts val="0"/>
              </a:spcBef>
              <a:spcAft>
                <a:spcPts val="0"/>
              </a:spcAft>
              <a:buSzPts val="1200"/>
              <a:buFont typeface="Mada"/>
              <a:buChar char="●"/>
            </a:pPr>
            <a:r>
              <a:rPr lang="ar" sz="1200">
                <a:latin typeface="Mada"/>
                <a:ea typeface="Mada"/>
                <a:cs typeface="Mada"/>
                <a:sym typeface="Mada"/>
              </a:rPr>
              <a:t>Worsens with cold.</a:t>
            </a:r>
            <a:endParaRPr sz="1200">
              <a:latin typeface="Mada"/>
              <a:ea typeface="Mada"/>
              <a:cs typeface="Mada"/>
              <a:sym typeface="Mada"/>
            </a:endParaRPr>
          </a:p>
          <a:p>
            <a:pPr indent="-306599" lvl="0" marL="496799" rtl="0" algn="l">
              <a:spcBef>
                <a:spcPts val="0"/>
              </a:spcBef>
              <a:spcAft>
                <a:spcPts val="0"/>
              </a:spcAft>
              <a:buSzPts val="1200"/>
              <a:buFont typeface="Mada"/>
              <a:buChar char="●"/>
            </a:pPr>
            <a:r>
              <a:rPr lang="ar" sz="1200">
                <a:latin typeface="Mada"/>
                <a:ea typeface="Mada"/>
                <a:cs typeface="Mada"/>
                <a:sym typeface="Mada"/>
              </a:rPr>
              <a:t>Improves with repeated exercise.</a:t>
            </a:r>
            <a:endParaRPr sz="1200">
              <a:latin typeface="Mada"/>
              <a:ea typeface="Mada"/>
              <a:cs typeface="Mada"/>
              <a:sym typeface="Mada"/>
            </a:endParaRPr>
          </a:p>
        </p:txBody>
      </p:sp>
      <p:grpSp>
        <p:nvGrpSpPr>
          <p:cNvPr id="373" name="Google Shape;373;p47"/>
          <p:cNvGrpSpPr/>
          <p:nvPr/>
        </p:nvGrpSpPr>
        <p:grpSpPr>
          <a:xfrm>
            <a:off x="392051" y="8420253"/>
            <a:ext cx="377207" cy="377207"/>
            <a:chOff x="1108027" y="5679797"/>
            <a:chExt cx="873163" cy="873163"/>
          </a:xfrm>
        </p:grpSpPr>
        <p:sp>
          <p:nvSpPr>
            <p:cNvPr id="374" name="Google Shape;374;p47"/>
            <p:cNvSpPr/>
            <p:nvPr/>
          </p:nvSpPr>
          <p:spPr>
            <a:xfrm rot="2700000">
              <a:off x="1439178" y="6012662"/>
              <a:ext cx="210793" cy="207366"/>
            </a:xfrm>
            <a:custGeom>
              <a:rect b="b" l="l" r="r" t="t"/>
              <a:pathLst>
                <a:path extrusionOk="0" h="6473" w="6580">
                  <a:moveTo>
                    <a:pt x="618" y="1"/>
                  </a:moveTo>
                  <a:cubicBezTo>
                    <a:pt x="474" y="1"/>
                    <a:pt x="329" y="56"/>
                    <a:pt x="220" y="165"/>
                  </a:cubicBezTo>
                  <a:cubicBezTo>
                    <a:pt x="3" y="385"/>
                    <a:pt x="0" y="737"/>
                    <a:pt x="214" y="957"/>
                  </a:cubicBezTo>
                  <a:lnTo>
                    <a:pt x="2093" y="2836"/>
                  </a:lnTo>
                  <a:cubicBezTo>
                    <a:pt x="2313" y="3059"/>
                    <a:pt x="2313" y="3414"/>
                    <a:pt x="2093" y="3637"/>
                  </a:cubicBezTo>
                  <a:lnTo>
                    <a:pt x="214" y="5516"/>
                  </a:lnTo>
                  <a:cubicBezTo>
                    <a:pt x="0" y="5736"/>
                    <a:pt x="3" y="6088"/>
                    <a:pt x="220" y="6308"/>
                  </a:cubicBezTo>
                  <a:cubicBezTo>
                    <a:pt x="329" y="6418"/>
                    <a:pt x="474" y="6473"/>
                    <a:pt x="618" y="6473"/>
                  </a:cubicBezTo>
                  <a:cubicBezTo>
                    <a:pt x="760" y="6473"/>
                    <a:pt x="902" y="6420"/>
                    <a:pt x="1012" y="6314"/>
                  </a:cubicBezTo>
                  <a:lnTo>
                    <a:pt x="1018" y="6308"/>
                  </a:lnTo>
                  <a:lnTo>
                    <a:pt x="2897" y="4495"/>
                  </a:lnTo>
                  <a:cubicBezTo>
                    <a:pt x="3007" y="4390"/>
                    <a:pt x="3148" y="4337"/>
                    <a:pt x="3290" y="4337"/>
                  </a:cubicBezTo>
                  <a:cubicBezTo>
                    <a:pt x="3431" y="4337"/>
                    <a:pt x="3573" y="4390"/>
                    <a:pt x="3683" y="4495"/>
                  </a:cubicBezTo>
                  <a:lnTo>
                    <a:pt x="5562" y="6308"/>
                  </a:lnTo>
                  <a:lnTo>
                    <a:pt x="5568" y="6314"/>
                  </a:lnTo>
                  <a:cubicBezTo>
                    <a:pt x="5678" y="6420"/>
                    <a:pt x="5820" y="6473"/>
                    <a:pt x="5962" y="6473"/>
                  </a:cubicBezTo>
                  <a:cubicBezTo>
                    <a:pt x="6106" y="6473"/>
                    <a:pt x="6250" y="6418"/>
                    <a:pt x="6360" y="6308"/>
                  </a:cubicBezTo>
                  <a:cubicBezTo>
                    <a:pt x="6577" y="6088"/>
                    <a:pt x="6580" y="5736"/>
                    <a:pt x="6366" y="5516"/>
                  </a:cubicBezTo>
                  <a:lnTo>
                    <a:pt x="4487" y="3637"/>
                  </a:lnTo>
                  <a:cubicBezTo>
                    <a:pt x="4267" y="3414"/>
                    <a:pt x="4267" y="3059"/>
                    <a:pt x="4487" y="2836"/>
                  </a:cubicBezTo>
                  <a:lnTo>
                    <a:pt x="6366" y="957"/>
                  </a:lnTo>
                  <a:cubicBezTo>
                    <a:pt x="6580" y="737"/>
                    <a:pt x="6577" y="385"/>
                    <a:pt x="6360" y="165"/>
                  </a:cubicBezTo>
                  <a:cubicBezTo>
                    <a:pt x="6250" y="56"/>
                    <a:pt x="6106" y="1"/>
                    <a:pt x="5962" y="1"/>
                  </a:cubicBezTo>
                  <a:cubicBezTo>
                    <a:pt x="5820" y="1"/>
                    <a:pt x="5678" y="53"/>
                    <a:pt x="5568" y="159"/>
                  </a:cubicBezTo>
                  <a:lnTo>
                    <a:pt x="5562" y="165"/>
                  </a:lnTo>
                  <a:lnTo>
                    <a:pt x="3683" y="1978"/>
                  </a:lnTo>
                  <a:cubicBezTo>
                    <a:pt x="3573" y="2083"/>
                    <a:pt x="3431" y="2136"/>
                    <a:pt x="3290" y="2136"/>
                  </a:cubicBezTo>
                  <a:cubicBezTo>
                    <a:pt x="3148" y="2136"/>
                    <a:pt x="3007" y="2083"/>
                    <a:pt x="2897" y="1978"/>
                  </a:cubicBezTo>
                  <a:lnTo>
                    <a:pt x="1018" y="165"/>
                  </a:lnTo>
                  <a:lnTo>
                    <a:pt x="1012" y="159"/>
                  </a:lnTo>
                  <a:cubicBezTo>
                    <a:pt x="902" y="53"/>
                    <a:pt x="760" y="1"/>
                    <a:pt x="61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75" name="Google Shape;375;p47"/>
            <p:cNvSpPr/>
            <p:nvPr/>
          </p:nvSpPr>
          <p:spPr>
            <a:xfrm rot="2700000">
              <a:off x="1235898" y="5807669"/>
              <a:ext cx="617420" cy="617420"/>
            </a:xfrm>
            <a:custGeom>
              <a:rect b="b" l="l" r="r" t="t"/>
              <a:pathLst>
                <a:path extrusionOk="0" h="19273" w="19273">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376" name="Google Shape;376;p47"/>
          <p:cNvSpPr txBox="1"/>
          <p:nvPr/>
        </p:nvSpPr>
        <p:spPr>
          <a:xfrm>
            <a:off x="487900" y="1705750"/>
            <a:ext cx="6718500" cy="1892400"/>
          </a:xfrm>
          <a:prstGeom prst="rect">
            <a:avLst/>
          </a:prstGeom>
          <a:noFill/>
          <a:ln>
            <a:noFill/>
          </a:ln>
        </p:spPr>
        <p:txBody>
          <a:bodyPr anchorCtr="0" anchor="t" bIns="91425" lIns="91425" spcFirstLastPara="1" rIns="91425" wrap="square" tIns="91425">
            <a:noAutofit/>
          </a:bodyPr>
          <a:lstStyle/>
          <a:p>
            <a:pPr indent="-198600" lvl="0" marL="280799" rtl="0" algn="l">
              <a:spcBef>
                <a:spcPts val="0"/>
              </a:spcBef>
              <a:spcAft>
                <a:spcPts val="0"/>
              </a:spcAft>
              <a:buSzPts val="1200"/>
              <a:buFont typeface="Mada"/>
              <a:buChar char="●"/>
            </a:pPr>
            <a:r>
              <a:rPr lang="ar" sz="1200">
                <a:solidFill>
                  <a:schemeClr val="dk1"/>
                </a:solidFill>
                <a:latin typeface="Mada"/>
                <a:ea typeface="Mada"/>
                <a:cs typeface="Mada"/>
                <a:sym typeface="Mada"/>
              </a:rPr>
              <a:t>Specific type of muscle pain.</a:t>
            </a:r>
            <a:endParaRPr sz="1200">
              <a:solidFill>
                <a:schemeClr val="dk1"/>
              </a:solidFill>
              <a:latin typeface="Mada"/>
              <a:ea typeface="Mada"/>
              <a:cs typeface="Mada"/>
              <a:sym typeface="Mada"/>
            </a:endParaRPr>
          </a:p>
          <a:p>
            <a:pPr indent="-198600" lvl="0" marL="280799" rtl="0" algn="l">
              <a:spcBef>
                <a:spcPts val="0"/>
              </a:spcBef>
              <a:spcAft>
                <a:spcPts val="0"/>
              </a:spcAft>
              <a:buSzPts val="1200"/>
              <a:buFont typeface="Mada"/>
              <a:buChar char="●"/>
            </a:pPr>
            <a:r>
              <a:rPr lang="ar" sz="1200">
                <a:solidFill>
                  <a:schemeClr val="dk1"/>
                </a:solidFill>
                <a:latin typeface="Mada"/>
                <a:ea typeface="Mada"/>
                <a:cs typeface="Mada"/>
                <a:sym typeface="Mada"/>
              </a:rPr>
              <a:t>Usually localized to a particular muscle region, </a:t>
            </a:r>
            <a:r>
              <a:rPr b="1" lang="ar" sz="1200">
                <a:solidFill>
                  <a:schemeClr val="dk1"/>
                </a:solidFill>
                <a:latin typeface="Mada"/>
                <a:ea typeface="Mada"/>
                <a:cs typeface="Mada"/>
                <a:sym typeface="Mada"/>
              </a:rPr>
              <a:t>typically the calves.</a:t>
            </a:r>
            <a:endParaRPr b="1" sz="1200">
              <a:solidFill>
                <a:schemeClr val="dk1"/>
              </a:solidFill>
              <a:latin typeface="Mada"/>
              <a:ea typeface="Mada"/>
              <a:cs typeface="Mada"/>
              <a:sym typeface="Mada"/>
            </a:endParaRPr>
          </a:p>
          <a:p>
            <a:pPr indent="-198600" lvl="0" marL="280799" rtl="0" algn="l">
              <a:spcBef>
                <a:spcPts val="0"/>
              </a:spcBef>
              <a:spcAft>
                <a:spcPts val="0"/>
              </a:spcAft>
              <a:buSzPts val="1200"/>
              <a:buFont typeface="Mada"/>
              <a:buChar char="●"/>
            </a:pPr>
            <a:r>
              <a:rPr lang="ar" sz="1200">
                <a:solidFill>
                  <a:schemeClr val="dk1"/>
                </a:solidFill>
                <a:latin typeface="Mada"/>
                <a:ea typeface="Mada"/>
                <a:cs typeface="Mada"/>
                <a:sym typeface="Mada"/>
              </a:rPr>
              <a:t>EMG: </a:t>
            </a:r>
            <a:r>
              <a:rPr b="1" lang="ar" sz="1200">
                <a:solidFill>
                  <a:schemeClr val="dk1"/>
                </a:solidFill>
                <a:latin typeface="Mada"/>
                <a:ea typeface="Mada"/>
                <a:cs typeface="Mada"/>
                <a:sym typeface="Mada"/>
              </a:rPr>
              <a:t>Rapidly firing</a:t>
            </a:r>
            <a:r>
              <a:rPr lang="ar" sz="1200">
                <a:solidFill>
                  <a:schemeClr val="dk1"/>
                </a:solidFill>
                <a:latin typeface="Mada"/>
                <a:ea typeface="Mada"/>
                <a:cs typeface="Mada"/>
                <a:sym typeface="Mada"/>
              </a:rPr>
              <a:t> motor unit discharge</a:t>
            </a:r>
            <a:endParaRPr sz="1200">
              <a:solidFill>
                <a:schemeClr val="dk1"/>
              </a:solidFill>
              <a:latin typeface="Mada"/>
              <a:ea typeface="Mada"/>
              <a:cs typeface="Mada"/>
              <a:sym typeface="Mada"/>
            </a:endParaRPr>
          </a:p>
          <a:p>
            <a:pPr indent="-198600" lvl="0" marL="280799" rtl="0" algn="l">
              <a:spcBef>
                <a:spcPts val="0"/>
              </a:spcBef>
              <a:spcAft>
                <a:spcPts val="0"/>
              </a:spcAft>
              <a:buSzPts val="1200"/>
              <a:buFont typeface="Mada"/>
              <a:buChar char="●"/>
            </a:pPr>
            <a:r>
              <a:rPr lang="ar" sz="1200">
                <a:latin typeface="Mada"/>
                <a:ea typeface="Mada"/>
                <a:cs typeface="Mada"/>
                <a:sym typeface="Mada"/>
              </a:rPr>
              <a:t>Involuntary contractions of muscle</a:t>
            </a:r>
            <a:r>
              <a:rPr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(seconds-minutes). </a:t>
            </a:r>
            <a:endParaRPr sz="1200">
              <a:solidFill>
                <a:schemeClr val="dk1"/>
              </a:solidFill>
              <a:latin typeface="Mada"/>
              <a:ea typeface="Mada"/>
              <a:cs typeface="Mada"/>
              <a:sym typeface="Mada"/>
            </a:endParaRPr>
          </a:p>
          <a:p>
            <a:pPr indent="-198600" lvl="0" marL="280799" rtl="0" algn="l">
              <a:spcBef>
                <a:spcPts val="0"/>
              </a:spcBef>
              <a:spcAft>
                <a:spcPts val="0"/>
              </a:spcAft>
              <a:buSzPts val="1200"/>
              <a:buFont typeface="Mada"/>
              <a:buChar char="●"/>
            </a:pPr>
            <a:r>
              <a:rPr lang="ar" sz="1200">
                <a:solidFill>
                  <a:schemeClr val="dk1"/>
                </a:solidFill>
                <a:latin typeface="Mada"/>
                <a:ea typeface="Mada"/>
                <a:cs typeface="Mada"/>
                <a:sym typeface="Mada"/>
              </a:rPr>
              <a:t>I</a:t>
            </a:r>
            <a:r>
              <a:rPr lang="ar" sz="1200">
                <a:solidFill>
                  <a:srgbClr val="6AA84F"/>
                </a:solidFill>
                <a:latin typeface="Mada"/>
                <a:ea typeface="Mada"/>
                <a:cs typeface="Mada"/>
                <a:sym typeface="Mada"/>
              </a:rPr>
              <a:t>t’s a common sensation especially if you don’t have a good exercise function at baseline.</a:t>
            </a:r>
            <a:endParaRPr sz="1200">
              <a:solidFill>
                <a:schemeClr val="dk1"/>
              </a:solidFill>
              <a:latin typeface="Mada"/>
              <a:ea typeface="Mada"/>
              <a:cs typeface="Mada"/>
              <a:sym typeface="Mada"/>
            </a:endParaRPr>
          </a:p>
          <a:p>
            <a:pPr indent="-198600" lvl="0" marL="280799" rtl="0" algn="l">
              <a:spcBef>
                <a:spcPts val="0"/>
              </a:spcBef>
              <a:spcAft>
                <a:spcPts val="0"/>
              </a:spcAft>
              <a:buSzPts val="1200"/>
              <a:buFont typeface="Mada"/>
              <a:buChar char="●"/>
            </a:pPr>
            <a:r>
              <a:rPr lang="ar" sz="1200">
                <a:solidFill>
                  <a:schemeClr val="dk1"/>
                </a:solidFill>
                <a:latin typeface="Mada"/>
                <a:ea typeface="Mada"/>
                <a:cs typeface="Mada"/>
                <a:sym typeface="Mada"/>
              </a:rPr>
              <a:t>Most are benign, not related to an underlying disease process,</a:t>
            </a:r>
            <a:r>
              <a:rPr lang="ar" sz="1200">
                <a:solidFill>
                  <a:srgbClr val="6AA84F"/>
                </a:solidFill>
                <a:latin typeface="Mada"/>
                <a:ea typeface="Mada"/>
                <a:cs typeface="Mada"/>
                <a:sym typeface="Mada"/>
              </a:rPr>
              <a:t> but they can be a symptoms of muscle disease when they are </a:t>
            </a:r>
            <a:r>
              <a:rPr b="1" lang="ar" sz="1200">
                <a:solidFill>
                  <a:srgbClr val="6AA84F"/>
                </a:solidFill>
                <a:latin typeface="Mada"/>
                <a:ea typeface="Mada"/>
                <a:cs typeface="Mada"/>
                <a:sym typeface="Mada"/>
              </a:rPr>
              <a:t>persistent, frequent, and happen in </a:t>
            </a:r>
            <a:r>
              <a:rPr b="1" lang="ar" sz="1200">
                <a:solidFill>
                  <a:srgbClr val="6AA84F"/>
                </a:solidFill>
                <a:latin typeface="Mada"/>
                <a:ea typeface="Mada"/>
                <a:cs typeface="Mada"/>
                <a:sym typeface="Mada"/>
              </a:rPr>
              <a:t>exercise.</a:t>
            </a:r>
            <a:endParaRPr b="1" sz="1200">
              <a:solidFill>
                <a:srgbClr val="6AA84F"/>
              </a:solidFill>
              <a:latin typeface="Mada"/>
              <a:ea typeface="Mada"/>
              <a:cs typeface="Mada"/>
              <a:sym typeface="Mada"/>
            </a:endParaRPr>
          </a:p>
          <a:p>
            <a:pPr indent="-198600" lvl="0" marL="280799" rtl="0" algn="l">
              <a:spcBef>
                <a:spcPts val="0"/>
              </a:spcBef>
              <a:spcAft>
                <a:spcPts val="0"/>
              </a:spcAft>
              <a:buSzPts val="1200"/>
              <a:buFont typeface="Mada"/>
              <a:buChar char="●"/>
            </a:pPr>
            <a:r>
              <a:rPr lang="ar" sz="1200">
                <a:latin typeface="Mada"/>
                <a:ea typeface="Mada"/>
                <a:cs typeface="Mada"/>
                <a:sym typeface="Mada"/>
              </a:rPr>
              <a:t>Can occur in MND, chronic neuropathies, etc</a:t>
            </a:r>
            <a:endParaRPr sz="1200">
              <a:latin typeface="Mada"/>
              <a:ea typeface="Mada"/>
              <a:cs typeface="Mada"/>
              <a:sym typeface="Mada"/>
            </a:endParaRPr>
          </a:p>
          <a:p>
            <a:pPr indent="-198600" lvl="0" marL="280799" rtl="0" algn="l">
              <a:spcBef>
                <a:spcPts val="0"/>
              </a:spcBef>
              <a:spcAft>
                <a:spcPts val="0"/>
              </a:spcAft>
              <a:buSzPts val="1200"/>
              <a:buFont typeface="Mada"/>
              <a:buChar char="●"/>
            </a:pPr>
            <a:r>
              <a:rPr lang="ar" sz="1200">
                <a:latin typeface="Mada"/>
                <a:ea typeface="Mada"/>
                <a:cs typeface="Mada"/>
                <a:sym typeface="Mada"/>
              </a:rPr>
              <a:t>Risk factors: old age, dehydration, prolonged sitting, diuretics </a:t>
            </a:r>
            <a:r>
              <a:rPr lang="ar" sz="1200">
                <a:latin typeface="Mada"/>
                <a:ea typeface="Mada"/>
                <a:cs typeface="Mada"/>
                <a:sym typeface="Mada"/>
              </a:rPr>
              <a:t>(they alter electrolytes)</a:t>
            </a:r>
            <a:r>
              <a:rPr lang="ar" sz="1200">
                <a:latin typeface="Mada"/>
                <a:ea typeface="Mada"/>
                <a:cs typeface="Mada"/>
                <a:sym typeface="Mada"/>
              </a:rPr>
              <a:t>, low Mg, hypoT4, DM.</a:t>
            </a:r>
            <a:endParaRPr sz="1200">
              <a:latin typeface="Mada"/>
              <a:ea typeface="Mada"/>
              <a:cs typeface="Mada"/>
              <a:sym typeface="Mada"/>
            </a:endParaRPr>
          </a:p>
          <a:p>
            <a:pPr indent="-198600" lvl="0" marL="280799" rtl="0" algn="l">
              <a:spcBef>
                <a:spcPts val="0"/>
              </a:spcBef>
              <a:spcAft>
                <a:spcPts val="0"/>
              </a:spcAft>
              <a:buSzPts val="1200"/>
              <a:buFont typeface="Mada"/>
              <a:buChar char="●"/>
            </a:pPr>
            <a:r>
              <a:rPr lang="ar" sz="1200">
                <a:latin typeface="Mada"/>
                <a:ea typeface="Mada"/>
                <a:cs typeface="Mada"/>
                <a:sym typeface="Mada"/>
              </a:rPr>
              <a:t>Other causes: Dehydration, Hyponatremia, Azotemia </a:t>
            </a:r>
            <a:r>
              <a:rPr lang="ar" sz="1200">
                <a:solidFill>
                  <a:srgbClr val="6AA84F"/>
                </a:solidFill>
                <a:latin typeface="Mada"/>
                <a:ea typeface="Mada"/>
                <a:cs typeface="Mada"/>
                <a:sym typeface="Mada"/>
              </a:rPr>
              <a:t>(renal impairment)</a:t>
            </a:r>
            <a:r>
              <a:rPr lang="ar" sz="1200">
                <a:latin typeface="Mada"/>
                <a:ea typeface="Mada"/>
                <a:cs typeface="Mada"/>
                <a:sym typeface="Mada"/>
              </a:rPr>
              <a:t>, Myxedema </a:t>
            </a:r>
            <a:r>
              <a:rPr lang="ar" sz="1200">
                <a:solidFill>
                  <a:srgbClr val="6AA84F"/>
                </a:solidFill>
                <a:latin typeface="Mada"/>
                <a:ea typeface="Mada"/>
                <a:cs typeface="Mada"/>
                <a:sym typeface="Mada"/>
              </a:rPr>
              <a:t>(</a:t>
            </a:r>
            <a:r>
              <a:rPr lang="ar" sz="1200">
                <a:solidFill>
                  <a:srgbClr val="6AA84F"/>
                </a:solidFill>
                <a:latin typeface="Mada"/>
                <a:ea typeface="Mada"/>
                <a:cs typeface="Mada"/>
                <a:sym typeface="Mada"/>
              </a:rPr>
              <a:t>hypothyroidism</a:t>
            </a:r>
            <a:r>
              <a:rPr lang="ar" sz="1200">
                <a:solidFill>
                  <a:srgbClr val="6AA84F"/>
                </a:solidFill>
                <a:latin typeface="Mada"/>
                <a:ea typeface="Mada"/>
                <a:cs typeface="Mada"/>
                <a:sym typeface="Mada"/>
              </a:rPr>
              <a:t>)</a:t>
            </a:r>
            <a:r>
              <a:rPr lang="ar" sz="1200">
                <a:solidFill>
                  <a:srgbClr val="6AA84F"/>
                </a:solidFill>
                <a:latin typeface="Mada"/>
                <a:ea typeface="Mada"/>
                <a:cs typeface="Mada"/>
                <a:sym typeface="Mada"/>
              </a:rPr>
              <a:t> </a:t>
            </a:r>
            <a:r>
              <a:rPr lang="ar" sz="1200">
                <a:latin typeface="Mada"/>
                <a:ea typeface="Mada"/>
                <a:cs typeface="Mada"/>
                <a:sym typeface="Mada"/>
              </a:rPr>
              <a:t>&amp; disorders of the nerve or motor neuron (ALS</a:t>
            </a:r>
            <a:r>
              <a:rPr lang="ar" sz="1200">
                <a:solidFill>
                  <a:srgbClr val="B7B7B7"/>
                </a:solidFill>
                <a:latin typeface="Mada"/>
                <a:ea typeface="Mada"/>
                <a:cs typeface="Mada"/>
                <a:sym typeface="Mada"/>
              </a:rPr>
              <a:t>”</a:t>
            </a:r>
            <a:r>
              <a:rPr lang="ar" sz="1100">
                <a:solidFill>
                  <a:srgbClr val="B7B7B7"/>
                </a:solidFill>
                <a:latin typeface="Mada"/>
                <a:ea typeface="Mada"/>
                <a:cs typeface="Mada"/>
                <a:sym typeface="Mada"/>
              </a:rPr>
              <a:t>Amyotrophic lateral sclerosis”</a:t>
            </a:r>
            <a:r>
              <a:rPr lang="ar" sz="1200">
                <a:solidFill>
                  <a:srgbClr val="A64D79"/>
                </a:solidFill>
                <a:latin typeface="Mada"/>
                <a:ea typeface="Mada"/>
                <a:cs typeface="Mada"/>
                <a:sym typeface="Mada"/>
              </a:rPr>
              <a:t>). </a:t>
            </a:r>
            <a:endParaRPr sz="1200">
              <a:solidFill>
                <a:srgbClr val="A64D79"/>
              </a:solidFill>
              <a:latin typeface="Mada"/>
              <a:ea typeface="Mada"/>
              <a:cs typeface="Mada"/>
              <a:sym typeface="Mada"/>
            </a:endParaRPr>
          </a:p>
        </p:txBody>
      </p:sp>
      <p:sp>
        <p:nvSpPr>
          <p:cNvPr id="377" name="Google Shape;377;p47"/>
          <p:cNvSpPr txBox="1"/>
          <p:nvPr/>
        </p:nvSpPr>
        <p:spPr>
          <a:xfrm>
            <a:off x="487925" y="4566300"/>
            <a:ext cx="6718500" cy="1054500"/>
          </a:xfrm>
          <a:prstGeom prst="rect">
            <a:avLst/>
          </a:prstGeom>
          <a:noFill/>
          <a:ln>
            <a:noFill/>
          </a:ln>
        </p:spPr>
        <p:txBody>
          <a:bodyPr anchorCtr="0" anchor="t" bIns="91425" lIns="91425" spcFirstLastPara="1" rIns="91425" wrap="square" tIns="91425">
            <a:noAutofit/>
          </a:bodyPr>
          <a:lstStyle/>
          <a:p>
            <a:pPr indent="-198600" lvl="0" marL="244800" rtl="0" algn="l">
              <a:spcBef>
                <a:spcPts val="0"/>
              </a:spcBef>
              <a:spcAft>
                <a:spcPts val="0"/>
              </a:spcAft>
              <a:buSzPts val="1200"/>
              <a:buFont typeface="Mada"/>
              <a:buChar char="●"/>
            </a:pPr>
            <a:r>
              <a:rPr lang="ar" sz="1200">
                <a:latin typeface="Mada"/>
                <a:ea typeface="Mada"/>
                <a:cs typeface="Mada"/>
                <a:sym typeface="Mada"/>
              </a:rPr>
              <a:t>Uncommon but can superficially resemble a cramp.</a:t>
            </a:r>
            <a:endParaRPr sz="1200">
              <a:latin typeface="Mada"/>
              <a:ea typeface="Mada"/>
              <a:cs typeface="Mada"/>
              <a:sym typeface="Mada"/>
            </a:endParaRPr>
          </a:p>
          <a:p>
            <a:pPr indent="-198600" lvl="0" marL="244800" rtl="0" algn="l">
              <a:spcBef>
                <a:spcPts val="0"/>
              </a:spcBef>
              <a:spcAft>
                <a:spcPts val="0"/>
              </a:spcAft>
              <a:buSzPts val="1200"/>
              <a:buFont typeface="Mada"/>
              <a:buChar char="●"/>
            </a:pPr>
            <a:r>
              <a:rPr b="1" lang="ar" sz="1200">
                <a:latin typeface="Mada"/>
                <a:ea typeface="Mada"/>
                <a:cs typeface="Mada"/>
                <a:sym typeface="Mada"/>
              </a:rPr>
              <a:t>Typically provoked by exercise</a:t>
            </a:r>
            <a:r>
              <a:rPr lang="ar" sz="1200">
                <a:latin typeface="Mada"/>
                <a:ea typeface="Mada"/>
                <a:cs typeface="Mada"/>
                <a:sym typeface="Mada"/>
              </a:rPr>
              <a:t> in patients with</a:t>
            </a:r>
            <a:r>
              <a:rPr b="1" lang="ar" sz="1200">
                <a:latin typeface="Mada"/>
                <a:ea typeface="Mada"/>
                <a:cs typeface="Mada"/>
                <a:sym typeface="Mada"/>
              </a:rPr>
              <a:t> glycolytic enzyme defects</a:t>
            </a:r>
            <a:r>
              <a:rPr lang="ar" sz="1200">
                <a:latin typeface="Mada"/>
                <a:ea typeface="Mada"/>
                <a:cs typeface="Mada"/>
                <a:sym typeface="Mada"/>
              </a:rPr>
              <a:t> (metabolic myopathy)</a:t>
            </a:r>
            <a:endParaRPr sz="1200">
              <a:latin typeface="Mada"/>
              <a:ea typeface="Mada"/>
              <a:cs typeface="Mada"/>
              <a:sym typeface="Mada"/>
            </a:endParaRPr>
          </a:p>
          <a:p>
            <a:pPr indent="-198600" lvl="0" marL="244800" rtl="0" algn="l">
              <a:spcBef>
                <a:spcPts val="0"/>
              </a:spcBef>
              <a:spcAft>
                <a:spcPts val="0"/>
              </a:spcAft>
              <a:buSzPts val="1200"/>
              <a:buFont typeface="Mada"/>
              <a:buChar char="●"/>
            </a:pPr>
            <a:r>
              <a:rPr b="1" lang="ar" sz="1200">
                <a:latin typeface="Mada"/>
                <a:ea typeface="Mada"/>
                <a:cs typeface="Mada"/>
                <a:sym typeface="Mada"/>
              </a:rPr>
              <a:t>Last longer than cramps </a:t>
            </a:r>
            <a:r>
              <a:rPr lang="ar" sz="1200">
                <a:solidFill>
                  <a:srgbClr val="6AA84F"/>
                </a:solidFill>
                <a:latin typeface="Mada"/>
                <a:ea typeface="Mada"/>
                <a:cs typeface="Mada"/>
                <a:sym typeface="Mada"/>
              </a:rPr>
              <a:t>(This is one way to </a:t>
            </a:r>
            <a:r>
              <a:rPr lang="ar" sz="1200">
                <a:solidFill>
                  <a:srgbClr val="6AA84F"/>
                </a:solidFill>
                <a:latin typeface="Mada"/>
                <a:ea typeface="Mada"/>
                <a:cs typeface="Mada"/>
                <a:sym typeface="Mada"/>
              </a:rPr>
              <a:t>differentiate</a:t>
            </a:r>
            <a:r>
              <a:rPr lang="ar" sz="1200">
                <a:solidFill>
                  <a:srgbClr val="6AA84F"/>
                </a:solidFill>
                <a:latin typeface="Mada"/>
                <a:ea typeface="Mada"/>
                <a:cs typeface="Mada"/>
                <a:sym typeface="Mada"/>
              </a:rPr>
              <a:t> it from cramps)</a:t>
            </a:r>
            <a:endParaRPr sz="1200">
              <a:solidFill>
                <a:srgbClr val="6AA84F"/>
              </a:solidFill>
              <a:latin typeface="Mada"/>
              <a:ea typeface="Mada"/>
              <a:cs typeface="Mada"/>
              <a:sym typeface="Mada"/>
            </a:endParaRPr>
          </a:p>
          <a:p>
            <a:pPr indent="-198600" lvl="0" marL="244800" rtl="0" algn="l">
              <a:spcBef>
                <a:spcPts val="0"/>
              </a:spcBef>
              <a:spcAft>
                <a:spcPts val="0"/>
              </a:spcAft>
              <a:buSzPts val="1200"/>
              <a:buFont typeface="Mada"/>
              <a:buChar char="●"/>
            </a:pPr>
            <a:r>
              <a:rPr lang="ar" sz="1200">
                <a:latin typeface="Mada"/>
                <a:ea typeface="Mada"/>
                <a:cs typeface="Mada"/>
                <a:sym typeface="Mada"/>
              </a:rPr>
              <a:t>EMG: </a:t>
            </a:r>
            <a:r>
              <a:rPr b="1" lang="ar" sz="1200">
                <a:latin typeface="Mada"/>
                <a:ea typeface="Mada"/>
                <a:cs typeface="Mada"/>
                <a:sym typeface="Mada"/>
              </a:rPr>
              <a:t>silent</a:t>
            </a:r>
            <a:r>
              <a:rPr lang="ar" sz="1200">
                <a:latin typeface="Mada"/>
                <a:ea typeface="Mada"/>
                <a:cs typeface="Mada"/>
                <a:sym typeface="Mada"/>
              </a:rPr>
              <a:t> </a:t>
            </a:r>
            <a:r>
              <a:rPr lang="ar" sz="1200">
                <a:solidFill>
                  <a:srgbClr val="6AA84F"/>
                </a:solidFill>
                <a:latin typeface="Mada"/>
                <a:ea typeface="Mada"/>
                <a:cs typeface="Mada"/>
                <a:sym typeface="Mada"/>
              </a:rPr>
              <a:t>(Unlike </a:t>
            </a:r>
            <a:r>
              <a:rPr lang="ar" sz="1200">
                <a:solidFill>
                  <a:srgbClr val="6AA84F"/>
                </a:solidFill>
                <a:latin typeface="Mada"/>
                <a:ea typeface="Mada"/>
                <a:cs typeface="Mada"/>
                <a:sym typeface="Mada"/>
              </a:rPr>
              <a:t>cramps</a:t>
            </a:r>
            <a:r>
              <a:rPr lang="ar" sz="1200">
                <a:solidFill>
                  <a:srgbClr val="6AA84F"/>
                </a:solidFill>
                <a:latin typeface="Mada"/>
                <a:ea typeface="Mada"/>
                <a:cs typeface="Mada"/>
                <a:sym typeface="Mada"/>
              </a:rPr>
              <a:t>)</a:t>
            </a:r>
            <a:endParaRPr sz="1200">
              <a:solidFill>
                <a:srgbClr val="6AA84F"/>
              </a:solidFill>
              <a:latin typeface="Mada"/>
              <a:ea typeface="Mada"/>
              <a:cs typeface="Mada"/>
              <a:sym typeface="Mada"/>
            </a:endParaRPr>
          </a:p>
          <a:p>
            <a:pPr indent="-198600" lvl="0" marL="244800" rtl="0" algn="l">
              <a:spcBef>
                <a:spcPts val="0"/>
              </a:spcBef>
              <a:spcAft>
                <a:spcPts val="0"/>
              </a:spcAft>
              <a:buSzPts val="1200"/>
              <a:buFont typeface="Mada"/>
              <a:buChar char="●"/>
            </a:pPr>
            <a:r>
              <a:rPr lang="ar" sz="1200">
                <a:latin typeface="Mada"/>
                <a:ea typeface="Mada"/>
                <a:cs typeface="Mada"/>
                <a:sym typeface="Mada"/>
              </a:rPr>
              <a:t>Do not confuse with fixed contractures of tendons</a:t>
            </a:r>
            <a:endParaRPr sz="1200">
              <a:latin typeface="Mada"/>
              <a:ea typeface="Mada"/>
              <a:cs typeface="Mada"/>
              <a:sym typeface="Mada"/>
            </a:endParaRPr>
          </a:p>
        </p:txBody>
      </p:sp>
      <p:sp>
        <p:nvSpPr>
          <p:cNvPr id="378" name="Google Shape;378;p47"/>
          <p:cNvSpPr/>
          <p:nvPr/>
        </p:nvSpPr>
        <p:spPr>
          <a:xfrm>
            <a:off x="389050" y="1389250"/>
            <a:ext cx="4425900" cy="334200"/>
          </a:xfrm>
          <a:prstGeom prst="round1Rect">
            <a:avLst>
              <a:gd fmla="val 16667" name="adj"/>
            </a:avLst>
          </a:prstGeom>
          <a:solidFill>
            <a:srgbClr val="543948"/>
          </a:solidFill>
          <a:ln cap="flat" cmpd="sng" w="9525">
            <a:solidFill>
              <a:srgbClr val="5439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9" name="Google Shape;379;p47"/>
          <p:cNvGrpSpPr/>
          <p:nvPr/>
        </p:nvGrpSpPr>
        <p:grpSpPr>
          <a:xfrm>
            <a:off x="388014" y="1363103"/>
            <a:ext cx="377207" cy="377207"/>
            <a:chOff x="1108027" y="5679797"/>
            <a:chExt cx="873163" cy="873163"/>
          </a:xfrm>
        </p:grpSpPr>
        <p:sp>
          <p:nvSpPr>
            <p:cNvPr id="380" name="Google Shape;380;p47"/>
            <p:cNvSpPr/>
            <p:nvPr/>
          </p:nvSpPr>
          <p:spPr>
            <a:xfrm rot="2700000">
              <a:off x="1439178" y="6012662"/>
              <a:ext cx="210793" cy="207366"/>
            </a:xfrm>
            <a:custGeom>
              <a:rect b="b" l="l" r="r" t="t"/>
              <a:pathLst>
                <a:path extrusionOk="0" h="6473" w="6580">
                  <a:moveTo>
                    <a:pt x="618" y="1"/>
                  </a:moveTo>
                  <a:cubicBezTo>
                    <a:pt x="474" y="1"/>
                    <a:pt x="329" y="56"/>
                    <a:pt x="220" y="165"/>
                  </a:cubicBezTo>
                  <a:cubicBezTo>
                    <a:pt x="3" y="385"/>
                    <a:pt x="0" y="737"/>
                    <a:pt x="214" y="957"/>
                  </a:cubicBezTo>
                  <a:lnTo>
                    <a:pt x="2093" y="2836"/>
                  </a:lnTo>
                  <a:cubicBezTo>
                    <a:pt x="2313" y="3059"/>
                    <a:pt x="2313" y="3414"/>
                    <a:pt x="2093" y="3637"/>
                  </a:cubicBezTo>
                  <a:lnTo>
                    <a:pt x="214" y="5516"/>
                  </a:lnTo>
                  <a:cubicBezTo>
                    <a:pt x="0" y="5736"/>
                    <a:pt x="3" y="6088"/>
                    <a:pt x="220" y="6308"/>
                  </a:cubicBezTo>
                  <a:cubicBezTo>
                    <a:pt x="329" y="6418"/>
                    <a:pt x="474" y="6473"/>
                    <a:pt x="618" y="6473"/>
                  </a:cubicBezTo>
                  <a:cubicBezTo>
                    <a:pt x="760" y="6473"/>
                    <a:pt x="902" y="6420"/>
                    <a:pt x="1012" y="6314"/>
                  </a:cubicBezTo>
                  <a:lnTo>
                    <a:pt x="1018" y="6308"/>
                  </a:lnTo>
                  <a:lnTo>
                    <a:pt x="2897" y="4495"/>
                  </a:lnTo>
                  <a:cubicBezTo>
                    <a:pt x="3007" y="4390"/>
                    <a:pt x="3148" y="4337"/>
                    <a:pt x="3290" y="4337"/>
                  </a:cubicBezTo>
                  <a:cubicBezTo>
                    <a:pt x="3431" y="4337"/>
                    <a:pt x="3573" y="4390"/>
                    <a:pt x="3683" y="4495"/>
                  </a:cubicBezTo>
                  <a:lnTo>
                    <a:pt x="5562" y="6308"/>
                  </a:lnTo>
                  <a:lnTo>
                    <a:pt x="5568" y="6314"/>
                  </a:lnTo>
                  <a:cubicBezTo>
                    <a:pt x="5678" y="6420"/>
                    <a:pt x="5820" y="6473"/>
                    <a:pt x="5962" y="6473"/>
                  </a:cubicBezTo>
                  <a:cubicBezTo>
                    <a:pt x="6106" y="6473"/>
                    <a:pt x="6250" y="6418"/>
                    <a:pt x="6360" y="6308"/>
                  </a:cubicBezTo>
                  <a:cubicBezTo>
                    <a:pt x="6577" y="6088"/>
                    <a:pt x="6580" y="5736"/>
                    <a:pt x="6366" y="5516"/>
                  </a:cubicBezTo>
                  <a:lnTo>
                    <a:pt x="4487" y="3637"/>
                  </a:lnTo>
                  <a:cubicBezTo>
                    <a:pt x="4267" y="3414"/>
                    <a:pt x="4267" y="3059"/>
                    <a:pt x="4487" y="2836"/>
                  </a:cubicBezTo>
                  <a:lnTo>
                    <a:pt x="6366" y="957"/>
                  </a:lnTo>
                  <a:cubicBezTo>
                    <a:pt x="6580" y="737"/>
                    <a:pt x="6577" y="385"/>
                    <a:pt x="6360" y="165"/>
                  </a:cubicBezTo>
                  <a:cubicBezTo>
                    <a:pt x="6250" y="56"/>
                    <a:pt x="6106" y="1"/>
                    <a:pt x="5962" y="1"/>
                  </a:cubicBezTo>
                  <a:cubicBezTo>
                    <a:pt x="5820" y="1"/>
                    <a:pt x="5678" y="53"/>
                    <a:pt x="5568" y="159"/>
                  </a:cubicBezTo>
                  <a:lnTo>
                    <a:pt x="5562" y="165"/>
                  </a:lnTo>
                  <a:lnTo>
                    <a:pt x="3683" y="1978"/>
                  </a:lnTo>
                  <a:cubicBezTo>
                    <a:pt x="3573" y="2083"/>
                    <a:pt x="3431" y="2136"/>
                    <a:pt x="3290" y="2136"/>
                  </a:cubicBezTo>
                  <a:cubicBezTo>
                    <a:pt x="3148" y="2136"/>
                    <a:pt x="3007" y="2083"/>
                    <a:pt x="2897" y="1978"/>
                  </a:cubicBezTo>
                  <a:lnTo>
                    <a:pt x="1018" y="165"/>
                  </a:lnTo>
                  <a:lnTo>
                    <a:pt x="1012" y="159"/>
                  </a:lnTo>
                  <a:cubicBezTo>
                    <a:pt x="902" y="53"/>
                    <a:pt x="760" y="1"/>
                    <a:pt x="61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81" name="Google Shape;381;p47"/>
            <p:cNvSpPr/>
            <p:nvPr/>
          </p:nvSpPr>
          <p:spPr>
            <a:xfrm rot="2700000">
              <a:off x="1235898" y="5807669"/>
              <a:ext cx="617420" cy="617420"/>
            </a:xfrm>
            <a:custGeom>
              <a:rect b="b" l="l" r="r" t="t"/>
              <a:pathLst>
                <a:path extrusionOk="0" h="19273" w="19273">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382" name="Google Shape;382;p47"/>
          <p:cNvSpPr txBox="1"/>
          <p:nvPr/>
        </p:nvSpPr>
        <p:spPr>
          <a:xfrm>
            <a:off x="694722" y="1350005"/>
            <a:ext cx="388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ar">
                <a:solidFill>
                  <a:schemeClr val="accent4"/>
                </a:solidFill>
                <a:latin typeface="Mada"/>
                <a:ea typeface="Mada"/>
                <a:cs typeface="Mada"/>
                <a:sym typeface="Mada"/>
              </a:rPr>
              <a:t>V. Muscle Cramps</a:t>
            </a:r>
            <a:endParaRPr b="1">
              <a:solidFill>
                <a:schemeClr val="accent4"/>
              </a:solidFill>
              <a:latin typeface="Mada"/>
              <a:ea typeface="Mada"/>
              <a:cs typeface="Mada"/>
              <a:sym typeface="Mada"/>
            </a:endParaRPr>
          </a:p>
        </p:txBody>
      </p:sp>
      <p:sp>
        <p:nvSpPr>
          <p:cNvPr id="383" name="Google Shape;383;p47"/>
          <p:cNvSpPr/>
          <p:nvPr/>
        </p:nvSpPr>
        <p:spPr>
          <a:xfrm>
            <a:off x="393088" y="4177625"/>
            <a:ext cx="4425900" cy="334200"/>
          </a:xfrm>
          <a:prstGeom prst="round1Rect">
            <a:avLst>
              <a:gd fmla="val 16667" name="adj"/>
            </a:avLst>
          </a:prstGeom>
          <a:solidFill>
            <a:srgbClr val="543948"/>
          </a:solidFill>
          <a:ln cap="flat" cmpd="sng" w="9525">
            <a:solidFill>
              <a:srgbClr val="5439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4" name="Google Shape;384;p47"/>
          <p:cNvGrpSpPr/>
          <p:nvPr/>
        </p:nvGrpSpPr>
        <p:grpSpPr>
          <a:xfrm>
            <a:off x="392051" y="4151478"/>
            <a:ext cx="377207" cy="377207"/>
            <a:chOff x="1108027" y="5679797"/>
            <a:chExt cx="873163" cy="873163"/>
          </a:xfrm>
        </p:grpSpPr>
        <p:sp>
          <p:nvSpPr>
            <p:cNvPr id="385" name="Google Shape;385;p47"/>
            <p:cNvSpPr/>
            <p:nvPr/>
          </p:nvSpPr>
          <p:spPr>
            <a:xfrm rot="2700000">
              <a:off x="1439178" y="6012662"/>
              <a:ext cx="210793" cy="207366"/>
            </a:xfrm>
            <a:custGeom>
              <a:rect b="b" l="l" r="r" t="t"/>
              <a:pathLst>
                <a:path extrusionOk="0" h="6473" w="6580">
                  <a:moveTo>
                    <a:pt x="618" y="1"/>
                  </a:moveTo>
                  <a:cubicBezTo>
                    <a:pt x="474" y="1"/>
                    <a:pt x="329" y="56"/>
                    <a:pt x="220" y="165"/>
                  </a:cubicBezTo>
                  <a:cubicBezTo>
                    <a:pt x="3" y="385"/>
                    <a:pt x="0" y="737"/>
                    <a:pt x="214" y="957"/>
                  </a:cubicBezTo>
                  <a:lnTo>
                    <a:pt x="2093" y="2836"/>
                  </a:lnTo>
                  <a:cubicBezTo>
                    <a:pt x="2313" y="3059"/>
                    <a:pt x="2313" y="3414"/>
                    <a:pt x="2093" y="3637"/>
                  </a:cubicBezTo>
                  <a:lnTo>
                    <a:pt x="214" y="5516"/>
                  </a:lnTo>
                  <a:cubicBezTo>
                    <a:pt x="0" y="5736"/>
                    <a:pt x="3" y="6088"/>
                    <a:pt x="220" y="6308"/>
                  </a:cubicBezTo>
                  <a:cubicBezTo>
                    <a:pt x="329" y="6418"/>
                    <a:pt x="474" y="6473"/>
                    <a:pt x="618" y="6473"/>
                  </a:cubicBezTo>
                  <a:cubicBezTo>
                    <a:pt x="760" y="6473"/>
                    <a:pt x="902" y="6420"/>
                    <a:pt x="1012" y="6314"/>
                  </a:cubicBezTo>
                  <a:lnTo>
                    <a:pt x="1018" y="6308"/>
                  </a:lnTo>
                  <a:lnTo>
                    <a:pt x="2897" y="4495"/>
                  </a:lnTo>
                  <a:cubicBezTo>
                    <a:pt x="3007" y="4390"/>
                    <a:pt x="3148" y="4337"/>
                    <a:pt x="3290" y="4337"/>
                  </a:cubicBezTo>
                  <a:cubicBezTo>
                    <a:pt x="3431" y="4337"/>
                    <a:pt x="3573" y="4390"/>
                    <a:pt x="3683" y="4495"/>
                  </a:cubicBezTo>
                  <a:lnTo>
                    <a:pt x="5562" y="6308"/>
                  </a:lnTo>
                  <a:lnTo>
                    <a:pt x="5568" y="6314"/>
                  </a:lnTo>
                  <a:cubicBezTo>
                    <a:pt x="5678" y="6420"/>
                    <a:pt x="5820" y="6473"/>
                    <a:pt x="5962" y="6473"/>
                  </a:cubicBezTo>
                  <a:cubicBezTo>
                    <a:pt x="6106" y="6473"/>
                    <a:pt x="6250" y="6418"/>
                    <a:pt x="6360" y="6308"/>
                  </a:cubicBezTo>
                  <a:cubicBezTo>
                    <a:pt x="6577" y="6088"/>
                    <a:pt x="6580" y="5736"/>
                    <a:pt x="6366" y="5516"/>
                  </a:cubicBezTo>
                  <a:lnTo>
                    <a:pt x="4487" y="3637"/>
                  </a:lnTo>
                  <a:cubicBezTo>
                    <a:pt x="4267" y="3414"/>
                    <a:pt x="4267" y="3059"/>
                    <a:pt x="4487" y="2836"/>
                  </a:cubicBezTo>
                  <a:lnTo>
                    <a:pt x="6366" y="957"/>
                  </a:lnTo>
                  <a:cubicBezTo>
                    <a:pt x="6580" y="737"/>
                    <a:pt x="6577" y="385"/>
                    <a:pt x="6360" y="165"/>
                  </a:cubicBezTo>
                  <a:cubicBezTo>
                    <a:pt x="6250" y="56"/>
                    <a:pt x="6106" y="1"/>
                    <a:pt x="5962" y="1"/>
                  </a:cubicBezTo>
                  <a:cubicBezTo>
                    <a:pt x="5820" y="1"/>
                    <a:pt x="5678" y="53"/>
                    <a:pt x="5568" y="159"/>
                  </a:cubicBezTo>
                  <a:lnTo>
                    <a:pt x="5562" y="165"/>
                  </a:lnTo>
                  <a:lnTo>
                    <a:pt x="3683" y="1978"/>
                  </a:lnTo>
                  <a:cubicBezTo>
                    <a:pt x="3573" y="2083"/>
                    <a:pt x="3431" y="2136"/>
                    <a:pt x="3290" y="2136"/>
                  </a:cubicBezTo>
                  <a:cubicBezTo>
                    <a:pt x="3148" y="2136"/>
                    <a:pt x="3007" y="2083"/>
                    <a:pt x="2897" y="1978"/>
                  </a:cubicBezTo>
                  <a:lnTo>
                    <a:pt x="1018" y="165"/>
                  </a:lnTo>
                  <a:lnTo>
                    <a:pt x="1012" y="159"/>
                  </a:lnTo>
                  <a:cubicBezTo>
                    <a:pt x="902" y="53"/>
                    <a:pt x="760" y="1"/>
                    <a:pt x="61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86" name="Google Shape;386;p47"/>
            <p:cNvSpPr/>
            <p:nvPr/>
          </p:nvSpPr>
          <p:spPr>
            <a:xfrm rot="2700000">
              <a:off x="1235898" y="5807669"/>
              <a:ext cx="617420" cy="617420"/>
            </a:xfrm>
            <a:custGeom>
              <a:rect b="b" l="l" r="r" t="t"/>
              <a:pathLst>
                <a:path extrusionOk="0" h="19273" w="19273">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387" name="Google Shape;387;p47"/>
          <p:cNvSpPr txBox="1"/>
          <p:nvPr/>
        </p:nvSpPr>
        <p:spPr>
          <a:xfrm>
            <a:off x="698760" y="4138380"/>
            <a:ext cx="388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ar">
                <a:solidFill>
                  <a:schemeClr val="accent4"/>
                </a:solidFill>
                <a:latin typeface="Mada"/>
                <a:ea typeface="Mada"/>
                <a:cs typeface="Mada"/>
                <a:sym typeface="Mada"/>
              </a:rPr>
              <a:t>VI. </a:t>
            </a:r>
            <a:r>
              <a:rPr b="1" lang="ar">
                <a:solidFill>
                  <a:schemeClr val="lt1"/>
                </a:solidFill>
                <a:latin typeface="Mada"/>
                <a:ea typeface="Mada"/>
                <a:cs typeface="Mada"/>
                <a:sym typeface="Mada"/>
              </a:rPr>
              <a:t>Muscle contractures</a:t>
            </a:r>
            <a:endParaRPr b="1">
              <a:solidFill>
                <a:schemeClr val="accent4"/>
              </a:solidFill>
              <a:latin typeface="Mada"/>
              <a:ea typeface="Mada"/>
              <a:cs typeface="Mada"/>
              <a:sym typeface="Mada"/>
            </a:endParaRPr>
          </a:p>
        </p:txBody>
      </p:sp>
      <p:sp>
        <p:nvSpPr>
          <p:cNvPr id="388" name="Google Shape;388;p47"/>
          <p:cNvSpPr/>
          <p:nvPr/>
        </p:nvSpPr>
        <p:spPr>
          <a:xfrm>
            <a:off x="4851375" y="8856950"/>
            <a:ext cx="2110200" cy="412200"/>
          </a:xfrm>
          <a:prstGeom prst="rect">
            <a:avLst/>
          </a:prstGeom>
          <a:no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47"/>
          <p:cNvSpPr txBox="1"/>
          <p:nvPr/>
        </p:nvSpPr>
        <p:spPr>
          <a:xfrm>
            <a:off x="250500" y="846581"/>
            <a:ext cx="7031100" cy="5871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a:buChar char="◄"/>
            </a:pPr>
            <a:r>
              <a:rPr b="1" lang="ar" sz="2200">
                <a:highlight>
                  <a:srgbClr val="EAD1DC"/>
                </a:highlight>
                <a:latin typeface="Mada"/>
                <a:ea typeface="Mada"/>
                <a:cs typeface="Mada"/>
                <a:sym typeface="Mada"/>
              </a:rPr>
              <a:t>Symptoms of Myopathies </a:t>
            </a:r>
            <a:r>
              <a:rPr b="1" i="1" lang="ar" sz="2200">
                <a:highlight>
                  <a:srgbClr val="EAD1DC"/>
                </a:highlight>
                <a:latin typeface="Mada"/>
                <a:ea typeface="Mada"/>
                <a:cs typeface="Mada"/>
                <a:sym typeface="Mada"/>
              </a:rPr>
              <a:t>cont.</a:t>
            </a:r>
            <a:endParaRPr i="1" sz="1200">
              <a:solidFill>
                <a:srgbClr val="000000"/>
              </a:solidFill>
              <a:latin typeface="Mada"/>
              <a:ea typeface="Mada"/>
              <a:cs typeface="Mada"/>
              <a:sym typeface="Mada"/>
            </a:endParaRPr>
          </a:p>
        </p:txBody>
      </p:sp>
      <p:sp>
        <p:nvSpPr>
          <p:cNvPr id="390" name="Google Shape;390;p47"/>
          <p:cNvSpPr txBox="1"/>
          <p:nvPr/>
        </p:nvSpPr>
        <p:spPr>
          <a:xfrm>
            <a:off x="4582850" y="9970975"/>
            <a:ext cx="2331600" cy="41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800">
                <a:solidFill>
                  <a:srgbClr val="6AA84F"/>
                </a:solidFill>
                <a:latin typeface="Mada"/>
                <a:ea typeface="Mada"/>
                <a:cs typeface="Mada"/>
                <a:sym typeface="Mada"/>
              </a:rPr>
              <a:t>Also </a:t>
            </a:r>
            <a:r>
              <a:rPr lang="ar" sz="800">
                <a:solidFill>
                  <a:srgbClr val="6AA84F"/>
                </a:solidFill>
                <a:latin typeface="Mada"/>
                <a:ea typeface="Mada"/>
                <a:cs typeface="Mada"/>
                <a:sym typeface="Mada"/>
              </a:rPr>
              <a:t>mitochondrial disorder, less common.</a:t>
            </a:r>
            <a:endParaRPr sz="800"/>
          </a:p>
        </p:txBody>
      </p:sp>
      <p:pic>
        <p:nvPicPr>
          <p:cNvPr id="391" name="Google Shape;391;p47">
            <a:hlinkClick r:id="rId4"/>
          </p:cNvPr>
          <p:cNvPicPr preferRelativeResize="0"/>
          <p:nvPr/>
        </p:nvPicPr>
        <p:blipFill>
          <a:blip r:embed="rId5">
            <a:alphaModFix/>
          </a:blip>
          <a:stretch>
            <a:fillRect/>
          </a:stretch>
        </p:blipFill>
        <p:spPr>
          <a:xfrm>
            <a:off x="6322653" y="5844027"/>
            <a:ext cx="452159" cy="359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48"/>
          <p:cNvSpPr txBox="1"/>
          <p:nvPr>
            <p:ph idx="12" type="sldNum"/>
          </p:nvPr>
        </p:nvSpPr>
        <p:spPr>
          <a:xfrm>
            <a:off x="7106400" y="2"/>
            <a:ext cx="453600" cy="562200"/>
          </a:xfrm>
          <a:prstGeom prst="rect">
            <a:avLst/>
          </a:prstGeom>
          <a:solidFill>
            <a:srgbClr val="986782"/>
          </a:solidFill>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397" name="Google Shape;397;p48"/>
          <p:cNvSpPr txBox="1"/>
          <p:nvPr/>
        </p:nvSpPr>
        <p:spPr>
          <a:xfrm>
            <a:off x="123735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solidFill>
                  <a:schemeClr val="dk1"/>
                </a:solidFill>
                <a:latin typeface="Mada"/>
                <a:ea typeface="Mada"/>
                <a:cs typeface="Mada"/>
                <a:sym typeface="Mada"/>
              </a:rPr>
              <a:t>Approach - 6 Questions</a:t>
            </a:r>
            <a:endParaRPr b="1" sz="2600">
              <a:solidFill>
                <a:schemeClr val="dk1"/>
              </a:solidFill>
              <a:latin typeface="Mada"/>
              <a:ea typeface="Mada"/>
              <a:cs typeface="Mada"/>
              <a:sym typeface="Mada"/>
            </a:endParaRPr>
          </a:p>
          <a:p>
            <a:pPr indent="0" lvl="0" marL="0" rtl="0" algn="ctr">
              <a:spcBef>
                <a:spcPts val="0"/>
              </a:spcBef>
              <a:spcAft>
                <a:spcPts val="0"/>
              </a:spcAft>
              <a:buNone/>
            </a:pPr>
            <a:r>
              <a:t/>
            </a:r>
            <a:endParaRPr b="1" sz="2200">
              <a:latin typeface="Mada"/>
              <a:ea typeface="Mada"/>
              <a:cs typeface="Mada"/>
              <a:sym typeface="Mada"/>
            </a:endParaRPr>
          </a:p>
        </p:txBody>
      </p:sp>
      <p:sp>
        <p:nvSpPr>
          <p:cNvPr id="398" name="Google Shape;398;p48"/>
          <p:cNvSpPr txBox="1"/>
          <p:nvPr/>
        </p:nvSpPr>
        <p:spPr>
          <a:xfrm>
            <a:off x="250500" y="3763650"/>
            <a:ext cx="7212900" cy="5871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a:buChar char="◄"/>
            </a:pPr>
            <a:r>
              <a:rPr b="1" lang="ar" sz="2200">
                <a:highlight>
                  <a:srgbClr val="EAD1DC"/>
                </a:highlight>
                <a:latin typeface="Mada"/>
                <a:ea typeface="Mada"/>
                <a:cs typeface="Mada"/>
                <a:sym typeface="Mada"/>
              </a:rPr>
              <a:t>Q3: Is there a </a:t>
            </a:r>
            <a:r>
              <a:rPr b="1" lang="ar" sz="2200">
                <a:highlight>
                  <a:srgbClr val="EAD1DC"/>
                </a:highlight>
                <a:latin typeface="Mada"/>
                <a:ea typeface="Mada"/>
                <a:cs typeface="Mada"/>
                <a:sym typeface="Mada"/>
              </a:rPr>
              <a:t>family</a:t>
            </a:r>
            <a:r>
              <a:rPr b="1" lang="ar" sz="2200">
                <a:highlight>
                  <a:srgbClr val="EAD1DC"/>
                </a:highlight>
                <a:latin typeface="Mada"/>
                <a:ea typeface="Mada"/>
                <a:cs typeface="Mada"/>
                <a:sym typeface="Mada"/>
              </a:rPr>
              <a:t> history of a myopathic disorder?</a:t>
            </a:r>
            <a:endParaRPr sz="1200">
              <a:solidFill>
                <a:srgbClr val="000000"/>
              </a:solidFill>
              <a:latin typeface="Mada"/>
              <a:ea typeface="Mada"/>
              <a:cs typeface="Mada"/>
              <a:sym typeface="Mada"/>
            </a:endParaRPr>
          </a:p>
        </p:txBody>
      </p:sp>
      <p:graphicFrame>
        <p:nvGraphicFramePr>
          <p:cNvPr id="399" name="Google Shape;399;p48"/>
          <p:cNvGraphicFramePr/>
          <p:nvPr/>
        </p:nvGraphicFramePr>
        <p:xfrm>
          <a:off x="203013" y="4245673"/>
          <a:ext cx="3000000" cy="3000000"/>
        </p:xfrm>
        <a:graphic>
          <a:graphicData uri="http://schemas.openxmlformats.org/drawingml/2006/table">
            <a:tbl>
              <a:tblPr>
                <a:noFill/>
                <a:tableStyleId>{FEAD969A-24B1-4A33-995D-BE99DCA06031}</a:tableStyleId>
              </a:tblPr>
              <a:tblGrid>
                <a:gridCol w="1570550"/>
                <a:gridCol w="5583400"/>
              </a:tblGrid>
              <a:tr h="1448025">
                <a:tc gridSpan="2">
                  <a:txBody>
                    <a:bodyPr/>
                    <a:lstStyle/>
                    <a:p>
                      <a:pPr indent="0" lvl="0" marL="0" rtl="0" algn="ctr">
                        <a:spcBef>
                          <a:spcPts val="0"/>
                        </a:spcBef>
                        <a:spcAft>
                          <a:spcPts val="0"/>
                        </a:spcAft>
                        <a:buNone/>
                      </a:pPr>
                      <a:r>
                        <a:rPr b="1" lang="ar" sz="1200">
                          <a:latin typeface="Mada"/>
                          <a:ea typeface="Mada"/>
                          <a:cs typeface="Mada"/>
                          <a:sym typeface="Mada"/>
                        </a:rPr>
                        <a:t>Questions:</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lnL cap="flat" cmpd="sng" w="9525">
                      <a:solidFill>
                        <a:srgbClr val="543948"/>
                      </a:solidFill>
                      <a:prstDash val="solid"/>
                      <a:round/>
                      <a:headEnd len="sm" w="sm" type="none"/>
                      <a:tailEnd len="sm" w="sm" type="none"/>
                    </a:lnL>
                    <a:lnR cap="flat" cmpd="sng" w="9525">
                      <a:solidFill>
                        <a:srgbClr val="543948"/>
                      </a:solidFill>
                      <a:prstDash val="solid"/>
                      <a:round/>
                      <a:headEnd len="sm" w="sm" type="none"/>
                      <a:tailEnd len="sm" w="sm" type="none"/>
                    </a:lnR>
                    <a:lnT cap="flat" cmpd="sng" w="9525">
                      <a:solidFill>
                        <a:srgbClr val="543948"/>
                      </a:solidFill>
                      <a:prstDash val="solid"/>
                      <a:round/>
                      <a:headEnd len="sm" w="sm" type="none"/>
                      <a:tailEnd len="sm" w="sm" type="none"/>
                    </a:lnT>
                    <a:lnB cap="flat" cmpd="sng" w="9525">
                      <a:solidFill>
                        <a:srgbClr val="543948"/>
                      </a:solidFill>
                      <a:prstDash val="solid"/>
                      <a:round/>
                      <a:headEnd len="sm" w="sm" type="none"/>
                      <a:tailEnd len="sm" w="sm" type="none"/>
                    </a:lnB>
                  </a:tcPr>
                </a:tc>
                <a:tc hMerge="1"/>
              </a:tr>
              <a:tr h="162175">
                <a:tc gridSpan="2">
                  <a:txBody>
                    <a:bodyPr/>
                    <a:lstStyle/>
                    <a:p>
                      <a:pPr indent="0" lvl="0" marL="0" marR="0" rtl="0" algn="ctr">
                        <a:lnSpc>
                          <a:spcPct val="100000"/>
                        </a:lnSpc>
                        <a:spcBef>
                          <a:spcPts val="0"/>
                        </a:spcBef>
                        <a:spcAft>
                          <a:spcPts val="0"/>
                        </a:spcAft>
                        <a:buNone/>
                      </a:pPr>
                      <a:r>
                        <a:rPr b="1" lang="ar" sz="1200">
                          <a:solidFill>
                            <a:srgbClr val="FFFFFF"/>
                          </a:solidFill>
                          <a:latin typeface="Mada"/>
                          <a:ea typeface="Mada"/>
                          <a:cs typeface="Mada"/>
                          <a:sym typeface="Mada"/>
                        </a:rPr>
                        <a:t>Diagnosis of myopathy based on pattern of inheritance</a:t>
                      </a:r>
                      <a:endParaRPr b="1" sz="1200">
                        <a:solidFill>
                          <a:srgbClr val="FFFFFF"/>
                        </a:solidFill>
                        <a:latin typeface="Mada"/>
                        <a:ea typeface="Mada"/>
                        <a:cs typeface="Mada"/>
                        <a:sym typeface="Mada"/>
                      </a:endParaRPr>
                    </a:p>
                  </a:txBody>
                  <a:tcPr marT="91425" marB="91425" marR="91425" marL="91425" anchor="ctr">
                    <a:lnL cap="flat" cmpd="sng" w="9525">
                      <a:solidFill>
                        <a:srgbClr val="543948"/>
                      </a:solidFill>
                      <a:prstDash val="solid"/>
                      <a:round/>
                      <a:headEnd len="sm" w="sm" type="none"/>
                      <a:tailEnd len="sm" w="sm" type="none"/>
                    </a:lnL>
                    <a:lnR cap="flat" cmpd="sng" w="9525">
                      <a:solidFill>
                        <a:srgbClr val="543948"/>
                      </a:solidFill>
                      <a:prstDash val="solid"/>
                      <a:round/>
                      <a:headEnd len="sm" w="sm" type="none"/>
                      <a:tailEnd len="sm" w="sm" type="none"/>
                    </a:lnR>
                    <a:lnT cap="flat" cmpd="sng" w="9525">
                      <a:solidFill>
                        <a:srgbClr val="543948"/>
                      </a:solidFill>
                      <a:prstDash val="solid"/>
                      <a:round/>
                      <a:headEnd len="sm" w="sm" type="none"/>
                      <a:tailEnd len="sm" w="sm" type="none"/>
                    </a:lnT>
                    <a:lnB cap="flat" cmpd="sng" w="9525">
                      <a:solidFill>
                        <a:srgbClr val="543948"/>
                      </a:solidFill>
                      <a:prstDash val="solid"/>
                      <a:round/>
                      <a:headEnd len="sm" w="sm" type="none"/>
                      <a:tailEnd len="sm" w="sm" type="none"/>
                    </a:lnB>
                    <a:solidFill>
                      <a:schemeClr val="accent1"/>
                    </a:solidFill>
                  </a:tcPr>
                </a:tc>
                <a:tc hMerge="1"/>
              </a:tr>
              <a:tr h="278850">
                <a:tc>
                  <a:txBody>
                    <a:bodyPr/>
                    <a:lstStyle/>
                    <a:p>
                      <a:pPr indent="0" lvl="0" marL="0" marR="0" rtl="0" algn="ctr">
                        <a:lnSpc>
                          <a:spcPct val="100000"/>
                        </a:lnSpc>
                        <a:spcBef>
                          <a:spcPts val="0"/>
                        </a:spcBef>
                        <a:spcAft>
                          <a:spcPts val="0"/>
                        </a:spcAft>
                        <a:buNone/>
                      </a:pPr>
                      <a:r>
                        <a:rPr b="1" lang="ar" sz="1100">
                          <a:latin typeface="Mada"/>
                          <a:ea typeface="Mada"/>
                          <a:cs typeface="Mada"/>
                          <a:sym typeface="Mada"/>
                        </a:rPr>
                        <a:t>X-linked</a:t>
                      </a:r>
                      <a:endParaRPr b="1" sz="1100">
                        <a:latin typeface="Mada"/>
                        <a:ea typeface="Mada"/>
                        <a:cs typeface="Mada"/>
                        <a:sym typeface="Mada"/>
                      </a:endParaRPr>
                    </a:p>
                  </a:txBody>
                  <a:tcPr marT="91425" marB="91425" marR="91425" marL="91425" anchor="ctr">
                    <a:lnL cap="flat" cmpd="sng" w="9525">
                      <a:solidFill>
                        <a:srgbClr val="543948"/>
                      </a:solidFill>
                      <a:prstDash val="solid"/>
                      <a:round/>
                      <a:headEnd len="sm" w="sm" type="none"/>
                      <a:tailEnd len="sm" w="sm" type="none"/>
                    </a:lnL>
                    <a:lnR cap="flat" cmpd="sng" w="9525">
                      <a:solidFill>
                        <a:srgbClr val="543948"/>
                      </a:solidFill>
                      <a:prstDash val="solid"/>
                      <a:round/>
                      <a:headEnd len="sm" w="sm" type="none"/>
                      <a:tailEnd len="sm" w="sm" type="none"/>
                    </a:lnR>
                    <a:lnT cap="flat" cmpd="sng" w="9525">
                      <a:solidFill>
                        <a:srgbClr val="543948"/>
                      </a:solidFill>
                      <a:prstDash val="solid"/>
                      <a:round/>
                      <a:headEnd len="sm" w="sm" type="none"/>
                      <a:tailEnd len="sm" w="sm" type="none"/>
                    </a:lnT>
                    <a:lnB cap="flat" cmpd="sng" w="9525">
                      <a:solidFill>
                        <a:srgbClr val="543948"/>
                      </a:solidFill>
                      <a:prstDash val="solid"/>
                      <a:round/>
                      <a:headEnd len="sm" w="sm" type="none"/>
                      <a:tailEnd len="sm" w="sm" type="none"/>
                    </a:lnB>
                    <a:solidFill>
                      <a:srgbClr val="C6ACBA"/>
                    </a:solidFill>
                  </a:tcPr>
                </a:tc>
                <a:tc>
                  <a:txBody>
                    <a:bodyPr/>
                    <a:lstStyle/>
                    <a:p>
                      <a:pPr indent="0" lvl="0" marL="0" marR="0" rtl="0" algn="l">
                        <a:lnSpc>
                          <a:spcPct val="100000"/>
                        </a:lnSpc>
                        <a:spcBef>
                          <a:spcPts val="0"/>
                        </a:spcBef>
                        <a:spcAft>
                          <a:spcPts val="0"/>
                        </a:spcAft>
                        <a:buNone/>
                      </a:pPr>
                      <a:r>
                        <a:rPr lang="ar" sz="1100">
                          <a:latin typeface="Mada"/>
                          <a:ea typeface="Mada"/>
                          <a:cs typeface="Mada"/>
                          <a:sym typeface="Mada"/>
                        </a:rPr>
                        <a:t>Becker muscular dystrophy, </a:t>
                      </a:r>
                      <a:r>
                        <a:rPr lang="ar" sz="1100">
                          <a:latin typeface="Mada"/>
                          <a:ea typeface="Mada"/>
                          <a:cs typeface="Mada"/>
                          <a:sym typeface="Mada"/>
                        </a:rPr>
                        <a:t>Duchenne</a:t>
                      </a:r>
                      <a:r>
                        <a:rPr lang="ar" sz="1100">
                          <a:latin typeface="Mada"/>
                          <a:ea typeface="Mada"/>
                          <a:cs typeface="Mada"/>
                          <a:sym typeface="Mada"/>
                        </a:rPr>
                        <a:t> muscular dystrophy, Emery-Dreifuss muscular dystrophy.</a:t>
                      </a:r>
                      <a:endParaRPr sz="1100">
                        <a:latin typeface="Mada"/>
                        <a:ea typeface="Mada"/>
                        <a:cs typeface="Mada"/>
                        <a:sym typeface="Mada"/>
                      </a:endParaRPr>
                    </a:p>
                  </a:txBody>
                  <a:tcPr marT="91425" marB="91425" marR="91425" marL="91425" anchor="ctr">
                    <a:lnL cap="flat" cmpd="sng" w="9525">
                      <a:solidFill>
                        <a:srgbClr val="543948"/>
                      </a:solidFill>
                      <a:prstDash val="solid"/>
                      <a:round/>
                      <a:headEnd len="sm" w="sm" type="none"/>
                      <a:tailEnd len="sm" w="sm" type="none"/>
                    </a:lnL>
                    <a:lnR cap="flat" cmpd="sng" w="9525">
                      <a:solidFill>
                        <a:srgbClr val="543948"/>
                      </a:solidFill>
                      <a:prstDash val="solid"/>
                      <a:round/>
                      <a:headEnd len="sm" w="sm" type="none"/>
                      <a:tailEnd len="sm" w="sm" type="none"/>
                    </a:lnR>
                    <a:lnT cap="flat" cmpd="sng" w="9525">
                      <a:solidFill>
                        <a:srgbClr val="543948"/>
                      </a:solidFill>
                      <a:prstDash val="solid"/>
                      <a:round/>
                      <a:headEnd len="sm" w="sm" type="none"/>
                      <a:tailEnd len="sm" w="sm" type="none"/>
                    </a:lnT>
                    <a:lnB cap="flat" cmpd="sng" w="9525">
                      <a:solidFill>
                        <a:srgbClr val="543948"/>
                      </a:solidFill>
                      <a:prstDash val="solid"/>
                      <a:round/>
                      <a:headEnd len="sm" w="sm" type="none"/>
                      <a:tailEnd len="sm" w="sm" type="none"/>
                    </a:lnB>
                  </a:tcPr>
                </a:tc>
              </a:tr>
              <a:tr h="405600">
                <a:tc>
                  <a:txBody>
                    <a:bodyPr/>
                    <a:lstStyle/>
                    <a:p>
                      <a:pPr indent="0" lvl="0" marL="0" marR="0" rtl="0" algn="ctr">
                        <a:lnSpc>
                          <a:spcPct val="100000"/>
                        </a:lnSpc>
                        <a:spcBef>
                          <a:spcPts val="0"/>
                        </a:spcBef>
                        <a:spcAft>
                          <a:spcPts val="0"/>
                        </a:spcAft>
                        <a:buNone/>
                      </a:pPr>
                      <a:r>
                        <a:rPr b="1" lang="ar" sz="1100">
                          <a:latin typeface="Mada"/>
                          <a:ea typeface="Mada"/>
                          <a:cs typeface="Mada"/>
                          <a:sym typeface="Mada"/>
                        </a:rPr>
                        <a:t>Autosomal dominant</a:t>
                      </a:r>
                      <a:endParaRPr b="1" sz="1100">
                        <a:latin typeface="Mada"/>
                        <a:ea typeface="Mada"/>
                        <a:cs typeface="Mada"/>
                        <a:sym typeface="Mada"/>
                      </a:endParaRPr>
                    </a:p>
                  </a:txBody>
                  <a:tcPr marT="91425" marB="91425" marR="91425" marL="91425" anchor="ctr">
                    <a:lnL cap="flat" cmpd="sng" w="9525">
                      <a:solidFill>
                        <a:srgbClr val="543948"/>
                      </a:solidFill>
                      <a:prstDash val="solid"/>
                      <a:round/>
                      <a:headEnd len="sm" w="sm" type="none"/>
                      <a:tailEnd len="sm" w="sm" type="none"/>
                    </a:lnL>
                    <a:lnR cap="flat" cmpd="sng" w="9525">
                      <a:solidFill>
                        <a:srgbClr val="543948"/>
                      </a:solidFill>
                      <a:prstDash val="solid"/>
                      <a:round/>
                      <a:headEnd len="sm" w="sm" type="none"/>
                      <a:tailEnd len="sm" w="sm" type="none"/>
                    </a:lnR>
                    <a:lnT cap="flat" cmpd="sng" w="9525">
                      <a:solidFill>
                        <a:srgbClr val="543948"/>
                      </a:solidFill>
                      <a:prstDash val="solid"/>
                      <a:round/>
                      <a:headEnd len="sm" w="sm" type="none"/>
                      <a:tailEnd len="sm" w="sm" type="none"/>
                    </a:lnT>
                    <a:lnB cap="flat" cmpd="sng" w="9525">
                      <a:solidFill>
                        <a:srgbClr val="543948"/>
                      </a:solidFill>
                      <a:prstDash val="solid"/>
                      <a:round/>
                      <a:headEnd len="sm" w="sm" type="none"/>
                      <a:tailEnd len="sm" w="sm" type="none"/>
                    </a:lnB>
                    <a:solidFill>
                      <a:srgbClr val="C6ACBA"/>
                    </a:solidFill>
                  </a:tcPr>
                </a:tc>
                <a:tc>
                  <a:txBody>
                    <a:bodyPr/>
                    <a:lstStyle/>
                    <a:p>
                      <a:pPr indent="0" lvl="0" marL="0" marR="0" rtl="0" algn="l">
                        <a:lnSpc>
                          <a:spcPct val="100000"/>
                        </a:lnSpc>
                        <a:spcBef>
                          <a:spcPts val="0"/>
                        </a:spcBef>
                        <a:spcAft>
                          <a:spcPts val="0"/>
                        </a:spcAft>
                        <a:buNone/>
                      </a:pPr>
                      <a:r>
                        <a:rPr lang="ar" sz="1100">
                          <a:latin typeface="Mada"/>
                          <a:ea typeface="Mada"/>
                          <a:cs typeface="Mada"/>
                          <a:sym typeface="Mada"/>
                        </a:rPr>
                        <a:t>Centre core myopathy, FSH, limb-gridle muscular dystrophy type 1, oculopharyngeal MD, myotonic dystrophy, paramyotonia congenita, periodic paralysis, thomsen disease.</a:t>
                      </a:r>
                      <a:endParaRPr sz="1100">
                        <a:latin typeface="Mada"/>
                        <a:ea typeface="Mada"/>
                        <a:cs typeface="Mada"/>
                        <a:sym typeface="Mada"/>
                      </a:endParaRPr>
                    </a:p>
                  </a:txBody>
                  <a:tcPr marT="91425" marB="91425" marR="91425" marL="91425" anchor="ctr">
                    <a:lnL cap="flat" cmpd="sng" w="9525">
                      <a:solidFill>
                        <a:srgbClr val="543948"/>
                      </a:solidFill>
                      <a:prstDash val="solid"/>
                      <a:round/>
                      <a:headEnd len="sm" w="sm" type="none"/>
                      <a:tailEnd len="sm" w="sm" type="none"/>
                    </a:lnL>
                    <a:lnR cap="flat" cmpd="sng" w="9525">
                      <a:solidFill>
                        <a:srgbClr val="543948"/>
                      </a:solidFill>
                      <a:prstDash val="solid"/>
                      <a:round/>
                      <a:headEnd len="sm" w="sm" type="none"/>
                      <a:tailEnd len="sm" w="sm" type="none"/>
                    </a:lnR>
                    <a:lnT cap="flat" cmpd="sng" w="9525">
                      <a:solidFill>
                        <a:srgbClr val="543948"/>
                      </a:solidFill>
                      <a:prstDash val="solid"/>
                      <a:round/>
                      <a:headEnd len="sm" w="sm" type="none"/>
                      <a:tailEnd len="sm" w="sm" type="none"/>
                    </a:lnT>
                    <a:lnB cap="flat" cmpd="sng" w="9525">
                      <a:solidFill>
                        <a:srgbClr val="543948"/>
                      </a:solidFill>
                      <a:prstDash val="solid"/>
                      <a:round/>
                      <a:headEnd len="sm" w="sm" type="none"/>
                      <a:tailEnd len="sm" w="sm" type="none"/>
                    </a:lnB>
                  </a:tcPr>
                </a:tc>
              </a:tr>
              <a:tr h="278850">
                <a:tc>
                  <a:txBody>
                    <a:bodyPr/>
                    <a:lstStyle/>
                    <a:p>
                      <a:pPr indent="0" lvl="0" marL="0" marR="0" rtl="0" algn="ctr">
                        <a:lnSpc>
                          <a:spcPct val="100000"/>
                        </a:lnSpc>
                        <a:spcBef>
                          <a:spcPts val="0"/>
                        </a:spcBef>
                        <a:spcAft>
                          <a:spcPts val="0"/>
                        </a:spcAft>
                        <a:buNone/>
                      </a:pPr>
                      <a:r>
                        <a:rPr b="1" lang="ar" sz="1100">
                          <a:latin typeface="Mada"/>
                          <a:ea typeface="Mada"/>
                          <a:cs typeface="Mada"/>
                          <a:sym typeface="Mada"/>
                        </a:rPr>
                        <a:t>Autosomal recessive</a:t>
                      </a:r>
                      <a:endParaRPr b="1" sz="1100">
                        <a:latin typeface="Mada"/>
                        <a:ea typeface="Mada"/>
                        <a:cs typeface="Mada"/>
                        <a:sym typeface="Mada"/>
                      </a:endParaRPr>
                    </a:p>
                  </a:txBody>
                  <a:tcPr marT="91425" marB="91425" marR="91425" marL="91425" anchor="ctr">
                    <a:lnL cap="flat" cmpd="sng" w="9525">
                      <a:solidFill>
                        <a:srgbClr val="543948"/>
                      </a:solidFill>
                      <a:prstDash val="solid"/>
                      <a:round/>
                      <a:headEnd len="sm" w="sm" type="none"/>
                      <a:tailEnd len="sm" w="sm" type="none"/>
                    </a:lnL>
                    <a:lnR cap="flat" cmpd="sng" w="9525">
                      <a:solidFill>
                        <a:srgbClr val="543948"/>
                      </a:solidFill>
                      <a:prstDash val="solid"/>
                      <a:round/>
                      <a:headEnd len="sm" w="sm" type="none"/>
                      <a:tailEnd len="sm" w="sm" type="none"/>
                    </a:lnR>
                    <a:lnT cap="flat" cmpd="sng" w="9525">
                      <a:solidFill>
                        <a:srgbClr val="543948"/>
                      </a:solidFill>
                      <a:prstDash val="solid"/>
                      <a:round/>
                      <a:headEnd len="sm" w="sm" type="none"/>
                      <a:tailEnd len="sm" w="sm" type="none"/>
                    </a:lnT>
                    <a:lnB cap="flat" cmpd="sng" w="9525">
                      <a:solidFill>
                        <a:srgbClr val="543948"/>
                      </a:solidFill>
                      <a:prstDash val="solid"/>
                      <a:round/>
                      <a:headEnd len="sm" w="sm" type="none"/>
                      <a:tailEnd len="sm" w="sm" type="none"/>
                    </a:lnB>
                    <a:solidFill>
                      <a:srgbClr val="C6ACBA"/>
                    </a:solidFill>
                  </a:tcPr>
                </a:tc>
                <a:tc>
                  <a:txBody>
                    <a:bodyPr/>
                    <a:lstStyle/>
                    <a:p>
                      <a:pPr indent="0" lvl="0" marL="0" marR="0" rtl="0" algn="l">
                        <a:lnSpc>
                          <a:spcPct val="100000"/>
                        </a:lnSpc>
                        <a:spcBef>
                          <a:spcPts val="0"/>
                        </a:spcBef>
                        <a:spcAft>
                          <a:spcPts val="0"/>
                        </a:spcAft>
                        <a:buNone/>
                      </a:pPr>
                      <a:r>
                        <a:rPr lang="ar" sz="1100">
                          <a:latin typeface="Mada"/>
                          <a:ea typeface="Mada"/>
                          <a:cs typeface="Mada"/>
                          <a:sym typeface="Mada"/>
                        </a:rPr>
                        <a:t>Becker myotonia, </a:t>
                      </a:r>
                      <a:r>
                        <a:rPr lang="ar" sz="1100">
                          <a:solidFill>
                            <a:schemeClr val="dk1"/>
                          </a:solidFill>
                          <a:latin typeface="Mada"/>
                          <a:ea typeface="Mada"/>
                          <a:cs typeface="Mada"/>
                          <a:sym typeface="Mada"/>
                        </a:rPr>
                        <a:t>limb-gridle muscular dystrophy type 2, metabolic myopathies.</a:t>
                      </a:r>
                      <a:endParaRPr sz="1100">
                        <a:latin typeface="Mada"/>
                        <a:ea typeface="Mada"/>
                        <a:cs typeface="Mada"/>
                        <a:sym typeface="Mada"/>
                      </a:endParaRPr>
                    </a:p>
                  </a:txBody>
                  <a:tcPr marT="91425" marB="91425" marR="91425" marL="91425" anchor="ctr">
                    <a:lnL cap="flat" cmpd="sng" w="9525">
                      <a:solidFill>
                        <a:srgbClr val="543948"/>
                      </a:solidFill>
                      <a:prstDash val="solid"/>
                      <a:round/>
                      <a:headEnd len="sm" w="sm" type="none"/>
                      <a:tailEnd len="sm" w="sm" type="none"/>
                    </a:lnL>
                    <a:lnR cap="flat" cmpd="sng" w="9525">
                      <a:solidFill>
                        <a:srgbClr val="543948"/>
                      </a:solidFill>
                      <a:prstDash val="solid"/>
                      <a:round/>
                      <a:headEnd len="sm" w="sm" type="none"/>
                      <a:tailEnd len="sm" w="sm" type="none"/>
                    </a:lnR>
                    <a:lnT cap="flat" cmpd="sng" w="9525">
                      <a:solidFill>
                        <a:srgbClr val="543948"/>
                      </a:solidFill>
                      <a:prstDash val="solid"/>
                      <a:round/>
                      <a:headEnd len="sm" w="sm" type="none"/>
                      <a:tailEnd len="sm" w="sm" type="none"/>
                    </a:lnT>
                    <a:lnB cap="flat" cmpd="sng" w="9525">
                      <a:solidFill>
                        <a:srgbClr val="543948"/>
                      </a:solidFill>
                      <a:prstDash val="solid"/>
                      <a:round/>
                      <a:headEnd len="sm" w="sm" type="none"/>
                      <a:tailEnd len="sm" w="sm" type="none"/>
                    </a:lnB>
                  </a:tcPr>
                </a:tc>
              </a:tr>
              <a:tr h="158925">
                <a:tc>
                  <a:txBody>
                    <a:bodyPr/>
                    <a:lstStyle/>
                    <a:p>
                      <a:pPr indent="0" lvl="0" marL="0" marR="0" rtl="0" algn="ctr">
                        <a:lnSpc>
                          <a:spcPct val="100000"/>
                        </a:lnSpc>
                        <a:spcBef>
                          <a:spcPts val="0"/>
                        </a:spcBef>
                        <a:spcAft>
                          <a:spcPts val="0"/>
                        </a:spcAft>
                        <a:buNone/>
                      </a:pPr>
                      <a:r>
                        <a:rPr b="1" lang="ar" sz="1100">
                          <a:latin typeface="Mada"/>
                          <a:ea typeface="Mada"/>
                          <a:cs typeface="Mada"/>
                          <a:sym typeface="Mada"/>
                        </a:rPr>
                        <a:t>Maternal transmission</a:t>
                      </a:r>
                      <a:endParaRPr b="1" sz="1100">
                        <a:latin typeface="Mada"/>
                        <a:ea typeface="Mada"/>
                        <a:cs typeface="Mada"/>
                        <a:sym typeface="Mada"/>
                      </a:endParaRPr>
                    </a:p>
                  </a:txBody>
                  <a:tcPr marT="91425" marB="91425" marR="91425" marL="91425" anchor="ctr">
                    <a:lnL cap="flat" cmpd="sng" w="9525">
                      <a:solidFill>
                        <a:srgbClr val="543948"/>
                      </a:solidFill>
                      <a:prstDash val="solid"/>
                      <a:round/>
                      <a:headEnd len="sm" w="sm" type="none"/>
                      <a:tailEnd len="sm" w="sm" type="none"/>
                    </a:lnL>
                    <a:lnR cap="flat" cmpd="sng" w="9525">
                      <a:solidFill>
                        <a:srgbClr val="543948"/>
                      </a:solidFill>
                      <a:prstDash val="solid"/>
                      <a:round/>
                      <a:headEnd len="sm" w="sm" type="none"/>
                      <a:tailEnd len="sm" w="sm" type="none"/>
                    </a:lnR>
                    <a:lnT cap="flat" cmpd="sng" w="9525">
                      <a:solidFill>
                        <a:srgbClr val="543948"/>
                      </a:solidFill>
                      <a:prstDash val="solid"/>
                      <a:round/>
                      <a:headEnd len="sm" w="sm" type="none"/>
                      <a:tailEnd len="sm" w="sm" type="none"/>
                    </a:lnT>
                    <a:lnB cap="flat" cmpd="sng" w="9525">
                      <a:solidFill>
                        <a:srgbClr val="543948"/>
                      </a:solidFill>
                      <a:prstDash val="solid"/>
                      <a:round/>
                      <a:headEnd len="sm" w="sm" type="none"/>
                      <a:tailEnd len="sm" w="sm" type="none"/>
                    </a:lnB>
                    <a:solidFill>
                      <a:srgbClr val="C6ACBA"/>
                    </a:solidFill>
                  </a:tcPr>
                </a:tc>
                <a:tc>
                  <a:txBody>
                    <a:bodyPr/>
                    <a:lstStyle/>
                    <a:p>
                      <a:pPr indent="0" lvl="0" marL="0" marR="0" rtl="0" algn="l">
                        <a:lnSpc>
                          <a:spcPct val="100000"/>
                        </a:lnSpc>
                        <a:spcBef>
                          <a:spcPts val="0"/>
                        </a:spcBef>
                        <a:spcAft>
                          <a:spcPts val="0"/>
                        </a:spcAft>
                        <a:buNone/>
                      </a:pPr>
                      <a:r>
                        <a:rPr lang="ar" sz="1100">
                          <a:latin typeface="Mada"/>
                          <a:ea typeface="Mada"/>
                          <a:cs typeface="Mada"/>
                          <a:sym typeface="Mada"/>
                        </a:rPr>
                        <a:t>Mitochondrial myopathies.</a:t>
                      </a:r>
                      <a:endParaRPr sz="1100">
                        <a:latin typeface="Mada"/>
                        <a:ea typeface="Mada"/>
                        <a:cs typeface="Mada"/>
                        <a:sym typeface="Mada"/>
                      </a:endParaRPr>
                    </a:p>
                  </a:txBody>
                  <a:tcPr marT="91425" marB="91425" marR="91425" marL="91425" anchor="ctr">
                    <a:lnL cap="flat" cmpd="sng" w="9525">
                      <a:solidFill>
                        <a:srgbClr val="543948"/>
                      </a:solidFill>
                      <a:prstDash val="solid"/>
                      <a:round/>
                      <a:headEnd len="sm" w="sm" type="none"/>
                      <a:tailEnd len="sm" w="sm" type="none"/>
                    </a:lnL>
                    <a:lnR cap="flat" cmpd="sng" w="9525">
                      <a:solidFill>
                        <a:srgbClr val="543948"/>
                      </a:solidFill>
                      <a:prstDash val="solid"/>
                      <a:round/>
                      <a:headEnd len="sm" w="sm" type="none"/>
                      <a:tailEnd len="sm" w="sm" type="none"/>
                    </a:lnR>
                    <a:lnT cap="flat" cmpd="sng" w="9525">
                      <a:solidFill>
                        <a:srgbClr val="543948"/>
                      </a:solidFill>
                      <a:prstDash val="solid"/>
                      <a:round/>
                      <a:headEnd len="sm" w="sm" type="none"/>
                      <a:tailEnd len="sm" w="sm" type="none"/>
                    </a:lnT>
                    <a:lnB cap="flat" cmpd="sng" w="9525">
                      <a:solidFill>
                        <a:srgbClr val="543948"/>
                      </a:solidFill>
                      <a:prstDash val="solid"/>
                      <a:round/>
                      <a:headEnd len="sm" w="sm" type="none"/>
                      <a:tailEnd len="sm" w="sm" type="none"/>
                    </a:lnB>
                  </a:tcPr>
                </a:tc>
              </a:tr>
              <a:tr h="158925">
                <a:tc gridSpan="2">
                  <a:txBody>
                    <a:bodyPr/>
                    <a:lstStyle/>
                    <a:p>
                      <a:pPr indent="0" lvl="0" marL="0" marR="0" rtl="0" algn="l">
                        <a:lnSpc>
                          <a:spcPct val="100000"/>
                        </a:lnSpc>
                        <a:spcBef>
                          <a:spcPts val="0"/>
                        </a:spcBef>
                        <a:spcAft>
                          <a:spcPts val="0"/>
                        </a:spcAft>
                        <a:buNone/>
                      </a:pPr>
                      <a:r>
                        <a:rPr lang="ar" sz="1100">
                          <a:solidFill>
                            <a:srgbClr val="6AA84F"/>
                          </a:solidFill>
                          <a:latin typeface="Mada"/>
                          <a:ea typeface="Mada"/>
                          <a:cs typeface="Mada"/>
                          <a:sym typeface="Mada"/>
                        </a:rPr>
                        <a:t>If you get a positive family history; you should have a Pedigree of </a:t>
                      </a:r>
                      <a:r>
                        <a:rPr lang="ar" sz="1100">
                          <a:solidFill>
                            <a:srgbClr val="6AA84F"/>
                          </a:solidFill>
                          <a:latin typeface="Mada"/>
                          <a:ea typeface="Mada"/>
                          <a:cs typeface="Mada"/>
                          <a:sym typeface="Mada"/>
                        </a:rPr>
                        <a:t>at least</a:t>
                      </a:r>
                      <a:r>
                        <a:rPr lang="ar" sz="1100">
                          <a:solidFill>
                            <a:srgbClr val="6AA84F"/>
                          </a:solidFill>
                          <a:latin typeface="Mada"/>
                          <a:ea typeface="Mada"/>
                          <a:cs typeface="Mada"/>
                          <a:sym typeface="Mada"/>
                        </a:rPr>
                        <a:t> three generations so that you can get an idea about the </a:t>
                      </a:r>
                      <a:r>
                        <a:rPr lang="ar" sz="1100">
                          <a:solidFill>
                            <a:srgbClr val="6AA84F"/>
                          </a:solidFill>
                          <a:latin typeface="Mada"/>
                          <a:ea typeface="Mada"/>
                          <a:cs typeface="Mada"/>
                          <a:sym typeface="Mada"/>
                        </a:rPr>
                        <a:t>pattern,</a:t>
                      </a:r>
                      <a:r>
                        <a:rPr lang="ar" sz="1100">
                          <a:solidFill>
                            <a:srgbClr val="6AA84F"/>
                          </a:solidFill>
                          <a:latin typeface="Mada"/>
                          <a:ea typeface="Mada"/>
                          <a:cs typeface="Mada"/>
                          <a:sym typeface="Mada"/>
                        </a:rPr>
                        <a:t> is it  X-linked, Autosomal dominant, Autosomal recessive or Maternally inherited.</a:t>
                      </a:r>
                      <a:endParaRPr sz="1100">
                        <a:solidFill>
                          <a:srgbClr val="6AA84F"/>
                        </a:solidFill>
                        <a:latin typeface="Mada"/>
                        <a:ea typeface="Mada"/>
                        <a:cs typeface="Mada"/>
                        <a:sym typeface="Mada"/>
                      </a:endParaRPr>
                    </a:p>
                  </a:txBody>
                  <a:tcPr marT="91425" marB="91425" marR="91425" marL="91425" anchor="ctr">
                    <a:lnL cap="flat" cmpd="sng" w="9525">
                      <a:solidFill>
                        <a:srgbClr val="543948"/>
                      </a:solidFill>
                      <a:prstDash val="solid"/>
                      <a:round/>
                      <a:headEnd len="sm" w="sm" type="none"/>
                      <a:tailEnd len="sm" w="sm" type="none"/>
                    </a:lnL>
                    <a:lnR cap="flat" cmpd="sng" w="9525">
                      <a:solidFill>
                        <a:srgbClr val="543948"/>
                      </a:solidFill>
                      <a:prstDash val="solid"/>
                      <a:round/>
                      <a:headEnd len="sm" w="sm" type="none"/>
                      <a:tailEnd len="sm" w="sm" type="none"/>
                    </a:lnR>
                    <a:lnT cap="flat" cmpd="sng" w="9525">
                      <a:solidFill>
                        <a:srgbClr val="543948"/>
                      </a:solidFill>
                      <a:prstDash val="solid"/>
                      <a:round/>
                      <a:headEnd len="sm" w="sm" type="none"/>
                      <a:tailEnd len="sm" w="sm" type="none"/>
                    </a:lnT>
                    <a:lnB cap="flat" cmpd="sng" w="9525">
                      <a:solidFill>
                        <a:srgbClr val="543948"/>
                      </a:solidFill>
                      <a:prstDash val="solid"/>
                      <a:round/>
                      <a:headEnd len="sm" w="sm" type="none"/>
                      <a:tailEnd len="sm" w="sm" type="none"/>
                    </a:lnB>
                  </a:tcPr>
                </a:tc>
                <a:tc hMerge="1"/>
              </a:tr>
            </a:tbl>
          </a:graphicData>
        </a:graphic>
      </p:graphicFrame>
      <p:sp>
        <p:nvSpPr>
          <p:cNvPr id="400" name="Google Shape;400;p48"/>
          <p:cNvSpPr/>
          <p:nvPr/>
        </p:nvSpPr>
        <p:spPr>
          <a:xfrm>
            <a:off x="203025" y="4531325"/>
            <a:ext cx="3390000" cy="1149000"/>
          </a:xfrm>
          <a:prstGeom prst="rect">
            <a:avLst/>
          </a:prstGeom>
          <a:noFill/>
          <a:ln>
            <a:noFill/>
          </a:ln>
        </p:spPr>
        <p:txBody>
          <a:bodyPr anchorCtr="0" anchor="ctr" bIns="91425" lIns="91425" spcFirstLastPara="1" rIns="91425" wrap="square" tIns="91425">
            <a:noAutofit/>
          </a:bodyPr>
          <a:lstStyle/>
          <a:p>
            <a:pPr indent="-304800" lvl="0" marL="457200" rtl="0" algn="l">
              <a:lnSpc>
                <a:spcPct val="100000"/>
              </a:lnSpc>
              <a:spcBef>
                <a:spcPts val="0"/>
              </a:spcBef>
              <a:spcAft>
                <a:spcPts val="0"/>
              </a:spcAft>
              <a:buSzPts val="1200"/>
              <a:buFont typeface="Mada"/>
              <a:buChar char="●"/>
            </a:pPr>
            <a:r>
              <a:rPr lang="ar" sz="1200">
                <a:latin typeface="Mada"/>
                <a:ea typeface="Mada"/>
                <a:cs typeface="Mada"/>
                <a:sym typeface="Mada"/>
              </a:rPr>
              <a:t>Use of canes or wheelchairs?</a:t>
            </a:r>
            <a:endParaRPr sz="1200">
              <a:latin typeface="Mada"/>
              <a:ea typeface="Mada"/>
              <a:cs typeface="Mada"/>
              <a:sym typeface="Mada"/>
            </a:endParaRPr>
          </a:p>
          <a:p>
            <a:pPr indent="-304800" lvl="0" marL="457200" rtl="0" algn="l">
              <a:lnSpc>
                <a:spcPct val="100000"/>
              </a:lnSpc>
              <a:spcBef>
                <a:spcPts val="0"/>
              </a:spcBef>
              <a:spcAft>
                <a:spcPts val="0"/>
              </a:spcAft>
              <a:buSzPts val="1200"/>
              <a:buFont typeface="Mada"/>
              <a:buChar char="●"/>
            </a:pPr>
            <a:r>
              <a:rPr lang="ar" sz="1200">
                <a:latin typeface="Mada"/>
                <a:ea typeface="Mada"/>
                <a:cs typeface="Mada"/>
                <a:sym typeface="Mada"/>
              </a:rPr>
              <a:t>Skeletal deformities?</a:t>
            </a:r>
            <a:endParaRPr sz="1200">
              <a:latin typeface="Mada"/>
              <a:ea typeface="Mada"/>
              <a:cs typeface="Mada"/>
              <a:sym typeface="Mada"/>
            </a:endParaRPr>
          </a:p>
          <a:p>
            <a:pPr indent="-304800" lvl="0" marL="457200" rtl="0" algn="l">
              <a:lnSpc>
                <a:spcPct val="100000"/>
              </a:lnSpc>
              <a:spcBef>
                <a:spcPts val="0"/>
              </a:spcBef>
              <a:spcAft>
                <a:spcPts val="0"/>
              </a:spcAft>
              <a:buSzPts val="1200"/>
              <a:buFont typeface="Mada"/>
              <a:buChar char="●"/>
            </a:pPr>
            <a:r>
              <a:rPr lang="ar" sz="1200">
                <a:latin typeface="Mada"/>
                <a:ea typeface="Mada"/>
                <a:cs typeface="Mada"/>
                <a:sym typeface="Mada"/>
              </a:rPr>
              <a:t>Functional limitations? </a:t>
            </a:r>
            <a:r>
              <a:rPr lang="ar" sz="1100">
                <a:solidFill>
                  <a:srgbClr val="6AA84F"/>
                </a:solidFill>
                <a:latin typeface="Mada"/>
                <a:ea typeface="Mada"/>
                <a:cs typeface="Mada"/>
                <a:sym typeface="Mada"/>
              </a:rPr>
              <a:t>walking, jumping</a:t>
            </a:r>
            <a:endParaRPr sz="1100">
              <a:solidFill>
                <a:srgbClr val="6AA84F"/>
              </a:solidFill>
              <a:latin typeface="Mada"/>
              <a:ea typeface="Mada"/>
              <a:cs typeface="Mada"/>
              <a:sym typeface="Mada"/>
            </a:endParaRPr>
          </a:p>
          <a:p>
            <a:pPr indent="-304800" lvl="0" marL="457200" rtl="0" algn="l">
              <a:lnSpc>
                <a:spcPct val="100000"/>
              </a:lnSpc>
              <a:spcBef>
                <a:spcPts val="0"/>
              </a:spcBef>
              <a:spcAft>
                <a:spcPts val="0"/>
              </a:spcAft>
              <a:buSzPts val="1200"/>
              <a:buFont typeface="Mada"/>
              <a:buChar char="●"/>
            </a:pPr>
            <a:r>
              <a:rPr lang="ar" sz="1200">
                <a:latin typeface="Mada"/>
                <a:ea typeface="Mada"/>
                <a:cs typeface="Mada"/>
                <a:sym typeface="Mada"/>
              </a:rPr>
              <a:t>Sudden deaths? </a:t>
            </a:r>
            <a:r>
              <a:rPr lang="ar" sz="1100">
                <a:solidFill>
                  <a:srgbClr val="6AA84F"/>
                </a:solidFill>
                <a:latin typeface="Mada"/>
                <a:ea typeface="Mada"/>
                <a:cs typeface="Mada"/>
                <a:sym typeface="Mada"/>
              </a:rPr>
              <a:t>due to involvement of cardiac muscle</a:t>
            </a:r>
            <a:endParaRPr sz="1100">
              <a:solidFill>
                <a:srgbClr val="6AA84F"/>
              </a:solidFill>
              <a:latin typeface="Mada"/>
              <a:ea typeface="Mada"/>
              <a:cs typeface="Mada"/>
              <a:sym typeface="Mada"/>
            </a:endParaRPr>
          </a:p>
        </p:txBody>
      </p:sp>
      <p:sp>
        <p:nvSpPr>
          <p:cNvPr id="401" name="Google Shape;401;p48"/>
          <p:cNvSpPr/>
          <p:nvPr/>
        </p:nvSpPr>
        <p:spPr>
          <a:xfrm>
            <a:off x="3505200" y="4531324"/>
            <a:ext cx="3958200" cy="1149000"/>
          </a:xfrm>
          <a:prstGeom prst="rect">
            <a:avLst/>
          </a:prstGeom>
          <a:noFill/>
          <a:ln>
            <a:noFill/>
          </a:ln>
        </p:spPr>
        <p:txBody>
          <a:bodyPr anchorCtr="0" anchor="ctr" bIns="91425" lIns="91425" spcFirstLastPara="1" rIns="91425" wrap="square" tIns="91425">
            <a:noAutofit/>
          </a:bodyPr>
          <a:lstStyle/>
          <a:p>
            <a:pPr indent="-304800" lvl="0" marL="457200" rtl="0" algn="l">
              <a:lnSpc>
                <a:spcPct val="100000"/>
              </a:lnSpc>
              <a:spcBef>
                <a:spcPts val="0"/>
              </a:spcBef>
              <a:spcAft>
                <a:spcPts val="0"/>
              </a:spcAft>
              <a:buSzPts val="1200"/>
              <a:buFont typeface="Mada"/>
              <a:buChar char="●"/>
            </a:pPr>
            <a:r>
              <a:rPr lang="ar" sz="1200">
                <a:latin typeface="Mada"/>
                <a:ea typeface="Mada"/>
                <a:cs typeface="Mada"/>
                <a:sym typeface="Mada"/>
              </a:rPr>
              <a:t>Pacemakers?</a:t>
            </a:r>
            <a:endParaRPr sz="1200">
              <a:latin typeface="Mada"/>
              <a:ea typeface="Mada"/>
              <a:cs typeface="Mada"/>
              <a:sym typeface="Mada"/>
            </a:endParaRPr>
          </a:p>
          <a:p>
            <a:pPr indent="-304800" lvl="0" marL="457200" rtl="0" algn="l">
              <a:lnSpc>
                <a:spcPct val="100000"/>
              </a:lnSpc>
              <a:spcBef>
                <a:spcPts val="0"/>
              </a:spcBef>
              <a:spcAft>
                <a:spcPts val="0"/>
              </a:spcAft>
              <a:buSzPts val="1200"/>
              <a:buFont typeface="Mada"/>
              <a:buChar char="●"/>
            </a:pPr>
            <a:r>
              <a:rPr lang="ar" sz="1200">
                <a:latin typeface="Mada"/>
                <a:ea typeface="Mada"/>
                <a:cs typeface="Mada"/>
                <a:sym typeface="Mada"/>
              </a:rPr>
              <a:t>Early onset cataracts? </a:t>
            </a:r>
            <a:r>
              <a:rPr lang="ar" sz="1100">
                <a:solidFill>
                  <a:srgbClr val="6AA84F"/>
                </a:solidFill>
                <a:latin typeface="Mada"/>
                <a:ea typeface="Mada"/>
                <a:cs typeface="Mada"/>
                <a:sym typeface="Mada"/>
              </a:rPr>
              <a:t>Myoclonic dystrophy very common to have cataract</a:t>
            </a:r>
            <a:r>
              <a:rPr lang="ar" sz="1200">
                <a:latin typeface="Mada"/>
                <a:ea typeface="Mada"/>
                <a:cs typeface="Mada"/>
                <a:sym typeface="Mada"/>
              </a:rPr>
              <a:t>.</a:t>
            </a:r>
            <a:endParaRPr sz="1200">
              <a:latin typeface="Mada"/>
              <a:ea typeface="Mada"/>
              <a:cs typeface="Mada"/>
              <a:sym typeface="Mada"/>
            </a:endParaRPr>
          </a:p>
          <a:p>
            <a:pPr indent="-304800" lvl="0" marL="457200" rtl="0" algn="l">
              <a:lnSpc>
                <a:spcPct val="100000"/>
              </a:lnSpc>
              <a:spcBef>
                <a:spcPts val="0"/>
              </a:spcBef>
              <a:spcAft>
                <a:spcPts val="0"/>
              </a:spcAft>
              <a:buSzPts val="1200"/>
              <a:buFont typeface="Mada"/>
              <a:buChar char="●"/>
            </a:pPr>
            <a:r>
              <a:rPr lang="ar" sz="1200">
                <a:latin typeface="Mada"/>
                <a:ea typeface="Mada"/>
                <a:cs typeface="Mada"/>
                <a:sym typeface="Mada"/>
              </a:rPr>
              <a:t>Deaths/complications from anesthesia?</a:t>
            </a:r>
            <a:r>
              <a:rPr lang="ar" sz="1100">
                <a:solidFill>
                  <a:srgbClr val="6AA84F"/>
                </a:solidFill>
                <a:latin typeface="Mada"/>
                <a:ea typeface="Mada"/>
                <a:cs typeface="Mada"/>
                <a:sym typeface="Mada"/>
              </a:rPr>
              <a:t> think about malignant hyperthermia-related genes.</a:t>
            </a:r>
            <a:endParaRPr sz="1100">
              <a:solidFill>
                <a:srgbClr val="6AA84F"/>
              </a:solidFill>
              <a:latin typeface="Mada"/>
              <a:ea typeface="Mada"/>
              <a:cs typeface="Mada"/>
              <a:sym typeface="Mada"/>
            </a:endParaRPr>
          </a:p>
          <a:p>
            <a:pPr indent="-304800" lvl="0" marL="457200" rtl="0" algn="l">
              <a:lnSpc>
                <a:spcPct val="100000"/>
              </a:lnSpc>
              <a:spcBef>
                <a:spcPts val="0"/>
              </a:spcBef>
              <a:spcAft>
                <a:spcPts val="0"/>
              </a:spcAft>
              <a:buSzPts val="1200"/>
              <a:buFont typeface="Mada"/>
              <a:buChar char="●"/>
            </a:pPr>
            <a:r>
              <a:rPr lang="ar" sz="1200">
                <a:latin typeface="Mada"/>
                <a:ea typeface="Mada"/>
                <a:cs typeface="Mada"/>
                <a:sym typeface="Mada"/>
              </a:rPr>
              <a:t>Early onset dementia/Paget’s disease of bone? </a:t>
            </a:r>
            <a:endParaRPr sz="1200">
              <a:latin typeface="Mada"/>
              <a:ea typeface="Mada"/>
              <a:cs typeface="Mada"/>
              <a:sym typeface="Mada"/>
            </a:endParaRPr>
          </a:p>
        </p:txBody>
      </p:sp>
      <p:sp>
        <p:nvSpPr>
          <p:cNvPr id="402" name="Google Shape;402;p48"/>
          <p:cNvSpPr txBox="1"/>
          <p:nvPr/>
        </p:nvSpPr>
        <p:spPr>
          <a:xfrm>
            <a:off x="250511" y="8494139"/>
            <a:ext cx="7212900" cy="5871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rgbClr val="000000"/>
              </a:buClr>
              <a:buSzPts val="2100"/>
              <a:buFont typeface="Mada"/>
              <a:buChar char="◄"/>
            </a:pPr>
            <a:r>
              <a:rPr b="1" lang="ar" sz="2100">
                <a:highlight>
                  <a:srgbClr val="EAD1DC"/>
                </a:highlight>
                <a:latin typeface="Mada"/>
                <a:ea typeface="Mada"/>
                <a:cs typeface="Mada"/>
                <a:sym typeface="Mada"/>
              </a:rPr>
              <a:t>Q4: Are there precipitating factors that </a:t>
            </a:r>
            <a:endParaRPr b="1" sz="2100">
              <a:highlight>
                <a:srgbClr val="EAD1DC"/>
              </a:highlight>
              <a:latin typeface="Mada"/>
              <a:ea typeface="Mada"/>
              <a:cs typeface="Mada"/>
              <a:sym typeface="Mada"/>
            </a:endParaRPr>
          </a:p>
          <a:p>
            <a:pPr indent="0" lvl="0" marL="457200" rtl="0" algn="l">
              <a:spcBef>
                <a:spcPts val="0"/>
              </a:spcBef>
              <a:spcAft>
                <a:spcPts val="0"/>
              </a:spcAft>
              <a:buNone/>
            </a:pPr>
            <a:r>
              <a:rPr b="1" lang="ar" sz="2100">
                <a:highlight>
                  <a:srgbClr val="EAD1DC"/>
                </a:highlight>
                <a:latin typeface="Mada"/>
                <a:ea typeface="Mada"/>
                <a:cs typeface="Mada"/>
                <a:sym typeface="Mada"/>
              </a:rPr>
              <a:t>trigger episodic weakness or stiffness?</a:t>
            </a:r>
            <a:endParaRPr sz="1100">
              <a:solidFill>
                <a:srgbClr val="000000"/>
              </a:solidFill>
              <a:latin typeface="Mada"/>
              <a:ea typeface="Mada"/>
              <a:cs typeface="Mada"/>
              <a:sym typeface="Mada"/>
            </a:endParaRPr>
          </a:p>
        </p:txBody>
      </p:sp>
      <p:sp>
        <p:nvSpPr>
          <p:cNvPr id="403" name="Google Shape;403;p48"/>
          <p:cNvSpPr txBox="1"/>
          <p:nvPr/>
        </p:nvSpPr>
        <p:spPr>
          <a:xfrm>
            <a:off x="250500" y="841531"/>
            <a:ext cx="7031100" cy="5871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a:buChar char="◄"/>
            </a:pPr>
            <a:r>
              <a:rPr b="1" lang="ar" sz="2200">
                <a:highlight>
                  <a:srgbClr val="EAD1DC"/>
                </a:highlight>
                <a:latin typeface="Mada"/>
                <a:ea typeface="Mada"/>
                <a:cs typeface="Mada"/>
                <a:sym typeface="Mada"/>
              </a:rPr>
              <a:t>Q2: What is the temporal evolution?</a:t>
            </a:r>
            <a:endParaRPr sz="1200">
              <a:solidFill>
                <a:srgbClr val="000000"/>
              </a:solidFill>
              <a:latin typeface="Mada"/>
              <a:ea typeface="Mada"/>
              <a:cs typeface="Mada"/>
              <a:sym typeface="Mada"/>
            </a:endParaRPr>
          </a:p>
        </p:txBody>
      </p:sp>
      <p:sp>
        <p:nvSpPr>
          <p:cNvPr id="404" name="Google Shape;404;p48"/>
          <p:cNvSpPr/>
          <p:nvPr/>
        </p:nvSpPr>
        <p:spPr>
          <a:xfrm>
            <a:off x="898033" y="2541451"/>
            <a:ext cx="6213900" cy="1222200"/>
          </a:xfrm>
          <a:prstGeom prst="rect">
            <a:avLst/>
          </a:prstGeom>
          <a:noFill/>
          <a:ln cap="flat" cmpd="sng" w="19050">
            <a:solidFill>
              <a:schemeClr val="accent1"/>
            </a:solidFill>
            <a:prstDash val="dash"/>
            <a:round/>
            <a:headEnd len="sm" w="sm" type="none"/>
            <a:tailEnd len="sm" w="sm" type="none"/>
          </a:ln>
        </p:spPr>
        <p:txBody>
          <a:bodyPr anchorCtr="0" anchor="ctr" bIns="91425" lIns="91425" spcFirstLastPara="1" rIns="91425" wrap="square" tIns="91425">
            <a:noAutofit/>
          </a:bodyPr>
          <a:lstStyle/>
          <a:p>
            <a:pPr indent="-304800" lvl="0" marL="457200" rtl="0" algn="l">
              <a:lnSpc>
                <a:spcPct val="115000"/>
              </a:lnSpc>
              <a:spcBef>
                <a:spcPts val="0"/>
              </a:spcBef>
              <a:spcAft>
                <a:spcPts val="0"/>
              </a:spcAft>
              <a:buSzPts val="1200"/>
              <a:buFont typeface="Mada"/>
              <a:buChar char="●"/>
            </a:pPr>
            <a:r>
              <a:rPr b="1" lang="ar" sz="1200">
                <a:latin typeface="Mada"/>
                <a:ea typeface="Mada"/>
                <a:cs typeface="Mada"/>
                <a:sym typeface="Mada"/>
              </a:rPr>
              <a:t>Episodic with normal strength interictal: </a:t>
            </a:r>
            <a:r>
              <a:rPr lang="ar" sz="1200">
                <a:latin typeface="Mada"/>
                <a:ea typeface="Mada"/>
                <a:cs typeface="Mada"/>
                <a:sym typeface="Mada"/>
              </a:rPr>
              <a:t>metabolic or </a:t>
            </a:r>
            <a:r>
              <a:rPr lang="ar" sz="1200">
                <a:latin typeface="Mada"/>
                <a:ea typeface="Mada"/>
                <a:cs typeface="Mada"/>
                <a:sym typeface="Mada"/>
              </a:rPr>
              <a:t>Periodic paralysis</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b="1" lang="ar" sz="1200">
                <a:latin typeface="Mada"/>
                <a:ea typeface="Mada"/>
                <a:cs typeface="Mada"/>
                <a:sym typeface="Mada"/>
              </a:rPr>
              <a:t>Acute </a:t>
            </a:r>
            <a:r>
              <a:rPr lang="ar" sz="1200">
                <a:latin typeface="Mada"/>
                <a:ea typeface="Mada"/>
                <a:cs typeface="Mada"/>
                <a:sym typeface="Mada"/>
              </a:rPr>
              <a:t>or </a:t>
            </a:r>
            <a:r>
              <a:rPr b="1" lang="ar" sz="1200">
                <a:latin typeface="Mada"/>
                <a:ea typeface="Mada"/>
                <a:cs typeface="Mada"/>
                <a:sym typeface="Mada"/>
              </a:rPr>
              <a:t>subacute progression</a:t>
            </a:r>
            <a:r>
              <a:rPr lang="ar" sz="1200">
                <a:latin typeface="Mada"/>
                <a:ea typeface="Mada"/>
                <a:cs typeface="Mada"/>
                <a:sym typeface="Mada"/>
              </a:rPr>
              <a:t> --&gt; inflammatory myopathies (DM/PM)</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b="1" lang="ar" sz="1200">
                <a:latin typeface="Mada"/>
                <a:ea typeface="Mada"/>
                <a:cs typeface="Mada"/>
                <a:sym typeface="Mada"/>
              </a:rPr>
              <a:t>chronic</a:t>
            </a:r>
            <a:r>
              <a:rPr lang="ar" sz="1200">
                <a:latin typeface="Mada"/>
                <a:ea typeface="Mada"/>
                <a:cs typeface="Mada"/>
                <a:sym typeface="Mada"/>
              </a:rPr>
              <a:t> slow progression </a:t>
            </a:r>
            <a:r>
              <a:rPr b="1" lang="ar" sz="1200">
                <a:latin typeface="Mada"/>
                <a:ea typeface="Mada"/>
                <a:cs typeface="Mada"/>
                <a:sym typeface="Mada"/>
              </a:rPr>
              <a:t>over years</a:t>
            </a:r>
            <a:r>
              <a:rPr lang="ar" sz="1200">
                <a:latin typeface="Mada"/>
                <a:ea typeface="Mada"/>
                <a:cs typeface="Mada"/>
                <a:sym typeface="Mada"/>
              </a:rPr>
              <a:t> (most muscular dystrophies)</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b="1" lang="ar" sz="1200">
                <a:latin typeface="Mada"/>
                <a:ea typeface="Mada"/>
                <a:cs typeface="Mada"/>
                <a:sym typeface="Mada"/>
              </a:rPr>
              <a:t>non-progressive weakness </a:t>
            </a:r>
            <a:r>
              <a:rPr lang="ar" sz="1200">
                <a:latin typeface="Mada"/>
                <a:ea typeface="Mada"/>
                <a:cs typeface="Mada"/>
                <a:sym typeface="Mada"/>
              </a:rPr>
              <a:t>with little change over decades (congenital myopathies).</a:t>
            </a:r>
            <a:endParaRPr sz="1200">
              <a:latin typeface="Mada"/>
              <a:ea typeface="Mada"/>
              <a:cs typeface="Mada"/>
              <a:sym typeface="Mada"/>
            </a:endParaRPr>
          </a:p>
        </p:txBody>
      </p:sp>
      <p:sp>
        <p:nvSpPr>
          <p:cNvPr id="405" name="Google Shape;405;p48"/>
          <p:cNvSpPr/>
          <p:nvPr/>
        </p:nvSpPr>
        <p:spPr>
          <a:xfrm rot="-5400000">
            <a:off x="65275" y="2911900"/>
            <a:ext cx="1251000" cy="4854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ar" sz="1600">
                <a:solidFill>
                  <a:srgbClr val="FFFFFF"/>
                </a:solidFill>
                <a:latin typeface="Mada"/>
                <a:ea typeface="Mada"/>
                <a:cs typeface="Mada"/>
                <a:sym typeface="Mada"/>
              </a:rPr>
              <a:t>Tempo</a:t>
            </a:r>
            <a:endParaRPr>
              <a:solidFill>
                <a:srgbClr val="FFFFFF"/>
              </a:solidFill>
              <a:latin typeface="Mada"/>
              <a:ea typeface="Mada"/>
              <a:cs typeface="Mada"/>
              <a:sym typeface="Mada"/>
            </a:endParaRPr>
          </a:p>
        </p:txBody>
      </p:sp>
      <p:sp>
        <p:nvSpPr>
          <p:cNvPr id="406" name="Google Shape;406;p48"/>
          <p:cNvSpPr/>
          <p:nvPr/>
        </p:nvSpPr>
        <p:spPr>
          <a:xfrm>
            <a:off x="898032" y="1396446"/>
            <a:ext cx="6213900" cy="1021200"/>
          </a:xfrm>
          <a:prstGeom prst="rect">
            <a:avLst/>
          </a:prstGeom>
          <a:noFill/>
          <a:ln cap="flat" cmpd="sng" w="19050">
            <a:solidFill>
              <a:schemeClr val="accent1"/>
            </a:solidFill>
            <a:prstDash val="dash"/>
            <a:round/>
            <a:headEnd len="sm" w="sm" type="none"/>
            <a:tailEnd len="sm" w="sm" type="none"/>
          </a:ln>
        </p:spPr>
        <p:txBody>
          <a:bodyPr anchorCtr="0" anchor="ctr" bIns="91425" lIns="91425" spcFirstLastPara="1" rIns="91425" wrap="square" tIns="91425">
            <a:noAutofit/>
          </a:bodyPr>
          <a:lstStyle/>
          <a:p>
            <a:pPr indent="-304800" lvl="0" marL="457200" rtl="0" algn="l">
              <a:lnSpc>
                <a:spcPct val="115000"/>
              </a:lnSpc>
              <a:spcBef>
                <a:spcPts val="0"/>
              </a:spcBef>
              <a:spcAft>
                <a:spcPts val="0"/>
              </a:spcAft>
              <a:buSzPts val="1200"/>
              <a:buFont typeface="Mada"/>
              <a:buChar char="●"/>
            </a:pPr>
            <a:r>
              <a:rPr b="1" lang="ar" sz="1200">
                <a:latin typeface="Mada"/>
                <a:ea typeface="Mada"/>
                <a:cs typeface="Mada"/>
                <a:sym typeface="Mada"/>
              </a:rPr>
              <a:t>Childhood: </a:t>
            </a:r>
            <a:r>
              <a:rPr lang="ar" sz="1100">
                <a:latin typeface="Mada"/>
                <a:ea typeface="Mada"/>
                <a:cs typeface="Mada"/>
                <a:sym typeface="Mada"/>
              </a:rPr>
              <a:t>Duchenne.</a:t>
            </a:r>
            <a:r>
              <a:rPr lang="ar" sz="1100">
                <a:solidFill>
                  <a:srgbClr val="6AA84F"/>
                </a:solidFill>
                <a:latin typeface="Mada"/>
                <a:ea typeface="Mada"/>
                <a:cs typeface="Mada"/>
                <a:sym typeface="Mada"/>
              </a:rPr>
              <a:t> lots of disorders not only Duchenne</a:t>
            </a:r>
            <a:r>
              <a:rPr lang="ar" sz="1100">
                <a:solidFill>
                  <a:srgbClr val="6AA84F"/>
                </a:solidFill>
                <a:latin typeface="Mada"/>
                <a:ea typeface="Mada"/>
                <a:cs typeface="Mada"/>
                <a:sym typeface="Mada"/>
              </a:rPr>
              <a:t>.</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b="1" lang="ar" sz="1200">
                <a:latin typeface="Mada"/>
                <a:ea typeface="Mada"/>
                <a:cs typeface="Mada"/>
                <a:sym typeface="Mada"/>
              </a:rPr>
              <a:t>Adolescence or later:</a:t>
            </a:r>
            <a:r>
              <a:rPr lang="ar" sz="1200">
                <a:latin typeface="Mada"/>
                <a:ea typeface="Mada"/>
                <a:cs typeface="Mada"/>
                <a:sym typeface="Mada"/>
              </a:rPr>
              <a:t> </a:t>
            </a:r>
            <a:r>
              <a:rPr lang="ar" sz="1200">
                <a:latin typeface="Mada"/>
                <a:ea typeface="Mada"/>
                <a:cs typeface="Mada"/>
                <a:sym typeface="Mada"/>
              </a:rPr>
              <a:t>FSHD, LGMD</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b="1" lang="ar" sz="1200">
                <a:latin typeface="Mada"/>
                <a:ea typeface="Mada"/>
                <a:cs typeface="Mada"/>
                <a:sym typeface="Mada"/>
              </a:rPr>
              <a:t>Adults: </a:t>
            </a:r>
            <a:r>
              <a:rPr lang="ar" sz="1200">
                <a:latin typeface="Mada"/>
                <a:ea typeface="Mada"/>
                <a:cs typeface="Mada"/>
                <a:sym typeface="Mada"/>
              </a:rPr>
              <a:t>inflammatory, toxic &amp; also genetic.</a:t>
            </a:r>
            <a:endParaRPr sz="1200">
              <a:latin typeface="Mada"/>
              <a:ea typeface="Mada"/>
              <a:cs typeface="Mada"/>
              <a:sym typeface="Mada"/>
            </a:endParaRPr>
          </a:p>
          <a:p>
            <a:pPr indent="-304800" lvl="0" marL="457200" rtl="0" algn="l">
              <a:lnSpc>
                <a:spcPct val="115000"/>
              </a:lnSpc>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After 50 yrs: </a:t>
            </a:r>
            <a:r>
              <a:rPr lang="ar" sz="1200">
                <a:solidFill>
                  <a:srgbClr val="CC0000"/>
                </a:solidFill>
                <a:latin typeface="Mada"/>
                <a:ea typeface="Mada"/>
                <a:cs typeface="Mada"/>
                <a:sym typeface="Mada"/>
              </a:rPr>
              <a:t>Inclusion body myositis (</a:t>
            </a:r>
            <a:r>
              <a:rPr lang="ar" sz="1200">
                <a:solidFill>
                  <a:srgbClr val="CC0000"/>
                </a:solidFill>
                <a:latin typeface="Mada"/>
                <a:ea typeface="Mada"/>
                <a:cs typeface="Mada"/>
                <a:sym typeface="Mada"/>
              </a:rPr>
              <a:t>IBM)</a:t>
            </a:r>
            <a:endParaRPr sz="1200">
              <a:solidFill>
                <a:srgbClr val="CC0000"/>
              </a:solidFill>
              <a:latin typeface="Mada"/>
              <a:ea typeface="Mada"/>
              <a:cs typeface="Mada"/>
              <a:sym typeface="Mada"/>
            </a:endParaRPr>
          </a:p>
        </p:txBody>
      </p:sp>
      <p:sp>
        <p:nvSpPr>
          <p:cNvPr id="407" name="Google Shape;407;p48"/>
          <p:cNvSpPr/>
          <p:nvPr/>
        </p:nvSpPr>
        <p:spPr>
          <a:xfrm>
            <a:off x="250500" y="9160400"/>
            <a:ext cx="5043600" cy="1511700"/>
          </a:xfrm>
          <a:prstGeom prst="rect">
            <a:avLst/>
          </a:prstGeom>
          <a:noFill/>
          <a:ln>
            <a:noFill/>
          </a:ln>
        </p:spPr>
        <p:txBody>
          <a:bodyPr anchorCtr="0" anchor="ctr" bIns="91425" lIns="91425" spcFirstLastPara="1" rIns="91425" wrap="square" tIns="91425">
            <a:noAutofit/>
          </a:bodyPr>
          <a:lstStyle/>
          <a:p>
            <a:pPr indent="-304800" lvl="0" marL="457200" rtl="0" algn="l">
              <a:lnSpc>
                <a:spcPct val="100000"/>
              </a:lnSpc>
              <a:spcBef>
                <a:spcPts val="0"/>
              </a:spcBef>
              <a:spcAft>
                <a:spcPts val="0"/>
              </a:spcAft>
              <a:buClr>
                <a:srgbClr val="6AA84F"/>
              </a:buClr>
              <a:buSzPts val="1200"/>
              <a:buFont typeface="Mada"/>
              <a:buChar char="●"/>
            </a:pPr>
            <a:r>
              <a:rPr b="1" lang="ar" sz="1200">
                <a:solidFill>
                  <a:schemeClr val="dk1"/>
                </a:solidFill>
                <a:latin typeface="Mada"/>
                <a:ea typeface="Mada"/>
                <a:cs typeface="Mada"/>
                <a:sym typeface="Mada"/>
              </a:rPr>
              <a:t>Fever, </a:t>
            </a:r>
            <a:r>
              <a:rPr b="1" lang="ar" sz="1200">
                <a:solidFill>
                  <a:srgbClr val="6AA84F"/>
                </a:solidFill>
                <a:latin typeface="Mada"/>
                <a:ea typeface="Mada"/>
                <a:cs typeface="Mada"/>
                <a:sym typeface="Mada"/>
              </a:rPr>
              <a:t>Fasting </a:t>
            </a:r>
            <a:r>
              <a:rPr lang="ar" sz="1200">
                <a:latin typeface="Mada"/>
                <a:ea typeface="Mada"/>
                <a:cs typeface="Mada"/>
                <a:sym typeface="Mada"/>
              </a:rPr>
              <a:t>→</a:t>
            </a:r>
            <a:r>
              <a:rPr lang="ar" sz="1200">
                <a:solidFill>
                  <a:srgbClr val="6AA84F"/>
                </a:solidFill>
                <a:latin typeface="Mada"/>
                <a:ea typeface="Mada"/>
                <a:cs typeface="Mada"/>
                <a:sym typeface="Mada"/>
              </a:rPr>
              <a:t> </a:t>
            </a:r>
            <a:r>
              <a:rPr lang="ar" sz="1200">
                <a:solidFill>
                  <a:schemeClr val="dk1"/>
                </a:solidFill>
                <a:latin typeface="Mada"/>
                <a:ea typeface="Mada"/>
                <a:cs typeface="Mada"/>
                <a:sym typeface="Mada"/>
              </a:rPr>
              <a:t>carnitine palmitoyltransferase (CPT) deficiency “</a:t>
            </a:r>
            <a:r>
              <a:rPr lang="ar" sz="1200">
                <a:solidFill>
                  <a:srgbClr val="6AA84F"/>
                </a:solidFill>
                <a:latin typeface="Mada"/>
                <a:ea typeface="Mada"/>
                <a:cs typeface="Mada"/>
                <a:sym typeface="Mada"/>
              </a:rPr>
              <a:t>metabolic myopathy (Lipid-storage myopathies)”</a:t>
            </a:r>
            <a:endParaRPr sz="1200">
              <a:solidFill>
                <a:srgbClr val="6AA84F"/>
              </a:solidFill>
              <a:latin typeface="Mada"/>
              <a:ea typeface="Mada"/>
              <a:cs typeface="Mada"/>
              <a:sym typeface="Mada"/>
            </a:endParaRPr>
          </a:p>
          <a:p>
            <a:pPr indent="-304800" lvl="0" marL="457200" rtl="0" algn="l">
              <a:lnSpc>
                <a:spcPct val="100000"/>
              </a:lnSpc>
              <a:spcBef>
                <a:spcPts val="0"/>
              </a:spcBef>
              <a:spcAft>
                <a:spcPts val="0"/>
              </a:spcAft>
              <a:buSzPts val="1200"/>
              <a:buFont typeface="Mada"/>
              <a:buChar char="●"/>
            </a:pPr>
            <a:r>
              <a:rPr lang="ar" sz="1200">
                <a:latin typeface="Mada"/>
                <a:ea typeface="Mada"/>
                <a:cs typeface="Mada"/>
                <a:sym typeface="Mada"/>
              </a:rPr>
              <a:t>&gt; carnitine palmitoyltransferase (CPT) deficiency </a:t>
            </a:r>
            <a:endParaRPr sz="1200">
              <a:latin typeface="Mada"/>
              <a:ea typeface="Mada"/>
              <a:cs typeface="Mada"/>
              <a:sym typeface="Mada"/>
            </a:endParaRPr>
          </a:p>
          <a:p>
            <a:pPr indent="-304800" lvl="0" marL="457200" rtl="0" algn="l">
              <a:lnSpc>
                <a:spcPct val="100000"/>
              </a:lnSpc>
              <a:spcBef>
                <a:spcPts val="0"/>
              </a:spcBef>
              <a:spcAft>
                <a:spcPts val="0"/>
              </a:spcAft>
              <a:buSzPts val="1200"/>
              <a:buFont typeface="Mada"/>
              <a:buChar char="●"/>
            </a:pPr>
            <a:r>
              <a:rPr b="1" lang="ar" sz="1200">
                <a:latin typeface="Mada"/>
                <a:ea typeface="Mada"/>
                <a:cs typeface="Mada"/>
                <a:sym typeface="Mada"/>
              </a:rPr>
              <a:t>Carbohydrates </a:t>
            </a:r>
            <a:r>
              <a:rPr lang="ar" sz="1200">
                <a:latin typeface="Mada"/>
                <a:ea typeface="Mada"/>
                <a:cs typeface="Mada"/>
                <a:sym typeface="Mada"/>
              </a:rPr>
              <a:t>followed by rest --&gt; Periodic paralysis</a:t>
            </a:r>
            <a:endParaRPr sz="1200">
              <a:latin typeface="Mada"/>
              <a:ea typeface="Mada"/>
              <a:cs typeface="Mada"/>
              <a:sym typeface="Mada"/>
            </a:endParaRPr>
          </a:p>
          <a:p>
            <a:pPr indent="-304800" lvl="0" marL="457200" rtl="0" algn="l">
              <a:lnSpc>
                <a:spcPct val="100000"/>
              </a:lnSpc>
              <a:spcBef>
                <a:spcPts val="0"/>
              </a:spcBef>
              <a:spcAft>
                <a:spcPts val="0"/>
              </a:spcAft>
              <a:buSzPts val="1200"/>
              <a:buFont typeface="Mada"/>
              <a:buChar char="●"/>
            </a:pPr>
            <a:r>
              <a:rPr lang="ar" sz="1200">
                <a:latin typeface="Mada"/>
                <a:ea typeface="Mada"/>
                <a:cs typeface="Mada"/>
                <a:sym typeface="Mada"/>
              </a:rPr>
              <a:t>Toxic</a:t>
            </a:r>
            <a:endParaRPr sz="1200">
              <a:latin typeface="Mada"/>
              <a:ea typeface="Mada"/>
              <a:cs typeface="Mada"/>
              <a:sym typeface="Mada"/>
            </a:endParaRPr>
          </a:p>
          <a:p>
            <a:pPr indent="-304800" lvl="0" marL="457200" rtl="0" algn="l">
              <a:lnSpc>
                <a:spcPct val="100000"/>
              </a:lnSpc>
              <a:spcBef>
                <a:spcPts val="0"/>
              </a:spcBef>
              <a:spcAft>
                <a:spcPts val="0"/>
              </a:spcAft>
              <a:buSzPts val="1200"/>
              <a:buFont typeface="Mada"/>
              <a:buChar char="●"/>
            </a:pPr>
            <a:r>
              <a:rPr lang="ar" sz="1200">
                <a:solidFill>
                  <a:schemeClr val="dk1"/>
                </a:solidFill>
                <a:latin typeface="Mada"/>
                <a:ea typeface="Mada"/>
                <a:cs typeface="Mada"/>
                <a:sym typeface="Mada"/>
              </a:rPr>
              <a:t>checkpoint inhibitors, </a:t>
            </a:r>
            <a:r>
              <a:rPr b="1" lang="ar" sz="1200">
                <a:solidFill>
                  <a:schemeClr val="dk1"/>
                </a:solidFill>
                <a:latin typeface="Mada"/>
                <a:ea typeface="Mada"/>
                <a:cs typeface="Mada"/>
                <a:sym typeface="Mada"/>
              </a:rPr>
              <a:t>statin</a:t>
            </a:r>
            <a:r>
              <a:rPr lang="ar" sz="1200">
                <a:solidFill>
                  <a:schemeClr val="dk1"/>
                </a:solidFill>
                <a:latin typeface="Mada"/>
                <a:ea typeface="Mada"/>
                <a:cs typeface="Mada"/>
                <a:sym typeface="Mada"/>
              </a:rPr>
              <a:t> → </a:t>
            </a:r>
            <a:r>
              <a:rPr lang="ar" sz="1200">
                <a:latin typeface="Mada"/>
                <a:ea typeface="Mada"/>
                <a:cs typeface="Mada"/>
                <a:sym typeface="Mada"/>
              </a:rPr>
              <a:t>Immune mediated </a:t>
            </a:r>
            <a:endParaRPr sz="1200">
              <a:latin typeface="Mada"/>
              <a:ea typeface="Mada"/>
              <a:cs typeface="Mada"/>
              <a:sym typeface="Mada"/>
            </a:endParaRPr>
          </a:p>
        </p:txBody>
      </p:sp>
      <p:sp>
        <p:nvSpPr>
          <p:cNvPr id="408" name="Google Shape;408;p48"/>
          <p:cNvSpPr/>
          <p:nvPr/>
        </p:nvSpPr>
        <p:spPr>
          <a:xfrm rot="-5400000">
            <a:off x="168625" y="1665988"/>
            <a:ext cx="1044300" cy="4854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ar" sz="1600">
                <a:solidFill>
                  <a:schemeClr val="lt1"/>
                </a:solidFill>
                <a:latin typeface="Mada"/>
                <a:ea typeface="Mada"/>
                <a:cs typeface="Mada"/>
                <a:sym typeface="Mada"/>
              </a:rPr>
              <a:t>Onset</a:t>
            </a:r>
            <a:endParaRPr>
              <a:solidFill>
                <a:srgbClr val="FFFFFF"/>
              </a:solidFill>
              <a:latin typeface="Mada"/>
              <a:ea typeface="Mada"/>
              <a:cs typeface="Mada"/>
              <a:sym typeface="Mada"/>
            </a:endParaRPr>
          </a:p>
        </p:txBody>
      </p:sp>
      <p:pic>
        <p:nvPicPr>
          <p:cNvPr id="409" name="Google Shape;409;p48"/>
          <p:cNvPicPr preferRelativeResize="0"/>
          <p:nvPr/>
        </p:nvPicPr>
        <p:blipFill>
          <a:blip r:embed="rId3">
            <a:alphaModFix/>
          </a:blip>
          <a:stretch>
            <a:fillRect/>
          </a:stretch>
        </p:blipFill>
        <p:spPr>
          <a:xfrm>
            <a:off x="5516525" y="8611925"/>
            <a:ext cx="1840449" cy="1891775"/>
          </a:xfrm>
          <a:prstGeom prst="rect">
            <a:avLst/>
          </a:prstGeom>
          <a:noFill/>
          <a:ln cap="flat" cmpd="sng" w="19050">
            <a:solidFill>
              <a:srgbClr val="741B47"/>
            </a:solidFill>
            <a:prstDash val="solid"/>
            <a:round/>
            <a:headEnd len="sm" w="sm" type="none"/>
            <a:tailEnd len="sm" w="sm" type="none"/>
          </a:ln>
        </p:spPr>
      </p:pic>
      <p:sp>
        <p:nvSpPr>
          <p:cNvPr id="410" name="Google Shape;410;p48"/>
          <p:cNvSpPr/>
          <p:nvPr/>
        </p:nvSpPr>
        <p:spPr>
          <a:xfrm>
            <a:off x="0" y="0"/>
            <a:ext cx="1080600" cy="2043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rgbClr val="FFFFFF"/>
                </a:solidFill>
                <a:latin typeface="Pacifico"/>
                <a:ea typeface="Pacifico"/>
                <a:cs typeface="Pacifico"/>
                <a:sym typeface="Pacifico"/>
              </a:rPr>
              <a:t>Female Slide</a:t>
            </a:r>
            <a:endParaRPr sz="1000">
              <a:solidFill>
                <a:srgbClr val="FFFFFF"/>
              </a:solidFill>
              <a:latin typeface="Pacifico"/>
              <a:ea typeface="Pacifico"/>
              <a:cs typeface="Pacifico"/>
              <a:sym typeface="Pacific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49"/>
          <p:cNvSpPr/>
          <p:nvPr/>
        </p:nvSpPr>
        <p:spPr>
          <a:xfrm>
            <a:off x="415725" y="8567650"/>
            <a:ext cx="6561300" cy="1980000"/>
          </a:xfrm>
          <a:prstGeom prst="round1Rect">
            <a:avLst>
              <a:gd fmla="val 16667" name="adj"/>
            </a:avLst>
          </a:pr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304800" lvl="0" marL="457200" marR="0" rtl="0" algn="l">
              <a:lnSpc>
                <a:spcPct val="115000"/>
              </a:lnSpc>
              <a:spcBef>
                <a:spcPts val="0"/>
              </a:spcBef>
              <a:spcAft>
                <a:spcPts val="0"/>
              </a:spcAft>
              <a:buSzPts val="1200"/>
              <a:buFont typeface="Mada"/>
              <a:buChar char="●"/>
            </a:pPr>
            <a:r>
              <a:rPr b="1" lang="ar" sz="1200">
                <a:latin typeface="Mada"/>
                <a:ea typeface="Mada"/>
                <a:cs typeface="Mada"/>
                <a:sym typeface="Mada"/>
              </a:rPr>
              <a:t>Scapular winging:</a:t>
            </a:r>
            <a:r>
              <a:rPr lang="ar" sz="1200">
                <a:latin typeface="Mada"/>
                <a:ea typeface="Mada"/>
                <a:cs typeface="Mada"/>
                <a:sym typeface="Mada"/>
              </a:rPr>
              <a:t> </a:t>
            </a:r>
            <a:r>
              <a:rPr b="1" lang="ar" sz="1200">
                <a:solidFill>
                  <a:srgbClr val="CC0000"/>
                </a:solidFill>
                <a:latin typeface="Mada"/>
                <a:ea typeface="Mada"/>
                <a:cs typeface="Mada"/>
                <a:sym typeface="Mada"/>
              </a:rPr>
              <a:t>FSHD</a:t>
            </a:r>
            <a:r>
              <a:rPr lang="ar" sz="1200">
                <a:latin typeface="Mada"/>
                <a:ea typeface="Mada"/>
                <a:cs typeface="Mada"/>
                <a:sym typeface="Mada"/>
              </a:rPr>
              <a:t>, </a:t>
            </a:r>
            <a:r>
              <a:rPr lang="ar" sz="1200">
                <a:latin typeface="Mada"/>
                <a:ea typeface="Mada"/>
                <a:cs typeface="Mada"/>
                <a:sym typeface="Mada"/>
              </a:rPr>
              <a:t>Pompe</a:t>
            </a:r>
            <a:r>
              <a:rPr lang="ar" sz="1200">
                <a:solidFill>
                  <a:srgbClr val="6AA84F"/>
                </a:solidFill>
                <a:latin typeface="Mada"/>
                <a:ea typeface="Mada"/>
                <a:cs typeface="Mada"/>
                <a:sym typeface="Mada"/>
              </a:rPr>
              <a:t> (</a:t>
            </a:r>
            <a:r>
              <a:rPr lang="ar" sz="1200">
                <a:solidFill>
                  <a:srgbClr val="6AA84F"/>
                </a:solidFill>
                <a:latin typeface="Mada"/>
                <a:ea typeface="Mada"/>
                <a:cs typeface="Mada"/>
                <a:sym typeface="Mada"/>
              </a:rPr>
              <a:t>It is a genetic disorder and there's a treatment for it to prevent the progression (enzyme replacement therapy) thus, it’s imp to identify it</a:t>
            </a:r>
            <a:r>
              <a:rPr lang="ar" sz="1200">
                <a:solidFill>
                  <a:srgbClr val="6AA84F"/>
                </a:solidFill>
                <a:latin typeface="Mada"/>
                <a:ea typeface="Mada"/>
                <a:cs typeface="Mada"/>
                <a:sym typeface="Mada"/>
              </a:rPr>
              <a:t>)</a:t>
            </a:r>
            <a:r>
              <a:rPr lang="ar" sz="1200">
                <a:latin typeface="Mada"/>
                <a:ea typeface="Mada"/>
                <a:cs typeface="Mada"/>
                <a:sym typeface="Mada"/>
              </a:rPr>
              <a:t>, Laminopathy, calpain &amp; SLONM</a:t>
            </a:r>
            <a:endParaRPr sz="1200">
              <a:latin typeface="Mada"/>
              <a:ea typeface="Mada"/>
              <a:cs typeface="Mada"/>
              <a:sym typeface="Mada"/>
            </a:endParaRPr>
          </a:p>
          <a:p>
            <a:pPr indent="-304800" lvl="0" marL="457200" marR="0" rtl="0" algn="l">
              <a:lnSpc>
                <a:spcPct val="115000"/>
              </a:lnSpc>
              <a:spcBef>
                <a:spcPts val="0"/>
              </a:spcBef>
              <a:spcAft>
                <a:spcPts val="0"/>
              </a:spcAft>
              <a:buSzPts val="1200"/>
              <a:buFont typeface="Mada"/>
              <a:buChar char="●"/>
            </a:pPr>
            <a:r>
              <a:rPr b="1" lang="ar" sz="1200">
                <a:latin typeface="Mada"/>
                <a:ea typeface="Mada"/>
                <a:cs typeface="Mada"/>
                <a:sym typeface="Mada"/>
              </a:rPr>
              <a:t>Waddling gait:</a:t>
            </a:r>
            <a:r>
              <a:rPr lang="ar" sz="1200">
                <a:latin typeface="Mada"/>
                <a:ea typeface="Mada"/>
                <a:cs typeface="Mada"/>
                <a:sym typeface="Mada"/>
              </a:rPr>
              <a:t> inflammatory or LGMD</a:t>
            </a:r>
            <a:endParaRPr sz="1200">
              <a:latin typeface="Mada"/>
              <a:ea typeface="Mada"/>
              <a:cs typeface="Mada"/>
              <a:sym typeface="Mada"/>
            </a:endParaRPr>
          </a:p>
          <a:p>
            <a:pPr indent="-304800" lvl="0" marL="457200" marR="0" rtl="0" algn="l">
              <a:lnSpc>
                <a:spcPct val="115000"/>
              </a:lnSpc>
              <a:spcBef>
                <a:spcPts val="0"/>
              </a:spcBef>
              <a:spcAft>
                <a:spcPts val="0"/>
              </a:spcAft>
              <a:buSzPts val="1200"/>
              <a:buFont typeface="Mada"/>
              <a:buChar char="●"/>
            </a:pPr>
            <a:r>
              <a:rPr lang="ar" sz="1200">
                <a:latin typeface="Mada"/>
                <a:ea typeface="Mada"/>
                <a:cs typeface="Mada"/>
                <a:sym typeface="Mada"/>
              </a:rPr>
              <a:t>Impaired toe walking</a:t>
            </a:r>
            <a:r>
              <a:rPr b="1" lang="ar" sz="700">
                <a:solidFill>
                  <a:srgbClr val="6AA84F"/>
                </a:solidFill>
                <a:latin typeface="Mada"/>
                <a:ea typeface="Mada"/>
                <a:cs typeface="Mada"/>
                <a:sym typeface="Mada"/>
              </a:rPr>
              <a:t> </a:t>
            </a:r>
            <a:r>
              <a:rPr lang="ar" sz="700">
                <a:solidFill>
                  <a:srgbClr val="6AA84F"/>
                </a:solidFill>
                <a:latin typeface="Mada"/>
                <a:ea typeface="Mada"/>
                <a:cs typeface="Mada"/>
                <a:sym typeface="Mada"/>
              </a:rPr>
              <a:t>(Weakness of calf muscles). “not imp”</a:t>
            </a:r>
            <a:r>
              <a:rPr b="1" lang="ar" sz="1200">
                <a:latin typeface="Mada"/>
                <a:ea typeface="Mada"/>
                <a:cs typeface="Mada"/>
                <a:sym typeface="Mada"/>
              </a:rPr>
              <a:t>:</a:t>
            </a:r>
            <a:r>
              <a:rPr lang="ar" sz="1200">
                <a:latin typeface="Mada"/>
                <a:ea typeface="Mada"/>
                <a:cs typeface="Mada"/>
                <a:sym typeface="Mada"/>
              </a:rPr>
              <a:t> </a:t>
            </a:r>
            <a:r>
              <a:rPr lang="ar" sz="1200">
                <a:latin typeface="Mada"/>
                <a:ea typeface="Mada"/>
                <a:cs typeface="Mada"/>
                <a:sym typeface="Mada"/>
              </a:rPr>
              <a:t>dysfrelin, ANO-5</a:t>
            </a:r>
            <a:endParaRPr sz="1200">
              <a:latin typeface="Mada"/>
              <a:ea typeface="Mada"/>
              <a:cs typeface="Mada"/>
              <a:sym typeface="Mada"/>
            </a:endParaRPr>
          </a:p>
          <a:p>
            <a:pPr indent="-304800" lvl="0" marL="457200" marR="0" rtl="0" algn="l">
              <a:lnSpc>
                <a:spcPct val="115000"/>
              </a:lnSpc>
              <a:spcBef>
                <a:spcPts val="0"/>
              </a:spcBef>
              <a:spcAft>
                <a:spcPts val="0"/>
              </a:spcAft>
              <a:buSzPts val="1200"/>
              <a:buFont typeface="Mada"/>
              <a:buChar char="●"/>
            </a:pPr>
            <a:r>
              <a:rPr lang="ar" sz="1200">
                <a:latin typeface="Mada"/>
                <a:ea typeface="Mada"/>
                <a:cs typeface="Mada"/>
                <a:sym typeface="Mada"/>
              </a:rPr>
              <a:t>Pointing finger sign: </a:t>
            </a:r>
            <a:r>
              <a:rPr lang="ar" sz="1200">
                <a:latin typeface="Mada"/>
                <a:ea typeface="Mada"/>
                <a:cs typeface="Mada"/>
                <a:sym typeface="Mada"/>
              </a:rPr>
              <a:t>MYH7</a:t>
            </a:r>
            <a:r>
              <a:rPr lang="ar" sz="1200">
                <a:latin typeface="Mada"/>
                <a:ea typeface="Mada"/>
                <a:cs typeface="Mada"/>
                <a:sym typeface="Mada"/>
              </a:rPr>
              <a:t> </a:t>
            </a:r>
            <a:r>
              <a:rPr lang="ar" sz="1000">
                <a:solidFill>
                  <a:srgbClr val="6AA84F"/>
                </a:solidFill>
                <a:latin typeface="Mada"/>
                <a:ea typeface="Mada"/>
                <a:cs typeface="Mada"/>
                <a:sym typeface="Mada"/>
              </a:rPr>
              <a:t>“not imp”</a:t>
            </a:r>
            <a:endParaRPr sz="1000">
              <a:solidFill>
                <a:srgbClr val="6AA84F"/>
              </a:solidFill>
              <a:latin typeface="Mada"/>
              <a:ea typeface="Mada"/>
              <a:cs typeface="Mada"/>
              <a:sym typeface="Mada"/>
            </a:endParaRPr>
          </a:p>
          <a:p>
            <a:pPr indent="-304800" lvl="0" marL="457200" marR="0" rtl="0" algn="l">
              <a:lnSpc>
                <a:spcPct val="115000"/>
              </a:lnSpc>
              <a:spcBef>
                <a:spcPts val="0"/>
              </a:spcBef>
              <a:spcAft>
                <a:spcPts val="0"/>
              </a:spcAft>
              <a:buClr>
                <a:srgbClr val="CC0000"/>
              </a:buClr>
              <a:buSzPts val="1200"/>
              <a:buFont typeface="Mada"/>
              <a:buChar char="★"/>
            </a:pPr>
            <a:r>
              <a:rPr b="1" lang="ar" sz="1200">
                <a:latin typeface="Mada"/>
                <a:ea typeface="Mada"/>
                <a:cs typeface="Mada"/>
                <a:sym typeface="Mada"/>
              </a:rPr>
              <a:t>Anteverted axillary line, protuberant abdomen, facial and scapular weakness:</a:t>
            </a:r>
            <a:r>
              <a:rPr lang="ar" sz="1200">
                <a:latin typeface="Mada"/>
                <a:ea typeface="Mada"/>
                <a:cs typeface="Mada"/>
                <a:sym typeface="Mada"/>
              </a:rPr>
              <a:t> </a:t>
            </a:r>
            <a:r>
              <a:rPr b="1" lang="ar" sz="1200">
                <a:solidFill>
                  <a:srgbClr val="CC0000"/>
                </a:solidFill>
                <a:latin typeface="Mada"/>
                <a:ea typeface="Mada"/>
                <a:cs typeface="Mada"/>
                <a:sym typeface="Mada"/>
              </a:rPr>
              <a:t>FSHD </a:t>
            </a:r>
            <a:endParaRPr b="1" sz="1200">
              <a:solidFill>
                <a:srgbClr val="CC0000"/>
              </a:solidFill>
              <a:latin typeface="Mada"/>
              <a:ea typeface="Mada"/>
              <a:cs typeface="Mada"/>
              <a:sym typeface="Mada"/>
            </a:endParaRPr>
          </a:p>
          <a:p>
            <a:pPr indent="0" lvl="0" marL="457200" marR="0" rtl="0" algn="l">
              <a:lnSpc>
                <a:spcPct val="115000"/>
              </a:lnSpc>
              <a:spcBef>
                <a:spcPts val="0"/>
              </a:spcBef>
              <a:spcAft>
                <a:spcPts val="0"/>
              </a:spcAft>
              <a:buNone/>
            </a:pPr>
            <a:r>
              <a:rPr b="1" lang="ar" sz="1200">
                <a:solidFill>
                  <a:srgbClr val="6AA84F"/>
                </a:solidFill>
                <a:latin typeface="Mada"/>
                <a:ea typeface="Mada"/>
                <a:cs typeface="Mada"/>
                <a:sym typeface="Mada"/>
              </a:rPr>
              <a:t>“ </a:t>
            </a:r>
            <a:r>
              <a:rPr lang="ar" sz="1200">
                <a:solidFill>
                  <a:srgbClr val="6AA84F"/>
                </a:solidFill>
                <a:latin typeface="Mada"/>
                <a:ea typeface="Mada"/>
                <a:cs typeface="Mada"/>
                <a:sym typeface="Mada"/>
              </a:rPr>
              <a:t>very characteristic</a:t>
            </a:r>
            <a:r>
              <a:rPr lang="ar" sz="1200">
                <a:solidFill>
                  <a:srgbClr val="6AA84F"/>
                </a:solidFill>
                <a:latin typeface="Mada"/>
                <a:ea typeface="Mada"/>
                <a:cs typeface="Mada"/>
                <a:sym typeface="Mada"/>
              </a:rPr>
              <a:t>”</a:t>
            </a:r>
            <a:endParaRPr b="1" sz="1200">
              <a:solidFill>
                <a:srgbClr val="6AA84F"/>
              </a:solidFill>
              <a:latin typeface="Mada"/>
              <a:ea typeface="Mada"/>
              <a:cs typeface="Mada"/>
              <a:sym typeface="Mada"/>
            </a:endParaRPr>
          </a:p>
        </p:txBody>
      </p:sp>
      <p:sp>
        <p:nvSpPr>
          <p:cNvPr id="416" name="Google Shape;416;p49"/>
          <p:cNvSpPr/>
          <p:nvPr/>
        </p:nvSpPr>
        <p:spPr>
          <a:xfrm>
            <a:off x="577975" y="8332876"/>
            <a:ext cx="2828700" cy="337200"/>
          </a:xfrm>
          <a:prstGeom prst="flowChartAlternateProcess">
            <a:avLst/>
          </a:prstGeom>
          <a:solidFill>
            <a:srgbClr val="5439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ar" sz="1800">
                <a:solidFill>
                  <a:srgbClr val="FFFFFF"/>
                </a:solidFill>
                <a:latin typeface="Mada"/>
                <a:ea typeface="Mada"/>
                <a:cs typeface="Mada"/>
                <a:sym typeface="Mada"/>
              </a:rPr>
              <a:t>3- Signs: </a:t>
            </a:r>
            <a:endParaRPr b="1" sz="1800">
              <a:solidFill>
                <a:srgbClr val="FFFFFF"/>
              </a:solidFill>
              <a:latin typeface="Mada"/>
              <a:ea typeface="Mada"/>
              <a:cs typeface="Mada"/>
              <a:sym typeface="Mada"/>
            </a:endParaRPr>
          </a:p>
        </p:txBody>
      </p:sp>
      <p:sp>
        <p:nvSpPr>
          <p:cNvPr id="417" name="Google Shape;417;p49"/>
          <p:cNvSpPr txBox="1"/>
          <p:nvPr>
            <p:ph idx="12" type="sldNum"/>
          </p:nvPr>
        </p:nvSpPr>
        <p:spPr>
          <a:xfrm>
            <a:off x="7106400" y="2"/>
            <a:ext cx="453600" cy="562200"/>
          </a:xfrm>
          <a:prstGeom prst="rect">
            <a:avLst/>
          </a:prstGeom>
          <a:solidFill>
            <a:srgbClr val="986782"/>
          </a:solidFill>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418" name="Google Shape;418;p49"/>
          <p:cNvSpPr txBox="1"/>
          <p:nvPr/>
        </p:nvSpPr>
        <p:spPr>
          <a:xfrm>
            <a:off x="123735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solidFill>
                  <a:schemeClr val="dk1"/>
                </a:solidFill>
                <a:latin typeface="Mada"/>
                <a:ea typeface="Mada"/>
                <a:cs typeface="Mada"/>
                <a:sym typeface="Mada"/>
              </a:rPr>
              <a:t>Approach - 6 Questions</a:t>
            </a:r>
            <a:endParaRPr b="1" sz="2600">
              <a:solidFill>
                <a:schemeClr val="dk1"/>
              </a:solidFill>
              <a:latin typeface="Mada"/>
              <a:ea typeface="Mada"/>
              <a:cs typeface="Mada"/>
              <a:sym typeface="Mada"/>
            </a:endParaRPr>
          </a:p>
          <a:p>
            <a:pPr indent="0" lvl="0" marL="0" rtl="0" algn="ctr">
              <a:spcBef>
                <a:spcPts val="0"/>
              </a:spcBef>
              <a:spcAft>
                <a:spcPts val="0"/>
              </a:spcAft>
              <a:buNone/>
            </a:pPr>
            <a:r>
              <a:t/>
            </a:r>
            <a:endParaRPr b="1" sz="2200">
              <a:latin typeface="Mada"/>
              <a:ea typeface="Mada"/>
              <a:cs typeface="Mada"/>
              <a:sym typeface="Mada"/>
            </a:endParaRPr>
          </a:p>
        </p:txBody>
      </p:sp>
      <p:sp>
        <p:nvSpPr>
          <p:cNvPr id="419" name="Google Shape;419;p49"/>
          <p:cNvSpPr txBox="1"/>
          <p:nvPr/>
        </p:nvSpPr>
        <p:spPr>
          <a:xfrm>
            <a:off x="274399" y="4520325"/>
            <a:ext cx="7212900" cy="5871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a:buChar char="◄"/>
            </a:pPr>
            <a:r>
              <a:rPr b="1" lang="ar" sz="2200">
                <a:highlight>
                  <a:srgbClr val="EAD1DC"/>
                </a:highlight>
                <a:latin typeface="Mada"/>
                <a:ea typeface="Mada"/>
                <a:cs typeface="Mada"/>
                <a:sym typeface="Mada"/>
              </a:rPr>
              <a:t>Q6: </a:t>
            </a:r>
            <a:r>
              <a:rPr b="1" lang="ar" sz="2200">
                <a:highlight>
                  <a:srgbClr val="EAD1DC"/>
                </a:highlight>
                <a:latin typeface="Mada"/>
                <a:ea typeface="Mada"/>
                <a:cs typeface="Mada"/>
                <a:sym typeface="Mada"/>
              </a:rPr>
              <a:t>What is the distribution of weakness</a:t>
            </a:r>
            <a:r>
              <a:rPr b="1" lang="ar" sz="2200">
                <a:highlight>
                  <a:srgbClr val="EAD1DC"/>
                </a:highlight>
                <a:latin typeface="Mada"/>
                <a:ea typeface="Mada"/>
                <a:cs typeface="Mada"/>
                <a:sym typeface="Mada"/>
              </a:rPr>
              <a:t>?</a:t>
            </a:r>
            <a:endParaRPr sz="1200">
              <a:solidFill>
                <a:srgbClr val="000000"/>
              </a:solidFill>
              <a:latin typeface="Mada"/>
              <a:ea typeface="Mada"/>
              <a:cs typeface="Mada"/>
              <a:sym typeface="Mada"/>
            </a:endParaRPr>
          </a:p>
        </p:txBody>
      </p:sp>
      <p:grpSp>
        <p:nvGrpSpPr>
          <p:cNvPr id="420" name="Google Shape;420;p49"/>
          <p:cNvGrpSpPr/>
          <p:nvPr/>
        </p:nvGrpSpPr>
        <p:grpSpPr>
          <a:xfrm>
            <a:off x="415725" y="6749990"/>
            <a:ext cx="6561300" cy="1410174"/>
            <a:chOff x="194550" y="7072626"/>
            <a:chExt cx="6561300" cy="1410174"/>
          </a:xfrm>
        </p:grpSpPr>
        <p:sp>
          <p:nvSpPr>
            <p:cNvPr id="421" name="Google Shape;421;p49"/>
            <p:cNvSpPr/>
            <p:nvPr/>
          </p:nvSpPr>
          <p:spPr>
            <a:xfrm>
              <a:off x="194550" y="7307400"/>
              <a:ext cx="6561300" cy="1175400"/>
            </a:xfrm>
            <a:prstGeom prst="round1Rect">
              <a:avLst>
                <a:gd fmla="val 16667" name="adj"/>
              </a:avLst>
            </a:pr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Neck flexors				supine position, </a:t>
              </a:r>
              <a:r>
                <a:rPr lang="ar" sz="1100">
                  <a:solidFill>
                    <a:srgbClr val="6AA84F"/>
                  </a:solidFill>
                  <a:latin typeface="Mada"/>
                  <a:ea typeface="Mada"/>
                  <a:cs typeface="Mada"/>
                  <a:sym typeface="Mada"/>
                </a:rPr>
                <a:t>you always want to apply resistant</a:t>
              </a:r>
              <a:r>
                <a:rPr lang="ar" sz="1200">
                  <a:latin typeface="Mada"/>
                  <a:ea typeface="Mada"/>
                  <a:cs typeface="Mada"/>
                  <a:sym typeface="Mada"/>
                </a:rPr>
                <a: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Neck extensors			prone position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Knee extension &amp; hip flexion		seated position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knee flexion		 		prone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Hip abduction				lateral decubitus position.</a:t>
              </a:r>
              <a:endParaRPr sz="1200">
                <a:latin typeface="Mada"/>
                <a:ea typeface="Mada"/>
                <a:cs typeface="Mada"/>
                <a:sym typeface="Mada"/>
              </a:endParaRPr>
            </a:p>
          </p:txBody>
        </p:sp>
        <p:sp>
          <p:nvSpPr>
            <p:cNvPr id="422" name="Google Shape;422;p49"/>
            <p:cNvSpPr/>
            <p:nvPr/>
          </p:nvSpPr>
          <p:spPr>
            <a:xfrm>
              <a:off x="356800" y="7072626"/>
              <a:ext cx="2828700" cy="337200"/>
            </a:xfrm>
            <a:prstGeom prst="flowChartAlternateProcess">
              <a:avLst/>
            </a:prstGeom>
            <a:solidFill>
              <a:srgbClr val="5439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800">
                  <a:solidFill>
                    <a:srgbClr val="FFFFFF"/>
                  </a:solidFill>
                  <a:latin typeface="Mada"/>
                  <a:ea typeface="Mada"/>
                  <a:cs typeface="Mada"/>
                  <a:sym typeface="Mada"/>
                </a:rPr>
                <a:t>2- Positions in testing:</a:t>
              </a:r>
              <a:endParaRPr b="1" sz="1800">
                <a:solidFill>
                  <a:srgbClr val="FFFFFF"/>
                </a:solidFill>
                <a:latin typeface="Mada"/>
                <a:ea typeface="Mada"/>
                <a:cs typeface="Mada"/>
                <a:sym typeface="Mada"/>
              </a:endParaRPr>
            </a:p>
          </p:txBody>
        </p:sp>
        <p:cxnSp>
          <p:nvCxnSpPr>
            <p:cNvPr id="423" name="Google Shape;423;p49"/>
            <p:cNvCxnSpPr/>
            <p:nvPr/>
          </p:nvCxnSpPr>
          <p:spPr>
            <a:xfrm>
              <a:off x="1607766" y="7557525"/>
              <a:ext cx="1340700" cy="0"/>
            </a:xfrm>
            <a:prstGeom prst="straightConnector1">
              <a:avLst/>
            </a:prstGeom>
            <a:noFill/>
            <a:ln cap="flat" cmpd="sng" w="9525">
              <a:solidFill>
                <a:srgbClr val="543948"/>
              </a:solidFill>
              <a:prstDash val="solid"/>
              <a:round/>
              <a:headEnd len="med" w="med" type="none"/>
              <a:tailEnd len="med" w="med" type="triangle"/>
            </a:ln>
          </p:spPr>
        </p:cxnSp>
        <p:cxnSp>
          <p:nvCxnSpPr>
            <p:cNvPr id="424" name="Google Shape;424;p49"/>
            <p:cNvCxnSpPr/>
            <p:nvPr/>
          </p:nvCxnSpPr>
          <p:spPr>
            <a:xfrm>
              <a:off x="1769600" y="7735083"/>
              <a:ext cx="1179000" cy="0"/>
            </a:xfrm>
            <a:prstGeom prst="straightConnector1">
              <a:avLst/>
            </a:prstGeom>
            <a:noFill/>
            <a:ln cap="flat" cmpd="sng" w="9525">
              <a:solidFill>
                <a:srgbClr val="543948"/>
              </a:solidFill>
              <a:prstDash val="solid"/>
              <a:round/>
              <a:headEnd len="med" w="med" type="none"/>
              <a:tailEnd len="med" w="med" type="triangle"/>
            </a:ln>
          </p:spPr>
        </p:cxnSp>
        <p:cxnSp>
          <p:nvCxnSpPr>
            <p:cNvPr id="425" name="Google Shape;425;p49"/>
            <p:cNvCxnSpPr/>
            <p:nvPr/>
          </p:nvCxnSpPr>
          <p:spPr>
            <a:xfrm>
              <a:off x="2623514" y="7913968"/>
              <a:ext cx="327000" cy="0"/>
            </a:xfrm>
            <a:prstGeom prst="straightConnector1">
              <a:avLst/>
            </a:prstGeom>
            <a:noFill/>
            <a:ln cap="flat" cmpd="sng" w="9525">
              <a:solidFill>
                <a:srgbClr val="543948"/>
              </a:solidFill>
              <a:prstDash val="solid"/>
              <a:round/>
              <a:headEnd len="med" w="med" type="none"/>
              <a:tailEnd len="med" w="med" type="triangle"/>
            </a:ln>
          </p:spPr>
        </p:cxnSp>
        <p:cxnSp>
          <p:nvCxnSpPr>
            <p:cNvPr id="426" name="Google Shape;426;p49"/>
            <p:cNvCxnSpPr/>
            <p:nvPr/>
          </p:nvCxnSpPr>
          <p:spPr>
            <a:xfrm>
              <a:off x="1597439" y="8101925"/>
              <a:ext cx="1353000" cy="0"/>
            </a:xfrm>
            <a:prstGeom prst="straightConnector1">
              <a:avLst/>
            </a:prstGeom>
            <a:noFill/>
            <a:ln cap="flat" cmpd="sng" w="9525">
              <a:solidFill>
                <a:srgbClr val="543948"/>
              </a:solidFill>
              <a:prstDash val="solid"/>
              <a:round/>
              <a:headEnd len="med" w="med" type="none"/>
              <a:tailEnd len="med" w="med" type="triangle"/>
            </a:ln>
          </p:spPr>
        </p:cxnSp>
        <p:cxnSp>
          <p:nvCxnSpPr>
            <p:cNvPr id="427" name="Google Shape;427;p49"/>
            <p:cNvCxnSpPr/>
            <p:nvPr/>
          </p:nvCxnSpPr>
          <p:spPr>
            <a:xfrm>
              <a:off x="1730975" y="8282645"/>
              <a:ext cx="1219500" cy="0"/>
            </a:xfrm>
            <a:prstGeom prst="straightConnector1">
              <a:avLst/>
            </a:prstGeom>
            <a:noFill/>
            <a:ln cap="flat" cmpd="sng" w="9525">
              <a:solidFill>
                <a:srgbClr val="543948"/>
              </a:solidFill>
              <a:prstDash val="solid"/>
              <a:round/>
              <a:headEnd len="med" w="med" type="none"/>
              <a:tailEnd len="med" w="med" type="triangle"/>
            </a:ln>
          </p:spPr>
        </p:cxnSp>
      </p:grpSp>
      <p:sp>
        <p:nvSpPr>
          <p:cNvPr id="428" name="Google Shape;428;p49"/>
          <p:cNvSpPr txBox="1"/>
          <p:nvPr/>
        </p:nvSpPr>
        <p:spPr>
          <a:xfrm>
            <a:off x="173550" y="895080"/>
            <a:ext cx="7212900" cy="8187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rgbClr val="000000"/>
              </a:buClr>
              <a:buSzPts val="2100"/>
              <a:buFont typeface="Mada"/>
              <a:buChar char="◄"/>
            </a:pPr>
            <a:r>
              <a:rPr b="1" lang="ar" sz="2100">
                <a:highlight>
                  <a:srgbClr val="EAD1DC"/>
                </a:highlight>
                <a:latin typeface="Mada"/>
                <a:ea typeface="Mada"/>
                <a:cs typeface="Mada"/>
                <a:sym typeface="Mada"/>
              </a:rPr>
              <a:t>Q5: Are there associated systemic symptoms or signs?</a:t>
            </a:r>
            <a:endParaRPr sz="1100">
              <a:solidFill>
                <a:srgbClr val="000000"/>
              </a:solidFill>
              <a:latin typeface="Mada"/>
              <a:ea typeface="Mada"/>
              <a:cs typeface="Mada"/>
              <a:sym typeface="Mada"/>
            </a:endParaRPr>
          </a:p>
        </p:txBody>
      </p:sp>
      <p:graphicFrame>
        <p:nvGraphicFramePr>
          <p:cNvPr id="429" name="Google Shape;429;p49"/>
          <p:cNvGraphicFramePr/>
          <p:nvPr/>
        </p:nvGraphicFramePr>
        <p:xfrm>
          <a:off x="1219013" y="1448163"/>
          <a:ext cx="3000000" cy="3000000"/>
        </p:xfrm>
        <a:graphic>
          <a:graphicData uri="http://schemas.openxmlformats.org/drawingml/2006/table">
            <a:tbl>
              <a:tblPr>
                <a:noFill/>
                <a:tableStyleId>{FEAD969A-24B1-4A33-995D-BE99DCA06031}</a:tableStyleId>
              </a:tblPr>
              <a:tblGrid>
                <a:gridCol w="1629425"/>
                <a:gridCol w="3492525"/>
              </a:tblGrid>
              <a:tr h="685725">
                <a:tc>
                  <a:txBody>
                    <a:bodyPr/>
                    <a:lstStyle/>
                    <a:p>
                      <a:pPr indent="0" lvl="0" marL="0" marR="0" rtl="0" algn="ctr">
                        <a:lnSpc>
                          <a:spcPct val="100000"/>
                        </a:lnSpc>
                        <a:spcBef>
                          <a:spcPts val="0"/>
                        </a:spcBef>
                        <a:spcAft>
                          <a:spcPts val="0"/>
                        </a:spcAft>
                        <a:buNone/>
                      </a:pPr>
                      <a:r>
                        <a:rPr b="1" lang="ar" sz="1000">
                          <a:solidFill>
                            <a:srgbClr val="CC0000"/>
                          </a:solidFill>
                          <a:latin typeface="Mada"/>
                          <a:ea typeface="Mada"/>
                          <a:cs typeface="Mada"/>
                          <a:sym typeface="Mada"/>
                        </a:rPr>
                        <a:t>Cardiac</a:t>
                      </a:r>
                      <a:endParaRPr b="1" sz="1000">
                        <a:solidFill>
                          <a:srgbClr val="CC0000"/>
                        </a:solidFill>
                        <a:latin typeface="Mada"/>
                        <a:ea typeface="Mada"/>
                        <a:cs typeface="Mada"/>
                        <a:sym typeface="Mada"/>
                      </a:endParaRPr>
                    </a:p>
                  </a:txBody>
                  <a:tcPr marT="91425" marB="91425" marR="91425" marL="91425" anchor="ctr">
                    <a:lnL cap="flat" cmpd="sng" w="9525">
                      <a:solidFill>
                        <a:srgbClr val="543948"/>
                      </a:solidFill>
                      <a:prstDash val="solid"/>
                      <a:round/>
                      <a:headEnd len="sm" w="sm" type="none"/>
                      <a:tailEnd len="sm" w="sm" type="none"/>
                    </a:lnL>
                    <a:lnR cap="flat" cmpd="sng" w="9525">
                      <a:solidFill>
                        <a:srgbClr val="543948"/>
                      </a:solidFill>
                      <a:prstDash val="solid"/>
                      <a:round/>
                      <a:headEnd len="sm" w="sm" type="none"/>
                      <a:tailEnd len="sm" w="sm" type="none"/>
                    </a:lnR>
                    <a:lnT cap="flat" cmpd="sng" w="9525">
                      <a:solidFill>
                        <a:srgbClr val="543948"/>
                      </a:solidFill>
                      <a:prstDash val="solid"/>
                      <a:round/>
                      <a:headEnd len="sm" w="sm" type="none"/>
                      <a:tailEnd len="sm" w="sm" type="none"/>
                    </a:lnT>
                    <a:lnB cap="flat" cmpd="sng" w="9525">
                      <a:solidFill>
                        <a:srgbClr val="543948"/>
                      </a:solidFill>
                      <a:prstDash val="solid"/>
                      <a:round/>
                      <a:headEnd len="sm" w="sm" type="none"/>
                      <a:tailEnd len="sm" w="sm" type="none"/>
                    </a:lnB>
                    <a:solidFill>
                      <a:srgbClr val="C6ACBA"/>
                    </a:solidFill>
                  </a:tcPr>
                </a:tc>
                <a:tc>
                  <a:txBody>
                    <a:bodyPr/>
                    <a:lstStyle/>
                    <a:p>
                      <a:pPr indent="0" lvl="0" marL="0" marR="0" rtl="0" algn="l">
                        <a:lnSpc>
                          <a:spcPct val="100000"/>
                        </a:lnSpc>
                        <a:spcBef>
                          <a:spcPts val="0"/>
                        </a:spcBef>
                        <a:spcAft>
                          <a:spcPts val="0"/>
                        </a:spcAft>
                        <a:buNone/>
                      </a:pPr>
                      <a:r>
                        <a:rPr lang="ar" sz="1000">
                          <a:solidFill>
                            <a:srgbClr val="6AA84F"/>
                          </a:solidFill>
                          <a:latin typeface="Mada"/>
                          <a:ea typeface="Mada"/>
                          <a:cs typeface="Mada"/>
                          <a:sym typeface="Mada"/>
                        </a:rPr>
                        <a:t>please don't miss on asking about these symptoms</a:t>
                      </a:r>
                      <a:endParaRPr sz="1000">
                        <a:latin typeface="Mada"/>
                        <a:ea typeface="Mada"/>
                        <a:cs typeface="Mada"/>
                        <a:sym typeface="Mada"/>
                      </a:endParaRPr>
                    </a:p>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Dystrophinopathy</a:t>
                      </a:r>
                      <a:endParaRPr sz="1000">
                        <a:latin typeface="Mada"/>
                        <a:ea typeface="Mada"/>
                        <a:cs typeface="Mada"/>
                        <a:sym typeface="Mada"/>
                      </a:endParaRPr>
                    </a:p>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M</a:t>
                      </a:r>
                      <a:r>
                        <a:rPr lang="ar" sz="1000">
                          <a:latin typeface="Mada"/>
                          <a:ea typeface="Mada"/>
                          <a:cs typeface="Mada"/>
                          <a:sym typeface="Mada"/>
                        </a:rPr>
                        <a:t>yotonic dystrophy </a:t>
                      </a:r>
                      <a:r>
                        <a:rPr lang="ar" sz="1000">
                          <a:latin typeface="Mada"/>
                          <a:ea typeface="Mada"/>
                          <a:cs typeface="Mada"/>
                          <a:sym typeface="Mada"/>
                        </a:rPr>
                        <a:t>1, M</a:t>
                      </a:r>
                      <a:r>
                        <a:rPr lang="ar" sz="1000">
                          <a:latin typeface="Mada"/>
                          <a:ea typeface="Mada"/>
                          <a:cs typeface="Mada"/>
                          <a:sym typeface="Mada"/>
                        </a:rPr>
                        <a:t>yotonic dystrophy </a:t>
                      </a:r>
                      <a:r>
                        <a:rPr lang="ar" sz="1000">
                          <a:latin typeface="Mada"/>
                          <a:ea typeface="Mada"/>
                          <a:cs typeface="Mada"/>
                          <a:sym typeface="Mada"/>
                        </a:rPr>
                        <a:t>2</a:t>
                      </a:r>
                      <a:endParaRPr sz="1000">
                        <a:latin typeface="Mada"/>
                        <a:ea typeface="Mada"/>
                        <a:cs typeface="Mada"/>
                        <a:sym typeface="Mada"/>
                      </a:endParaRPr>
                    </a:p>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LGMD: emery - dreifuss, sarcoglycanopathies, fukutin</a:t>
                      </a:r>
                      <a:endParaRPr sz="1000">
                        <a:latin typeface="Mada"/>
                        <a:ea typeface="Mada"/>
                        <a:cs typeface="Mada"/>
                        <a:sym typeface="Mada"/>
                      </a:endParaRPr>
                    </a:p>
                  </a:txBody>
                  <a:tcPr marT="91425" marB="91425" marR="91425" marL="91425" anchor="ctr">
                    <a:lnL cap="flat" cmpd="sng" w="9525">
                      <a:solidFill>
                        <a:srgbClr val="543948"/>
                      </a:solidFill>
                      <a:prstDash val="solid"/>
                      <a:round/>
                      <a:headEnd len="sm" w="sm" type="none"/>
                      <a:tailEnd len="sm" w="sm" type="none"/>
                    </a:lnL>
                    <a:lnR cap="flat" cmpd="sng" w="9525">
                      <a:solidFill>
                        <a:srgbClr val="543948"/>
                      </a:solidFill>
                      <a:prstDash val="solid"/>
                      <a:round/>
                      <a:headEnd len="sm" w="sm" type="none"/>
                      <a:tailEnd len="sm" w="sm" type="none"/>
                    </a:lnR>
                    <a:lnT cap="flat" cmpd="sng" w="9525">
                      <a:solidFill>
                        <a:srgbClr val="543948"/>
                      </a:solidFill>
                      <a:prstDash val="solid"/>
                      <a:round/>
                      <a:headEnd len="sm" w="sm" type="none"/>
                      <a:tailEnd len="sm" w="sm" type="none"/>
                    </a:lnT>
                    <a:lnB cap="flat" cmpd="sng" w="9525">
                      <a:solidFill>
                        <a:srgbClr val="543948"/>
                      </a:solidFill>
                      <a:prstDash val="solid"/>
                      <a:round/>
                      <a:headEnd len="sm" w="sm" type="none"/>
                      <a:tailEnd len="sm" w="sm" type="none"/>
                    </a:lnB>
                  </a:tcPr>
                </a:tc>
              </a:tr>
              <a:tr h="553850">
                <a:tc>
                  <a:txBody>
                    <a:bodyPr/>
                    <a:lstStyle/>
                    <a:p>
                      <a:pPr indent="0" lvl="0" marL="0" marR="0" rtl="0" algn="ctr">
                        <a:lnSpc>
                          <a:spcPct val="100000"/>
                        </a:lnSpc>
                        <a:spcBef>
                          <a:spcPts val="0"/>
                        </a:spcBef>
                        <a:spcAft>
                          <a:spcPts val="0"/>
                        </a:spcAft>
                        <a:buNone/>
                      </a:pPr>
                      <a:r>
                        <a:rPr b="1" lang="ar" sz="1000">
                          <a:solidFill>
                            <a:srgbClr val="CC0000"/>
                          </a:solidFill>
                          <a:latin typeface="Mada"/>
                          <a:ea typeface="Mada"/>
                          <a:cs typeface="Mada"/>
                          <a:sym typeface="Mada"/>
                        </a:rPr>
                        <a:t>Respiratory</a:t>
                      </a:r>
                      <a:endParaRPr b="1" sz="1000">
                        <a:solidFill>
                          <a:srgbClr val="CC0000"/>
                        </a:solidFill>
                        <a:latin typeface="Mada"/>
                        <a:ea typeface="Mada"/>
                        <a:cs typeface="Mada"/>
                        <a:sym typeface="Mada"/>
                      </a:endParaRPr>
                    </a:p>
                  </a:txBody>
                  <a:tcPr marT="91425" marB="91425" marR="91425" marL="91425" anchor="ctr">
                    <a:lnL cap="flat" cmpd="sng" w="9525">
                      <a:solidFill>
                        <a:srgbClr val="543948"/>
                      </a:solidFill>
                      <a:prstDash val="solid"/>
                      <a:round/>
                      <a:headEnd len="sm" w="sm" type="none"/>
                      <a:tailEnd len="sm" w="sm" type="none"/>
                    </a:lnL>
                    <a:lnR cap="flat" cmpd="sng" w="9525">
                      <a:solidFill>
                        <a:srgbClr val="543948"/>
                      </a:solidFill>
                      <a:prstDash val="solid"/>
                      <a:round/>
                      <a:headEnd len="sm" w="sm" type="none"/>
                      <a:tailEnd len="sm" w="sm" type="none"/>
                    </a:lnR>
                    <a:lnT cap="flat" cmpd="sng" w="9525">
                      <a:solidFill>
                        <a:srgbClr val="543948"/>
                      </a:solidFill>
                      <a:prstDash val="solid"/>
                      <a:round/>
                      <a:headEnd len="sm" w="sm" type="none"/>
                      <a:tailEnd len="sm" w="sm" type="none"/>
                    </a:lnT>
                    <a:lnB cap="flat" cmpd="sng" w="9525">
                      <a:solidFill>
                        <a:srgbClr val="543948"/>
                      </a:solidFill>
                      <a:prstDash val="solid"/>
                      <a:round/>
                      <a:headEnd len="sm" w="sm" type="none"/>
                      <a:tailEnd len="sm" w="sm" type="none"/>
                    </a:lnB>
                    <a:solidFill>
                      <a:srgbClr val="C6ACBA"/>
                    </a:solidFill>
                  </a:tcPr>
                </a:tc>
                <a:tc>
                  <a:txBody>
                    <a:bodyPr/>
                    <a:lstStyle/>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Dermatomyositis</a:t>
                      </a:r>
                      <a:endParaRPr sz="1000">
                        <a:latin typeface="Mada"/>
                        <a:ea typeface="Mada"/>
                        <a:cs typeface="Mada"/>
                        <a:sym typeface="Mada"/>
                      </a:endParaRPr>
                    </a:p>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Acid maltase (adult pompe)</a:t>
                      </a:r>
                      <a:endParaRPr sz="1000">
                        <a:latin typeface="Mada"/>
                        <a:ea typeface="Mada"/>
                        <a:cs typeface="Mada"/>
                        <a:sym typeface="Mada"/>
                      </a:endParaRPr>
                    </a:p>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CNM, nemaline</a:t>
                      </a:r>
                      <a:endParaRPr sz="1000">
                        <a:latin typeface="Mada"/>
                        <a:ea typeface="Mada"/>
                        <a:cs typeface="Mada"/>
                        <a:sym typeface="Mada"/>
                      </a:endParaRPr>
                    </a:p>
                  </a:txBody>
                  <a:tcPr marT="91425" marB="91425" marR="91425" marL="91425" anchor="ctr">
                    <a:lnL cap="flat" cmpd="sng" w="9525">
                      <a:solidFill>
                        <a:srgbClr val="543948"/>
                      </a:solidFill>
                      <a:prstDash val="solid"/>
                      <a:round/>
                      <a:headEnd len="sm" w="sm" type="none"/>
                      <a:tailEnd len="sm" w="sm" type="none"/>
                    </a:lnL>
                    <a:lnR cap="flat" cmpd="sng" w="9525">
                      <a:solidFill>
                        <a:srgbClr val="543948"/>
                      </a:solidFill>
                      <a:prstDash val="solid"/>
                      <a:round/>
                      <a:headEnd len="sm" w="sm" type="none"/>
                      <a:tailEnd len="sm" w="sm" type="none"/>
                    </a:lnR>
                    <a:lnT cap="flat" cmpd="sng" w="9525">
                      <a:solidFill>
                        <a:srgbClr val="543948"/>
                      </a:solidFill>
                      <a:prstDash val="solid"/>
                      <a:round/>
                      <a:headEnd len="sm" w="sm" type="none"/>
                      <a:tailEnd len="sm" w="sm" type="none"/>
                    </a:lnT>
                    <a:lnB cap="flat" cmpd="sng" w="9525">
                      <a:solidFill>
                        <a:srgbClr val="543948"/>
                      </a:solidFill>
                      <a:prstDash val="solid"/>
                      <a:round/>
                      <a:headEnd len="sm" w="sm" type="none"/>
                      <a:tailEnd len="sm" w="sm" type="none"/>
                    </a:lnB>
                  </a:tcPr>
                </a:tc>
              </a:tr>
              <a:tr h="290100">
                <a:tc>
                  <a:txBody>
                    <a:bodyPr/>
                    <a:lstStyle/>
                    <a:p>
                      <a:pPr indent="0" lvl="0" marL="0" marR="0" rtl="0" algn="ctr">
                        <a:lnSpc>
                          <a:spcPct val="100000"/>
                        </a:lnSpc>
                        <a:spcBef>
                          <a:spcPts val="0"/>
                        </a:spcBef>
                        <a:spcAft>
                          <a:spcPts val="0"/>
                        </a:spcAft>
                        <a:buNone/>
                      </a:pPr>
                      <a:r>
                        <a:rPr b="1" lang="ar" sz="1000">
                          <a:latin typeface="Mada"/>
                          <a:ea typeface="Mada"/>
                          <a:cs typeface="Mada"/>
                          <a:sym typeface="Mada"/>
                        </a:rPr>
                        <a:t>Fatty liver</a:t>
                      </a:r>
                      <a:endParaRPr b="1" sz="1000">
                        <a:latin typeface="Mada"/>
                        <a:ea typeface="Mada"/>
                        <a:cs typeface="Mada"/>
                        <a:sym typeface="Mada"/>
                      </a:endParaRPr>
                    </a:p>
                  </a:txBody>
                  <a:tcPr marT="91425" marB="91425" marR="91425" marL="91425" anchor="ctr">
                    <a:lnL cap="flat" cmpd="sng" w="9525">
                      <a:solidFill>
                        <a:srgbClr val="543948"/>
                      </a:solidFill>
                      <a:prstDash val="solid"/>
                      <a:round/>
                      <a:headEnd len="sm" w="sm" type="none"/>
                      <a:tailEnd len="sm" w="sm" type="none"/>
                    </a:lnL>
                    <a:lnR cap="flat" cmpd="sng" w="9525">
                      <a:solidFill>
                        <a:srgbClr val="543948"/>
                      </a:solidFill>
                      <a:prstDash val="solid"/>
                      <a:round/>
                      <a:headEnd len="sm" w="sm" type="none"/>
                      <a:tailEnd len="sm" w="sm" type="none"/>
                    </a:lnR>
                    <a:lnT cap="flat" cmpd="sng" w="9525">
                      <a:solidFill>
                        <a:srgbClr val="543948"/>
                      </a:solidFill>
                      <a:prstDash val="solid"/>
                      <a:round/>
                      <a:headEnd len="sm" w="sm" type="none"/>
                      <a:tailEnd len="sm" w="sm" type="none"/>
                    </a:lnT>
                    <a:lnB cap="flat" cmpd="sng" w="9525">
                      <a:solidFill>
                        <a:srgbClr val="543948"/>
                      </a:solidFill>
                      <a:prstDash val="solid"/>
                      <a:round/>
                      <a:headEnd len="sm" w="sm" type="none"/>
                      <a:tailEnd len="sm" w="sm" type="none"/>
                    </a:lnB>
                    <a:solidFill>
                      <a:srgbClr val="C6ACBA"/>
                    </a:solidFill>
                  </a:tcPr>
                </a:tc>
                <a:tc>
                  <a:txBody>
                    <a:bodyPr/>
                    <a:lstStyle/>
                    <a:p>
                      <a:pPr indent="-292100" lvl="0" marL="457200" marR="0" rtl="0" algn="l">
                        <a:lnSpc>
                          <a:spcPct val="100000"/>
                        </a:lnSpc>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CPT</a:t>
                      </a:r>
                      <a:endParaRPr sz="1000">
                        <a:latin typeface="Mada"/>
                        <a:ea typeface="Mada"/>
                        <a:cs typeface="Mada"/>
                        <a:sym typeface="Mada"/>
                      </a:endParaRPr>
                    </a:p>
                  </a:txBody>
                  <a:tcPr marT="91425" marB="91425" marR="91425" marL="91425" anchor="ctr">
                    <a:lnL cap="flat" cmpd="sng" w="9525">
                      <a:solidFill>
                        <a:srgbClr val="543948"/>
                      </a:solidFill>
                      <a:prstDash val="solid"/>
                      <a:round/>
                      <a:headEnd len="sm" w="sm" type="none"/>
                      <a:tailEnd len="sm" w="sm" type="none"/>
                    </a:lnL>
                    <a:lnR cap="flat" cmpd="sng" w="9525">
                      <a:solidFill>
                        <a:srgbClr val="543948"/>
                      </a:solidFill>
                      <a:prstDash val="solid"/>
                      <a:round/>
                      <a:headEnd len="sm" w="sm" type="none"/>
                      <a:tailEnd len="sm" w="sm" type="none"/>
                    </a:lnR>
                    <a:lnT cap="flat" cmpd="sng" w="9525">
                      <a:solidFill>
                        <a:srgbClr val="543948"/>
                      </a:solidFill>
                      <a:prstDash val="solid"/>
                      <a:round/>
                      <a:headEnd len="sm" w="sm" type="none"/>
                      <a:tailEnd len="sm" w="sm" type="none"/>
                    </a:lnT>
                    <a:lnB cap="flat" cmpd="sng" w="9525">
                      <a:solidFill>
                        <a:srgbClr val="543948"/>
                      </a:solidFill>
                      <a:prstDash val="solid"/>
                      <a:round/>
                      <a:headEnd len="sm" w="sm" type="none"/>
                      <a:tailEnd len="sm" w="sm" type="none"/>
                    </a:lnB>
                  </a:tcPr>
                </a:tc>
              </a:tr>
              <a:tr h="290100">
                <a:tc>
                  <a:txBody>
                    <a:bodyPr/>
                    <a:lstStyle/>
                    <a:p>
                      <a:pPr indent="0" lvl="0" marL="0" marR="0" rtl="0" algn="ctr">
                        <a:lnSpc>
                          <a:spcPct val="100000"/>
                        </a:lnSpc>
                        <a:spcBef>
                          <a:spcPts val="0"/>
                        </a:spcBef>
                        <a:spcAft>
                          <a:spcPts val="0"/>
                        </a:spcAft>
                        <a:buNone/>
                      </a:pPr>
                      <a:r>
                        <a:rPr b="1" lang="ar" sz="1000">
                          <a:latin typeface="Mada"/>
                          <a:ea typeface="Mada"/>
                          <a:cs typeface="Mada"/>
                          <a:sym typeface="Mada"/>
                        </a:rPr>
                        <a:t>Cataracts, frontal balding</a:t>
                      </a:r>
                      <a:endParaRPr b="1" sz="1000">
                        <a:latin typeface="Mada"/>
                        <a:ea typeface="Mada"/>
                        <a:cs typeface="Mada"/>
                        <a:sym typeface="Mada"/>
                      </a:endParaRPr>
                    </a:p>
                  </a:txBody>
                  <a:tcPr marT="91425" marB="91425" marR="91425" marL="91425" anchor="ctr">
                    <a:lnL cap="flat" cmpd="sng" w="9525">
                      <a:solidFill>
                        <a:srgbClr val="543948"/>
                      </a:solidFill>
                      <a:prstDash val="solid"/>
                      <a:round/>
                      <a:headEnd len="sm" w="sm" type="none"/>
                      <a:tailEnd len="sm" w="sm" type="none"/>
                    </a:lnL>
                    <a:lnR cap="flat" cmpd="sng" w="9525">
                      <a:solidFill>
                        <a:srgbClr val="543948"/>
                      </a:solidFill>
                      <a:prstDash val="solid"/>
                      <a:round/>
                      <a:headEnd len="sm" w="sm" type="none"/>
                      <a:tailEnd len="sm" w="sm" type="none"/>
                    </a:lnR>
                    <a:lnT cap="flat" cmpd="sng" w="9525">
                      <a:solidFill>
                        <a:srgbClr val="543948"/>
                      </a:solidFill>
                      <a:prstDash val="solid"/>
                      <a:round/>
                      <a:headEnd len="sm" w="sm" type="none"/>
                      <a:tailEnd len="sm" w="sm" type="none"/>
                    </a:lnT>
                    <a:lnB cap="flat" cmpd="sng" w="9525">
                      <a:solidFill>
                        <a:srgbClr val="543948"/>
                      </a:solidFill>
                      <a:prstDash val="solid"/>
                      <a:round/>
                      <a:headEnd len="sm" w="sm" type="none"/>
                      <a:tailEnd len="sm" w="sm" type="none"/>
                    </a:lnB>
                    <a:solidFill>
                      <a:srgbClr val="C6ACBA"/>
                    </a:solidFill>
                  </a:tcPr>
                </a:tc>
                <a:tc>
                  <a:txBody>
                    <a:bodyPr/>
                    <a:lstStyle/>
                    <a:p>
                      <a:pPr indent="-292100" lvl="0" marL="457200" marR="0" rtl="0" algn="l">
                        <a:lnSpc>
                          <a:spcPct val="100000"/>
                        </a:lnSpc>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Myotonic dystrophy</a:t>
                      </a:r>
                      <a:endParaRPr sz="1000">
                        <a:solidFill>
                          <a:schemeClr val="dk1"/>
                        </a:solidFill>
                        <a:latin typeface="Mada"/>
                        <a:ea typeface="Mada"/>
                        <a:cs typeface="Mada"/>
                        <a:sym typeface="Mada"/>
                      </a:endParaRPr>
                    </a:p>
                  </a:txBody>
                  <a:tcPr marT="91425" marB="91425" marR="91425" marL="91425" anchor="ctr">
                    <a:lnL cap="flat" cmpd="sng" w="9525">
                      <a:solidFill>
                        <a:srgbClr val="543948"/>
                      </a:solidFill>
                      <a:prstDash val="solid"/>
                      <a:round/>
                      <a:headEnd len="sm" w="sm" type="none"/>
                      <a:tailEnd len="sm" w="sm" type="none"/>
                    </a:lnL>
                    <a:lnR cap="flat" cmpd="sng" w="9525">
                      <a:solidFill>
                        <a:srgbClr val="543948"/>
                      </a:solidFill>
                      <a:prstDash val="solid"/>
                      <a:round/>
                      <a:headEnd len="sm" w="sm" type="none"/>
                      <a:tailEnd len="sm" w="sm" type="none"/>
                    </a:lnR>
                    <a:lnT cap="flat" cmpd="sng" w="9525">
                      <a:solidFill>
                        <a:srgbClr val="543948"/>
                      </a:solidFill>
                      <a:prstDash val="solid"/>
                      <a:round/>
                      <a:headEnd len="sm" w="sm" type="none"/>
                      <a:tailEnd len="sm" w="sm" type="none"/>
                    </a:lnT>
                    <a:lnB cap="flat" cmpd="sng" w="9525">
                      <a:solidFill>
                        <a:srgbClr val="543948"/>
                      </a:solidFill>
                      <a:prstDash val="solid"/>
                      <a:round/>
                      <a:headEnd len="sm" w="sm" type="none"/>
                      <a:tailEnd len="sm" w="sm" type="none"/>
                    </a:lnB>
                  </a:tcPr>
                </a:tc>
              </a:tr>
              <a:tr h="290100">
                <a:tc>
                  <a:txBody>
                    <a:bodyPr/>
                    <a:lstStyle/>
                    <a:p>
                      <a:pPr indent="0" lvl="0" marL="0" marR="0" rtl="0" algn="ctr">
                        <a:lnSpc>
                          <a:spcPct val="100000"/>
                        </a:lnSpc>
                        <a:spcBef>
                          <a:spcPts val="0"/>
                        </a:spcBef>
                        <a:spcAft>
                          <a:spcPts val="0"/>
                        </a:spcAft>
                        <a:buNone/>
                      </a:pPr>
                      <a:r>
                        <a:rPr b="1" lang="ar" sz="1000">
                          <a:latin typeface="Mada"/>
                          <a:ea typeface="Mada"/>
                          <a:cs typeface="Mada"/>
                          <a:sym typeface="Mada"/>
                        </a:rPr>
                        <a:t>Rash</a:t>
                      </a:r>
                      <a:endParaRPr b="1" sz="1000">
                        <a:latin typeface="Mada"/>
                        <a:ea typeface="Mada"/>
                        <a:cs typeface="Mada"/>
                        <a:sym typeface="Mada"/>
                      </a:endParaRPr>
                    </a:p>
                  </a:txBody>
                  <a:tcPr marT="91425" marB="91425" marR="91425" marL="91425" anchor="ctr">
                    <a:lnL cap="flat" cmpd="sng" w="9525">
                      <a:solidFill>
                        <a:srgbClr val="543948"/>
                      </a:solidFill>
                      <a:prstDash val="solid"/>
                      <a:round/>
                      <a:headEnd len="sm" w="sm" type="none"/>
                      <a:tailEnd len="sm" w="sm" type="none"/>
                    </a:lnL>
                    <a:lnR cap="flat" cmpd="sng" w="9525">
                      <a:solidFill>
                        <a:srgbClr val="543948"/>
                      </a:solidFill>
                      <a:prstDash val="solid"/>
                      <a:round/>
                      <a:headEnd len="sm" w="sm" type="none"/>
                      <a:tailEnd len="sm" w="sm" type="none"/>
                    </a:lnR>
                    <a:lnT cap="flat" cmpd="sng" w="9525">
                      <a:solidFill>
                        <a:srgbClr val="543948"/>
                      </a:solidFill>
                      <a:prstDash val="solid"/>
                      <a:round/>
                      <a:headEnd len="sm" w="sm" type="none"/>
                      <a:tailEnd len="sm" w="sm" type="none"/>
                    </a:lnT>
                    <a:lnB cap="flat" cmpd="sng" w="9525">
                      <a:solidFill>
                        <a:srgbClr val="543948"/>
                      </a:solidFill>
                      <a:prstDash val="solid"/>
                      <a:round/>
                      <a:headEnd len="sm" w="sm" type="none"/>
                      <a:tailEnd len="sm" w="sm" type="none"/>
                    </a:lnB>
                    <a:solidFill>
                      <a:srgbClr val="C6ACBA"/>
                    </a:solidFill>
                  </a:tcPr>
                </a:tc>
                <a:tc>
                  <a:txBody>
                    <a:bodyPr/>
                    <a:lstStyle/>
                    <a:p>
                      <a:pPr indent="-292100" lvl="0" marL="457200" marR="0" rtl="0" algn="l">
                        <a:lnSpc>
                          <a:spcPct val="100000"/>
                        </a:lnSpc>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Dermatomyositis</a:t>
                      </a:r>
                      <a:endParaRPr sz="1000">
                        <a:solidFill>
                          <a:schemeClr val="dk1"/>
                        </a:solidFill>
                        <a:latin typeface="Mada"/>
                        <a:ea typeface="Mada"/>
                        <a:cs typeface="Mada"/>
                        <a:sym typeface="Mada"/>
                      </a:endParaRPr>
                    </a:p>
                  </a:txBody>
                  <a:tcPr marT="91425" marB="91425" marR="91425" marL="91425" anchor="ctr">
                    <a:lnL cap="flat" cmpd="sng" w="9525">
                      <a:solidFill>
                        <a:srgbClr val="543948"/>
                      </a:solidFill>
                      <a:prstDash val="solid"/>
                      <a:round/>
                      <a:headEnd len="sm" w="sm" type="none"/>
                      <a:tailEnd len="sm" w="sm" type="none"/>
                    </a:lnL>
                    <a:lnR cap="flat" cmpd="sng" w="9525">
                      <a:solidFill>
                        <a:srgbClr val="543948"/>
                      </a:solidFill>
                      <a:prstDash val="solid"/>
                      <a:round/>
                      <a:headEnd len="sm" w="sm" type="none"/>
                      <a:tailEnd len="sm" w="sm" type="none"/>
                    </a:lnR>
                    <a:lnT cap="flat" cmpd="sng" w="9525">
                      <a:solidFill>
                        <a:srgbClr val="543948"/>
                      </a:solidFill>
                      <a:prstDash val="solid"/>
                      <a:round/>
                      <a:headEnd len="sm" w="sm" type="none"/>
                      <a:tailEnd len="sm" w="sm" type="none"/>
                    </a:lnT>
                    <a:lnB cap="flat" cmpd="sng" w="9525">
                      <a:solidFill>
                        <a:srgbClr val="543948"/>
                      </a:solidFill>
                      <a:prstDash val="solid"/>
                      <a:round/>
                      <a:headEnd len="sm" w="sm" type="none"/>
                      <a:tailEnd len="sm" w="sm" type="none"/>
                    </a:lnB>
                  </a:tcPr>
                </a:tc>
              </a:tr>
              <a:tr h="290100">
                <a:tc>
                  <a:txBody>
                    <a:bodyPr/>
                    <a:lstStyle/>
                    <a:p>
                      <a:pPr indent="0" lvl="0" marL="0" marR="0" rtl="0" algn="ctr">
                        <a:lnSpc>
                          <a:spcPct val="100000"/>
                        </a:lnSpc>
                        <a:spcBef>
                          <a:spcPts val="0"/>
                        </a:spcBef>
                        <a:spcAft>
                          <a:spcPts val="0"/>
                        </a:spcAft>
                        <a:buNone/>
                      </a:pPr>
                      <a:r>
                        <a:rPr b="1" lang="ar" sz="1000">
                          <a:latin typeface="Mada"/>
                          <a:ea typeface="Mada"/>
                          <a:cs typeface="Mada"/>
                          <a:sym typeface="Mada"/>
                        </a:rPr>
                        <a:t>Early contractures </a:t>
                      </a:r>
                      <a:endParaRPr b="1" sz="1000">
                        <a:latin typeface="Mada"/>
                        <a:ea typeface="Mada"/>
                        <a:cs typeface="Mada"/>
                        <a:sym typeface="Mada"/>
                      </a:endParaRPr>
                    </a:p>
                  </a:txBody>
                  <a:tcPr marT="91425" marB="91425" marR="91425" marL="91425" anchor="ctr">
                    <a:lnL cap="flat" cmpd="sng" w="9525">
                      <a:solidFill>
                        <a:srgbClr val="543948"/>
                      </a:solidFill>
                      <a:prstDash val="solid"/>
                      <a:round/>
                      <a:headEnd len="sm" w="sm" type="none"/>
                      <a:tailEnd len="sm" w="sm" type="none"/>
                    </a:lnL>
                    <a:lnR cap="flat" cmpd="sng" w="9525">
                      <a:solidFill>
                        <a:srgbClr val="543948"/>
                      </a:solidFill>
                      <a:prstDash val="solid"/>
                      <a:round/>
                      <a:headEnd len="sm" w="sm" type="none"/>
                      <a:tailEnd len="sm" w="sm" type="none"/>
                    </a:lnR>
                    <a:lnT cap="flat" cmpd="sng" w="9525">
                      <a:solidFill>
                        <a:srgbClr val="543948"/>
                      </a:solidFill>
                      <a:prstDash val="solid"/>
                      <a:round/>
                      <a:headEnd len="sm" w="sm" type="none"/>
                      <a:tailEnd len="sm" w="sm" type="none"/>
                    </a:lnT>
                    <a:lnB cap="flat" cmpd="sng" w="9525">
                      <a:solidFill>
                        <a:srgbClr val="543948"/>
                      </a:solidFill>
                      <a:prstDash val="solid"/>
                      <a:round/>
                      <a:headEnd len="sm" w="sm" type="none"/>
                      <a:tailEnd len="sm" w="sm" type="none"/>
                    </a:lnB>
                    <a:solidFill>
                      <a:srgbClr val="C6ACBA"/>
                    </a:solidFill>
                  </a:tcPr>
                </a:tc>
                <a:tc>
                  <a:txBody>
                    <a:bodyPr/>
                    <a:lstStyle/>
                    <a:p>
                      <a:pPr indent="-292100" lvl="0" marL="4572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laminopathy </a:t>
                      </a:r>
                      <a:r>
                        <a:rPr lang="ar" sz="1000">
                          <a:solidFill>
                            <a:srgbClr val="6AA84F"/>
                          </a:solidFill>
                          <a:latin typeface="Mada"/>
                          <a:ea typeface="Mada"/>
                          <a:cs typeface="Mada"/>
                          <a:sym typeface="Mada"/>
                        </a:rPr>
                        <a:t>or Emery – dreifuss muscular dystrophy</a:t>
                      </a:r>
                      <a:endParaRPr sz="1000">
                        <a:solidFill>
                          <a:srgbClr val="6AA84F"/>
                        </a:solidFill>
                        <a:latin typeface="Mada"/>
                        <a:ea typeface="Mada"/>
                        <a:cs typeface="Mada"/>
                        <a:sym typeface="Mada"/>
                      </a:endParaRPr>
                    </a:p>
                  </a:txBody>
                  <a:tcPr marT="91425" marB="91425" marR="91425" marL="91425" anchor="ctr">
                    <a:lnL cap="flat" cmpd="sng" w="9525">
                      <a:solidFill>
                        <a:srgbClr val="543948"/>
                      </a:solidFill>
                      <a:prstDash val="solid"/>
                      <a:round/>
                      <a:headEnd len="sm" w="sm" type="none"/>
                      <a:tailEnd len="sm" w="sm" type="none"/>
                    </a:lnL>
                    <a:lnR cap="flat" cmpd="sng" w="9525">
                      <a:solidFill>
                        <a:srgbClr val="543948"/>
                      </a:solidFill>
                      <a:prstDash val="solid"/>
                      <a:round/>
                      <a:headEnd len="sm" w="sm" type="none"/>
                      <a:tailEnd len="sm" w="sm" type="none"/>
                    </a:lnR>
                    <a:lnT cap="flat" cmpd="sng" w="9525">
                      <a:solidFill>
                        <a:srgbClr val="543948"/>
                      </a:solidFill>
                      <a:prstDash val="solid"/>
                      <a:round/>
                      <a:headEnd len="sm" w="sm" type="none"/>
                      <a:tailEnd len="sm" w="sm" type="none"/>
                    </a:lnT>
                    <a:lnB cap="flat" cmpd="sng" w="9525">
                      <a:solidFill>
                        <a:srgbClr val="543948"/>
                      </a:solidFill>
                      <a:prstDash val="solid"/>
                      <a:round/>
                      <a:headEnd len="sm" w="sm" type="none"/>
                      <a:tailEnd len="sm" w="sm" type="none"/>
                    </a:lnB>
                  </a:tcPr>
                </a:tc>
              </a:tr>
              <a:tr h="290100">
                <a:tc>
                  <a:txBody>
                    <a:bodyPr/>
                    <a:lstStyle/>
                    <a:p>
                      <a:pPr indent="0" lvl="0" marL="0" marR="0" rtl="0" algn="ctr">
                        <a:lnSpc>
                          <a:spcPct val="100000"/>
                        </a:lnSpc>
                        <a:spcBef>
                          <a:spcPts val="0"/>
                        </a:spcBef>
                        <a:spcAft>
                          <a:spcPts val="0"/>
                        </a:spcAft>
                        <a:buNone/>
                      </a:pPr>
                      <a:r>
                        <a:rPr b="1" lang="ar" sz="1000">
                          <a:latin typeface="Mada"/>
                          <a:ea typeface="Mada"/>
                          <a:cs typeface="Mada"/>
                          <a:sym typeface="Mada"/>
                        </a:rPr>
                        <a:t>Systemic organ disease</a:t>
                      </a:r>
                      <a:endParaRPr b="1" sz="1000">
                        <a:latin typeface="Mada"/>
                        <a:ea typeface="Mada"/>
                        <a:cs typeface="Mada"/>
                        <a:sym typeface="Mada"/>
                      </a:endParaRPr>
                    </a:p>
                  </a:txBody>
                  <a:tcPr marT="91425" marB="91425" marR="91425" marL="91425" anchor="ctr">
                    <a:lnL cap="flat" cmpd="sng" w="9525">
                      <a:solidFill>
                        <a:srgbClr val="543948"/>
                      </a:solidFill>
                      <a:prstDash val="solid"/>
                      <a:round/>
                      <a:headEnd len="sm" w="sm" type="none"/>
                      <a:tailEnd len="sm" w="sm" type="none"/>
                    </a:lnL>
                    <a:lnR cap="flat" cmpd="sng" w="9525">
                      <a:solidFill>
                        <a:srgbClr val="543948"/>
                      </a:solidFill>
                      <a:prstDash val="solid"/>
                      <a:round/>
                      <a:headEnd len="sm" w="sm" type="none"/>
                      <a:tailEnd len="sm" w="sm" type="none"/>
                    </a:lnR>
                    <a:lnT cap="flat" cmpd="sng" w="9525">
                      <a:solidFill>
                        <a:srgbClr val="543948"/>
                      </a:solidFill>
                      <a:prstDash val="solid"/>
                      <a:round/>
                      <a:headEnd len="sm" w="sm" type="none"/>
                      <a:tailEnd len="sm" w="sm" type="none"/>
                    </a:lnT>
                    <a:lnB cap="flat" cmpd="sng" w="9525">
                      <a:solidFill>
                        <a:srgbClr val="543948"/>
                      </a:solidFill>
                      <a:prstDash val="solid"/>
                      <a:round/>
                      <a:headEnd len="sm" w="sm" type="none"/>
                      <a:tailEnd len="sm" w="sm" type="none"/>
                    </a:lnB>
                    <a:solidFill>
                      <a:srgbClr val="C6ACBA"/>
                    </a:solidFill>
                  </a:tcPr>
                </a:tc>
                <a:tc>
                  <a:txBody>
                    <a:bodyPr/>
                    <a:lstStyle/>
                    <a:p>
                      <a:pPr indent="-292100" lvl="0" marL="4572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amyloid, sarcoid, mitochondrial</a:t>
                      </a:r>
                      <a:endParaRPr sz="1000">
                        <a:solidFill>
                          <a:schemeClr val="dk1"/>
                        </a:solidFill>
                        <a:latin typeface="Mada"/>
                        <a:ea typeface="Mada"/>
                        <a:cs typeface="Mada"/>
                        <a:sym typeface="Mada"/>
                      </a:endParaRPr>
                    </a:p>
                  </a:txBody>
                  <a:tcPr marT="91425" marB="91425" marR="91425" marL="91425" anchor="ctr">
                    <a:lnL cap="flat" cmpd="sng" w="9525">
                      <a:solidFill>
                        <a:srgbClr val="543948"/>
                      </a:solidFill>
                      <a:prstDash val="solid"/>
                      <a:round/>
                      <a:headEnd len="sm" w="sm" type="none"/>
                      <a:tailEnd len="sm" w="sm" type="none"/>
                    </a:lnL>
                    <a:lnR cap="flat" cmpd="sng" w="9525">
                      <a:solidFill>
                        <a:srgbClr val="543948"/>
                      </a:solidFill>
                      <a:prstDash val="solid"/>
                      <a:round/>
                      <a:headEnd len="sm" w="sm" type="none"/>
                      <a:tailEnd len="sm" w="sm" type="none"/>
                    </a:lnR>
                    <a:lnT cap="flat" cmpd="sng" w="9525">
                      <a:solidFill>
                        <a:srgbClr val="543948"/>
                      </a:solidFill>
                      <a:prstDash val="solid"/>
                      <a:round/>
                      <a:headEnd len="sm" w="sm" type="none"/>
                      <a:tailEnd len="sm" w="sm" type="none"/>
                    </a:lnT>
                    <a:lnB cap="flat" cmpd="sng" w="9525">
                      <a:solidFill>
                        <a:srgbClr val="543948"/>
                      </a:solidFill>
                      <a:prstDash val="solid"/>
                      <a:round/>
                      <a:headEnd len="sm" w="sm" type="none"/>
                      <a:tailEnd len="sm" w="sm" type="none"/>
                    </a:lnB>
                  </a:tcPr>
                </a:tc>
              </a:tr>
            </a:tbl>
          </a:graphicData>
        </a:graphic>
      </p:graphicFrame>
      <p:sp>
        <p:nvSpPr>
          <p:cNvPr id="430" name="Google Shape;430;p49"/>
          <p:cNvSpPr txBox="1"/>
          <p:nvPr/>
        </p:nvSpPr>
        <p:spPr>
          <a:xfrm>
            <a:off x="7952622" y="990400"/>
            <a:ext cx="1102200" cy="24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400">
                <a:solidFill>
                  <a:srgbClr val="D9D9D9"/>
                </a:solidFill>
                <a:latin typeface="Mada"/>
                <a:ea typeface="Mada"/>
                <a:cs typeface="Mada"/>
                <a:sym typeface="Mada"/>
              </a:rPr>
              <a:t>DM = myotonic dystrophy, not diabetes</a:t>
            </a:r>
            <a:endParaRPr sz="400">
              <a:solidFill>
                <a:srgbClr val="D9D9D9"/>
              </a:solidFill>
              <a:latin typeface="Mada"/>
              <a:ea typeface="Mada"/>
              <a:cs typeface="Mada"/>
              <a:sym typeface="Mada"/>
            </a:endParaRPr>
          </a:p>
        </p:txBody>
      </p:sp>
      <p:grpSp>
        <p:nvGrpSpPr>
          <p:cNvPr id="431" name="Google Shape;431;p49"/>
          <p:cNvGrpSpPr/>
          <p:nvPr/>
        </p:nvGrpSpPr>
        <p:grpSpPr>
          <a:xfrm>
            <a:off x="415713" y="5107426"/>
            <a:ext cx="6728575" cy="1469874"/>
            <a:chOff x="194550" y="5358126"/>
            <a:chExt cx="6728575" cy="1469874"/>
          </a:xfrm>
        </p:grpSpPr>
        <p:sp>
          <p:nvSpPr>
            <p:cNvPr id="432" name="Google Shape;432;p49"/>
            <p:cNvSpPr/>
            <p:nvPr/>
          </p:nvSpPr>
          <p:spPr>
            <a:xfrm>
              <a:off x="194550" y="5592900"/>
              <a:ext cx="6561300" cy="1235100"/>
            </a:xfrm>
            <a:prstGeom prst="round1Rect">
              <a:avLst>
                <a:gd fmla="val 16667" name="adj"/>
              </a:avLst>
            </a:pr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304800" lvl="0" marL="457200" marR="0" rtl="0" algn="l">
                <a:lnSpc>
                  <a:spcPct val="100000"/>
                </a:lnSpc>
                <a:spcBef>
                  <a:spcPts val="0"/>
                </a:spcBef>
                <a:spcAft>
                  <a:spcPts val="0"/>
                </a:spcAft>
                <a:buSzPts val="1200"/>
                <a:buFont typeface="Mada"/>
                <a:buChar char="●"/>
              </a:pPr>
              <a:r>
                <a:rPr lang="ar" sz="1200">
                  <a:latin typeface="Mada"/>
                  <a:ea typeface="Mada"/>
                  <a:cs typeface="Mada"/>
                  <a:sym typeface="Mada"/>
                </a:rPr>
                <a:t>Exposure</a:t>
              </a:r>
              <a:endParaRPr sz="1200">
                <a:latin typeface="Mada"/>
                <a:ea typeface="Mada"/>
                <a:cs typeface="Mada"/>
                <a:sym typeface="Mada"/>
              </a:endParaRPr>
            </a:p>
            <a:p>
              <a:pPr indent="-304800" lvl="0" marL="457200" marR="0" rtl="0" algn="l">
                <a:lnSpc>
                  <a:spcPct val="100000"/>
                </a:lnSpc>
                <a:spcBef>
                  <a:spcPts val="0"/>
                </a:spcBef>
                <a:spcAft>
                  <a:spcPts val="0"/>
                </a:spcAft>
                <a:buSzPts val="1200"/>
                <a:buFont typeface="Mada"/>
                <a:buChar char="●"/>
              </a:pPr>
              <a:r>
                <a:rPr b="1" lang="ar" sz="1200">
                  <a:solidFill>
                    <a:schemeClr val="dk1"/>
                  </a:solidFill>
                  <a:latin typeface="Mada"/>
                  <a:ea typeface="Mada"/>
                  <a:cs typeface="Mada"/>
                  <a:sym typeface="Mada"/>
                </a:rPr>
                <a:t>periscapular muscle </a:t>
              </a:r>
              <a:r>
                <a:rPr b="1" lang="ar" sz="1200">
                  <a:latin typeface="Mada"/>
                  <a:ea typeface="Mada"/>
                  <a:cs typeface="Mada"/>
                  <a:sym typeface="Mada"/>
                </a:rPr>
                <a:t>Atrophy</a:t>
              </a:r>
              <a:r>
                <a:rPr lang="ar" sz="1200">
                  <a:latin typeface="Mada"/>
                  <a:ea typeface="Mada"/>
                  <a:cs typeface="Mada"/>
                  <a:sym typeface="Mada"/>
                </a:rPr>
                <a:t> → </a:t>
              </a:r>
              <a:r>
                <a:rPr b="1" lang="ar" sz="1200">
                  <a:solidFill>
                    <a:srgbClr val="CC0000"/>
                  </a:solidFill>
                  <a:latin typeface="Mada"/>
                  <a:ea typeface="Mada"/>
                  <a:cs typeface="Mada"/>
                  <a:sym typeface="Mada"/>
                </a:rPr>
                <a:t>Facioscapulohumeral dystrophy (FSHD)</a:t>
              </a:r>
              <a:endParaRPr b="1" sz="1200">
                <a:solidFill>
                  <a:srgbClr val="CC0000"/>
                </a:solidFill>
                <a:latin typeface="Mada"/>
                <a:ea typeface="Mada"/>
                <a:cs typeface="Mada"/>
                <a:sym typeface="Mada"/>
              </a:endParaRPr>
            </a:p>
            <a:p>
              <a:pPr indent="-304800" lvl="0" marL="457200" marR="0" rtl="0" algn="l">
                <a:lnSpc>
                  <a:spcPct val="100000"/>
                </a:lnSpc>
                <a:spcBef>
                  <a:spcPts val="0"/>
                </a:spcBef>
                <a:spcAft>
                  <a:spcPts val="0"/>
                </a:spcAft>
                <a:buSzPts val="1200"/>
                <a:buFont typeface="Mada"/>
                <a:buChar char="●"/>
              </a:pPr>
              <a:r>
                <a:rPr b="1" lang="ar" sz="1200">
                  <a:latin typeface="Mada"/>
                  <a:ea typeface="Mada"/>
                  <a:cs typeface="Mada"/>
                  <a:sym typeface="Mada"/>
                </a:rPr>
                <a:t>Asymmetric quadriceps/forearm flexors</a:t>
              </a:r>
              <a:r>
                <a:rPr lang="ar" sz="1200">
                  <a:latin typeface="Mada"/>
                  <a:ea typeface="Mada"/>
                  <a:cs typeface="Mada"/>
                  <a:sym typeface="Mada"/>
                </a:rPr>
                <a:t> → </a:t>
              </a:r>
              <a:r>
                <a:rPr b="1" lang="ar" sz="1200">
                  <a:solidFill>
                    <a:srgbClr val="CC0000"/>
                  </a:solidFill>
                  <a:latin typeface="Mada"/>
                  <a:ea typeface="Mada"/>
                  <a:cs typeface="Mada"/>
                  <a:sym typeface="Mada"/>
                </a:rPr>
                <a:t>Inclusion body myositis</a:t>
              </a:r>
              <a:endParaRPr b="1" sz="1200">
                <a:solidFill>
                  <a:srgbClr val="CC0000"/>
                </a:solidFill>
                <a:latin typeface="Mada"/>
                <a:ea typeface="Mada"/>
                <a:cs typeface="Mada"/>
                <a:sym typeface="Mada"/>
              </a:endParaRPr>
            </a:p>
            <a:p>
              <a:pPr indent="-304800" lvl="0" marL="457200" marR="0" rtl="0" algn="l">
                <a:lnSpc>
                  <a:spcPct val="100000"/>
                </a:lnSpc>
                <a:spcBef>
                  <a:spcPts val="0"/>
                </a:spcBef>
                <a:spcAft>
                  <a:spcPts val="0"/>
                </a:spcAft>
                <a:buSzPts val="1200"/>
                <a:buFont typeface="Mada"/>
                <a:buChar char="●"/>
              </a:pPr>
              <a:r>
                <a:rPr b="1" lang="ar" sz="1200">
                  <a:solidFill>
                    <a:schemeClr val="dk1"/>
                  </a:solidFill>
                  <a:latin typeface="Mada"/>
                  <a:ea typeface="Mada"/>
                  <a:cs typeface="Mada"/>
                  <a:sym typeface="Mada"/>
                </a:rPr>
                <a:t>Hypertrophy?</a:t>
              </a:r>
              <a:r>
                <a:rPr lang="ar" sz="1200">
                  <a:latin typeface="Mada"/>
                  <a:ea typeface="Mada"/>
                  <a:cs typeface="Mada"/>
                  <a:sym typeface="Mada"/>
                </a:rPr>
                <a:t> → </a:t>
              </a:r>
              <a:r>
                <a:rPr b="1" lang="ar" sz="1200">
                  <a:solidFill>
                    <a:srgbClr val="CC0000"/>
                  </a:solidFill>
                  <a:latin typeface="Mada"/>
                  <a:ea typeface="Mada"/>
                  <a:cs typeface="Mada"/>
                  <a:sym typeface="Mada"/>
                </a:rPr>
                <a:t>calf in </a:t>
              </a:r>
              <a:r>
                <a:rPr b="1" lang="ar" sz="1200">
                  <a:solidFill>
                    <a:srgbClr val="CC0000"/>
                  </a:solidFill>
                  <a:latin typeface="Mada"/>
                  <a:ea typeface="Mada"/>
                  <a:cs typeface="Mada"/>
                  <a:sym typeface="Mada"/>
                </a:rPr>
                <a:t>Duchenne</a:t>
              </a:r>
              <a:r>
                <a:rPr lang="ar" sz="1200">
                  <a:latin typeface="Mada"/>
                  <a:ea typeface="Mada"/>
                  <a:cs typeface="Mada"/>
                  <a:sym typeface="Mada"/>
                </a:rPr>
                <a:t>, sarcoglycan, fukutin, </a:t>
              </a:r>
              <a:r>
                <a:rPr lang="ar" sz="1200" u="sng">
                  <a:latin typeface="Mada"/>
                  <a:ea typeface="Mada"/>
                  <a:cs typeface="Mada"/>
                  <a:sym typeface="Mada"/>
                </a:rPr>
                <a:t>sarcoid</a:t>
              </a:r>
              <a:r>
                <a:rPr lang="ar" sz="1200">
                  <a:latin typeface="Mada"/>
                  <a:ea typeface="Mada"/>
                  <a:cs typeface="Mada"/>
                  <a:sym typeface="Mada"/>
                </a:rPr>
                <a:t>, </a:t>
              </a:r>
              <a:r>
                <a:rPr lang="ar" sz="1200" u="sng">
                  <a:latin typeface="Mada"/>
                  <a:ea typeface="Mada"/>
                  <a:cs typeface="Mada"/>
                  <a:sym typeface="Mada"/>
                </a:rPr>
                <a:t>amyloid</a:t>
              </a:r>
              <a:r>
                <a:rPr lang="ar" sz="1200">
                  <a:latin typeface="Mada"/>
                  <a:ea typeface="Mada"/>
                  <a:cs typeface="Mada"/>
                  <a:sym typeface="Mada"/>
                </a:rPr>
                <a:t> </a:t>
              </a:r>
              <a:r>
                <a:rPr lang="ar" sz="1200">
                  <a:solidFill>
                    <a:srgbClr val="6AA84F"/>
                  </a:solidFill>
                  <a:latin typeface="Mada"/>
                  <a:ea typeface="Mada"/>
                  <a:cs typeface="Mada"/>
                  <a:sym typeface="Mada"/>
                </a:rPr>
                <a:t>infiltrating the muscles</a:t>
              </a:r>
              <a:endParaRPr sz="1200">
                <a:solidFill>
                  <a:srgbClr val="6AA84F"/>
                </a:solidFill>
                <a:latin typeface="Mada"/>
                <a:ea typeface="Mada"/>
                <a:cs typeface="Mada"/>
                <a:sym typeface="Mada"/>
              </a:endParaRPr>
            </a:p>
            <a:p>
              <a:pPr indent="-304800" lvl="0" marL="457200" marR="0" rtl="0" algn="l">
                <a:lnSpc>
                  <a:spcPct val="100000"/>
                </a:lnSpc>
                <a:spcBef>
                  <a:spcPts val="0"/>
                </a:spcBef>
                <a:spcAft>
                  <a:spcPts val="0"/>
                </a:spcAft>
                <a:buSzPts val="1200"/>
                <a:buFont typeface="Mada"/>
                <a:buChar char="●"/>
              </a:pPr>
              <a:r>
                <a:rPr lang="ar" sz="1200">
                  <a:latin typeface="Mada"/>
                  <a:ea typeface="Mada"/>
                  <a:cs typeface="Mada"/>
                  <a:sym typeface="Mada"/>
                </a:rPr>
                <a:t>Abnormal movements(rippling)/myotonia</a:t>
              </a:r>
              <a:endParaRPr sz="1200">
                <a:latin typeface="Mada"/>
                <a:ea typeface="Mada"/>
                <a:cs typeface="Mada"/>
                <a:sym typeface="Mada"/>
              </a:endParaRPr>
            </a:p>
          </p:txBody>
        </p:sp>
        <p:sp>
          <p:nvSpPr>
            <p:cNvPr id="433" name="Google Shape;433;p49"/>
            <p:cNvSpPr/>
            <p:nvPr/>
          </p:nvSpPr>
          <p:spPr>
            <a:xfrm>
              <a:off x="356800" y="5358126"/>
              <a:ext cx="2828700" cy="337200"/>
            </a:xfrm>
            <a:prstGeom prst="flowChartAlternateProcess">
              <a:avLst/>
            </a:prstGeom>
            <a:solidFill>
              <a:srgbClr val="5439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ar" sz="1800">
                  <a:solidFill>
                    <a:srgbClr val="CCCCCC"/>
                  </a:solidFill>
                  <a:latin typeface="Mada"/>
                  <a:ea typeface="Mada"/>
                  <a:cs typeface="Mada"/>
                  <a:sym typeface="Mada"/>
                </a:rPr>
                <a:t>1- Inspection:</a:t>
              </a:r>
              <a:endParaRPr b="1" sz="1800">
                <a:solidFill>
                  <a:srgbClr val="CCCCCC"/>
                </a:solidFill>
                <a:latin typeface="Mada"/>
                <a:ea typeface="Mada"/>
                <a:cs typeface="Mada"/>
                <a:sym typeface="Mada"/>
              </a:endParaRPr>
            </a:p>
          </p:txBody>
        </p:sp>
        <p:sp>
          <p:nvSpPr>
            <p:cNvPr id="434" name="Google Shape;434;p49"/>
            <p:cNvSpPr/>
            <p:nvPr/>
          </p:nvSpPr>
          <p:spPr>
            <a:xfrm>
              <a:off x="6446725" y="5382325"/>
              <a:ext cx="476400" cy="450600"/>
            </a:xfrm>
            <a:prstGeom prst="star5">
              <a:avLst>
                <a:gd fmla="val 19098" name="adj"/>
                <a:gd fmla="val 105146" name="hf"/>
                <a:gd fmla="val 110557" name="vf"/>
              </a:avLst>
            </a:prstGeom>
            <a:solidFill>
              <a:srgbClr val="CC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5" name="Google Shape;435;p49"/>
          <p:cNvSpPr/>
          <p:nvPr/>
        </p:nvSpPr>
        <p:spPr>
          <a:xfrm>
            <a:off x="0" y="0"/>
            <a:ext cx="1080600" cy="2043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rgbClr val="FFFFFF"/>
                </a:solidFill>
                <a:latin typeface="Pacifico"/>
                <a:ea typeface="Pacifico"/>
                <a:cs typeface="Pacifico"/>
                <a:sym typeface="Pacifico"/>
              </a:rPr>
              <a:t>Female Slide</a:t>
            </a:r>
            <a:endParaRPr sz="1000">
              <a:solidFill>
                <a:srgbClr val="FFFFFF"/>
              </a:solidFill>
              <a:latin typeface="Pacifico"/>
              <a:ea typeface="Pacifico"/>
              <a:cs typeface="Pacifico"/>
              <a:sym typeface="Pacific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50"/>
          <p:cNvSpPr txBox="1"/>
          <p:nvPr>
            <p:ph idx="12" type="sldNum"/>
          </p:nvPr>
        </p:nvSpPr>
        <p:spPr>
          <a:xfrm>
            <a:off x="7106400" y="2"/>
            <a:ext cx="453600" cy="562200"/>
          </a:xfrm>
          <a:prstGeom prst="rect">
            <a:avLst/>
          </a:prstGeom>
          <a:solidFill>
            <a:srgbClr val="986782"/>
          </a:solidFill>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441" name="Google Shape;441;p50"/>
          <p:cNvSpPr txBox="1"/>
          <p:nvPr/>
        </p:nvSpPr>
        <p:spPr>
          <a:xfrm>
            <a:off x="123735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Patterns</a:t>
            </a:r>
            <a:endParaRPr b="1" sz="2600">
              <a:latin typeface="Mada"/>
              <a:ea typeface="Mada"/>
              <a:cs typeface="Mada"/>
              <a:sym typeface="Mada"/>
            </a:endParaRPr>
          </a:p>
        </p:txBody>
      </p:sp>
      <p:sp>
        <p:nvSpPr>
          <p:cNvPr id="442" name="Google Shape;442;p50"/>
          <p:cNvSpPr txBox="1"/>
          <p:nvPr/>
        </p:nvSpPr>
        <p:spPr>
          <a:xfrm>
            <a:off x="547650" y="1651050"/>
            <a:ext cx="6618600" cy="95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chemeClr val="dk1"/>
                </a:solidFill>
                <a:latin typeface="Mada"/>
                <a:ea typeface="Mada"/>
                <a:cs typeface="Mada"/>
                <a:sym typeface="Mada"/>
              </a:rPr>
              <a:t>Pattern 1 - Proximal</a:t>
            </a:r>
            <a:r>
              <a:rPr b="1" lang="ar" sz="1200">
                <a:solidFill>
                  <a:srgbClr val="6AA84F"/>
                </a:solidFill>
                <a:latin typeface="Mada"/>
                <a:ea typeface="Mada"/>
                <a:cs typeface="Mada"/>
                <a:sym typeface="Mada"/>
              </a:rPr>
              <a:t> (Shoulder and/or Pelvic)</a:t>
            </a:r>
            <a:r>
              <a:rPr b="1" lang="ar" sz="1200">
                <a:solidFill>
                  <a:schemeClr val="dk1"/>
                </a:solidFill>
                <a:latin typeface="Mada"/>
                <a:ea typeface="Mada"/>
                <a:cs typeface="Mada"/>
                <a:sym typeface="Mada"/>
              </a:rPr>
              <a:t> limb girdle:</a:t>
            </a:r>
            <a:endParaRPr b="1" sz="1200">
              <a:solidFill>
                <a:schemeClr val="dk1"/>
              </a:solidFill>
              <a:latin typeface="Mada"/>
              <a:ea typeface="Mada"/>
              <a:cs typeface="Mada"/>
              <a:sym typeface="Mada"/>
            </a:endParaRPr>
          </a:p>
          <a:p>
            <a:pPr indent="-304800" lvl="0" marL="457200" marR="0" rtl="0" algn="l">
              <a:lnSpc>
                <a:spcPct val="100000"/>
              </a:lnSpc>
              <a:spcBef>
                <a:spcPts val="0"/>
              </a:spcBef>
              <a:spcAft>
                <a:spcPts val="0"/>
              </a:spcAft>
              <a:buClr>
                <a:srgbClr val="CC0000"/>
              </a:buClr>
              <a:buSzPts val="1200"/>
              <a:buFont typeface="Mada"/>
              <a:buChar char="●"/>
            </a:pPr>
            <a:r>
              <a:rPr lang="ar" sz="1200">
                <a:solidFill>
                  <a:schemeClr val="dk1"/>
                </a:solidFill>
                <a:latin typeface="Mada"/>
                <a:ea typeface="Mada"/>
                <a:cs typeface="Mada"/>
                <a:sym typeface="Mada"/>
              </a:rPr>
              <a:t>Most common</a:t>
            </a:r>
            <a:endParaRPr sz="1200">
              <a:solidFill>
                <a:schemeClr val="dk1"/>
              </a:solidFill>
              <a:latin typeface="Mada"/>
              <a:ea typeface="Mada"/>
              <a:cs typeface="Mada"/>
              <a:sym typeface="Mada"/>
            </a:endParaRPr>
          </a:p>
          <a:p>
            <a:pPr indent="-304800" lvl="0" marL="457200" marR="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Frequent involvement of neck flexor/extensor</a:t>
            </a:r>
            <a:endParaRPr sz="1200">
              <a:solidFill>
                <a:schemeClr val="dk1"/>
              </a:solidFill>
              <a:latin typeface="Mada"/>
              <a:ea typeface="Mada"/>
              <a:cs typeface="Mada"/>
              <a:sym typeface="Mada"/>
            </a:endParaRPr>
          </a:p>
          <a:p>
            <a:pPr indent="-304800" lvl="0" marL="457200" marR="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Least specific </a:t>
            </a:r>
            <a:r>
              <a:rPr lang="ar" sz="1200">
                <a:solidFill>
                  <a:srgbClr val="6AA84F"/>
                </a:solidFill>
                <a:latin typeface="Mada"/>
                <a:ea typeface="Mada"/>
                <a:cs typeface="Mada"/>
                <a:sym typeface="Mada"/>
              </a:rPr>
              <a:t>(the ddx is broad)</a:t>
            </a:r>
            <a:endParaRPr sz="1200">
              <a:solidFill>
                <a:srgbClr val="6AA84F"/>
              </a:solidFill>
              <a:latin typeface="Mada Medium"/>
              <a:ea typeface="Mada Medium"/>
              <a:cs typeface="Mada Medium"/>
              <a:sym typeface="Mada Medium"/>
            </a:endParaRPr>
          </a:p>
          <a:p>
            <a:pPr indent="0" lvl="0" marL="0" rtl="0" algn="l">
              <a:spcBef>
                <a:spcPts val="0"/>
              </a:spcBef>
              <a:spcAft>
                <a:spcPts val="0"/>
              </a:spcAft>
              <a:buNone/>
            </a:pPr>
            <a:r>
              <a:t/>
            </a:r>
            <a:endParaRPr b="1" sz="1200">
              <a:solidFill>
                <a:schemeClr val="dk1"/>
              </a:solidFill>
              <a:latin typeface="Mada"/>
              <a:ea typeface="Mada"/>
              <a:cs typeface="Mada"/>
              <a:sym typeface="Mada"/>
            </a:endParaRPr>
          </a:p>
        </p:txBody>
      </p:sp>
      <p:sp>
        <p:nvSpPr>
          <p:cNvPr id="443" name="Google Shape;443;p50"/>
          <p:cNvSpPr txBox="1"/>
          <p:nvPr/>
        </p:nvSpPr>
        <p:spPr>
          <a:xfrm>
            <a:off x="250500" y="885550"/>
            <a:ext cx="7212900" cy="5871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a:buChar char="◄"/>
            </a:pPr>
            <a:r>
              <a:rPr b="1" lang="ar" sz="2200">
                <a:highlight>
                  <a:srgbClr val="EAD1DC"/>
                </a:highlight>
                <a:latin typeface="Mada"/>
                <a:ea typeface="Mada"/>
                <a:cs typeface="Mada"/>
                <a:sym typeface="Mada"/>
              </a:rPr>
              <a:t>Patterns</a:t>
            </a:r>
            <a:endParaRPr sz="1200">
              <a:solidFill>
                <a:srgbClr val="000000"/>
              </a:solidFill>
              <a:latin typeface="Mada"/>
              <a:ea typeface="Mada"/>
              <a:cs typeface="Mada"/>
              <a:sym typeface="Mada"/>
            </a:endParaRPr>
          </a:p>
        </p:txBody>
      </p:sp>
      <p:sp>
        <p:nvSpPr>
          <p:cNvPr id="444" name="Google Shape;444;p50"/>
          <p:cNvSpPr/>
          <p:nvPr/>
        </p:nvSpPr>
        <p:spPr>
          <a:xfrm flipH="1">
            <a:off x="213027" y="1215900"/>
            <a:ext cx="25521" cy="9554167"/>
          </a:xfrm>
          <a:custGeom>
            <a:rect b="b" l="l" r="r" t="t"/>
            <a:pathLst>
              <a:path extrusionOk="0" h="160554" w="4795">
                <a:moveTo>
                  <a:pt x="3665" y="0"/>
                </a:moveTo>
                <a:cubicBezTo>
                  <a:pt x="3104" y="4567"/>
                  <a:pt x="220" y="17225"/>
                  <a:pt x="300" y="27400"/>
                </a:cubicBezTo>
                <a:cubicBezTo>
                  <a:pt x="380" y="37575"/>
                  <a:pt x="3665" y="51836"/>
                  <a:pt x="4146" y="61049"/>
                </a:cubicBezTo>
                <a:cubicBezTo>
                  <a:pt x="4627" y="70263"/>
                  <a:pt x="3865" y="75270"/>
                  <a:pt x="3184" y="82681"/>
                </a:cubicBezTo>
                <a:cubicBezTo>
                  <a:pt x="2503" y="90092"/>
                  <a:pt x="-180" y="96821"/>
                  <a:pt x="60" y="105514"/>
                </a:cubicBezTo>
                <a:cubicBezTo>
                  <a:pt x="301" y="114207"/>
                  <a:pt x="4026" y="126906"/>
                  <a:pt x="4627" y="134837"/>
                </a:cubicBezTo>
                <a:cubicBezTo>
                  <a:pt x="5228" y="142769"/>
                  <a:pt x="3705" y="148817"/>
                  <a:pt x="3665" y="153103"/>
                </a:cubicBezTo>
                <a:cubicBezTo>
                  <a:pt x="3625" y="157389"/>
                  <a:pt x="4266" y="159312"/>
                  <a:pt x="4386" y="160554"/>
                </a:cubicBezTo>
              </a:path>
            </a:pathLst>
          </a:custGeom>
          <a:solidFill>
            <a:srgbClr val="986782"/>
          </a:solidFill>
          <a:ln cap="flat" cmpd="sng" w="9525">
            <a:solidFill>
              <a:srgbClr val="986782"/>
            </a:solidFill>
            <a:prstDash val="solid"/>
            <a:round/>
            <a:headEnd len="med" w="med" type="none"/>
            <a:tailEnd len="med" w="med" type="none"/>
          </a:ln>
        </p:spPr>
      </p:sp>
      <p:sp>
        <p:nvSpPr>
          <p:cNvPr id="445" name="Google Shape;445;p50"/>
          <p:cNvSpPr/>
          <p:nvPr/>
        </p:nvSpPr>
        <p:spPr>
          <a:xfrm flipH="1">
            <a:off x="10124" y="1651040"/>
            <a:ext cx="453638" cy="424949"/>
          </a:xfrm>
          <a:custGeom>
            <a:rect b="b" l="l" r="r" t="t"/>
            <a:pathLst>
              <a:path extrusionOk="0" h="11730" w="13191">
                <a:moveTo>
                  <a:pt x="5183" y="570"/>
                </a:moveTo>
                <a:cubicBezTo>
                  <a:pt x="5603" y="570"/>
                  <a:pt x="6134" y="771"/>
                  <a:pt x="6698" y="1154"/>
                </a:cubicBezTo>
                <a:cubicBezTo>
                  <a:pt x="5993" y="1683"/>
                  <a:pt x="5376" y="2300"/>
                  <a:pt x="4848" y="3005"/>
                </a:cubicBezTo>
                <a:cubicBezTo>
                  <a:pt x="4613" y="2975"/>
                  <a:pt x="4407" y="2975"/>
                  <a:pt x="4172" y="2975"/>
                </a:cubicBezTo>
                <a:cubicBezTo>
                  <a:pt x="3966" y="1977"/>
                  <a:pt x="4113" y="1242"/>
                  <a:pt x="4554" y="801"/>
                </a:cubicBezTo>
                <a:cubicBezTo>
                  <a:pt x="4710" y="645"/>
                  <a:pt x="4926" y="570"/>
                  <a:pt x="5183" y="570"/>
                </a:cubicBezTo>
                <a:close/>
                <a:moveTo>
                  <a:pt x="9463" y="186"/>
                </a:moveTo>
                <a:cubicBezTo>
                  <a:pt x="9884" y="186"/>
                  <a:pt x="10286" y="440"/>
                  <a:pt x="10459" y="860"/>
                </a:cubicBezTo>
                <a:cubicBezTo>
                  <a:pt x="10635" y="1507"/>
                  <a:pt x="10635" y="2153"/>
                  <a:pt x="10459" y="2770"/>
                </a:cubicBezTo>
                <a:cubicBezTo>
                  <a:pt x="9930" y="2828"/>
                  <a:pt x="9430" y="2975"/>
                  <a:pt x="8931" y="3152"/>
                </a:cubicBezTo>
                <a:lnTo>
                  <a:pt x="8902" y="3152"/>
                </a:lnTo>
                <a:cubicBezTo>
                  <a:pt x="8402" y="2388"/>
                  <a:pt x="7756" y="1712"/>
                  <a:pt x="7021" y="1154"/>
                </a:cubicBezTo>
                <a:cubicBezTo>
                  <a:pt x="7638" y="655"/>
                  <a:pt x="8402" y="331"/>
                  <a:pt x="9225" y="214"/>
                </a:cubicBezTo>
                <a:cubicBezTo>
                  <a:pt x="9304" y="195"/>
                  <a:pt x="9384" y="186"/>
                  <a:pt x="9463" y="186"/>
                </a:cubicBezTo>
                <a:close/>
                <a:moveTo>
                  <a:pt x="6845" y="1271"/>
                </a:moveTo>
                <a:cubicBezTo>
                  <a:pt x="7580" y="1800"/>
                  <a:pt x="8226" y="2447"/>
                  <a:pt x="8755" y="3210"/>
                </a:cubicBezTo>
                <a:cubicBezTo>
                  <a:pt x="8490" y="3328"/>
                  <a:pt x="8226" y="3445"/>
                  <a:pt x="7962" y="3592"/>
                </a:cubicBezTo>
                <a:cubicBezTo>
                  <a:pt x="7021" y="3299"/>
                  <a:pt x="6052" y="3093"/>
                  <a:pt x="5083" y="3005"/>
                </a:cubicBezTo>
                <a:cubicBezTo>
                  <a:pt x="5582" y="2358"/>
                  <a:pt x="6199" y="1771"/>
                  <a:pt x="6845" y="1271"/>
                </a:cubicBezTo>
                <a:close/>
                <a:moveTo>
                  <a:pt x="4201" y="3152"/>
                </a:moveTo>
                <a:lnTo>
                  <a:pt x="4701" y="3181"/>
                </a:lnTo>
                <a:cubicBezTo>
                  <a:pt x="4583" y="3357"/>
                  <a:pt x="4466" y="3504"/>
                  <a:pt x="4348" y="3680"/>
                </a:cubicBezTo>
                <a:cubicBezTo>
                  <a:pt x="4289" y="3504"/>
                  <a:pt x="4260" y="3328"/>
                  <a:pt x="4201" y="3152"/>
                </a:cubicBezTo>
                <a:close/>
                <a:moveTo>
                  <a:pt x="8872" y="3416"/>
                </a:moveTo>
                <a:cubicBezTo>
                  <a:pt x="8990" y="3622"/>
                  <a:pt x="9107" y="3827"/>
                  <a:pt x="9225" y="4033"/>
                </a:cubicBezTo>
                <a:cubicBezTo>
                  <a:pt x="8902" y="3915"/>
                  <a:pt x="8549" y="3798"/>
                  <a:pt x="8226" y="3680"/>
                </a:cubicBezTo>
                <a:cubicBezTo>
                  <a:pt x="8432" y="3592"/>
                  <a:pt x="8637" y="3475"/>
                  <a:pt x="8872" y="3416"/>
                </a:cubicBezTo>
                <a:close/>
                <a:moveTo>
                  <a:pt x="10429" y="3005"/>
                </a:moveTo>
                <a:lnTo>
                  <a:pt x="10429" y="3005"/>
                </a:lnTo>
                <a:cubicBezTo>
                  <a:pt x="10312" y="3475"/>
                  <a:pt x="10194" y="3945"/>
                  <a:pt x="10018" y="4415"/>
                </a:cubicBezTo>
                <a:cubicBezTo>
                  <a:pt x="9871" y="4327"/>
                  <a:pt x="9665" y="4239"/>
                  <a:pt x="9489" y="4180"/>
                </a:cubicBezTo>
                <a:lnTo>
                  <a:pt x="9519" y="4150"/>
                </a:lnTo>
                <a:cubicBezTo>
                  <a:pt x="9372" y="3886"/>
                  <a:pt x="9195" y="3592"/>
                  <a:pt x="9019" y="3328"/>
                </a:cubicBezTo>
                <a:cubicBezTo>
                  <a:pt x="9489" y="3181"/>
                  <a:pt x="9959" y="3064"/>
                  <a:pt x="10429" y="3005"/>
                </a:cubicBezTo>
                <a:close/>
                <a:moveTo>
                  <a:pt x="9636" y="4415"/>
                </a:moveTo>
                <a:lnTo>
                  <a:pt x="9959" y="4562"/>
                </a:lnTo>
                <a:cubicBezTo>
                  <a:pt x="9900" y="4709"/>
                  <a:pt x="9871" y="4826"/>
                  <a:pt x="9812" y="4944"/>
                </a:cubicBezTo>
                <a:cubicBezTo>
                  <a:pt x="9754" y="4767"/>
                  <a:pt x="9695" y="4591"/>
                  <a:pt x="9636" y="4415"/>
                </a:cubicBezTo>
                <a:close/>
                <a:moveTo>
                  <a:pt x="4319" y="4121"/>
                </a:moveTo>
                <a:cubicBezTo>
                  <a:pt x="4436" y="4415"/>
                  <a:pt x="4554" y="4738"/>
                  <a:pt x="4701" y="5061"/>
                </a:cubicBezTo>
                <a:cubicBezTo>
                  <a:pt x="4436" y="5002"/>
                  <a:pt x="4172" y="4944"/>
                  <a:pt x="3937" y="4914"/>
                </a:cubicBezTo>
                <a:cubicBezTo>
                  <a:pt x="4054" y="4650"/>
                  <a:pt x="4172" y="4385"/>
                  <a:pt x="4319" y="4121"/>
                </a:cubicBezTo>
                <a:close/>
                <a:moveTo>
                  <a:pt x="11123" y="2953"/>
                </a:moveTo>
                <a:cubicBezTo>
                  <a:pt x="11281" y="2953"/>
                  <a:pt x="11443" y="2961"/>
                  <a:pt x="11604" y="2975"/>
                </a:cubicBezTo>
                <a:cubicBezTo>
                  <a:pt x="12339" y="3064"/>
                  <a:pt x="12809" y="3269"/>
                  <a:pt x="12868" y="3592"/>
                </a:cubicBezTo>
                <a:cubicBezTo>
                  <a:pt x="12956" y="4004"/>
                  <a:pt x="12398" y="4621"/>
                  <a:pt x="11399" y="5208"/>
                </a:cubicBezTo>
                <a:cubicBezTo>
                  <a:pt x="11027" y="4951"/>
                  <a:pt x="10628" y="4721"/>
                  <a:pt x="10227" y="4493"/>
                </a:cubicBezTo>
                <a:lnTo>
                  <a:pt x="10227" y="4493"/>
                </a:lnTo>
                <a:cubicBezTo>
                  <a:pt x="10402" y="3997"/>
                  <a:pt x="10548" y="3500"/>
                  <a:pt x="10664" y="2975"/>
                </a:cubicBezTo>
                <a:cubicBezTo>
                  <a:pt x="10811" y="2961"/>
                  <a:pt x="10965" y="2953"/>
                  <a:pt x="11123" y="2953"/>
                </a:cubicBezTo>
                <a:close/>
                <a:moveTo>
                  <a:pt x="4906" y="3181"/>
                </a:moveTo>
                <a:cubicBezTo>
                  <a:pt x="5846" y="3269"/>
                  <a:pt x="6786" y="3445"/>
                  <a:pt x="7697" y="3710"/>
                </a:cubicBezTo>
                <a:cubicBezTo>
                  <a:pt x="6904" y="4150"/>
                  <a:pt x="6170" y="4650"/>
                  <a:pt x="5494" y="5237"/>
                </a:cubicBezTo>
                <a:lnTo>
                  <a:pt x="4936" y="5120"/>
                </a:lnTo>
                <a:lnTo>
                  <a:pt x="4965" y="5120"/>
                </a:lnTo>
                <a:cubicBezTo>
                  <a:pt x="4759" y="4738"/>
                  <a:pt x="4583" y="4327"/>
                  <a:pt x="4436" y="3915"/>
                </a:cubicBezTo>
                <a:cubicBezTo>
                  <a:pt x="4583" y="3680"/>
                  <a:pt x="4730" y="3445"/>
                  <a:pt x="4906" y="3181"/>
                </a:cubicBezTo>
                <a:close/>
                <a:moveTo>
                  <a:pt x="5053" y="5326"/>
                </a:moveTo>
                <a:lnTo>
                  <a:pt x="5288" y="5384"/>
                </a:lnTo>
                <a:lnTo>
                  <a:pt x="5171" y="5531"/>
                </a:lnTo>
                <a:cubicBezTo>
                  <a:pt x="5141" y="5443"/>
                  <a:pt x="5083" y="5384"/>
                  <a:pt x="5053" y="5326"/>
                </a:cubicBezTo>
                <a:close/>
                <a:moveTo>
                  <a:pt x="10135" y="4650"/>
                </a:moveTo>
                <a:cubicBezTo>
                  <a:pt x="10517" y="4856"/>
                  <a:pt x="10870" y="5061"/>
                  <a:pt x="11222" y="5296"/>
                </a:cubicBezTo>
                <a:cubicBezTo>
                  <a:pt x="10841" y="5502"/>
                  <a:pt x="10459" y="5707"/>
                  <a:pt x="10047" y="5854"/>
                </a:cubicBezTo>
                <a:cubicBezTo>
                  <a:pt x="10019" y="5654"/>
                  <a:pt x="9990" y="5453"/>
                  <a:pt x="9934" y="5225"/>
                </a:cubicBezTo>
                <a:lnTo>
                  <a:pt x="9934" y="5225"/>
                </a:lnTo>
                <a:cubicBezTo>
                  <a:pt x="9993" y="5052"/>
                  <a:pt x="10078" y="4851"/>
                  <a:pt x="10135" y="4650"/>
                </a:cubicBezTo>
                <a:close/>
                <a:moveTo>
                  <a:pt x="9783" y="5502"/>
                </a:moveTo>
                <a:lnTo>
                  <a:pt x="9812" y="5531"/>
                </a:lnTo>
                <a:cubicBezTo>
                  <a:pt x="9842" y="5678"/>
                  <a:pt x="9842" y="5796"/>
                  <a:pt x="9871" y="5943"/>
                </a:cubicBezTo>
                <a:lnTo>
                  <a:pt x="9548" y="6060"/>
                </a:lnTo>
                <a:cubicBezTo>
                  <a:pt x="9636" y="5884"/>
                  <a:pt x="9724" y="5707"/>
                  <a:pt x="9783" y="5502"/>
                </a:cubicBezTo>
                <a:close/>
                <a:moveTo>
                  <a:pt x="7962" y="3798"/>
                </a:moveTo>
                <a:cubicBezTo>
                  <a:pt x="8461" y="3945"/>
                  <a:pt x="8931" y="4121"/>
                  <a:pt x="9372" y="4297"/>
                </a:cubicBezTo>
                <a:cubicBezTo>
                  <a:pt x="9519" y="4591"/>
                  <a:pt x="9636" y="4885"/>
                  <a:pt x="9724" y="5208"/>
                </a:cubicBezTo>
                <a:cubicBezTo>
                  <a:pt x="9577" y="5531"/>
                  <a:pt x="9430" y="5854"/>
                  <a:pt x="9284" y="6178"/>
                </a:cubicBezTo>
                <a:lnTo>
                  <a:pt x="8725" y="6354"/>
                </a:lnTo>
                <a:cubicBezTo>
                  <a:pt x="7756" y="5943"/>
                  <a:pt x="6728" y="5590"/>
                  <a:pt x="5729" y="5296"/>
                </a:cubicBezTo>
                <a:cubicBezTo>
                  <a:pt x="6405" y="4709"/>
                  <a:pt x="7168" y="4209"/>
                  <a:pt x="7962" y="3798"/>
                </a:cubicBezTo>
                <a:close/>
                <a:moveTo>
                  <a:pt x="9166" y="6413"/>
                </a:moveTo>
                <a:lnTo>
                  <a:pt x="9107" y="6530"/>
                </a:lnTo>
                <a:lnTo>
                  <a:pt x="8990" y="6471"/>
                </a:lnTo>
                <a:lnTo>
                  <a:pt x="9166" y="6413"/>
                </a:lnTo>
                <a:close/>
                <a:moveTo>
                  <a:pt x="2713" y="4972"/>
                </a:moveTo>
                <a:cubicBezTo>
                  <a:pt x="3027" y="4972"/>
                  <a:pt x="3350" y="5004"/>
                  <a:pt x="3672" y="5061"/>
                </a:cubicBezTo>
                <a:cubicBezTo>
                  <a:pt x="3555" y="5384"/>
                  <a:pt x="3437" y="5737"/>
                  <a:pt x="3379" y="6089"/>
                </a:cubicBezTo>
                <a:cubicBezTo>
                  <a:pt x="3349" y="6354"/>
                  <a:pt x="3320" y="6589"/>
                  <a:pt x="3320" y="6824"/>
                </a:cubicBezTo>
                <a:cubicBezTo>
                  <a:pt x="2057" y="6501"/>
                  <a:pt x="1263" y="5854"/>
                  <a:pt x="1293" y="5531"/>
                </a:cubicBezTo>
                <a:cubicBezTo>
                  <a:pt x="1293" y="5237"/>
                  <a:pt x="1616" y="5032"/>
                  <a:pt x="2204" y="4973"/>
                </a:cubicBezTo>
                <a:lnTo>
                  <a:pt x="2204" y="5002"/>
                </a:lnTo>
                <a:cubicBezTo>
                  <a:pt x="2370" y="4982"/>
                  <a:pt x="2540" y="4972"/>
                  <a:pt x="2713" y="4972"/>
                </a:cubicBezTo>
                <a:close/>
                <a:moveTo>
                  <a:pt x="9900" y="6148"/>
                </a:moveTo>
                <a:cubicBezTo>
                  <a:pt x="9900" y="6383"/>
                  <a:pt x="9900" y="6648"/>
                  <a:pt x="9871" y="6883"/>
                </a:cubicBezTo>
                <a:cubicBezTo>
                  <a:pt x="9665" y="6794"/>
                  <a:pt x="9489" y="6706"/>
                  <a:pt x="9284" y="6618"/>
                </a:cubicBezTo>
                <a:lnTo>
                  <a:pt x="9284" y="6589"/>
                </a:lnTo>
                <a:cubicBezTo>
                  <a:pt x="9313" y="6530"/>
                  <a:pt x="9372" y="6413"/>
                  <a:pt x="9430" y="6324"/>
                </a:cubicBezTo>
                <a:cubicBezTo>
                  <a:pt x="9577" y="6266"/>
                  <a:pt x="9754" y="6207"/>
                  <a:pt x="9900" y="6148"/>
                </a:cubicBezTo>
                <a:close/>
                <a:moveTo>
                  <a:pt x="3878" y="5091"/>
                </a:moveTo>
                <a:cubicBezTo>
                  <a:pt x="4172" y="5149"/>
                  <a:pt x="4495" y="5208"/>
                  <a:pt x="4818" y="5296"/>
                </a:cubicBezTo>
                <a:lnTo>
                  <a:pt x="5024" y="5649"/>
                </a:lnTo>
                <a:cubicBezTo>
                  <a:pt x="4583" y="6060"/>
                  <a:pt x="4172" y="6471"/>
                  <a:pt x="3790" y="6941"/>
                </a:cubicBezTo>
                <a:lnTo>
                  <a:pt x="3526" y="6883"/>
                </a:lnTo>
                <a:cubicBezTo>
                  <a:pt x="3496" y="6648"/>
                  <a:pt x="3526" y="6383"/>
                  <a:pt x="3584" y="6148"/>
                </a:cubicBezTo>
                <a:cubicBezTo>
                  <a:pt x="3643" y="5796"/>
                  <a:pt x="3731" y="5443"/>
                  <a:pt x="3878" y="5091"/>
                </a:cubicBezTo>
                <a:close/>
                <a:moveTo>
                  <a:pt x="5553" y="5472"/>
                </a:moveTo>
                <a:cubicBezTo>
                  <a:pt x="6522" y="5737"/>
                  <a:pt x="7492" y="6060"/>
                  <a:pt x="8432" y="6442"/>
                </a:cubicBezTo>
                <a:cubicBezTo>
                  <a:pt x="7638" y="6677"/>
                  <a:pt x="6816" y="6824"/>
                  <a:pt x="5993" y="6941"/>
                </a:cubicBezTo>
                <a:cubicBezTo>
                  <a:pt x="5905" y="6794"/>
                  <a:pt x="5611" y="6324"/>
                  <a:pt x="5259" y="5707"/>
                </a:cubicBezTo>
                <a:lnTo>
                  <a:pt x="5288" y="5707"/>
                </a:lnTo>
                <a:cubicBezTo>
                  <a:pt x="5347" y="5619"/>
                  <a:pt x="5435" y="5531"/>
                  <a:pt x="5553" y="5472"/>
                </a:cubicBezTo>
                <a:close/>
                <a:moveTo>
                  <a:pt x="5112" y="5825"/>
                </a:moveTo>
                <a:cubicBezTo>
                  <a:pt x="5406" y="6354"/>
                  <a:pt x="5670" y="6765"/>
                  <a:pt x="5788" y="6971"/>
                </a:cubicBezTo>
                <a:cubicBezTo>
                  <a:pt x="5553" y="6971"/>
                  <a:pt x="5318" y="7029"/>
                  <a:pt x="5083" y="7029"/>
                </a:cubicBezTo>
                <a:cubicBezTo>
                  <a:pt x="4988" y="7037"/>
                  <a:pt x="4894" y="7041"/>
                  <a:pt x="4799" y="7041"/>
                </a:cubicBezTo>
                <a:cubicBezTo>
                  <a:pt x="4541" y="7041"/>
                  <a:pt x="4283" y="7014"/>
                  <a:pt x="4025" y="6971"/>
                </a:cubicBezTo>
                <a:lnTo>
                  <a:pt x="3996" y="6971"/>
                </a:lnTo>
                <a:cubicBezTo>
                  <a:pt x="4348" y="6559"/>
                  <a:pt x="4730" y="6207"/>
                  <a:pt x="5112" y="5825"/>
                </a:cubicBezTo>
                <a:close/>
                <a:moveTo>
                  <a:pt x="3526" y="7088"/>
                </a:moveTo>
                <a:lnTo>
                  <a:pt x="3643" y="7118"/>
                </a:lnTo>
                <a:lnTo>
                  <a:pt x="3526" y="7235"/>
                </a:lnTo>
                <a:lnTo>
                  <a:pt x="3526" y="7088"/>
                </a:lnTo>
                <a:close/>
                <a:moveTo>
                  <a:pt x="4025" y="3181"/>
                </a:moveTo>
                <a:cubicBezTo>
                  <a:pt x="4084" y="3416"/>
                  <a:pt x="4142" y="3651"/>
                  <a:pt x="4231" y="3915"/>
                </a:cubicBezTo>
                <a:cubicBezTo>
                  <a:pt x="4054" y="4239"/>
                  <a:pt x="3907" y="4562"/>
                  <a:pt x="3761" y="4885"/>
                </a:cubicBezTo>
                <a:cubicBezTo>
                  <a:pt x="3419" y="4828"/>
                  <a:pt x="3078" y="4796"/>
                  <a:pt x="2736" y="4796"/>
                </a:cubicBezTo>
                <a:cubicBezTo>
                  <a:pt x="2549" y="4796"/>
                  <a:pt x="2362" y="4805"/>
                  <a:pt x="2174" y="4826"/>
                </a:cubicBezTo>
                <a:cubicBezTo>
                  <a:pt x="1322" y="4885"/>
                  <a:pt x="1087" y="5267"/>
                  <a:pt x="1087" y="5561"/>
                </a:cubicBezTo>
                <a:cubicBezTo>
                  <a:pt x="1058" y="6060"/>
                  <a:pt x="2086" y="6736"/>
                  <a:pt x="3320" y="7059"/>
                </a:cubicBezTo>
                <a:cubicBezTo>
                  <a:pt x="3349" y="7176"/>
                  <a:pt x="3349" y="7323"/>
                  <a:pt x="3379" y="7441"/>
                </a:cubicBezTo>
                <a:cubicBezTo>
                  <a:pt x="3232" y="7617"/>
                  <a:pt x="3114" y="7793"/>
                  <a:pt x="2997" y="7970"/>
                </a:cubicBezTo>
                <a:cubicBezTo>
                  <a:pt x="1293" y="6971"/>
                  <a:pt x="206" y="5678"/>
                  <a:pt x="265" y="4767"/>
                </a:cubicBezTo>
                <a:cubicBezTo>
                  <a:pt x="323" y="4239"/>
                  <a:pt x="676" y="3857"/>
                  <a:pt x="1410" y="3592"/>
                </a:cubicBezTo>
                <a:cubicBezTo>
                  <a:pt x="1939" y="3387"/>
                  <a:pt x="2497" y="3269"/>
                  <a:pt x="3085" y="3210"/>
                </a:cubicBezTo>
                <a:cubicBezTo>
                  <a:pt x="3379" y="3181"/>
                  <a:pt x="3702" y="3181"/>
                  <a:pt x="4025" y="3181"/>
                </a:cubicBezTo>
                <a:close/>
                <a:moveTo>
                  <a:pt x="3437" y="7676"/>
                </a:moveTo>
                <a:cubicBezTo>
                  <a:pt x="3496" y="7911"/>
                  <a:pt x="3584" y="8146"/>
                  <a:pt x="3702" y="8351"/>
                </a:cubicBezTo>
                <a:cubicBezTo>
                  <a:pt x="3526" y="8263"/>
                  <a:pt x="3320" y="8175"/>
                  <a:pt x="3144" y="8058"/>
                </a:cubicBezTo>
                <a:cubicBezTo>
                  <a:pt x="3232" y="7940"/>
                  <a:pt x="3349" y="7823"/>
                  <a:pt x="3437" y="7676"/>
                </a:cubicBezTo>
                <a:close/>
                <a:moveTo>
                  <a:pt x="11399" y="5443"/>
                </a:moveTo>
                <a:cubicBezTo>
                  <a:pt x="12133" y="6001"/>
                  <a:pt x="12574" y="6559"/>
                  <a:pt x="12633" y="7118"/>
                </a:cubicBezTo>
                <a:cubicBezTo>
                  <a:pt x="12691" y="7441"/>
                  <a:pt x="12574" y="7764"/>
                  <a:pt x="12368" y="8028"/>
                </a:cubicBezTo>
                <a:cubicBezTo>
                  <a:pt x="12280" y="8146"/>
                  <a:pt x="12192" y="8263"/>
                  <a:pt x="12074" y="8381"/>
                </a:cubicBezTo>
                <a:cubicBezTo>
                  <a:pt x="11457" y="7793"/>
                  <a:pt x="10782" y="7323"/>
                  <a:pt x="10018" y="6971"/>
                </a:cubicBezTo>
                <a:cubicBezTo>
                  <a:pt x="10077" y="6677"/>
                  <a:pt x="10106" y="6383"/>
                  <a:pt x="10077" y="6060"/>
                </a:cubicBezTo>
                <a:cubicBezTo>
                  <a:pt x="10517" y="5884"/>
                  <a:pt x="10958" y="5678"/>
                  <a:pt x="11399" y="5443"/>
                </a:cubicBezTo>
                <a:close/>
                <a:moveTo>
                  <a:pt x="8725" y="6559"/>
                </a:moveTo>
                <a:lnTo>
                  <a:pt x="9019" y="6677"/>
                </a:lnTo>
                <a:cubicBezTo>
                  <a:pt x="8608" y="7441"/>
                  <a:pt x="8138" y="8175"/>
                  <a:pt x="7609" y="8851"/>
                </a:cubicBezTo>
                <a:cubicBezTo>
                  <a:pt x="7080" y="8293"/>
                  <a:pt x="6581" y="7705"/>
                  <a:pt x="6140" y="7118"/>
                </a:cubicBezTo>
                <a:cubicBezTo>
                  <a:pt x="6992" y="7000"/>
                  <a:pt x="7873" y="6794"/>
                  <a:pt x="8725" y="6559"/>
                </a:cubicBezTo>
                <a:close/>
                <a:moveTo>
                  <a:pt x="9166" y="6765"/>
                </a:moveTo>
                <a:cubicBezTo>
                  <a:pt x="9401" y="6853"/>
                  <a:pt x="9607" y="6971"/>
                  <a:pt x="9783" y="7059"/>
                </a:cubicBezTo>
                <a:cubicBezTo>
                  <a:pt x="9636" y="7764"/>
                  <a:pt x="9195" y="8381"/>
                  <a:pt x="8578" y="8763"/>
                </a:cubicBezTo>
                <a:cubicBezTo>
                  <a:pt x="8373" y="8939"/>
                  <a:pt x="8108" y="9057"/>
                  <a:pt x="7844" y="9115"/>
                </a:cubicBezTo>
                <a:lnTo>
                  <a:pt x="7727" y="8998"/>
                </a:lnTo>
                <a:cubicBezTo>
                  <a:pt x="8285" y="8293"/>
                  <a:pt x="8755" y="7558"/>
                  <a:pt x="9166" y="6765"/>
                </a:cubicBezTo>
                <a:close/>
                <a:moveTo>
                  <a:pt x="5905" y="7147"/>
                </a:moveTo>
                <a:cubicBezTo>
                  <a:pt x="6375" y="7793"/>
                  <a:pt x="6904" y="8440"/>
                  <a:pt x="7462" y="9027"/>
                </a:cubicBezTo>
                <a:lnTo>
                  <a:pt x="7315" y="9233"/>
                </a:lnTo>
                <a:cubicBezTo>
                  <a:pt x="7258" y="9234"/>
                  <a:pt x="7200" y="9235"/>
                  <a:pt x="7143" y="9235"/>
                </a:cubicBezTo>
                <a:cubicBezTo>
                  <a:pt x="6055" y="9235"/>
                  <a:pt x="4972" y="8973"/>
                  <a:pt x="3996" y="8498"/>
                </a:cubicBezTo>
                <a:cubicBezTo>
                  <a:pt x="3790" y="8175"/>
                  <a:pt x="3643" y="7852"/>
                  <a:pt x="3584" y="7500"/>
                </a:cubicBezTo>
                <a:cubicBezTo>
                  <a:pt x="3672" y="7382"/>
                  <a:pt x="3761" y="7264"/>
                  <a:pt x="3849" y="7176"/>
                </a:cubicBezTo>
                <a:cubicBezTo>
                  <a:pt x="4090" y="7211"/>
                  <a:pt x="4331" y="7225"/>
                  <a:pt x="4571" y="7225"/>
                </a:cubicBezTo>
                <a:cubicBezTo>
                  <a:pt x="4742" y="7225"/>
                  <a:pt x="4912" y="7218"/>
                  <a:pt x="5083" y="7206"/>
                </a:cubicBezTo>
                <a:cubicBezTo>
                  <a:pt x="5347" y="7206"/>
                  <a:pt x="5641" y="7176"/>
                  <a:pt x="5905" y="7147"/>
                </a:cubicBezTo>
                <a:close/>
                <a:moveTo>
                  <a:pt x="4201" y="8792"/>
                </a:moveTo>
                <a:lnTo>
                  <a:pt x="4201" y="8792"/>
                </a:lnTo>
                <a:cubicBezTo>
                  <a:pt x="5141" y="9203"/>
                  <a:pt x="6140" y="9409"/>
                  <a:pt x="7139" y="9409"/>
                </a:cubicBezTo>
                <a:cubicBezTo>
                  <a:pt x="6904" y="9673"/>
                  <a:pt x="6640" y="9938"/>
                  <a:pt x="6375" y="10202"/>
                </a:cubicBezTo>
                <a:cubicBezTo>
                  <a:pt x="5523" y="9967"/>
                  <a:pt x="4759" y="9468"/>
                  <a:pt x="4201" y="8792"/>
                </a:cubicBezTo>
                <a:close/>
                <a:moveTo>
                  <a:pt x="9989" y="7176"/>
                </a:moveTo>
                <a:cubicBezTo>
                  <a:pt x="10694" y="7500"/>
                  <a:pt x="11369" y="7970"/>
                  <a:pt x="11957" y="8528"/>
                </a:cubicBezTo>
                <a:cubicBezTo>
                  <a:pt x="11193" y="9321"/>
                  <a:pt x="10253" y="9879"/>
                  <a:pt x="9195" y="10202"/>
                </a:cubicBezTo>
                <a:cubicBezTo>
                  <a:pt x="8784" y="9908"/>
                  <a:pt x="8373" y="9615"/>
                  <a:pt x="8020" y="9262"/>
                </a:cubicBezTo>
                <a:cubicBezTo>
                  <a:pt x="8255" y="9203"/>
                  <a:pt x="8490" y="9086"/>
                  <a:pt x="8725" y="8939"/>
                </a:cubicBezTo>
                <a:cubicBezTo>
                  <a:pt x="9342" y="8528"/>
                  <a:pt x="9783" y="7881"/>
                  <a:pt x="9989" y="7176"/>
                </a:cubicBezTo>
                <a:close/>
                <a:moveTo>
                  <a:pt x="7815" y="9321"/>
                </a:moveTo>
                <a:cubicBezTo>
                  <a:pt x="8138" y="9644"/>
                  <a:pt x="8520" y="9967"/>
                  <a:pt x="8931" y="10232"/>
                </a:cubicBezTo>
                <a:cubicBezTo>
                  <a:pt x="8549" y="10320"/>
                  <a:pt x="8153" y="10364"/>
                  <a:pt x="7756" y="10364"/>
                </a:cubicBezTo>
                <a:cubicBezTo>
                  <a:pt x="7359" y="10364"/>
                  <a:pt x="6963" y="10320"/>
                  <a:pt x="6581" y="10232"/>
                </a:cubicBezTo>
                <a:cubicBezTo>
                  <a:pt x="6875" y="9967"/>
                  <a:pt x="7139" y="9673"/>
                  <a:pt x="7403" y="9380"/>
                </a:cubicBezTo>
                <a:cubicBezTo>
                  <a:pt x="7550" y="9350"/>
                  <a:pt x="7668" y="9350"/>
                  <a:pt x="7815" y="9321"/>
                </a:cubicBezTo>
                <a:close/>
                <a:moveTo>
                  <a:pt x="12104" y="8645"/>
                </a:moveTo>
                <a:cubicBezTo>
                  <a:pt x="12309" y="8880"/>
                  <a:pt x="12456" y="9174"/>
                  <a:pt x="12456" y="9497"/>
                </a:cubicBezTo>
                <a:cubicBezTo>
                  <a:pt x="12427" y="9732"/>
                  <a:pt x="12280" y="9967"/>
                  <a:pt x="12104" y="10114"/>
                </a:cubicBezTo>
                <a:lnTo>
                  <a:pt x="12074" y="10114"/>
                </a:lnTo>
                <a:cubicBezTo>
                  <a:pt x="11810" y="10467"/>
                  <a:pt x="11399" y="10672"/>
                  <a:pt x="10958" y="10702"/>
                </a:cubicBezTo>
                <a:cubicBezTo>
                  <a:pt x="10906" y="10705"/>
                  <a:pt x="10853" y="10706"/>
                  <a:pt x="10801" y="10706"/>
                </a:cubicBezTo>
                <a:cubicBezTo>
                  <a:pt x="10325" y="10706"/>
                  <a:pt x="9854" y="10584"/>
                  <a:pt x="9430" y="10320"/>
                </a:cubicBezTo>
                <a:cubicBezTo>
                  <a:pt x="10459" y="9997"/>
                  <a:pt x="11369" y="9438"/>
                  <a:pt x="12104" y="8645"/>
                </a:cubicBezTo>
                <a:close/>
                <a:moveTo>
                  <a:pt x="3056" y="8234"/>
                </a:moveTo>
                <a:cubicBezTo>
                  <a:pt x="3320" y="8381"/>
                  <a:pt x="3584" y="8528"/>
                  <a:pt x="3849" y="8645"/>
                </a:cubicBezTo>
                <a:cubicBezTo>
                  <a:pt x="4407" y="9468"/>
                  <a:pt x="5229" y="10055"/>
                  <a:pt x="6199" y="10320"/>
                </a:cubicBezTo>
                <a:cubicBezTo>
                  <a:pt x="5406" y="11054"/>
                  <a:pt x="4407" y="11495"/>
                  <a:pt x="3349" y="11554"/>
                </a:cubicBezTo>
                <a:cubicBezTo>
                  <a:pt x="3307" y="11556"/>
                  <a:pt x="3265" y="11557"/>
                  <a:pt x="3225" y="11557"/>
                </a:cubicBezTo>
                <a:cubicBezTo>
                  <a:pt x="2707" y="11557"/>
                  <a:pt x="2367" y="11385"/>
                  <a:pt x="2204" y="11113"/>
                </a:cubicBezTo>
                <a:cubicBezTo>
                  <a:pt x="1910" y="10555"/>
                  <a:pt x="2233" y="9468"/>
                  <a:pt x="3056" y="8234"/>
                </a:cubicBezTo>
                <a:close/>
                <a:moveTo>
                  <a:pt x="9419" y="0"/>
                </a:moveTo>
                <a:cubicBezTo>
                  <a:pt x="9356" y="0"/>
                  <a:pt x="9292" y="3"/>
                  <a:pt x="9225" y="8"/>
                </a:cubicBezTo>
                <a:cubicBezTo>
                  <a:pt x="8373" y="155"/>
                  <a:pt x="7550" y="508"/>
                  <a:pt x="6875" y="1036"/>
                </a:cubicBezTo>
                <a:cubicBezTo>
                  <a:pt x="6346" y="625"/>
                  <a:pt x="5699" y="390"/>
                  <a:pt x="5024" y="361"/>
                </a:cubicBezTo>
                <a:cubicBezTo>
                  <a:pt x="4818" y="390"/>
                  <a:pt x="4613" y="478"/>
                  <a:pt x="4436" y="625"/>
                </a:cubicBezTo>
                <a:cubicBezTo>
                  <a:pt x="3907" y="1125"/>
                  <a:pt x="3761" y="1918"/>
                  <a:pt x="3966" y="2946"/>
                </a:cubicBezTo>
                <a:cubicBezTo>
                  <a:pt x="3893" y="2944"/>
                  <a:pt x="3819" y="2942"/>
                  <a:pt x="3745" y="2942"/>
                </a:cubicBezTo>
                <a:cubicBezTo>
                  <a:pt x="2934" y="2942"/>
                  <a:pt x="2106" y="3090"/>
                  <a:pt x="1352" y="3387"/>
                </a:cubicBezTo>
                <a:cubicBezTo>
                  <a:pt x="558" y="3680"/>
                  <a:pt x="118" y="4121"/>
                  <a:pt x="59" y="4738"/>
                </a:cubicBezTo>
                <a:cubicBezTo>
                  <a:pt x="0" y="5737"/>
                  <a:pt x="1087" y="7059"/>
                  <a:pt x="2879" y="8116"/>
                </a:cubicBezTo>
                <a:cubicBezTo>
                  <a:pt x="1998" y="9438"/>
                  <a:pt x="1704" y="10555"/>
                  <a:pt x="2057" y="11172"/>
                </a:cubicBezTo>
                <a:cubicBezTo>
                  <a:pt x="2233" y="11554"/>
                  <a:pt x="2703" y="11730"/>
                  <a:pt x="3349" y="11730"/>
                </a:cubicBezTo>
                <a:lnTo>
                  <a:pt x="3614" y="11730"/>
                </a:lnTo>
                <a:cubicBezTo>
                  <a:pt x="4671" y="11612"/>
                  <a:pt x="5670" y="11142"/>
                  <a:pt x="6434" y="10408"/>
                </a:cubicBezTo>
                <a:cubicBezTo>
                  <a:pt x="6889" y="10525"/>
                  <a:pt x="7359" y="10584"/>
                  <a:pt x="7826" y="10584"/>
                </a:cubicBezTo>
                <a:cubicBezTo>
                  <a:pt x="8292" y="10584"/>
                  <a:pt x="8755" y="10525"/>
                  <a:pt x="9195" y="10408"/>
                </a:cubicBezTo>
                <a:cubicBezTo>
                  <a:pt x="9714" y="10735"/>
                  <a:pt x="10282" y="10910"/>
                  <a:pt x="10878" y="10910"/>
                </a:cubicBezTo>
                <a:cubicBezTo>
                  <a:pt x="10924" y="10910"/>
                  <a:pt x="10970" y="10909"/>
                  <a:pt x="11017" y="10907"/>
                </a:cubicBezTo>
                <a:cubicBezTo>
                  <a:pt x="11516" y="10849"/>
                  <a:pt x="11957" y="10614"/>
                  <a:pt x="12280" y="10232"/>
                </a:cubicBezTo>
                <a:cubicBezTo>
                  <a:pt x="12515" y="10055"/>
                  <a:pt x="12662" y="9791"/>
                  <a:pt x="12691" y="9497"/>
                </a:cubicBezTo>
                <a:cubicBezTo>
                  <a:pt x="12662" y="9115"/>
                  <a:pt x="12515" y="8763"/>
                  <a:pt x="12251" y="8498"/>
                </a:cubicBezTo>
                <a:cubicBezTo>
                  <a:pt x="12368" y="8381"/>
                  <a:pt x="12456" y="8263"/>
                  <a:pt x="12544" y="8116"/>
                </a:cubicBezTo>
                <a:cubicBezTo>
                  <a:pt x="12809" y="7823"/>
                  <a:pt x="12926" y="7441"/>
                  <a:pt x="12868" y="7059"/>
                </a:cubicBezTo>
                <a:cubicBezTo>
                  <a:pt x="12809" y="6501"/>
                  <a:pt x="12368" y="5884"/>
                  <a:pt x="11604" y="5296"/>
                </a:cubicBezTo>
                <a:cubicBezTo>
                  <a:pt x="12633" y="4679"/>
                  <a:pt x="13191" y="4004"/>
                  <a:pt x="13073" y="3504"/>
                </a:cubicBezTo>
                <a:cubicBezTo>
                  <a:pt x="13014" y="3210"/>
                  <a:pt x="12691" y="2858"/>
                  <a:pt x="11634" y="2740"/>
                </a:cubicBezTo>
                <a:cubicBezTo>
                  <a:pt x="11472" y="2726"/>
                  <a:pt x="11318" y="2718"/>
                  <a:pt x="11164" y="2718"/>
                </a:cubicBezTo>
                <a:cubicBezTo>
                  <a:pt x="11009" y="2718"/>
                  <a:pt x="10855" y="2726"/>
                  <a:pt x="10694" y="2740"/>
                </a:cubicBezTo>
                <a:cubicBezTo>
                  <a:pt x="10870" y="2123"/>
                  <a:pt x="10870" y="1448"/>
                  <a:pt x="10694" y="801"/>
                </a:cubicBezTo>
                <a:cubicBezTo>
                  <a:pt x="10480" y="267"/>
                  <a:pt x="10048" y="0"/>
                  <a:pt x="9419" y="0"/>
                </a:cubicBezTo>
                <a:close/>
              </a:path>
            </a:pathLst>
          </a:custGeom>
          <a:solidFill>
            <a:srgbClr val="212121"/>
          </a:solidFill>
          <a:ln cap="flat" cmpd="sng" w="9525">
            <a:solidFill>
              <a:srgbClr val="9867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AB40"/>
              </a:solidFill>
            </a:endParaRPr>
          </a:p>
        </p:txBody>
      </p:sp>
      <p:sp>
        <p:nvSpPr>
          <p:cNvPr id="446" name="Google Shape;446;p50"/>
          <p:cNvSpPr txBox="1"/>
          <p:nvPr/>
        </p:nvSpPr>
        <p:spPr>
          <a:xfrm>
            <a:off x="537525" y="2922075"/>
            <a:ext cx="6618600" cy="183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chemeClr val="dk1"/>
                </a:solidFill>
                <a:latin typeface="Mada"/>
                <a:ea typeface="Mada"/>
                <a:cs typeface="Mada"/>
                <a:sym typeface="Mada"/>
              </a:rPr>
              <a:t>Pattern 2 - </a:t>
            </a:r>
            <a:r>
              <a:rPr b="1" lang="ar" sz="1200">
                <a:solidFill>
                  <a:schemeClr val="dk1"/>
                </a:solidFill>
                <a:latin typeface="Mada"/>
                <a:ea typeface="Mada"/>
                <a:cs typeface="Mada"/>
                <a:sym typeface="Mada"/>
              </a:rPr>
              <a:t>Distal Weakness</a:t>
            </a:r>
            <a:r>
              <a:rPr b="1" lang="ar" sz="1200">
                <a:solidFill>
                  <a:schemeClr val="dk1"/>
                </a:solidFill>
                <a:latin typeface="Mada"/>
                <a:ea typeface="Mada"/>
                <a:cs typeface="Mada"/>
                <a:sym typeface="Mada"/>
              </a:rPr>
              <a:t>:</a:t>
            </a:r>
            <a:endParaRPr b="1" sz="1200">
              <a:solidFill>
                <a:schemeClr val="dk1"/>
              </a:solidFill>
              <a:latin typeface="Mada"/>
              <a:ea typeface="Mada"/>
              <a:cs typeface="Mada"/>
              <a:sym typeface="Mada"/>
            </a:endParaRPr>
          </a:p>
          <a:p>
            <a:pPr indent="-304800" lvl="0" marL="457200" marR="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involves the distal muscles of the upper or lower extremities </a:t>
            </a:r>
            <a:r>
              <a:rPr lang="ar" sz="1200">
                <a:solidFill>
                  <a:srgbClr val="6AA84F"/>
                </a:solidFill>
                <a:latin typeface="Mada"/>
                <a:ea typeface="Mada"/>
                <a:cs typeface="Mada"/>
                <a:sym typeface="Mada"/>
              </a:rPr>
              <a:t>or both</a:t>
            </a:r>
            <a:r>
              <a:rPr lang="ar" sz="1200">
                <a:solidFill>
                  <a:schemeClr val="dk1"/>
                </a:solidFill>
                <a:latin typeface="Mada"/>
                <a:ea typeface="Mada"/>
                <a:cs typeface="Mada"/>
                <a:sym typeface="Mada"/>
              </a:rPr>
              <a:t> (anterior or posterior compartment muscle groups)</a:t>
            </a:r>
            <a:endParaRPr sz="1200">
              <a:solidFill>
                <a:schemeClr val="dk1"/>
              </a:solidFill>
              <a:latin typeface="Mada"/>
              <a:ea typeface="Mada"/>
              <a:cs typeface="Mada"/>
              <a:sym typeface="Mada"/>
            </a:endParaRPr>
          </a:p>
          <a:p>
            <a:pPr indent="-304800" lvl="0" marL="457200" marR="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Usually symmetric.</a:t>
            </a:r>
            <a:endParaRPr sz="1200">
              <a:solidFill>
                <a:schemeClr val="dk1"/>
              </a:solidFill>
              <a:latin typeface="Mada"/>
              <a:ea typeface="Mada"/>
              <a:cs typeface="Mada"/>
              <a:sym typeface="Mada"/>
            </a:endParaRPr>
          </a:p>
          <a:p>
            <a:pPr indent="-304800" lvl="0" marL="457200" marR="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Asymmetric posterior compartment : ANO-5, dysferlinopathy</a:t>
            </a:r>
            <a:endParaRPr sz="1200">
              <a:solidFill>
                <a:schemeClr val="dk1"/>
              </a:solidFill>
              <a:latin typeface="Mada"/>
              <a:ea typeface="Mada"/>
              <a:cs typeface="Mada"/>
              <a:sym typeface="Mada"/>
            </a:endParaRPr>
          </a:p>
          <a:p>
            <a:pPr indent="-304800" lvl="0" marL="457200" marR="0" rtl="0" algn="l">
              <a:lnSpc>
                <a:spcPct val="100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Anterior compartment with sparing of quadriceps:</a:t>
            </a:r>
            <a:r>
              <a:rPr lang="ar" sz="1200">
                <a:solidFill>
                  <a:schemeClr val="dk1"/>
                </a:solidFill>
                <a:latin typeface="Mada"/>
                <a:ea typeface="Mada"/>
                <a:cs typeface="Mada"/>
                <a:sym typeface="Mada"/>
              </a:rPr>
              <a:t> GNE myopathy, </a:t>
            </a:r>
            <a:r>
              <a:rPr lang="ar" sz="1200">
                <a:solidFill>
                  <a:srgbClr val="6AA84F"/>
                </a:solidFill>
                <a:latin typeface="Mada"/>
                <a:ea typeface="Mada"/>
                <a:cs typeface="Mada"/>
                <a:sym typeface="Mada"/>
              </a:rPr>
              <a:t>it </a:t>
            </a:r>
            <a:r>
              <a:rPr lang="ar" sz="1200">
                <a:solidFill>
                  <a:srgbClr val="6AA84F"/>
                </a:solidFill>
                <a:latin typeface="Mada"/>
                <a:ea typeface="Mada"/>
                <a:cs typeface="Mada"/>
                <a:sym typeface="Mada"/>
              </a:rPr>
              <a:t>has some occurrences in the middle east, So pay attention to it, because it is one of the rare diseases that have sparing of quadriceps</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304800" lvl="0" marL="457200" marR="0" rtl="0" algn="l">
              <a:lnSpc>
                <a:spcPct val="100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Finger flexor &amp; </a:t>
            </a:r>
            <a:r>
              <a:rPr b="1" lang="ar" sz="1200">
                <a:solidFill>
                  <a:srgbClr val="6AA84F"/>
                </a:solidFill>
                <a:latin typeface="Mada"/>
                <a:ea typeface="Mada"/>
                <a:cs typeface="Mada"/>
                <a:sym typeface="Mada"/>
              </a:rPr>
              <a:t>quadriceps</a:t>
            </a:r>
            <a:r>
              <a:rPr b="1" lang="ar" sz="1200">
                <a:solidFill>
                  <a:schemeClr val="dk1"/>
                </a:solidFill>
                <a:latin typeface="Mada"/>
                <a:ea typeface="Mada"/>
                <a:cs typeface="Mada"/>
                <a:sym typeface="Mada"/>
              </a:rPr>
              <a:t>:</a:t>
            </a:r>
            <a:r>
              <a:rPr lang="ar" sz="1200">
                <a:solidFill>
                  <a:schemeClr val="dk1"/>
                </a:solidFill>
                <a:latin typeface="Mada"/>
                <a:ea typeface="Mada"/>
                <a:cs typeface="Mada"/>
                <a:sym typeface="Mada"/>
              </a:rPr>
              <a:t> </a:t>
            </a:r>
            <a:r>
              <a:rPr b="1" lang="ar" sz="1200">
                <a:solidFill>
                  <a:srgbClr val="CC0000"/>
                </a:solidFill>
                <a:latin typeface="Mada"/>
                <a:ea typeface="Mada"/>
                <a:cs typeface="Mada"/>
                <a:sym typeface="Mada"/>
              </a:rPr>
              <a:t>IBM</a:t>
            </a:r>
            <a:endParaRPr b="1" sz="1200">
              <a:solidFill>
                <a:srgbClr val="CC0000"/>
              </a:solidFill>
              <a:latin typeface="Mada"/>
              <a:ea typeface="Mada"/>
              <a:cs typeface="Mada"/>
              <a:sym typeface="Mada"/>
            </a:endParaRPr>
          </a:p>
          <a:p>
            <a:pPr indent="-304800" lvl="0" marL="457200" marR="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Finger extensor: TIA1 (Welander) </a:t>
            </a:r>
            <a:r>
              <a:rPr lang="ar" sz="1200">
                <a:solidFill>
                  <a:srgbClr val="6AA84F"/>
                </a:solidFill>
                <a:latin typeface="Mada"/>
                <a:ea typeface="Mada"/>
                <a:cs typeface="Mada"/>
                <a:sym typeface="Mada"/>
              </a:rPr>
              <a:t>rare, don’t worry about it.</a:t>
            </a:r>
            <a:endParaRPr sz="1200">
              <a:solidFill>
                <a:srgbClr val="6AA84F"/>
              </a:solidFill>
              <a:latin typeface="Mada"/>
              <a:ea typeface="Mada"/>
              <a:cs typeface="Mada"/>
              <a:sym typeface="Mada"/>
            </a:endParaRPr>
          </a:p>
          <a:p>
            <a:pPr indent="-304800" lvl="0" marL="457200" marR="0" rtl="0" algn="l">
              <a:lnSpc>
                <a:spcPct val="100000"/>
              </a:lnSpc>
              <a:spcBef>
                <a:spcPts val="0"/>
              </a:spcBef>
              <a:spcAft>
                <a:spcPts val="0"/>
              </a:spcAft>
              <a:buClr>
                <a:schemeClr val="dk1"/>
              </a:buClr>
              <a:buSzPts val="1200"/>
              <a:buFont typeface="Mada"/>
              <a:buChar char="●"/>
            </a:pPr>
            <a:r>
              <a:rPr lang="ar" sz="1200">
                <a:solidFill>
                  <a:srgbClr val="CC0000"/>
                </a:solidFill>
                <a:latin typeface="Mada"/>
                <a:ea typeface="Mada"/>
                <a:cs typeface="Mada"/>
                <a:sym typeface="Mada"/>
              </a:rPr>
              <a:t>Rule out neuropathy! </a:t>
            </a:r>
            <a:r>
              <a:rPr lang="ar" sz="1200">
                <a:solidFill>
                  <a:srgbClr val="6AA84F"/>
                </a:solidFill>
                <a:latin typeface="Mada"/>
                <a:ea typeface="Mada"/>
                <a:cs typeface="Mada"/>
                <a:sym typeface="Mada"/>
              </a:rPr>
              <a:t>localize first then think about aetiology</a:t>
            </a:r>
            <a:endParaRPr sz="1200">
              <a:solidFill>
                <a:srgbClr val="6AA84F"/>
              </a:solidFill>
              <a:latin typeface="Mada"/>
              <a:ea typeface="Mada"/>
              <a:cs typeface="Mada"/>
              <a:sym typeface="Mada"/>
            </a:endParaRPr>
          </a:p>
        </p:txBody>
      </p:sp>
      <p:sp>
        <p:nvSpPr>
          <p:cNvPr id="447" name="Google Shape;447;p50"/>
          <p:cNvSpPr/>
          <p:nvPr/>
        </p:nvSpPr>
        <p:spPr>
          <a:xfrm flipH="1">
            <a:off x="-1" y="2922065"/>
            <a:ext cx="453638" cy="424949"/>
          </a:xfrm>
          <a:custGeom>
            <a:rect b="b" l="l" r="r" t="t"/>
            <a:pathLst>
              <a:path extrusionOk="0" h="11730" w="13191">
                <a:moveTo>
                  <a:pt x="5183" y="570"/>
                </a:moveTo>
                <a:cubicBezTo>
                  <a:pt x="5603" y="570"/>
                  <a:pt x="6134" y="771"/>
                  <a:pt x="6698" y="1154"/>
                </a:cubicBezTo>
                <a:cubicBezTo>
                  <a:pt x="5993" y="1683"/>
                  <a:pt x="5376" y="2300"/>
                  <a:pt x="4848" y="3005"/>
                </a:cubicBezTo>
                <a:cubicBezTo>
                  <a:pt x="4613" y="2975"/>
                  <a:pt x="4407" y="2975"/>
                  <a:pt x="4172" y="2975"/>
                </a:cubicBezTo>
                <a:cubicBezTo>
                  <a:pt x="3966" y="1977"/>
                  <a:pt x="4113" y="1242"/>
                  <a:pt x="4554" y="801"/>
                </a:cubicBezTo>
                <a:cubicBezTo>
                  <a:pt x="4710" y="645"/>
                  <a:pt x="4926" y="570"/>
                  <a:pt x="5183" y="570"/>
                </a:cubicBezTo>
                <a:close/>
                <a:moveTo>
                  <a:pt x="9463" y="186"/>
                </a:moveTo>
                <a:cubicBezTo>
                  <a:pt x="9884" y="186"/>
                  <a:pt x="10286" y="440"/>
                  <a:pt x="10459" y="860"/>
                </a:cubicBezTo>
                <a:cubicBezTo>
                  <a:pt x="10635" y="1507"/>
                  <a:pt x="10635" y="2153"/>
                  <a:pt x="10459" y="2770"/>
                </a:cubicBezTo>
                <a:cubicBezTo>
                  <a:pt x="9930" y="2828"/>
                  <a:pt x="9430" y="2975"/>
                  <a:pt x="8931" y="3152"/>
                </a:cubicBezTo>
                <a:lnTo>
                  <a:pt x="8902" y="3152"/>
                </a:lnTo>
                <a:cubicBezTo>
                  <a:pt x="8402" y="2388"/>
                  <a:pt x="7756" y="1712"/>
                  <a:pt x="7021" y="1154"/>
                </a:cubicBezTo>
                <a:cubicBezTo>
                  <a:pt x="7638" y="655"/>
                  <a:pt x="8402" y="331"/>
                  <a:pt x="9225" y="214"/>
                </a:cubicBezTo>
                <a:cubicBezTo>
                  <a:pt x="9304" y="195"/>
                  <a:pt x="9384" y="186"/>
                  <a:pt x="9463" y="186"/>
                </a:cubicBezTo>
                <a:close/>
                <a:moveTo>
                  <a:pt x="6845" y="1271"/>
                </a:moveTo>
                <a:cubicBezTo>
                  <a:pt x="7580" y="1800"/>
                  <a:pt x="8226" y="2447"/>
                  <a:pt x="8755" y="3210"/>
                </a:cubicBezTo>
                <a:cubicBezTo>
                  <a:pt x="8490" y="3328"/>
                  <a:pt x="8226" y="3445"/>
                  <a:pt x="7962" y="3592"/>
                </a:cubicBezTo>
                <a:cubicBezTo>
                  <a:pt x="7021" y="3299"/>
                  <a:pt x="6052" y="3093"/>
                  <a:pt x="5083" y="3005"/>
                </a:cubicBezTo>
                <a:cubicBezTo>
                  <a:pt x="5582" y="2358"/>
                  <a:pt x="6199" y="1771"/>
                  <a:pt x="6845" y="1271"/>
                </a:cubicBezTo>
                <a:close/>
                <a:moveTo>
                  <a:pt x="4201" y="3152"/>
                </a:moveTo>
                <a:lnTo>
                  <a:pt x="4701" y="3181"/>
                </a:lnTo>
                <a:cubicBezTo>
                  <a:pt x="4583" y="3357"/>
                  <a:pt x="4466" y="3504"/>
                  <a:pt x="4348" y="3680"/>
                </a:cubicBezTo>
                <a:cubicBezTo>
                  <a:pt x="4289" y="3504"/>
                  <a:pt x="4260" y="3328"/>
                  <a:pt x="4201" y="3152"/>
                </a:cubicBezTo>
                <a:close/>
                <a:moveTo>
                  <a:pt x="8872" y="3416"/>
                </a:moveTo>
                <a:cubicBezTo>
                  <a:pt x="8990" y="3622"/>
                  <a:pt x="9107" y="3827"/>
                  <a:pt x="9225" y="4033"/>
                </a:cubicBezTo>
                <a:cubicBezTo>
                  <a:pt x="8902" y="3915"/>
                  <a:pt x="8549" y="3798"/>
                  <a:pt x="8226" y="3680"/>
                </a:cubicBezTo>
                <a:cubicBezTo>
                  <a:pt x="8432" y="3592"/>
                  <a:pt x="8637" y="3475"/>
                  <a:pt x="8872" y="3416"/>
                </a:cubicBezTo>
                <a:close/>
                <a:moveTo>
                  <a:pt x="10429" y="3005"/>
                </a:moveTo>
                <a:lnTo>
                  <a:pt x="10429" y="3005"/>
                </a:lnTo>
                <a:cubicBezTo>
                  <a:pt x="10312" y="3475"/>
                  <a:pt x="10194" y="3945"/>
                  <a:pt x="10018" y="4415"/>
                </a:cubicBezTo>
                <a:cubicBezTo>
                  <a:pt x="9871" y="4327"/>
                  <a:pt x="9665" y="4239"/>
                  <a:pt x="9489" y="4180"/>
                </a:cubicBezTo>
                <a:lnTo>
                  <a:pt x="9519" y="4150"/>
                </a:lnTo>
                <a:cubicBezTo>
                  <a:pt x="9372" y="3886"/>
                  <a:pt x="9195" y="3592"/>
                  <a:pt x="9019" y="3328"/>
                </a:cubicBezTo>
                <a:cubicBezTo>
                  <a:pt x="9489" y="3181"/>
                  <a:pt x="9959" y="3064"/>
                  <a:pt x="10429" y="3005"/>
                </a:cubicBezTo>
                <a:close/>
                <a:moveTo>
                  <a:pt x="9636" y="4415"/>
                </a:moveTo>
                <a:lnTo>
                  <a:pt x="9959" y="4562"/>
                </a:lnTo>
                <a:cubicBezTo>
                  <a:pt x="9900" y="4709"/>
                  <a:pt x="9871" y="4826"/>
                  <a:pt x="9812" y="4944"/>
                </a:cubicBezTo>
                <a:cubicBezTo>
                  <a:pt x="9754" y="4767"/>
                  <a:pt x="9695" y="4591"/>
                  <a:pt x="9636" y="4415"/>
                </a:cubicBezTo>
                <a:close/>
                <a:moveTo>
                  <a:pt x="4319" y="4121"/>
                </a:moveTo>
                <a:cubicBezTo>
                  <a:pt x="4436" y="4415"/>
                  <a:pt x="4554" y="4738"/>
                  <a:pt x="4701" y="5061"/>
                </a:cubicBezTo>
                <a:cubicBezTo>
                  <a:pt x="4436" y="5002"/>
                  <a:pt x="4172" y="4944"/>
                  <a:pt x="3937" y="4914"/>
                </a:cubicBezTo>
                <a:cubicBezTo>
                  <a:pt x="4054" y="4650"/>
                  <a:pt x="4172" y="4385"/>
                  <a:pt x="4319" y="4121"/>
                </a:cubicBezTo>
                <a:close/>
                <a:moveTo>
                  <a:pt x="11123" y="2953"/>
                </a:moveTo>
                <a:cubicBezTo>
                  <a:pt x="11281" y="2953"/>
                  <a:pt x="11443" y="2961"/>
                  <a:pt x="11604" y="2975"/>
                </a:cubicBezTo>
                <a:cubicBezTo>
                  <a:pt x="12339" y="3064"/>
                  <a:pt x="12809" y="3269"/>
                  <a:pt x="12868" y="3592"/>
                </a:cubicBezTo>
                <a:cubicBezTo>
                  <a:pt x="12956" y="4004"/>
                  <a:pt x="12398" y="4621"/>
                  <a:pt x="11399" y="5208"/>
                </a:cubicBezTo>
                <a:cubicBezTo>
                  <a:pt x="11027" y="4951"/>
                  <a:pt x="10628" y="4721"/>
                  <a:pt x="10227" y="4493"/>
                </a:cubicBezTo>
                <a:lnTo>
                  <a:pt x="10227" y="4493"/>
                </a:lnTo>
                <a:cubicBezTo>
                  <a:pt x="10402" y="3997"/>
                  <a:pt x="10548" y="3500"/>
                  <a:pt x="10664" y="2975"/>
                </a:cubicBezTo>
                <a:cubicBezTo>
                  <a:pt x="10811" y="2961"/>
                  <a:pt x="10965" y="2953"/>
                  <a:pt x="11123" y="2953"/>
                </a:cubicBezTo>
                <a:close/>
                <a:moveTo>
                  <a:pt x="4906" y="3181"/>
                </a:moveTo>
                <a:cubicBezTo>
                  <a:pt x="5846" y="3269"/>
                  <a:pt x="6786" y="3445"/>
                  <a:pt x="7697" y="3710"/>
                </a:cubicBezTo>
                <a:cubicBezTo>
                  <a:pt x="6904" y="4150"/>
                  <a:pt x="6170" y="4650"/>
                  <a:pt x="5494" y="5237"/>
                </a:cubicBezTo>
                <a:lnTo>
                  <a:pt x="4936" y="5120"/>
                </a:lnTo>
                <a:lnTo>
                  <a:pt x="4965" y="5120"/>
                </a:lnTo>
                <a:cubicBezTo>
                  <a:pt x="4759" y="4738"/>
                  <a:pt x="4583" y="4327"/>
                  <a:pt x="4436" y="3915"/>
                </a:cubicBezTo>
                <a:cubicBezTo>
                  <a:pt x="4583" y="3680"/>
                  <a:pt x="4730" y="3445"/>
                  <a:pt x="4906" y="3181"/>
                </a:cubicBezTo>
                <a:close/>
                <a:moveTo>
                  <a:pt x="5053" y="5326"/>
                </a:moveTo>
                <a:lnTo>
                  <a:pt x="5288" y="5384"/>
                </a:lnTo>
                <a:lnTo>
                  <a:pt x="5171" y="5531"/>
                </a:lnTo>
                <a:cubicBezTo>
                  <a:pt x="5141" y="5443"/>
                  <a:pt x="5083" y="5384"/>
                  <a:pt x="5053" y="5326"/>
                </a:cubicBezTo>
                <a:close/>
                <a:moveTo>
                  <a:pt x="10135" y="4650"/>
                </a:moveTo>
                <a:cubicBezTo>
                  <a:pt x="10517" y="4856"/>
                  <a:pt x="10870" y="5061"/>
                  <a:pt x="11222" y="5296"/>
                </a:cubicBezTo>
                <a:cubicBezTo>
                  <a:pt x="10841" y="5502"/>
                  <a:pt x="10459" y="5707"/>
                  <a:pt x="10047" y="5854"/>
                </a:cubicBezTo>
                <a:cubicBezTo>
                  <a:pt x="10019" y="5654"/>
                  <a:pt x="9990" y="5453"/>
                  <a:pt x="9934" y="5225"/>
                </a:cubicBezTo>
                <a:lnTo>
                  <a:pt x="9934" y="5225"/>
                </a:lnTo>
                <a:cubicBezTo>
                  <a:pt x="9993" y="5052"/>
                  <a:pt x="10078" y="4851"/>
                  <a:pt x="10135" y="4650"/>
                </a:cubicBezTo>
                <a:close/>
                <a:moveTo>
                  <a:pt x="9783" y="5502"/>
                </a:moveTo>
                <a:lnTo>
                  <a:pt x="9812" y="5531"/>
                </a:lnTo>
                <a:cubicBezTo>
                  <a:pt x="9842" y="5678"/>
                  <a:pt x="9842" y="5796"/>
                  <a:pt x="9871" y="5943"/>
                </a:cubicBezTo>
                <a:lnTo>
                  <a:pt x="9548" y="6060"/>
                </a:lnTo>
                <a:cubicBezTo>
                  <a:pt x="9636" y="5884"/>
                  <a:pt x="9724" y="5707"/>
                  <a:pt x="9783" y="5502"/>
                </a:cubicBezTo>
                <a:close/>
                <a:moveTo>
                  <a:pt x="7962" y="3798"/>
                </a:moveTo>
                <a:cubicBezTo>
                  <a:pt x="8461" y="3945"/>
                  <a:pt x="8931" y="4121"/>
                  <a:pt x="9372" y="4297"/>
                </a:cubicBezTo>
                <a:cubicBezTo>
                  <a:pt x="9519" y="4591"/>
                  <a:pt x="9636" y="4885"/>
                  <a:pt x="9724" y="5208"/>
                </a:cubicBezTo>
                <a:cubicBezTo>
                  <a:pt x="9577" y="5531"/>
                  <a:pt x="9430" y="5854"/>
                  <a:pt x="9284" y="6178"/>
                </a:cubicBezTo>
                <a:lnTo>
                  <a:pt x="8725" y="6354"/>
                </a:lnTo>
                <a:cubicBezTo>
                  <a:pt x="7756" y="5943"/>
                  <a:pt x="6728" y="5590"/>
                  <a:pt x="5729" y="5296"/>
                </a:cubicBezTo>
                <a:cubicBezTo>
                  <a:pt x="6405" y="4709"/>
                  <a:pt x="7168" y="4209"/>
                  <a:pt x="7962" y="3798"/>
                </a:cubicBezTo>
                <a:close/>
                <a:moveTo>
                  <a:pt x="9166" y="6413"/>
                </a:moveTo>
                <a:lnTo>
                  <a:pt x="9107" y="6530"/>
                </a:lnTo>
                <a:lnTo>
                  <a:pt x="8990" y="6471"/>
                </a:lnTo>
                <a:lnTo>
                  <a:pt x="9166" y="6413"/>
                </a:lnTo>
                <a:close/>
                <a:moveTo>
                  <a:pt x="2713" y="4972"/>
                </a:moveTo>
                <a:cubicBezTo>
                  <a:pt x="3027" y="4972"/>
                  <a:pt x="3350" y="5004"/>
                  <a:pt x="3672" y="5061"/>
                </a:cubicBezTo>
                <a:cubicBezTo>
                  <a:pt x="3555" y="5384"/>
                  <a:pt x="3437" y="5737"/>
                  <a:pt x="3379" y="6089"/>
                </a:cubicBezTo>
                <a:cubicBezTo>
                  <a:pt x="3349" y="6354"/>
                  <a:pt x="3320" y="6589"/>
                  <a:pt x="3320" y="6824"/>
                </a:cubicBezTo>
                <a:cubicBezTo>
                  <a:pt x="2057" y="6501"/>
                  <a:pt x="1263" y="5854"/>
                  <a:pt x="1293" y="5531"/>
                </a:cubicBezTo>
                <a:cubicBezTo>
                  <a:pt x="1293" y="5237"/>
                  <a:pt x="1616" y="5032"/>
                  <a:pt x="2204" y="4973"/>
                </a:cubicBezTo>
                <a:lnTo>
                  <a:pt x="2204" y="5002"/>
                </a:lnTo>
                <a:cubicBezTo>
                  <a:pt x="2370" y="4982"/>
                  <a:pt x="2540" y="4972"/>
                  <a:pt x="2713" y="4972"/>
                </a:cubicBezTo>
                <a:close/>
                <a:moveTo>
                  <a:pt x="9900" y="6148"/>
                </a:moveTo>
                <a:cubicBezTo>
                  <a:pt x="9900" y="6383"/>
                  <a:pt x="9900" y="6648"/>
                  <a:pt x="9871" y="6883"/>
                </a:cubicBezTo>
                <a:cubicBezTo>
                  <a:pt x="9665" y="6794"/>
                  <a:pt x="9489" y="6706"/>
                  <a:pt x="9284" y="6618"/>
                </a:cubicBezTo>
                <a:lnTo>
                  <a:pt x="9284" y="6589"/>
                </a:lnTo>
                <a:cubicBezTo>
                  <a:pt x="9313" y="6530"/>
                  <a:pt x="9372" y="6413"/>
                  <a:pt x="9430" y="6324"/>
                </a:cubicBezTo>
                <a:cubicBezTo>
                  <a:pt x="9577" y="6266"/>
                  <a:pt x="9754" y="6207"/>
                  <a:pt x="9900" y="6148"/>
                </a:cubicBezTo>
                <a:close/>
                <a:moveTo>
                  <a:pt x="3878" y="5091"/>
                </a:moveTo>
                <a:cubicBezTo>
                  <a:pt x="4172" y="5149"/>
                  <a:pt x="4495" y="5208"/>
                  <a:pt x="4818" y="5296"/>
                </a:cubicBezTo>
                <a:lnTo>
                  <a:pt x="5024" y="5649"/>
                </a:lnTo>
                <a:cubicBezTo>
                  <a:pt x="4583" y="6060"/>
                  <a:pt x="4172" y="6471"/>
                  <a:pt x="3790" y="6941"/>
                </a:cubicBezTo>
                <a:lnTo>
                  <a:pt x="3526" y="6883"/>
                </a:lnTo>
                <a:cubicBezTo>
                  <a:pt x="3496" y="6648"/>
                  <a:pt x="3526" y="6383"/>
                  <a:pt x="3584" y="6148"/>
                </a:cubicBezTo>
                <a:cubicBezTo>
                  <a:pt x="3643" y="5796"/>
                  <a:pt x="3731" y="5443"/>
                  <a:pt x="3878" y="5091"/>
                </a:cubicBezTo>
                <a:close/>
                <a:moveTo>
                  <a:pt x="5553" y="5472"/>
                </a:moveTo>
                <a:cubicBezTo>
                  <a:pt x="6522" y="5737"/>
                  <a:pt x="7492" y="6060"/>
                  <a:pt x="8432" y="6442"/>
                </a:cubicBezTo>
                <a:cubicBezTo>
                  <a:pt x="7638" y="6677"/>
                  <a:pt x="6816" y="6824"/>
                  <a:pt x="5993" y="6941"/>
                </a:cubicBezTo>
                <a:cubicBezTo>
                  <a:pt x="5905" y="6794"/>
                  <a:pt x="5611" y="6324"/>
                  <a:pt x="5259" y="5707"/>
                </a:cubicBezTo>
                <a:lnTo>
                  <a:pt x="5288" y="5707"/>
                </a:lnTo>
                <a:cubicBezTo>
                  <a:pt x="5347" y="5619"/>
                  <a:pt x="5435" y="5531"/>
                  <a:pt x="5553" y="5472"/>
                </a:cubicBezTo>
                <a:close/>
                <a:moveTo>
                  <a:pt x="5112" y="5825"/>
                </a:moveTo>
                <a:cubicBezTo>
                  <a:pt x="5406" y="6354"/>
                  <a:pt x="5670" y="6765"/>
                  <a:pt x="5788" y="6971"/>
                </a:cubicBezTo>
                <a:cubicBezTo>
                  <a:pt x="5553" y="6971"/>
                  <a:pt x="5318" y="7029"/>
                  <a:pt x="5083" y="7029"/>
                </a:cubicBezTo>
                <a:cubicBezTo>
                  <a:pt x="4988" y="7037"/>
                  <a:pt x="4894" y="7041"/>
                  <a:pt x="4799" y="7041"/>
                </a:cubicBezTo>
                <a:cubicBezTo>
                  <a:pt x="4541" y="7041"/>
                  <a:pt x="4283" y="7014"/>
                  <a:pt x="4025" y="6971"/>
                </a:cubicBezTo>
                <a:lnTo>
                  <a:pt x="3996" y="6971"/>
                </a:lnTo>
                <a:cubicBezTo>
                  <a:pt x="4348" y="6559"/>
                  <a:pt x="4730" y="6207"/>
                  <a:pt x="5112" y="5825"/>
                </a:cubicBezTo>
                <a:close/>
                <a:moveTo>
                  <a:pt x="3526" y="7088"/>
                </a:moveTo>
                <a:lnTo>
                  <a:pt x="3643" y="7118"/>
                </a:lnTo>
                <a:lnTo>
                  <a:pt x="3526" y="7235"/>
                </a:lnTo>
                <a:lnTo>
                  <a:pt x="3526" y="7088"/>
                </a:lnTo>
                <a:close/>
                <a:moveTo>
                  <a:pt x="4025" y="3181"/>
                </a:moveTo>
                <a:cubicBezTo>
                  <a:pt x="4084" y="3416"/>
                  <a:pt x="4142" y="3651"/>
                  <a:pt x="4231" y="3915"/>
                </a:cubicBezTo>
                <a:cubicBezTo>
                  <a:pt x="4054" y="4239"/>
                  <a:pt x="3907" y="4562"/>
                  <a:pt x="3761" y="4885"/>
                </a:cubicBezTo>
                <a:cubicBezTo>
                  <a:pt x="3419" y="4828"/>
                  <a:pt x="3078" y="4796"/>
                  <a:pt x="2736" y="4796"/>
                </a:cubicBezTo>
                <a:cubicBezTo>
                  <a:pt x="2549" y="4796"/>
                  <a:pt x="2362" y="4805"/>
                  <a:pt x="2174" y="4826"/>
                </a:cubicBezTo>
                <a:cubicBezTo>
                  <a:pt x="1322" y="4885"/>
                  <a:pt x="1087" y="5267"/>
                  <a:pt x="1087" y="5561"/>
                </a:cubicBezTo>
                <a:cubicBezTo>
                  <a:pt x="1058" y="6060"/>
                  <a:pt x="2086" y="6736"/>
                  <a:pt x="3320" y="7059"/>
                </a:cubicBezTo>
                <a:cubicBezTo>
                  <a:pt x="3349" y="7176"/>
                  <a:pt x="3349" y="7323"/>
                  <a:pt x="3379" y="7441"/>
                </a:cubicBezTo>
                <a:cubicBezTo>
                  <a:pt x="3232" y="7617"/>
                  <a:pt x="3114" y="7793"/>
                  <a:pt x="2997" y="7970"/>
                </a:cubicBezTo>
                <a:cubicBezTo>
                  <a:pt x="1293" y="6971"/>
                  <a:pt x="206" y="5678"/>
                  <a:pt x="265" y="4767"/>
                </a:cubicBezTo>
                <a:cubicBezTo>
                  <a:pt x="323" y="4239"/>
                  <a:pt x="676" y="3857"/>
                  <a:pt x="1410" y="3592"/>
                </a:cubicBezTo>
                <a:cubicBezTo>
                  <a:pt x="1939" y="3387"/>
                  <a:pt x="2497" y="3269"/>
                  <a:pt x="3085" y="3210"/>
                </a:cubicBezTo>
                <a:cubicBezTo>
                  <a:pt x="3379" y="3181"/>
                  <a:pt x="3702" y="3181"/>
                  <a:pt x="4025" y="3181"/>
                </a:cubicBezTo>
                <a:close/>
                <a:moveTo>
                  <a:pt x="3437" y="7676"/>
                </a:moveTo>
                <a:cubicBezTo>
                  <a:pt x="3496" y="7911"/>
                  <a:pt x="3584" y="8146"/>
                  <a:pt x="3702" y="8351"/>
                </a:cubicBezTo>
                <a:cubicBezTo>
                  <a:pt x="3526" y="8263"/>
                  <a:pt x="3320" y="8175"/>
                  <a:pt x="3144" y="8058"/>
                </a:cubicBezTo>
                <a:cubicBezTo>
                  <a:pt x="3232" y="7940"/>
                  <a:pt x="3349" y="7823"/>
                  <a:pt x="3437" y="7676"/>
                </a:cubicBezTo>
                <a:close/>
                <a:moveTo>
                  <a:pt x="11399" y="5443"/>
                </a:moveTo>
                <a:cubicBezTo>
                  <a:pt x="12133" y="6001"/>
                  <a:pt x="12574" y="6559"/>
                  <a:pt x="12633" y="7118"/>
                </a:cubicBezTo>
                <a:cubicBezTo>
                  <a:pt x="12691" y="7441"/>
                  <a:pt x="12574" y="7764"/>
                  <a:pt x="12368" y="8028"/>
                </a:cubicBezTo>
                <a:cubicBezTo>
                  <a:pt x="12280" y="8146"/>
                  <a:pt x="12192" y="8263"/>
                  <a:pt x="12074" y="8381"/>
                </a:cubicBezTo>
                <a:cubicBezTo>
                  <a:pt x="11457" y="7793"/>
                  <a:pt x="10782" y="7323"/>
                  <a:pt x="10018" y="6971"/>
                </a:cubicBezTo>
                <a:cubicBezTo>
                  <a:pt x="10077" y="6677"/>
                  <a:pt x="10106" y="6383"/>
                  <a:pt x="10077" y="6060"/>
                </a:cubicBezTo>
                <a:cubicBezTo>
                  <a:pt x="10517" y="5884"/>
                  <a:pt x="10958" y="5678"/>
                  <a:pt x="11399" y="5443"/>
                </a:cubicBezTo>
                <a:close/>
                <a:moveTo>
                  <a:pt x="8725" y="6559"/>
                </a:moveTo>
                <a:lnTo>
                  <a:pt x="9019" y="6677"/>
                </a:lnTo>
                <a:cubicBezTo>
                  <a:pt x="8608" y="7441"/>
                  <a:pt x="8138" y="8175"/>
                  <a:pt x="7609" y="8851"/>
                </a:cubicBezTo>
                <a:cubicBezTo>
                  <a:pt x="7080" y="8293"/>
                  <a:pt x="6581" y="7705"/>
                  <a:pt x="6140" y="7118"/>
                </a:cubicBezTo>
                <a:cubicBezTo>
                  <a:pt x="6992" y="7000"/>
                  <a:pt x="7873" y="6794"/>
                  <a:pt x="8725" y="6559"/>
                </a:cubicBezTo>
                <a:close/>
                <a:moveTo>
                  <a:pt x="9166" y="6765"/>
                </a:moveTo>
                <a:cubicBezTo>
                  <a:pt x="9401" y="6853"/>
                  <a:pt x="9607" y="6971"/>
                  <a:pt x="9783" y="7059"/>
                </a:cubicBezTo>
                <a:cubicBezTo>
                  <a:pt x="9636" y="7764"/>
                  <a:pt x="9195" y="8381"/>
                  <a:pt x="8578" y="8763"/>
                </a:cubicBezTo>
                <a:cubicBezTo>
                  <a:pt x="8373" y="8939"/>
                  <a:pt x="8108" y="9057"/>
                  <a:pt x="7844" y="9115"/>
                </a:cubicBezTo>
                <a:lnTo>
                  <a:pt x="7727" y="8998"/>
                </a:lnTo>
                <a:cubicBezTo>
                  <a:pt x="8285" y="8293"/>
                  <a:pt x="8755" y="7558"/>
                  <a:pt x="9166" y="6765"/>
                </a:cubicBezTo>
                <a:close/>
                <a:moveTo>
                  <a:pt x="5905" y="7147"/>
                </a:moveTo>
                <a:cubicBezTo>
                  <a:pt x="6375" y="7793"/>
                  <a:pt x="6904" y="8440"/>
                  <a:pt x="7462" y="9027"/>
                </a:cubicBezTo>
                <a:lnTo>
                  <a:pt x="7315" y="9233"/>
                </a:lnTo>
                <a:cubicBezTo>
                  <a:pt x="7258" y="9234"/>
                  <a:pt x="7200" y="9235"/>
                  <a:pt x="7143" y="9235"/>
                </a:cubicBezTo>
                <a:cubicBezTo>
                  <a:pt x="6055" y="9235"/>
                  <a:pt x="4972" y="8973"/>
                  <a:pt x="3996" y="8498"/>
                </a:cubicBezTo>
                <a:cubicBezTo>
                  <a:pt x="3790" y="8175"/>
                  <a:pt x="3643" y="7852"/>
                  <a:pt x="3584" y="7500"/>
                </a:cubicBezTo>
                <a:cubicBezTo>
                  <a:pt x="3672" y="7382"/>
                  <a:pt x="3761" y="7264"/>
                  <a:pt x="3849" y="7176"/>
                </a:cubicBezTo>
                <a:cubicBezTo>
                  <a:pt x="4090" y="7211"/>
                  <a:pt x="4331" y="7225"/>
                  <a:pt x="4571" y="7225"/>
                </a:cubicBezTo>
                <a:cubicBezTo>
                  <a:pt x="4742" y="7225"/>
                  <a:pt x="4912" y="7218"/>
                  <a:pt x="5083" y="7206"/>
                </a:cubicBezTo>
                <a:cubicBezTo>
                  <a:pt x="5347" y="7206"/>
                  <a:pt x="5641" y="7176"/>
                  <a:pt x="5905" y="7147"/>
                </a:cubicBezTo>
                <a:close/>
                <a:moveTo>
                  <a:pt x="4201" y="8792"/>
                </a:moveTo>
                <a:lnTo>
                  <a:pt x="4201" y="8792"/>
                </a:lnTo>
                <a:cubicBezTo>
                  <a:pt x="5141" y="9203"/>
                  <a:pt x="6140" y="9409"/>
                  <a:pt x="7139" y="9409"/>
                </a:cubicBezTo>
                <a:cubicBezTo>
                  <a:pt x="6904" y="9673"/>
                  <a:pt x="6640" y="9938"/>
                  <a:pt x="6375" y="10202"/>
                </a:cubicBezTo>
                <a:cubicBezTo>
                  <a:pt x="5523" y="9967"/>
                  <a:pt x="4759" y="9468"/>
                  <a:pt x="4201" y="8792"/>
                </a:cubicBezTo>
                <a:close/>
                <a:moveTo>
                  <a:pt x="9989" y="7176"/>
                </a:moveTo>
                <a:cubicBezTo>
                  <a:pt x="10694" y="7500"/>
                  <a:pt x="11369" y="7970"/>
                  <a:pt x="11957" y="8528"/>
                </a:cubicBezTo>
                <a:cubicBezTo>
                  <a:pt x="11193" y="9321"/>
                  <a:pt x="10253" y="9879"/>
                  <a:pt x="9195" y="10202"/>
                </a:cubicBezTo>
                <a:cubicBezTo>
                  <a:pt x="8784" y="9908"/>
                  <a:pt x="8373" y="9615"/>
                  <a:pt x="8020" y="9262"/>
                </a:cubicBezTo>
                <a:cubicBezTo>
                  <a:pt x="8255" y="9203"/>
                  <a:pt x="8490" y="9086"/>
                  <a:pt x="8725" y="8939"/>
                </a:cubicBezTo>
                <a:cubicBezTo>
                  <a:pt x="9342" y="8528"/>
                  <a:pt x="9783" y="7881"/>
                  <a:pt x="9989" y="7176"/>
                </a:cubicBezTo>
                <a:close/>
                <a:moveTo>
                  <a:pt x="7815" y="9321"/>
                </a:moveTo>
                <a:cubicBezTo>
                  <a:pt x="8138" y="9644"/>
                  <a:pt x="8520" y="9967"/>
                  <a:pt x="8931" y="10232"/>
                </a:cubicBezTo>
                <a:cubicBezTo>
                  <a:pt x="8549" y="10320"/>
                  <a:pt x="8153" y="10364"/>
                  <a:pt x="7756" y="10364"/>
                </a:cubicBezTo>
                <a:cubicBezTo>
                  <a:pt x="7359" y="10364"/>
                  <a:pt x="6963" y="10320"/>
                  <a:pt x="6581" y="10232"/>
                </a:cubicBezTo>
                <a:cubicBezTo>
                  <a:pt x="6875" y="9967"/>
                  <a:pt x="7139" y="9673"/>
                  <a:pt x="7403" y="9380"/>
                </a:cubicBezTo>
                <a:cubicBezTo>
                  <a:pt x="7550" y="9350"/>
                  <a:pt x="7668" y="9350"/>
                  <a:pt x="7815" y="9321"/>
                </a:cubicBezTo>
                <a:close/>
                <a:moveTo>
                  <a:pt x="12104" y="8645"/>
                </a:moveTo>
                <a:cubicBezTo>
                  <a:pt x="12309" y="8880"/>
                  <a:pt x="12456" y="9174"/>
                  <a:pt x="12456" y="9497"/>
                </a:cubicBezTo>
                <a:cubicBezTo>
                  <a:pt x="12427" y="9732"/>
                  <a:pt x="12280" y="9967"/>
                  <a:pt x="12104" y="10114"/>
                </a:cubicBezTo>
                <a:lnTo>
                  <a:pt x="12074" y="10114"/>
                </a:lnTo>
                <a:cubicBezTo>
                  <a:pt x="11810" y="10467"/>
                  <a:pt x="11399" y="10672"/>
                  <a:pt x="10958" y="10702"/>
                </a:cubicBezTo>
                <a:cubicBezTo>
                  <a:pt x="10906" y="10705"/>
                  <a:pt x="10853" y="10706"/>
                  <a:pt x="10801" y="10706"/>
                </a:cubicBezTo>
                <a:cubicBezTo>
                  <a:pt x="10325" y="10706"/>
                  <a:pt x="9854" y="10584"/>
                  <a:pt x="9430" y="10320"/>
                </a:cubicBezTo>
                <a:cubicBezTo>
                  <a:pt x="10459" y="9997"/>
                  <a:pt x="11369" y="9438"/>
                  <a:pt x="12104" y="8645"/>
                </a:cubicBezTo>
                <a:close/>
                <a:moveTo>
                  <a:pt x="3056" y="8234"/>
                </a:moveTo>
                <a:cubicBezTo>
                  <a:pt x="3320" y="8381"/>
                  <a:pt x="3584" y="8528"/>
                  <a:pt x="3849" y="8645"/>
                </a:cubicBezTo>
                <a:cubicBezTo>
                  <a:pt x="4407" y="9468"/>
                  <a:pt x="5229" y="10055"/>
                  <a:pt x="6199" y="10320"/>
                </a:cubicBezTo>
                <a:cubicBezTo>
                  <a:pt x="5406" y="11054"/>
                  <a:pt x="4407" y="11495"/>
                  <a:pt x="3349" y="11554"/>
                </a:cubicBezTo>
                <a:cubicBezTo>
                  <a:pt x="3307" y="11556"/>
                  <a:pt x="3265" y="11557"/>
                  <a:pt x="3225" y="11557"/>
                </a:cubicBezTo>
                <a:cubicBezTo>
                  <a:pt x="2707" y="11557"/>
                  <a:pt x="2367" y="11385"/>
                  <a:pt x="2204" y="11113"/>
                </a:cubicBezTo>
                <a:cubicBezTo>
                  <a:pt x="1910" y="10555"/>
                  <a:pt x="2233" y="9468"/>
                  <a:pt x="3056" y="8234"/>
                </a:cubicBezTo>
                <a:close/>
                <a:moveTo>
                  <a:pt x="9419" y="0"/>
                </a:moveTo>
                <a:cubicBezTo>
                  <a:pt x="9356" y="0"/>
                  <a:pt x="9292" y="3"/>
                  <a:pt x="9225" y="8"/>
                </a:cubicBezTo>
                <a:cubicBezTo>
                  <a:pt x="8373" y="155"/>
                  <a:pt x="7550" y="508"/>
                  <a:pt x="6875" y="1036"/>
                </a:cubicBezTo>
                <a:cubicBezTo>
                  <a:pt x="6346" y="625"/>
                  <a:pt x="5699" y="390"/>
                  <a:pt x="5024" y="361"/>
                </a:cubicBezTo>
                <a:cubicBezTo>
                  <a:pt x="4818" y="390"/>
                  <a:pt x="4613" y="478"/>
                  <a:pt x="4436" y="625"/>
                </a:cubicBezTo>
                <a:cubicBezTo>
                  <a:pt x="3907" y="1125"/>
                  <a:pt x="3761" y="1918"/>
                  <a:pt x="3966" y="2946"/>
                </a:cubicBezTo>
                <a:cubicBezTo>
                  <a:pt x="3893" y="2944"/>
                  <a:pt x="3819" y="2942"/>
                  <a:pt x="3745" y="2942"/>
                </a:cubicBezTo>
                <a:cubicBezTo>
                  <a:pt x="2934" y="2942"/>
                  <a:pt x="2106" y="3090"/>
                  <a:pt x="1352" y="3387"/>
                </a:cubicBezTo>
                <a:cubicBezTo>
                  <a:pt x="558" y="3680"/>
                  <a:pt x="118" y="4121"/>
                  <a:pt x="59" y="4738"/>
                </a:cubicBezTo>
                <a:cubicBezTo>
                  <a:pt x="0" y="5737"/>
                  <a:pt x="1087" y="7059"/>
                  <a:pt x="2879" y="8116"/>
                </a:cubicBezTo>
                <a:cubicBezTo>
                  <a:pt x="1998" y="9438"/>
                  <a:pt x="1704" y="10555"/>
                  <a:pt x="2057" y="11172"/>
                </a:cubicBezTo>
                <a:cubicBezTo>
                  <a:pt x="2233" y="11554"/>
                  <a:pt x="2703" y="11730"/>
                  <a:pt x="3349" y="11730"/>
                </a:cubicBezTo>
                <a:lnTo>
                  <a:pt x="3614" y="11730"/>
                </a:lnTo>
                <a:cubicBezTo>
                  <a:pt x="4671" y="11612"/>
                  <a:pt x="5670" y="11142"/>
                  <a:pt x="6434" y="10408"/>
                </a:cubicBezTo>
                <a:cubicBezTo>
                  <a:pt x="6889" y="10525"/>
                  <a:pt x="7359" y="10584"/>
                  <a:pt x="7826" y="10584"/>
                </a:cubicBezTo>
                <a:cubicBezTo>
                  <a:pt x="8292" y="10584"/>
                  <a:pt x="8755" y="10525"/>
                  <a:pt x="9195" y="10408"/>
                </a:cubicBezTo>
                <a:cubicBezTo>
                  <a:pt x="9714" y="10735"/>
                  <a:pt x="10282" y="10910"/>
                  <a:pt x="10878" y="10910"/>
                </a:cubicBezTo>
                <a:cubicBezTo>
                  <a:pt x="10924" y="10910"/>
                  <a:pt x="10970" y="10909"/>
                  <a:pt x="11017" y="10907"/>
                </a:cubicBezTo>
                <a:cubicBezTo>
                  <a:pt x="11516" y="10849"/>
                  <a:pt x="11957" y="10614"/>
                  <a:pt x="12280" y="10232"/>
                </a:cubicBezTo>
                <a:cubicBezTo>
                  <a:pt x="12515" y="10055"/>
                  <a:pt x="12662" y="9791"/>
                  <a:pt x="12691" y="9497"/>
                </a:cubicBezTo>
                <a:cubicBezTo>
                  <a:pt x="12662" y="9115"/>
                  <a:pt x="12515" y="8763"/>
                  <a:pt x="12251" y="8498"/>
                </a:cubicBezTo>
                <a:cubicBezTo>
                  <a:pt x="12368" y="8381"/>
                  <a:pt x="12456" y="8263"/>
                  <a:pt x="12544" y="8116"/>
                </a:cubicBezTo>
                <a:cubicBezTo>
                  <a:pt x="12809" y="7823"/>
                  <a:pt x="12926" y="7441"/>
                  <a:pt x="12868" y="7059"/>
                </a:cubicBezTo>
                <a:cubicBezTo>
                  <a:pt x="12809" y="6501"/>
                  <a:pt x="12368" y="5884"/>
                  <a:pt x="11604" y="5296"/>
                </a:cubicBezTo>
                <a:cubicBezTo>
                  <a:pt x="12633" y="4679"/>
                  <a:pt x="13191" y="4004"/>
                  <a:pt x="13073" y="3504"/>
                </a:cubicBezTo>
                <a:cubicBezTo>
                  <a:pt x="13014" y="3210"/>
                  <a:pt x="12691" y="2858"/>
                  <a:pt x="11634" y="2740"/>
                </a:cubicBezTo>
                <a:cubicBezTo>
                  <a:pt x="11472" y="2726"/>
                  <a:pt x="11318" y="2718"/>
                  <a:pt x="11164" y="2718"/>
                </a:cubicBezTo>
                <a:cubicBezTo>
                  <a:pt x="11009" y="2718"/>
                  <a:pt x="10855" y="2726"/>
                  <a:pt x="10694" y="2740"/>
                </a:cubicBezTo>
                <a:cubicBezTo>
                  <a:pt x="10870" y="2123"/>
                  <a:pt x="10870" y="1448"/>
                  <a:pt x="10694" y="801"/>
                </a:cubicBezTo>
                <a:cubicBezTo>
                  <a:pt x="10480" y="267"/>
                  <a:pt x="10048" y="0"/>
                  <a:pt x="9419" y="0"/>
                </a:cubicBezTo>
                <a:close/>
              </a:path>
            </a:pathLst>
          </a:custGeom>
          <a:solidFill>
            <a:srgbClr val="212121"/>
          </a:solidFill>
          <a:ln cap="flat" cmpd="sng" w="9525">
            <a:solidFill>
              <a:srgbClr val="9867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AB40"/>
              </a:solidFill>
            </a:endParaRPr>
          </a:p>
        </p:txBody>
      </p:sp>
      <p:sp>
        <p:nvSpPr>
          <p:cNvPr id="448" name="Google Shape;448;p50"/>
          <p:cNvSpPr txBox="1"/>
          <p:nvPr/>
        </p:nvSpPr>
        <p:spPr>
          <a:xfrm>
            <a:off x="537525" y="5039025"/>
            <a:ext cx="6618600" cy="117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chemeClr val="dk1"/>
                </a:solidFill>
                <a:latin typeface="Mada"/>
                <a:ea typeface="Mada"/>
                <a:cs typeface="Mada"/>
                <a:sym typeface="Mada"/>
              </a:rPr>
              <a:t>Pattern 3 - </a:t>
            </a:r>
            <a:r>
              <a:rPr b="1" lang="ar" sz="1200">
                <a:solidFill>
                  <a:schemeClr val="dk1"/>
                </a:solidFill>
                <a:latin typeface="Mada"/>
                <a:ea typeface="Mada"/>
                <a:cs typeface="Mada"/>
                <a:sym typeface="Mada"/>
              </a:rPr>
              <a:t>Proximal Arm/Distal Leg Weakness (Scapuloperoneal):</a:t>
            </a:r>
            <a:endParaRPr b="1" sz="1200">
              <a:solidFill>
                <a:schemeClr val="dk1"/>
              </a:solidFill>
              <a:latin typeface="Mada"/>
              <a:ea typeface="Mada"/>
              <a:cs typeface="Mada"/>
              <a:sym typeface="Mada"/>
            </a:endParaRPr>
          </a:p>
          <a:p>
            <a:pPr indent="-304800" lvl="0" marL="457200" marR="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Can be very asymmetric</a:t>
            </a:r>
            <a:endParaRPr sz="1200">
              <a:latin typeface="Mada"/>
              <a:ea typeface="Mada"/>
              <a:cs typeface="Mada"/>
              <a:sym typeface="Mada"/>
            </a:endParaRPr>
          </a:p>
          <a:p>
            <a:pPr indent="-304800" lvl="0" marL="457200" marR="0" rtl="0" algn="l">
              <a:lnSpc>
                <a:spcPct val="100000"/>
              </a:lnSpc>
              <a:spcBef>
                <a:spcPts val="0"/>
              </a:spcBef>
              <a:spcAft>
                <a:spcPts val="0"/>
              </a:spcAft>
              <a:buClr>
                <a:srgbClr val="CC0000"/>
              </a:buClr>
              <a:buSzPts val="1200"/>
              <a:buFont typeface="Mada"/>
              <a:buChar char="●"/>
            </a:pPr>
            <a:r>
              <a:rPr b="1" lang="ar" sz="1200">
                <a:latin typeface="Mada"/>
                <a:ea typeface="Mada"/>
                <a:cs typeface="Mada"/>
                <a:sym typeface="Mada"/>
              </a:rPr>
              <a:t>When associated with facial weakness </a:t>
            </a:r>
            <a:r>
              <a:rPr b="1" lang="ar" sz="1200">
                <a:solidFill>
                  <a:srgbClr val="6AA84F"/>
                </a:solidFill>
                <a:latin typeface="Mada"/>
                <a:ea typeface="Mada"/>
                <a:cs typeface="Mada"/>
                <a:sym typeface="Mada"/>
              </a:rPr>
              <a:t>your #1 DDx will be</a:t>
            </a:r>
            <a:r>
              <a:rPr b="1" lang="ar" sz="1200">
                <a:latin typeface="Mada"/>
                <a:ea typeface="Mada"/>
                <a:cs typeface="Mada"/>
                <a:sym typeface="Mada"/>
              </a:rPr>
              <a:t> :</a:t>
            </a:r>
            <a:r>
              <a:rPr b="1" lang="ar" sz="1200">
                <a:solidFill>
                  <a:srgbClr val="CC0000"/>
                </a:solidFill>
                <a:latin typeface="Mada"/>
                <a:ea typeface="Mada"/>
                <a:cs typeface="Mada"/>
                <a:sym typeface="Mada"/>
              </a:rPr>
              <a:t> FSHD </a:t>
            </a:r>
            <a:r>
              <a:rPr b="1" lang="ar" sz="1200">
                <a:solidFill>
                  <a:srgbClr val="6AA84F"/>
                </a:solidFill>
                <a:latin typeface="Mada"/>
                <a:ea typeface="Mada"/>
                <a:cs typeface="Mada"/>
                <a:sym typeface="Mada"/>
              </a:rPr>
              <a:t>(Especially when it is slowly prgressive)</a:t>
            </a:r>
            <a:endParaRPr b="1" sz="1200">
              <a:solidFill>
                <a:srgbClr val="6AA84F"/>
              </a:solidFill>
              <a:latin typeface="Mada"/>
              <a:ea typeface="Mada"/>
              <a:cs typeface="Mada"/>
              <a:sym typeface="Mada"/>
            </a:endParaRPr>
          </a:p>
          <a:p>
            <a:pPr indent="-304800" lvl="0" marL="457200" marR="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Laminopathies (emery dreifuss) frequently associated with cardiac arrhythmias , VCP, calpain.</a:t>
            </a:r>
            <a:endParaRPr b="1" sz="1200">
              <a:solidFill>
                <a:schemeClr val="dk1"/>
              </a:solidFill>
              <a:latin typeface="Mada"/>
              <a:ea typeface="Mada"/>
              <a:cs typeface="Mada"/>
              <a:sym typeface="Mada"/>
            </a:endParaRPr>
          </a:p>
        </p:txBody>
      </p:sp>
      <p:sp>
        <p:nvSpPr>
          <p:cNvPr id="449" name="Google Shape;449;p50"/>
          <p:cNvSpPr/>
          <p:nvPr/>
        </p:nvSpPr>
        <p:spPr>
          <a:xfrm flipH="1">
            <a:off x="-1" y="5039015"/>
            <a:ext cx="453638" cy="424949"/>
          </a:xfrm>
          <a:custGeom>
            <a:rect b="b" l="l" r="r" t="t"/>
            <a:pathLst>
              <a:path extrusionOk="0" h="11730" w="13191">
                <a:moveTo>
                  <a:pt x="5183" y="570"/>
                </a:moveTo>
                <a:cubicBezTo>
                  <a:pt x="5603" y="570"/>
                  <a:pt x="6134" y="771"/>
                  <a:pt x="6698" y="1154"/>
                </a:cubicBezTo>
                <a:cubicBezTo>
                  <a:pt x="5993" y="1683"/>
                  <a:pt x="5376" y="2300"/>
                  <a:pt x="4848" y="3005"/>
                </a:cubicBezTo>
                <a:cubicBezTo>
                  <a:pt x="4613" y="2975"/>
                  <a:pt x="4407" y="2975"/>
                  <a:pt x="4172" y="2975"/>
                </a:cubicBezTo>
                <a:cubicBezTo>
                  <a:pt x="3966" y="1977"/>
                  <a:pt x="4113" y="1242"/>
                  <a:pt x="4554" y="801"/>
                </a:cubicBezTo>
                <a:cubicBezTo>
                  <a:pt x="4710" y="645"/>
                  <a:pt x="4926" y="570"/>
                  <a:pt x="5183" y="570"/>
                </a:cubicBezTo>
                <a:close/>
                <a:moveTo>
                  <a:pt x="9463" y="186"/>
                </a:moveTo>
                <a:cubicBezTo>
                  <a:pt x="9884" y="186"/>
                  <a:pt x="10286" y="440"/>
                  <a:pt x="10459" y="860"/>
                </a:cubicBezTo>
                <a:cubicBezTo>
                  <a:pt x="10635" y="1507"/>
                  <a:pt x="10635" y="2153"/>
                  <a:pt x="10459" y="2770"/>
                </a:cubicBezTo>
                <a:cubicBezTo>
                  <a:pt x="9930" y="2828"/>
                  <a:pt x="9430" y="2975"/>
                  <a:pt x="8931" y="3152"/>
                </a:cubicBezTo>
                <a:lnTo>
                  <a:pt x="8902" y="3152"/>
                </a:lnTo>
                <a:cubicBezTo>
                  <a:pt x="8402" y="2388"/>
                  <a:pt x="7756" y="1712"/>
                  <a:pt x="7021" y="1154"/>
                </a:cubicBezTo>
                <a:cubicBezTo>
                  <a:pt x="7638" y="655"/>
                  <a:pt x="8402" y="331"/>
                  <a:pt x="9225" y="214"/>
                </a:cubicBezTo>
                <a:cubicBezTo>
                  <a:pt x="9304" y="195"/>
                  <a:pt x="9384" y="186"/>
                  <a:pt x="9463" y="186"/>
                </a:cubicBezTo>
                <a:close/>
                <a:moveTo>
                  <a:pt x="6845" y="1271"/>
                </a:moveTo>
                <a:cubicBezTo>
                  <a:pt x="7580" y="1800"/>
                  <a:pt x="8226" y="2447"/>
                  <a:pt x="8755" y="3210"/>
                </a:cubicBezTo>
                <a:cubicBezTo>
                  <a:pt x="8490" y="3328"/>
                  <a:pt x="8226" y="3445"/>
                  <a:pt x="7962" y="3592"/>
                </a:cubicBezTo>
                <a:cubicBezTo>
                  <a:pt x="7021" y="3299"/>
                  <a:pt x="6052" y="3093"/>
                  <a:pt x="5083" y="3005"/>
                </a:cubicBezTo>
                <a:cubicBezTo>
                  <a:pt x="5582" y="2358"/>
                  <a:pt x="6199" y="1771"/>
                  <a:pt x="6845" y="1271"/>
                </a:cubicBezTo>
                <a:close/>
                <a:moveTo>
                  <a:pt x="4201" y="3152"/>
                </a:moveTo>
                <a:lnTo>
                  <a:pt x="4701" y="3181"/>
                </a:lnTo>
                <a:cubicBezTo>
                  <a:pt x="4583" y="3357"/>
                  <a:pt x="4466" y="3504"/>
                  <a:pt x="4348" y="3680"/>
                </a:cubicBezTo>
                <a:cubicBezTo>
                  <a:pt x="4289" y="3504"/>
                  <a:pt x="4260" y="3328"/>
                  <a:pt x="4201" y="3152"/>
                </a:cubicBezTo>
                <a:close/>
                <a:moveTo>
                  <a:pt x="8872" y="3416"/>
                </a:moveTo>
                <a:cubicBezTo>
                  <a:pt x="8990" y="3622"/>
                  <a:pt x="9107" y="3827"/>
                  <a:pt x="9225" y="4033"/>
                </a:cubicBezTo>
                <a:cubicBezTo>
                  <a:pt x="8902" y="3915"/>
                  <a:pt x="8549" y="3798"/>
                  <a:pt x="8226" y="3680"/>
                </a:cubicBezTo>
                <a:cubicBezTo>
                  <a:pt x="8432" y="3592"/>
                  <a:pt x="8637" y="3475"/>
                  <a:pt x="8872" y="3416"/>
                </a:cubicBezTo>
                <a:close/>
                <a:moveTo>
                  <a:pt x="10429" y="3005"/>
                </a:moveTo>
                <a:lnTo>
                  <a:pt x="10429" y="3005"/>
                </a:lnTo>
                <a:cubicBezTo>
                  <a:pt x="10312" y="3475"/>
                  <a:pt x="10194" y="3945"/>
                  <a:pt x="10018" y="4415"/>
                </a:cubicBezTo>
                <a:cubicBezTo>
                  <a:pt x="9871" y="4327"/>
                  <a:pt x="9665" y="4239"/>
                  <a:pt x="9489" y="4180"/>
                </a:cubicBezTo>
                <a:lnTo>
                  <a:pt x="9519" y="4150"/>
                </a:lnTo>
                <a:cubicBezTo>
                  <a:pt x="9372" y="3886"/>
                  <a:pt x="9195" y="3592"/>
                  <a:pt x="9019" y="3328"/>
                </a:cubicBezTo>
                <a:cubicBezTo>
                  <a:pt x="9489" y="3181"/>
                  <a:pt x="9959" y="3064"/>
                  <a:pt x="10429" y="3005"/>
                </a:cubicBezTo>
                <a:close/>
                <a:moveTo>
                  <a:pt x="9636" y="4415"/>
                </a:moveTo>
                <a:lnTo>
                  <a:pt x="9959" y="4562"/>
                </a:lnTo>
                <a:cubicBezTo>
                  <a:pt x="9900" y="4709"/>
                  <a:pt x="9871" y="4826"/>
                  <a:pt x="9812" y="4944"/>
                </a:cubicBezTo>
                <a:cubicBezTo>
                  <a:pt x="9754" y="4767"/>
                  <a:pt x="9695" y="4591"/>
                  <a:pt x="9636" y="4415"/>
                </a:cubicBezTo>
                <a:close/>
                <a:moveTo>
                  <a:pt x="4319" y="4121"/>
                </a:moveTo>
                <a:cubicBezTo>
                  <a:pt x="4436" y="4415"/>
                  <a:pt x="4554" y="4738"/>
                  <a:pt x="4701" y="5061"/>
                </a:cubicBezTo>
                <a:cubicBezTo>
                  <a:pt x="4436" y="5002"/>
                  <a:pt x="4172" y="4944"/>
                  <a:pt x="3937" y="4914"/>
                </a:cubicBezTo>
                <a:cubicBezTo>
                  <a:pt x="4054" y="4650"/>
                  <a:pt x="4172" y="4385"/>
                  <a:pt x="4319" y="4121"/>
                </a:cubicBezTo>
                <a:close/>
                <a:moveTo>
                  <a:pt x="11123" y="2953"/>
                </a:moveTo>
                <a:cubicBezTo>
                  <a:pt x="11281" y="2953"/>
                  <a:pt x="11443" y="2961"/>
                  <a:pt x="11604" y="2975"/>
                </a:cubicBezTo>
                <a:cubicBezTo>
                  <a:pt x="12339" y="3064"/>
                  <a:pt x="12809" y="3269"/>
                  <a:pt x="12868" y="3592"/>
                </a:cubicBezTo>
                <a:cubicBezTo>
                  <a:pt x="12956" y="4004"/>
                  <a:pt x="12398" y="4621"/>
                  <a:pt x="11399" y="5208"/>
                </a:cubicBezTo>
                <a:cubicBezTo>
                  <a:pt x="11027" y="4951"/>
                  <a:pt x="10628" y="4721"/>
                  <a:pt x="10227" y="4493"/>
                </a:cubicBezTo>
                <a:lnTo>
                  <a:pt x="10227" y="4493"/>
                </a:lnTo>
                <a:cubicBezTo>
                  <a:pt x="10402" y="3997"/>
                  <a:pt x="10548" y="3500"/>
                  <a:pt x="10664" y="2975"/>
                </a:cubicBezTo>
                <a:cubicBezTo>
                  <a:pt x="10811" y="2961"/>
                  <a:pt x="10965" y="2953"/>
                  <a:pt x="11123" y="2953"/>
                </a:cubicBezTo>
                <a:close/>
                <a:moveTo>
                  <a:pt x="4906" y="3181"/>
                </a:moveTo>
                <a:cubicBezTo>
                  <a:pt x="5846" y="3269"/>
                  <a:pt x="6786" y="3445"/>
                  <a:pt x="7697" y="3710"/>
                </a:cubicBezTo>
                <a:cubicBezTo>
                  <a:pt x="6904" y="4150"/>
                  <a:pt x="6170" y="4650"/>
                  <a:pt x="5494" y="5237"/>
                </a:cubicBezTo>
                <a:lnTo>
                  <a:pt x="4936" y="5120"/>
                </a:lnTo>
                <a:lnTo>
                  <a:pt x="4965" y="5120"/>
                </a:lnTo>
                <a:cubicBezTo>
                  <a:pt x="4759" y="4738"/>
                  <a:pt x="4583" y="4327"/>
                  <a:pt x="4436" y="3915"/>
                </a:cubicBezTo>
                <a:cubicBezTo>
                  <a:pt x="4583" y="3680"/>
                  <a:pt x="4730" y="3445"/>
                  <a:pt x="4906" y="3181"/>
                </a:cubicBezTo>
                <a:close/>
                <a:moveTo>
                  <a:pt x="5053" y="5326"/>
                </a:moveTo>
                <a:lnTo>
                  <a:pt x="5288" y="5384"/>
                </a:lnTo>
                <a:lnTo>
                  <a:pt x="5171" y="5531"/>
                </a:lnTo>
                <a:cubicBezTo>
                  <a:pt x="5141" y="5443"/>
                  <a:pt x="5083" y="5384"/>
                  <a:pt x="5053" y="5326"/>
                </a:cubicBezTo>
                <a:close/>
                <a:moveTo>
                  <a:pt x="10135" y="4650"/>
                </a:moveTo>
                <a:cubicBezTo>
                  <a:pt x="10517" y="4856"/>
                  <a:pt x="10870" y="5061"/>
                  <a:pt x="11222" y="5296"/>
                </a:cubicBezTo>
                <a:cubicBezTo>
                  <a:pt x="10841" y="5502"/>
                  <a:pt x="10459" y="5707"/>
                  <a:pt x="10047" y="5854"/>
                </a:cubicBezTo>
                <a:cubicBezTo>
                  <a:pt x="10019" y="5654"/>
                  <a:pt x="9990" y="5453"/>
                  <a:pt x="9934" y="5225"/>
                </a:cubicBezTo>
                <a:lnTo>
                  <a:pt x="9934" y="5225"/>
                </a:lnTo>
                <a:cubicBezTo>
                  <a:pt x="9993" y="5052"/>
                  <a:pt x="10078" y="4851"/>
                  <a:pt x="10135" y="4650"/>
                </a:cubicBezTo>
                <a:close/>
                <a:moveTo>
                  <a:pt x="9783" y="5502"/>
                </a:moveTo>
                <a:lnTo>
                  <a:pt x="9812" y="5531"/>
                </a:lnTo>
                <a:cubicBezTo>
                  <a:pt x="9842" y="5678"/>
                  <a:pt x="9842" y="5796"/>
                  <a:pt x="9871" y="5943"/>
                </a:cubicBezTo>
                <a:lnTo>
                  <a:pt x="9548" y="6060"/>
                </a:lnTo>
                <a:cubicBezTo>
                  <a:pt x="9636" y="5884"/>
                  <a:pt x="9724" y="5707"/>
                  <a:pt x="9783" y="5502"/>
                </a:cubicBezTo>
                <a:close/>
                <a:moveTo>
                  <a:pt x="7962" y="3798"/>
                </a:moveTo>
                <a:cubicBezTo>
                  <a:pt x="8461" y="3945"/>
                  <a:pt x="8931" y="4121"/>
                  <a:pt x="9372" y="4297"/>
                </a:cubicBezTo>
                <a:cubicBezTo>
                  <a:pt x="9519" y="4591"/>
                  <a:pt x="9636" y="4885"/>
                  <a:pt x="9724" y="5208"/>
                </a:cubicBezTo>
                <a:cubicBezTo>
                  <a:pt x="9577" y="5531"/>
                  <a:pt x="9430" y="5854"/>
                  <a:pt x="9284" y="6178"/>
                </a:cubicBezTo>
                <a:lnTo>
                  <a:pt x="8725" y="6354"/>
                </a:lnTo>
                <a:cubicBezTo>
                  <a:pt x="7756" y="5943"/>
                  <a:pt x="6728" y="5590"/>
                  <a:pt x="5729" y="5296"/>
                </a:cubicBezTo>
                <a:cubicBezTo>
                  <a:pt x="6405" y="4709"/>
                  <a:pt x="7168" y="4209"/>
                  <a:pt x="7962" y="3798"/>
                </a:cubicBezTo>
                <a:close/>
                <a:moveTo>
                  <a:pt x="9166" y="6413"/>
                </a:moveTo>
                <a:lnTo>
                  <a:pt x="9107" y="6530"/>
                </a:lnTo>
                <a:lnTo>
                  <a:pt x="8990" y="6471"/>
                </a:lnTo>
                <a:lnTo>
                  <a:pt x="9166" y="6413"/>
                </a:lnTo>
                <a:close/>
                <a:moveTo>
                  <a:pt x="2713" y="4972"/>
                </a:moveTo>
                <a:cubicBezTo>
                  <a:pt x="3027" y="4972"/>
                  <a:pt x="3350" y="5004"/>
                  <a:pt x="3672" y="5061"/>
                </a:cubicBezTo>
                <a:cubicBezTo>
                  <a:pt x="3555" y="5384"/>
                  <a:pt x="3437" y="5737"/>
                  <a:pt x="3379" y="6089"/>
                </a:cubicBezTo>
                <a:cubicBezTo>
                  <a:pt x="3349" y="6354"/>
                  <a:pt x="3320" y="6589"/>
                  <a:pt x="3320" y="6824"/>
                </a:cubicBezTo>
                <a:cubicBezTo>
                  <a:pt x="2057" y="6501"/>
                  <a:pt x="1263" y="5854"/>
                  <a:pt x="1293" y="5531"/>
                </a:cubicBezTo>
                <a:cubicBezTo>
                  <a:pt x="1293" y="5237"/>
                  <a:pt x="1616" y="5032"/>
                  <a:pt x="2204" y="4973"/>
                </a:cubicBezTo>
                <a:lnTo>
                  <a:pt x="2204" y="5002"/>
                </a:lnTo>
                <a:cubicBezTo>
                  <a:pt x="2370" y="4982"/>
                  <a:pt x="2540" y="4972"/>
                  <a:pt x="2713" y="4972"/>
                </a:cubicBezTo>
                <a:close/>
                <a:moveTo>
                  <a:pt x="9900" y="6148"/>
                </a:moveTo>
                <a:cubicBezTo>
                  <a:pt x="9900" y="6383"/>
                  <a:pt x="9900" y="6648"/>
                  <a:pt x="9871" y="6883"/>
                </a:cubicBezTo>
                <a:cubicBezTo>
                  <a:pt x="9665" y="6794"/>
                  <a:pt x="9489" y="6706"/>
                  <a:pt x="9284" y="6618"/>
                </a:cubicBezTo>
                <a:lnTo>
                  <a:pt x="9284" y="6589"/>
                </a:lnTo>
                <a:cubicBezTo>
                  <a:pt x="9313" y="6530"/>
                  <a:pt x="9372" y="6413"/>
                  <a:pt x="9430" y="6324"/>
                </a:cubicBezTo>
                <a:cubicBezTo>
                  <a:pt x="9577" y="6266"/>
                  <a:pt x="9754" y="6207"/>
                  <a:pt x="9900" y="6148"/>
                </a:cubicBezTo>
                <a:close/>
                <a:moveTo>
                  <a:pt x="3878" y="5091"/>
                </a:moveTo>
                <a:cubicBezTo>
                  <a:pt x="4172" y="5149"/>
                  <a:pt x="4495" y="5208"/>
                  <a:pt x="4818" y="5296"/>
                </a:cubicBezTo>
                <a:lnTo>
                  <a:pt x="5024" y="5649"/>
                </a:lnTo>
                <a:cubicBezTo>
                  <a:pt x="4583" y="6060"/>
                  <a:pt x="4172" y="6471"/>
                  <a:pt x="3790" y="6941"/>
                </a:cubicBezTo>
                <a:lnTo>
                  <a:pt x="3526" y="6883"/>
                </a:lnTo>
                <a:cubicBezTo>
                  <a:pt x="3496" y="6648"/>
                  <a:pt x="3526" y="6383"/>
                  <a:pt x="3584" y="6148"/>
                </a:cubicBezTo>
                <a:cubicBezTo>
                  <a:pt x="3643" y="5796"/>
                  <a:pt x="3731" y="5443"/>
                  <a:pt x="3878" y="5091"/>
                </a:cubicBezTo>
                <a:close/>
                <a:moveTo>
                  <a:pt x="5553" y="5472"/>
                </a:moveTo>
                <a:cubicBezTo>
                  <a:pt x="6522" y="5737"/>
                  <a:pt x="7492" y="6060"/>
                  <a:pt x="8432" y="6442"/>
                </a:cubicBezTo>
                <a:cubicBezTo>
                  <a:pt x="7638" y="6677"/>
                  <a:pt x="6816" y="6824"/>
                  <a:pt x="5993" y="6941"/>
                </a:cubicBezTo>
                <a:cubicBezTo>
                  <a:pt x="5905" y="6794"/>
                  <a:pt x="5611" y="6324"/>
                  <a:pt x="5259" y="5707"/>
                </a:cubicBezTo>
                <a:lnTo>
                  <a:pt x="5288" y="5707"/>
                </a:lnTo>
                <a:cubicBezTo>
                  <a:pt x="5347" y="5619"/>
                  <a:pt x="5435" y="5531"/>
                  <a:pt x="5553" y="5472"/>
                </a:cubicBezTo>
                <a:close/>
                <a:moveTo>
                  <a:pt x="5112" y="5825"/>
                </a:moveTo>
                <a:cubicBezTo>
                  <a:pt x="5406" y="6354"/>
                  <a:pt x="5670" y="6765"/>
                  <a:pt x="5788" y="6971"/>
                </a:cubicBezTo>
                <a:cubicBezTo>
                  <a:pt x="5553" y="6971"/>
                  <a:pt x="5318" y="7029"/>
                  <a:pt x="5083" y="7029"/>
                </a:cubicBezTo>
                <a:cubicBezTo>
                  <a:pt x="4988" y="7037"/>
                  <a:pt x="4894" y="7041"/>
                  <a:pt x="4799" y="7041"/>
                </a:cubicBezTo>
                <a:cubicBezTo>
                  <a:pt x="4541" y="7041"/>
                  <a:pt x="4283" y="7014"/>
                  <a:pt x="4025" y="6971"/>
                </a:cubicBezTo>
                <a:lnTo>
                  <a:pt x="3996" y="6971"/>
                </a:lnTo>
                <a:cubicBezTo>
                  <a:pt x="4348" y="6559"/>
                  <a:pt x="4730" y="6207"/>
                  <a:pt x="5112" y="5825"/>
                </a:cubicBezTo>
                <a:close/>
                <a:moveTo>
                  <a:pt x="3526" y="7088"/>
                </a:moveTo>
                <a:lnTo>
                  <a:pt x="3643" y="7118"/>
                </a:lnTo>
                <a:lnTo>
                  <a:pt x="3526" y="7235"/>
                </a:lnTo>
                <a:lnTo>
                  <a:pt x="3526" y="7088"/>
                </a:lnTo>
                <a:close/>
                <a:moveTo>
                  <a:pt x="4025" y="3181"/>
                </a:moveTo>
                <a:cubicBezTo>
                  <a:pt x="4084" y="3416"/>
                  <a:pt x="4142" y="3651"/>
                  <a:pt x="4231" y="3915"/>
                </a:cubicBezTo>
                <a:cubicBezTo>
                  <a:pt x="4054" y="4239"/>
                  <a:pt x="3907" y="4562"/>
                  <a:pt x="3761" y="4885"/>
                </a:cubicBezTo>
                <a:cubicBezTo>
                  <a:pt x="3419" y="4828"/>
                  <a:pt x="3078" y="4796"/>
                  <a:pt x="2736" y="4796"/>
                </a:cubicBezTo>
                <a:cubicBezTo>
                  <a:pt x="2549" y="4796"/>
                  <a:pt x="2362" y="4805"/>
                  <a:pt x="2174" y="4826"/>
                </a:cubicBezTo>
                <a:cubicBezTo>
                  <a:pt x="1322" y="4885"/>
                  <a:pt x="1087" y="5267"/>
                  <a:pt x="1087" y="5561"/>
                </a:cubicBezTo>
                <a:cubicBezTo>
                  <a:pt x="1058" y="6060"/>
                  <a:pt x="2086" y="6736"/>
                  <a:pt x="3320" y="7059"/>
                </a:cubicBezTo>
                <a:cubicBezTo>
                  <a:pt x="3349" y="7176"/>
                  <a:pt x="3349" y="7323"/>
                  <a:pt x="3379" y="7441"/>
                </a:cubicBezTo>
                <a:cubicBezTo>
                  <a:pt x="3232" y="7617"/>
                  <a:pt x="3114" y="7793"/>
                  <a:pt x="2997" y="7970"/>
                </a:cubicBezTo>
                <a:cubicBezTo>
                  <a:pt x="1293" y="6971"/>
                  <a:pt x="206" y="5678"/>
                  <a:pt x="265" y="4767"/>
                </a:cubicBezTo>
                <a:cubicBezTo>
                  <a:pt x="323" y="4239"/>
                  <a:pt x="676" y="3857"/>
                  <a:pt x="1410" y="3592"/>
                </a:cubicBezTo>
                <a:cubicBezTo>
                  <a:pt x="1939" y="3387"/>
                  <a:pt x="2497" y="3269"/>
                  <a:pt x="3085" y="3210"/>
                </a:cubicBezTo>
                <a:cubicBezTo>
                  <a:pt x="3379" y="3181"/>
                  <a:pt x="3702" y="3181"/>
                  <a:pt x="4025" y="3181"/>
                </a:cubicBezTo>
                <a:close/>
                <a:moveTo>
                  <a:pt x="3437" y="7676"/>
                </a:moveTo>
                <a:cubicBezTo>
                  <a:pt x="3496" y="7911"/>
                  <a:pt x="3584" y="8146"/>
                  <a:pt x="3702" y="8351"/>
                </a:cubicBezTo>
                <a:cubicBezTo>
                  <a:pt x="3526" y="8263"/>
                  <a:pt x="3320" y="8175"/>
                  <a:pt x="3144" y="8058"/>
                </a:cubicBezTo>
                <a:cubicBezTo>
                  <a:pt x="3232" y="7940"/>
                  <a:pt x="3349" y="7823"/>
                  <a:pt x="3437" y="7676"/>
                </a:cubicBezTo>
                <a:close/>
                <a:moveTo>
                  <a:pt x="11399" y="5443"/>
                </a:moveTo>
                <a:cubicBezTo>
                  <a:pt x="12133" y="6001"/>
                  <a:pt x="12574" y="6559"/>
                  <a:pt x="12633" y="7118"/>
                </a:cubicBezTo>
                <a:cubicBezTo>
                  <a:pt x="12691" y="7441"/>
                  <a:pt x="12574" y="7764"/>
                  <a:pt x="12368" y="8028"/>
                </a:cubicBezTo>
                <a:cubicBezTo>
                  <a:pt x="12280" y="8146"/>
                  <a:pt x="12192" y="8263"/>
                  <a:pt x="12074" y="8381"/>
                </a:cubicBezTo>
                <a:cubicBezTo>
                  <a:pt x="11457" y="7793"/>
                  <a:pt x="10782" y="7323"/>
                  <a:pt x="10018" y="6971"/>
                </a:cubicBezTo>
                <a:cubicBezTo>
                  <a:pt x="10077" y="6677"/>
                  <a:pt x="10106" y="6383"/>
                  <a:pt x="10077" y="6060"/>
                </a:cubicBezTo>
                <a:cubicBezTo>
                  <a:pt x="10517" y="5884"/>
                  <a:pt x="10958" y="5678"/>
                  <a:pt x="11399" y="5443"/>
                </a:cubicBezTo>
                <a:close/>
                <a:moveTo>
                  <a:pt x="8725" y="6559"/>
                </a:moveTo>
                <a:lnTo>
                  <a:pt x="9019" y="6677"/>
                </a:lnTo>
                <a:cubicBezTo>
                  <a:pt x="8608" y="7441"/>
                  <a:pt x="8138" y="8175"/>
                  <a:pt x="7609" y="8851"/>
                </a:cubicBezTo>
                <a:cubicBezTo>
                  <a:pt x="7080" y="8293"/>
                  <a:pt x="6581" y="7705"/>
                  <a:pt x="6140" y="7118"/>
                </a:cubicBezTo>
                <a:cubicBezTo>
                  <a:pt x="6992" y="7000"/>
                  <a:pt x="7873" y="6794"/>
                  <a:pt x="8725" y="6559"/>
                </a:cubicBezTo>
                <a:close/>
                <a:moveTo>
                  <a:pt x="9166" y="6765"/>
                </a:moveTo>
                <a:cubicBezTo>
                  <a:pt x="9401" y="6853"/>
                  <a:pt x="9607" y="6971"/>
                  <a:pt x="9783" y="7059"/>
                </a:cubicBezTo>
                <a:cubicBezTo>
                  <a:pt x="9636" y="7764"/>
                  <a:pt x="9195" y="8381"/>
                  <a:pt x="8578" y="8763"/>
                </a:cubicBezTo>
                <a:cubicBezTo>
                  <a:pt x="8373" y="8939"/>
                  <a:pt x="8108" y="9057"/>
                  <a:pt x="7844" y="9115"/>
                </a:cubicBezTo>
                <a:lnTo>
                  <a:pt x="7727" y="8998"/>
                </a:lnTo>
                <a:cubicBezTo>
                  <a:pt x="8285" y="8293"/>
                  <a:pt x="8755" y="7558"/>
                  <a:pt x="9166" y="6765"/>
                </a:cubicBezTo>
                <a:close/>
                <a:moveTo>
                  <a:pt x="5905" y="7147"/>
                </a:moveTo>
                <a:cubicBezTo>
                  <a:pt x="6375" y="7793"/>
                  <a:pt x="6904" y="8440"/>
                  <a:pt x="7462" y="9027"/>
                </a:cubicBezTo>
                <a:lnTo>
                  <a:pt x="7315" y="9233"/>
                </a:lnTo>
                <a:cubicBezTo>
                  <a:pt x="7258" y="9234"/>
                  <a:pt x="7200" y="9235"/>
                  <a:pt x="7143" y="9235"/>
                </a:cubicBezTo>
                <a:cubicBezTo>
                  <a:pt x="6055" y="9235"/>
                  <a:pt x="4972" y="8973"/>
                  <a:pt x="3996" y="8498"/>
                </a:cubicBezTo>
                <a:cubicBezTo>
                  <a:pt x="3790" y="8175"/>
                  <a:pt x="3643" y="7852"/>
                  <a:pt x="3584" y="7500"/>
                </a:cubicBezTo>
                <a:cubicBezTo>
                  <a:pt x="3672" y="7382"/>
                  <a:pt x="3761" y="7264"/>
                  <a:pt x="3849" y="7176"/>
                </a:cubicBezTo>
                <a:cubicBezTo>
                  <a:pt x="4090" y="7211"/>
                  <a:pt x="4331" y="7225"/>
                  <a:pt x="4571" y="7225"/>
                </a:cubicBezTo>
                <a:cubicBezTo>
                  <a:pt x="4742" y="7225"/>
                  <a:pt x="4912" y="7218"/>
                  <a:pt x="5083" y="7206"/>
                </a:cubicBezTo>
                <a:cubicBezTo>
                  <a:pt x="5347" y="7206"/>
                  <a:pt x="5641" y="7176"/>
                  <a:pt x="5905" y="7147"/>
                </a:cubicBezTo>
                <a:close/>
                <a:moveTo>
                  <a:pt x="4201" y="8792"/>
                </a:moveTo>
                <a:lnTo>
                  <a:pt x="4201" y="8792"/>
                </a:lnTo>
                <a:cubicBezTo>
                  <a:pt x="5141" y="9203"/>
                  <a:pt x="6140" y="9409"/>
                  <a:pt x="7139" y="9409"/>
                </a:cubicBezTo>
                <a:cubicBezTo>
                  <a:pt x="6904" y="9673"/>
                  <a:pt x="6640" y="9938"/>
                  <a:pt x="6375" y="10202"/>
                </a:cubicBezTo>
                <a:cubicBezTo>
                  <a:pt x="5523" y="9967"/>
                  <a:pt x="4759" y="9468"/>
                  <a:pt x="4201" y="8792"/>
                </a:cubicBezTo>
                <a:close/>
                <a:moveTo>
                  <a:pt x="9989" y="7176"/>
                </a:moveTo>
                <a:cubicBezTo>
                  <a:pt x="10694" y="7500"/>
                  <a:pt x="11369" y="7970"/>
                  <a:pt x="11957" y="8528"/>
                </a:cubicBezTo>
                <a:cubicBezTo>
                  <a:pt x="11193" y="9321"/>
                  <a:pt x="10253" y="9879"/>
                  <a:pt x="9195" y="10202"/>
                </a:cubicBezTo>
                <a:cubicBezTo>
                  <a:pt x="8784" y="9908"/>
                  <a:pt x="8373" y="9615"/>
                  <a:pt x="8020" y="9262"/>
                </a:cubicBezTo>
                <a:cubicBezTo>
                  <a:pt x="8255" y="9203"/>
                  <a:pt x="8490" y="9086"/>
                  <a:pt x="8725" y="8939"/>
                </a:cubicBezTo>
                <a:cubicBezTo>
                  <a:pt x="9342" y="8528"/>
                  <a:pt x="9783" y="7881"/>
                  <a:pt x="9989" y="7176"/>
                </a:cubicBezTo>
                <a:close/>
                <a:moveTo>
                  <a:pt x="7815" y="9321"/>
                </a:moveTo>
                <a:cubicBezTo>
                  <a:pt x="8138" y="9644"/>
                  <a:pt x="8520" y="9967"/>
                  <a:pt x="8931" y="10232"/>
                </a:cubicBezTo>
                <a:cubicBezTo>
                  <a:pt x="8549" y="10320"/>
                  <a:pt x="8153" y="10364"/>
                  <a:pt x="7756" y="10364"/>
                </a:cubicBezTo>
                <a:cubicBezTo>
                  <a:pt x="7359" y="10364"/>
                  <a:pt x="6963" y="10320"/>
                  <a:pt x="6581" y="10232"/>
                </a:cubicBezTo>
                <a:cubicBezTo>
                  <a:pt x="6875" y="9967"/>
                  <a:pt x="7139" y="9673"/>
                  <a:pt x="7403" y="9380"/>
                </a:cubicBezTo>
                <a:cubicBezTo>
                  <a:pt x="7550" y="9350"/>
                  <a:pt x="7668" y="9350"/>
                  <a:pt x="7815" y="9321"/>
                </a:cubicBezTo>
                <a:close/>
                <a:moveTo>
                  <a:pt x="12104" y="8645"/>
                </a:moveTo>
                <a:cubicBezTo>
                  <a:pt x="12309" y="8880"/>
                  <a:pt x="12456" y="9174"/>
                  <a:pt x="12456" y="9497"/>
                </a:cubicBezTo>
                <a:cubicBezTo>
                  <a:pt x="12427" y="9732"/>
                  <a:pt x="12280" y="9967"/>
                  <a:pt x="12104" y="10114"/>
                </a:cubicBezTo>
                <a:lnTo>
                  <a:pt x="12074" y="10114"/>
                </a:lnTo>
                <a:cubicBezTo>
                  <a:pt x="11810" y="10467"/>
                  <a:pt x="11399" y="10672"/>
                  <a:pt x="10958" y="10702"/>
                </a:cubicBezTo>
                <a:cubicBezTo>
                  <a:pt x="10906" y="10705"/>
                  <a:pt x="10853" y="10706"/>
                  <a:pt x="10801" y="10706"/>
                </a:cubicBezTo>
                <a:cubicBezTo>
                  <a:pt x="10325" y="10706"/>
                  <a:pt x="9854" y="10584"/>
                  <a:pt x="9430" y="10320"/>
                </a:cubicBezTo>
                <a:cubicBezTo>
                  <a:pt x="10459" y="9997"/>
                  <a:pt x="11369" y="9438"/>
                  <a:pt x="12104" y="8645"/>
                </a:cubicBezTo>
                <a:close/>
                <a:moveTo>
                  <a:pt x="3056" y="8234"/>
                </a:moveTo>
                <a:cubicBezTo>
                  <a:pt x="3320" y="8381"/>
                  <a:pt x="3584" y="8528"/>
                  <a:pt x="3849" y="8645"/>
                </a:cubicBezTo>
                <a:cubicBezTo>
                  <a:pt x="4407" y="9468"/>
                  <a:pt x="5229" y="10055"/>
                  <a:pt x="6199" y="10320"/>
                </a:cubicBezTo>
                <a:cubicBezTo>
                  <a:pt x="5406" y="11054"/>
                  <a:pt x="4407" y="11495"/>
                  <a:pt x="3349" y="11554"/>
                </a:cubicBezTo>
                <a:cubicBezTo>
                  <a:pt x="3307" y="11556"/>
                  <a:pt x="3265" y="11557"/>
                  <a:pt x="3225" y="11557"/>
                </a:cubicBezTo>
                <a:cubicBezTo>
                  <a:pt x="2707" y="11557"/>
                  <a:pt x="2367" y="11385"/>
                  <a:pt x="2204" y="11113"/>
                </a:cubicBezTo>
                <a:cubicBezTo>
                  <a:pt x="1910" y="10555"/>
                  <a:pt x="2233" y="9468"/>
                  <a:pt x="3056" y="8234"/>
                </a:cubicBezTo>
                <a:close/>
                <a:moveTo>
                  <a:pt x="9419" y="0"/>
                </a:moveTo>
                <a:cubicBezTo>
                  <a:pt x="9356" y="0"/>
                  <a:pt x="9292" y="3"/>
                  <a:pt x="9225" y="8"/>
                </a:cubicBezTo>
                <a:cubicBezTo>
                  <a:pt x="8373" y="155"/>
                  <a:pt x="7550" y="508"/>
                  <a:pt x="6875" y="1036"/>
                </a:cubicBezTo>
                <a:cubicBezTo>
                  <a:pt x="6346" y="625"/>
                  <a:pt x="5699" y="390"/>
                  <a:pt x="5024" y="361"/>
                </a:cubicBezTo>
                <a:cubicBezTo>
                  <a:pt x="4818" y="390"/>
                  <a:pt x="4613" y="478"/>
                  <a:pt x="4436" y="625"/>
                </a:cubicBezTo>
                <a:cubicBezTo>
                  <a:pt x="3907" y="1125"/>
                  <a:pt x="3761" y="1918"/>
                  <a:pt x="3966" y="2946"/>
                </a:cubicBezTo>
                <a:cubicBezTo>
                  <a:pt x="3893" y="2944"/>
                  <a:pt x="3819" y="2942"/>
                  <a:pt x="3745" y="2942"/>
                </a:cubicBezTo>
                <a:cubicBezTo>
                  <a:pt x="2934" y="2942"/>
                  <a:pt x="2106" y="3090"/>
                  <a:pt x="1352" y="3387"/>
                </a:cubicBezTo>
                <a:cubicBezTo>
                  <a:pt x="558" y="3680"/>
                  <a:pt x="118" y="4121"/>
                  <a:pt x="59" y="4738"/>
                </a:cubicBezTo>
                <a:cubicBezTo>
                  <a:pt x="0" y="5737"/>
                  <a:pt x="1087" y="7059"/>
                  <a:pt x="2879" y="8116"/>
                </a:cubicBezTo>
                <a:cubicBezTo>
                  <a:pt x="1998" y="9438"/>
                  <a:pt x="1704" y="10555"/>
                  <a:pt x="2057" y="11172"/>
                </a:cubicBezTo>
                <a:cubicBezTo>
                  <a:pt x="2233" y="11554"/>
                  <a:pt x="2703" y="11730"/>
                  <a:pt x="3349" y="11730"/>
                </a:cubicBezTo>
                <a:lnTo>
                  <a:pt x="3614" y="11730"/>
                </a:lnTo>
                <a:cubicBezTo>
                  <a:pt x="4671" y="11612"/>
                  <a:pt x="5670" y="11142"/>
                  <a:pt x="6434" y="10408"/>
                </a:cubicBezTo>
                <a:cubicBezTo>
                  <a:pt x="6889" y="10525"/>
                  <a:pt x="7359" y="10584"/>
                  <a:pt x="7826" y="10584"/>
                </a:cubicBezTo>
                <a:cubicBezTo>
                  <a:pt x="8292" y="10584"/>
                  <a:pt x="8755" y="10525"/>
                  <a:pt x="9195" y="10408"/>
                </a:cubicBezTo>
                <a:cubicBezTo>
                  <a:pt x="9714" y="10735"/>
                  <a:pt x="10282" y="10910"/>
                  <a:pt x="10878" y="10910"/>
                </a:cubicBezTo>
                <a:cubicBezTo>
                  <a:pt x="10924" y="10910"/>
                  <a:pt x="10970" y="10909"/>
                  <a:pt x="11017" y="10907"/>
                </a:cubicBezTo>
                <a:cubicBezTo>
                  <a:pt x="11516" y="10849"/>
                  <a:pt x="11957" y="10614"/>
                  <a:pt x="12280" y="10232"/>
                </a:cubicBezTo>
                <a:cubicBezTo>
                  <a:pt x="12515" y="10055"/>
                  <a:pt x="12662" y="9791"/>
                  <a:pt x="12691" y="9497"/>
                </a:cubicBezTo>
                <a:cubicBezTo>
                  <a:pt x="12662" y="9115"/>
                  <a:pt x="12515" y="8763"/>
                  <a:pt x="12251" y="8498"/>
                </a:cubicBezTo>
                <a:cubicBezTo>
                  <a:pt x="12368" y="8381"/>
                  <a:pt x="12456" y="8263"/>
                  <a:pt x="12544" y="8116"/>
                </a:cubicBezTo>
                <a:cubicBezTo>
                  <a:pt x="12809" y="7823"/>
                  <a:pt x="12926" y="7441"/>
                  <a:pt x="12868" y="7059"/>
                </a:cubicBezTo>
                <a:cubicBezTo>
                  <a:pt x="12809" y="6501"/>
                  <a:pt x="12368" y="5884"/>
                  <a:pt x="11604" y="5296"/>
                </a:cubicBezTo>
                <a:cubicBezTo>
                  <a:pt x="12633" y="4679"/>
                  <a:pt x="13191" y="4004"/>
                  <a:pt x="13073" y="3504"/>
                </a:cubicBezTo>
                <a:cubicBezTo>
                  <a:pt x="13014" y="3210"/>
                  <a:pt x="12691" y="2858"/>
                  <a:pt x="11634" y="2740"/>
                </a:cubicBezTo>
                <a:cubicBezTo>
                  <a:pt x="11472" y="2726"/>
                  <a:pt x="11318" y="2718"/>
                  <a:pt x="11164" y="2718"/>
                </a:cubicBezTo>
                <a:cubicBezTo>
                  <a:pt x="11009" y="2718"/>
                  <a:pt x="10855" y="2726"/>
                  <a:pt x="10694" y="2740"/>
                </a:cubicBezTo>
                <a:cubicBezTo>
                  <a:pt x="10870" y="2123"/>
                  <a:pt x="10870" y="1448"/>
                  <a:pt x="10694" y="801"/>
                </a:cubicBezTo>
                <a:cubicBezTo>
                  <a:pt x="10480" y="267"/>
                  <a:pt x="10048" y="0"/>
                  <a:pt x="9419" y="0"/>
                </a:cubicBezTo>
                <a:close/>
              </a:path>
            </a:pathLst>
          </a:custGeom>
          <a:solidFill>
            <a:srgbClr val="212121"/>
          </a:solidFill>
          <a:ln cap="flat" cmpd="sng" w="9525">
            <a:solidFill>
              <a:srgbClr val="9867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AB40"/>
              </a:solidFill>
            </a:endParaRPr>
          </a:p>
        </p:txBody>
      </p:sp>
      <p:sp>
        <p:nvSpPr>
          <p:cNvPr id="450" name="Google Shape;450;p50"/>
          <p:cNvSpPr txBox="1"/>
          <p:nvPr/>
        </p:nvSpPr>
        <p:spPr>
          <a:xfrm>
            <a:off x="537525" y="6384475"/>
            <a:ext cx="6618600" cy="117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chemeClr val="dk1"/>
                </a:solidFill>
                <a:latin typeface="Mada"/>
                <a:ea typeface="Mada"/>
                <a:cs typeface="Mada"/>
                <a:sym typeface="Mada"/>
              </a:rPr>
              <a:t>Pattern 4 -</a:t>
            </a:r>
            <a:r>
              <a:rPr b="1" lang="ar" sz="1200">
                <a:solidFill>
                  <a:schemeClr val="dk1"/>
                </a:solidFill>
                <a:latin typeface="Mada"/>
                <a:ea typeface="Mada"/>
                <a:cs typeface="Mada"/>
                <a:sym typeface="Mada"/>
              </a:rPr>
              <a:t> Distal Arm/Proximal Leg Weakness:</a:t>
            </a:r>
            <a:endParaRPr b="1" sz="1200">
              <a:solidFill>
                <a:schemeClr val="dk1"/>
              </a:solidFill>
              <a:latin typeface="Mada"/>
              <a:ea typeface="Mada"/>
              <a:cs typeface="Mada"/>
              <a:sym typeface="Mada"/>
            </a:endParaRPr>
          </a:p>
          <a:p>
            <a:pPr indent="-304800" lvl="0" marL="457200" marR="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Distal forearm muscles (wrist and finger flexors) + proximal leg (quadriceps)</a:t>
            </a:r>
            <a:endParaRPr sz="1200">
              <a:solidFill>
                <a:schemeClr val="dk1"/>
              </a:solidFill>
              <a:latin typeface="Mada"/>
              <a:ea typeface="Mada"/>
              <a:cs typeface="Mada"/>
              <a:sym typeface="Mada"/>
            </a:endParaRPr>
          </a:p>
          <a:p>
            <a:pPr indent="-304800" lvl="0" marL="457200" marR="0" rtl="0" algn="l">
              <a:lnSpc>
                <a:spcPct val="100000"/>
              </a:lnSpc>
              <a:spcBef>
                <a:spcPts val="0"/>
              </a:spcBef>
              <a:spcAft>
                <a:spcPts val="0"/>
              </a:spcAft>
              <a:buClr>
                <a:srgbClr val="CC0000"/>
              </a:buClr>
              <a:buSzPts val="1200"/>
              <a:buFont typeface="Mada"/>
              <a:buChar char="●"/>
            </a:pPr>
            <a:r>
              <a:rPr lang="ar" sz="1200">
                <a:solidFill>
                  <a:srgbClr val="CC0000"/>
                </a:solidFill>
                <a:latin typeface="Mada"/>
                <a:ea typeface="Mada"/>
                <a:cs typeface="Mada"/>
                <a:sym typeface="Mada"/>
              </a:rPr>
              <a:t>Facial muscles typically spared</a:t>
            </a:r>
            <a:endParaRPr sz="1200">
              <a:solidFill>
                <a:srgbClr val="CC0000"/>
              </a:solidFill>
              <a:latin typeface="Mada"/>
              <a:ea typeface="Mada"/>
              <a:cs typeface="Mada"/>
              <a:sym typeface="Mada"/>
            </a:endParaRPr>
          </a:p>
          <a:p>
            <a:pPr indent="-304800" lvl="0" marL="457200" marR="0" rtl="0" algn="l">
              <a:lnSpc>
                <a:spcPct val="100000"/>
              </a:lnSpc>
              <a:spcBef>
                <a:spcPts val="0"/>
              </a:spcBef>
              <a:spcAft>
                <a:spcPts val="0"/>
              </a:spcAft>
              <a:buClr>
                <a:srgbClr val="CC0000"/>
              </a:buClr>
              <a:buSzPts val="1200"/>
              <a:buFont typeface="Mada"/>
              <a:buChar char="●"/>
            </a:pPr>
            <a:r>
              <a:rPr b="1" lang="ar" sz="1200">
                <a:solidFill>
                  <a:srgbClr val="6AA84F"/>
                </a:solidFill>
                <a:latin typeface="Mada"/>
                <a:ea typeface="Mada"/>
                <a:cs typeface="Mada"/>
                <a:sym typeface="Mada"/>
              </a:rPr>
              <a:t>U</a:t>
            </a:r>
            <a:r>
              <a:rPr b="1" lang="ar" sz="1200">
                <a:solidFill>
                  <a:srgbClr val="6AA84F"/>
                </a:solidFill>
                <a:latin typeface="Mada"/>
                <a:ea typeface="Mada"/>
                <a:cs typeface="Mada"/>
                <a:sym typeface="Mada"/>
              </a:rPr>
              <a:t>sually</a:t>
            </a:r>
            <a:r>
              <a:rPr b="1" lang="ar" sz="1200">
                <a:solidFill>
                  <a:srgbClr val="CC0000"/>
                </a:solidFill>
                <a:latin typeface="Mada"/>
                <a:ea typeface="Mada"/>
                <a:cs typeface="Mada"/>
                <a:sym typeface="Mada"/>
              </a:rPr>
              <a:t> Asymmetric: </a:t>
            </a:r>
            <a:r>
              <a:rPr lang="ar" sz="1200">
                <a:solidFill>
                  <a:srgbClr val="CC0000"/>
                </a:solidFill>
                <a:latin typeface="Mada"/>
                <a:ea typeface="Mada"/>
                <a:cs typeface="Mada"/>
                <a:sym typeface="Mada"/>
              </a:rPr>
              <a:t>IBM</a:t>
            </a:r>
            <a:endParaRPr sz="1200">
              <a:solidFill>
                <a:srgbClr val="CC0000"/>
              </a:solidFill>
              <a:latin typeface="Mada"/>
              <a:ea typeface="Mada"/>
              <a:cs typeface="Mada"/>
              <a:sym typeface="Mada"/>
            </a:endParaRPr>
          </a:p>
          <a:p>
            <a:pPr indent="-304800" lvl="0" marL="457200" marR="0" rtl="0" algn="l">
              <a:lnSpc>
                <a:spcPct val="100000"/>
              </a:lnSpc>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Symmetric:</a:t>
            </a:r>
            <a:r>
              <a:rPr lang="ar" sz="1200">
                <a:solidFill>
                  <a:srgbClr val="CC0000"/>
                </a:solidFill>
                <a:latin typeface="Mada"/>
                <a:ea typeface="Mada"/>
                <a:cs typeface="Mada"/>
                <a:sym typeface="Mada"/>
              </a:rPr>
              <a:t> IBM, myotonic dystrophies</a:t>
            </a:r>
            <a:endParaRPr sz="1200">
              <a:solidFill>
                <a:srgbClr val="CC0000"/>
              </a:solidFill>
              <a:latin typeface="Mada Medium"/>
              <a:ea typeface="Mada Medium"/>
              <a:cs typeface="Mada Medium"/>
              <a:sym typeface="Mada Medium"/>
            </a:endParaRPr>
          </a:p>
          <a:p>
            <a:pPr indent="0" lvl="0" marL="0" rtl="0" algn="l">
              <a:spcBef>
                <a:spcPts val="0"/>
              </a:spcBef>
              <a:spcAft>
                <a:spcPts val="0"/>
              </a:spcAft>
              <a:buNone/>
            </a:pPr>
            <a:r>
              <a:t/>
            </a:r>
            <a:endParaRPr b="1" sz="1200">
              <a:solidFill>
                <a:schemeClr val="dk1"/>
              </a:solidFill>
              <a:latin typeface="Mada"/>
              <a:ea typeface="Mada"/>
              <a:cs typeface="Mada"/>
              <a:sym typeface="Mada"/>
            </a:endParaRPr>
          </a:p>
        </p:txBody>
      </p:sp>
      <p:sp>
        <p:nvSpPr>
          <p:cNvPr id="451" name="Google Shape;451;p50"/>
          <p:cNvSpPr/>
          <p:nvPr/>
        </p:nvSpPr>
        <p:spPr>
          <a:xfrm flipH="1">
            <a:off x="-1" y="6384465"/>
            <a:ext cx="453638" cy="424949"/>
          </a:xfrm>
          <a:custGeom>
            <a:rect b="b" l="l" r="r" t="t"/>
            <a:pathLst>
              <a:path extrusionOk="0" h="11730" w="13191">
                <a:moveTo>
                  <a:pt x="5183" y="570"/>
                </a:moveTo>
                <a:cubicBezTo>
                  <a:pt x="5603" y="570"/>
                  <a:pt x="6134" y="771"/>
                  <a:pt x="6698" y="1154"/>
                </a:cubicBezTo>
                <a:cubicBezTo>
                  <a:pt x="5993" y="1683"/>
                  <a:pt x="5376" y="2300"/>
                  <a:pt x="4848" y="3005"/>
                </a:cubicBezTo>
                <a:cubicBezTo>
                  <a:pt x="4613" y="2975"/>
                  <a:pt x="4407" y="2975"/>
                  <a:pt x="4172" y="2975"/>
                </a:cubicBezTo>
                <a:cubicBezTo>
                  <a:pt x="3966" y="1977"/>
                  <a:pt x="4113" y="1242"/>
                  <a:pt x="4554" y="801"/>
                </a:cubicBezTo>
                <a:cubicBezTo>
                  <a:pt x="4710" y="645"/>
                  <a:pt x="4926" y="570"/>
                  <a:pt x="5183" y="570"/>
                </a:cubicBezTo>
                <a:close/>
                <a:moveTo>
                  <a:pt x="9463" y="186"/>
                </a:moveTo>
                <a:cubicBezTo>
                  <a:pt x="9884" y="186"/>
                  <a:pt x="10286" y="440"/>
                  <a:pt x="10459" y="860"/>
                </a:cubicBezTo>
                <a:cubicBezTo>
                  <a:pt x="10635" y="1507"/>
                  <a:pt x="10635" y="2153"/>
                  <a:pt x="10459" y="2770"/>
                </a:cubicBezTo>
                <a:cubicBezTo>
                  <a:pt x="9930" y="2828"/>
                  <a:pt x="9430" y="2975"/>
                  <a:pt x="8931" y="3152"/>
                </a:cubicBezTo>
                <a:lnTo>
                  <a:pt x="8902" y="3152"/>
                </a:lnTo>
                <a:cubicBezTo>
                  <a:pt x="8402" y="2388"/>
                  <a:pt x="7756" y="1712"/>
                  <a:pt x="7021" y="1154"/>
                </a:cubicBezTo>
                <a:cubicBezTo>
                  <a:pt x="7638" y="655"/>
                  <a:pt x="8402" y="331"/>
                  <a:pt x="9225" y="214"/>
                </a:cubicBezTo>
                <a:cubicBezTo>
                  <a:pt x="9304" y="195"/>
                  <a:pt x="9384" y="186"/>
                  <a:pt x="9463" y="186"/>
                </a:cubicBezTo>
                <a:close/>
                <a:moveTo>
                  <a:pt x="6845" y="1271"/>
                </a:moveTo>
                <a:cubicBezTo>
                  <a:pt x="7580" y="1800"/>
                  <a:pt x="8226" y="2447"/>
                  <a:pt x="8755" y="3210"/>
                </a:cubicBezTo>
                <a:cubicBezTo>
                  <a:pt x="8490" y="3328"/>
                  <a:pt x="8226" y="3445"/>
                  <a:pt x="7962" y="3592"/>
                </a:cubicBezTo>
                <a:cubicBezTo>
                  <a:pt x="7021" y="3299"/>
                  <a:pt x="6052" y="3093"/>
                  <a:pt x="5083" y="3005"/>
                </a:cubicBezTo>
                <a:cubicBezTo>
                  <a:pt x="5582" y="2358"/>
                  <a:pt x="6199" y="1771"/>
                  <a:pt x="6845" y="1271"/>
                </a:cubicBezTo>
                <a:close/>
                <a:moveTo>
                  <a:pt x="4201" y="3152"/>
                </a:moveTo>
                <a:lnTo>
                  <a:pt x="4701" y="3181"/>
                </a:lnTo>
                <a:cubicBezTo>
                  <a:pt x="4583" y="3357"/>
                  <a:pt x="4466" y="3504"/>
                  <a:pt x="4348" y="3680"/>
                </a:cubicBezTo>
                <a:cubicBezTo>
                  <a:pt x="4289" y="3504"/>
                  <a:pt x="4260" y="3328"/>
                  <a:pt x="4201" y="3152"/>
                </a:cubicBezTo>
                <a:close/>
                <a:moveTo>
                  <a:pt x="8872" y="3416"/>
                </a:moveTo>
                <a:cubicBezTo>
                  <a:pt x="8990" y="3622"/>
                  <a:pt x="9107" y="3827"/>
                  <a:pt x="9225" y="4033"/>
                </a:cubicBezTo>
                <a:cubicBezTo>
                  <a:pt x="8902" y="3915"/>
                  <a:pt x="8549" y="3798"/>
                  <a:pt x="8226" y="3680"/>
                </a:cubicBezTo>
                <a:cubicBezTo>
                  <a:pt x="8432" y="3592"/>
                  <a:pt x="8637" y="3475"/>
                  <a:pt x="8872" y="3416"/>
                </a:cubicBezTo>
                <a:close/>
                <a:moveTo>
                  <a:pt x="10429" y="3005"/>
                </a:moveTo>
                <a:lnTo>
                  <a:pt x="10429" y="3005"/>
                </a:lnTo>
                <a:cubicBezTo>
                  <a:pt x="10312" y="3475"/>
                  <a:pt x="10194" y="3945"/>
                  <a:pt x="10018" y="4415"/>
                </a:cubicBezTo>
                <a:cubicBezTo>
                  <a:pt x="9871" y="4327"/>
                  <a:pt x="9665" y="4239"/>
                  <a:pt x="9489" y="4180"/>
                </a:cubicBezTo>
                <a:lnTo>
                  <a:pt x="9519" y="4150"/>
                </a:lnTo>
                <a:cubicBezTo>
                  <a:pt x="9372" y="3886"/>
                  <a:pt x="9195" y="3592"/>
                  <a:pt x="9019" y="3328"/>
                </a:cubicBezTo>
                <a:cubicBezTo>
                  <a:pt x="9489" y="3181"/>
                  <a:pt x="9959" y="3064"/>
                  <a:pt x="10429" y="3005"/>
                </a:cubicBezTo>
                <a:close/>
                <a:moveTo>
                  <a:pt x="9636" y="4415"/>
                </a:moveTo>
                <a:lnTo>
                  <a:pt x="9959" y="4562"/>
                </a:lnTo>
                <a:cubicBezTo>
                  <a:pt x="9900" y="4709"/>
                  <a:pt x="9871" y="4826"/>
                  <a:pt x="9812" y="4944"/>
                </a:cubicBezTo>
                <a:cubicBezTo>
                  <a:pt x="9754" y="4767"/>
                  <a:pt x="9695" y="4591"/>
                  <a:pt x="9636" y="4415"/>
                </a:cubicBezTo>
                <a:close/>
                <a:moveTo>
                  <a:pt x="4319" y="4121"/>
                </a:moveTo>
                <a:cubicBezTo>
                  <a:pt x="4436" y="4415"/>
                  <a:pt x="4554" y="4738"/>
                  <a:pt x="4701" y="5061"/>
                </a:cubicBezTo>
                <a:cubicBezTo>
                  <a:pt x="4436" y="5002"/>
                  <a:pt x="4172" y="4944"/>
                  <a:pt x="3937" y="4914"/>
                </a:cubicBezTo>
                <a:cubicBezTo>
                  <a:pt x="4054" y="4650"/>
                  <a:pt x="4172" y="4385"/>
                  <a:pt x="4319" y="4121"/>
                </a:cubicBezTo>
                <a:close/>
                <a:moveTo>
                  <a:pt x="11123" y="2953"/>
                </a:moveTo>
                <a:cubicBezTo>
                  <a:pt x="11281" y="2953"/>
                  <a:pt x="11443" y="2961"/>
                  <a:pt x="11604" y="2975"/>
                </a:cubicBezTo>
                <a:cubicBezTo>
                  <a:pt x="12339" y="3064"/>
                  <a:pt x="12809" y="3269"/>
                  <a:pt x="12868" y="3592"/>
                </a:cubicBezTo>
                <a:cubicBezTo>
                  <a:pt x="12956" y="4004"/>
                  <a:pt x="12398" y="4621"/>
                  <a:pt x="11399" y="5208"/>
                </a:cubicBezTo>
                <a:cubicBezTo>
                  <a:pt x="11027" y="4951"/>
                  <a:pt x="10628" y="4721"/>
                  <a:pt x="10227" y="4493"/>
                </a:cubicBezTo>
                <a:lnTo>
                  <a:pt x="10227" y="4493"/>
                </a:lnTo>
                <a:cubicBezTo>
                  <a:pt x="10402" y="3997"/>
                  <a:pt x="10548" y="3500"/>
                  <a:pt x="10664" y="2975"/>
                </a:cubicBezTo>
                <a:cubicBezTo>
                  <a:pt x="10811" y="2961"/>
                  <a:pt x="10965" y="2953"/>
                  <a:pt x="11123" y="2953"/>
                </a:cubicBezTo>
                <a:close/>
                <a:moveTo>
                  <a:pt x="4906" y="3181"/>
                </a:moveTo>
                <a:cubicBezTo>
                  <a:pt x="5846" y="3269"/>
                  <a:pt x="6786" y="3445"/>
                  <a:pt x="7697" y="3710"/>
                </a:cubicBezTo>
                <a:cubicBezTo>
                  <a:pt x="6904" y="4150"/>
                  <a:pt x="6170" y="4650"/>
                  <a:pt x="5494" y="5237"/>
                </a:cubicBezTo>
                <a:lnTo>
                  <a:pt x="4936" y="5120"/>
                </a:lnTo>
                <a:lnTo>
                  <a:pt x="4965" y="5120"/>
                </a:lnTo>
                <a:cubicBezTo>
                  <a:pt x="4759" y="4738"/>
                  <a:pt x="4583" y="4327"/>
                  <a:pt x="4436" y="3915"/>
                </a:cubicBezTo>
                <a:cubicBezTo>
                  <a:pt x="4583" y="3680"/>
                  <a:pt x="4730" y="3445"/>
                  <a:pt x="4906" y="3181"/>
                </a:cubicBezTo>
                <a:close/>
                <a:moveTo>
                  <a:pt x="5053" y="5326"/>
                </a:moveTo>
                <a:lnTo>
                  <a:pt x="5288" y="5384"/>
                </a:lnTo>
                <a:lnTo>
                  <a:pt x="5171" y="5531"/>
                </a:lnTo>
                <a:cubicBezTo>
                  <a:pt x="5141" y="5443"/>
                  <a:pt x="5083" y="5384"/>
                  <a:pt x="5053" y="5326"/>
                </a:cubicBezTo>
                <a:close/>
                <a:moveTo>
                  <a:pt x="10135" y="4650"/>
                </a:moveTo>
                <a:cubicBezTo>
                  <a:pt x="10517" y="4856"/>
                  <a:pt x="10870" y="5061"/>
                  <a:pt x="11222" y="5296"/>
                </a:cubicBezTo>
                <a:cubicBezTo>
                  <a:pt x="10841" y="5502"/>
                  <a:pt x="10459" y="5707"/>
                  <a:pt x="10047" y="5854"/>
                </a:cubicBezTo>
                <a:cubicBezTo>
                  <a:pt x="10019" y="5654"/>
                  <a:pt x="9990" y="5453"/>
                  <a:pt x="9934" y="5225"/>
                </a:cubicBezTo>
                <a:lnTo>
                  <a:pt x="9934" y="5225"/>
                </a:lnTo>
                <a:cubicBezTo>
                  <a:pt x="9993" y="5052"/>
                  <a:pt x="10078" y="4851"/>
                  <a:pt x="10135" y="4650"/>
                </a:cubicBezTo>
                <a:close/>
                <a:moveTo>
                  <a:pt x="9783" y="5502"/>
                </a:moveTo>
                <a:lnTo>
                  <a:pt x="9812" y="5531"/>
                </a:lnTo>
                <a:cubicBezTo>
                  <a:pt x="9842" y="5678"/>
                  <a:pt x="9842" y="5796"/>
                  <a:pt x="9871" y="5943"/>
                </a:cubicBezTo>
                <a:lnTo>
                  <a:pt x="9548" y="6060"/>
                </a:lnTo>
                <a:cubicBezTo>
                  <a:pt x="9636" y="5884"/>
                  <a:pt x="9724" y="5707"/>
                  <a:pt x="9783" y="5502"/>
                </a:cubicBezTo>
                <a:close/>
                <a:moveTo>
                  <a:pt x="7962" y="3798"/>
                </a:moveTo>
                <a:cubicBezTo>
                  <a:pt x="8461" y="3945"/>
                  <a:pt x="8931" y="4121"/>
                  <a:pt x="9372" y="4297"/>
                </a:cubicBezTo>
                <a:cubicBezTo>
                  <a:pt x="9519" y="4591"/>
                  <a:pt x="9636" y="4885"/>
                  <a:pt x="9724" y="5208"/>
                </a:cubicBezTo>
                <a:cubicBezTo>
                  <a:pt x="9577" y="5531"/>
                  <a:pt x="9430" y="5854"/>
                  <a:pt x="9284" y="6178"/>
                </a:cubicBezTo>
                <a:lnTo>
                  <a:pt x="8725" y="6354"/>
                </a:lnTo>
                <a:cubicBezTo>
                  <a:pt x="7756" y="5943"/>
                  <a:pt x="6728" y="5590"/>
                  <a:pt x="5729" y="5296"/>
                </a:cubicBezTo>
                <a:cubicBezTo>
                  <a:pt x="6405" y="4709"/>
                  <a:pt x="7168" y="4209"/>
                  <a:pt x="7962" y="3798"/>
                </a:cubicBezTo>
                <a:close/>
                <a:moveTo>
                  <a:pt x="9166" y="6413"/>
                </a:moveTo>
                <a:lnTo>
                  <a:pt x="9107" y="6530"/>
                </a:lnTo>
                <a:lnTo>
                  <a:pt x="8990" y="6471"/>
                </a:lnTo>
                <a:lnTo>
                  <a:pt x="9166" y="6413"/>
                </a:lnTo>
                <a:close/>
                <a:moveTo>
                  <a:pt x="2713" y="4972"/>
                </a:moveTo>
                <a:cubicBezTo>
                  <a:pt x="3027" y="4972"/>
                  <a:pt x="3350" y="5004"/>
                  <a:pt x="3672" y="5061"/>
                </a:cubicBezTo>
                <a:cubicBezTo>
                  <a:pt x="3555" y="5384"/>
                  <a:pt x="3437" y="5737"/>
                  <a:pt x="3379" y="6089"/>
                </a:cubicBezTo>
                <a:cubicBezTo>
                  <a:pt x="3349" y="6354"/>
                  <a:pt x="3320" y="6589"/>
                  <a:pt x="3320" y="6824"/>
                </a:cubicBezTo>
                <a:cubicBezTo>
                  <a:pt x="2057" y="6501"/>
                  <a:pt x="1263" y="5854"/>
                  <a:pt x="1293" y="5531"/>
                </a:cubicBezTo>
                <a:cubicBezTo>
                  <a:pt x="1293" y="5237"/>
                  <a:pt x="1616" y="5032"/>
                  <a:pt x="2204" y="4973"/>
                </a:cubicBezTo>
                <a:lnTo>
                  <a:pt x="2204" y="5002"/>
                </a:lnTo>
                <a:cubicBezTo>
                  <a:pt x="2370" y="4982"/>
                  <a:pt x="2540" y="4972"/>
                  <a:pt x="2713" y="4972"/>
                </a:cubicBezTo>
                <a:close/>
                <a:moveTo>
                  <a:pt x="9900" y="6148"/>
                </a:moveTo>
                <a:cubicBezTo>
                  <a:pt x="9900" y="6383"/>
                  <a:pt x="9900" y="6648"/>
                  <a:pt x="9871" y="6883"/>
                </a:cubicBezTo>
                <a:cubicBezTo>
                  <a:pt x="9665" y="6794"/>
                  <a:pt x="9489" y="6706"/>
                  <a:pt x="9284" y="6618"/>
                </a:cubicBezTo>
                <a:lnTo>
                  <a:pt x="9284" y="6589"/>
                </a:lnTo>
                <a:cubicBezTo>
                  <a:pt x="9313" y="6530"/>
                  <a:pt x="9372" y="6413"/>
                  <a:pt x="9430" y="6324"/>
                </a:cubicBezTo>
                <a:cubicBezTo>
                  <a:pt x="9577" y="6266"/>
                  <a:pt x="9754" y="6207"/>
                  <a:pt x="9900" y="6148"/>
                </a:cubicBezTo>
                <a:close/>
                <a:moveTo>
                  <a:pt x="3878" y="5091"/>
                </a:moveTo>
                <a:cubicBezTo>
                  <a:pt x="4172" y="5149"/>
                  <a:pt x="4495" y="5208"/>
                  <a:pt x="4818" y="5296"/>
                </a:cubicBezTo>
                <a:lnTo>
                  <a:pt x="5024" y="5649"/>
                </a:lnTo>
                <a:cubicBezTo>
                  <a:pt x="4583" y="6060"/>
                  <a:pt x="4172" y="6471"/>
                  <a:pt x="3790" y="6941"/>
                </a:cubicBezTo>
                <a:lnTo>
                  <a:pt x="3526" y="6883"/>
                </a:lnTo>
                <a:cubicBezTo>
                  <a:pt x="3496" y="6648"/>
                  <a:pt x="3526" y="6383"/>
                  <a:pt x="3584" y="6148"/>
                </a:cubicBezTo>
                <a:cubicBezTo>
                  <a:pt x="3643" y="5796"/>
                  <a:pt x="3731" y="5443"/>
                  <a:pt x="3878" y="5091"/>
                </a:cubicBezTo>
                <a:close/>
                <a:moveTo>
                  <a:pt x="5553" y="5472"/>
                </a:moveTo>
                <a:cubicBezTo>
                  <a:pt x="6522" y="5737"/>
                  <a:pt x="7492" y="6060"/>
                  <a:pt x="8432" y="6442"/>
                </a:cubicBezTo>
                <a:cubicBezTo>
                  <a:pt x="7638" y="6677"/>
                  <a:pt x="6816" y="6824"/>
                  <a:pt x="5993" y="6941"/>
                </a:cubicBezTo>
                <a:cubicBezTo>
                  <a:pt x="5905" y="6794"/>
                  <a:pt x="5611" y="6324"/>
                  <a:pt x="5259" y="5707"/>
                </a:cubicBezTo>
                <a:lnTo>
                  <a:pt x="5288" y="5707"/>
                </a:lnTo>
                <a:cubicBezTo>
                  <a:pt x="5347" y="5619"/>
                  <a:pt x="5435" y="5531"/>
                  <a:pt x="5553" y="5472"/>
                </a:cubicBezTo>
                <a:close/>
                <a:moveTo>
                  <a:pt x="5112" y="5825"/>
                </a:moveTo>
                <a:cubicBezTo>
                  <a:pt x="5406" y="6354"/>
                  <a:pt x="5670" y="6765"/>
                  <a:pt x="5788" y="6971"/>
                </a:cubicBezTo>
                <a:cubicBezTo>
                  <a:pt x="5553" y="6971"/>
                  <a:pt x="5318" y="7029"/>
                  <a:pt x="5083" y="7029"/>
                </a:cubicBezTo>
                <a:cubicBezTo>
                  <a:pt x="4988" y="7037"/>
                  <a:pt x="4894" y="7041"/>
                  <a:pt x="4799" y="7041"/>
                </a:cubicBezTo>
                <a:cubicBezTo>
                  <a:pt x="4541" y="7041"/>
                  <a:pt x="4283" y="7014"/>
                  <a:pt x="4025" y="6971"/>
                </a:cubicBezTo>
                <a:lnTo>
                  <a:pt x="3996" y="6971"/>
                </a:lnTo>
                <a:cubicBezTo>
                  <a:pt x="4348" y="6559"/>
                  <a:pt x="4730" y="6207"/>
                  <a:pt x="5112" y="5825"/>
                </a:cubicBezTo>
                <a:close/>
                <a:moveTo>
                  <a:pt x="3526" y="7088"/>
                </a:moveTo>
                <a:lnTo>
                  <a:pt x="3643" y="7118"/>
                </a:lnTo>
                <a:lnTo>
                  <a:pt x="3526" y="7235"/>
                </a:lnTo>
                <a:lnTo>
                  <a:pt x="3526" y="7088"/>
                </a:lnTo>
                <a:close/>
                <a:moveTo>
                  <a:pt x="4025" y="3181"/>
                </a:moveTo>
                <a:cubicBezTo>
                  <a:pt x="4084" y="3416"/>
                  <a:pt x="4142" y="3651"/>
                  <a:pt x="4231" y="3915"/>
                </a:cubicBezTo>
                <a:cubicBezTo>
                  <a:pt x="4054" y="4239"/>
                  <a:pt x="3907" y="4562"/>
                  <a:pt x="3761" y="4885"/>
                </a:cubicBezTo>
                <a:cubicBezTo>
                  <a:pt x="3419" y="4828"/>
                  <a:pt x="3078" y="4796"/>
                  <a:pt x="2736" y="4796"/>
                </a:cubicBezTo>
                <a:cubicBezTo>
                  <a:pt x="2549" y="4796"/>
                  <a:pt x="2362" y="4805"/>
                  <a:pt x="2174" y="4826"/>
                </a:cubicBezTo>
                <a:cubicBezTo>
                  <a:pt x="1322" y="4885"/>
                  <a:pt x="1087" y="5267"/>
                  <a:pt x="1087" y="5561"/>
                </a:cubicBezTo>
                <a:cubicBezTo>
                  <a:pt x="1058" y="6060"/>
                  <a:pt x="2086" y="6736"/>
                  <a:pt x="3320" y="7059"/>
                </a:cubicBezTo>
                <a:cubicBezTo>
                  <a:pt x="3349" y="7176"/>
                  <a:pt x="3349" y="7323"/>
                  <a:pt x="3379" y="7441"/>
                </a:cubicBezTo>
                <a:cubicBezTo>
                  <a:pt x="3232" y="7617"/>
                  <a:pt x="3114" y="7793"/>
                  <a:pt x="2997" y="7970"/>
                </a:cubicBezTo>
                <a:cubicBezTo>
                  <a:pt x="1293" y="6971"/>
                  <a:pt x="206" y="5678"/>
                  <a:pt x="265" y="4767"/>
                </a:cubicBezTo>
                <a:cubicBezTo>
                  <a:pt x="323" y="4239"/>
                  <a:pt x="676" y="3857"/>
                  <a:pt x="1410" y="3592"/>
                </a:cubicBezTo>
                <a:cubicBezTo>
                  <a:pt x="1939" y="3387"/>
                  <a:pt x="2497" y="3269"/>
                  <a:pt x="3085" y="3210"/>
                </a:cubicBezTo>
                <a:cubicBezTo>
                  <a:pt x="3379" y="3181"/>
                  <a:pt x="3702" y="3181"/>
                  <a:pt x="4025" y="3181"/>
                </a:cubicBezTo>
                <a:close/>
                <a:moveTo>
                  <a:pt x="3437" y="7676"/>
                </a:moveTo>
                <a:cubicBezTo>
                  <a:pt x="3496" y="7911"/>
                  <a:pt x="3584" y="8146"/>
                  <a:pt x="3702" y="8351"/>
                </a:cubicBezTo>
                <a:cubicBezTo>
                  <a:pt x="3526" y="8263"/>
                  <a:pt x="3320" y="8175"/>
                  <a:pt x="3144" y="8058"/>
                </a:cubicBezTo>
                <a:cubicBezTo>
                  <a:pt x="3232" y="7940"/>
                  <a:pt x="3349" y="7823"/>
                  <a:pt x="3437" y="7676"/>
                </a:cubicBezTo>
                <a:close/>
                <a:moveTo>
                  <a:pt x="11399" y="5443"/>
                </a:moveTo>
                <a:cubicBezTo>
                  <a:pt x="12133" y="6001"/>
                  <a:pt x="12574" y="6559"/>
                  <a:pt x="12633" y="7118"/>
                </a:cubicBezTo>
                <a:cubicBezTo>
                  <a:pt x="12691" y="7441"/>
                  <a:pt x="12574" y="7764"/>
                  <a:pt x="12368" y="8028"/>
                </a:cubicBezTo>
                <a:cubicBezTo>
                  <a:pt x="12280" y="8146"/>
                  <a:pt x="12192" y="8263"/>
                  <a:pt x="12074" y="8381"/>
                </a:cubicBezTo>
                <a:cubicBezTo>
                  <a:pt x="11457" y="7793"/>
                  <a:pt x="10782" y="7323"/>
                  <a:pt x="10018" y="6971"/>
                </a:cubicBezTo>
                <a:cubicBezTo>
                  <a:pt x="10077" y="6677"/>
                  <a:pt x="10106" y="6383"/>
                  <a:pt x="10077" y="6060"/>
                </a:cubicBezTo>
                <a:cubicBezTo>
                  <a:pt x="10517" y="5884"/>
                  <a:pt x="10958" y="5678"/>
                  <a:pt x="11399" y="5443"/>
                </a:cubicBezTo>
                <a:close/>
                <a:moveTo>
                  <a:pt x="8725" y="6559"/>
                </a:moveTo>
                <a:lnTo>
                  <a:pt x="9019" y="6677"/>
                </a:lnTo>
                <a:cubicBezTo>
                  <a:pt x="8608" y="7441"/>
                  <a:pt x="8138" y="8175"/>
                  <a:pt x="7609" y="8851"/>
                </a:cubicBezTo>
                <a:cubicBezTo>
                  <a:pt x="7080" y="8293"/>
                  <a:pt x="6581" y="7705"/>
                  <a:pt x="6140" y="7118"/>
                </a:cubicBezTo>
                <a:cubicBezTo>
                  <a:pt x="6992" y="7000"/>
                  <a:pt x="7873" y="6794"/>
                  <a:pt x="8725" y="6559"/>
                </a:cubicBezTo>
                <a:close/>
                <a:moveTo>
                  <a:pt x="9166" y="6765"/>
                </a:moveTo>
                <a:cubicBezTo>
                  <a:pt x="9401" y="6853"/>
                  <a:pt x="9607" y="6971"/>
                  <a:pt x="9783" y="7059"/>
                </a:cubicBezTo>
                <a:cubicBezTo>
                  <a:pt x="9636" y="7764"/>
                  <a:pt x="9195" y="8381"/>
                  <a:pt x="8578" y="8763"/>
                </a:cubicBezTo>
                <a:cubicBezTo>
                  <a:pt x="8373" y="8939"/>
                  <a:pt x="8108" y="9057"/>
                  <a:pt x="7844" y="9115"/>
                </a:cubicBezTo>
                <a:lnTo>
                  <a:pt x="7727" y="8998"/>
                </a:lnTo>
                <a:cubicBezTo>
                  <a:pt x="8285" y="8293"/>
                  <a:pt x="8755" y="7558"/>
                  <a:pt x="9166" y="6765"/>
                </a:cubicBezTo>
                <a:close/>
                <a:moveTo>
                  <a:pt x="5905" y="7147"/>
                </a:moveTo>
                <a:cubicBezTo>
                  <a:pt x="6375" y="7793"/>
                  <a:pt x="6904" y="8440"/>
                  <a:pt x="7462" y="9027"/>
                </a:cubicBezTo>
                <a:lnTo>
                  <a:pt x="7315" y="9233"/>
                </a:lnTo>
                <a:cubicBezTo>
                  <a:pt x="7258" y="9234"/>
                  <a:pt x="7200" y="9235"/>
                  <a:pt x="7143" y="9235"/>
                </a:cubicBezTo>
                <a:cubicBezTo>
                  <a:pt x="6055" y="9235"/>
                  <a:pt x="4972" y="8973"/>
                  <a:pt x="3996" y="8498"/>
                </a:cubicBezTo>
                <a:cubicBezTo>
                  <a:pt x="3790" y="8175"/>
                  <a:pt x="3643" y="7852"/>
                  <a:pt x="3584" y="7500"/>
                </a:cubicBezTo>
                <a:cubicBezTo>
                  <a:pt x="3672" y="7382"/>
                  <a:pt x="3761" y="7264"/>
                  <a:pt x="3849" y="7176"/>
                </a:cubicBezTo>
                <a:cubicBezTo>
                  <a:pt x="4090" y="7211"/>
                  <a:pt x="4331" y="7225"/>
                  <a:pt x="4571" y="7225"/>
                </a:cubicBezTo>
                <a:cubicBezTo>
                  <a:pt x="4742" y="7225"/>
                  <a:pt x="4912" y="7218"/>
                  <a:pt x="5083" y="7206"/>
                </a:cubicBezTo>
                <a:cubicBezTo>
                  <a:pt x="5347" y="7206"/>
                  <a:pt x="5641" y="7176"/>
                  <a:pt x="5905" y="7147"/>
                </a:cubicBezTo>
                <a:close/>
                <a:moveTo>
                  <a:pt x="4201" y="8792"/>
                </a:moveTo>
                <a:lnTo>
                  <a:pt x="4201" y="8792"/>
                </a:lnTo>
                <a:cubicBezTo>
                  <a:pt x="5141" y="9203"/>
                  <a:pt x="6140" y="9409"/>
                  <a:pt x="7139" y="9409"/>
                </a:cubicBezTo>
                <a:cubicBezTo>
                  <a:pt x="6904" y="9673"/>
                  <a:pt x="6640" y="9938"/>
                  <a:pt x="6375" y="10202"/>
                </a:cubicBezTo>
                <a:cubicBezTo>
                  <a:pt x="5523" y="9967"/>
                  <a:pt x="4759" y="9468"/>
                  <a:pt x="4201" y="8792"/>
                </a:cubicBezTo>
                <a:close/>
                <a:moveTo>
                  <a:pt x="9989" y="7176"/>
                </a:moveTo>
                <a:cubicBezTo>
                  <a:pt x="10694" y="7500"/>
                  <a:pt x="11369" y="7970"/>
                  <a:pt x="11957" y="8528"/>
                </a:cubicBezTo>
                <a:cubicBezTo>
                  <a:pt x="11193" y="9321"/>
                  <a:pt x="10253" y="9879"/>
                  <a:pt x="9195" y="10202"/>
                </a:cubicBezTo>
                <a:cubicBezTo>
                  <a:pt x="8784" y="9908"/>
                  <a:pt x="8373" y="9615"/>
                  <a:pt x="8020" y="9262"/>
                </a:cubicBezTo>
                <a:cubicBezTo>
                  <a:pt x="8255" y="9203"/>
                  <a:pt x="8490" y="9086"/>
                  <a:pt x="8725" y="8939"/>
                </a:cubicBezTo>
                <a:cubicBezTo>
                  <a:pt x="9342" y="8528"/>
                  <a:pt x="9783" y="7881"/>
                  <a:pt x="9989" y="7176"/>
                </a:cubicBezTo>
                <a:close/>
                <a:moveTo>
                  <a:pt x="7815" y="9321"/>
                </a:moveTo>
                <a:cubicBezTo>
                  <a:pt x="8138" y="9644"/>
                  <a:pt x="8520" y="9967"/>
                  <a:pt x="8931" y="10232"/>
                </a:cubicBezTo>
                <a:cubicBezTo>
                  <a:pt x="8549" y="10320"/>
                  <a:pt x="8153" y="10364"/>
                  <a:pt x="7756" y="10364"/>
                </a:cubicBezTo>
                <a:cubicBezTo>
                  <a:pt x="7359" y="10364"/>
                  <a:pt x="6963" y="10320"/>
                  <a:pt x="6581" y="10232"/>
                </a:cubicBezTo>
                <a:cubicBezTo>
                  <a:pt x="6875" y="9967"/>
                  <a:pt x="7139" y="9673"/>
                  <a:pt x="7403" y="9380"/>
                </a:cubicBezTo>
                <a:cubicBezTo>
                  <a:pt x="7550" y="9350"/>
                  <a:pt x="7668" y="9350"/>
                  <a:pt x="7815" y="9321"/>
                </a:cubicBezTo>
                <a:close/>
                <a:moveTo>
                  <a:pt x="12104" y="8645"/>
                </a:moveTo>
                <a:cubicBezTo>
                  <a:pt x="12309" y="8880"/>
                  <a:pt x="12456" y="9174"/>
                  <a:pt x="12456" y="9497"/>
                </a:cubicBezTo>
                <a:cubicBezTo>
                  <a:pt x="12427" y="9732"/>
                  <a:pt x="12280" y="9967"/>
                  <a:pt x="12104" y="10114"/>
                </a:cubicBezTo>
                <a:lnTo>
                  <a:pt x="12074" y="10114"/>
                </a:lnTo>
                <a:cubicBezTo>
                  <a:pt x="11810" y="10467"/>
                  <a:pt x="11399" y="10672"/>
                  <a:pt x="10958" y="10702"/>
                </a:cubicBezTo>
                <a:cubicBezTo>
                  <a:pt x="10906" y="10705"/>
                  <a:pt x="10853" y="10706"/>
                  <a:pt x="10801" y="10706"/>
                </a:cubicBezTo>
                <a:cubicBezTo>
                  <a:pt x="10325" y="10706"/>
                  <a:pt x="9854" y="10584"/>
                  <a:pt x="9430" y="10320"/>
                </a:cubicBezTo>
                <a:cubicBezTo>
                  <a:pt x="10459" y="9997"/>
                  <a:pt x="11369" y="9438"/>
                  <a:pt x="12104" y="8645"/>
                </a:cubicBezTo>
                <a:close/>
                <a:moveTo>
                  <a:pt x="3056" y="8234"/>
                </a:moveTo>
                <a:cubicBezTo>
                  <a:pt x="3320" y="8381"/>
                  <a:pt x="3584" y="8528"/>
                  <a:pt x="3849" y="8645"/>
                </a:cubicBezTo>
                <a:cubicBezTo>
                  <a:pt x="4407" y="9468"/>
                  <a:pt x="5229" y="10055"/>
                  <a:pt x="6199" y="10320"/>
                </a:cubicBezTo>
                <a:cubicBezTo>
                  <a:pt x="5406" y="11054"/>
                  <a:pt x="4407" y="11495"/>
                  <a:pt x="3349" y="11554"/>
                </a:cubicBezTo>
                <a:cubicBezTo>
                  <a:pt x="3307" y="11556"/>
                  <a:pt x="3265" y="11557"/>
                  <a:pt x="3225" y="11557"/>
                </a:cubicBezTo>
                <a:cubicBezTo>
                  <a:pt x="2707" y="11557"/>
                  <a:pt x="2367" y="11385"/>
                  <a:pt x="2204" y="11113"/>
                </a:cubicBezTo>
                <a:cubicBezTo>
                  <a:pt x="1910" y="10555"/>
                  <a:pt x="2233" y="9468"/>
                  <a:pt x="3056" y="8234"/>
                </a:cubicBezTo>
                <a:close/>
                <a:moveTo>
                  <a:pt x="9419" y="0"/>
                </a:moveTo>
                <a:cubicBezTo>
                  <a:pt x="9356" y="0"/>
                  <a:pt x="9292" y="3"/>
                  <a:pt x="9225" y="8"/>
                </a:cubicBezTo>
                <a:cubicBezTo>
                  <a:pt x="8373" y="155"/>
                  <a:pt x="7550" y="508"/>
                  <a:pt x="6875" y="1036"/>
                </a:cubicBezTo>
                <a:cubicBezTo>
                  <a:pt x="6346" y="625"/>
                  <a:pt x="5699" y="390"/>
                  <a:pt x="5024" y="361"/>
                </a:cubicBezTo>
                <a:cubicBezTo>
                  <a:pt x="4818" y="390"/>
                  <a:pt x="4613" y="478"/>
                  <a:pt x="4436" y="625"/>
                </a:cubicBezTo>
                <a:cubicBezTo>
                  <a:pt x="3907" y="1125"/>
                  <a:pt x="3761" y="1918"/>
                  <a:pt x="3966" y="2946"/>
                </a:cubicBezTo>
                <a:cubicBezTo>
                  <a:pt x="3893" y="2944"/>
                  <a:pt x="3819" y="2942"/>
                  <a:pt x="3745" y="2942"/>
                </a:cubicBezTo>
                <a:cubicBezTo>
                  <a:pt x="2934" y="2942"/>
                  <a:pt x="2106" y="3090"/>
                  <a:pt x="1352" y="3387"/>
                </a:cubicBezTo>
                <a:cubicBezTo>
                  <a:pt x="558" y="3680"/>
                  <a:pt x="118" y="4121"/>
                  <a:pt x="59" y="4738"/>
                </a:cubicBezTo>
                <a:cubicBezTo>
                  <a:pt x="0" y="5737"/>
                  <a:pt x="1087" y="7059"/>
                  <a:pt x="2879" y="8116"/>
                </a:cubicBezTo>
                <a:cubicBezTo>
                  <a:pt x="1998" y="9438"/>
                  <a:pt x="1704" y="10555"/>
                  <a:pt x="2057" y="11172"/>
                </a:cubicBezTo>
                <a:cubicBezTo>
                  <a:pt x="2233" y="11554"/>
                  <a:pt x="2703" y="11730"/>
                  <a:pt x="3349" y="11730"/>
                </a:cubicBezTo>
                <a:lnTo>
                  <a:pt x="3614" y="11730"/>
                </a:lnTo>
                <a:cubicBezTo>
                  <a:pt x="4671" y="11612"/>
                  <a:pt x="5670" y="11142"/>
                  <a:pt x="6434" y="10408"/>
                </a:cubicBezTo>
                <a:cubicBezTo>
                  <a:pt x="6889" y="10525"/>
                  <a:pt x="7359" y="10584"/>
                  <a:pt x="7826" y="10584"/>
                </a:cubicBezTo>
                <a:cubicBezTo>
                  <a:pt x="8292" y="10584"/>
                  <a:pt x="8755" y="10525"/>
                  <a:pt x="9195" y="10408"/>
                </a:cubicBezTo>
                <a:cubicBezTo>
                  <a:pt x="9714" y="10735"/>
                  <a:pt x="10282" y="10910"/>
                  <a:pt x="10878" y="10910"/>
                </a:cubicBezTo>
                <a:cubicBezTo>
                  <a:pt x="10924" y="10910"/>
                  <a:pt x="10970" y="10909"/>
                  <a:pt x="11017" y="10907"/>
                </a:cubicBezTo>
                <a:cubicBezTo>
                  <a:pt x="11516" y="10849"/>
                  <a:pt x="11957" y="10614"/>
                  <a:pt x="12280" y="10232"/>
                </a:cubicBezTo>
                <a:cubicBezTo>
                  <a:pt x="12515" y="10055"/>
                  <a:pt x="12662" y="9791"/>
                  <a:pt x="12691" y="9497"/>
                </a:cubicBezTo>
                <a:cubicBezTo>
                  <a:pt x="12662" y="9115"/>
                  <a:pt x="12515" y="8763"/>
                  <a:pt x="12251" y="8498"/>
                </a:cubicBezTo>
                <a:cubicBezTo>
                  <a:pt x="12368" y="8381"/>
                  <a:pt x="12456" y="8263"/>
                  <a:pt x="12544" y="8116"/>
                </a:cubicBezTo>
                <a:cubicBezTo>
                  <a:pt x="12809" y="7823"/>
                  <a:pt x="12926" y="7441"/>
                  <a:pt x="12868" y="7059"/>
                </a:cubicBezTo>
                <a:cubicBezTo>
                  <a:pt x="12809" y="6501"/>
                  <a:pt x="12368" y="5884"/>
                  <a:pt x="11604" y="5296"/>
                </a:cubicBezTo>
                <a:cubicBezTo>
                  <a:pt x="12633" y="4679"/>
                  <a:pt x="13191" y="4004"/>
                  <a:pt x="13073" y="3504"/>
                </a:cubicBezTo>
                <a:cubicBezTo>
                  <a:pt x="13014" y="3210"/>
                  <a:pt x="12691" y="2858"/>
                  <a:pt x="11634" y="2740"/>
                </a:cubicBezTo>
                <a:cubicBezTo>
                  <a:pt x="11472" y="2726"/>
                  <a:pt x="11318" y="2718"/>
                  <a:pt x="11164" y="2718"/>
                </a:cubicBezTo>
                <a:cubicBezTo>
                  <a:pt x="11009" y="2718"/>
                  <a:pt x="10855" y="2726"/>
                  <a:pt x="10694" y="2740"/>
                </a:cubicBezTo>
                <a:cubicBezTo>
                  <a:pt x="10870" y="2123"/>
                  <a:pt x="10870" y="1448"/>
                  <a:pt x="10694" y="801"/>
                </a:cubicBezTo>
                <a:cubicBezTo>
                  <a:pt x="10480" y="267"/>
                  <a:pt x="10048" y="0"/>
                  <a:pt x="9419" y="0"/>
                </a:cubicBezTo>
                <a:close/>
              </a:path>
            </a:pathLst>
          </a:custGeom>
          <a:solidFill>
            <a:srgbClr val="212121"/>
          </a:solidFill>
          <a:ln cap="flat" cmpd="sng" w="9525">
            <a:solidFill>
              <a:srgbClr val="9867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AB40"/>
              </a:solidFill>
            </a:endParaRPr>
          </a:p>
        </p:txBody>
      </p:sp>
      <p:sp>
        <p:nvSpPr>
          <p:cNvPr id="452" name="Google Shape;452;p50"/>
          <p:cNvSpPr txBox="1"/>
          <p:nvPr/>
        </p:nvSpPr>
        <p:spPr>
          <a:xfrm>
            <a:off x="537525" y="7960125"/>
            <a:ext cx="4963200" cy="16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chemeClr val="dk1"/>
                </a:solidFill>
                <a:latin typeface="Mada"/>
                <a:ea typeface="Mada"/>
                <a:cs typeface="Mada"/>
                <a:sym typeface="Mada"/>
              </a:rPr>
              <a:t>Pattern 5 - </a:t>
            </a:r>
            <a:r>
              <a:rPr b="1" lang="ar" sz="1200">
                <a:solidFill>
                  <a:schemeClr val="dk1"/>
                </a:solidFill>
                <a:latin typeface="Mada"/>
                <a:ea typeface="Mada"/>
                <a:cs typeface="Mada"/>
                <a:sym typeface="Mada"/>
              </a:rPr>
              <a:t>Ptosis with or Without Ophthalmoparesis</a:t>
            </a:r>
            <a:r>
              <a:rPr b="1" lang="ar" sz="1200">
                <a:solidFill>
                  <a:schemeClr val="dk1"/>
                </a:solidFill>
                <a:latin typeface="Mada"/>
                <a:ea typeface="Mada"/>
                <a:cs typeface="Mada"/>
                <a:sym typeface="Mada"/>
              </a:rPr>
              <a:t>:</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Ocular involvement: ptosis and ophthalmoparesis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Usually (not always) occurs without diplopia </a:t>
            </a:r>
            <a:r>
              <a:rPr lang="ar" sz="1200">
                <a:solidFill>
                  <a:srgbClr val="6AA84F"/>
                </a:solidFill>
                <a:latin typeface="Mada"/>
                <a:ea typeface="Mada"/>
                <a:cs typeface="Mada"/>
                <a:sym typeface="Mada"/>
              </a:rPr>
              <a:t>bc it's usually so slow Pt won't develop diplopia, just amblyopia of one eye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Facial weakness: </a:t>
            </a:r>
            <a:r>
              <a:rPr lang="ar" sz="1200">
                <a:solidFill>
                  <a:schemeClr val="dk1"/>
                </a:solidFill>
                <a:latin typeface="Mada"/>
                <a:ea typeface="Mada"/>
                <a:cs typeface="Mada"/>
                <a:sym typeface="Mada"/>
              </a:rPr>
              <a:t>not uncommon </a:t>
            </a:r>
            <a:r>
              <a:rPr lang="ar" sz="1200">
                <a:solidFill>
                  <a:srgbClr val="6AA84F"/>
                </a:solidFill>
                <a:latin typeface="Mada"/>
                <a:ea typeface="Mada"/>
                <a:cs typeface="Mada"/>
                <a:sym typeface="Mada"/>
              </a:rPr>
              <a:t>(usually you don’t see it)</a:t>
            </a:r>
            <a:endParaRPr sz="1200">
              <a:solidFill>
                <a:srgbClr val="6AA84F"/>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Extremity weakness : variable, depending on the diagnosis.</a:t>
            </a:r>
            <a:endParaRPr sz="1200">
              <a:solidFill>
                <a:schemeClr val="dk1"/>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a:solidFill>
                  <a:schemeClr val="dk1"/>
                </a:solidFill>
                <a:latin typeface="Mada"/>
                <a:ea typeface="Mada"/>
                <a:cs typeface="Mada"/>
                <a:sym typeface="Mada"/>
              </a:rPr>
              <a:t>Ptosis</a:t>
            </a: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ophthalmoparesis </a:t>
            </a:r>
            <a:r>
              <a:rPr lang="ar" sz="1200">
                <a:solidFill>
                  <a:schemeClr val="dk1"/>
                </a:solidFill>
                <a:latin typeface="Mada"/>
                <a:ea typeface="Mada"/>
                <a:cs typeface="Mada"/>
                <a:sym typeface="Mada"/>
              </a:rPr>
              <a:t>without diplopia, and </a:t>
            </a:r>
            <a:r>
              <a:rPr b="1" lang="ar" sz="1200">
                <a:solidFill>
                  <a:schemeClr val="dk1"/>
                </a:solidFill>
                <a:latin typeface="Mada"/>
                <a:ea typeface="Mada"/>
                <a:cs typeface="Mada"/>
                <a:sym typeface="Mada"/>
              </a:rPr>
              <a:t>dysphagia </a:t>
            </a:r>
            <a:r>
              <a:rPr lang="ar" sz="1200">
                <a:solidFill>
                  <a:schemeClr val="dk1"/>
                </a:solidFill>
                <a:latin typeface="Mada"/>
                <a:ea typeface="Mada"/>
                <a:cs typeface="Mada"/>
                <a:sym typeface="Mada"/>
              </a:rPr>
              <a:t>→ Oculopharyngeal muscular dystrophy (</a:t>
            </a:r>
            <a:r>
              <a:rPr lang="ar" sz="1200">
                <a:solidFill>
                  <a:srgbClr val="CC0000"/>
                </a:solidFill>
                <a:latin typeface="Mada"/>
                <a:ea typeface="Mada"/>
                <a:cs typeface="Mada"/>
                <a:sym typeface="Mada"/>
              </a:rPr>
              <a:t>OPMD</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a:solidFill>
                  <a:schemeClr val="dk1"/>
                </a:solidFill>
                <a:latin typeface="Mada"/>
                <a:ea typeface="Mada"/>
                <a:cs typeface="Mada"/>
                <a:sym typeface="Mada"/>
              </a:rPr>
              <a:t>Ptosis </a:t>
            </a: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ophthalmoparesis </a:t>
            </a:r>
            <a:r>
              <a:rPr lang="ar" sz="1200">
                <a:solidFill>
                  <a:schemeClr val="dk1"/>
                </a:solidFill>
                <a:latin typeface="Mada"/>
                <a:ea typeface="Mada"/>
                <a:cs typeface="Mada"/>
                <a:sym typeface="Mada"/>
              </a:rPr>
              <a:t>without prominent pharyngeal</a:t>
            </a:r>
            <a:endParaRPr sz="1200">
              <a:solidFill>
                <a:schemeClr val="dk1"/>
              </a:solidFill>
              <a:latin typeface="Mada"/>
              <a:ea typeface="Mada"/>
              <a:cs typeface="Mada"/>
              <a:sym typeface="Mada"/>
            </a:endParaRPr>
          </a:p>
          <a:p>
            <a:pPr indent="0" lvl="0" marL="457200" rtl="0" algn="l">
              <a:spcBef>
                <a:spcPts val="0"/>
              </a:spcBef>
              <a:spcAft>
                <a:spcPts val="0"/>
              </a:spcAft>
              <a:buNone/>
            </a:pPr>
            <a:r>
              <a:rPr lang="ar" sz="1200">
                <a:solidFill>
                  <a:schemeClr val="dk1"/>
                </a:solidFill>
                <a:latin typeface="Mada"/>
                <a:ea typeface="Mada"/>
                <a:cs typeface="Mada"/>
                <a:sym typeface="Mada"/>
              </a:rPr>
              <a:t>Involvement &gt; </a:t>
            </a:r>
            <a:r>
              <a:rPr lang="ar" sz="1200">
                <a:solidFill>
                  <a:srgbClr val="CC0000"/>
                </a:solidFill>
                <a:latin typeface="Mada"/>
                <a:ea typeface="Mada"/>
                <a:cs typeface="Mada"/>
                <a:sym typeface="Mada"/>
              </a:rPr>
              <a:t>mitochondrial myopathies.</a:t>
            </a:r>
            <a:endParaRPr sz="1200">
              <a:solidFill>
                <a:srgbClr val="CC0000"/>
              </a:solidFill>
              <a:latin typeface="Mada"/>
              <a:ea typeface="Mada"/>
              <a:cs typeface="Mada"/>
              <a:sym typeface="Mada"/>
            </a:endParaRPr>
          </a:p>
          <a:p>
            <a:pPr indent="0" lvl="0" marL="0" rtl="0" algn="l">
              <a:spcBef>
                <a:spcPts val="0"/>
              </a:spcBef>
              <a:spcAft>
                <a:spcPts val="0"/>
              </a:spcAft>
              <a:buNone/>
            </a:pPr>
            <a:r>
              <a:t/>
            </a:r>
            <a:endParaRPr b="1" sz="1200">
              <a:solidFill>
                <a:schemeClr val="dk1"/>
              </a:solidFill>
              <a:latin typeface="Mada"/>
              <a:ea typeface="Mada"/>
              <a:cs typeface="Mada"/>
              <a:sym typeface="Mada"/>
            </a:endParaRPr>
          </a:p>
        </p:txBody>
      </p:sp>
      <p:sp>
        <p:nvSpPr>
          <p:cNvPr id="453" name="Google Shape;453;p50"/>
          <p:cNvSpPr/>
          <p:nvPr/>
        </p:nvSpPr>
        <p:spPr>
          <a:xfrm flipH="1">
            <a:off x="-1" y="7960115"/>
            <a:ext cx="453638" cy="424949"/>
          </a:xfrm>
          <a:custGeom>
            <a:rect b="b" l="l" r="r" t="t"/>
            <a:pathLst>
              <a:path extrusionOk="0" h="11730" w="13191">
                <a:moveTo>
                  <a:pt x="5183" y="570"/>
                </a:moveTo>
                <a:cubicBezTo>
                  <a:pt x="5603" y="570"/>
                  <a:pt x="6134" y="771"/>
                  <a:pt x="6698" y="1154"/>
                </a:cubicBezTo>
                <a:cubicBezTo>
                  <a:pt x="5993" y="1683"/>
                  <a:pt x="5376" y="2300"/>
                  <a:pt x="4848" y="3005"/>
                </a:cubicBezTo>
                <a:cubicBezTo>
                  <a:pt x="4613" y="2975"/>
                  <a:pt x="4407" y="2975"/>
                  <a:pt x="4172" y="2975"/>
                </a:cubicBezTo>
                <a:cubicBezTo>
                  <a:pt x="3966" y="1977"/>
                  <a:pt x="4113" y="1242"/>
                  <a:pt x="4554" y="801"/>
                </a:cubicBezTo>
                <a:cubicBezTo>
                  <a:pt x="4710" y="645"/>
                  <a:pt x="4926" y="570"/>
                  <a:pt x="5183" y="570"/>
                </a:cubicBezTo>
                <a:close/>
                <a:moveTo>
                  <a:pt x="9463" y="186"/>
                </a:moveTo>
                <a:cubicBezTo>
                  <a:pt x="9884" y="186"/>
                  <a:pt x="10286" y="440"/>
                  <a:pt x="10459" y="860"/>
                </a:cubicBezTo>
                <a:cubicBezTo>
                  <a:pt x="10635" y="1507"/>
                  <a:pt x="10635" y="2153"/>
                  <a:pt x="10459" y="2770"/>
                </a:cubicBezTo>
                <a:cubicBezTo>
                  <a:pt x="9930" y="2828"/>
                  <a:pt x="9430" y="2975"/>
                  <a:pt x="8931" y="3152"/>
                </a:cubicBezTo>
                <a:lnTo>
                  <a:pt x="8902" y="3152"/>
                </a:lnTo>
                <a:cubicBezTo>
                  <a:pt x="8402" y="2388"/>
                  <a:pt x="7756" y="1712"/>
                  <a:pt x="7021" y="1154"/>
                </a:cubicBezTo>
                <a:cubicBezTo>
                  <a:pt x="7638" y="655"/>
                  <a:pt x="8402" y="331"/>
                  <a:pt x="9225" y="214"/>
                </a:cubicBezTo>
                <a:cubicBezTo>
                  <a:pt x="9304" y="195"/>
                  <a:pt x="9384" y="186"/>
                  <a:pt x="9463" y="186"/>
                </a:cubicBezTo>
                <a:close/>
                <a:moveTo>
                  <a:pt x="6845" y="1271"/>
                </a:moveTo>
                <a:cubicBezTo>
                  <a:pt x="7580" y="1800"/>
                  <a:pt x="8226" y="2447"/>
                  <a:pt x="8755" y="3210"/>
                </a:cubicBezTo>
                <a:cubicBezTo>
                  <a:pt x="8490" y="3328"/>
                  <a:pt x="8226" y="3445"/>
                  <a:pt x="7962" y="3592"/>
                </a:cubicBezTo>
                <a:cubicBezTo>
                  <a:pt x="7021" y="3299"/>
                  <a:pt x="6052" y="3093"/>
                  <a:pt x="5083" y="3005"/>
                </a:cubicBezTo>
                <a:cubicBezTo>
                  <a:pt x="5582" y="2358"/>
                  <a:pt x="6199" y="1771"/>
                  <a:pt x="6845" y="1271"/>
                </a:cubicBezTo>
                <a:close/>
                <a:moveTo>
                  <a:pt x="4201" y="3152"/>
                </a:moveTo>
                <a:lnTo>
                  <a:pt x="4701" y="3181"/>
                </a:lnTo>
                <a:cubicBezTo>
                  <a:pt x="4583" y="3357"/>
                  <a:pt x="4466" y="3504"/>
                  <a:pt x="4348" y="3680"/>
                </a:cubicBezTo>
                <a:cubicBezTo>
                  <a:pt x="4289" y="3504"/>
                  <a:pt x="4260" y="3328"/>
                  <a:pt x="4201" y="3152"/>
                </a:cubicBezTo>
                <a:close/>
                <a:moveTo>
                  <a:pt x="8872" y="3416"/>
                </a:moveTo>
                <a:cubicBezTo>
                  <a:pt x="8990" y="3622"/>
                  <a:pt x="9107" y="3827"/>
                  <a:pt x="9225" y="4033"/>
                </a:cubicBezTo>
                <a:cubicBezTo>
                  <a:pt x="8902" y="3915"/>
                  <a:pt x="8549" y="3798"/>
                  <a:pt x="8226" y="3680"/>
                </a:cubicBezTo>
                <a:cubicBezTo>
                  <a:pt x="8432" y="3592"/>
                  <a:pt x="8637" y="3475"/>
                  <a:pt x="8872" y="3416"/>
                </a:cubicBezTo>
                <a:close/>
                <a:moveTo>
                  <a:pt x="10429" y="3005"/>
                </a:moveTo>
                <a:lnTo>
                  <a:pt x="10429" y="3005"/>
                </a:lnTo>
                <a:cubicBezTo>
                  <a:pt x="10312" y="3475"/>
                  <a:pt x="10194" y="3945"/>
                  <a:pt x="10018" y="4415"/>
                </a:cubicBezTo>
                <a:cubicBezTo>
                  <a:pt x="9871" y="4327"/>
                  <a:pt x="9665" y="4239"/>
                  <a:pt x="9489" y="4180"/>
                </a:cubicBezTo>
                <a:lnTo>
                  <a:pt x="9519" y="4150"/>
                </a:lnTo>
                <a:cubicBezTo>
                  <a:pt x="9372" y="3886"/>
                  <a:pt x="9195" y="3592"/>
                  <a:pt x="9019" y="3328"/>
                </a:cubicBezTo>
                <a:cubicBezTo>
                  <a:pt x="9489" y="3181"/>
                  <a:pt x="9959" y="3064"/>
                  <a:pt x="10429" y="3005"/>
                </a:cubicBezTo>
                <a:close/>
                <a:moveTo>
                  <a:pt x="9636" y="4415"/>
                </a:moveTo>
                <a:lnTo>
                  <a:pt x="9959" y="4562"/>
                </a:lnTo>
                <a:cubicBezTo>
                  <a:pt x="9900" y="4709"/>
                  <a:pt x="9871" y="4826"/>
                  <a:pt x="9812" y="4944"/>
                </a:cubicBezTo>
                <a:cubicBezTo>
                  <a:pt x="9754" y="4767"/>
                  <a:pt x="9695" y="4591"/>
                  <a:pt x="9636" y="4415"/>
                </a:cubicBezTo>
                <a:close/>
                <a:moveTo>
                  <a:pt x="4319" y="4121"/>
                </a:moveTo>
                <a:cubicBezTo>
                  <a:pt x="4436" y="4415"/>
                  <a:pt x="4554" y="4738"/>
                  <a:pt x="4701" y="5061"/>
                </a:cubicBezTo>
                <a:cubicBezTo>
                  <a:pt x="4436" y="5002"/>
                  <a:pt x="4172" y="4944"/>
                  <a:pt x="3937" y="4914"/>
                </a:cubicBezTo>
                <a:cubicBezTo>
                  <a:pt x="4054" y="4650"/>
                  <a:pt x="4172" y="4385"/>
                  <a:pt x="4319" y="4121"/>
                </a:cubicBezTo>
                <a:close/>
                <a:moveTo>
                  <a:pt x="11123" y="2953"/>
                </a:moveTo>
                <a:cubicBezTo>
                  <a:pt x="11281" y="2953"/>
                  <a:pt x="11443" y="2961"/>
                  <a:pt x="11604" y="2975"/>
                </a:cubicBezTo>
                <a:cubicBezTo>
                  <a:pt x="12339" y="3064"/>
                  <a:pt x="12809" y="3269"/>
                  <a:pt x="12868" y="3592"/>
                </a:cubicBezTo>
                <a:cubicBezTo>
                  <a:pt x="12956" y="4004"/>
                  <a:pt x="12398" y="4621"/>
                  <a:pt x="11399" y="5208"/>
                </a:cubicBezTo>
                <a:cubicBezTo>
                  <a:pt x="11027" y="4951"/>
                  <a:pt x="10628" y="4721"/>
                  <a:pt x="10227" y="4493"/>
                </a:cubicBezTo>
                <a:lnTo>
                  <a:pt x="10227" y="4493"/>
                </a:lnTo>
                <a:cubicBezTo>
                  <a:pt x="10402" y="3997"/>
                  <a:pt x="10548" y="3500"/>
                  <a:pt x="10664" y="2975"/>
                </a:cubicBezTo>
                <a:cubicBezTo>
                  <a:pt x="10811" y="2961"/>
                  <a:pt x="10965" y="2953"/>
                  <a:pt x="11123" y="2953"/>
                </a:cubicBezTo>
                <a:close/>
                <a:moveTo>
                  <a:pt x="4906" y="3181"/>
                </a:moveTo>
                <a:cubicBezTo>
                  <a:pt x="5846" y="3269"/>
                  <a:pt x="6786" y="3445"/>
                  <a:pt x="7697" y="3710"/>
                </a:cubicBezTo>
                <a:cubicBezTo>
                  <a:pt x="6904" y="4150"/>
                  <a:pt x="6170" y="4650"/>
                  <a:pt x="5494" y="5237"/>
                </a:cubicBezTo>
                <a:lnTo>
                  <a:pt x="4936" y="5120"/>
                </a:lnTo>
                <a:lnTo>
                  <a:pt x="4965" y="5120"/>
                </a:lnTo>
                <a:cubicBezTo>
                  <a:pt x="4759" y="4738"/>
                  <a:pt x="4583" y="4327"/>
                  <a:pt x="4436" y="3915"/>
                </a:cubicBezTo>
                <a:cubicBezTo>
                  <a:pt x="4583" y="3680"/>
                  <a:pt x="4730" y="3445"/>
                  <a:pt x="4906" y="3181"/>
                </a:cubicBezTo>
                <a:close/>
                <a:moveTo>
                  <a:pt x="5053" y="5326"/>
                </a:moveTo>
                <a:lnTo>
                  <a:pt x="5288" y="5384"/>
                </a:lnTo>
                <a:lnTo>
                  <a:pt x="5171" y="5531"/>
                </a:lnTo>
                <a:cubicBezTo>
                  <a:pt x="5141" y="5443"/>
                  <a:pt x="5083" y="5384"/>
                  <a:pt x="5053" y="5326"/>
                </a:cubicBezTo>
                <a:close/>
                <a:moveTo>
                  <a:pt x="10135" y="4650"/>
                </a:moveTo>
                <a:cubicBezTo>
                  <a:pt x="10517" y="4856"/>
                  <a:pt x="10870" y="5061"/>
                  <a:pt x="11222" y="5296"/>
                </a:cubicBezTo>
                <a:cubicBezTo>
                  <a:pt x="10841" y="5502"/>
                  <a:pt x="10459" y="5707"/>
                  <a:pt x="10047" y="5854"/>
                </a:cubicBezTo>
                <a:cubicBezTo>
                  <a:pt x="10019" y="5654"/>
                  <a:pt x="9990" y="5453"/>
                  <a:pt x="9934" y="5225"/>
                </a:cubicBezTo>
                <a:lnTo>
                  <a:pt x="9934" y="5225"/>
                </a:lnTo>
                <a:cubicBezTo>
                  <a:pt x="9993" y="5052"/>
                  <a:pt x="10078" y="4851"/>
                  <a:pt x="10135" y="4650"/>
                </a:cubicBezTo>
                <a:close/>
                <a:moveTo>
                  <a:pt x="9783" y="5502"/>
                </a:moveTo>
                <a:lnTo>
                  <a:pt x="9812" y="5531"/>
                </a:lnTo>
                <a:cubicBezTo>
                  <a:pt x="9842" y="5678"/>
                  <a:pt x="9842" y="5796"/>
                  <a:pt x="9871" y="5943"/>
                </a:cubicBezTo>
                <a:lnTo>
                  <a:pt x="9548" y="6060"/>
                </a:lnTo>
                <a:cubicBezTo>
                  <a:pt x="9636" y="5884"/>
                  <a:pt x="9724" y="5707"/>
                  <a:pt x="9783" y="5502"/>
                </a:cubicBezTo>
                <a:close/>
                <a:moveTo>
                  <a:pt x="7962" y="3798"/>
                </a:moveTo>
                <a:cubicBezTo>
                  <a:pt x="8461" y="3945"/>
                  <a:pt x="8931" y="4121"/>
                  <a:pt x="9372" y="4297"/>
                </a:cubicBezTo>
                <a:cubicBezTo>
                  <a:pt x="9519" y="4591"/>
                  <a:pt x="9636" y="4885"/>
                  <a:pt x="9724" y="5208"/>
                </a:cubicBezTo>
                <a:cubicBezTo>
                  <a:pt x="9577" y="5531"/>
                  <a:pt x="9430" y="5854"/>
                  <a:pt x="9284" y="6178"/>
                </a:cubicBezTo>
                <a:lnTo>
                  <a:pt x="8725" y="6354"/>
                </a:lnTo>
                <a:cubicBezTo>
                  <a:pt x="7756" y="5943"/>
                  <a:pt x="6728" y="5590"/>
                  <a:pt x="5729" y="5296"/>
                </a:cubicBezTo>
                <a:cubicBezTo>
                  <a:pt x="6405" y="4709"/>
                  <a:pt x="7168" y="4209"/>
                  <a:pt x="7962" y="3798"/>
                </a:cubicBezTo>
                <a:close/>
                <a:moveTo>
                  <a:pt x="9166" y="6413"/>
                </a:moveTo>
                <a:lnTo>
                  <a:pt x="9107" y="6530"/>
                </a:lnTo>
                <a:lnTo>
                  <a:pt x="8990" y="6471"/>
                </a:lnTo>
                <a:lnTo>
                  <a:pt x="9166" y="6413"/>
                </a:lnTo>
                <a:close/>
                <a:moveTo>
                  <a:pt x="2713" y="4972"/>
                </a:moveTo>
                <a:cubicBezTo>
                  <a:pt x="3027" y="4972"/>
                  <a:pt x="3350" y="5004"/>
                  <a:pt x="3672" y="5061"/>
                </a:cubicBezTo>
                <a:cubicBezTo>
                  <a:pt x="3555" y="5384"/>
                  <a:pt x="3437" y="5737"/>
                  <a:pt x="3379" y="6089"/>
                </a:cubicBezTo>
                <a:cubicBezTo>
                  <a:pt x="3349" y="6354"/>
                  <a:pt x="3320" y="6589"/>
                  <a:pt x="3320" y="6824"/>
                </a:cubicBezTo>
                <a:cubicBezTo>
                  <a:pt x="2057" y="6501"/>
                  <a:pt x="1263" y="5854"/>
                  <a:pt x="1293" y="5531"/>
                </a:cubicBezTo>
                <a:cubicBezTo>
                  <a:pt x="1293" y="5237"/>
                  <a:pt x="1616" y="5032"/>
                  <a:pt x="2204" y="4973"/>
                </a:cubicBezTo>
                <a:lnTo>
                  <a:pt x="2204" y="5002"/>
                </a:lnTo>
                <a:cubicBezTo>
                  <a:pt x="2370" y="4982"/>
                  <a:pt x="2540" y="4972"/>
                  <a:pt x="2713" y="4972"/>
                </a:cubicBezTo>
                <a:close/>
                <a:moveTo>
                  <a:pt x="9900" y="6148"/>
                </a:moveTo>
                <a:cubicBezTo>
                  <a:pt x="9900" y="6383"/>
                  <a:pt x="9900" y="6648"/>
                  <a:pt x="9871" y="6883"/>
                </a:cubicBezTo>
                <a:cubicBezTo>
                  <a:pt x="9665" y="6794"/>
                  <a:pt x="9489" y="6706"/>
                  <a:pt x="9284" y="6618"/>
                </a:cubicBezTo>
                <a:lnTo>
                  <a:pt x="9284" y="6589"/>
                </a:lnTo>
                <a:cubicBezTo>
                  <a:pt x="9313" y="6530"/>
                  <a:pt x="9372" y="6413"/>
                  <a:pt x="9430" y="6324"/>
                </a:cubicBezTo>
                <a:cubicBezTo>
                  <a:pt x="9577" y="6266"/>
                  <a:pt x="9754" y="6207"/>
                  <a:pt x="9900" y="6148"/>
                </a:cubicBezTo>
                <a:close/>
                <a:moveTo>
                  <a:pt x="3878" y="5091"/>
                </a:moveTo>
                <a:cubicBezTo>
                  <a:pt x="4172" y="5149"/>
                  <a:pt x="4495" y="5208"/>
                  <a:pt x="4818" y="5296"/>
                </a:cubicBezTo>
                <a:lnTo>
                  <a:pt x="5024" y="5649"/>
                </a:lnTo>
                <a:cubicBezTo>
                  <a:pt x="4583" y="6060"/>
                  <a:pt x="4172" y="6471"/>
                  <a:pt x="3790" y="6941"/>
                </a:cubicBezTo>
                <a:lnTo>
                  <a:pt x="3526" y="6883"/>
                </a:lnTo>
                <a:cubicBezTo>
                  <a:pt x="3496" y="6648"/>
                  <a:pt x="3526" y="6383"/>
                  <a:pt x="3584" y="6148"/>
                </a:cubicBezTo>
                <a:cubicBezTo>
                  <a:pt x="3643" y="5796"/>
                  <a:pt x="3731" y="5443"/>
                  <a:pt x="3878" y="5091"/>
                </a:cubicBezTo>
                <a:close/>
                <a:moveTo>
                  <a:pt x="5553" y="5472"/>
                </a:moveTo>
                <a:cubicBezTo>
                  <a:pt x="6522" y="5737"/>
                  <a:pt x="7492" y="6060"/>
                  <a:pt x="8432" y="6442"/>
                </a:cubicBezTo>
                <a:cubicBezTo>
                  <a:pt x="7638" y="6677"/>
                  <a:pt x="6816" y="6824"/>
                  <a:pt x="5993" y="6941"/>
                </a:cubicBezTo>
                <a:cubicBezTo>
                  <a:pt x="5905" y="6794"/>
                  <a:pt x="5611" y="6324"/>
                  <a:pt x="5259" y="5707"/>
                </a:cubicBezTo>
                <a:lnTo>
                  <a:pt x="5288" y="5707"/>
                </a:lnTo>
                <a:cubicBezTo>
                  <a:pt x="5347" y="5619"/>
                  <a:pt x="5435" y="5531"/>
                  <a:pt x="5553" y="5472"/>
                </a:cubicBezTo>
                <a:close/>
                <a:moveTo>
                  <a:pt x="5112" y="5825"/>
                </a:moveTo>
                <a:cubicBezTo>
                  <a:pt x="5406" y="6354"/>
                  <a:pt x="5670" y="6765"/>
                  <a:pt x="5788" y="6971"/>
                </a:cubicBezTo>
                <a:cubicBezTo>
                  <a:pt x="5553" y="6971"/>
                  <a:pt x="5318" y="7029"/>
                  <a:pt x="5083" y="7029"/>
                </a:cubicBezTo>
                <a:cubicBezTo>
                  <a:pt x="4988" y="7037"/>
                  <a:pt x="4894" y="7041"/>
                  <a:pt x="4799" y="7041"/>
                </a:cubicBezTo>
                <a:cubicBezTo>
                  <a:pt x="4541" y="7041"/>
                  <a:pt x="4283" y="7014"/>
                  <a:pt x="4025" y="6971"/>
                </a:cubicBezTo>
                <a:lnTo>
                  <a:pt x="3996" y="6971"/>
                </a:lnTo>
                <a:cubicBezTo>
                  <a:pt x="4348" y="6559"/>
                  <a:pt x="4730" y="6207"/>
                  <a:pt x="5112" y="5825"/>
                </a:cubicBezTo>
                <a:close/>
                <a:moveTo>
                  <a:pt x="3526" y="7088"/>
                </a:moveTo>
                <a:lnTo>
                  <a:pt x="3643" y="7118"/>
                </a:lnTo>
                <a:lnTo>
                  <a:pt x="3526" y="7235"/>
                </a:lnTo>
                <a:lnTo>
                  <a:pt x="3526" y="7088"/>
                </a:lnTo>
                <a:close/>
                <a:moveTo>
                  <a:pt x="4025" y="3181"/>
                </a:moveTo>
                <a:cubicBezTo>
                  <a:pt x="4084" y="3416"/>
                  <a:pt x="4142" y="3651"/>
                  <a:pt x="4231" y="3915"/>
                </a:cubicBezTo>
                <a:cubicBezTo>
                  <a:pt x="4054" y="4239"/>
                  <a:pt x="3907" y="4562"/>
                  <a:pt x="3761" y="4885"/>
                </a:cubicBezTo>
                <a:cubicBezTo>
                  <a:pt x="3419" y="4828"/>
                  <a:pt x="3078" y="4796"/>
                  <a:pt x="2736" y="4796"/>
                </a:cubicBezTo>
                <a:cubicBezTo>
                  <a:pt x="2549" y="4796"/>
                  <a:pt x="2362" y="4805"/>
                  <a:pt x="2174" y="4826"/>
                </a:cubicBezTo>
                <a:cubicBezTo>
                  <a:pt x="1322" y="4885"/>
                  <a:pt x="1087" y="5267"/>
                  <a:pt x="1087" y="5561"/>
                </a:cubicBezTo>
                <a:cubicBezTo>
                  <a:pt x="1058" y="6060"/>
                  <a:pt x="2086" y="6736"/>
                  <a:pt x="3320" y="7059"/>
                </a:cubicBezTo>
                <a:cubicBezTo>
                  <a:pt x="3349" y="7176"/>
                  <a:pt x="3349" y="7323"/>
                  <a:pt x="3379" y="7441"/>
                </a:cubicBezTo>
                <a:cubicBezTo>
                  <a:pt x="3232" y="7617"/>
                  <a:pt x="3114" y="7793"/>
                  <a:pt x="2997" y="7970"/>
                </a:cubicBezTo>
                <a:cubicBezTo>
                  <a:pt x="1293" y="6971"/>
                  <a:pt x="206" y="5678"/>
                  <a:pt x="265" y="4767"/>
                </a:cubicBezTo>
                <a:cubicBezTo>
                  <a:pt x="323" y="4239"/>
                  <a:pt x="676" y="3857"/>
                  <a:pt x="1410" y="3592"/>
                </a:cubicBezTo>
                <a:cubicBezTo>
                  <a:pt x="1939" y="3387"/>
                  <a:pt x="2497" y="3269"/>
                  <a:pt x="3085" y="3210"/>
                </a:cubicBezTo>
                <a:cubicBezTo>
                  <a:pt x="3379" y="3181"/>
                  <a:pt x="3702" y="3181"/>
                  <a:pt x="4025" y="3181"/>
                </a:cubicBezTo>
                <a:close/>
                <a:moveTo>
                  <a:pt x="3437" y="7676"/>
                </a:moveTo>
                <a:cubicBezTo>
                  <a:pt x="3496" y="7911"/>
                  <a:pt x="3584" y="8146"/>
                  <a:pt x="3702" y="8351"/>
                </a:cubicBezTo>
                <a:cubicBezTo>
                  <a:pt x="3526" y="8263"/>
                  <a:pt x="3320" y="8175"/>
                  <a:pt x="3144" y="8058"/>
                </a:cubicBezTo>
                <a:cubicBezTo>
                  <a:pt x="3232" y="7940"/>
                  <a:pt x="3349" y="7823"/>
                  <a:pt x="3437" y="7676"/>
                </a:cubicBezTo>
                <a:close/>
                <a:moveTo>
                  <a:pt x="11399" y="5443"/>
                </a:moveTo>
                <a:cubicBezTo>
                  <a:pt x="12133" y="6001"/>
                  <a:pt x="12574" y="6559"/>
                  <a:pt x="12633" y="7118"/>
                </a:cubicBezTo>
                <a:cubicBezTo>
                  <a:pt x="12691" y="7441"/>
                  <a:pt x="12574" y="7764"/>
                  <a:pt x="12368" y="8028"/>
                </a:cubicBezTo>
                <a:cubicBezTo>
                  <a:pt x="12280" y="8146"/>
                  <a:pt x="12192" y="8263"/>
                  <a:pt x="12074" y="8381"/>
                </a:cubicBezTo>
                <a:cubicBezTo>
                  <a:pt x="11457" y="7793"/>
                  <a:pt x="10782" y="7323"/>
                  <a:pt x="10018" y="6971"/>
                </a:cubicBezTo>
                <a:cubicBezTo>
                  <a:pt x="10077" y="6677"/>
                  <a:pt x="10106" y="6383"/>
                  <a:pt x="10077" y="6060"/>
                </a:cubicBezTo>
                <a:cubicBezTo>
                  <a:pt x="10517" y="5884"/>
                  <a:pt x="10958" y="5678"/>
                  <a:pt x="11399" y="5443"/>
                </a:cubicBezTo>
                <a:close/>
                <a:moveTo>
                  <a:pt x="8725" y="6559"/>
                </a:moveTo>
                <a:lnTo>
                  <a:pt x="9019" y="6677"/>
                </a:lnTo>
                <a:cubicBezTo>
                  <a:pt x="8608" y="7441"/>
                  <a:pt x="8138" y="8175"/>
                  <a:pt x="7609" y="8851"/>
                </a:cubicBezTo>
                <a:cubicBezTo>
                  <a:pt x="7080" y="8293"/>
                  <a:pt x="6581" y="7705"/>
                  <a:pt x="6140" y="7118"/>
                </a:cubicBezTo>
                <a:cubicBezTo>
                  <a:pt x="6992" y="7000"/>
                  <a:pt x="7873" y="6794"/>
                  <a:pt x="8725" y="6559"/>
                </a:cubicBezTo>
                <a:close/>
                <a:moveTo>
                  <a:pt x="9166" y="6765"/>
                </a:moveTo>
                <a:cubicBezTo>
                  <a:pt x="9401" y="6853"/>
                  <a:pt x="9607" y="6971"/>
                  <a:pt x="9783" y="7059"/>
                </a:cubicBezTo>
                <a:cubicBezTo>
                  <a:pt x="9636" y="7764"/>
                  <a:pt x="9195" y="8381"/>
                  <a:pt x="8578" y="8763"/>
                </a:cubicBezTo>
                <a:cubicBezTo>
                  <a:pt x="8373" y="8939"/>
                  <a:pt x="8108" y="9057"/>
                  <a:pt x="7844" y="9115"/>
                </a:cubicBezTo>
                <a:lnTo>
                  <a:pt x="7727" y="8998"/>
                </a:lnTo>
                <a:cubicBezTo>
                  <a:pt x="8285" y="8293"/>
                  <a:pt x="8755" y="7558"/>
                  <a:pt x="9166" y="6765"/>
                </a:cubicBezTo>
                <a:close/>
                <a:moveTo>
                  <a:pt x="5905" y="7147"/>
                </a:moveTo>
                <a:cubicBezTo>
                  <a:pt x="6375" y="7793"/>
                  <a:pt x="6904" y="8440"/>
                  <a:pt x="7462" y="9027"/>
                </a:cubicBezTo>
                <a:lnTo>
                  <a:pt x="7315" y="9233"/>
                </a:lnTo>
                <a:cubicBezTo>
                  <a:pt x="7258" y="9234"/>
                  <a:pt x="7200" y="9235"/>
                  <a:pt x="7143" y="9235"/>
                </a:cubicBezTo>
                <a:cubicBezTo>
                  <a:pt x="6055" y="9235"/>
                  <a:pt x="4972" y="8973"/>
                  <a:pt x="3996" y="8498"/>
                </a:cubicBezTo>
                <a:cubicBezTo>
                  <a:pt x="3790" y="8175"/>
                  <a:pt x="3643" y="7852"/>
                  <a:pt x="3584" y="7500"/>
                </a:cubicBezTo>
                <a:cubicBezTo>
                  <a:pt x="3672" y="7382"/>
                  <a:pt x="3761" y="7264"/>
                  <a:pt x="3849" y="7176"/>
                </a:cubicBezTo>
                <a:cubicBezTo>
                  <a:pt x="4090" y="7211"/>
                  <a:pt x="4331" y="7225"/>
                  <a:pt x="4571" y="7225"/>
                </a:cubicBezTo>
                <a:cubicBezTo>
                  <a:pt x="4742" y="7225"/>
                  <a:pt x="4912" y="7218"/>
                  <a:pt x="5083" y="7206"/>
                </a:cubicBezTo>
                <a:cubicBezTo>
                  <a:pt x="5347" y="7206"/>
                  <a:pt x="5641" y="7176"/>
                  <a:pt x="5905" y="7147"/>
                </a:cubicBezTo>
                <a:close/>
                <a:moveTo>
                  <a:pt x="4201" y="8792"/>
                </a:moveTo>
                <a:lnTo>
                  <a:pt x="4201" y="8792"/>
                </a:lnTo>
                <a:cubicBezTo>
                  <a:pt x="5141" y="9203"/>
                  <a:pt x="6140" y="9409"/>
                  <a:pt x="7139" y="9409"/>
                </a:cubicBezTo>
                <a:cubicBezTo>
                  <a:pt x="6904" y="9673"/>
                  <a:pt x="6640" y="9938"/>
                  <a:pt x="6375" y="10202"/>
                </a:cubicBezTo>
                <a:cubicBezTo>
                  <a:pt x="5523" y="9967"/>
                  <a:pt x="4759" y="9468"/>
                  <a:pt x="4201" y="8792"/>
                </a:cubicBezTo>
                <a:close/>
                <a:moveTo>
                  <a:pt x="9989" y="7176"/>
                </a:moveTo>
                <a:cubicBezTo>
                  <a:pt x="10694" y="7500"/>
                  <a:pt x="11369" y="7970"/>
                  <a:pt x="11957" y="8528"/>
                </a:cubicBezTo>
                <a:cubicBezTo>
                  <a:pt x="11193" y="9321"/>
                  <a:pt x="10253" y="9879"/>
                  <a:pt x="9195" y="10202"/>
                </a:cubicBezTo>
                <a:cubicBezTo>
                  <a:pt x="8784" y="9908"/>
                  <a:pt x="8373" y="9615"/>
                  <a:pt x="8020" y="9262"/>
                </a:cubicBezTo>
                <a:cubicBezTo>
                  <a:pt x="8255" y="9203"/>
                  <a:pt x="8490" y="9086"/>
                  <a:pt x="8725" y="8939"/>
                </a:cubicBezTo>
                <a:cubicBezTo>
                  <a:pt x="9342" y="8528"/>
                  <a:pt x="9783" y="7881"/>
                  <a:pt x="9989" y="7176"/>
                </a:cubicBezTo>
                <a:close/>
                <a:moveTo>
                  <a:pt x="7815" y="9321"/>
                </a:moveTo>
                <a:cubicBezTo>
                  <a:pt x="8138" y="9644"/>
                  <a:pt x="8520" y="9967"/>
                  <a:pt x="8931" y="10232"/>
                </a:cubicBezTo>
                <a:cubicBezTo>
                  <a:pt x="8549" y="10320"/>
                  <a:pt x="8153" y="10364"/>
                  <a:pt x="7756" y="10364"/>
                </a:cubicBezTo>
                <a:cubicBezTo>
                  <a:pt x="7359" y="10364"/>
                  <a:pt x="6963" y="10320"/>
                  <a:pt x="6581" y="10232"/>
                </a:cubicBezTo>
                <a:cubicBezTo>
                  <a:pt x="6875" y="9967"/>
                  <a:pt x="7139" y="9673"/>
                  <a:pt x="7403" y="9380"/>
                </a:cubicBezTo>
                <a:cubicBezTo>
                  <a:pt x="7550" y="9350"/>
                  <a:pt x="7668" y="9350"/>
                  <a:pt x="7815" y="9321"/>
                </a:cubicBezTo>
                <a:close/>
                <a:moveTo>
                  <a:pt x="12104" y="8645"/>
                </a:moveTo>
                <a:cubicBezTo>
                  <a:pt x="12309" y="8880"/>
                  <a:pt x="12456" y="9174"/>
                  <a:pt x="12456" y="9497"/>
                </a:cubicBezTo>
                <a:cubicBezTo>
                  <a:pt x="12427" y="9732"/>
                  <a:pt x="12280" y="9967"/>
                  <a:pt x="12104" y="10114"/>
                </a:cubicBezTo>
                <a:lnTo>
                  <a:pt x="12074" y="10114"/>
                </a:lnTo>
                <a:cubicBezTo>
                  <a:pt x="11810" y="10467"/>
                  <a:pt x="11399" y="10672"/>
                  <a:pt x="10958" y="10702"/>
                </a:cubicBezTo>
                <a:cubicBezTo>
                  <a:pt x="10906" y="10705"/>
                  <a:pt x="10853" y="10706"/>
                  <a:pt x="10801" y="10706"/>
                </a:cubicBezTo>
                <a:cubicBezTo>
                  <a:pt x="10325" y="10706"/>
                  <a:pt x="9854" y="10584"/>
                  <a:pt x="9430" y="10320"/>
                </a:cubicBezTo>
                <a:cubicBezTo>
                  <a:pt x="10459" y="9997"/>
                  <a:pt x="11369" y="9438"/>
                  <a:pt x="12104" y="8645"/>
                </a:cubicBezTo>
                <a:close/>
                <a:moveTo>
                  <a:pt x="3056" y="8234"/>
                </a:moveTo>
                <a:cubicBezTo>
                  <a:pt x="3320" y="8381"/>
                  <a:pt x="3584" y="8528"/>
                  <a:pt x="3849" y="8645"/>
                </a:cubicBezTo>
                <a:cubicBezTo>
                  <a:pt x="4407" y="9468"/>
                  <a:pt x="5229" y="10055"/>
                  <a:pt x="6199" y="10320"/>
                </a:cubicBezTo>
                <a:cubicBezTo>
                  <a:pt x="5406" y="11054"/>
                  <a:pt x="4407" y="11495"/>
                  <a:pt x="3349" y="11554"/>
                </a:cubicBezTo>
                <a:cubicBezTo>
                  <a:pt x="3307" y="11556"/>
                  <a:pt x="3265" y="11557"/>
                  <a:pt x="3225" y="11557"/>
                </a:cubicBezTo>
                <a:cubicBezTo>
                  <a:pt x="2707" y="11557"/>
                  <a:pt x="2367" y="11385"/>
                  <a:pt x="2204" y="11113"/>
                </a:cubicBezTo>
                <a:cubicBezTo>
                  <a:pt x="1910" y="10555"/>
                  <a:pt x="2233" y="9468"/>
                  <a:pt x="3056" y="8234"/>
                </a:cubicBezTo>
                <a:close/>
                <a:moveTo>
                  <a:pt x="9419" y="0"/>
                </a:moveTo>
                <a:cubicBezTo>
                  <a:pt x="9356" y="0"/>
                  <a:pt x="9292" y="3"/>
                  <a:pt x="9225" y="8"/>
                </a:cubicBezTo>
                <a:cubicBezTo>
                  <a:pt x="8373" y="155"/>
                  <a:pt x="7550" y="508"/>
                  <a:pt x="6875" y="1036"/>
                </a:cubicBezTo>
                <a:cubicBezTo>
                  <a:pt x="6346" y="625"/>
                  <a:pt x="5699" y="390"/>
                  <a:pt x="5024" y="361"/>
                </a:cubicBezTo>
                <a:cubicBezTo>
                  <a:pt x="4818" y="390"/>
                  <a:pt x="4613" y="478"/>
                  <a:pt x="4436" y="625"/>
                </a:cubicBezTo>
                <a:cubicBezTo>
                  <a:pt x="3907" y="1125"/>
                  <a:pt x="3761" y="1918"/>
                  <a:pt x="3966" y="2946"/>
                </a:cubicBezTo>
                <a:cubicBezTo>
                  <a:pt x="3893" y="2944"/>
                  <a:pt x="3819" y="2942"/>
                  <a:pt x="3745" y="2942"/>
                </a:cubicBezTo>
                <a:cubicBezTo>
                  <a:pt x="2934" y="2942"/>
                  <a:pt x="2106" y="3090"/>
                  <a:pt x="1352" y="3387"/>
                </a:cubicBezTo>
                <a:cubicBezTo>
                  <a:pt x="558" y="3680"/>
                  <a:pt x="118" y="4121"/>
                  <a:pt x="59" y="4738"/>
                </a:cubicBezTo>
                <a:cubicBezTo>
                  <a:pt x="0" y="5737"/>
                  <a:pt x="1087" y="7059"/>
                  <a:pt x="2879" y="8116"/>
                </a:cubicBezTo>
                <a:cubicBezTo>
                  <a:pt x="1998" y="9438"/>
                  <a:pt x="1704" y="10555"/>
                  <a:pt x="2057" y="11172"/>
                </a:cubicBezTo>
                <a:cubicBezTo>
                  <a:pt x="2233" y="11554"/>
                  <a:pt x="2703" y="11730"/>
                  <a:pt x="3349" y="11730"/>
                </a:cubicBezTo>
                <a:lnTo>
                  <a:pt x="3614" y="11730"/>
                </a:lnTo>
                <a:cubicBezTo>
                  <a:pt x="4671" y="11612"/>
                  <a:pt x="5670" y="11142"/>
                  <a:pt x="6434" y="10408"/>
                </a:cubicBezTo>
                <a:cubicBezTo>
                  <a:pt x="6889" y="10525"/>
                  <a:pt x="7359" y="10584"/>
                  <a:pt x="7826" y="10584"/>
                </a:cubicBezTo>
                <a:cubicBezTo>
                  <a:pt x="8292" y="10584"/>
                  <a:pt x="8755" y="10525"/>
                  <a:pt x="9195" y="10408"/>
                </a:cubicBezTo>
                <a:cubicBezTo>
                  <a:pt x="9714" y="10735"/>
                  <a:pt x="10282" y="10910"/>
                  <a:pt x="10878" y="10910"/>
                </a:cubicBezTo>
                <a:cubicBezTo>
                  <a:pt x="10924" y="10910"/>
                  <a:pt x="10970" y="10909"/>
                  <a:pt x="11017" y="10907"/>
                </a:cubicBezTo>
                <a:cubicBezTo>
                  <a:pt x="11516" y="10849"/>
                  <a:pt x="11957" y="10614"/>
                  <a:pt x="12280" y="10232"/>
                </a:cubicBezTo>
                <a:cubicBezTo>
                  <a:pt x="12515" y="10055"/>
                  <a:pt x="12662" y="9791"/>
                  <a:pt x="12691" y="9497"/>
                </a:cubicBezTo>
                <a:cubicBezTo>
                  <a:pt x="12662" y="9115"/>
                  <a:pt x="12515" y="8763"/>
                  <a:pt x="12251" y="8498"/>
                </a:cubicBezTo>
                <a:cubicBezTo>
                  <a:pt x="12368" y="8381"/>
                  <a:pt x="12456" y="8263"/>
                  <a:pt x="12544" y="8116"/>
                </a:cubicBezTo>
                <a:cubicBezTo>
                  <a:pt x="12809" y="7823"/>
                  <a:pt x="12926" y="7441"/>
                  <a:pt x="12868" y="7059"/>
                </a:cubicBezTo>
                <a:cubicBezTo>
                  <a:pt x="12809" y="6501"/>
                  <a:pt x="12368" y="5884"/>
                  <a:pt x="11604" y="5296"/>
                </a:cubicBezTo>
                <a:cubicBezTo>
                  <a:pt x="12633" y="4679"/>
                  <a:pt x="13191" y="4004"/>
                  <a:pt x="13073" y="3504"/>
                </a:cubicBezTo>
                <a:cubicBezTo>
                  <a:pt x="13014" y="3210"/>
                  <a:pt x="12691" y="2858"/>
                  <a:pt x="11634" y="2740"/>
                </a:cubicBezTo>
                <a:cubicBezTo>
                  <a:pt x="11472" y="2726"/>
                  <a:pt x="11318" y="2718"/>
                  <a:pt x="11164" y="2718"/>
                </a:cubicBezTo>
                <a:cubicBezTo>
                  <a:pt x="11009" y="2718"/>
                  <a:pt x="10855" y="2726"/>
                  <a:pt x="10694" y="2740"/>
                </a:cubicBezTo>
                <a:cubicBezTo>
                  <a:pt x="10870" y="2123"/>
                  <a:pt x="10870" y="1448"/>
                  <a:pt x="10694" y="801"/>
                </a:cubicBezTo>
                <a:cubicBezTo>
                  <a:pt x="10480" y="267"/>
                  <a:pt x="10048" y="0"/>
                  <a:pt x="9419" y="0"/>
                </a:cubicBezTo>
                <a:close/>
              </a:path>
            </a:pathLst>
          </a:custGeom>
          <a:solidFill>
            <a:srgbClr val="212121"/>
          </a:solidFill>
          <a:ln cap="flat" cmpd="sng" w="9525">
            <a:solidFill>
              <a:srgbClr val="9867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AB40"/>
              </a:solidFill>
            </a:endParaRPr>
          </a:p>
        </p:txBody>
      </p:sp>
      <p:pic>
        <p:nvPicPr>
          <p:cNvPr id="454" name="Google Shape;454;p50"/>
          <p:cNvPicPr preferRelativeResize="0"/>
          <p:nvPr/>
        </p:nvPicPr>
        <p:blipFill rotWithShape="1">
          <a:blip r:embed="rId3">
            <a:alphaModFix/>
          </a:blip>
          <a:srcRect b="2433" l="3333" r="16723" t="3235"/>
          <a:stretch/>
        </p:blipFill>
        <p:spPr>
          <a:xfrm>
            <a:off x="5425125" y="8108650"/>
            <a:ext cx="2042149" cy="1831800"/>
          </a:xfrm>
          <a:prstGeom prst="rect">
            <a:avLst/>
          </a:prstGeom>
          <a:noFill/>
          <a:ln cap="flat" cmpd="sng" w="19050">
            <a:solidFill>
              <a:srgbClr val="741B47"/>
            </a:solidFill>
            <a:prstDash val="solid"/>
            <a:round/>
            <a:headEnd len="sm" w="sm" type="none"/>
            <a:tailEnd len="sm" w="sm" type="none"/>
          </a:ln>
        </p:spPr>
      </p:pic>
      <p:sp>
        <p:nvSpPr>
          <p:cNvPr id="455" name="Google Shape;455;p50"/>
          <p:cNvSpPr/>
          <p:nvPr/>
        </p:nvSpPr>
        <p:spPr>
          <a:xfrm>
            <a:off x="0" y="0"/>
            <a:ext cx="1080600" cy="2043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rgbClr val="FFFFFF"/>
                </a:solidFill>
                <a:latin typeface="Pacifico"/>
                <a:ea typeface="Pacifico"/>
                <a:cs typeface="Pacifico"/>
                <a:sym typeface="Pacifico"/>
              </a:rPr>
              <a:t>Female Slide</a:t>
            </a:r>
            <a:endParaRPr sz="1000">
              <a:solidFill>
                <a:srgbClr val="FFFFFF"/>
              </a:solidFill>
              <a:latin typeface="Pacifico"/>
              <a:ea typeface="Pacifico"/>
              <a:cs typeface="Pacifico"/>
              <a:sym typeface="Pacific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51"/>
          <p:cNvSpPr txBox="1"/>
          <p:nvPr>
            <p:ph idx="12" type="sldNum"/>
          </p:nvPr>
        </p:nvSpPr>
        <p:spPr>
          <a:xfrm>
            <a:off x="7106400" y="2"/>
            <a:ext cx="453600" cy="562200"/>
          </a:xfrm>
          <a:prstGeom prst="rect">
            <a:avLst/>
          </a:prstGeom>
          <a:solidFill>
            <a:srgbClr val="986782"/>
          </a:solidFill>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461" name="Google Shape;461;p51"/>
          <p:cNvSpPr txBox="1"/>
          <p:nvPr/>
        </p:nvSpPr>
        <p:spPr>
          <a:xfrm>
            <a:off x="123735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solidFill>
                  <a:schemeClr val="dk1"/>
                </a:solidFill>
                <a:latin typeface="Mada"/>
                <a:ea typeface="Mada"/>
                <a:cs typeface="Mada"/>
                <a:sym typeface="Mada"/>
              </a:rPr>
              <a:t>Patterns</a:t>
            </a:r>
            <a:endParaRPr b="1" sz="2600">
              <a:solidFill>
                <a:schemeClr val="dk1"/>
              </a:solidFill>
              <a:latin typeface="Mada"/>
              <a:ea typeface="Mada"/>
              <a:cs typeface="Mada"/>
              <a:sym typeface="Mada"/>
            </a:endParaRPr>
          </a:p>
          <a:p>
            <a:pPr indent="0" lvl="0" marL="0" rtl="0" algn="ctr">
              <a:spcBef>
                <a:spcPts val="0"/>
              </a:spcBef>
              <a:spcAft>
                <a:spcPts val="0"/>
              </a:spcAft>
              <a:buNone/>
            </a:pPr>
            <a:r>
              <a:t/>
            </a:r>
            <a:endParaRPr b="1" sz="2200">
              <a:latin typeface="Mada"/>
              <a:ea typeface="Mada"/>
              <a:cs typeface="Mada"/>
              <a:sym typeface="Mada"/>
            </a:endParaRPr>
          </a:p>
        </p:txBody>
      </p:sp>
      <p:sp>
        <p:nvSpPr>
          <p:cNvPr id="462" name="Google Shape;462;p51"/>
          <p:cNvSpPr txBox="1"/>
          <p:nvPr/>
        </p:nvSpPr>
        <p:spPr>
          <a:xfrm>
            <a:off x="547650" y="1727250"/>
            <a:ext cx="6618600" cy="95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chemeClr val="dk1"/>
                </a:solidFill>
                <a:latin typeface="Mada"/>
                <a:ea typeface="Mada"/>
                <a:cs typeface="Mada"/>
                <a:sym typeface="Mada"/>
              </a:rPr>
              <a:t>Pattern 6 - </a:t>
            </a:r>
            <a:r>
              <a:rPr b="1" lang="ar" sz="1200">
                <a:solidFill>
                  <a:schemeClr val="dk1"/>
                </a:solidFill>
                <a:latin typeface="Mada"/>
                <a:ea typeface="Mada"/>
                <a:cs typeface="Mada"/>
                <a:sym typeface="Mada"/>
              </a:rPr>
              <a:t>Prominent Neck Extensor Weakness:</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Severe weakness of the neck extensor muscles → Dropped head syndrome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rgbClr val="6AA84F"/>
                </a:solidFill>
                <a:latin typeface="Mada"/>
                <a:ea typeface="Mada"/>
                <a:cs typeface="Mada"/>
                <a:sym typeface="Mada"/>
              </a:rPr>
              <a:t>or mild that they complain of difficulty stabilizing the neck while running.</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Limb and neck flexor involvement : variable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Rule out ALS or Myasthenia gravis</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Medium"/>
              <a:ea typeface="Mada Medium"/>
              <a:cs typeface="Mada Medium"/>
              <a:sym typeface="Mada Medium"/>
            </a:endParaRPr>
          </a:p>
        </p:txBody>
      </p:sp>
      <p:sp>
        <p:nvSpPr>
          <p:cNvPr id="463" name="Google Shape;463;p51"/>
          <p:cNvSpPr txBox="1"/>
          <p:nvPr/>
        </p:nvSpPr>
        <p:spPr>
          <a:xfrm>
            <a:off x="250500" y="885550"/>
            <a:ext cx="7212900" cy="5871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a:buChar char="◄"/>
            </a:pPr>
            <a:r>
              <a:rPr b="1" lang="ar" sz="2200">
                <a:highlight>
                  <a:srgbClr val="EAD1DC"/>
                </a:highlight>
                <a:latin typeface="Mada"/>
                <a:ea typeface="Mada"/>
                <a:cs typeface="Mada"/>
                <a:sym typeface="Mada"/>
              </a:rPr>
              <a:t>Patterns </a:t>
            </a:r>
            <a:r>
              <a:rPr b="1" i="1" lang="ar" sz="2200">
                <a:highlight>
                  <a:srgbClr val="EAD1DC"/>
                </a:highlight>
                <a:latin typeface="Mada"/>
                <a:ea typeface="Mada"/>
                <a:cs typeface="Mada"/>
                <a:sym typeface="Mada"/>
              </a:rPr>
              <a:t>cont.</a:t>
            </a:r>
            <a:endParaRPr i="1" sz="1200">
              <a:solidFill>
                <a:srgbClr val="000000"/>
              </a:solidFill>
              <a:latin typeface="Mada"/>
              <a:ea typeface="Mada"/>
              <a:cs typeface="Mada"/>
              <a:sym typeface="Mada"/>
            </a:endParaRPr>
          </a:p>
        </p:txBody>
      </p:sp>
      <p:sp>
        <p:nvSpPr>
          <p:cNvPr id="464" name="Google Shape;464;p51"/>
          <p:cNvSpPr/>
          <p:nvPr/>
        </p:nvSpPr>
        <p:spPr>
          <a:xfrm flipH="1">
            <a:off x="213027" y="1292100"/>
            <a:ext cx="25521" cy="9554167"/>
          </a:xfrm>
          <a:custGeom>
            <a:rect b="b" l="l" r="r" t="t"/>
            <a:pathLst>
              <a:path extrusionOk="0" h="160554" w="4795">
                <a:moveTo>
                  <a:pt x="3665" y="0"/>
                </a:moveTo>
                <a:cubicBezTo>
                  <a:pt x="3104" y="4567"/>
                  <a:pt x="220" y="17225"/>
                  <a:pt x="300" y="27400"/>
                </a:cubicBezTo>
                <a:cubicBezTo>
                  <a:pt x="380" y="37575"/>
                  <a:pt x="3665" y="51836"/>
                  <a:pt x="4146" y="61049"/>
                </a:cubicBezTo>
                <a:cubicBezTo>
                  <a:pt x="4627" y="70263"/>
                  <a:pt x="3865" y="75270"/>
                  <a:pt x="3184" y="82681"/>
                </a:cubicBezTo>
                <a:cubicBezTo>
                  <a:pt x="2503" y="90092"/>
                  <a:pt x="-180" y="96821"/>
                  <a:pt x="60" y="105514"/>
                </a:cubicBezTo>
                <a:cubicBezTo>
                  <a:pt x="301" y="114207"/>
                  <a:pt x="4026" y="126906"/>
                  <a:pt x="4627" y="134837"/>
                </a:cubicBezTo>
                <a:cubicBezTo>
                  <a:pt x="5228" y="142769"/>
                  <a:pt x="3705" y="148817"/>
                  <a:pt x="3665" y="153103"/>
                </a:cubicBezTo>
                <a:cubicBezTo>
                  <a:pt x="3625" y="157389"/>
                  <a:pt x="4266" y="159312"/>
                  <a:pt x="4386" y="160554"/>
                </a:cubicBezTo>
              </a:path>
            </a:pathLst>
          </a:custGeom>
          <a:solidFill>
            <a:srgbClr val="986782"/>
          </a:solidFill>
          <a:ln cap="flat" cmpd="sng" w="9525">
            <a:solidFill>
              <a:srgbClr val="986782"/>
            </a:solidFill>
            <a:prstDash val="solid"/>
            <a:round/>
            <a:headEnd len="med" w="med" type="none"/>
            <a:tailEnd len="med" w="med" type="none"/>
          </a:ln>
        </p:spPr>
      </p:sp>
      <p:sp>
        <p:nvSpPr>
          <p:cNvPr id="465" name="Google Shape;465;p51"/>
          <p:cNvSpPr/>
          <p:nvPr/>
        </p:nvSpPr>
        <p:spPr>
          <a:xfrm flipH="1">
            <a:off x="10124" y="1727240"/>
            <a:ext cx="453638" cy="424949"/>
          </a:xfrm>
          <a:custGeom>
            <a:rect b="b" l="l" r="r" t="t"/>
            <a:pathLst>
              <a:path extrusionOk="0" h="11730" w="13191">
                <a:moveTo>
                  <a:pt x="5183" y="570"/>
                </a:moveTo>
                <a:cubicBezTo>
                  <a:pt x="5603" y="570"/>
                  <a:pt x="6134" y="771"/>
                  <a:pt x="6698" y="1154"/>
                </a:cubicBezTo>
                <a:cubicBezTo>
                  <a:pt x="5993" y="1683"/>
                  <a:pt x="5376" y="2300"/>
                  <a:pt x="4848" y="3005"/>
                </a:cubicBezTo>
                <a:cubicBezTo>
                  <a:pt x="4613" y="2975"/>
                  <a:pt x="4407" y="2975"/>
                  <a:pt x="4172" y="2975"/>
                </a:cubicBezTo>
                <a:cubicBezTo>
                  <a:pt x="3966" y="1977"/>
                  <a:pt x="4113" y="1242"/>
                  <a:pt x="4554" y="801"/>
                </a:cubicBezTo>
                <a:cubicBezTo>
                  <a:pt x="4710" y="645"/>
                  <a:pt x="4926" y="570"/>
                  <a:pt x="5183" y="570"/>
                </a:cubicBezTo>
                <a:close/>
                <a:moveTo>
                  <a:pt x="9463" y="186"/>
                </a:moveTo>
                <a:cubicBezTo>
                  <a:pt x="9884" y="186"/>
                  <a:pt x="10286" y="440"/>
                  <a:pt x="10459" y="860"/>
                </a:cubicBezTo>
                <a:cubicBezTo>
                  <a:pt x="10635" y="1507"/>
                  <a:pt x="10635" y="2153"/>
                  <a:pt x="10459" y="2770"/>
                </a:cubicBezTo>
                <a:cubicBezTo>
                  <a:pt x="9930" y="2828"/>
                  <a:pt x="9430" y="2975"/>
                  <a:pt x="8931" y="3152"/>
                </a:cubicBezTo>
                <a:lnTo>
                  <a:pt x="8902" y="3152"/>
                </a:lnTo>
                <a:cubicBezTo>
                  <a:pt x="8402" y="2388"/>
                  <a:pt x="7756" y="1712"/>
                  <a:pt x="7021" y="1154"/>
                </a:cubicBezTo>
                <a:cubicBezTo>
                  <a:pt x="7638" y="655"/>
                  <a:pt x="8402" y="331"/>
                  <a:pt x="9225" y="214"/>
                </a:cubicBezTo>
                <a:cubicBezTo>
                  <a:pt x="9304" y="195"/>
                  <a:pt x="9384" y="186"/>
                  <a:pt x="9463" y="186"/>
                </a:cubicBezTo>
                <a:close/>
                <a:moveTo>
                  <a:pt x="6845" y="1271"/>
                </a:moveTo>
                <a:cubicBezTo>
                  <a:pt x="7580" y="1800"/>
                  <a:pt x="8226" y="2447"/>
                  <a:pt x="8755" y="3210"/>
                </a:cubicBezTo>
                <a:cubicBezTo>
                  <a:pt x="8490" y="3328"/>
                  <a:pt x="8226" y="3445"/>
                  <a:pt x="7962" y="3592"/>
                </a:cubicBezTo>
                <a:cubicBezTo>
                  <a:pt x="7021" y="3299"/>
                  <a:pt x="6052" y="3093"/>
                  <a:pt x="5083" y="3005"/>
                </a:cubicBezTo>
                <a:cubicBezTo>
                  <a:pt x="5582" y="2358"/>
                  <a:pt x="6199" y="1771"/>
                  <a:pt x="6845" y="1271"/>
                </a:cubicBezTo>
                <a:close/>
                <a:moveTo>
                  <a:pt x="4201" y="3152"/>
                </a:moveTo>
                <a:lnTo>
                  <a:pt x="4701" y="3181"/>
                </a:lnTo>
                <a:cubicBezTo>
                  <a:pt x="4583" y="3357"/>
                  <a:pt x="4466" y="3504"/>
                  <a:pt x="4348" y="3680"/>
                </a:cubicBezTo>
                <a:cubicBezTo>
                  <a:pt x="4289" y="3504"/>
                  <a:pt x="4260" y="3328"/>
                  <a:pt x="4201" y="3152"/>
                </a:cubicBezTo>
                <a:close/>
                <a:moveTo>
                  <a:pt x="8872" y="3416"/>
                </a:moveTo>
                <a:cubicBezTo>
                  <a:pt x="8990" y="3622"/>
                  <a:pt x="9107" y="3827"/>
                  <a:pt x="9225" y="4033"/>
                </a:cubicBezTo>
                <a:cubicBezTo>
                  <a:pt x="8902" y="3915"/>
                  <a:pt x="8549" y="3798"/>
                  <a:pt x="8226" y="3680"/>
                </a:cubicBezTo>
                <a:cubicBezTo>
                  <a:pt x="8432" y="3592"/>
                  <a:pt x="8637" y="3475"/>
                  <a:pt x="8872" y="3416"/>
                </a:cubicBezTo>
                <a:close/>
                <a:moveTo>
                  <a:pt x="10429" y="3005"/>
                </a:moveTo>
                <a:lnTo>
                  <a:pt x="10429" y="3005"/>
                </a:lnTo>
                <a:cubicBezTo>
                  <a:pt x="10312" y="3475"/>
                  <a:pt x="10194" y="3945"/>
                  <a:pt x="10018" y="4415"/>
                </a:cubicBezTo>
                <a:cubicBezTo>
                  <a:pt x="9871" y="4327"/>
                  <a:pt x="9665" y="4239"/>
                  <a:pt x="9489" y="4180"/>
                </a:cubicBezTo>
                <a:lnTo>
                  <a:pt x="9519" y="4150"/>
                </a:lnTo>
                <a:cubicBezTo>
                  <a:pt x="9372" y="3886"/>
                  <a:pt x="9195" y="3592"/>
                  <a:pt x="9019" y="3328"/>
                </a:cubicBezTo>
                <a:cubicBezTo>
                  <a:pt x="9489" y="3181"/>
                  <a:pt x="9959" y="3064"/>
                  <a:pt x="10429" y="3005"/>
                </a:cubicBezTo>
                <a:close/>
                <a:moveTo>
                  <a:pt x="9636" y="4415"/>
                </a:moveTo>
                <a:lnTo>
                  <a:pt x="9959" y="4562"/>
                </a:lnTo>
                <a:cubicBezTo>
                  <a:pt x="9900" y="4709"/>
                  <a:pt x="9871" y="4826"/>
                  <a:pt x="9812" y="4944"/>
                </a:cubicBezTo>
                <a:cubicBezTo>
                  <a:pt x="9754" y="4767"/>
                  <a:pt x="9695" y="4591"/>
                  <a:pt x="9636" y="4415"/>
                </a:cubicBezTo>
                <a:close/>
                <a:moveTo>
                  <a:pt x="4319" y="4121"/>
                </a:moveTo>
                <a:cubicBezTo>
                  <a:pt x="4436" y="4415"/>
                  <a:pt x="4554" y="4738"/>
                  <a:pt x="4701" y="5061"/>
                </a:cubicBezTo>
                <a:cubicBezTo>
                  <a:pt x="4436" y="5002"/>
                  <a:pt x="4172" y="4944"/>
                  <a:pt x="3937" y="4914"/>
                </a:cubicBezTo>
                <a:cubicBezTo>
                  <a:pt x="4054" y="4650"/>
                  <a:pt x="4172" y="4385"/>
                  <a:pt x="4319" y="4121"/>
                </a:cubicBezTo>
                <a:close/>
                <a:moveTo>
                  <a:pt x="11123" y="2953"/>
                </a:moveTo>
                <a:cubicBezTo>
                  <a:pt x="11281" y="2953"/>
                  <a:pt x="11443" y="2961"/>
                  <a:pt x="11604" y="2975"/>
                </a:cubicBezTo>
                <a:cubicBezTo>
                  <a:pt x="12339" y="3064"/>
                  <a:pt x="12809" y="3269"/>
                  <a:pt x="12868" y="3592"/>
                </a:cubicBezTo>
                <a:cubicBezTo>
                  <a:pt x="12956" y="4004"/>
                  <a:pt x="12398" y="4621"/>
                  <a:pt x="11399" y="5208"/>
                </a:cubicBezTo>
                <a:cubicBezTo>
                  <a:pt x="11027" y="4951"/>
                  <a:pt x="10628" y="4721"/>
                  <a:pt x="10227" y="4493"/>
                </a:cubicBezTo>
                <a:lnTo>
                  <a:pt x="10227" y="4493"/>
                </a:lnTo>
                <a:cubicBezTo>
                  <a:pt x="10402" y="3997"/>
                  <a:pt x="10548" y="3500"/>
                  <a:pt x="10664" y="2975"/>
                </a:cubicBezTo>
                <a:cubicBezTo>
                  <a:pt x="10811" y="2961"/>
                  <a:pt x="10965" y="2953"/>
                  <a:pt x="11123" y="2953"/>
                </a:cubicBezTo>
                <a:close/>
                <a:moveTo>
                  <a:pt x="4906" y="3181"/>
                </a:moveTo>
                <a:cubicBezTo>
                  <a:pt x="5846" y="3269"/>
                  <a:pt x="6786" y="3445"/>
                  <a:pt x="7697" y="3710"/>
                </a:cubicBezTo>
                <a:cubicBezTo>
                  <a:pt x="6904" y="4150"/>
                  <a:pt x="6170" y="4650"/>
                  <a:pt x="5494" y="5237"/>
                </a:cubicBezTo>
                <a:lnTo>
                  <a:pt x="4936" y="5120"/>
                </a:lnTo>
                <a:lnTo>
                  <a:pt x="4965" y="5120"/>
                </a:lnTo>
                <a:cubicBezTo>
                  <a:pt x="4759" y="4738"/>
                  <a:pt x="4583" y="4327"/>
                  <a:pt x="4436" y="3915"/>
                </a:cubicBezTo>
                <a:cubicBezTo>
                  <a:pt x="4583" y="3680"/>
                  <a:pt x="4730" y="3445"/>
                  <a:pt x="4906" y="3181"/>
                </a:cubicBezTo>
                <a:close/>
                <a:moveTo>
                  <a:pt x="5053" y="5326"/>
                </a:moveTo>
                <a:lnTo>
                  <a:pt x="5288" y="5384"/>
                </a:lnTo>
                <a:lnTo>
                  <a:pt x="5171" y="5531"/>
                </a:lnTo>
                <a:cubicBezTo>
                  <a:pt x="5141" y="5443"/>
                  <a:pt x="5083" y="5384"/>
                  <a:pt x="5053" y="5326"/>
                </a:cubicBezTo>
                <a:close/>
                <a:moveTo>
                  <a:pt x="10135" y="4650"/>
                </a:moveTo>
                <a:cubicBezTo>
                  <a:pt x="10517" y="4856"/>
                  <a:pt x="10870" y="5061"/>
                  <a:pt x="11222" y="5296"/>
                </a:cubicBezTo>
                <a:cubicBezTo>
                  <a:pt x="10841" y="5502"/>
                  <a:pt x="10459" y="5707"/>
                  <a:pt x="10047" y="5854"/>
                </a:cubicBezTo>
                <a:cubicBezTo>
                  <a:pt x="10019" y="5654"/>
                  <a:pt x="9990" y="5453"/>
                  <a:pt x="9934" y="5225"/>
                </a:cubicBezTo>
                <a:lnTo>
                  <a:pt x="9934" y="5225"/>
                </a:lnTo>
                <a:cubicBezTo>
                  <a:pt x="9993" y="5052"/>
                  <a:pt x="10078" y="4851"/>
                  <a:pt x="10135" y="4650"/>
                </a:cubicBezTo>
                <a:close/>
                <a:moveTo>
                  <a:pt x="9783" y="5502"/>
                </a:moveTo>
                <a:lnTo>
                  <a:pt x="9812" y="5531"/>
                </a:lnTo>
                <a:cubicBezTo>
                  <a:pt x="9842" y="5678"/>
                  <a:pt x="9842" y="5796"/>
                  <a:pt x="9871" y="5943"/>
                </a:cubicBezTo>
                <a:lnTo>
                  <a:pt x="9548" y="6060"/>
                </a:lnTo>
                <a:cubicBezTo>
                  <a:pt x="9636" y="5884"/>
                  <a:pt x="9724" y="5707"/>
                  <a:pt x="9783" y="5502"/>
                </a:cubicBezTo>
                <a:close/>
                <a:moveTo>
                  <a:pt x="7962" y="3798"/>
                </a:moveTo>
                <a:cubicBezTo>
                  <a:pt x="8461" y="3945"/>
                  <a:pt x="8931" y="4121"/>
                  <a:pt x="9372" y="4297"/>
                </a:cubicBezTo>
                <a:cubicBezTo>
                  <a:pt x="9519" y="4591"/>
                  <a:pt x="9636" y="4885"/>
                  <a:pt x="9724" y="5208"/>
                </a:cubicBezTo>
                <a:cubicBezTo>
                  <a:pt x="9577" y="5531"/>
                  <a:pt x="9430" y="5854"/>
                  <a:pt x="9284" y="6178"/>
                </a:cubicBezTo>
                <a:lnTo>
                  <a:pt x="8725" y="6354"/>
                </a:lnTo>
                <a:cubicBezTo>
                  <a:pt x="7756" y="5943"/>
                  <a:pt x="6728" y="5590"/>
                  <a:pt x="5729" y="5296"/>
                </a:cubicBezTo>
                <a:cubicBezTo>
                  <a:pt x="6405" y="4709"/>
                  <a:pt x="7168" y="4209"/>
                  <a:pt x="7962" y="3798"/>
                </a:cubicBezTo>
                <a:close/>
                <a:moveTo>
                  <a:pt x="9166" y="6413"/>
                </a:moveTo>
                <a:lnTo>
                  <a:pt x="9107" y="6530"/>
                </a:lnTo>
                <a:lnTo>
                  <a:pt x="8990" y="6471"/>
                </a:lnTo>
                <a:lnTo>
                  <a:pt x="9166" y="6413"/>
                </a:lnTo>
                <a:close/>
                <a:moveTo>
                  <a:pt x="2713" y="4972"/>
                </a:moveTo>
                <a:cubicBezTo>
                  <a:pt x="3027" y="4972"/>
                  <a:pt x="3350" y="5004"/>
                  <a:pt x="3672" y="5061"/>
                </a:cubicBezTo>
                <a:cubicBezTo>
                  <a:pt x="3555" y="5384"/>
                  <a:pt x="3437" y="5737"/>
                  <a:pt x="3379" y="6089"/>
                </a:cubicBezTo>
                <a:cubicBezTo>
                  <a:pt x="3349" y="6354"/>
                  <a:pt x="3320" y="6589"/>
                  <a:pt x="3320" y="6824"/>
                </a:cubicBezTo>
                <a:cubicBezTo>
                  <a:pt x="2057" y="6501"/>
                  <a:pt x="1263" y="5854"/>
                  <a:pt x="1293" y="5531"/>
                </a:cubicBezTo>
                <a:cubicBezTo>
                  <a:pt x="1293" y="5237"/>
                  <a:pt x="1616" y="5032"/>
                  <a:pt x="2204" y="4973"/>
                </a:cubicBezTo>
                <a:lnTo>
                  <a:pt x="2204" y="5002"/>
                </a:lnTo>
                <a:cubicBezTo>
                  <a:pt x="2370" y="4982"/>
                  <a:pt x="2540" y="4972"/>
                  <a:pt x="2713" y="4972"/>
                </a:cubicBezTo>
                <a:close/>
                <a:moveTo>
                  <a:pt x="9900" y="6148"/>
                </a:moveTo>
                <a:cubicBezTo>
                  <a:pt x="9900" y="6383"/>
                  <a:pt x="9900" y="6648"/>
                  <a:pt x="9871" y="6883"/>
                </a:cubicBezTo>
                <a:cubicBezTo>
                  <a:pt x="9665" y="6794"/>
                  <a:pt x="9489" y="6706"/>
                  <a:pt x="9284" y="6618"/>
                </a:cubicBezTo>
                <a:lnTo>
                  <a:pt x="9284" y="6589"/>
                </a:lnTo>
                <a:cubicBezTo>
                  <a:pt x="9313" y="6530"/>
                  <a:pt x="9372" y="6413"/>
                  <a:pt x="9430" y="6324"/>
                </a:cubicBezTo>
                <a:cubicBezTo>
                  <a:pt x="9577" y="6266"/>
                  <a:pt x="9754" y="6207"/>
                  <a:pt x="9900" y="6148"/>
                </a:cubicBezTo>
                <a:close/>
                <a:moveTo>
                  <a:pt x="3878" y="5091"/>
                </a:moveTo>
                <a:cubicBezTo>
                  <a:pt x="4172" y="5149"/>
                  <a:pt x="4495" y="5208"/>
                  <a:pt x="4818" y="5296"/>
                </a:cubicBezTo>
                <a:lnTo>
                  <a:pt x="5024" y="5649"/>
                </a:lnTo>
                <a:cubicBezTo>
                  <a:pt x="4583" y="6060"/>
                  <a:pt x="4172" y="6471"/>
                  <a:pt x="3790" y="6941"/>
                </a:cubicBezTo>
                <a:lnTo>
                  <a:pt x="3526" y="6883"/>
                </a:lnTo>
                <a:cubicBezTo>
                  <a:pt x="3496" y="6648"/>
                  <a:pt x="3526" y="6383"/>
                  <a:pt x="3584" y="6148"/>
                </a:cubicBezTo>
                <a:cubicBezTo>
                  <a:pt x="3643" y="5796"/>
                  <a:pt x="3731" y="5443"/>
                  <a:pt x="3878" y="5091"/>
                </a:cubicBezTo>
                <a:close/>
                <a:moveTo>
                  <a:pt x="5553" y="5472"/>
                </a:moveTo>
                <a:cubicBezTo>
                  <a:pt x="6522" y="5737"/>
                  <a:pt x="7492" y="6060"/>
                  <a:pt x="8432" y="6442"/>
                </a:cubicBezTo>
                <a:cubicBezTo>
                  <a:pt x="7638" y="6677"/>
                  <a:pt x="6816" y="6824"/>
                  <a:pt x="5993" y="6941"/>
                </a:cubicBezTo>
                <a:cubicBezTo>
                  <a:pt x="5905" y="6794"/>
                  <a:pt x="5611" y="6324"/>
                  <a:pt x="5259" y="5707"/>
                </a:cubicBezTo>
                <a:lnTo>
                  <a:pt x="5288" y="5707"/>
                </a:lnTo>
                <a:cubicBezTo>
                  <a:pt x="5347" y="5619"/>
                  <a:pt x="5435" y="5531"/>
                  <a:pt x="5553" y="5472"/>
                </a:cubicBezTo>
                <a:close/>
                <a:moveTo>
                  <a:pt x="5112" y="5825"/>
                </a:moveTo>
                <a:cubicBezTo>
                  <a:pt x="5406" y="6354"/>
                  <a:pt x="5670" y="6765"/>
                  <a:pt x="5788" y="6971"/>
                </a:cubicBezTo>
                <a:cubicBezTo>
                  <a:pt x="5553" y="6971"/>
                  <a:pt x="5318" y="7029"/>
                  <a:pt x="5083" y="7029"/>
                </a:cubicBezTo>
                <a:cubicBezTo>
                  <a:pt x="4988" y="7037"/>
                  <a:pt x="4894" y="7041"/>
                  <a:pt x="4799" y="7041"/>
                </a:cubicBezTo>
                <a:cubicBezTo>
                  <a:pt x="4541" y="7041"/>
                  <a:pt x="4283" y="7014"/>
                  <a:pt x="4025" y="6971"/>
                </a:cubicBezTo>
                <a:lnTo>
                  <a:pt x="3996" y="6971"/>
                </a:lnTo>
                <a:cubicBezTo>
                  <a:pt x="4348" y="6559"/>
                  <a:pt x="4730" y="6207"/>
                  <a:pt x="5112" y="5825"/>
                </a:cubicBezTo>
                <a:close/>
                <a:moveTo>
                  <a:pt x="3526" y="7088"/>
                </a:moveTo>
                <a:lnTo>
                  <a:pt x="3643" y="7118"/>
                </a:lnTo>
                <a:lnTo>
                  <a:pt x="3526" y="7235"/>
                </a:lnTo>
                <a:lnTo>
                  <a:pt x="3526" y="7088"/>
                </a:lnTo>
                <a:close/>
                <a:moveTo>
                  <a:pt x="4025" y="3181"/>
                </a:moveTo>
                <a:cubicBezTo>
                  <a:pt x="4084" y="3416"/>
                  <a:pt x="4142" y="3651"/>
                  <a:pt x="4231" y="3915"/>
                </a:cubicBezTo>
                <a:cubicBezTo>
                  <a:pt x="4054" y="4239"/>
                  <a:pt x="3907" y="4562"/>
                  <a:pt x="3761" y="4885"/>
                </a:cubicBezTo>
                <a:cubicBezTo>
                  <a:pt x="3419" y="4828"/>
                  <a:pt x="3078" y="4796"/>
                  <a:pt x="2736" y="4796"/>
                </a:cubicBezTo>
                <a:cubicBezTo>
                  <a:pt x="2549" y="4796"/>
                  <a:pt x="2362" y="4805"/>
                  <a:pt x="2174" y="4826"/>
                </a:cubicBezTo>
                <a:cubicBezTo>
                  <a:pt x="1322" y="4885"/>
                  <a:pt x="1087" y="5267"/>
                  <a:pt x="1087" y="5561"/>
                </a:cubicBezTo>
                <a:cubicBezTo>
                  <a:pt x="1058" y="6060"/>
                  <a:pt x="2086" y="6736"/>
                  <a:pt x="3320" y="7059"/>
                </a:cubicBezTo>
                <a:cubicBezTo>
                  <a:pt x="3349" y="7176"/>
                  <a:pt x="3349" y="7323"/>
                  <a:pt x="3379" y="7441"/>
                </a:cubicBezTo>
                <a:cubicBezTo>
                  <a:pt x="3232" y="7617"/>
                  <a:pt x="3114" y="7793"/>
                  <a:pt x="2997" y="7970"/>
                </a:cubicBezTo>
                <a:cubicBezTo>
                  <a:pt x="1293" y="6971"/>
                  <a:pt x="206" y="5678"/>
                  <a:pt x="265" y="4767"/>
                </a:cubicBezTo>
                <a:cubicBezTo>
                  <a:pt x="323" y="4239"/>
                  <a:pt x="676" y="3857"/>
                  <a:pt x="1410" y="3592"/>
                </a:cubicBezTo>
                <a:cubicBezTo>
                  <a:pt x="1939" y="3387"/>
                  <a:pt x="2497" y="3269"/>
                  <a:pt x="3085" y="3210"/>
                </a:cubicBezTo>
                <a:cubicBezTo>
                  <a:pt x="3379" y="3181"/>
                  <a:pt x="3702" y="3181"/>
                  <a:pt x="4025" y="3181"/>
                </a:cubicBezTo>
                <a:close/>
                <a:moveTo>
                  <a:pt x="3437" y="7676"/>
                </a:moveTo>
                <a:cubicBezTo>
                  <a:pt x="3496" y="7911"/>
                  <a:pt x="3584" y="8146"/>
                  <a:pt x="3702" y="8351"/>
                </a:cubicBezTo>
                <a:cubicBezTo>
                  <a:pt x="3526" y="8263"/>
                  <a:pt x="3320" y="8175"/>
                  <a:pt x="3144" y="8058"/>
                </a:cubicBezTo>
                <a:cubicBezTo>
                  <a:pt x="3232" y="7940"/>
                  <a:pt x="3349" y="7823"/>
                  <a:pt x="3437" y="7676"/>
                </a:cubicBezTo>
                <a:close/>
                <a:moveTo>
                  <a:pt x="11399" y="5443"/>
                </a:moveTo>
                <a:cubicBezTo>
                  <a:pt x="12133" y="6001"/>
                  <a:pt x="12574" y="6559"/>
                  <a:pt x="12633" y="7118"/>
                </a:cubicBezTo>
                <a:cubicBezTo>
                  <a:pt x="12691" y="7441"/>
                  <a:pt x="12574" y="7764"/>
                  <a:pt x="12368" y="8028"/>
                </a:cubicBezTo>
                <a:cubicBezTo>
                  <a:pt x="12280" y="8146"/>
                  <a:pt x="12192" y="8263"/>
                  <a:pt x="12074" y="8381"/>
                </a:cubicBezTo>
                <a:cubicBezTo>
                  <a:pt x="11457" y="7793"/>
                  <a:pt x="10782" y="7323"/>
                  <a:pt x="10018" y="6971"/>
                </a:cubicBezTo>
                <a:cubicBezTo>
                  <a:pt x="10077" y="6677"/>
                  <a:pt x="10106" y="6383"/>
                  <a:pt x="10077" y="6060"/>
                </a:cubicBezTo>
                <a:cubicBezTo>
                  <a:pt x="10517" y="5884"/>
                  <a:pt x="10958" y="5678"/>
                  <a:pt x="11399" y="5443"/>
                </a:cubicBezTo>
                <a:close/>
                <a:moveTo>
                  <a:pt x="8725" y="6559"/>
                </a:moveTo>
                <a:lnTo>
                  <a:pt x="9019" y="6677"/>
                </a:lnTo>
                <a:cubicBezTo>
                  <a:pt x="8608" y="7441"/>
                  <a:pt x="8138" y="8175"/>
                  <a:pt x="7609" y="8851"/>
                </a:cubicBezTo>
                <a:cubicBezTo>
                  <a:pt x="7080" y="8293"/>
                  <a:pt x="6581" y="7705"/>
                  <a:pt x="6140" y="7118"/>
                </a:cubicBezTo>
                <a:cubicBezTo>
                  <a:pt x="6992" y="7000"/>
                  <a:pt x="7873" y="6794"/>
                  <a:pt x="8725" y="6559"/>
                </a:cubicBezTo>
                <a:close/>
                <a:moveTo>
                  <a:pt x="9166" y="6765"/>
                </a:moveTo>
                <a:cubicBezTo>
                  <a:pt x="9401" y="6853"/>
                  <a:pt x="9607" y="6971"/>
                  <a:pt x="9783" y="7059"/>
                </a:cubicBezTo>
                <a:cubicBezTo>
                  <a:pt x="9636" y="7764"/>
                  <a:pt x="9195" y="8381"/>
                  <a:pt x="8578" y="8763"/>
                </a:cubicBezTo>
                <a:cubicBezTo>
                  <a:pt x="8373" y="8939"/>
                  <a:pt x="8108" y="9057"/>
                  <a:pt x="7844" y="9115"/>
                </a:cubicBezTo>
                <a:lnTo>
                  <a:pt x="7727" y="8998"/>
                </a:lnTo>
                <a:cubicBezTo>
                  <a:pt x="8285" y="8293"/>
                  <a:pt x="8755" y="7558"/>
                  <a:pt x="9166" y="6765"/>
                </a:cubicBezTo>
                <a:close/>
                <a:moveTo>
                  <a:pt x="5905" y="7147"/>
                </a:moveTo>
                <a:cubicBezTo>
                  <a:pt x="6375" y="7793"/>
                  <a:pt x="6904" y="8440"/>
                  <a:pt x="7462" y="9027"/>
                </a:cubicBezTo>
                <a:lnTo>
                  <a:pt x="7315" y="9233"/>
                </a:lnTo>
                <a:cubicBezTo>
                  <a:pt x="7258" y="9234"/>
                  <a:pt x="7200" y="9235"/>
                  <a:pt x="7143" y="9235"/>
                </a:cubicBezTo>
                <a:cubicBezTo>
                  <a:pt x="6055" y="9235"/>
                  <a:pt x="4972" y="8973"/>
                  <a:pt x="3996" y="8498"/>
                </a:cubicBezTo>
                <a:cubicBezTo>
                  <a:pt x="3790" y="8175"/>
                  <a:pt x="3643" y="7852"/>
                  <a:pt x="3584" y="7500"/>
                </a:cubicBezTo>
                <a:cubicBezTo>
                  <a:pt x="3672" y="7382"/>
                  <a:pt x="3761" y="7264"/>
                  <a:pt x="3849" y="7176"/>
                </a:cubicBezTo>
                <a:cubicBezTo>
                  <a:pt x="4090" y="7211"/>
                  <a:pt x="4331" y="7225"/>
                  <a:pt x="4571" y="7225"/>
                </a:cubicBezTo>
                <a:cubicBezTo>
                  <a:pt x="4742" y="7225"/>
                  <a:pt x="4912" y="7218"/>
                  <a:pt x="5083" y="7206"/>
                </a:cubicBezTo>
                <a:cubicBezTo>
                  <a:pt x="5347" y="7206"/>
                  <a:pt x="5641" y="7176"/>
                  <a:pt x="5905" y="7147"/>
                </a:cubicBezTo>
                <a:close/>
                <a:moveTo>
                  <a:pt x="4201" y="8792"/>
                </a:moveTo>
                <a:lnTo>
                  <a:pt x="4201" y="8792"/>
                </a:lnTo>
                <a:cubicBezTo>
                  <a:pt x="5141" y="9203"/>
                  <a:pt x="6140" y="9409"/>
                  <a:pt x="7139" y="9409"/>
                </a:cubicBezTo>
                <a:cubicBezTo>
                  <a:pt x="6904" y="9673"/>
                  <a:pt x="6640" y="9938"/>
                  <a:pt x="6375" y="10202"/>
                </a:cubicBezTo>
                <a:cubicBezTo>
                  <a:pt x="5523" y="9967"/>
                  <a:pt x="4759" y="9468"/>
                  <a:pt x="4201" y="8792"/>
                </a:cubicBezTo>
                <a:close/>
                <a:moveTo>
                  <a:pt x="9989" y="7176"/>
                </a:moveTo>
                <a:cubicBezTo>
                  <a:pt x="10694" y="7500"/>
                  <a:pt x="11369" y="7970"/>
                  <a:pt x="11957" y="8528"/>
                </a:cubicBezTo>
                <a:cubicBezTo>
                  <a:pt x="11193" y="9321"/>
                  <a:pt x="10253" y="9879"/>
                  <a:pt x="9195" y="10202"/>
                </a:cubicBezTo>
                <a:cubicBezTo>
                  <a:pt x="8784" y="9908"/>
                  <a:pt x="8373" y="9615"/>
                  <a:pt x="8020" y="9262"/>
                </a:cubicBezTo>
                <a:cubicBezTo>
                  <a:pt x="8255" y="9203"/>
                  <a:pt x="8490" y="9086"/>
                  <a:pt x="8725" y="8939"/>
                </a:cubicBezTo>
                <a:cubicBezTo>
                  <a:pt x="9342" y="8528"/>
                  <a:pt x="9783" y="7881"/>
                  <a:pt x="9989" y="7176"/>
                </a:cubicBezTo>
                <a:close/>
                <a:moveTo>
                  <a:pt x="7815" y="9321"/>
                </a:moveTo>
                <a:cubicBezTo>
                  <a:pt x="8138" y="9644"/>
                  <a:pt x="8520" y="9967"/>
                  <a:pt x="8931" y="10232"/>
                </a:cubicBezTo>
                <a:cubicBezTo>
                  <a:pt x="8549" y="10320"/>
                  <a:pt x="8153" y="10364"/>
                  <a:pt x="7756" y="10364"/>
                </a:cubicBezTo>
                <a:cubicBezTo>
                  <a:pt x="7359" y="10364"/>
                  <a:pt x="6963" y="10320"/>
                  <a:pt x="6581" y="10232"/>
                </a:cubicBezTo>
                <a:cubicBezTo>
                  <a:pt x="6875" y="9967"/>
                  <a:pt x="7139" y="9673"/>
                  <a:pt x="7403" y="9380"/>
                </a:cubicBezTo>
                <a:cubicBezTo>
                  <a:pt x="7550" y="9350"/>
                  <a:pt x="7668" y="9350"/>
                  <a:pt x="7815" y="9321"/>
                </a:cubicBezTo>
                <a:close/>
                <a:moveTo>
                  <a:pt x="12104" y="8645"/>
                </a:moveTo>
                <a:cubicBezTo>
                  <a:pt x="12309" y="8880"/>
                  <a:pt x="12456" y="9174"/>
                  <a:pt x="12456" y="9497"/>
                </a:cubicBezTo>
                <a:cubicBezTo>
                  <a:pt x="12427" y="9732"/>
                  <a:pt x="12280" y="9967"/>
                  <a:pt x="12104" y="10114"/>
                </a:cubicBezTo>
                <a:lnTo>
                  <a:pt x="12074" y="10114"/>
                </a:lnTo>
                <a:cubicBezTo>
                  <a:pt x="11810" y="10467"/>
                  <a:pt x="11399" y="10672"/>
                  <a:pt x="10958" y="10702"/>
                </a:cubicBezTo>
                <a:cubicBezTo>
                  <a:pt x="10906" y="10705"/>
                  <a:pt x="10853" y="10706"/>
                  <a:pt x="10801" y="10706"/>
                </a:cubicBezTo>
                <a:cubicBezTo>
                  <a:pt x="10325" y="10706"/>
                  <a:pt x="9854" y="10584"/>
                  <a:pt x="9430" y="10320"/>
                </a:cubicBezTo>
                <a:cubicBezTo>
                  <a:pt x="10459" y="9997"/>
                  <a:pt x="11369" y="9438"/>
                  <a:pt x="12104" y="8645"/>
                </a:cubicBezTo>
                <a:close/>
                <a:moveTo>
                  <a:pt x="3056" y="8234"/>
                </a:moveTo>
                <a:cubicBezTo>
                  <a:pt x="3320" y="8381"/>
                  <a:pt x="3584" y="8528"/>
                  <a:pt x="3849" y="8645"/>
                </a:cubicBezTo>
                <a:cubicBezTo>
                  <a:pt x="4407" y="9468"/>
                  <a:pt x="5229" y="10055"/>
                  <a:pt x="6199" y="10320"/>
                </a:cubicBezTo>
                <a:cubicBezTo>
                  <a:pt x="5406" y="11054"/>
                  <a:pt x="4407" y="11495"/>
                  <a:pt x="3349" y="11554"/>
                </a:cubicBezTo>
                <a:cubicBezTo>
                  <a:pt x="3307" y="11556"/>
                  <a:pt x="3265" y="11557"/>
                  <a:pt x="3225" y="11557"/>
                </a:cubicBezTo>
                <a:cubicBezTo>
                  <a:pt x="2707" y="11557"/>
                  <a:pt x="2367" y="11385"/>
                  <a:pt x="2204" y="11113"/>
                </a:cubicBezTo>
                <a:cubicBezTo>
                  <a:pt x="1910" y="10555"/>
                  <a:pt x="2233" y="9468"/>
                  <a:pt x="3056" y="8234"/>
                </a:cubicBezTo>
                <a:close/>
                <a:moveTo>
                  <a:pt x="9419" y="0"/>
                </a:moveTo>
                <a:cubicBezTo>
                  <a:pt x="9356" y="0"/>
                  <a:pt x="9292" y="3"/>
                  <a:pt x="9225" y="8"/>
                </a:cubicBezTo>
                <a:cubicBezTo>
                  <a:pt x="8373" y="155"/>
                  <a:pt x="7550" y="508"/>
                  <a:pt x="6875" y="1036"/>
                </a:cubicBezTo>
                <a:cubicBezTo>
                  <a:pt x="6346" y="625"/>
                  <a:pt x="5699" y="390"/>
                  <a:pt x="5024" y="361"/>
                </a:cubicBezTo>
                <a:cubicBezTo>
                  <a:pt x="4818" y="390"/>
                  <a:pt x="4613" y="478"/>
                  <a:pt x="4436" y="625"/>
                </a:cubicBezTo>
                <a:cubicBezTo>
                  <a:pt x="3907" y="1125"/>
                  <a:pt x="3761" y="1918"/>
                  <a:pt x="3966" y="2946"/>
                </a:cubicBezTo>
                <a:cubicBezTo>
                  <a:pt x="3893" y="2944"/>
                  <a:pt x="3819" y="2942"/>
                  <a:pt x="3745" y="2942"/>
                </a:cubicBezTo>
                <a:cubicBezTo>
                  <a:pt x="2934" y="2942"/>
                  <a:pt x="2106" y="3090"/>
                  <a:pt x="1352" y="3387"/>
                </a:cubicBezTo>
                <a:cubicBezTo>
                  <a:pt x="558" y="3680"/>
                  <a:pt x="118" y="4121"/>
                  <a:pt x="59" y="4738"/>
                </a:cubicBezTo>
                <a:cubicBezTo>
                  <a:pt x="0" y="5737"/>
                  <a:pt x="1087" y="7059"/>
                  <a:pt x="2879" y="8116"/>
                </a:cubicBezTo>
                <a:cubicBezTo>
                  <a:pt x="1998" y="9438"/>
                  <a:pt x="1704" y="10555"/>
                  <a:pt x="2057" y="11172"/>
                </a:cubicBezTo>
                <a:cubicBezTo>
                  <a:pt x="2233" y="11554"/>
                  <a:pt x="2703" y="11730"/>
                  <a:pt x="3349" y="11730"/>
                </a:cubicBezTo>
                <a:lnTo>
                  <a:pt x="3614" y="11730"/>
                </a:lnTo>
                <a:cubicBezTo>
                  <a:pt x="4671" y="11612"/>
                  <a:pt x="5670" y="11142"/>
                  <a:pt x="6434" y="10408"/>
                </a:cubicBezTo>
                <a:cubicBezTo>
                  <a:pt x="6889" y="10525"/>
                  <a:pt x="7359" y="10584"/>
                  <a:pt x="7826" y="10584"/>
                </a:cubicBezTo>
                <a:cubicBezTo>
                  <a:pt x="8292" y="10584"/>
                  <a:pt x="8755" y="10525"/>
                  <a:pt x="9195" y="10408"/>
                </a:cubicBezTo>
                <a:cubicBezTo>
                  <a:pt x="9714" y="10735"/>
                  <a:pt x="10282" y="10910"/>
                  <a:pt x="10878" y="10910"/>
                </a:cubicBezTo>
                <a:cubicBezTo>
                  <a:pt x="10924" y="10910"/>
                  <a:pt x="10970" y="10909"/>
                  <a:pt x="11017" y="10907"/>
                </a:cubicBezTo>
                <a:cubicBezTo>
                  <a:pt x="11516" y="10849"/>
                  <a:pt x="11957" y="10614"/>
                  <a:pt x="12280" y="10232"/>
                </a:cubicBezTo>
                <a:cubicBezTo>
                  <a:pt x="12515" y="10055"/>
                  <a:pt x="12662" y="9791"/>
                  <a:pt x="12691" y="9497"/>
                </a:cubicBezTo>
                <a:cubicBezTo>
                  <a:pt x="12662" y="9115"/>
                  <a:pt x="12515" y="8763"/>
                  <a:pt x="12251" y="8498"/>
                </a:cubicBezTo>
                <a:cubicBezTo>
                  <a:pt x="12368" y="8381"/>
                  <a:pt x="12456" y="8263"/>
                  <a:pt x="12544" y="8116"/>
                </a:cubicBezTo>
                <a:cubicBezTo>
                  <a:pt x="12809" y="7823"/>
                  <a:pt x="12926" y="7441"/>
                  <a:pt x="12868" y="7059"/>
                </a:cubicBezTo>
                <a:cubicBezTo>
                  <a:pt x="12809" y="6501"/>
                  <a:pt x="12368" y="5884"/>
                  <a:pt x="11604" y="5296"/>
                </a:cubicBezTo>
                <a:cubicBezTo>
                  <a:pt x="12633" y="4679"/>
                  <a:pt x="13191" y="4004"/>
                  <a:pt x="13073" y="3504"/>
                </a:cubicBezTo>
                <a:cubicBezTo>
                  <a:pt x="13014" y="3210"/>
                  <a:pt x="12691" y="2858"/>
                  <a:pt x="11634" y="2740"/>
                </a:cubicBezTo>
                <a:cubicBezTo>
                  <a:pt x="11472" y="2726"/>
                  <a:pt x="11318" y="2718"/>
                  <a:pt x="11164" y="2718"/>
                </a:cubicBezTo>
                <a:cubicBezTo>
                  <a:pt x="11009" y="2718"/>
                  <a:pt x="10855" y="2726"/>
                  <a:pt x="10694" y="2740"/>
                </a:cubicBezTo>
                <a:cubicBezTo>
                  <a:pt x="10870" y="2123"/>
                  <a:pt x="10870" y="1448"/>
                  <a:pt x="10694" y="801"/>
                </a:cubicBezTo>
                <a:cubicBezTo>
                  <a:pt x="10480" y="267"/>
                  <a:pt x="10048" y="0"/>
                  <a:pt x="9419" y="0"/>
                </a:cubicBezTo>
                <a:close/>
              </a:path>
            </a:pathLst>
          </a:custGeom>
          <a:solidFill>
            <a:srgbClr val="212121"/>
          </a:solidFill>
          <a:ln cap="flat" cmpd="sng" w="9525">
            <a:solidFill>
              <a:srgbClr val="9867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AB40"/>
              </a:solidFill>
            </a:endParaRPr>
          </a:p>
        </p:txBody>
      </p:sp>
      <p:sp>
        <p:nvSpPr>
          <p:cNvPr id="466" name="Google Shape;466;p51"/>
          <p:cNvSpPr txBox="1"/>
          <p:nvPr/>
        </p:nvSpPr>
        <p:spPr>
          <a:xfrm>
            <a:off x="537525" y="2998275"/>
            <a:ext cx="6618600" cy="95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chemeClr val="dk1"/>
                </a:solidFill>
                <a:latin typeface="Mada"/>
                <a:ea typeface="Mada"/>
                <a:cs typeface="Mada"/>
                <a:sym typeface="Mada"/>
              </a:rPr>
              <a:t>Pattern 7 - </a:t>
            </a:r>
            <a:r>
              <a:rPr b="1" lang="ar" sz="1200">
                <a:solidFill>
                  <a:schemeClr val="dk1"/>
                </a:solidFill>
                <a:latin typeface="Mada"/>
                <a:ea typeface="Mada"/>
                <a:cs typeface="Mada"/>
                <a:sym typeface="Mada"/>
              </a:rPr>
              <a:t>Bulbar Weakness</a:t>
            </a:r>
            <a:r>
              <a:rPr b="1" lang="ar" sz="1200">
                <a:solidFill>
                  <a:schemeClr val="dk1"/>
                </a:solidFill>
                <a:latin typeface="Mada"/>
                <a:ea typeface="Mada"/>
                <a:cs typeface="Mada"/>
                <a:sym typeface="Mada"/>
              </a:rPr>
              <a:t>:</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Tongue and pharyngeal weakness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Acquired: sarcoid, </a:t>
            </a:r>
            <a:r>
              <a:rPr lang="ar" sz="1200">
                <a:solidFill>
                  <a:schemeClr val="dk1"/>
                </a:solidFill>
                <a:latin typeface="Mada"/>
                <a:ea typeface="Mada"/>
                <a:cs typeface="Mada"/>
                <a:sym typeface="Mada"/>
              </a:rPr>
              <a:t>pompe</a:t>
            </a:r>
            <a:r>
              <a:rPr lang="ar" sz="1200">
                <a:solidFill>
                  <a:schemeClr val="dk1"/>
                </a:solidFill>
                <a:latin typeface="Mada"/>
                <a:ea typeface="Mada"/>
                <a:cs typeface="Mada"/>
                <a:sym typeface="Mada"/>
              </a:rPr>
              <a:t>, necrotizing autoimmune myositis (NAM), inflammatory myopathy</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Hereditary: OPMD, myotilin</a:t>
            </a:r>
            <a:endParaRPr sz="1200">
              <a:solidFill>
                <a:schemeClr val="dk1"/>
              </a:solidFill>
              <a:latin typeface="Mada"/>
              <a:ea typeface="Mada"/>
              <a:cs typeface="Mada"/>
              <a:sym typeface="Mada"/>
            </a:endParaRPr>
          </a:p>
        </p:txBody>
      </p:sp>
      <p:sp>
        <p:nvSpPr>
          <p:cNvPr id="467" name="Google Shape;467;p51"/>
          <p:cNvSpPr/>
          <p:nvPr/>
        </p:nvSpPr>
        <p:spPr>
          <a:xfrm flipH="1">
            <a:off x="-1" y="2998265"/>
            <a:ext cx="453638" cy="424949"/>
          </a:xfrm>
          <a:custGeom>
            <a:rect b="b" l="l" r="r" t="t"/>
            <a:pathLst>
              <a:path extrusionOk="0" h="11730" w="13191">
                <a:moveTo>
                  <a:pt x="5183" y="570"/>
                </a:moveTo>
                <a:cubicBezTo>
                  <a:pt x="5603" y="570"/>
                  <a:pt x="6134" y="771"/>
                  <a:pt x="6698" y="1154"/>
                </a:cubicBezTo>
                <a:cubicBezTo>
                  <a:pt x="5993" y="1683"/>
                  <a:pt x="5376" y="2300"/>
                  <a:pt x="4848" y="3005"/>
                </a:cubicBezTo>
                <a:cubicBezTo>
                  <a:pt x="4613" y="2975"/>
                  <a:pt x="4407" y="2975"/>
                  <a:pt x="4172" y="2975"/>
                </a:cubicBezTo>
                <a:cubicBezTo>
                  <a:pt x="3966" y="1977"/>
                  <a:pt x="4113" y="1242"/>
                  <a:pt x="4554" y="801"/>
                </a:cubicBezTo>
                <a:cubicBezTo>
                  <a:pt x="4710" y="645"/>
                  <a:pt x="4926" y="570"/>
                  <a:pt x="5183" y="570"/>
                </a:cubicBezTo>
                <a:close/>
                <a:moveTo>
                  <a:pt x="9463" y="186"/>
                </a:moveTo>
                <a:cubicBezTo>
                  <a:pt x="9884" y="186"/>
                  <a:pt x="10286" y="440"/>
                  <a:pt x="10459" y="860"/>
                </a:cubicBezTo>
                <a:cubicBezTo>
                  <a:pt x="10635" y="1507"/>
                  <a:pt x="10635" y="2153"/>
                  <a:pt x="10459" y="2770"/>
                </a:cubicBezTo>
                <a:cubicBezTo>
                  <a:pt x="9930" y="2828"/>
                  <a:pt x="9430" y="2975"/>
                  <a:pt x="8931" y="3152"/>
                </a:cubicBezTo>
                <a:lnTo>
                  <a:pt x="8902" y="3152"/>
                </a:lnTo>
                <a:cubicBezTo>
                  <a:pt x="8402" y="2388"/>
                  <a:pt x="7756" y="1712"/>
                  <a:pt x="7021" y="1154"/>
                </a:cubicBezTo>
                <a:cubicBezTo>
                  <a:pt x="7638" y="655"/>
                  <a:pt x="8402" y="331"/>
                  <a:pt x="9225" y="214"/>
                </a:cubicBezTo>
                <a:cubicBezTo>
                  <a:pt x="9304" y="195"/>
                  <a:pt x="9384" y="186"/>
                  <a:pt x="9463" y="186"/>
                </a:cubicBezTo>
                <a:close/>
                <a:moveTo>
                  <a:pt x="6845" y="1271"/>
                </a:moveTo>
                <a:cubicBezTo>
                  <a:pt x="7580" y="1800"/>
                  <a:pt x="8226" y="2447"/>
                  <a:pt x="8755" y="3210"/>
                </a:cubicBezTo>
                <a:cubicBezTo>
                  <a:pt x="8490" y="3328"/>
                  <a:pt x="8226" y="3445"/>
                  <a:pt x="7962" y="3592"/>
                </a:cubicBezTo>
                <a:cubicBezTo>
                  <a:pt x="7021" y="3299"/>
                  <a:pt x="6052" y="3093"/>
                  <a:pt x="5083" y="3005"/>
                </a:cubicBezTo>
                <a:cubicBezTo>
                  <a:pt x="5582" y="2358"/>
                  <a:pt x="6199" y="1771"/>
                  <a:pt x="6845" y="1271"/>
                </a:cubicBezTo>
                <a:close/>
                <a:moveTo>
                  <a:pt x="4201" y="3152"/>
                </a:moveTo>
                <a:lnTo>
                  <a:pt x="4701" y="3181"/>
                </a:lnTo>
                <a:cubicBezTo>
                  <a:pt x="4583" y="3357"/>
                  <a:pt x="4466" y="3504"/>
                  <a:pt x="4348" y="3680"/>
                </a:cubicBezTo>
                <a:cubicBezTo>
                  <a:pt x="4289" y="3504"/>
                  <a:pt x="4260" y="3328"/>
                  <a:pt x="4201" y="3152"/>
                </a:cubicBezTo>
                <a:close/>
                <a:moveTo>
                  <a:pt x="8872" y="3416"/>
                </a:moveTo>
                <a:cubicBezTo>
                  <a:pt x="8990" y="3622"/>
                  <a:pt x="9107" y="3827"/>
                  <a:pt x="9225" y="4033"/>
                </a:cubicBezTo>
                <a:cubicBezTo>
                  <a:pt x="8902" y="3915"/>
                  <a:pt x="8549" y="3798"/>
                  <a:pt x="8226" y="3680"/>
                </a:cubicBezTo>
                <a:cubicBezTo>
                  <a:pt x="8432" y="3592"/>
                  <a:pt x="8637" y="3475"/>
                  <a:pt x="8872" y="3416"/>
                </a:cubicBezTo>
                <a:close/>
                <a:moveTo>
                  <a:pt x="10429" y="3005"/>
                </a:moveTo>
                <a:lnTo>
                  <a:pt x="10429" y="3005"/>
                </a:lnTo>
                <a:cubicBezTo>
                  <a:pt x="10312" y="3475"/>
                  <a:pt x="10194" y="3945"/>
                  <a:pt x="10018" y="4415"/>
                </a:cubicBezTo>
                <a:cubicBezTo>
                  <a:pt x="9871" y="4327"/>
                  <a:pt x="9665" y="4239"/>
                  <a:pt x="9489" y="4180"/>
                </a:cubicBezTo>
                <a:lnTo>
                  <a:pt x="9519" y="4150"/>
                </a:lnTo>
                <a:cubicBezTo>
                  <a:pt x="9372" y="3886"/>
                  <a:pt x="9195" y="3592"/>
                  <a:pt x="9019" y="3328"/>
                </a:cubicBezTo>
                <a:cubicBezTo>
                  <a:pt x="9489" y="3181"/>
                  <a:pt x="9959" y="3064"/>
                  <a:pt x="10429" y="3005"/>
                </a:cubicBezTo>
                <a:close/>
                <a:moveTo>
                  <a:pt x="9636" y="4415"/>
                </a:moveTo>
                <a:lnTo>
                  <a:pt x="9959" y="4562"/>
                </a:lnTo>
                <a:cubicBezTo>
                  <a:pt x="9900" y="4709"/>
                  <a:pt x="9871" y="4826"/>
                  <a:pt x="9812" y="4944"/>
                </a:cubicBezTo>
                <a:cubicBezTo>
                  <a:pt x="9754" y="4767"/>
                  <a:pt x="9695" y="4591"/>
                  <a:pt x="9636" y="4415"/>
                </a:cubicBezTo>
                <a:close/>
                <a:moveTo>
                  <a:pt x="4319" y="4121"/>
                </a:moveTo>
                <a:cubicBezTo>
                  <a:pt x="4436" y="4415"/>
                  <a:pt x="4554" y="4738"/>
                  <a:pt x="4701" y="5061"/>
                </a:cubicBezTo>
                <a:cubicBezTo>
                  <a:pt x="4436" y="5002"/>
                  <a:pt x="4172" y="4944"/>
                  <a:pt x="3937" y="4914"/>
                </a:cubicBezTo>
                <a:cubicBezTo>
                  <a:pt x="4054" y="4650"/>
                  <a:pt x="4172" y="4385"/>
                  <a:pt x="4319" y="4121"/>
                </a:cubicBezTo>
                <a:close/>
                <a:moveTo>
                  <a:pt x="11123" y="2953"/>
                </a:moveTo>
                <a:cubicBezTo>
                  <a:pt x="11281" y="2953"/>
                  <a:pt x="11443" y="2961"/>
                  <a:pt x="11604" y="2975"/>
                </a:cubicBezTo>
                <a:cubicBezTo>
                  <a:pt x="12339" y="3064"/>
                  <a:pt x="12809" y="3269"/>
                  <a:pt x="12868" y="3592"/>
                </a:cubicBezTo>
                <a:cubicBezTo>
                  <a:pt x="12956" y="4004"/>
                  <a:pt x="12398" y="4621"/>
                  <a:pt x="11399" y="5208"/>
                </a:cubicBezTo>
                <a:cubicBezTo>
                  <a:pt x="11027" y="4951"/>
                  <a:pt x="10628" y="4721"/>
                  <a:pt x="10227" y="4493"/>
                </a:cubicBezTo>
                <a:lnTo>
                  <a:pt x="10227" y="4493"/>
                </a:lnTo>
                <a:cubicBezTo>
                  <a:pt x="10402" y="3997"/>
                  <a:pt x="10548" y="3500"/>
                  <a:pt x="10664" y="2975"/>
                </a:cubicBezTo>
                <a:cubicBezTo>
                  <a:pt x="10811" y="2961"/>
                  <a:pt x="10965" y="2953"/>
                  <a:pt x="11123" y="2953"/>
                </a:cubicBezTo>
                <a:close/>
                <a:moveTo>
                  <a:pt x="4906" y="3181"/>
                </a:moveTo>
                <a:cubicBezTo>
                  <a:pt x="5846" y="3269"/>
                  <a:pt x="6786" y="3445"/>
                  <a:pt x="7697" y="3710"/>
                </a:cubicBezTo>
                <a:cubicBezTo>
                  <a:pt x="6904" y="4150"/>
                  <a:pt x="6170" y="4650"/>
                  <a:pt x="5494" y="5237"/>
                </a:cubicBezTo>
                <a:lnTo>
                  <a:pt x="4936" y="5120"/>
                </a:lnTo>
                <a:lnTo>
                  <a:pt x="4965" y="5120"/>
                </a:lnTo>
                <a:cubicBezTo>
                  <a:pt x="4759" y="4738"/>
                  <a:pt x="4583" y="4327"/>
                  <a:pt x="4436" y="3915"/>
                </a:cubicBezTo>
                <a:cubicBezTo>
                  <a:pt x="4583" y="3680"/>
                  <a:pt x="4730" y="3445"/>
                  <a:pt x="4906" y="3181"/>
                </a:cubicBezTo>
                <a:close/>
                <a:moveTo>
                  <a:pt x="5053" y="5326"/>
                </a:moveTo>
                <a:lnTo>
                  <a:pt x="5288" y="5384"/>
                </a:lnTo>
                <a:lnTo>
                  <a:pt x="5171" y="5531"/>
                </a:lnTo>
                <a:cubicBezTo>
                  <a:pt x="5141" y="5443"/>
                  <a:pt x="5083" y="5384"/>
                  <a:pt x="5053" y="5326"/>
                </a:cubicBezTo>
                <a:close/>
                <a:moveTo>
                  <a:pt x="10135" y="4650"/>
                </a:moveTo>
                <a:cubicBezTo>
                  <a:pt x="10517" y="4856"/>
                  <a:pt x="10870" y="5061"/>
                  <a:pt x="11222" y="5296"/>
                </a:cubicBezTo>
                <a:cubicBezTo>
                  <a:pt x="10841" y="5502"/>
                  <a:pt x="10459" y="5707"/>
                  <a:pt x="10047" y="5854"/>
                </a:cubicBezTo>
                <a:cubicBezTo>
                  <a:pt x="10019" y="5654"/>
                  <a:pt x="9990" y="5453"/>
                  <a:pt x="9934" y="5225"/>
                </a:cubicBezTo>
                <a:lnTo>
                  <a:pt x="9934" y="5225"/>
                </a:lnTo>
                <a:cubicBezTo>
                  <a:pt x="9993" y="5052"/>
                  <a:pt x="10078" y="4851"/>
                  <a:pt x="10135" y="4650"/>
                </a:cubicBezTo>
                <a:close/>
                <a:moveTo>
                  <a:pt x="9783" y="5502"/>
                </a:moveTo>
                <a:lnTo>
                  <a:pt x="9812" y="5531"/>
                </a:lnTo>
                <a:cubicBezTo>
                  <a:pt x="9842" y="5678"/>
                  <a:pt x="9842" y="5796"/>
                  <a:pt x="9871" y="5943"/>
                </a:cubicBezTo>
                <a:lnTo>
                  <a:pt x="9548" y="6060"/>
                </a:lnTo>
                <a:cubicBezTo>
                  <a:pt x="9636" y="5884"/>
                  <a:pt x="9724" y="5707"/>
                  <a:pt x="9783" y="5502"/>
                </a:cubicBezTo>
                <a:close/>
                <a:moveTo>
                  <a:pt x="7962" y="3798"/>
                </a:moveTo>
                <a:cubicBezTo>
                  <a:pt x="8461" y="3945"/>
                  <a:pt x="8931" y="4121"/>
                  <a:pt x="9372" y="4297"/>
                </a:cubicBezTo>
                <a:cubicBezTo>
                  <a:pt x="9519" y="4591"/>
                  <a:pt x="9636" y="4885"/>
                  <a:pt x="9724" y="5208"/>
                </a:cubicBezTo>
                <a:cubicBezTo>
                  <a:pt x="9577" y="5531"/>
                  <a:pt x="9430" y="5854"/>
                  <a:pt x="9284" y="6178"/>
                </a:cubicBezTo>
                <a:lnTo>
                  <a:pt x="8725" y="6354"/>
                </a:lnTo>
                <a:cubicBezTo>
                  <a:pt x="7756" y="5943"/>
                  <a:pt x="6728" y="5590"/>
                  <a:pt x="5729" y="5296"/>
                </a:cubicBezTo>
                <a:cubicBezTo>
                  <a:pt x="6405" y="4709"/>
                  <a:pt x="7168" y="4209"/>
                  <a:pt x="7962" y="3798"/>
                </a:cubicBezTo>
                <a:close/>
                <a:moveTo>
                  <a:pt x="9166" y="6413"/>
                </a:moveTo>
                <a:lnTo>
                  <a:pt x="9107" y="6530"/>
                </a:lnTo>
                <a:lnTo>
                  <a:pt x="8990" y="6471"/>
                </a:lnTo>
                <a:lnTo>
                  <a:pt x="9166" y="6413"/>
                </a:lnTo>
                <a:close/>
                <a:moveTo>
                  <a:pt x="2713" y="4972"/>
                </a:moveTo>
                <a:cubicBezTo>
                  <a:pt x="3027" y="4972"/>
                  <a:pt x="3350" y="5004"/>
                  <a:pt x="3672" y="5061"/>
                </a:cubicBezTo>
                <a:cubicBezTo>
                  <a:pt x="3555" y="5384"/>
                  <a:pt x="3437" y="5737"/>
                  <a:pt x="3379" y="6089"/>
                </a:cubicBezTo>
                <a:cubicBezTo>
                  <a:pt x="3349" y="6354"/>
                  <a:pt x="3320" y="6589"/>
                  <a:pt x="3320" y="6824"/>
                </a:cubicBezTo>
                <a:cubicBezTo>
                  <a:pt x="2057" y="6501"/>
                  <a:pt x="1263" y="5854"/>
                  <a:pt x="1293" y="5531"/>
                </a:cubicBezTo>
                <a:cubicBezTo>
                  <a:pt x="1293" y="5237"/>
                  <a:pt x="1616" y="5032"/>
                  <a:pt x="2204" y="4973"/>
                </a:cubicBezTo>
                <a:lnTo>
                  <a:pt x="2204" y="5002"/>
                </a:lnTo>
                <a:cubicBezTo>
                  <a:pt x="2370" y="4982"/>
                  <a:pt x="2540" y="4972"/>
                  <a:pt x="2713" y="4972"/>
                </a:cubicBezTo>
                <a:close/>
                <a:moveTo>
                  <a:pt x="9900" y="6148"/>
                </a:moveTo>
                <a:cubicBezTo>
                  <a:pt x="9900" y="6383"/>
                  <a:pt x="9900" y="6648"/>
                  <a:pt x="9871" y="6883"/>
                </a:cubicBezTo>
                <a:cubicBezTo>
                  <a:pt x="9665" y="6794"/>
                  <a:pt x="9489" y="6706"/>
                  <a:pt x="9284" y="6618"/>
                </a:cubicBezTo>
                <a:lnTo>
                  <a:pt x="9284" y="6589"/>
                </a:lnTo>
                <a:cubicBezTo>
                  <a:pt x="9313" y="6530"/>
                  <a:pt x="9372" y="6413"/>
                  <a:pt x="9430" y="6324"/>
                </a:cubicBezTo>
                <a:cubicBezTo>
                  <a:pt x="9577" y="6266"/>
                  <a:pt x="9754" y="6207"/>
                  <a:pt x="9900" y="6148"/>
                </a:cubicBezTo>
                <a:close/>
                <a:moveTo>
                  <a:pt x="3878" y="5091"/>
                </a:moveTo>
                <a:cubicBezTo>
                  <a:pt x="4172" y="5149"/>
                  <a:pt x="4495" y="5208"/>
                  <a:pt x="4818" y="5296"/>
                </a:cubicBezTo>
                <a:lnTo>
                  <a:pt x="5024" y="5649"/>
                </a:lnTo>
                <a:cubicBezTo>
                  <a:pt x="4583" y="6060"/>
                  <a:pt x="4172" y="6471"/>
                  <a:pt x="3790" y="6941"/>
                </a:cubicBezTo>
                <a:lnTo>
                  <a:pt x="3526" y="6883"/>
                </a:lnTo>
                <a:cubicBezTo>
                  <a:pt x="3496" y="6648"/>
                  <a:pt x="3526" y="6383"/>
                  <a:pt x="3584" y="6148"/>
                </a:cubicBezTo>
                <a:cubicBezTo>
                  <a:pt x="3643" y="5796"/>
                  <a:pt x="3731" y="5443"/>
                  <a:pt x="3878" y="5091"/>
                </a:cubicBezTo>
                <a:close/>
                <a:moveTo>
                  <a:pt x="5553" y="5472"/>
                </a:moveTo>
                <a:cubicBezTo>
                  <a:pt x="6522" y="5737"/>
                  <a:pt x="7492" y="6060"/>
                  <a:pt x="8432" y="6442"/>
                </a:cubicBezTo>
                <a:cubicBezTo>
                  <a:pt x="7638" y="6677"/>
                  <a:pt x="6816" y="6824"/>
                  <a:pt x="5993" y="6941"/>
                </a:cubicBezTo>
                <a:cubicBezTo>
                  <a:pt x="5905" y="6794"/>
                  <a:pt x="5611" y="6324"/>
                  <a:pt x="5259" y="5707"/>
                </a:cubicBezTo>
                <a:lnTo>
                  <a:pt x="5288" y="5707"/>
                </a:lnTo>
                <a:cubicBezTo>
                  <a:pt x="5347" y="5619"/>
                  <a:pt x="5435" y="5531"/>
                  <a:pt x="5553" y="5472"/>
                </a:cubicBezTo>
                <a:close/>
                <a:moveTo>
                  <a:pt x="5112" y="5825"/>
                </a:moveTo>
                <a:cubicBezTo>
                  <a:pt x="5406" y="6354"/>
                  <a:pt x="5670" y="6765"/>
                  <a:pt x="5788" y="6971"/>
                </a:cubicBezTo>
                <a:cubicBezTo>
                  <a:pt x="5553" y="6971"/>
                  <a:pt x="5318" y="7029"/>
                  <a:pt x="5083" y="7029"/>
                </a:cubicBezTo>
                <a:cubicBezTo>
                  <a:pt x="4988" y="7037"/>
                  <a:pt x="4894" y="7041"/>
                  <a:pt x="4799" y="7041"/>
                </a:cubicBezTo>
                <a:cubicBezTo>
                  <a:pt x="4541" y="7041"/>
                  <a:pt x="4283" y="7014"/>
                  <a:pt x="4025" y="6971"/>
                </a:cubicBezTo>
                <a:lnTo>
                  <a:pt x="3996" y="6971"/>
                </a:lnTo>
                <a:cubicBezTo>
                  <a:pt x="4348" y="6559"/>
                  <a:pt x="4730" y="6207"/>
                  <a:pt x="5112" y="5825"/>
                </a:cubicBezTo>
                <a:close/>
                <a:moveTo>
                  <a:pt x="3526" y="7088"/>
                </a:moveTo>
                <a:lnTo>
                  <a:pt x="3643" y="7118"/>
                </a:lnTo>
                <a:lnTo>
                  <a:pt x="3526" y="7235"/>
                </a:lnTo>
                <a:lnTo>
                  <a:pt x="3526" y="7088"/>
                </a:lnTo>
                <a:close/>
                <a:moveTo>
                  <a:pt x="4025" y="3181"/>
                </a:moveTo>
                <a:cubicBezTo>
                  <a:pt x="4084" y="3416"/>
                  <a:pt x="4142" y="3651"/>
                  <a:pt x="4231" y="3915"/>
                </a:cubicBezTo>
                <a:cubicBezTo>
                  <a:pt x="4054" y="4239"/>
                  <a:pt x="3907" y="4562"/>
                  <a:pt x="3761" y="4885"/>
                </a:cubicBezTo>
                <a:cubicBezTo>
                  <a:pt x="3419" y="4828"/>
                  <a:pt x="3078" y="4796"/>
                  <a:pt x="2736" y="4796"/>
                </a:cubicBezTo>
                <a:cubicBezTo>
                  <a:pt x="2549" y="4796"/>
                  <a:pt x="2362" y="4805"/>
                  <a:pt x="2174" y="4826"/>
                </a:cubicBezTo>
                <a:cubicBezTo>
                  <a:pt x="1322" y="4885"/>
                  <a:pt x="1087" y="5267"/>
                  <a:pt x="1087" y="5561"/>
                </a:cubicBezTo>
                <a:cubicBezTo>
                  <a:pt x="1058" y="6060"/>
                  <a:pt x="2086" y="6736"/>
                  <a:pt x="3320" y="7059"/>
                </a:cubicBezTo>
                <a:cubicBezTo>
                  <a:pt x="3349" y="7176"/>
                  <a:pt x="3349" y="7323"/>
                  <a:pt x="3379" y="7441"/>
                </a:cubicBezTo>
                <a:cubicBezTo>
                  <a:pt x="3232" y="7617"/>
                  <a:pt x="3114" y="7793"/>
                  <a:pt x="2997" y="7970"/>
                </a:cubicBezTo>
                <a:cubicBezTo>
                  <a:pt x="1293" y="6971"/>
                  <a:pt x="206" y="5678"/>
                  <a:pt x="265" y="4767"/>
                </a:cubicBezTo>
                <a:cubicBezTo>
                  <a:pt x="323" y="4239"/>
                  <a:pt x="676" y="3857"/>
                  <a:pt x="1410" y="3592"/>
                </a:cubicBezTo>
                <a:cubicBezTo>
                  <a:pt x="1939" y="3387"/>
                  <a:pt x="2497" y="3269"/>
                  <a:pt x="3085" y="3210"/>
                </a:cubicBezTo>
                <a:cubicBezTo>
                  <a:pt x="3379" y="3181"/>
                  <a:pt x="3702" y="3181"/>
                  <a:pt x="4025" y="3181"/>
                </a:cubicBezTo>
                <a:close/>
                <a:moveTo>
                  <a:pt x="3437" y="7676"/>
                </a:moveTo>
                <a:cubicBezTo>
                  <a:pt x="3496" y="7911"/>
                  <a:pt x="3584" y="8146"/>
                  <a:pt x="3702" y="8351"/>
                </a:cubicBezTo>
                <a:cubicBezTo>
                  <a:pt x="3526" y="8263"/>
                  <a:pt x="3320" y="8175"/>
                  <a:pt x="3144" y="8058"/>
                </a:cubicBezTo>
                <a:cubicBezTo>
                  <a:pt x="3232" y="7940"/>
                  <a:pt x="3349" y="7823"/>
                  <a:pt x="3437" y="7676"/>
                </a:cubicBezTo>
                <a:close/>
                <a:moveTo>
                  <a:pt x="11399" y="5443"/>
                </a:moveTo>
                <a:cubicBezTo>
                  <a:pt x="12133" y="6001"/>
                  <a:pt x="12574" y="6559"/>
                  <a:pt x="12633" y="7118"/>
                </a:cubicBezTo>
                <a:cubicBezTo>
                  <a:pt x="12691" y="7441"/>
                  <a:pt x="12574" y="7764"/>
                  <a:pt x="12368" y="8028"/>
                </a:cubicBezTo>
                <a:cubicBezTo>
                  <a:pt x="12280" y="8146"/>
                  <a:pt x="12192" y="8263"/>
                  <a:pt x="12074" y="8381"/>
                </a:cubicBezTo>
                <a:cubicBezTo>
                  <a:pt x="11457" y="7793"/>
                  <a:pt x="10782" y="7323"/>
                  <a:pt x="10018" y="6971"/>
                </a:cubicBezTo>
                <a:cubicBezTo>
                  <a:pt x="10077" y="6677"/>
                  <a:pt x="10106" y="6383"/>
                  <a:pt x="10077" y="6060"/>
                </a:cubicBezTo>
                <a:cubicBezTo>
                  <a:pt x="10517" y="5884"/>
                  <a:pt x="10958" y="5678"/>
                  <a:pt x="11399" y="5443"/>
                </a:cubicBezTo>
                <a:close/>
                <a:moveTo>
                  <a:pt x="8725" y="6559"/>
                </a:moveTo>
                <a:lnTo>
                  <a:pt x="9019" y="6677"/>
                </a:lnTo>
                <a:cubicBezTo>
                  <a:pt x="8608" y="7441"/>
                  <a:pt x="8138" y="8175"/>
                  <a:pt x="7609" y="8851"/>
                </a:cubicBezTo>
                <a:cubicBezTo>
                  <a:pt x="7080" y="8293"/>
                  <a:pt x="6581" y="7705"/>
                  <a:pt x="6140" y="7118"/>
                </a:cubicBezTo>
                <a:cubicBezTo>
                  <a:pt x="6992" y="7000"/>
                  <a:pt x="7873" y="6794"/>
                  <a:pt x="8725" y="6559"/>
                </a:cubicBezTo>
                <a:close/>
                <a:moveTo>
                  <a:pt x="9166" y="6765"/>
                </a:moveTo>
                <a:cubicBezTo>
                  <a:pt x="9401" y="6853"/>
                  <a:pt x="9607" y="6971"/>
                  <a:pt x="9783" y="7059"/>
                </a:cubicBezTo>
                <a:cubicBezTo>
                  <a:pt x="9636" y="7764"/>
                  <a:pt x="9195" y="8381"/>
                  <a:pt x="8578" y="8763"/>
                </a:cubicBezTo>
                <a:cubicBezTo>
                  <a:pt x="8373" y="8939"/>
                  <a:pt x="8108" y="9057"/>
                  <a:pt x="7844" y="9115"/>
                </a:cubicBezTo>
                <a:lnTo>
                  <a:pt x="7727" y="8998"/>
                </a:lnTo>
                <a:cubicBezTo>
                  <a:pt x="8285" y="8293"/>
                  <a:pt x="8755" y="7558"/>
                  <a:pt x="9166" y="6765"/>
                </a:cubicBezTo>
                <a:close/>
                <a:moveTo>
                  <a:pt x="5905" y="7147"/>
                </a:moveTo>
                <a:cubicBezTo>
                  <a:pt x="6375" y="7793"/>
                  <a:pt x="6904" y="8440"/>
                  <a:pt x="7462" y="9027"/>
                </a:cubicBezTo>
                <a:lnTo>
                  <a:pt x="7315" y="9233"/>
                </a:lnTo>
                <a:cubicBezTo>
                  <a:pt x="7258" y="9234"/>
                  <a:pt x="7200" y="9235"/>
                  <a:pt x="7143" y="9235"/>
                </a:cubicBezTo>
                <a:cubicBezTo>
                  <a:pt x="6055" y="9235"/>
                  <a:pt x="4972" y="8973"/>
                  <a:pt x="3996" y="8498"/>
                </a:cubicBezTo>
                <a:cubicBezTo>
                  <a:pt x="3790" y="8175"/>
                  <a:pt x="3643" y="7852"/>
                  <a:pt x="3584" y="7500"/>
                </a:cubicBezTo>
                <a:cubicBezTo>
                  <a:pt x="3672" y="7382"/>
                  <a:pt x="3761" y="7264"/>
                  <a:pt x="3849" y="7176"/>
                </a:cubicBezTo>
                <a:cubicBezTo>
                  <a:pt x="4090" y="7211"/>
                  <a:pt x="4331" y="7225"/>
                  <a:pt x="4571" y="7225"/>
                </a:cubicBezTo>
                <a:cubicBezTo>
                  <a:pt x="4742" y="7225"/>
                  <a:pt x="4912" y="7218"/>
                  <a:pt x="5083" y="7206"/>
                </a:cubicBezTo>
                <a:cubicBezTo>
                  <a:pt x="5347" y="7206"/>
                  <a:pt x="5641" y="7176"/>
                  <a:pt x="5905" y="7147"/>
                </a:cubicBezTo>
                <a:close/>
                <a:moveTo>
                  <a:pt x="4201" y="8792"/>
                </a:moveTo>
                <a:lnTo>
                  <a:pt x="4201" y="8792"/>
                </a:lnTo>
                <a:cubicBezTo>
                  <a:pt x="5141" y="9203"/>
                  <a:pt x="6140" y="9409"/>
                  <a:pt x="7139" y="9409"/>
                </a:cubicBezTo>
                <a:cubicBezTo>
                  <a:pt x="6904" y="9673"/>
                  <a:pt x="6640" y="9938"/>
                  <a:pt x="6375" y="10202"/>
                </a:cubicBezTo>
                <a:cubicBezTo>
                  <a:pt x="5523" y="9967"/>
                  <a:pt x="4759" y="9468"/>
                  <a:pt x="4201" y="8792"/>
                </a:cubicBezTo>
                <a:close/>
                <a:moveTo>
                  <a:pt x="9989" y="7176"/>
                </a:moveTo>
                <a:cubicBezTo>
                  <a:pt x="10694" y="7500"/>
                  <a:pt x="11369" y="7970"/>
                  <a:pt x="11957" y="8528"/>
                </a:cubicBezTo>
                <a:cubicBezTo>
                  <a:pt x="11193" y="9321"/>
                  <a:pt x="10253" y="9879"/>
                  <a:pt x="9195" y="10202"/>
                </a:cubicBezTo>
                <a:cubicBezTo>
                  <a:pt x="8784" y="9908"/>
                  <a:pt x="8373" y="9615"/>
                  <a:pt x="8020" y="9262"/>
                </a:cubicBezTo>
                <a:cubicBezTo>
                  <a:pt x="8255" y="9203"/>
                  <a:pt x="8490" y="9086"/>
                  <a:pt x="8725" y="8939"/>
                </a:cubicBezTo>
                <a:cubicBezTo>
                  <a:pt x="9342" y="8528"/>
                  <a:pt x="9783" y="7881"/>
                  <a:pt x="9989" y="7176"/>
                </a:cubicBezTo>
                <a:close/>
                <a:moveTo>
                  <a:pt x="7815" y="9321"/>
                </a:moveTo>
                <a:cubicBezTo>
                  <a:pt x="8138" y="9644"/>
                  <a:pt x="8520" y="9967"/>
                  <a:pt x="8931" y="10232"/>
                </a:cubicBezTo>
                <a:cubicBezTo>
                  <a:pt x="8549" y="10320"/>
                  <a:pt x="8153" y="10364"/>
                  <a:pt x="7756" y="10364"/>
                </a:cubicBezTo>
                <a:cubicBezTo>
                  <a:pt x="7359" y="10364"/>
                  <a:pt x="6963" y="10320"/>
                  <a:pt x="6581" y="10232"/>
                </a:cubicBezTo>
                <a:cubicBezTo>
                  <a:pt x="6875" y="9967"/>
                  <a:pt x="7139" y="9673"/>
                  <a:pt x="7403" y="9380"/>
                </a:cubicBezTo>
                <a:cubicBezTo>
                  <a:pt x="7550" y="9350"/>
                  <a:pt x="7668" y="9350"/>
                  <a:pt x="7815" y="9321"/>
                </a:cubicBezTo>
                <a:close/>
                <a:moveTo>
                  <a:pt x="12104" y="8645"/>
                </a:moveTo>
                <a:cubicBezTo>
                  <a:pt x="12309" y="8880"/>
                  <a:pt x="12456" y="9174"/>
                  <a:pt x="12456" y="9497"/>
                </a:cubicBezTo>
                <a:cubicBezTo>
                  <a:pt x="12427" y="9732"/>
                  <a:pt x="12280" y="9967"/>
                  <a:pt x="12104" y="10114"/>
                </a:cubicBezTo>
                <a:lnTo>
                  <a:pt x="12074" y="10114"/>
                </a:lnTo>
                <a:cubicBezTo>
                  <a:pt x="11810" y="10467"/>
                  <a:pt x="11399" y="10672"/>
                  <a:pt x="10958" y="10702"/>
                </a:cubicBezTo>
                <a:cubicBezTo>
                  <a:pt x="10906" y="10705"/>
                  <a:pt x="10853" y="10706"/>
                  <a:pt x="10801" y="10706"/>
                </a:cubicBezTo>
                <a:cubicBezTo>
                  <a:pt x="10325" y="10706"/>
                  <a:pt x="9854" y="10584"/>
                  <a:pt x="9430" y="10320"/>
                </a:cubicBezTo>
                <a:cubicBezTo>
                  <a:pt x="10459" y="9997"/>
                  <a:pt x="11369" y="9438"/>
                  <a:pt x="12104" y="8645"/>
                </a:cubicBezTo>
                <a:close/>
                <a:moveTo>
                  <a:pt x="3056" y="8234"/>
                </a:moveTo>
                <a:cubicBezTo>
                  <a:pt x="3320" y="8381"/>
                  <a:pt x="3584" y="8528"/>
                  <a:pt x="3849" y="8645"/>
                </a:cubicBezTo>
                <a:cubicBezTo>
                  <a:pt x="4407" y="9468"/>
                  <a:pt x="5229" y="10055"/>
                  <a:pt x="6199" y="10320"/>
                </a:cubicBezTo>
                <a:cubicBezTo>
                  <a:pt x="5406" y="11054"/>
                  <a:pt x="4407" y="11495"/>
                  <a:pt x="3349" y="11554"/>
                </a:cubicBezTo>
                <a:cubicBezTo>
                  <a:pt x="3307" y="11556"/>
                  <a:pt x="3265" y="11557"/>
                  <a:pt x="3225" y="11557"/>
                </a:cubicBezTo>
                <a:cubicBezTo>
                  <a:pt x="2707" y="11557"/>
                  <a:pt x="2367" y="11385"/>
                  <a:pt x="2204" y="11113"/>
                </a:cubicBezTo>
                <a:cubicBezTo>
                  <a:pt x="1910" y="10555"/>
                  <a:pt x="2233" y="9468"/>
                  <a:pt x="3056" y="8234"/>
                </a:cubicBezTo>
                <a:close/>
                <a:moveTo>
                  <a:pt x="9419" y="0"/>
                </a:moveTo>
                <a:cubicBezTo>
                  <a:pt x="9356" y="0"/>
                  <a:pt x="9292" y="3"/>
                  <a:pt x="9225" y="8"/>
                </a:cubicBezTo>
                <a:cubicBezTo>
                  <a:pt x="8373" y="155"/>
                  <a:pt x="7550" y="508"/>
                  <a:pt x="6875" y="1036"/>
                </a:cubicBezTo>
                <a:cubicBezTo>
                  <a:pt x="6346" y="625"/>
                  <a:pt x="5699" y="390"/>
                  <a:pt x="5024" y="361"/>
                </a:cubicBezTo>
                <a:cubicBezTo>
                  <a:pt x="4818" y="390"/>
                  <a:pt x="4613" y="478"/>
                  <a:pt x="4436" y="625"/>
                </a:cubicBezTo>
                <a:cubicBezTo>
                  <a:pt x="3907" y="1125"/>
                  <a:pt x="3761" y="1918"/>
                  <a:pt x="3966" y="2946"/>
                </a:cubicBezTo>
                <a:cubicBezTo>
                  <a:pt x="3893" y="2944"/>
                  <a:pt x="3819" y="2942"/>
                  <a:pt x="3745" y="2942"/>
                </a:cubicBezTo>
                <a:cubicBezTo>
                  <a:pt x="2934" y="2942"/>
                  <a:pt x="2106" y="3090"/>
                  <a:pt x="1352" y="3387"/>
                </a:cubicBezTo>
                <a:cubicBezTo>
                  <a:pt x="558" y="3680"/>
                  <a:pt x="118" y="4121"/>
                  <a:pt x="59" y="4738"/>
                </a:cubicBezTo>
                <a:cubicBezTo>
                  <a:pt x="0" y="5737"/>
                  <a:pt x="1087" y="7059"/>
                  <a:pt x="2879" y="8116"/>
                </a:cubicBezTo>
                <a:cubicBezTo>
                  <a:pt x="1998" y="9438"/>
                  <a:pt x="1704" y="10555"/>
                  <a:pt x="2057" y="11172"/>
                </a:cubicBezTo>
                <a:cubicBezTo>
                  <a:pt x="2233" y="11554"/>
                  <a:pt x="2703" y="11730"/>
                  <a:pt x="3349" y="11730"/>
                </a:cubicBezTo>
                <a:lnTo>
                  <a:pt x="3614" y="11730"/>
                </a:lnTo>
                <a:cubicBezTo>
                  <a:pt x="4671" y="11612"/>
                  <a:pt x="5670" y="11142"/>
                  <a:pt x="6434" y="10408"/>
                </a:cubicBezTo>
                <a:cubicBezTo>
                  <a:pt x="6889" y="10525"/>
                  <a:pt x="7359" y="10584"/>
                  <a:pt x="7826" y="10584"/>
                </a:cubicBezTo>
                <a:cubicBezTo>
                  <a:pt x="8292" y="10584"/>
                  <a:pt x="8755" y="10525"/>
                  <a:pt x="9195" y="10408"/>
                </a:cubicBezTo>
                <a:cubicBezTo>
                  <a:pt x="9714" y="10735"/>
                  <a:pt x="10282" y="10910"/>
                  <a:pt x="10878" y="10910"/>
                </a:cubicBezTo>
                <a:cubicBezTo>
                  <a:pt x="10924" y="10910"/>
                  <a:pt x="10970" y="10909"/>
                  <a:pt x="11017" y="10907"/>
                </a:cubicBezTo>
                <a:cubicBezTo>
                  <a:pt x="11516" y="10849"/>
                  <a:pt x="11957" y="10614"/>
                  <a:pt x="12280" y="10232"/>
                </a:cubicBezTo>
                <a:cubicBezTo>
                  <a:pt x="12515" y="10055"/>
                  <a:pt x="12662" y="9791"/>
                  <a:pt x="12691" y="9497"/>
                </a:cubicBezTo>
                <a:cubicBezTo>
                  <a:pt x="12662" y="9115"/>
                  <a:pt x="12515" y="8763"/>
                  <a:pt x="12251" y="8498"/>
                </a:cubicBezTo>
                <a:cubicBezTo>
                  <a:pt x="12368" y="8381"/>
                  <a:pt x="12456" y="8263"/>
                  <a:pt x="12544" y="8116"/>
                </a:cubicBezTo>
                <a:cubicBezTo>
                  <a:pt x="12809" y="7823"/>
                  <a:pt x="12926" y="7441"/>
                  <a:pt x="12868" y="7059"/>
                </a:cubicBezTo>
                <a:cubicBezTo>
                  <a:pt x="12809" y="6501"/>
                  <a:pt x="12368" y="5884"/>
                  <a:pt x="11604" y="5296"/>
                </a:cubicBezTo>
                <a:cubicBezTo>
                  <a:pt x="12633" y="4679"/>
                  <a:pt x="13191" y="4004"/>
                  <a:pt x="13073" y="3504"/>
                </a:cubicBezTo>
                <a:cubicBezTo>
                  <a:pt x="13014" y="3210"/>
                  <a:pt x="12691" y="2858"/>
                  <a:pt x="11634" y="2740"/>
                </a:cubicBezTo>
                <a:cubicBezTo>
                  <a:pt x="11472" y="2726"/>
                  <a:pt x="11318" y="2718"/>
                  <a:pt x="11164" y="2718"/>
                </a:cubicBezTo>
                <a:cubicBezTo>
                  <a:pt x="11009" y="2718"/>
                  <a:pt x="10855" y="2726"/>
                  <a:pt x="10694" y="2740"/>
                </a:cubicBezTo>
                <a:cubicBezTo>
                  <a:pt x="10870" y="2123"/>
                  <a:pt x="10870" y="1448"/>
                  <a:pt x="10694" y="801"/>
                </a:cubicBezTo>
                <a:cubicBezTo>
                  <a:pt x="10480" y="267"/>
                  <a:pt x="10048" y="0"/>
                  <a:pt x="9419" y="0"/>
                </a:cubicBezTo>
                <a:close/>
              </a:path>
            </a:pathLst>
          </a:custGeom>
          <a:solidFill>
            <a:srgbClr val="212121"/>
          </a:solidFill>
          <a:ln cap="flat" cmpd="sng" w="9525">
            <a:solidFill>
              <a:srgbClr val="9867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AB40"/>
              </a:solidFill>
            </a:endParaRPr>
          </a:p>
        </p:txBody>
      </p:sp>
      <p:sp>
        <p:nvSpPr>
          <p:cNvPr id="468" name="Google Shape;468;p51"/>
          <p:cNvSpPr txBox="1"/>
          <p:nvPr/>
        </p:nvSpPr>
        <p:spPr>
          <a:xfrm>
            <a:off x="537525" y="4279150"/>
            <a:ext cx="6618600" cy="117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chemeClr val="dk1"/>
                </a:solidFill>
                <a:latin typeface="Mada"/>
                <a:ea typeface="Mada"/>
                <a:cs typeface="Mada"/>
                <a:sym typeface="Mada"/>
              </a:rPr>
              <a:t>Pattern 8 - </a:t>
            </a:r>
            <a:r>
              <a:rPr b="1" lang="ar" sz="1200">
                <a:solidFill>
                  <a:schemeClr val="dk1"/>
                </a:solidFill>
                <a:latin typeface="Mada"/>
                <a:ea typeface="Mada"/>
                <a:cs typeface="Mada"/>
                <a:sym typeface="Mada"/>
              </a:rPr>
              <a:t>Episodic Pain, Weakness, and Myoglobinuria</a:t>
            </a:r>
            <a:r>
              <a:rPr b="1" lang="ar" sz="1200">
                <a:solidFill>
                  <a:schemeClr val="dk1"/>
                </a:solidFill>
                <a:latin typeface="Mada"/>
                <a:ea typeface="Mada"/>
                <a:cs typeface="Mada"/>
                <a:sym typeface="Mada"/>
              </a:rPr>
              <a:t>:</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Episodic pain, weakness, +/- myoglobinuria</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May be related to a variety of conditions (non muscle)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Triggered by exercise à </a:t>
            </a:r>
            <a:r>
              <a:rPr lang="ar" sz="1200">
                <a:solidFill>
                  <a:srgbClr val="CC0000"/>
                </a:solidFill>
                <a:latin typeface="Mada"/>
                <a:ea typeface="Mada"/>
                <a:cs typeface="Mada"/>
                <a:sym typeface="Mada"/>
              </a:rPr>
              <a:t>metabolic myopathy likely</a:t>
            </a:r>
            <a:endParaRPr sz="1200">
              <a:solidFill>
                <a:srgbClr val="CC0000"/>
              </a:solidFill>
              <a:latin typeface="Mada"/>
              <a:ea typeface="Mada"/>
              <a:cs typeface="Mada"/>
              <a:sym typeface="Mada"/>
            </a:endParaRPr>
          </a:p>
        </p:txBody>
      </p:sp>
      <p:sp>
        <p:nvSpPr>
          <p:cNvPr id="469" name="Google Shape;469;p51"/>
          <p:cNvSpPr/>
          <p:nvPr/>
        </p:nvSpPr>
        <p:spPr>
          <a:xfrm flipH="1">
            <a:off x="-1" y="4279140"/>
            <a:ext cx="453638" cy="424949"/>
          </a:xfrm>
          <a:custGeom>
            <a:rect b="b" l="l" r="r" t="t"/>
            <a:pathLst>
              <a:path extrusionOk="0" h="11730" w="13191">
                <a:moveTo>
                  <a:pt x="5183" y="570"/>
                </a:moveTo>
                <a:cubicBezTo>
                  <a:pt x="5603" y="570"/>
                  <a:pt x="6134" y="771"/>
                  <a:pt x="6698" y="1154"/>
                </a:cubicBezTo>
                <a:cubicBezTo>
                  <a:pt x="5993" y="1683"/>
                  <a:pt x="5376" y="2300"/>
                  <a:pt x="4848" y="3005"/>
                </a:cubicBezTo>
                <a:cubicBezTo>
                  <a:pt x="4613" y="2975"/>
                  <a:pt x="4407" y="2975"/>
                  <a:pt x="4172" y="2975"/>
                </a:cubicBezTo>
                <a:cubicBezTo>
                  <a:pt x="3966" y="1977"/>
                  <a:pt x="4113" y="1242"/>
                  <a:pt x="4554" y="801"/>
                </a:cubicBezTo>
                <a:cubicBezTo>
                  <a:pt x="4710" y="645"/>
                  <a:pt x="4926" y="570"/>
                  <a:pt x="5183" y="570"/>
                </a:cubicBezTo>
                <a:close/>
                <a:moveTo>
                  <a:pt x="9463" y="186"/>
                </a:moveTo>
                <a:cubicBezTo>
                  <a:pt x="9884" y="186"/>
                  <a:pt x="10286" y="440"/>
                  <a:pt x="10459" y="860"/>
                </a:cubicBezTo>
                <a:cubicBezTo>
                  <a:pt x="10635" y="1507"/>
                  <a:pt x="10635" y="2153"/>
                  <a:pt x="10459" y="2770"/>
                </a:cubicBezTo>
                <a:cubicBezTo>
                  <a:pt x="9930" y="2828"/>
                  <a:pt x="9430" y="2975"/>
                  <a:pt x="8931" y="3152"/>
                </a:cubicBezTo>
                <a:lnTo>
                  <a:pt x="8902" y="3152"/>
                </a:lnTo>
                <a:cubicBezTo>
                  <a:pt x="8402" y="2388"/>
                  <a:pt x="7756" y="1712"/>
                  <a:pt x="7021" y="1154"/>
                </a:cubicBezTo>
                <a:cubicBezTo>
                  <a:pt x="7638" y="655"/>
                  <a:pt x="8402" y="331"/>
                  <a:pt x="9225" y="214"/>
                </a:cubicBezTo>
                <a:cubicBezTo>
                  <a:pt x="9304" y="195"/>
                  <a:pt x="9384" y="186"/>
                  <a:pt x="9463" y="186"/>
                </a:cubicBezTo>
                <a:close/>
                <a:moveTo>
                  <a:pt x="6845" y="1271"/>
                </a:moveTo>
                <a:cubicBezTo>
                  <a:pt x="7580" y="1800"/>
                  <a:pt x="8226" y="2447"/>
                  <a:pt x="8755" y="3210"/>
                </a:cubicBezTo>
                <a:cubicBezTo>
                  <a:pt x="8490" y="3328"/>
                  <a:pt x="8226" y="3445"/>
                  <a:pt x="7962" y="3592"/>
                </a:cubicBezTo>
                <a:cubicBezTo>
                  <a:pt x="7021" y="3299"/>
                  <a:pt x="6052" y="3093"/>
                  <a:pt x="5083" y="3005"/>
                </a:cubicBezTo>
                <a:cubicBezTo>
                  <a:pt x="5582" y="2358"/>
                  <a:pt x="6199" y="1771"/>
                  <a:pt x="6845" y="1271"/>
                </a:cubicBezTo>
                <a:close/>
                <a:moveTo>
                  <a:pt x="4201" y="3152"/>
                </a:moveTo>
                <a:lnTo>
                  <a:pt x="4701" y="3181"/>
                </a:lnTo>
                <a:cubicBezTo>
                  <a:pt x="4583" y="3357"/>
                  <a:pt x="4466" y="3504"/>
                  <a:pt x="4348" y="3680"/>
                </a:cubicBezTo>
                <a:cubicBezTo>
                  <a:pt x="4289" y="3504"/>
                  <a:pt x="4260" y="3328"/>
                  <a:pt x="4201" y="3152"/>
                </a:cubicBezTo>
                <a:close/>
                <a:moveTo>
                  <a:pt x="8872" y="3416"/>
                </a:moveTo>
                <a:cubicBezTo>
                  <a:pt x="8990" y="3622"/>
                  <a:pt x="9107" y="3827"/>
                  <a:pt x="9225" y="4033"/>
                </a:cubicBezTo>
                <a:cubicBezTo>
                  <a:pt x="8902" y="3915"/>
                  <a:pt x="8549" y="3798"/>
                  <a:pt x="8226" y="3680"/>
                </a:cubicBezTo>
                <a:cubicBezTo>
                  <a:pt x="8432" y="3592"/>
                  <a:pt x="8637" y="3475"/>
                  <a:pt x="8872" y="3416"/>
                </a:cubicBezTo>
                <a:close/>
                <a:moveTo>
                  <a:pt x="10429" y="3005"/>
                </a:moveTo>
                <a:lnTo>
                  <a:pt x="10429" y="3005"/>
                </a:lnTo>
                <a:cubicBezTo>
                  <a:pt x="10312" y="3475"/>
                  <a:pt x="10194" y="3945"/>
                  <a:pt x="10018" y="4415"/>
                </a:cubicBezTo>
                <a:cubicBezTo>
                  <a:pt x="9871" y="4327"/>
                  <a:pt x="9665" y="4239"/>
                  <a:pt x="9489" y="4180"/>
                </a:cubicBezTo>
                <a:lnTo>
                  <a:pt x="9519" y="4150"/>
                </a:lnTo>
                <a:cubicBezTo>
                  <a:pt x="9372" y="3886"/>
                  <a:pt x="9195" y="3592"/>
                  <a:pt x="9019" y="3328"/>
                </a:cubicBezTo>
                <a:cubicBezTo>
                  <a:pt x="9489" y="3181"/>
                  <a:pt x="9959" y="3064"/>
                  <a:pt x="10429" y="3005"/>
                </a:cubicBezTo>
                <a:close/>
                <a:moveTo>
                  <a:pt x="9636" y="4415"/>
                </a:moveTo>
                <a:lnTo>
                  <a:pt x="9959" y="4562"/>
                </a:lnTo>
                <a:cubicBezTo>
                  <a:pt x="9900" y="4709"/>
                  <a:pt x="9871" y="4826"/>
                  <a:pt x="9812" y="4944"/>
                </a:cubicBezTo>
                <a:cubicBezTo>
                  <a:pt x="9754" y="4767"/>
                  <a:pt x="9695" y="4591"/>
                  <a:pt x="9636" y="4415"/>
                </a:cubicBezTo>
                <a:close/>
                <a:moveTo>
                  <a:pt x="4319" y="4121"/>
                </a:moveTo>
                <a:cubicBezTo>
                  <a:pt x="4436" y="4415"/>
                  <a:pt x="4554" y="4738"/>
                  <a:pt x="4701" y="5061"/>
                </a:cubicBezTo>
                <a:cubicBezTo>
                  <a:pt x="4436" y="5002"/>
                  <a:pt x="4172" y="4944"/>
                  <a:pt x="3937" y="4914"/>
                </a:cubicBezTo>
                <a:cubicBezTo>
                  <a:pt x="4054" y="4650"/>
                  <a:pt x="4172" y="4385"/>
                  <a:pt x="4319" y="4121"/>
                </a:cubicBezTo>
                <a:close/>
                <a:moveTo>
                  <a:pt x="11123" y="2953"/>
                </a:moveTo>
                <a:cubicBezTo>
                  <a:pt x="11281" y="2953"/>
                  <a:pt x="11443" y="2961"/>
                  <a:pt x="11604" y="2975"/>
                </a:cubicBezTo>
                <a:cubicBezTo>
                  <a:pt x="12339" y="3064"/>
                  <a:pt x="12809" y="3269"/>
                  <a:pt x="12868" y="3592"/>
                </a:cubicBezTo>
                <a:cubicBezTo>
                  <a:pt x="12956" y="4004"/>
                  <a:pt x="12398" y="4621"/>
                  <a:pt x="11399" y="5208"/>
                </a:cubicBezTo>
                <a:cubicBezTo>
                  <a:pt x="11027" y="4951"/>
                  <a:pt x="10628" y="4721"/>
                  <a:pt x="10227" y="4493"/>
                </a:cubicBezTo>
                <a:lnTo>
                  <a:pt x="10227" y="4493"/>
                </a:lnTo>
                <a:cubicBezTo>
                  <a:pt x="10402" y="3997"/>
                  <a:pt x="10548" y="3500"/>
                  <a:pt x="10664" y="2975"/>
                </a:cubicBezTo>
                <a:cubicBezTo>
                  <a:pt x="10811" y="2961"/>
                  <a:pt x="10965" y="2953"/>
                  <a:pt x="11123" y="2953"/>
                </a:cubicBezTo>
                <a:close/>
                <a:moveTo>
                  <a:pt x="4906" y="3181"/>
                </a:moveTo>
                <a:cubicBezTo>
                  <a:pt x="5846" y="3269"/>
                  <a:pt x="6786" y="3445"/>
                  <a:pt x="7697" y="3710"/>
                </a:cubicBezTo>
                <a:cubicBezTo>
                  <a:pt x="6904" y="4150"/>
                  <a:pt x="6170" y="4650"/>
                  <a:pt x="5494" y="5237"/>
                </a:cubicBezTo>
                <a:lnTo>
                  <a:pt x="4936" y="5120"/>
                </a:lnTo>
                <a:lnTo>
                  <a:pt x="4965" y="5120"/>
                </a:lnTo>
                <a:cubicBezTo>
                  <a:pt x="4759" y="4738"/>
                  <a:pt x="4583" y="4327"/>
                  <a:pt x="4436" y="3915"/>
                </a:cubicBezTo>
                <a:cubicBezTo>
                  <a:pt x="4583" y="3680"/>
                  <a:pt x="4730" y="3445"/>
                  <a:pt x="4906" y="3181"/>
                </a:cubicBezTo>
                <a:close/>
                <a:moveTo>
                  <a:pt x="5053" y="5326"/>
                </a:moveTo>
                <a:lnTo>
                  <a:pt x="5288" y="5384"/>
                </a:lnTo>
                <a:lnTo>
                  <a:pt x="5171" y="5531"/>
                </a:lnTo>
                <a:cubicBezTo>
                  <a:pt x="5141" y="5443"/>
                  <a:pt x="5083" y="5384"/>
                  <a:pt x="5053" y="5326"/>
                </a:cubicBezTo>
                <a:close/>
                <a:moveTo>
                  <a:pt x="10135" y="4650"/>
                </a:moveTo>
                <a:cubicBezTo>
                  <a:pt x="10517" y="4856"/>
                  <a:pt x="10870" y="5061"/>
                  <a:pt x="11222" y="5296"/>
                </a:cubicBezTo>
                <a:cubicBezTo>
                  <a:pt x="10841" y="5502"/>
                  <a:pt x="10459" y="5707"/>
                  <a:pt x="10047" y="5854"/>
                </a:cubicBezTo>
                <a:cubicBezTo>
                  <a:pt x="10019" y="5654"/>
                  <a:pt x="9990" y="5453"/>
                  <a:pt x="9934" y="5225"/>
                </a:cubicBezTo>
                <a:lnTo>
                  <a:pt x="9934" y="5225"/>
                </a:lnTo>
                <a:cubicBezTo>
                  <a:pt x="9993" y="5052"/>
                  <a:pt x="10078" y="4851"/>
                  <a:pt x="10135" y="4650"/>
                </a:cubicBezTo>
                <a:close/>
                <a:moveTo>
                  <a:pt x="9783" y="5502"/>
                </a:moveTo>
                <a:lnTo>
                  <a:pt x="9812" y="5531"/>
                </a:lnTo>
                <a:cubicBezTo>
                  <a:pt x="9842" y="5678"/>
                  <a:pt x="9842" y="5796"/>
                  <a:pt x="9871" y="5943"/>
                </a:cubicBezTo>
                <a:lnTo>
                  <a:pt x="9548" y="6060"/>
                </a:lnTo>
                <a:cubicBezTo>
                  <a:pt x="9636" y="5884"/>
                  <a:pt x="9724" y="5707"/>
                  <a:pt x="9783" y="5502"/>
                </a:cubicBezTo>
                <a:close/>
                <a:moveTo>
                  <a:pt x="7962" y="3798"/>
                </a:moveTo>
                <a:cubicBezTo>
                  <a:pt x="8461" y="3945"/>
                  <a:pt x="8931" y="4121"/>
                  <a:pt x="9372" y="4297"/>
                </a:cubicBezTo>
                <a:cubicBezTo>
                  <a:pt x="9519" y="4591"/>
                  <a:pt x="9636" y="4885"/>
                  <a:pt x="9724" y="5208"/>
                </a:cubicBezTo>
                <a:cubicBezTo>
                  <a:pt x="9577" y="5531"/>
                  <a:pt x="9430" y="5854"/>
                  <a:pt x="9284" y="6178"/>
                </a:cubicBezTo>
                <a:lnTo>
                  <a:pt x="8725" y="6354"/>
                </a:lnTo>
                <a:cubicBezTo>
                  <a:pt x="7756" y="5943"/>
                  <a:pt x="6728" y="5590"/>
                  <a:pt x="5729" y="5296"/>
                </a:cubicBezTo>
                <a:cubicBezTo>
                  <a:pt x="6405" y="4709"/>
                  <a:pt x="7168" y="4209"/>
                  <a:pt x="7962" y="3798"/>
                </a:cubicBezTo>
                <a:close/>
                <a:moveTo>
                  <a:pt x="9166" y="6413"/>
                </a:moveTo>
                <a:lnTo>
                  <a:pt x="9107" y="6530"/>
                </a:lnTo>
                <a:lnTo>
                  <a:pt x="8990" y="6471"/>
                </a:lnTo>
                <a:lnTo>
                  <a:pt x="9166" y="6413"/>
                </a:lnTo>
                <a:close/>
                <a:moveTo>
                  <a:pt x="2713" y="4972"/>
                </a:moveTo>
                <a:cubicBezTo>
                  <a:pt x="3027" y="4972"/>
                  <a:pt x="3350" y="5004"/>
                  <a:pt x="3672" y="5061"/>
                </a:cubicBezTo>
                <a:cubicBezTo>
                  <a:pt x="3555" y="5384"/>
                  <a:pt x="3437" y="5737"/>
                  <a:pt x="3379" y="6089"/>
                </a:cubicBezTo>
                <a:cubicBezTo>
                  <a:pt x="3349" y="6354"/>
                  <a:pt x="3320" y="6589"/>
                  <a:pt x="3320" y="6824"/>
                </a:cubicBezTo>
                <a:cubicBezTo>
                  <a:pt x="2057" y="6501"/>
                  <a:pt x="1263" y="5854"/>
                  <a:pt x="1293" y="5531"/>
                </a:cubicBezTo>
                <a:cubicBezTo>
                  <a:pt x="1293" y="5237"/>
                  <a:pt x="1616" y="5032"/>
                  <a:pt x="2204" y="4973"/>
                </a:cubicBezTo>
                <a:lnTo>
                  <a:pt x="2204" y="5002"/>
                </a:lnTo>
                <a:cubicBezTo>
                  <a:pt x="2370" y="4982"/>
                  <a:pt x="2540" y="4972"/>
                  <a:pt x="2713" y="4972"/>
                </a:cubicBezTo>
                <a:close/>
                <a:moveTo>
                  <a:pt x="9900" y="6148"/>
                </a:moveTo>
                <a:cubicBezTo>
                  <a:pt x="9900" y="6383"/>
                  <a:pt x="9900" y="6648"/>
                  <a:pt x="9871" y="6883"/>
                </a:cubicBezTo>
                <a:cubicBezTo>
                  <a:pt x="9665" y="6794"/>
                  <a:pt x="9489" y="6706"/>
                  <a:pt x="9284" y="6618"/>
                </a:cubicBezTo>
                <a:lnTo>
                  <a:pt x="9284" y="6589"/>
                </a:lnTo>
                <a:cubicBezTo>
                  <a:pt x="9313" y="6530"/>
                  <a:pt x="9372" y="6413"/>
                  <a:pt x="9430" y="6324"/>
                </a:cubicBezTo>
                <a:cubicBezTo>
                  <a:pt x="9577" y="6266"/>
                  <a:pt x="9754" y="6207"/>
                  <a:pt x="9900" y="6148"/>
                </a:cubicBezTo>
                <a:close/>
                <a:moveTo>
                  <a:pt x="3878" y="5091"/>
                </a:moveTo>
                <a:cubicBezTo>
                  <a:pt x="4172" y="5149"/>
                  <a:pt x="4495" y="5208"/>
                  <a:pt x="4818" y="5296"/>
                </a:cubicBezTo>
                <a:lnTo>
                  <a:pt x="5024" y="5649"/>
                </a:lnTo>
                <a:cubicBezTo>
                  <a:pt x="4583" y="6060"/>
                  <a:pt x="4172" y="6471"/>
                  <a:pt x="3790" y="6941"/>
                </a:cubicBezTo>
                <a:lnTo>
                  <a:pt x="3526" y="6883"/>
                </a:lnTo>
                <a:cubicBezTo>
                  <a:pt x="3496" y="6648"/>
                  <a:pt x="3526" y="6383"/>
                  <a:pt x="3584" y="6148"/>
                </a:cubicBezTo>
                <a:cubicBezTo>
                  <a:pt x="3643" y="5796"/>
                  <a:pt x="3731" y="5443"/>
                  <a:pt x="3878" y="5091"/>
                </a:cubicBezTo>
                <a:close/>
                <a:moveTo>
                  <a:pt x="5553" y="5472"/>
                </a:moveTo>
                <a:cubicBezTo>
                  <a:pt x="6522" y="5737"/>
                  <a:pt x="7492" y="6060"/>
                  <a:pt x="8432" y="6442"/>
                </a:cubicBezTo>
                <a:cubicBezTo>
                  <a:pt x="7638" y="6677"/>
                  <a:pt x="6816" y="6824"/>
                  <a:pt x="5993" y="6941"/>
                </a:cubicBezTo>
                <a:cubicBezTo>
                  <a:pt x="5905" y="6794"/>
                  <a:pt x="5611" y="6324"/>
                  <a:pt x="5259" y="5707"/>
                </a:cubicBezTo>
                <a:lnTo>
                  <a:pt x="5288" y="5707"/>
                </a:lnTo>
                <a:cubicBezTo>
                  <a:pt x="5347" y="5619"/>
                  <a:pt x="5435" y="5531"/>
                  <a:pt x="5553" y="5472"/>
                </a:cubicBezTo>
                <a:close/>
                <a:moveTo>
                  <a:pt x="5112" y="5825"/>
                </a:moveTo>
                <a:cubicBezTo>
                  <a:pt x="5406" y="6354"/>
                  <a:pt x="5670" y="6765"/>
                  <a:pt x="5788" y="6971"/>
                </a:cubicBezTo>
                <a:cubicBezTo>
                  <a:pt x="5553" y="6971"/>
                  <a:pt x="5318" y="7029"/>
                  <a:pt x="5083" y="7029"/>
                </a:cubicBezTo>
                <a:cubicBezTo>
                  <a:pt x="4988" y="7037"/>
                  <a:pt x="4894" y="7041"/>
                  <a:pt x="4799" y="7041"/>
                </a:cubicBezTo>
                <a:cubicBezTo>
                  <a:pt x="4541" y="7041"/>
                  <a:pt x="4283" y="7014"/>
                  <a:pt x="4025" y="6971"/>
                </a:cubicBezTo>
                <a:lnTo>
                  <a:pt x="3996" y="6971"/>
                </a:lnTo>
                <a:cubicBezTo>
                  <a:pt x="4348" y="6559"/>
                  <a:pt x="4730" y="6207"/>
                  <a:pt x="5112" y="5825"/>
                </a:cubicBezTo>
                <a:close/>
                <a:moveTo>
                  <a:pt x="3526" y="7088"/>
                </a:moveTo>
                <a:lnTo>
                  <a:pt x="3643" y="7118"/>
                </a:lnTo>
                <a:lnTo>
                  <a:pt x="3526" y="7235"/>
                </a:lnTo>
                <a:lnTo>
                  <a:pt x="3526" y="7088"/>
                </a:lnTo>
                <a:close/>
                <a:moveTo>
                  <a:pt x="4025" y="3181"/>
                </a:moveTo>
                <a:cubicBezTo>
                  <a:pt x="4084" y="3416"/>
                  <a:pt x="4142" y="3651"/>
                  <a:pt x="4231" y="3915"/>
                </a:cubicBezTo>
                <a:cubicBezTo>
                  <a:pt x="4054" y="4239"/>
                  <a:pt x="3907" y="4562"/>
                  <a:pt x="3761" y="4885"/>
                </a:cubicBezTo>
                <a:cubicBezTo>
                  <a:pt x="3419" y="4828"/>
                  <a:pt x="3078" y="4796"/>
                  <a:pt x="2736" y="4796"/>
                </a:cubicBezTo>
                <a:cubicBezTo>
                  <a:pt x="2549" y="4796"/>
                  <a:pt x="2362" y="4805"/>
                  <a:pt x="2174" y="4826"/>
                </a:cubicBezTo>
                <a:cubicBezTo>
                  <a:pt x="1322" y="4885"/>
                  <a:pt x="1087" y="5267"/>
                  <a:pt x="1087" y="5561"/>
                </a:cubicBezTo>
                <a:cubicBezTo>
                  <a:pt x="1058" y="6060"/>
                  <a:pt x="2086" y="6736"/>
                  <a:pt x="3320" y="7059"/>
                </a:cubicBezTo>
                <a:cubicBezTo>
                  <a:pt x="3349" y="7176"/>
                  <a:pt x="3349" y="7323"/>
                  <a:pt x="3379" y="7441"/>
                </a:cubicBezTo>
                <a:cubicBezTo>
                  <a:pt x="3232" y="7617"/>
                  <a:pt x="3114" y="7793"/>
                  <a:pt x="2997" y="7970"/>
                </a:cubicBezTo>
                <a:cubicBezTo>
                  <a:pt x="1293" y="6971"/>
                  <a:pt x="206" y="5678"/>
                  <a:pt x="265" y="4767"/>
                </a:cubicBezTo>
                <a:cubicBezTo>
                  <a:pt x="323" y="4239"/>
                  <a:pt x="676" y="3857"/>
                  <a:pt x="1410" y="3592"/>
                </a:cubicBezTo>
                <a:cubicBezTo>
                  <a:pt x="1939" y="3387"/>
                  <a:pt x="2497" y="3269"/>
                  <a:pt x="3085" y="3210"/>
                </a:cubicBezTo>
                <a:cubicBezTo>
                  <a:pt x="3379" y="3181"/>
                  <a:pt x="3702" y="3181"/>
                  <a:pt x="4025" y="3181"/>
                </a:cubicBezTo>
                <a:close/>
                <a:moveTo>
                  <a:pt x="3437" y="7676"/>
                </a:moveTo>
                <a:cubicBezTo>
                  <a:pt x="3496" y="7911"/>
                  <a:pt x="3584" y="8146"/>
                  <a:pt x="3702" y="8351"/>
                </a:cubicBezTo>
                <a:cubicBezTo>
                  <a:pt x="3526" y="8263"/>
                  <a:pt x="3320" y="8175"/>
                  <a:pt x="3144" y="8058"/>
                </a:cubicBezTo>
                <a:cubicBezTo>
                  <a:pt x="3232" y="7940"/>
                  <a:pt x="3349" y="7823"/>
                  <a:pt x="3437" y="7676"/>
                </a:cubicBezTo>
                <a:close/>
                <a:moveTo>
                  <a:pt x="11399" y="5443"/>
                </a:moveTo>
                <a:cubicBezTo>
                  <a:pt x="12133" y="6001"/>
                  <a:pt x="12574" y="6559"/>
                  <a:pt x="12633" y="7118"/>
                </a:cubicBezTo>
                <a:cubicBezTo>
                  <a:pt x="12691" y="7441"/>
                  <a:pt x="12574" y="7764"/>
                  <a:pt x="12368" y="8028"/>
                </a:cubicBezTo>
                <a:cubicBezTo>
                  <a:pt x="12280" y="8146"/>
                  <a:pt x="12192" y="8263"/>
                  <a:pt x="12074" y="8381"/>
                </a:cubicBezTo>
                <a:cubicBezTo>
                  <a:pt x="11457" y="7793"/>
                  <a:pt x="10782" y="7323"/>
                  <a:pt x="10018" y="6971"/>
                </a:cubicBezTo>
                <a:cubicBezTo>
                  <a:pt x="10077" y="6677"/>
                  <a:pt x="10106" y="6383"/>
                  <a:pt x="10077" y="6060"/>
                </a:cubicBezTo>
                <a:cubicBezTo>
                  <a:pt x="10517" y="5884"/>
                  <a:pt x="10958" y="5678"/>
                  <a:pt x="11399" y="5443"/>
                </a:cubicBezTo>
                <a:close/>
                <a:moveTo>
                  <a:pt x="8725" y="6559"/>
                </a:moveTo>
                <a:lnTo>
                  <a:pt x="9019" y="6677"/>
                </a:lnTo>
                <a:cubicBezTo>
                  <a:pt x="8608" y="7441"/>
                  <a:pt x="8138" y="8175"/>
                  <a:pt x="7609" y="8851"/>
                </a:cubicBezTo>
                <a:cubicBezTo>
                  <a:pt x="7080" y="8293"/>
                  <a:pt x="6581" y="7705"/>
                  <a:pt x="6140" y="7118"/>
                </a:cubicBezTo>
                <a:cubicBezTo>
                  <a:pt x="6992" y="7000"/>
                  <a:pt x="7873" y="6794"/>
                  <a:pt x="8725" y="6559"/>
                </a:cubicBezTo>
                <a:close/>
                <a:moveTo>
                  <a:pt x="9166" y="6765"/>
                </a:moveTo>
                <a:cubicBezTo>
                  <a:pt x="9401" y="6853"/>
                  <a:pt x="9607" y="6971"/>
                  <a:pt x="9783" y="7059"/>
                </a:cubicBezTo>
                <a:cubicBezTo>
                  <a:pt x="9636" y="7764"/>
                  <a:pt x="9195" y="8381"/>
                  <a:pt x="8578" y="8763"/>
                </a:cubicBezTo>
                <a:cubicBezTo>
                  <a:pt x="8373" y="8939"/>
                  <a:pt x="8108" y="9057"/>
                  <a:pt x="7844" y="9115"/>
                </a:cubicBezTo>
                <a:lnTo>
                  <a:pt x="7727" y="8998"/>
                </a:lnTo>
                <a:cubicBezTo>
                  <a:pt x="8285" y="8293"/>
                  <a:pt x="8755" y="7558"/>
                  <a:pt x="9166" y="6765"/>
                </a:cubicBezTo>
                <a:close/>
                <a:moveTo>
                  <a:pt x="5905" y="7147"/>
                </a:moveTo>
                <a:cubicBezTo>
                  <a:pt x="6375" y="7793"/>
                  <a:pt x="6904" y="8440"/>
                  <a:pt x="7462" y="9027"/>
                </a:cubicBezTo>
                <a:lnTo>
                  <a:pt x="7315" y="9233"/>
                </a:lnTo>
                <a:cubicBezTo>
                  <a:pt x="7258" y="9234"/>
                  <a:pt x="7200" y="9235"/>
                  <a:pt x="7143" y="9235"/>
                </a:cubicBezTo>
                <a:cubicBezTo>
                  <a:pt x="6055" y="9235"/>
                  <a:pt x="4972" y="8973"/>
                  <a:pt x="3996" y="8498"/>
                </a:cubicBezTo>
                <a:cubicBezTo>
                  <a:pt x="3790" y="8175"/>
                  <a:pt x="3643" y="7852"/>
                  <a:pt x="3584" y="7500"/>
                </a:cubicBezTo>
                <a:cubicBezTo>
                  <a:pt x="3672" y="7382"/>
                  <a:pt x="3761" y="7264"/>
                  <a:pt x="3849" y="7176"/>
                </a:cubicBezTo>
                <a:cubicBezTo>
                  <a:pt x="4090" y="7211"/>
                  <a:pt x="4331" y="7225"/>
                  <a:pt x="4571" y="7225"/>
                </a:cubicBezTo>
                <a:cubicBezTo>
                  <a:pt x="4742" y="7225"/>
                  <a:pt x="4912" y="7218"/>
                  <a:pt x="5083" y="7206"/>
                </a:cubicBezTo>
                <a:cubicBezTo>
                  <a:pt x="5347" y="7206"/>
                  <a:pt x="5641" y="7176"/>
                  <a:pt x="5905" y="7147"/>
                </a:cubicBezTo>
                <a:close/>
                <a:moveTo>
                  <a:pt x="4201" y="8792"/>
                </a:moveTo>
                <a:lnTo>
                  <a:pt x="4201" y="8792"/>
                </a:lnTo>
                <a:cubicBezTo>
                  <a:pt x="5141" y="9203"/>
                  <a:pt x="6140" y="9409"/>
                  <a:pt x="7139" y="9409"/>
                </a:cubicBezTo>
                <a:cubicBezTo>
                  <a:pt x="6904" y="9673"/>
                  <a:pt x="6640" y="9938"/>
                  <a:pt x="6375" y="10202"/>
                </a:cubicBezTo>
                <a:cubicBezTo>
                  <a:pt x="5523" y="9967"/>
                  <a:pt x="4759" y="9468"/>
                  <a:pt x="4201" y="8792"/>
                </a:cubicBezTo>
                <a:close/>
                <a:moveTo>
                  <a:pt x="9989" y="7176"/>
                </a:moveTo>
                <a:cubicBezTo>
                  <a:pt x="10694" y="7500"/>
                  <a:pt x="11369" y="7970"/>
                  <a:pt x="11957" y="8528"/>
                </a:cubicBezTo>
                <a:cubicBezTo>
                  <a:pt x="11193" y="9321"/>
                  <a:pt x="10253" y="9879"/>
                  <a:pt x="9195" y="10202"/>
                </a:cubicBezTo>
                <a:cubicBezTo>
                  <a:pt x="8784" y="9908"/>
                  <a:pt x="8373" y="9615"/>
                  <a:pt x="8020" y="9262"/>
                </a:cubicBezTo>
                <a:cubicBezTo>
                  <a:pt x="8255" y="9203"/>
                  <a:pt x="8490" y="9086"/>
                  <a:pt x="8725" y="8939"/>
                </a:cubicBezTo>
                <a:cubicBezTo>
                  <a:pt x="9342" y="8528"/>
                  <a:pt x="9783" y="7881"/>
                  <a:pt x="9989" y="7176"/>
                </a:cubicBezTo>
                <a:close/>
                <a:moveTo>
                  <a:pt x="7815" y="9321"/>
                </a:moveTo>
                <a:cubicBezTo>
                  <a:pt x="8138" y="9644"/>
                  <a:pt x="8520" y="9967"/>
                  <a:pt x="8931" y="10232"/>
                </a:cubicBezTo>
                <a:cubicBezTo>
                  <a:pt x="8549" y="10320"/>
                  <a:pt x="8153" y="10364"/>
                  <a:pt x="7756" y="10364"/>
                </a:cubicBezTo>
                <a:cubicBezTo>
                  <a:pt x="7359" y="10364"/>
                  <a:pt x="6963" y="10320"/>
                  <a:pt x="6581" y="10232"/>
                </a:cubicBezTo>
                <a:cubicBezTo>
                  <a:pt x="6875" y="9967"/>
                  <a:pt x="7139" y="9673"/>
                  <a:pt x="7403" y="9380"/>
                </a:cubicBezTo>
                <a:cubicBezTo>
                  <a:pt x="7550" y="9350"/>
                  <a:pt x="7668" y="9350"/>
                  <a:pt x="7815" y="9321"/>
                </a:cubicBezTo>
                <a:close/>
                <a:moveTo>
                  <a:pt x="12104" y="8645"/>
                </a:moveTo>
                <a:cubicBezTo>
                  <a:pt x="12309" y="8880"/>
                  <a:pt x="12456" y="9174"/>
                  <a:pt x="12456" y="9497"/>
                </a:cubicBezTo>
                <a:cubicBezTo>
                  <a:pt x="12427" y="9732"/>
                  <a:pt x="12280" y="9967"/>
                  <a:pt x="12104" y="10114"/>
                </a:cubicBezTo>
                <a:lnTo>
                  <a:pt x="12074" y="10114"/>
                </a:lnTo>
                <a:cubicBezTo>
                  <a:pt x="11810" y="10467"/>
                  <a:pt x="11399" y="10672"/>
                  <a:pt x="10958" y="10702"/>
                </a:cubicBezTo>
                <a:cubicBezTo>
                  <a:pt x="10906" y="10705"/>
                  <a:pt x="10853" y="10706"/>
                  <a:pt x="10801" y="10706"/>
                </a:cubicBezTo>
                <a:cubicBezTo>
                  <a:pt x="10325" y="10706"/>
                  <a:pt x="9854" y="10584"/>
                  <a:pt x="9430" y="10320"/>
                </a:cubicBezTo>
                <a:cubicBezTo>
                  <a:pt x="10459" y="9997"/>
                  <a:pt x="11369" y="9438"/>
                  <a:pt x="12104" y="8645"/>
                </a:cubicBezTo>
                <a:close/>
                <a:moveTo>
                  <a:pt x="3056" y="8234"/>
                </a:moveTo>
                <a:cubicBezTo>
                  <a:pt x="3320" y="8381"/>
                  <a:pt x="3584" y="8528"/>
                  <a:pt x="3849" y="8645"/>
                </a:cubicBezTo>
                <a:cubicBezTo>
                  <a:pt x="4407" y="9468"/>
                  <a:pt x="5229" y="10055"/>
                  <a:pt x="6199" y="10320"/>
                </a:cubicBezTo>
                <a:cubicBezTo>
                  <a:pt x="5406" y="11054"/>
                  <a:pt x="4407" y="11495"/>
                  <a:pt x="3349" y="11554"/>
                </a:cubicBezTo>
                <a:cubicBezTo>
                  <a:pt x="3307" y="11556"/>
                  <a:pt x="3265" y="11557"/>
                  <a:pt x="3225" y="11557"/>
                </a:cubicBezTo>
                <a:cubicBezTo>
                  <a:pt x="2707" y="11557"/>
                  <a:pt x="2367" y="11385"/>
                  <a:pt x="2204" y="11113"/>
                </a:cubicBezTo>
                <a:cubicBezTo>
                  <a:pt x="1910" y="10555"/>
                  <a:pt x="2233" y="9468"/>
                  <a:pt x="3056" y="8234"/>
                </a:cubicBezTo>
                <a:close/>
                <a:moveTo>
                  <a:pt x="9419" y="0"/>
                </a:moveTo>
                <a:cubicBezTo>
                  <a:pt x="9356" y="0"/>
                  <a:pt x="9292" y="3"/>
                  <a:pt x="9225" y="8"/>
                </a:cubicBezTo>
                <a:cubicBezTo>
                  <a:pt x="8373" y="155"/>
                  <a:pt x="7550" y="508"/>
                  <a:pt x="6875" y="1036"/>
                </a:cubicBezTo>
                <a:cubicBezTo>
                  <a:pt x="6346" y="625"/>
                  <a:pt x="5699" y="390"/>
                  <a:pt x="5024" y="361"/>
                </a:cubicBezTo>
                <a:cubicBezTo>
                  <a:pt x="4818" y="390"/>
                  <a:pt x="4613" y="478"/>
                  <a:pt x="4436" y="625"/>
                </a:cubicBezTo>
                <a:cubicBezTo>
                  <a:pt x="3907" y="1125"/>
                  <a:pt x="3761" y="1918"/>
                  <a:pt x="3966" y="2946"/>
                </a:cubicBezTo>
                <a:cubicBezTo>
                  <a:pt x="3893" y="2944"/>
                  <a:pt x="3819" y="2942"/>
                  <a:pt x="3745" y="2942"/>
                </a:cubicBezTo>
                <a:cubicBezTo>
                  <a:pt x="2934" y="2942"/>
                  <a:pt x="2106" y="3090"/>
                  <a:pt x="1352" y="3387"/>
                </a:cubicBezTo>
                <a:cubicBezTo>
                  <a:pt x="558" y="3680"/>
                  <a:pt x="118" y="4121"/>
                  <a:pt x="59" y="4738"/>
                </a:cubicBezTo>
                <a:cubicBezTo>
                  <a:pt x="0" y="5737"/>
                  <a:pt x="1087" y="7059"/>
                  <a:pt x="2879" y="8116"/>
                </a:cubicBezTo>
                <a:cubicBezTo>
                  <a:pt x="1998" y="9438"/>
                  <a:pt x="1704" y="10555"/>
                  <a:pt x="2057" y="11172"/>
                </a:cubicBezTo>
                <a:cubicBezTo>
                  <a:pt x="2233" y="11554"/>
                  <a:pt x="2703" y="11730"/>
                  <a:pt x="3349" y="11730"/>
                </a:cubicBezTo>
                <a:lnTo>
                  <a:pt x="3614" y="11730"/>
                </a:lnTo>
                <a:cubicBezTo>
                  <a:pt x="4671" y="11612"/>
                  <a:pt x="5670" y="11142"/>
                  <a:pt x="6434" y="10408"/>
                </a:cubicBezTo>
                <a:cubicBezTo>
                  <a:pt x="6889" y="10525"/>
                  <a:pt x="7359" y="10584"/>
                  <a:pt x="7826" y="10584"/>
                </a:cubicBezTo>
                <a:cubicBezTo>
                  <a:pt x="8292" y="10584"/>
                  <a:pt x="8755" y="10525"/>
                  <a:pt x="9195" y="10408"/>
                </a:cubicBezTo>
                <a:cubicBezTo>
                  <a:pt x="9714" y="10735"/>
                  <a:pt x="10282" y="10910"/>
                  <a:pt x="10878" y="10910"/>
                </a:cubicBezTo>
                <a:cubicBezTo>
                  <a:pt x="10924" y="10910"/>
                  <a:pt x="10970" y="10909"/>
                  <a:pt x="11017" y="10907"/>
                </a:cubicBezTo>
                <a:cubicBezTo>
                  <a:pt x="11516" y="10849"/>
                  <a:pt x="11957" y="10614"/>
                  <a:pt x="12280" y="10232"/>
                </a:cubicBezTo>
                <a:cubicBezTo>
                  <a:pt x="12515" y="10055"/>
                  <a:pt x="12662" y="9791"/>
                  <a:pt x="12691" y="9497"/>
                </a:cubicBezTo>
                <a:cubicBezTo>
                  <a:pt x="12662" y="9115"/>
                  <a:pt x="12515" y="8763"/>
                  <a:pt x="12251" y="8498"/>
                </a:cubicBezTo>
                <a:cubicBezTo>
                  <a:pt x="12368" y="8381"/>
                  <a:pt x="12456" y="8263"/>
                  <a:pt x="12544" y="8116"/>
                </a:cubicBezTo>
                <a:cubicBezTo>
                  <a:pt x="12809" y="7823"/>
                  <a:pt x="12926" y="7441"/>
                  <a:pt x="12868" y="7059"/>
                </a:cubicBezTo>
                <a:cubicBezTo>
                  <a:pt x="12809" y="6501"/>
                  <a:pt x="12368" y="5884"/>
                  <a:pt x="11604" y="5296"/>
                </a:cubicBezTo>
                <a:cubicBezTo>
                  <a:pt x="12633" y="4679"/>
                  <a:pt x="13191" y="4004"/>
                  <a:pt x="13073" y="3504"/>
                </a:cubicBezTo>
                <a:cubicBezTo>
                  <a:pt x="13014" y="3210"/>
                  <a:pt x="12691" y="2858"/>
                  <a:pt x="11634" y="2740"/>
                </a:cubicBezTo>
                <a:cubicBezTo>
                  <a:pt x="11472" y="2726"/>
                  <a:pt x="11318" y="2718"/>
                  <a:pt x="11164" y="2718"/>
                </a:cubicBezTo>
                <a:cubicBezTo>
                  <a:pt x="11009" y="2718"/>
                  <a:pt x="10855" y="2726"/>
                  <a:pt x="10694" y="2740"/>
                </a:cubicBezTo>
                <a:cubicBezTo>
                  <a:pt x="10870" y="2123"/>
                  <a:pt x="10870" y="1448"/>
                  <a:pt x="10694" y="801"/>
                </a:cubicBezTo>
                <a:cubicBezTo>
                  <a:pt x="10480" y="267"/>
                  <a:pt x="10048" y="0"/>
                  <a:pt x="9419" y="0"/>
                </a:cubicBezTo>
                <a:close/>
              </a:path>
            </a:pathLst>
          </a:custGeom>
          <a:solidFill>
            <a:srgbClr val="212121"/>
          </a:solidFill>
          <a:ln cap="flat" cmpd="sng" w="9525">
            <a:solidFill>
              <a:srgbClr val="9867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AB40"/>
              </a:solidFill>
            </a:endParaRPr>
          </a:p>
        </p:txBody>
      </p:sp>
      <p:sp>
        <p:nvSpPr>
          <p:cNvPr id="470" name="Google Shape;470;p51"/>
          <p:cNvSpPr txBox="1"/>
          <p:nvPr/>
        </p:nvSpPr>
        <p:spPr>
          <a:xfrm>
            <a:off x="537525" y="5782521"/>
            <a:ext cx="6618600" cy="77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chemeClr val="dk1"/>
                </a:solidFill>
                <a:latin typeface="Mada"/>
                <a:ea typeface="Mada"/>
                <a:cs typeface="Mada"/>
                <a:sym typeface="Mada"/>
              </a:rPr>
              <a:t>Pattern 9 - </a:t>
            </a:r>
            <a:r>
              <a:rPr b="1" lang="ar" sz="1200">
                <a:solidFill>
                  <a:schemeClr val="dk1"/>
                </a:solidFill>
                <a:latin typeface="Mada"/>
                <a:ea typeface="Mada"/>
                <a:cs typeface="Mada"/>
                <a:sym typeface="Mada"/>
              </a:rPr>
              <a:t>Episodic Weakness Delayed or Unrelated to Exercise</a:t>
            </a:r>
            <a:r>
              <a:rPr b="1" lang="ar" sz="1200">
                <a:solidFill>
                  <a:schemeClr val="dk1"/>
                </a:solidFill>
                <a:latin typeface="Mada"/>
                <a:ea typeface="Mada"/>
                <a:cs typeface="Mada"/>
                <a:sym typeface="Mada"/>
              </a:rPr>
              <a:t>:</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Periodic Paralysis: genetic AD and secondary (thyrotoxicosis)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Rule out NMJ </a:t>
            </a:r>
            <a:r>
              <a:rPr lang="ar" sz="1200">
                <a:solidFill>
                  <a:srgbClr val="6AA84F"/>
                </a:solidFill>
                <a:latin typeface="Mada"/>
                <a:ea typeface="Mada"/>
                <a:cs typeface="Mada"/>
                <a:sym typeface="Mada"/>
              </a:rPr>
              <a:t>can present with episodic weakness that exacerbated with exertion or infection</a:t>
            </a:r>
            <a:endParaRPr sz="1200">
              <a:solidFill>
                <a:schemeClr val="dk1"/>
              </a:solidFill>
              <a:latin typeface="Mada"/>
              <a:ea typeface="Mada"/>
              <a:cs typeface="Mada"/>
              <a:sym typeface="Mada"/>
            </a:endParaRPr>
          </a:p>
        </p:txBody>
      </p:sp>
      <p:sp>
        <p:nvSpPr>
          <p:cNvPr id="471" name="Google Shape;471;p51"/>
          <p:cNvSpPr/>
          <p:nvPr/>
        </p:nvSpPr>
        <p:spPr>
          <a:xfrm flipH="1">
            <a:off x="-1" y="5782503"/>
            <a:ext cx="453638" cy="424949"/>
          </a:xfrm>
          <a:custGeom>
            <a:rect b="b" l="l" r="r" t="t"/>
            <a:pathLst>
              <a:path extrusionOk="0" h="11730" w="13191">
                <a:moveTo>
                  <a:pt x="5183" y="570"/>
                </a:moveTo>
                <a:cubicBezTo>
                  <a:pt x="5603" y="570"/>
                  <a:pt x="6134" y="771"/>
                  <a:pt x="6698" y="1154"/>
                </a:cubicBezTo>
                <a:cubicBezTo>
                  <a:pt x="5993" y="1683"/>
                  <a:pt x="5376" y="2300"/>
                  <a:pt x="4848" y="3005"/>
                </a:cubicBezTo>
                <a:cubicBezTo>
                  <a:pt x="4613" y="2975"/>
                  <a:pt x="4407" y="2975"/>
                  <a:pt x="4172" y="2975"/>
                </a:cubicBezTo>
                <a:cubicBezTo>
                  <a:pt x="3966" y="1977"/>
                  <a:pt x="4113" y="1242"/>
                  <a:pt x="4554" y="801"/>
                </a:cubicBezTo>
                <a:cubicBezTo>
                  <a:pt x="4710" y="645"/>
                  <a:pt x="4926" y="570"/>
                  <a:pt x="5183" y="570"/>
                </a:cubicBezTo>
                <a:close/>
                <a:moveTo>
                  <a:pt x="9463" y="186"/>
                </a:moveTo>
                <a:cubicBezTo>
                  <a:pt x="9884" y="186"/>
                  <a:pt x="10286" y="440"/>
                  <a:pt x="10459" y="860"/>
                </a:cubicBezTo>
                <a:cubicBezTo>
                  <a:pt x="10635" y="1507"/>
                  <a:pt x="10635" y="2153"/>
                  <a:pt x="10459" y="2770"/>
                </a:cubicBezTo>
                <a:cubicBezTo>
                  <a:pt x="9930" y="2828"/>
                  <a:pt x="9430" y="2975"/>
                  <a:pt x="8931" y="3152"/>
                </a:cubicBezTo>
                <a:lnTo>
                  <a:pt x="8902" y="3152"/>
                </a:lnTo>
                <a:cubicBezTo>
                  <a:pt x="8402" y="2388"/>
                  <a:pt x="7756" y="1712"/>
                  <a:pt x="7021" y="1154"/>
                </a:cubicBezTo>
                <a:cubicBezTo>
                  <a:pt x="7638" y="655"/>
                  <a:pt x="8402" y="331"/>
                  <a:pt x="9225" y="214"/>
                </a:cubicBezTo>
                <a:cubicBezTo>
                  <a:pt x="9304" y="195"/>
                  <a:pt x="9384" y="186"/>
                  <a:pt x="9463" y="186"/>
                </a:cubicBezTo>
                <a:close/>
                <a:moveTo>
                  <a:pt x="6845" y="1271"/>
                </a:moveTo>
                <a:cubicBezTo>
                  <a:pt x="7580" y="1800"/>
                  <a:pt x="8226" y="2447"/>
                  <a:pt x="8755" y="3210"/>
                </a:cubicBezTo>
                <a:cubicBezTo>
                  <a:pt x="8490" y="3328"/>
                  <a:pt x="8226" y="3445"/>
                  <a:pt x="7962" y="3592"/>
                </a:cubicBezTo>
                <a:cubicBezTo>
                  <a:pt x="7021" y="3299"/>
                  <a:pt x="6052" y="3093"/>
                  <a:pt x="5083" y="3005"/>
                </a:cubicBezTo>
                <a:cubicBezTo>
                  <a:pt x="5582" y="2358"/>
                  <a:pt x="6199" y="1771"/>
                  <a:pt x="6845" y="1271"/>
                </a:cubicBezTo>
                <a:close/>
                <a:moveTo>
                  <a:pt x="4201" y="3152"/>
                </a:moveTo>
                <a:lnTo>
                  <a:pt x="4701" y="3181"/>
                </a:lnTo>
                <a:cubicBezTo>
                  <a:pt x="4583" y="3357"/>
                  <a:pt x="4466" y="3504"/>
                  <a:pt x="4348" y="3680"/>
                </a:cubicBezTo>
                <a:cubicBezTo>
                  <a:pt x="4289" y="3504"/>
                  <a:pt x="4260" y="3328"/>
                  <a:pt x="4201" y="3152"/>
                </a:cubicBezTo>
                <a:close/>
                <a:moveTo>
                  <a:pt x="8872" y="3416"/>
                </a:moveTo>
                <a:cubicBezTo>
                  <a:pt x="8990" y="3622"/>
                  <a:pt x="9107" y="3827"/>
                  <a:pt x="9225" y="4033"/>
                </a:cubicBezTo>
                <a:cubicBezTo>
                  <a:pt x="8902" y="3915"/>
                  <a:pt x="8549" y="3798"/>
                  <a:pt x="8226" y="3680"/>
                </a:cubicBezTo>
                <a:cubicBezTo>
                  <a:pt x="8432" y="3592"/>
                  <a:pt x="8637" y="3475"/>
                  <a:pt x="8872" y="3416"/>
                </a:cubicBezTo>
                <a:close/>
                <a:moveTo>
                  <a:pt x="10429" y="3005"/>
                </a:moveTo>
                <a:lnTo>
                  <a:pt x="10429" y="3005"/>
                </a:lnTo>
                <a:cubicBezTo>
                  <a:pt x="10312" y="3475"/>
                  <a:pt x="10194" y="3945"/>
                  <a:pt x="10018" y="4415"/>
                </a:cubicBezTo>
                <a:cubicBezTo>
                  <a:pt x="9871" y="4327"/>
                  <a:pt x="9665" y="4239"/>
                  <a:pt x="9489" y="4180"/>
                </a:cubicBezTo>
                <a:lnTo>
                  <a:pt x="9519" y="4150"/>
                </a:lnTo>
                <a:cubicBezTo>
                  <a:pt x="9372" y="3886"/>
                  <a:pt x="9195" y="3592"/>
                  <a:pt x="9019" y="3328"/>
                </a:cubicBezTo>
                <a:cubicBezTo>
                  <a:pt x="9489" y="3181"/>
                  <a:pt x="9959" y="3064"/>
                  <a:pt x="10429" y="3005"/>
                </a:cubicBezTo>
                <a:close/>
                <a:moveTo>
                  <a:pt x="9636" y="4415"/>
                </a:moveTo>
                <a:lnTo>
                  <a:pt x="9959" y="4562"/>
                </a:lnTo>
                <a:cubicBezTo>
                  <a:pt x="9900" y="4709"/>
                  <a:pt x="9871" y="4826"/>
                  <a:pt x="9812" y="4944"/>
                </a:cubicBezTo>
                <a:cubicBezTo>
                  <a:pt x="9754" y="4767"/>
                  <a:pt x="9695" y="4591"/>
                  <a:pt x="9636" y="4415"/>
                </a:cubicBezTo>
                <a:close/>
                <a:moveTo>
                  <a:pt x="4319" y="4121"/>
                </a:moveTo>
                <a:cubicBezTo>
                  <a:pt x="4436" y="4415"/>
                  <a:pt x="4554" y="4738"/>
                  <a:pt x="4701" y="5061"/>
                </a:cubicBezTo>
                <a:cubicBezTo>
                  <a:pt x="4436" y="5002"/>
                  <a:pt x="4172" y="4944"/>
                  <a:pt x="3937" y="4914"/>
                </a:cubicBezTo>
                <a:cubicBezTo>
                  <a:pt x="4054" y="4650"/>
                  <a:pt x="4172" y="4385"/>
                  <a:pt x="4319" y="4121"/>
                </a:cubicBezTo>
                <a:close/>
                <a:moveTo>
                  <a:pt x="11123" y="2953"/>
                </a:moveTo>
                <a:cubicBezTo>
                  <a:pt x="11281" y="2953"/>
                  <a:pt x="11443" y="2961"/>
                  <a:pt x="11604" y="2975"/>
                </a:cubicBezTo>
                <a:cubicBezTo>
                  <a:pt x="12339" y="3064"/>
                  <a:pt x="12809" y="3269"/>
                  <a:pt x="12868" y="3592"/>
                </a:cubicBezTo>
                <a:cubicBezTo>
                  <a:pt x="12956" y="4004"/>
                  <a:pt x="12398" y="4621"/>
                  <a:pt x="11399" y="5208"/>
                </a:cubicBezTo>
                <a:cubicBezTo>
                  <a:pt x="11027" y="4951"/>
                  <a:pt x="10628" y="4721"/>
                  <a:pt x="10227" y="4493"/>
                </a:cubicBezTo>
                <a:lnTo>
                  <a:pt x="10227" y="4493"/>
                </a:lnTo>
                <a:cubicBezTo>
                  <a:pt x="10402" y="3997"/>
                  <a:pt x="10548" y="3500"/>
                  <a:pt x="10664" y="2975"/>
                </a:cubicBezTo>
                <a:cubicBezTo>
                  <a:pt x="10811" y="2961"/>
                  <a:pt x="10965" y="2953"/>
                  <a:pt x="11123" y="2953"/>
                </a:cubicBezTo>
                <a:close/>
                <a:moveTo>
                  <a:pt x="4906" y="3181"/>
                </a:moveTo>
                <a:cubicBezTo>
                  <a:pt x="5846" y="3269"/>
                  <a:pt x="6786" y="3445"/>
                  <a:pt x="7697" y="3710"/>
                </a:cubicBezTo>
                <a:cubicBezTo>
                  <a:pt x="6904" y="4150"/>
                  <a:pt x="6170" y="4650"/>
                  <a:pt x="5494" y="5237"/>
                </a:cubicBezTo>
                <a:lnTo>
                  <a:pt x="4936" y="5120"/>
                </a:lnTo>
                <a:lnTo>
                  <a:pt x="4965" y="5120"/>
                </a:lnTo>
                <a:cubicBezTo>
                  <a:pt x="4759" y="4738"/>
                  <a:pt x="4583" y="4327"/>
                  <a:pt x="4436" y="3915"/>
                </a:cubicBezTo>
                <a:cubicBezTo>
                  <a:pt x="4583" y="3680"/>
                  <a:pt x="4730" y="3445"/>
                  <a:pt x="4906" y="3181"/>
                </a:cubicBezTo>
                <a:close/>
                <a:moveTo>
                  <a:pt x="5053" y="5326"/>
                </a:moveTo>
                <a:lnTo>
                  <a:pt x="5288" y="5384"/>
                </a:lnTo>
                <a:lnTo>
                  <a:pt x="5171" y="5531"/>
                </a:lnTo>
                <a:cubicBezTo>
                  <a:pt x="5141" y="5443"/>
                  <a:pt x="5083" y="5384"/>
                  <a:pt x="5053" y="5326"/>
                </a:cubicBezTo>
                <a:close/>
                <a:moveTo>
                  <a:pt x="10135" y="4650"/>
                </a:moveTo>
                <a:cubicBezTo>
                  <a:pt x="10517" y="4856"/>
                  <a:pt x="10870" y="5061"/>
                  <a:pt x="11222" y="5296"/>
                </a:cubicBezTo>
                <a:cubicBezTo>
                  <a:pt x="10841" y="5502"/>
                  <a:pt x="10459" y="5707"/>
                  <a:pt x="10047" y="5854"/>
                </a:cubicBezTo>
                <a:cubicBezTo>
                  <a:pt x="10019" y="5654"/>
                  <a:pt x="9990" y="5453"/>
                  <a:pt x="9934" y="5225"/>
                </a:cubicBezTo>
                <a:lnTo>
                  <a:pt x="9934" y="5225"/>
                </a:lnTo>
                <a:cubicBezTo>
                  <a:pt x="9993" y="5052"/>
                  <a:pt x="10078" y="4851"/>
                  <a:pt x="10135" y="4650"/>
                </a:cubicBezTo>
                <a:close/>
                <a:moveTo>
                  <a:pt x="9783" y="5502"/>
                </a:moveTo>
                <a:lnTo>
                  <a:pt x="9812" y="5531"/>
                </a:lnTo>
                <a:cubicBezTo>
                  <a:pt x="9842" y="5678"/>
                  <a:pt x="9842" y="5796"/>
                  <a:pt x="9871" y="5943"/>
                </a:cubicBezTo>
                <a:lnTo>
                  <a:pt x="9548" y="6060"/>
                </a:lnTo>
                <a:cubicBezTo>
                  <a:pt x="9636" y="5884"/>
                  <a:pt x="9724" y="5707"/>
                  <a:pt x="9783" y="5502"/>
                </a:cubicBezTo>
                <a:close/>
                <a:moveTo>
                  <a:pt x="7962" y="3798"/>
                </a:moveTo>
                <a:cubicBezTo>
                  <a:pt x="8461" y="3945"/>
                  <a:pt x="8931" y="4121"/>
                  <a:pt x="9372" y="4297"/>
                </a:cubicBezTo>
                <a:cubicBezTo>
                  <a:pt x="9519" y="4591"/>
                  <a:pt x="9636" y="4885"/>
                  <a:pt x="9724" y="5208"/>
                </a:cubicBezTo>
                <a:cubicBezTo>
                  <a:pt x="9577" y="5531"/>
                  <a:pt x="9430" y="5854"/>
                  <a:pt x="9284" y="6178"/>
                </a:cubicBezTo>
                <a:lnTo>
                  <a:pt x="8725" y="6354"/>
                </a:lnTo>
                <a:cubicBezTo>
                  <a:pt x="7756" y="5943"/>
                  <a:pt x="6728" y="5590"/>
                  <a:pt x="5729" y="5296"/>
                </a:cubicBezTo>
                <a:cubicBezTo>
                  <a:pt x="6405" y="4709"/>
                  <a:pt x="7168" y="4209"/>
                  <a:pt x="7962" y="3798"/>
                </a:cubicBezTo>
                <a:close/>
                <a:moveTo>
                  <a:pt x="9166" y="6413"/>
                </a:moveTo>
                <a:lnTo>
                  <a:pt x="9107" y="6530"/>
                </a:lnTo>
                <a:lnTo>
                  <a:pt x="8990" y="6471"/>
                </a:lnTo>
                <a:lnTo>
                  <a:pt x="9166" y="6413"/>
                </a:lnTo>
                <a:close/>
                <a:moveTo>
                  <a:pt x="2713" y="4972"/>
                </a:moveTo>
                <a:cubicBezTo>
                  <a:pt x="3027" y="4972"/>
                  <a:pt x="3350" y="5004"/>
                  <a:pt x="3672" y="5061"/>
                </a:cubicBezTo>
                <a:cubicBezTo>
                  <a:pt x="3555" y="5384"/>
                  <a:pt x="3437" y="5737"/>
                  <a:pt x="3379" y="6089"/>
                </a:cubicBezTo>
                <a:cubicBezTo>
                  <a:pt x="3349" y="6354"/>
                  <a:pt x="3320" y="6589"/>
                  <a:pt x="3320" y="6824"/>
                </a:cubicBezTo>
                <a:cubicBezTo>
                  <a:pt x="2057" y="6501"/>
                  <a:pt x="1263" y="5854"/>
                  <a:pt x="1293" y="5531"/>
                </a:cubicBezTo>
                <a:cubicBezTo>
                  <a:pt x="1293" y="5237"/>
                  <a:pt x="1616" y="5032"/>
                  <a:pt x="2204" y="4973"/>
                </a:cubicBezTo>
                <a:lnTo>
                  <a:pt x="2204" y="5002"/>
                </a:lnTo>
                <a:cubicBezTo>
                  <a:pt x="2370" y="4982"/>
                  <a:pt x="2540" y="4972"/>
                  <a:pt x="2713" y="4972"/>
                </a:cubicBezTo>
                <a:close/>
                <a:moveTo>
                  <a:pt x="9900" y="6148"/>
                </a:moveTo>
                <a:cubicBezTo>
                  <a:pt x="9900" y="6383"/>
                  <a:pt x="9900" y="6648"/>
                  <a:pt x="9871" y="6883"/>
                </a:cubicBezTo>
                <a:cubicBezTo>
                  <a:pt x="9665" y="6794"/>
                  <a:pt x="9489" y="6706"/>
                  <a:pt x="9284" y="6618"/>
                </a:cubicBezTo>
                <a:lnTo>
                  <a:pt x="9284" y="6589"/>
                </a:lnTo>
                <a:cubicBezTo>
                  <a:pt x="9313" y="6530"/>
                  <a:pt x="9372" y="6413"/>
                  <a:pt x="9430" y="6324"/>
                </a:cubicBezTo>
                <a:cubicBezTo>
                  <a:pt x="9577" y="6266"/>
                  <a:pt x="9754" y="6207"/>
                  <a:pt x="9900" y="6148"/>
                </a:cubicBezTo>
                <a:close/>
                <a:moveTo>
                  <a:pt x="3878" y="5091"/>
                </a:moveTo>
                <a:cubicBezTo>
                  <a:pt x="4172" y="5149"/>
                  <a:pt x="4495" y="5208"/>
                  <a:pt x="4818" y="5296"/>
                </a:cubicBezTo>
                <a:lnTo>
                  <a:pt x="5024" y="5649"/>
                </a:lnTo>
                <a:cubicBezTo>
                  <a:pt x="4583" y="6060"/>
                  <a:pt x="4172" y="6471"/>
                  <a:pt x="3790" y="6941"/>
                </a:cubicBezTo>
                <a:lnTo>
                  <a:pt x="3526" y="6883"/>
                </a:lnTo>
                <a:cubicBezTo>
                  <a:pt x="3496" y="6648"/>
                  <a:pt x="3526" y="6383"/>
                  <a:pt x="3584" y="6148"/>
                </a:cubicBezTo>
                <a:cubicBezTo>
                  <a:pt x="3643" y="5796"/>
                  <a:pt x="3731" y="5443"/>
                  <a:pt x="3878" y="5091"/>
                </a:cubicBezTo>
                <a:close/>
                <a:moveTo>
                  <a:pt x="5553" y="5472"/>
                </a:moveTo>
                <a:cubicBezTo>
                  <a:pt x="6522" y="5737"/>
                  <a:pt x="7492" y="6060"/>
                  <a:pt x="8432" y="6442"/>
                </a:cubicBezTo>
                <a:cubicBezTo>
                  <a:pt x="7638" y="6677"/>
                  <a:pt x="6816" y="6824"/>
                  <a:pt x="5993" y="6941"/>
                </a:cubicBezTo>
                <a:cubicBezTo>
                  <a:pt x="5905" y="6794"/>
                  <a:pt x="5611" y="6324"/>
                  <a:pt x="5259" y="5707"/>
                </a:cubicBezTo>
                <a:lnTo>
                  <a:pt x="5288" y="5707"/>
                </a:lnTo>
                <a:cubicBezTo>
                  <a:pt x="5347" y="5619"/>
                  <a:pt x="5435" y="5531"/>
                  <a:pt x="5553" y="5472"/>
                </a:cubicBezTo>
                <a:close/>
                <a:moveTo>
                  <a:pt x="5112" y="5825"/>
                </a:moveTo>
                <a:cubicBezTo>
                  <a:pt x="5406" y="6354"/>
                  <a:pt x="5670" y="6765"/>
                  <a:pt x="5788" y="6971"/>
                </a:cubicBezTo>
                <a:cubicBezTo>
                  <a:pt x="5553" y="6971"/>
                  <a:pt x="5318" y="7029"/>
                  <a:pt x="5083" y="7029"/>
                </a:cubicBezTo>
                <a:cubicBezTo>
                  <a:pt x="4988" y="7037"/>
                  <a:pt x="4894" y="7041"/>
                  <a:pt x="4799" y="7041"/>
                </a:cubicBezTo>
                <a:cubicBezTo>
                  <a:pt x="4541" y="7041"/>
                  <a:pt x="4283" y="7014"/>
                  <a:pt x="4025" y="6971"/>
                </a:cubicBezTo>
                <a:lnTo>
                  <a:pt x="3996" y="6971"/>
                </a:lnTo>
                <a:cubicBezTo>
                  <a:pt x="4348" y="6559"/>
                  <a:pt x="4730" y="6207"/>
                  <a:pt x="5112" y="5825"/>
                </a:cubicBezTo>
                <a:close/>
                <a:moveTo>
                  <a:pt x="3526" y="7088"/>
                </a:moveTo>
                <a:lnTo>
                  <a:pt x="3643" y="7118"/>
                </a:lnTo>
                <a:lnTo>
                  <a:pt x="3526" y="7235"/>
                </a:lnTo>
                <a:lnTo>
                  <a:pt x="3526" y="7088"/>
                </a:lnTo>
                <a:close/>
                <a:moveTo>
                  <a:pt x="4025" y="3181"/>
                </a:moveTo>
                <a:cubicBezTo>
                  <a:pt x="4084" y="3416"/>
                  <a:pt x="4142" y="3651"/>
                  <a:pt x="4231" y="3915"/>
                </a:cubicBezTo>
                <a:cubicBezTo>
                  <a:pt x="4054" y="4239"/>
                  <a:pt x="3907" y="4562"/>
                  <a:pt x="3761" y="4885"/>
                </a:cubicBezTo>
                <a:cubicBezTo>
                  <a:pt x="3419" y="4828"/>
                  <a:pt x="3078" y="4796"/>
                  <a:pt x="2736" y="4796"/>
                </a:cubicBezTo>
                <a:cubicBezTo>
                  <a:pt x="2549" y="4796"/>
                  <a:pt x="2362" y="4805"/>
                  <a:pt x="2174" y="4826"/>
                </a:cubicBezTo>
                <a:cubicBezTo>
                  <a:pt x="1322" y="4885"/>
                  <a:pt x="1087" y="5267"/>
                  <a:pt x="1087" y="5561"/>
                </a:cubicBezTo>
                <a:cubicBezTo>
                  <a:pt x="1058" y="6060"/>
                  <a:pt x="2086" y="6736"/>
                  <a:pt x="3320" y="7059"/>
                </a:cubicBezTo>
                <a:cubicBezTo>
                  <a:pt x="3349" y="7176"/>
                  <a:pt x="3349" y="7323"/>
                  <a:pt x="3379" y="7441"/>
                </a:cubicBezTo>
                <a:cubicBezTo>
                  <a:pt x="3232" y="7617"/>
                  <a:pt x="3114" y="7793"/>
                  <a:pt x="2997" y="7970"/>
                </a:cubicBezTo>
                <a:cubicBezTo>
                  <a:pt x="1293" y="6971"/>
                  <a:pt x="206" y="5678"/>
                  <a:pt x="265" y="4767"/>
                </a:cubicBezTo>
                <a:cubicBezTo>
                  <a:pt x="323" y="4239"/>
                  <a:pt x="676" y="3857"/>
                  <a:pt x="1410" y="3592"/>
                </a:cubicBezTo>
                <a:cubicBezTo>
                  <a:pt x="1939" y="3387"/>
                  <a:pt x="2497" y="3269"/>
                  <a:pt x="3085" y="3210"/>
                </a:cubicBezTo>
                <a:cubicBezTo>
                  <a:pt x="3379" y="3181"/>
                  <a:pt x="3702" y="3181"/>
                  <a:pt x="4025" y="3181"/>
                </a:cubicBezTo>
                <a:close/>
                <a:moveTo>
                  <a:pt x="3437" y="7676"/>
                </a:moveTo>
                <a:cubicBezTo>
                  <a:pt x="3496" y="7911"/>
                  <a:pt x="3584" y="8146"/>
                  <a:pt x="3702" y="8351"/>
                </a:cubicBezTo>
                <a:cubicBezTo>
                  <a:pt x="3526" y="8263"/>
                  <a:pt x="3320" y="8175"/>
                  <a:pt x="3144" y="8058"/>
                </a:cubicBezTo>
                <a:cubicBezTo>
                  <a:pt x="3232" y="7940"/>
                  <a:pt x="3349" y="7823"/>
                  <a:pt x="3437" y="7676"/>
                </a:cubicBezTo>
                <a:close/>
                <a:moveTo>
                  <a:pt x="11399" y="5443"/>
                </a:moveTo>
                <a:cubicBezTo>
                  <a:pt x="12133" y="6001"/>
                  <a:pt x="12574" y="6559"/>
                  <a:pt x="12633" y="7118"/>
                </a:cubicBezTo>
                <a:cubicBezTo>
                  <a:pt x="12691" y="7441"/>
                  <a:pt x="12574" y="7764"/>
                  <a:pt x="12368" y="8028"/>
                </a:cubicBezTo>
                <a:cubicBezTo>
                  <a:pt x="12280" y="8146"/>
                  <a:pt x="12192" y="8263"/>
                  <a:pt x="12074" y="8381"/>
                </a:cubicBezTo>
                <a:cubicBezTo>
                  <a:pt x="11457" y="7793"/>
                  <a:pt x="10782" y="7323"/>
                  <a:pt x="10018" y="6971"/>
                </a:cubicBezTo>
                <a:cubicBezTo>
                  <a:pt x="10077" y="6677"/>
                  <a:pt x="10106" y="6383"/>
                  <a:pt x="10077" y="6060"/>
                </a:cubicBezTo>
                <a:cubicBezTo>
                  <a:pt x="10517" y="5884"/>
                  <a:pt x="10958" y="5678"/>
                  <a:pt x="11399" y="5443"/>
                </a:cubicBezTo>
                <a:close/>
                <a:moveTo>
                  <a:pt x="8725" y="6559"/>
                </a:moveTo>
                <a:lnTo>
                  <a:pt x="9019" y="6677"/>
                </a:lnTo>
                <a:cubicBezTo>
                  <a:pt x="8608" y="7441"/>
                  <a:pt x="8138" y="8175"/>
                  <a:pt x="7609" y="8851"/>
                </a:cubicBezTo>
                <a:cubicBezTo>
                  <a:pt x="7080" y="8293"/>
                  <a:pt x="6581" y="7705"/>
                  <a:pt x="6140" y="7118"/>
                </a:cubicBezTo>
                <a:cubicBezTo>
                  <a:pt x="6992" y="7000"/>
                  <a:pt x="7873" y="6794"/>
                  <a:pt x="8725" y="6559"/>
                </a:cubicBezTo>
                <a:close/>
                <a:moveTo>
                  <a:pt x="9166" y="6765"/>
                </a:moveTo>
                <a:cubicBezTo>
                  <a:pt x="9401" y="6853"/>
                  <a:pt x="9607" y="6971"/>
                  <a:pt x="9783" y="7059"/>
                </a:cubicBezTo>
                <a:cubicBezTo>
                  <a:pt x="9636" y="7764"/>
                  <a:pt x="9195" y="8381"/>
                  <a:pt x="8578" y="8763"/>
                </a:cubicBezTo>
                <a:cubicBezTo>
                  <a:pt x="8373" y="8939"/>
                  <a:pt x="8108" y="9057"/>
                  <a:pt x="7844" y="9115"/>
                </a:cubicBezTo>
                <a:lnTo>
                  <a:pt x="7727" y="8998"/>
                </a:lnTo>
                <a:cubicBezTo>
                  <a:pt x="8285" y="8293"/>
                  <a:pt x="8755" y="7558"/>
                  <a:pt x="9166" y="6765"/>
                </a:cubicBezTo>
                <a:close/>
                <a:moveTo>
                  <a:pt x="5905" y="7147"/>
                </a:moveTo>
                <a:cubicBezTo>
                  <a:pt x="6375" y="7793"/>
                  <a:pt x="6904" y="8440"/>
                  <a:pt x="7462" y="9027"/>
                </a:cubicBezTo>
                <a:lnTo>
                  <a:pt x="7315" y="9233"/>
                </a:lnTo>
                <a:cubicBezTo>
                  <a:pt x="7258" y="9234"/>
                  <a:pt x="7200" y="9235"/>
                  <a:pt x="7143" y="9235"/>
                </a:cubicBezTo>
                <a:cubicBezTo>
                  <a:pt x="6055" y="9235"/>
                  <a:pt x="4972" y="8973"/>
                  <a:pt x="3996" y="8498"/>
                </a:cubicBezTo>
                <a:cubicBezTo>
                  <a:pt x="3790" y="8175"/>
                  <a:pt x="3643" y="7852"/>
                  <a:pt x="3584" y="7500"/>
                </a:cubicBezTo>
                <a:cubicBezTo>
                  <a:pt x="3672" y="7382"/>
                  <a:pt x="3761" y="7264"/>
                  <a:pt x="3849" y="7176"/>
                </a:cubicBezTo>
                <a:cubicBezTo>
                  <a:pt x="4090" y="7211"/>
                  <a:pt x="4331" y="7225"/>
                  <a:pt x="4571" y="7225"/>
                </a:cubicBezTo>
                <a:cubicBezTo>
                  <a:pt x="4742" y="7225"/>
                  <a:pt x="4912" y="7218"/>
                  <a:pt x="5083" y="7206"/>
                </a:cubicBezTo>
                <a:cubicBezTo>
                  <a:pt x="5347" y="7206"/>
                  <a:pt x="5641" y="7176"/>
                  <a:pt x="5905" y="7147"/>
                </a:cubicBezTo>
                <a:close/>
                <a:moveTo>
                  <a:pt x="4201" y="8792"/>
                </a:moveTo>
                <a:lnTo>
                  <a:pt x="4201" y="8792"/>
                </a:lnTo>
                <a:cubicBezTo>
                  <a:pt x="5141" y="9203"/>
                  <a:pt x="6140" y="9409"/>
                  <a:pt x="7139" y="9409"/>
                </a:cubicBezTo>
                <a:cubicBezTo>
                  <a:pt x="6904" y="9673"/>
                  <a:pt x="6640" y="9938"/>
                  <a:pt x="6375" y="10202"/>
                </a:cubicBezTo>
                <a:cubicBezTo>
                  <a:pt x="5523" y="9967"/>
                  <a:pt x="4759" y="9468"/>
                  <a:pt x="4201" y="8792"/>
                </a:cubicBezTo>
                <a:close/>
                <a:moveTo>
                  <a:pt x="9989" y="7176"/>
                </a:moveTo>
                <a:cubicBezTo>
                  <a:pt x="10694" y="7500"/>
                  <a:pt x="11369" y="7970"/>
                  <a:pt x="11957" y="8528"/>
                </a:cubicBezTo>
                <a:cubicBezTo>
                  <a:pt x="11193" y="9321"/>
                  <a:pt x="10253" y="9879"/>
                  <a:pt x="9195" y="10202"/>
                </a:cubicBezTo>
                <a:cubicBezTo>
                  <a:pt x="8784" y="9908"/>
                  <a:pt x="8373" y="9615"/>
                  <a:pt x="8020" y="9262"/>
                </a:cubicBezTo>
                <a:cubicBezTo>
                  <a:pt x="8255" y="9203"/>
                  <a:pt x="8490" y="9086"/>
                  <a:pt x="8725" y="8939"/>
                </a:cubicBezTo>
                <a:cubicBezTo>
                  <a:pt x="9342" y="8528"/>
                  <a:pt x="9783" y="7881"/>
                  <a:pt x="9989" y="7176"/>
                </a:cubicBezTo>
                <a:close/>
                <a:moveTo>
                  <a:pt x="7815" y="9321"/>
                </a:moveTo>
                <a:cubicBezTo>
                  <a:pt x="8138" y="9644"/>
                  <a:pt x="8520" y="9967"/>
                  <a:pt x="8931" y="10232"/>
                </a:cubicBezTo>
                <a:cubicBezTo>
                  <a:pt x="8549" y="10320"/>
                  <a:pt x="8153" y="10364"/>
                  <a:pt x="7756" y="10364"/>
                </a:cubicBezTo>
                <a:cubicBezTo>
                  <a:pt x="7359" y="10364"/>
                  <a:pt x="6963" y="10320"/>
                  <a:pt x="6581" y="10232"/>
                </a:cubicBezTo>
                <a:cubicBezTo>
                  <a:pt x="6875" y="9967"/>
                  <a:pt x="7139" y="9673"/>
                  <a:pt x="7403" y="9380"/>
                </a:cubicBezTo>
                <a:cubicBezTo>
                  <a:pt x="7550" y="9350"/>
                  <a:pt x="7668" y="9350"/>
                  <a:pt x="7815" y="9321"/>
                </a:cubicBezTo>
                <a:close/>
                <a:moveTo>
                  <a:pt x="12104" y="8645"/>
                </a:moveTo>
                <a:cubicBezTo>
                  <a:pt x="12309" y="8880"/>
                  <a:pt x="12456" y="9174"/>
                  <a:pt x="12456" y="9497"/>
                </a:cubicBezTo>
                <a:cubicBezTo>
                  <a:pt x="12427" y="9732"/>
                  <a:pt x="12280" y="9967"/>
                  <a:pt x="12104" y="10114"/>
                </a:cubicBezTo>
                <a:lnTo>
                  <a:pt x="12074" y="10114"/>
                </a:lnTo>
                <a:cubicBezTo>
                  <a:pt x="11810" y="10467"/>
                  <a:pt x="11399" y="10672"/>
                  <a:pt x="10958" y="10702"/>
                </a:cubicBezTo>
                <a:cubicBezTo>
                  <a:pt x="10906" y="10705"/>
                  <a:pt x="10853" y="10706"/>
                  <a:pt x="10801" y="10706"/>
                </a:cubicBezTo>
                <a:cubicBezTo>
                  <a:pt x="10325" y="10706"/>
                  <a:pt x="9854" y="10584"/>
                  <a:pt x="9430" y="10320"/>
                </a:cubicBezTo>
                <a:cubicBezTo>
                  <a:pt x="10459" y="9997"/>
                  <a:pt x="11369" y="9438"/>
                  <a:pt x="12104" y="8645"/>
                </a:cubicBezTo>
                <a:close/>
                <a:moveTo>
                  <a:pt x="3056" y="8234"/>
                </a:moveTo>
                <a:cubicBezTo>
                  <a:pt x="3320" y="8381"/>
                  <a:pt x="3584" y="8528"/>
                  <a:pt x="3849" y="8645"/>
                </a:cubicBezTo>
                <a:cubicBezTo>
                  <a:pt x="4407" y="9468"/>
                  <a:pt x="5229" y="10055"/>
                  <a:pt x="6199" y="10320"/>
                </a:cubicBezTo>
                <a:cubicBezTo>
                  <a:pt x="5406" y="11054"/>
                  <a:pt x="4407" y="11495"/>
                  <a:pt x="3349" y="11554"/>
                </a:cubicBezTo>
                <a:cubicBezTo>
                  <a:pt x="3307" y="11556"/>
                  <a:pt x="3265" y="11557"/>
                  <a:pt x="3225" y="11557"/>
                </a:cubicBezTo>
                <a:cubicBezTo>
                  <a:pt x="2707" y="11557"/>
                  <a:pt x="2367" y="11385"/>
                  <a:pt x="2204" y="11113"/>
                </a:cubicBezTo>
                <a:cubicBezTo>
                  <a:pt x="1910" y="10555"/>
                  <a:pt x="2233" y="9468"/>
                  <a:pt x="3056" y="8234"/>
                </a:cubicBezTo>
                <a:close/>
                <a:moveTo>
                  <a:pt x="9419" y="0"/>
                </a:moveTo>
                <a:cubicBezTo>
                  <a:pt x="9356" y="0"/>
                  <a:pt x="9292" y="3"/>
                  <a:pt x="9225" y="8"/>
                </a:cubicBezTo>
                <a:cubicBezTo>
                  <a:pt x="8373" y="155"/>
                  <a:pt x="7550" y="508"/>
                  <a:pt x="6875" y="1036"/>
                </a:cubicBezTo>
                <a:cubicBezTo>
                  <a:pt x="6346" y="625"/>
                  <a:pt x="5699" y="390"/>
                  <a:pt x="5024" y="361"/>
                </a:cubicBezTo>
                <a:cubicBezTo>
                  <a:pt x="4818" y="390"/>
                  <a:pt x="4613" y="478"/>
                  <a:pt x="4436" y="625"/>
                </a:cubicBezTo>
                <a:cubicBezTo>
                  <a:pt x="3907" y="1125"/>
                  <a:pt x="3761" y="1918"/>
                  <a:pt x="3966" y="2946"/>
                </a:cubicBezTo>
                <a:cubicBezTo>
                  <a:pt x="3893" y="2944"/>
                  <a:pt x="3819" y="2942"/>
                  <a:pt x="3745" y="2942"/>
                </a:cubicBezTo>
                <a:cubicBezTo>
                  <a:pt x="2934" y="2942"/>
                  <a:pt x="2106" y="3090"/>
                  <a:pt x="1352" y="3387"/>
                </a:cubicBezTo>
                <a:cubicBezTo>
                  <a:pt x="558" y="3680"/>
                  <a:pt x="118" y="4121"/>
                  <a:pt x="59" y="4738"/>
                </a:cubicBezTo>
                <a:cubicBezTo>
                  <a:pt x="0" y="5737"/>
                  <a:pt x="1087" y="7059"/>
                  <a:pt x="2879" y="8116"/>
                </a:cubicBezTo>
                <a:cubicBezTo>
                  <a:pt x="1998" y="9438"/>
                  <a:pt x="1704" y="10555"/>
                  <a:pt x="2057" y="11172"/>
                </a:cubicBezTo>
                <a:cubicBezTo>
                  <a:pt x="2233" y="11554"/>
                  <a:pt x="2703" y="11730"/>
                  <a:pt x="3349" y="11730"/>
                </a:cubicBezTo>
                <a:lnTo>
                  <a:pt x="3614" y="11730"/>
                </a:lnTo>
                <a:cubicBezTo>
                  <a:pt x="4671" y="11612"/>
                  <a:pt x="5670" y="11142"/>
                  <a:pt x="6434" y="10408"/>
                </a:cubicBezTo>
                <a:cubicBezTo>
                  <a:pt x="6889" y="10525"/>
                  <a:pt x="7359" y="10584"/>
                  <a:pt x="7826" y="10584"/>
                </a:cubicBezTo>
                <a:cubicBezTo>
                  <a:pt x="8292" y="10584"/>
                  <a:pt x="8755" y="10525"/>
                  <a:pt x="9195" y="10408"/>
                </a:cubicBezTo>
                <a:cubicBezTo>
                  <a:pt x="9714" y="10735"/>
                  <a:pt x="10282" y="10910"/>
                  <a:pt x="10878" y="10910"/>
                </a:cubicBezTo>
                <a:cubicBezTo>
                  <a:pt x="10924" y="10910"/>
                  <a:pt x="10970" y="10909"/>
                  <a:pt x="11017" y="10907"/>
                </a:cubicBezTo>
                <a:cubicBezTo>
                  <a:pt x="11516" y="10849"/>
                  <a:pt x="11957" y="10614"/>
                  <a:pt x="12280" y="10232"/>
                </a:cubicBezTo>
                <a:cubicBezTo>
                  <a:pt x="12515" y="10055"/>
                  <a:pt x="12662" y="9791"/>
                  <a:pt x="12691" y="9497"/>
                </a:cubicBezTo>
                <a:cubicBezTo>
                  <a:pt x="12662" y="9115"/>
                  <a:pt x="12515" y="8763"/>
                  <a:pt x="12251" y="8498"/>
                </a:cubicBezTo>
                <a:cubicBezTo>
                  <a:pt x="12368" y="8381"/>
                  <a:pt x="12456" y="8263"/>
                  <a:pt x="12544" y="8116"/>
                </a:cubicBezTo>
                <a:cubicBezTo>
                  <a:pt x="12809" y="7823"/>
                  <a:pt x="12926" y="7441"/>
                  <a:pt x="12868" y="7059"/>
                </a:cubicBezTo>
                <a:cubicBezTo>
                  <a:pt x="12809" y="6501"/>
                  <a:pt x="12368" y="5884"/>
                  <a:pt x="11604" y="5296"/>
                </a:cubicBezTo>
                <a:cubicBezTo>
                  <a:pt x="12633" y="4679"/>
                  <a:pt x="13191" y="4004"/>
                  <a:pt x="13073" y="3504"/>
                </a:cubicBezTo>
                <a:cubicBezTo>
                  <a:pt x="13014" y="3210"/>
                  <a:pt x="12691" y="2858"/>
                  <a:pt x="11634" y="2740"/>
                </a:cubicBezTo>
                <a:cubicBezTo>
                  <a:pt x="11472" y="2726"/>
                  <a:pt x="11318" y="2718"/>
                  <a:pt x="11164" y="2718"/>
                </a:cubicBezTo>
                <a:cubicBezTo>
                  <a:pt x="11009" y="2718"/>
                  <a:pt x="10855" y="2726"/>
                  <a:pt x="10694" y="2740"/>
                </a:cubicBezTo>
                <a:cubicBezTo>
                  <a:pt x="10870" y="2123"/>
                  <a:pt x="10870" y="1448"/>
                  <a:pt x="10694" y="801"/>
                </a:cubicBezTo>
                <a:cubicBezTo>
                  <a:pt x="10480" y="267"/>
                  <a:pt x="10048" y="0"/>
                  <a:pt x="9419" y="0"/>
                </a:cubicBezTo>
                <a:close/>
              </a:path>
            </a:pathLst>
          </a:custGeom>
          <a:solidFill>
            <a:srgbClr val="212121"/>
          </a:solidFill>
          <a:ln cap="flat" cmpd="sng" w="9525">
            <a:solidFill>
              <a:srgbClr val="9867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AB40"/>
              </a:solidFill>
            </a:endParaRPr>
          </a:p>
        </p:txBody>
      </p:sp>
      <p:sp>
        <p:nvSpPr>
          <p:cNvPr id="472" name="Google Shape;472;p51"/>
          <p:cNvSpPr txBox="1"/>
          <p:nvPr/>
        </p:nvSpPr>
        <p:spPr>
          <a:xfrm>
            <a:off x="537525" y="7132200"/>
            <a:ext cx="6618600" cy="16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chemeClr val="dk1"/>
                </a:solidFill>
                <a:latin typeface="Mada"/>
                <a:ea typeface="Mada"/>
                <a:cs typeface="Mada"/>
                <a:sym typeface="Mada"/>
              </a:rPr>
              <a:t>Pattern 10 - </a:t>
            </a:r>
            <a:r>
              <a:rPr b="1" lang="ar" sz="1200">
                <a:solidFill>
                  <a:schemeClr val="dk1"/>
                </a:solidFill>
                <a:latin typeface="Mada"/>
                <a:ea typeface="Mada"/>
                <a:cs typeface="Mada"/>
                <a:sym typeface="Mada"/>
              </a:rPr>
              <a:t>Stiffness and Decreased Ability to Relax</a:t>
            </a:r>
            <a:r>
              <a:rPr b="1" lang="ar" sz="1200">
                <a:solidFill>
                  <a:schemeClr val="dk1"/>
                </a:solidFill>
                <a:latin typeface="Mada"/>
                <a:ea typeface="Mada"/>
                <a:cs typeface="Mada"/>
                <a:sym typeface="Mada"/>
              </a:rPr>
              <a:t>:</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Dystrophic and non-dystrophic </a:t>
            </a:r>
            <a:r>
              <a:rPr lang="ar" sz="1200">
                <a:solidFill>
                  <a:schemeClr val="dk1"/>
                </a:solidFill>
                <a:latin typeface="Mada"/>
                <a:ea typeface="Mada"/>
                <a:cs typeface="Mada"/>
                <a:sym typeface="Mada"/>
              </a:rPr>
              <a:t>myotonia</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b="1" sz="1200">
              <a:solidFill>
                <a:schemeClr val="dk1"/>
              </a:solidFill>
              <a:latin typeface="Mada"/>
              <a:ea typeface="Mada"/>
              <a:cs typeface="Mada"/>
              <a:sym typeface="Mada"/>
            </a:endParaRPr>
          </a:p>
        </p:txBody>
      </p:sp>
      <p:sp>
        <p:nvSpPr>
          <p:cNvPr id="473" name="Google Shape;473;p51"/>
          <p:cNvSpPr/>
          <p:nvPr/>
        </p:nvSpPr>
        <p:spPr>
          <a:xfrm flipH="1">
            <a:off x="-1" y="7132190"/>
            <a:ext cx="453638" cy="424949"/>
          </a:xfrm>
          <a:custGeom>
            <a:rect b="b" l="l" r="r" t="t"/>
            <a:pathLst>
              <a:path extrusionOk="0" h="11730" w="13191">
                <a:moveTo>
                  <a:pt x="5183" y="570"/>
                </a:moveTo>
                <a:cubicBezTo>
                  <a:pt x="5603" y="570"/>
                  <a:pt x="6134" y="771"/>
                  <a:pt x="6698" y="1154"/>
                </a:cubicBezTo>
                <a:cubicBezTo>
                  <a:pt x="5993" y="1683"/>
                  <a:pt x="5376" y="2300"/>
                  <a:pt x="4848" y="3005"/>
                </a:cubicBezTo>
                <a:cubicBezTo>
                  <a:pt x="4613" y="2975"/>
                  <a:pt x="4407" y="2975"/>
                  <a:pt x="4172" y="2975"/>
                </a:cubicBezTo>
                <a:cubicBezTo>
                  <a:pt x="3966" y="1977"/>
                  <a:pt x="4113" y="1242"/>
                  <a:pt x="4554" y="801"/>
                </a:cubicBezTo>
                <a:cubicBezTo>
                  <a:pt x="4710" y="645"/>
                  <a:pt x="4926" y="570"/>
                  <a:pt x="5183" y="570"/>
                </a:cubicBezTo>
                <a:close/>
                <a:moveTo>
                  <a:pt x="9463" y="186"/>
                </a:moveTo>
                <a:cubicBezTo>
                  <a:pt x="9884" y="186"/>
                  <a:pt x="10286" y="440"/>
                  <a:pt x="10459" y="860"/>
                </a:cubicBezTo>
                <a:cubicBezTo>
                  <a:pt x="10635" y="1507"/>
                  <a:pt x="10635" y="2153"/>
                  <a:pt x="10459" y="2770"/>
                </a:cubicBezTo>
                <a:cubicBezTo>
                  <a:pt x="9930" y="2828"/>
                  <a:pt x="9430" y="2975"/>
                  <a:pt x="8931" y="3152"/>
                </a:cubicBezTo>
                <a:lnTo>
                  <a:pt x="8902" y="3152"/>
                </a:lnTo>
                <a:cubicBezTo>
                  <a:pt x="8402" y="2388"/>
                  <a:pt x="7756" y="1712"/>
                  <a:pt x="7021" y="1154"/>
                </a:cubicBezTo>
                <a:cubicBezTo>
                  <a:pt x="7638" y="655"/>
                  <a:pt x="8402" y="331"/>
                  <a:pt x="9225" y="214"/>
                </a:cubicBezTo>
                <a:cubicBezTo>
                  <a:pt x="9304" y="195"/>
                  <a:pt x="9384" y="186"/>
                  <a:pt x="9463" y="186"/>
                </a:cubicBezTo>
                <a:close/>
                <a:moveTo>
                  <a:pt x="6845" y="1271"/>
                </a:moveTo>
                <a:cubicBezTo>
                  <a:pt x="7580" y="1800"/>
                  <a:pt x="8226" y="2447"/>
                  <a:pt x="8755" y="3210"/>
                </a:cubicBezTo>
                <a:cubicBezTo>
                  <a:pt x="8490" y="3328"/>
                  <a:pt x="8226" y="3445"/>
                  <a:pt x="7962" y="3592"/>
                </a:cubicBezTo>
                <a:cubicBezTo>
                  <a:pt x="7021" y="3299"/>
                  <a:pt x="6052" y="3093"/>
                  <a:pt x="5083" y="3005"/>
                </a:cubicBezTo>
                <a:cubicBezTo>
                  <a:pt x="5582" y="2358"/>
                  <a:pt x="6199" y="1771"/>
                  <a:pt x="6845" y="1271"/>
                </a:cubicBezTo>
                <a:close/>
                <a:moveTo>
                  <a:pt x="4201" y="3152"/>
                </a:moveTo>
                <a:lnTo>
                  <a:pt x="4701" y="3181"/>
                </a:lnTo>
                <a:cubicBezTo>
                  <a:pt x="4583" y="3357"/>
                  <a:pt x="4466" y="3504"/>
                  <a:pt x="4348" y="3680"/>
                </a:cubicBezTo>
                <a:cubicBezTo>
                  <a:pt x="4289" y="3504"/>
                  <a:pt x="4260" y="3328"/>
                  <a:pt x="4201" y="3152"/>
                </a:cubicBezTo>
                <a:close/>
                <a:moveTo>
                  <a:pt x="8872" y="3416"/>
                </a:moveTo>
                <a:cubicBezTo>
                  <a:pt x="8990" y="3622"/>
                  <a:pt x="9107" y="3827"/>
                  <a:pt x="9225" y="4033"/>
                </a:cubicBezTo>
                <a:cubicBezTo>
                  <a:pt x="8902" y="3915"/>
                  <a:pt x="8549" y="3798"/>
                  <a:pt x="8226" y="3680"/>
                </a:cubicBezTo>
                <a:cubicBezTo>
                  <a:pt x="8432" y="3592"/>
                  <a:pt x="8637" y="3475"/>
                  <a:pt x="8872" y="3416"/>
                </a:cubicBezTo>
                <a:close/>
                <a:moveTo>
                  <a:pt x="10429" y="3005"/>
                </a:moveTo>
                <a:lnTo>
                  <a:pt x="10429" y="3005"/>
                </a:lnTo>
                <a:cubicBezTo>
                  <a:pt x="10312" y="3475"/>
                  <a:pt x="10194" y="3945"/>
                  <a:pt x="10018" y="4415"/>
                </a:cubicBezTo>
                <a:cubicBezTo>
                  <a:pt x="9871" y="4327"/>
                  <a:pt x="9665" y="4239"/>
                  <a:pt x="9489" y="4180"/>
                </a:cubicBezTo>
                <a:lnTo>
                  <a:pt x="9519" y="4150"/>
                </a:lnTo>
                <a:cubicBezTo>
                  <a:pt x="9372" y="3886"/>
                  <a:pt x="9195" y="3592"/>
                  <a:pt x="9019" y="3328"/>
                </a:cubicBezTo>
                <a:cubicBezTo>
                  <a:pt x="9489" y="3181"/>
                  <a:pt x="9959" y="3064"/>
                  <a:pt x="10429" y="3005"/>
                </a:cubicBezTo>
                <a:close/>
                <a:moveTo>
                  <a:pt x="9636" y="4415"/>
                </a:moveTo>
                <a:lnTo>
                  <a:pt x="9959" y="4562"/>
                </a:lnTo>
                <a:cubicBezTo>
                  <a:pt x="9900" y="4709"/>
                  <a:pt x="9871" y="4826"/>
                  <a:pt x="9812" y="4944"/>
                </a:cubicBezTo>
                <a:cubicBezTo>
                  <a:pt x="9754" y="4767"/>
                  <a:pt x="9695" y="4591"/>
                  <a:pt x="9636" y="4415"/>
                </a:cubicBezTo>
                <a:close/>
                <a:moveTo>
                  <a:pt x="4319" y="4121"/>
                </a:moveTo>
                <a:cubicBezTo>
                  <a:pt x="4436" y="4415"/>
                  <a:pt x="4554" y="4738"/>
                  <a:pt x="4701" y="5061"/>
                </a:cubicBezTo>
                <a:cubicBezTo>
                  <a:pt x="4436" y="5002"/>
                  <a:pt x="4172" y="4944"/>
                  <a:pt x="3937" y="4914"/>
                </a:cubicBezTo>
                <a:cubicBezTo>
                  <a:pt x="4054" y="4650"/>
                  <a:pt x="4172" y="4385"/>
                  <a:pt x="4319" y="4121"/>
                </a:cubicBezTo>
                <a:close/>
                <a:moveTo>
                  <a:pt x="11123" y="2953"/>
                </a:moveTo>
                <a:cubicBezTo>
                  <a:pt x="11281" y="2953"/>
                  <a:pt x="11443" y="2961"/>
                  <a:pt x="11604" y="2975"/>
                </a:cubicBezTo>
                <a:cubicBezTo>
                  <a:pt x="12339" y="3064"/>
                  <a:pt x="12809" y="3269"/>
                  <a:pt x="12868" y="3592"/>
                </a:cubicBezTo>
                <a:cubicBezTo>
                  <a:pt x="12956" y="4004"/>
                  <a:pt x="12398" y="4621"/>
                  <a:pt x="11399" y="5208"/>
                </a:cubicBezTo>
                <a:cubicBezTo>
                  <a:pt x="11027" y="4951"/>
                  <a:pt x="10628" y="4721"/>
                  <a:pt x="10227" y="4493"/>
                </a:cubicBezTo>
                <a:lnTo>
                  <a:pt x="10227" y="4493"/>
                </a:lnTo>
                <a:cubicBezTo>
                  <a:pt x="10402" y="3997"/>
                  <a:pt x="10548" y="3500"/>
                  <a:pt x="10664" y="2975"/>
                </a:cubicBezTo>
                <a:cubicBezTo>
                  <a:pt x="10811" y="2961"/>
                  <a:pt x="10965" y="2953"/>
                  <a:pt x="11123" y="2953"/>
                </a:cubicBezTo>
                <a:close/>
                <a:moveTo>
                  <a:pt x="4906" y="3181"/>
                </a:moveTo>
                <a:cubicBezTo>
                  <a:pt x="5846" y="3269"/>
                  <a:pt x="6786" y="3445"/>
                  <a:pt x="7697" y="3710"/>
                </a:cubicBezTo>
                <a:cubicBezTo>
                  <a:pt x="6904" y="4150"/>
                  <a:pt x="6170" y="4650"/>
                  <a:pt x="5494" y="5237"/>
                </a:cubicBezTo>
                <a:lnTo>
                  <a:pt x="4936" y="5120"/>
                </a:lnTo>
                <a:lnTo>
                  <a:pt x="4965" y="5120"/>
                </a:lnTo>
                <a:cubicBezTo>
                  <a:pt x="4759" y="4738"/>
                  <a:pt x="4583" y="4327"/>
                  <a:pt x="4436" y="3915"/>
                </a:cubicBezTo>
                <a:cubicBezTo>
                  <a:pt x="4583" y="3680"/>
                  <a:pt x="4730" y="3445"/>
                  <a:pt x="4906" y="3181"/>
                </a:cubicBezTo>
                <a:close/>
                <a:moveTo>
                  <a:pt x="5053" y="5326"/>
                </a:moveTo>
                <a:lnTo>
                  <a:pt x="5288" y="5384"/>
                </a:lnTo>
                <a:lnTo>
                  <a:pt x="5171" y="5531"/>
                </a:lnTo>
                <a:cubicBezTo>
                  <a:pt x="5141" y="5443"/>
                  <a:pt x="5083" y="5384"/>
                  <a:pt x="5053" y="5326"/>
                </a:cubicBezTo>
                <a:close/>
                <a:moveTo>
                  <a:pt x="10135" y="4650"/>
                </a:moveTo>
                <a:cubicBezTo>
                  <a:pt x="10517" y="4856"/>
                  <a:pt x="10870" y="5061"/>
                  <a:pt x="11222" y="5296"/>
                </a:cubicBezTo>
                <a:cubicBezTo>
                  <a:pt x="10841" y="5502"/>
                  <a:pt x="10459" y="5707"/>
                  <a:pt x="10047" y="5854"/>
                </a:cubicBezTo>
                <a:cubicBezTo>
                  <a:pt x="10019" y="5654"/>
                  <a:pt x="9990" y="5453"/>
                  <a:pt x="9934" y="5225"/>
                </a:cubicBezTo>
                <a:lnTo>
                  <a:pt x="9934" y="5225"/>
                </a:lnTo>
                <a:cubicBezTo>
                  <a:pt x="9993" y="5052"/>
                  <a:pt x="10078" y="4851"/>
                  <a:pt x="10135" y="4650"/>
                </a:cubicBezTo>
                <a:close/>
                <a:moveTo>
                  <a:pt x="9783" y="5502"/>
                </a:moveTo>
                <a:lnTo>
                  <a:pt x="9812" y="5531"/>
                </a:lnTo>
                <a:cubicBezTo>
                  <a:pt x="9842" y="5678"/>
                  <a:pt x="9842" y="5796"/>
                  <a:pt x="9871" y="5943"/>
                </a:cubicBezTo>
                <a:lnTo>
                  <a:pt x="9548" y="6060"/>
                </a:lnTo>
                <a:cubicBezTo>
                  <a:pt x="9636" y="5884"/>
                  <a:pt x="9724" y="5707"/>
                  <a:pt x="9783" y="5502"/>
                </a:cubicBezTo>
                <a:close/>
                <a:moveTo>
                  <a:pt x="7962" y="3798"/>
                </a:moveTo>
                <a:cubicBezTo>
                  <a:pt x="8461" y="3945"/>
                  <a:pt x="8931" y="4121"/>
                  <a:pt x="9372" y="4297"/>
                </a:cubicBezTo>
                <a:cubicBezTo>
                  <a:pt x="9519" y="4591"/>
                  <a:pt x="9636" y="4885"/>
                  <a:pt x="9724" y="5208"/>
                </a:cubicBezTo>
                <a:cubicBezTo>
                  <a:pt x="9577" y="5531"/>
                  <a:pt x="9430" y="5854"/>
                  <a:pt x="9284" y="6178"/>
                </a:cubicBezTo>
                <a:lnTo>
                  <a:pt x="8725" y="6354"/>
                </a:lnTo>
                <a:cubicBezTo>
                  <a:pt x="7756" y="5943"/>
                  <a:pt x="6728" y="5590"/>
                  <a:pt x="5729" y="5296"/>
                </a:cubicBezTo>
                <a:cubicBezTo>
                  <a:pt x="6405" y="4709"/>
                  <a:pt x="7168" y="4209"/>
                  <a:pt x="7962" y="3798"/>
                </a:cubicBezTo>
                <a:close/>
                <a:moveTo>
                  <a:pt x="9166" y="6413"/>
                </a:moveTo>
                <a:lnTo>
                  <a:pt x="9107" y="6530"/>
                </a:lnTo>
                <a:lnTo>
                  <a:pt x="8990" y="6471"/>
                </a:lnTo>
                <a:lnTo>
                  <a:pt x="9166" y="6413"/>
                </a:lnTo>
                <a:close/>
                <a:moveTo>
                  <a:pt x="2713" y="4972"/>
                </a:moveTo>
                <a:cubicBezTo>
                  <a:pt x="3027" y="4972"/>
                  <a:pt x="3350" y="5004"/>
                  <a:pt x="3672" y="5061"/>
                </a:cubicBezTo>
                <a:cubicBezTo>
                  <a:pt x="3555" y="5384"/>
                  <a:pt x="3437" y="5737"/>
                  <a:pt x="3379" y="6089"/>
                </a:cubicBezTo>
                <a:cubicBezTo>
                  <a:pt x="3349" y="6354"/>
                  <a:pt x="3320" y="6589"/>
                  <a:pt x="3320" y="6824"/>
                </a:cubicBezTo>
                <a:cubicBezTo>
                  <a:pt x="2057" y="6501"/>
                  <a:pt x="1263" y="5854"/>
                  <a:pt x="1293" y="5531"/>
                </a:cubicBezTo>
                <a:cubicBezTo>
                  <a:pt x="1293" y="5237"/>
                  <a:pt x="1616" y="5032"/>
                  <a:pt x="2204" y="4973"/>
                </a:cubicBezTo>
                <a:lnTo>
                  <a:pt x="2204" y="5002"/>
                </a:lnTo>
                <a:cubicBezTo>
                  <a:pt x="2370" y="4982"/>
                  <a:pt x="2540" y="4972"/>
                  <a:pt x="2713" y="4972"/>
                </a:cubicBezTo>
                <a:close/>
                <a:moveTo>
                  <a:pt x="9900" y="6148"/>
                </a:moveTo>
                <a:cubicBezTo>
                  <a:pt x="9900" y="6383"/>
                  <a:pt x="9900" y="6648"/>
                  <a:pt x="9871" y="6883"/>
                </a:cubicBezTo>
                <a:cubicBezTo>
                  <a:pt x="9665" y="6794"/>
                  <a:pt x="9489" y="6706"/>
                  <a:pt x="9284" y="6618"/>
                </a:cubicBezTo>
                <a:lnTo>
                  <a:pt x="9284" y="6589"/>
                </a:lnTo>
                <a:cubicBezTo>
                  <a:pt x="9313" y="6530"/>
                  <a:pt x="9372" y="6413"/>
                  <a:pt x="9430" y="6324"/>
                </a:cubicBezTo>
                <a:cubicBezTo>
                  <a:pt x="9577" y="6266"/>
                  <a:pt x="9754" y="6207"/>
                  <a:pt x="9900" y="6148"/>
                </a:cubicBezTo>
                <a:close/>
                <a:moveTo>
                  <a:pt x="3878" y="5091"/>
                </a:moveTo>
                <a:cubicBezTo>
                  <a:pt x="4172" y="5149"/>
                  <a:pt x="4495" y="5208"/>
                  <a:pt x="4818" y="5296"/>
                </a:cubicBezTo>
                <a:lnTo>
                  <a:pt x="5024" y="5649"/>
                </a:lnTo>
                <a:cubicBezTo>
                  <a:pt x="4583" y="6060"/>
                  <a:pt x="4172" y="6471"/>
                  <a:pt x="3790" y="6941"/>
                </a:cubicBezTo>
                <a:lnTo>
                  <a:pt x="3526" y="6883"/>
                </a:lnTo>
                <a:cubicBezTo>
                  <a:pt x="3496" y="6648"/>
                  <a:pt x="3526" y="6383"/>
                  <a:pt x="3584" y="6148"/>
                </a:cubicBezTo>
                <a:cubicBezTo>
                  <a:pt x="3643" y="5796"/>
                  <a:pt x="3731" y="5443"/>
                  <a:pt x="3878" y="5091"/>
                </a:cubicBezTo>
                <a:close/>
                <a:moveTo>
                  <a:pt x="5553" y="5472"/>
                </a:moveTo>
                <a:cubicBezTo>
                  <a:pt x="6522" y="5737"/>
                  <a:pt x="7492" y="6060"/>
                  <a:pt x="8432" y="6442"/>
                </a:cubicBezTo>
                <a:cubicBezTo>
                  <a:pt x="7638" y="6677"/>
                  <a:pt x="6816" y="6824"/>
                  <a:pt x="5993" y="6941"/>
                </a:cubicBezTo>
                <a:cubicBezTo>
                  <a:pt x="5905" y="6794"/>
                  <a:pt x="5611" y="6324"/>
                  <a:pt x="5259" y="5707"/>
                </a:cubicBezTo>
                <a:lnTo>
                  <a:pt x="5288" y="5707"/>
                </a:lnTo>
                <a:cubicBezTo>
                  <a:pt x="5347" y="5619"/>
                  <a:pt x="5435" y="5531"/>
                  <a:pt x="5553" y="5472"/>
                </a:cubicBezTo>
                <a:close/>
                <a:moveTo>
                  <a:pt x="5112" y="5825"/>
                </a:moveTo>
                <a:cubicBezTo>
                  <a:pt x="5406" y="6354"/>
                  <a:pt x="5670" y="6765"/>
                  <a:pt x="5788" y="6971"/>
                </a:cubicBezTo>
                <a:cubicBezTo>
                  <a:pt x="5553" y="6971"/>
                  <a:pt x="5318" y="7029"/>
                  <a:pt x="5083" y="7029"/>
                </a:cubicBezTo>
                <a:cubicBezTo>
                  <a:pt x="4988" y="7037"/>
                  <a:pt x="4894" y="7041"/>
                  <a:pt x="4799" y="7041"/>
                </a:cubicBezTo>
                <a:cubicBezTo>
                  <a:pt x="4541" y="7041"/>
                  <a:pt x="4283" y="7014"/>
                  <a:pt x="4025" y="6971"/>
                </a:cubicBezTo>
                <a:lnTo>
                  <a:pt x="3996" y="6971"/>
                </a:lnTo>
                <a:cubicBezTo>
                  <a:pt x="4348" y="6559"/>
                  <a:pt x="4730" y="6207"/>
                  <a:pt x="5112" y="5825"/>
                </a:cubicBezTo>
                <a:close/>
                <a:moveTo>
                  <a:pt x="3526" y="7088"/>
                </a:moveTo>
                <a:lnTo>
                  <a:pt x="3643" y="7118"/>
                </a:lnTo>
                <a:lnTo>
                  <a:pt x="3526" y="7235"/>
                </a:lnTo>
                <a:lnTo>
                  <a:pt x="3526" y="7088"/>
                </a:lnTo>
                <a:close/>
                <a:moveTo>
                  <a:pt x="4025" y="3181"/>
                </a:moveTo>
                <a:cubicBezTo>
                  <a:pt x="4084" y="3416"/>
                  <a:pt x="4142" y="3651"/>
                  <a:pt x="4231" y="3915"/>
                </a:cubicBezTo>
                <a:cubicBezTo>
                  <a:pt x="4054" y="4239"/>
                  <a:pt x="3907" y="4562"/>
                  <a:pt x="3761" y="4885"/>
                </a:cubicBezTo>
                <a:cubicBezTo>
                  <a:pt x="3419" y="4828"/>
                  <a:pt x="3078" y="4796"/>
                  <a:pt x="2736" y="4796"/>
                </a:cubicBezTo>
                <a:cubicBezTo>
                  <a:pt x="2549" y="4796"/>
                  <a:pt x="2362" y="4805"/>
                  <a:pt x="2174" y="4826"/>
                </a:cubicBezTo>
                <a:cubicBezTo>
                  <a:pt x="1322" y="4885"/>
                  <a:pt x="1087" y="5267"/>
                  <a:pt x="1087" y="5561"/>
                </a:cubicBezTo>
                <a:cubicBezTo>
                  <a:pt x="1058" y="6060"/>
                  <a:pt x="2086" y="6736"/>
                  <a:pt x="3320" y="7059"/>
                </a:cubicBezTo>
                <a:cubicBezTo>
                  <a:pt x="3349" y="7176"/>
                  <a:pt x="3349" y="7323"/>
                  <a:pt x="3379" y="7441"/>
                </a:cubicBezTo>
                <a:cubicBezTo>
                  <a:pt x="3232" y="7617"/>
                  <a:pt x="3114" y="7793"/>
                  <a:pt x="2997" y="7970"/>
                </a:cubicBezTo>
                <a:cubicBezTo>
                  <a:pt x="1293" y="6971"/>
                  <a:pt x="206" y="5678"/>
                  <a:pt x="265" y="4767"/>
                </a:cubicBezTo>
                <a:cubicBezTo>
                  <a:pt x="323" y="4239"/>
                  <a:pt x="676" y="3857"/>
                  <a:pt x="1410" y="3592"/>
                </a:cubicBezTo>
                <a:cubicBezTo>
                  <a:pt x="1939" y="3387"/>
                  <a:pt x="2497" y="3269"/>
                  <a:pt x="3085" y="3210"/>
                </a:cubicBezTo>
                <a:cubicBezTo>
                  <a:pt x="3379" y="3181"/>
                  <a:pt x="3702" y="3181"/>
                  <a:pt x="4025" y="3181"/>
                </a:cubicBezTo>
                <a:close/>
                <a:moveTo>
                  <a:pt x="3437" y="7676"/>
                </a:moveTo>
                <a:cubicBezTo>
                  <a:pt x="3496" y="7911"/>
                  <a:pt x="3584" y="8146"/>
                  <a:pt x="3702" y="8351"/>
                </a:cubicBezTo>
                <a:cubicBezTo>
                  <a:pt x="3526" y="8263"/>
                  <a:pt x="3320" y="8175"/>
                  <a:pt x="3144" y="8058"/>
                </a:cubicBezTo>
                <a:cubicBezTo>
                  <a:pt x="3232" y="7940"/>
                  <a:pt x="3349" y="7823"/>
                  <a:pt x="3437" y="7676"/>
                </a:cubicBezTo>
                <a:close/>
                <a:moveTo>
                  <a:pt x="11399" y="5443"/>
                </a:moveTo>
                <a:cubicBezTo>
                  <a:pt x="12133" y="6001"/>
                  <a:pt x="12574" y="6559"/>
                  <a:pt x="12633" y="7118"/>
                </a:cubicBezTo>
                <a:cubicBezTo>
                  <a:pt x="12691" y="7441"/>
                  <a:pt x="12574" y="7764"/>
                  <a:pt x="12368" y="8028"/>
                </a:cubicBezTo>
                <a:cubicBezTo>
                  <a:pt x="12280" y="8146"/>
                  <a:pt x="12192" y="8263"/>
                  <a:pt x="12074" y="8381"/>
                </a:cubicBezTo>
                <a:cubicBezTo>
                  <a:pt x="11457" y="7793"/>
                  <a:pt x="10782" y="7323"/>
                  <a:pt x="10018" y="6971"/>
                </a:cubicBezTo>
                <a:cubicBezTo>
                  <a:pt x="10077" y="6677"/>
                  <a:pt x="10106" y="6383"/>
                  <a:pt x="10077" y="6060"/>
                </a:cubicBezTo>
                <a:cubicBezTo>
                  <a:pt x="10517" y="5884"/>
                  <a:pt x="10958" y="5678"/>
                  <a:pt x="11399" y="5443"/>
                </a:cubicBezTo>
                <a:close/>
                <a:moveTo>
                  <a:pt x="8725" y="6559"/>
                </a:moveTo>
                <a:lnTo>
                  <a:pt x="9019" y="6677"/>
                </a:lnTo>
                <a:cubicBezTo>
                  <a:pt x="8608" y="7441"/>
                  <a:pt x="8138" y="8175"/>
                  <a:pt x="7609" y="8851"/>
                </a:cubicBezTo>
                <a:cubicBezTo>
                  <a:pt x="7080" y="8293"/>
                  <a:pt x="6581" y="7705"/>
                  <a:pt x="6140" y="7118"/>
                </a:cubicBezTo>
                <a:cubicBezTo>
                  <a:pt x="6992" y="7000"/>
                  <a:pt x="7873" y="6794"/>
                  <a:pt x="8725" y="6559"/>
                </a:cubicBezTo>
                <a:close/>
                <a:moveTo>
                  <a:pt x="9166" y="6765"/>
                </a:moveTo>
                <a:cubicBezTo>
                  <a:pt x="9401" y="6853"/>
                  <a:pt x="9607" y="6971"/>
                  <a:pt x="9783" y="7059"/>
                </a:cubicBezTo>
                <a:cubicBezTo>
                  <a:pt x="9636" y="7764"/>
                  <a:pt x="9195" y="8381"/>
                  <a:pt x="8578" y="8763"/>
                </a:cubicBezTo>
                <a:cubicBezTo>
                  <a:pt x="8373" y="8939"/>
                  <a:pt x="8108" y="9057"/>
                  <a:pt x="7844" y="9115"/>
                </a:cubicBezTo>
                <a:lnTo>
                  <a:pt x="7727" y="8998"/>
                </a:lnTo>
                <a:cubicBezTo>
                  <a:pt x="8285" y="8293"/>
                  <a:pt x="8755" y="7558"/>
                  <a:pt x="9166" y="6765"/>
                </a:cubicBezTo>
                <a:close/>
                <a:moveTo>
                  <a:pt x="5905" y="7147"/>
                </a:moveTo>
                <a:cubicBezTo>
                  <a:pt x="6375" y="7793"/>
                  <a:pt x="6904" y="8440"/>
                  <a:pt x="7462" y="9027"/>
                </a:cubicBezTo>
                <a:lnTo>
                  <a:pt x="7315" y="9233"/>
                </a:lnTo>
                <a:cubicBezTo>
                  <a:pt x="7258" y="9234"/>
                  <a:pt x="7200" y="9235"/>
                  <a:pt x="7143" y="9235"/>
                </a:cubicBezTo>
                <a:cubicBezTo>
                  <a:pt x="6055" y="9235"/>
                  <a:pt x="4972" y="8973"/>
                  <a:pt x="3996" y="8498"/>
                </a:cubicBezTo>
                <a:cubicBezTo>
                  <a:pt x="3790" y="8175"/>
                  <a:pt x="3643" y="7852"/>
                  <a:pt x="3584" y="7500"/>
                </a:cubicBezTo>
                <a:cubicBezTo>
                  <a:pt x="3672" y="7382"/>
                  <a:pt x="3761" y="7264"/>
                  <a:pt x="3849" y="7176"/>
                </a:cubicBezTo>
                <a:cubicBezTo>
                  <a:pt x="4090" y="7211"/>
                  <a:pt x="4331" y="7225"/>
                  <a:pt x="4571" y="7225"/>
                </a:cubicBezTo>
                <a:cubicBezTo>
                  <a:pt x="4742" y="7225"/>
                  <a:pt x="4912" y="7218"/>
                  <a:pt x="5083" y="7206"/>
                </a:cubicBezTo>
                <a:cubicBezTo>
                  <a:pt x="5347" y="7206"/>
                  <a:pt x="5641" y="7176"/>
                  <a:pt x="5905" y="7147"/>
                </a:cubicBezTo>
                <a:close/>
                <a:moveTo>
                  <a:pt x="4201" y="8792"/>
                </a:moveTo>
                <a:lnTo>
                  <a:pt x="4201" y="8792"/>
                </a:lnTo>
                <a:cubicBezTo>
                  <a:pt x="5141" y="9203"/>
                  <a:pt x="6140" y="9409"/>
                  <a:pt x="7139" y="9409"/>
                </a:cubicBezTo>
                <a:cubicBezTo>
                  <a:pt x="6904" y="9673"/>
                  <a:pt x="6640" y="9938"/>
                  <a:pt x="6375" y="10202"/>
                </a:cubicBezTo>
                <a:cubicBezTo>
                  <a:pt x="5523" y="9967"/>
                  <a:pt x="4759" y="9468"/>
                  <a:pt x="4201" y="8792"/>
                </a:cubicBezTo>
                <a:close/>
                <a:moveTo>
                  <a:pt x="9989" y="7176"/>
                </a:moveTo>
                <a:cubicBezTo>
                  <a:pt x="10694" y="7500"/>
                  <a:pt x="11369" y="7970"/>
                  <a:pt x="11957" y="8528"/>
                </a:cubicBezTo>
                <a:cubicBezTo>
                  <a:pt x="11193" y="9321"/>
                  <a:pt x="10253" y="9879"/>
                  <a:pt x="9195" y="10202"/>
                </a:cubicBezTo>
                <a:cubicBezTo>
                  <a:pt x="8784" y="9908"/>
                  <a:pt x="8373" y="9615"/>
                  <a:pt x="8020" y="9262"/>
                </a:cubicBezTo>
                <a:cubicBezTo>
                  <a:pt x="8255" y="9203"/>
                  <a:pt x="8490" y="9086"/>
                  <a:pt x="8725" y="8939"/>
                </a:cubicBezTo>
                <a:cubicBezTo>
                  <a:pt x="9342" y="8528"/>
                  <a:pt x="9783" y="7881"/>
                  <a:pt x="9989" y="7176"/>
                </a:cubicBezTo>
                <a:close/>
                <a:moveTo>
                  <a:pt x="7815" y="9321"/>
                </a:moveTo>
                <a:cubicBezTo>
                  <a:pt x="8138" y="9644"/>
                  <a:pt x="8520" y="9967"/>
                  <a:pt x="8931" y="10232"/>
                </a:cubicBezTo>
                <a:cubicBezTo>
                  <a:pt x="8549" y="10320"/>
                  <a:pt x="8153" y="10364"/>
                  <a:pt x="7756" y="10364"/>
                </a:cubicBezTo>
                <a:cubicBezTo>
                  <a:pt x="7359" y="10364"/>
                  <a:pt x="6963" y="10320"/>
                  <a:pt x="6581" y="10232"/>
                </a:cubicBezTo>
                <a:cubicBezTo>
                  <a:pt x="6875" y="9967"/>
                  <a:pt x="7139" y="9673"/>
                  <a:pt x="7403" y="9380"/>
                </a:cubicBezTo>
                <a:cubicBezTo>
                  <a:pt x="7550" y="9350"/>
                  <a:pt x="7668" y="9350"/>
                  <a:pt x="7815" y="9321"/>
                </a:cubicBezTo>
                <a:close/>
                <a:moveTo>
                  <a:pt x="12104" y="8645"/>
                </a:moveTo>
                <a:cubicBezTo>
                  <a:pt x="12309" y="8880"/>
                  <a:pt x="12456" y="9174"/>
                  <a:pt x="12456" y="9497"/>
                </a:cubicBezTo>
                <a:cubicBezTo>
                  <a:pt x="12427" y="9732"/>
                  <a:pt x="12280" y="9967"/>
                  <a:pt x="12104" y="10114"/>
                </a:cubicBezTo>
                <a:lnTo>
                  <a:pt x="12074" y="10114"/>
                </a:lnTo>
                <a:cubicBezTo>
                  <a:pt x="11810" y="10467"/>
                  <a:pt x="11399" y="10672"/>
                  <a:pt x="10958" y="10702"/>
                </a:cubicBezTo>
                <a:cubicBezTo>
                  <a:pt x="10906" y="10705"/>
                  <a:pt x="10853" y="10706"/>
                  <a:pt x="10801" y="10706"/>
                </a:cubicBezTo>
                <a:cubicBezTo>
                  <a:pt x="10325" y="10706"/>
                  <a:pt x="9854" y="10584"/>
                  <a:pt x="9430" y="10320"/>
                </a:cubicBezTo>
                <a:cubicBezTo>
                  <a:pt x="10459" y="9997"/>
                  <a:pt x="11369" y="9438"/>
                  <a:pt x="12104" y="8645"/>
                </a:cubicBezTo>
                <a:close/>
                <a:moveTo>
                  <a:pt x="3056" y="8234"/>
                </a:moveTo>
                <a:cubicBezTo>
                  <a:pt x="3320" y="8381"/>
                  <a:pt x="3584" y="8528"/>
                  <a:pt x="3849" y="8645"/>
                </a:cubicBezTo>
                <a:cubicBezTo>
                  <a:pt x="4407" y="9468"/>
                  <a:pt x="5229" y="10055"/>
                  <a:pt x="6199" y="10320"/>
                </a:cubicBezTo>
                <a:cubicBezTo>
                  <a:pt x="5406" y="11054"/>
                  <a:pt x="4407" y="11495"/>
                  <a:pt x="3349" y="11554"/>
                </a:cubicBezTo>
                <a:cubicBezTo>
                  <a:pt x="3307" y="11556"/>
                  <a:pt x="3265" y="11557"/>
                  <a:pt x="3225" y="11557"/>
                </a:cubicBezTo>
                <a:cubicBezTo>
                  <a:pt x="2707" y="11557"/>
                  <a:pt x="2367" y="11385"/>
                  <a:pt x="2204" y="11113"/>
                </a:cubicBezTo>
                <a:cubicBezTo>
                  <a:pt x="1910" y="10555"/>
                  <a:pt x="2233" y="9468"/>
                  <a:pt x="3056" y="8234"/>
                </a:cubicBezTo>
                <a:close/>
                <a:moveTo>
                  <a:pt x="9419" y="0"/>
                </a:moveTo>
                <a:cubicBezTo>
                  <a:pt x="9356" y="0"/>
                  <a:pt x="9292" y="3"/>
                  <a:pt x="9225" y="8"/>
                </a:cubicBezTo>
                <a:cubicBezTo>
                  <a:pt x="8373" y="155"/>
                  <a:pt x="7550" y="508"/>
                  <a:pt x="6875" y="1036"/>
                </a:cubicBezTo>
                <a:cubicBezTo>
                  <a:pt x="6346" y="625"/>
                  <a:pt x="5699" y="390"/>
                  <a:pt x="5024" y="361"/>
                </a:cubicBezTo>
                <a:cubicBezTo>
                  <a:pt x="4818" y="390"/>
                  <a:pt x="4613" y="478"/>
                  <a:pt x="4436" y="625"/>
                </a:cubicBezTo>
                <a:cubicBezTo>
                  <a:pt x="3907" y="1125"/>
                  <a:pt x="3761" y="1918"/>
                  <a:pt x="3966" y="2946"/>
                </a:cubicBezTo>
                <a:cubicBezTo>
                  <a:pt x="3893" y="2944"/>
                  <a:pt x="3819" y="2942"/>
                  <a:pt x="3745" y="2942"/>
                </a:cubicBezTo>
                <a:cubicBezTo>
                  <a:pt x="2934" y="2942"/>
                  <a:pt x="2106" y="3090"/>
                  <a:pt x="1352" y="3387"/>
                </a:cubicBezTo>
                <a:cubicBezTo>
                  <a:pt x="558" y="3680"/>
                  <a:pt x="118" y="4121"/>
                  <a:pt x="59" y="4738"/>
                </a:cubicBezTo>
                <a:cubicBezTo>
                  <a:pt x="0" y="5737"/>
                  <a:pt x="1087" y="7059"/>
                  <a:pt x="2879" y="8116"/>
                </a:cubicBezTo>
                <a:cubicBezTo>
                  <a:pt x="1998" y="9438"/>
                  <a:pt x="1704" y="10555"/>
                  <a:pt x="2057" y="11172"/>
                </a:cubicBezTo>
                <a:cubicBezTo>
                  <a:pt x="2233" y="11554"/>
                  <a:pt x="2703" y="11730"/>
                  <a:pt x="3349" y="11730"/>
                </a:cubicBezTo>
                <a:lnTo>
                  <a:pt x="3614" y="11730"/>
                </a:lnTo>
                <a:cubicBezTo>
                  <a:pt x="4671" y="11612"/>
                  <a:pt x="5670" y="11142"/>
                  <a:pt x="6434" y="10408"/>
                </a:cubicBezTo>
                <a:cubicBezTo>
                  <a:pt x="6889" y="10525"/>
                  <a:pt x="7359" y="10584"/>
                  <a:pt x="7826" y="10584"/>
                </a:cubicBezTo>
                <a:cubicBezTo>
                  <a:pt x="8292" y="10584"/>
                  <a:pt x="8755" y="10525"/>
                  <a:pt x="9195" y="10408"/>
                </a:cubicBezTo>
                <a:cubicBezTo>
                  <a:pt x="9714" y="10735"/>
                  <a:pt x="10282" y="10910"/>
                  <a:pt x="10878" y="10910"/>
                </a:cubicBezTo>
                <a:cubicBezTo>
                  <a:pt x="10924" y="10910"/>
                  <a:pt x="10970" y="10909"/>
                  <a:pt x="11017" y="10907"/>
                </a:cubicBezTo>
                <a:cubicBezTo>
                  <a:pt x="11516" y="10849"/>
                  <a:pt x="11957" y="10614"/>
                  <a:pt x="12280" y="10232"/>
                </a:cubicBezTo>
                <a:cubicBezTo>
                  <a:pt x="12515" y="10055"/>
                  <a:pt x="12662" y="9791"/>
                  <a:pt x="12691" y="9497"/>
                </a:cubicBezTo>
                <a:cubicBezTo>
                  <a:pt x="12662" y="9115"/>
                  <a:pt x="12515" y="8763"/>
                  <a:pt x="12251" y="8498"/>
                </a:cubicBezTo>
                <a:cubicBezTo>
                  <a:pt x="12368" y="8381"/>
                  <a:pt x="12456" y="8263"/>
                  <a:pt x="12544" y="8116"/>
                </a:cubicBezTo>
                <a:cubicBezTo>
                  <a:pt x="12809" y="7823"/>
                  <a:pt x="12926" y="7441"/>
                  <a:pt x="12868" y="7059"/>
                </a:cubicBezTo>
                <a:cubicBezTo>
                  <a:pt x="12809" y="6501"/>
                  <a:pt x="12368" y="5884"/>
                  <a:pt x="11604" y="5296"/>
                </a:cubicBezTo>
                <a:cubicBezTo>
                  <a:pt x="12633" y="4679"/>
                  <a:pt x="13191" y="4004"/>
                  <a:pt x="13073" y="3504"/>
                </a:cubicBezTo>
                <a:cubicBezTo>
                  <a:pt x="13014" y="3210"/>
                  <a:pt x="12691" y="2858"/>
                  <a:pt x="11634" y="2740"/>
                </a:cubicBezTo>
                <a:cubicBezTo>
                  <a:pt x="11472" y="2726"/>
                  <a:pt x="11318" y="2718"/>
                  <a:pt x="11164" y="2718"/>
                </a:cubicBezTo>
                <a:cubicBezTo>
                  <a:pt x="11009" y="2718"/>
                  <a:pt x="10855" y="2726"/>
                  <a:pt x="10694" y="2740"/>
                </a:cubicBezTo>
                <a:cubicBezTo>
                  <a:pt x="10870" y="2123"/>
                  <a:pt x="10870" y="1448"/>
                  <a:pt x="10694" y="801"/>
                </a:cubicBezTo>
                <a:cubicBezTo>
                  <a:pt x="10480" y="267"/>
                  <a:pt x="10048" y="0"/>
                  <a:pt x="9419" y="0"/>
                </a:cubicBezTo>
                <a:close/>
              </a:path>
            </a:pathLst>
          </a:custGeom>
          <a:solidFill>
            <a:srgbClr val="212121"/>
          </a:solidFill>
          <a:ln cap="flat" cmpd="sng" w="9525">
            <a:solidFill>
              <a:srgbClr val="9867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AB40"/>
              </a:solidFill>
            </a:endParaRPr>
          </a:p>
        </p:txBody>
      </p:sp>
      <p:pic>
        <p:nvPicPr>
          <p:cNvPr id="474" name="Google Shape;474;p51"/>
          <p:cNvPicPr preferRelativeResize="0"/>
          <p:nvPr/>
        </p:nvPicPr>
        <p:blipFill>
          <a:blip r:embed="rId3">
            <a:alphaModFix/>
          </a:blip>
          <a:stretch>
            <a:fillRect/>
          </a:stretch>
        </p:blipFill>
        <p:spPr>
          <a:xfrm>
            <a:off x="5102999" y="4189125"/>
            <a:ext cx="1911476" cy="1235101"/>
          </a:xfrm>
          <a:prstGeom prst="rect">
            <a:avLst/>
          </a:prstGeom>
          <a:noFill/>
          <a:ln cap="flat" cmpd="sng" w="19050">
            <a:solidFill>
              <a:srgbClr val="741B47"/>
            </a:solidFill>
            <a:prstDash val="solid"/>
            <a:round/>
            <a:headEnd len="sm" w="sm" type="none"/>
            <a:tailEnd len="sm" w="sm" type="none"/>
          </a:ln>
        </p:spPr>
      </p:pic>
      <p:pic>
        <p:nvPicPr>
          <p:cNvPr id="475" name="Google Shape;475;p51"/>
          <p:cNvPicPr preferRelativeResize="0"/>
          <p:nvPr/>
        </p:nvPicPr>
        <p:blipFill>
          <a:blip r:embed="rId4">
            <a:alphaModFix/>
          </a:blip>
          <a:stretch>
            <a:fillRect/>
          </a:stretch>
        </p:blipFill>
        <p:spPr>
          <a:xfrm>
            <a:off x="4979747" y="7036601"/>
            <a:ext cx="2126647" cy="1477500"/>
          </a:xfrm>
          <a:prstGeom prst="rect">
            <a:avLst/>
          </a:prstGeom>
          <a:noFill/>
          <a:ln cap="flat" cmpd="sng" w="19050">
            <a:solidFill>
              <a:srgbClr val="741B47"/>
            </a:solidFill>
            <a:prstDash val="solid"/>
            <a:round/>
            <a:headEnd len="sm" w="sm" type="none"/>
            <a:tailEnd len="sm" w="sm" type="none"/>
          </a:ln>
        </p:spPr>
      </p:pic>
      <p:sp>
        <p:nvSpPr>
          <p:cNvPr id="476" name="Google Shape;476;p51"/>
          <p:cNvSpPr/>
          <p:nvPr/>
        </p:nvSpPr>
        <p:spPr>
          <a:xfrm>
            <a:off x="0" y="0"/>
            <a:ext cx="1080600" cy="2043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rgbClr val="FFFFFF"/>
                </a:solidFill>
                <a:latin typeface="Pacifico"/>
                <a:ea typeface="Pacifico"/>
                <a:cs typeface="Pacifico"/>
                <a:sym typeface="Pacifico"/>
              </a:rPr>
              <a:t>Female Slide</a:t>
            </a:r>
            <a:endParaRPr sz="1000">
              <a:solidFill>
                <a:srgbClr val="FFFFFF"/>
              </a:solidFill>
              <a:latin typeface="Pacifico"/>
              <a:ea typeface="Pacifico"/>
              <a:cs typeface="Pacifico"/>
              <a:sym typeface="Pacifico"/>
            </a:endParaRPr>
          </a:p>
        </p:txBody>
      </p:sp>
      <p:sp>
        <p:nvSpPr>
          <p:cNvPr id="477" name="Google Shape;477;p51"/>
          <p:cNvSpPr/>
          <p:nvPr/>
        </p:nvSpPr>
        <p:spPr>
          <a:xfrm>
            <a:off x="833450" y="8750625"/>
            <a:ext cx="6534300" cy="1674000"/>
          </a:xfrm>
          <a:prstGeom prst="roundRect">
            <a:avLst>
              <a:gd fmla="val 16667" name="adj"/>
            </a:avLst>
          </a:prstGeom>
          <a:noFill/>
          <a:ln cap="flat" cmpd="sng" w="2857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ar" sz="2000">
                <a:solidFill>
                  <a:srgbClr val="F3F3F3"/>
                </a:solidFill>
                <a:latin typeface="Pacifico"/>
                <a:ea typeface="Pacifico"/>
                <a:cs typeface="Pacifico"/>
                <a:sym typeface="Pacifico"/>
              </a:rPr>
              <a:t>An area for your notes or something..</a:t>
            </a:r>
            <a:endParaRPr sz="2000">
              <a:solidFill>
                <a:srgbClr val="F3F3F3"/>
              </a:solidFill>
              <a:latin typeface="Pacifico"/>
              <a:ea typeface="Pacifico"/>
              <a:cs typeface="Pacifico"/>
              <a:sym typeface="Pacifico"/>
            </a:endParaRPr>
          </a:p>
          <a:p>
            <a:pPr indent="0" lvl="0" marL="0" rtl="0" algn="ctr">
              <a:spcBef>
                <a:spcPts val="0"/>
              </a:spcBef>
              <a:spcAft>
                <a:spcPts val="0"/>
              </a:spcAft>
              <a:buClr>
                <a:srgbClr val="000000"/>
              </a:buClr>
              <a:buSzPts val="1100"/>
              <a:buFont typeface="Arial"/>
              <a:buNone/>
            </a:pPr>
            <a:r>
              <a:t/>
            </a:r>
            <a:endParaRPr sz="2000">
              <a:solidFill>
                <a:srgbClr val="F3F3F3"/>
              </a:solidFill>
              <a:latin typeface="Pacifico"/>
              <a:ea typeface="Pacifico"/>
              <a:cs typeface="Pacifico"/>
              <a:sym typeface="Pacifico"/>
            </a:endParaRPr>
          </a:p>
          <a:p>
            <a:pPr indent="0" lvl="0" marL="0" rtl="0" algn="ctr">
              <a:spcBef>
                <a:spcPts val="0"/>
              </a:spcBef>
              <a:spcAft>
                <a:spcPts val="0"/>
              </a:spcAft>
              <a:buNone/>
            </a:pPr>
            <a:r>
              <a:t/>
            </a:r>
            <a:endParaRPr sz="2000">
              <a:solidFill>
                <a:srgbClr val="F3F3F3"/>
              </a:solidFill>
              <a:latin typeface="Pacifico"/>
              <a:ea typeface="Pacifico"/>
              <a:cs typeface="Pacifico"/>
              <a:sym typeface="Pacific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543948"/>
      </a:accent1>
      <a:accent2>
        <a:srgbClr val="986782"/>
      </a:accent2>
      <a:accent3>
        <a:srgbClr val="C6ACBA"/>
      </a:accent3>
      <a:accent4>
        <a:srgbClr val="F5F0F3"/>
      </a:accent4>
      <a:accent5>
        <a:srgbClr val="EAD1DC"/>
      </a:accent5>
      <a:accent6>
        <a:srgbClr val="CEA32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543948"/>
      </a:accent1>
      <a:accent2>
        <a:srgbClr val="986782"/>
      </a:accent2>
      <a:accent3>
        <a:srgbClr val="C6ACBA"/>
      </a:accent3>
      <a:accent4>
        <a:srgbClr val="F5F0F3"/>
      </a:accent4>
      <a:accent5>
        <a:srgbClr val="EAD1DC"/>
      </a:accent5>
      <a:accent6>
        <a:srgbClr val="CEA32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543948"/>
      </a:accent1>
      <a:accent2>
        <a:srgbClr val="986782"/>
      </a:accent2>
      <a:accent3>
        <a:srgbClr val="C6ACBA"/>
      </a:accent3>
      <a:accent4>
        <a:srgbClr val="F5F0F3"/>
      </a:accent4>
      <a:accent5>
        <a:srgbClr val="EAD1DC"/>
      </a:accent5>
      <a:accent6>
        <a:srgbClr val="CEA32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