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7"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10691800" cx="7559675"/>
  <p:notesSz cx="6858000" cy="9144000"/>
  <p:embeddedFontLst>
    <p:embeddedFont>
      <p:font typeface="Proxima Nova"/>
      <p:regular r:id="rId28"/>
      <p:bold r:id="rId29"/>
      <p:italic r:id="rId30"/>
      <p:boldItalic r:id="rId31"/>
    </p:embeddedFont>
    <p:embeddedFont>
      <p:font typeface="Cabin"/>
      <p:regular r:id="rId32"/>
      <p:bold r:id="rId33"/>
      <p:italic r:id="rId34"/>
      <p:boldItalic r:id="rId35"/>
    </p:embeddedFont>
    <p:embeddedFont>
      <p:font typeface="Mada"/>
      <p:regular r:id="rId36"/>
      <p:bold r:id="rId37"/>
    </p:embeddedFont>
    <p:embeddedFont>
      <p:font typeface="Lemonada"/>
      <p:regular r:id="rId38"/>
      <p:bold r:id="rId39"/>
    </p:embeddedFont>
    <p:embeddedFont>
      <p:font typeface="Mada Black"/>
      <p:bold r:id="rId40"/>
    </p:embeddedFont>
    <p:embeddedFont>
      <p:font typeface="Pacifico"/>
      <p:regular r:id="rId41"/>
    </p:embeddedFont>
    <p:embeddedFont>
      <p:font typeface="Alegreya Regular"/>
      <p:bold r:id="rId42"/>
      <p:boldItalic r:id="rId43"/>
    </p:embeddedFont>
    <p:embeddedFont>
      <p:font typeface="Exo"/>
      <p:regular r:id="rId44"/>
      <p:bold r:id="rId45"/>
      <p:italic r:id="rId46"/>
      <p:boldItalic r:id="rId47"/>
    </p:embeddedFont>
    <p:embeddedFont>
      <p:font typeface="Alegreya"/>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guide id="3" orient="horz" pos="1254">
          <p15:clr>
            <a:srgbClr val="9AA0A6"/>
          </p15:clr>
        </p15:guide>
        <p15:guide id="4" orient="horz" pos="1728">
          <p15:clr>
            <a:srgbClr val="9AA0A6"/>
          </p15:clr>
        </p15:guide>
        <p15:guide id="5" orient="horz" pos="1824">
          <p15:clr>
            <a:srgbClr val="9AA0A6"/>
          </p15:clr>
        </p15:guide>
        <p15:guide id="6" orient="horz" pos="3881">
          <p15:clr>
            <a:srgbClr val="9AA0A6"/>
          </p15:clr>
        </p15:guide>
        <p15:guide id="7" orient="horz" pos="397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09F645-EF55-4CBC-872E-5D471247660E}">
  <a:tblStyle styleId="{BE09F645-EF55-4CBC-872E-5D471247660E}" styleName="Table_0">
    <a:wholeTbl>
      <a:tcTxStyle b="off" i="off">
        <a:font>
          <a:latin typeface="Arial"/>
          <a:ea typeface="Arial"/>
          <a:cs typeface="Arial"/>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922FFFF1-15E4-4038-BAB2-71520BF3C98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B7484FB-4C77-4AEA-9CE7-79B169EDB8C6}"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 pos="1254" orient="horz"/>
        <p:guide pos="1728" orient="horz"/>
        <p:guide pos="1824" orient="horz"/>
        <p:guide pos="3881" orient="horz"/>
        <p:guide pos="397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adaBlack-bold.fntdata"/><Relationship Id="rId42" Type="http://schemas.openxmlformats.org/officeDocument/2006/relationships/font" Target="fonts/AlegreyaRegular-bold.fntdata"/><Relationship Id="rId41" Type="http://schemas.openxmlformats.org/officeDocument/2006/relationships/font" Target="fonts/Pacifico-regular.fntdata"/><Relationship Id="rId44" Type="http://schemas.openxmlformats.org/officeDocument/2006/relationships/font" Target="fonts/Exo-regular.fntdata"/><Relationship Id="rId43" Type="http://schemas.openxmlformats.org/officeDocument/2006/relationships/font" Target="fonts/AlegreyaRegular-boldItalic.fntdata"/><Relationship Id="rId46" Type="http://schemas.openxmlformats.org/officeDocument/2006/relationships/font" Target="fonts/Exo-italic.fntdata"/><Relationship Id="rId45" Type="http://schemas.openxmlformats.org/officeDocument/2006/relationships/font" Target="fonts/Exo-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Alegreya-regular.fntdata"/><Relationship Id="rId47" Type="http://schemas.openxmlformats.org/officeDocument/2006/relationships/font" Target="fonts/Exo-boldItalic.fntdata"/><Relationship Id="rId49" Type="http://schemas.openxmlformats.org/officeDocument/2006/relationships/font" Target="fonts/Alegreya-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roximaNova-boldItalic.fntdata"/><Relationship Id="rId30" Type="http://schemas.openxmlformats.org/officeDocument/2006/relationships/font" Target="fonts/ProximaNova-italic.fntdata"/><Relationship Id="rId33" Type="http://schemas.openxmlformats.org/officeDocument/2006/relationships/font" Target="fonts/Cabin-bold.fntdata"/><Relationship Id="rId32" Type="http://schemas.openxmlformats.org/officeDocument/2006/relationships/font" Target="fonts/Cabin-regular.fntdata"/><Relationship Id="rId35" Type="http://schemas.openxmlformats.org/officeDocument/2006/relationships/font" Target="fonts/Cabin-boldItalic.fntdata"/><Relationship Id="rId34" Type="http://schemas.openxmlformats.org/officeDocument/2006/relationships/font" Target="fonts/Cabin-italic.fntdata"/><Relationship Id="rId37" Type="http://schemas.openxmlformats.org/officeDocument/2006/relationships/font" Target="fonts/Mada-bold.fntdata"/><Relationship Id="rId36" Type="http://schemas.openxmlformats.org/officeDocument/2006/relationships/font" Target="fonts/Mada-regular.fntdata"/><Relationship Id="rId39" Type="http://schemas.openxmlformats.org/officeDocument/2006/relationships/font" Target="fonts/Lemonada-bold.fntdata"/><Relationship Id="rId38" Type="http://schemas.openxmlformats.org/officeDocument/2006/relationships/font" Target="fonts/Lemonada-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ProximaNova-regular.fntdata"/><Relationship Id="rId27" Type="http://schemas.openxmlformats.org/officeDocument/2006/relationships/slide" Target="slides/slide20.xml"/><Relationship Id="rId29" Type="http://schemas.openxmlformats.org/officeDocument/2006/relationships/font" Target="fonts/ProximaNova-bold.fntdata"/><Relationship Id="rId51" Type="http://schemas.openxmlformats.org/officeDocument/2006/relationships/font" Target="fonts/Alegreya-boldItalic.fntdata"/><Relationship Id="rId50" Type="http://schemas.openxmlformats.org/officeDocument/2006/relationships/font" Target="fonts/Alegreya-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acb61350a_0_214:notes"/>
          <p:cNvSpPr/>
          <p:nvPr>
            <p:ph idx="2" type="sldImg"/>
          </p:nvPr>
        </p:nvSpPr>
        <p:spPr>
          <a:xfrm>
            <a:off x="2217074"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acb61350a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cbb37160b1_0_8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cbb37160b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cac8054505_0_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cac805450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cac8054505_0_4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cac805450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cac8054505_0_10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cac805450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cacb61350a_0_30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cacb61350a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14: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0" name="Google Shape;68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caefa60939_2_11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caefa60939_2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cbb4f6600f_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cbb4f660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bd713c84e8_0_12:notes"/>
          <p:cNvSpPr/>
          <p:nvPr>
            <p:ph idx="2" type="sldImg"/>
          </p:nvPr>
        </p:nvSpPr>
        <p:spPr>
          <a:xfrm>
            <a:off x="2217074"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bd713c84e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bd713c84e8_0_0:notes"/>
          <p:cNvSpPr/>
          <p:nvPr>
            <p:ph idx="2" type="sldImg"/>
          </p:nvPr>
        </p:nvSpPr>
        <p:spPr>
          <a:xfrm>
            <a:off x="2217074"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bd713c84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acb61350a_0_2:notes"/>
          <p:cNvSpPr/>
          <p:nvPr>
            <p:ph idx="2" type="sldImg"/>
          </p:nvPr>
        </p:nvSpPr>
        <p:spPr>
          <a:xfrm>
            <a:off x="2217738" y="685800"/>
            <a:ext cx="2424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cacb61350a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b36c22e437_0_247:notes"/>
          <p:cNvSpPr/>
          <p:nvPr>
            <p:ph idx="2" type="sldImg"/>
          </p:nvPr>
        </p:nvSpPr>
        <p:spPr>
          <a:xfrm>
            <a:off x="2217074"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b36c22e437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a42b0599a_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a42b059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cb87a3961a_2_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cb87a3961a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ca13ed9247_1_33:notes"/>
          <p:cNvSpPr/>
          <p:nvPr>
            <p:ph idx="2" type="sldImg"/>
          </p:nvPr>
        </p:nvSpPr>
        <p:spPr>
          <a:xfrm>
            <a:off x="2217738" y="685800"/>
            <a:ext cx="2424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ca13ed9247_1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ca42b0599a_3_15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ca42b0599a_3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ca42b0599a_3_20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ca42b0599a_3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cacb61350a_0_5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cacb61350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cacb61350a_0_13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cacb61350a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a:noFill/>
          <a:ln>
            <a:noFill/>
          </a:ln>
        </p:spPr>
        <p:txBody>
          <a:bodyPr anchorCtr="0" anchor="ctr" bIns="111700" lIns="111700" spcFirstLastPara="1" rIns="111700" wrap="square" tIns="111700">
            <a:no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legreya"/>
                <a:ea typeface="Alegreya"/>
                <a:cs typeface="Alegreya"/>
                <a:sym typeface="Alegreya"/>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legreya"/>
                <a:ea typeface="Alegreya"/>
                <a:cs typeface="Alegreya"/>
                <a:sym typeface="Alegreya"/>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legreya"/>
                <a:ea typeface="Alegreya"/>
                <a:cs typeface="Alegreya"/>
                <a:sym typeface="Alegreya"/>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legreya"/>
                <a:ea typeface="Alegreya"/>
                <a:cs typeface="Alegreya"/>
                <a:sym typeface="Alegreya"/>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legreya"/>
                <a:ea typeface="Alegreya"/>
                <a:cs typeface="Alegreya"/>
                <a:sym typeface="Alegreya"/>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legreya"/>
                <a:ea typeface="Alegreya"/>
                <a:cs typeface="Alegreya"/>
                <a:sym typeface="Alegreya"/>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legreya"/>
                <a:ea typeface="Alegreya"/>
                <a:cs typeface="Alegreya"/>
                <a:sym typeface="Alegreya"/>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legreya"/>
                <a:ea typeface="Alegreya"/>
                <a:cs typeface="Alegreya"/>
                <a:sym typeface="Alegreya"/>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chemeClr val="dk2"/>
                </a:solidFill>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rgbClr val="543948"/>
          </a:solidFill>
          <a:ln>
            <a:noFill/>
          </a:ln>
          <a:effectLst>
            <a:outerShdw blurRad="57150" rotWithShape="0" algn="bl" dir="5400000" dist="19050">
              <a:srgbClr val="000000">
                <a:alpha val="49803"/>
              </a:srgbClr>
            </a:outerShdw>
          </a:effectLst>
        </p:spPr>
        <p:txBody>
          <a:bodyPr anchorCtr="0" anchor="ctr" bIns="232875" lIns="232875" spcFirstLastPara="1" rIns="232875" wrap="square" tIns="232875">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Alegreya"/>
              <a:ea typeface="Alegreya"/>
              <a:cs typeface="Alegreya"/>
              <a:sym typeface="Alegreya"/>
            </a:endParaRPr>
          </a:p>
        </p:txBody>
      </p:sp>
      <p:sp>
        <p:nvSpPr>
          <p:cNvPr id="12" name="Google Shape;12;p2"/>
          <p:cNvSpPr/>
          <p:nvPr/>
        </p:nvSpPr>
        <p:spPr>
          <a:xfrm>
            <a:off x="-95250" y="847725"/>
            <a:ext cx="1677000" cy="503700"/>
          </a:xfrm>
          <a:prstGeom prst="roundRect">
            <a:avLst>
              <a:gd fmla="val 16667" name="adj"/>
            </a:avLst>
          </a:prstGeom>
          <a:solidFill>
            <a:srgbClr val="9867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legreya"/>
              <a:ea typeface="Alegreya"/>
              <a:cs typeface="Alegreya"/>
              <a:sym typeface="Alegreya"/>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egreya"/>
              <a:ea typeface="Alegreya"/>
              <a:cs typeface="Alegreya"/>
              <a:sym typeface="Alegrey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1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p:txBody>
      </p:sp>
      <p:sp>
        <p:nvSpPr>
          <p:cNvPr id="48" name="Google Shape;48;p11"/>
          <p:cNvSpPr txBox="1"/>
          <p:nvPr>
            <p:ph idx="12" type="sldNum"/>
          </p:nvPr>
        </p:nvSpPr>
        <p:spPr>
          <a:xfrm>
            <a:off x="7106400" y="2"/>
            <a:ext cx="453600" cy="562200"/>
          </a:xfrm>
          <a:prstGeom prst="rect">
            <a:avLst/>
          </a:prstGeom>
          <a:solidFill>
            <a:schemeClr val="accent1"/>
          </a:solidFill>
          <a:ln>
            <a:noFill/>
          </a:ln>
        </p:spPr>
        <p:txBody>
          <a:bodyPr anchorCtr="0" anchor="ctr" bIns="111700" lIns="111700" spcFirstLastPara="1" rIns="111700" wrap="square" tIns="111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9" name="Shape 49"/>
        <p:cNvGrpSpPr/>
        <p:nvPr/>
      </p:nvGrpSpPr>
      <p:grpSpPr>
        <a:xfrm>
          <a:off x="0" y="0"/>
          <a:ext cx="0" cy="0"/>
          <a:chOff x="0" y="0"/>
          <a:chExt cx="0" cy="0"/>
        </a:xfrm>
      </p:grpSpPr>
      <p:sp>
        <p:nvSpPr>
          <p:cNvPr id="50" name="Google Shape;50;p12"/>
          <p:cNvSpPr txBox="1"/>
          <p:nvPr>
            <p:ph type="title"/>
          </p:nvPr>
        </p:nvSpPr>
        <p:spPr>
          <a:xfrm>
            <a:off x="257705" y="1154948"/>
            <a:ext cx="2321400" cy="1570500"/>
          </a:xfrm>
          <a:prstGeom prst="rect">
            <a:avLst/>
          </a:prstGeom>
          <a:noFill/>
          <a:ln>
            <a:noFill/>
          </a:ln>
        </p:spPr>
        <p:txBody>
          <a:bodyPr anchorCtr="0" anchor="b" bIns="111700" lIns="111700" spcFirstLastPara="1" rIns="111700" wrap="square" tIns="111700">
            <a:noAutofit/>
          </a:bodyPr>
          <a:lstStyle>
            <a:lvl1pPr lvl="0" algn="l">
              <a:lnSpc>
                <a:spcPct val="100000"/>
              </a:lnSpc>
              <a:spcBef>
                <a:spcPts val="0"/>
              </a:spcBef>
              <a:spcAft>
                <a:spcPts val="0"/>
              </a:spcAft>
              <a:buSzPts val="3100"/>
              <a:buNone/>
              <a:defRPr sz="3100"/>
            </a:lvl1pPr>
            <a:lvl2pPr lvl="1" algn="l">
              <a:lnSpc>
                <a:spcPct val="100000"/>
              </a:lnSpc>
              <a:spcBef>
                <a:spcPts val="0"/>
              </a:spcBef>
              <a:spcAft>
                <a:spcPts val="0"/>
              </a:spcAft>
              <a:buSzPts val="3100"/>
              <a:buNone/>
              <a:defRPr sz="3100"/>
            </a:lvl2pPr>
            <a:lvl3pPr lvl="2" algn="l">
              <a:lnSpc>
                <a:spcPct val="100000"/>
              </a:lnSpc>
              <a:spcBef>
                <a:spcPts val="0"/>
              </a:spcBef>
              <a:spcAft>
                <a:spcPts val="0"/>
              </a:spcAft>
              <a:buSzPts val="3100"/>
              <a:buNone/>
              <a:defRPr sz="3100"/>
            </a:lvl3pPr>
            <a:lvl4pPr lvl="3" algn="l">
              <a:lnSpc>
                <a:spcPct val="100000"/>
              </a:lnSpc>
              <a:spcBef>
                <a:spcPts val="0"/>
              </a:spcBef>
              <a:spcAft>
                <a:spcPts val="0"/>
              </a:spcAft>
              <a:buSzPts val="3100"/>
              <a:buNone/>
              <a:defRPr sz="3100"/>
            </a:lvl4pPr>
            <a:lvl5pPr lvl="4" algn="l">
              <a:lnSpc>
                <a:spcPct val="100000"/>
              </a:lnSpc>
              <a:spcBef>
                <a:spcPts val="0"/>
              </a:spcBef>
              <a:spcAft>
                <a:spcPts val="0"/>
              </a:spcAft>
              <a:buSzPts val="3100"/>
              <a:buNone/>
              <a:defRPr sz="3100"/>
            </a:lvl5pPr>
            <a:lvl6pPr lvl="5" algn="l">
              <a:lnSpc>
                <a:spcPct val="100000"/>
              </a:lnSpc>
              <a:spcBef>
                <a:spcPts val="0"/>
              </a:spcBef>
              <a:spcAft>
                <a:spcPts val="0"/>
              </a:spcAft>
              <a:buSzPts val="3100"/>
              <a:buNone/>
              <a:defRPr sz="3100"/>
            </a:lvl6pPr>
            <a:lvl7pPr lvl="6" algn="l">
              <a:lnSpc>
                <a:spcPct val="100000"/>
              </a:lnSpc>
              <a:spcBef>
                <a:spcPts val="0"/>
              </a:spcBef>
              <a:spcAft>
                <a:spcPts val="0"/>
              </a:spcAft>
              <a:buSzPts val="3100"/>
              <a:buNone/>
              <a:defRPr sz="3100"/>
            </a:lvl7pPr>
            <a:lvl8pPr lvl="7" algn="l">
              <a:lnSpc>
                <a:spcPct val="100000"/>
              </a:lnSpc>
              <a:spcBef>
                <a:spcPts val="0"/>
              </a:spcBef>
              <a:spcAft>
                <a:spcPts val="0"/>
              </a:spcAft>
              <a:buSzPts val="3100"/>
              <a:buNone/>
              <a:defRPr sz="3100"/>
            </a:lvl8pPr>
            <a:lvl9pPr lvl="8" algn="l">
              <a:lnSpc>
                <a:spcPct val="100000"/>
              </a:lnSpc>
              <a:spcBef>
                <a:spcPts val="0"/>
              </a:spcBef>
              <a:spcAft>
                <a:spcPts val="0"/>
              </a:spcAft>
              <a:buSzPts val="3100"/>
              <a:buNone/>
              <a:defRPr sz="3100"/>
            </a:lvl9pPr>
          </a:lstStyle>
          <a:p/>
        </p:txBody>
      </p:sp>
      <p:sp>
        <p:nvSpPr>
          <p:cNvPr id="51" name="Google Shape;51;p12"/>
          <p:cNvSpPr txBox="1"/>
          <p:nvPr>
            <p:ph idx="1" type="body"/>
          </p:nvPr>
        </p:nvSpPr>
        <p:spPr>
          <a:xfrm>
            <a:off x="257705" y="2888617"/>
            <a:ext cx="2321400" cy="6608700"/>
          </a:xfrm>
          <a:prstGeom prst="rect">
            <a:avLst/>
          </a:prstGeom>
          <a:noFill/>
          <a:ln>
            <a:noFill/>
          </a:ln>
        </p:spPr>
        <p:txBody>
          <a:bodyPr anchorCtr="0" anchor="t" bIns="111700" lIns="111700" spcFirstLastPara="1" rIns="111700" wrap="square" tIns="111700">
            <a:no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52" name="Google Shape;52;p12"/>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13"/>
          <p:cNvSpPr/>
          <p:nvPr/>
        </p:nvSpPr>
        <p:spPr>
          <a:xfrm>
            <a:off x="3780000" y="-260"/>
            <a:ext cx="3780000" cy="10692000"/>
          </a:xfrm>
          <a:prstGeom prst="rect">
            <a:avLst/>
          </a:prstGeom>
          <a:solidFill>
            <a:schemeClr val="lt2"/>
          </a:solidFill>
          <a:ln>
            <a:noFill/>
          </a:ln>
        </p:spPr>
        <p:txBody>
          <a:bodyPr anchorCtr="0" anchor="ctr" bIns="111700" lIns="111700" spcFirstLastPara="1" rIns="111700" wrap="square" tIns="111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legreya"/>
              <a:ea typeface="Alegreya"/>
              <a:cs typeface="Alegreya"/>
              <a:sym typeface="Alegreya"/>
            </a:endParaRPr>
          </a:p>
        </p:txBody>
      </p:sp>
      <p:sp>
        <p:nvSpPr>
          <p:cNvPr id="55" name="Google Shape;55;p13"/>
          <p:cNvSpPr txBox="1"/>
          <p:nvPr>
            <p:ph type="title"/>
          </p:nvPr>
        </p:nvSpPr>
        <p:spPr>
          <a:xfrm>
            <a:off x="219508" y="2563450"/>
            <a:ext cx="3344100" cy="3081300"/>
          </a:xfrm>
          <a:prstGeom prst="rect">
            <a:avLst/>
          </a:prstGeom>
          <a:noFill/>
          <a:ln>
            <a:noFill/>
          </a:ln>
        </p:spPr>
        <p:txBody>
          <a:bodyPr anchorCtr="0" anchor="b" bIns="111700" lIns="111700" spcFirstLastPara="1" rIns="111700" wrap="square" tIns="111700">
            <a:noAutofit/>
          </a:bodyPr>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p:txBody>
      </p:sp>
      <p:sp>
        <p:nvSpPr>
          <p:cNvPr id="56" name="Google Shape;56;p13"/>
          <p:cNvSpPr txBox="1"/>
          <p:nvPr>
            <p:ph idx="1" type="subTitle"/>
          </p:nvPr>
        </p:nvSpPr>
        <p:spPr>
          <a:xfrm>
            <a:off x="219508" y="5826865"/>
            <a:ext cx="3344100" cy="2567700"/>
          </a:xfrm>
          <a:prstGeom prst="rect">
            <a:avLst/>
          </a:prstGeom>
          <a:noFill/>
          <a:ln>
            <a:noFill/>
          </a:ln>
        </p:spPr>
        <p:txBody>
          <a:bodyPr anchorCtr="0" anchor="t" bIns="111700" lIns="111700" spcFirstLastPara="1" rIns="111700" wrap="square" tIns="11170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7" name="Google Shape;57;p13"/>
          <p:cNvSpPr txBox="1"/>
          <p:nvPr>
            <p:ph idx="2" type="body"/>
          </p:nvPr>
        </p:nvSpPr>
        <p:spPr>
          <a:xfrm>
            <a:off x="4083839" y="1505164"/>
            <a:ext cx="3172200" cy="7681200"/>
          </a:xfrm>
          <a:prstGeom prst="rect">
            <a:avLst/>
          </a:prstGeom>
          <a:noFill/>
          <a:ln>
            <a:noFill/>
          </a:ln>
        </p:spPr>
        <p:txBody>
          <a:bodyPr anchorCtr="0" anchor="ctr" bIns="111700" lIns="111700" spcFirstLastPara="1" rIns="111700" wrap="square" tIns="111700">
            <a:no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2000"/>
              </a:spcBef>
              <a:spcAft>
                <a:spcPts val="0"/>
              </a:spcAft>
              <a:buSzPts val="1800"/>
              <a:buChar char="○"/>
              <a:defRPr/>
            </a:lvl2pPr>
            <a:lvl3pPr indent="-342900" lvl="2" marL="1371600" algn="l">
              <a:lnSpc>
                <a:spcPct val="115000"/>
              </a:lnSpc>
              <a:spcBef>
                <a:spcPts val="2000"/>
              </a:spcBef>
              <a:spcAft>
                <a:spcPts val="0"/>
              </a:spcAft>
              <a:buSzPts val="1800"/>
              <a:buChar char="■"/>
              <a:defRPr/>
            </a:lvl3pPr>
            <a:lvl4pPr indent="-342900" lvl="3" marL="1828800" algn="l">
              <a:lnSpc>
                <a:spcPct val="115000"/>
              </a:lnSpc>
              <a:spcBef>
                <a:spcPts val="2000"/>
              </a:spcBef>
              <a:spcAft>
                <a:spcPts val="0"/>
              </a:spcAft>
              <a:buSzPts val="1800"/>
              <a:buChar char="●"/>
              <a:defRPr/>
            </a:lvl4pPr>
            <a:lvl5pPr indent="-342900" lvl="4" marL="2286000" algn="l">
              <a:lnSpc>
                <a:spcPct val="115000"/>
              </a:lnSpc>
              <a:spcBef>
                <a:spcPts val="2000"/>
              </a:spcBef>
              <a:spcAft>
                <a:spcPts val="0"/>
              </a:spcAft>
              <a:buSzPts val="1800"/>
              <a:buChar char="○"/>
              <a:defRPr/>
            </a:lvl5pPr>
            <a:lvl6pPr indent="-342900" lvl="5" marL="2743200" algn="l">
              <a:lnSpc>
                <a:spcPct val="115000"/>
              </a:lnSpc>
              <a:spcBef>
                <a:spcPts val="2000"/>
              </a:spcBef>
              <a:spcAft>
                <a:spcPts val="0"/>
              </a:spcAft>
              <a:buSzPts val="1800"/>
              <a:buChar char="■"/>
              <a:defRPr/>
            </a:lvl6pPr>
            <a:lvl7pPr indent="-342900" lvl="6" marL="3200400" algn="l">
              <a:lnSpc>
                <a:spcPct val="115000"/>
              </a:lnSpc>
              <a:spcBef>
                <a:spcPts val="2000"/>
              </a:spcBef>
              <a:spcAft>
                <a:spcPts val="0"/>
              </a:spcAft>
              <a:buSzPts val="1800"/>
              <a:buChar char="●"/>
              <a:defRPr/>
            </a:lvl7pPr>
            <a:lvl8pPr indent="-342900" lvl="7" marL="3657600" algn="l">
              <a:lnSpc>
                <a:spcPct val="115000"/>
              </a:lnSpc>
              <a:spcBef>
                <a:spcPts val="2000"/>
              </a:spcBef>
              <a:spcAft>
                <a:spcPts val="0"/>
              </a:spcAft>
              <a:buSzPts val="1800"/>
              <a:buChar char="○"/>
              <a:defRPr/>
            </a:lvl8pPr>
            <a:lvl9pPr indent="-342900" lvl="8" marL="4114800" algn="l">
              <a:lnSpc>
                <a:spcPct val="115000"/>
              </a:lnSpc>
              <a:spcBef>
                <a:spcPts val="2000"/>
              </a:spcBef>
              <a:spcAft>
                <a:spcPts val="2000"/>
              </a:spcAft>
              <a:buSzPts val="1800"/>
              <a:buChar char="■"/>
              <a:defRPr/>
            </a:lvl9pPr>
          </a:lstStyle>
          <a:p/>
        </p:txBody>
      </p:sp>
      <p:sp>
        <p:nvSpPr>
          <p:cNvPr id="58" name="Google Shape;58;p13"/>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14"/>
          <p:cNvSpPr txBox="1"/>
          <p:nvPr>
            <p:ph hasCustomPrompt="1" type="title"/>
          </p:nvPr>
        </p:nvSpPr>
        <p:spPr>
          <a:xfrm>
            <a:off x="257705" y="2299346"/>
            <a:ext cx="7044900" cy="4081500"/>
          </a:xfrm>
          <a:prstGeom prst="rect">
            <a:avLst/>
          </a:prstGeom>
          <a:noFill/>
          <a:ln>
            <a:noFill/>
          </a:ln>
        </p:spPr>
        <p:txBody>
          <a:bodyPr anchorCtr="0" anchor="b" bIns="111700" lIns="111700" spcFirstLastPara="1" rIns="111700" wrap="square" tIns="111700">
            <a:no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61" name="Google Shape;61;p14"/>
          <p:cNvSpPr txBox="1"/>
          <p:nvPr>
            <p:ph idx="1" type="body"/>
          </p:nvPr>
        </p:nvSpPr>
        <p:spPr>
          <a:xfrm>
            <a:off x="257705" y="6552657"/>
            <a:ext cx="7044900" cy="2703900"/>
          </a:xfrm>
          <a:prstGeom prst="rect">
            <a:avLst/>
          </a:prstGeom>
          <a:noFill/>
          <a:ln>
            <a:noFill/>
          </a:ln>
        </p:spPr>
        <p:txBody>
          <a:bodyPr anchorCtr="0" anchor="t" bIns="111700" lIns="111700" spcFirstLastPara="1" rIns="111700" wrap="square" tIns="111700">
            <a:noAutofit/>
          </a:bodyPr>
          <a:lstStyle>
            <a:lvl1pPr indent="-374650" lvl="0" marL="457200" algn="ctr">
              <a:lnSpc>
                <a:spcPct val="115000"/>
              </a:lnSpc>
              <a:spcBef>
                <a:spcPts val="0"/>
              </a:spcBef>
              <a:spcAft>
                <a:spcPts val="0"/>
              </a:spcAft>
              <a:buSzPts val="2300"/>
              <a:buChar char="●"/>
              <a:defRPr/>
            </a:lvl1pPr>
            <a:lvl2pPr indent="-342900" lvl="1" marL="914400" algn="ctr">
              <a:lnSpc>
                <a:spcPct val="115000"/>
              </a:lnSpc>
              <a:spcBef>
                <a:spcPts val="2000"/>
              </a:spcBef>
              <a:spcAft>
                <a:spcPts val="0"/>
              </a:spcAft>
              <a:buSzPts val="1800"/>
              <a:buChar char="○"/>
              <a:defRPr/>
            </a:lvl2pPr>
            <a:lvl3pPr indent="-342900" lvl="2" marL="1371600" algn="ctr">
              <a:lnSpc>
                <a:spcPct val="115000"/>
              </a:lnSpc>
              <a:spcBef>
                <a:spcPts val="2000"/>
              </a:spcBef>
              <a:spcAft>
                <a:spcPts val="0"/>
              </a:spcAft>
              <a:buSzPts val="1800"/>
              <a:buChar char="■"/>
              <a:defRPr/>
            </a:lvl3pPr>
            <a:lvl4pPr indent="-342900" lvl="3" marL="1828800" algn="ctr">
              <a:lnSpc>
                <a:spcPct val="115000"/>
              </a:lnSpc>
              <a:spcBef>
                <a:spcPts val="2000"/>
              </a:spcBef>
              <a:spcAft>
                <a:spcPts val="0"/>
              </a:spcAft>
              <a:buSzPts val="1800"/>
              <a:buChar char="●"/>
              <a:defRPr/>
            </a:lvl4pPr>
            <a:lvl5pPr indent="-342900" lvl="4" marL="2286000" algn="ctr">
              <a:lnSpc>
                <a:spcPct val="115000"/>
              </a:lnSpc>
              <a:spcBef>
                <a:spcPts val="2000"/>
              </a:spcBef>
              <a:spcAft>
                <a:spcPts val="0"/>
              </a:spcAft>
              <a:buSzPts val="1800"/>
              <a:buChar char="○"/>
              <a:defRPr/>
            </a:lvl5pPr>
            <a:lvl6pPr indent="-342900" lvl="5" marL="2743200" algn="ctr">
              <a:lnSpc>
                <a:spcPct val="115000"/>
              </a:lnSpc>
              <a:spcBef>
                <a:spcPts val="2000"/>
              </a:spcBef>
              <a:spcAft>
                <a:spcPts val="0"/>
              </a:spcAft>
              <a:buSzPts val="1800"/>
              <a:buChar char="■"/>
              <a:defRPr/>
            </a:lvl6pPr>
            <a:lvl7pPr indent="-342900" lvl="6" marL="3200400" algn="ctr">
              <a:lnSpc>
                <a:spcPct val="115000"/>
              </a:lnSpc>
              <a:spcBef>
                <a:spcPts val="2000"/>
              </a:spcBef>
              <a:spcAft>
                <a:spcPts val="0"/>
              </a:spcAft>
              <a:buSzPts val="1800"/>
              <a:buChar char="●"/>
              <a:defRPr/>
            </a:lvl7pPr>
            <a:lvl8pPr indent="-342900" lvl="7" marL="3657600" algn="ctr">
              <a:lnSpc>
                <a:spcPct val="115000"/>
              </a:lnSpc>
              <a:spcBef>
                <a:spcPts val="2000"/>
              </a:spcBef>
              <a:spcAft>
                <a:spcPts val="0"/>
              </a:spcAft>
              <a:buSzPts val="1800"/>
              <a:buChar char="○"/>
              <a:defRPr/>
            </a:lvl8pPr>
            <a:lvl9pPr indent="-342900" lvl="8" marL="4114800" algn="ctr">
              <a:lnSpc>
                <a:spcPct val="115000"/>
              </a:lnSpc>
              <a:spcBef>
                <a:spcPts val="2000"/>
              </a:spcBef>
              <a:spcAft>
                <a:spcPts val="2000"/>
              </a:spcAft>
              <a:buSzPts val="1800"/>
              <a:buChar char="■"/>
              <a:defRPr/>
            </a:lvl9pPr>
          </a:lstStyle>
          <a:p/>
        </p:txBody>
      </p:sp>
      <p:sp>
        <p:nvSpPr>
          <p:cNvPr id="62" name="Google Shape;62;p14"/>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legreya"/>
                <a:ea typeface="Alegreya"/>
                <a:cs typeface="Alegreya"/>
                <a:sym typeface="Alegreya"/>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legreya"/>
                <a:ea typeface="Alegreya"/>
                <a:cs typeface="Alegreya"/>
                <a:sym typeface="Alegreya"/>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legreya"/>
                <a:ea typeface="Alegreya"/>
                <a:cs typeface="Alegreya"/>
                <a:sym typeface="Alegreya"/>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legreya"/>
                <a:ea typeface="Alegreya"/>
                <a:cs typeface="Alegreya"/>
                <a:sym typeface="Alegreya"/>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legreya"/>
                <a:ea typeface="Alegreya"/>
                <a:cs typeface="Alegreya"/>
                <a:sym typeface="Alegreya"/>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legreya"/>
                <a:ea typeface="Alegreya"/>
                <a:cs typeface="Alegreya"/>
                <a:sym typeface="Alegreya"/>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legreya"/>
                <a:ea typeface="Alegreya"/>
                <a:cs typeface="Alegreya"/>
                <a:sym typeface="Alegreya"/>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legreya"/>
                <a:ea typeface="Alegreya"/>
                <a:cs typeface="Alegreya"/>
                <a:sym typeface="Alegreya"/>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63" name="Shape 63"/>
        <p:cNvGrpSpPr/>
        <p:nvPr/>
      </p:nvGrpSpPr>
      <p:grpSpPr>
        <a:xfrm>
          <a:off x="0" y="0"/>
          <a:ext cx="0" cy="0"/>
          <a:chOff x="0" y="0"/>
          <a:chExt cx="0" cy="0"/>
        </a:xfrm>
      </p:grpSpPr>
      <p:sp>
        <p:nvSpPr>
          <p:cNvPr id="64" name="Google Shape;64;p15"/>
          <p:cNvSpPr txBox="1"/>
          <p:nvPr>
            <p:ph type="ctrTitle"/>
          </p:nvPr>
        </p:nvSpPr>
        <p:spPr>
          <a:xfrm>
            <a:off x="257701" y="1547749"/>
            <a:ext cx="7044000" cy="42666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 name="Google Shape;65;p15"/>
          <p:cNvSpPr txBox="1"/>
          <p:nvPr>
            <p:ph idx="1" type="subTitle"/>
          </p:nvPr>
        </p:nvSpPr>
        <p:spPr>
          <a:xfrm>
            <a:off x="257694" y="5891299"/>
            <a:ext cx="7044000" cy="1647600"/>
          </a:xfrm>
          <a:prstGeom prst="rect">
            <a:avLst/>
          </a:prstGeom>
        </p:spPr>
        <p:txBody>
          <a:bodyPr anchorCtr="0" anchor="t" bIns="111700" lIns="111700" spcFirstLastPara="1" rIns="111700" wrap="square" tIns="111700">
            <a:noAutofit/>
          </a:bodyPr>
          <a:lstStyle>
            <a:lvl1pPr lvl="0" rtl="0" algn="ctr">
              <a:lnSpc>
                <a:spcPct val="100000"/>
              </a:lnSpc>
              <a:spcBef>
                <a:spcPts val="0"/>
              </a:spcBef>
              <a:spcAft>
                <a:spcPts val="0"/>
              </a:spcAft>
              <a:buSzPts val="2800"/>
              <a:buNone/>
              <a:defRPr sz="2800"/>
            </a:lvl1pPr>
            <a:lvl2pPr lvl="1" rtl="0" algn="ctr">
              <a:lnSpc>
                <a:spcPct val="100000"/>
              </a:lnSpc>
              <a:spcBef>
                <a:spcPts val="2000"/>
              </a:spcBef>
              <a:spcAft>
                <a:spcPts val="0"/>
              </a:spcAft>
              <a:buSzPts val="2800"/>
              <a:buNone/>
              <a:defRPr sz="2800"/>
            </a:lvl2pPr>
            <a:lvl3pPr lvl="2" rtl="0" algn="ctr">
              <a:lnSpc>
                <a:spcPct val="100000"/>
              </a:lnSpc>
              <a:spcBef>
                <a:spcPts val="2000"/>
              </a:spcBef>
              <a:spcAft>
                <a:spcPts val="0"/>
              </a:spcAft>
              <a:buSzPts val="2800"/>
              <a:buNone/>
              <a:defRPr sz="2800"/>
            </a:lvl3pPr>
            <a:lvl4pPr lvl="3" rtl="0" algn="ctr">
              <a:lnSpc>
                <a:spcPct val="100000"/>
              </a:lnSpc>
              <a:spcBef>
                <a:spcPts val="2000"/>
              </a:spcBef>
              <a:spcAft>
                <a:spcPts val="0"/>
              </a:spcAft>
              <a:buSzPts val="2800"/>
              <a:buNone/>
              <a:defRPr sz="2800"/>
            </a:lvl4pPr>
            <a:lvl5pPr lvl="4" rtl="0" algn="ctr">
              <a:lnSpc>
                <a:spcPct val="100000"/>
              </a:lnSpc>
              <a:spcBef>
                <a:spcPts val="2000"/>
              </a:spcBef>
              <a:spcAft>
                <a:spcPts val="0"/>
              </a:spcAft>
              <a:buSzPts val="2800"/>
              <a:buNone/>
              <a:defRPr sz="2800"/>
            </a:lvl5pPr>
            <a:lvl6pPr lvl="5" rtl="0" algn="ctr">
              <a:lnSpc>
                <a:spcPct val="100000"/>
              </a:lnSpc>
              <a:spcBef>
                <a:spcPts val="2000"/>
              </a:spcBef>
              <a:spcAft>
                <a:spcPts val="0"/>
              </a:spcAft>
              <a:buSzPts val="2800"/>
              <a:buNone/>
              <a:defRPr sz="2800"/>
            </a:lvl6pPr>
            <a:lvl7pPr lvl="6" rtl="0" algn="ctr">
              <a:lnSpc>
                <a:spcPct val="100000"/>
              </a:lnSpc>
              <a:spcBef>
                <a:spcPts val="2000"/>
              </a:spcBef>
              <a:spcAft>
                <a:spcPts val="0"/>
              </a:spcAft>
              <a:buSzPts val="2800"/>
              <a:buNone/>
              <a:defRPr sz="2800"/>
            </a:lvl7pPr>
            <a:lvl8pPr lvl="7" rtl="0" algn="ctr">
              <a:lnSpc>
                <a:spcPct val="100000"/>
              </a:lnSpc>
              <a:spcBef>
                <a:spcPts val="2000"/>
              </a:spcBef>
              <a:spcAft>
                <a:spcPts val="0"/>
              </a:spcAft>
              <a:buSzPts val="2800"/>
              <a:buNone/>
              <a:defRPr sz="2800"/>
            </a:lvl8pPr>
            <a:lvl9pPr lvl="8" rtl="0" algn="ctr">
              <a:lnSpc>
                <a:spcPct val="100000"/>
              </a:lnSpc>
              <a:spcBef>
                <a:spcPts val="2000"/>
              </a:spcBef>
              <a:spcAft>
                <a:spcPts val="0"/>
              </a:spcAft>
              <a:buSzPts val="2800"/>
              <a:buNone/>
              <a:defRPr sz="2800"/>
            </a:lvl9pPr>
          </a:lstStyle>
          <a:p/>
        </p:txBody>
      </p:sp>
      <p:sp>
        <p:nvSpPr>
          <p:cNvPr id="66" name="Google Shape;66;p15"/>
          <p:cNvSpPr txBox="1"/>
          <p:nvPr>
            <p:ph idx="12" type="sldNum"/>
          </p:nvPr>
        </p:nvSpPr>
        <p:spPr>
          <a:xfrm>
            <a:off x="7004487" y="9693435"/>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7"/>
          <p:cNvSpPr txBox="1"/>
          <p:nvPr>
            <p:ph idx="12" type="sldNum"/>
          </p:nvPr>
        </p:nvSpPr>
        <p:spPr>
          <a:xfrm>
            <a:off x="7106095" y="-68"/>
            <a:ext cx="453600" cy="562200"/>
          </a:xfrm>
          <a:prstGeom prst="rect">
            <a:avLst/>
          </a:prstGeom>
        </p:spPr>
        <p:txBody>
          <a:bodyPr anchorCtr="0" anchor="ctr" bIns="111700" lIns="111700" spcFirstLastPara="1" rIns="111700" wrap="square" tIns="111700">
            <a:noAutofit/>
          </a:bodyPr>
          <a:lstStyle>
            <a:lvl1pPr lvl="0" rtl="0">
              <a:buNone/>
              <a:defRPr sz="2500">
                <a:latin typeface="Alegreya"/>
                <a:ea typeface="Alegreya"/>
                <a:cs typeface="Alegreya"/>
                <a:sym typeface="Alegreya"/>
              </a:defRPr>
            </a:lvl1pPr>
            <a:lvl2pPr lvl="1" rtl="0">
              <a:buNone/>
              <a:defRPr sz="2500">
                <a:latin typeface="Alegreya"/>
                <a:ea typeface="Alegreya"/>
                <a:cs typeface="Alegreya"/>
                <a:sym typeface="Alegreya"/>
              </a:defRPr>
            </a:lvl2pPr>
            <a:lvl3pPr lvl="2" rtl="0">
              <a:buNone/>
              <a:defRPr sz="2500">
                <a:latin typeface="Alegreya"/>
                <a:ea typeface="Alegreya"/>
                <a:cs typeface="Alegreya"/>
                <a:sym typeface="Alegreya"/>
              </a:defRPr>
            </a:lvl3pPr>
            <a:lvl4pPr lvl="3" rtl="0">
              <a:buNone/>
              <a:defRPr sz="2500">
                <a:latin typeface="Alegreya"/>
                <a:ea typeface="Alegreya"/>
                <a:cs typeface="Alegreya"/>
                <a:sym typeface="Alegreya"/>
              </a:defRPr>
            </a:lvl4pPr>
            <a:lvl5pPr lvl="4" rtl="0">
              <a:buNone/>
              <a:defRPr sz="2500">
                <a:latin typeface="Alegreya"/>
                <a:ea typeface="Alegreya"/>
                <a:cs typeface="Alegreya"/>
                <a:sym typeface="Alegreya"/>
              </a:defRPr>
            </a:lvl5pPr>
            <a:lvl6pPr lvl="5" rtl="0">
              <a:buNone/>
              <a:defRPr sz="2500">
                <a:latin typeface="Alegreya"/>
                <a:ea typeface="Alegreya"/>
                <a:cs typeface="Alegreya"/>
                <a:sym typeface="Alegreya"/>
              </a:defRPr>
            </a:lvl6pPr>
            <a:lvl7pPr lvl="6" rtl="0">
              <a:buNone/>
              <a:defRPr sz="2500">
                <a:latin typeface="Alegreya"/>
                <a:ea typeface="Alegreya"/>
                <a:cs typeface="Alegreya"/>
                <a:sym typeface="Alegreya"/>
              </a:defRPr>
            </a:lvl7pPr>
            <a:lvl8pPr lvl="7" rtl="0">
              <a:buNone/>
              <a:defRPr sz="2500">
                <a:latin typeface="Alegreya"/>
                <a:ea typeface="Alegreya"/>
                <a:cs typeface="Alegreya"/>
                <a:sym typeface="Alegreya"/>
              </a:defRPr>
            </a:lvl8pPr>
            <a:lvl9pPr lvl="8" rtl="0">
              <a:buNone/>
              <a:defRPr sz="2500">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17"/>
          <p:cNvSpPr/>
          <p:nvPr/>
        </p:nvSpPr>
        <p:spPr>
          <a:xfrm rot="-10799591">
            <a:off x="1722" y="375"/>
            <a:ext cx="7556100" cy="396000"/>
          </a:xfrm>
          <a:prstGeom prst="snip2SameRect">
            <a:avLst>
              <a:gd fmla="val 50000" name="adj1"/>
              <a:gd fmla="val 0" name="adj2"/>
            </a:avLst>
          </a:prstGeom>
          <a:solidFill>
            <a:srgbClr val="543948"/>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latin typeface="Alegreya"/>
              <a:ea typeface="Alegreya"/>
              <a:cs typeface="Alegreya"/>
              <a:sym typeface="Alegreya"/>
            </a:endParaRPr>
          </a:p>
        </p:txBody>
      </p:sp>
      <p:sp>
        <p:nvSpPr>
          <p:cNvPr id="74" name="Google Shape;74;p17"/>
          <p:cNvSpPr/>
          <p:nvPr/>
        </p:nvSpPr>
        <p:spPr>
          <a:xfrm>
            <a:off x="-95246" y="847709"/>
            <a:ext cx="1677000" cy="503700"/>
          </a:xfrm>
          <a:prstGeom prst="roundRect">
            <a:avLst>
              <a:gd fmla="val 16667" name="adj"/>
            </a:avLst>
          </a:prstGeom>
          <a:solidFill>
            <a:srgbClr val="9867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accent2"/>
              </a:solidFill>
              <a:latin typeface="Alegreya"/>
              <a:ea typeface="Alegreya"/>
              <a:cs typeface="Alegreya"/>
              <a:sym typeface="Alegreya"/>
            </a:endParaRPr>
          </a:p>
        </p:txBody>
      </p:sp>
      <p:sp>
        <p:nvSpPr>
          <p:cNvPr id="75" name="Google Shape;75;p17"/>
          <p:cNvSpPr/>
          <p:nvPr/>
        </p:nvSpPr>
        <p:spPr>
          <a:xfrm>
            <a:off x="-95247" y="1566098"/>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Alegreya"/>
              <a:ea typeface="Alegreya"/>
              <a:cs typeface="Alegreya"/>
              <a:sym typeface="Alegrey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cxnSp>
        <p:nvCxnSpPr>
          <p:cNvPr id="77" name="Google Shape;77;p18"/>
          <p:cNvCxnSpPr/>
          <p:nvPr/>
        </p:nvCxnSpPr>
        <p:spPr>
          <a:xfrm flipH="1" rot="10800000">
            <a:off x="1355242" y="588239"/>
            <a:ext cx="48267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78" name="Google Shape;78;p18"/>
          <p:cNvCxnSpPr/>
          <p:nvPr/>
        </p:nvCxnSpPr>
        <p:spPr>
          <a:xfrm>
            <a:off x="205404" y="904833"/>
            <a:ext cx="7132200" cy="0"/>
          </a:xfrm>
          <a:prstGeom prst="straightConnector1">
            <a:avLst/>
          </a:prstGeom>
          <a:noFill/>
          <a:ln cap="flat" cmpd="sng" w="19050">
            <a:solidFill>
              <a:srgbClr val="A4C2F4"/>
            </a:solidFill>
            <a:prstDash val="solid"/>
            <a:round/>
            <a:headEnd len="med" w="med" type="none"/>
            <a:tailEnd len="med" w="med" type="none"/>
          </a:ln>
        </p:spPr>
      </p:cxnSp>
      <p:cxnSp>
        <p:nvCxnSpPr>
          <p:cNvPr id="79" name="Google Shape;79;p18"/>
          <p:cNvCxnSpPr/>
          <p:nvPr/>
        </p:nvCxnSpPr>
        <p:spPr>
          <a:xfrm>
            <a:off x="217803" y="9596448"/>
            <a:ext cx="7132200" cy="0"/>
          </a:xfrm>
          <a:prstGeom prst="straightConnector1">
            <a:avLst/>
          </a:prstGeom>
          <a:noFill/>
          <a:ln cap="flat" cmpd="sng" w="19050">
            <a:solidFill>
              <a:srgbClr val="A4C2F4"/>
            </a:solidFill>
            <a:prstDash val="solid"/>
            <a:round/>
            <a:headEnd len="med" w="med" type="none"/>
            <a:tailEnd len="med" w="med" type="none"/>
          </a:ln>
        </p:spPr>
      </p:cxnSp>
      <p:cxnSp>
        <p:nvCxnSpPr>
          <p:cNvPr id="80" name="Google Shape;80;p18"/>
          <p:cNvCxnSpPr/>
          <p:nvPr/>
        </p:nvCxnSpPr>
        <p:spPr>
          <a:xfrm>
            <a:off x="7354271" y="904833"/>
            <a:ext cx="0" cy="8714400"/>
          </a:xfrm>
          <a:prstGeom prst="straightConnector1">
            <a:avLst/>
          </a:prstGeom>
          <a:noFill/>
          <a:ln cap="flat" cmpd="sng" w="19050">
            <a:solidFill>
              <a:srgbClr val="A4C2F4"/>
            </a:solidFill>
            <a:prstDash val="solid"/>
            <a:round/>
            <a:headEnd len="med" w="med" type="none"/>
            <a:tailEnd len="med" w="med" type="none"/>
          </a:ln>
        </p:spPr>
      </p:cxnSp>
      <p:grpSp>
        <p:nvGrpSpPr>
          <p:cNvPr id="81" name="Google Shape;81;p18"/>
          <p:cNvGrpSpPr/>
          <p:nvPr/>
        </p:nvGrpSpPr>
        <p:grpSpPr>
          <a:xfrm>
            <a:off x="205413" y="904850"/>
            <a:ext cx="7149175" cy="8714700"/>
            <a:chOff x="217025" y="916300"/>
            <a:chExt cx="7149175" cy="8714700"/>
          </a:xfrm>
        </p:grpSpPr>
        <p:cxnSp>
          <p:nvCxnSpPr>
            <p:cNvPr id="82" name="Google Shape;82;p18"/>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83" name="Google Shape;83;p18"/>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84" name="Google Shape;84;p18"/>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85" name="Google Shape;85;p18"/>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86" name="Google Shape;86;p18"/>
          <p:cNvCxnSpPr/>
          <p:nvPr/>
        </p:nvCxnSpPr>
        <p:spPr>
          <a:xfrm rot="10800000">
            <a:off x="8872" y="9773267"/>
            <a:ext cx="7612500" cy="0"/>
          </a:xfrm>
          <a:prstGeom prst="straightConnector1">
            <a:avLst/>
          </a:prstGeom>
          <a:noFill/>
          <a:ln cap="flat" cmpd="sng" w="28575">
            <a:solidFill>
              <a:schemeClr val="accent3"/>
            </a:solidFill>
            <a:prstDash val="dot"/>
            <a:round/>
            <a:headEnd len="med" w="med" type="none"/>
            <a:tailEnd len="med" w="med" type="none"/>
          </a:ln>
        </p:spPr>
      </p:cxnSp>
      <p:sp>
        <p:nvSpPr>
          <p:cNvPr id="87" name="Google Shape;87;p18"/>
          <p:cNvSpPr txBox="1"/>
          <p:nvPr>
            <p:ph idx="12" type="sldNum"/>
          </p:nvPr>
        </p:nvSpPr>
        <p:spPr>
          <a:xfrm>
            <a:off x="7127494" y="0"/>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88" name="Shape 88"/>
        <p:cNvGrpSpPr/>
        <p:nvPr/>
      </p:nvGrpSpPr>
      <p:grpSpPr>
        <a:xfrm>
          <a:off x="0" y="0"/>
          <a:ext cx="0" cy="0"/>
          <a:chOff x="0" y="0"/>
          <a:chExt cx="0" cy="0"/>
        </a:xfrm>
      </p:grpSpPr>
      <p:cxnSp>
        <p:nvCxnSpPr>
          <p:cNvPr id="89" name="Google Shape;89;p19"/>
          <p:cNvCxnSpPr/>
          <p:nvPr/>
        </p:nvCxnSpPr>
        <p:spPr>
          <a:xfrm flipH="1" rot="10800000">
            <a:off x="1355242" y="588239"/>
            <a:ext cx="48267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90" name="Google Shape;90;p19"/>
          <p:cNvCxnSpPr/>
          <p:nvPr/>
        </p:nvCxnSpPr>
        <p:spPr>
          <a:xfrm>
            <a:off x="205404" y="904833"/>
            <a:ext cx="7132200" cy="0"/>
          </a:xfrm>
          <a:prstGeom prst="straightConnector1">
            <a:avLst/>
          </a:prstGeom>
          <a:noFill/>
          <a:ln cap="flat" cmpd="sng" w="19050">
            <a:solidFill>
              <a:srgbClr val="A4C2F4"/>
            </a:solidFill>
            <a:prstDash val="solid"/>
            <a:round/>
            <a:headEnd len="med" w="med" type="none"/>
            <a:tailEnd len="med" w="med" type="none"/>
          </a:ln>
        </p:spPr>
      </p:cxnSp>
      <p:cxnSp>
        <p:nvCxnSpPr>
          <p:cNvPr id="91" name="Google Shape;91;p19"/>
          <p:cNvCxnSpPr/>
          <p:nvPr/>
        </p:nvCxnSpPr>
        <p:spPr>
          <a:xfrm>
            <a:off x="217803" y="9596448"/>
            <a:ext cx="7132200" cy="0"/>
          </a:xfrm>
          <a:prstGeom prst="straightConnector1">
            <a:avLst/>
          </a:prstGeom>
          <a:noFill/>
          <a:ln cap="flat" cmpd="sng" w="19050">
            <a:solidFill>
              <a:srgbClr val="A4C2F4"/>
            </a:solidFill>
            <a:prstDash val="solid"/>
            <a:round/>
            <a:headEnd len="med" w="med" type="none"/>
            <a:tailEnd len="med" w="med" type="none"/>
          </a:ln>
        </p:spPr>
      </p:cxnSp>
      <p:cxnSp>
        <p:nvCxnSpPr>
          <p:cNvPr id="92" name="Google Shape;92;p19"/>
          <p:cNvCxnSpPr/>
          <p:nvPr/>
        </p:nvCxnSpPr>
        <p:spPr>
          <a:xfrm>
            <a:off x="7354271" y="904833"/>
            <a:ext cx="0" cy="8714400"/>
          </a:xfrm>
          <a:prstGeom prst="straightConnector1">
            <a:avLst/>
          </a:prstGeom>
          <a:noFill/>
          <a:ln cap="flat" cmpd="sng" w="19050">
            <a:solidFill>
              <a:srgbClr val="A4C2F4"/>
            </a:solidFill>
            <a:prstDash val="solid"/>
            <a:round/>
            <a:headEnd len="med" w="med" type="none"/>
            <a:tailEnd len="med" w="med" type="none"/>
          </a:ln>
        </p:spPr>
      </p:cxnSp>
      <p:grpSp>
        <p:nvGrpSpPr>
          <p:cNvPr id="93" name="Google Shape;93;p19"/>
          <p:cNvGrpSpPr/>
          <p:nvPr/>
        </p:nvGrpSpPr>
        <p:grpSpPr>
          <a:xfrm>
            <a:off x="205425" y="904882"/>
            <a:ext cx="7149175" cy="8714700"/>
            <a:chOff x="217025" y="916300"/>
            <a:chExt cx="7149175" cy="8714700"/>
          </a:xfrm>
        </p:grpSpPr>
        <p:cxnSp>
          <p:nvCxnSpPr>
            <p:cNvPr id="94" name="Google Shape;94;p19"/>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95" name="Google Shape;95;p19"/>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96" name="Google Shape;96;p19"/>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97" name="Google Shape;97;p19"/>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98" name="Google Shape;98;p19"/>
          <p:cNvCxnSpPr/>
          <p:nvPr/>
        </p:nvCxnSpPr>
        <p:spPr>
          <a:xfrm rot="10800000">
            <a:off x="8872" y="9773267"/>
            <a:ext cx="7612500" cy="0"/>
          </a:xfrm>
          <a:prstGeom prst="straightConnector1">
            <a:avLst/>
          </a:prstGeom>
          <a:noFill/>
          <a:ln cap="flat" cmpd="sng" w="28575">
            <a:solidFill>
              <a:schemeClr val="accent3"/>
            </a:solidFill>
            <a:prstDash val="dot"/>
            <a:round/>
            <a:headEnd len="med" w="med" type="none"/>
            <a:tailEnd len="med" w="med" type="none"/>
          </a:ln>
        </p:spPr>
      </p:cxnSp>
      <p:sp>
        <p:nvSpPr>
          <p:cNvPr id="99" name="Google Shape;99;p19"/>
          <p:cNvSpPr txBox="1"/>
          <p:nvPr>
            <p:ph idx="12" type="sldNum"/>
          </p:nvPr>
        </p:nvSpPr>
        <p:spPr>
          <a:xfrm>
            <a:off x="7127494" y="0"/>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0" name="Shape 100"/>
        <p:cNvGrpSpPr/>
        <p:nvPr/>
      </p:nvGrpSpPr>
      <p:grpSpPr>
        <a:xfrm>
          <a:off x="0" y="0"/>
          <a:ext cx="0" cy="0"/>
          <a:chOff x="0" y="0"/>
          <a:chExt cx="0" cy="0"/>
        </a:xfrm>
      </p:grpSpPr>
      <p:sp>
        <p:nvSpPr>
          <p:cNvPr id="101" name="Google Shape;101;p20"/>
          <p:cNvSpPr txBox="1"/>
          <p:nvPr>
            <p:ph type="title"/>
          </p:nvPr>
        </p:nvSpPr>
        <p:spPr>
          <a:xfrm>
            <a:off x="257694" y="925074"/>
            <a:ext cx="70446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02" name="Google Shape;102;p20"/>
          <p:cNvSpPr txBox="1"/>
          <p:nvPr>
            <p:ph idx="1" type="body"/>
          </p:nvPr>
        </p:nvSpPr>
        <p:spPr>
          <a:xfrm>
            <a:off x="257694" y="2395651"/>
            <a:ext cx="7044600" cy="7102200"/>
          </a:xfrm>
          <a:prstGeom prst="rect">
            <a:avLst/>
          </a:prstGeom>
        </p:spPr>
        <p:txBody>
          <a:bodyPr anchorCtr="0" anchor="t"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103" name="Google Shape;103;p20"/>
          <p:cNvSpPr txBox="1"/>
          <p:nvPr>
            <p:ph idx="12" type="sldNum"/>
          </p:nvPr>
        </p:nvSpPr>
        <p:spPr>
          <a:xfrm>
            <a:off x="7004487" y="9693435"/>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4" name="Shape 104"/>
        <p:cNvGrpSpPr/>
        <p:nvPr/>
      </p:nvGrpSpPr>
      <p:grpSpPr>
        <a:xfrm>
          <a:off x="0" y="0"/>
          <a:ext cx="0" cy="0"/>
          <a:chOff x="0" y="0"/>
          <a:chExt cx="0" cy="0"/>
        </a:xfrm>
      </p:grpSpPr>
      <p:sp>
        <p:nvSpPr>
          <p:cNvPr id="105" name="Google Shape;105;p21"/>
          <p:cNvSpPr txBox="1"/>
          <p:nvPr>
            <p:ph type="title"/>
          </p:nvPr>
        </p:nvSpPr>
        <p:spPr>
          <a:xfrm>
            <a:off x="257694" y="925074"/>
            <a:ext cx="70446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06" name="Google Shape;106;p21"/>
          <p:cNvSpPr txBox="1"/>
          <p:nvPr>
            <p:ph idx="1" type="body"/>
          </p:nvPr>
        </p:nvSpPr>
        <p:spPr>
          <a:xfrm>
            <a:off x="257694" y="2395651"/>
            <a:ext cx="3307200" cy="7102200"/>
          </a:xfrm>
          <a:prstGeom prst="rect">
            <a:avLst/>
          </a:prstGeom>
        </p:spPr>
        <p:txBody>
          <a:bodyPr anchorCtr="0" anchor="t" bIns="111700" lIns="111700" spcFirstLastPara="1" rIns="111700" wrap="square" tIns="111700">
            <a:noAutofit/>
          </a:bodyPr>
          <a:lstStyle>
            <a:lvl1pPr indent="-342900" lvl="0" marL="457200" rtl="0">
              <a:spcBef>
                <a:spcPts val="0"/>
              </a:spcBef>
              <a:spcAft>
                <a:spcPts val="0"/>
              </a:spcAft>
              <a:buSzPts val="1800"/>
              <a:buChar char="●"/>
              <a:defRPr sz="18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107" name="Google Shape;107;p21"/>
          <p:cNvSpPr txBox="1"/>
          <p:nvPr>
            <p:ph idx="2" type="body"/>
          </p:nvPr>
        </p:nvSpPr>
        <p:spPr>
          <a:xfrm>
            <a:off x="3995120" y="2395651"/>
            <a:ext cx="3307200" cy="7102200"/>
          </a:xfrm>
          <a:prstGeom prst="rect">
            <a:avLst/>
          </a:prstGeom>
        </p:spPr>
        <p:txBody>
          <a:bodyPr anchorCtr="0" anchor="t" bIns="111700" lIns="111700" spcFirstLastPara="1" rIns="111700" wrap="square" tIns="111700">
            <a:noAutofit/>
          </a:bodyPr>
          <a:lstStyle>
            <a:lvl1pPr indent="-342900" lvl="0" marL="457200" rtl="0">
              <a:spcBef>
                <a:spcPts val="0"/>
              </a:spcBef>
              <a:spcAft>
                <a:spcPts val="0"/>
              </a:spcAft>
              <a:buSzPts val="1800"/>
              <a:buChar char="●"/>
              <a:defRPr sz="18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108" name="Google Shape;108;p21"/>
          <p:cNvSpPr txBox="1"/>
          <p:nvPr>
            <p:ph idx="12" type="sldNum"/>
          </p:nvPr>
        </p:nvSpPr>
        <p:spPr>
          <a:xfrm>
            <a:off x="7004487" y="9693435"/>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idx="12" type="sldNum"/>
          </p:nvPr>
        </p:nvSpPr>
        <p:spPr>
          <a:xfrm>
            <a:off x="7186525" y="0"/>
            <a:ext cx="373500" cy="562200"/>
          </a:xfrm>
          <a:prstGeom prst="rect">
            <a:avLst/>
          </a:prstGeom>
          <a:solidFill>
            <a:schemeClr val="accent2"/>
          </a:solidFill>
          <a:ln>
            <a:noFill/>
          </a:ln>
        </p:spPr>
        <p:txBody>
          <a:bodyPr anchorCtr="0" anchor="ctr" bIns="111700" lIns="111700" spcFirstLastPara="1" rIns="111700" wrap="square" tIns="111700">
            <a:noAutofit/>
          </a:bodyPr>
          <a:lstStyle>
            <a:lvl1pPr indent="0" lvl="0"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1pPr>
            <a:lvl2pPr indent="0" lvl="1"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2pPr>
            <a:lvl3pPr indent="0" lvl="2"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3pPr>
            <a:lvl4pPr indent="0" lvl="3"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4pPr>
            <a:lvl5pPr indent="0" lvl="4"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5pPr>
            <a:lvl6pPr indent="0" lvl="5"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6pPr>
            <a:lvl7pPr indent="0" lvl="6"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7pPr>
            <a:lvl8pPr indent="0" lvl="7"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8pPr>
            <a:lvl9pPr indent="0" lvl="8"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en-US"/>
              <a:t>‹#›</a:t>
            </a:fld>
            <a:endParaRPr/>
          </a:p>
        </p:txBody>
      </p:sp>
      <p:cxnSp>
        <p:nvCxnSpPr>
          <p:cNvPr id="16" name="Google Shape;16;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7" name="Google Shape;17;p3"/>
          <p:cNvCxnSpPr/>
          <p:nvPr/>
        </p:nvCxnSpPr>
        <p:spPr>
          <a:xfrm rot="10800000">
            <a:off x="8900" y="10002050"/>
            <a:ext cx="7612800" cy="0"/>
          </a:xfrm>
          <a:prstGeom prst="straightConnector1">
            <a:avLst/>
          </a:prstGeom>
          <a:noFill/>
          <a:ln cap="flat" cmpd="sng" w="28575">
            <a:solidFill>
              <a:schemeClr val="accent3"/>
            </a:solidFill>
            <a:prstDash val="dot"/>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257694" y="925074"/>
            <a:ext cx="70446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1" name="Google Shape;111;p22"/>
          <p:cNvSpPr txBox="1"/>
          <p:nvPr>
            <p:ph idx="12" type="sldNum"/>
          </p:nvPr>
        </p:nvSpPr>
        <p:spPr>
          <a:xfrm>
            <a:off x="7106095"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2" name="Shape 112"/>
        <p:cNvGrpSpPr/>
        <p:nvPr/>
      </p:nvGrpSpPr>
      <p:grpSpPr>
        <a:xfrm>
          <a:off x="0" y="0"/>
          <a:ext cx="0" cy="0"/>
          <a:chOff x="0" y="0"/>
          <a:chExt cx="0" cy="0"/>
        </a:xfrm>
      </p:grpSpPr>
      <p:sp>
        <p:nvSpPr>
          <p:cNvPr id="113" name="Google Shape;113;p23"/>
          <p:cNvSpPr txBox="1"/>
          <p:nvPr>
            <p:ph type="title"/>
          </p:nvPr>
        </p:nvSpPr>
        <p:spPr>
          <a:xfrm>
            <a:off x="257694" y="1154926"/>
            <a:ext cx="2321400" cy="1570500"/>
          </a:xfrm>
          <a:prstGeom prst="rect">
            <a:avLst/>
          </a:prstGeom>
        </p:spPr>
        <p:txBody>
          <a:bodyPr anchorCtr="0" anchor="b" bIns="111700" lIns="111700" spcFirstLastPara="1" rIns="111700" wrap="square" tIns="111700">
            <a:noAutofit/>
          </a:bodyPr>
          <a:lstStyle>
            <a:lvl1pPr lvl="0"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p:txBody>
      </p:sp>
      <p:sp>
        <p:nvSpPr>
          <p:cNvPr id="114" name="Google Shape;114;p23"/>
          <p:cNvSpPr txBox="1"/>
          <p:nvPr>
            <p:ph idx="1" type="body"/>
          </p:nvPr>
        </p:nvSpPr>
        <p:spPr>
          <a:xfrm>
            <a:off x="257694" y="2888563"/>
            <a:ext cx="2321400" cy="6608700"/>
          </a:xfrm>
          <a:prstGeom prst="rect">
            <a:avLst/>
          </a:prstGeom>
        </p:spPr>
        <p:txBody>
          <a:bodyPr anchorCtr="0" anchor="t" bIns="111700" lIns="111700" spcFirstLastPara="1" rIns="111700" wrap="square" tIns="111700">
            <a:noAutofit/>
          </a:bodyPr>
          <a:lstStyle>
            <a:lvl1pPr indent="-323850" lvl="0" marL="457200" rtl="0">
              <a:spcBef>
                <a:spcPts val="0"/>
              </a:spcBef>
              <a:spcAft>
                <a:spcPts val="0"/>
              </a:spcAft>
              <a:buSzPts val="1500"/>
              <a:buChar char="●"/>
              <a:defRPr sz="15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115" name="Google Shape;115;p23"/>
          <p:cNvSpPr txBox="1"/>
          <p:nvPr>
            <p:ph idx="12" type="sldNum"/>
          </p:nvPr>
        </p:nvSpPr>
        <p:spPr>
          <a:xfrm>
            <a:off x="7004487" y="9693435"/>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6" name="Shape 116"/>
        <p:cNvGrpSpPr/>
        <p:nvPr/>
      </p:nvGrpSpPr>
      <p:grpSpPr>
        <a:xfrm>
          <a:off x="0" y="0"/>
          <a:ext cx="0" cy="0"/>
          <a:chOff x="0" y="0"/>
          <a:chExt cx="0" cy="0"/>
        </a:xfrm>
      </p:grpSpPr>
      <p:sp>
        <p:nvSpPr>
          <p:cNvPr id="117" name="Google Shape;117;p24"/>
          <p:cNvSpPr/>
          <p:nvPr/>
        </p:nvSpPr>
        <p:spPr>
          <a:xfrm flipH="1" rot="-273">
            <a:off x="-3488" y="10303269"/>
            <a:ext cx="75666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118" name="Google Shape;118;p24"/>
          <p:cNvSpPr txBox="1"/>
          <p:nvPr/>
        </p:nvSpPr>
        <p:spPr>
          <a:xfrm>
            <a:off x="996287" y="105777"/>
            <a:ext cx="55695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en-US" sz="2500">
                <a:latin typeface="Mada"/>
                <a:ea typeface="Mada"/>
                <a:cs typeface="Mada"/>
                <a:sym typeface="Mada"/>
              </a:rPr>
              <a:t>Lecture Quiz</a:t>
            </a:r>
            <a:endParaRPr b="1" sz="2500">
              <a:latin typeface="Mada"/>
              <a:ea typeface="Mada"/>
              <a:cs typeface="Mada"/>
              <a:sym typeface="Mada"/>
            </a:endParaRPr>
          </a:p>
        </p:txBody>
      </p:sp>
      <p:cxnSp>
        <p:nvCxnSpPr>
          <p:cNvPr id="119" name="Google Shape;119;p24"/>
          <p:cNvCxnSpPr/>
          <p:nvPr/>
        </p:nvCxnSpPr>
        <p:spPr>
          <a:xfrm flipH="1" rot="10800000">
            <a:off x="1376870" y="663982"/>
            <a:ext cx="4808400" cy="12000"/>
          </a:xfrm>
          <a:prstGeom prst="straightConnector1">
            <a:avLst/>
          </a:prstGeom>
          <a:noFill/>
          <a:ln cap="flat" cmpd="sng" w="38100">
            <a:solidFill>
              <a:schemeClr val="accent1"/>
            </a:solidFill>
            <a:prstDash val="solid"/>
            <a:round/>
            <a:headEnd len="med" w="med" type="diamond"/>
            <a:tailEnd len="med" w="med" type="diamond"/>
          </a:ln>
        </p:spPr>
      </p:cxnSp>
      <p:sp>
        <p:nvSpPr>
          <p:cNvPr id="120" name="Google Shape;120;p24"/>
          <p:cNvSpPr/>
          <p:nvPr/>
        </p:nvSpPr>
        <p:spPr>
          <a:xfrm>
            <a:off x="138716" y="818434"/>
            <a:ext cx="7280700" cy="92070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Alegreya"/>
              <a:ea typeface="Alegreya"/>
              <a:cs typeface="Alegreya"/>
              <a:sym typeface="Alegrey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1" name="Shape 121"/>
        <p:cNvGrpSpPr/>
        <p:nvPr/>
      </p:nvGrpSpPr>
      <p:grpSpPr>
        <a:xfrm>
          <a:off x="0" y="0"/>
          <a:ext cx="0" cy="0"/>
          <a:chOff x="0" y="0"/>
          <a:chExt cx="0" cy="0"/>
        </a:xfrm>
      </p:grpSpPr>
      <p:sp>
        <p:nvSpPr>
          <p:cNvPr id="122" name="Google Shape;122;p25"/>
          <p:cNvSpPr/>
          <p:nvPr/>
        </p:nvSpPr>
        <p:spPr>
          <a:xfrm>
            <a:off x="3779838" y="-260"/>
            <a:ext cx="3779700" cy="10691700"/>
          </a:xfrm>
          <a:prstGeom prst="rect">
            <a:avLst/>
          </a:prstGeom>
          <a:solidFill>
            <a:schemeClr val="lt2"/>
          </a:solidFill>
          <a:ln>
            <a:noFill/>
          </a:ln>
        </p:spPr>
        <p:txBody>
          <a:bodyPr anchorCtr="0" anchor="ctr" bIns="111700" lIns="111700" spcFirstLastPara="1" rIns="111700" wrap="square" tIns="111700">
            <a:noAutofit/>
          </a:bodyPr>
          <a:lstStyle/>
          <a:p>
            <a:pPr indent="0" lvl="0" marL="0" rtl="0" algn="l">
              <a:spcBef>
                <a:spcPts val="0"/>
              </a:spcBef>
              <a:spcAft>
                <a:spcPts val="0"/>
              </a:spcAft>
              <a:buNone/>
            </a:pPr>
            <a:r>
              <a:t/>
            </a:r>
            <a:endParaRPr sz="1400">
              <a:latin typeface="Alegreya"/>
              <a:ea typeface="Alegreya"/>
              <a:cs typeface="Alegreya"/>
              <a:sym typeface="Alegreya"/>
            </a:endParaRPr>
          </a:p>
        </p:txBody>
      </p:sp>
      <p:sp>
        <p:nvSpPr>
          <p:cNvPr id="123" name="Google Shape;123;p25"/>
          <p:cNvSpPr txBox="1"/>
          <p:nvPr>
            <p:ph type="title"/>
          </p:nvPr>
        </p:nvSpPr>
        <p:spPr>
          <a:xfrm>
            <a:off x="219498" y="2563402"/>
            <a:ext cx="3344100" cy="30813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5100"/>
              <a:buNone/>
              <a:defRPr sz="5100"/>
            </a:lvl1pPr>
            <a:lvl2pPr lvl="1" rtl="0" algn="ctr">
              <a:spcBef>
                <a:spcPts val="0"/>
              </a:spcBef>
              <a:spcAft>
                <a:spcPts val="0"/>
              </a:spcAft>
              <a:buSzPts val="5100"/>
              <a:buNone/>
              <a:defRPr sz="5100"/>
            </a:lvl2pPr>
            <a:lvl3pPr lvl="2" rtl="0" algn="ctr">
              <a:spcBef>
                <a:spcPts val="0"/>
              </a:spcBef>
              <a:spcAft>
                <a:spcPts val="0"/>
              </a:spcAft>
              <a:buSzPts val="5100"/>
              <a:buNone/>
              <a:defRPr sz="5100"/>
            </a:lvl3pPr>
            <a:lvl4pPr lvl="3" rtl="0" algn="ctr">
              <a:spcBef>
                <a:spcPts val="0"/>
              </a:spcBef>
              <a:spcAft>
                <a:spcPts val="0"/>
              </a:spcAft>
              <a:buSzPts val="5100"/>
              <a:buNone/>
              <a:defRPr sz="5100"/>
            </a:lvl4pPr>
            <a:lvl5pPr lvl="4" rtl="0" algn="ctr">
              <a:spcBef>
                <a:spcPts val="0"/>
              </a:spcBef>
              <a:spcAft>
                <a:spcPts val="0"/>
              </a:spcAft>
              <a:buSzPts val="5100"/>
              <a:buNone/>
              <a:defRPr sz="5100"/>
            </a:lvl5pPr>
            <a:lvl6pPr lvl="5" rtl="0" algn="ctr">
              <a:spcBef>
                <a:spcPts val="0"/>
              </a:spcBef>
              <a:spcAft>
                <a:spcPts val="0"/>
              </a:spcAft>
              <a:buSzPts val="5100"/>
              <a:buNone/>
              <a:defRPr sz="5100"/>
            </a:lvl6pPr>
            <a:lvl7pPr lvl="6" rtl="0" algn="ctr">
              <a:spcBef>
                <a:spcPts val="0"/>
              </a:spcBef>
              <a:spcAft>
                <a:spcPts val="0"/>
              </a:spcAft>
              <a:buSzPts val="5100"/>
              <a:buNone/>
              <a:defRPr sz="5100"/>
            </a:lvl7pPr>
            <a:lvl8pPr lvl="7" rtl="0" algn="ctr">
              <a:spcBef>
                <a:spcPts val="0"/>
              </a:spcBef>
              <a:spcAft>
                <a:spcPts val="0"/>
              </a:spcAft>
              <a:buSzPts val="5100"/>
              <a:buNone/>
              <a:defRPr sz="5100"/>
            </a:lvl8pPr>
            <a:lvl9pPr lvl="8" rtl="0" algn="ctr">
              <a:spcBef>
                <a:spcPts val="0"/>
              </a:spcBef>
              <a:spcAft>
                <a:spcPts val="0"/>
              </a:spcAft>
              <a:buSzPts val="5100"/>
              <a:buNone/>
              <a:defRPr sz="5100"/>
            </a:lvl9pPr>
          </a:lstStyle>
          <a:p/>
        </p:txBody>
      </p:sp>
      <p:sp>
        <p:nvSpPr>
          <p:cNvPr id="124" name="Google Shape;124;p25"/>
          <p:cNvSpPr txBox="1"/>
          <p:nvPr>
            <p:ph idx="1" type="subTitle"/>
          </p:nvPr>
        </p:nvSpPr>
        <p:spPr>
          <a:xfrm>
            <a:off x="219498" y="5826756"/>
            <a:ext cx="3344100" cy="2567700"/>
          </a:xfrm>
          <a:prstGeom prst="rect">
            <a:avLst/>
          </a:prstGeom>
        </p:spPr>
        <p:txBody>
          <a:bodyPr anchorCtr="0" anchor="t" bIns="111700" lIns="111700" spcFirstLastPara="1" rIns="111700" wrap="square" tIns="111700">
            <a:no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125" name="Google Shape;125;p25"/>
          <p:cNvSpPr txBox="1"/>
          <p:nvPr>
            <p:ph idx="2" type="body"/>
          </p:nvPr>
        </p:nvSpPr>
        <p:spPr>
          <a:xfrm>
            <a:off x="4083663" y="1505136"/>
            <a:ext cx="3172200" cy="7681200"/>
          </a:xfrm>
          <a:prstGeom prst="rect">
            <a:avLst/>
          </a:prstGeom>
        </p:spPr>
        <p:txBody>
          <a:bodyPr anchorCtr="0" anchor="ctr"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126" name="Google Shape;126;p25"/>
          <p:cNvSpPr txBox="1"/>
          <p:nvPr>
            <p:ph idx="12" type="sldNum"/>
          </p:nvPr>
        </p:nvSpPr>
        <p:spPr>
          <a:xfrm>
            <a:off x="7004487" y="9693435"/>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7" name="Shape 127"/>
        <p:cNvGrpSpPr/>
        <p:nvPr/>
      </p:nvGrpSpPr>
      <p:grpSpPr>
        <a:xfrm>
          <a:off x="0" y="0"/>
          <a:ext cx="0" cy="0"/>
          <a:chOff x="0" y="0"/>
          <a:chExt cx="0" cy="0"/>
        </a:xfrm>
      </p:grpSpPr>
      <p:cxnSp>
        <p:nvCxnSpPr>
          <p:cNvPr id="128" name="Google Shape;128;p26"/>
          <p:cNvCxnSpPr/>
          <p:nvPr/>
        </p:nvCxnSpPr>
        <p:spPr>
          <a:xfrm flipH="1" rot="10800000">
            <a:off x="1355242" y="588239"/>
            <a:ext cx="4826700" cy="12000"/>
          </a:xfrm>
          <a:prstGeom prst="straightConnector1">
            <a:avLst/>
          </a:prstGeom>
          <a:noFill/>
          <a:ln cap="flat" cmpd="sng" w="38100">
            <a:solidFill>
              <a:schemeClr val="accent1"/>
            </a:solidFill>
            <a:prstDash val="solid"/>
            <a:round/>
            <a:headEnd len="med" w="med" type="diamond"/>
            <a:tailEnd len="med" w="med" type="diamond"/>
          </a:ln>
        </p:spPr>
      </p:cxnSp>
      <p:sp>
        <p:nvSpPr>
          <p:cNvPr id="129" name="Google Shape;129;p26"/>
          <p:cNvSpPr txBox="1"/>
          <p:nvPr/>
        </p:nvSpPr>
        <p:spPr>
          <a:xfrm>
            <a:off x="1355242" y="0"/>
            <a:ext cx="50850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latin typeface="Mada"/>
                <a:ea typeface="Mada"/>
                <a:cs typeface="Mada"/>
                <a:sym typeface="Mada"/>
              </a:rPr>
              <a:t>Summary</a:t>
            </a:r>
            <a:endParaRPr b="1" sz="2600">
              <a:latin typeface="Mada"/>
              <a:ea typeface="Mada"/>
              <a:cs typeface="Mada"/>
              <a:sym typeface="Mada"/>
            </a:endParaRPr>
          </a:p>
        </p:txBody>
      </p:sp>
      <p:sp>
        <p:nvSpPr>
          <p:cNvPr id="130" name="Google Shape;130;p26"/>
          <p:cNvSpPr txBox="1"/>
          <p:nvPr>
            <p:ph idx="12" type="sldNum"/>
          </p:nvPr>
        </p:nvSpPr>
        <p:spPr>
          <a:xfrm>
            <a:off x="7106095"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1" name="Shape 131"/>
        <p:cNvGrpSpPr/>
        <p:nvPr/>
      </p:nvGrpSpPr>
      <p:grpSpPr>
        <a:xfrm>
          <a:off x="0" y="0"/>
          <a:ext cx="0" cy="0"/>
          <a:chOff x="0" y="0"/>
          <a:chExt cx="0" cy="0"/>
        </a:xfrm>
      </p:grpSpPr>
      <p:sp>
        <p:nvSpPr>
          <p:cNvPr id="132" name="Google Shape;132;p27"/>
          <p:cNvSpPr txBox="1"/>
          <p:nvPr>
            <p:ph hasCustomPrompt="1" type="title"/>
          </p:nvPr>
        </p:nvSpPr>
        <p:spPr>
          <a:xfrm>
            <a:off x="257694" y="2299303"/>
            <a:ext cx="7044600" cy="40815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133" name="Google Shape;133;p27"/>
          <p:cNvSpPr txBox="1"/>
          <p:nvPr>
            <p:ph idx="1" type="body"/>
          </p:nvPr>
        </p:nvSpPr>
        <p:spPr>
          <a:xfrm>
            <a:off x="257694" y="6552534"/>
            <a:ext cx="7044600" cy="2703900"/>
          </a:xfrm>
          <a:prstGeom prst="rect">
            <a:avLst/>
          </a:prstGeom>
        </p:spPr>
        <p:txBody>
          <a:bodyPr anchorCtr="0" anchor="t" bIns="111700" lIns="111700" spcFirstLastPara="1" rIns="111700" wrap="square" tIns="111700">
            <a:noAutofit/>
          </a:bodyPr>
          <a:lstStyle>
            <a:lvl1pPr indent="-374650" lvl="0" marL="457200" rtl="0" algn="ctr">
              <a:spcBef>
                <a:spcPts val="0"/>
              </a:spcBef>
              <a:spcAft>
                <a:spcPts val="0"/>
              </a:spcAft>
              <a:buSzPts val="2300"/>
              <a:buChar char="●"/>
              <a:defRPr/>
            </a:lvl1pPr>
            <a:lvl2pPr indent="-342900" lvl="1" marL="914400" rtl="0" algn="ctr">
              <a:spcBef>
                <a:spcPts val="2000"/>
              </a:spcBef>
              <a:spcAft>
                <a:spcPts val="0"/>
              </a:spcAft>
              <a:buSzPts val="1800"/>
              <a:buChar char="○"/>
              <a:defRPr/>
            </a:lvl2pPr>
            <a:lvl3pPr indent="-342900" lvl="2" marL="1371600" rtl="0" algn="ctr">
              <a:spcBef>
                <a:spcPts val="2000"/>
              </a:spcBef>
              <a:spcAft>
                <a:spcPts val="0"/>
              </a:spcAft>
              <a:buSzPts val="1800"/>
              <a:buChar char="■"/>
              <a:defRPr/>
            </a:lvl3pPr>
            <a:lvl4pPr indent="-342900" lvl="3" marL="1828800" rtl="0" algn="ctr">
              <a:spcBef>
                <a:spcPts val="2000"/>
              </a:spcBef>
              <a:spcAft>
                <a:spcPts val="0"/>
              </a:spcAft>
              <a:buSzPts val="1800"/>
              <a:buChar char="●"/>
              <a:defRPr/>
            </a:lvl4pPr>
            <a:lvl5pPr indent="-342900" lvl="4" marL="2286000" rtl="0" algn="ctr">
              <a:spcBef>
                <a:spcPts val="2000"/>
              </a:spcBef>
              <a:spcAft>
                <a:spcPts val="0"/>
              </a:spcAft>
              <a:buSzPts val="1800"/>
              <a:buChar char="○"/>
              <a:defRPr/>
            </a:lvl5pPr>
            <a:lvl6pPr indent="-342900" lvl="5" marL="2743200" rtl="0" algn="ctr">
              <a:spcBef>
                <a:spcPts val="2000"/>
              </a:spcBef>
              <a:spcAft>
                <a:spcPts val="0"/>
              </a:spcAft>
              <a:buSzPts val="1800"/>
              <a:buChar char="■"/>
              <a:defRPr/>
            </a:lvl6pPr>
            <a:lvl7pPr indent="-342900" lvl="6" marL="3200400" rtl="0" algn="ctr">
              <a:spcBef>
                <a:spcPts val="2000"/>
              </a:spcBef>
              <a:spcAft>
                <a:spcPts val="0"/>
              </a:spcAft>
              <a:buSzPts val="1800"/>
              <a:buChar char="●"/>
              <a:defRPr/>
            </a:lvl7pPr>
            <a:lvl8pPr indent="-342900" lvl="7" marL="3657600" rtl="0" algn="ctr">
              <a:spcBef>
                <a:spcPts val="2000"/>
              </a:spcBef>
              <a:spcAft>
                <a:spcPts val="0"/>
              </a:spcAft>
              <a:buSzPts val="1800"/>
              <a:buChar char="○"/>
              <a:defRPr/>
            </a:lvl8pPr>
            <a:lvl9pPr indent="-342900" lvl="8" marL="4114800" rtl="0" algn="ctr">
              <a:spcBef>
                <a:spcPts val="2000"/>
              </a:spcBef>
              <a:spcAft>
                <a:spcPts val="2000"/>
              </a:spcAft>
              <a:buSzPts val="1800"/>
              <a:buChar char="■"/>
              <a:defRPr/>
            </a:lvl9pPr>
          </a:lstStyle>
          <a:p/>
        </p:txBody>
      </p:sp>
      <p:sp>
        <p:nvSpPr>
          <p:cNvPr id="134" name="Google Shape;134;p27"/>
          <p:cNvSpPr txBox="1"/>
          <p:nvPr>
            <p:ph idx="12" type="sldNum"/>
          </p:nvPr>
        </p:nvSpPr>
        <p:spPr>
          <a:xfrm>
            <a:off x="7004487" y="9693435"/>
            <a:ext cx="453600" cy="818100"/>
          </a:xfrm>
          <a:prstGeom prst="rect">
            <a:avLst/>
          </a:prstGeom>
        </p:spPr>
        <p:txBody>
          <a:bodyPr anchorCtr="0" anchor="ctr" bIns="111700" lIns="111700" spcFirstLastPara="1" rIns="111700" wrap="square" tIns="111700">
            <a:noAutofit/>
          </a:bodyPr>
          <a:lstStyle>
            <a:lvl1pPr lvl="0" rtl="0">
              <a:buNone/>
              <a:defRPr>
                <a:latin typeface="Alegreya"/>
                <a:ea typeface="Alegreya"/>
                <a:cs typeface="Alegreya"/>
                <a:sym typeface="Alegreya"/>
              </a:defRPr>
            </a:lvl1pPr>
            <a:lvl2pPr lvl="1" rtl="0">
              <a:buNone/>
              <a:defRPr>
                <a:latin typeface="Alegreya"/>
                <a:ea typeface="Alegreya"/>
                <a:cs typeface="Alegreya"/>
                <a:sym typeface="Alegreya"/>
              </a:defRPr>
            </a:lvl2pPr>
            <a:lvl3pPr lvl="2" rtl="0">
              <a:buNone/>
              <a:defRPr>
                <a:latin typeface="Alegreya"/>
                <a:ea typeface="Alegreya"/>
                <a:cs typeface="Alegreya"/>
                <a:sym typeface="Alegreya"/>
              </a:defRPr>
            </a:lvl3pPr>
            <a:lvl4pPr lvl="3" rtl="0">
              <a:buNone/>
              <a:defRPr>
                <a:latin typeface="Alegreya"/>
                <a:ea typeface="Alegreya"/>
                <a:cs typeface="Alegreya"/>
                <a:sym typeface="Alegreya"/>
              </a:defRPr>
            </a:lvl4pPr>
            <a:lvl5pPr lvl="4" rtl="0">
              <a:buNone/>
              <a:defRPr>
                <a:latin typeface="Alegreya"/>
                <a:ea typeface="Alegreya"/>
                <a:cs typeface="Alegreya"/>
                <a:sym typeface="Alegreya"/>
              </a:defRPr>
            </a:lvl5pPr>
            <a:lvl6pPr lvl="5" rtl="0">
              <a:buNone/>
              <a:defRPr>
                <a:latin typeface="Alegreya"/>
                <a:ea typeface="Alegreya"/>
                <a:cs typeface="Alegreya"/>
                <a:sym typeface="Alegreya"/>
              </a:defRPr>
            </a:lvl6pPr>
            <a:lvl7pPr lvl="6" rtl="0">
              <a:buNone/>
              <a:defRPr>
                <a:latin typeface="Alegreya"/>
                <a:ea typeface="Alegreya"/>
                <a:cs typeface="Alegreya"/>
                <a:sym typeface="Alegreya"/>
              </a:defRPr>
            </a:lvl7pPr>
            <a:lvl8pPr lvl="7" rtl="0">
              <a:buNone/>
              <a:defRPr>
                <a:latin typeface="Alegreya"/>
                <a:ea typeface="Alegreya"/>
                <a:cs typeface="Alegreya"/>
                <a:sym typeface="Alegreya"/>
              </a:defRPr>
            </a:lvl8pPr>
            <a:lvl9pPr lvl="8" rtl="0">
              <a:buNone/>
              <a:defRPr>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28"/>
          <p:cNvSpPr txBox="1"/>
          <p:nvPr>
            <p:ph idx="12" type="sldNum"/>
          </p:nvPr>
        </p:nvSpPr>
        <p:spPr>
          <a:xfrm>
            <a:off x="7004487" y="9693435"/>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137" name="Google Shape;137;p28"/>
          <p:cNvSpPr/>
          <p:nvPr/>
        </p:nvSpPr>
        <p:spPr>
          <a:xfrm>
            <a:off x="-91196" y="-91198"/>
            <a:ext cx="7750800" cy="10896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رأس قسم 1">
  <p:cSld name="SECTION_HEADER_1">
    <p:spTree>
      <p:nvGrpSpPr>
        <p:cNvPr id="138" name="Shape 138"/>
        <p:cNvGrpSpPr/>
        <p:nvPr/>
      </p:nvGrpSpPr>
      <p:grpSpPr>
        <a:xfrm>
          <a:off x="0" y="0"/>
          <a:ext cx="0" cy="0"/>
          <a:chOff x="0" y="0"/>
          <a:chExt cx="0" cy="0"/>
        </a:xfrm>
      </p:grpSpPr>
      <p:sp>
        <p:nvSpPr>
          <p:cNvPr id="139" name="Google Shape;139;p29"/>
          <p:cNvSpPr txBox="1"/>
          <p:nvPr>
            <p:ph type="title"/>
          </p:nvPr>
        </p:nvSpPr>
        <p:spPr>
          <a:xfrm>
            <a:off x="257694" y="4470975"/>
            <a:ext cx="7044600" cy="1749600"/>
          </a:xfrm>
          <a:prstGeom prst="rect">
            <a:avLst/>
          </a:prstGeom>
        </p:spPr>
        <p:txBody>
          <a:bodyPr anchorCtr="0" anchor="ctr" bIns="111700" lIns="111700" spcFirstLastPara="1" rIns="111700" wrap="square" tIns="111700">
            <a:noAutofit/>
          </a:bodyPr>
          <a:lstStyle>
            <a:lvl1pPr lvl="0" rtl="0" algn="ctr">
              <a:spcBef>
                <a:spcPts val="0"/>
              </a:spcBef>
              <a:spcAft>
                <a:spcPts val="0"/>
              </a:spcAft>
              <a:buSzPts val="4300"/>
              <a:buNone/>
              <a:defRPr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cxnSp>
        <p:nvCxnSpPr>
          <p:cNvPr id="140" name="Google Shape;140;p29"/>
          <p:cNvCxnSpPr/>
          <p:nvPr/>
        </p:nvCxnSpPr>
        <p:spPr>
          <a:xfrm flipH="1" rot="10800000">
            <a:off x="1355242" y="588239"/>
            <a:ext cx="48267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41" name="Google Shape;141;p29"/>
          <p:cNvCxnSpPr/>
          <p:nvPr/>
        </p:nvCxnSpPr>
        <p:spPr>
          <a:xfrm>
            <a:off x="205404" y="904833"/>
            <a:ext cx="7132200" cy="0"/>
          </a:xfrm>
          <a:prstGeom prst="straightConnector1">
            <a:avLst/>
          </a:prstGeom>
          <a:noFill/>
          <a:ln cap="flat" cmpd="sng" w="19050">
            <a:solidFill>
              <a:srgbClr val="A4C2F4"/>
            </a:solidFill>
            <a:prstDash val="solid"/>
            <a:round/>
            <a:headEnd len="med" w="med" type="none"/>
            <a:tailEnd len="med" w="med" type="none"/>
          </a:ln>
        </p:spPr>
      </p:cxnSp>
      <p:cxnSp>
        <p:nvCxnSpPr>
          <p:cNvPr id="142" name="Google Shape;142;p29"/>
          <p:cNvCxnSpPr/>
          <p:nvPr/>
        </p:nvCxnSpPr>
        <p:spPr>
          <a:xfrm>
            <a:off x="217803" y="9596448"/>
            <a:ext cx="7132200" cy="0"/>
          </a:xfrm>
          <a:prstGeom prst="straightConnector1">
            <a:avLst/>
          </a:prstGeom>
          <a:noFill/>
          <a:ln cap="flat" cmpd="sng" w="19050">
            <a:solidFill>
              <a:srgbClr val="A4C2F4"/>
            </a:solidFill>
            <a:prstDash val="solid"/>
            <a:round/>
            <a:headEnd len="med" w="med" type="none"/>
            <a:tailEnd len="med" w="med" type="none"/>
          </a:ln>
        </p:spPr>
      </p:cxnSp>
      <p:cxnSp>
        <p:nvCxnSpPr>
          <p:cNvPr id="143" name="Google Shape;143;p29"/>
          <p:cNvCxnSpPr/>
          <p:nvPr/>
        </p:nvCxnSpPr>
        <p:spPr>
          <a:xfrm>
            <a:off x="7354271" y="904833"/>
            <a:ext cx="0" cy="8714400"/>
          </a:xfrm>
          <a:prstGeom prst="straightConnector1">
            <a:avLst/>
          </a:prstGeom>
          <a:noFill/>
          <a:ln cap="flat" cmpd="sng" w="19050">
            <a:solidFill>
              <a:srgbClr val="A4C2F4"/>
            </a:solidFill>
            <a:prstDash val="solid"/>
            <a:round/>
            <a:headEnd len="med" w="med" type="none"/>
            <a:tailEnd len="med" w="med" type="none"/>
          </a:ln>
        </p:spPr>
      </p:cxnSp>
      <p:grpSp>
        <p:nvGrpSpPr>
          <p:cNvPr id="144" name="Google Shape;144;p29"/>
          <p:cNvGrpSpPr/>
          <p:nvPr/>
        </p:nvGrpSpPr>
        <p:grpSpPr>
          <a:xfrm>
            <a:off x="205413" y="904850"/>
            <a:ext cx="7149175" cy="8714700"/>
            <a:chOff x="217025" y="916300"/>
            <a:chExt cx="7149175" cy="8714700"/>
          </a:xfrm>
        </p:grpSpPr>
        <p:cxnSp>
          <p:nvCxnSpPr>
            <p:cNvPr id="145" name="Google Shape;145;p29"/>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146" name="Google Shape;146;p29"/>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147" name="Google Shape;147;p29"/>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148" name="Google Shape;148;p29"/>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149" name="Google Shape;149;p29"/>
          <p:cNvCxnSpPr/>
          <p:nvPr/>
        </p:nvCxnSpPr>
        <p:spPr>
          <a:xfrm rot="10800000">
            <a:off x="8872" y="9773267"/>
            <a:ext cx="7612500" cy="0"/>
          </a:xfrm>
          <a:prstGeom prst="straightConnector1">
            <a:avLst/>
          </a:prstGeom>
          <a:noFill/>
          <a:ln cap="flat" cmpd="sng" w="28575">
            <a:solidFill>
              <a:schemeClr val="accent3"/>
            </a:solidFill>
            <a:prstDash val="dot"/>
            <a:round/>
            <a:headEnd len="med" w="med" type="none"/>
            <a:tailEnd len="med" w="med" type="none"/>
          </a:ln>
        </p:spPr>
      </p:cxnSp>
      <p:sp>
        <p:nvSpPr>
          <p:cNvPr id="150" name="Google Shape;150;p29"/>
          <p:cNvSpPr txBox="1"/>
          <p:nvPr>
            <p:ph idx="12" type="sldNum"/>
          </p:nvPr>
        </p:nvSpPr>
        <p:spPr>
          <a:xfrm>
            <a:off x="7106095"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700">
                <a:solidFill>
                  <a:schemeClr val="lt1"/>
                </a:solidFill>
                <a:latin typeface="Mada"/>
                <a:ea typeface="Mada"/>
                <a:cs typeface="Mada"/>
                <a:sym typeface="Mada"/>
              </a:defRPr>
            </a:lvl1pPr>
            <a:lvl2pPr lvl="1" rtl="0" algn="ctr">
              <a:buNone/>
              <a:defRPr b="1" sz="1700">
                <a:solidFill>
                  <a:schemeClr val="lt1"/>
                </a:solidFill>
                <a:latin typeface="Mada"/>
                <a:ea typeface="Mada"/>
                <a:cs typeface="Mada"/>
                <a:sym typeface="Mada"/>
              </a:defRPr>
            </a:lvl2pPr>
            <a:lvl3pPr lvl="2" rtl="0" algn="ctr">
              <a:buNone/>
              <a:defRPr b="1" sz="1700">
                <a:solidFill>
                  <a:schemeClr val="lt1"/>
                </a:solidFill>
                <a:latin typeface="Mada"/>
                <a:ea typeface="Mada"/>
                <a:cs typeface="Mada"/>
                <a:sym typeface="Mada"/>
              </a:defRPr>
            </a:lvl3pPr>
            <a:lvl4pPr lvl="3" rtl="0" algn="ctr">
              <a:buNone/>
              <a:defRPr b="1" sz="1700">
                <a:solidFill>
                  <a:schemeClr val="lt1"/>
                </a:solidFill>
                <a:latin typeface="Mada"/>
                <a:ea typeface="Mada"/>
                <a:cs typeface="Mada"/>
                <a:sym typeface="Mada"/>
              </a:defRPr>
            </a:lvl4pPr>
            <a:lvl5pPr lvl="4" rtl="0" algn="ctr">
              <a:buNone/>
              <a:defRPr b="1" sz="1700">
                <a:solidFill>
                  <a:schemeClr val="lt1"/>
                </a:solidFill>
                <a:latin typeface="Mada"/>
                <a:ea typeface="Mada"/>
                <a:cs typeface="Mada"/>
                <a:sym typeface="Mada"/>
              </a:defRPr>
            </a:lvl5pPr>
            <a:lvl6pPr lvl="5" rtl="0" algn="ctr">
              <a:buNone/>
              <a:defRPr b="1" sz="1700">
                <a:solidFill>
                  <a:schemeClr val="lt1"/>
                </a:solidFill>
                <a:latin typeface="Mada"/>
                <a:ea typeface="Mada"/>
                <a:cs typeface="Mada"/>
                <a:sym typeface="Mada"/>
              </a:defRPr>
            </a:lvl6pPr>
            <a:lvl7pPr lvl="6" rtl="0" algn="ctr">
              <a:buNone/>
              <a:defRPr b="1" sz="1700">
                <a:solidFill>
                  <a:schemeClr val="lt1"/>
                </a:solidFill>
                <a:latin typeface="Mada"/>
                <a:ea typeface="Mada"/>
                <a:cs typeface="Mada"/>
                <a:sym typeface="Mada"/>
              </a:defRPr>
            </a:lvl7pPr>
            <a:lvl8pPr lvl="7" rtl="0" algn="ctr">
              <a:buNone/>
              <a:defRPr b="1" sz="1700">
                <a:solidFill>
                  <a:schemeClr val="lt1"/>
                </a:solidFill>
                <a:latin typeface="Mada"/>
                <a:ea typeface="Mada"/>
                <a:cs typeface="Mada"/>
                <a:sym typeface="Mada"/>
              </a:defRPr>
            </a:lvl8pPr>
            <a:lvl9pPr lvl="8" rtl="0" algn="ctr">
              <a:buNone/>
              <a:defRPr b="1" sz="1700">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ح 1">
  <p:cSld name="CAPTION_ONLY_1">
    <p:spTree>
      <p:nvGrpSpPr>
        <p:cNvPr id="151" name="Shape 151"/>
        <p:cNvGrpSpPr/>
        <p:nvPr/>
      </p:nvGrpSpPr>
      <p:grpSpPr>
        <a:xfrm>
          <a:off x="0" y="0"/>
          <a:ext cx="0" cy="0"/>
          <a:chOff x="0" y="0"/>
          <a:chExt cx="0" cy="0"/>
        </a:xfrm>
      </p:grpSpPr>
      <p:cxnSp>
        <p:nvCxnSpPr>
          <p:cNvPr id="152" name="Google Shape;152;p30"/>
          <p:cNvCxnSpPr/>
          <p:nvPr/>
        </p:nvCxnSpPr>
        <p:spPr>
          <a:xfrm flipH="1" rot="10800000">
            <a:off x="1355242" y="588239"/>
            <a:ext cx="4826700" cy="12000"/>
          </a:xfrm>
          <a:prstGeom prst="straightConnector1">
            <a:avLst/>
          </a:prstGeom>
          <a:noFill/>
          <a:ln cap="flat" cmpd="sng" w="38100">
            <a:solidFill>
              <a:schemeClr val="accent1"/>
            </a:solidFill>
            <a:prstDash val="solid"/>
            <a:round/>
            <a:headEnd len="med" w="med" type="diamond"/>
            <a:tailEnd len="med" w="med" type="diamond"/>
          </a:ln>
        </p:spPr>
      </p:cxnSp>
      <p:sp>
        <p:nvSpPr>
          <p:cNvPr id="153" name="Google Shape;153;p30"/>
          <p:cNvSpPr txBox="1"/>
          <p:nvPr/>
        </p:nvSpPr>
        <p:spPr>
          <a:xfrm>
            <a:off x="1355242" y="0"/>
            <a:ext cx="50850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_2">
  <p:cSld name="MAIN_POINT_2">
    <p:spTree>
      <p:nvGrpSpPr>
        <p:cNvPr id="154" name="Shape 154"/>
        <p:cNvGrpSpPr/>
        <p:nvPr/>
      </p:nvGrpSpPr>
      <p:grpSpPr>
        <a:xfrm>
          <a:off x="0" y="0"/>
          <a:ext cx="0" cy="0"/>
          <a:chOff x="0" y="0"/>
          <a:chExt cx="0" cy="0"/>
        </a:xfrm>
      </p:grpSpPr>
      <p:sp>
        <p:nvSpPr>
          <p:cNvPr id="155" name="Google Shape;155;p31"/>
          <p:cNvSpPr/>
          <p:nvPr/>
        </p:nvSpPr>
        <p:spPr>
          <a:xfrm flipH="1" rot="-273">
            <a:off x="-3488" y="10303269"/>
            <a:ext cx="75666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156" name="Google Shape;156;p31"/>
          <p:cNvSpPr txBox="1"/>
          <p:nvPr/>
        </p:nvSpPr>
        <p:spPr>
          <a:xfrm>
            <a:off x="996287" y="105777"/>
            <a:ext cx="55695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en-US" sz="2500">
                <a:latin typeface="Mada"/>
                <a:ea typeface="Mada"/>
                <a:cs typeface="Mada"/>
                <a:sym typeface="Mada"/>
              </a:rPr>
              <a:t>Lecture Quiz</a:t>
            </a:r>
            <a:endParaRPr b="1" sz="2500">
              <a:latin typeface="Mada"/>
              <a:ea typeface="Mada"/>
              <a:cs typeface="Mada"/>
              <a:sym typeface="Mada"/>
            </a:endParaRPr>
          </a:p>
        </p:txBody>
      </p:sp>
      <p:cxnSp>
        <p:nvCxnSpPr>
          <p:cNvPr id="157" name="Google Shape;157;p31"/>
          <p:cNvCxnSpPr/>
          <p:nvPr/>
        </p:nvCxnSpPr>
        <p:spPr>
          <a:xfrm flipH="1" rot="10800000">
            <a:off x="1376870" y="663982"/>
            <a:ext cx="4808400" cy="12000"/>
          </a:xfrm>
          <a:prstGeom prst="straightConnector1">
            <a:avLst/>
          </a:prstGeom>
          <a:noFill/>
          <a:ln cap="flat" cmpd="sng" w="38100">
            <a:solidFill>
              <a:schemeClr val="accent1"/>
            </a:solidFill>
            <a:prstDash val="solid"/>
            <a:round/>
            <a:headEnd len="med" w="med" type="diamond"/>
            <a:tailEnd len="med" w="med" type="diamond"/>
          </a:ln>
        </p:spPr>
      </p:cxnSp>
      <p:sp>
        <p:nvSpPr>
          <p:cNvPr id="158" name="Google Shape;158;p31"/>
          <p:cNvSpPr/>
          <p:nvPr/>
        </p:nvSpPr>
        <p:spPr>
          <a:xfrm>
            <a:off x="138716" y="818434"/>
            <a:ext cx="7280700" cy="92070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18" name="Shape 18"/>
        <p:cNvGrpSpPr/>
        <p:nvPr/>
      </p:nvGrpSpPr>
      <p:grpSpPr>
        <a:xfrm>
          <a:off x="0" y="0"/>
          <a:ext cx="0" cy="0"/>
          <a:chOff x="0" y="0"/>
          <a:chExt cx="0" cy="0"/>
        </a:xfrm>
      </p:grpSpPr>
      <p:sp>
        <p:nvSpPr>
          <p:cNvPr id="19" name="Google Shape;19;p4"/>
          <p:cNvSpPr txBox="1"/>
          <p:nvPr>
            <p:ph idx="12" type="sldNum"/>
          </p:nvPr>
        </p:nvSpPr>
        <p:spPr>
          <a:xfrm>
            <a:off x="7179200" y="0"/>
            <a:ext cx="380700" cy="562200"/>
          </a:xfrm>
          <a:prstGeom prst="rect">
            <a:avLst/>
          </a:prstGeom>
          <a:solidFill>
            <a:schemeClr val="accent2"/>
          </a:solidFill>
          <a:ln>
            <a:noFill/>
          </a:ln>
        </p:spPr>
        <p:txBody>
          <a:bodyPr anchorCtr="0" anchor="ctr" bIns="111700" lIns="111700" spcFirstLastPara="1" rIns="111700" wrap="square" tIns="111700">
            <a:noAutofit/>
          </a:bodyPr>
          <a:lstStyle>
            <a:lvl1pPr indent="0" lvl="0"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1pPr>
            <a:lvl2pPr indent="0" lvl="1"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2pPr>
            <a:lvl3pPr indent="0" lvl="2"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3pPr>
            <a:lvl4pPr indent="0" lvl="3"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4pPr>
            <a:lvl5pPr indent="0" lvl="4"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5pPr>
            <a:lvl6pPr indent="0" lvl="5"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6pPr>
            <a:lvl7pPr indent="0" lvl="6"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7pPr>
            <a:lvl8pPr indent="0" lvl="7"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8pPr>
            <a:lvl9pPr indent="0" lvl="8" marL="0" marR="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en-US"/>
              <a:t>‹#›</a:t>
            </a:fld>
            <a:endParaRPr/>
          </a:p>
        </p:txBody>
      </p:sp>
      <p:cxnSp>
        <p:nvCxnSpPr>
          <p:cNvPr id="20" name="Google Shape;20;p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1_Section header_1">
    <p:spTree>
      <p:nvGrpSpPr>
        <p:cNvPr id="21" name="Shape 21"/>
        <p:cNvGrpSpPr/>
        <p:nvPr/>
      </p:nvGrpSpPr>
      <p:grpSpPr>
        <a:xfrm>
          <a:off x="0" y="0"/>
          <a:ext cx="0" cy="0"/>
          <a:chOff x="0" y="0"/>
          <a:chExt cx="0" cy="0"/>
        </a:xfrm>
      </p:grpSpPr>
      <p:sp>
        <p:nvSpPr>
          <p:cNvPr id="22" name="Google Shape;22;p5"/>
          <p:cNvSpPr txBox="1"/>
          <p:nvPr>
            <p:ph idx="12" type="sldNum"/>
          </p:nvPr>
        </p:nvSpPr>
        <p:spPr>
          <a:xfrm>
            <a:off x="7179200" y="0"/>
            <a:ext cx="380700" cy="562200"/>
          </a:xfrm>
          <a:prstGeom prst="rect">
            <a:avLst/>
          </a:prstGeom>
          <a:solidFill>
            <a:schemeClr val="accent2"/>
          </a:solidFill>
          <a:ln>
            <a:noFill/>
          </a:ln>
        </p:spPr>
        <p:txBody>
          <a:bodyPr anchorCtr="0" anchor="ctr" bIns="111700" lIns="111700" spcFirstLastPara="1" rIns="111700" wrap="square" tIns="111700">
            <a:noAutofit/>
          </a:bodyPr>
          <a:lstStyle>
            <a:lvl1pPr indent="0" lvl="0" marL="0" marR="0" rtl="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1pPr>
            <a:lvl2pPr indent="0" lvl="1" marL="0" marR="0" rtl="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2pPr>
            <a:lvl3pPr indent="0" lvl="2" marL="0" marR="0" rtl="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3pPr>
            <a:lvl4pPr indent="0" lvl="3" marL="0" marR="0" rtl="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4pPr>
            <a:lvl5pPr indent="0" lvl="4" marL="0" marR="0" rtl="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5pPr>
            <a:lvl6pPr indent="0" lvl="5" marL="0" marR="0" rtl="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6pPr>
            <a:lvl7pPr indent="0" lvl="6" marL="0" marR="0" rtl="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7pPr>
            <a:lvl8pPr indent="0" lvl="7" marL="0" marR="0" rtl="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8pPr>
            <a:lvl9pPr indent="0" lvl="8" marL="0" marR="0" rtl="0" algn="ctr">
              <a:lnSpc>
                <a:spcPct val="100000"/>
              </a:lnSpc>
              <a:spcBef>
                <a:spcPts val="0"/>
              </a:spcBef>
              <a:spcAft>
                <a:spcPts val="0"/>
              </a:spcAft>
              <a:buClr>
                <a:srgbClr val="000000"/>
              </a:buClr>
              <a:buSzPts val="1400"/>
              <a:buFont typeface="Arial"/>
              <a:buNone/>
              <a:defRPr b="1" i="0" sz="1800" u="none" cap="none" strike="noStrike">
                <a:solidFill>
                  <a:schemeClr val="lt1"/>
                </a:solidFill>
                <a:latin typeface="Mada"/>
                <a:ea typeface="Mada"/>
                <a:cs typeface="Mada"/>
                <a:sym typeface="Mada"/>
              </a:defRPr>
            </a:lvl9pPr>
          </a:lstStyle>
          <a:p>
            <a:pPr indent="0" lvl="0" marL="0" rtl="0" algn="ctr">
              <a:spcBef>
                <a:spcPts val="0"/>
              </a:spcBef>
              <a:spcAft>
                <a:spcPts val="0"/>
              </a:spcAft>
              <a:buNone/>
            </a:pPr>
            <a:fld id="{00000000-1234-1234-1234-123412341234}" type="slidenum">
              <a:rPr lang="en-US"/>
              <a:t>‹#›</a:t>
            </a:fld>
            <a:endParaRPr/>
          </a:p>
        </p:txBody>
      </p:sp>
      <p:cxnSp>
        <p:nvCxnSpPr>
          <p:cNvPr id="23" name="Google Shape;23;p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24" name="Google Shape;24;p5"/>
          <p:cNvCxnSpPr/>
          <p:nvPr/>
        </p:nvCxnSpPr>
        <p:spPr>
          <a:xfrm rot="10800000">
            <a:off x="8900" y="9898210"/>
            <a:ext cx="7612800" cy="0"/>
          </a:xfrm>
          <a:prstGeom prst="straightConnector1">
            <a:avLst/>
          </a:prstGeom>
          <a:noFill/>
          <a:ln cap="flat" cmpd="sng" w="28575">
            <a:solidFill>
              <a:schemeClr val="accent3"/>
            </a:solidFill>
            <a:prstDash val="dot"/>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 name="Shape 25"/>
        <p:cNvGrpSpPr/>
        <p:nvPr/>
      </p:nvGrpSpPr>
      <p:grpSpPr>
        <a:xfrm>
          <a:off x="0" y="0"/>
          <a:ext cx="0" cy="0"/>
          <a:chOff x="0" y="0"/>
          <a:chExt cx="0" cy="0"/>
        </a:xfrm>
      </p:grpSpPr>
      <p:sp>
        <p:nvSpPr>
          <p:cNvPr id="26" name="Google Shape;26;p6"/>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legreya"/>
                <a:ea typeface="Alegreya"/>
                <a:cs typeface="Alegreya"/>
                <a:sym typeface="Alegreya"/>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8" name="Google Shape;28;p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Alegreya"/>
                <a:ea typeface="Alegreya"/>
                <a:cs typeface="Alegreya"/>
                <a:sym typeface="Alegreya"/>
              </a:rPr>
              <a:t>Summary</a:t>
            </a:r>
            <a:endParaRPr b="1" i="0" sz="2600" u="none" cap="none" strike="noStrike">
              <a:solidFill>
                <a:srgbClr val="000000"/>
              </a:solidFill>
              <a:latin typeface="Alegreya"/>
              <a:ea typeface="Alegreya"/>
              <a:cs typeface="Alegreya"/>
              <a:sym typeface="Alegrey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7"/>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49803"/>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7"/>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000000"/>
                </a:solidFill>
                <a:latin typeface="Alegreya"/>
                <a:ea typeface="Alegreya"/>
                <a:cs typeface="Alegreya"/>
                <a:sym typeface="Alegreya"/>
              </a:rPr>
              <a:t>Lecture Quiz</a:t>
            </a:r>
            <a:endParaRPr b="1" i="0" sz="2500" u="none" cap="none" strike="noStrike">
              <a:solidFill>
                <a:srgbClr val="000000"/>
              </a:solidFill>
              <a:latin typeface="Alegreya"/>
              <a:ea typeface="Alegreya"/>
              <a:cs typeface="Alegreya"/>
              <a:sym typeface="Alegreya"/>
            </a:endParaRPr>
          </a:p>
        </p:txBody>
      </p:sp>
      <p:cxnSp>
        <p:nvCxnSpPr>
          <p:cNvPr id="32" name="Google Shape;32;p7"/>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33" name="Google Shape;33;p7"/>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800" u="none" cap="none" strike="noStrike">
              <a:solidFill>
                <a:srgbClr val="000000"/>
              </a:solidFill>
              <a:latin typeface="Alegreya"/>
              <a:ea typeface="Alegreya"/>
              <a:cs typeface="Alegreya"/>
              <a:sym typeface="Alegrey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8"/>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8"/>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9"/>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lgn="l">
              <a:lnSpc>
                <a:spcPct val="100000"/>
              </a:lnSpc>
              <a:spcBef>
                <a:spcPts val="0"/>
              </a:spcBef>
              <a:spcAft>
                <a:spcPts val="0"/>
              </a:spcAft>
              <a:buSzPts val="3300"/>
              <a:buNone/>
              <a:defRPr>
                <a:latin typeface="Mada"/>
                <a:ea typeface="Mada"/>
                <a:cs typeface="Mada"/>
                <a:sym typeface="Mada"/>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p:txBody>
      </p:sp>
      <p:sp>
        <p:nvSpPr>
          <p:cNvPr id="39" name="Google Shape;39;p9"/>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gn="l">
              <a:lnSpc>
                <a:spcPct val="115000"/>
              </a:lnSpc>
              <a:spcBef>
                <a:spcPts val="0"/>
              </a:spcBef>
              <a:spcAft>
                <a:spcPts val="0"/>
              </a:spcAft>
              <a:buSzPts val="2300"/>
              <a:buChar char="●"/>
              <a:defRPr>
                <a:latin typeface="Mada"/>
                <a:ea typeface="Mada"/>
                <a:cs typeface="Mada"/>
                <a:sym typeface="Mada"/>
              </a:defRPr>
            </a:lvl1pPr>
            <a:lvl2pPr indent="-342900" lvl="1" marL="914400" algn="l">
              <a:lnSpc>
                <a:spcPct val="115000"/>
              </a:lnSpc>
              <a:spcBef>
                <a:spcPts val="2000"/>
              </a:spcBef>
              <a:spcAft>
                <a:spcPts val="0"/>
              </a:spcAft>
              <a:buSzPts val="1800"/>
              <a:buChar char="○"/>
              <a:defRPr/>
            </a:lvl2pPr>
            <a:lvl3pPr indent="-342900" lvl="2" marL="1371600" algn="l">
              <a:lnSpc>
                <a:spcPct val="115000"/>
              </a:lnSpc>
              <a:spcBef>
                <a:spcPts val="2000"/>
              </a:spcBef>
              <a:spcAft>
                <a:spcPts val="0"/>
              </a:spcAft>
              <a:buSzPts val="1800"/>
              <a:buChar char="■"/>
              <a:defRPr/>
            </a:lvl3pPr>
            <a:lvl4pPr indent="-342900" lvl="3" marL="1828800" algn="l">
              <a:lnSpc>
                <a:spcPct val="115000"/>
              </a:lnSpc>
              <a:spcBef>
                <a:spcPts val="2000"/>
              </a:spcBef>
              <a:spcAft>
                <a:spcPts val="0"/>
              </a:spcAft>
              <a:buSzPts val="1800"/>
              <a:buChar char="●"/>
              <a:defRPr/>
            </a:lvl4pPr>
            <a:lvl5pPr indent="-342900" lvl="4" marL="2286000" algn="l">
              <a:lnSpc>
                <a:spcPct val="115000"/>
              </a:lnSpc>
              <a:spcBef>
                <a:spcPts val="2000"/>
              </a:spcBef>
              <a:spcAft>
                <a:spcPts val="0"/>
              </a:spcAft>
              <a:buSzPts val="1800"/>
              <a:buChar char="○"/>
              <a:defRPr/>
            </a:lvl5pPr>
            <a:lvl6pPr indent="-342900" lvl="5" marL="2743200" algn="l">
              <a:lnSpc>
                <a:spcPct val="115000"/>
              </a:lnSpc>
              <a:spcBef>
                <a:spcPts val="2000"/>
              </a:spcBef>
              <a:spcAft>
                <a:spcPts val="0"/>
              </a:spcAft>
              <a:buSzPts val="1800"/>
              <a:buChar char="■"/>
              <a:defRPr/>
            </a:lvl6pPr>
            <a:lvl7pPr indent="-342900" lvl="6" marL="3200400" algn="l">
              <a:lnSpc>
                <a:spcPct val="115000"/>
              </a:lnSpc>
              <a:spcBef>
                <a:spcPts val="2000"/>
              </a:spcBef>
              <a:spcAft>
                <a:spcPts val="0"/>
              </a:spcAft>
              <a:buSzPts val="1800"/>
              <a:buChar char="●"/>
              <a:defRPr/>
            </a:lvl7pPr>
            <a:lvl8pPr indent="-342900" lvl="7" marL="3657600" algn="l">
              <a:lnSpc>
                <a:spcPct val="115000"/>
              </a:lnSpc>
              <a:spcBef>
                <a:spcPts val="2000"/>
              </a:spcBef>
              <a:spcAft>
                <a:spcPts val="0"/>
              </a:spcAft>
              <a:buSzPts val="1800"/>
              <a:buChar char="○"/>
              <a:defRPr/>
            </a:lvl8pPr>
            <a:lvl9pPr indent="-342900" lvl="8" marL="4114800" algn="l">
              <a:lnSpc>
                <a:spcPct val="115000"/>
              </a:lnSpc>
              <a:spcBef>
                <a:spcPts val="2000"/>
              </a:spcBef>
              <a:spcAft>
                <a:spcPts val="2000"/>
              </a:spcAft>
              <a:buSzPts val="1800"/>
              <a:buChar char="■"/>
              <a:defRPr/>
            </a:lvl9pPr>
          </a:lstStyle>
          <a:p/>
        </p:txBody>
      </p:sp>
      <p:sp>
        <p:nvSpPr>
          <p:cNvPr id="40" name="Google Shape;40;p9"/>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10"/>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p:txBody>
      </p:sp>
      <p:sp>
        <p:nvSpPr>
          <p:cNvPr id="43" name="Google Shape;43;p10"/>
          <p:cNvSpPr txBox="1"/>
          <p:nvPr>
            <p:ph idx="1" type="body"/>
          </p:nvPr>
        </p:nvSpPr>
        <p:spPr>
          <a:xfrm>
            <a:off x="257705" y="2395696"/>
            <a:ext cx="3307200" cy="7102200"/>
          </a:xfrm>
          <a:prstGeom prst="rect">
            <a:avLst/>
          </a:prstGeom>
          <a:noFill/>
          <a:ln>
            <a:noFill/>
          </a:ln>
        </p:spPr>
        <p:txBody>
          <a:bodyPr anchorCtr="0" anchor="t" bIns="111700" lIns="111700" spcFirstLastPara="1" rIns="111700" wrap="square" tIns="111700">
            <a:no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44" name="Google Shape;44;p10"/>
          <p:cNvSpPr txBox="1"/>
          <p:nvPr>
            <p:ph idx="2" type="body"/>
          </p:nvPr>
        </p:nvSpPr>
        <p:spPr>
          <a:xfrm>
            <a:off x="3995291" y="2395696"/>
            <a:ext cx="3307200" cy="7102200"/>
          </a:xfrm>
          <a:prstGeom prst="rect">
            <a:avLst/>
          </a:prstGeom>
          <a:noFill/>
          <a:ln>
            <a:noFill/>
          </a:ln>
        </p:spPr>
        <p:txBody>
          <a:bodyPr anchorCtr="0" anchor="t" bIns="111700" lIns="111700" spcFirstLastPara="1" rIns="111700" wrap="square" tIns="111700">
            <a:no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45" name="Google Shape;45;p10"/>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6" Type="http://schemas.openxmlformats.org/officeDocument/2006/relationships/theme" Target="../theme/theme1.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marR="0" rtl="0" algn="l">
              <a:lnSpc>
                <a:spcPct val="100000"/>
              </a:lnSpc>
              <a:spcBef>
                <a:spcPts val="0"/>
              </a:spcBef>
              <a:spcAft>
                <a:spcPts val="0"/>
              </a:spcAft>
              <a:buClr>
                <a:schemeClr val="dk1"/>
              </a:buClr>
              <a:buSzPts val="3300"/>
              <a:buFont typeface="Alegreya"/>
              <a:buNone/>
              <a:defRPr b="0" i="0" sz="3300" u="none" cap="none" strike="noStrike">
                <a:solidFill>
                  <a:schemeClr val="dk1"/>
                </a:solidFill>
                <a:latin typeface="Alegreya"/>
                <a:ea typeface="Alegreya"/>
                <a:cs typeface="Alegreya"/>
                <a:sym typeface="Alegreya"/>
              </a:defRPr>
            </a:lvl1pPr>
            <a:lvl2pPr lvl="1" marR="0" rtl="0" algn="l">
              <a:lnSpc>
                <a:spcPct val="100000"/>
              </a:lnSpc>
              <a:spcBef>
                <a:spcPts val="0"/>
              </a:spcBef>
              <a:spcAft>
                <a:spcPts val="0"/>
              </a:spcAft>
              <a:buClr>
                <a:schemeClr val="dk1"/>
              </a:buClr>
              <a:buSzPts val="3300"/>
              <a:buFont typeface="Alegreya"/>
              <a:buNone/>
              <a:defRPr b="0" i="0" sz="3300" u="none" cap="none" strike="noStrike">
                <a:solidFill>
                  <a:schemeClr val="dk1"/>
                </a:solidFill>
                <a:latin typeface="Alegreya"/>
                <a:ea typeface="Alegreya"/>
                <a:cs typeface="Alegreya"/>
                <a:sym typeface="Alegreya"/>
              </a:defRPr>
            </a:lvl2pPr>
            <a:lvl3pPr lvl="2" marR="0" rtl="0" algn="l">
              <a:lnSpc>
                <a:spcPct val="100000"/>
              </a:lnSpc>
              <a:spcBef>
                <a:spcPts val="0"/>
              </a:spcBef>
              <a:spcAft>
                <a:spcPts val="0"/>
              </a:spcAft>
              <a:buClr>
                <a:schemeClr val="dk1"/>
              </a:buClr>
              <a:buSzPts val="3300"/>
              <a:buFont typeface="Alegreya"/>
              <a:buNone/>
              <a:defRPr b="0" i="0" sz="3300" u="none" cap="none" strike="noStrike">
                <a:solidFill>
                  <a:schemeClr val="dk1"/>
                </a:solidFill>
                <a:latin typeface="Alegreya"/>
                <a:ea typeface="Alegreya"/>
                <a:cs typeface="Alegreya"/>
                <a:sym typeface="Alegreya"/>
              </a:defRPr>
            </a:lvl3pPr>
            <a:lvl4pPr lvl="3" marR="0" rtl="0" algn="l">
              <a:lnSpc>
                <a:spcPct val="100000"/>
              </a:lnSpc>
              <a:spcBef>
                <a:spcPts val="0"/>
              </a:spcBef>
              <a:spcAft>
                <a:spcPts val="0"/>
              </a:spcAft>
              <a:buClr>
                <a:schemeClr val="dk1"/>
              </a:buClr>
              <a:buSzPts val="3300"/>
              <a:buFont typeface="Alegreya"/>
              <a:buNone/>
              <a:defRPr b="0" i="0" sz="3300" u="none" cap="none" strike="noStrike">
                <a:solidFill>
                  <a:schemeClr val="dk1"/>
                </a:solidFill>
                <a:latin typeface="Alegreya"/>
                <a:ea typeface="Alegreya"/>
                <a:cs typeface="Alegreya"/>
                <a:sym typeface="Alegreya"/>
              </a:defRPr>
            </a:lvl4pPr>
            <a:lvl5pPr lvl="4" marR="0" rtl="0" algn="l">
              <a:lnSpc>
                <a:spcPct val="100000"/>
              </a:lnSpc>
              <a:spcBef>
                <a:spcPts val="0"/>
              </a:spcBef>
              <a:spcAft>
                <a:spcPts val="0"/>
              </a:spcAft>
              <a:buClr>
                <a:schemeClr val="dk1"/>
              </a:buClr>
              <a:buSzPts val="3300"/>
              <a:buFont typeface="Alegreya"/>
              <a:buNone/>
              <a:defRPr b="0" i="0" sz="3300" u="none" cap="none" strike="noStrike">
                <a:solidFill>
                  <a:schemeClr val="dk1"/>
                </a:solidFill>
                <a:latin typeface="Alegreya"/>
                <a:ea typeface="Alegreya"/>
                <a:cs typeface="Alegreya"/>
                <a:sym typeface="Alegreya"/>
              </a:defRPr>
            </a:lvl5pPr>
            <a:lvl6pPr lvl="5" marR="0" rtl="0" algn="l">
              <a:lnSpc>
                <a:spcPct val="100000"/>
              </a:lnSpc>
              <a:spcBef>
                <a:spcPts val="0"/>
              </a:spcBef>
              <a:spcAft>
                <a:spcPts val="0"/>
              </a:spcAft>
              <a:buClr>
                <a:schemeClr val="dk1"/>
              </a:buClr>
              <a:buSzPts val="3300"/>
              <a:buFont typeface="Alegreya"/>
              <a:buNone/>
              <a:defRPr b="0" i="0" sz="3300" u="none" cap="none" strike="noStrike">
                <a:solidFill>
                  <a:schemeClr val="dk1"/>
                </a:solidFill>
                <a:latin typeface="Alegreya"/>
                <a:ea typeface="Alegreya"/>
                <a:cs typeface="Alegreya"/>
                <a:sym typeface="Alegreya"/>
              </a:defRPr>
            </a:lvl6pPr>
            <a:lvl7pPr lvl="6" marR="0" rtl="0" algn="l">
              <a:lnSpc>
                <a:spcPct val="100000"/>
              </a:lnSpc>
              <a:spcBef>
                <a:spcPts val="0"/>
              </a:spcBef>
              <a:spcAft>
                <a:spcPts val="0"/>
              </a:spcAft>
              <a:buClr>
                <a:schemeClr val="dk1"/>
              </a:buClr>
              <a:buSzPts val="3300"/>
              <a:buFont typeface="Alegreya"/>
              <a:buNone/>
              <a:defRPr b="0" i="0" sz="3300" u="none" cap="none" strike="noStrike">
                <a:solidFill>
                  <a:schemeClr val="dk1"/>
                </a:solidFill>
                <a:latin typeface="Alegreya"/>
                <a:ea typeface="Alegreya"/>
                <a:cs typeface="Alegreya"/>
                <a:sym typeface="Alegreya"/>
              </a:defRPr>
            </a:lvl7pPr>
            <a:lvl8pPr lvl="7" marR="0" rtl="0" algn="l">
              <a:lnSpc>
                <a:spcPct val="100000"/>
              </a:lnSpc>
              <a:spcBef>
                <a:spcPts val="0"/>
              </a:spcBef>
              <a:spcAft>
                <a:spcPts val="0"/>
              </a:spcAft>
              <a:buClr>
                <a:schemeClr val="dk1"/>
              </a:buClr>
              <a:buSzPts val="3300"/>
              <a:buFont typeface="Alegreya"/>
              <a:buNone/>
              <a:defRPr b="0" i="0" sz="3300" u="none" cap="none" strike="noStrike">
                <a:solidFill>
                  <a:schemeClr val="dk1"/>
                </a:solidFill>
                <a:latin typeface="Alegreya"/>
                <a:ea typeface="Alegreya"/>
                <a:cs typeface="Alegreya"/>
                <a:sym typeface="Alegreya"/>
              </a:defRPr>
            </a:lvl8pPr>
            <a:lvl9pPr lvl="8" marR="0" rtl="0" algn="l">
              <a:lnSpc>
                <a:spcPct val="100000"/>
              </a:lnSpc>
              <a:spcBef>
                <a:spcPts val="0"/>
              </a:spcBef>
              <a:spcAft>
                <a:spcPts val="0"/>
              </a:spcAft>
              <a:buClr>
                <a:schemeClr val="dk1"/>
              </a:buClr>
              <a:buSzPts val="3300"/>
              <a:buFont typeface="Alegreya"/>
              <a:buNone/>
              <a:defRPr b="0" i="0" sz="3300" u="none" cap="none" strike="noStrike">
                <a:solidFill>
                  <a:schemeClr val="dk1"/>
                </a:solidFill>
                <a:latin typeface="Alegreya"/>
                <a:ea typeface="Alegreya"/>
                <a:cs typeface="Alegreya"/>
                <a:sym typeface="Alegreya"/>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marR="0" rtl="0" algn="l">
              <a:lnSpc>
                <a:spcPct val="115000"/>
              </a:lnSpc>
              <a:spcBef>
                <a:spcPts val="0"/>
              </a:spcBef>
              <a:spcAft>
                <a:spcPts val="0"/>
              </a:spcAft>
              <a:buClr>
                <a:schemeClr val="dk2"/>
              </a:buClr>
              <a:buSzPts val="2300"/>
              <a:buFont typeface="Alegreya"/>
              <a:buChar char="●"/>
              <a:defRPr b="0" i="0" sz="2300" u="none" cap="none" strike="noStrike">
                <a:solidFill>
                  <a:schemeClr val="dk2"/>
                </a:solidFill>
                <a:latin typeface="Alegreya"/>
                <a:ea typeface="Alegreya"/>
                <a:cs typeface="Alegreya"/>
                <a:sym typeface="Alegreya"/>
              </a:defRPr>
            </a:lvl1pPr>
            <a:lvl2pPr indent="-342900" lvl="1" marL="914400" marR="0" rtl="0" algn="l">
              <a:lnSpc>
                <a:spcPct val="115000"/>
              </a:lnSpc>
              <a:spcBef>
                <a:spcPts val="2000"/>
              </a:spcBef>
              <a:spcAft>
                <a:spcPts val="0"/>
              </a:spcAft>
              <a:buClr>
                <a:schemeClr val="dk2"/>
              </a:buClr>
              <a:buSzPts val="1800"/>
              <a:buFont typeface="Alegreya"/>
              <a:buChar char="○"/>
              <a:defRPr b="0" i="0" sz="1800" u="none" cap="none" strike="noStrike">
                <a:solidFill>
                  <a:schemeClr val="dk2"/>
                </a:solidFill>
                <a:latin typeface="Alegreya"/>
                <a:ea typeface="Alegreya"/>
                <a:cs typeface="Alegreya"/>
                <a:sym typeface="Alegreya"/>
              </a:defRPr>
            </a:lvl2pPr>
            <a:lvl3pPr indent="-342900" lvl="2" marL="1371600" marR="0" rtl="0" algn="l">
              <a:lnSpc>
                <a:spcPct val="115000"/>
              </a:lnSpc>
              <a:spcBef>
                <a:spcPts val="2000"/>
              </a:spcBef>
              <a:spcAft>
                <a:spcPts val="0"/>
              </a:spcAft>
              <a:buClr>
                <a:schemeClr val="dk2"/>
              </a:buClr>
              <a:buSzPts val="1800"/>
              <a:buFont typeface="Alegreya"/>
              <a:buChar char="■"/>
              <a:defRPr b="0" i="0" sz="1800" u="none" cap="none" strike="noStrike">
                <a:solidFill>
                  <a:schemeClr val="dk2"/>
                </a:solidFill>
                <a:latin typeface="Alegreya"/>
                <a:ea typeface="Alegreya"/>
                <a:cs typeface="Alegreya"/>
                <a:sym typeface="Alegreya"/>
              </a:defRPr>
            </a:lvl3pPr>
            <a:lvl4pPr indent="-342900" lvl="3" marL="1828800" marR="0" rtl="0" algn="l">
              <a:lnSpc>
                <a:spcPct val="115000"/>
              </a:lnSpc>
              <a:spcBef>
                <a:spcPts val="2000"/>
              </a:spcBef>
              <a:spcAft>
                <a:spcPts val="0"/>
              </a:spcAft>
              <a:buClr>
                <a:schemeClr val="dk2"/>
              </a:buClr>
              <a:buSzPts val="1800"/>
              <a:buFont typeface="Alegreya"/>
              <a:buChar char="●"/>
              <a:defRPr b="0" i="0" sz="1800" u="none" cap="none" strike="noStrike">
                <a:solidFill>
                  <a:schemeClr val="dk2"/>
                </a:solidFill>
                <a:latin typeface="Alegreya"/>
                <a:ea typeface="Alegreya"/>
                <a:cs typeface="Alegreya"/>
                <a:sym typeface="Alegreya"/>
              </a:defRPr>
            </a:lvl4pPr>
            <a:lvl5pPr indent="-342900" lvl="4" marL="2286000" marR="0" rtl="0" algn="l">
              <a:lnSpc>
                <a:spcPct val="115000"/>
              </a:lnSpc>
              <a:spcBef>
                <a:spcPts val="2000"/>
              </a:spcBef>
              <a:spcAft>
                <a:spcPts val="0"/>
              </a:spcAft>
              <a:buClr>
                <a:schemeClr val="dk2"/>
              </a:buClr>
              <a:buSzPts val="1800"/>
              <a:buFont typeface="Alegreya"/>
              <a:buChar char="○"/>
              <a:defRPr b="0" i="0" sz="1800" u="none" cap="none" strike="noStrike">
                <a:solidFill>
                  <a:schemeClr val="dk2"/>
                </a:solidFill>
                <a:latin typeface="Alegreya"/>
                <a:ea typeface="Alegreya"/>
                <a:cs typeface="Alegreya"/>
                <a:sym typeface="Alegreya"/>
              </a:defRPr>
            </a:lvl5pPr>
            <a:lvl6pPr indent="-342900" lvl="5" marL="2743200" marR="0" rtl="0" algn="l">
              <a:lnSpc>
                <a:spcPct val="115000"/>
              </a:lnSpc>
              <a:spcBef>
                <a:spcPts val="2000"/>
              </a:spcBef>
              <a:spcAft>
                <a:spcPts val="0"/>
              </a:spcAft>
              <a:buClr>
                <a:schemeClr val="dk2"/>
              </a:buClr>
              <a:buSzPts val="1800"/>
              <a:buFont typeface="Alegreya"/>
              <a:buChar char="■"/>
              <a:defRPr b="0" i="0" sz="1800" u="none" cap="none" strike="noStrike">
                <a:solidFill>
                  <a:schemeClr val="dk2"/>
                </a:solidFill>
                <a:latin typeface="Alegreya"/>
                <a:ea typeface="Alegreya"/>
                <a:cs typeface="Alegreya"/>
                <a:sym typeface="Alegreya"/>
              </a:defRPr>
            </a:lvl6pPr>
            <a:lvl7pPr indent="-342900" lvl="6" marL="3200400" marR="0" rtl="0" algn="l">
              <a:lnSpc>
                <a:spcPct val="115000"/>
              </a:lnSpc>
              <a:spcBef>
                <a:spcPts val="2000"/>
              </a:spcBef>
              <a:spcAft>
                <a:spcPts val="0"/>
              </a:spcAft>
              <a:buClr>
                <a:schemeClr val="dk2"/>
              </a:buClr>
              <a:buSzPts val="1800"/>
              <a:buFont typeface="Alegreya"/>
              <a:buChar char="●"/>
              <a:defRPr b="0" i="0" sz="1800" u="none" cap="none" strike="noStrike">
                <a:solidFill>
                  <a:schemeClr val="dk2"/>
                </a:solidFill>
                <a:latin typeface="Alegreya"/>
                <a:ea typeface="Alegreya"/>
                <a:cs typeface="Alegreya"/>
                <a:sym typeface="Alegreya"/>
              </a:defRPr>
            </a:lvl7pPr>
            <a:lvl8pPr indent="-342900" lvl="7" marL="3657600" marR="0" rtl="0" algn="l">
              <a:lnSpc>
                <a:spcPct val="115000"/>
              </a:lnSpc>
              <a:spcBef>
                <a:spcPts val="2000"/>
              </a:spcBef>
              <a:spcAft>
                <a:spcPts val="0"/>
              </a:spcAft>
              <a:buClr>
                <a:schemeClr val="dk2"/>
              </a:buClr>
              <a:buSzPts val="1800"/>
              <a:buFont typeface="Alegreya"/>
              <a:buChar char="○"/>
              <a:defRPr b="0" i="0" sz="1800" u="none" cap="none" strike="noStrike">
                <a:solidFill>
                  <a:schemeClr val="dk2"/>
                </a:solidFill>
                <a:latin typeface="Alegreya"/>
                <a:ea typeface="Alegreya"/>
                <a:cs typeface="Alegreya"/>
                <a:sym typeface="Alegreya"/>
              </a:defRPr>
            </a:lvl8pPr>
            <a:lvl9pPr indent="-342900" lvl="8" marL="4114800" marR="0" rtl="0" algn="l">
              <a:lnSpc>
                <a:spcPct val="115000"/>
              </a:lnSpc>
              <a:spcBef>
                <a:spcPts val="2000"/>
              </a:spcBef>
              <a:spcAft>
                <a:spcPts val="2000"/>
              </a:spcAft>
              <a:buClr>
                <a:schemeClr val="dk2"/>
              </a:buClr>
              <a:buSzPts val="1800"/>
              <a:buFont typeface="Alegreya"/>
              <a:buChar char="■"/>
              <a:defRPr b="0" i="0" sz="1800" u="none" cap="none" strike="noStrike">
                <a:solidFill>
                  <a:schemeClr val="dk2"/>
                </a:solidFill>
                <a:latin typeface="Alegreya"/>
                <a:ea typeface="Alegreya"/>
                <a:cs typeface="Alegreya"/>
                <a:sym typeface="Alegreya"/>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6"/>
          <p:cNvSpPr txBox="1"/>
          <p:nvPr>
            <p:ph type="title"/>
          </p:nvPr>
        </p:nvSpPr>
        <p:spPr>
          <a:xfrm>
            <a:off x="257694" y="925074"/>
            <a:ext cx="7044600" cy="1190700"/>
          </a:xfrm>
          <a:prstGeom prst="rect">
            <a:avLst/>
          </a:prstGeom>
          <a:noFill/>
          <a:ln>
            <a:noFill/>
          </a:ln>
        </p:spPr>
        <p:txBody>
          <a:bodyPr anchorCtr="0" anchor="t" bIns="111700" lIns="111700" spcFirstLastPara="1" rIns="111700" wrap="square" tIns="111700">
            <a:noAutofit/>
          </a:bodyPr>
          <a:lstStyle>
            <a:lvl1pPr lvl="0"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1pPr>
            <a:lvl2pPr lvl="1"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2pPr>
            <a:lvl3pPr lvl="2"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3pPr>
            <a:lvl4pPr lvl="3"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4pPr>
            <a:lvl5pPr lvl="4"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5pPr>
            <a:lvl6pPr lvl="5"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6pPr>
            <a:lvl7pPr lvl="6"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7pPr>
            <a:lvl8pPr lvl="7"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8pPr>
            <a:lvl9pPr lvl="8" rtl="0">
              <a:spcBef>
                <a:spcPts val="0"/>
              </a:spcBef>
              <a:spcAft>
                <a:spcPts val="0"/>
              </a:spcAft>
              <a:buClr>
                <a:schemeClr val="dk1"/>
              </a:buClr>
              <a:buSzPts val="3300"/>
              <a:buFont typeface="Alegreya"/>
              <a:buNone/>
              <a:defRPr sz="3300">
                <a:solidFill>
                  <a:schemeClr val="dk1"/>
                </a:solidFill>
                <a:latin typeface="Alegreya"/>
                <a:ea typeface="Alegreya"/>
                <a:cs typeface="Alegreya"/>
                <a:sym typeface="Alegreya"/>
              </a:defRPr>
            </a:lvl9pPr>
          </a:lstStyle>
          <a:p/>
        </p:txBody>
      </p:sp>
      <p:sp>
        <p:nvSpPr>
          <p:cNvPr id="69" name="Google Shape;69;p16"/>
          <p:cNvSpPr txBox="1"/>
          <p:nvPr>
            <p:ph idx="1" type="body"/>
          </p:nvPr>
        </p:nvSpPr>
        <p:spPr>
          <a:xfrm>
            <a:off x="257694" y="2395651"/>
            <a:ext cx="7044600" cy="7102200"/>
          </a:xfrm>
          <a:prstGeom prst="rect">
            <a:avLst/>
          </a:prstGeom>
          <a:noFill/>
          <a:ln>
            <a:noFill/>
          </a:ln>
        </p:spPr>
        <p:txBody>
          <a:bodyPr anchorCtr="0" anchor="t" bIns="111700" lIns="111700" spcFirstLastPara="1" rIns="111700" wrap="square" tIns="111700">
            <a:noAutofit/>
          </a:bodyPr>
          <a:lstStyle>
            <a:lvl1pPr indent="-374650" lvl="0" marL="457200" rtl="0">
              <a:lnSpc>
                <a:spcPct val="115000"/>
              </a:lnSpc>
              <a:spcBef>
                <a:spcPts val="0"/>
              </a:spcBef>
              <a:spcAft>
                <a:spcPts val="0"/>
              </a:spcAft>
              <a:buClr>
                <a:schemeClr val="dk2"/>
              </a:buClr>
              <a:buSzPts val="2300"/>
              <a:buFont typeface="Alegreya"/>
              <a:buChar char="●"/>
              <a:defRPr sz="2300">
                <a:solidFill>
                  <a:schemeClr val="dk2"/>
                </a:solidFill>
                <a:latin typeface="Alegreya"/>
                <a:ea typeface="Alegreya"/>
                <a:cs typeface="Alegreya"/>
                <a:sym typeface="Alegreya"/>
              </a:defRPr>
            </a:lvl1pPr>
            <a:lvl2pPr indent="-342900" lvl="1" marL="9144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2pPr>
            <a:lvl3pPr indent="-342900" lvl="2" marL="13716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3pPr>
            <a:lvl4pPr indent="-342900" lvl="3" marL="18288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4pPr>
            <a:lvl5pPr indent="-342900" lvl="4" marL="22860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5pPr>
            <a:lvl6pPr indent="-342900" lvl="5" marL="27432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6pPr>
            <a:lvl7pPr indent="-342900" lvl="6" marL="32004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7pPr>
            <a:lvl8pPr indent="-342900" lvl="7" marL="3657600" rtl="0">
              <a:lnSpc>
                <a:spcPct val="115000"/>
              </a:lnSpc>
              <a:spcBef>
                <a:spcPts val="2000"/>
              </a:spcBef>
              <a:spcAft>
                <a:spcPts val="0"/>
              </a:spcAft>
              <a:buClr>
                <a:schemeClr val="dk2"/>
              </a:buClr>
              <a:buSzPts val="1800"/>
              <a:buFont typeface="Alegreya"/>
              <a:buChar char="○"/>
              <a:defRPr sz="1800">
                <a:solidFill>
                  <a:schemeClr val="dk2"/>
                </a:solidFill>
                <a:latin typeface="Alegreya"/>
                <a:ea typeface="Alegreya"/>
                <a:cs typeface="Alegreya"/>
                <a:sym typeface="Alegreya"/>
              </a:defRPr>
            </a:lvl8pPr>
            <a:lvl9pPr indent="-342900" lvl="8" marL="4114800" rtl="0">
              <a:lnSpc>
                <a:spcPct val="115000"/>
              </a:lnSpc>
              <a:spcBef>
                <a:spcPts val="2000"/>
              </a:spcBef>
              <a:spcAft>
                <a:spcPts val="2000"/>
              </a:spcAft>
              <a:buClr>
                <a:schemeClr val="dk2"/>
              </a:buClr>
              <a:buSzPts val="1800"/>
              <a:buFont typeface="Alegreya"/>
              <a:buChar char="■"/>
              <a:defRPr sz="1800">
                <a:solidFill>
                  <a:schemeClr val="dk2"/>
                </a:solidFill>
                <a:latin typeface="Alegreya"/>
                <a:ea typeface="Alegreya"/>
                <a:cs typeface="Alegreya"/>
                <a:sym typeface="Alegreya"/>
              </a:defRPr>
            </a:lvl9pPr>
          </a:lstStyle>
          <a:p/>
        </p:txBody>
      </p:sp>
      <p:sp>
        <p:nvSpPr>
          <p:cNvPr id="70" name="Google Shape;70;p16"/>
          <p:cNvSpPr txBox="1"/>
          <p:nvPr>
            <p:ph idx="12" type="sldNum"/>
          </p:nvPr>
        </p:nvSpPr>
        <p:spPr>
          <a:xfrm>
            <a:off x="7004487" y="9693435"/>
            <a:ext cx="453600" cy="818100"/>
          </a:xfrm>
          <a:prstGeom prst="rect">
            <a:avLst/>
          </a:prstGeom>
          <a:noFill/>
          <a:ln>
            <a:noFill/>
          </a:ln>
        </p:spPr>
        <p:txBody>
          <a:bodyPr anchorCtr="0" anchor="ctr" bIns="111700" lIns="111700" spcFirstLastPara="1" rIns="111700" wrap="square" tIns="1117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5.png"/><Relationship Id="rId7"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hyperlink" Target="https://docs.google.com/presentation/d/1sAJ_jtBDl2q7lr01asSwJl7SwQpgHFH5gsyUkEmUl2g/edit" TargetMode="External"/><Relationship Id="rId5"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s://forms.gle/5bhKW2hufJ2NrmJP7" TargetMode="Externa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2">
            <a:hlinkClick r:id="rId3"/>
          </p:cNvPr>
          <p:cNvSpPr/>
          <p:nvPr/>
        </p:nvSpPr>
        <p:spPr>
          <a:xfrm>
            <a:off x="-42745" y="162712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u="sng">
                <a:solidFill>
                  <a:srgbClr val="FFFFFF"/>
                </a:solidFill>
                <a:latin typeface="Mada"/>
                <a:ea typeface="Mada"/>
                <a:cs typeface="Mada"/>
                <a:sym typeface="Mada"/>
              </a:rPr>
              <a:t> Editing file</a:t>
            </a:r>
            <a:endParaRPr b="1" sz="2000" u="sng">
              <a:solidFill>
                <a:srgbClr val="FFFFFF"/>
              </a:solidFill>
              <a:latin typeface="Mada"/>
              <a:ea typeface="Mada"/>
              <a:cs typeface="Mada"/>
              <a:sym typeface="Mada"/>
            </a:endParaRPr>
          </a:p>
        </p:txBody>
      </p:sp>
      <p:sp>
        <p:nvSpPr>
          <p:cNvPr id="164" name="Google Shape;164;p32"/>
          <p:cNvSpPr txBox="1"/>
          <p:nvPr/>
        </p:nvSpPr>
        <p:spPr>
          <a:xfrm>
            <a:off x="0" y="812384"/>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200">
                <a:solidFill>
                  <a:schemeClr val="lt1"/>
                </a:solidFill>
                <a:latin typeface="Mada"/>
                <a:ea typeface="Mada"/>
                <a:cs typeface="Mada"/>
                <a:sym typeface="Mada"/>
              </a:rPr>
              <a:t>Lecture 61 </a:t>
            </a:r>
            <a:endParaRPr sz="2200">
              <a:latin typeface="Mada"/>
              <a:ea typeface="Mada"/>
              <a:cs typeface="Mada"/>
              <a:sym typeface="Mada"/>
            </a:endParaRPr>
          </a:p>
        </p:txBody>
      </p:sp>
      <p:sp>
        <p:nvSpPr>
          <p:cNvPr id="165" name="Google Shape;165;p32"/>
          <p:cNvSpPr txBox="1"/>
          <p:nvPr/>
        </p:nvSpPr>
        <p:spPr>
          <a:xfrm>
            <a:off x="0" y="9562515"/>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166" name="Google Shape;166;p32"/>
          <p:cNvSpPr/>
          <p:nvPr/>
        </p:nvSpPr>
        <p:spPr>
          <a:xfrm rot="566">
            <a:off x="1046642" y="9890065"/>
            <a:ext cx="5466300" cy="801300"/>
          </a:xfrm>
          <a:prstGeom prst="snip2SameRect">
            <a:avLst>
              <a:gd fmla="val 50000"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67" name="Google Shape;167;p32"/>
          <p:cNvSpPr txBox="1"/>
          <p:nvPr/>
        </p:nvSpPr>
        <p:spPr>
          <a:xfrm>
            <a:off x="2822729" y="9399776"/>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200">
                <a:solidFill>
                  <a:schemeClr val="accent1"/>
                </a:solidFill>
                <a:latin typeface="Mada"/>
                <a:ea typeface="Mada"/>
                <a:cs typeface="Mada"/>
                <a:sym typeface="Mada"/>
              </a:rPr>
              <a:t>Color index:</a:t>
            </a:r>
            <a:endParaRPr b="1" sz="2200">
              <a:solidFill>
                <a:schemeClr val="accent1"/>
              </a:solidFill>
              <a:latin typeface="Mada"/>
              <a:ea typeface="Mada"/>
              <a:cs typeface="Mada"/>
              <a:sym typeface="Mada"/>
            </a:endParaRPr>
          </a:p>
        </p:txBody>
      </p:sp>
      <p:grpSp>
        <p:nvGrpSpPr>
          <p:cNvPr id="168" name="Google Shape;168;p32"/>
          <p:cNvGrpSpPr/>
          <p:nvPr/>
        </p:nvGrpSpPr>
        <p:grpSpPr>
          <a:xfrm>
            <a:off x="1046698" y="9957749"/>
            <a:ext cx="5434699" cy="734050"/>
            <a:chOff x="1442323" y="11224701"/>
            <a:chExt cx="7792800" cy="734050"/>
          </a:xfrm>
        </p:grpSpPr>
        <p:sp>
          <p:nvSpPr>
            <p:cNvPr id="169" name="Google Shape;169;p32"/>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6AA84F"/>
                  </a:solidFill>
                  <a:latin typeface="Mada"/>
                  <a:ea typeface="Mada"/>
                  <a:cs typeface="Mada"/>
                  <a:sym typeface="Mada"/>
                </a:rPr>
                <a:t>Doctor’s notes </a:t>
              </a:r>
              <a:r>
                <a:rPr lang="en-US" sz="1600">
                  <a:solidFill>
                    <a:srgbClr val="1C4588"/>
                  </a:solidFill>
                  <a:latin typeface="Mada"/>
                  <a:ea typeface="Mada"/>
                  <a:cs typeface="Mada"/>
                  <a:sym typeface="Mada"/>
                </a:rPr>
                <a:t>Textbook</a:t>
              </a:r>
              <a:r>
                <a:rPr lang="en-US" sz="1600">
                  <a:latin typeface="Mada"/>
                  <a:ea typeface="Mada"/>
                  <a:cs typeface="Mada"/>
                  <a:sym typeface="Mada"/>
                </a:rPr>
                <a:t> </a:t>
              </a:r>
              <a:r>
                <a:rPr lang="en-US" sz="1600">
                  <a:solidFill>
                    <a:srgbClr val="CC0000"/>
                  </a:solidFill>
                  <a:latin typeface="Mada"/>
                  <a:ea typeface="Mada"/>
                  <a:cs typeface="Mada"/>
                  <a:sym typeface="Mada"/>
                </a:rPr>
                <a:t>Important</a:t>
              </a:r>
              <a:r>
                <a:rPr lang="en-US" sz="1600">
                  <a:latin typeface="Mada"/>
                  <a:ea typeface="Mada"/>
                  <a:cs typeface="Mada"/>
                  <a:sym typeface="Mada"/>
                </a:rPr>
                <a:t> </a:t>
              </a:r>
              <a:r>
                <a:rPr lang="en-US" sz="1600">
                  <a:solidFill>
                    <a:srgbClr val="CEA320"/>
                  </a:solidFill>
                  <a:latin typeface="Mada"/>
                  <a:ea typeface="Mada"/>
                  <a:cs typeface="Mada"/>
                  <a:sym typeface="Mada"/>
                </a:rPr>
                <a:t>Golden notes</a:t>
              </a:r>
              <a:r>
                <a:rPr lang="en-US" sz="1600">
                  <a:latin typeface="Mada"/>
                  <a:ea typeface="Mada"/>
                  <a:cs typeface="Mada"/>
                  <a:sym typeface="Mada"/>
                </a:rPr>
                <a:t> </a:t>
              </a:r>
              <a:r>
                <a:rPr lang="en-US"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170" name="Google Shape;170;p32"/>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US" sz="1600">
                  <a:solidFill>
                    <a:srgbClr val="000000"/>
                  </a:solidFill>
                  <a:latin typeface="Mada"/>
                  <a:ea typeface="Mada"/>
                  <a:cs typeface="Mada"/>
                  <a:sym typeface="Mada"/>
                </a:rPr>
                <a:t>Original text </a:t>
              </a:r>
              <a:r>
                <a:rPr lang="en-US" sz="1600">
                  <a:solidFill>
                    <a:srgbClr val="A64D79"/>
                  </a:solidFill>
                  <a:latin typeface="Mada"/>
                  <a:ea typeface="Mada"/>
                  <a:cs typeface="Mada"/>
                  <a:sym typeface="Mada"/>
                </a:rPr>
                <a:t>Females slides</a:t>
              </a:r>
              <a:r>
                <a:rPr lang="en-US" sz="1600">
                  <a:solidFill>
                    <a:srgbClr val="000000"/>
                  </a:solidFill>
                  <a:latin typeface="Mada"/>
                  <a:ea typeface="Mada"/>
                  <a:cs typeface="Mada"/>
                  <a:sym typeface="Mada"/>
                </a:rPr>
                <a:t> </a:t>
              </a:r>
              <a:r>
                <a:rPr lang="en-US"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171" name="Google Shape;171;p32"/>
          <p:cNvSpPr txBox="1"/>
          <p:nvPr/>
        </p:nvSpPr>
        <p:spPr>
          <a:xfrm>
            <a:off x="693245" y="5768817"/>
            <a:ext cx="65022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336550" lvl="0" marL="457200" rtl="0" algn="l">
              <a:lnSpc>
                <a:spcPct val="115000"/>
              </a:lnSpc>
              <a:spcBef>
                <a:spcPts val="1200"/>
              </a:spcBef>
              <a:spcAft>
                <a:spcPts val="0"/>
              </a:spcAft>
              <a:buSzPts val="1700"/>
              <a:buFont typeface="Mada"/>
              <a:buChar char="★"/>
            </a:pPr>
            <a:r>
              <a:rPr lang="en-US" sz="1700">
                <a:latin typeface="Mada"/>
                <a:ea typeface="Mada"/>
                <a:cs typeface="Mada"/>
                <a:sym typeface="Mada"/>
              </a:rPr>
              <a:t>Know the definition and types of CNS demyelinating diseases.</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en-US" sz="1700">
                <a:latin typeface="Mada"/>
                <a:ea typeface="Mada"/>
                <a:cs typeface="Mada"/>
                <a:sym typeface="Mada"/>
              </a:rPr>
              <a:t>Know when to suspect multiple sclerosis in a patient presenting with neurological deficit.</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en-US" sz="1700">
                <a:latin typeface="Mada"/>
                <a:ea typeface="Mada"/>
                <a:cs typeface="Mada"/>
                <a:sym typeface="Mada"/>
              </a:rPr>
              <a:t>Identify the similarities and differences between MS and other demyelinating diseases.</a:t>
            </a:r>
            <a:endParaRPr sz="1700">
              <a:latin typeface="Mada"/>
              <a:ea typeface="Mada"/>
              <a:cs typeface="Mada"/>
              <a:sym typeface="Mada"/>
            </a:endParaRPr>
          </a:p>
        </p:txBody>
      </p:sp>
      <p:sp>
        <p:nvSpPr>
          <p:cNvPr id="172" name="Google Shape;172;p32"/>
          <p:cNvSpPr/>
          <p:nvPr/>
        </p:nvSpPr>
        <p:spPr>
          <a:xfrm>
            <a:off x="880087" y="4467141"/>
            <a:ext cx="5829000" cy="1149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600">
                <a:solidFill>
                  <a:schemeClr val="accent1"/>
                </a:solidFill>
                <a:latin typeface="Mada"/>
                <a:ea typeface="Mada"/>
                <a:cs typeface="Mada"/>
                <a:sym typeface="Mada"/>
              </a:rPr>
              <a:t>Multiple sclerosis</a:t>
            </a:r>
            <a:endParaRPr b="1" sz="3600">
              <a:solidFill>
                <a:schemeClr val="accent1"/>
              </a:solidFill>
              <a:latin typeface="Mada"/>
              <a:ea typeface="Mada"/>
              <a:cs typeface="Mada"/>
              <a:sym typeface="Mada"/>
            </a:endParaRPr>
          </a:p>
        </p:txBody>
      </p:sp>
      <p:pic>
        <p:nvPicPr>
          <p:cNvPr id="173" name="Google Shape;173;p32"/>
          <p:cNvPicPr preferRelativeResize="0"/>
          <p:nvPr/>
        </p:nvPicPr>
        <p:blipFill rotWithShape="1">
          <a:blip r:embed="rId4">
            <a:alphaModFix/>
          </a:blip>
          <a:srcRect b="15002" l="0" r="0" t="0"/>
          <a:stretch/>
        </p:blipFill>
        <p:spPr>
          <a:xfrm>
            <a:off x="5180928" y="482016"/>
            <a:ext cx="872637" cy="484141"/>
          </a:xfrm>
          <a:prstGeom prst="rect">
            <a:avLst/>
          </a:prstGeom>
          <a:noFill/>
          <a:ln>
            <a:noFill/>
          </a:ln>
        </p:spPr>
      </p:pic>
      <p:pic>
        <p:nvPicPr>
          <p:cNvPr id="174" name="Google Shape;174;p32"/>
          <p:cNvPicPr preferRelativeResize="0"/>
          <p:nvPr/>
        </p:nvPicPr>
        <p:blipFill>
          <a:blip r:embed="rId5">
            <a:alphaModFix/>
          </a:blip>
          <a:stretch>
            <a:fillRect/>
          </a:stretch>
        </p:blipFill>
        <p:spPr>
          <a:xfrm>
            <a:off x="6053565" y="482016"/>
            <a:ext cx="1478387" cy="1149852"/>
          </a:xfrm>
          <a:prstGeom prst="rect">
            <a:avLst/>
          </a:prstGeom>
          <a:noFill/>
          <a:ln>
            <a:noFill/>
          </a:ln>
        </p:spPr>
      </p:pic>
      <p:pic>
        <p:nvPicPr>
          <p:cNvPr id="175" name="Google Shape;175;p32"/>
          <p:cNvPicPr preferRelativeResize="0"/>
          <p:nvPr/>
        </p:nvPicPr>
        <p:blipFill>
          <a:blip r:embed="rId6">
            <a:alphaModFix/>
          </a:blip>
          <a:stretch>
            <a:fillRect/>
          </a:stretch>
        </p:blipFill>
        <p:spPr>
          <a:xfrm>
            <a:off x="6385776" y="1818217"/>
            <a:ext cx="962310" cy="962284"/>
          </a:xfrm>
          <a:prstGeom prst="rect">
            <a:avLst/>
          </a:prstGeom>
          <a:noFill/>
          <a:ln>
            <a:noFill/>
          </a:ln>
        </p:spPr>
      </p:pic>
      <p:grpSp>
        <p:nvGrpSpPr>
          <p:cNvPr id="176" name="Google Shape;176;p32"/>
          <p:cNvGrpSpPr/>
          <p:nvPr/>
        </p:nvGrpSpPr>
        <p:grpSpPr>
          <a:xfrm>
            <a:off x="2136422" y="1364076"/>
            <a:ext cx="3286959" cy="2575407"/>
            <a:chOff x="8046909" y="1779462"/>
            <a:chExt cx="459278" cy="463837"/>
          </a:xfrm>
        </p:grpSpPr>
        <p:sp>
          <p:nvSpPr>
            <p:cNvPr id="177" name="Google Shape;177;p32"/>
            <p:cNvSpPr/>
            <p:nvPr/>
          </p:nvSpPr>
          <p:spPr>
            <a:xfrm>
              <a:off x="8046909" y="1779525"/>
              <a:ext cx="459151" cy="463765"/>
            </a:xfrm>
            <a:custGeom>
              <a:rect b="b" l="l" r="r" t="t"/>
              <a:pathLst>
                <a:path extrusionOk="0" h="14875" w="14727">
                  <a:moveTo>
                    <a:pt x="6632" y="0"/>
                  </a:moveTo>
                  <a:cubicBezTo>
                    <a:pt x="6520" y="0"/>
                    <a:pt x="6405" y="13"/>
                    <a:pt x="6290" y="38"/>
                  </a:cubicBezTo>
                  <a:cubicBezTo>
                    <a:pt x="5950" y="114"/>
                    <a:pt x="5667" y="293"/>
                    <a:pt x="5480" y="521"/>
                  </a:cubicBezTo>
                  <a:cubicBezTo>
                    <a:pt x="5291" y="388"/>
                    <a:pt x="5047" y="315"/>
                    <a:pt x="4786" y="315"/>
                  </a:cubicBezTo>
                  <a:cubicBezTo>
                    <a:pt x="4600" y="315"/>
                    <a:pt x="4406" y="352"/>
                    <a:pt x="4215" y="429"/>
                  </a:cubicBezTo>
                  <a:cubicBezTo>
                    <a:pt x="3903" y="554"/>
                    <a:pt x="3657" y="767"/>
                    <a:pt x="3509" y="1013"/>
                  </a:cubicBezTo>
                  <a:cubicBezTo>
                    <a:pt x="3422" y="988"/>
                    <a:pt x="3331" y="976"/>
                    <a:pt x="3238" y="976"/>
                  </a:cubicBezTo>
                  <a:cubicBezTo>
                    <a:pt x="2874" y="976"/>
                    <a:pt x="2481" y="1164"/>
                    <a:pt x="2197" y="1513"/>
                  </a:cubicBezTo>
                  <a:cubicBezTo>
                    <a:pt x="1999" y="1757"/>
                    <a:pt x="1890" y="2036"/>
                    <a:pt x="1866" y="2304"/>
                  </a:cubicBezTo>
                  <a:cubicBezTo>
                    <a:pt x="1378" y="2322"/>
                    <a:pt x="921" y="2755"/>
                    <a:pt x="791" y="3362"/>
                  </a:cubicBezTo>
                  <a:cubicBezTo>
                    <a:pt x="727" y="3660"/>
                    <a:pt x="753" y="3950"/>
                    <a:pt x="847" y="4196"/>
                  </a:cubicBezTo>
                  <a:cubicBezTo>
                    <a:pt x="294" y="4352"/>
                    <a:pt x="0" y="5031"/>
                    <a:pt x="190" y="5714"/>
                  </a:cubicBezTo>
                  <a:cubicBezTo>
                    <a:pt x="262" y="5971"/>
                    <a:pt x="392" y="6192"/>
                    <a:pt x="557" y="6361"/>
                  </a:cubicBezTo>
                  <a:cubicBezTo>
                    <a:pt x="502" y="6590"/>
                    <a:pt x="503" y="6847"/>
                    <a:pt x="575" y="7106"/>
                  </a:cubicBezTo>
                  <a:cubicBezTo>
                    <a:pt x="740" y="7695"/>
                    <a:pt x="1212" y="8096"/>
                    <a:pt x="1695" y="8096"/>
                  </a:cubicBezTo>
                  <a:cubicBezTo>
                    <a:pt x="1772" y="8096"/>
                    <a:pt x="1849" y="8085"/>
                    <a:pt x="1926" y="8064"/>
                  </a:cubicBezTo>
                  <a:cubicBezTo>
                    <a:pt x="1988" y="8048"/>
                    <a:pt x="2043" y="8025"/>
                    <a:pt x="2098" y="7996"/>
                  </a:cubicBezTo>
                  <a:cubicBezTo>
                    <a:pt x="2207" y="8285"/>
                    <a:pt x="2653" y="8514"/>
                    <a:pt x="3057" y="8514"/>
                  </a:cubicBezTo>
                  <a:cubicBezTo>
                    <a:pt x="3168" y="8514"/>
                    <a:pt x="3276" y="8497"/>
                    <a:pt x="3373" y="8459"/>
                  </a:cubicBezTo>
                  <a:cubicBezTo>
                    <a:pt x="3924" y="9718"/>
                    <a:pt x="4765" y="10357"/>
                    <a:pt x="6067" y="10357"/>
                  </a:cubicBezTo>
                  <a:cubicBezTo>
                    <a:pt x="6426" y="10357"/>
                    <a:pt x="6821" y="10309"/>
                    <a:pt x="7254" y="10211"/>
                  </a:cubicBezTo>
                  <a:cubicBezTo>
                    <a:pt x="7361" y="10769"/>
                    <a:pt x="7709" y="11448"/>
                    <a:pt x="8659" y="11995"/>
                  </a:cubicBezTo>
                  <a:cubicBezTo>
                    <a:pt x="10246" y="12907"/>
                    <a:pt x="10947" y="13617"/>
                    <a:pt x="11059" y="14335"/>
                  </a:cubicBezTo>
                  <a:cubicBezTo>
                    <a:pt x="11106" y="14646"/>
                    <a:pt x="11372" y="14874"/>
                    <a:pt x="11688" y="14874"/>
                  </a:cubicBezTo>
                  <a:cubicBezTo>
                    <a:pt x="12094" y="14874"/>
                    <a:pt x="12396" y="14501"/>
                    <a:pt x="12309" y="14104"/>
                  </a:cubicBezTo>
                  <a:lnTo>
                    <a:pt x="11690" y="11263"/>
                  </a:lnTo>
                  <a:lnTo>
                    <a:pt x="11575" y="9443"/>
                  </a:lnTo>
                  <a:lnTo>
                    <a:pt x="12605" y="9053"/>
                  </a:lnTo>
                  <a:cubicBezTo>
                    <a:pt x="12720" y="9105"/>
                    <a:pt x="12842" y="9129"/>
                    <a:pt x="12964" y="9129"/>
                  </a:cubicBezTo>
                  <a:cubicBezTo>
                    <a:pt x="13403" y="9129"/>
                    <a:pt x="13857" y="8816"/>
                    <a:pt x="14084" y="8308"/>
                  </a:cubicBezTo>
                  <a:cubicBezTo>
                    <a:pt x="14246" y="7954"/>
                    <a:pt x="14261" y="7578"/>
                    <a:pt x="14155" y="7273"/>
                  </a:cubicBezTo>
                  <a:cubicBezTo>
                    <a:pt x="14369" y="7084"/>
                    <a:pt x="14535" y="6807"/>
                    <a:pt x="14605" y="6480"/>
                  </a:cubicBezTo>
                  <a:cubicBezTo>
                    <a:pt x="14726" y="5910"/>
                    <a:pt x="14524" y="5365"/>
                    <a:pt x="14138" y="5120"/>
                  </a:cubicBezTo>
                  <a:cubicBezTo>
                    <a:pt x="14236" y="4761"/>
                    <a:pt x="14152" y="4323"/>
                    <a:pt x="13878" y="3954"/>
                  </a:cubicBezTo>
                  <a:cubicBezTo>
                    <a:pt x="13661" y="3665"/>
                    <a:pt x="13369" y="3475"/>
                    <a:pt x="13072" y="3405"/>
                  </a:cubicBezTo>
                  <a:cubicBezTo>
                    <a:pt x="13165" y="3091"/>
                    <a:pt x="13087" y="2729"/>
                    <a:pt x="12869" y="2419"/>
                  </a:cubicBezTo>
                  <a:cubicBezTo>
                    <a:pt x="12869" y="2419"/>
                    <a:pt x="12480" y="1954"/>
                    <a:pt x="12224" y="1896"/>
                  </a:cubicBezTo>
                  <a:cubicBezTo>
                    <a:pt x="12012" y="1848"/>
                    <a:pt x="11814" y="1778"/>
                    <a:pt x="11621" y="1778"/>
                  </a:cubicBezTo>
                  <a:cubicBezTo>
                    <a:pt x="11595" y="1778"/>
                    <a:pt x="11569" y="1779"/>
                    <a:pt x="11543" y="1782"/>
                  </a:cubicBezTo>
                  <a:cubicBezTo>
                    <a:pt x="11450" y="1426"/>
                    <a:pt x="11167" y="1088"/>
                    <a:pt x="10752" y="901"/>
                  </a:cubicBezTo>
                  <a:cubicBezTo>
                    <a:pt x="10546" y="809"/>
                    <a:pt x="10332" y="765"/>
                    <a:pt x="10130" y="765"/>
                  </a:cubicBezTo>
                  <a:cubicBezTo>
                    <a:pt x="10013" y="765"/>
                    <a:pt x="9900" y="779"/>
                    <a:pt x="9794" y="807"/>
                  </a:cubicBezTo>
                  <a:cubicBezTo>
                    <a:pt x="9610" y="436"/>
                    <a:pt x="9177" y="158"/>
                    <a:pt x="8656" y="131"/>
                  </a:cubicBezTo>
                  <a:cubicBezTo>
                    <a:pt x="8626" y="129"/>
                    <a:pt x="8595" y="128"/>
                    <a:pt x="8565" y="128"/>
                  </a:cubicBezTo>
                  <a:cubicBezTo>
                    <a:pt x="8197" y="128"/>
                    <a:pt x="7864" y="258"/>
                    <a:pt x="7634" y="465"/>
                  </a:cubicBezTo>
                  <a:cubicBezTo>
                    <a:pt x="7430" y="176"/>
                    <a:pt x="7053" y="0"/>
                    <a:pt x="66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78" name="Google Shape;178;p32"/>
            <p:cNvSpPr/>
            <p:nvPr/>
          </p:nvSpPr>
          <p:spPr>
            <a:xfrm>
              <a:off x="8109017" y="1779462"/>
              <a:ext cx="397170" cy="283902"/>
            </a:xfrm>
            <a:custGeom>
              <a:rect b="b" l="l" r="r" t="t"/>
              <a:pathLst>
                <a:path extrusionOk="0" h="9106" w="12739">
                  <a:moveTo>
                    <a:pt x="4642" y="1"/>
                  </a:moveTo>
                  <a:cubicBezTo>
                    <a:pt x="4530" y="1"/>
                    <a:pt x="4415" y="13"/>
                    <a:pt x="4299" y="39"/>
                  </a:cubicBezTo>
                  <a:cubicBezTo>
                    <a:pt x="3960" y="114"/>
                    <a:pt x="3676" y="292"/>
                    <a:pt x="3490" y="520"/>
                  </a:cubicBezTo>
                  <a:cubicBezTo>
                    <a:pt x="3301" y="388"/>
                    <a:pt x="3058" y="316"/>
                    <a:pt x="2797" y="316"/>
                  </a:cubicBezTo>
                  <a:cubicBezTo>
                    <a:pt x="2611" y="316"/>
                    <a:pt x="2416" y="352"/>
                    <a:pt x="2225" y="429"/>
                  </a:cubicBezTo>
                  <a:cubicBezTo>
                    <a:pt x="1913" y="555"/>
                    <a:pt x="1667" y="766"/>
                    <a:pt x="1518" y="1012"/>
                  </a:cubicBezTo>
                  <a:cubicBezTo>
                    <a:pt x="1432" y="987"/>
                    <a:pt x="1341" y="975"/>
                    <a:pt x="1249" y="975"/>
                  </a:cubicBezTo>
                  <a:cubicBezTo>
                    <a:pt x="884" y="975"/>
                    <a:pt x="489" y="1164"/>
                    <a:pt x="207" y="1513"/>
                  </a:cubicBezTo>
                  <a:cubicBezTo>
                    <a:pt x="122" y="1618"/>
                    <a:pt x="54" y="1727"/>
                    <a:pt x="0" y="1842"/>
                  </a:cubicBezTo>
                  <a:cubicBezTo>
                    <a:pt x="65" y="1821"/>
                    <a:pt x="130" y="1810"/>
                    <a:pt x="195" y="1800"/>
                  </a:cubicBezTo>
                  <a:cubicBezTo>
                    <a:pt x="453" y="1769"/>
                    <a:pt x="691" y="1659"/>
                    <a:pt x="889" y="1493"/>
                  </a:cubicBezTo>
                  <a:cubicBezTo>
                    <a:pt x="1009" y="1393"/>
                    <a:pt x="1148" y="1308"/>
                    <a:pt x="1305" y="1246"/>
                  </a:cubicBezTo>
                  <a:cubicBezTo>
                    <a:pt x="1496" y="1170"/>
                    <a:pt x="1691" y="1133"/>
                    <a:pt x="1877" y="1133"/>
                  </a:cubicBezTo>
                  <a:cubicBezTo>
                    <a:pt x="1955" y="1133"/>
                    <a:pt x="2031" y="1139"/>
                    <a:pt x="2105" y="1152"/>
                  </a:cubicBezTo>
                  <a:cubicBezTo>
                    <a:pt x="2181" y="1165"/>
                    <a:pt x="2259" y="1172"/>
                    <a:pt x="2336" y="1172"/>
                  </a:cubicBezTo>
                  <a:cubicBezTo>
                    <a:pt x="2554" y="1172"/>
                    <a:pt x="2771" y="1119"/>
                    <a:pt x="2964" y="1012"/>
                  </a:cubicBezTo>
                  <a:cubicBezTo>
                    <a:pt x="3088" y="944"/>
                    <a:pt x="3230" y="889"/>
                    <a:pt x="3380" y="856"/>
                  </a:cubicBezTo>
                  <a:cubicBezTo>
                    <a:pt x="3495" y="830"/>
                    <a:pt x="3610" y="817"/>
                    <a:pt x="3722" y="817"/>
                  </a:cubicBezTo>
                  <a:cubicBezTo>
                    <a:pt x="3938" y="817"/>
                    <a:pt x="4142" y="864"/>
                    <a:pt x="4317" y="947"/>
                  </a:cubicBezTo>
                  <a:cubicBezTo>
                    <a:pt x="4482" y="1026"/>
                    <a:pt x="4661" y="1064"/>
                    <a:pt x="4841" y="1064"/>
                  </a:cubicBezTo>
                  <a:cubicBezTo>
                    <a:pt x="4968" y="1064"/>
                    <a:pt x="5096" y="1045"/>
                    <a:pt x="5220" y="1009"/>
                  </a:cubicBezTo>
                  <a:cubicBezTo>
                    <a:pt x="5355" y="968"/>
                    <a:pt x="5500" y="947"/>
                    <a:pt x="5649" y="947"/>
                  </a:cubicBezTo>
                  <a:cubicBezTo>
                    <a:pt x="5682" y="947"/>
                    <a:pt x="5714" y="948"/>
                    <a:pt x="5746" y="950"/>
                  </a:cubicBezTo>
                  <a:cubicBezTo>
                    <a:pt x="6087" y="967"/>
                    <a:pt x="6394" y="1094"/>
                    <a:pt x="6614" y="1284"/>
                  </a:cubicBezTo>
                  <a:cubicBezTo>
                    <a:pt x="6820" y="1460"/>
                    <a:pt x="7078" y="1565"/>
                    <a:pt x="7349" y="1589"/>
                  </a:cubicBezTo>
                  <a:cubicBezTo>
                    <a:pt x="7511" y="1603"/>
                    <a:pt x="7680" y="1646"/>
                    <a:pt x="7842" y="1719"/>
                  </a:cubicBezTo>
                  <a:cubicBezTo>
                    <a:pt x="8088" y="1829"/>
                    <a:pt x="8289" y="1993"/>
                    <a:pt x="8429" y="2183"/>
                  </a:cubicBezTo>
                  <a:cubicBezTo>
                    <a:pt x="8608" y="2424"/>
                    <a:pt x="8861" y="2599"/>
                    <a:pt x="9152" y="2673"/>
                  </a:cubicBezTo>
                  <a:cubicBezTo>
                    <a:pt x="9205" y="2687"/>
                    <a:pt x="9259" y="2700"/>
                    <a:pt x="9314" y="2713"/>
                  </a:cubicBezTo>
                  <a:cubicBezTo>
                    <a:pt x="9570" y="2771"/>
                    <a:pt x="9959" y="3237"/>
                    <a:pt x="9959" y="3237"/>
                  </a:cubicBezTo>
                  <a:cubicBezTo>
                    <a:pt x="10068" y="3390"/>
                    <a:pt x="10144" y="3560"/>
                    <a:pt x="10177" y="3728"/>
                  </a:cubicBezTo>
                  <a:cubicBezTo>
                    <a:pt x="10239" y="4019"/>
                    <a:pt x="10410" y="4276"/>
                    <a:pt x="10650" y="4452"/>
                  </a:cubicBezTo>
                  <a:cubicBezTo>
                    <a:pt x="10764" y="4539"/>
                    <a:pt x="10872" y="4646"/>
                    <a:pt x="10968" y="4770"/>
                  </a:cubicBezTo>
                  <a:cubicBezTo>
                    <a:pt x="11150" y="5015"/>
                    <a:pt x="11247" y="5289"/>
                    <a:pt x="11264" y="5551"/>
                  </a:cubicBezTo>
                  <a:cubicBezTo>
                    <a:pt x="11277" y="5788"/>
                    <a:pt x="11369" y="6012"/>
                    <a:pt x="11505" y="6209"/>
                  </a:cubicBezTo>
                  <a:cubicBezTo>
                    <a:pt x="11701" y="6491"/>
                    <a:pt x="11781" y="6888"/>
                    <a:pt x="11693" y="7297"/>
                  </a:cubicBezTo>
                  <a:cubicBezTo>
                    <a:pt x="11643" y="7534"/>
                    <a:pt x="11542" y="7744"/>
                    <a:pt x="11410" y="7913"/>
                  </a:cubicBezTo>
                  <a:cubicBezTo>
                    <a:pt x="11319" y="8030"/>
                    <a:pt x="11277" y="8177"/>
                    <a:pt x="11297" y="8323"/>
                  </a:cubicBezTo>
                  <a:cubicBezTo>
                    <a:pt x="11330" y="8571"/>
                    <a:pt x="11296" y="8841"/>
                    <a:pt x="11182" y="9106"/>
                  </a:cubicBezTo>
                  <a:cubicBezTo>
                    <a:pt x="11550" y="9025"/>
                    <a:pt x="11903" y="8734"/>
                    <a:pt x="12094" y="8309"/>
                  </a:cubicBezTo>
                  <a:cubicBezTo>
                    <a:pt x="12253" y="7955"/>
                    <a:pt x="12270" y="7579"/>
                    <a:pt x="12165" y="7274"/>
                  </a:cubicBezTo>
                  <a:cubicBezTo>
                    <a:pt x="12380" y="7085"/>
                    <a:pt x="12545" y="6809"/>
                    <a:pt x="12614" y="6480"/>
                  </a:cubicBezTo>
                  <a:cubicBezTo>
                    <a:pt x="12738" y="5911"/>
                    <a:pt x="12533" y="5366"/>
                    <a:pt x="12147" y="5120"/>
                  </a:cubicBezTo>
                  <a:cubicBezTo>
                    <a:pt x="12247" y="4762"/>
                    <a:pt x="12162" y="4322"/>
                    <a:pt x="11887" y="3954"/>
                  </a:cubicBezTo>
                  <a:cubicBezTo>
                    <a:pt x="11670" y="3664"/>
                    <a:pt x="11380" y="3475"/>
                    <a:pt x="11083" y="3404"/>
                  </a:cubicBezTo>
                  <a:cubicBezTo>
                    <a:pt x="11174" y="3093"/>
                    <a:pt x="11098" y="2729"/>
                    <a:pt x="10878" y="2420"/>
                  </a:cubicBezTo>
                  <a:cubicBezTo>
                    <a:pt x="10878" y="2420"/>
                    <a:pt x="10491" y="1954"/>
                    <a:pt x="10233" y="1897"/>
                  </a:cubicBezTo>
                  <a:cubicBezTo>
                    <a:pt x="10020" y="1848"/>
                    <a:pt x="9822" y="1778"/>
                    <a:pt x="9630" y="1778"/>
                  </a:cubicBezTo>
                  <a:cubicBezTo>
                    <a:pt x="9604" y="1778"/>
                    <a:pt x="9578" y="1780"/>
                    <a:pt x="9552" y="1782"/>
                  </a:cubicBezTo>
                  <a:cubicBezTo>
                    <a:pt x="9461" y="1427"/>
                    <a:pt x="9177" y="1088"/>
                    <a:pt x="8763" y="902"/>
                  </a:cubicBezTo>
                  <a:cubicBezTo>
                    <a:pt x="8557" y="809"/>
                    <a:pt x="8342" y="765"/>
                    <a:pt x="8139" y="765"/>
                  </a:cubicBezTo>
                  <a:cubicBezTo>
                    <a:pt x="8022" y="765"/>
                    <a:pt x="7909" y="780"/>
                    <a:pt x="7803" y="808"/>
                  </a:cubicBezTo>
                  <a:cubicBezTo>
                    <a:pt x="7623" y="437"/>
                    <a:pt x="7186" y="159"/>
                    <a:pt x="6667" y="130"/>
                  </a:cubicBezTo>
                  <a:cubicBezTo>
                    <a:pt x="6638" y="129"/>
                    <a:pt x="6610" y="128"/>
                    <a:pt x="6581" y="128"/>
                  </a:cubicBezTo>
                  <a:cubicBezTo>
                    <a:pt x="6210" y="128"/>
                    <a:pt x="5873" y="257"/>
                    <a:pt x="5644" y="465"/>
                  </a:cubicBezTo>
                  <a:cubicBezTo>
                    <a:pt x="5439" y="176"/>
                    <a:pt x="5064" y="1"/>
                    <a:pt x="46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79" name="Google Shape;179;p32"/>
            <p:cNvSpPr/>
            <p:nvPr/>
          </p:nvSpPr>
          <p:spPr>
            <a:xfrm>
              <a:off x="8073723" y="1868383"/>
              <a:ext cx="4365" cy="8636"/>
            </a:xfrm>
            <a:custGeom>
              <a:rect b="b" l="l" r="r" t="t"/>
              <a:pathLst>
                <a:path extrusionOk="0" h="277" w="140">
                  <a:moveTo>
                    <a:pt x="139" y="0"/>
                  </a:moveTo>
                  <a:lnTo>
                    <a:pt x="139" y="0"/>
                  </a:lnTo>
                  <a:cubicBezTo>
                    <a:pt x="84" y="85"/>
                    <a:pt x="38" y="176"/>
                    <a:pt x="0" y="276"/>
                  </a:cubicBezTo>
                  <a:cubicBezTo>
                    <a:pt x="29" y="273"/>
                    <a:pt x="58" y="269"/>
                    <a:pt x="86" y="269"/>
                  </a:cubicBezTo>
                  <a:cubicBezTo>
                    <a:pt x="94" y="179"/>
                    <a:pt x="112" y="90"/>
                    <a:pt x="139" y="0"/>
                  </a:cubicBezTo>
                  <a:close/>
                </a:path>
              </a:pathLst>
            </a:custGeom>
            <a:solidFill>
              <a:srgbClr val="FD8D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80" name="Google Shape;180;p32"/>
            <p:cNvSpPr/>
            <p:nvPr/>
          </p:nvSpPr>
          <p:spPr>
            <a:xfrm>
              <a:off x="8254995" y="2064216"/>
              <a:ext cx="178398" cy="179084"/>
            </a:xfrm>
            <a:custGeom>
              <a:rect b="b" l="l" r="r" t="t"/>
              <a:pathLst>
                <a:path extrusionOk="0" h="5744" w="5722">
                  <a:moveTo>
                    <a:pt x="636" y="0"/>
                  </a:moveTo>
                  <a:cubicBezTo>
                    <a:pt x="636" y="0"/>
                    <a:pt x="0" y="1722"/>
                    <a:pt x="1985" y="2864"/>
                  </a:cubicBezTo>
                  <a:cubicBezTo>
                    <a:pt x="3572" y="3776"/>
                    <a:pt x="4273" y="4486"/>
                    <a:pt x="4385" y="5204"/>
                  </a:cubicBezTo>
                  <a:cubicBezTo>
                    <a:pt x="4432" y="5515"/>
                    <a:pt x="4698" y="5743"/>
                    <a:pt x="5014" y="5743"/>
                  </a:cubicBezTo>
                  <a:cubicBezTo>
                    <a:pt x="5420" y="5743"/>
                    <a:pt x="5722" y="5370"/>
                    <a:pt x="5635" y="4973"/>
                  </a:cubicBezTo>
                  <a:lnTo>
                    <a:pt x="5016" y="2132"/>
                  </a:lnTo>
                  <a:lnTo>
                    <a:pt x="4453" y="717"/>
                  </a:lnTo>
                  <a:cubicBezTo>
                    <a:pt x="4453" y="717"/>
                    <a:pt x="3819" y="760"/>
                    <a:pt x="3121" y="760"/>
                  </a:cubicBezTo>
                  <a:cubicBezTo>
                    <a:pt x="2346" y="760"/>
                    <a:pt x="1492" y="707"/>
                    <a:pt x="1343" y="480"/>
                  </a:cubicBezTo>
                  <a:cubicBezTo>
                    <a:pt x="1061" y="48"/>
                    <a:pt x="636" y="0"/>
                    <a:pt x="636" y="0"/>
                  </a:cubicBez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81" name="Google Shape;181;p32"/>
            <p:cNvSpPr/>
            <p:nvPr/>
          </p:nvSpPr>
          <p:spPr>
            <a:xfrm>
              <a:off x="8373567" y="2086508"/>
              <a:ext cx="59830" cy="156729"/>
            </a:xfrm>
            <a:custGeom>
              <a:rect b="b" l="l" r="r" t="t"/>
              <a:pathLst>
                <a:path extrusionOk="0" h="5027" w="1919">
                  <a:moveTo>
                    <a:pt x="651" y="1"/>
                  </a:moveTo>
                  <a:cubicBezTo>
                    <a:pt x="651" y="1"/>
                    <a:pt x="382" y="18"/>
                    <a:pt x="1" y="31"/>
                  </a:cubicBezTo>
                  <a:lnTo>
                    <a:pt x="541" y="1390"/>
                  </a:lnTo>
                  <a:lnTo>
                    <a:pt x="1158" y="4230"/>
                  </a:lnTo>
                  <a:cubicBezTo>
                    <a:pt x="1221" y="4514"/>
                    <a:pt x="1085" y="4785"/>
                    <a:pt x="853" y="4917"/>
                  </a:cubicBezTo>
                  <a:cubicBezTo>
                    <a:pt x="958" y="4988"/>
                    <a:pt x="1080" y="5027"/>
                    <a:pt x="1212" y="5027"/>
                  </a:cubicBezTo>
                  <a:cubicBezTo>
                    <a:pt x="1214" y="5027"/>
                    <a:pt x="1215" y="5027"/>
                    <a:pt x="1217" y="5027"/>
                  </a:cubicBezTo>
                  <a:cubicBezTo>
                    <a:pt x="1619" y="5027"/>
                    <a:pt x="1919" y="4652"/>
                    <a:pt x="1832" y="4258"/>
                  </a:cubicBezTo>
                  <a:lnTo>
                    <a:pt x="1213" y="1417"/>
                  </a:lnTo>
                  <a:lnTo>
                    <a:pt x="651"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82" name="Google Shape;182;p32"/>
            <p:cNvSpPr/>
            <p:nvPr/>
          </p:nvSpPr>
          <p:spPr>
            <a:xfrm>
              <a:off x="8322371" y="2057200"/>
              <a:ext cx="130758" cy="72519"/>
            </a:xfrm>
            <a:custGeom>
              <a:rect b="b" l="l" r="r" t="t"/>
              <a:pathLst>
                <a:path extrusionOk="0" h="2326" w="4194">
                  <a:moveTo>
                    <a:pt x="887" y="1"/>
                  </a:moveTo>
                  <a:cubicBezTo>
                    <a:pt x="375" y="1"/>
                    <a:pt x="0" y="482"/>
                    <a:pt x="128" y="978"/>
                  </a:cubicBezTo>
                  <a:lnTo>
                    <a:pt x="207" y="1410"/>
                  </a:lnTo>
                  <a:cubicBezTo>
                    <a:pt x="344" y="1948"/>
                    <a:pt x="829" y="2325"/>
                    <a:pt x="1385" y="2325"/>
                  </a:cubicBezTo>
                  <a:lnTo>
                    <a:pt x="2809" y="2325"/>
                  </a:lnTo>
                  <a:cubicBezTo>
                    <a:pt x="3363" y="2325"/>
                    <a:pt x="3850" y="1948"/>
                    <a:pt x="3987" y="1410"/>
                  </a:cubicBezTo>
                  <a:lnTo>
                    <a:pt x="4068" y="978"/>
                  </a:lnTo>
                  <a:cubicBezTo>
                    <a:pt x="4194" y="482"/>
                    <a:pt x="3821" y="1"/>
                    <a:pt x="33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83" name="Google Shape;183;p32"/>
            <p:cNvSpPr/>
            <p:nvPr/>
          </p:nvSpPr>
          <p:spPr>
            <a:xfrm>
              <a:off x="8330478" y="2057481"/>
              <a:ext cx="122309" cy="72238"/>
            </a:xfrm>
            <a:custGeom>
              <a:rect b="b" l="l" r="r" t="t"/>
              <a:pathLst>
                <a:path extrusionOk="0" h="2317" w="3923">
                  <a:moveTo>
                    <a:pt x="3164" y="1"/>
                  </a:moveTo>
                  <a:lnTo>
                    <a:pt x="3164" y="1"/>
                  </a:lnTo>
                  <a:cubicBezTo>
                    <a:pt x="3178" y="100"/>
                    <a:pt x="3174" y="204"/>
                    <a:pt x="3146" y="310"/>
                  </a:cubicBezTo>
                  <a:lnTo>
                    <a:pt x="3067" y="742"/>
                  </a:lnTo>
                  <a:cubicBezTo>
                    <a:pt x="2929" y="1280"/>
                    <a:pt x="2445" y="1657"/>
                    <a:pt x="1889" y="1657"/>
                  </a:cubicBezTo>
                  <a:lnTo>
                    <a:pt x="465" y="1657"/>
                  </a:lnTo>
                  <a:cubicBezTo>
                    <a:pt x="303" y="1657"/>
                    <a:pt x="145" y="1625"/>
                    <a:pt x="1" y="1565"/>
                  </a:cubicBezTo>
                  <a:lnTo>
                    <a:pt x="1" y="1565"/>
                  </a:lnTo>
                  <a:cubicBezTo>
                    <a:pt x="187" y="2016"/>
                    <a:pt x="627" y="2316"/>
                    <a:pt x="1125" y="2316"/>
                  </a:cubicBezTo>
                  <a:lnTo>
                    <a:pt x="2549" y="2316"/>
                  </a:lnTo>
                  <a:cubicBezTo>
                    <a:pt x="3106" y="2316"/>
                    <a:pt x="3590" y="1939"/>
                    <a:pt x="3727" y="1401"/>
                  </a:cubicBezTo>
                  <a:lnTo>
                    <a:pt x="3808" y="969"/>
                  </a:lnTo>
                  <a:cubicBezTo>
                    <a:pt x="3922" y="512"/>
                    <a:pt x="3613" y="67"/>
                    <a:pt x="316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84" name="Google Shape;184;p32"/>
            <p:cNvSpPr/>
            <p:nvPr/>
          </p:nvSpPr>
          <p:spPr>
            <a:xfrm>
              <a:off x="8274606" y="1845155"/>
              <a:ext cx="127079" cy="79659"/>
            </a:xfrm>
            <a:custGeom>
              <a:rect b="b" l="l" r="r" t="t"/>
              <a:pathLst>
                <a:path extrusionOk="0" h="2555" w="4076">
                  <a:moveTo>
                    <a:pt x="895" y="0"/>
                  </a:moveTo>
                  <a:cubicBezTo>
                    <a:pt x="648" y="0"/>
                    <a:pt x="398" y="52"/>
                    <a:pt x="161" y="162"/>
                  </a:cubicBezTo>
                  <a:cubicBezTo>
                    <a:pt x="49" y="216"/>
                    <a:pt x="0" y="349"/>
                    <a:pt x="52" y="462"/>
                  </a:cubicBezTo>
                  <a:cubicBezTo>
                    <a:pt x="91" y="543"/>
                    <a:pt x="172" y="591"/>
                    <a:pt x="257" y="591"/>
                  </a:cubicBezTo>
                  <a:cubicBezTo>
                    <a:pt x="289" y="591"/>
                    <a:pt x="321" y="584"/>
                    <a:pt x="351" y="570"/>
                  </a:cubicBezTo>
                  <a:cubicBezTo>
                    <a:pt x="528" y="487"/>
                    <a:pt x="714" y="448"/>
                    <a:pt x="898" y="448"/>
                  </a:cubicBezTo>
                  <a:cubicBezTo>
                    <a:pt x="1345" y="448"/>
                    <a:pt x="1775" y="681"/>
                    <a:pt x="2014" y="1083"/>
                  </a:cubicBezTo>
                  <a:cubicBezTo>
                    <a:pt x="1690" y="1437"/>
                    <a:pt x="1590" y="1965"/>
                    <a:pt x="1806" y="2425"/>
                  </a:cubicBezTo>
                  <a:cubicBezTo>
                    <a:pt x="1843" y="2507"/>
                    <a:pt x="1924" y="2555"/>
                    <a:pt x="2009" y="2555"/>
                  </a:cubicBezTo>
                  <a:cubicBezTo>
                    <a:pt x="2043" y="2555"/>
                    <a:pt x="2073" y="2548"/>
                    <a:pt x="2103" y="2533"/>
                  </a:cubicBezTo>
                  <a:cubicBezTo>
                    <a:pt x="2216" y="2481"/>
                    <a:pt x="2264" y="2348"/>
                    <a:pt x="2212" y="2235"/>
                  </a:cubicBezTo>
                  <a:cubicBezTo>
                    <a:pt x="2033" y="1849"/>
                    <a:pt x="2202" y="1388"/>
                    <a:pt x="2588" y="1208"/>
                  </a:cubicBezTo>
                  <a:cubicBezTo>
                    <a:pt x="2693" y="1159"/>
                    <a:pt x="2804" y="1136"/>
                    <a:pt x="2913" y="1136"/>
                  </a:cubicBezTo>
                  <a:cubicBezTo>
                    <a:pt x="3204" y="1136"/>
                    <a:pt x="3484" y="1301"/>
                    <a:pt x="3615" y="1583"/>
                  </a:cubicBezTo>
                  <a:cubicBezTo>
                    <a:pt x="3654" y="1665"/>
                    <a:pt x="3736" y="1713"/>
                    <a:pt x="3820" y="1713"/>
                  </a:cubicBezTo>
                  <a:cubicBezTo>
                    <a:pt x="3852" y="1713"/>
                    <a:pt x="3884" y="1706"/>
                    <a:pt x="3915" y="1692"/>
                  </a:cubicBezTo>
                  <a:cubicBezTo>
                    <a:pt x="4026" y="1640"/>
                    <a:pt x="4075" y="1505"/>
                    <a:pt x="4023" y="1394"/>
                  </a:cubicBezTo>
                  <a:cubicBezTo>
                    <a:pt x="3816" y="949"/>
                    <a:pt x="3375" y="687"/>
                    <a:pt x="2914" y="687"/>
                  </a:cubicBezTo>
                  <a:cubicBezTo>
                    <a:pt x="2741" y="687"/>
                    <a:pt x="2565" y="723"/>
                    <a:pt x="2398" y="801"/>
                  </a:cubicBezTo>
                  <a:cubicBezTo>
                    <a:pt x="2390" y="804"/>
                    <a:pt x="2382" y="810"/>
                    <a:pt x="2372" y="813"/>
                  </a:cubicBezTo>
                  <a:cubicBezTo>
                    <a:pt x="2048" y="297"/>
                    <a:pt x="1482" y="0"/>
                    <a:pt x="8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85" name="Google Shape;185;p32"/>
            <p:cNvSpPr/>
            <p:nvPr/>
          </p:nvSpPr>
          <p:spPr>
            <a:xfrm>
              <a:off x="8113662" y="1906577"/>
              <a:ext cx="104632" cy="62417"/>
            </a:xfrm>
            <a:custGeom>
              <a:rect b="b" l="l" r="r" t="t"/>
              <a:pathLst>
                <a:path extrusionOk="0" h="2002" w="3356">
                  <a:moveTo>
                    <a:pt x="2618" y="0"/>
                  </a:moveTo>
                  <a:cubicBezTo>
                    <a:pt x="2457" y="0"/>
                    <a:pt x="2296" y="29"/>
                    <a:pt x="2141" y="86"/>
                  </a:cubicBezTo>
                  <a:cubicBezTo>
                    <a:pt x="1816" y="208"/>
                    <a:pt x="1554" y="440"/>
                    <a:pt x="1396" y="747"/>
                  </a:cubicBezTo>
                  <a:cubicBezTo>
                    <a:pt x="1234" y="698"/>
                    <a:pt x="1065" y="673"/>
                    <a:pt x="893" y="673"/>
                  </a:cubicBezTo>
                  <a:cubicBezTo>
                    <a:pt x="648" y="673"/>
                    <a:pt x="398" y="725"/>
                    <a:pt x="160" y="835"/>
                  </a:cubicBezTo>
                  <a:cubicBezTo>
                    <a:pt x="49" y="887"/>
                    <a:pt x="0" y="1021"/>
                    <a:pt x="52" y="1133"/>
                  </a:cubicBezTo>
                  <a:cubicBezTo>
                    <a:pt x="90" y="1215"/>
                    <a:pt x="171" y="1262"/>
                    <a:pt x="255" y="1262"/>
                  </a:cubicBezTo>
                  <a:cubicBezTo>
                    <a:pt x="287" y="1262"/>
                    <a:pt x="319" y="1255"/>
                    <a:pt x="350" y="1241"/>
                  </a:cubicBezTo>
                  <a:cubicBezTo>
                    <a:pt x="526" y="1159"/>
                    <a:pt x="711" y="1120"/>
                    <a:pt x="894" y="1120"/>
                  </a:cubicBezTo>
                  <a:cubicBezTo>
                    <a:pt x="1384" y="1120"/>
                    <a:pt x="1854" y="1400"/>
                    <a:pt x="2074" y="1871"/>
                  </a:cubicBezTo>
                  <a:cubicBezTo>
                    <a:pt x="2112" y="1954"/>
                    <a:pt x="2193" y="2002"/>
                    <a:pt x="2278" y="2002"/>
                  </a:cubicBezTo>
                  <a:cubicBezTo>
                    <a:pt x="2310" y="2002"/>
                    <a:pt x="2342" y="1994"/>
                    <a:pt x="2372" y="1980"/>
                  </a:cubicBezTo>
                  <a:cubicBezTo>
                    <a:pt x="2485" y="1928"/>
                    <a:pt x="2533" y="1795"/>
                    <a:pt x="2481" y="1682"/>
                  </a:cubicBezTo>
                  <a:cubicBezTo>
                    <a:pt x="2330" y="1358"/>
                    <a:pt x="2092" y="1102"/>
                    <a:pt x="1807" y="929"/>
                  </a:cubicBezTo>
                  <a:cubicBezTo>
                    <a:pt x="1915" y="735"/>
                    <a:pt x="2087" y="585"/>
                    <a:pt x="2297" y="508"/>
                  </a:cubicBezTo>
                  <a:cubicBezTo>
                    <a:pt x="2402" y="469"/>
                    <a:pt x="2511" y="450"/>
                    <a:pt x="2620" y="450"/>
                  </a:cubicBezTo>
                  <a:cubicBezTo>
                    <a:pt x="2751" y="450"/>
                    <a:pt x="2883" y="478"/>
                    <a:pt x="3005" y="534"/>
                  </a:cubicBezTo>
                  <a:cubicBezTo>
                    <a:pt x="3036" y="549"/>
                    <a:pt x="3068" y="556"/>
                    <a:pt x="3099" y="556"/>
                  </a:cubicBezTo>
                  <a:cubicBezTo>
                    <a:pt x="3184" y="556"/>
                    <a:pt x="3265" y="507"/>
                    <a:pt x="3303" y="424"/>
                  </a:cubicBezTo>
                  <a:cubicBezTo>
                    <a:pt x="3355" y="313"/>
                    <a:pt x="3305" y="179"/>
                    <a:pt x="3193" y="127"/>
                  </a:cubicBezTo>
                  <a:cubicBezTo>
                    <a:pt x="3009" y="43"/>
                    <a:pt x="2814" y="0"/>
                    <a:pt x="26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86" name="Google Shape;186;p32"/>
            <p:cNvSpPr/>
            <p:nvPr/>
          </p:nvSpPr>
          <p:spPr>
            <a:xfrm>
              <a:off x="8325084" y="1973361"/>
              <a:ext cx="66003" cy="28995"/>
            </a:xfrm>
            <a:custGeom>
              <a:rect b="b" l="l" r="r" t="t"/>
              <a:pathLst>
                <a:path extrusionOk="0" h="930" w="2117">
                  <a:moveTo>
                    <a:pt x="926" y="0"/>
                  </a:moveTo>
                  <a:cubicBezTo>
                    <a:pt x="640" y="0"/>
                    <a:pt x="363" y="89"/>
                    <a:pt x="124" y="260"/>
                  </a:cubicBezTo>
                  <a:cubicBezTo>
                    <a:pt x="23" y="332"/>
                    <a:pt x="0" y="472"/>
                    <a:pt x="72" y="572"/>
                  </a:cubicBezTo>
                  <a:cubicBezTo>
                    <a:pt x="116" y="633"/>
                    <a:pt x="185" y="665"/>
                    <a:pt x="254" y="665"/>
                  </a:cubicBezTo>
                  <a:cubicBezTo>
                    <a:pt x="300" y="665"/>
                    <a:pt x="346" y="651"/>
                    <a:pt x="385" y="623"/>
                  </a:cubicBezTo>
                  <a:cubicBezTo>
                    <a:pt x="543" y="509"/>
                    <a:pt x="729" y="449"/>
                    <a:pt x="920" y="449"/>
                  </a:cubicBezTo>
                  <a:cubicBezTo>
                    <a:pt x="971" y="449"/>
                    <a:pt x="1024" y="453"/>
                    <a:pt x="1076" y="462"/>
                  </a:cubicBezTo>
                  <a:cubicBezTo>
                    <a:pt x="1320" y="501"/>
                    <a:pt x="1534" y="636"/>
                    <a:pt x="1678" y="835"/>
                  </a:cubicBezTo>
                  <a:cubicBezTo>
                    <a:pt x="1722" y="897"/>
                    <a:pt x="1791" y="929"/>
                    <a:pt x="1862" y="929"/>
                  </a:cubicBezTo>
                  <a:cubicBezTo>
                    <a:pt x="1907" y="929"/>
                    <a:pt x="1952" y="915"/>
                    <a:pt x="1992" y="889"/>
                  </a:cubicBezTo>
                  <a:cubicBezTo>
                    <a:pt x="2093" y="816"/>
                    <a:pt x="2116" y="675"/>
                    <a:pt x="2044" y="575"/>
                  </a:cubicBezTo>
                  <a:cubicBezTo>
                    <a:pt x="1830" y="276"/>
                    <a:pt x="1515" y="76"/>
                    <a:pt x="1151" y="19"/>
                  </a:cubicBezTo>
                  <a:cubicBezTo>
                    <a:pt x="1076" y="6"/>
                    <a:pt x="1001" y="0"/>
                    <a:pt x="9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87" name="Google Shape;187;p32"/>
            <p:cNvSpPr/>
            <p:nvPr/>
          </p:nvSpPr>
          <p:spPr>
            <a:xfrm>
              <a:off x="8245423" y="2053241"/>
              <a:ext cx="65940" cy="29743"/>
            </a:xfrm>
            <a:custGeom>
              <a:rect b="b" l="l" r="r" t="t"/>
              <a:pathLst>
                <a:path extrusionOk="0" h="954" w="2115">
                  <a:moveTo>
                    <a:pt x="1211" y="1"/>
                  </a:moveTo>
                  <a:cubicBezTo>
                    <a:pt x="1125" y="1"/>
                    <a:pt x="1038" y="9"/>
                    <a:pt x="952" y="25"/>
                  </a:cubicBezTo>
                  <a:cubicBezTo>
                    <a:pt x="591" y="93"/>
                    <a:pt x="278" y="297"/>
                    <a:pt x="70" y="601"/>
                  </a:cubicBezTo>
                  <a:cubicBezTo>
                    <a:pt x="1" y="705"/>
                    <a:pt x="27" y="843"/>
                    <a:pt x="131" y="914"/>
                  </a:cubicBezTo>
                  <a:cubicBezTo>
                    <a:pt x="170" y="940"/>
                    <a:pt x="213" y="953"/>
                    <a:pt x="257" y="953"/>
                  </a:cubicBezTo>
                  <a:cubicBezTo>
                    <a:pt x="328" y="953"/>
                    <a:pt x="399" y="919"/>
                    <a:pt x="443" y="854"/>
                  </a:cubicBezTo>
                  <a:cubicBezTo>
                    <a:pt x="582" y="650"/>
                    <a:pt x="793" y="512"/>
                    <a:pt x="1037" y="466"/>
                  </a:cubicBezTo>
                  <a:cubicBezTo>
                    <a:pt x="1096" y="455"/>
                    <a:pt x="1155" y="450"/>
                    <a:pt x="1213" y="450"/>
                  </a:cubicBezTo>
                  <a:cubicBezTo>
                    <a:pt x="1397" y="450"/>
                    <a:pt x="1576" y="505"/>
                    <a:pt x="1731" y="612"/>
                  </a:cubicBezTo>
                  <a:cubicBezTo>
                    <a:pt x="1770" y="638"/>
                    <a:pt x="1813" y="651"/>
                    <a:pt x="1857" y="651"/>
                  </a:cubicBezTo>
                  <a:cubicBezTo>
                    <a:pt x="1883" y="651"/>
                    <a:pt x="1910" y="646"/>
                    <a:pt x="1935" y="637"/>
                  </a:cubicBezTo>
                  <a:cubicBezTo>
                    <a:pt x="1978" y="621"/>
                    <a:pt x="2016" y="593"/>
                    <a:pt x="2043" y="553"/>
                  </a:cubicBezTo>
                  <a:cubicBezTo>
                    <a:pt x="2114" y="449"/>
                    <a:pt x="2087" y="310"/>
                    <a:pt x="1984" y="239"/>
                  </a:cubicBezTo>
                  <a:cubicBezTo>
                    <a:pt x="1753" y="83"/>
                    <a:pt x="1485" y="1"/>
                    <a:pt x="12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88" name="Google Shape;188;p32"/>
            <p:cNvSpPr/>
            <p:nvPr/>
          </p:nvSpPr>
          <p:spPr>
            <a:xfrm>
              <a:off x="8228431" y="1939502"/>
              <a:ext cx="56338" cy="44085"/>
            </a:xfrm>
            <a:custGeom>
              <a:rect b="b" l="l" r="r" t="t"/>
              <a:pathLst>
                <a:path extrusionOk="0" h="1414" w="1807">
                  <a:moveTo>
                    <a:pt x="1566" y="0"/>
                  </a:moveTo>
                  <a:cubicBezTo>
                    <a:pt x="1457" y="0"/>
                    <a:pt x="1362" y="79"/>
                    <a:pt x="1344" y="187"/>
                  </a:cubicBezTo>
                  <a:cubicBezTo>
                    <a:pt x="1305" y="431"/>
                    <a:pt x="1170" y="646"/>
                    <a:pt x="969" y="791"/>
                  </a:cubicBezTo>
                  <a:cubicBezTo>
                    <a:pt x="812" y="905"/>
                    <a:pt x="625" y="965"/>
                    <a:pt x="432" y="965"/>
                  </a:cubicBezTo>
                  <a:cubicBezTo>
                    <a:pt x="382" y="965"/>
                    <a:pt x="331" y="961"/>
                    <a:pt x="280" y="953"/>
                  </a:cubicBezTo>
                  <a:cubicBezTo>
                    <a:pt x="268" y="951"/>
                    <a:pt x="256" y="950"/>
                    <a:pt x="245" y="950"/>
                  </a:cubicBezTo>
                  <a:cubicBezTo>
                    <a:pt x="136" y="950"/>
                    <a:pt x="39" y="1028"/>
                    <a:pt x="21" y="1138"/>
                  </a:cubicBezTo>
                  <a:cubicBezTo>
                    <a:pt x="1" y="1261"/>
                    <a:pt x="85" y="1376"/>
                    <a:pt x="206" y="1397"/>
                  </a:cubicBezTo>
                  <a:cubicBezTo>
                    <a:pt x="281" y="1408"/>
                    <a:pt x="358" y="1414"/>
                    <a:pt x="432" y="1414"/>
                  </a:cubicBezTo>
                  <a:cubicBezTo>
                    <a:pt x="716" y="1414"/>
                    <a:pt x="995" y="1326"/>
                    <a:pt x="1230" y="1155"/>
                  </a:cubicBezTo>
                  <a:cubicBezTo>
                    <a:pt x="1529" y="940"/>
                    <a:pt x="1725" y="625"/>
                    <a:pt x="1785" y="262"/>
                  </a:cubicBezTo>
                  <a:cubicBezTo>
                    <a:pt x="1806" y="139"/>
                    <a:pt x="1724" y="23"/>
                    <a:pt x="1603" y="3"/>
                  </a:cubicBezTo>
                  <a:cubicBezTo>
                    <a:pt x="1590" y="1"/>
                    <a:pt x="1578" y="0"/>
                    <a:pt x="15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89" name="Google Shape;189;p32"/>
            <p:cNvSpPr/>
            <p:nvPr/>
          </p:nvSpPr>
          <p:spPr>
            <a:xfrm>
              <a:off x="8140725" y="2008874"/>
              <a:ext cx="19455" cy="41684"/>
            </a:xfrm>
            <a:custGeom>
              <a:rect b="b" l="l" r="r" t="t"/>
              <a:pathLst>
                <a:path extrusionOk="0" h="1337" w="624">
                  <a:moveTo>
                    <a:pt x="322" y="1"/>
                  </a:moveTo>
                  <a:cubicBezTo>
                    <a:pt x="227" y="1"/>
                    <a:pt x="138" y="61"/>
                    <a:pt x="108" y="156"/>
                  </a:cubicBezTo>
                  <a:cubicBezTo>
                    <a:pt x="1" y="490"/>
                    <a:pt x="132" y="1058"/>
                    <a:pt x="160" y="1168"/>
                  </a:cubicBezTo>
                  <a:cubicBezTo>
                    <a:pt x="186" y="1269"/>
                    <a:pt x="275" y="1337"/>
                    <a:pt x="377" y="1337"/>
                  </a:cubicBezTo>
                  <a:cubicBezTo>
                    <a:pt x="395" y="1337"/>
                    <a:pt x="413" y="1336"/>
                    <a:pt x="432" y="1333"/>
                  </a:cubicBezTo>
                  <a:cubicBezTo>
                    <a:pt x="550" y="1301"/>
                    <a:pt x="624" y="1181"/>
                    <a:pt x="593" y="1059"/>
                  </a:cubicBezTo>
                  <a:cubicBezTo>
                    <a:pt x="540" y="835"/>
                    <a:pt x="484" y="449"/>
                    <a:pt x="534" y="293"/>
                  </a:cubicBezTo>
                  <a:cubicBezTo>
                    <a:pt x="572" y="176"/>
                    <a:pt x="507" y="49"/>
                    <a:pt x="390" y="11"/>
                  </a:cubicBezTo>
                  <a:cubicBezTo>
                    <a:pt x="367" y="4"/>
                    <a:pt x="344" y="1"/>
                    <a:pt x="3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90" name="Google Shape;190;p32"/>
            <p:cNvSpPr/>
            <p:nvPr/>
          </p:nvSpPr>
          <p:spPr>
            <a:xfrm>
              <a:off x="8201773" y="1789065"/>
              <a:ext cx="24163" cy="32643"/>
            </a:xfrm>
            <a:custGeom>
              <a:rect b="b" l="l" r="r" t="t"/>
              <a:pathLst>
                <a:path extrusionOk="0" h="1047" w="775">
                  <a:moveTo>
                    <a:pt x="528" y="1"/>
                  </a:moveTo>
                  <a:cubicBezTo>
                    <a:pt x="471" y="1"/>
                    <a:pt x="414" y="22"/>
                    <a:pt x="370" y="65"/>
                  </a:cubicBezTo>
                  <a:cubicBezTo>
                    <a:pt x="333" y="102"/>
                    <a:pt x="0" y="439"/>
                    <a:pt x="0" y="822"/>
                  </a:cubicBezTo>
                  <a:cubicBezTo>
                    <a:pt x="0" y="945"/>
                    <a:pt x="100" y="1046"/>
                    <a:pt x="224" y="1046"/>
                  </a:cubicBezTo>
                  <a:cubicBezTo>
                    <a:pt x="348" y="1046"/>
                    <a:pt x="450" y="945"/>
                    <a:pt x="448" y="822"/>
                  </a:cubicBezTo>
                  <a:cubicBezTo>
                    <a:pt x="448" y="656"/>
                    <a:pt x="623" y="447"/>
                    <a:pt x="685" y="384"/>
                  </a:cubicBezTo>
                  <a:cubicBezTo>
                    <a:pt x="773" y="298"/>
                    <a:pt x="775" y="157"/>
                    <a:pt x="688" y="68"/>
                  </a:cubicBezTo>
                  <a:cubicBezTo>
                    <a:pt x="644" y="23"/>
                    <a:pt x="586" y="1"/>
                    <a:pt x="52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91" name="Google Shape;191;p32"/>
            <p:cNvSpPr/>
            <p:nvPr/>
          </p:nvSpPr>
          <p:spPr>
            <a:xfrm>
              <a:off x="8177298" y="1812137"/>
              <a:ext cx="62885" cy="24443"/>
            </a:xfrm>
            <a:custGeom>
              <a:rect b="b" l="l" r="r" t="t"/>
              <a:pathLst>
                <a:path extrusionOk="0" h="784" w="2017">
                  <a:moveTo>
                    <a:pt x="1039" y="0"/>
                  </a:moveTo>
                  <a:cubicBezTo>
                    <a:pt x="896" y="0"/>
                    <a:pt x="765" y="27"/>
                    <a:pt x="654" y="64"/>
                  </a:cubicBezTo>
                  <a:cubicBezTo>
                    <a:pt x="321" y="172"/>
                    <a:pt x="98" y="389"/>
                    <a:pt x="90" y="398"/>
                  </a:cubicBezTo>
                  <a:cubicBezTo>
                    <a:pt x="3" y="484"/>
                    <a:pt x="0" y="627"/>
                    <a:pt x="87" y="716"/>
                  </a:cubicBezTo>
                  <a:cubicBezTo>
                    <a:pt x="131" y="760"/>
                    <a:pt x="190" y="782"/>
                    <a:pt x="248" y="782"/>
                  </a:cubicBezTo>
                  <a:cubicBezTo>
                    <a:pt x="305" y="782"/>
                    <a:pt x="362" y="761"/>
                    <a:pt x="405" y="718"/>
                  </a:cubicBezTo>
                  <a:cubicBezTo>
                    <a:pt x="422" y="702"/>
                    <a:pt x="683" y="451"/>
                    <a:pt x="1029" y="451"/>
                  </a:cubicBezTo>
                  <a:cubicBezTo>
                    <a:pt x="1208" y="451"/>
                    <a:pt x="1409" y="518"/>
                    <a:pt x="1612" y="718"/>
                  </a:cubicBezTo>
                  <a:cubicBezTo>
                    <a:pt x="1655" y="762"/>
                    <a:pt x="1713" y="783"/>
                    <a:pt x="1770" y="783"/>
                  </a:cubicBezTo>
                  <a:cubicBezTo>
                    <a:pt x="1829" y="783"/>
                    <a:pt x="1887" y="762"/>
                    <a:pt x="1929" y="716"/>
                  </a:cubicBezTo>
                  <a:cubicBezTo>
                    <a:pt x="2017" y="627"/>
                    <a:pt x="2015" y="484"/>
                    <a:pt x="1927" y="398"/>
                  </a:cubicBezTo>
                  <a:cubicBezTo>
                    <a:pt x="1618" y="94"/>
                    <a:pt x="1307" y="0"/>
                    <a:pt x="10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sp>
          <p:nvSpPr>
            <p:cNvPr id="192" name="Google Shape;192;p32"/>
            <p:cNvSpPr/>
            <p:nvPr/>
          </p:nvSpPr>
          <p:spPr>
            <a:xfrm>
              <a:off x="8461490" y="1966346"/>
              <a:ext cx="34482" cy="47234"/>
            </a:xfrm>
            <a:custGeom>
              <a:rect b="b" l="l" r="r" t="t"/>
              <a:pathLst>
                <a:path extrusionOk="0" h="1515" w="1106">
                  <a:moveTo>
                    <a:pt x="251" y="0"/>
                  </a:moveTo>
                  <a:cubicBezTo>
                    <a:pt x="189" y="0"/>
                    <a:pt x="127" y="26"/>
                    <a:pt x="83" y="77"/>
                  </a:cubicBezTo>
                  <a:cubicBezTo>
                    <a:pt x="1" y="171"/>
                    <a:pt x="11" y="313"/>
                    <a:pt x="105" y="394"/>
                  </a:cubicBezTo>
                  <a:cubicBezTo>
                    <a:pt x="595" y="820"/>
                    <a:pt x="647" y="1286"/>
                    <a:pt x="648" y="1310"/>
                  </a:cubicBezTo>
                  <a:cubicBezTo>
                    <a:pt x="660" y="1426"/>
                    <a:pt x="757" y="1514"/>
                    <a:pt x="873" y="1514"/>
                  </a:cubicBezTo>
                  <a:lnTo>
                    <a:pt x="888" y="1514"/>
                  </a:lnTo>
                  <a:cubicBezTo>
                    <a:pt x="1013" y="1504"/>
                    <a:pt x="1105" y="1396"/>
                    <a:pt x="1095" y="1273"/>
                  </a:cubicBezTo>
                  <a:cubicBezTo>
                    <a:pt x="1092" y="1247"/>
                    <a:pt x="1036" y="609"/>
                    <a:pt x="398" y="56"/>
                  </a:cubicBezTo>
                  <a:cubicBezTo>
                    <a:pt x="356" y="19"/>
                    <a:pt x="303" y="0"/>
                    <a:pt x="2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Mada"/>
                <a:ea typeface="Mada"/>
                <a:cs typeface="Mada"/>
                <a:sym typeface="Mad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1"/>
          <p:cNvSpPr txBox="1"/>
          <p:nvPr>
            <p:ph idx="12" type="sldNum"/>
          </p:nvPr>
        </p:nvSpPr>
        <p:spPr>
          <a:xfrm>
            <a:off x="7083875" y="0"/>
            <a:ext cx="4761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522" name="Google Shape;522;p4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Mada"/>
                <a:ea typeface="Mada"/>
                <a:cs typeface="Mada"/>
                <a:sym typeface="Mada"/>
              </a:rPr>
              <a:t>Diagnosis of MS</a:t>
            </a:r>
            <a:endParaRPr b="1" i="0" sz="2600" u="none" cap="none" strike="noStrike">
              <a:solidFill>
                <a:srgbClr val="000000"/>
              </a:solidFill>
              <a:latin typeface="Mada"/>
              <a:ea typeface="Mada"/>
              <a:cs typeface="Mada"/>
              <a:sym typeface="Mada"/>
            </a:endParaRPr>
          </a:p>
        </p:txBody>
      </p:sp>
      <p:sp>
        <p:nvSpPr>
          <p:cNvPr id="523" name="Google Shape;523;p41"/>
          <p:cNvSpPr/>
          <p:nvPr/>
        </p:nvSpPr>
        <p:spPr>
          <a:xfrm>
            <a:off x="3046451" y="1401200"/>
            <a:ext cx="1207500" cy="860100"/>
          </a:xfrm>
          <a:prstGeom prst="ellipse">
            <a:avLst/>
          </a:prstGeom>
          <a:solidFill>
            <a:srgbClr val="C6ACBA"/>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300">
              <a:solidFill>
                <a:srgbClr val="FFFFFF"/>
              </a:solidFill>
              <a:latin typeface="Mada"/>
              <a:ea typeface="Mada"/>
              <a:cs typeface="Mada"/>
              <a:sym typeface="Mada"/>
            </a:endParaRPr>
          </a:p>
        </p:txBody>
      </p:sp>
      <p:cxnSp>
        <p:nvCxnSpPr>
          <p:cNvPr id="524" name="Google Shape;524;p41"/>
          <p:cNvCxnSpPr>
            <a:stCxn id="523" idx="6"/>
          </p:cNvCxnSpPr>
          <p:nvPr/>
        </p:nvCxnSpPr>
        <p:spPr>
          <a:xfrm flipH="1" rot="10800000">
            <a:off x="4253951" y="1819250"/>
            <a:ext cx="2707200" cy="12000"/>
          </a:xfrm>
          <a:prstGeom prst="straightConnector1">
            <a:avLst/>
          </a:prstGeom>
          <a:noFill/>
          <a:ln cap="flat" cmpd="sng" w="19050">
            <a:solidFill>
              <a:srgbClr val="B7B7B7"/>
            </a:solidFill>
            <a:prstDash val="solid"/>
            <a:round/>
            <a:headEnd len="med" w="med" type="none"/>
            <a:tailEnd len="med" w="med" type="oval"/>
          </a:ln>
        </p:spPr>
      </p:cxnSp>
      <p:cxnSp>
        <p:nvCxnSpPr>
          <p:cNvPr id="525" name="Google Shape;525;p41"/>
          <p:cNvCxnSpPr/>
          <p:nvPr/>
        </p:nvCxnSpPr>
        <p:spPr>
          <a:xfrm flipH="1" rot="10800000">
            <a:off x="703300" y="1863825"/>
            <a:ext cx="2405700" cy="12600"/>
          </a:xfrm>
          <a:prstGeom prst="straightConnector1">
            <a:avLst/>
          </a:prstGeom>
          <a:noFill/>
          <a:ln cap="flat" cmpd="sng" w="19050">
            <a:solidFill>
              <a:srgbClr val="B7B7B7"/>
            </a:solidFill>
            <a:prstDash val="solid"/>
            <a:round/>
            <a:headEnd len="med" w="med" type="oval"/>
            <a:tailEnd len="med" w="med" type="none"/>
          </a:ln>
        </p:spPr>
      </p:cxnSp>
      <p:sp>
        <p:nvSpPr>
          <p:cNvPr id="526" name="Google Shape;526;p41"/>
          <p:cNvSpPr txBox="1"/>
          <p:nvPr/>
        </p:nvSpPr>
        <p:spPr>
          <a:xfrm>
            <a:off x="4622419" y="1465150"/>
            <a:ext cx="2157900" cy="25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US" sz="1500">
                <a:solidFill>
                  <a:srgbClr val="C6ACBA"/>
                </a:solidFill>
                <a:latin typeface="Mada"/>
                <a:ea typeface="Mada"/>
                <a:cs typeface="Mada"/>
                <a:sym typeface="Mada"/>
              </a:rPr>
              <a:t>Dissemination in </a:t>
            </a:r>
            <a:r>
              <a:rPr b="1" lang="en-US" sz="1500" u="sng">
                <a:solidFill>
                  <a:srgbClr val="C6ACBA"/>
                </a:solidFill>
                <a:latin typeface="Mada"/>
                <a:ea typeface="Mada"/>
                <a:cs typeface="Mada"/>
                <a:sym typeface="Mada"/>
              </a:rPr>
              <a:t>space</a:t>
            </a:r>
            <a:endParaRPr b="1" sz="1500" u="sng">
              <a:solidFill>
                <a:srgbClr val="C6ACBA"/>
              </a:solidFill>
              <a:latin typeface="Mada"/>
              <a:ea typeface="Mada"/>
              <a:cs typeface="Mada"/>
              <a:sym typeface="Mada"/>
            </a:endParaRPr>
          </a:p>
        </p:txBody>
      </p:sp>
      <p:sp>
        <p:nvSpPr>
          <p:cNvPr id="527" name="Google Shape;527;p41"/>
          <p:cNvSpPr txBox="1"/>
          <p:nvPr/>
        </p:nvSpPr>
        <p:spPr>
          <a:xfrm>
            <a:off x="760176" y="1500544"/>
            <a:ext cx="2280600" cy="18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500">
                <a:solidFill>
                  <a:srgbClr val="C6ACBA"/>
                </a:solidFill>
                <a:latin typeface="Mada"/>
                <a:ea typeface="Mada"/>
                <a:cs typeface="Mada"/>
                <a:sym typeface="Mada"/>
              </a:rPr>
              <a:t>Dissemination in</a:t>
            </a:r>
            <a:r>
              <a:rPr b="1" lang="en-US" sz="1500" u="sng">
                <a:solidFill>
                  <a:srgbClr val="C6ACBA"/>
                </a:solidFill>
                <a:latin typeface="Mada"/>
                <a:ea typeface="Mada"/>
                <a:cs typeface="Mada"/>
                <a:sym typeface="Mada"/>
              </a:rPr>
              <a:t> time</a:t>
            </a:r>
            <a:endParaRPr b="1" sz="1500" u="sng">
              <a:solidFill>
                <a:srgbClr val="C6ACBA"/>
              </a:solidFill>
              <a:latin typeface="Mada"/>
              <a:ea typeface="Mada"/>
              <a:cs typeface="Mada"/>
              <a:sym typeface="Mada"/>
            </a:endParaRPr>
          </a:p>
        </p:txBody>
      </p:sp>
      <p:sp>
        <p:nvSpPr>
          <p:cNvPr id="528" name="Google Shape;528;p41"/>
          <p:cNvSpPr txBox="1"/>
          <p:nvPr/>
        </p:nvSpPr>
        <p:spPr>
          <a:xfrm>
            <a:off x="4177975" y="1862650"/>
            <a:ext cx="3135600" cy="190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US" sz="1200">
                <a:latin typeface="Mada"/>
                <a:ea typeface="Mada"/>
                <a:cs typeface="Mada"/>
                <a:sym typeface="Mada"/>
              </a:rPr>
              <a:t>Clinical evidence of involvement of </a:t>
            </a:r>
            <a:r>
              <a:rPr b="1" lang="en-US" sz="1200">
                <a:solidFill>
                  <a:srgbClr val="CC0000"/>
                </a:solidFill>
                <a:latin typeface="Mada"/>
                <a:ea typeface="Mada"/>
                <a:cs typeface="Mada"/>
                <a:sym typeface="Mada"/>
              </a:rPr>
              <a:t>two CNS sites</a:t>
            </a:r>
            <a:r>
              <a:rPr lang="en-US" sz="1200">
                <a:latin typeface="Mada"/>
                <a:ea typeface="Mada"/>
                <a:cs typeface="Mada"/>
                <a:sym typeface="Mada"/>
              </a:rPr>
              <a:t> </a:t>
            </a:r>
            <a:r>
              <a:rPr b="1" lang="en-US" sz="1200">
                <a:latin typeface="Mada"/>
                <a:ea typeface="Mada"/>
                <a:cs typeface="Mada"/>
                <a:sym typeface="Mada"/>
              </a:rPr>
              <a:t>OR</a:t>
            </a:r>
            <a:r>
              <a:rPr lang="en-US" sz="1200">
                <a:latin typeface="Mada"/>
                <a:ea typeface="Mada"/>
                <a:cs typeface="Mada"/>
                <a:sym typeface="Mada"/>
              </a:rPr>
              <a:t> of </a:t>
            </a:r>
            <a:r>
              <a:rPr b="1" lang="en-US" sz="1200">
                <a:solidFill>
                  <a:srgbClr val="CC0000"/>
                </a:solidFill>
                <a:latin typeface="Mada"/>
                <a:ea typeface="Mada"/>
                <a:cs typeface="Mada"/>
                <a:sym typeface="Mada"/>
              </a:rPr>
              <a:t>one lesion with historical evidence of another site being affected. </a:t>
            </a:r>
            <a:endParaRPr b="1" sz="1200">
              <a:solidFill>
                <a:srgbClr val="CC0000"/>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US" sz="1200">
                <a:solidFill>
                  <a:srgbClr val="6AA84F"/>
                </a:solidFill>
                <a:latin typeface="Mada"/>
                <a:ea typeface="Mada"/>
                <a:cs typeface="Mada"/>
                <a:sym typeface="Mada"/>
              </a:rPr>
              <a:t>For example:</a:t>
            </a:r>
            <a:r>
              <a:rPr lang="en-US" sz="1200">
                <a:solidFill>
                  <a:srgbClr val="6AA84F"/>
                </a:solidFill>
                <a:latin typeface="Mada"/>
                <a:ea typeface="Mada"/>
                <a:cs typeface="Mada"/>
                <a:sym typeface="Mada"/>
              </a:rPr>
              <a:t> A pt presents with lesions in the optic nerve, cerebellum and cerebrum, but he didn’t have any attacks later on (only one attack). In this pt there’s dissemination in space ONLY. </a:t>
            </a:r>
            <a:r>
              <a:rPr lang="en-US" sz="1200">
                <a:solidFill>
                  <a:srgbClr val="6AA84F"/>
                </a:solidFill>
                <a:latin typeface="Mada"/>
                <a:ea typeface="Mada"/>
                <a:cs typeface="Mada"/>
                <a:sym typeface="Mada"/>
              </a:rPr>
              <a:t>Dx? </a:t>
            </a:r>
            <a:r>
              <a:rPr b="1" lang="en-US" sz="1200">
                <a:solidFill>
                  <a:srgbClr val="CC0000"/>
                </a:solidFill>
                <a:latin typeface="Mada"/>
                <a:ea typeface="Mada"/>
                <a:cs typeface="Mada"/>
                <a:sym typeface="Mada"/>
              </a:rPr>
              <a:t>CIS</a:t>
            </a:r>
            <a:endParaRPr b="1" sz="1200">
              <a:solidFill>
                <a:srgbClr val="CC0000"/>
              </a:solidFill>
              <a:latin typeface="Mada"/>
              <a:ea typeface="Mada"/>
              <a:cs typeface="Mada"/>
              <a:sym typeface="Mada"/>
            </a:endParaRPr>
          </a:p>
        </p:txBody>
      </p:sp>
      <p:sp>
        <p:nvSpPr>
          <p:cNvPr id="529" name="Google Shape;529;p41"/>
          <p:cNvSpPr txBox="1"/>
          <p:nvPr/>
        </p:nvSpPr>
        <p:spPr>
          <a:xfrm>
            <a:off x="434900" y="1887825"/>
            <a:ext cx="2926200" cy="1998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US" sz="1200">
                <a:latin typeface="Mada"/>
                <a:ea typeface="Mada"/>
                <a:cs typeface="Mada"/>
                <a:sym typeface="Mada"/>
              </a:rPr>
              <a:t>H</a:t>
            </a:r>
            <a:r>
              <a:rPr lang="en-US" sz="1200">
                <a:latin typeface="Mada"/>
                <a:ea typeface="Mada"/>
                <a:cs typeface="Mada"/>
                <a:sym typeface="Mada"/>
              </a:rPr>
              <a:t>istory of </a:t>
            </a:r>
            <a:r>
              <a:rPr b="1" lang="en-US" sz="1200">
                <a:solidFill>
                  <a:srgbClr val="CC0000"/>
                </a:solidFill>
                <a:latin typeface="Mada"/>
                <a:ea typeface="Mada"/>
                <a:cs typeface="Mada"/>
                <a:sym typeface="Mada"/>
              </a:rPr>
              <a:t>at least two attacks</a:t>
            </a:r>
            <a:r>
              <a:rPr lang="en-US" sz="1200">
                <a:latin typeface="Mada"/>
                <a:ea typeface="Mada"/>
                <a:cs typeface="Mada"/>
                <a:sym typeface="Mada"/>
              </a:rPr>
              <a:t> separated by at least one month.</a:t>
            </a:r>
            <a:endParaRPr sz="1200">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US" sz="1200">
                <a:solidFill>
                  <a:srgbClr val="6AA84F"/>
                </a:solidFill>
                <a:latin typeface="Mada"/>
                <a:ea typeface="Mada"/>
                <a:cs typeface="Mada"/>
                <a:sym typeface="Mada"/>
              </a:rPr>
              <a:t>if 2 attacks occur in the same month it’s counted as 1</a:t>
            </a:r>
            <a:endParaRPr b="1"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US" sz="1200">
                <a:solidFill>
                  <a:srgbClr val="6AA84F"/>
                </a:solidFill>
                <a:latin typeface="Mada"/>
                <a:ea typeface="Mada"/>
                <a:cs typeface="Mada"/>
                <a:sym typeface="Mada"/>
              </a:rPr>
              <a:t>For example:</a:t>
            </a:r>
            <a:r>
              <a:rPr lang="en-US" sz="1200">
                <a:solidFill>
                  <a:srgbClr val="6AA84F"/>
                </a:solidFill>
                <a:latin typeface="Mada"/>
                <a:ea typeface="Mada"/>
                <a:cs typeface="Mada"/>
                <a:sym typeface="Mada"/>
              </a:rPr>
              <a:t> a pt presents with optic neuritis and it resolved, after 6mo he developed optic neuritis again. In this pt there’s dissemination in time ONLY. </a:t>
            </a:r>
            <a:r>
              <a:rPr lang="en-US"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0" lvl="0" marL="0" rtl="0" algn="l">
              <a:lnSpc>
                <a:spcPct val="100000"/>
              </a:lnSpc>
              <a:spcBef>
                <a:spcPts val="0"/>
              </a:spcBef>
              <a:spcAft>
                <a:spcPts val="0"/>
              </a:spcAft>
              <a:buNone/>
            </a:pPr>
            <a:r>
              <a:t/>
            </a:r>
            <a:endParaRPr sz="1000">
              <a:solidFill>
                <a:srgbClr val="6AA84F"/>
              </a:solidFill>
              <a:latin typeface="Mada"/>
              <a:ea typeface="Mada"/>
              <a:cs typeface="Mada"/>
              <a:sym typeface="Mada"/>
            </a:endParaRPr>
          </a:p>
        </p:txBody>
      </p:sp>
      <p:sp>
        <p:nvSpPr>
          <p:cNvPr id="530" name="Google Shape;530;p41"/>
          <p:cNvSpPr txBox="1"/>
          <p:nvPr/>
        </p:nvSpPr>
        <p:spPr>
          <a:xfrm>
            <a:off x="1028701" y="801125"/>
            <a:ext cx="5293800" cy="48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US" sz="2300">
                <a:solidFill>
                  <a:schemeClr val="accent2"/>
                </a:solidFill>
                <a:latin typeface="Mada"/>
                <a:ea typeface="Mada"/>
                <a:cs typeface="Mada"/>
                <a:sym typeface="Mada"/>
              </a:rPr>
              <a:t>To d</a:t>
            </a:r>
            <a:r>
              <a:rPr b="1" i="0" lang="en-US" sz="2300" u="none" cap="none" strike="noStrike">
                <a:solidFill>
                  <a:schemeClr val="accent2"/>
                </a:solidFill>
                <a:latin typeface="Mada"/>
                <a:ea typeface="Mada"/>
                <a:cs typeface="Mada"/>
                <a:sym typeface="Mada"/>
              </a:rPr>
              <a:t>iagnosis of </a:t>
            </a:r>
            <a:r>
              <a:rPr b="1" lang="en-US" sz="2300">
                <a:solidFill>
                  <a:schemeClr val="accent2"/>
                </a:solidFill>
                <a:latin typeface="Mada"/>
                <a:ea typeface="Mada"/>
                <a:cs typeface="Mada"/>
                <a:sym typeface="Mada"/>
              </a:rPr>
              <a:t>MS you must have both:</a:t>
            </a:r>
            <a:endParaRPr b="1" i="0" sz="2300" u="none" cap="none" strike="noStrike">
              <a:solidFill>
                <a:schemeClr val="accent2"/>
              </a:solidFill>
              <a:latin typeface="Mada"/>
              <a:ea typeface="Mada"/>
              <a:cs typeface="Mada"/>
              <a:sym typeface="Mada"/>
            </a:endParaRPr>
          </a:p>
        </p:txBody>
      </p:sp>
      <p:graphicFrame>
        <p:nvGraphicFramePr>
          <p:cNvPr id="531" name="Google Shape;531;p41"/>
          <p:cNvGraphicFramePr/>
          <p:nvPr/>
        </p:nvGraphicFramePr>
        <p:xfrm>
          <a:off x="374045" y="5717542"/>
          <a:ext cx="3000000" cy="3000000"/>
        </p:xfrm>
        <a:graphic>
          <a:graphicData uri="http://schemas.openxmlformats.org/drawingml/2006/table">
            <a:tbl>
              <a:tblPr bandRow="1" firstRow="1">
                <a:noFill/>
                <a:tableStyleId>{BE09F645-EF55-4CBC-872E-5D471247660E}</a:tableStyleId>
              </a:tblPr>
              <a:tblGrid>
                <a:gridCol w="1152475"/>
                <a:gridCol w="1690050"/>
                <a:gridCol w="3937725"/>
              </a:tblGrid>
              <a:tr h="355975">
                <a:tc>
                  <a:txBody>
                    <a:bodyPr/>
                    <a:lstStyle/>
                    <a:p>
                      <a:pPr indent="0" lvl="0" marL="0" marR="0" rtl="0" algn="ctr">
                        <a:lnSpc>
                          <a:spcPct val="100000"/>
                        </a:lnSpc>
                        <a:spcBef>
                          <a:spcPts val="0"/>
                        </a:spcBef>
                        <a:spcAft>
                          <a:spcPts val="0"/>
                        </a:spcAft>
                        <a:buNone/>
                      </a:pPr>
                      <a:r>
                        <a:rPr lang="en-US" sz="1000" u="none" cap="none" strike="noStrike">
                          <a:solidFill>
                            <a:srgbClr val="FFFFFF"/>
                          </a:solidFill>
                          <a:latin typeface="Mada"/>
                          <a:ea typeface="Mada"/>
                          <a:cs typeface="Mada"/>
                          <a:sym typeface="Mada"/>
                        </a:rPr>
                        <a:t>Attacks</a:t>
                      </a:r>
                      <a:endParaRPr>
                        <a:solidFill>
                          <a:srgbClr val="FFFFFF"/>
                        </a:solidFill>
                      </a:endParaRPr>
                    </a:p>
                  </a:txBody>
                  <a:tcPr marT="45725" marB="45725" marR="96825" marL="96825" anchor="ctr">
                    <a:solidFill>
                      <a:schemeClr val="accent2"/>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rgbClr val="FFFFFF"/>
                          </a:solidFill>
                          <a:latin typeface="Mada"/>
                          <a:ea typeface="Mada"/>
                          <a:cs typeface="Mada"/>
                          <a:sym typeface="Mada"/>
                        </a:rPr>
                        <a:t>Number of lesions with objective clinical evidence </a:t>
                      </a:r>
                      <a:endParaRPr sz="1000" u="none" cap="none" strike="noStrike">
                        <a:solidFill>
                          <a:srgbClr val="FFFFFF"/>
                        </a:solidFill>
                        <a:latin typeface="Mada"/>
                        <a:ea typeface="Mada"/>
                        <a:cs typeface="Mada"/>
                        <a:sym typeface="Mada"/>
                      </a:endParaRPr>
                    </a:p>
                  </a:txBody>
                  <a:tcPr marT="45725" marB="45725" marR="96825" marL="96825" anchor="ctr">
                    <a:solidFill>
                      <a:schemeClr val="accent2"/>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rgbClr val="FFFFFF"/>
                          </a:solidFill>
                          <a:latin typeface="Mada"/>
                          <a:ea typeface="Mada"/>
                          <a:cs typeface="Mada"/>
                          <a:sym typeface="Mada"/>
                        </a:rPr>
                        <a:t>Additional data needed for a diagnosis of multiple sclerosis </a:t>
                      </a:r>
                      <a:endParaRPr sz="1000" u="none" cap="none" strike="noStrike">
                        <a:solidFill>
                          <a:srgbClr val="FFFFFF"/>
                        </a:solidFill>
                        <a:latin typeface="Mada"/>
                        <a:ea typeface="Mada"/>
                        <a:cs typeface="Mada"/>
                        <a:sym typeface="Mada"/>
                      </a:endParaRPr>
                    </a:p>
                  </a:txBody>
                  <a:tcPr marT="45725" marB="45725" marR="96825" marL="96825" anchor="ctr">
                    <a:solidFill>
                      <a:schemeClr val="accent2"/>
                    </a:solidFill>
                  </a:tcPr>
                </a:tc>
              </a:tr>
              <a:tr h="2190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≥2 clinical attacks </a:t>
                      </a:r>
                      <a:endParaRPr sz="1000" u="none" cap="none" strike="noStrike">
                        <a:latin typeface="Mada"/>
                        <a:ea typeface="Mada"/>
                        <a:cs typeface="Mada"/>
                        <a:sym typeface="Mada"/>
                      </a:endParaRPr>
                    </a:p>
                  </a:txBody>
                  <a:tcPr marT="45725" marB="45725" marR="96825" marL="96825"/>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≥2 </a:t>
                      </a:r>
                      <a:endParaRPr sz="1000" u="none" cap="none" strike="noStrike">
                        <a:latin typeface="Mada"/>
                        <a:ea typeface="Mada"/>
                        <a:cs typeface="Mada"/>
                        <a:sym typeface="Mada"/>
                      </a:endParaRPr>
                    </a:p>
                  </a:txBody>
                  <a:tcPr marT="45725" marB="45725" marR="96825" marL="96825"/>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none</a:t>
                      </a:r>
                      <a:endParaRPr/>
                    </a:p>
                  </a:txBody>
                  <a:tcPr marT="45725" marB="45725" marR="96825" marL="96825"/>
                </a:tc>
              </a:tr>
              <a:tr h="7667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≥2 clinical attacks </a:t>
                      </a:r>
                      <a:endParaRPr sz="1000" u="none" cap="none" strike="noStrike">
                        <a:latin typeface="Mada"/>
                        <a:ea typeface="Mada"/>
                        <a:cs typeface="Mada"/>
                        <a:sym typeface="Mada"/>
                      </a:endParaRPr>
                    </a:p>
                  </a:txBody>
                  <a:tcPr marT="45725" marB="45725" marR="96825" marL="96825"/>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1(as well as clear-cut historical evidence of a previous attack involving a lesion in a distinct anatomical location)</a:t>
                      </a:r>
                      <a:endParaRPr sz="1000" u="none" cap="none" strike="noStrike">
                        <a:latin typeface="Mada"/>
                        <a:ea typeface="Mada"/>
                        <a:cs typeface="Mada"/>
                        <a:sym typeface="Mada"/>
                      </a:endParaRPr>
                    </a:p>
                  </a:txBody>
                  <a:tcPr marT="45725" marB="45725" marR="96825" marL="96825"/>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none</a:t>
                      </a:r>
                      <a:endParaRPr/>
                    </a:p>
                  </a:txBody>
                  <a:tcPr marT="45725" marB="45725" marR="96825" marL="96825"/>
                </a:tc>
              </a:tr>
              <a:tr h="3559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≥2 clinical attacks </a:t>
                      </a:r>
                      <a:endParaRPr sz="1000" u="none" cap="none" strike="noStrike">
                        <a:latin typeface="Mada"/>
                        <a:ea typeface="Mada"/>
                        <a:cs typeface="Mada"/>
                        <a:sym typeface="Mada"/>
                      </a:endParaRPr>
                    </a:p>
                  </a:txBody>
                  <a:tcPr marT="45725" marB="45725" marR="96825" marL="96825"/>
                </a:tc>
                <a:tc>
                  <a:txBody>
                    <a:bodyPr/>
                    <a:lstStyle/>
                    <a:p>
                      <a:pPr indent="0" lvl="0" marL="0" marR="0" rtl="0" algn="l">
                        <a:lnSpc>
                          <a:spcPct val="100000"/>
                        </a:lnSpc>
                        <a:spcBef>
                          <a:spcPts val="0"/>
                        </a:spcBef>
                        <a:spcAft>
                          <a:spcPts val="0"/>
                        </a:spcAft>
                        <a:buNone/>
                      </a:pPr>
                      <a:r>
                        <a:rPr lang="en-US" sz="1000" u="none" cap="none" strike="noStrike">
                          <a:latin typeface="Mada"/>
                          <a:ea typeface="Mada"/>
                          <a:cs typeface="Mada"/>
                          <a:sym typeface="Mada"/>
                        </a:rPr>
                        <a:t>1</a:t>
                      </a:r>
                      <a:endParaRPr/>
                    </a:p>
                  </a:txBody>
                  <a:tcPr marT="45725" marB="45725" marR="96825" marL="96825"/>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Dissemination in space demonstrated by an additional clinical attack implicating a different CNS site or by MRI </a:t>
                      </a:r>
                      <a:endParaRPr sz="1000" u="none" cap="none" strike="noStrike">
                        <a:latin typeface="Mada"/>
                        <a:ea typeface="Mada"/>
                        <a:cs typeface="Mada"/>
                        <a:sym typeface="Mada"/>
                      </a:endParaRPr>
                    </a:p>
                  </a:txBody>
                  <a:tcPr marT="45725" marB="45725" marR="96825" marL="96825"/>
                </a:tc>
              </a:tr>
              <a:tr h="3559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1 clinical attack </a:t>
                      </a:r>
                      <a:endParaRPr sz="1000" u="none" cap="none" strike="noStrike">
                        <a:latin typeface="Mada"/>
                        <a:ea typeface="Mada"/>
                        <a:cs typeface="Mada"/>
                        <a:sym typeface="Mada"/>
                      </a:endParaRPr>
                    </a:p>
                  </a:txBody>
                  <a:tcPr marT="45725" marB="45725" marR="96825" marL="96825"/>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≥2 </a:t>
                      </a:r>
                      <a:endParaRPr sz="1000" u="none" cap="none" strike="noStrike">
                        <a:latin typeface="Mada"/>
                        <a:ea typeface="Mada"/>
                        <a:cs typeface="Mada"/>
                        <a:sym typeface="Mada"/>
                      </a:endParaRPr>
                    </a:p>
                  </a:txBody>
                  <a:tcPr marT="45725" marB="45725" marR="96825" marL="96825"/>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Dissemination in time demonstrated by an additional clinical attack or by MRI§ OR demonstration of CSF-specific oligoclonal bands </a:t>
                      </a:r>
                      <a:endParaRPr sz="1000" u="none" cap="none" strike="noStrike">
                        <a:latin typeface="Mada"/>
                        <a:ea typeface="Mada"/>
                        <a:cs typeface="Mada"/>
                        <a:sym typeface="Mada"/>
                      </a:endParaRPr>
                    </a:p>
                  </a:txBody>
                  <a:tcPr marT="45725" marB="45725" marR="96825" marL="96825"/>
                </a:tc>
              </a:tr>
              <a:tr h="7667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1 clinical attack </a:t>
                      </a:r>
                      <a:endParaRPr sz="1000" u="none" cap="none" strike="noStrike">
                        <a:latin typeface="Mada"/>
                        <a:ea typeface="Mada"/>
                        <a:cs typeface="Mada"/>
                        <a:sym typeface="Mada"/>
                      </a:endParaRPr>
                    </a:p>
                  </a:txBody>
                  <a:tcPr marT="45725" marB="45725" marR="96825" marL="96825"/>
                </a:tc>
                <a:tc>
                  <a:txBody>
                    <a:bodyPr/>
                    <a:lstStyle/>
                    <a:p>
                      <a:pPr indent="0" lvl="0" marL="0" marR="0" rtl="0" algn="l">
                        <a:lnSpc>
                          <a:spcPct val="100000"/>
                        </a:lnSpc>
                        <a:spcBef>
                          <a:spcPts val="0"/>
                        </a:spcBef>
                        <a:spcAft>
                          <a:spcPts val="0"/>
                        </a:spcAft>
                        <a:buNone/>
                      </a:pPr>
                      <a:r>
                        <a:rPr lang="en-US" sz="1000" u="none" cap="none" strike="noStrike">
                          <a:latin typeface="Mada"/>
                          <a:ea typeface="Mada"/>
                          <a:cs typeface="Mada"/>
                          <a:sym typeface="Mada"/>
                        </a:rPr>
                        <a:t>1</a:t>
                      </a:r>
                      <a:endParaRPr/>
                    </a:p>
                  </a:txBody>
                  <a:tcPr marT="45725" marB="45725" marR="96825" marL="96825"/>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Mada"/>
                          <a:ea typeface="Mada"/>
                          <a:cs typeface="Mada"/>
                          <a:sym typeface="Mada"/>
                        </a:rPr>
                        <a:t>Dissemination in space demonstrated by an additional clinical attack implicating a different CNS site or by MRI‡</a:t>
                      </a:r>
                      <a:br>
                        <a:rPr lang="en-US" sz="1000" u="none" cap="none" strike="noStrike">
                          <a:latin typeface="Mada"/>
                          <a:ea typeface="Mada"/>
                          <a:cs typeface="Mada"/>
                          <a:sym typeface="Mada"/>
                        </a:rPr>
                      </a:br>
                      <a:r>
                        <a:rPr lang="en-US" sz="1000" u="none" cap="none" strike="noStrike">
                          <a:latin typeface="Mada"/>
                          <a:ea typeface="Mada"/>
                          <a:cs typeface="Mada"/>
                          <a:sym typeface="Mada"/>
                        </a:rPr>
                        <a:t>AND</a:t>
                      </a:r>
                      <a:br>
                        <a:rPr lang="en-US" sz="1000" u="none" cap="none" strike="noStrike">
                          <a:latin typeface="Mada"/>
                          <a:ea typeface="Mada"/>
                          <a:cs typeface="Mada"/>
                          <a:sym typeface="Mada"/>
                        </a:rPr>
                      </a:br>
                      <a:r>
                        <a:rPr lang="en-US" sz="1000" u="none" cap="none" strike="noStrike">
                          <a:latin typeface="Mada"/>
                          <a:ea typeface="Mada"/>
                          <a:cs typeface="Mada"/>
                          <a:sym typeface="Mada"/>
                        </a:rPr>
                        <a:t>Dissemination in time demonstrated by an additional clinical attack or by MRI§ OR demonstration of CSF-specific oligoclonal bands</a:t>
                      </a:r>
                      <a:endParaRPr sz="1000" u="none" cap="none" strike="noStrike">
                        <a:latin typeface="Mada"/>
                        <a:ea typeface="Mada"/>
                        <a:cs typeface="Mada"/>
                        <a:sym typeface="Mada"/>
                      </a:endParaRPr>
                    </a:p>
                  </a:txBody>
                  <a:tcPr marT="45725" marB="45725" marR="96825" marL="96825"/>
                </a:tc>
              </a:tr>
            </a:tbl>
          </a:graphicData>
        </a:graphic>
      </p:graphicFrame>
      <p:sp>
        <p:nvSpPr>
          <p:cNvPr id="532" name="Google Shape;532;p41"/>
          <p:cNvSpPr txBox="1"/>
          <p:nvPr/>
        </p:nvSpPr>
        <p:spPr>
          <a:xfrm>
            <a:off x="263000" y="5022200"/>
            <a:ext cx="55056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Alegreya Regular"/>
              <a:buChar char="◄"/>
            </a:pPr>
            <a:r>
              <a:rPr b="1" i="0" lang="en-US" sz="2400" u="none" cap="none" strike="noStrike">
                <a:highlight>
                  <a:schemeClr val="accent5"/>
                </a:highlight>
                <a:latin typeface="Mada"/>
                <a:ea typeface="Mada"/>
                <a:cs typeface="Mada"/>
                <a:sym typeface="Mada"/>
              </a:rPr>
              <a:t>Mc Donald’s MS diagnostic criteria</a:t>
            </a:r>
            <a:endParaRPr b="0" i="0" sz="2400" u="none" cap="none" strike="noStrike">
              <a:highlight>
                <a:schemeClr val="accent5"/>
              </a:highlight>
              <a:latin typeface="Alegreya Regular"/>
              <a:ea typeface="Alegreya Regular"/>
              <a:cs typeface="Alegreya Regular"/>
              <a:sym typeface="Alegreya Regular"/>
            </a:endParaRPr>
          </a:p>
        </p:txBody>
      </p:sp>
      <p:pic>
        <p:nvPicPr>
          <p:cNvPr id="533" name="Google Shape;533;p41"/>
          <p:cNvPicPr preferRelativeResize="0"/>
          <p:nvPr/>
        </p:nvPicPr>
        <p:blipFill>
          <a:blip r:embed="rId3">
            <a:alphaModFix/>
          </a:blip>
          <a:stretch>
            <a:fillRect/>
          </a:stretch>
        </p:blipFill>
        <p:spPr>
          <a:xfrm>
            <a:off x="3157325" y="1629175"/>
            <a:ext cx="371075" cy="371075"/>
          </a:xfrm>
          <a:prstGeom prst="rect">
            <a:avLst/>
          </a:prstGeom>
          <a:noFill/>
          <a:ln>
            <a:noFill/>
          </a:ln>
        </p:spPr>
      </p:pic>
      <p:pic>
        <p:nvPicPr>
          <p:cNvPr id="534" name="Google Shape;534;p41"/>
          <p:cNvPicPr preferRelativeResize="0"/>
          <p:nvPr/>
        </p:nvPicPr>
        <p:blipFill>
          <a:blip r:embed="rId4">
            <a:alphaModFix/>
          </a:blip>
          <a:stretch>
            <a:fillRect/>
          </a:stretch>
        </p:blipFill>
        <p:spPr>
          <a:xfrm>
            <a:off x="3738850" y="1629175"/>
            <a:ext cx="371075" cy="371075"/>
          </a:xfrm>
          <a:prstGeom prst="rect">
            <a:avLst/>
          </a:prstGeom>
          <a:noFill/>
          <a:ln>
            <a:noFill/>
          </a:ln>
        </p:spPr>
      </p:pic>
      <p:sp>
        <p:nvSpPr>
          <p:cNvPr id="535" name="Google Shape;535;p41"/>
          <p:cNvSpPr txBox="1"/>
          <p:nvPr/>
        </p:nvSpPr>
        <p:spPr>
          <a:xfrm>
            <a:off x="3424450" y="1629175"/>
            <a:ext cx="314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solidFill>
                  <a:srgbClr val="FFFFFF"/>
                </a:solidFill>
                <a:latin typeface="Mada"/>
                <a:ea typeface="Mada"/>
                <a:cs typeface="Mada"/>
                <a:sym typeface="Mada"/>
              </a:rPr>
              <a:t>&amp;</a:t>
            </a:r>
            <a:endParaRPr b="1" sz="1900">
              <a:solidFill>
                <a:srgbClr val="FFFFFF"/>
              </a:solidFill>
              <a:latin typeface="Mada"/>
              <a:ea typeface="Mada"/>
              <a:cs typeface="Mada"/>
              <a:sym typeface="Mada"/>
            </a:endParaRPr>
          </a:p>
        </p:txBody>
      </p:sp>
      <p:sp>
        <p:nvSpPr>
          <p:cNvPr id="536" name="Google Shape;536;p41"/>
          <p:cNvSpPr txBox="1"/>
          <p:nvPr/>
        </p:nvSpPr>
        <p:spPr>
          <a:xfrm>
            <a:off x="374050" y="8949000"/>
            <a:ext cx="67803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6AA84F"/>
                </a:solidFill>
                <a:latin typeface="Mada"/>
                <a:ea typeface="Mada"/>
                <a:cs typeface="Mada"/>
                <a:sym typeface="Mada"/>
              </a:rPr>
              <a:t>Notes: </a:t>
            </a:r>
            <a:endParaRPr b="1">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US" sz="1200">
                <a:solidFill>
                  <a:srgbClr val="6AA84F"/>
                </a:solidFill>
                <a:latin typeface="Mada"/>
                <a:ea typeface="Mada"/>
                <a:cs typeface="Mada"/>
                <a:sym typeface="Mada"/>
              </a:rPr>
              <a:t>The diagnosis of MS requires two or more attacks affecting different parts of the CNS, i.e. dissemination in  time  and  space.</a:t>
            </a:r>
            <a:endParaRPr b="1"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US" sz="1200">
                <a:solidFill>
                  <a:srgbClr val="6AA84F"/>
                </a:solidFill>
                <a:latin typeface="Mada"/>
                <a:ea typeface="Mada"/>
                <a:cs typeface="Mada"/>
                <a:sym typeface="Mada"/>
              </a:rPr>
              <a:t>However, the presence of multiple lesions on MRI (dissemination in space) or the demonstration of additional clinical attacks on MRI (by showing lesions of different densities (dissemination in time)) fulfills the criteria for MS despite the presence of one attack in the patient's history </a:t>
            </a:r>
            <a:endParaRPr b="1" sz="1200">
              <a:solidFill>
                <a:srgbClr val="6AA84F"/>
              </a:solidFill>
              <a:latin typeface="Mada"/>
              <a:ea typeface="Mada"/>
              <a:cs typeface="Mada"/>
              <a:sym typeface="Mada"/>
            </a:endParaRPr>
          </a:p>
        </p:txBody>
      </p:sp>
      <p:cxnSp>
        <p:nvCxnSpPr>
          <p:cNvPr id="537" name="Google Shape;537;p41"/>
          <p:cNvCxnSpPr/>
          <p:nvPr/>
        </p:nvCxnSpPr>
        <p:spPr>
          <a:xfrm rot="10800000">
            <a:off x="-16650" y="10911217"/>
            <a:ext cx="7612800" cy="0"/>
          </a:xfrm>
          <a:prstGeom prst="straightConnector1">
            <a:avLst/>
          </a:prstGeom>
          <a:noFill/>
          <a:ln cap="flat" cmpd="sng" w="28575">
            <a:solidFill>
              <a:schemeClr val="accent3"/>
            </a:solidFill>
            <a:prstDash val="dot"/>
            <a:round/>
            <a:headEnd len="sm" w="sm" type="none"/>
            <a:tailEnd len="sm" w="sm" type="none"/>
          </a:ln>
        </p:spPr>
      </p:cxnSp>
      <p:sp>
        <p:nvSpPr>
          <p:cNvPr id="538" name="Google Shape;538;p41"/>
          <p:cNvSpPr txBox="1"/>
          <p:nvPr/>
        </p:nvSpPr>
        <p:spPr>
          <a:xfrm>
            <a:off x="5480200" y="5056925"/>
            <a:ext cx="1917000" cy="450600"/>
          </a:xfrm>
          <a:prstGeom prst="rect">
            <a:avLst/>
          </a:prstGeom>
          <a:noFill/>
          <a:ln cap="flat" cmpd="sng" w="9525">
            <a:solidFill>
              <a:srgbClr val="6AA84F"/>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900">
                <a:solidFill>
                  <a:srgbClr val="6AA84F"/>
                </a:solidFill>
                <a:latin typeface="Mada"/>
                <a:ea typeface="Mada"/>
                <a:cs typeface="Mada"/>
                <a:sym typeface="Mada"/>
              </a:rPr>
              <a:t>Females Dr: Only know the name of the criteria, no need for any details</a:t>
            </a:r>
            <a:endParaRPr sz="900">
              <a:solidFill>
                <a:srgbClr val="6AA84F"/>
              </a:solidFill>
              <a:latin typeface="Mada"/>
              <a:ea typeface="Mada"/>
              <a:cs typeface="Mada"/>
              <a:sym typeface="Mada"/>
            </a:endParaRPr>
          </a:p>
        </p:txBody>
      </p:sp>
      <p:sp>
        <p:nvSpPr>
          <p:cNvPr id="539" name="Google Shape;539;p41"/>
          <p:cNvSpPr txBox="1"/>
          <p:nvPr/>
        </p:nvSpPr>
        <p:spPr>
          <a:xfrm>
            <a:off x="263000" y="3764700"/>
            <a:ext cx="7134300" cy="14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a:solidFill>
                  <a:srgbClr val="6AA84F"/>
                </a:solidFill>
                <a:highlight>
                  <a:schemeClr val="accent5"/>
                </a:highlight>
                <a:latin typeface="Mada"/>
                <a:ea typeface="Mada"/>
                <a:cs typeface="Mada"/>
                <a:sym typeface="Mada"/>
              </a:rPr>
              <a:t>Example:</a:t>
            </a:r>
            <a:r>
              <a:rPr lang="en-US" sz="1100">
                <a:solidFill>
                  <a:srgbClr val="6AA84F"/>
                </a:solidFill>
                <a:latin typeface="Mada"/>
                <a:ea typeface="Mada"/>
                <a:cs typeface="Mada"/>
                <a:sym typeface="Mada"/>
              </a:rPr>
              <a:t> patients comes to you with what seems to be a first episode of MS (optic neuritis) , after further history the patient describes to you an incidence that happened years ago where she had a right upper limb numbness, she was prescribed vitamin B12 by her family physician who said that it must be what is deficient. One month after taking supplementation the numbness disappeared. Does that mean the patient actually had a B12 deficiency? </a:t>
            </a:r>
            <a:r>
              <a:rPr b="1" lang="en-US" sz="1100">
                <a:solidFill>
                  <a:srgbClr val="6AA84F"/>
                </a:solidFill>
                <a:latin typeface="Mada"/>
                <a:ea typeface="Mada"/>
                <a:cs typeface="Mada"/>
                <a:sym typeface="Mada"/>
              </a:rPr>
              <a:t>Definitely NOT. </a:t>
            </a:r>
            <a:r>
              <a:rPr lang="en-US" sz="1100">
                <a:solidFill>
                  <a:srgbClr val="6AA84F"/>
                </a:solidFill>
                <a:latin typeface="Mada"/>
                <a:ea typeface="Mada"/>
                <a:cs typeface="Mada"/>
                <a:sym typeface="Mada"/>
              </a:rPr>
              <a:t>B12 deficiency will not be unilateral, and this spontaneous improvement is due to the remitting-relapsing nature of MS. This example shows </a:t>
            </a:r>
            <a:r>
              <a:rPr b="1" lang="en-US" sz="1100" u="sng">
                <a:solidFill>
                  <a:srgbClr val="6AA84F"/>
                </a:solidFill>
                <a:latin typeface="Mada"/>
                <a:ea typeface="Mada"/>
                <a:cs typeface="Mada"/>
                <a:sym typeface="Mada"/>
              </a:rPr>
              <a:t>dissemination in space and time </a:t>
            </a:r>
            <a:endParaRPr b="1" sz="1100" u="sng">
              <a:solidFill>
                <a:srgbClr val="6AA84F"/>
              </a:solidFill>
              <a:latin typeface="Mada"/>
              <a:ea typeface="Mada"/>
              <a:cs typeface="Mada"/>
              <a:sym typeface="Mad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42"/>
          <p:cNvSpPr txBox="1"/>
          <p:nvPr>
            <p:ph idx="12" type="sldNum"/>
          </p:nvPr>
        </p:nvSpPr>
        <p:spPr>
          <a:xfrm>
            <a:off x="7076525" y="0"/>
            <a:ext cx="4833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545" name="Google Shape;545;p4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Mada"/>
                <a:ea typeface="Mada"/>
                <a:cs typeface="Mada"/>
                <a:sym typeface="Mada"/>
              </a:rPr>
              <a:t>Diagnosis of MS </a:t>
            </a:r>
            <a:r>
              <a:rPr b="1" i="1" lang="en-US" sz="2600" u="none" cap="none" strike="noStrike">
                <a:solidFill>
                  <a:srgbClr val="000000"/>
                </a:solidFill>
                <a:latin typeface="Mada"/>
                <a:ea typeface="Mada"/>
                <a:cs typeface="Mada"/>
                <a:sym typeface="Mada"/>
              </a:rPr>
              <a:t>cont.</a:t>
            </a:r>
            <a:endParaRPr b="1" i="1" sz="2600" u="none" cap="none" strike="noStrike">
              <a:solidFill>
                <a:srgbClr val="000000"/>
              </a:solidFill>
              <a:latin typeface="Mada"/>
              <a:ea typeface="Mada"/>
              <a:cs typeface="Mada"/>
              <a:sym typeface="Mada"/>
            </a:endParaRPr>
          </a:p>
        </p:txBody>
      </p:sp>
      <p:sp>
        <p:nvSpPr>
          <p:cNvPr id="546" name="Google Shape;546;p42"/>
          <p:cNvSpPr/>
          <p:nvPr/>
        </p:nvSpPr>
        <p:spPr>
          <a:xfrm>
            <a:off x="196482" y="859268"/>
            <a:ext cx="733500" cy="577200"/>
          </a:xfrm>
          <a:prstGeom prst="ellipse">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547" name="Google Shape;547;p42"/>
          <p:cNvSpPr/>
          <p:nvPr/>
        </p:nvSpPr>
        <p:spPr>
          <a:xfrm>
            <a:off x="340587" y="972675"/>
            <a:ext cx="445200" cy="350400"/>
          </a:xfrm>
          <a:prstGeom prst="ellipse">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548" name="Google Shape;548;p42"/>
          <p:cNvSpPr/>
          <p:nvPr/>
        </p:nvSpPr>
        <p:spPr>
          <a:xfrm>
            <a:off x="257377" y="1048320"/>
            <a:ext cx="611700" cy="193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01</a:t>
            </a:r>
            <a:endParaRPr i="0" sz="1600" u="none" cap="none" strike="noStrike">
              <a:solidFill>
                <a:srgbClr val="FFFFFF"/>
              </a:solidFill>
              <a:latin typeface="Mada"/>
              <a:ea typeface="Mada"/>
              <a:cs typeface="Mada"/>
              <a:sym typeface="Mada"/>
            </a:endParaRPr>
          </a:p>
        </p:txBody>
      </p:sp>
      <p:sp>
        <p:nvSpPr>
          <p:cNvPr id="549" name="Google Shape;549;p42"/>
          <p:cNvSpPr/>
          <p:nvPr/>
        </p:nvSpPr>
        <p:spPr>
          <a:xfrm>
            <a:off x="150829" y="2078468"/>
            <a:ext cx="733500" cy="577200"/>
          </a:xfrm>
          <a:prstGeom prst="ellipse">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550" name="Google Shape;550;p42"/>
          <p:cNvSpPr/>
          <p:nvPr/>
        </p:nvSpPr>
        <p:spPr>
          <a:xfrm>
            <a:off x="294934" y="2191875"/>
            <a:ext cx="445200" cy="350400"/>
          </a:xfrm>
          <a:prstGeom prst="ellipse">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551" name="Google Shape;551;p42"/>
          <p:cNvSpPr txBox="1"/>
          <p:nvPr/>
        </p:nvSpPr>
        <p:spPr>
          <a:xfrm>
            <a:off x="207175" y="2169500"/>
            <a:ext cx="582000" cy="350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02</a:t>
            </a:r>
            <a:endParaRPr b="1" i="0" sz="1600" u="none" cap="none" strike="noStrike">
              <a:solidFill>
                <a:srgbClr val="FFFFFF"/>
              </a:solidFill>
              <a:latin typeface="Mada"/>
              <a:ea typeface="Mada"/>
              <a:cs typeface="Mada"/>
              <a:sym typeface="Mada"/>
            </a:endParaRPr>
          </a:p>
        </p:txBody>
      </p:sp>
      <p:sp>
        <p:nvSpPr>
          <p:cNvPr id="552" name="Google Shape;552;p42"/>
          <p:cNvSpPr/>
          <p:nvPr/>
        </p:nvSpPr>
        <p:spPr>
          <a:xfrm>
            <a:off x="197042" y="7895670"/>
            <a:ext cx="733500" cy="577200"/>
          </a:xfrm>
          <a:prstGeom prst="ellipse">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553" name="Google Shape;553;p42"/>
          <p:cNvSpPr/>
          <p:nvPr/>
        </p:nvSpPr>
        <p:spPr>
          <a:xfrm>
            <a:off x="341147" y="8009077"/>
            <a:ext cx="445200" cy="350400"/>
          </a:xfrm>
          <a:prstGeom prst="ellipse">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554" name="Google Shape;554;p42"/>
          <p:cNvSpPr txBox="1"/>
          <p:nvPr/>
        </p:nvSpPr>
        <p:spPr>
          <a:xfrm>
            <a:off x="259711" y="8064999"/>
            <a:ext cx="620700" cy="193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03</a:t>
            </a:r>
            <a:endParaRPr b="1" i="0" sz="1600" u="none" cap="none" strike="noStrike">
              <a:solidFill>
                <a:srgbClr val="FFFFFF"/>
              </a:solidFill>
              <a:latin typeface="Mada"/>
              <a:ea typeface="Mada"/>
              <a:cs typeface="Mada"/>
              <a:sym typeface="Mada"/>
            </a:endParaRPr>
          </a:p>
        </p:txBody>
      </p:sp>
      <p:sp>
        <p:nvSpPr>
          <p:cNvPr id="555" name="Google Shape;555;p42"/>
          <p:cNvSpPr txBox="1"/>
          <p:nvPr/>
        </p:nvSpPr>
        <p:spPr>
          <a:xfrm>
            <a:off x="938175" y="867650"/>
            <a:ext cx="6024600" cy="124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543948"/>
                </a:solidFill>
                <a:latin typeface="Mada"/>
                <a:ea typeface="Mada"/>
                <a:cs typeface="Mada"/>
                <a:sym typeface="Mada"/>
              </a:rPr>
              <a:t>History &amp; Exam</a:t>
            </a:r>
            <a:endParaRPr b="1" i="0" sz="2200" u="none" cap="none" strike="noStrike">
              <a:solidFill>
                <a:srgbClr val="543948"/>
              </a:solidFill>
              <a:latin typeface="Mada"/>
              <a:ea typeface="Mada"/>
              <a:cs typeface="Mada"/>
              <a:sym typeface="Mada"/>
            </a:endParaRPr>
          </a:p>
          <a:p>
            <a:pPr indent="-304800" lvl="0" marL="457200" marR="0" rtl="0" algn="l">
              <a:lnSpc>
                <a:spcPct val="100000"/>
              </a:lnSpc>
              <a:spcBef>
                <a:spcPts val="0"/>
              </a:spcBef>
              <a:spcAft>
                <a:spcPts val="0"/>
              </a:spcAft>
              <a:buClr>
                <a:srgbClr val="1C4588"/>
              </a:buClr>
              <a:buSzPts val="1200"/>
              <a:buFont typeface="Mada"/>
              <a:buChar char="●"/>
            </a:pPr>
            <a:r>
              <a:rPr lang="en-US" sz="1200">
                <a:solidFill>
                  <a:srgbClr val="1C4588"/>
                </a:solidFill>
                <a:latin typeface="Mada"/>
                <a:ea typeface="Mada"/>
                <a:cs typeface="Mada"/>
                <a:sym typeface="Mada"/>
              </a:rPr>
              <a:t>When taking a history at the time of initial presentation, </a:t>
            </a:r>
            <a:r>
              <a:rPr b="1" lang="en-US" sz="1200">
                <a:solidFill>
                  <a:srgbClr val="1C4588"/>
                </a:solidFill>
                <a:latin typeface="Mada"/>
                <a:ea typeface="Mada"/>
                <a:cs typeface="Mada"/>
                <a:sym typeface="Mada"/>
              </a:rPr>
              <a:t>it is essential to ask about previous episodes of neurological symptoms,</a:t>
            </a:r>
            <a:r>
              <a:rPr lang="en-US" sz="1200">
                <a:solidFill>
                  <a:srgbClr val="1C4588"/>
                </a:solidFill>
                <a:latin typeface="Mada"/>
                <a:ea typeface="Mada"/>
                <a:cs typeface="Mada"/>
                <a:sym typeface="Mada"/>
              </a:rPr>
              <a:t> often years previously, that may represent episodes of unrecognized demyelination: for example, a severe episode of vertigo lasting weeks or loss of vision in one eye that gradually recovered.</a:t>
            </a:r>
            <a:endParaRPr b="0" baseline="30000" i="0" sz="2200" u="none" cap="none" strike="noStrike">
              <a:solidFill>
                <a:srgbClr val="000000"/>
              </a:solidFill>
              <a:latin typeface="Alegreya Regular"/>
              <a:ea typeface="Alegreya Regular"/>
              <a:cs typeface="Alegreya Regular"/>
              <a:sym typeface="Alegreya Regular"/>
            </a:endParaRPr>
          </a:p>
        </p:txBody>
      </p:sp>
      <p:sp>
        <p:nvSpPr>
          <p:cNvPr id="556" name="Google Shape;556;p42"/>
          <p:cNvSpPr txBox="1"/>
          <p:nvPr/>
        </p:nvSpPr>
        <p:spPr>
          <a:xfrm>
            <a:off x="938175" y="2086850"/>
            <a:ext cx="6024600" cy="124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US" sz="2200">
                <a:solidFill>
                  <a:srgbClr val="543948"/>
                </a:solidFill>
                <a:latin typeface="Mada"/>
                <a:ea typeface="Mada"/>
                <a:cs typeface="Mada"/>
                <a:sym typeface="Mada"/>
              </a:rPr>
              <a:t>Imaging: MRI of the brain and spinal cord</a:t>
            </a:r>
            <a:r>
              <a:rPr b="1" lang="en-US" sz="2400">
                <a:solidFill>
                  <a:srgbClr val="543948"/>
                </a:solidFill>
                <a:latin typeface="Mada"/>
                <a:ea typeface="Mada"/>
                <a:cs typeface="Mada"/>
                <a:sym typeface="Mada"/>
              </a:rPr>
              <a:t> </a:t>
            </a:r>
            <a:endParaRPr b="1" sz="2400">
              <a:solidFill>
                <a:srgbClr val="543948"/>
              </a:solidFill>
              <a:latin typeface="Mada"/>
              <a:ea typeface="Mada"/>
              <a:cs typeface="Mada"/>
              <a:sym typeface="Mada"/>
            </a:endParaRPr>
          </a:p>
          <a:p>
            <a:pPr indent="-304800" lvl="0" marL="457200" marR="0" rtl="0" algn="l">
              <a:lnSpc>
                <a:spcPct val="100000"/>
              </a:lnSpc>
              <a:spcBef>
                <a:spcPts val="1000"/>
              </a:spcBef>
              <a:spcAft>
                <a:spcPts val="0"/>
              </a:spcAft>
              <a:buClr>
                <a:srgbClr val="1C4588"/>
              </a:buClr>
              <a:buSzPts val="1200"/>
              <a:buFont typeface="Mada"/>
              <a:buChar char="●"/>
            </a:pPr>
            <a:r>
              <a:rPr lang="en-US" sz="1200">
                <a:solidFill>
                  <a:srgbClr val="1C4588"/>
                </a:solidFill>
                <a:latin typeface="Mada"/>
                <a:ea typeface="Mada"/>
                <a:cs typeface="Mada"/>
                <a:sym typeface="Mada"/>
              </a:rPr>
              <a:t>MRI is both the </a:t>
            </a:r>
            <a:r>
              <a:rPr b="1" lang="en-US" sz="1200">
                <a:solidFill>
                  <a:srgbClr val="CC0000"/>
                </a:solidFill>
                <a:latin typeface="Mada"/>
                <a:ea typeface="Mada"/>
                <a:cs typeface="Mada"/>
                <a:sym typeface="Mada"/>
              </a:rPr>
              <a:t>best initial test and the most accurate test.</a:t>
            </a:r>
            <a:endParaRPr b="1" sz="1200">
              <a:solidFill>
                <a:srgbClr val="CC0000"/>
              </a:solidFill>
              <a:latin typeface="Mada"/>
              <a:ea typeface="Mada"/>
              <a:cs typeface="Mada"/>
              <a:sym typeface="Mada"/>
            </a:endParaRPr>
          </a:p>
          <a:p>
            <a:pPr indent="-304800" lvl="0" marL="457200" marR="0" rtl="0" algn="l">
              <a:lnSpc>
                <a:spcPct val="100000"/>
              </a:lnSpc>
              <a:spcBef>
                <a:spcPts val="0"/>
              </a:spcBef>
              <a:spcAft>
                <a:spcPts val="0"/>
              </a:spcAft>
              <a:buClr>
                <a:srgbClr val="1C4588"/>
              </a:buClr>
              <a:buSzPts val="1200"/>
              <a:buFont typeface="Mada"/>
              <a:buChar char="●"/>
            </a:pPr>
            <a:r>
              <a:rPr lang="en-US" sz="1200">
                <a:solidFill>
                  <a:srgbClr val="1C4588"/>
                </a:solidFill>
                <a:latin typeface="Mada"/>
                <a:ea typeface="Mada"/>
                <a:cs typeface="Mada"/>
                <a:sym typeface="Mada"/>
              </a:rPr>
              <a:t>MRI of brain and cord </a:t>
            </a:r>
            <a:r>
              <a:rPr b="1" lang="en-US" sz="1200">
                <a:solidFill>
                  <a:srgbClr val="1C4588"/>
                </a:solidFill>
                <a:latin typeface="Mada"/>
                <a:ea typeface="Mada"/>
                <a:cs typeface="Mada"/>
                <a:sym typeface="Mada"/>
              </a:rPr>
              <a:t>is the definitive investigation</a:t>
            </a:r>
            <a:r>
              <a:rPr lang="en-US" sz="1200">
                <a:solidFill>
                  <a:srgbClr val="1C4588"/>
                </a:solidFill>
                <a:latin typeface="Mada"/>
                <a:ea typeface="Mada"/>
                <a:cs typeface="Mada"/>
                <a:sym typeface="Mada"/>
              </a:rPr>
              <a:t>, as it demonstrates areas of demyelination with high sensitivity. Multiple scattered plaques are usually seen, demonstrating dissemination in space. </a:t>
            </a:r>
            <a:r>
              <a:rPr lang="en-US" sz="1200">
                <a:solidFill>
                  <a:srgbClr val="CC0000"/>
                </a:solidFill>
                <a:latin typeface="Mada"/>
                <a:ea typeface="Mada"/>
                <a:cs typeface="Mada"/>
                <a:sym typeface="Mada"/>
              </a:rPr>
              <a:t>Acute lesions show gadolinium enhancement for 6–8 weeks. </a:t>
            </a:r>
            <a:endParaRPr sz="1200">
              <a:solidFill>
                <a:srgbClr val="CC0000"/>
              </a:solidFill>
              <a:latin typeface="Mada"/>
              <a:ea typeface="Mada"/>
              <a:cs typeface="Mada"/>
              <a:sym typeface="Mada"/>
            </a:endParaRPr>
          </a:p>
          <a:p>
            <a:pPr indent="-304800" lvl="0" marL="457200" marR="0" rtl="0" algn="l">
              <a:lnSpc>
                <a:spcPct val="100000"/>
              </a:lnSpc>
              <a:spcBef>
                <a:spcPts val="0"/>
              </a:spcBef>
              <a:spcAft>
                <a:spcPts val="0"/>
              </a:spcAft>
              <a:buClr>
                <a:srgbClr val="1C4588"/>
              </a:buClr>
              <a:buSzPts val="1200"/>
              <a:buFont typeface="Mada"/>
              <a:buChar char="●"/>
            </a:pPr>
            <a:r>
              <a:rPr b="1" lang="en-US" sz="1200">
                <a:solidFill>
                  <a:srgbClr val="1C4588"/>
                </a:solidFill>
                <a:latin typeface="Mada"/>
                <a:ea typeface="Mada"/>
                <a:cs typeface="Mada"/>
                <a:sym typeface="Mada"/>
              </a:rPr>
              <a:t>Plaques are rarely visible on CT.</a:t>
            </a:r>
            <a:endParaRPr b="1" sz="1200">
              <a:solidFill>
                <a:srgbClr val="1C4588"/>
              </a:solidFill>
              <a:latin typeface="Mada"/>
              <a:ea typeface="Mada"/>
              <a:cs typeface="Mada"/>
              <a:sym typeface="Mada"/>
            </a:endParaRPr>
          </a:p>
          <a:p>
            <a:pPr indent="-304800" lvl="0" marL="457200" marR="0" rtl="0" algn="l">
              <a:lnSpc>
                <a:spcPct val="100000"/>
              </a:lnSpc>
              <a:spcBef>
                <a:spcPts val="0"/>
              </a:spcBef>
              <a:spcAft>
                <a:spcPts val="0"/>
              </a:spcAft>
              <a:buClr>
                <a:srgbClr val="6AA84F"/>
              </a:buClr>
              <a:buSzPts val="1200"/>
              <a:buFont typeface="Mada"/>
              <a:buChar char="●"/>
            </a:pPr>
            <a:r>
              <a:rPr lang="en-US" sz="1200">
                <a:solidFill>
                  <a:srgbClr val="6AA84F"/>
                </a:solidFill>
                <a:latin typeface="Mada"/>
                <a:ea typeface="Mada"/>
                <a:cs typeface="Mada"/>
                <a:sym typeface="Mada"/>
              </a:rPr>
              <a:t>MRI shows multiple plaques in </a:t>
            </a:r>
            <a:r>
              <a:rPr lang="en-US" sz="1200">
                <a:solidFill>
                  <a:srgbClr val="6AA84F"/>
                </a:solidFill>
                <a:latin typeface="Mada"/>
                <a:ea typeface="Mada"/>
                <a:cs typeface="Mada"/>
                <a:sym typeface="Mada"/>
              </a:rPr>
              <a:t>different</a:t>
            </a:r>
            <a:r>
              <a:rPr lang="en-US" sz="1200">
                <a:solidFill>
                  <a:srgbClr val="6AA84F"/>
                </a:solidFill>
                <a:latin typeface="Mada"/>
                <a:ea typeface="Mada"/>
                <a:cs typeface="Mada"/>
                <a:sym typeface="Mada"/>
              </a:rPr>
              <a:t> area. If you see multiple lesions this confirm dissemination in space. To confirm </a:t>
            </a:r>
            <a:r>
              <a:rPr lang="en-US" sz="1200">
                <a:solidFill>
                  <a:srgbClr val="6AA84F"/>
                </a:solidFill>
                <a:latin typeface="Mada"/>
                <a:ea typeface="Mada"/>
                <a:cs typeface="Mada"/>
                <a:sym typeface="Mada"/>
              </a:rPr>
              <a:t>dissemination</a:t>
            </a:r>
            <a:r>
              <a:rPr lang="en-US" sz="1200">
                <a:solidFill>
                  <a:srgbClr val="6AA84F"/>
                </a:solidFill>
                <a:latin typeface="Mada"/>
                <a:ea typeface="Mada"/>
                <a:cs typeface="Mada"/>
                <a:sym typeface="Mada"/>
              </a:rPr>
              <a:t> in time, check the enhancing (take up </a:t>
            </a:r>
            <a:r>
              <a:rPr lang="en-US" sz="1200">
                <a:solidFill>
                  <a:srgbClr val="6AA84F"/>
                </a:solidFill>
                <a:latin typeface="Mada"/>
                <a:ea typeface="Mada"/>
                <a:cs typeface="Mada"/>
                <a:sym typeface="Mada"/>
              </a:rPr>
              <a:t>gadolinium</a:t>
            </a:r>
            <a:r>
              <a:rPr lang="en-US" sz="1200">
                <a:solidFill>
                  <a:srgbClr val="6AA84F"/>
                </a:solidFill>
                <a:latin typeface="Mada"/>
                <a:ea typeface="Mada"/>
                <a:cs typeface="Mada"/>
                <a:sym typeface="Mada"/>
              </a:rPr>
              <a:t>) and </a:t>
            </a:r>
            <a:r>
              <a:rPr lang="en-US" sz="1200">
                <a:solidFill>
                  <a:srgbClr val="6AA84F"/>
                </a:solidFill>
                <a:latin typeface="Mada"/>
                <a:ea typeface="Mada"/>
                <a:cs typeface="Mada"/>
                <a:sym typeface="Mada"/>
              </a:rPr>
              <a:t>nonenhancing</a:t>
            </a:r>
            <a:r>
              <a:rPr lang="en-US" sz="1200">
                <a:solidFill>
                  <a:srgbClr val="6AA84F"/>
                </a:solidFill>
                <a:latin typeface="Mada"/>
                <a:ea typeface="Mada"/>
                <a:cs typeface="Mada"/>
                <a:sym typeface="Mada"/>
              </a:rPr>
              <a:t> lesions, enhancing are new, non-enhancing are old.</a:t>
            </a:r>
            <a:endParaRPr sz="1200">
              <a:solidFill>
                <a:srgbClr val="6AA84F"/>
              </a:solidFill>
              <a:latin typeface="Mada"/>
              <a:ea typeface="Mada"/>
              <a:cs typeface="Mada"/>
              <a:sym typeface="Mada"/>
            </a:endParaRPr>
          </a:p>
        </p:txBody>
      </p:sp>
      <p:pic>
        <p:nvPicPr>
          <p:cNvPr id="557" name="Google Shape;557;p42"/>
          <p:cNvPicPr preferRelativeResize="0"/>
          <p:nvPr/>
        </p:nvPicPr>
        <p:blipFill>
          <a:blip r:embed="rId3">
            <a:alphaModFix/>
          </a:blip>
          <a:stretch>
            <a:fillRect/>
          </a:stretch>
        </p:blipFill>
        <p:spPr>
          <a:xfrm>
            <a:off x="310750" y="4632400"/>
            <a:ext cx="1564325" cy="1768850"/>
          </a:xfrm>
          <a:prstGeom prst="rect">
            <a:avLst/>
          </a:prstGeom>
          <a:noFill/>
          <a:ln cap="flat" cmpd="sng" w="19050">
            <a:solidFill>
              <a:schemeClr val="accent2"/>
            </a:solidFill>
            <a:prstDash val="solid"/>
            <a:round/>
            <a:headEnd len="sm" w="sm" type="none"/>
            <a:tailEnd len="sm" w="sm" type="none"/>
          </a:ln>
        </p:spPr>
      </p:pic>
      <p:pic>
        <p:nvPicPr>
          <p:cNvPr id="558" name="Google Shape;558;p42"/>
          <p:cNvPicPr preferRelativeResize="0"/>
          <p:nvPr/>
        </p:nvPicPr>
        <p:blipFill>
          <a:blip r:embed="rId4">
            <a:alphaModFix/>
          </a:blip>
          <a:stretch>
            <a:fillRect/>
          </a:stretch>
        </p:blipFill>
        <p:spPr>
          <a:xfrm>
            <a:off x="2024300" y="4640976"/>
            <a:ext cx="1564331" cy="1768850"/>
          </a:xfrm>
          <a:prstGeom prst="rect">
            <a:avLst/>
          </a:prstGeom>
          <a:noFill/>
          <a:ln cap="flat" cmpd="sng" w="19050">
            <a:solidFill>
              <a:schemeClr val="accent2"/>
            </a:solidFill>
            <a:prstDash val="solid"/>
            <a:round/>
            <a:headEnd len="sm" w="sm" type="none"/>
            <a:tailEnd len="sm" w="sm" type="none"/>
          </a:ln>
        </p:spPr>
      </p:pic>
      <p:pic>
        <p:nvPicPr>
          <p:cNvPr id="559" name="Google Shape;559;p42"/>
          <p:cNvPicPr preferRelativeResize="0"/>
          <p:nvPr/>
        </p:nvPicPr>
        <p:blipFill>
          <a:blip r:embed="rId5">
            <a:alphaModFix/>
          </a:blip>
          <a:stretch>
            <a:fillRect/>
          </a:stretch>
        </p:blipFill>
        <p:spPr>
          <a:xfrm>
            <a:off x="3819900" y="4601449"/>
            <a:ext cx="1546350" cy="1752553"/>
          </a:xfrm>
          <a:prstGeom prst="rect">
            <a:avLst/>
          </a:prstGeom>
          <a:noFill/>
          <a:ln cap="flat" cmpd="sng" w="19050">
            <a:solidFill>
              <a:schemeClr val="accent2"/>
            </a:solidFill>
            <a:prstDash val="solid"/>
            <a:round/>
            <a:headEnd len="sm" w="sm" type="none"/>
            <a:tailEnd len="sm" w="sm" type="none"/>
          </a:ln>
        </p:spPr>
      </p:pic>
      <p:pic>
        <p:nvPicPr>
          <p:cNvPr id="560" name="Google Shape;560;p42"/>
          <p:cNvPicPr preferRelativeResize="0"/>
          <p:nvPr/>
        </p:nvPicPr>
        <p:blipFill rotWithShape="1">
          <a:blip r:embed="rId6">
            <a:alphaModFix/>
          </a:blip>
          <a:srcRect b="39357" l="0" r="0" t="0"/>
          <a:stretch/>
        </p:blipFill>
        <p:spPr>
          <a:xfrm>
            <a:off x="5593550" y="4538475"/>
            <a:ext cx="1775525" cy="1768850"/>
          </a:xfrm>
          <a:prstGeom prst="rect">
            <a:avLst/>
          </a:prstGeom>
          <a:noFill/>
          <a:ln cap="flat" cmpd="sng" w="19050">
            <a:solidFill>
              <a:srgbClr val="CC0000"/>
            </a:solidFill>
            <a:prstDash val="solid"/>
            <a:round/>
            <a:headEnd len="sm" w="sm" type="none"/>
            <a:tailEnd len="sm" w="sm" type="none"/>
          </a:ln>
        </p:spPr>
      </p:pic>
      <p:sp>
        <p:nvSpPr>
          <p:cNvPr id="561" name="Google Shape;561;p42"/>
          <p:cNvSpPr/>
          <p:nvPr/>
        </p:nvSpPr>
        <p:spPr>
          <a:xfrm>
            <a:off x="857250" y="5500125"/>
            <a:ext cx="219000" cy="193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2"/>
          <p:cNvSpPr/>
          <p:nvPr/>
        </p:nvSpPr>
        <p:spPr>
          <a:xfrm rot="10800000">
            <a:off x="4372050" y="5442804"/>
            <a:ext cx="257100" cy="193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2"/>
          <p:cNvSpPr/>
          <p:nvPr/>
        </p:nvSpPr>
        <p:spPr>
          <a:xfrm>
            <a:off x="6314677" y="5247700"/>
            <a:ext cx="384900" cy="3504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2"/>
          <p:cNvSpPr txBox="1"/>
          <p:nvPr/>
        </p:nvSpPr>
        <p:spPr>
          <a:xfrm>
            <a:off x="880400" y="7860402"/>
            <a:ext cx="5040600" cy="148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2200" u="none" cap="none" strike="noStrike">
                <a:solidFill>
                  <a:srgbClr val="543948"/>
                </a:solidFill>
                <a:latin typeface="Mada"/>
                <a:ea typeface="Mada"/>
                <a:cs typeface="Mada"/>
                <a:sym typeface="Mada"/>
              </a:rPr>
              <a:t>Lumbar puncture and CSF analysis</a:t>
            </a:r>
            <a:r>
              <a:rPr b="1" i="0" lang="en-US" sz="2400" u="none" cap="none" strike="noStrike">
                <a:solidFill>
                  <a:srgbClr val="543948"/>
                </a:solidFill>
                <a:latin typeface="Mada"/>
                <a:ea typeface="Mada"/>
                <a:cs typeface="Mada"/>
                <a:sym typeface="Mada"/>
              </a:rPr>
              <a:t> </a:t>
            </a:r>
            <a:endParaRPr b="1" i="0" sz="2400" u="none" cap="none" strike="noStrike">
              <a:solidFill>
                <a:srgbClr val="543948"/>
              </a:solidFill>
              <a:latin typeface="Mada"/>
              <a:ea typeface="Mada"/>
              <a:cs typeface="Mada"/>
              <a:sym typeface="Mada"/>
            </a:endParaRPr>
          </a:p>
          <a:p>
            <a:pPr indent="-304800" lvl="0" marL="457200" rtl="0" algn="l">
              <a:spcBef>
                <a:spcPts val="1000"/>
              </a:spcBef>
              <a:spcAft>
                <a:spcPts val="0"/>
              </a:spcAft>
              <a:buClr>
                <a:srgbClr val="6AA84F"/>
              </a:buClr>
              <a:buSzPts val="1200"/>
              <a:buFont typeface="Mada"/>
              <a:buChar char="●"/>
            </a:pPr>
            <a:r>
              <a:rPr lang="en-US" sz="1200">
                <a:solidFill>
                  <a:srgbClr val="6AA84F"/>
                </a:solidFill>
                <a:latin typeface="Mada"/>
                <a:ea typeface="Mada"/>
                <a:cs typeface="Mada"/>
                <a:sym typeface="Mada"/>
              </a:rPr>
              <a:t>if you not sure about the diagnosis another way to confirm it is to do lumbar puncture and look for oligoclonal IgG bands, </a:t>
            </a:r>
            <a:r>
              <a:rPr b="1" lang="en-US" sz="1200">
                <a:solidFill>
                  <a:srgbClr val="6AA84F"/>
                </a:solidFill>
                <a:latin typeface="Mada"/>
                <a:ea typeface="Mada"/>
                <a:cs typeface="Mada"/>
                <a:sym typeface="Mada"/>
              </a:rPr>
              <a:t>BUT with presence of relapse and remitting symptoms. </a:t>
            </a:r>
            <a:r>
              <a:rPr lang="en-US" sz="1200">
                <a:solidFill>
                  <a:srgbClr val="6AA84F"/>
                </a:solidFill>
                <a:latin typeface="Mada"/>
                <a:ea typeface="Mada"/>
                <a:cs typeface="Mada"/>
                <a:sym typeface="Mada"/>
              </a:rPr>
              <a:t>Rarely used anymor</a:t>
            </a:r>
            <a:r>
              <a:rPr lang="en-US" sz="1200">
                <a:solidFill>
                  <a:srgbClr val="6AA84F"/>
                </a:solidFill>
                <a:latin typeface="Mada"/>
                <a:ea typeface="Mada"/>
                <a:cs typeface="Mada"/>
                <a:sym typeface="Mada"/>
              </a:rPr>
              <a:t>e</a:t>
            </a:r>
            <a:endParaRPr sz="1200">
              <a:solidFill>
                <a:srgbClr val="6AA84F"/>
              </a:solidFill>
              <a:latin typeface="Mada"/>
              <a:ea typeface="Mada"/>
              <a:cs typeface="Mada"/>
              <a:sym typeface="Mada"/>
            </a:endParaRPr>
          </a:p>
          <a:p>
            <a:pPr indent="-304800" lvl="0" marL="457200" marR="0" rtl="0" algn="l">
              <a:lnSpc>
                <a:spcPct val="100000"/>
              </a:lnSpc>
              <a:spcBef>
                <a:spcPts val="0"/>
              </a:spcBef>
              <a:spcAft>
                <a:spcPts val="0"/>
              </a:spcAft>
              <a:buClr>
                <a:srgbClr val="1C4588"/>
              </a:buClr>
              <a:buSzPts val="1200"/>
              <a:buFont typeface="Mada"/>
              <a:buChar char="●"/>
            </a:pPr>
            <a:r>
              <a:rPr lang="en-US" sz="1200">
                <a:solidFill>
                  <a:srgbClr val="1C4588"/>
                </a:solidFill>
                <a:latin typeface="Mada"/>
                <a:ea typeface="Mada"/>
                <a:cs typeface="Mada"/>
                <a:sym typeface="Mada"/>
              </a:rPr>
              <a:t>The CSF may show a lymphocytic pleocytosis in the acute</a:t>
            </a:r>
            <a:endParaRPr sz="1200">
              <a:solidFill>
                <a:srgbClr val="1C4588"/>
              </a:solidFill>
              <a:latin typeface="Mada"/>
              <a:ea typeface="Mada"/>
              <a:cs typeface="Mada"/>
              <a:sym typeface="Mada"/>
            </a:endParaRPr>
          </a:p>
          <a:p>
            <a:pPr indent="0" lvl="0" marL="457200" marR="0" rtl="0" algn="l">
              <a:lnSpc>
                <a:spcPct val="100000"/>
              </a:lnSpc>
              <a:spcBef>
                <a:spcPts val="0"/>
              </a:spcBef>
              <a:spcAft>
                <a:spcPts val="0"/>
              </a:spcAft>
              <a:buNone/>
            </a:pPr>
            <a:r>
              <a:rPr lang="en-US" sz="1200">
                <a:solidFill>
                  <a:srgbClr val="1C4588"/>
                </a:solidFill>
                <a:latin typeface="Mada"/>
                <a:ea typeface="Mada"/>
                <a:cs typeface="Mada"/>
                <a:sym typeface="Mada"/>
              </a:rPr>
              <a:t>phase and unique (i.e. absent from the serum) oligoclonal bands</a:t>
            </a:r>
            <a:endParaRPr sz="1200">
              <a:solidFill>
                <a:srgbClr val="1C4588"/>
              </a:solidFill>
              <a:latin typeface="Mada"/>
              <a:ea typeface="Mada"/>
              <a:cs typeface="Mada"/>
              <a:sym typeface="Mada"/>
            </a:endParaRPr>
          </a:p>
          <a:p>
            <a:pPr indent="0" lvl="0" marL="457200" marR="0" rtl="0" algn="l">
              <a:lnSpc>
                <a:spcPct val="100000"/>
              </a:lnSpc>
              <a:spcBef>
                <a:spcPts val="0"/>
              </a:spcBef>
              <a:spcAft>
                <a:spcPts val="0"/>
              </a:spcAft>
              <a:buNone/>
            </a:pPr>
            <a:r>
              <a:rPr lang="en-US" sz="1200">
                <a:solidFill>
                  <a:srgbClr val="1C4588"/>
                </a:solidFill>
                <a:latin typeface="Mada"/>
                <a:ea typeface="Mada"/>
                <a:cs typeface="Mada"/>
                <a:sym typeface="Mada"/>
              </a:rPr>
              <a:t>of IgG in 70–90% of patients </a:t>
            </a:r>
            <a:r>
              <a:rPr b="1" lang="en-US" sz="1200">
                <a:solidFill>
                  <a:srgbClr val="1C4588"/>
                </a:solidFill>
                <a:latin typeface="Mada"/>
                <a:ea typeface="Mada"/>
                <a:cs typeface="Mada"/>
                <a:sym typeface="Mada"/>
              </a:rPr>
              <a:t>but these are not specific for MS.</a:t>
            </a:r>
            <a:endParaRPr sz="1200">
              <a:solidFill>
                <a:srgbClr val="6AA84F"/>
              </a:solidFill>
              <a:latin typeface="Mada"/>
              <a:ea typeface="Mada"/>
              <a:cs typeface="Mada"/>
              <a:sym typeface="Mada"/>
            </a:endParaRPr>
          </a:p>
        </p:txBody>
      </p:sp>
      <p:pic>
        <p:nvPicPr>
          <p:cNvPr id="565" name="Google Shape;565;p42"/>
          <p:cNvPicPr preferRelativeResize="0"/>
          <p:nvPr/>
        </p:nvPicPr>
        <p:blipFill>
          <a:blip r:embed="rId7">
            <a:alphaModFix/>
          </a:blip>
          <a:stretch>
            <a:fillRect/>
          </a:stretch>
        </p:blipFill>
        <p:spPr>
          <a:xfrm>
            <a:off x="5920999" y="8297765"/>
            <a:ext cx="1441675" cy="1169788"/>
          </a:xfrm>
          <a:prstGeom prst="rect">
            <a:avLst/>
          </a:prstGeom>
          <a:noFill/>
          <a:ln cap="flat" cmpd="sng" w="19050">
            <a:solidFill>
              <a:schemeClr val="accent2"/>
            </a:solidFill>
            <a:prstDash val="solid"/>
            <a:round/>
            <a:headEnd len="sm" w="sm" type="none"/>
            <a:tailEnd len="sm" w="sm" type="none"/>
          </a:ln>
        </p:spPr>
      </p:pic>
      <p:sp>
        <p:nvSpPr>
          <p:cNvPr id="566" name="Google Shape;566;p42"/>
          <p:cNvSpPr txBox="1"/>
          <p:nvPr/>
        </p:nvSpPr>
        <p:spPr>
          <a:xfrm>
            <a:off x="8071395" y="6160300"/>
            <a:ext cx="18699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6AA84F"/>
                </a:solidFill>
                <a:latin typeface="Mada"/>
                <a:ea typeface="Mada"/>
                <a:cs typeface="Mada"/>
                <a:sym typeface="Mada"/>
              </a:rPr>
              <a:t>Note the segment is short unlike pts with NMO</a:t>
            </a:r>
            <a:endParaRPr sz="1200">
              <a:solidFill>
                <a:srgbClr val="6AA84F"/>
              </a:solidFill>
              <a:latin typeface="Mada"/>
              <a:ea typeface="Mada"/>
              <a:cs typeface="Mada"/>
              <a:sym typeface="Mada"/>
            </a:endParaRPr>
          </a:p>
        </p:txBody>
      </p:sp>
      <p:sp>
        <p:nvSpPr>
          <p:cNvPr id="567" name="Google Shape;567;p42"/>
          <p:cNvSpPr/>
          <p:nvPr/>
        </p:nvSpPr>
        <p:spPr>
          <a:xfrm>
            <a:off x="8881384" y="9171552"/>
            <a:ext cx="7124700" cy="1291500"/>
          </a:xfrm>
          <a:prstGeom prst="roundRect">
            <a:avLst>
              <a:gd fmla="val 16667" name="adj"/>
            </a:avLst>
          </a:prstGeom>
          <a:noFill/>
          <a:ln cap="flat" cmpd="sng" w="2857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F3F3F3"/>
                </a:solidFill>
                <a:latin typeface="Pacifico"/>
                <a:ea typeface="Pacifico"/>
                <a:cs typeface="Pacifico"/>
                <a:sym typeface="Pacifico"/>
              </a:rPr>
              <a:t>An area for your notes </a:t>
            </a:r>
            <a:endParaRPr/>
          </a:p>
        </p:txBody>
      </p:sp>
      <p:sp>
        <p:nvSpPr>
          <p:cNvPr id="568" name="Google Shape;568;p42"/>
          <p:cNvSpPr txBox="1"/>
          <p:nvPr/>
        </p:nvSpPr>
        <p:spPr>
          <a:xfrm>
            <a:off x="294925" y="6433825"/>
            <a:ext cx="1679400" cy="915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6AA84F"/>
                </a:solidFill>
                <a:latin typeface="Mada"/>
                <a:ea typeface="Mada"/>
                <a:cs typeface="Mada"/>
                <a:sym typeface="Mada"/>
              </a:rPr>
              <a:t>Green arrow: juxtacortical lesion (MS specific)</a:t>
            </a:r>
            <a:endParaRPr sz="1200">
              <a:solidFill>
                <a:srgbClr val="6AA84F"/>
              </a:solidFill>
              <a:latin typeface="Mada"/>
              <a:ea typeface="Mada"/>
              <a:cs typeface="Mada"/>
              <a:sym typeface="Mada"/>
            </a:endParaRPr>
          </a:p>
          <a:p>
            <a:pPr indent="0" lvl="0" marL="0" rtl="0" algn="ctr">
              <a:spcBef>
                <a:spcPts val="0"/>
              </a:spcBef>
              <a:spcAft>
                <a:spcPts val="0"/>
              </a:spcAft>
              <a:buNone/>
            </a:pPr>
            <a:r>
              <a:rPr lang="en-US" sz="1200">
                <a:solidFill>
                  <a:srgbClr val="6AA84F"/>
                </a:solidFill>
                <a:latin typeface="Mada"/>
                <a:ea typeface="Mada"/>
                <a:cs typeface="Mada"/>
                <a:sym typeface="Mada"/>
              </a:rPr>
              <a:t>Red circle: non-specific</a:t>
            </a:r>
            <a:endParaRPr sz="1200">
              <a:solidFill>
                <a:srgbClr val="6AA84F"/>
              </a:solidFill>
              <a:latin typeface="Mada"/>
              <a:ea typeface="Mada"/>
              <a:cs typeface="Mada"/>
              <a:sym typeface="Mada"/>
            </a:endParaRPr>
          </a:p>
        </p:txBody>
      </p:sp>
      <p:sp>
        <p:nvSpPr>
          <p:cNvPr id="569" name="Google Shape;569;p42"/>
          <p:cNvSpPr/>
          <p:nvPr/>
        </p:nvSpPr>
        <p:spPr>
          <a:xfrm rot="6696366">
            <a:off x="2814876" y="5833631"/>
            <a:ext cx="555641" cy="193923"/>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2"/>
          <p:cNvSpPr txBox="1"/>
          <p:nvPr/>
        </p:nvSpPr>
        <p:spPr>
          <a:xfrm>
            <a:off x="1966763" y="6430075"/>
            <a:ext cx="1679400" cy="73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6AA84F"/>
                </a:solidFill>
                <a:latin typeface="Mada"/>
                <a:ea typeface="Mada"/>
                <a:cs typeface="Mada"/>
                <a:sym typeface="Mada"/>
              </a:rPr>
              <a:t>Red circle: </a:t>
            </a:r>
            <a:r>
              <a:rPr lang="en-US" sz="1200">
                <a:solidFill>
                  <a:srgbClr val="6AA84F"/>
                </a:solidFill>
                <a:latin typeface="Mada"/>
                <a:ea typeface="Mada"/>
                <a:cs typeface="Mada"/>
                <a:sym typeface="Mada"/>
              </a:rPr>
              <a:t>periventricular</a:t>
            </a:r>
            <a:r>
              <a:rPr lang="en-US" sz="1200">
                <a:solidFill>
                  <a:srgbClr val="6AA84F"/>
                </a:solidFill>
                <a:latin typeface="Mada"/>
                <a:ea typeface="Mada"/>
                <a:cs typeface="Mada"/>
                <a:sym typeface="Mada"/>
              </a:rPr>
              <a:t> lesion (MS specific)</a:t>
            </a:r>
            <a:endParaRPr sz="1200">
              <a:solidFill>
                <a:srgbClr val="6AA84F"/>
              </a:solidFill>
              <a:latin typeface="Mada"/>
              <a:ea typeface="Mada"/>
              <a:cs typeface="Mada"/>
              <a:sym typeface="Mada"/>
            </a:endParaRPr>
          </a:p>
        </p:txBody>
      </p:sp>
      <p:sp>
        <p:nvSpPr>
          <p:cNvPr id="571" name="Google Shape;571;p42"/>
          <p:cNvSpPr txBox="1"/>
          <p:nvPr/>
        </p:nvSpPr>
        <p:spPr>
          <a:xfrm>
            <a:off x="3718663" y="6354000"/>
            <a:ext cx="16794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6AA84F"/>
                </a:solidFill>
                <a:latin typeface="Mada"/>
                <a:ea typeface="Mada"/>
                <a:cs typeface="Mada"/>
                <a:sym typeface="Mada"/>
              </a:rPr>
              <a:t>Red circle: </a:t>
            </a:r>
            <a:r>
              <a:rPr lang="en-US" sz="1200">
                <a:solidFill>
                  <a:srgbClr val="6AA84F"/>
                </a:solidFill>
                <a:latin typeface="Mada"/>
                <a:ea typeface="Mada"/>
                <a:cs typeface="Mada"/>
                <a:sym typeface="Mada"/>
              </a:rPr>
              <a:t>brain stem lesion </a:t>
            </a:r>
            <a:endParaRPr sz="1200">
              <a:solidFill>
                <a:srgbClr val="6AA84F"/>
              </a:solidFill>
              <a:latin typeface="Mada"/>
              <a:ea typeface="Mada"/>
              <a:cs typeface="Mada"/>
              <a:sym typeface="Mada"/>
            </a:endParaRPr>
          </a:p>
        </p:txBody>
      </p:sp>
      <p:sp>
        <p:nvSpPr>
          <p:cNvPr id="572" name="Google Shape;572;p42"/>
          <p:cNvSpPr txBox="1"/>
          <p:nvPr/>
        </p:nvSpPr>
        <p:spPr>
          <a:xfrm>
            <a:off x="5470575" y="6354000"/>
            <a:ext cx="1869900" cy="128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solidFill>
                  <a:srgbClr val="CC0000"/>
                </a:solidFill>
                <a:latin typeface="Mada"/>
                <a:ea typeface="Mada"/>
                <a:cs typeface="Mada"/>
                <a:sym typeface="Mada"/>
              </a:rPr>
              <a:t>Spinal lesions: </a:t>
            </a:r>
            <a:endParaRPr b="1" sz="1200">
              <a:solidFill>
                <a:srgbClr val="CC0000"/>
              </a:solidFill>
              <a:latin typeface="Mada"/>
              <a:ea typeface="Mada"/>
              <a:cs typeface="Mada"/>
              <a:sym typeface="Mada"/>
            </a:endParaRPr>
          </a:p>
          <a:p>
            <a:pPr indent="0" lvl="0" marL="0" rtl="0" algn="ctr">
              <a:spcBef>
                <a:spcPts val="0"/>
              </a:spcBef>
              <a:spcAft>
                <a:spcPts val="0"/>
              </a:spcAft>
              <a:buNone/>
            </a:pPr>
            <a:r>
              <a:rPr lang="en-US" sz="1200">
                <a:solidFill>
                  <a:srgbClr val="6AA84F"/>
                </a:solidFill>
                <a:latin typeface="Mada"/>
                <a:ea typeface="Mada"/>
                <a:cs typeface="Mada"/>
                <a:sym typeface="Mada"/>
              </a:rPr>
              <a:t>In MS: short and peripheral (visualized on axial images)</a:t>
            </a:r>
            <a:endParaRPr sz="1200">
              <a:solidFill>
                <a:srgbClr val="6AA84F"/>
              </a:solidFill>
              <a:latin typeface="Mada"/>
              <a:ea typeface="Mada"/>
              <a:cs typeface="Mada"/>
              <a:sym typeface="Mada"/>
            </a:endParaRPr>
          </a:p>
          <a:p>
            <a:pPr indent="0" lvl="0" marL="0" rtl="0" algn="ctr">
              <a:spcBef>
                <a:spcPts val="0"/>
              </a:spcBef>
              <a:spcAft>
                <a:spcPts val="0"/>
              </a:spcAft>
              <a:buNone/>
            </a:pPr>
            <a:r>
              <a:rPr lang="en-US" sz="1200">
                <a:solidFill>
                  <a:srgbClr val="6AA84F"/>
                </a:solidFill>
                <a:latin typeface="Mada"/>
                <a:ea typeface="Mada"/>
                <a:cs typeface="Mada"/>
                <a:sym typeface="Mada"/>
              </a:rPr>
              <a:t>In NMO: long and central or circumferential.</a:t>
            </a:r>
            <a:endParaRPr sz="1200">
              <a:solidFill>
                <a:srgbClr val="6AA84F"/>
              </a:solidFill>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43"/>
          <p:cNvSpPr txBox="1"/>
          <p:nvPr>
            <p:ph idx="12" type="sldNum"/>
          </p:nvPr>
        </p:nvSpPr>
        <p:spPr>
          <a:xfrm>
            <a:off x="7065025" y="0"/>
            <a:ext cx="4950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578" name="Google Shape;578;p43"/>
          <p:cNvSpPr/>
          <p:nvPr/>
        </p:nvSpPr>
        <p:spPr>
          <a:xfrm>
            <a:off x="161929" y="892041"/>
            <a:ext cx="733500" cy="577200"/>
          </a:xfrm>
          <a:prstGeom prst="ellipse">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579" name="Google Shape;579;p43"/>
          <p:cNvSpPr/>
          <p:nvPr/>
        </p:nvSpPr>
        <p:spPr>
          <a:xfrm>
            <a:off x="306035" y="1005448"/>
            <a:ext cx="445200" cy="350400"/>
          </a:xfrm>
          <a:prstGeom prst="ellipse">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580" name="Google Shape;580;p43"/>
          <p:cNvSpPr txBox="1"/>
          <p:nvPr/>
        </p:nvSpPr>
        <p:spPr>
          <a:xfrm>
            <a:off x="226856" y="1080085"/>
            <a:ext cx="620700" cy="193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04</a:t>
            </a:r>
            <a:endParaRPr b="1" i="0" sz="1600" u="none" cap="none" strike="noStrike">
              <a:solidFill>
                <a:srgbClr val="FFFFFF"/>
              </a:solidFill>
              <a:latin typeface="Mada"/>
              <a:ea typeface="Mada"/>
              <a:cs typeface="Mada"/>
              <a:sym typeface="Mada"/>
            </a:endParaRPr>
          </a:p>
        </p:txBody>
      </p:sp>
      <p:sp>
        <p:nvSpPr>
          <p:cNvPr id="581" name="Google Shape;581;p43"/>
          <p:cNvSpPr/>
          <p:nvPr/>
        </p:nvSpPr>
        <p:spPr>
          <a:xfrm>
            <a:off x="192477" y="2647218"/>
            <a:ext cx="733500" cy="577200"/>
          </a:xfrm>
          <a:prstGeom prst="ellipse">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582" name="Google Shape;582;p43"/>
          <p:cNvSpPr/>
          <p:nvPr/>
        </p:nvSpPr>
        <p:spPr>
          <a:xfrm>
            <a:off x="336582" y="2760625"/>
            <a:ext cx="445200" cy="350400"/>
          </a:xfrm>
          <a:prstGeom prst="ellipse">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583" name="Google Shape;583;p43"/>
          <p:cNvSpPr txBox="1"/>
          <p:nvPr/>
        </p:nvSpPr>
        <p:spPr>
          <a:xfrm>
            <a:off x="260651" y="2838774"/>
            <a:ext cx="620700" cy="193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05</a:t>
            </a:r>
            <a:endParaRPr b="1" i="0" sz="1600" u="none" cap="none" strike="noStrike">
              <a:solidFill>
                <a:srgbClr val="FFFFFF"/>
              </a:solidFill>
              <a:latin typeface="Mada"/>
              <a:ea typeface="Mada"/>
              <a:cs typeface="Mada"/>
              <a:sym typeface="Mada"/>
            </a:endParaRPr>
          </a:p>
        </p:txBody>
      </p:sp>
      <p:sp>
        <p:nvSpPr>
          <p:cNvPr id="584" name="Google Shape;584;p43"/>
          <p:cNvSpPr txBox="1"/>
          <p:nvPr/>
        </p:nvSpPr>
        <p:spPr>
          <a:xfrm>
            <a:off x="1279100" y="0"/>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Mada"/>
                <a:ea typeface="Mada"/>
                <a:cs typeface="Mada"/>
                <a:sym typeface="Mada"/>
              </a:rPr>
              <a:t>Diagnosis of MS </a:t>
            </a:r>
            <a:r>
              <a:rPr b="1" i="1" lang="en-US" sz="2600" u="none" cap="none" strike="noStrike">
                <a:solidFill>
                  <a:srgbClr val="000000"/>
                </a:solidFill>
                <a:latin typeface="Mada"/>
                <a:ea typeface="Mada"/>
                <a:cs typeface="Mada"/>
                <a:sym typeface="Mada"/>
              </a:rPr>
              <a:t>cont.</a:t>
            </a:r>
            <a:endParaRPr b="1" i="1" sz="2600" u="none" cap="none" strike="noStrike">
              <a:solidFill>
                <a:srgbClr val="000000"/>
              </a:solidFill>
              <a:latin typeface="Mada"/>
              <a:ea typeface="Mada"/>
              <a:cs typeface="Mada"/>
              <a:sym typeface="Mada"/>
            </a:endParaRPr>
          </a:p>
        </p:txBody>
      </p:sp>
      <p:sp>
        <p:nvSpPr>
          <p:cNvPr id="585" name="Google Shape;585;p43"/>
          <p:cNvSpPr txBox="1"/>
          <p:nvPr/>
        </p:nvSpPr>
        <p:spPr>
          <a:xfrm>
            <a:off x="925975" y="892050"/>
            <a:ext cx="60771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rgbClr val="1C4588"/>
                </a:solidFill>
                <a:latin typeface="Mada"/>
                <a:ea typeface="Mada"/>
                <a:cs typeface="Mada"/>
                <a:sym typeface="Mada"/>
              </a:rPr>
              <a:t>Evoked responses</a:t>
            </a:r>
            <a:r>
              <a:rPr lang="en-US">
                <a:solidFill>
                  <a:srgbClr val="1C4588"/>
                </a:solidFill>
              </a:rPr>
              <a:t> </a:t>
            </a:r>
            <a:endParaRPr>
              <a:solidFill>
                <a:srgbClr val="1C4588"/>
              </a:solidFill>
            </a:endParaRPr>
          </a:p>
          <a:p>
            <a:pPr indent="-304800" lvl="0" marL="457200" rtl="0" algn="l">
              <a:spcBef>
                <a:spcPts val="0"/>
              </a:spcBef>
              <a:spcAft>
                <a:spcPts val="0"/>
              </a:spcAft>
              <a:buClr>
                <a:srgbClr val="BFBFBF"/>
              </a:buClr>
              <a:buSzPts val="1200"/>
              <a:buFont typeface="Mada"/>
              <a:buChar char="●"/>
            </a:pPr>
            <a:r>
              <a:rPr lang="en-US" sz="1200">
                <a:solidFill>
                  <a:srgbClr val="BFBFBF"/>
                </a:solidFill>
                <a:latin typeface="Mada"/>
                <a:ea typeface="Mada"/>
                <a:cs typeface="Mada"/>
                <a:sym typeface="Mada"/>
              </a:rPr>
              <a:t>is a measurement of the electrical signal recorded at the scalp over the occipital cortex in response to light stimulus. can be used to confirm damage to visual pathway</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US" sz="1200">
                <a:solidFill>
                  <a:srgbClr val="1C4588"/>
                </a:solidFill>
                <a:latin typeface="Mada"/>
                <a:ea typeface="Mada"/>
                <a:cs typeface="Mada"/>
                <a:sym typeface="Mada"/>
              </a:rPr>
              <a:t>e.g. visual-evoked responses in optic nerve lesions, may demonstrate clinically silent lesions. However, since the advent of MRI, they are less used in diagnosis</a:t>
            </a:r>
            <a:endParaRPr sz="1200">
              <a:solidFill>
                <a:srgbClr val="1C4588"/>
              </a:solidFill>
              <a:latin typeface="Mada"/>
              <a:ea typeface="Mada"/>
              <a:cs typeface="Mada"/>
              <a:sym typeface="Mada"/>
            </a:endParaRPr>
          </a:p>
          <a:p>
            <a:pPr indent="-304800" lvl="0" marL="457200" rtl="0" algn="l">
              <a:spcBef>
                <a:spcPts val="0"/>
              </a:spcBef>
              <a:spcAft>
                <a:spcPts val="0"/>
              </a:spcAft>
              <a:buClr>
                <a:schemeClr val="dk1"/>
              </a:buClr>
              <a:buSzPts val="1200"/>
              <a:buChar char="●"/>
            </a:pPr>
            <a:r>
              <a:rPr lang="en-US" sz="1200">
                <a:solidFill>
                  <a:srgbClr val="CC0000"/>
                </a:solidFill>
                <a:latin typeface="Mada"/>
                <a:ea typeface="Mada"/>
                <a:cs typeface="Mada"/>
                <a:sym typeface="Mada"/>
              </a:rPr>
              <a:t>The limitations of this test for the diagnosis of MS is that many other neurologic diseases can give an abnormal result.</a:t>
            </a:r>
            <a:endParaRPr sz="1200">
              <a:solidFill>
                <a:srgbClr val="1C4588"/>
              </a:solidFill>
              <a:latin typeface="Mada"/>
              <a:ea typeface="Mada"/>
              <a:cs typeface="Mada"/>
              <a:sym typeface="Mada"/>
            </a:endParaRPr>
          </a:p>
        </p:txBody>
      </p:sp>
      <p:sp>
        <p:nvSpPr>
          <p:cNvPr id="586" name="Google Shape;586;p43"/>
          <p:cNvSpPr txBox="1"/>
          <p:nvPr/>
        </p:nvSpPr>
        <p:spPr>
          <a:xfrm>
            <a:off x="1016875" y="2647225"/>
            <a:ext cx="62211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rgbClr val="1C4588"/>
                </a:solidFill>
                <a:latin typeface="Mada"/>
                <a:ea typeface="Mada"/>
                <a:cs typeface="Mada"/>
                <a:sym typeface="Mada"/>
              </a:rPr>
              <a:t>Blood tests</a:t>
            </a:r>
            <a:r>
              <a:rPr lang="en-US" sz="2200"/>
              <a:t> </a:t>
            </a:r>
            <a:endParaRPr sz="2200"/>
          </a:p>
          <a:p>
            <a:pPr indent="-304800" lvl="0" marL="457200" rtl="0" algn="l">
              <a:spcBef>
                <a:spcPts val="0"/>
              </a:spcBef>
              <a:spcAft>
                <a:spcPts val="0"/>
              </a:spcAft>
              <a:buClr>
                <a:srgbClr val="1C4588"/>
              </a:buClr>
              <a:buSzPts val="1200"/>
              <a:buFont typeface="Mada"/>
              <a:buChar char="●"/>
            </a:pPr>
            <a:r>
              <a:rPr lang="en-US" sz="1200">
                <a:solidFill>
                  <a:srgbClr val="1C4588"/>
                </a:solidFill>
                <a:latin typeface="Mada"/>
                <a:ea typeface="Mada"/>
                <a:cs typeface="Mada"/>
                <a:sym typeface="Mada"/>
              </a:rPr>
              <a:t>are used to exclude other inflammatory disorders such as sarcoidosis or SLE, or other causes of paraparesis, e.g. adrenoleukodystrophy, HIV, human T-cell lymphotropic virus 1 (HTLV-1) and vitamin B12 deficiency.</a:t>
            </a:r>
            <a:endParaRPr sz="1200">
              <a:solidFill>
                <a:srgbClr val="1C4588"/>
              </a:solidFill>
              <a:latin typeface="Mada"/>
              <a:ea typeface="Mada"/>
              <a:cs typeface="Mada"/>
              <a:sym typeface="Mada"/>
            </a:endParaRPr>
          </a:p>
        </p:txBody>
      </p:sp>
      <p:sp>
        <p:nvSpPr>
          <p:cNvPr id="587" name="Google Shape;587;p43"/>
          <p:cNvSpPr/>
          <p:nvPr/>
        </p:nvSpPr>
        <p:spPr>
          <a:xfrm>
            <a:off x="8210550" y="5611000"/>
            <a:ext cx="3113400" cy="3694800"/>
          </a:xfrm>
          <a:prstGeom prst="roundRect">
            <a:avLst>
              <a:gd fmla="val 16667" name="adj"/>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D9D9D9"/>
                </a:solidFill>
                <a:latin typeface="Pacifico"/>
                <a:ea typeface="Pacifico"/>
                <a:cs typeface="Pacifico"/>
                <a:sym typeface="Pacifico"/>
              </a:rPr>
              <a:t>area for your notes</a:t>
            </a:r>
            <a:endParaRPr>
              <a:solidFill>
                <a:srgbClr val="D9D9D9"/>
              </a:solidFill>
              <a:latin typeface="Pacifico"/>
              <a:ea typeface="Pacifico"/>
              <a:cs typeface="Pacifico"/>
              <a:sym typeface="Pacifico"/>
            </a:endParaRPr>
          </a:p>
        </p:txBody>
      </p:sp>
      <p:pic>
        <p:nvPicPr>
          <p:cNvPr id="588" name="Google Shape;588;p43"/>
          <p:cNvPicPr preferRelativeResize="0"/>
          <p:nvPr/>
        </p:nvPicPr>
        <p:blipFill rotWithShape="1">
          <a:blip r:embed="rId3">
            <a:alphaModFix/>
          </a:blip>
          <a:srcRect b="14484" l="43233" r="28531" t="21309"/>
          <a:stretch/>
        </p:blipFill>
        <p:spPr>
          <a:xfrm>
            <a:off x="-6762750" y="5742550"/>
            <a:ext cx="2705100" cy="3458600"/>
          </a:xfrm>
          <a:prstGeom prst="rect">
            <a:avLst/>
          </a:prstGeom>
          <a:noFill/>
          <a:ln cap="flat" cmpd="sng" w="19050">
            <a:solidFill>
              <a:srgbClr val="1C4588"/>
            </a:solidFill>
            <a:prstDash val="solid"/>
            <a:round/>
            <a:headEnd len="sm" w="sm" type="none"/>
            <a:tailEnd len="sm" w="sm" type="none"/>
          </a:ln>
        </p:spPr>
      </p:pic>
      <p:sp>
        <p:nvSpPr>
          <p:cNvPr id="589" name="Google Shape;589;p43"/>
          <p:cNvSpPr txBox="1"/>
          <p:nvPr/>
        </p:nvSpPr>
        <p:spPr>
          <a:xfrm>
            <a:off x="-6924675" y="5270500"/>
            <a:ext cx="6172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300">
                <a:solidFill>
                  <a:srgbClr val="1C4588"/>
                </a:solidFill>
                <a:latin typeface="Mada"/>
                <a:ea typeface="Mada"/>
                <a:cs typeface="Mada"/>
                <a:sym typeface="Mada"/>
              </a:rPr>
              <a:t>Investigations in a patient suspected of having MS:</a:t>
            </a:r>
            <a:endParaRPr b="1" sz="1300">
              <a:solidFill>
                <a:srgbClr val="1C4588"/>
              </a:solidFill>
              <a:latin typeface="Mada"/>
              <a:ea typeface="Mada"/>
              <a:cs typeface="Mada"/>
              <a:sym typeface="Mada"/>
            </a:endParaRPr>
          </a:p>
        </p:txBody>
      </p:sp>
      <p:sp>
        <p:nvSpPr>
          <p:cNvPr id="590" name="Google Shape;590;p43"/>
          <p:cNvSpPr/>
          <p:nvPr/>
        </p:nvSpPr>
        <p:spPr>
          <a:xfrm>
            <a:off x="1647722" y="5285822"/>
            <a:ext cx="4247700" cy="1924500"/>
          </a:xfrm>
          <a:prstGeom prst="ellipse">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1" name="Google Shape;591;p43"/>
          <p:cNvGrpSpPr/>
          <p:nvPr/>
        </p:nvGrpSpPr>
        <p:grpSpPr>
          <a:xfrm>
            <a:off x="2457847" y="5067187"/>
            <a:ext cx="2627791" cy="1190650"/>
            <a:chOff x="3611776" y="414352"/>
            <a:chExt cx="2166000" cy="2166000"/>
          </a:xfrm>
        </p:grpSpPr>
        <p:sp>
          <p:nvSpPr>
            <p:cNvPr id="592" name="Google Shape;592;p43"/>
            <p:cNvSpPr/>
            <p:nvPr/>
          </p:nvSpPr>
          <p:spPr>
            <a:xfrm>
              <a:off x="3611776" y="414352"/>
              <a:ext cx="2166000" cy="2166000"/>
            </a:xfrm>
            <a:prstGeom prst="ellipse">
              <a:avLst/>
            </a:prstGeom>
            <a:solidFill>
              <a:srgbClr val="5439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Mada"/>
                <a:ea typeface="Mada"/>
                <a:cs typeface="Mada"/>
                <a:sym typeface="Mada"/>
              </a:endParaRPr>
            </a:p>
          </p:txBody>
        </p:sp>
        <p:sp>
          <p:nvSpPr>
            <p:cNvPr id="593" name="Google Shape;593;p43"/>
            <p:cNvSpPr txBox="1"/>
            <p:nvPr/>
          </p:nvSpPr>
          <p:spPr>
            <a:xfrm>
              <a:off x="3967546" y="1027503"/>
              <a:ext cx="1496100" cy="702900"/>
            </a:xfrm>
            <a:prstGeom prst="rect">
              <a:avLst/>
            </a:prstGeom>
            <a:solidFill>
              <a:srgbClr val="54394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lang="en-US" sz="1200">
                  <a:solidFill>
                    <a:srgbClr val="FFFFFF"/>
                  </a:solidFill>
                  <a:latin typeface="Mada"/>
                  <a:ea typeface="Mada"/>
                  <a:cs typeface="Mada"/>
                  <a:sym typeface="Mada"/>
                </a:rPr>
                <a:t>Acute treatment of relapses</a:t>
              </a:r>
              <a:endParaRPr b="1" i="0" sz="1200" u="none" cap="none" strike="noStrike">
                <a:solidFill>
                  <a:srgbClr val="FFFFFF"/>
                </a:solidFill>
                <a:latin typeface="Mada"/>
                <a:ea typeface="Mada"/>
                <a:cs typeface="Mada"/>
                <a:sym typeface="Mada"/>
              </a:endParaRPr>
            </a:p>
          </p:txBody>
        </p:sp>
      </p:grpSp>
      <p:grpSp>
        <p:nvGrpSpPr>
          <p:cNvPr id="594" name="Google Shape;594;p43"/>
          <p:cNvGrpSpPr/>
          <p:nvPr/>
        </p:nvGrpSpPr>
        <p:grpSpPr>
          <a:xfrm>
            <a:off x="3610972" y="5956884"/>
            <a:ext cx="2627791" cy="1190650"/>
            <a:chOff x="4562258" y="2032864"/>
            <a:chExt cx="2166000" cy="2166000"/>
          </a:xfrm>
        </p:grpSpPr>
        <p:sp>
          <p:nvSpPr>
            <p:cNvPr id="595" name="Google Shape;595;p43"/>
            <p:cNvSpPr/>
            <p:nvPr/>
          </p:nvSpPr>
          <p:spPr>
            <a:xfrm>
              <a:off x="4562258" y="2032864"/>
              <a:ext cx="2166000" cy="2166000"/>
            </a:xfrm>
            <a:prstGeom prst="ellipse">
              <a:avLst/>
            </a:prstGeom>
            <a:solidFill>
              <a:srgbClr val="9867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Mada"/>
                <a:ea typeface="Mada"/>
                <a:cs typeface="Mada"/>
                <a:sym typeface="Mada"/>
              </a:endParaRPr>
            </a:p>
          </p:txBody>
        </p:sp>
        <p:sp>
          <p:nvSpPr>
            <p:cNvPr id="596" name="Google Shape;596;p43"/>
            <p:cNvSpPr txBox="1"/>
            <p:nvPr/>
          </p:nvSpPr>
          <p:spPr>
            <a:xfrm>
              <a:off x="5079846" y="2834728"/>
              <a:ext cx="1496100" cy="702900"/>
            </a:xfrm>
            <a:prstGeom prst="rect">
              <a:avLst/>
            </a:prstGeom>
            <a:solidFill>
              <a:srgbClr val="98678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000"/>
                <a:buFont typeface="Arial"/>
                <a:buNone/>
              </a:pPr>
              <a:r>
                <a:rPr b="1" lang="en-US" sz="1200">
                  <a:solidFill>
                    <a:schemeClr val="lt1"/>
                  </a:solidFill>
                  <a:latin typeface="Mada"/>
                  <a:ea typeface="Mada"/>
                  <a:cs typeface="Mada"/>
                  <a:sym typeface="Mada"/>
                </a:rPr>
                <a:t>Disease Modifying treatments.</a:t>
              </a:r>
              <a:endParaRPr b="1" sz="1200">
                <a:solidFill>
                  <a:schemeClr val="lt1"/>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b="1" sz="1200">
                <a:solidFill>
                  <a:srgbClr val="FFFFFF"/>
                </a:solidFill>
                <a:latin typeface="Mada"/>
                <a:ea typeface="Mada"/>
                <a:cs typeface="Mada"/>
                <a:sym typeface="Mada"/>
              </a:endParaRPr>
            </a:p>
          </p:txBody>
        </p:sp>
      </p:grpSp>
      <p:grpSp>
        <p:nvGrpSpPr>
          <p:cNvPr id="597" name="Google Shape;597;p43"/>
          <p:cNvGrpSpPr/>
          <p:nvPr/>
        </p:nvGrpSpPr>
        <p:grpSpPr>
          <a:xfrm>
            <a:off x="1355170" y="5956884"/>
            <a:ext cx="2627791" cy="1190650"/>
            <a:chOff x="2702876" y="2032864"/>
            <a:chExt cx="2166000" cy="2166000"/>
          </a:xfrm>
        </p:grpSpPr>
        <p:sp>
          <p:nvSpPr>
            <p:cNvPr id="598" name="Google Shape;598;p43"/>
            <p:cNvSpPr/>
            <p:nvPr/>
          </p:nvSpPr>
          <p:spPr>
            <a:xfrm>
              <a:off x="2702876" y="2032864"/>
              <a:ext cx="2166000" cy="2166000"/>
            </a:xfrm>
            <a:prstGeom prst="ellipse">
              <a:avLst/>
            </a:prstGeom>
            <a:solidFill>
              <a:srgbClr val="C6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Mada"/>
                <a:ea typeface="Mada"/>
                <a:cs typeface="Mada"/>
                <a:sym typeface="Mada"/>
              </a:endParaRPr>
            </a:p>
          </p:txBody>
        </p:sp>
        <p:sp>
          <p:nvSpPr>
            <p:cNvPr id="599" name="Google Shape;599;p43"/>
            <p:cNvSpPr txBox="1"/>
            <p:nvPr/>
          </p:nvSpPr>
          <p:spPr>
            <a:xfrm>
              <a:off x="2884637" y="2936571"/>
              <a:ext cx="1496100" cy="702900"/>
            </a:xfrm>
            <a:prstGeom prst="rect">
              <a:avLst/>
            </a:prstGeom>
            <a:solidFill>
              <a:srgbClr val="C6ACBA"/>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200"/>
                <a:buFont typeface="Arial"/>
                <a:buNone/>
              </a:pPr>
              <a:r>
                <a:rPr b="1" lang="en-US" sz="1200">
                  <a:solidFill>
                    <a:srgbClr val="1C4588"/>
                  </a:solidFill>
                  <a:latin typeface="Mada"/>
                  <a:ea typeface="Mada"/>
                  <a:cs typeface="Mada"/>
                  <a:sym typeface="Mada"/>
                </a:rPr>
                <a:t>Symptomatic Management</a:t>
              </a:r>
              <a:endParaRPr b="1" sz="1200">
                <a:solidFill>
                  <a:srgbClr val="1C4588"/>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b="1" sz="1200">
                <a:solidFill>
                  <a:srgbClr val="FFFFFF"/>
                </a:solidFill>
                <a:latin typeface="Mada"/>
                <a:ea typeface="Mada"/>
                <a:cs typeface="Mada"/>
                <a:sym typeface="Mada"/>
              </a:endParaRPr>
            </a:p>
          </p:txBody>
        </p:sp>
      </p:grpSp>
      <p:sp>
        <p:nvSpPr>
          <p:cNvPr id="600" name="Google Shape;600;p43"/>
          <p:cNvSpPr/>
          <p:nvPr/>
        </p:nvSpPr>
        <p:spPr>
          <a:xfrm>
            <a:off x="3031461" y="5909278"/>
            <a:ext cx="1487100" cy="6738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Mada"/>
              <a:ea typeface="Mada"/>
              <a:cs typeface="Mada"/>
              <a:sym typeface="Mada"/>
            </a:endParaRPr>
          </a:p>
        </p:txBody>
      </p:sp>
      <p:pic>
        <p:nvPicPr>
          <p:cNvPr id="601" name="Google Shape;601;p43"/>
          <p:cNvPicPr preferRelativeResize="0"/>
          <p:nvPr/>
        </p:nvPicPr>
        <p:blipFill>
          <a:blip r:embed="rId4">
            <a:alphaModFix/>
          </a:blip>
          <a:stretch>
            <a:fillRect/>
          </a:stretch>
        </p:blipFill>
        <p:spPr>
          <a:xfrm>
            <a:off x="3557225" y="6039731"/>
            <a:ext cx="453600" cy="416681"/>
          </a:xfrm>
          <a:prstGeom prst="rect">
            <a:avLst/>
          </a:prstGeom>
          <a:noFill/>
          <a:ln>
            <a:noFill/>
          </a:ln>
        </p:spPr>
      </p:pic>
      <p:sp>
        <p:nvSpPr>
          <p:cNvPr id="602" name="Google Shape;602;p43"/>
          <p:cNvSpPr/>
          <p:nvPr/>
        </p:nvSpPr>
        <p:spPr>
          <a:xfrm>
            <a:off x="821125" y="7922250"/>
            <a:ext cx="6285300" cy="1631700"/>
          </a:xfrm>
          <a:prstGeom prst="rect">
            <a:avLst/>
          </a:prstGeom>
          <a:solidFill>
            <a:srgbClr val="EFEFEF"/>
          </a:solid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en-US" sz="1200">
                <a:solidFill>
                  <a:srgbClr val="CC0000"/>
                </a:solidFill>
                <a:latin typeface="Mada"/>
                <a:ea typeface="Mada"/>
                <a:cs typeface="Mada"/>
                <a:sym typeface="Mada"/>
              </a:rPr>
              <a:t>Steroids (IV  or orally Methylprednisone </a:t>
            </a:r>
            <a:r>
              <a:rPr b="1" lang="en-US" sz="1200">
                <a:solidFill>
                  <a:srgbClr val="1C4588"/>
                </a:solidFill>
                <a:latin typeface="Mada"/>
                <a:ea typeface="Mada"/>
                <a:cs typeface="Mada"/>
                <a:sym typeface="Mada"/>
              </a:rPr>
              <a:t>1g/day</a:t>
            </a:r>
            <a:r>
              <a:rPr b="1" lang="en-US" sz="1200">
                <a:solidFill>
                  <a:srgbClr val="CC0000"/>
                </a:solidFill>
                <a:latin typeface="Mada"/>
                <a:ea typeface="Mada"/>
                <a:cs typeface="Mada"/>
                <a:sym typeface="Mada"/>
              </a:rPr>
              <a:t>)</a:t>
            </a:r>
            <a:r>
              <a:rPr lang="en-US" sz="1200">
                <a:latin typeface="Mada"/>
                <a:ea typeface="Mada"/>
                <a:cs typeface="Mada"/>
                <a:sym typeface="Mada"/>
              </a:rPr>
              <a:t> for 3 -5 days. </a:t>
            </a:r>
            <a:r>
              <a:rPr lang="en-US" sz="1200">
                <a:solidFill>
                  <a:srgbClr val="6AA84F"/>
                </a:solidFill>
                <a:latin typeface="Mada"/>
                <a:ea typeface="Mada"/>
                <a:cs typeface="Mada"/>
                <a:sym typeface="Mada"/>
              </a:rPr>
              <a:t>very high dose, </a:t>
            </a:r>
            <a:r>
              <a:rPr lang="en-US" sz="1200">
                <a:solidFill>
                  <a:srgbClr val="1C4588"/>
                </a:solidFill>
                <a:latin typeface="Mada"/>
                <a:ea typeface="Mada"/>
                <a:cs typeface="Mada"/>
                <a:sym typeface="Mada"/>
              </a:rPr>
              <a:t>They speed recovery but </a:t>
            </a:r>
            <a:r>
              <a:rPr b="1" lang="en-US" sz="1200">
                <a:solidFill>
                  <a:srgbClr val="1C4588"/>
                </a:solidFill>
                <a:latin typeface="Mada"/>
                <a:ea typeface="Mada"/>
                <a:cs typeface="Mada"/>
                <a:sym typeface="Mada"/>
              </a:rPr>
              <a:t>do not influence long-term outcome. </a:t>
            </a:r>
            <a:endParaRPr b="1" sz="1200">
              <a:solidFill>
                <a:srgbClr val="1C4588"/>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US" sz="1200">
                <a:solidFill>
                  <a:srgbClr val="6AA84F"/>
                </a:solidFill>
                <a:latin typeface="Mada"/>
                <a:ea typeface="Mada"/>
                <a:cs typeface="Mada"/>
                <a:sym typeface="Mada"/>
              </a:rPr>
              <a:t>Most of the time relapses resolve on their own but steroids </a:t>
            </a:r>
            <a:r>
              <a:rPr b="1" lang="en-US" sz="1200">
                <a:solidFill>
                  <a:srgbClr val="CC0000"/>
                </a:solidFill>
                <a:latin typeface="Mada"/>
                <a:ea typeface="Mada"/>
                <a:cs typeface="Mada"/>
                <a:sym typeface="Mada"/>
              </a:rPr>
              <a:t>shorten the relapse episode.</a:t>
            </a:r>
            <a:endParaRPr b="1" sz="1200">
              <a:solidFill>
                <a:srgbClr val="CC0000"/>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US" sz="1200">
                <a:solidFill>
                  <a:srgbClr val="6AA84F"/>
                </a:solidFill>
                <a:latin typeface="Mada"/>
                <a:ea typeface="Mada"/>
                <a:cs typeface="Mada"/>
                <a:sym typeface="Mada"/>
              </a:rPr>
              <a:t>Only given when relapse is significant or affecting their life (e.g. a pilot comes with blurred vision = needs immediate attention = use steroids)</a:t>
            </a:r>
            <a:endParaRPr sz="1200">
              <a:solidFill>
                <a:srgbClr val="6AA84F"/>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en-US" sz="1200">
                <a:solidFill>
                  <a:srgbClr val="1C4588"/>
                </a:solidFill>
                <a:latin typeface="Mada"/>
                <a:ea typeface="Mada"/>
                <a:cs typeface="Mada"/>
                <a:sym typeface="Mada"/>
              </a:rPr>
              <a:t>Prophylaxis to prevent glucocorticoid-induced osteoporosis should be considered in patients requiring multiple courses of glucocorticoids.</a:t>
            </a:r>
            <a:endParaRPr sz="1200">
              <a:solidFill>
                <a:srgbClr val="1C4588"/>
              </a:solidFill>
              <a:latin typeface="Mada"/>
              <a:ea typeface="Mada"/>
              <a:cs typeface="Mada"/>
              <a:sym typeface="Mada"/>
            </a:endParaRPr>
          </a:p>
          <a:p>
            <a:pPr indent="0" lvl="0" marL="228600" rtl="0" algn="l">
              <a:spcBef>
                <a:spcPts val="0"/>
              </a:spcBef>
              <a:spcAft>
                <a:spcPts val="0"/>
              </a:spcAft>
              <a:buNone/>
            </a:pPr>
            <a:r>
              <a:t/>
            </a:r>
            <a:endParaRPr b="1" sz="1200">
              <a:solidFill>
                <a:srgbClr val="1C4588"/>
              </a:solidFill>
              <a:latin typeface="Mada"/>
              <a:ea typeface="Mada"/>
              <a:cs typeface="Mada"/>
              <a:sym typeface="Mada"/>
            </a:endParaRPr>
          </a:p>
          <a:p>
            <a:pPr indent="0" lvl="0" marL="228600" rtl="0" algn="l">
              <a:spcBef>
                <a:spcPts val="0"/>
              </a:spcBef>
              <a:spcAft>
                <a:spcPts val="0"/>
              </a:spcAft>
              <a:buNone/>
            </a:pPr>
            <a:r>
              <a:t/>
            </a:r>
            <a:endParaRPr sz="1200">
              <a:solidFill>
                <a:srgbClr val="6AA84F"/>
              </a:solidFill>
              <a:latin typeface="Mada"/>
              <a:ea typeface="Mada"/>
              <a:cs typeface="Mada"/>
              <a:sym typeface="Mada"/>
            </a:endParaRPr>
          </a:p>
        </p:txBody>
      </p:sp>
      <p:sp>
        <p:nvSpPr>
          <p:cNvPr id="603" name="Google Shape;603;p43"/>
          <p:cNvSpPr txBox="1"/>
          <p:nvPr/>
        </p:nvSpPr>
        <p:spPr>
          <a:xfrm>
            <a:off x="439314" y="7636167"/>
            <a:ext cx="670800" cy="10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300">
                <a:solidFill>
                  <a:srgbClr val="C6ACBA"/>
                </a:solidFill>
                <a:latin typeface="Mada"/>
                <a:ea typeface="Mada"/>
                <a:cs typeface="Mada"/>
                <a:sym typeface="Mada"/>
              </a:rPr>
              <a:t>1</a:t>
            </a:r>
            <a:endParaRPr b="1" sz="8300">
              <a:solidFill>
                <a:srgbClr val="C6ACBA"/>
              </a:solidFill>
              <a:latin typeface="Mada"/>
              <a:ea typeface="Mada"/>
              <a:cs typeface="Mada"/>
              <a:sym typeface="Mada"/>
            </a:endParaRPr>
          </a:p>
        </p:txBody>
      </p:sp>
      <p:sp>
        <p:nvSpPr>
          <p:cNvPr id="604" name="Google Shape;604;p43"/>
          <p:cNvSpPr/>
          <p:nvPr/>
        </p:nvSpPr>
        <p:spPr>
          <a:xfrm>
            <a:off x="813750" y="9686800"/>
            <a:ext cx="6285300" cy="790800"/>
          </a:xfrm>
          <a:prstGeom prst="rect">
            <a:avLst/>
          </a:prstGeom>
          <a:solidFill>
            <a:srgbClr val="EFEFEF"/>
          </a:solid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Mada"/>
              <a:buChar char="●"/>
            </a:pPr>
            <a:r>
              <a:rPr b="1" lang="en-US">
                <a:latin typeface="Mada"/>
                <a:ea typeface="Mada"/>
                <a:cs typeface="Mada"/>
                <a:sym typeface="Mada"/>
              </a:rPr>
              <a:t>P</a:t>
            </a:r>
            <a:r>
              <a:rPr b="1" lang="en-US">
                <a:latin typeface="Mada"/>
                <a:ea typeface="Mada"/>
                <a:cs typeface="Mada"/>
                <a:sym typeface="Mada"/>
              </a:rPr>
              <a:t>lasma exchange</a:t>
            </a:r>
            <a:r>
              <a:rPr lang="en-US">
                <a:latin typeface="Mada"/>
                <a:ea typeface="Mada"/>
                <a:cs typeface="Mada"/>
                <a:sym typeface="Mada"/>
              </a:rPr>
              <a:t> </a:t>
            </a:r>
            <a:r>
              <a:rPr lang="en-US">
                <a:solidFill>
                  <a:srgbClr val="6AA84F"/>
                </a:solidFill>
                <a:latin typeface="Mada"/>
                <a:ea typeface="Mada"/>
                <a:cs typeface="Mada"/>
                <a:sym typeface="Mada"/>
              </a:rPr>
              <a:t>is used for those who don’t respond to steroids</a:t>
            </a:r>
            <a:endParaRPr>
              <a:solidFill>
                <a:srgbClr val="6AA84F"/>
              </a:solidFill>
              <a:latin typeface="Mada"/>
              <a:ea typeface="Mada"/>
              <a:cs typeface="Mada"/>
              <a:sym typeface="Mada"/>
            </a:endParaRPr>
          </a:p>
        </p:txBody>
      </p:sp>
      <p:sp>
        <p:nvSpPr>
          <p:cNvPr id="605" name="Google Shape;605;p43"/>
          <p:cNvSpPr txBox="1"/>
          <p:nvPr/>
        </p:nvSpPr>
        <p:spPr>
          <a:xfrm>
            <a:off x="438547" y="9305792"/>
            <a:ext cx="670800" cy="10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8000">
                <a:solidFill>
                  <a:srgbClr val="C6ACBA"/>
                </a:solidFill>
                <a:latin typeface="Mada"/>
                <a:ea typeface="Mada"/>
                <a:cs typeface="Mada"/>
                <a:sym typeface="Mada"/>
              </a:rPr>
              <a:t>2</a:t>
            </a:r>
            <a:endParaRPr b="1" sz="8000">
              <a:solidFill>
                <a:srgbClr val="C6ACBA"/>
              </a:solidFill>
              <a:latin typeface="Mada"/>
              <a:ea typeface="Mada"/>
              <a:cs typeface="Mada"/>
              <a:sym typeface="Mada"/>
            </a:endParaRPr>
          </a:p>
        </p:txBody>
      </p:sp>
      <p:cxnSp>
        <p:nvCxnSpPr>
          <p:cNvPr id="606" name="Google Shape;606;p43"/>
          <p:cNvCxnSpPr/>
          <p:nvPr/>
        </p:nvCxnSpPr>
        <p:spPr>
          <a:xfrm flipH="1" rot="10800000">
            <a:off x="1355300" y="45506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607" name="Google Shape;607;p43"/>
          <p:cNvSpPr txBox="1"/>
          <p:nvPr/>
        </p:nvSpPr>
        <p:spPr>
          <a:xfrm>
            <a:off x="1421875" y="3999438"/>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US" sz="2600">
                <a:latin typeface="Mada"/>
                <a:ea typeface="Mada"/>
                <a:cs typeface="Mada"/>
                <a:sym typeface="Mada"/>
              </a:rPr>
              <a:t>Management of MS</a:t>
            </a:r>
            <a:endParaRPr b="1" i="1" sz="2600" u="none" cap="none" strike="noStrike">
              <a:solidFill>
                <a:srgbClr val="000000"/>
              </a:solidFill>
              <a:latin typeface="Mada"/>
              <a:ea typeface="Mada"/>
              <a:cs typeface="Mada"/>
              <a:sym typeface="Mada"/>
            </a:endParaRPr>
          </a:p>
        </p:txBody>
      </p:sp>
      <p:sp>
        <p:nvSpPr>
          <p:cNvPr id="608" name="Google Shape;608;p43"/>
          <p:cNvSpPr txBox="1"/>
          <p:nvPr/>
        </p:nvSpPr>
        <p:spPr>
          <a:xfrm>
            <a:off x="323850" y="7379375"/>
            <a:ext cx="55056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Alegreya Regular"/>
              <a:buChar char="◄"/>
            </a:pPr>
            <a:r>
              <a:rPr b="1" lang="en-US" sz="2400">
                <a:highlight>
                  <a:schemeClr val="accent5"/>
                </a:highlight>
                <a:latin typeface="Mada"/>
                <a:ea typeface="Mada"/>
                <a:cs typeface="Mada"/>
                <a:sym typeface="Mada"/>
              </a:rPr>
              <a:t>Acute treatment of relapses</a:t>
            </a:r>
            <a:endParaRPr b="0" i="0" sz="2400" u="none" cap="none" strike="noStrike">
              <a:highlight>
                <a:schemeClr val="accent5"/>
              </a:highlight>
              <a:latin typeface="Alegreya Regular"/>
              <a:ea typeface="Alegreya Regular"/>
              <a:cs typeface="Alegreya Regular"/>
              <a:sym typeface="Alegreya Regular"/>
            </a:endParaRPr>
          </a:p>
        </p:txBody>
      </p:sp>
      <p:cxnSp>
        <p:nvCxnSpPr>
          <p:cNvPr id="609" name="Google Shape;609;p43"/>
          <p:cNvCxnSpPr/>
          <p:nvPr/>
        </p:nvCxnSpPr>
        <p:spPr>
          <a:xfrm rot="10800000">
            <a:off x="15350" y="11041938"/>
            <a:ext cx="7612800" cy="0"/>
          </a:xfrm>
          <a:prstGeom prst="straightConnector1">
            <a:avLst/>
          </a:prstGeom>
          <a:noFill/>
          <a:ln cap="flat" cmpd="sng" w="28575">
            <a:solidFill>
              <a:schemeClr val="accent3"/>
            </a:solidFill>
            <a:prstDash val="dot"/>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4"/>
          <p:cNvSpPr txBox="1"/>
          <p:nvPr>
            <p:ph idx="12" type="sldNum"/>
          </p:nvPr>
        </p:nvSpPr>
        <p:spPr>
          <a:xfrm>
            <a:off x="7069200" y="0"/>
            <a:ext cx="4908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615" name="Google Shape;615;p44"/>
          <p:cNvSpPr txBox="1"/>
          <p:nvPr/>
        </p:nvSpPr>
        <p:spPr>
          <a:xfrm>
            <a:off x="1237188" y="46113"/>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2600" u="none" cap="none" strike="noStrike">
                <a:latin typeface="Mada"/>
                <a:ea typeface="Mada"/>
                <a:cs typeface="Mada"/>
                <a:sym typeface="Mada"/>
              </a:rPr>
              <a:t>Management of MS </a:t>
            </a:r>
            <a:r>
              <a:rPr b="1" i="1" lang="en-US" sz="2600" u="none" cap="none" strike="noStrike">
                <a:latin typeface="Mada"/>
                <a:ea typeface="Mada"/>
                <a:cs typeface="Mada"/>
                <a:sym typeface="Mada"/>
              </a:rPr>
              <a:t>cont.</a:t>
            </a:r>
            <a:endParaRPr i="1"/>
          </a:p>
          <a:p>
            <a:pPr indent="0" lvl="0" marL="0" marR="0" rtl="0" algn="ctr">
              <a:lnSpc>
                <a:spcPct val="100000"/>
              </a:lnSpc>
              <a:spcBef>
                <a:spcPts val="0"/>
              </a:spcBef>
              <a:spcAft>
                <a:spcPts val="0"/>
              </a:spcAft>
              <a:buNone/>
            </a:pPr>
            <a:r>
              <a:t/>
            </a:r>
            <a:endParaRPr b="1" i="0" sz="2600" u="none" cap="none" strike="noStrike">
              <a:latin typeface="Mada"/>
              <a:ea typeface="Mada"/>
              <a:cs typeface="Mada"/>
              <a:sym typeface="Mada"/>
            </a:endParaRPr>
          </a:p>
        </p:txBody>
      </p:sp>
      <p:sp>
        <p:nvSpPr>
          <p:cNvPr id="616" name="Google Shape;616;p44"/>
          <p:cNvSpPr/>
          <p:nvPr/>
        </p:nvSpPr>
        <p:spPr>
          <a:xfrm>
            <a:off x="764009" y="1470550"/>
            <a:ext cx="6084600" cy="415200"/>
          </a:xfrm>
          <a:prstGeom prst="rect">
            <a:avLst/>
          </a:prstGeom>
          <a:solidFill>
            <a:srgbClr val="EFEFEF"/>
          </a:solid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100"/>
              <a:buFont typeface="Arial"/>
              <a:buNone/>
            </a:pPr>
            <a:r>
              <a:rPr b="1" lang="en-US" sz="1200">
                <a:latin typeface="Mada"/>
                <a:ea typeface="Mada"/>
                <a:cs typeface="Mada"/>
                <a:sym typeface="Mada"/>
              </a:rPr>
              <a:t>Reduction of number of relapses per year.</a:t>
            </a:r>
            <a:endParaRPr b="1" sz="1200">
              <a:latin typeface="Mada"/>
              <a:ea typeface="Mada"/>
              <a:cs typeface="Mada"/>
              <a:sym typeface="Mada"/>
            </a:endParaRPr>
          </a:p>
        </p:txBody>
      </p:sp>
      <p:sp>
        <p:nvSpPr>
          <p:cNvPr id="617" name="Google Shape;617;p44"/>
          <p:cNvSpPr/>
          <p:nvPr/>
        </p:nvSpPr>
        <p:spPr>
          <a:xfrm>
            <a:off x="312464" y="1470591"/>
            <a:ext cx="881994" cy="415468"/>
          </a:xfrm>
          <a:prstGeom prst="flowChartMerge">
            <a:avLst/>
          </a:prstGeom>
          <a:solidFill>
            <a:srgbClr val="5439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ada"/>
                <a:ea typeface="Mada"/>
                <a:cs typeface="Mada"/>
                <a:sym typeface="Mada"/>
              </a:rPr>
              <a:t>1</a:t>
            </a:r>
            <a:endParaRPr b="1" sz="1800">
              <a:solidFill>
                <a:srgbClr val="FFFFFF"/>
              </a:solidFill>
              <a:latin typeface="Mada"/>
              <a:ea typeface="Mada"/>
              <a:cs typeface="Mada"/>
              <a:sym typeface="Mada"/>
            </a:endParaRPr>
          </a:p>
        </p:txBody>
      </p:sp>
      <p:sp>
        <p:nvSpPr>
          <p:cNvPr id="618" name="Google Shape;618;p44"/>
          <p:cNvSpPr/>
          <p:nvPr/>
        </p:nvSpPr>
        <p:spPr>
          <a:xfrm>
            <a:off x="764009" y="1930843"/>
            <a:ext cx="6084600" cy="415200"/>
          </a:xfrm>
          <a:prstGeom prst="rect">
            <a:avLst/>
          </a:prstGeom>
          <a:solidFill>
            <a:srgbClr val="EFEFEF"/>
          </a:solidFill>
          <a:ln>
            <a:noFill/>
          </a:ln>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Reduction of number of new MRI lesions.</a:t>
            </a:r>
            <a:endParaRPr b="1" sz="1200">
              <a:latin typeface="Mada"/>
              <a:ea typeface="Mada"/>
              <a:cs typeface="Mada"/>
              <a:sym typeface="Mada"/>
            </a:endParaRPr>
          </a:p>
        </p:txBody>
      </p:sp>
      <p:sp>
        <p:nvSpPr>
          <p:cNvPr id="619" name="Google Shape;619;p44"/>
          <p:cNvSpPr/>
          <p:nvPr/>
        </p:nvSpPr>
        <p:spPr>
          <a:xfrm>
            <a:off x="312464" y="1930886"/>
            <a:ext cx="881994" cy="415468"/>
          </a:xfrm>
          <a:prstGeom prst="flowChartMerge">
            <a:avLst/>
          </a:prstGeom>
          <a:solidFill>
            <a:srgbClr val="98678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ada"/>
                <a:ea typeface="Mada"/>
                <a:cs typeface="Mada"/>
                <a:sym typeface="Mada"/>
              </a:rPr>
              <a:t>2</a:t>
            </a:r>
            <a:endParaRPr b="1" sz="1800">
              <a:solidFill>
                <a:srgbClr val="FFFFFF"/>
              </a:solidFill>
              <a:latin typeface="Mada"/>
              <a:ea typeface="Mada"/>
              <a:cs typeface="Mada"/>
              <a:sym typeface="Mada"/>
            </a:endParaRPr>
          </a:p>
        </p:txBody>
      </p:sp>
      <p:sp>
        <p:nvSpPr>
          <p:cNvPr id="620" name="Google Shape;620;p44"/>
          <p:cNvSpPr/>
          <p:nvPr/>
        </p:nvSpPr>
        <p:spPr>
          <a:xfrm>
            <a:off x="763972" y="2391180"/>
            <a:ext cx="6084600" cy="415200"/>
          </a:xfrm>
          <a:prstGeom prst="rect">
            <a:avLst/>
          </a:prstGeom>
          <a:solidFill>
            <a:srgbClr val="EFEFEF"/>
          </a:solidFill>
          <a:ln>
            <a:noFill/>
          </a:ln>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Prolongation of time to development of secondary progressive disease</a:t>
            </a:r>
            <a:endParaRPr b="1" sz="1200">
              <a:latin typeface="Mada"/>
              <a:ea typeface="Mada"/>
              <a:cs typeface="Mada"/>
              <a:sym typeface="Mada"/>
            </a:endParaRPr>
          </a:p>
        </p:txBody>
      </p:sp>
      <p:sp>
        <p:nvSpPr>
          <p:cNvPr id="621" name="Google Shape;621;p44"/>
          <p:cNvSpPr/>
          <p:nvPr/>
        </p:nvSpPr>
        <p:spPr>
          <a:xfrm>
            <a:off x="312450" y="2391225"/>
            <a:ext cx="881994" cy="415468"/>
          </a:xfrm>
          <a:prstGeom prst="flowChartMerge">
            <a:avLst/>
          </a:prstGeom>
          <a:solidFill>
            <a:srgbClr val="C6ACB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ada"/>
                <a:ea typeface="Mada"/>
                <a:cs typeface="Mada"/>
                <a:sym typeface="Mada"/>
              </a:rPr>
              <a:t>3</a:t>
            </a:r>
            <a:endParaRPr b="1" sz="1800">
              <a:solidFill>
                <a:srgbClr val="FFFFFF"/>
              </a:solidFill>
              <a:latin typeface="Mada"/>
              <a:ea typeface="Mada"/>
              <a:cs typeface="Mada"/>
              <a:sym typeface="Mada"/>
            </a:endParaRPr>
          </a:p>
        </p:txBody>
      </p:sp>
      <p:sp>
        <p:nvSpPr>
          <p:cNvPr id="622" name="Google Shape;622;p44"/>
          <p:cNvSpPr/>
          <p:nvPr/>
        </p:nvSpPr>
        <p:spPr>
          <a:xfrm>
            <a:off x="763972" y="2851561"/>
            <a:ext cx="6084600" cy="415200"/>
          </a:xfrm>
          <a:prstGeom prst="rect">
            <a:avLst/>
          </a:prstGeom>
          <a:solidFill>
            <a:srgbClr val="EFEFEF"/>
          </a:solidFill>
          <a:ln>
            <a:noFill/>
          </a:ln>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Reduction of long term disability.</a:t>
            </a:r>
            <a:endParaRPr b="1" sz="1200">
              <a:latin typeface="Mada"/>
              <a:ea typeface="Mada"/>
              <a:cs typeface="Mada"/>
              <a:sym typeface="Mada"/>
            </a:endParaRPr>
          </a:p>
        </p:txBody>
      </p:sp>
      <p:sp>
        <p:nvSpPr>
          <p:cNvPr id="623" name="Google Shape;623;p44"/>
          <p:cNvSpPr/>
          <p:nvPr/>
        </p:nvSpPr>
        <p:spPr>
          <a:xfrm>
            <a:off x="312450" y="2851607"/>
            <a:ext cx="881994" cy="415468"/>
          </a:xfrm>
          <a:prstGeom prst="flowChartMerge">
            <a:avLst/>
          </a:prstGeom>
          <a:solidFill>
            <a:srgbClr val="F5F0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ada"/>
                <a:ea typeface="Mada"/>
                <a:cs typeface="Mada"/>
                <a:sym typeface="Mada"/>
              </a:rPr>
              <a:t>4</a:t>
            </a:r>
            <a:endParaRPr b="1" sz="1800">
              <a:solidFill>
                <a:srgbClr val="FFFFFF"/>
              </a:solidFill>
              <a:latin typeface="Mada"/>
              <a:ea typeface="Mada"/>
              <a:cs typeface="Mada"/>
              <a:sym typeface="Mada"/>
            </a:endParaRPr>
          </a:p>
        </p:txBody>
      </p:sp>
      <p:sp>
        <p:nvSpPr>
          <p:cNvPr id="624" name="Google Shape;624;p44"/>
          <p:cNvSpPr/>
          <p:nvPr/>
        </p:nvSpPr>
        <p:spPr>
          <a:xfrm rot="-5400000">
            <a:off x="5318127" y="4909854"/>
            <a:ext cx="305700" cy="443400"/>
          </a:xfrm>
          <a:prstGeom prst="rightArrow">
            <a:avLst>
              <a:gd fmla="val 50000" name="adj1"/>
              <a:gd fmla="val 54388" name="adj2"/>
            </a:avLst>
          </a:prstGeom>
          <a:solidFill>
            <a:srgbClr val="543948"/>
          </a:solidFill>
          <a:ln cap="flat" cmpd="sng" w="9525">
            <a:solidFill>
              <a:srgbClr val="5439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rgbClr val="FFFFFF"/>
              </a:solidFill>
              <a:latin typeface="Arial"/>
              <a:ea typeface="Arial"/>
              <a:cs typeface="Arial"/>
              <a:sym typeface="Arial"/>
            </a:endParaRPr>
          </a:p>
        </p:txBody>
      </p:sp>
      <p:sp>
        <p:nvSpPr>
          <p:cNvPr id="625" name="Google Shape;625;p44"/>
          <p:cNvSpPr/>
          <p:nvPr/>
        </p:nvSpPr>
        <p:spPr>
          <a:xfrm>
            <a:off x="4506224" y="5175802"/>
            <a:ext cx="1929600" cy="806700"/>
          </a:xfrm>
          <a:prstGeom prst="roundRect">
            <a:avLst>
              <a:gd fmla="val 16667" name="adj"/>
            </a:avLst>
          </a:prstGeom>
          <a:solidFill>
            <a:srgbClr val="FFFFFF"/>
          </a:solidFill>
          <a:ln cap="flat" cmpd="sng" w="63500">
            <a:solidFill>
              <a:srgbClr val="5439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200" u="none" cap="none" strike="noStrike">
              <a:solidFill>
                <a:srgbClr val="FFFFFF"/>
              </a:solidFill>
              <a:latin typeface="Mada"/>
              <a:ea typeface="Mada"/>
              <a:cs typeface="Mada"/>
              <a:sym typeface="Mada"/>
            </a:endParaRPr>
          </a:p>
        </p:txBody>
      </p:sp>
      <p:grpSp>
        <p:nvGrpSpPr>
          <p:cNvPr id="626" name="Google Shape;626;p44"/>
          <p:cNvGrpSpPr/>
          <p:nvPr/>
        </p:nvGrpSpPr>
        <p:grpSpPr>
          <a:xfrm>
            <a:off x="4506015" y="5240718"/>
            <a:ext cx="1866288" cy="490219"/>
            <a:chOff x="3305542" y="1715063"/>
            <a:chExt cx="1467900" cy="923199"/>
          </a:xfrm>
        </p:grpSpPr>
        <p:sp>
          <p:nvSpPr>
            <p:cNvPr id="627" name="Google Shape;627;p44"/>
            <p:cNvSpPr txBox="1"/>
            <p:nvPr/>
          </p:nvSpPr>
          <p:spPr>
            <a:xfrm>
              <a:off x="3305542" y="1715063"/>
              <a:ext cx="14679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3F3F3F"/>
                  </a:solidFill>
                  <a:latin typeface="Mada"/>
                  <a:ea typeface="Mada"/>
                  <a:cs typeface="Mada"/>
                  <a:sym typeface="Mada"/>
                </a:rPr>
                <a:t>2017 </a:t>
              </a:r>
              <a:endParaRPr b="1" i="0" sz="1200" u="none" cap="none" strike="noStrike">
                <a:solidFill>
                  <a:srgbClr val="3F3F3F"/>
                </a:solidFill>
                <a:latin typeface="Mada"/>
                <a:ea typeface="Mada"/>
                <a:cs typeface="Mada"/>
                <a:sym typeface="Mada"/>
              </a:endParaRPr>
            </a:p>
          </p:txBody>
        </p:sp>
        <p:sp>
          <p:nvSpPr>
            <p:cNvPr id="628" name="Google Shape;628;p44"/>
            <p:cNvSpPr txBox="1"/>
            <p:nvPr/>
          </p:nvSpPr>
          <p:spPr>
            <a:xfrm>
              <a:off x="3305542" y="1992062"/>
              <a:ext cx="1467900" cy="646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1200">
                  <a:solidFill>
                    <a:srgbClr val="3F3F3F"/>
                  </a:solidFill>
                  <a:latin typeface="Mada"/>
                  <a:ea typeface="Mada"/>
                  <a:cs typeface="Mada"/>
                  <a:sym typeface="Mada"/>
                </a:rPr>
                <a:t>first approved treatment for PPMS: </a:t>
              </a:r>
              <a:r>
                <a:rPr b="1" lang="en-US" sz="1200">
                  <a:solidFill>
                    <a:srgbClr val="CC0000"/>
                  </a:solidFill>
                  <a:latin typeface="Mada"/>
                  <a:ea typeface="Mada"/>
                  <a:cs typeface="Mada"/>
                  <a:sym typeface="Mada"/>
                </a:rPr>
                <a:t>Ocrelizumab.</a:t>
              </a:r>
              <a:endParaRPr b="1" sz="1200">
                <a:solidFill>
                  <a:srgbClr val="CC0000"/>
                </a:solidFill>
                <a:latin typeface="Mada"/>
                <a:ea typeface="Mada"/>
                <a:cs typeface="Mada"/>
                <a:sym typeface="Mada"/>
              </a:endParaRPr>
            </a:p>
            <a:p>
              <a:pPr indent="0" lvl="0" marL="0" marR="0" rtl="0" algn="ctr">
                <a:spcBef>
                  <a:spcPts val="0"/>
                </a:spcBef>
                <a:spcAft>
                  <a:spcPts val="0"/>
                </a:spcAft>
                <a:buNone/>
              </a:pPr>
              <a:r>
                <a:t/>
              </a:r>
              <a:endParaRPr sz="1200">
                <a:solidFill>
                  <a:srgbClr val="3F3F3F"/>
                </a:solidFill>
                <a:latin typeface="Mada"/>
                <a:ea typeface="Mada"/>
                <a:cs typeface="Mada"/>
                <a:sym typeface="Mada"/>
              </a:endParaRPr>
            </a:p>
          </p:txBody>
        </p:sp>
      </p:grpSp>
      <p:sp>
        <p:nvSpPr>
          <p:cNvPr id="629" name="Google Shape;629;p44"/>
          <p:cNvSpPr/>
          <p:nvPr/>
        </p:nvSpPr>
        <p:spPr>
          <a:xfrm rot="5400000">
            <a:off x="1874649" y="4403721"/>
            <a:ext cx="305700" cy="350400"/>
          </a:xfrm>
          <a:prstGeom prst="rightArrow">
            <a:avLst>
              <a:gd fmla="val 50000" name="adj1"/>
              <a:gd fmla="val 54388" name="adj2"/>
            </a:avLst>
          </a:prstGeom>
          <a:solidFill>
            <a:srgbClr val="EAD1DC"/>
          </a:solidFill>
          <a:ln cap="flat" cmpd="sng" w="9525">
            <a:solidFill>
              <a:srgbClr val="EAD1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630" name="Google Shape;630;p44"/>
          <p:cNvSpPr/>
          <p:nvPr/>
        </p:nvSpPr>
        <p:spPr>
          <a:xfrm rot="10800000">
            <a:off x="180175" y="3728275"/>
            <a:ext cx="2438100" cy="806400"/>
          </a:xfrm>
          <a:prstGeom prst="roundRect">
            <a:avLst>
              <a:gd fmla="val 16667" name="adj"/>
            </a:avLst>
          </a:prstGeom>
          <a:solidFill>
            <a:srgbClr val="FFFFFF"/>
          </a:solidFill>
          <a:ln cap="flat" cmpd="sng" w="63500">
            <a:solidFill>
              <a:srgbClr val="EAD1D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200" u="none" cap="none" strike="noStrike">
              <a:solidFill>
                <a:srgbClr val="FFFFFF"/>
              </a:solidFill>
              <a:latin typeface="Mada"/>
              <a:ea typeface="Mada"/>
              <a:cs typeface="Mada"/>
              <a:sym typeface="Mada"/>
            </a:endParaRPr>
          </a:p>
        </p:txBody>
      </p:sp>
      <p:grpSp>
        <p:nvGrpSpPr>
          <p:cNvPr id="631" name="Google Shape;631;p44"/>
          <p:cNvGrpSpPr/>
          <p:nvPr/>
        </p:nvGrpSpPr>
        <p:grpSpPr>
          <a:xfrm>
            <a:off x="278285" y="3789933"/>
            <a:ext cx="2339333" cy="490223"/>
            <a:chOff x="2838662" y="1715072"/>
            <a:chExt cx="1934772" cy="923207"/>
          </a:xfrm>
        </p:grpSpPr>
        <p:sp>
          <p:nvSpPr>
            <p:cNvPr id="632" name="Google Shape;632;p44"/>
            <p:cNvSpPr txBox="1"/>
            <p:nvPr/>
          </p:nvSpPr>
          <p:spPr>
            <a:xfrm>
              <a:off x="2838734" y="1715072"/>
              <a:ext cx="19347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3F3F3F"/>
                  </a:solidFill>
                  <a:latin typeface="Mada"/>
                  <a:ea typeface="Mada"/>
                  <a:cs typeface="Mada"/>
                  <a:sym typeface="Mada"/>
                </a:rPr>
                <a:t>1990 s</a:t>
              </a:r>
              <a:endParaRPr b="1" i="0" sz="1200" u="none" cap="none" strike="noStrike">
                <a:solidFill>
                  <a:srgbClr val="3F3F3F"/>
                </a:solidFill>
                <a:latin typeface="Mada"/>
                <a:ea typeface="Mada"/>
                <a:cs typeface="Mada"/>
                <a:sym typeface="Mada"/>
              </a:endParaRPr>
            </a:p>
          </p:txBody>
        </p:sp>
        <p:sp>
          <p:nvSpPr>
            <p:cNvPr id="633" name="Google Shape;633;p44"/>
            <p:cNvSpPr txBox="1"/>
            <p:nvPr/>
          </p:nvSpPr>
          <p:spPr>
            <a:xfrm>
              <a:off x="2838662" y="1992079"/>
              <a:ext cx="19347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3F3F3F"/>
                  </a:solidFill>
                  <a:latin typeface="Mada"/>
                  <a:ea typeface="Mada"/>
                  <a:cs typeface="Mada"/>
                  <a:sym typeface="Mada"/>
                </a:rPr>
                <a:t>Disease modifying therapies (</a:t>
              </a:r>
              <a:r>
                <a:rPr b="1" lang="en-US" sz="1200">
                  <a:solidFill>
                    <a:srgbClr val="CC0000"/>
                  </a:solidFill>
                  <a:latin typeface="Mada"/>
                  <a:ea typeface="Mada"/>
                  <a:cs typeface="Mada"/>
                  <a:sym typeface="Mada"/>
                </a:rPr>
                <a:t>interferons</a:t>
              </a:r>
              <a:r>
                <a:rPr b="1" lang="en-US" sz="1200">
                  <a:solidFill>
                    <a:srgbClr val="3F3F3F"/>
                  </a:solidFill>
                  <a:latin typeface="Mada"/>
                  <a:ea typeface="Mada"/>
                  <a:cs typeface="Mada"/>
                  <a:sym typeface="Mada"/>
                </a:rPr>
                <a:t> &amp; glatiramer acetate).</a:t>
              </a:r>
              <a:endParaRPr b="1" i="0" sz="1200" u="none" cap="none" strike="noStrike">
                <a:solidFill>
                  <a:srgbClr val="3F3F3F"/>
                </a:solidFill>
                <a:latin typeface="Mada"/>
                <a:ea typeface="Mada"/>
                <a:cs typeface="Mada"/>
                <a:sym typeface="Mada"/>
              </a:endParaRPr>
            </a:p>
          </p:txBody>
        </p:sp>
      </p:grpSp>
      <p:cxnSp>
        <p:nvCxnSpPr>
          <p:cNvPr id="634" name="Google Shape;634;p44"/>
          <p:cNvCxnSpPr/>
          <p:nvPr/>
        </p:nvCxnSpPr>
        <p:spPr>
          <a:xfrm flipH="1" rot="10800000">
            <a:off x="-28575" y="4839922"/>
            <a:ext cx="7354500" cy="26400"/>
          </a:xfrm>
          <a:prstGeom prst="straightConnector1">
            <a:avLst/>
          </a:prstGeom>
          <a:noFill/>
          <a:ln cap="flat" cmpd="sng" w="63500">
            <a:solidFill>
              <a:srgbClr val="D9D9D9"/>
            </a:solidFill>
            <a:prstDash val="solid"/>
            <a:miter lim="800000"/>
            <a:headEnd len="med" w="med" type="oval"/>
            <a:tailEnd len="med" w="med" type="triangle"/>
          </a:ln>
        </p:spPr>
      </p:cxnSp>
      <p:grpSp>
        <p:nvGrpSpPr>
          <p:cNvPr id="635" name="Google Shape;635;p44"/>
          <p:cNvGrpSpPr/>
          <p:nvPr/>
        </p:nvGrpSpPr>
        <p:grpSpPr>
          <a:xfrm>
            <a:off x="380612" y="4983860"/>
            <a:ext cx="1525223" cy="1003935"/>
            <a:chOff x="735224" y="4050810"/>
            <a:chExt cx="2108700" cy="1890650"/>
          </a:xfrm>
        </p:grpSpPr>
        <p:sp>
          <p:nvSpPr>
            <p:cNvPr id="636" name="Google Shape;636;p44"/>
            <p:cNvSpPr/>
            <p:nvPr/>
          </p:nvSpPr>
          <p:spPr>
            <a:xfrm rot="-5400000">
              <a:off x="1501450" y="4096560"/>
              <a:ext cx="576000" cy="484500"/>
            </a:xfrm>
            <a:prstGeom prst="rightArrow">
              <a:avLst>
                <a:gd fmla="val 50000" name="adj1"/>
                <a:gd fmla="val 54388" name="adj2"/>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200" u="none" cap="none" strike="noStrike">
                <a:solidFill>
                  <a:srgbClr val="FFFFFF"/>
                </a:solidFill>
                <a:latin typeface="Mada"/>
                <a:ea typeface="Mada"/>
                <a:cs typeface="Mada"/>
                <a:sym typeface="Mada"/>
              </a:endParaRPr>
            </a:p>
          </p:txBody>
        </p:sp>
        <p:sp>
          <p:nvSpPr>
            <p:cNvPr id="637" name="Google Shape;637;p44"/>
            <p:cNvSpPr/>
            <p:nvPr/>
          </p:nvSpPr>
          <p:spPr>
            <a:xfrm>
              <a:off x="735224" y="4422260"/>
              <a:ext cx="2108700" cy="1519200"/>
            </a:xfrm>
            <a:prstGeom prst="roundRect">
              <a:avLst>
                <a:gd fmla="val 16667" name="adj"/>
              </a:avLst>
            </a:prstGeom>
            <a:solidFill>
              <a:srgbClr val="FFFFFF"/>
            </a:solidFill>
            <a:ln cap="flat" cmpd="sng" w="63500">
              <a:solidFill>
                <a:srgbClr val="EFEF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200" u="none" cap="none" strike="noStrike">
                <a:solidFill>
                  <a:srgbClr val="FFFFFF"/>
                </a:solidFill>
                <a:latin typeface="Mada"/>
                <a:ea typeface="Mada"/>
                <a:cs typeface="Mada"/>
                <a:sym typeface="Mada"/>
              </a:endParaRPr>
            </a:p>
          </p:txBody>
        </p:sp>
      </p:grpSp>
      <p:grpSp>
        <p:nvGrpSpPr>
          <p:cNvPr id="638" name="Google Shape;638;p44"/>
          <p:cNvGrpSpPr/>
          <p:nvPr/>
        </p:nvGrpSpPr>
        <p:grpSpPr>
          <a:xfrm>
            <a:off x="430302" y="5240716"/>
            <a:ext cx="1475093" cy="490219"/>
            <a:chOff x="3305542" y="1715063"/>
            <a:chExt cx="1467900" cy="923199"/>
          </a:xfrm>
        </p:grpSpPr>
        <p:sp>
          <p:nvSpPr>
            <p:cNvPr id="639" name="Google Shape;639;p44"/>
            <p:cNvSpPr txBox="1"/>
            <p:nvPr/>
          </p:nvSpPr>
          <p:spPr>
            <a:xfrm>
              <a:off x="3305542" y="1715063"/>
              <a:ext cx="14679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Font typeface="Arial"/>
                <a:buNone/>
              </a:pPr>
              <a:r>
                <a:rPr b="1" lang="en-US" sz="1200">
                  <a:solidFill>
                    <a:srgbClr val="3F3F3F"/>
                  </a:solidFill>
                  <a:latin typeface="Mada"/>
                  <a:ea typeface="Mada"/>
                  <a:cs typeface="Mada"/>
                  <a:sym typeface="Mada"/>
                </a:rPr>
                <a:t>1980 s</a:t>
              </a:r>
              <a:endParaRPr b="1" i="0" sz="1200" u="none" cap="none" strike="noStrike">
                <a:solidFill>
                  <a:srgbClr val="3F3F3F"/>
                </a:solidFill>
                <a:latin typeface="Mada"/>
                <a:ea typeface="Mada"/>
                <a:cs typeface="Mada"/>
                <a:sym typeface="Mada"/>
              </a:endParaRPr>
            </a:p>
          </p:txBody>
        </p:sp>
        <p:sp>
          <p:nvSpPr>
            <p:cNvPr id="640" name="Google Shape;640;p44"/>
            <p:cNvSpPr txBox="1"/>
            <p:nvPr/>
          </p:nvSpPr>
          <p:spPr>
            <a:xfrm>
              <a:off x="3305542" y="1992062"/>
              <a:ext cx="14679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3F3F3F"/>
                  </a:solidFill>
                  <a:latin typeface="Mada"/>
                  <a:ea typeface="Mada"/>
                  <a:cs typeface="Mada"/>
                  <a:sym typeface="Mada"/>
                </a:rPr>
                <a:t>Steroids for relapses only.</a:t>
              </a:r>
              <a:endParaRPr i="0" sz="1200" u="none" cap="none" strike="noStrike">
                <a:solidFill>
                  <a:srgbClr val="3F3F3F"/>
                </a:solidFill>
                <a:latin typeface="Mada"/>
                <a:ea typeface="Mada"/>
                <a:cs typeface="Mada"/>
                <a:sym typeface="Mada"/>
              </a:endParaRPr>
            </a:p>
          </p:txBody>
        </p:sp>
      </p:grpSp>
      <p:sp>
        <p:nvSpPr>
          <p:cNvPr id="641" name="Google Shape;641;p44"/>
          <p:cNvSpPr/>
          <p:nvPr/>
        </p:nvSpPr>
        <p:spPr>
          <a:xfrm>
            <a:off x="838578" y="4774487"/>
            <a:ext cx="607800" cy="1800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01</a:t>
            </a:r>
            <a:endParaRPr i="0" sz="1600" u="none" cap="none" strike="noStrike">
              <a:solidFill>
                <a:srgbClr val="FFFFFF"/>
              </a:solidFill>
              <a:latin typeface="Mada"/>
              <a:ea typeface="Mada"/>
              <a:cs typeface="Mada"/>
              <a:sym typeface="Mada"/>
            </a:endParaRPr>
          </a:p>
        </p:txBody>
      </p:sp>
      <p:sp>
        <p:nvSpPr>
          <p:cNvPr id="642" name="Google Shape;642;p44"/>
          <p:cNvSpPr txBox="1"/>
          <p:nvPr/>
        </p:nvSpPr>
        <p:spPr>
          <a:xfrm>
            <a:off x="1791894" y="4768842"/>
            <a:ext cx="616800" cy="180000"/>
          </a:xfrm>
          <a:prstGeom prst="rect">
            <a:avLst/>
          </a:prstGeom>
          <a:solidFill>
            <a:srgbClr val="EAD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02</a:t>
            </a:r>
            <a:endParaRPr b="1" i="0" sz="1600" u="none" cap="none" strike="noStrike">
              <a:solidFill>
                <a:srgbClr val="FFFFFF"/>
              </a:solidFill>
              <a:latin typeface="Mada"/>
              <a:ea typeface="Mada"/>
              <a:cs typeface="Mada"/>
              <a:sym typeface="Mada"/>
            </a:endParaRPr>
          </a:p>
        </p:txBody>
      </p:sp>
      <p:sp>
        <p:nvSpPr>
          <p:cNvPr id="643" name="Google Shape;643;p44"/>
          <p:cNvSpPr txBox="1"/>
          <p:nvPr/>
        </p:nvSpPr>
        <p:spPr>
          <a:xfrm>
            <a:off x="3211339" y="4768842"/>
            <a:ext cx="616800" cy="180000"/>
          </a:xfrm>
          <a:prstGeom prst="rect">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03</a:t>
            </a:r>
            <a:endParaRPr b="1" i="0" sz="1600" u="none" cap="none" strike="noStrike">
              <a:solidFill>
                <a:srgbClr val="FFFFFF"/>
              </a:solidFill>
              <a:latin typeface="Mada"/>
              <a:ea typeface="Mada"/>
              <a:cs typeface="Mada"/>
              <a:sym typeface="Mada"/>
            </a:endParaRPr>
          </a:p>
        </p:txBody>
      </p:sp>
      <p:sp>
        <p:nvSpPr>
          <p:cNvPr id="644" name="Google Shape;644;p44"/>
          <p:cNvSpPr txBox="1"/>
          <p:nvPr/>
        </p:nvSpPr>
        <p:spPr>
          <a:xfrm>
            <a:off x="4249784" y="4768842"/>
            <a:ext cx="616800" cy="180000"/>
          </a:xfrm>
          <a:prstGeom prst="rect">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04</a:t>
            </a:r>
            <a:endParaRPr b="1" i="0" sz="1600" u="none" cap="none" strike="noStrike">
              <a:solidFill>
                <a:srgbClr val="FFFFFF"/>
              </a:solidFill>
              <a:latin typeface="Mada"/>
              <a:ea typeface="Mada"/>
              <a:cs typeface="Mada"/>
              <a:sym typeface="Mada"/>
            </a:endParaRPr>
          </a:p>
        </p:txBody>
      </p:sp>
      <p:sp>
        <p:nvSpPr>
          <p:cNvPr id="645" name="Google Shape;645;p44"/>
          <p:cNvSpPr txBox="1"/>
          <p:nvPr/>
        </p:nvSpPr>
        <p:spPr>
          <a:xfrm>
            <a:off x="5135830" y="4774488"/>
            <a:ext cx="616800" cy="180000"/>
          </a:xfrm>
          <a:prstGeom prst="rect">
            <a:avLst/>
          </a:prstGeom>
          <a:solidFill>
            <a:srgbClr val="5439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05</a:t>
            </a:r>
            <a:endParaRPr b="1" i="0" sz="1600" u="none" cap="none" strike="noStrike">
              <a:solidFill>
                <a:srgbClr val="FFFFFF"/>
              </a:solidFill>
              <a:latin typeface="Mada"/>
              <a:ea typeface="Mada"/>
              <a:cs typeface="Mada"/>
              <a:sym typeface="Mada"/>
            </a:endParaRPr>
          </a:p>
        </p:txBody>
      </p:sp>
      <p:sp>
        <p:nvSpPr>
          <p:cNvPr id="646" name="Google Shape;646;p44"/>
          <p:cNvSpPr/>
          <p:nvPr/>
        </p:nvSpPr>
        <p:spPr>
          <a:xfrm rot="-5400000">
            <a:off x="3339356" y="4938206"/>
            <a:ext cx="305700" cy="386700"/>
          </a:xfrm>
          <a:prstGeom prst="rightArrow">
            <a:avLst>
              <a:gd fmla="val 50000" name="adj1"/>
              <a:gd fmla="val 54388" name="adj2"/>
            </a:avLst>
          </a:prstGeom>
          <a:solidFill>
            <a:srgbClr val="C6ACBA"/>
          </a:solidFill>
          <a:ln cap="flat" cmpd="sng" w="9525">
            <a:solidFill>
              <a:srgbClr val="C6AC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rgbClr val="FFFFFF"/>
              </a:solidFill>
              <a:latin typeface="Arial"/>
              <a:ea typeface="Arial"/>
              <a:cs typeface="Arial"/>
              <a:sym typeface="Arial"/>
            </a:endParaRPr>
          </a:p>
        </p:txBody>
      </p:sp>
      <p:sp>
        <p:nvSpPr>
          <p:cNvPr id="647" name="Google Shape;647;p44"/>
          <p:cNvSpPr/>
          <p:nvPr/>
        </p:nvSpPr>
        <p:spPr>
          <a:xfrm>
            <a:off x="2214771" y="5175800"/>
            <a:ext cx="1815900" cy="806700"/>
          </a:xfrm>
          <a:prstGeom prst="roundRect">
            <a:avLst>
              <a:gd fmla="val 16667" name="adj"/>
            </a:avLst>
          </a:prstGeom>
          <a:solidFill>
            <a:srgbClr val="FFFFFF"/>
          </a:solidFill>
          <a:ln cap="flat" cmpd="sng" w="63500">
            <a:solidFill>
              <a:srgbClr val="C6ACB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100" u="none" cap="none" strike="noStrike">
              <a:solidFill>
                <a:srgbClr val="FFFFFF"/>
              </a:solidFill>
              <a:latin typeface="Mada"/>
              <a:ea typeface="Mada"/>
              <a:cs typeface="Mada"/>
              <a:sym typeface="Mada"/>
            </a:endParaRPr>
          </a:p>
        </p:txBody>
      </p:sp>
      <p:grpSp>
        <p:nvGrpSpPr>
          <p:cNvPr id="648" name="Google Shape;648;p44"/>
          <p:cNvGrpSpPr/>
          <p:nvPr/>
        </p:nvGrpSpPr>
        <p:grpSpPr>
          <a:xfrm>
            <a:off x="2202638" y="5240533"/>
            <a:ext cx="1816119" cy="490223"/>
            <a:chOff x="2852939" y="1715059"/>
            <a:chExt cx="1920600" cy="923207"/>
          </a:xfrm>
        </p:grpSpPr>
        <p:sp>
          <p:nvSpPr>
            <p:cNvPr id="649" name="Google Shape;649;p44"/>
            <p:cNvSpPr txBox="1"/>
            <p:nvPr/>
          </p:nvSpPr>
          <p:spPr>
            <a:xfrm>
              <a:off x="2852939" y="1715059"/>
              <a:ext cx="19206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100">
                  <a:solidFill>
                    <a:srgbClr val="3F3F3F"/>
                  </a:solidFill>
                  <a:latin typeface="Mada"/>
                  <a:ea typeface="Mada"/>
                  <a:cs typeface="Mada"/>
                  <a:sym typeface="Mada"/>
                </a:rPr>
                <a:t>2000 s</a:t>
              </a:r>
              <a:endParaRPr b="1" i="0" sz="1100" u="none" cap="none" strike="noStrike">
                <a:solidFill>
                  <a:srgbClr val="3F3F3F"/>
                </a:solidFill>
                <a:latin typeface="Mada"/>
                <a:ea typeface="Mada"/>
                <a:cs typeface="Mada"/>
                <a:sym typeface="Mada"/>
              </a:endParaRPr>
            </a:p>
          </p:txBody>
        </p:sp>
        <p:sp>
          <p:nvSpPr>
            <p:cNvPr id="650" name="Google Shape;650;p44"/>
            <p:cNvSpPr txBox="1"/>
            <p:nvPr/>
          </p:nvSpPr>
          <p:spPr>
            <a:xfrm>
              <a:off x="2920210" y="1992066"/>
              <a:ext cx="18531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SzPts val="1100"/>
                <a:buNone/>
              </a:pPr>
              <a:r>
                <a:rPr b="1" lang="en-US" sz="1100">
                  <a:solidFill>
                    <a:srgbClr val="CC0000"/>
                  </a:solidFill>
                  <a:latin typeface="Mada"/>
                  <a:ea typeface="Mada"/>
                  <a:cs typeface="Mada"/>
                  <a:sym typeface="Mada"/>
                </a:rPr>
                <a:t>Mitoxantrone</a:t>
              </a:r>
              <a:r>
                <a:rPr b="1" baseline="30000" lang="en-US" sz="900">
                  <a:solidFill>
                    <a:srgbClr val="CC0000"/>
                  </a:solidFill>
                  <a:latin typeface="Mada"/>
                  <a:ea typeface="Mada"/>
                  <a:cs typeface="Mada"/>
                  <a:sym typeface="Mada"/>
                </a:rPr>
                <a:t>2</a:t>
              </a:r>
              <a:r>
                <a:rPr b="1" lang="en-US" sz="1100">
                  <a:solidFill>
                    <a:srgbClr val="CC0000"/>
                  </a:solidFill>
                  <a:latin typeface="Mada"/>
                  <a:ea typeface="Mada"/>
                  <a:cs typeface="Mada"/>
                  <a:sym typeface="Mada"/>
                </a:rPr>
                <a:t> AND </a:t>
              </a:r>
              <a:r>
                <a:rPr b="1" lang="en-US" sz="1100">
                  <a:solidFill>
                    <a:srgbClr val="CC0000"/>
                  </a:solidFill>
                  <a:latin typeface="Mada"/>
                  <a:ea typeface="Mada"/>
                  <a:cs typeface="Mada"/>
                  <a:sym typeface="Mada"/>
                </a:rPr>
                <a:t>Natalizumab.</a:t>
              </a:r>
              <a:endParaRPr b="1" sz="1100">
                <a:solidFill>
                  <a:srgbClr val="CC0000"/>
                </a:solidFill>
                <a:latin typeface="Mada"/>
                <a:ea typeface="Mada"/>
                <a:cs typeface="Mada"/>
                <a:sym typeface="Mada"/>
              </a:endParaRPr>
            </a:p>
            <a:p>
              <a:pPr indent="0" lvl="0" marL="0" marR="0" rtl="0" algn="ctr">
                <a:spcBef>
                  <a:spcPts val="0"/>
                </a:spcBef>
                <a:spcAft>
                  <a:spcPts val="0"/>
                </a:spcAft>
                <a:buSzPts val="1100"/>
                <a:buNone/>
              </a:pPr>
              <a:r>
                <a:rPr lang="en-US" sz="1100">
                  <a:solidFill>
                    <a:srgbClr val="3F3F3F"/>
                  </a:solidFill>
                  <a:latin typeface="Mada"/>
                  <a:ea typeface="Mada"/>
                  <a:cs typeface="Mada"/>
                  <a:sym typeface="Mada"/>
                </a:rPr>
                <a:t>for aggressive MS </a:t>
              </a:r>
              <a:endParaRPr sz="1100">
                <a:solidFill>
                  <a:srgbClr val="3F3F3F"/>
                </a:solidFill>
                <a:latin typeface="Mada"/>
                <a:ea typeface="Mada"/>
                <a:cs typeface="Mada"/>
                <a:sym typeface="Mada"/>
              </a:endParaRPr>
            </a:p>
          </p:txBody>
        </p:sp>
      </p:grpSp>
      <p:sp>
        <p:nvSpPr>
          <p:cNvPr id="651" name="Google Shape;651;p44"/>
          <p:cNvSpPr/>
          <p:nvPr/>
        </p:nvSpPr>
        <p:spPr>
          <a:xfrm rot="5400000">
            <a:off x="4406465" y="4393719"/>
            <a:ext cx="305700" cy="350400"/>
          </a:xfrm>
          <a:prstGeom prst="rightArrow">
            <a:avLst>
              <a:gd fmla="val 50000" name="adj1"/>
              <a:gd fmla="val 54388" name="adj2"/>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652" name="Google Shape;652;p44"/>
          <p:cNvSpPr/>
          <p:nvPr/>
        </p:nvSpPr>
        <p:spPr>
          <a:xfrm rot="10800000">
            <a:off x="2799275" y="3718275"/>
            <a:ext cx="2253300" cy="806400"/>
          </a:xfrm>
          <a:prstGeom prst="roundRect">
            <a:avLst>
              <a:gd fmla="val 16667" name="adj"/>
            </a:avLst>
          </a:prstGeom>
          <a:solidFill>
            <a:srgbClr val="FFFFFF"/>
          </a:solidFill>
          <a:ln cap="flat" cmpd="sng" w="63500">
            <a:solidFill>
              <a:srgbClr val="98678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200" u="none" cap="none" strike="noStrike">
              <a:solidFill>
                <a:srgbClr val="FFFFFF"/>
              </a:solidFill>
              <a:latin typeface="Mada"/>
              <a:ea typeface="Mada"/>
              <a:cs typeface="Mada"/>
              <a:sym typeface="Mada"/>
            </a:endParaRPr>
          </a:p>
        </p:txBody>
      </p:sp>
      <p:grpSp>
        <p:nvGrpSpPr>
          <p:cNvPr id="653" name="Google Shape;653;p44"/>
          <p:cNvGrpSpPr/>
          <p:nvPr/>
        </p:nvGrpSpPr>
        <p:grpSpPr>
          <a:xfrm>
            <a:off x="2799633" y="3790691"/>
            <a:ext cx="2252346" cy="490219"/>
            <a:chOff x="3305542" y="1715063"/>
            <a:chExt cx="1467900" cy="923199"/>
          </a:xfrm>
        </p:grpSpPr>
        <p:sp>
          <p:nvSpPr>
            <p:cNvPr id="654" name="Google Shape;654;p44"/>
            <p:cNvSpPr txBox="1"/>
            <p:nvPr/>
          </p:nvSpPr>
          <p:spPr>
            <a:xfrm>
              <a:off x="3305542" y="1715063"/>
              <a:ext cx="1467900" cy="27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3F3F3F"/>
                  </a:solidFill>
                  <a:latin typeface="Mada"/>
                  <a:ea typeface="Mada"/>
                  <a:cs typeface="Mada"/>
                  <a:sym typeface="Mada"/>
                </a:rPr>
                <a:t>2010 s</a:t>
              </a:r>
              <a:endParaRPr b="1" i="0" sz="1200" u="none" cap="none" strike="noStrike">
                <a:solidFill>
                  <a:srgbClr val="3F3F3F"/>
                </a:solidFill>
                <a:latin typeface="Mada"/>
                <a:ea typeface="Mada"/>
                <a:cs typeface="Mada"/>
                <a:sym typeface="Mada"/>
              </a:endParaRPr>
            </a:p>
          </p:txBody>
        </p:sp>
        <p:sp>
          <p:nvSpPr>
            <p:cNvPr id="655" name="Google Shape;655;p44"/>
            <p:cNvSpPr txBox="1"/>
            <p:nvPr/>
          </p:nvSpPr>
          <p:spPr>
            <a:xfrm>
              <a:off x="3305542" y="1992062"/>
              <a:ext cx="14679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100"/>
                <a:buFont typeface="Arial"/>
                <a:buNone/>
              </a:pPr>
              <a:r>
                <a:rPr lang="en-US" sz="1000">
                  <a:solidFill>
                    <a:srgbClr val="3F3F3F"/>
                  </a:solidFill>
                  <a:latin typeface="Mada"/>
                  <a:ea typeface="Mada"/>
                  <a:cs typeface="Mada"/>
                  <a:sym typeface="Mada"/>
                </a:rPr>
                <a:t>Oral medications now available </a:t>
              </a:r>
              <a:r>
                <a:rPr b="1" lang="en-US" sz="1000">
                  <a:solidFill>
                    <a:srgbClr val="3F3F3F"/>
                  </a:solidFill>
                  <a:latin typeface="Mada"/>
                  <a:ea typeface="Mada"/>
                  <a:cs typeface="Mada"/>
                  <a:sym typeface="Mada"/>
                </a:rPr>
                <a:t>(Fingolimod, teriflunomide, </a:t>
              </a:r>
              <a:r>
                <a:rPr b="1" lang="en-US" sz="1000">
                  <a:solidFill>
                    <a:srgbClr val="3F3F3F"/>
                  </a:solidFill>
                  <a:latin typeface="Mada"/>
                  <a:ea typeface="Mada"/>
                  <a:cs typeface="Mada"/>
                  <a:sym typeface="Mada"/>
                </a:rPr>
                <a:t>dimethyl fumarate</a:t>
              </a:r>
              <a:r>
                <a:rPr b="1" lang="en-US" sz="1000">
                  <a:solidFill>
                    <a:srgbClr val="3F3F3F"/>
                  </a:solidFill>
                  <a:latin typeface="Mada"/>
                  <a:ea typeface="Mada"/>
                  <a:cs typeface="Mada"/>
                  <a:sym typeface="Mada"/>
                </a:rPr>
                <a:t> </a:t>
              </a:r>
              <a:endParaRPr sz="1000">
                <a:solidFill>
                  <a:srgbClr val="3F3F3F"/>
                </a:solidFill>
                <a:latin typeface="Mada"/>
                <a:ea typeface="Mada"/>
                <a:cs typeface="Mada"/>
                <a:sym typeface="Mada"/>
              </a:endParaRPr>
            </a:p>
          </p:txBody>
        </p:sp>
      </p:grpSp>
      <p:graphicFrame>
        <p:nvGraphicFramePr>
          <p:cNvPr id="656" name="Google Shape;656;p44"/>
          <p:cNvGraphicFramePr/>
          <p:nvPr/>
        </p:nvGraphicFramePr>
        <p:xfrm>
          <a:off x="427054" y="6451665"/>
          <a:ext cx="3000000" cy="3000000"/>
        </p:xfrm>
        <a:graphic>
          <a:graphicData uri="http://schemas.openxmlformats.org/drawingml/2006/table">
            <a:tbl>
              <a:tblPr bandRow="1" firstRow="1">
                <a:noFill/>
                <a:tableStyleId>{BE09F645-EF55-4CBC-872E-5D471247660E}</a:tableStyleId>
              </a:tblPr>
              <a:tblGrid>
                <a:gridCol w="1044750"/>
                <a:gridCol w="1489500"/>
                <a:gridCol w="4236525"/>
              </a:tblGrid>
              <a:tr h="203875">
                <a:tc>
                  <a:txBody>
                    <a:bodyPr/>
                    <a:lstStyle/>
                    <a:p>
                      <a:pPr indent="0" lvl="0" marL="0" marR="0" rtl="0" algn="ctr">
                        <a:lnSpc>
                          <a:spcPct val="100000"/>
                        </a:lnSpc>
                        <a:spcBef>
                          <a:spcPts val="0"/>
                        </a:spcBef>
                        <a:spcAft>
                          <a:spcPts val="0"/>
                        </a:spcAft>
                        <a:buNone/>
                      </a:pPr>
                      <a:r>
                        <a:rPr b="1" lang="en-US" sz="1000" u="none" cap="none" strike="noStrike">
                          <a:solidFill>
                            <a:srgbClr val="1C4588"/>
                          </a:solidFill>
                          <a:latin typeface="Mada"/>
                          <a:ea typeface="Mada"/>
                          <a:cs typeface="Mada"/>
                          <a:sym typeface="Mada"/>
                        </a:rPr>
                        <a:t>Drug</a:t>
                      </a:r>
                      <a:endParaRPr sz="1000">
                        <a:solidFill>
                          <a:srgbClr val="1C4588"/>
                        </a:solidFill>
                      </a:endParaRPr>
                    </a:p>
                  </a:txBody>
                  <a:tcPr marT="45725" marB="45725" marR="84550" marL="84550" anchor="ctr">
                    <a:solidFill>
                      <a:schemeClr val="accent3"/>
                    </a:solidFill>
                  </a:tcPr>
                </a:tc>
                <a:tc>
                  <a:txBody>
                    <a:bodyPr/>
                    <a:lstStyle/>
                    <a:p>
                      <a:pPr indent="0" lvl="0" marL="0" marR="0" rtl="0" algn="ctr">
                        <a:lnSpc>
                          <a:spcPct val="100000"/>
                        </a:lnSpc>
                        <a:spcBef>
                          <a:spcPts val="0"/>
                        </a:spcBef>
                        <a:spcAft>
                          <a:spcPts val="0"/>
                        </a:spcAft>
                        <a:buNone/>
                      </a:pPr>
                      <a:r>
                        <a:rPr b="1" lang="en-US" sz="1000" u="none" cap="none" strike="noStrike">
                          <a:solidFill>
                            <a:srgbClr val="1C4588"/>
                          </a:solidFill>
                          <a:latin typeface="Mada"/>
                          <a:ea typeface="Mada"/>
                          <a:cs typeface="Mada"/>
                          <a:sym typeface="Mada"/>
                        </a:rPr>
                        <a:t>Route</a:t>
                      </a:r>
                      <a:endParaRPr sz="1000">
                        <a:solidFill>
                          <a:srgbClr val="1C4588"/>
                        </a:solidFill>
                      </a:endParaRPr>
                    </a:p>
                  </a:txBody>
                  <a:tcPr marT="45725" marB="45725" marR="84550" marL="84550" anchor="ctr">
                    <a:solidFill>
                      <a:schemeClr val="accent3"/>
                    </a:solidFill>
                  </a:tcPr>
                </a:tc>
                <a:tc>
                  <a:txBody>
                    <a:bodyPr/>
                    <a:lstStyle/>
                    <a:p>
                      <a:pPr indent="0" lvl="0" marL="0" marR="0" rtl="0" algn="ctr">
                        <a:lnSpc>
                          <a:spcPct val="100000"/>
                        </a:lnSpc>
                        <a:spcBef>
                          <a:spcPts val="0"/>
                        </a:spcBef>
                        <a:spcAft>
                          <a:spcPts val="0"/>
                        </a:spcAft>
                        <a:buNone/>
                      </a:pPr>
                      <a:r>
                        <a:rPr b="1" lang="en-US" sz="1000" u="none" cap="none" strike="noStrike">
                          <a:solidFill>
                            <a:srgbClr val="1C4588"/>
                          </a:solidFill>
                          <a:latin typeface="Mada"/>
                          <a:ea typeface="Mada"/>
                          <a:cs typeface="Mada"/>
                          <a:sym typeface="Mada"/>
                        </a:rPr>
                        <a:t>Side effect</a:t>
                      </a:r>
                      <a:endParaRPr sz="1000">
                        <a:solidFill>
                          <a:srgbClr val="1C4588"/>
                        </a:solidFill>
                      </a:endParaRPr>
                    </a:p>
                  </a:txBody>
                  <a:tcPr marT="45725" marB="45725" marR="84550" marL="84550" anchor="ctr">
                    <a:solidFill>
                      <a:schemeClr val="accent3"/>
                    </a:solidFill>
                  </a:tcPr>
                </a:tc>
              </a:tr>
              <a:tr h="331300">
                <a:tc>
                  <a:txBody>
                    <a:bodyPr/>
                    <a:lstStyle/>
                    <a:p>
                      <a:pPr indent="0" lvl="0" marL="0" marR="0" rtl="0" algn="l">
                        <a:lnSpc>
                          <a:spcPct val="100000"/>
                        </a:lnSpc>
                        <a:spcBef>
                          <a:spcPts val="0"/>
                        </a:spcBef>
                        <a:spcAft>
                          <a:spcPts val="0"/>
                        </a:spcAft>
                        <a:buSzPts val="1100"/>
                        <a:buNone/>
                      </a:pPr>
                      <a:r>
                        <a:rPr b="1" lang="en-US" sz="1000">
                          <a:solidFill>
                            <a:srgbClr val="CC0000"/>
                          </a:solidFill>
                          <a:latin typeface="Mada"/>
                          <a:ea typeface="Mada"/>
                          <a:cs typeface="Mada"/>
                          <a:sym typeface="Mada"/>
                        </a:rPr>
                        <a:t>Interferon beta</a:t>
                      </a:r>
                      <a:endParaRPr b="1" sz="1000">
                        <a:solidFill>
                          <a:srgbClr val="CC0000"/>
                        </a:solidFill>
                        <a:latin typeface="Mada"/>
                        <a:ea typeface="Mada"/>
                        <a:cs typeface="Mada"/>
                        <a:sym typeface="Mada"/>
                      </a:endParaRPr>
                    </a:p>
                  </a:txBody>
                  <a:tcPr marT="45725" marB="45725" marR="84550" marL="84550"/>
                </a:tc>
                <a:tc>
                  <a:txBody>
                    <a:bodyPr/>
                    <a:lstStyle/>
                    <a:p>
                      <a:pPr indent="0" lvl="0" marL="0" marR="0" rtl="0" algn="l">
                        <a:lnSpc>
                          <a:spcPct val="100000"/>
                        </a:lnSpc>
                        <a:spcBef>
                          <a:spcPts val="0"/>
                        </a:spcBef>
                        <a:spcAft>
                          <a:spcPts val="0"/>
                        </a:spcAft>
                        <a:buNone/>
                      </a:pPr>
                      <a:r>
                        <a:rPr lang="en-US" sz="1000" u="none" cap="none" strike="noStrike">
                          <a:latin typeface="Mada"/>
                          <a:ea typeface="Mada"/>
                          <a:cs typeface="Mada"/>
                          <a:sym typeface="Mada"/>
                        </a:rPr>
                        <a:t>S/C</a:t>
                      </a:r>
                      <a:r>
                        <a:rPr lang="en-US" sz="1000" u="none" cap="none" strike="noStrike">
                          <a:latin typeface="Mada"/>
                          <a:ea typeface="Mada"/>
                          <a:cs typeface="Mada"/>
                          <a:sym typeface="Mada"/>
                        </a:rPr>
                        <a:t>, IM</a:t>
                      </a:r>
                      <a:endParaRPr sz="1000" u="none" cap="none" strike="noStrike">
                        <a:latin typeface="Mada"/>
                        <a:ea typeface="Mada"/>
                        <a:cs typeface="Mada"/>
                        <a:sym typeface="Mada"/>
                      </a:endParaRPr>
                    </a:p>
                    <a:p>
                      <a:pPr indent="0" lvl="0" marL="0" marR="0" rtl="0" algn="l">
                        <a:lnSpc>
                          <a:spcPct val="100000"/>
                        </a:lnSpc>
                        <a:spcBef>
                          <a:spcPts val="0"/>
                        </a:spcBef>
                        <a:spcAft>
                          <a:spcPts val="0"/>
                        </a:spcAft>
                        <a:buNone/>
                      </a:pPr>
                      <a:r>
                        <a:rPr lang="en-US" sz="1000">
                          <a:latin typeface="Mada"/>
                          <a:ea typeface="Mada"/>
                          <a:cs typeface="Mada"/>
                          <a:sym typeface="Mada"/>
                        </a:rPr>
                        <a:t>Alternate-day or weekly</a:t>
                      </a:r>
                      <a:endParaRPr sz="1000">
                        <a:latin typeface="Mada"/>
                        <a:ea typeface="Mada"/>
                        <a:cs typeface="Mada"/>
                        <a:sym typeface="Mada"/>
                      </a:endParaRPr>
                    </a:p>
                  </a:txBody>
                  <a:tcPr marT="45725" marB="45725" marR="84550" marL="84550"/>
                </a:tc>
                <a:tc>
                  <a:txBody>
                    <a:bodyPr/>
                    <a:lstStyle/>
                    <a:p>
                      <a:pPr indent="0" lvl="0" marL="0" rtl="0" algn="l">
                        <a:spcBef>
                          <a:spcPts val="0"/>
                        </a:spcBef>
                        <a:spcAft>
                          <a:spcPts val="0"/>
                        </a:spcAft>
                        <a:buSzPts val="1100"/>
                        <a:buNone/>
                      </a:pPr>
                      <a:r>
                        <a:rPr lang="en-US" sz="1000">
                          <a:latin typeface="Mada"/>
                          <a:ea typeface="Mada"/>
                          <a:cs typeface="Mada"/>
                          <a:sym typeface="Mada"/>
                        </a:rPr>
                        <a:t>In widespread use for reducing relapse rate</a:t>
                      </a:r>
                      <a:endParaRPr sz="1000">
                        <a:latin typeface="Mada"/>
                        <a:ea typeface="Mada"/>
                        <a:cs typeface="Mada"/>
                        <a:sym typeface="Mada"/>
                      </a:endParaRPr>
                    </a:p>
                  </a:txBody>
                  <a:tcPr marT="45725" marB="45725" marR="84550" marL="84550"/>
                </a:tc>
              </a:tr>
              <a:tr h="331300">
                <a:tc>
                  <a:txBody>
                    <a:bodyPr/>
                    <a:lstStyle/>
                    <a:p>
                      <a:pPr indent="0" lvl="0" marL="0" marR="0" rtl="0" algn="l">
                        <a:lnSpc>
                          <a:spcPct val="100000"/>
                        </a:lnSpc>
                        <a:spcBef>
                          <a:spcPts val="0"/>
                        </a:spcBef>
                        <a:spcAft>
                          <a:spcPts val="0"/>
                        </a:spcAft>
                        <a:buNone/>
                      </a:pPr>
                      <a:r>
                        <a:rPr lang="en-US" sz="1000">
                          <a:latin typeface="Mada"/>
                          <a:ea typeface="Mada"/>
                          <a:cs typeface="Mada"/>
                          <a:sym typeface="Mada"/>
                        </a:rPr>
                        <a:t>Glatiramer</a:t>
                      </a:r>
                      <a:endParaRPr sz="1000">
                        <a:latin typeface="Mada"/>
                        <a:ea typeface="Mada"/>
                        <a:cs typeface="Mada"/>
                        <a:sym typeface="Mada"/>
                      </a:endParaRPr>
                    </a:p>
                    <a:p>
                      <a:pPr indent="0" lvl="0" marL="0" marR="0" rtl="0" algn="l">
                        <a:lnSpc>
                          <a:spcPct val="100000"/>
                        </a:lnSpc>
                        <a:spcBef>
                          <a:spcPts val="0"/>
                        </a:spcBef>
                        <a:spcAft>
                          <a:spcPts val="0"/>
                        </a:spcAft>
                        <a:buNone/>
                      </a:pPr>
                      <a:r>
                        <a:rPr lang="en-US" sz="1000">
                          <a:latin typeface="Mada"/>
                          <a:ea typeface="Mada"/>
                          <a:cs typeface="Mada"/>
                          <a:sym typeface="Mada"/>
                        </a:rPr>
                        <a:t>acetate</a:t>
                      </a:r>
                      <a:endParaRPr sz="1000">
                        <a:latin typeface="Mada"/>
                        <a:ea typeface="Mada"/>
                        <a:cs typeface="Mada"/>
                        <a:sym typeface="Mada"/>
                      </a:endParaRPr>
                    </a:p>
                  </a:txBody>
                  <a:tcPr marT="45725" marB="45725" marR="84550" marL="84550"/>
                </a:tc>
                <a:tc>
                  <a:txBody>
                    <a:bodyPr/>
                    <a:lstStyle/>
                    <a:p>
                      <a:pPr indent="0" lvl="0" marL="0" rtl="0" algn="l">
                        <a:spcBef>
                          <a:spcPts val="0"/>
                        </a:spcBef>
                        <a:spcAft>
                          <a:spcPts val="0"/>
                        </a:spcAft>
                        <a:buNone/>
                      </a:pPr>
                      <a:r>
                        <a:rPr lang="en-US" sz="1000">
                          <a:latin typeface="Mada"/>
                          <a:ea typeface="Mada"/>
                          <a:cs typeface="Mada"/>
                          <a:sym typeface="Mada"/>
                        </a:rPr>
                        <a:t>Alternate-day S/C</a:t>
                      </a:r>
                      <a:endParaRPr sz="1000">
                        <a:latin typeface="Mada"/>
                        <a:ea typeface="Mada"/>
                        <a:cs typeface="Mada"/>
                        <a:sym typeface="Mada"/>
                      </a:endParaRPr>
                    </a:p>
                  </a:txBody>
                  <a:tcPr marT="45725" marB="45725" marR="84550" marL="84550"/>
                </a:tc>
                <a:tc>
                  <a:txBody>
                    <a:bodyPr/>
                    <a:lstStyle/>
                    <a:p>
                      <a:pPr indent="0" lvl="0" marL="0" rtl="0" algn="l">
                        <a:spcBef>
                          <a:spcPts val="0"/>
                        </a:spcBef>
                        <a:spcAft>
                          <a:spcPts val="0"/>
                        </a:spcAft>
                        <a:buNone/>
                      </a:pPr>
                      <a:r>
                        <a:rPr lang="en-US" sz="1000">
                          <a:latin typeface="Mada"/>
                          <a:ea typeface="Mada"/>
                          <a:cs typeface="Mada"/>
                          <a:sym typeface="Mada"/>
                        </a:rPr>
                        <a:t>Similar efficacy to interferon-beta</a:t>
                      </a:r>
                      <a:endParaRPr sz="1000">
                        <a:solidFill>
                          <a:srgbClr val="CC0000"/>
                        </a:solidFill>
                        <a:latin typeface="Mada"/>
                        <a:ea typeface="Mada"/>
                        <a:cs typeface="Mada"/>
                        <a:sym typeface="Mada"/>
                      </a:endParaRPr>
                    </a:p>
                  </a:txBody>
                  <a:tcPr marT="45725" marB="45725" marR="84550" marL="84550"/>
                </a:tc>
              </a:tr>
              <a:tr h="203875">
                <a:tc>
                  <a:txBody>
                    <a:bodyPr/>
                    <a:lstStyle/>
                    <a:p>
                      <a:pPr indent="0" lvl="0" marL="0" marR="0" rtl="0" algn="l">
                        <a:lnSpc>
                          <a:spcPct val="100000"/>
                        </a:lnSpc>
                        <a:spcBef>
                          <a:spcPts val="0"/>
                        </a:spcBef>
                        <a:spcAft>
                          <a:spcPts val="0"/>
                        </a:spcAft>
                        <a:buNone/>
                      </a:pPr>
                      <a:r>
                        <a:rPr lang="en-US" sz="1000">
                          <a:latin typeface="Mada"/>
                          <a:ea typeface="Mada"/>
                          <a:cs typeface="Mada"/>
                          <a:sym typeface="Mada"/>
                        </a:rPr>
                        <a:t>Teriflunomide </a:t>
                      </a:r>
                      <a:endParaRPr sz="1000">
                        <a:latin typeface="Mada"/>
                        <a:ea typeface="Mada"/>
                        <a:cs typeface="Mada"/>
                        <a:sym typeface="Mada"/>
                      </a:endParaRPr>
                    </a:p>
                  </a:txBody>
                  <a:tcPr marT="45725" marB="45725" marR="84550" marL="84550"/>
                </a:tc>
                <a:tc>
                  <a:txBody>
                    <a:bodyPr/>
                    <a:lstStyle/>
                    <a:p>
                      <a:pPr indent="0" lvl="0" marL="0" rtl="0" algn="l">
                        <a:spcBef>
                          <a:spcPts val="0"/>
                        </a:spcBef>
                        <a:spcAft>
                          <a:spcPts val="0"/>
                        </a:spcAft>
                        <a:buNone/>
                      </a:pPr>
                      <a:r>
                        <a:rPr lang="en-US" sz="1000">
                          <a:latin typeface="Mada"/>
                          <a:ea typeface="Mada"/>
                          <a:cs typeface="Mada"/>
                          <a:sym typeface="Mada"/>
                        </a:rPr>
                        <a:t> Daily oral</a:t>
                      </a:r>
                      <a:endParaRPr sz="1000" u="none" cap="none" strike="noStrike">
                        <a:latin typeface="Mada"/>
                        <a:ea typeface="Mada"/>
                        <a:cs typeface="Mada"/>
                        <a:sym typeface="Mada"/>
                      </a:endParaRPr>
                    </a:p>
                  </a:txBody>
                  <a:tcPr marT="45725" marB="45725" marR="84550" marL="84550"/>
                </a:tc>
                <a:tc>
                  <a:txBody>
                    <a:bodyPr/>
                    <a:lstStyle/>
                    <a:p>
                      <a:pPr indent="0" lvl="0" marL="0" rtl="0" algn="l">
                        <a:spcBef>
                          <a:spcPts val="0"/>
                        </a:spcBef>
                        <a:spcAft>
                          <a:spcPts val="0"/>
                        </a:spcAft>
                        <a:buNone/>
                      </a:pPr>
                      <a:r>
                        <a:rPr lang="en-US" sz="1000">
                          <a:latin typeface="Mada"/>
                          <a:ea typeface="Mada"/>
                          <a:cs typeface="Mada"/>
                          <a:sym typeface="Mada"/>
                        </a:rPr>
                        <a:t>May cause diarrhoea, alopecia, hepatotoxicity Highly teratogenic</a:t>
                      </a:r>
                      <a:endParaRPr sz="1000">
                        <a:solidFill>
                          <a:srgbClr val="CC0000"/>
                        </a:solidFill>
                        <a:latin typeface="Mada"/>
                        <a:ea typeface="Mada"/>
                        <a:cs typeface="Mada"/>
                        <a:sym typeface="Mada"/>
                      </a:endParaRPr>
                    </a:p>
                  </a:txBody>
                  <a:tcPr marT="45725" marB="45725" marR="84550" marL="84550"/>
                </a:tc>
              </a:tr>
              <a:tr h="331300">
                <a:tc>
                  <a:txBody>
                    <a:bodyPr/>
                    <a:lstStyle/>
                    <a:p>
                      <a:pPr indent="0" lvl="0" marL="0" marR="0" rtl="0" algn="l">
                        <a:lnSpc>
                          <a:spcPct val="100000"/>
                        </a:lnSpc>
                        <a:spcBef>
                          <a:spcPts val="0"/>
                        </a:spcBef>
                        <a:spcAft>
                          <a:spcPts val="0"/>
                        </a:spcAft>
                        <a:buNone/>
                      </a:pPr>
                      <a:r>
                        <a:rPr lang="en-US" sz="1000" u="none" cap="none" strike="noStrike">
                          <a:latin typeface="Mada"/>
                          <a:ea typeface="Mada"/>
                          <a:cs typeface="Mada"/>
                          <a:sym typeface="Mada"/>
                        </a:rPr>
                        <a:t>Fingolimod</a:t>
                      </a:r>
                      <a:endParaRPr b="0" i="1" sz="1000" u="none" cap="none" strike="noStrike">
                        <a:latin typeface="Mada"/>
                        <a:ea typeface="Mada"/>
                        <a:cs typeface="Mada"/>
                        <a:sym typeface="Mada"/>
                      </a:endParaRPr>
                    </a:p>
                  </a:txBody>
                  <a:tcPr marT="45725" marB="45725" marR="84550" marL="84550"/>
                </a:tc>
                <a:tc>
                  <a:txBody>
                    <a:bodyPr/>
                    <a:lstStyle/>
                    <a:p>
                      <a:pPr indent="0" lvl="0" marL="0" marR="0" rtl="0" algn="l">
                        <a:lnSpc>
                          <a:spcPct val="100000"/>
                        </a:lnSpc>
                        <a:spcBef>
                          <a:spcPts val="0"/>
                        </a:spcBef>
                        <a:spcAft>
                          <a:spcPts val="0"/>
                        </a:spcAft>
                        <a:buNone/>
                      </a:pPr>
                      <a:r>
                        <a:rPr lang="en-US" sz="1000" u="none" cap="none" strike="noStrike">
                          <a:latin typeface="Mada"/>
                          <a:ea typeface="Mada"/>
                          <a:cs typeface="Mada"/>
                          <a:sym typeface="Mada"/>
                        </a:rPr>
                        <a:t>oral</a:t>
                      </a:r>
                      <a:endParaRPr b="0" sz="1000" u="none" cap="none" strike="noStrike">
                        <a:latin typeface="Mada"/>
                        <a:ea typeface="Mada"/>
                        <a:cs typeface="Mada"/>
                        <a:sym typeface="Mada"/>
                      </a:endParaRPr>
                    </a:p>
                  </a:txBody>
                  <a:tcPr marT="45725" marB="45725" marR="84550" marL="84550"/>
                </a:tc>
                <a:tc>
                  <a:txBody>
                    <a:bodyPr/>
                    <a:lstStyle/>
                    <a:p>
                      <a:pPr indent="0" lvl="0" marL="0" marR="0" rtl="0" algn="l">
                        <a:lnSpc>
                          <a:spcPct val="100000"/>
                        </a:lnSpc>
                        <a:spcBef>
                          <a:spcPts val="0"/>
                        </a:spcBef>
                        <a:spcAft>
                          <a:spcPts val="0"/>
                        </a:spcAft>
                        <a:buSzPts val="1100"/>
                        <a:buNone/>
                      </a:pPr>
                      <a:r>
                        <a:rPr lang="en-US" sz="1000">
                          <a:latin typeface="Mada"/>
                          <a:ea typeface="Mada"/>
                          <a:cs typeface="Mada"/>
                          <a:sym typeface="Mada"/>
                        </a:rPr>
                        <a:t>Superior efficacy to interferon-beta in randomised trials</a:t>
                      </a:r>
                      <a:endParaRPr sz="1000">
                        <a:latin typeface="Mada"/>
                        <a:ea typeface="Mada"/>
                        <a:cs typeface="Mada"/>
                        <a:sym typeface="Mada"/>
                      </a:endParaRPr>
                    </a:p>
                    <a:p>
                      <a:pPr indent="0" lvl="0" marL="0" marR="0" rtl="0" algn="l">
                        <a:lnSpc>
                          <a:spcPct val="100000"/>
                        </a:lnSpc>
                        <a:spcBef>
                          <a:spcPts val="0"/>
                        </a:spcBef>
                        <a:spcAft>
                          <a:spcPts val="0"/>
                        </a:spcAft>
                        <a:buSzPts val="1100"/>
                        <a:buNone/>
                      </a:pPr>
                      <a:r>
                        <a:rPr lang="en-US" sz="1000">
                          <a:solidFill>
                            <a:srgbClr val="CC0000"/>
                          </a:solidFill>
                          <a:latin typeface="Mada"/>
                          <a:ea typeface="Mada"/>
                          <a:cs typeface="Mada"/>
                          <a:sym typeface="Mada"/>
                        </a:rPr>
                        <a:t>Cardiac conduction defects</a:t>
                      </a:r>
                      <a:r>
                        <a:rPr lang="en-US" sz="1000">
                          <a:latin typeface="Mada"/>
                          <a:ea typeface="Mada"/>
                          <a:cs typeface="Mada"/>
                          <a:sym typeface="Mada"/>
                        </a:rPr>
                        <a:t>, especially with first dose</a:t>
                      </a:r>
                      <a:endParaRPr sz="1000">
                        <a:latin typeface="Mada"/>
                        <a:ea typeface="Mada"/>
                        <a:cs typeface="Mada"/>
                        <a:sym typeface="Mada"/>
                      </a:endParaRPr>
                    </a:p>
                  </a:txBody>
                  <a:tcPr marT="45725" marB="45725" marR="84550" marL="84550"/>
                </a:tc>
              </a:tr>
              <a:tr h="331300">
                <a:tc>
                  <a:txBody>
                    <a:bodyPr/>
                    <a:lstStyle/>
                    <a:p>
                      <a:pPr indent="0" lvl="0" marL="0" marR="0" rtl="0" algn="l">
                        <a:lnSpc>
                          <a:spcPct val="100000"/>
                        </a:lnSpc>
                        <a:spcBef>
                          <a:spcPts val="0"/>
                        </a:spcBef>
                        <a:spcAft>
                          <a:spcPts val="0"/>
                        </a:spcAft>
                        <a:buNone/>
                      </a:pPr>
                      <a:r>
                        <a:rPr lang="en-US" sz="1000" u="none" cap="none" strike="noStrike">
                          <a:latin typeface="Mada"/>
                          <a:ea typeface="Mada"/>
                          <a:cs typeface="Mada"/>
                          <a:sym typeface="Mada"/>
                        </a:rPr>
                        <a:t>Dimethyl</a:t>
                      </a:r>
                      <a:r>
                        <a:rPr lang="en-US" sz="1000" u="none" cap="none" strike="noStrike">
                          <a:latin typeface="Mada"/>
                          <a:ea typeface="Mada"/>
                          <a:cs typeface="Mada"/>
                          <a:sym typeface="Mada"/>
                        </a:rPr>
                        <a:t> fumarate</a:t>
                      </a:r>
                      <a:endParaRPr b="0" i="1" sz="1000" u="none" cap="none" strike="noStrike">
                        <a:latin typeface="Mada"/>
                        <a:ea typeface="Mada"/>
                        <a:cs typeface="Mada"/>
                        <a:sym typeface="Mada"/>
                      </a:endParaRPr>
                    </a:p>
                  </a:txBody>
                  <a:tcPr marT="45725" marB="45725" marR="84550" marL="84550"/>
                </a:tc>
                <a:tc>
                  <a:txBody>
                    <a:bodyPr/>
                    <a:lstStyle/>
                    <a:p>
                      <a:pPr indent="0" lvl="0" marL="0" marR="0" rtl="0" algn="l">
                        <a:lnSpc>
                          <a:spcPct val="100000"/>
                        </a:lnSpc>
                        <a:spcBef>
                          <a:spcPts val="0"/>
                        </a:spcBef>
                        <a:spcAft>
                          <a:spcPts val="0"/>
                        </a:spcAft>
                        <a:buNone/>
                      </a:pPr>
                      <a:r>
                        <a:rPr lang="en-US" sz="1000" u="none" cap="none" strike="noStrike">
                          <a:latin typeface="Mada"/>
                          <a:ea typeface="Mada"/>
                          <a:cs typeface="Mada"/>
                          <a:sym typeface="Mada"/>
                        </a:rPr>
                        <a:t>oral</a:t>
                      </a:r>
                      <a:endParaRPr b="0" sz="1000" u="none" cap="none" strike="noStrike">
                        <a:latin typeface="Mada"/>
                        <a:ea typeface="Mada"/>
                        <a:cs typeface="Mada"/>
                        <a:sym typeface="Mada"/>
                      </a:endParaRPr>
                    </a:p>
                  </a:txBody>
                  <a:tcPr marT="45725" marB="45725" marR="84550" marL="84550"/>
                </a:tc>
                <a:tc>
                  <a:txBody>
                    <a:bodyPr/>
                    <a:lstStyle/>
                    <a:p>
                      <a:pPr indent="0" lvl="0" marL="0" marR="0" rtl="0" algn="l">
                        <a:lnSpc>
                          <a:spcPct val="100000"/>
                        </a:lnSpc>
                        <a:spcBef>
                          <a:spcPts val="0"/>
                        </a:spcBef>
                        <a:spcAft>
                          <a:spcPts val="0"/>
                        </a:spcAft>
                        <a:buSzPts val="1100"/>
                        <a:buNone/>
                      </a:pPr>
                      <a:r>
                        <a:rPr lang="en-US" sz="1000">
                          <a:latin typeface="Mada"/>
                          <a:ea typeface="Mada"/>
                          <a:cs typeface="Mada"/>
                          <a:sym typeface="Mada"/>
                        </a:rPr>
                        <a:t>May cause flushing and gastrointestinal</a:t>
                      </a:r>
                      <a:endParaRPr sz="1000">
                        <a:latin typeface="Mada"/>
                        <a:ea typeface="Mada"/>
                        <a:cs typeface="Mada"/>
                        <a:sym typeface="Mada"/>
                      </a:endParaRPr>
                    </a:p>
                    <a:p>
                      <a:pPr indent="0" lvl="0" marL="0" marR="0" rtl="0" algn="l">
                        <a:lnSpc>
                          <a:spcPct val="100000"/>
                        </a:lnSpc>
                        <a:spcBef>
                          <a:spcPts val="0"/>
                        </a:spcBef>
                        <a:spcAft>
                          <a:spcPts val="0"/>
                        </a:spcAft>
                        <a:buSzPts val="1100"/>
                        <a:buNone/>
                      </a:pPr>
                      <a:r>
                        <a:rPr lang="en-US" sz="1000">
                          <a:latin typeface="Mada"/>
                          <a:ea typeface="Mada"/>
                          <a:cs typeface="Mada"/>
                          <a:sym typeface="Mada"/>
                        </a:rPr>
                        <a:t>disturbance Risk of </a:t>
                      </a:r>
                      <a:r>
                        <a:rPr lang="en-US" sz="1000">
                          <a:solidFill>
                            <a:srgbClr val="000000"/>
                          </a:solidFill>
                          <a:latin typeface="Mada"/>
                          <a:ea typeface="Mada"/>
                          <a:cs typeface="Mada"/>
                          <a:sym typeface="Mada"/>
                        </a:rPr>
                        <a:t>Progressive multifocal</a:t>
                      </a:r>
                      <a:r>
                        <a:rPr lang="en-US" sz="1000">
                          <a:solidFill>
                            <a:srgbClr val="000000"/>
                          </a:solidFill>
                        </a:rPr>
                        <a:t> </a:t>
                      </a:r>
                      <a:r>
                        <a:rPr lang="en-US" sz="1000">
                          <a:solidFill>
                            <a:srgbClr val="000000"/>
                          </a:solidFill>
                          <a:latin typeface="Mada"/>
                          <a:ea typeface="Mada"/>
                          <a:cs typeface="Mada"/>
                          <a:sym typeface="Mada"/>
                        </a:rPr>
                        <a:t>leukoencephalopathy (PML)</a:t>
                      </a:r>
                      <a:endParaRPr sz="1000">
                        <a:solidFill>
                          <a:srgbClr val="000000"/>
                        </a:solidFill>
                        <a:latin typeface="Mada"/>
                        <a:ea typeface="Mada"/>
                        <a:cs typeface="Mada"/>
                        <a:sym typeface="Mada"/>
                      </a:endParaRPr>
                    </a:p>
                  </a:txBody>
                  <a:tcPr marT="45725" marB="45725" marR="84550" marL="84550"/>
                </a:tc>
              </a:tr>
              <a:tr h="331300">
                <a:tc>
                  <a:txBody>
                    <a:bodyPr/>
                    <a:lstStyle/>
                    <a:p>
                      <a:pPr indent="0" lvl="0" marL="0" marR="0" rtl="0" algn="l">
                        <a:lnSpc>
                          <a:spcPct val="100000"/>
                        </a:lnSpc>
                        <a:spcBef>
                          <a:spcPts val="0"/>
                        </a:spcBef>
                        <a:spcAft>
                          <a:spcPts val="0"/>
                        </a:spcAft>
                        <a:buNone/>
                      </a:pPr>
                      <a:r>
                        <a:rPr b="1" lang="en-US" sz="1000">
                          <a:solidFill>
                            <a:srgbClr val="CC0000"/>
                          </a:solidFill>
                          <a:latin typeface="Mada"/>
                          <a:ea typeface="Mada"/>
                          <a:cs typeface="Mada"/>
                          <a:sym typeface="Mada"/>
                        </a:rPr>
                        <a:t>Natalizumab</a:t>
                      </a:r>
                      <a:r>
                        <a:rPr b="1" baseline="30000" lang="en-US" sz="1000">
                          <a:solidFill>
                            <a:srgbClr val="CC0000"/>
                          </a:solidFill>
                          <a:latin typeface="Mada"/>
                          <a:ea typeface="Mada"/>
                          <a:cs typeface="Mada"/>
                          <a:sym typeface="Mada"/>
                        </a:rPr>
                        <a:t>3</a:t>
                      </a:r>
                      <a:endParaRPr b="1" sz="1000">
                        <a:solidFill>
                          <a:srgbClr val="CC0000"/>
                        </a:solidFill>
                        <a:latin typeface="Mada"/>
                        <a:ea typeface="Mada"/>
                        <a:cs typeface="Mada"/>
                        <a:sym typeface="Mada"/>
                      </a:endParaRPr>
                    </a:p>
                  </a:txBody>
                  <a:tcPr marT="45725" marB="45725" marR="84550" marL="84550"/>
                </a:tc>
                <a:tc>
                  <a:txBody>
                    <a:bodyPr/>
                    <a:lstStyle/>
                    <a:p>
                      <a:pPr indent="0" lvl="0" marL="0" rtl="0" algn="l">
                        <a:spcBef>
                          <a:spcPts val="0"/>
                        </a:spcBef>
                        <a:spcAft>
                          <a:spcPts val="0"/>
                        </a:spcAft>
                        <a:buNone/>
                      </a:pPr>
                      <a:r>
                        <a:rPr lang="en-US" sz="1000">
                          <a:latin typeface="Mada"/>
                          <a:ea typeface="Mada"/>
                          <a:cs typeface="Mada"/>
                          <a:sym typeface="Mada"/>
                        </a:rPr>
                        <a:t> i.v. monthly</a:t>
                      </a:r>
                      <a:endParaRPr sz="1000" u="none" cap="none" strike="noStrike">
                        <a:latin typeface="Mada"/>
                        <a:ea typeface="Mada"/>
                        <a:cs typeface="Mada"/>
                        <a:sym typeface="Mada"/>
                      </a:endParaRPr>
                    </a:p>
                  </a:txBody>
                  <a:tcPr marT="45725" marB="45725" marR="84550" marL="84550"/>
                </a:tc>
                <a:tc>
                  <a:txBody>
                    <a:bodyPr/>
                    <a:lstStyle/>
                    <a:p>
                      <a:pPr indent="0" lvl="0" marL="0" rtl="0" algn="l">
                        <a:spcBef>
                          <a:spcPts val="0"/>
                        </a:spcBef>
                        <a:spcAft>
                          <a:spcPts val="0"/>
                        </a:spcAft>
                        <a:buNone/>
                      </a:pPr>
                      <a:r>
                        <a:rPr lang="en-US" sz="1000">
                          <a:latin typeface="Mada"/>
                          <a:ea typeface="Mada"/>
                          <a:cs typeface="Mada"/>
                          <a:sym typeface="Mada"/>
                        </a:rPr>
                        <a:t>Rarely, </a:t>
                      </a:r>
                      <a:r>
                        <a:rPr lang="en-US" sz="1000">
                          <a:solidFill>
                            <a:srgbClr val="CC0000"/>
                          </a:solidFill>
                          <a:latin typeface="Mada"/>
                          <a:ea typeface="Mada"/>
                          <a:cs typeface="Mada"/>
                          <a:sym typeface="Mada"/>
                        </a:rPr>
                        <a:t>Progressive multifocal</a:t>
                      </a:r>
                      <a:r>
                        <a:rPr lang="en-US" sz="1000"/>
                        <a:t> </a:t>
                      </a:r>
                      <a:r>
                        <a:rPr lang="en-US" sz="1000">
                          <a:solidFill>
                            <a:srgbClr val="CC0000"/>
                          </a:solidFill>
                          <a:latin typeface="Mada"/>
                          <a:ea typeface="Mada"/>
                          <a:cs typeface="Mada"/>
                          <a:sym typeface="Mada"/>
                        </a:rPr>
                        <a:t>leukoencephalopathy </a:t>
                      </a:r>
                      <a:r>
                        <a:rPr b="1" lang="en-US" sz="1000">
                          <a:solidFill>
                            <a:srgbClr val="CC0000"/>
                          </a:solidFill>
                          <a:latin typeface="Mada"/>
                          <a:ea typeface="Mada"/>
                          <a:cs typeface="Mada"/>
                          <a:sym typeface="Mada"/>
                        </a:rPr>
                        <a:t>PML (fatal) </a:t>
                      </a:r>
                      <a:r>
                        <a:rPr lang="en-US" sz="1000">
                          <a:latin typeface="Mada"/>
                          <a:ea typeface="Mada"/>
                          <a:cs typeface="Mada"/>
                          <a:sym typeface="Mada"/>
                        </a:rPr>
                        <a:t>Hypersensitivity reactions</a:t>
                      </a:r>
                      <a:endParaRPr sz="1000">
                        <a:latin typeface="Mada"/>
                        <a:ea typeface="Mada"/>
                        <a:cs typeface="Mada"/>
                        <a:sym typeface="Mada"/>
                      </a:endParaRPr>
                    </a:p>
                  </a:txBody>
                  <a:tcPr marT="45725" marB="45725" marR="84550" marL="84550"/>
                </a:tc>
              </a:tr>
              <a:tr h="331300">
                <a:tc>
                  <a:txBody>
                    <a:bodyPr/>
                    <a:lstStyle/>
                    <a:p>
                      <a:pPr indent="0" lvl="0" marL="0" marR="0" rtl="0" algn="l">
                        <a:lnSpc>
                          <a:spcPct val="100000"/>
                        </a:lnSpc>
                        <a:spcBef>
                          <a:spcPts val="0"/>
                        </a:spcBef>
                        <a:spcAft>
                          <a:spcPts val="0"/>
                        </a:spcAft>
                        <a:buNone/>
                      </a:pPr>
                      <a:r>
                        <a:rPr lang="en-US" sz="1000" u="none" cap="none" strike="noStrike">
                          <a:latin typeface="Mada"/>
                          <a:ea typeface="Mada"/>
                          <a:cs typeface="Mada"/>
                          <a:sym typeface="Mada"/>
                        </a:rPr>
                        <a:t>Alemtuzumab</a:t>
                      </a:r>
                      <a:endParaRPr b="0" i="1" sz="1000" u="none" cap="none" strike="noStrike">
                        <a:latin typeface="Mada"/>
                        <a:ea typeface="Mada"/>
                        <a:cs typeface="Mada"/>
                        <a:sym typeface="Mada"/>
                      </a:endParaRPr>
                    </a:p>
                  </a:txBody>
                  <a:tcPr marT="45725" marB="45725" marR="84550" marL="84550"/>
                </a:tc>
                <a:tc>
                  <a:txBody>
                    <a:bodyPr/>
                    <a:lstStyle/>
                    <a:p>
                      <a:pPr indent="0" lvl="0" marL="0" marR="0" rtl="0" algn="l">
                        <a:lnSpc>
                          <a:spcPct val="100000"/>
                        </a:lnSpc>
                        <a:spcBef>
                          <a:spcPts val="0"/>
                        </a:spcBef>
                        <a:spcAft>
                          <a:spcPts val="0"/>
                        </a:spcAft>
                        <a:buSzPts val="1100"/>
                        <a:buNone/>
                      </a:pPr>
                      <a:r>
                        <a:rPr lang="en-US" sz="1000">
                          <a:latin typeface="Mada"/>
                          <a:ea typeface="Mada"/>
                          <a:cs typeface="Mada"/>
                          <a:sym typeface="Mada"/>
                        </a:rPr>
                        <a:t>i.v. once and</a:t>
                      </a:r>
                      <a:endParaRPr sz="1000">
                        <a:latin typeface="Mada"/>
                        <a:ea typeface="Mada"/>
                        <a:cs typeface="Mada"/>
                        <a:sym typeface="Mada"/>
                      </a:endParaRPr>
                    </a:p>
                    <a:p>
                      <a:pPr indent="0" lvl="0" marL="0" marR="0" rtl="0" algn="l">
                        <a:lnSpc>
                          <a:spcPct val="100000"/>
                        </a:lnSpc>
                        <a:spcBef>
                          <a:spcPts val="0"/>
                        </a:spcBef>
                        <a:spcAft>
                          <a:spcPts val="0"/>
                        </a:spcAft>
                        <a:buSzPts val="1100"/>
                        <a:buNone/>
                      </a:pPr>
                      <a:r>
                        <a:rPr lang="en-US" sz="1000">
                          <a:latin typeface="Mada"/>
                          <a:ea typeface="Mada"/>
                          <a:cs typeface="Mada"/>
                          <a:sym typeface="Mada"/>
                        </a:rPr>
                        <a:t>repeat at 1 year</a:t>
                      </a:r>
                      <a:endParaRPr sz="1000">
                        <a:latin typeface="Mada"/>
                        <a:ea typeface="Mada"/>
                        <a:cs typeface="Mada"/>
                        <a:sym typeface="Mada"/>
                      </a:endParaRPr>
                    </a:p>
                  </a:txBody>
                  <a:tcPr marT="45725" marB="45725" marR="84550" marL="84550"/>
                </a:tc>
                <a:tc>
                  <a:txBody>
                    <a:bodyPr/>
                    <a:lstStyle/>
                    <a:p>
                      <a:pPr indent="0" lvl="0" marL="0" marR="0" rtl="0" algn="l">
                        <a:lnSpc>
                          <a:spcPct val="100000"/>
                        </a:lnSpc>
                        <a:spcBef>
                          <a:spcPts val="0"/>
                        </a:spcBef>
                        <a:spcAft>
                          <a:spcPts val="0"/>
                        </a:spcAft>
                        <a:buSzPts val="1100"/>
                        <a:buNone/>
                      </a:pPr>
                      <a:r>
                        <a:rPr lang="en-US" sz="1000">
                          <a:latin typeface="Mada"/>
                          <a:ea typeface="Mada"/>
                          <a:cs typeface="Mada"/>
                          <a:sym typeface="Mada"/>
                        </a:rPr>
                        <a:t>May precipitate autoimmune reactions, e.g. thyroid disease, ITP</a:t>
                      </a:r>
                      <a:endParaRPr sz="1000">
                        <a:latin typeface="Mada"/>
                        <a:ea typeface="Mada"/>
                        <a:cs typeface="Mada"/>
                        <a:sym typeface="Mada"/>
                      </a:endParaRPr>
                    </a:p>
                  </a:txBody>
                  <a:tcPr marT="45725" marB="45725" marR="84550" marL="84550"/>
                </a:tc>
              </a:tr>
              <a:tr h="203875">
                <a:tc>
                  <a:txBody>
                    <a:bodyPr/>
                    <a:lstStyle/>
                    <a:p>
                      <a:pPr indent="0" lvl="0" marL="0" marR="0" rtl="0" algn="l">
                        <a:lnSpc>
                          <a:spcPct val="100000"/>
                        </a:lnSpc>
                        <a:spcBef>
                          <a:spcPts val="0"/>
                        </a:spcBef>
                        <a:spcAft>
                          <a:spcPts val="0"/>
                        </a:spcAft>
                        <a:buNone/>
                      </a:pPr>
                      <a:r>
                        <a:rPr lang="en-US" sz="1000" u="none" cap="none" strike="noStrike">
                          <a:latin typeface="Mada"/>
                          <a:ea typeface="Mada"/>
                          <a:cs typeface="Mada"/>
                          <a:sym typeface="Mada"/>
                        </a:rPr>
                        <a:t>Ocrelizumab</a:t>
                      </a:r>
                      <a:endParaRPr b="0" i="1" sz="1000" u="none" cap="none" strike="noStrike">
                        <a:latin typeface="Mada"/>
                        <a:ea typeface="Mada"/>
                        <a:cs typeface="Mada"/>
                        <a:sym typeface="Mada"/>
                      </a:endParaRPr>
                    </a:p>
                  </a:txBody>
                  <a:tcPr marT="45725" marB="45725" marR="84550" marL="84550"/>
                </a:tc>
                <a:tc>
                  <a:txBody>
                    <a:bodyPr/>
                    <a:lstStyle/>
                    <a:p>
                      <a:pPr indent="0" lvl="0" marL="0" marR="0" rtl="0" algn="l">
                        <a:lnSpc>
                          <a:spcPct val="100000"/>
                        </a:lnSpc>
                        <a:spcBef>
                          <a:spcPts val="0"/>
                        </a:spcBef>
                        <a:spcAft>
                          <a:spcPts val="0"/>
                        </a:spcAft>
                        <a:buNone/>
                      </a:pPr>
                      <a:r>
                        <a:rPr lang="en-US" sz="1000" u="none" cap="none" strike="noStrike">
                          <a:latin typeface="Mada"/>
                          <a:ea typeface="Mada"/>
                          <a:cs typeface="Mada"/>
                          <a:sym typeface="Mada"/>
                        </a:rPr>
                        <a:t>IV</a:t>
                      </a:r>
                      <a:endParaRPr b="0" sz="1000" u="none" cap="none" strike="noStrike">
                        <a:latin typeface="Mada"/>
                        <a:ea typeface="Mada"/>
                        <a:cs typeface="Mada"/>
                        <a:sym typeface="Mada"/>
                      </a:endParaRPr>
                    </a:p>
                  </a:txBody>
                  <a:tcPr marT="45725" marB="45725" marR="84550" marL="84550"/>
                </a:tc>
                <a:tc>
                  <a:txBody>
                    <a:bodyPr/>
                    <a:lstStyle/>
                    <a:p>
                      <a:pPr indent="0" lvl="0" marL="0" marR="0" rtl="0" algn="l">
                        <a:lnSpc>
                          <a:spcPct val="100000"/>
                        </a:lnSpc>
                        <a:spcBef>
                          <a:spcPts val="0"/>
                        </a:spcBef>
                        <a:spcAft>
                          <a:spcPts val="0"/>
                        </a:spcAft>
                        <a:buNone/>
                      </a:pPr>
                      <a:r>
                        <a:t/>
                      </a:r>
                      <a:endParaRPr b="0" sz="1000" u="none" cap="none" strike="noStrike">
                        <a:latin typeface="Mada"/>
                        <a:ea typeface="Mada"/>
                        <a:cs typeface="Mada"/>
                        <a:sym typeface="Mada"/>
                      </a:endParaRPr>
                    </a:p>
                  </a:txBody>
                  <a:tcPr marT="45725" marB="45725" marR="84550" marL="84550"/>
                </a:tc>
              </a:tr>
            </a:tbl>
          </a:graphicData>
        </a:graphic>
      </p:graphicFrame>
      <p:sp>
        <p:nvSpPr>
          <p:cNvPr id="657" name="Google Shape;657;p44"/>
          <p:cNvSpPr txBox="1"/>
          <p:nvPr/>
        </p:nvSpPr>
        <p:spPr>
          <a:xfrm>
            <a:off x="323850" y="826175"/>
            <a:ext cx="55056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Alegreya Regular"/>
              <a:buChar char="◄"/>
            </a:pPr>
            <a:r>
              <a:rPr b="1" lang="en-US" sz="2400">
                <a:highlight>
                  <a:schemeClr val="accent5"/>
                </a:highlight>
                <a:latin typeface="Mada"/>
                <a:ea typeface="Mada"/>
                <a:cs typeface="Mada"/>
                <a:sym typeface="Mada"/>
              </a:rPr>
              <a:t>Disease modifying treatments</a:t>
            </a:r>
            <a:r>
              <a:rPr b="1" baseline="30000" lang="en-US" sz="2400">
                <a:highlight>
                  <a:schemeClr val="accent5"/>
                </a:highlight>
                <a:latin typeface="Mada"/>
                <a:ea typeface="Mada"/>
                <a:cs typeface="Mada"/>
                <a:sym typeface="Mada"/>
              </a:rPr>
              <a:t>1</a:t>
            </a:r>
            <a:endParaRPr b="0" baseline="30000" i="0" sz="2400" u="none" cap="none" strike="noStrike">
              <a:highlight>
                <a:schemeClr val="accent5"/>
              </a:highlight>
              <a:latin typeface="Alegreya Regular"/>
              <a:ea typeface="Alegreya Regular"/>
              <a:cs typeface="Alegreya Regular"/>
              <a:sym typeface="Alegreya Regular"/>
            </a:endParaRPr>
          </a:p>
        </p:txBody>
      </p:sp>
      <p:cxnSp>
        <p:nvCxnSpPr>
          <p:cNvPr id="658" name="Google Shape;658;p44"/>
          <p:cNvCxnSpPr/>
          <p:nvPr/>
        </p:nvCxnSpPr>
        <p:spPr>
          <a:xfrm rot="10800000">
            <a:off x="8900" y="9669610"/>
            <a:ext cx="7612800" cy="0"/>
          </a:xfrm>
          <a:prstGeom prst="straightConnector1">
            <a:avLst/>
          </a:prstGeom>
          <a:noFill/>
          <a:ln cap="flat" cmpd="sng" w="28575">
            <a:solidFill>
              <a:schemeClr val="accent3"/>
            </a:solidFill>
            <a:prstDash val="dot"/>
            <a:round/>
            <a:headEnd len="sm" w="sm" type="none"/>
            <a:tailEnd len="sm" w="sm" type="none"/>
          </a:ln>
        </p:spPr>
      </p:cxnSp>
      <p:sp>
        <p:nvSpPr>
          <p:cNvPr id="659" name="Google Shape;659;p44"/>
          <p:cNvSpPr txBox="1"/>
          <p:nvPr/>
        </p:nvSpPr>
        <p:spPr>
          <a:xfrm>
            <a:off x="454650" y="6071875"/>
            <a:ext cx="6770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6AA84F"/>
                </a:solidFill>
                <a:latin typeface="Mada"/>
                <a:ea typeface="Mada"/>
                <a:cs typeface="Mada"/>
                <a:sym typeface="Mada"/>
              </a:rPr>
              <a:t>Males Dr: You only need to know Natalizumab and interferon beta, no need to get into the details </a:t>
            </a:r>
            <a:endParaRPr sz="1200">
              <a:solidFill>
                <a:srgbClr val="6AA84F"/>
              </a:solidFill>
              <a:latin typeface="Mada"/>
              <a:ea typeface="Mada"/>
              <a:cs typeface="Mada"/>
              <a:sym typeface="Mada"/>
            </a:endParaRPr>
          </a:p>
        </p:txBody>
      </p:sp>
      <p:sp>
        <p:nvSpPr>
          <p:cNvPr id="660" name="Google Shape;660;p44"/>
          <p:cNvSpPr txBox="1"/>
          <p:nvPr/>
        </p:nvSpPr>
        <p:spPr>
          <a:xfrm>
            <a:off x="14675" y="9672800"/>
            <a:ext cx="75597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6AA84F"/>
                </a:solidFill>
                <a:latin typeface="Mada"/>
                <a:ea typeface="Mada"/>
                <a:cs typeface="Mada"/>
                <a:sym typeface="Mada"/>
              </a:rPr>
              <a:t>1- </a:t>
            </a:r>
            <a:r>
              <a:rPr b="1" lang="en-US" sz="1000">
                <a:solidFill>
                  <a:srgbClr val="6AA84F"/>
                </a:solidFill>
                <a:latin typeface="Mada"/>
                <a:ea typeface="Mada"/>
                <a:cs typeface="Mada"/>
                <a:sym typeface="Mada"/>
              </a:rPr>
              <a:t>Why do we even give lifelong disease modifying agents and make patients endure their side effects if patients stay healthy for long time?</a:t>
            </a:r>
            <a:r>
              <a:rPr lang="en-US" sz="1000">
                <a:solidFill>
                  <a:srgbClr val="6AA84F"/>
                </a:solidFill>
                <a:latin typeface="Mada"/>
                <a:ea typeface="Mada"/>
                <a:cs typeface="Mada"/>
                <a:sym typeface="Mada"/>
              </a:rPr>
              <a:t> Because after multiple episodes the oligodendrocytes will no longer be able to replace the myelin →  exposed axon →  future episodes will lead to loss of axons which is irreversible →  SPMS (which we are trying to prevent)</a:t>
            </a:r>
            <a:endParaRPr sz="1000">
              <a:solidFill>
                <a:srgbClr val="6AA84F"/>
              </a:solidFill>
              <a:latin typeface="Mada"/>
              <a:ea typeface="Mada"/>
              <a:cs typeface="Mada"/>
              <a:sym typeface="Mada"/>
            </a:endParaRPr>
          </a:p>
          <a:p>
            <a:pPr indent="0" lvl="0" marL="0" rtl="0" algn="l">
              <a:spcBef>
                <a:spcPts val="0"/>
              </a:spcBef>
              <a:spcAft>
                <a:spcPts val="0"/>
              </a:spcAft>
              <a:buNone/>
            </a:pPr>
            <a:r>
              <a:rPr b="1" lang="en-US" sz="1000">
                <a:solidFill>
                  <a:srgbClr val="CC0000"/>
                </a:solidFill>
                <a:latin typeface="Mada"/>
                <a:ea typeface="Mada"/>
                <a:cs typeface="Mada"/>
                <a:sym typeface="Mada"/>
              </a:rPr>
              <a:t>2- Not used anymore because it causes leukemia </a:t>
            </a:r>
            <a:endParaRPr b="1" sz="1000">
              <a:solidFill>
                <a:srgbClr val="CC0000"/>
              </a:solidFill>
              <a:latin typeface="Mada"/>
              <a:ea typeface="Mada"/>
              <a:cs typeface="Mada"/>
              <a:sym typeface="Mada"/>
            </a:endParaRPr>
          </a:p>
          <a:p>
            <a:pPr indent="0" lvl="0" marL="0" rtl="0" algn="l">
              <a:spcBef>
                <a:spcPts val="0"/>
              </a:spcBef>
              <a:spcAft>
                <a:spcPts val="0"/>
              </a:spcAft>
              <a:buNone/>
            </a:pPr>
            <a:r>
              <a:rPr lang="en-US" sz="1000">
                <a:solidFill>
                  <a:srgbClr val="1C4588"/>
                </a:solidFill>
                <a:latin typeface="Mada"/>
                <a:ea typeface="Mada"/>
                <a:cs typeface="Mada"/>
                <a:sym typeface="Mada"/>
              </a:rPr>
              <a:t>3-MCA blocks α-4 integrin vascular adhesion molecule. Prevents T cells entering CNS</a:t>
            </a:r>
            <a:endParaRPr sz="1000">
              <a:solidFill>
                <a:srgbClr val="1C4588"/>
              </a:solidFill>
              <a:latin typeface="Mada"/>
              <a:ea typeface="Mada"/>
              <a:cs typeface="Mada"/>
              <a:sym typeface="Mada"/>
            </a:endParaRPr>
          </a:p>
        </p:txBody>
      </p:sp>
      <p:pic>
        <p:nvPicPr>
          <p:cNvPr id="661" name="Google Shape;661;p44"/>
          <p:cNvPicPr preferRelativeResize="0"/>
          <p:nvPr/>
        </p:nvPicPr>
        <p:blipFill>
          <a:blip r:embed="rId3">
            <a:alphaModFix/>
          </a:blip>
          <a:stretch>
            <a:fillRect/>
          </a:stretch>
        </p:blipFill>
        <p:spPr>
          <a:xfrm>
            <a:off x="7826400" y="4205663"/>
            <a:ext cx="3753249" cy="1851776"/>
          </a:xfrm>
          <a:prstGeom prst="rect">
            <a:avLst/>
          </a:prstGeom>
          <a:noFill/>
          <a:ln>
            <a:noFill/>
          </a:ln>
        </p:spPr>
      </p:pic>
      <p:sp>
        <p:nvSpPr>
          <p:cNvPr id="662" name="Google Shape;662;p44"/>
          <p:cNvSpPr txBox="1"/>
          <p:nvPr/>
        </p:nvSpPr>
        <p:spPr>
          <a:xfrm>
            <a:off x="6134255" y="4764463"/>
            <a:ext cx="616800" cy="180000"/>
          </a:xfrm>
          <a:prstGeom prst="rect">
            <a:avLst/>
          </a:prstGeom>
          <a:solidFill>
            <a:srgbClr val="5439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06</a:t>
            </a:r>
            <a:endParaRPr b="1" i="0" sz="1600" u="none" cap="none" strike="noStrike">
              <a:solidFill>
                <a:srgbClr val="FFFFFF"/>
              </a:solidFill>
              <a:latin typeface="Mada"/>
              <a:ea typeface="Mada"/>
              <a:cs typeface="Mada"/>
              <a:sym typeface="Mada"/>
            </a:endParaRPr>
          </a:p>
        </p:txBody>
      </p:sp>
      <p:sp>
        <p:nvSpPr>
          <p:cNvPr id="663" name="Google Shape;663;p44"/>
          <p:cNvSpPr/>
          <p:nvPr/>
        </p:nvSpPr>
        <p:spPr>
          <a:xfrm rot="5400000">
            <a:off x="6286275" y="4294977"/>
            <a:ext cx="305700" cy="443400"/>
          </a:xfrm>
          <a:prstGeom prst="rightArrow">
            <a:avLst>
              <a:gd fmla="val 50000" name="adj1"/>
              <a:gd fmla="val 54388" name="adj2"/>
            </a:avLst>
          </a:prstGeom>
          <a:solidFill>
            <a:srgbClr val="543948"/>
          </a:solidFill>
          <a:ln cap="flat" cmpd="sng" w="9525">
            <a:solidFill>
              <a:srgbClr val="5439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rgbClr val="FFFFFF"/>
              </a:solidFill>
              <a:latin typeface="Arial"/>
              <a:ea typeface="Arial"/>
              <a:cs typeface="Arial"/>
              <a:sym typeface="Arial"/>
            </a:endParaRPr>
          </a:p>
        </p:txBody>
      </p:sp>
      <p:sp>
        <p:nvSpPr>
          <p:cNvPr id="664" name="Google Shape;664;p44"/>
          <p:cNvSpPr/>
          <p:nvPr/>
        </p:nvSpPr>
        <p:spPr>
          <a:xfrm rot="10800000">
            <a:off x="5474278" y="3665729"/>
            <a:ext cx="1929600" cy="806700"/>
          </a:xfrm>
          <a:prstGeom prst="roundRect">
            <a:avLst>
              <a:gd fmla="val 16667" name="adj"/>
            </a:avLst>
          </a:prstGeom>
          <a:solidFill>
            <a:srgbClr val="FFFFFF"/>
          </a:solidFill>
          <a:ln cap="flat" cmpd="sng" w="63500">
            <a:solidFill>
              <a:srgbClr val="5439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200" u="none" cap="none" strike="noStrike">
              <a:solidFill>
                <a:srgbClr val="FFFFFF"/>
              </a:solidFill>
              <a:latin typeface="Mada"/>
              <a:ea typeface="Mada"/>
              <a:cs typeface="Mada"/>
              <a:sym typeface="Mada"/>
            </a:endParaRPr>
          </a:p>
        </p:txBody>
      </p:sp>
      <p:sp>
        <p:nvSpPr>
          <p:cNvPr id="665" name="Google Shape;665;p44"/>
          <p:cNvSpPr txBox="1"/>
          <p:nvPr/>
        </p:nvSpPr>
        <p:spPr>
          <a:xfrm>
            <a:off x="5474275" y="3918250"/>
            <a:ext cx="2027700" cy="34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100"/>
              <a:buFont typeface="Arial"/>
              <a:buNone/>
            </a:pPr>
            <a:r>
              <a:rPr lang="en-US" sz="1000">
                <a:solidFill>
                  <a:srgbClr val="3F3F3F"/>
                </a:solidFill>
                <a:latin typeface="Mada"/>
                <a:ea typeface="Mada"/>
                <a:cs typeface="Mada"/>
                <a:sym typeface="Mada"/>
              </a:rPr>
              <a:t>Siponimod was approved for SPMS</a:t>
            </a:r>
            <a:r>
              <a:rPr b="1" lang="en-US" sz="1000">
                <a:solidFill>
                  <a:srgbClr val="3F3F3F"/>
                </a:solidFill>
                <a:latin typeface="Mada"/>
                <a:ea typeface="Mada"/>
                <a:cs typeface="Mada"/>
                <a:sym typeface="Mada"/>
              </a:rPr>
              <a:t> </a:t>
            </a:r>
            <a:endParaRPr sz="1000">
              <a:solidFill>
                <a:srgbClr val="3F3F3F"/>
              </a:solidFill>
              <a:latin typeface="Mada"/>
              <a:ea typeface="Mada"/>
              <a:cs typeface="Mada"/>
              <a:sym typeface="Mada"/>
            </a:endParaRPr>
          </a:p>
        </p:txBody>
      </p:sp>
      <p:sp>
        <p:nvSpPr>
          <p:cNvPr id="666" name="Google Shape;666;p44"/>
          <p:cNvSpPr txBox="1"/>
          <p:nvPr/>
        </p:nvSpPr>
        <p:spPr>
          <a:xfrm>
            <a:off x="5361933" y="3703166"/>
            <a:ext cx="2252400" cy="147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3F3F3F"/>
                </a:solidFill>
                <a:latin typeface="Mada"/>
                <a:ea typeface="Mada"/>
                <a:cs typeface="Mada"/>
                <a:sym typeface="Mada"/>
              </a:rPr>
              <a:t>2019</a:t>
            </a:r>
            <a:endParaRPr b="1" i="0" sz="1200" u="none" cap="none" strike="noStrike">
              <a:solidFill>
                <a:srgbClr val="3F3F3F"/>
              </a:solidFill>
              <a:latin typeface="Mada"/>
              <a:ea typeface="Mada"/>
              <a:cs typeface="Mada"/>
              <a:sym typeface="Mad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45"/>
          <p:cNvSpPr txBox="1"/>
          <p:nvPr>
            <p:ph idx="12" type="sldNum"/>
          </p:nvPr>
        </p:nvSpPr>
        <p:spPr>
          <a:xfrm>
            <a:off x="7091200" y="0"/>
            <a:ext cx="468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672" name="Google Shape;672;p45"/>
          <p:cNvSpPr txBox="1"/>
          <p:nvPr/>
        </p:nvSpPr>
        <p:spPr>
          <a:xfrm>
            <a:off x="1237188" y="46113"/>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2600" u="none" cap="none" strike="noStrike">
                <a:latin typeface="Mada"/>
                <a:ea typeface="Mada"/>
                <a:cs typeface="Mada"/>
                <a:sym typeface="Mada"/>
              </a:rPr>
              <a:t>Management of MS cont.</a:t>
            </a:r>
            <a:endParaRPr/>
          </a:p>
          <a:p>
            <a:pPr indent="0" lvl="0" marL="0" marR="0" rtl="0" algn="ctr">
              <a:lnSpc>
                <a:spcPct val="100000"/>
              </a:lnSpc>
              <a:spcBef>
                <a:spcPts val="0"/>
              </a:spcBef>
              <a:spcAft>
                <a:spcPts val="0"/>
              </a:spcAft>
              <a:buNone/>
            </a:pPr>
            <a:r>
              <a:t/>
            </a:r>
            <a:endParaRPr b="1" i="0" sz="2600" u="none" cap="none" strike="noStrike">
              <a:latin typeface="Mada"/>
              <a:ea typeface="Mada"/>
              <a:cs typeface="Mada"/>
              <a:sym typeface="Mada"/>
            </a:endParaRPr>
          </a:p>
        </p:txBody>
      </p:sp>
      <p:graphicFrame>
        <p:nvGraphicFramePr>
          <p:cNvPr id="673" name="Google Shape;673;p45"/>
          <p:cNvGraphicFramePr/>
          <p:nvPr/>
        </p:nvGraphicFramePr>
        <p:xfrm>
          <a:off x="410969" y="4635636"/>
          <a:ext cx="3000000" cy="3000000"/>
        </p:xfrm>
        <a:graphic>
          <a:graphicData uri="http://schemas.openxmlformats.org/drawingml/2006/table">
            <a:tbl>
              <a:tblPr>
                <a:noFill/>
                <a:tableStyleId>{922FFFF1-15E4-4038-BAB2-71520BF3C986}</a:tableStyleId>
              </a:tblPr>
              <a:tblGrid>
                <a:gridCol w="1869125"/>
                <a:gridCol w="4848850"/>
              </a:tblGrid>
              <a:tr h="179550">
                <a:tc>
                  <a:txBody>
                    <a:bodyPr/>
                    <a:lstStyle/>
                    <a:p>
                      <a:pPr indent="0" lvl="0" marL="0" marR="0" rtl="0" algn="ctr">
                        <a:lnSpc>
                          <a:spcPct val="100000"/>
                        </a:lnSpc>
                        <a:spcBef>
                          <a:spcPts val="0"/>
                        </a:spcBef>
                        <a:spcAft>
                          <a:spcPts val="0"/>
                        </a:spcAft>
                        <a:buNone/>
                      </a:pPr>
                      <a:r>
                        <a:rPr b="1" lang="en-US" sz="1000">
                          <a:solidFill>
                            <a:srgbClr val="FFFFFF"/>
                          </a:solidFill>
                          <a:latin typeface="Mada"/>
                          <a:ea typeface="Mada"/>
                          <a:cs typeface="Mada"/>
                          <a:sym typeface="Mada"/>
                        </a:rPr>
                        <a:t>Symptoms </a:t>
                      </a:r>
                      <a:endParaRPr b="1" i="0" sz="1000" u="none" cap="none" strike="noStrike">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c>
                  <a:txBody>
                    <a:bodyPr/>
                    <a:lstStyle/>
                    <a:p>
                      <a:pPr indent="-228600" lvl="0" marL="457200" marR="0" rtl="0" algn="ctr">
                        <a:lnSpc>
                          <a:spcPct val="100000"/>
                        </a:lnSpc>
                        <a:spcBef>
                          <a:spcPts val="0"/>
                        </a:spcBef>
                        <a:spcAft>
                          <a:spcPts val="0"/>
                        </a:spcAft>
                        <a:buNone/>
                      </a:pPr>
                      <a:r>
                        <a:rPr b="1" lang="en-US" sz="1000">
                          <a:solidFill>
                            <a:srgbClr val="FFFFFF"/>
                          </a:solidFill>
                          <a:latin typeface="Mada"/>
                          <a:ea typeface="Mada"/>
                          <a:cs typeface="Mada"/>
                          <a:sym typeface="Mada"/>
                        </a:rPr>
                        <a:t>Treatment </a:t>
                      </a:r>
                      <a:endParaRPr b="1" sz="10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r>
              <a:tr h="668625">
                <a:tc>
                  <a:txBody>
                    <a:bodyPr/>
                    <a:lstStyle/>
                    <a:p>
                      <a:pPr indent="0" lvl="0" marL="0" marR="0" rtl="0" algn="ctr">
                        <a:lnSpc>
                          <a:spcPct val="100000"/>
                        </a:lnSpc>
                        <a:spcBef>
                          <a:spcPts val="0"/>
                        </a:spcBef>
                        <a:spcAft>
                          <a:spcPts val="0"/>
                        </a:spcAft>
                        <a:buNone/>
                      </a:pPr>
                      <a:r>
                        <a:rPr b="1" i="0" lang="en-US" sz="1200" u="none" cap="none" strike="noStrike">
                          <a:solidFill>
                            <a:schemeClr val="accent2"/>
                          </a:solidFill>
                          <a:latin typeface="Mada"/>
                          <a:ea typeface="Mada"/>
                          <a:cs typeface="Mada"/>
                          <a:sym typeface="Mada"/>
                        </a:rPr>
                        <a:t>Spasticity</a:t>
                      </a:r>
                      <a:endParaRPr b="1" sz="1200">
                        <a:solidFill>
                          <a:schemeClr val="accent2"/>
                        </a:solidFill>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5"/>
                    </a:solidFill>
                  </a:tcPr>
                </a:tc>
                <a:tc>
                  <a:txBody>
                    <a:bodyPr/>
                    <a:lstStyle/>
                    <a:p>
                      <a:pPr indent="-292100" lvl="0" marL="457200" marR="0" rtl="0" algn="l">
                        <a:lnSpc>
                          <a:spcPct val="100000"/>
                        </a:lnSpc>
                        <a:spcBef>
                          <a:spcPts val="0"/>
                        </a:spcBef>
                        <a:spcAft>
                          <a:spcPts val="0"/>
                        </a:spcAft>
                        <a:buSzPts val="1000"/>
                        <a:buFont typeface="Mada"/>
                        <a:buChar char="●"/>
                      </a:pPr>
                      <a:r>
                        <a:rPr lang="en-US" sz="1000">
                          <a:latin typeface="Mada"/>
                          <a:ea typeface="Mada"/>
                          <a:cs typeface="Mada"/>
                          <a:sym typeface="Mada"/>
                        </a:rPr>
                        <a:t>Self-management, including stretching, physiotherapy, splinting</a:t>
                      </a:r>
                      <a:endParaRPr sz="1000">
                        <a:latin typeface="Mada"/>
                        <a:ea typeface="Mada"/>
                        <a:cs typeface="Mada"/>
                        <a:sym typeface="Mada"/>
                      </a:endParaRPr>
                    </a:p>
                    <a:p>
                      <a:pPr indent="-292100" lvl="0" marL="457200" marR="0" rtl="0" algn="l">
                        <a:lnSpc>
                          <a:spcPct val="100000"/>
                        </a:lnSpc>
                        <a:spcBef>
                          <a:spcPts val="0"/>
                        </a:spcBef>
                        <a:spcAft>
                          <a:spcPts val="0"/>
                        </a:spcAft>
                        <a:buSzPts val="1000"/>
                        <a:buFont typeface="Mada"/>
                        <a:buChar char="●"/>
                      </a:pPr>
                      <a:r>
                        <a:rPr lang="en-US" sz="1000">
                          <a:latin typeface="Mada"/>
                          <a:ea typeface="Mada"/>
                          <a:cs typeface="Mada"/>
                          <a:sym typeface="Mada"/>
                        </a:rPr>
                        <a:t>Skeletal muscle relaxants: </a:t>
                      </a:r>
                      <a:r>
                        <a:rPr b="1" lang="en-US" sz="1000">
                          <a:latin typeface="Mada"/>
                          <a:ea typeface="Mada"/>
                          <a:cs typeface="Mada"/>
                          <a:sym typeface="Mada"/>
                        </a:rPr>
                        <a:t>baclofen</a:t>
                      </a:r>
                      <a:r>
                        <a:rPr lang="en-US" sz="1000">
                          <a:latin typeface="Mada"/>
                          <a:ea typeface="Mada"/>
                          <a:cs typeface="Mada"/>
                          <a:sym typeface="Mada"/>
                        </a:rPr>
                        <a:t>, tizanidine, clonazepam</a:t>
                      </a:r>
                      <a:endParaRPr sz="1000">
                        <a:latin typeface="Mada"/>
                        <a:ea typeface="Mada"/>
                        <a:cs typeface="Mada"/>
                        <a:sym typeface="Mada"/>
                      </a:endParaRPr>
                    </a:p>
                    <a:p>
                      <a:pPr indent="-292100" lvl="0" marL="457200" marR="0" rtl="0" algn="l">
                        <a:lnSpc>
                          <a:spcPct val="100000"/>
                        </a:lnSpc>
                        <a:spcBef>
                          <a:spcPts val="0"/>
                        </a:spcBef>
                        <a:spcAft>
                          <a:spcPts val="0"/>
                        </a:spcAft>
                        <a:buSzPts val="1000"/>
                        <a:buFont typeface="Mada"/>
                        <a:buChar char="●"/>
                      </a:pPr>
                      <a:r>
                        <a:rPr lang="en-US" sz="1000">
                          <a:latin typeface="Mada"/>
                          <a:ea typeface="Mada"/>
                          <a:cs typeface="Mada"/>
                          <a:sym typeface="Mada"/>
                        </a:rPr>
                        <a:t>Gabapentin</a:t>
                      </a:r>
                      <a:endParaRPr sz="1000">
                        <a:latin typeface="Mada"/>
                        <a:ea typeface="Mada"/>
                        <a:cs typeface="Mada"/>
                        <a:sym typeface="Mada"/>
                      </a:endParaRPr>
                    </a:p>
                    <a:p>
                      <a:pPr indent="-292100" lvl="0" marL="457200" marR="0" rtl="0" algn="l">
                        <a:lnSpc>
                          <a:spcPct val="100000"/>
                        </a:lnSpc>
                        <a:spcBef>
                          <a:spcPts val="0"/>
                        </a:spcBef>
                        <a:spcAft>
                          <a:spcPts val="0"/>
                        </a:spcAft>
                        <a:buSzPts val="1000"/>
                        <a:buFont typeface="Mada"/>
                        <a:buChar char="●"/>
                      </a:pPr>
                      <a:r>
                        <a:rPr lang="en-US" sz="1000">
                          <a:latin typeface="Mada"/>
                          <a:ea typeface="Mada"/>
                          <a:cs typeface="Mada"/>
                          <a:sym typeface="Mada"/>
                        </a:rPr>
                        <a:t>Botulinum toxin type A for focal spasticity</a:t>
                      </a:r>
                      <a:endParaRPr sz="1000">
                        <a:latin typeface="Mada"/>
                        <a:ea typeface="Mada"/>
                        <a:cs typeface="Mada"/>
                        <a:sym typeface="Mada"/>
                      </a:endParaRPr>
                    </a:p>
                    <a:p>
                      <a:pPr indent="-292100" lvl="0" marL="457200" marR="0" rtl="0" algn="l">
                        <a:lnSpc>
                          <a:spcPct val="100000"/>
                        </a:lnSpc>
                        <a:spcBef>
                          <a:spcPts val="0"/>
                        </a:spcBef>
                        <a:spcAft>
                          <a:spcPts val="0"/>
                        </a:spcAft>
                        <a:buSzPts val="1000"/>
                        <a:buFont typeface="Mada"/>
                        <a:buChar char="●"/>
                      </a:pPr>
                      <a:r>
                        <a:rPr lang="en-US" sz="1000">
                          <a:latin typeface="Mada"/>
                          <a:ea typeface="Mada"/>
                          <a:cs typeface="Mada"/>
                          <a:sym typeface="Mada"/>
                        </a:rPr>
                        <a:t>Cannabis: oromucosal spray</a:t>
                      </a:r>
                      <a:endParaRPr sz="1000">
                        <a:latin typeface="Mada"/>
                        <a:ea typeface="Mada"/>
                        <a:cs typeface="Mada"/>
                        <a:sym typeface="Mada"/>
                      </a:endParaRPr>
                    </a:p>
                    <a:p>
                      <a:pPr indent="-292100" lvl="0" marL="457200" marR="0" rtl="0" algn="l">
                        <a:lnSpc>
                          <a:spcPct val="100000"/>
                        </a:lnSpc>
                        <a:spcBef>
                          <a:spcPts val="0"/>
                        </a:spcBef>
                        <a:spcAft>
                          <a:spcPts val="0"/>
                        </a:spcAft>
                        <a:buSzPts val="1000"/>
                        <a:buFont typeface="Mada"/>
                        <a:buChar char="●"/>
                      </a:pPr>
                      <a:r>
                        <a:rPr lang="en-US" sz="1000">
                          <a:latin typeface="Mada"/>
                          <a:ea typeface="Mada"/>
                          <a:cs typeface="Mada"/>
                          <a:sym typeface="Mada"/>
                        </a:rPr>
                        <a:t>Intrathecal baclofen pump</a:t>
                      </a:r>
                      <a:endParaRPr sz="1000">
                        <a:latin typeface="Mada"/>
                        <a:ea typeface="Mada"/>
                        <a:cs typeface="Mada"/>
                        <a:sym typeface="Mada"/>
                      </a:endParaRPr>
                    </a:p>
                    <a:p>
                      <a:pPr indent="-292100" lvl="0" marL="457200" marR="0" rtl="0" algn="l">
                        <a:lnSpc>
                          <a:spcPct val="100000"/>
                        </a:lnSpc>
                        <a:spcBef>
                          <a:spcPts val="0"/>
                        </a:spcBef>
                        <a:spcAft>
                          <a:spcPts val="0"/>
                        </a:spcAft>
                        <a:buSzPts val="1000"/>
                        <a:buFont typeface="Mada"/>
                        <a:buChar char="●"/>
                      </a:pPr>
                      <a:r>
                        <a:rPr lang="en-US" sz="1000">
                          <a:latin typeface="Mada"/>
                          <a:ea typeface="Mada"/>
                          <a:cs typeface="Mada"/>
                          <a:sym typeface="Mada"/>
                        </a:rPr>
                        <a:t>Intrathecal phenol – destructive procedure in advanced disease with paraplegia</a:t>
                      </a:r>
                      <a:endParaRPr sz="1000">
                        <a:solidFill>
                          <a:srgbClr val="1C4588"/>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61075">
                <a:tc>
                  <a:txBody>
                    <a:bodyPr/>
                    <a:lstStyle/>
                    <a:p>
                      <a:pPr indent="0" lvl="0" marL="0" marR="0" rtl="0" algn="ctr">
                        <a:lnSpc>
                          <a:spcPct val="100000"/>
                        </a:lnSpc>
                        <a:spcBef>
                          <a:spcPts val="0"/>
                        </a:spcBef>
                        <a:spcAft>
                          <a:spcPts val="0"/>
                        </a:spcAft>
                        <a:buNone/>
                      </a:pPr>
                      <a:r>
                        <a:rPr b="1" i="0" lang="en-US" sz="1200" u="none" cap="none" strike="noStrike">
                          <a:solidFill>
                            <a:schemeClr val="accent2"/>
                          </a:solidFill>
                          <a:latin typeface="Mada"/>
                          <a:ea typeface="Mada"/>
                          <a:cs typeface="Mada"/>
                          <a:sym typeface="Mada"/>
                        </a:rPr>
                        <a:t>Pain </a:t>
                      </a:r>
                      <a:endParaRPr b="1" sz="1200">
                        <a:solidFill>
                          <a:schemeClr val="accent2"/>
                        </a:solidFill>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5"/>
                    </a:solidFill>
                  </a:tcPr>
                </a:tc>
                <a:tc>
                  <a:txBody>
                    <a:bodyPr/>
                    <a:lstStyle/>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Trigeminal neuralgia – carbamazepine, lamotrigine</a:t>
                      </a:r>
                      <a:endParaRPr sz="1000">
                        <a:solidFill>
                          <a:schemeClr val="dk1"/>
                        </a:solidFill>
                        <a:latin typeface="Mada"/>
                        <a:ea typeface="Mada"/>
                        <a:cs typeface="Mada"/>
                        <a:sym typeface="Mada"/>
                      </a:endParaRPr>
                    </a:p>
                    <a:p>
                      <a:pPr indent="-292100" lvl="0" marL="457200" marR="0" rtl="0" algn="l">
                        <a:lnSpc>
                          <a:spcPct val="100000"/>
                        </a:lnSpc>
                        <a:spcBef>
                          <a:spcPts val="0"/>
                        </a:spcBef>
                        <a:spcAft>
                          <a:spcPts val="0"/>
                        </a:spcAft>
                        <a:buClr>
                          <a:schemeClr val="dk1"/>
                        </a:buClr>
                        <a:buSzPts val="1000"/>
                        <a:buFont typeface="Mada"/>
                        <a:buChar char="●"/>
                      </a:pPr>
                      <a:r>
                        <a:rPr b="1" lang="en-US" sz="1000">
                          <a:solidFill>
                            <a:schemeClr val="dk1"/>
                          </a:solidFill>
                          <a:latin typeface="Mada"/>
                          <a:ea typeface="Mada"/>
                          <a:cs typeface="Mada"/>
                          <a:sym typeface="Mada"/>
                        </a:rPr>
                        <a:t>Lhermitte’s – carbamazepine</a:t>
                      </a:r>
                      <a:endParaRPr b="1" sz="1000">
                        <a:solidFill>
                          <a:schemeClr val="dk1"/>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42575">
                <a:tc>
                  <a:txBody>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2"/>
                          </a:solidFill>
                          <a:latin typeface="Mada"/>
                          <a:ea typeface="Mada"/>
                          <a:cs typeface="Mada"/>
                          <a:sym typeface="Mada"/>
                        </a:rPr>
                        <a:t>Fatigue</a:t>
                      </a:r>
                      <a:endParaRPr b="1" sz="1200" u="none" cap="none" strike="noStrike">
                        <a:solidFill>
                          <a:schemeClr val="accent2"/>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5"/>
                    </a:solidFill>
                  </a:tcPr>
                </a:tc>
                <a:tc>
                  <a:txBody>
                    <a:bodyPr/>
                    <a:lstStyle/>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Fatigue management programme</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treat depression with antidepressants and CBT</a:t>
                      </a:r>
                      <a:endParaRPr sz="1000">
                        <a:solidFill>
                          <a:schemeClr val="dk1"/>
                        </a:solidFill>
                        <a:latin typeface="Mada"/>
                        <a:ea typeface="Mada"/>
                        <a:cs typeface="Mada"/>
                        <a:sym typeface="Mada"/>
                      </a:endParaRPr>
                    </a:p>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Amantadine (often ineffective)</a:t>
                      </a:r>
                      <a:endParaRPr sz="1000">
                        <a:solidFill>
                          <a:schemeClr val="dk1"/>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79550">
                <a:tc>
                  <a:txBody>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2"/>
                          </a:solidFill>
                          <a:latin typeface="Mada"/>
                          <a:ea typeface="Mada"/>
                          <a:cs typeface="Mada"/>
                          <a:sym typeface="Mada"/>
                        </a:rPr>
                        <a:t>Erectile dysfunction</a:t>
                      </a:r>
                      <a:endParaRPr b="1" sz="1200" u="none" cap="none" strike="noStrike">
                        <a:solidFill>
                          <a:schemeClr val="accent2"/>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5"/>
                    </a:solidFill>
                  </a:tcPr>
                </a:tc>
                <a:tc>
                  <a:txBody>
                    <a:bodyPr/>
                    <a:lstStyle/>
                    <a:p>
                      <a:pPr indent="-292100" lvl="0" marL="457200" marR="0" rtl="0" algn="l">
                        <a:lnSpc>
                          <a:spcPct val="100000"/>
                        </a:lnSpc>
                        <a:spcBef>
                          <a:spcPts val="0"/>
                        </a:spcBef>
                        <a:spcAft>
                          <a:spcPts val="0"/>
                        </a:spcAft>
                        <a:buClr>
                          <a:schemeClr val="dk1"/>
                        </a:buClr>
                        <a:buSzPts val="1000"/>
                        <a:buFont typeface="Mada"/>
                        <a:buChar char="●"/>
                      </a:pPr>
                      <a:r>
                        <a:rPr b="1" i="0" lang="en-US" sz="1000" u="none" cap="none" strike="noStrike">
                          <a:solidFill>
                            <a:schemeClr val="dk1"/>
                          </a:solidFill>
                          <a:latin typeface="Mada"/>
                          <a:ea typeface="Mada"/>
                          <a:cs typeface="Mada"/>
                          <a:sym typeface="Mada"/>
                        </a:rPr>
                        <a:t>sildenafil</a:t>
                      </a:r>
                      <a:r>
                        <a:rPr lang="en-US" sz="1000">
                          <a:solidFill>
                            <a:schemeClr val="dk1"/>
                          </a:solidFill>
                          <a:latin typeface="Mada"/>
                          <a:ea typeface="Mada"/>
                          <a:cs typeface="Mada"/>
                          <a:sym typeface="Mada"/>
                        </a:rPr>
                        <a:t>, tadalafil or vardenafil</a:t>
                      </a:r>
                      <a:endParaRPr sz="1000" u="none" cap="none" strike="noStrike">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42575">
                <a:tc>
                  <a:txBody>
                    <a:bodyPr/>
                    <a:lstStyle/>
                    <a:p>
                      <a:pPr indent="0" lvl="0" marL="0" rtl="0" algn="ctr">
                        <a:spcBef>
                          <a:spcPts val="0"/>
                        </a:spcBef>
                        <a:spcAft>
                          <a:spcPts val="0"/>
                        </a:spcAft>
                        <a:buNone/>
                      </a:pPr>
                      <a:r>
                        <a:rPr b="1" lang="en-US" sz="1200">
                          <a:solidFill>
                            <a:schemeClr val="accent2"/>
                          </a:solidFill>
                          <a:latin typeface="Mada"/>
                          <a:ea typeface="Mada"/>
                          <a:cs typeface="Mada"/>
                          <a:sym typeface="Mada"/>
                        </a:rPr>
                        <a:t>Tremor</a:t>
                      </a:r>
                      <a:endParaRPr b="1" i="0" sz="1200" u="none" cap="none" strike="noStrike">
                        <a:solidFill>
                          <a:schemeClr val="accent2"/>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5"/>
                    </a:solidFill>
                  </a:tcPr>
                </a:tc>
                <a:tc>
                  <a:txBody>
                    <a:bodyPr/>
                    <a:lstStyle/>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Beta-adrenoceptor- blocking drugs</a:t>
                      </a:r>
                      <a:endParaRPr sz="1000">
                        <a:solidFill>
                          <a:schemeClr val="dk1"/>
                        </a:solidFill>
                        <a:latin typeface="Mada"/>
                        <a:ea typeface="Mada"/>
                        <a:cs typeface="Mada"/>
                        <a:sym typeface="Mada"/>
                      </a:endParaRPr>
                    </a:p>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Botulinum toxin type A injections (head or arms)</a:t>
                      </a:r>
                      <a:endParaRPr sz="1000">
                        <a:solidFill>
                          <a:schemeClr val="dk1"/>
                        </a:solidFill>
                        <a:latin typeface="Mada"/>
                        <a:ea typeface="Mada"/>
                        <a:cs typeface="Mada"/>
                        <a:sym typeface="Mada"/>
                      </a:endParaRPr>
                    </a:p>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Deep brain stimulation for severe Holmes tremor</a:t>
                      </a:r>
                      <a:endParaRPr sz="1000">
                        <a:solidFill>
                          <a:schemeClr val="dk1"/>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87100">
                <a:tc>
                  <a:txBody>
                    <a:bodyPr/>
                    <a:lstStyle/>
                    <a:p>
                      <a:pPr indent="0" lvl="0" marL="0" marR="0" rtl="0" algn="ctr">
                        <a:lnSpc>
                          <a:spcPct val="100000"/>
                        </a:lnSpc>
                        <a:spcBef>
                          <a:spcPts val="0"/>
                        </a:spcBef>
                        <a:spcAft>
                          <a:spcPts val="0"/>
                        </a:spcAft>
                        <a:buNone/>
                      </a:pPr>
                      <a:r>
                        <a:rPr b="1" lang="en-US" sz="1200">
                          <a:solidFill>
                            <a:schemeClr val="accent2"/>
                          </a:solidFill>
                          <a:latin typeface="Mada"/>
                          <a:ea typeface="Mada"/>
                          <a:cs typeface="Mada"/>
                          <a:sym typeface="Mada"/>
                        </a:rPr>
                        <a:t>Urinary symptoms</a:t>
                      </a:r>
                      <a:endParaRPr b="1" i="0" sz="1200" u="none" cap="none" strike="noStrike">
                        <a:solidFill>
                          <a:schemeClr val="accent2"/>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5"/>
                    </a:solidFill>
                  </a:tcPr>
                </a:tc>
                <a:tc>
                  <a:txBody>
                    <a:bodyPr/>
                    <a:lstStyle/>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Antimuscarinics, e.g. oxybutynin, tolterodine, solifenacin, trospium</a:t>
                      </a:r>
                      <a:endParaRPr sz="1000">
                        <a:solidFill>
                          <a:schemeClr val="dk1"/>
                        </a:solidFill>
                        <a:latin typeface="Mada"/>
                        <a:ea typeface="Mada"/>
                        <a:cs typeface="Mada"/>
                        <a:sym typeface="Mada"/>
                      </a:endParaRPr>
                    </a:p>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Desmopressin spray ± antimuscarinic</a:t>
                      </a:r>
                      <a:endParaRPr sz="1000">
                        <a:solidFill>
                          <a:schemeClr val="dk1"/>
                        </a:solidFill>
                        <a:latin typeface="Mada"/>
                        <a:ea typeface="Mada"/>
                        <a:cs typeface="Mada"/>
                        <a:sym typeface="Mada"/>
                      </a:endParaRPr>
                    </a:p>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Intermittent self-catheterization (ISC)</a:t>
                      </a:r>
                      <a:endParaRPr sz="1000">
                        <a:solidFill>
                          <a:schemeClr val="dk1"/>
                        </a:solidFill>
                        <a:latin typeface="Mada"/>
                        <a:ea typeface="Mada"/>
                        <a:cs typeface="Mada"/>
                        <a:sym typeface="Mada"/>
                      </a:endParaRPr>
                    </a:p>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Botulinum toxin type A intravesical injections (usually also require ISC)</a:t>
                      </a:r>
                      <a:endParaRPr sz="1000">
                        <a:solidFill>
                          <a:schemeClr val="dk1"/>
                        </a:solidFill>
                        <a:latin typeface="Mada"/>
                        <a:ea typeface="Mada"/>
                        <a:cs typeface="Mada"/>
                        <a:sym typeface="Mada"/>
                      </a:endParaRPr>
                    </a:p>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Bladder training exercises</a:t>
                      </a:r>
                      <a:endParaRPr sz="1000">
                        <a:solidFill>
                          <a:schemeClr val="dk1"/>
                        </a:solidFill>
                        <a:latin typeface="Mada"/>
                        <a:ea typeface="Mada"/>
                        <a:cs typeface="Mada"/>
                        <a:sym typeface="Mada"/>
                      </a:endParaRPr>
                    </a:p>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Indwelling catheter</a:t>
                      </a:r>
                      <a:endParaRPr sz="1000">
                        <a:solidFill>
                          <a:schemeClr val="dk1"/>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42575">
                <a:tc>
                  <a:txBody>
                    <a:bodyPr/>
                    <a:lstStyle/>
                    <a:p>
                      <a:pPr indent="0" lvl="0" marL="0" rtl="0" algn="ctr">
                        <a:spcBef>
                          <a:spcPts val="0"/>
                        </a:spcBef>
                        <a:spcAft>
                          <a:spcPts val="0"/>
                        </a:spcAft>
                        <a:buNone/>
                      </a:pPr>
                      <a:r>
                        <a:rPr b="1" lang="en-US" sz="1200">
                          <a:solidFill>
                            <a:schemeClr val="accent2"/>
                          </a:solidFill>
                          <a:latin typeface="Mada"/>
                          <a:ea typeface="Mada"/>
                          <a:cs typeface="Mada"/>
                          <a:sym typeface="Mada"/>
                        </a:rPr>
                        <a:t>Impaired mobility</a:t>
                      </a:r>
                      <a:endParaRPr b="0" i="0" sz="1200" u="none" cap="none" strike="noStrike">
                        <a:solidFill>
                          <a:schemeClr val="dk1"/>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5"/>
                    </a:solidFill>
                  </a:tcPr>
                </a:tc>
                <a:tc>
                  <a:txBody>
                    <a:bodyPr/>
                    <a:lstStyle/>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Physiotherapy ± walking aids</a:t>
                      </a:r>
                      <a:endParaRPr sz="1000">
                        <a:solidFill>
                          <a:schemeClr val="dk1"/>
                        </a:solidFill>
                        <a:latin typeface="Mada"/>
                        <a:ea typeface="Mada"/>
                        <a:cs typeface="Mada"/>
                        <a:sym typeface="Mada"/>
                      </a:endParaRPr>
                    </a:p>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Treat spasticity</a:t>
                      </a:r>
                      <a:endParaRPr sz="1000">
                        <a:solidFill>
                          <a:schemeClr val="dk1"/>
                        </a:solidFill>
                        <a:latin typeface="Mada"/>
                        <a:ea typeface="Mada"/>
                        <a:cs typeface="Mada"/>
                        <a:sym typeface="Mada"/>
                      </a:endParaRPr>
                    </a:p>
                    <a:p>
                      <a:pPr indent="-292100" lvl="0" marL="457200" marR="0" rtl="0" algn="l">
                        <a:lnSpc>
                          <a:spcPct val="100000"/>
                        </a:lnSpc>
                        <a:spcBef>
                          <a:spcPts val="0"/>
                        </a:spcBef>
                        <a:spcAft>
                          <a:spcPts val="0"/>
                        </a:spcAft>
                        <a:buClr>
                          <a:schemeClr val="dk1"/>
                        </a:buClr>
                        <a:buSzPts val="1000"/>
                        <a:buFont typeface="Mada"/>
                        <a:buChar char="●"/>
                      </a:pPr>
                      <a:r>
                        <a:rPr lang="en-US" sz="1000">
                          <a:solidFill>
                            <a:schemeClr val="dk1"/>
                          </a:solidFill>
                          <a:latin typeface="Mada"/>
                          <a:ea typeface="Mada"/>
                          <a:cs typeface="Mada"/>
                          <a:sym typeface="Mada"/>
                        </a:rPr>
                        <a:t>Fampridine – selected patients</a:t>
                      </a:r>
                      <a:endParaRPr sz="1000">
                        <a:solidFill>
                          <a:schemeClr val="dk1"/>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674" name="Google Shape;674;p45"/>
          <p:cNvSpPr txBox="1"/>
          <p:nvPr/>
        </p:nvSpPr>
        <p:spPr>
          <a:xfrm>
            <a:off x="323850" y="749975"/>
            <a:ext cx="55056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Alegreya Regular"/>
              <a:buChar char="◄"/>
            </a:pPr>
            <a:r>
              <a:rPr b="1" lang="en-US" sz="2400">
                <a:highlight>
                  <a:schemeClr val="accent5"/>
                </a:highlight>
                <a:latin typeface="Mada"/>
                <a:ea typeface="Mada"/>
                <a:cs typeface="Mada"/>
                <a:sym typeface="Mada"/>
              </a:rPr>
              <a:t>Disease modifying treatments cont.</a:t>
            </a:r>
            <a:endParaRPr b="0" i="0" sz="2400" u="none" cap="none" strike="noStrike">
              <a:highlight>
                <a:schemeClr val="accent5"/>
              </a:highlight>
              <a:latin typeface="Alegreya Regular"/>
              <a:ea typeface="Alegreya Regular"/>
              <a:cs typeface="Alegreya Regular"/>
              <a:sym typeface="Alegreya Regular"/>
            </a:endParaRPr>
          </a:p>
        </p:txBody>
      </p:sp>
      <p:sp>
        <p:nvSpPr>
          <p:cNvPr id="675" name="Google Shape;675;p45"/>
          <p:cNvSpPr txBox="1"/>
          <p:nvPr/>
        </p:nvSpPr>
        <p:spPr>
          <a:xfrm>
            <a:off x="403325" y="1200575"/>
            <a:ext cx="70398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rgbClr val="6AA84F"/>
                </a:solidFill>
                <a:latin typeface="Mada"/>
                <a:ea typeface="Mada"/>
                <a:cs typeface="Mada"/>
                <a:sym typeface="Mada"/>
              </a:rPr>
              <a:t>Management Depends on the patient:</a:t>
            </a:r>
            <a:r>
              <a:rPr lang="en-US" sz="1200">
                <a:solidFill>
                  <a:srgbClr val="6AA84F"/>
                </a:solidFill>
                <a:latin typeface="Mada"/>
                <a:ea typeface="Mada"/>
                <a:cs typeface="Mada"/>
                <a:sym typeface="Mada"/>
              </a:rPr>
              <a:t> Age, comorbidities, severity of MS</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US" sz="1200">
                <a:solidFill>
                  <a:srgbClr val="6AA84F"/>
                </a:solidFill>
                <a:latin typeface="Mada"/>
                <a:ea typeface="Mada"/>
                <a:cs typeface="Mada"/>
                <a:sym typeface="Mada"/>
              </a:rPr>
              <a:t>Old management: </a:t>
            </a:r>
            <a:endParaRPr b="1"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US" sz="1200">
                <a:solidFill>
                  <a:srgbClr val="6AA84F"/>
                </a:solidFill>
                <a:latin typeface="Mada"/>
                <a:ea typeface="Mada"/>
                <a:cs typeface="Mada"/>
                <a:sym typeface="Mada"/>
              </a:rPr>
              <a:t>First line: interferon .     Second line: fingolimod       3rd line: ocrelizumab, rituximab</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US" sz="1200">
                <a:solidFill>
                  <a:srgbClr val="6AA84F"/>
                </a:solidFill>
                <a:latin typeface="Mada"/>
                <a:ea typeface="Mada"/>
                <a:cs typeface="Mada"/>
                <a:sym typeface="Mada"/>
              </a:rPr>
              <a:t>Now:  </a:t>
            </a:r>
            <a:endParaRPr b="1"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US" sz="1200">
                <a:solidFill>
                  <a:srgbClr val="6AA84F"/>
                </a:solidFill>
                <a:latin typeface="Mada"/>
                <a:ea typeface="Mada"/>
                <a:cs typeface="Mada"/>
                <a:sym typeface="Mada"/>
              </a:rPr>
              <a:t>Low efficacy DMT (eg: interferon, teriflunomide) vs high efficacy DMT (eg: natalizumab)</a:t>
            </a:r>
            <a:endParaRPr sz="1200">
              <a:solidFill>
                <a:srgbClr val="6AA84F"/>
              </a:solidFill>
              <a:latin typeface="Mada"/>
              <a:ea typeface="Mada"/>
              <a:cs typeface="Mada"/>
              <a:sym typeface="Mada"/>
            </a:endParaRPr>
          </a:p>
          <a:p>
            <a:pPr indent="0" lvl="0" marL="0" rtl="0" algn="l">
              <a:spcBef>
                <a:spcPts val="0"/>
              </a:spcBef>
              <a:spcAft>
                <a:spcPts val="0"/>
              </a:spcAft>
              <a:buNone/>
            </a:pPr>
            <a:r>
              <a:rPr b="1" lang="en-US" sz="1200">
                <a:solidFill>
                  <a:srgbClr val="6AA84F"/>
                </a:solidFill>
                <a:latin typeface="Mada"/>
                <a:ea typeface="Mada"/>
                <a:cs typeface="Mada"/>
                <a:sym typeface="Mada"/>
              </a:rPr>
              <a:t>Examples:</a:t>
            </a:r>
            <a:endParaRPr b="1"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US" sz="1200">
                <a:solidFill>
                  <a:srgbClr val="6AA84F"/>
                </a:solidFill>
                <a:latin typeface="Mada"/>
                <a:ea typeface="Mada"/>
                <a:cs typeface="Mada"/>
                <a:sym typeface="Mada"/>
              </a:rPr>
              <a:t>Patient with depression:</a:t>
            </a:r>
            <a:r>
              <a:rPr lang="en-US" sz="1200">
                <a:solidFill>
                  <a:srgbClr val="6AA84F"/>
                </a:solidFill>
                <a:latin typeface="Mada"/>
                <a:ea typeface="Mada"/>
                <a:cs typeface="Mada"/>
                <a:sym typeface="Mada"/>
              </a:rPr>
              <a:t> do not give interferon as it worsens depression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US" sz="1200">
                <a:solidFill>
                  <a:srgbClr val="6AA84F"/>
                </a:solidFill>
                <a:latin typeface="Mada"/>
                <a:ea typeface="Mada"/>
                <a:cs typeface="Mada"/>
                <a:sym typeface="Mada"/>
              </a:rPr>
              <a:t>Patient with cardiac condition: </a:t>
            </a:r>
            <a:r>
              <a:rPr lang="en-US" sz="1200">
                <a:solidFill>
                  <a:srgbClr val="6AA84F"/>
                </a:solidFill>
                <a:latin typeface="Mada"/>
                <a:ea typeface="Mada"/>
                <a:cs typeface="Mada"/>
                <a:sym typeface="Mada"/>
              </a:rPr>
              <a:t>do not give fingolimod - causes heart block and seriously arrhythmias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US" sz="1200">
                <a:solidFill>
                  <a:srgbClr val="6AA84F"/>
                </a:solidFill>
                <a:latin typeface="Mada"/>
                <a:ea typeface="Mada"/>
                <a:cs typeface="Mada"/>
                <a:sym typeface="Mada"/>
              </a:rPr>
              <a:t>Patient came with only tingling, no residual disabilities after the attack, few lesions on MRI</a:t>
            </a:r>
            <a:r>
              <a:rPr lang="en-US" sz="1200">
                <a:solidFill>
                  <a:srgbClr val="6AA84F"/>
                </a:solidFill>
                <a:latin typeface="Mada"/>
                <a:ea typeface="Mada"/>
                <a:cs typeface="Mada"/>
                <a:sym typeface="Mada"/>
              </a:rPr>
              <a:t>→  give low efficacy DMT (interferon or teriflunomide)</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US" sz="1200">
                <a:solidFill>
                  <a:srgbClr val="6AA84F"/>
                </a:solidFill>
                <a:latin typeface="Mada"/>
                <a:ea typeface="Mada"/>
                <a:cs typeface="Mada"/>
                <a:sym typeface="Mada"/>
              </a:rPr>
              <a:t>Patient with only numbness, but had a previous relapse in which she described ataxia and difficulty walking, do we give her low efficacy DMT?</a:t>
            </a:r>
            <a:r>
              <a:rPr lang="en-US" sz="1200">
                <a:solidFill>
                  <a:srgbClr val="6AA84F"/>
                </a:solidFill>
                <a:latin typeface="Mada"/>
                <a:ea typeface="Mada"/>
                <a:cs typeface="Mada"/>
                <a:sym typeface="Mada"/>
              </a:rPr>
              <a:t> No (if u check MRI, you might find extensive lesions, multiple on spinal cord (very bad prognostic sign)) →  start on fingo (medium efficacy DMT) or Natalizumab (high efficacy DMT)</a:t>
            </a:r>
            <a:endParaRPr sz="1200">
              <a:solidFill>
                <a:srgbClr val="6AA84F"/>
              </a:solidFill>
              <a:latin typeface="Mada"/>
              <a:ea typeface="Mada"/>
              <a:cs typeface="Mada"/>
              <a:sym typeface="Mada"/>
            </a:endParaRPr>
          </a:p>
        </p:txBody>
      </p:sp>
      <p:sp>
        <p:nvSpPr>
          <p:cNvPr id="676" name="Google Shape;676;p45"/>
          <p:cNvSpPr txBox="1"/>
          <p:nvPr/>
        </p:nvSpPr>
        <p:spPr>
          <a:xfrm>
            <a:off x="268450" y="4097525"/>
            <a:ext cx="55056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Clr>
                <a:srgbClr val="1C4588"/>
              </a:buClr>
              <a:buSzPts val="2200"/>
              <a:buFont typeface="Alegreya Regular"/>
              <a:buChar char="◄"/>
            </a:pPr>
            <a:r>
              <a:rPr b="1" lang="en-US" sz="2400">
                <a:solidFill>
                  <a:srgbClr val="1C4588"/>
                </a:solidFill>
                <a:highlight>
                  <a:schemeClr val="accent5"/>
                </a:highlight>
                <a:latin typeface="Mada"/>
                <a:ea typeface="Mada"/>
                <a:cs typeface="Mada"/>
                <a:sym typeface="Mada"/>
              </a:rPr>
              <a:t>Symptomatic treatment </a:t>
            </a:r>
            <a:endParaRPr b="0" i="0" sz="2400" u="none" cap="none" strike="noStrike">
              <a:solidFill>
                <a:srgbClr val="1C4588"/>
              </a:solidFill>
              <a:highlight>
                <a:schemeClr val="accent5"/>
              </a:highlight>
              <a:latin typeface="Alegreya Regular"/>
              <a:ea typeface="Alegreya Regular"/>
              <a:cs typeface="Alegreya Regular"/>
              <a:sym typeface="Alegreya Regular"/>
            </a:endParaRPr>
          </a:p>
        </p:txBody>
      </p:sp>
      <p:cxnSp>
        <p:nvCxnSpPr>
          <p:cNvPr id="677" name="Google Shape;677;p45"/>
          <p:cNvCxnSpPr/>
          <p:nvPr/>
        </p:nvCxnSpPr>
        <p:spPr>
          <a:xfrm rot="10800000">
            <a:off x="8900" y="10050610"/>
            <a:ext cx="7612800" cy="0"/>
          </a:xfrm>
          <a:prstGeom prst="straightConnector1">
            <a:avLst/>
          </a:prstGeom>
          <a:noFill/>
          <a:ln cap="flat" cmpd="sng" w="28575">
            <a:solidFill>
              <a:schemeClr val="accent3"/>
            </a:solidFill>
            <a:prstDash val="dot"/>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46"/>
          <p:cNvSpPr txBox="1"/>
          <p:nvPr>
            <p:ph idx="12" type="sldNum"/>
          </p:nvPr>
        </p:nvSpPr>
        <p:spPr>
          <a:xfrm>
            <a:off x="7088025" y="0"/>
            <a:ext cx="471900" cy="562200"/>
          </a:xfrm>
          <a:prstGeom prst="rect">
            <a:avLst/>
          </a:prstGeom>
          <a:solidFill>
            <a:schemeClr val="accent2"/>
          </a:solidFill>
          <a:ln>
            <a:noFill/>
          </a:ln>
        </p:spPr>
        <p:txBody>
          <a:bodyPr anchorCtr="0" anchor="ctr" bIns="111700" lIns="111700" spcFirstLastPara="1" rIns="111700" wrap="square" tIns="111700">
            <a:noAutofit/>
          </a:bodyPr>
          <a:lstStyle/>
          <a:p>
            <a:pPr indent="0" lvl="0" marL="0" rtl="0" algn="ctr">
              <a:lnSpc>
                <a:spcPct val="100000"/>
              </a:lnSpc>
              <a:spcBef>
                <a:spcPts val="0"/>
              </a:spcBef>
              <a:spcAft>
                <a:spcPts val="0"/>
              </a:spcAft>
              <a:buSzPts val="1700"/>
              <a:buNone/>
            </a:pPr>
            <a:fld id="{00000000-1234-1234-1234-123412341234}" type="slidenum">
              <a:rPr lang="en-US" sz="1700"/>
              <a:t>‹#›</a:t>
            </a:fld>
            <a:endParaRPr sz="1700"/>
          </a:p>
        </p:txBody>
      </p:sp>
      <p:sp>
        <p:nvSpPr>
          <p:cNvPr id="683" name="Google Shape;683;p4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2600" u="none" cap="none" strike="noStrike">
                <a:solidFill>
                  <a:srgbClr val="000000"/>
                </a:solidFill>
                <a:latin typeface="Mada"/>
                <a:ea typeface="Mada"/>
                <a:cs typeface="Mada"/>
                <a:sym typeface="Mada"/>
              </a:rPr>
              <a:t>Other Demyelinating Diseases</a:t>
            </a:r>
            <a:endParaRPr b="1" i="0" sz="2600" u="none" cap="none" strike="noStrike">
              <a:solidFill>
                <a:srgbClr val="000000"/>
              </a:solidFill>
              <a:latin typeface="Mada"/>
              <a:ea typeface="Mada"/>
              <a:cs typeface="Mada"/>
              <a:sym typeface="Mada"/>
            </a:endParaRPr>
          </a:p>
        </p:txBody>
      </p:sp>
      <p:sp>
        <p:nvSpPr>
          <p:cNvPr id="684" name="Google Shape;684;p46"/>
          <p:cNvSpPr txBox="1"/>
          <p:nvPr/>
        </p:nvSpPr>
        <p:spPr>
          <a:xfrm>
            <a:off x="0" y="9779825"/>
            <a:ext cx="7643100" cy="9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685" name="Google Shape;685;p46"/>
          <p:cNvSpPr/>
          <p:nvPr/>
        </p:nvSpPr>
        <p:spPr>
          <a:xfrm rot="10800000">
            <a:off x="436774" y="2895896"/>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686" name="Google Shape;686;p46"/>
          <p:cNvSpPr/>
          <p:nvPr/>
        </p:nvSpPr>
        <p:spPr>
          <a:xfrm>
            <a:off x="469086" y="2916593"/>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687" name="Google Shape;687;p46"/>
          <p:cNvSpPr txBox="1"/>
          <p:nvPr/>
        </p:nvSpPr>
        <p:spPr>
          <a:xfrm>
            <a:off x="545240" y="2899609"/>
            <a:ext cx="254400" cy="24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700">
                <a:solidFill>
                  <a:srgbClr val="999999"/>
                </a:solidFill>
                <a:latin typeface="Mada"/>
                <a:ea typeface="Mada"/>
                <a:cs typeface="Mada"/>
                <a:sym typeface="Mada"/>
              </a:rPr>
              <a:t>1</a:t>
            </a:r>
            <a:endParaRPr b="1" sz="1700">
              <a:solidFill>
                <a:srgbClr val="999999"/>
              </a:solidFill>
              <a:latin typeface="Mada"/>
              <a:ea typeface="Mada"/>
              <a:cs typeface="Mada"/>
              <a:sym typeface="Mada"/>
            </a:endParaRPr>
          </a:p>
        </p:txBody>
      </p:sp>
      <p:sp>
        <p:nvSpPr>
          <p:cNvPr id="688" name="Google Shape;688;p46"/>
          <p:cNvSpPr/>
          <p:nvPr/>
        </p:nvSpPr>
        <p:spPr>
          <a:xfrm rot="10800000">
            <a:off x="2751762" y="2897451"/>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689" name="Google Shape;689;p46"/>
          <p:cNvSpPr/>
          <p:nvPr/>
        </p:nvSpPr>
        <p:spPr>
          <a:xfrm>
            <a:off x="2784074" y="2918148"/>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690" name="Google Shape;690;p46"/>
          <p:cNvSpPr txBox="1"/>
          <p:nvPr/>
        </p:nvSpPr>
        <p:spPr>
          <a:xfrm>
            <a:off x="2854312" y="2934134"/>
            <a:ext cx="271500" cy="22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700">
                <a:solidFill>
                  <a:srgbClr val="999999"/>
                </a:solidFill>
                <a:latin typeface="Mada"/>
                <a:ea typeface="Mada"/>
                <a:cs typeface="Mada"/>
                <a:sym typeface="Mada"/>
              </a:rPr>
              <a:t>2</a:t>
            </a:r>
            <a:endParaRPr b="1" sz="1700">
              <a:solidFill>
                <a:srgbClr val="999999"/>
              </a:solidFill>
              <a:latin typeface="Mada"/>
              <a:ea typeface="Mada"/>
              <a:cs typeface="Mada"/>
              <a:sym typeface="Mada"/>
            </a:endParaRPr>
          </a:p>
        </p:txBody>
      </p:sp>
      <p:sp>
        <p:nvSpPr>
          <p:cNvPr id="691" name="Google Shape;691;p46"/>
          <p:cNvSpPr/>
          <p:nvPr/>
        </p:nvSpPr>
        <p:spPr>
          <a:xfrm rot="10800000">
            <a:off x="5333356" y="2947713"/>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692" name="Google Shape;692;p46"/>
          <p:cNvSpPr/>
          <p:nvPr/>
        </p:nvSpPr>
        <p:spPr>
          <a:xfrm>
            <a:off x="5365668" y="2968409"/>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693" name="Google Shape;693;p46"/>
          <p:cNvSpPr txBox="1"/>
          <p:nvPr/>
        </p:nvSpPr>
        <p:spPr>
          <a:xfrm>
            <a:off x="5398560" y="2981267"/>
            <a:ext cx="306000" cy="22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700">
                <a:solidFill>
                  <a:srgbClr val="999999"/>
                </a:solidFill>
                <a:latin typeface="Mada"/>
                <a:ea typeface="Mada"/>
                <a:cs typeface="Mada"/>
                <a:sym typeface="Mada"/>
              </a:rPr>
              <a:t>3</a:t>
            </a:r>
            <a:endParaRPr b="1" sz="1700">
              <a:solidFill>
                <a:srgbClr val="999999"/>
              </a:solidFill>
              <a:latin typeface="Mada"/>
              <a:ea typeface="Mada"/>
              <a:cs typeface="Mada"/>
              <a:sym typeface="Mada"/>
            </a:endParaRPr>
          </a:p>
        </p:txBody>
      </p:sp>
      <p:sp>
        <p:nvSpPr>
          <p:cNvPr id="694" name="Google Shape;694;p46"/>
          <p:cNvSpPr/>
          <p:nvPr/>
        </p:nvSpPr>
        <p:spPr>
          <a:xfrm rot="10800000">
            <a:off x="436774" y="3744191"/>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695" name="Google Shape;695;p46"/>
          <p:cNvSpPr/>
          <p:nvPr/>
        </p:nvSpPr>
        <p:spPr>
          <a:xfrm>
            <a:off x="469086" y="3764888"/>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696" name="Google Shape;696;p46"/>
          <p:cNvSpPr txBox="1"/>
          <p:nvPr/>
        </p:nvSpPr>
        <p:spPr>
          <a:xfrm>
            <a:off x="531986" y="3709037"/>
            <a:ext cx="281100" cy="22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700">
                <a:solidFill>
                  <a:srgbClr val="999999"/>
                </a:solidFill>
                <a:latin typeface="Mada"/>
                <a:ea typeface="Mada"/>
                <a:cs typeface="Mada"/>
                <a:sym typeface="Mada"/>
              </a:rPr>
              <a:t>4</a:t>
            </a:r>
            <a:endParaRPr b="1" sz="1700">
              <a:solidFill>
                <a:srgbClr val="999999"/>
              </a:solidFill>
              <a:latin typeface="Mada"/>
              <a:ea typeface="Mada"/>
              <a:cs typeface="Mada"/>
              <a:sym typeface="Mada"/>
            </a:endParaRPr>
          </a:p>
        </p:txBody>
      </p:sp>
      <p:sp>
        <p:nvSpPr>
          <p:cNvPr id="697" name="Google Shape;697;p46"/>
          <p:cNvSpPr/>
          <p:nvPr/>
        </p:nvSpPr>
        <p:spPr>
          <a:xfrm rot="10800000">
            <a:off x="2751750" y="3745746"/>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698" name="Google Shape;698;p46"/>
          <p:cNvSpPr/>
          <p:nvPr/>
        </p:nvSpPr>
        <p:spPr>
          <a:xfrm>
            <a:off x="2784063" y="3766443"/>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699" name="Google Shape;699;p46"/>
          <p:cNvSpPr txBox="1"/>
          <p:nvPr/>
        </p:nvSpPr>
        <p:spPr>
          <a:xfrm>
            <a:off x="2833375" y="3711688"/>
            <a:ext cx="271500" cy="22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700">
                <a:solidFill>
                  <a:srgbClr val="999999"/>
                </a:solidFill>
                <a:latin typeface="Mada"/>
                <a:ea typeface="Mada"/>
                <a:cs typeface="Mada"/>
                <a:sym typeface="Mada"/>
              </a:rPr>
              <a:t>5</a:t>
            </a:r>
            <a:endParaRPr b="1" sz="1700">
              <a:solidFill>
                <a:srgbClr val="999999"/>
              </a:solidFill>
              <a:latin typeface="Mada"/>
              <a:ea typeface="Mada"/>
              <a:cs typeface="Mada"/>
              <a:sym typeface="Mada"/>
            </a:endParaRPr>
          </a:p>
        </p:txBody>
      </p:sp>
      <p:sp>
        <p:nvSpPr>
          <p:cNvPr id="700" name="Google Shape;700;p46"/>
          <p:cNvSpPr/>
          <p:nvPr/>
        </p:nvSpPr>
        <p:spPr>
          <a:xfrm rot="10800000">
            <a:off x="5354939" y="3695473"/>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01" name="Google Shape;701;p46"/>
          <p:cNvSpPr/>
          <p:nvPr/>
        </p:nvSpPr>
        <p:spPr>
          <a:xfrm>
            <a:off x="5387251" y="3716170"/>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02" name="Google Shape;702;p46"/>
          <p:cNvSpPr txBox="1"/>
          <p:nvPr/>
        </p:nvSpPr>
        <p:spPr>
          <a:xfrm>
            <a:off x="5421488" y="3729032"/>
            <a:ext cx="240300" cy="18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700">
                <a:solidFill>
                  <a:srgbClr val="999999"/>
                </a:solidFill>
                <a:latin typeface="Mada"/>
                <a:ea typeface="Mada"/>
                <a:cs typeface="Mada"/>
                <a:sym typeface="Mada"/>
              </a:rPr>
              <a:t>6</a:t>
            </a:r>
            <a:endParaRPr b="1" sz="1700">
              <a:solidFill>
                <a:srgbClr val="999999"/>
              </a:solidFill>
              <a:latin typeface="Mada"/>
              <a:ea typeface="Mada"/>
              <a:cs typeface="Mada"/>
              <a:sym typeface="Mada"/>
            </a:endParaRPr>
          </a:p>
        </p:txBody>
      </p:sp>
      <p:sp>
        <p:nvSpPr>
          <p:cNvPr id="703" name="Google Shape;703;p46"/>
          <p:cNvSpPr txBox="1"/>
          <p:nvPr/>
        </p:nvSpPr>
        <p:spPr>
          <a:xfrm>
            <a:off x="908825" y="2895625"/>
            <a:ext cx="1291500" cy="22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accent1"/>
                </a:solidFill>
                <a:latin typeface="Mada"/>
                <a:ea typeface="Mada"/>
                <a:cs typeface="Mada"/>
                <a:sym typeface="Mada"/>
              </a:rPr>
              <a:t>More common in females ( 9:1</a:t>
            </a:r>
            <a:endParaRPr b="1" sz="1200">
              <a:solidFill>
                <a:schemeClr val="accent1"/>
              </a:solidFill>
              <a:latin typeface="Mada"/>
              <a:ea typeface="Mada"/>
              <a:cs typeface="Mada"/>
              <a:sym typeface="Mada"/>
            </a:endParaRPr>
          </a:p>
        </p:txBody>
      </p:sp>
      <p:sp>
        <p:nvSpPr>
          <p:cNvPr id="704" name="Google Shape;704;p46"/>
          <p:cNvSpPr txBox="1"/>
          <p:nvPr/>
        </p:nvSpPr>
        <p:spPr>
          <a:xfrm>
            <a:off x="927400" y="3693530"/>
            <a:ext cx="1958100" cy="76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lang="en-US" sz="1200">
                <a:solidFill>
                  <a:schemeClr val="accent1"/>
                </a:solidFill>
                <a:latin typeface="Mada"/>
                <a:ea typeface="Mada"/>
                <a:cs typeface="Mada"/>
                <a:sym typeface="Mada"/>
              </a:rPr>
              <a:t>Affects mainly the optic nerves and the spinal </a:t>
            </a:r>
            <a:r>
              <a:rPr b="1" lang="en-US" sz="1300">
                <a:solidFill>
                  <a:schemeClr val="accent1"/>
                </a:solidFill>
                <a:latin typeface="Mada"/>
                <a:ea typeface="Mada"/>
                <a:cs typeface="Mada"/>
                <a:sym typeface="Mada"/>
              </a:rPr>
              <a:t>cord</a:t>
            </a:r>
            <a:r>
              <a:rPr b="1" baseline="30000" lang="en-US" sz="1300">
                <a:solidFill>
                  <a:srgbClr val="CC0000"/>
                </a:solidFill>
                <a:latin typeface="Mada"/>
                <a:ea typeface="Mada"/>
                <a:cs typeface="Mada"/>
                <a:sym typeface="Mada"/>
              </a:rPr>
              <a:t>1</a:t>
            </a:r>
            <a:r>
              <a:rPr b="1" lang="en-US" sz="1200">
                <a:solidFill>
                  <a:schemeClr val="accent1"/>
                </a:solidFill>
                <a:latin typeface="Mada"/>
                <a:ea typeface="Mada"/>
                <a:cs typeface="Mada"/>
                <a:sym typeface="Mada"/>
              </a:rPr>
              <a:t>.</a:t>
            </a:r>
            <a:endParaRPr b="1" sz="1200">
              <a:solidFill>
                <a:schemeClr val="accent1"/>
              </a:solidFill>
              <a:latin typeface="Mada"/>
              <a:ea typeface="Mada"/>
              <a:cs typeface="Mada"/>
              <a:sym typeface="Mada"/>
            </a:endParaRPr>
          </a:p>
          <a:p>
            <a:pPr indent="0" lvl="0" marL="0" marR="0" rtl="0" algn="l">
              <a:spcBef>
                <a:spcPts val="0"/>
              </a:spcBef>
              <a:spcAft>
                <a:spcPts val="0"/>
              </a:spcAft>
              <a:buNone/>
            </a:pPr>
            <a:r>
              <a:t/>
            </a:r>
            <a:endParaRPr b="1" sz="1200">
              <a:solidFill>
                <a:schemeClr val="accent1"/>
              </a:solidFill>
              <a:latin typeface="Mada"/>
              <a:ea typeface="Mada"/>
              <a:cs typeface="Mada"/>
              <a:sym typeface="Mada"/>
            </a:endParaRPr>
          </a:p>
        </p:txBody>
      </p:sp>
      <p:sp>
        <p:nvSpPr>
          <p:cNvPr id="705" name="Google Shape;705;p46"/>
          <p:cNvSpPr txBox="1"/>
          <p:nvPr/>
        </p:nvSpPr>
        <p:spPr>
          <a:xfrm>
            <a:off x="3223824" y="3082407"/>
            <a:ext cx="1958100" cy="60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latin typeface="Mada"/>
              <a:ea typeface="Mada"/>
              <a:cs typeface="Mada"/>
              <a:sym typeface="Mada"/>
            </a:endParaRPr>
          </a:p>
        </p:txBody>
      </p:sp>
      <p:sp>
        <p:nvSpPr>
          <p:cNvPr id="706" name="Google Shape;706;p46"/>
          <p:cNvSpPr txBox="1"/>
          <p:nvPr/>
        </p:nvSpPr>
        <p:spPr>
          <a:xfrm>
            <a:off x="3223825" y="2895600"/>
            <a:ext cx="1738800" cy="48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CC0000"/>
                </a:solidFill>
                <a:latin typeface="Mada"/>
                <a:ea typeface="Mada"/>
                <a:cs typeface="Mada"/>
                <a:sym typeface="Mada"/>
              </a:rPr>
              <a:t>Mean age is 10 years</a:t>
            </a:r>
            <a:r>
              <a:rPr b="1" lang="en-US" sz="1200">
                <a:solidFill>
                  <a:schemeClr val="accent1"/>
                </a:solidFill>
                <a:latin typeface="Mada"/>
                <a:ea typeface="Mada"/>
                <a:cs typeface="Mada"/>
                <a:sym typeface="Mada"/>
              </a:rPr>
              <a:t> later than MS.</a:t>
            </a:r>
            <a:endParaRPr b="1" sz="1200">
              <a:solidFill>
                <a:schemeClr val="accent1"/>
              </a:solidFill>
              <a:latin typeface="Mada"/>
              <a:ea typeface="Mada"/>
              <a:cs typeface="Mada"/>
              <a:sym typeface="Mada"/>
            </a:endParaRPr>
          </a:p>
        </p:txBody>
      </p:sp>
      <p:sp>
        <p:nvSpPr>
          <p:cNvPr id="707" name="Google Shape;707;p46"/>
          <p:cNvSpPr txBox="1"/>
          <p:nvPr/>
        </p:nvSpPr>
        <p:spPr>
          <a:xfrm>
            <a:off x="3223825" y="3730400"/>
            <a:ext cx="1613400" cy="41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accent1"/>
                </a:solidFill>
                <a:latin typeface="Mada"/>
                <a:ea typeface="Mada"/>
                <a:cs typeface="Mada"/>
                <a:sym typeface="Mada"/>
              </a:rPr>
              <a:t>More severe attacks than in MS.</a:t>
            </a:r>
            <a:endParaRPr b="1" sz="1200">
              <a:solidFill>
                <a:schemeClr val="accent1"/>
              </a:solidFill>
              <a:latin typeface="Mada"/>
              <a:ea typeface="Mada"/>
              <a:cs typeface="Mada"/>
              <a:sym typeface="Mada"/>
            </a:endParaRPr>
          </a:p>
          <a:p>
            <a:pPr indent="0" lvl="0" marL="0" marR="0" rtl="0" algn="l">
              <a:spcBef>
                <a:spcPts val="0"/>
              </a:spcBef>
              <a:spcAft>
                <a:spcPts val="0"/>
              </a:spcAft>
              <a:buNone/>
            </a:pPr>
            <a:r>
              <a:rPr lang="en-US" sz="1000">
                <a:solidFill>
                  <a:srgbClr val="6AA84F"/>
                </a:solidFill>
                <a:latin typeface="Mada"/>
                <a:ea typeface="Mada"/>
                <a:cs typeface="Mada"/>
                <a:sym typeface="Mada"/>
              </a:rPr>
              <a:t>Presenting with nausea, vomiting and </a:t>
            </a:r>
            <a:r>
              <a:rPr lang="en-US" sz="1000">
                <a:solidFill>
                  <a:srgbClr val="CC0000"/>
                </a:solidFill>
                <a:latin typeface="Mada"/>
                <a:ea typeface="Mada"/>
                <a:cs typeface="Mada"/>
                <a:sym typeface="Mada"/>
              </a:rPr>
              <a:t>hiccups </a:t>
            </a:r>
            <a:r>
              <a:rPr lang="en-US" sz="1000">
                <a:solidFill>
                  <a:srgbClr val="6AA84F"/>
                </a:solidFill>
                <a:latin typeface="Mada"/>
                <a:ea typeface="Mada"/>
                <a:cs typeface="Mada"/>
                <a:sym typeface="Mada"/>
              </a:rPr>
              <a:t>are important red flags in NMO</a:t>
            </a:r>
            <a:endParaRPr sz="1000">
              <a:solidFill>
                <a:srgbClr val="6AA84F"/>
              </a:solidFill>
              <a:latin typeface="Mada"/>
              <a:ea typeface="Mada"/>
              <a:cs typeface="Mada"/>
              <a:sym typeface="Mada"/>
            </a:endParaRPr>
          </a:p>
        </p:txBody>
      </p:sp>
      <p:sp>
        <p:nvSpPr>
          <p:cNvPr id="708" name="Google Shape;708;p46"/>
          <p:cNvSpPr txBox="1"/>
          <p:nvPr/>
        </p:nvSpPr>
        <p:spPr>
          <a:xfrm>
            <a:off x="5827000" y="2895600"/>
            <a:ext cx="1364400" cy="60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accent1"/>
                </a:solidFill>
                <a:latin typeface="Mada"/>
                <a:ea typeface="Mada"/>
                <a:cs typeface="Mada"/>
                <a:sym typeface="Mada"/>
              </a:rPr>
              <a:t>More common in Asian and African populations.</a:t>
            </a:r>
            <a:endParaRPr b="1" sz="1200">
              <a:solidFill>
                <a:schemeClr val="accent1"/>
              </a:solidFill>
              <a:latin typeface="Mada"/>
              <a:ea typeface="Mada"/>
              <a:cs typeface="Mada"/>
              <a:sym typeface="Mada"/>
            </a:endParaRPr>
          </a:p>
        </p:txBody>
      </p:sp>
      <p:sp>
        <p:nvSpPr>
          <p:cNvPr id="709" name="Google Shape;709;p46"/>
          <p:cNvSpPr txBox="1"/>
          <p:nvPr/>
        </p:nvSpPr>
        <p:spPr>
          <a:xfrm>
            <a:off x="5826975" y="3656725"/>
            <a:ext cx="1291500" cy="60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accent1"/>
                </a:solidFill>
                <a:latin typeface="Mada"/>
                <a:ea typeface="Mada"/>
                <a:cs typeface="Mada"/>
                <a:sym typeface="Mada"/>
              </a:rPr>
              <a:t>Usually negative OCB in the CSF. </a:t>
            </a:r>
            <a:r>
              <a:rPr b="1" lang="en-US" sz="1200">
                <a:solidFill>
                  <a:srgbClr val="6AA84F"/>
                </a:solidFill>
                <a:latin typeface="Mada"/>
                <a:ea typeface="Mada"/>
                <a:cs typeface="Mada"/>
                <a:sym typeface="Mada"/>
              </a:rPr>
              <a:t>While 90% of MS has positive OCB</a:t>
            </a:r>
            <a:endParaRPr b="1" sz="1200">
              <a:solidFill>
                <a:srgbClr val="6AA84F"/>
              </a:solidFill>
              <a:latin typeface="Mada"/>
              <a:ea typeface="Mada"/>
              <a:cs typeface="Mada"/>
              <a:sym typeface="Mada"/>
            </a:endParaRPr>
          </a:p>
        </p:txBody>
      </p:sp>
      <p:sp>
        <p:nvSpPr>
          <p:cNvPr id="710" name="Google Shape;710;p46"/>
          <p:cNvSpPr/>
          <p:nvPr/>
        </p:nvSpPr>
        <p:spPr>
          <a:xfrm rot="10800000">
            <a:off x="436774" y="4727104"/>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11" name="Google Shape;711;p46"/>
          <p:cNvSpPr/>
          <p:nvPr/>
        </p:nvSpPr>
        <p:spPr>
          <a:xfrm>
            <a:off x="469086" y="4747801"/>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999999"/>
                </a:solidFill>
                <a:latin typeface="Mada"/>
                <a:ea typeface="Mada"/>
                <a:cs typeface="Mada"/>
                <a:sym typeface="Mada"/>
              </a:rPr>
              <a:t>7</a:t>
            </a:r>
            <a:endParaRPr b="1" sz="1800">
              <a:solidFill>
                <a:srgbClr val="999999"/>
              </a:solidFill>
              <a:latin typeface="Mada"/>
              <a:ea typeface="Mada"/>
              <a:cs typeface="Mada"/>
              <a:sym typeface="Mada"/>
            </a:endParaRPr>
          </a:p>
        </p:txBody>
      </p:sp>
      <p:sp>
        <p:nvSpPr>
          <p:cNvPr id="712" name="Google Shape;712;p46"/>
          <p:cNvSpPr txBox="1"/>
          <p:nvPr/>
        </p:nvSpPr>
        <p:spPr>
          <a:xfrm>
            <a:off x="927400" y="4752638"/>
            <a:ext cx="1738800" cy="564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rPr b="1" lang="en-US" sz="1200">
                <a:solidFill>
                  <a:schemeClr val="accent1"/>
                </a:solidFill>
                <a:latin typeface="Mada"/>
                <a:ea typeface="Mada"/>
                <a:cs typeface="Mada"/>
                <a:sym typeface="Mada"/>
              </a:rPr>
              <a:t>More likely to have pleocytosis in the CSF.</a:t>
            </a:r>
            <a:endParaRPr b="1" sz="1200">
              <a:solidFill>
                <a:schemeClr val="accent1"/>
              </a:solidFill>
              <a:latin typeface="Mada"/>
              <a:ea typeface="Mada"/>
              <a:cs typeface="Mada"/>
              <a:sym typeface="Mada"/>
            </a:endParaRPr>
          </a:p>
          <a:p>
            <a:pPr indent="0" lvl="0" marL="0" marR="0" rtl="0" algn="l">
              <a:spcBef>
                <a:spcPts val="0"/>
              </a:spcBef>
              <a:spcAft>
                <a:spcPts val="0"/>
              </a:spcAft>
              <a:buNone/>
            </a:pPr>
            <a:r>
              <a:t/>
            </a:r>
            <a:endParaRPr b="1" sz="1200">
              <a:solidFill>
                <a:schemeClr val="accent1"/>
              </a:solidFill>
              <a:latin typeface="Mada"/>
              <a:ea typeface="Mada"/>
              <a:cs typeface="Mada"/>
              <a:sym typeface="Mada"/>
            </a:endParaRPr>
          </a:p>
        </p:txBody>
      </p:sp>
      <p:sp>
        <p:nvSpPr>
          <p:cNvPr id="713" name="Google Shape;713;p46"/>
          <p:cNvSpPr txBox="1"/>
          <p:nvPr/>
        </p:nvSpPr>
        <p:spPr>
          <a:xfrm>
            <a:off x="0" y="5915875"/>
            <a:ext cx="30000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14" name="Google Shape;714;p46"/>
          <p:cNvSpPr/>
          <p:nvPr/>
        </p:nvSpPr>
        <p:spPr>
          <a:xfrm rot="10800000">
            <a:off x="2798974" y="4727104"/>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15" name="Google Shape;715;p46"/>
          <p:cNvSpPr/>
          <p:nvPr/>
        </p:nvSpPr>
        <p:spPr>
          <a:xfrm>
            <a:off x="2831286" y="4747801"/>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999999"/>
                </a:solidFill>
                <a:latin typeface="Mada"/>
                <a:ea typeface="Mada"/>
                <a:cs typeface="Mada"/>
                <a:sym typeface="Mada"/>
              </a:rPr>
              <a:t>8</a:t>
            </a:r>
            <a:endParaRPr b="1" sz="1800">
              <a:solidFill>
                <a:srgbClr val="999999"/>
              </a:solidFill>
              <a:latin typeface="Mada"/>
              <a:ea typeface="Mada"/>
              <a:cs typeface="Mada"/>
              <a:sym typeface="Mada"/>
            </a:endParaRPr>
          </a:p>
        </p:txBody>
      </p:sp>
      <p:sp>
        <p:nvSpPr>
          <p:cNvPr id="716" name="Google Shape;716;p46"/>
          <p:cNvSpPr txBox="1"/>
          <p:nvPr/>
        </p:nvSpPr>
        <p:spPr>
          <a:xfrm>
            <a:off x="3289600" y="4752638"/>
            <a:ext cx="1853400" cy="564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en-US" sz="1200">
                <a:solidFill>
                  <a:srgbClr val="1C4588"/>
                </a:solidFill>
                <a:latin typeface="Mada"/>
                <a:ea typeface="Mada"/>
                <a:cs typeface="Mada"/>
                <a:sym typeface="Mada"/>
              </a:rPr>
              <a:t>Serum antibodies to aquaporin-4 water channels on astrocytes are diagnostic</a:t>
            </a:r>
            <a:endParaRPr b="1" sz="1200">
              <a:solidFill>
                <a:srgbClr val="1C4588"/>
              </a:solidFill>
              <a:latin typeface="Mada"/>
              <a:ea typeface="Mada"/>
              <a:cs typeface="Mada"/>
              <a:sym typeface="Mada"/>
            </a:endParaRPr>
          </a:p>
          <a:p>
            <a:pPr indent="0" lvl="0" marL="0" marR="0" rtl="0" algn="l">
              <a:spcBef>
                <a:spcPts val="0"/>
              </a:spcBef>
              <a:spcAft>
                <a:spcPts val="0"/>
              </a:spcAft>
              <a:buNone/>
            </a:pPr>
            <a:r>
              <a:t/>
            </a:r>
            <a:endParaRPr b="1" sz="1200">
              <a:solidFill>
                <a:schemeClr val="accent1"/>
              </a:solidFill>
              <a:latin typeface="Mada"/>
              <a:ea typeface="Mada"/>
              <a:cs typeface="Mada"/>
              <a:sym typeface="Mada"/>
            </a:endParaRPr>
          </a:p>
        </p:txBody>
      </p:sp>
      <p:sp>
        <p:nvSpPr>
          <p:cNvPr id="717" name="Google Shape;717;p46"/>
          <p:cNvSpPr/>
          <p:nvPr/>
        </p:nvSpPr>
        <p:spPr>
          <a:xfrm>
            <a:off x="426825" y="1152450"/>
            <a:ext cx="6545400" cy="1382100"/>
          </a:xfrm>
          <a:prstGeom prst="round1Rect">
            <a:avLst>
              <a:gd fmla="val 16667" name="adj"/>
            </a:avLst>
          </a:prstGeom>
          <a:noFill/>
          <a:ln cap="flat" cmpd="sng" w="19050">
            <a:solidFill>
              <a:srgbClr val="986782"/>
            </a:solidFill>
            <a:prstDash val="lgDashDot"/>
            <a:round/>
            <a:headEnd len="sm" w="sm" type="none"/>
            <a:tailEnd len="sm" w="sm" type="none"/>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Font typeface="Mada"/>
              <a:buChar char="●"/>
            </a:pPr>
            <a:r>
              <a:t/>
            </a:r>
            <a:endParaRPr/>
          </a:p>
        </p:txBody>
      </p:sp>
      <p:grpSp>
        <p:nvGrpSpPr>
          <p:cNvPr id="718" name="Google Shape;718;p46"/>
          <p:cNvGrpSpPr/>
          <p:nvPr/>
        </p:nvGrpSpPr>
        <p:grpSpPr>
          <a:xfrm>
            <a:off x="265492" y="1031888"/>
            <a:ext cx="615000" cy="647400"/>
            <a:chOff x="113092" y="803288"/>
            <a:chExt cx="615000" cy="647400"/>
          </a:xfrm>
        </p:grpSpPr>
        <p:sp>
          <p:nvSpPr>
            <p:cNvPr id="719" name="Google Shape;719;p46"/>
            <p:cNvSpPr/>
            <p:nvPr/>
          </p:nvSpPr>
          <p:spPr>
            <a:xfrm>
              <a:off x="113092" y="803288"/>
              <a:ext cx="615000" cy="64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720" name="Google Shape;720;p46"/>
            <p:cNvSpPr/>
            <p:nvPr/>
          </p:nvSpPr>
          <p:spPr>
            <a:xfrm>
              <a:off x="233919" y="930483"/>
              <a:ext cx="373200" cy="393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721" name="Google Shape;721;p46"/>
            <p:cNvSpPr/>
            <p:nvPr/>
          </p:nvSpPr>
          <p:spPr>
            <a:xfrm flipH="1">
              <a:off x="199269" y="1049545"/>
              <a:ext cx="442800" cy="14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01</a:t>
              </a:r>
              <a:endParaRPr i="0" sz="1600" u="none" cap="none" strike="noStrike">
                <a:solidFill>
                  <a:srgbClr val="FFFFFF"/>
                </a:solidFill>
                <a:latin typeface="Mada"/>
                <a:ea typeface="Mada"/>
                <a:cs typeface="Mada"/>
                <a:sym typeface="Mada"/>
              </a:endParaRPr>
            </a:p>
          </p:txBody>
        </p:sp>
      </p:grpSp>
      <p:sp>
        <p:nvSpPr>
          <p:cNvPr id="722" name="Google Shape;722;p46"/>
          <p:cNvSpPr txBox="1"/>
          <p:nvPr/>
        </p:nvSpPr>
        <p:spPr>
          <a:xfrm>
            <a:off x="960225" y="1155025"/>
            <a:ext cx="7053000" cy="523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1600">
                <a:latin typeface="Mada"/>
                <a:ea typeface="Mada"/>
                <a:cs typeface="Mada"/>
                <a:sym typeface="Mada"/>
              </a:rPr>
              <a:t>Neuromyelitis Optica Spectrum Disorder ,</a:t>
            </a:r>
            <a:r>
              <a:rPr b="1" lang="en-US" sz="1200">
                <a:latin typeface="Mada"/>
                <a:ea typeface="Mada"/>
                <a:cs typeface="Mada"/>
                <a:sym typeface="Mada"/>
              </a:rPr>
              <a:t> Also known as </a:t>
            </a:r>
            <a:r>
              <a:rPr b="1" lang="en-US" sz="1200">
                <a:solidFill>
                  <a:srgbClr val="CC0000"/>
                </a:solidFill>
                <a:latin typeface="Mada"/>
                <a:ea typeface="Mada"/>
                <a:cs typeface="Mada"/>
                <a:sym typeface="Mada"/>
              </a:rPr>
              <a:t>Devic’s disease.</a:t>
            </a:r>
            <a:endParaRPr b="1" sz="1200">
              <a:solidFill>
                <a:srgbClr val="CC0000"/>
              </a:solidFill>
              <a:latin typeface="Mada"/>
              <a:ea typeface="Mada"/>
              <a:cs typeface="Mada"/>
              <a:sym typeface="Mada"/>
            </a:endParaRPr>
          </a:p>
          <a:p>
            <a:pPr indent="0" lvl="0" marL="0" rtl="0" algn="l">
              <a:lnSpc>
                <a:spcPct val="150000"/>
              </a:lnSpc>
              <a:spcBef>
                <a:spcPts val="0"/>
              </a:spcBef>
              <a:spcAft>
                <a:spcPts val="0"/>
              </a:spcAft>
              <a:buNone/>
            </a:pPr>
            <a:r>
              <a:t/>
            </a:r>
            <a:endParaRPr b="1" sz="1600" u="sng">
              <a:latin typeface="Mada"/>
              <a:ea typeface="Mada"/>
              <a:cs typeface="Mada"/>
              <a:sym typeface="Mada"/>
            </a:endParaRPr>
          </a:p>
          <a:p>
            <a:pPr indent="0" lvl="0" marL="0" rtl="0" algn="l">
              <a:spcBef>
                <a:spcPts val="0"/>
              </a:spcBef>
              <a:spcAft>
                <a:spcPts val="0"/>
              </a:spcAft>
              <a:buNone/>
            </a:pPr>
            <a:r>
              <a:t/>
            </a:r>
            <a:endParaRPr sz="1000">
              <a:solidFill>
                <a:srgbClr val="666666"/>
              </a:solidFill>
              <a:latin typeface="Lemonada"/>
              <a:ea typeface="Lemonada"/>
              <a:cs typeface="Lemonada"/>
              <a:sym typeface="Lemonada"/>
            </a:endParaRPr>
          </a:p>
        </p:txBody>
      </p:sp>
      <p:sp>
        <p:nvSpPr>
          <p:cNvPr id="723" name="Google Shape;723;p46"/>
          <p:cNvSpPr txBox="1"/>
          <p:nvPr/>
        </p:nvSpPr>
        <p:spPr>
          <a:xfrm>
            <a:off x="773300" y="1481338"/>
            <a:ext cx="6249300" cy="10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rgbClr val="1C4588"/>
                </a:solidFill>
                <a:latin typeface="Mada"/>
                <a:ea typeface="Mada"/>
                <a:cs typeface="Mada"/>
                <a:sym typeface="Mada"/>
              </a:rPr>
              <a:t>This is a distinct inflammatory relapsing demyelinating disorder, previously thought to be a variant of MS. It is characterized by longitudinally </a:t>
            </a:r>
            <a:r>
              <a:rPr b="1" lang="en-US">
                <a:solidFill>
                  <a:srgbClr val="CC0000"/>
                </a:solidFill>
                <a:latin typeface="Mada"/>
                <a:ea typeface="Mada"/>
                <a:cs typeface="Mada"/>
                <a:sym typeface="Mada"/>
              </a:rPr>
              <a:t>extensive transverse myelitis (&gt;3 segments)</a:t>
            </a:r>
            <a:r>
              <a:rPr b="1" lang="en-US">
                <a:solidFill>
                  <a:srgbClr val="1C4588"/>
                </a:solidFill>
                <a:latin typeface="Mada"/>
                <a:ea typeface="Mada"/>
                <a:cs typeface="Mada"/>
                <a:sym typeface="Mada"/>
              </a:rPr>
              <a:t> </a:t>
            </a:r>
            <a:r>
              <a:rPr lang="en-US">
                <a:solidFill>
                  <a:srgbClr val="1C4588"/>
                </a:solidFill>
                <a:latin typeface="Mada"/>
                <a:ea typeface="Mada"/>
                <a:cs typeface="Mada"/>
                <a:sym typeface="Mada"/>
              </a:rPr>
              <a:t>and bilateral or recurrent optic neuritis. </a:t>
            </a:r>
            <a:r>
              <a:rPr lang="en-US">
                <a:solidFill>
                  <a:srgbClr val="6AA84F"/>
                </a:solidFill>
                <a:latin typeface="Mada"/>
                <a:ea typeface="Mada"/>
                <a:cs typeface="Mada"/>
                <a:sym typeface="Mada"/>
              </a:rPr>
              <a:t>NMOSD causes necrosis from the first attack</a:t>
            </a:r>
            <a:r>
              <a:rPr lang="en-US">
                <a:solidFill>
                  <a:srgbClr val="6AA84F"/>
                </a:solidFill>
                <a:latin typeface="Mada"/>
                <a:ea typeface="Mada"/>
                <a:cs typeface="Mada"/>
                <a:sym typeface="Mada"/>
              </a:rPr>
              <a:t>.</a:t>
            </a:r>
            <a:endParaRPr>
              <a:solidFill>
                <a:srgbClr val="6AA84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724" name="Google Shape;724;p46"/>
          <p:cNvSpPr/>
          <p:nvPr/>
        </p:nvSpPr>
        <p:spPr>
          <a:xfrm rot="10800000">
            <a:off x="5313574" y="4803304"/>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25" name="Google Shape;725;p46"/>
          <p:cNvSpPr/>
          <p:nvPr/>
        </p:nvSpPr>
        <p:spPr>
          <a:xfrm>
            <a:off x="5345886" y="4824001"/>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999999"/>
                </a:solidFill>
                <a:latin typeface="Mada"/>
                <a:ea typeface="Mada"/>
                <a:cs typeface="Mada"/>
                <a:sym typeface="Mada"/>
              </a:rPr>
              <a:t>9</a:t>
            </a:r>
            <a:endParaRPr b="1" sz="1800">
              <a:solidFill>
                <a:srgbClr val="999999"/>
              </a:solidFill>
              <a:latin typeface="Mada"/>
              <a:ea typeface="Mada"/>
              <a:cs typeface="Mada"/>
              <a:sym typeface="Mada"/>
            </a:endParaRPr>
          </a:p>
        </p:txBody>
      </p:sp>
      <p:sp>
        <p:nvSpPr>
          <p:cNvPr id="726" name="Google Shape;726;p46"/>
          <p:cNvSpPr txBox="1"/>
          <p:nvPr/>
        </p:nvSpPr>
        <p:spPr>
          <a:xfrm>
            <a:off x="5804200" y="4828838"/>
            <a:ext cx="1738800" cy="564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en-US" sz="1200">
                <a:solidFill>
                  <a:srgbClr val="1C4588"/>
                </a:solidFill>
                <a:latin typeface="Mada"/>
                <a:ea typeface="Mada"/>
                <a:cs typeface="Mada"/>
                <a:sym typeface="Mada"/>
              </a:rPr>
              <a:t>Spinal MRI scans show lesions that are typically longer than three spinal segments</a:t>
            </a:r>
            <a:endParaRPr b="1" sz="1200">
              <a:solidFill>
                <a:srgbClr val="1C4588"/>
              </a:solidFill>
              <a:latin typeface="Mada"/>
              <a:ea typeface="Mada"/>
              <a:cs typeface="Mada"/>
              <a:sym typeface="Mada"/>
            </a:endParaRPr>
          </a:p>
          <a:p>
            <a:pPr indent="0" lvl="0" marL="0" rtl="0" algn="l">
              <a:spcBef>
                <a:spcPts val="0"/>
              </a:spcBef>
              <a:spcAft>
                <a:spcPts val="0"/>
              </a:spcAft>
              <a:buSzPts val="1100"/>
              <a:buNone/>
            </a:pPr>
            <a:r>
              <a:t/>
            </a:r>
            <a:endParaRPr b="1" sz="1200">
              <a:solidFill>
                <a:srgbClr val="1C4588"/>
              </a:solidFill>
              <a:latin typeface="Mada"/>
              <a:ea typeface="Mada"/>
              <a:cs typeface="Mada"/>
              <a:sym typeface="Mada"/>
            </a:endParaRPr>
          </a:p>
          <a:p>
            <a:pPr indent="0" lvl="0" marL="0" marR="0" rtl="0" algn="l">
              <a:spcBef>
                <a:spcPts val="0"/>
              </a:spcBef>
              <a:spcAft>
                <a:spcPts val="0"/>
              </a:spcAft>
              <a:buNone/>
            </a:pPr>
            <a:r>
              <a:t/>
            </a:r>
            <a:endParaRPr b="1" sz="1200">
              <a:solidFill>
                <a:schemeClr val="accent1"/>
              </a:solidFill>
              <a:latin typeface="Mada"/>
              <a:ea typeface="Mada"/>
              <a:cs typeface="Mada"/>
              <a:sym typeface="Mada"/>
            </a:endParaRPr>
          </a:p>
        </p:txBody>
      </p:sp>
      <p:sp>
        <p:nvSpPr>
          <p:cNvPr id="727" name="Google Shape;727;p46"/>
          <p:cNvSpPr/>
          <p:nvPr/>
        </p:nvSpPr>
        <p:spPr>
          <a:xfrm>
            <a:off x="411950" y="6011525"/>
            <a:ext cx="3312300" cy="30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100">
                <a:latin typeface="Mada"/>
                <a:ea typeface="Mada"/>
                <a:cs typeface="Mada"/>
                <a:sym typeface="Mada"/>
              </a:rPr>
              <a:t>Astrocytopath</a:t>
            </a:r>
            <a:r>
              <a:rPr b="1" lang="en-US" sz="1100">
                <a:latin typeface="Mada"/>
                <a:ea typeface="Mada"/>
                <a:cs typeface="Mada"/>
                <a:sym typeface="Mada"/>
              </a:rPr>
              <a:t>y</a:t>
            </a:r>
            <a:endParaRPr b="1" sz="1100">
              <a:latin typeface="Mada"/>
              <a:ea typeface="Mada"/>
              <a:cs typeface="Mada"/>
              <a:sym typeface="Mada"/>
            </a:endParaRPr>
          </a:p>
        </p:txBody>
      </p:sp>
      <p:sp>
        <p:nvSpPr>
          <p:cNvPr id="728" name="Google Shape;728;p46"/>
          <p:cNvSpPr/>
          <p:nvPr/>
        </p:nvSpPr>
        <p:spPr>
          <a:xfrm>
            <a:off x="411950" y="6389375"/>
            <a:ext cx="3312300" cy="6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100">
                <a:solidFill>
                  <a:srgbClr val="CC0000"/>
                </a:solidFill>
                <a:latin typeface="Mada"/>
                <a:ea typeface="Mada"/>
                <a:cs typeface="Mada"/>
                <a:sym typeface="Mada"/>
              </a:rPr>
              <a:t>Targets aquaporin 4</a:t>
            </a:r>
            <a:r>
              <a:rPr b="1" lang="en-US" sz="1100">
                <a:solidFill>
                  <a:schemeClr val="dk1"/>
                </a:solidFill>
                <a:latin typeface="Mada"/>
                <a:ea typeface="Mada"/>
                <a:cs typeface="Mada"/>
                <a:sym typeface="Mada"/>
              </a:rPr>
              <a:t> </a:t>
            </a:r>
            <a:r>
              <a:rPr b="1" lang="en-US" sz="1100">
                <a:solidFill>
                  <a:schemeClr val="dk1"/>
                </a:solidFill>
                <a:latin typeface="Mada"/>
                <a:ea typeface="Mada"/>
                <a:cs typeface="Mada"/>
                <a:sym typeface="Mada"/>
              </a:rPr>
              <a:t>(a water channel) rich areas (aquaporin 4 abd in 70%). </a:t>
            </a:r>
            <a:r>
              <a:rPr lang="en-US" sz="1100">
                <a:solidFill>
                  <a:srgbClr val="6AA84F"/>
                </a:solidFill>
                <a:latin typeface="Mada"/>
                <a:ea typeface="Mada"/>
                <a:cs typeface="Mada"/>
                <a:sym typeface="Mada"/>
              </a:rPr>
              <a:t>Target aquaporin 4 </a:t>
            </a:r>
            <a:r>
              <a:rPr b="1" lang="en-US" sz="1100">
                <a:solidFill>
                  <a:srgbClr val="6AA84F"/>
                </a:solidFill>
                <a:latin typeface="Mada"/>
                <a:ea typeface="Mada"/>
                <a:cs typeface="Mada"/>
                <a:sym typeface="Mada"/>
              </a:rPr>
              <a:t>confirms the diagnosis of NMO</a:t>
            </a:r>
            <a:r>
              <a:rPr lang="en-US" sz="1100">
                <a:solidFill>
                  <a:srgbClr val="6AA84F"/>
                </a:solidFill>
                <a:latin typeface="Mada"/>
                <a:ea typeface="Mada"/>
                <a:cs typeface="Mada"/>
                <a:sym typeface="Mada"/>
              </a:rPr>
              <a:t> and should be done for every suspected case </a:t>
            </a:r>
            <a:endParaRPr sz="1100">
              <a:solidFill>
                <a:srgbClr val="6AA84F"/>
              </a:solidFill>
              <a:latin typeface="Mada"/>
              <a:ea typeface="Mada"/>
              <a:cs typeface="Mada"/>
              <a:sym typeface="Mada"/>
            </a:endParaRPr>
          </a:p>
        </p:txBody>
      </p:sp>
      <p:sp>
        <p:nvSpPr>
          <p:cNvPr id="729" name="Google Shape;729;p46"/>
          <p:cNvSpPr/>
          <p:nvPr/>
        </p:nvSpPr>
        <p:spPr>
          <a:xfrm>
            <a:off x="411950" y="7139525"/>
            <a:ext cx="3312300" cy="48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100">
                <a:solidFill>
                  <a:schemeClr val="dk1"/>
                </a:solidFill>
                <a:latin typeface="Mada"/>
                <a:ea typeface="Mada"/>
                <a:cs typeface="Mada"/>
                <a:sym typeface="Mada"/>
              </a:rPr>
              <a:t>Vasculocentric and rosette pattern deposition of immunoglobulin and complement.</a:t>
            </a:r>
            <a:endParaRPr b="1" sz="1100">
              <a:solidFill>
                <a:srgbClr val="FFFFFF"/>
              </a:solidFill>
              <a:latin typeface="Mada"/>
              <a:ea typeface="Mada"/>
              <a:cs typeface="Mada"/>
              <a:sym typeface="Mada"/>
            </a:endParaRPr>
          </a:p>
        </p:txBody>
      </p:sp>
      <p:sp>
        <p:nvSpPr>
          <p:cNvPr id="730" name="Google Shape;730;p46"/>
          <p:cNvSpPr/>
          <p:nvPr/>
        </p:nvSpPr>
        <p:spPr>
          <a:xfrm>
            <a:off x="2967890" y="8638789"/>
            <a:ext cx="1638000" cy="852300"/>
          </a:xfrm>
          <a:prstGeom prst="snip2DiagRect">
            <a:avLst>
              <a:gd fmla="val 0" name="adj1"/>
              <a:gd fmla="val 16667" name="adj2"/>
            </a:avLst>
          </a:prstGeom>
          <a:solidFill>
            <a:srgbClr val="98678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MANAGEMENT</a:t>
            </a:r>
            <a:endParaRPr b="1">
              <a:solidFill>
                <a:srgbClr val="FFFFFF"/>
              </a:solidFill>
              <a:latin typeface="Mada"/>
              <a:ea typeface="Mada"/>
              <a:cs typeface="Mada"/>
              <a:sym typeface="Mada"/>
            </a:endParaRPr>
          </a:p>
        </p:txBody>
      </p:sp>
      <p:sp>
        <p:nvSpPr>
          <p:cNvPr id="731" name="Google Shape;731;p46"/>
          <p:cNvSpPr txBox="1"/>
          <p:nvPr/>
        </p:nvSpPr>
        <p:spPr>
          <a:xfrm>
            <a:off x="4719725" y="8446625"/>
            <a:ext cx="2535300" cy="10863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latin typeface="Mada"/>
                <a:ea typeface="Mada"/>
                <a:cs typeface="Mada"/>
                <a:sym typeface="Mada"/>
              </a:rPr>
              <a:t>Disease Modifying treatments</a:t>
            </a:r>
            <a:endParaRPr b="1">
              <a:latin typeface="Mada"/>
              <a:ea typeface="Mada"/>
              <a:cs typeface="Mada"/>
              <a:sym typeface="Mada"/>
            </a:endParaRPr>
          </a:p>
          <a:p>
            <a:pPr indent="0" lvl="0" marL="0" rtl="0" algn="l">
              <a:spcBef>
                <a:spcPts val="0"/>
              </a:spcBef>
              <a:spcAft>
                <a:spcPts val="0"/>
              </a:spcAft>
              <a:buNone/>
            </a:pPr>
            <a:r>
              <a:rPr lang="en-US" sz="1100">
                <a:latin typeface="Mada"/>
                <a:ea typeface="Mada"/>
                <a:cs typeface="Mada"/>
                <a:sym typeface="Mada"/>
              </a:rPr>
              <a:t>chronic immunosuppression with azathioprine, Rituximab,mycophenolate mofetil….</a:t>
            </a:r>
            <a:endParaRPr sz="1100">
              <a:latin typeface="Mada"/>
              <a:ea typeface="Mada"/>
              <a:cs typeface="Mada"/>
              <a:sym typeface="Mada"/>
            </a:endParaRPr>
          </a:p>
          <a:p>
            <a:pPr indent="-298450" lvl="0" marL="285750" rtl="0" algn="l">
              <a:spcBef>
                <a:spcPts val="0"/>
              </a:spcBef>
              <a:spcAft>
                <a:spcPts val="0"/>
              </a:spcAft>
              <a:buClr>
                <a:srgbClr val="CC0000"/>
              </a:buClr>
              <a:buSzPts val="1100"/>
              <a:buFont typeface="Mada"/>
              <a:buChar char="-"/>
            </a:pPr>
            <a:r>
              <a:rPr b="1" lang="en-US" sz="1100">
                <a:solidFill>
                  <a:srgbClr val="CC0000"/>
                </a:solidFill>
                <a:latin typeface="Mada"/>
                <a:ea typeface="Mada"/>
                <a:cs typeface="Mada"/>
                <a:sym typeface="Mada"/>
              </a:rPr>
              <a:t>MS treatments may worsen NMO</a:t>
            </a:r>
            <a:r>
              <a:rPr b="1" baseline="30000" lang="en-US" sz="1300">
                <a:solidFill>
                  <a:srgbClr val="CC0000"/>
                </a:solidFill>
                <a:latin typeface="Mada"/>
                <a:ea typeface="Mada"/>
                <a:cs typeface="Mada"/>
                <a:sym typeface="Mada"/>
              </a:rPr>
              <a:t>2</a:t>
            </a:r>
            <a:endParaRPr b="1" sz="1100">
              <a:solidFill>
                <a:srgbClr val="CC0000"/>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732" name="Google Shape;732;p46"/>
          <p:cNvSpPr txBox="1"/>
          <p:nvPr/>
        </p:nvSpPr>
        <p:spPr>
          <a:xfrm>
            <a:off x="469075" y="8446625"/>
            <a:ext cx="2385000" cy="10863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latin typeface="Mada"/>
                <a:ea typeface="Mada"/>
                <a:cs typeface="Mada"/>
                <a:sym typeface="Mada"/>
              </a:rPr>
              <a:t>Acute treatment of relapses</a:t>
            </a:r>
            <a:endParaRPr b="1">
              <a:latin typeface="Mada"/>
              <a:ea typeface="Mada"/>
              <a:cs typeface="Mada"/>
              <a:sym typeface="Mada"/>
            </a:endParaRPr>
          </a:p>
          <a:p>
            <a:pPr indent="0" lvl="0" marL="0" rtl="0" algn="ctr">
              <a:spcBef>
                <a:spcPts val="0"/>
              </a:spcBef>
              <a:spcAft>
                <a:spcPts val="0"/>
              </a:spcAft>
              <a:buNone/>
            </a:pPr>
            <a:r>
              <a:rPr lang="en-US" sz="1200">
                <a:latin typeface="Mada"/>
                <a:ea typeface="Mada"/>
                <a:cs typeface="Mada"/>
                <a:sym typeface="Mada"/>
              </a:rPr>
              <a:t>steroids or plasma exchange.</a:t>
            </a:r>
            <a:endParaRPr sz="12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US" sz="1200">
                <a:solidFill>
                  <a:srgbClr val="6AA84F"/>
                </a:solidFill>
                <a:latin typeface="Mada"/>
                <a:ea typeface="Mada"/>
                <a:cs typeface="Mada"/>
                <a:sym typeface="Mada"/>
              </a:rPr>
              <a:t>more severe than MS most of them need plasma exchange </a:t>
            </a:r>
            <a:endParaRPr sz="1200">
              <a:solidFill>
                <a:srgbClr val="6AA84F"/>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cxnSp>
        <p:nvCxnSpPr>
          <p:cNvPr id="733" name="Google Shape;733;p46"/>
          <p:cNvCxnSpPr>
            <a:stCxn id="730" idx="3"/>
            <a:endCxn id="731" idx="0"/>
          </p:cNvCxnSpPr>
          <p:nvPr/>
        </p:nvCxnSpPr>
        <p:spPr>
          <a:xfrm rot="-5400000">
            <a:off x="4790990" y="7442389"/>
            <a:ext cx="192300" cy="2200500"/>
          </a:xfrm>
          <a:prstGeom prst="bentConnector3">
            <a:avLst>
              <a:gd fmla="val 223759" name="adj1"/>
            </a:avLst>
          </a:prstGeom>
          <a:noFill/>
          <a:ln cap="flat" cmpd="sng" w="9525">
            <a:solidFill>
              <a:srgbClr val="595959"/>
            </a:solidFill>
            <a:prstDash val="solid"/>
            <a:round/>
            <a:headEnd len="med" w="med" type="none"/>
            <a:tailEnd len="med" w="med" type="triangle"/>
          </a:ln>
        </p:spPr>
      </p:cxnSp>
      <p:cxnSp>
        <p:nvCxnSpPr>
          <p:cNvPr id="734" name="Google Shape;734;p46"/>
          <p:cNvCxnSpPr>
            <a:stCxn id="730" idx="1"/>
            <a:endCxn id="732" idx="2"/>
          </p:cNvCxnSpPr>
          <p:nvPr/>
        </p:nvCxnSpPr>
        <p:spPr>
          <a:xfrm rot="5400000">
            <a:off x="2703440" y="8449339"/>
            <a:ext cx="41700" cy="2125200"/>
          </a:xfrm>
          <a:prstGeom prst="bentConnector3">
            <a:avLst>
              <a:gd fmla="val 671370" name="adj1"/>
            </a:avLst>
          </a:prstGeom>
          <a:noFill/>
          <a:ln cap="flat" cmpd="sng" w="9525">
            <a:solidFill>
              <a:srgbClr val="595959"/>
            </a:solidFill>
            <a:prstDash val="solid"/>
            <a:round/>
            <a:headEnd len="med" w="med" type="none"/>
            <a:tailEnd len="med" w="med" type="triangle"/>
          </a:ln>
        </p:spPr>
      </p:cxnSp>
      <p:pic>
        <p:nvPicPr>
          <p:cNvPr id="735" name="Google Shape;735;p46"/>
          <p:cNvPicPr preferRelativeResize="0"/>
          <p:nvPr/>
        </p:nvPicPr>
        <p:blipFill>
          <a:blip r:embed="rId3">
            <a:alphaModFix/>
          </a:blip>
          <a:stretch>
            <a:fillRect/>
          </a:stretch>
        </p:blipFill>
        <p:spPr>
          <a:xfrm>
            <a:off x="4483199" y="5810151"/>
            <a:ext cx="2378514" cy="1733700"/>
          </a:xfrm>
          <a:prstGeom prst="rect">
            <a:avLst/>
          </a:prstGeom>
          <a:noFill/>
          <a:ln cap="flat" cmpd="sng" w="28575">
            <a:solidFill>
              <a:schemeClr val="accent2"/>
            </a:solidFill>
            <a:prstDash val="solid"/>
            <a:round/>
            <a:headEnd len="sm" w="sm" type="none"/>
            <a:tailEnd len="sm" w="sm" type="none"/>
          </a:ln>
        </p:spPr>
      </p:pic>
      <p:sp>
        <p:nvSpPr>
          <p:cNvPr id="736" name="Google Shape;736;p46"/>
          <p:cNvSpPr txBox="1"/>
          <p:nvPr/>
        </p:nvSpPr>
        <p:spPr>
          <a:xfrm>
            <a:off x="457200" y="9802075"/>
            <a:ext cx="5619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37" name="Google Shape;737;p46"/>
          <p:cNvSpPr txBox="1"/>
          <p:nvPr/>
        </p:nvSpPr>
        <p:spPr>
          <a:xfrm>
            <a:off x="247650" y="5446650"/>
            <a:ext cx="55056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Alegreya Regular"/>
              <a:buChar char="◄"/>
            </a:pPr>
            <a:r>
              <a:rPr b="1" lang="en-US" sz="2400">
                <a:highlight>
                  <a:schemeClr val="accent5"/>
                </a:highlight>
                <a:latin typeface="Mada"/>
                <a:ea typeface="Mada"/>
                <a:cs typeface="Mada"/>
                <a:sym typeface="Mada"/>
              </a:rPr>
              <a:t>Pathology</a:t>
            </a:r>
            <a:endParaRPr b="0" i="0" sz="2400" u="none" cap="none" strike="noStrike">
              <a:highlight>
                <a:schemeClr val="accent5"/>
              </a:highlight>
              <a:latin typeface="Alegreya Regular"/>
              <a:ea typeface="Alegreya Regular"/>
              <a:cs typeface="Alegreya Regular"/>
              <a:sym typeface="Alegreya Regular"/>
            </a:endParaRPr>
          </a:p>
        </p:txBody>
      </p:sp>
      <p:sp>
        <p:nvSpPr>
          <p:cNvPr id="738" name="Google Shape;738;p46"/>
          <p:cNvSpPr txBox="1"/>
          <p:nvPr/>
        </p:nvSpPr>
        <p:spPr>
          <a:xfrm>
            <a:off x="4465925" y="7485500"/>
            <a:ext cx="2385000" cy="60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rgbClr val="6AA84F"/>
                </a:solidFill>
                <a:latin typeface="Mada"/>
                <a:ea typeface="Mada"/>
                <a:cs typeface="Mada"/>
                <a:sym typeface="Mada"/>
              </a:rPr>
              <a:t>Lesions are longer compared to MS</a:t>
            </a:r>
            <a:endParaRPr sz="1200">
              <a:solidFill>
                <a:srgbClr val="6AA84F"/>
              </a:solidFill>
              <a:latin typeface="Mada"/>
              <a:ea typeface="Mada"/>
              <a:cs typeface="Mada"/>
              <a:sym typeface="Mada"/>
            </a:endParaRPr>
          </a:p>
        </p:txBody>
      </p:sp>
      <p:sp>
        <p:nvSpPr>
          <p:cNvPr id="739" name="Google Shape;739;p46"/>
          <p:cNvSpPr txBox="1"/>
          <p:nvPr/>
        </p:nvSpPr>
        <p:spPr>
          <a:xfrm>
            <a:off x="7050" y="10036000"/>
            <a:ext cx="7559700" cy="58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rgbClr val="CC0000"/>
                </a:solidFill>
                <a:latin typeface="Mada"/>
                <a:ea typeface="Mada"/>
                <a:cs typeface="Mada"/>
                <a:sym typeface="Mada"/>
              </a:rPr>
              <a:t>1-</a:t>
            </a:r>
            <a:r>
              <a:rPr lang="en-US" sz="900">
                <a:solidFill>
                  <a:srgbClr val="CC0000"/>
                </a:solidFill>
                <a:latin typeface="Mada"/>
                <a:ea typeface="Mada"/>
                <a:cs typeface="Mada"/>
                <a:sym typeface="Mada"/>
              </a:rPr>
              <a:t> </a:t>
            </a:r>
            <a:r>
              <a:rPr lang="en-US" sz="900">
                <a:solidFill>
                  <a:srgbClr val="6AA84F"/>
                </a:solidFill>
                <a:latin typeface="Mada"/>
                <a:ea typeface="Mada"/>
                <a:cs typeface="Mada"/>
                <a:sym typeface="Mada"/>
              </a:rPr>
              <a:t>unlike MS.</a:t>
            </a:r>
            <a:r>
              <a:rPr lang="en-US" sz="900">
                <a:solidFill>
                  <a:srgbClr val="CC0000"/>
                </a:solidFill>
                <a:latin typeface="Mada"/>
                <a:ea typeface="Mada"/>
                <a:cs typeface="Mada"/>
                <a:sym typeface="Mada"/>
              </a:rPr>
              <a:t> </a:t>
            </a:r>
            <a:r>
              <a:rPr lang="en-US" sz="900">
                <a:solidFill>
                  <a:srgbClr val="6AA84F"/>
                </a:solidFill>
                <a:latin typeface="Mada"/>
                <a:ea typeface="Mada"/>
                <a:cs typeface="Mada"/>
                <a:sym typeface="Mada"/>
              </a:rPr>
              <a:t>However, NMOSD </a:t>
            </a:r>
            <a:r>
              <a:rPr lang="en-US" sz="900">
                <a:solidFill>
                  <a:srgbClr val="CC0000"/>
                </a:solidFill>
                <a:latin typeface="Mada"/>
                <a:ea typeface="Mada"/>
                <a:cs typeface="Mada"/>
                <a:sym typeface="Mada"/>
              </a:rPr>
              <a:t>can still affect any area of the CNS</a:t>
            </a:r>
            <a:endParaRPr sz="900">
              <a:solidFill>
                <a:srgbClr val="CC0000"/>
              </a:solidFill>
              <a:latin typeface="Mada"/>
              <a:ea typeface="Mada"/>
              <a:cs typeface="Mada"/>
              <a:sym typeface="Mada"/>
            </a:endParaRPr>
          </a:p>
          <a:p>
            <a:pPr indent="0" lvl="0" marL="0" rtl="0" algn="l">
              <a:spcBef>
                <a:spcPts val="0"/>
              </a:spcBef>
              <a:spcAft>
                <a:spcPts val="0"/>
              </a:spcAft>
              <a:buNone/>
            </a:pPr>
            <a:r>
              <a:rPr lang="en-US" sz="900">
                <a:solidFill>
                  <a:srgbClr val="6AA84F"/>
                </a:solidFill>
                <a:latin typeface="Mada"/>
                <a:ea typeface="Mada"/>
                <a:cs typeface="Mada"/>
                <a:sym typeface="Mada"/>
              </a:rPr>
              <a:t>2- </a:t>
            </a:r>
            <a:r>
              <a:rPr lang="en-US" sz="900">
                <a:solidFill>
                  <a:srgbClr val="6AA84F"/>
                </a:solidFill>
                <a:latin typeface="Mada"/>
                <a:ea typeface="Mada"/>
                <a:cs typeface="Mada"/>
                <a:sym typeface="Mada"/>
              </a:rPr>
              <a:t>except rituximab (works for both MS and NMO) so if you have a patient whose presentation is confusing (not sure is it MS or NMO) give rituximab.</a:t>
            </a:r>
            <a:r>
              <a:rPr lang="en-US" sz="900">
                <a:solidFill>
                  <a:srgbClr val="6AA84F"/>
                </a:solidFill>
                <a:latin typeface="Mada"/>
                <a:ea typeface="Mada"/>
                <a:cs typeface="Mada"/>
                <a:sym typeface="Mada"/>
              </a:rPr>
              <a:t> However, rituximab may worsen MOG disease (subtype of NMO)</a:t>
            </a:r>
            <a:endParaRPr sz="900">
              <a:solidFill>
                <a:srgbClr val="6AA84F"/>
              </a:solidFill>
              <a:latin typeface="Mada"/>
              <a:ea typeface="Mada"/>
              <a:cs typeface="Mada"/>
              <a:sym typeface="Mad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47"/>
          <p:cNvSpPr txBox="1"/>
          <p:nvPr>
            <p:ph idx="12" type="sldNum"/>
          </p:nvPr>
        </p:nvSpPr>
        <p:spPr>
          <a:xfrm>
            <a:off x="7088025" y="0"/>
            <a:ext cx="4719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745" name="Google Shape;745;p47"/>
          <p:cNvSpPr/>
          <p:nvPr/>
        </p:nvSpPr>
        <p:spPr>
          <a:xfrm>
            <a:off x="426825" y="1152450"/>
            <a:ext cx="6545400" cy="1590900"/>
          </a:xfrm>
          <a:prstGeom prst="round1Rect">
            <a:avLst>
              <a:gd fmla="val 16667" name="adj"/>
            </a:avLst>
          </a:prstGeom>
          <a:noFill/>
          <a:ln cap="flat" cmpd="sng" w="19050">
            <a:solidFill>
              <a:srgbClr val="986782"/>
            </a:solidFill>
            <a:prstDash val="lgDashDot"/>
            <a:round/>
            <a:headEnd len="sm" w="sm" type="none"/>
            <a:tailEnd len="sm" w="sm" type="none"/>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Font typeface="Mada"/>
              <a:buChar char="●"/>
            </a:pPr>
            <a:r>
              <a:t/>
            </a:r>
            <a:endParaRPr/>
          </a:p>
        </p:txBody>
      </p:sp>
      <p:grpSp>
        <p:nvGrpSpPr>
          <p:cNvPr id="746" name="Google Shape;746;p47"/>
          <p:cNvGrpSpPr/>
          <p:nvPr/>
        </p:nvGrpSpPr>
        <p:grpSpPr>
          <a:xfrm>
            <a:off x="265492" y="1031888"/>
            <a:ext cx="615000" cy="647400"/>
            <a:chOff x="113092" y="803288"/>
            <a:chExt cx="615000" cy="647400"/>
          </a:xfrm>
        </p:grpSpPr>
        <p:sp>
          <p:nvSpPr>
            <p:cNvPr id="747" name="Google Shape;747;p47"/>
            <p:cNvSpPr/>
            <p:nvPr/>
          </p:nvSpPr>
          <p:spPr>
            <a:xfrm>
              <a:off x="113092" y="803288"/>
              <a:ext cx="615000" cy="64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748" name="Google Shape;748;p47"/>
            <p:cNvSpPr/>
            <p:nvPr/>
          </p:nvSpPr>
          <p:spPr>
            <a:xfrm>
              <a:off x="233919" y="930483"/>
              <a:ext cx="373200" cy="393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749" name="Google Shape;749;p47"/>
            <p:cNvSpPr/>
            <p:nvPr/>
          </p:nvSpPr>
          <p:spPr>
            <a:xfrm flipH="1">
              <a:off x="199269" y="1049545"/>
              <a:ext cx="442800" cy="14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02</a:t>
              </a:r>
              <a:endParaRPr i="0" sz="1600" u="none" cap="none" strike="noStrike">
                <a:solidFill>
                  <a:srgbClr val="FFFFFF"/>
                </a:solidFill>
                <a:latin typeface="Mada"/>
                <a:ea typeface="Mada"/>
                <a:cs typeface="Mada"/>
                <a:sym typeface="Mada"/>
              </a:endParaRPr>
            </a:p>
          </p:txBody>
        </p:sp>
      </p:grpSp>
      <p:sp>
        <p:nvSpPr>
          <p:cNvPr id="750" name="Google Shape;750;p47"/>
          <p:cNvSpPr txBox="1"/>
          <p:nvPr/>
        </p:nvSpPr>
        <p:spPr>
          <a:xfrm>
            <a:off x="960225" y="1155025"/>
            <a:ext cx="7053000" cy="523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1600">
                <a:latin typeface="Mada"/>
                <a:ea typeface="Mada"/>
                <a:cs typeface="Mada"/>
                <a:sym typeface="Mada"/>
              </a:rPr>
              <a:t>Acute Disseminated Encephalomyelitis </a:t>
            </a:r>
            <a:endParaRPr b="1" sz="1200">
              <a:latin typeface="Mada"/>
              <a:ea typeface="Mada"/>
              <a:cs typeface="Mada"/>
              <a:sym typeface="Mada"/>
            </a:endParaRPr>
          </a:p>
          <a:p>
            <a:pPr indent="0" lvl="0" marL="0" rtl="0" algn="l">
              <a:lnSpc>
                <a:spcPct val="150000"/>
              </a:lnSpc>
              <a:spcBef>
                <a:spcPts val="0"/>
              </a:spcBef>
              <a:spcAft>
                <a:spcPts val="0"/>
              </a:spcAft>
              <a:buNone/>
            </a:pPr>
            <a:r>
              <a:t/>
            </a:r>
            <a:endParaRPr b="1" sz="1600" u="sng">
              <a:latin typeface="Mada"/>
              <a:ea typeface="Mada"/>
              <a:cs typeface="Mada"/>
              <a:sym typeface="Mada"/>
            </a:endParaRPr>
          </a:p>
          <a:p>
            <a:pPr indent="0" lvl="0" marL="0" rtl="0" algn="l">
              <a:spcBef>
                <a:spcPts val="0"/>
              </a:spcBef>
              <a:spcAft>
                <a:spcPts val="0"/>
              </a:spcAft>
              <a:buNone/>
            </a:pPr>
            <a:r>
              <a:t/>
            </a:r>
            <a:endParaRPr sz="1000">
              <a:solidFill>
                <a:srgbClr val="666666"/>
              </a:solidFill>
              <a:latin typeface="Lemonada"/>
              <a:ea typeface="Lemonada"/>
              <a:cs typeface="Lemonada"/>
              <a:sym typeface="Lemonada"/>
            </a:endParaRPr>
          </a:p>
        </p:txBody>
      </p:sp>
      <p:sp>
        <p:nvSpPr>
          <p:cNvPr id="751" name="Google Shape;751;p47"/>
          <p:cNvSpPr txBox="1"/>
          <p:nvPr/>
        </p:nvSpPr>
        <p:spPr>
          <a:xfrm>
            <a:off x="723000" y="1427450"/>
            <a:ext cx="6249300" cy="10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1C4588"/>
                </a:solidFill>
                <a:latin typeface="Mada"/>
                <a:ea typeface="Mada"/>
                <a:cs typeface="Mada"/>
                <a:sym typeface="Mada"/>
              </a:rPr>
              <a:t>This is an </a:t>
            </a:r>
            <a:r>
              <a:rPr b="1" lang="en-US">
                <a:solidFill>
                  <a:srgbClr val="1C4588"/>
                </a:solidFill>
                <a:latin typeface="Mada"/>
                <a:ea typeface="Mada"/>
                <a:cs typeface="Mada"/>
                <a:sym typeface="Mada"/>
              </a:rPr>
              <a:t>acute monophasic demyelinating condition</a:t>
            </a:r>
            <a:r>
              <a:rPr lang="en-US">
                <a:solidFill>
                  <a:srgbClr val="1C4588"/>
                </a:solidFill>
                <a:latin typeface="Mada"/>
                <a:ea typeface="Mada"/>
                <a:cs typeface="Mada"/>
                <a:sym typeface="Mada"/>
              </a:rPr>
              <a:t> in which areas of perivenous demyelination are widely disseminated throughout the brain and spinal cord. The illness may arise spontaneously but </a:t>
            </a:r>
            <a:r>
              <a:rPr b="1" lang="en-US">
                <a:solidFill>
                  <a:srgbClr val="1C4588"/>
                </a:solidFill>
                <a:latin typeface="Mada"/>
                <a:ea typeface="Mada"/>
                <a:cs typeface="Mada"/>
                <a:sym typeface="Mada"/>
              </a:rPr>
              <a:t>often occurs a week or so after a viral infection</a:t>
            </a:r>
            <a:r>
              <a:rPr lang="en-US">
                <a:solidFill>
                  <a:srgbClr val="1C4588"/>
                </a:solidFill>
                <a:latin typeface="Mada"/>
                <a:ea typeface="Mada"/>
                <a:cs typeface="Mada"/>
                <a:sym typeface="Mada"/>
              </a:rPr>
              <a:t>, especially measles or chickenpox, or following vaccination,</a:t>
            </a:r>
            <a:endParaRPr>
              <a:solidFill>
                <a:srgbClr val="1C4588"/>
              </a:solidFill>
              <a:latin typeface="Mada"/>
              <a:ea typeface="Mada"/>
              <a:cs typeface="Mada"/>
              <a:sym typeface="Mada"/>
            </a:endParaRPr>
          </a:p>
          <a:p>
            <a:pPr indent="0" lvl="0" marL="0" rtl="0" algn="l">
              <a:spcBef>
                <a:spcPts val="0"/>
              </a:spcBef>
              <a:spcAft>
                <a:spcPts val="0"/>
              </a:spcAft>
              <a:buNone/>
            </a:pPr>
            <a:r>
              <a:rPr lang="en-US">
                <a:solidFill>
                  <a:srgbClr val="1C4588"/>
                </a:solidFill>
                <a:latin typeface="Mada"/>
                <a:ea typeface="Mada"/>
                <a:cs typeface="Mada"/>
                <a:sym typeface="Mada"/>
              </a:rPr>
              <a:t>suggesting that it is immunologically mediated.</a:t>
            </a:r>
            <a:endParaRPr>
              <a:solidFill>
                <a:srgbClr val="1C4588"/>
              </a:solidFill>
              <a:latin typeface="Mada"/>
              <a:ea typeface="Mada"/>
              <a:cs typeface="Mada"/>
              <a:sym typeface="Mada"/>
            </a:endParaRPr>
          </a:p>
          <a:p>
            <a:pPr indent="0" lvl="0" marL="0" rtl="0" algn="l">
              <a:spcBef>
                <a:spcPts val="0"/>
              </a:spcBef>
              <a:spcAft>
                <a:spcPts val="0"/>
              </a:spcAft>
              <a:buNone/>
            </a:pPr>
            <a:r>
              <a:t/>
            </a:r>
            <a:endParaRPr>
              <a:solidFill>
                <a:srgbClr val="1C4588"/>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752" name="Google Shape;752;p4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2600" u="none" cap="none" strike="noStrike">
                <a:solidFill>
                  <a:srgbClr val="000000"/>
                </a:solidFill>
                <a:latin typeface="Mada"/>
                <a:ea typeface="Mada"/>
                <a:cs typeface="Mada"/>
                <a:sym typeface="Mada"/>
              </a:rPr>
              <a:t>Other Demyelinating Diseases</a:t>
            </a:r>
            <a:endParaRPr b="1" i="0" sz="2600" u="none" cap="none" strike="noStrike">
              <a:solidFill>
                <a:srgbClr val="000000"/>
              </a:solidFill>
              <a:latin typeface="Mada"/>
              <a:ea typeface="Mada"/>
              <a:cs typeface="Mada"/>
              <a:sym typeface="Mada"/>
            </a:endParaRPr>
          </a:p>
        </p:txBody>
      </p:sp>
      <p:sp>
        <p:nvSpPr>
          <p:cNvPr id="753" name="Google Shape;753;p47"/>
          <p:cNvSpPr/>
          <p:nvPr/>
        </p:nvSpPr>
        <p:spPr>
          <a:xfrm rot="10800000">
            <a:off x="436774" y="2999821"/>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54" name="Google Shape;754;p47"/>
          <p:cNvSpPr/>
          <p:nvPr/>
        </p:nvSpPr>
        <p:spPr>
          <a:xfrm>
            <a:off x="469086" y="3020518"/>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55" name="Google Shape;755;p47"/>
          <p:cNvSpPr txBox="1"/>
          <p:nvPr/>
        </p:nvSpPr>
        <p:spPr>
          <a:xfrm>
            <a:off x="545240" y="3003534"/>
            <a:ext cx="254400" cy="24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700">
                <a:solidFill>
                  <a:srgbClr val="999999"/>
                </a:solidFill>
                <a:latin typeface="Mada"/>
                <a:ea typeface="Mada"/>
                <a:cs typeface="Mada"/>
                <a:sym typeface="Mada"/>
              </a:rPr>
              <a:t>1</a:t>
            </a:r>
            <a:endParaRPr b="1" sz="1700">
              <a:solidFill>
                <a:srgbClr val="999999"/>
              </a:solidFill>
              <a:latin typeface="Mada"/>
              <a:ea typeface="Mada"/>
              <a:cs typeface="Mada"/>
              <a:sym typeface="Mada"/>
            </a:endParaRPr>
          </a:p>
        </p:txBody>
      </p:sp>
      <p:sp>
        <p:nvSpPr>
          <p:cNvPr id="756" name="Google Shape;756;p47"/>
          <p:cNvSpPr/>
          <p:nvPr/>
        </p:nvSpPr>
        <p:spPr>
          <a:xfrm rot="10800000">
            <a:off x="2751762" y="3001376"/>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57" name="Google Shape;757;p47"/>
          <p:cNvSpPr/>
          <p:nvPr/>
        </p:nvSpPr>
        <p:spPr>
          <a:xfrm>
            <a:off x="2784074" y="3022073"/>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58" name="Google Shape;758;p47"/>
          <p:cNvSpPr txBox="1"/>
          <p:nvPr/>
        </p:nvSpPr>
        <p:spPr>
          <a:xfrm>
            <a:off x="2854312" y="3038059"/>
            <a:ext cx="271500" cy="22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700">
                <a:solidFill>
                  <a:srgbClr val="999999"/>
                </a:solidFill>
                <a:latin typeface="Mada"/>
                <a:ea typeface="Mada"/>
                <a:cs typeface="Mada"/>
                <a:sym typeface="Mada"/>
              </a:rPr>
              <a:t>2</a:t>
            </a:r>
            <a:endParaRPr b="1" sz="1700">
              <a:solidFill>
                <a:srgbClr val="999999"/>
              </a:solidFill>
              <a:latin typeface="Mada"/>
              <a:ea typeface="Mada"/>
              <a:cs typeface="Mada"/>
              <a:sym typeface="Mada"/>
            </a:endParaRPr>
          </a:p>
        </p:txBody>
      </p:sp>
      <p:sp>
        <p:nvSpPr>
          <p:cNvPr id="759" name="Google Shape;759;p47"/>
          <p:cNvSpPr/>
          <p:nvPr/>
        </p:nvSpPr>
        <p:spPr>
          <a:xfrm rot="10800000">
            <a:off x="5333356" y="3051638"/>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60" name="Google Shape;760;p47"/>
          <p:cNvSpPr/>
          <p:nvPr/>
        </p:nvSpPr>
        <p:spPr>
          <a:xfrm>
            <a:off x="5365668" y="3072334"/>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61" name="Google Shape;761;p47"/>
          <p:cNvSpPr txBox="1"/>
          <p:nvPr/>
        </p:nvSpPr>
        <p:spPr>
          <a:xfrm>
            <a:off x="5398560" y="3085192"/>
            <a:ext cx="306000" cy="22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700">
                <a:solidFill>
                  <a:srgbClr val="999999"/>
                </a:solidFill>
                <a:latin typeface="Mada"/>
                <a:ea typeface="Mada"/>
                <a:cs typeface="Mada"/>
                <a:sym typeface="Mada"/>
              </a:rPr>
              <a:t>3</a:t>
            </a:r>
            <a:endParaRPr b="1" sz="1700">
              <a:solidFill>
                <a:srgbClr val="999999"/>
              </a:solidFill>
              <a:latin typeface="Mada"/>
              <a:ea typeface="Mada"/>
              <a:cs typeface="Mada"/>
              <a:sym typeface="Mada"/>
            </a:endParaRPr>
          </a:p>
        </p:txBody>
      </p:sp>
      <p:sp>
        <p:nvSpPr>
          <p:cNvPr id="762" name="Google Shape;762;p47"/>
          <p:cNvSpPr/>
          <p:nvPr/>
        </p:nvSpPr>
        <p:spPr>
          <a:xfrm rot="10800000">
            <a:off x="436774" y="3848116"/>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63" name="Google Shape;763;p47"/>
          <p:cNvSpPr/>
          <p:nvPr/>
        </p:nvSpPr>
        <p:spPr>
          <a:xfrm>
            <a:off x="469086" y="3868813"/>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64" name="Google Shape;764;p47"/>
          <p:cNvSpPr txBox="1"/>
          <p:nvPr/>
        </p:nvSpPr>
        <p:spPr>
          <a:xfrm>
            <a:off x="531986" y="3812962"/>
            <a:ext cx="281100" cy="22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700">
                <a:solidFill>
                  <a:srgbClr val="999999"/>
                </a:solidFill>
                <a:latin typeface="Mada"/>
                <a:ea typeface="Mada"/>
                <a:cs typeface="Mada"/>
                <a:sym typeface="Mada"/>
              </a:rPr>
              <a:t>4</a:t>
            </a:r>
            <a:endParaRPr b="1" sz="1700">
              <a:solidFill>
                <a:srgbClr val="999999"/>
              </a:solidFill>
              <a:latin typeface="Mada"/>
              <a:ea typeface="Mada"/>
              <a:cs typeface="Mada"/>
              <a:sym typeface="Mada"/>
            </a:endParaRPr>
          </a:p>
        </p:txBody>
      </p:sp>
      <p:sp>
        <p:nvSpPr>
          <p:cNvPr id="765" name="Google Shape;765;p47"/>
          <p:cNvSpPr/>
          <p:nvPr/>
        </p:nvSpPr>
        <p:spPr>
          <a:xfrm rot="10800000">
            <a:off x="2751750" y="3849671"/>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66" name="Google Shape;766;p47"/>
          <p:cNvSpPr/>
          <p:nvPr/>
        </p:nvSpPr>
        <p:spPr>
          <a:xfrm>
            <a:off x="2784063" y="3870368"/>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67" name="Google Shape;767;p47"/>
          <p:cNvSpPr txBox="1"/>
          <p:nvPr/>
        </p:nvSpPr>
        <p:spPr>
          <a:xfrm>
            <a:off x="2833375" y="3815613"/>
            <a:ext cx="271500" cy="22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700">
                <a:solidFill>
                  <a:srgbClr val="999999"/>
                </a:solidFill>
                <a:latin typeface="Mada"/>
                <a:ea typeface="Mada"/>
                <a:cs typeface="Mada"/>
                <a:sym typeface="Mada"/>
              </a:rPr>
              <a:t>5</a:t>
            </a:r>
            <a:endParaRPr b="1" sz="1700">
              <a:solidFill>
                <a:srgbClr val="999999"/>
              </a:solidFill>
              <a:latin typeface="Mada"/>
              <a:ea typeface="Mada"/>
              <a:cs typeface="Mada"/>
              <a:sym typeface="Mada"/>
            </a:endParaRPr>
          </a:p>
        </p:txBody>
      </p:sp>
      <p:sp>
        <p:nvSpPr>
          <p:cNvPr id="768" name="Google Shape;768;p47"/>
          <p:cNvSpPr/>
          <p:nvPr/>
        </p:nvSpPr>
        <p:spPr>
          <a:xfrm rot="10800000">
            <a:off x="5354939" y="3799398"/>
            <a:ext cx="472013" cy="564663"/>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69" name="Google Shape;769;p47"/>
          <p:cNvSpPr/>
          <p:nvPr/>
        </p:nvSpPr>
        <p:spPr>
          <a:xfrm>
            <a:off x="5387251" y="3820095"/>
            <a:ext cx="406800" cy="3138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770" name="Google Shape;770;p47"/>
          <p:cNvSpPr txBox="1"/>
          <p:nvPr/>
        </p:nvSpPr>
        <p:spPr>
          <a:xfrm>
            <a:off x="5421488" y="3832957"/>
            <a:ext cx="240300" cy="186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700">
                <a:solidFill>
                  <a:srgbClr val="999999"/>
                </a:solidFill>
                <a:latin typeface="Mada"/>
                <a:ea typeface="Mada"/>
                <a:cs typeface="Mada"/>
                <a:sym typeface="Mada"/>
              </a:rPr>
              <a:t>6</a:t>
            </a:r>
            <a:endParaRPr b="1" sz="1700">
              <a:solidFill>
                <a:srgbClr val="999999"/>
              </a:solidFill>
              <a:latin typeface="Mada"/>
              <a:ea typeface="Mada"/>
              <a:cs typeface="Mada"/>
              <a:sym typeface="Mada"/>
            </a:endParaRPr>
          </a:p>
        </p:txBody>
      </p:sp>
      <p:sp>
        <p:nvSpPr>
          <p:cNvPr id="771" name="Google Shape;771;p47"/>
          <p:cNvSpPr txBox="1"/>
          <p:nvPr/>
        </p:nvSpPr>
        <p:spPr>
          <a:xfrm>
            <a:off x="908825" y="2999550"/>
            <a:ext cx="1491600" cy="22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accent1"/>
                </a:solidFill>
                <a:latin typeface="Mada"/>
                <a:ea typeface="Mada"/>
                <a:cs typeface="Mada"/>
                <a:sym typeface="Mada"/>
              </a:rPr>
              <a:t>CN</a:t>
            </a:r>
            <a:r>
              <a:rPr b="1" lang="en-US" sz="1200">
                <a:solidFill>
                  <a:schemeClr val="accent1"/>
                </a:solidFill>
                <a:latin typeface="Mada"/>
                <a:ea typeface="Mada"/>
                <a:cs typeface="Mada"/>
                <a:sym typeface="Mada"/>
              </a:rPr>
              <a:t>S  </a:t>
            </a:r>
            <a:r>
              <a:rPr b="1" lang="en-US" sz="1200">
                <a:solidFill>
                  <a:schemeClr val="accent1"/>
                </a:solidFill>
                <a:latin typeface="Mada"/>
                <a:ea typeface="Mada"/>
                <a:cs typeface="Mada"/>
                <a:sym typeface="Mada"/>
              </a:rPr>
              <a:t>inflammatory demyelinating disease.</a:t>
            </a:r>
            <a:endParaRPr b="1" sz="1200">
              <a:solidFill>
                <a:schemeClr val="accent1"/>
              </a:solidFill>
              <a:latin typeface="Mada"/>
              <a:ea typeface="Mada"/>
              <a:cs typeface="Mada"/>
              <a:sym typeface="Mada"/>
            </a:endParaRPr>
          </a:p>
        </p:txBody>
      </p:sp>
      <p:sp>
        <p:nvSpPr>
          <p:cNvPr id="772" name="Google Shape;772;p47"/>
          <p:cNvSpPr txBox="1"/>
          <p:nvPr/>
        </p:nvSpPr>
        <p:spPr>
          <a:xfrm>
            <a:off x="927400" y="3797449"/>
            <a:ext cx="19581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rPr b="1" lang="en-US" sz="1200">
                <a:solidFill>
                  <a:schemeClr val="accent1"/>
                </a:solidFill>
                <a:latin typeface="Mada"/>
                <a:ea typeface="Mada"/>
                <a:cs typeface="Mada"/>
                <a:sym typeface="Mada"/>
              </a:rPr>
              <a:t>Equal males to females ratio</a:t>
            </a:r>
            <a:endParaRPr b="1" sz="1200">
              <a:solidFill>
                <a:schemeClr val="accent1"/>
              </a:solidFill>
              <a:latin typeface="Mada"/>
              <a:ea typeface="Mada"/>
              <a:cs typeface="Mada"/>
              <a:sym typeface="Mada"/>
            </a:endParaRPr>
          </a:p>
        </p:txBody>
      </p:sp>
      <p:sp>
        <p:nvSpPr>
          <p:cNvPr id="773" name="Google Shape;773;p47"/>
          <p:cNvSpPr txBox="1"/>
          <p:nvPr/>
        </p:nvSpPr>
        <p:spPr>
          <a:xfrm>
            <a:off x="3223824" y="3186332"/>
            <a:ext cx="1958100" cy="60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latin typeface="Mada"/>
              <a:ea typeface="Mada"/>
              <a:cs typeface="Mada"/>
              <a:sym typeface="Mada"/>
            </a:endParaRPr>
          </a:p>
        </p:txBody>
      </p:sp>
      <p:sp>
        <p:nvSpPr>
          <p:cNvPr id="774" name="Google Shape;774;p47"/>
          <p:cNvSpPr txBox="1"/>
          <p:nvPr/>
        </p:nvSpPr>
        <p:spPr>
          <a:xfrm>
            <a:off x="3223825" y="2999525"/>
            <a:ext cx="1738800" cy="48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CC0000"/>
                </a:solidFill>
                <a:latin typeface="Mada"/>
                <a:ea typeface="Mada"/>
                <a:cs typeface="Mada"/>
                <a:sym typeface="Mada"/>
              </a:rPr>
              <a:t>Frequently preceded by vaccination or infection.</a:t>
            </a:r>
            <a:endParaRPr b="1" sz="1200">
              <a:solidFill>
                <a:srgbClr val="CC0000"/>
              </a:solidFill>
              <a:latin typeface="Mada"/>
              <a:ea typeface="Mada"/>
              <a:cs typeface="Mada"/>
              <a:sym typeface="Mada"/>
            </a:endParaRPr>
          </a:p>
        </p:txBody>
      </p:sp>
      <p:sp>
        <p:nvSpPr>
          <p:cNvPr id="775" name="Google Shape;775;p47"/>
          <p:cNvSpPr txBox="1"/>
          <p:nvPr/>
        </p:nvSpPr>
        <p:spPr>
          <a:xfrm>
            <a:off x="3223825" y="3834325"/>
            <a:ext cx="1681500" cy="41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accent1"/>
                </a:solidFill>
                <a:latin typeface="Mada"/>
                <a:ea typeface="Mada"/>
                <a:cs typeface="Mada"/>
                <a:sym typeface="Mada"/>
              </a:rPr>
              <a:t>Affects all ethnicities.</a:t>
            </a:r>
            <a:endParaRPr b="1" sz="1200">
              <a:solidFill>
                <a:schemeClr val="accent1"/>
              </a:solidFill>
              <a:latin typeface="Mada"/>
              <a:ea typeface="Mada"/>
              <a:cs typeface="Mada"/>
              <a:sym typeface="Mada"/>
            </a:endParaRPr>
          </a:p>
        </p:txBody>
      </p:sp>
      <p:sp>
        <p:nvSpPr>
          <p:cNvPr id="776" name="Google Shape;776;p47"/>
          <p:cNvSpPr txBox="1"/>
          <p:nvPr/>
        </p:nvSpPr>
        <p:spPr>
          <a:xfrm>
            <a:off x="5827000" y="2999525"/>
            <a:ext cx="1364400" cy="60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accent1"/>
                </a:solidFill>
                <a:latin typeface="Mada"/>
                <a:ea typeface="Mada"/>
                <a:cs typeface="Mada"/>
                <a:sym typeface="Mada"/>
              </a:rPr>
              <a:t>More common in children.</a:t>
            </a:r>
            <a:endParaRPr b="1" sz="1200">
              <a:solidFill>
                <a:schemeClr val="accent1"/>
              </a:solidFill>
              <a:latin typeface="Mada"/>
              <a:ea typeface="Mada"/>
              <a:cs typeface="Mada"/>
              <a:sym typeface="Mada"/>
            </a:endParaRPr>
          </a:p>
        </p:txBody>
      </p:sp>
      <p:sp>
        <p:nvSpPr>
          <p:cNvPr id="777" name="Google Shape;777;p47"/>
          <p:cNvSpPr txBox="1"/>
          <p:nvPr/>
        </p:nvSpPr>
        <p:spPr>
          <a:xfrm>
            <a:off x="5826975" y="3760650"/>
            <a:ext cx="1536000" cy="60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accent1"/>
                </a:solidFill>
                <a:latin typeface="Mada"/>
                <a:ea typeface="Mada"/>
                <a:cs typeface="Mada"/>
                <a:sym typeface="Mada"/>
              </a:rPr>
              <a:t>Usually a </a:t>
            </a:r>
            <a:r>
              <a:rPr b="1" lang="en-US" sz="1200">
                <a:solidFill>
                  <a:srgbClr val="CC0000"/>
                </a:solidFill>
                <a:latin typeface="Mada"/>
                <a:ea typeface="Mada"/>
                <a:cs typeface="Mada"/>
                <a:sym typeface="Mada"/>
              </a:rPr>
              <a:t>monophasic </a:t>
            </a:r>
            <a:r>
              <a:rPr b="1" lang="en-US" sz="1200">
                <a:solidFill>
                  <a:schemeClr val="accent1"/>
                </a:solidFill>
                <a:latin typeface="Mada"/>
                <a:ea typeface="Mada"/>
                <a:cs typeface="Mada"/>
                <a:sym typeface="Mada"/>
              </a:rPr>
              <a:t>illness (no relapses).</a:t>
            </a:r>
            <a:endParaRPr b="1" sz="1200">
              <a:solidFill>
                <a:schemeClr val="accent1"/>
              </a:solidFill>
              <a:latin typeface="Mada"/>
              <a:ea typeface="Mada"/>
              <a:cs typeface="Mada"/>
              <a:sym typeface="Mada"/>
            </a:endParaRPr>
          </a:p>
        </p:txBody>
      </p:sp>
      <p:sp>
        <p:nvSpPr>
          <p:cNvPr id="778" name="Google Shape;778;p47"/>
          <p:cNvSpPr txBox="1"/>
          <p:nvPr/>
        </p:nvSpPr>
        <p:spPr>
          <a:xfrm>
            <a:off x="0" y="4953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79" name="Google Shape;779;p47"/>
          <p:cNvSpPr/>
          <p:nvPr/>
        </p:nvSpPr>
        <p:spPr>
          <a:xfrm>
            <a:off x="411950" y="5048650"/>
            <a:ext cx="3159900" cy="714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300">
                <a:latin typeface="Mada"/>
                <a:ea typeface="Mada"/>
                <a:cs typeface="Mada"/>
                <a:sym typeface="Mada"/>
              </a:rPr>
              <a:t>Wide spread white and gray matter peri venous ‘‘sleeves’’ of inflammation and</a:t>
            </a:r>
            <a:endParaRPr b="1" sz="1300">
              <a:latin typeface="Mada"/>
              <a:ea typeface="Mada"/>
              <a:cs typeface="Mada"/>
              <a:sym typeface="Mada"/>
            </a:endParaRPr>
          </a:p>
        </p:txBody>
      </p:sp>
      <p:sp>
        <p:nvSpPr>
          <p:cNvPr id="780" name="Google Shape;780;p47"/>
          <p:cNvSpPr/>
          <p:nvPr/>
        </p:nvSpPr>
        <p:spPr>
          <a:xfrm>
            <a:off x="3888600" y="5114600"/>
            <a:ext cx="3312300" cy="647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CC0000"/>
                </a:solidFill>
                <a:latin typeface="Mada"/>
                <a:ea typeface="Mada"/>
                <a:cs typeface="Mada"/>
                <a:sym typeface="Mada"/>
              </a:rPr>
              <a:t>Axons are relatively spared </a:t>
            </a:r>
            <a:endParaRPr b="1" sz="1300">
              <a:solidFill>
                <a:srgbClr val="CC0000"/>
              </a:solidFill>
              <a:latin typeface="Mada"/>
              <a:ea typeface="Mada"/>
              <a:cs typeface="Mada"/>
              <a:sym typeface="Mada"/>
            </a:endParaRPr>
          </a:p>
          <a:p>
            <a:pPr indent="0" lvl="0" marL="0" rtl="0" algn="ctr">
              <a:spcBef>
                <a:spcPts val="0"/>
              </a:spcBef>
              <a:spcAft>
                <a:spcPts val="0"/>
              </a:spcAft>
              <a:buNone/>
            </a:pPr>
            <a:r>
              <a:rPr lang="en-US" sz="1300">
                <a:solidFill>
                  <a:srgbClr val="6AA84F"/>
                </a:solidFill>
                <a:latin typeface="Mada"/>
                <a:ea typeface="Mada"/>
                <a:cs typeface="Mada"/>
                <a:sym typeface="Mada"/>
              </a:rPr>
              <a:t>unlike MS and NMO</a:t>
            </a:r>
            <a:r>
              <a:rPr lang="en-US" sz="1300">
                <a:solidFill>
                  <a:srgbClr val="6AA84F"/>
                </a:solidFill>
                <a:latin typeface="Mada"/>
                <a:ea typeface="Mada"/>
                <a:cs typeface="Mada"/>
                <a:sym typeface="Mada"/>
              </a:rPr>
              <a:t>.</a:t>
            </a:r>
            <a:endParaRPr sz="1300">
              <a:solidFill>
                <a:srgbClr val="6AA84F"/>
              </a:solidFill>
              <a:latin typeface="Mada"/>
              <a:ea typeface="Mada"/>
              <a:cs typeface="Mada"/>
              <a:sym typeface="Mada"/>
            </a:endParaRPr>
          </a:p>
        </p:txBody>
      </p:sp>
      <p:sp>
        <p:nvSpPr>
          <p:cNvPr id="781" name="Google Shape;781;p47"/>
          <p:cNvSpPr/>
          <p:nvPr/>
        </p:nvSpPr>
        <p:spPr>
          <a:xfrm>
            <a:off x="342900" y="6619450"/>
            <a:ext cx="2296500" cy="1064400"/>
          </a:xfrm>
          <a:prstGeom prst="roundRect">
            <a:avLst>
              <a:gd fmla="val 16667" name="adj"/>
            </a:avLst>
          </a:prstGeom>
          <a:solidFill>
            <a:srgbClr val="F3F3F3"/>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CC0000"/>
                </a:solidFill>
                <a:latin typeface="Mada"/>
                <a:ea typeface="Mada"/>
                <a:cs typeface="Mada"/>
                <a:sym typeface="Mada"/>
              </a:rPr>
              <a:t>Encephalopathy</a:t>
            </a:r>
            <a:r>
              <a:rPr b="1" baseline="30000" lang="en-US" sz="1300">
                <a:solidFill>
                  <a:srgbClr val="CC0000"/>
                </a:solidFill>
                <a:latin typeface="Mada"/>
                <a:ea typeface="Mada"/>
                <a:cs typeface="Mada"/>
                <a:sym typeface="Mada"/>
              </a:rPr>
              <a:t>1</a:t>
            </a:r>
            <a:r>
              <a:rPr b="1" lang="en-US" sz="1200">
                <a:latin typeface="Mada"/>
                <a:ea typeface="Mada"/>
                <a:cs typeface="Mada"/>
                <a:sym typeface="Mada"/>
              </a:rPr>
              <a:t> (lethargy, stupor, coma, </a:t>
            </a:r>
            <a:r>
              <a:rPr b="1" lang="en-US" sz="1200">
                <a:solidFill>
                  <a:srgbClr val="6AA84F"/>
                </a:solidFill>
                <a:latin typeface="Mada"/>
                <a:ea typeface="Mada"/>
                <a:cs typeface="Mada"/>
                <a:sym typeface="Mada"/>
              </a:rPr>
              <a:t>seizure</a:t>
            </a:r>
            <a:r>
              <a:rPr b="1" lang="en-US" sz="1200">
                <a:latin typeface="Mada"/>
                <a:ea typeface="Mada"/>
                <a:cs typeface="Mada"/>
                <a:sym typeface="Mada"/>
              </a:rPr>
              <a:t>). </a:t>
            </a:r>
            <a:endParaRPr b="1" sz="1200">
              <a:latin typeface="Mada"/>
              <a:ea typeface="Mada"/>
              <a:cs typeface="Mada"/>
              <a:sym typeface="Mada"/>
            </a:endParaRPr>
          </a:p>
          <a:p>
            <a:pPr indent="0" lvl="0" marL="0" rtl="0" algn="ctr">
              <a:spcBef>
                <a:spcPts val="0"/>
              </a:spcBef>
              <a:spcAft>
                <a:spcPts val="0"/>
              </a:spcAft>
              <a:buNone/>
            </a:pPr>
            <a:r>
              <a:rPr b="1" lang="en-US" sz="1200">
                <a:solidFill>
                  <a:srgbClr val="1C4588"/>
                </a:solidFill>
                <a:latin typeface="Mada"/>
                <a:ea typeface="Mada"/>
                <a:cs typeface="Mada"/>
                <a:sym typeface="Mada"/>
              </a:rPr>
              <a:t>Headache, vomiting, pyrexia, delirium and meningism</a:t>
            </a:r>
            <a:endParaRPr b="1" sz="1200">
              <a:latin typeface="Mada"/>
              <a:ea typeface="Mada"/>
              <a:cs typeface="Mada"/>
              <a:sym typeface="Mada"/>
            </a:endParaRPr>
          </a:p>
        </p:txBody>
      </p:sp>
      <p:sp>
        <p:nvSpPr>
          <p:cNvPr id="782" name="Google Shape;782;p47"/>
          <p:cNvSpPr/>
          <p:nvPr/>
        </p:nvSpPr>
        <p:spPr>
          <a:xfrm>
            <a:off x="2788425" y="6616775"/>
            <a:ext cx="2127000" cy="1064400"/>
          </a:xfrm>
          <a:prstGeom prst="roundRect">
            <a:avLst>
              <a:gd fmla="val 16667" name="adj"/>
            </a:avLst>
          </a:prstGeom>
          <a:solidFill>
            <a:srgbClr val="F3F3F3"/>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chemeClr val="dk1"/>
                </a:solidFill>
                <a:latin typeface="Mada"/>
                <a:ea typeface="Mada"/>
                <a:cs typeface="Mada"/>
                <a:sym typeface="Mada"/>
              </a:rPr>
              <a:t>Multifocal neurological deficit (visual symptoms, ataxia, TM..).</a:t>
            </a:r>
            <a:endParaRPr b="1" sz="1200">
              <a:latin typeface="Mada"/>
              <a:ea typeface="Mada"/>
              <a:cs typeface="Mada"/>
              <a:sym typeface="Mada"/>
            </a:endParaRPr>
          </a:p>
        </p:txBody>
      </p:sp>
      <p:sp>
        <p:nvSpPr>
          <p:cNvPr id="783" name="Google Shape;783;p47"/>
          <p:cNvSpPr/>
          <p:nvPr/>
        </p:nvSpPr>
        <p:spPr>
          <a:xfrm>
            <a:off x="5064400" y="6590300"/>
            <a:ext cx="2127000" cy="1064400"/>
          </a:xfrm>
          <a:prstGeom prst="roundRect">
            <a:avLst>
              <a:gd fmla="val 16667" name="adj"/>
            </a:avLst>
          </a:prstGeom>
          <a:solidFill>
            <a:srgbClr val="F3F3F3"/>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chemeClr val="dk1"/>
                </a:solidFill>
                <a:latin typeface="Mada"/>
                <a:ea typeface="Mada"/>
                <a:cs typeface="Mada"/>
                <a:sym typeface="Mada"/>
              </a:rPr>
              <a:t>May fluctuates over a 3 months period</a:t>
            </a:r>
            <a:r>
              <a:rPr b="1" lang="en-US" sz="1200">
                <a:solidFill>
                  <a:srgbClr val="6AA84F"/>
                </a:solidFill>
                <a:latin typeface="Mada"/>
                <a:ea typeface="Mada"/>
                <a:cs typeface="Mada"/>
                <a:sym typeface="Mada"/>
              </a:rPr>
              <a:t> </a:t>
            </a:r>
            <a:r>
              <a:rPr b="1" lang="en-US" sz="1200">
                <a:solidFill>
                  <a:srgbClr val="6AA84F"/>
                </a:solidFill>
                <a:latin typeface="Mada"/>
                <a:ea typeface="Mada"/>
                <a:cs typeface="Mada"/>
                <a:sym typeface="Mada"/>
              </a:rPr>
              <a:t>for one single attack</a:t>
            </a:r>
            <a:r>
              <a:rPr b="1" lang="en-US" sz="1200">
                <a:solidFill>
                  <a:srgbClr val="6AA84F"/>
                </a:solidFill>
                <a:latin typeface="Mada"/>
                <a:ea typeface="Mada"/>
                <a:cs typeface="Mada"/>
                <a:sym typeface="Mada"/>
              </a:rPr>
              <a:t> (If more than 3 months, it’s not ADEM)</a:t>
            </a:r>
            <a:endParaRPr b="1" sz="1200">
              <a:solidFill>
                <a:srgbClr val="6AA84F"/>
              </a:solidFill>
              <a:latin typeface="Mada"/>
              <a:ea typeface="Mada"/>
              <a:cs typeface="Mada"/>
              <a:sym typeface="Mada"/>
            </a:endParaRPr>
          </a:p>
        </p:txBody>
      </p:sp>
      <p:sp>
        <p:nvSpPr>
          <p:cNvPr id="784" name="Google Shape;784;p47"/>
          <p:cNvSpPr/>
          <p:nvPr/>
        </p:nvSpPr>
        <p:spPr>
          <a:xfrm>
            <a:off x="2891690" y="8361714"/>
            <a:ext cx="1638000" cy="852300"/>
          </a:xfrm>
          <a:prstGeom prst="snip2DiagRect">
            <a:avLst>
              <a:gd fmla="val 0" name="adj1"/>
              <a:gd fmla="val 16667" name="adj2"/>
            </a:avLst>
          </a:prstGeom>
          <a:solidFill>
            <a:srgbClr val="98678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MANAGEMENT</a:t>
            </a:r>
            <a:endParaRPr b="1">
              <a:solidFill>
                <a:srgbClr val="FFFFFF"/>
              </a:solidFill>
              <a:latin typeface="Mada"/>
              <a:ea typeface="Mada"/>
              <a:cs typeface="Mada"/>
              <a:sym typeface="Mada"/>
            </a:endParaRPr>
          </a:p>
        </p:txBody>
      </p:sp>
      <p:sp>
        <p:nvSpPr>
          <p:cNvPr id="785" name="Google Shape;785;p47"/>
          <p:cNvSpPr txBox="1"/>
          <p:nvPr/>
        </p:nvSpPr>
        <p:spPr>
          <a:xfrm>
            <a:off x="4643525" y="8169550"/>
            <a:ext cx="2535300" cy="10863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ada"/>
                <a:ea typeface="Mada"/>
                <a:cs typeface="Mada"/>
                <a:sym typeface="Mada"/>
              </a:rPr>
              <a:t>Disease Modifying treatments</a:t>
            </a:r>
            <a:endParaRPr b="1">
              <a:latin typeface="Mada"/>
              <a:ea typeface="Mada"/>
              <a:cs typeface="Mada"/>
              <a:sym typeface="Mada"/>
            </a:endParaRPr>
          </a:p>
          <a:p>
            <a:pPr indent="0" lvl="0" marL="0" rtl="0" algn="ctr">
              <a:spcBef>
                <a:spcPts val="0"/>
              </a:spcBef>
              <a:spcAft>
                <a:spcPts val="0"/>
              </a:spcAft>
              <a:buNone/>
            </a:pPr>
            <a:r>
              <a:rPr lang="en-US" sz="1200">
                <a:solidFill>
                  <a:srgbClr val="6AA84F"/>
                </a:solidFill>
                <a:latin typeface="Mada"/>
                <a:ea typeface="Mada"/>
                <a:cs typeface="Mada"/>
                <a:sym typeface="Mada"/>
              </a:rPr>
              <a:t>no need for DMT because it’s not relapsing disease, REMEMBER </a:t>
            </a:r>
            <a:r>
              <a:rPr b="1" lang="en-US" sz="1200">
                <a:solidFill>
                  <a:srgbClr val="6AA84F"/>
                </a:solidFill>
                <a:latin typeface="Mada"/>
                <a:ea typeface="Mada"/>
                <a:cs typeface="Mada"/>
                <a:sym typeface="Mada"/>
              </a:rPr>
              <a:t>monophasic illness </a:t>
            </a:r>
            <a:endParaRPr b="1" sz="1200">
              <a:solidFill>
                <a:srgbClr val="6AA84F"/>
              </a:solidFill>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786" name="Google Shape;786;p47"/>
          <p:cNvSpPr txBox="1"/>
          <p:nvPr/>
        </p:nvSpPr>
        <p:spPr>
          <a:xfrm>
            <a:off x="392875" y="8169550"/>
            <a:ext cx="2385000" cy="10863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Mada"/>
                <a:ea typeface="Mada"/>
                <a:cs typeface="Mada"/>
                <a:sym typeface="Mada"/>
              </a:rPr>
              <a:t>Acute treatment of relapses</a:t>
            </a:r>
            <a:endParaRPr b="1">
              <a:latin typeface="Mada"/>
              <a:ea typeface="Mada"/>
              <a:cs typeface="Mada"/>
              <a:sym typeface="Mada"/>
            </a:endParaRPr>
          </a:p>
          <a:p>
            <a:pPr indent="0" lvl="0" marL="0" rtl="0" algn="ctr">
              <a:spcBef>
                <a:spcPts val="0"/>
              </a:spcBef>
              <a:spcAft>
                <a:spcPts val="0"/>
              </a:spcAft>
              <a:buNone/>
            </a:pPr>
            <a:r>
              <a:rPr lang="en-US" sz="1200">
                <a:latin typeface="Mada"/>
                <a:ea typeface="Mada"/>
                <a:cs typeface="Mada"/>
                <a:sym typeface="Mada"/>
              </a:rPr>
              <a:t>Steroids, plasma exchange and intravenous immunoglobulins</a:t>
            </a:r>
            <a:endParaRPr sz="1200">
              <a:latin typeface="Mada"/>
              <a:ea typeface="Mada"/>
              <a:cs typeface="Mada"/>
              <a:sym typeface="Mada"/>
            </a:endParaRPr>
          </a:p>
          <a:p>
            <a:pPr indent="0" lvl="0" marL="0" rtl="0" algn="ctr">
              <a:spcBef>
                <a:spcPts val="0"/>
              </a:spcBef>
              <a:spcAft>
                <a:spcPts val="0"/>
              </a:spcAft>
              <a:buNone/>
            </a:pPr>
            <a:r>
              <a:rPr lang="en-US" sz="1200">
                <a:solidFill>
                  <a:srgbClr val="1C4588"/>
                </a:solidFill>
                <a:latin typeface="Mada"/>
                <a:ea typeface="Mada"/>
                <a:cs typeface="Mada"/>
                <a:sym typeface="Mada"/>
              </a:rPr>
              <a:t>using the same regimen as for a relapse of MS, is recommended.</a:t>
            </a:r>
            <a:endParaRPr sz="1200">
              <a:solidFill>
                <a:srgbClr val="1C4588"/>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cxnSp>
        <p:nvCxnSpPr>
          <p:cNvPr id="787" name="Google Shape;787;p47"/>
          <p:cNvCxnSpPr>
            <a:stCxn id="784" idx="3"/>
            <a:endCxn id="785" idx="0"/>
          </p:cNvCxnSpPr>
          <p:nvPr/>
        </p:nvCxnSpPr>
        <p:spPr>
          <a:xfrm rot="-5400000">
            <a:off x="4714790" y="7165314"/>
            <a:ext cx="192300" cy="2200500"/>
          </a:xfrm>
          <a:prstGeom prst="bentConnector3">
            <a:avLst>
              <a:gd fmla="val 223759" name="adj1"/>
            </a:avLst>
          </a:prstGeom>
          <a:noFill/>
          <a:ln cap="flat" cmpd="sng" w="9525">
            <a:solidFill>
              <a:srgbClr val="595959"/>
            </a:solidFill>
            <a:prstDash val="solid"/>
            <a:round/>
            <a:headEnd len="med" w="med" type="none"/>
            <a:tailEnd len="med" w="med" type="triangle"/>
          </a:ln>
        </p:spPr>
      </p:cxnSp>
      <p:cxnSp>
        <p:nvCxnSpPr>
          <p:cNvPr id="788" name="Google Shape;788;p47"/>
          <p:cNvCxnSpPr>
            <a:stCxn id="784" idx="1"/>
            <a:endCxn id="786" idx="2"/>
          </p:cNvCxnSpPr>
          <p:nvPr/>
        </p:nvCxnSpPr>
        <p:spPr>
          <a:xfrm rot="5400000">
            <a:off x="2627240" y="8172264"/>
            <a:ext cx="41700" cy="2125200"/>
          </a:xfrm>
          <a:prstGeom prst="bentConnector3">
            <a:avLst>
              <a:gd fmla="val 671370" name="adj1"/>
            </a:avLst>
          </a:prstGeom>
          <a:noFill/>
          <a:ln cap="flat" cmpd="sng" w="9525">
            <a:solidFill>
              <a:srgbClr val="595959"/>
            </a:solidFill>
            <a:prstDash val="solid"/>
            <a:round/>
            <a:headEnd len="med" w="med" type="none"/>
            <a:tailEnd len="med" w="med" type="triangle"/>
          </a:ln>
        </p:spPr>
      </p:cxnSp>
      <p:sp>
        <p:nvSpPr>
          <p:cNvPr id="789" name="Google Shape;789;p47"/>
          <p:cNvSpPr txBox="1"/>
          <p:nvPr/>
        </p:nvSpPr>
        <p:spPr>
          <a:xfrm>
            <a:off x="247650" y="4483775"/>
            <a:ext cx="55056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Alegreya Regular"/>
              <a:buChar char="◄"/>
            </a:pPr>
            <a:r>
              <a:rPr b="1" lang="en-US" sz="2400">
                <a:highlight>
                  <a:schemeClr val="accent5"/>
                </a:highlight>
                <a:latin typeface="Mada"/>
                <a:ea typeface="Mada"/>
                <a:cs typeface="Mada"/>
                <a:sym typeface="Mada"/>
              </a:rPr>
              <a:t>Pathology</a:t>
            </a:r>
            <a:endParaRPr b="0" i="0" sz="2400" u="none" cap="none" strike="noStrike">
              <a:highlight>
                <a:schemeClr val="accent5"/>
              </a:highlight>
              <a:latin typeface="Alegreya Regular"/>
              <a:ea typeface="Alegreya Regular"/>
              <a:cs typeface="Alegreya Regular"/>
              <a:sym typeface="Alegreya Regular"/>
            </a:endParaRPr>
          </a:p>
        </p:txBody>
      </p:sp>
      <p:sp>
        <p:nvSpPr>
          <p:cNvPr id="790" name="Google Shape;790;p47"/>
          <p:cNvSpPr txBox="1"/>
          <p:nvPr/>
        </p:nvSpPr>
        <p:spPr>
          <a:xfrm>
            <a:off x="247650" y="5931575"/>
            <a:ext cx="55056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Alegreya Regular"/>
              <a:buChar char="◄"/>
            </a:pPr>
            <a:r>
              <a:rPr b="1" lang="en-US" sz="2400">
                <a:highlight>
                  <a:schemeClr val="accent5"/>
                </a:highlight>
                <a:latin typeface="Mada"/>
                <a:ea typeface="Mada"/>
                <a:cs typeface="Mada"/>
                <a:sym typeface="Mada"/>
              </a:rPr>
              <a:t>Symptoms</a:t>
            </a:r>
            <a:endParaRPr b="0" i="0" sz="2400" u="none" cap="none" strike="noStrike">
              <a:highlight>
                <a:schemeClr val="accent5"/>
              </a:highlight>
              <a:latin typeface="Alegreya Regular"/>
              <a:ea typeface="Alegreya Regular"/>
              <a:cs typeface="Alegreya Regular"/>
              <a:sym typeface="Alegreya Regular"/>
            </a:endParaRPr>
          </a:p>
        </p:txBody>
      </p:sp>
      <p:sp>
        <p:nvSpPr>
          <p:cNvPr id="791" name="Google Shape;791;p47"/>
          <p:cNvSpPr txBox="1"/>
          <p:nvPr/>
        </p:nvSpPr>
        <p:spPr>
          <a:xfrm>
            <a:off x="14675" y="10053800"/>
            <a:ext cx="7559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rgbClr val="6AA84F"/>
                </a:solidFill>
                <a:latin typeface="Mada"/>
                <a:ea typeface="Mada"/>
                <a:cs typeface="Mada"/>
                <a:sym typeface="Mada"/>
              </a:rPr>
              <a:t>1-</a:t>
            </a:r>
            <a:r>
              <a:rPr lang="en-US" sz="900">
                <a:solidFill>
                  <a:srgbClr val="6AA84F"/>
                </a:solidFill>
                <a:latin typeface="Mada"/>
                <a:ea typeface="Mada"/>
                <a:cs typeface="Mada"/>
                <a:sym typeface="Mada"/>
              </a:rPr>
              <a:t>Helps you </a:t>
            </a:r>
            <a:r>
              <a:rPr lang="en-US" sz="900">
                <a:solidFill>
                  <a:srgbClr val="6AA84F"/>
                </a:solidFill>
                <a:latin typeface="Mada"/>
                <a:ea typeface="Mada"/>
                <a:cs typeface="Mada"/>
                <a:sym typeface="Mada"/>
              </a:rPr>
              <a:t>differentiate between MS and ADEM. ADEM patients usually come in a very bad shape and are admitted to ICU</a:t>
            </a:r>
            <a:endParaRPr sz="900">
              <a:solidFill>
                <a:srgbClr val="6AA84F"/>
              </a:solidFill>
              <a:latin typeface="Mada"/>
              <a:ea typeface="Mada"/>
              <a:cs typeface="Mada"/>
              <a:sym typeface="Mad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48"/>
          <p:cNvSpPr txBox="1"/>
          <p:nvPr>
            <p:ph idx="12" type="sldNum"/>
          </p:nvPr>
        </p:nvSpPr>
        <p:spPr>
          <a:xfrm>
            <a:off x="7088025" y="0"/>
            <a:ext cx="4719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797" name="Google Shape;797;p48"/>
          <p:cNvSpPr/>
          <p:nvPr/>
        </p:nvSpPr>
        <p:spPr>
          <a:xfrm>
            <a:off x="426825" y="1152450"/>
            <a:ext cx="6545400" cy="1912800"/>
          </a:xfrm>
          <a:prstGeom prst="round1Rect">
            <a:avLst>
              <a:gd fmla="val 16667" name="adj"/>
            </a:avLst>
          </a:prstGeom>
          <a:noFill/>
          <a:ln cap="flat" cmpd="sng" w="19050">
            <a:solidFill>
              <a:srgbClr val="986782"/>
            </a:solidFill>
            <a:prstDash val="lgDashDot"/>
            <a:round/>
            <a:headEnd len="sm" w="sm" type="none"/>
            <a:tailEnd len="sm" w="sm" type="none"/>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Font typeface="Mada"/>
              <a:buChar char="●"/>
            </a:pPr>
            <a:r>
              <a:t/>
            </a:r>
            <a:endParaRPr/>
          </a:p>
        </p:txBody>
      </p:sp>
      <p:grpSp>
        <p:nvGrpSpPr>
          <p:cNvPr id="798" name="Google Shape;798;p48"/>
          <p:cNvGrpSpPr/>
          <p:nvPr/>
        </p:nvGrpSpPr>
        <p:grpSpPr>
          <a:xfrm>
            <a:off x="265492" y="1031888"/>
            <a:ext cx="615000" cy="647400"/>
            <a:chOff x="113092" y="803288"/>
            <a:chExt cx="615000" cy="647400"/>
          </a:xfrm>
        </p:grpSpPr>
        <p:sp>
          <p:nvSpPr>
            <p:cNvPr id="799" name="Google Shape;799;p48"/>
            <p:cNvSpPr/>
            <p:nvPr/>
          </p:nvSpPr>
          <p:spPr>
            <a:xfrm>
              <a:off x="113092" y="803288"/>
              <a:ext cx="615000" cy="647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800" name="Google Shape;800;p48"/>
            <p:cNvSpPr/>
            <p:nvPr/>
          </p:nvSpPr>
          <p:spPr>
            <a:xfrm>
              <a:off x="233919" y="930483"/>
              <a:ext cx="373200" cy="393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801" name="Google Shape;801;p48"/>
            <p:cNvSpPr/>
            <p:nvPr/>
          </p:nvSpPr>
          <p:spPr>
            <a:xfrm flipH="1">
              <a:off x="199269" y="1049545"/>
              <a:ext cx="442800" cy="14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03</a:t>
              </a:r>
              <a:endParaRPr i="0" sz="1600" u="none" cap="none" strike="noStrike">
                <a:solidFill>
                  <a:srgbClr val="FFFFFF"/>
                </a:solidFill>
                <a:latin typeface="Mada"/>
                <a:ea typeface="Mada"/>
                <a:cs typeface="Mada"/>
                <a:sym typeface="Mada"/>
              </a:endParaRPr>
            </a:p>
          </p:txBody>
        </p:sp>
      </p:grpSp>
      <p:sp>
        <p:nvSpPr>
          <p:cNvPr id="802" name="Google Shape;802;p48"/>
          <p:cNvSpPr txBox="1"/>
          <p:nvPr/>
        </p:nvSpPr>
        <p:spPr>
          <a:xfrm>
            <a:off x="960225" y="1155025"/>
            <a:ext cx="7053000" cy="523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1600">
                <a:solidFill>
                  <a:srgbClr val="CEA320"/>
                </a:solidFill>
                <a:latin typeface="Mada"/>
                <a:ea typeface="Mada"/>
                <a:cs typeface="Mada"/>
                <a:sym typeface="Mada"/>
              </a:rPr>
              <a:t>Behçet’s disease</a:t>
            </a:r>
            <a:r>
              <a:rPr b="1" lang="en-US" sz="1600">
                <a:solidFill>
                  <a:srgbClr val="1C4588"/>
                </a:solidFill>
                <a:latin typeface="Mada"/>
                <a:ea typeface="Mada"/>
                <a:cs typeface="Mada"/>
                <a:sym typeface="Mada"/>
              </a:rPr>
              <a:t> </a:t>
            </a:r>
            <a:r>
              <a:rPr b="1" lang="en-US" sz="1600">
                <a:solidFill>
                  <a:srgbClr val="1C4588"/>
                </a:solidFill>
                <a:latin typeface="Mada"/>
                <a:ea typeface="Mada"/>
                <a:cs typeface="Mada"/>
                <a:sym typeface="Mada"/>
              </a:rPr>
              <a:t> </a:t>
            </a:r>
            <a:endParaRPr b="1" sz="1200">
              <a:solidFill>
                <a:srgbClr val="1C4588"/>
              </a:solidFill>
              <a:latin typeface="Mada"/>
              <a:ea typeface="Mada"/>
              <a:cs typeface="Mada"/>
              <a:sym typeface="Mada"/>
            </a:endParaRPr>
          </a:p>
          <a:p>
            <a:pPr indent="0" lvl="0" marL="0" rtl="0" algn="l">
              <a:lnSpc>
                <a:spcPct val="150000"/>
              </a:lnSpc>
              <a:spcBef>
                <a:spcPts val="0"/>
              </a:spcBef>
              <a:spcAft>
                <a:spcPts val="0"/>
              </a:spcAft>
              <a:buNone/>
            </a:pPr>
            <a:r>
              <a:t/>
            </a:r>
            <a:endParaRPr b="1" sz="1600" u="sng">
              <a:solidFill>
                <a:srgbClr val="1C4588"/>
              </a:solidFill>
              <a:latin typeface="Mada"/>
              <a:ea typeface="Mada"/>
              <a:cs typeface="Mada"/>
              <a:sym typeface="Mada"/>
            </a:endParaRPr>
          </a:p>
          <a:p>
            <a:pPr indent="0" lvl="0" marL="0" rtl="0" algn="l">
              <a:spcBef>
                <a:spcPts val="0"/>
              </a:spcBef>
              <a:spcAft>
                <a:spcPts val="0"/>
              </a:spcAft>
              <a:buNone/>
            </a:pPr>
            <a:r>
              <a:t/>
            </a:r>
            <a:endParaRPr sz="1000">
              <a:solidFill>
                <a:srgbClr val="1C4588"/>
              </a:solidFill>
              <a:latin typeface="Lemonada"/>
              <a:ea typeface="Lemonada"/>
              <a:cs typeface="Lemonada"/>
              <a:sym typeface="Lemonada"/>
            </a:endParaRPr>
          </a:p>
        </p:txBody>
      </p:sp>
      <p:sp>
        <p:nvSpPr>
          <p:cNvPr id="803" name="Google Shape;803;p48"/>
          <p:cNvSpPr txBox="1"/>
          <p:nvPr/>
        </p:nvSpPr>
        <p:spPr>
          <a:xfrm>
            <a:off x="723000" y="1427450"/>
            <a:ext cx="6249300" cy="1064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1C4588"/>
              </a:buClr>
              <a:buSzPts val="1400"/>
              <a:buFont typeface="Mada"/>
              <a:buChar char="●"/>
            </a:pPr>
            <a:r>
              <a:rPr lang="en-US">
                <a:solidFill>
                  <a:srgbClr val="1C4588"/>
                </a:solidFill>
                <a:latin typeface="Mada"/>
                <a:ea typeface="Mada"/>
                <a:cs typeface="Mada"/>
                <a:sym typeface="Mada"/>
              </a:rPr>
              <a:t>Behçet’s principal features are recurrent </a:t>
            </a:r>
            <a:r>
              <a:rPr b="1" lang="en-US">
                <a:solidFill>
                  <a:srgbClr val="CEA320"/>
                </a:solidFill>
                <a:latin typeface="Mada"/>
                <a:ea typeface="Mada"/>
                <a:cs typeface="Mada"/>
                <a:sym typeface="Mada"/>
              </a:rPr>
              <a:t>oral and/or genitalulceration</a:t>
            </a:r>
            <a:r>
              <a:rPr lang="en-US">
                <a:solidFill>
                  <a:srgbClr val="1C4588"/>
                </a:solidFill>
                <a:latin typeface="Mada"/>
                <a:ea typeface="Mada"/>
                <a:cs typeface="Mada"/>
                <a:sym typeface="Mada"/>
              </a:rPr>
              <a:t>,	</a:t>
            </a:r>
            <a:r>
              <a:rPr lang="en-US">
                <a:solidFill>
                  <a:srgbClr val="1C4588"/>
                </a:solidFill>
                <a:latin typeface="Mada"/>
                <a:ea typeface="Mada"/>
                <a:cs typeface="Mada"/>
                <a:sym typeface="Mada"/>
              </a:rPr>
              <a:t>inflammatory</a:t>
            </a:r>
            <a:r>
              <a:rPr lang="en-US">
                <a:solidFill>
                  <a:srgbClr val="1C4588"/>
                </a:solidFill>
                <a:latin typeface="Mada"/>
                <a:ea typeface="Mada"/>
                <a:cs typeface="Mada"/>
                <a:sym typeface="Mada"/>
              </a:rPr>
              <a:t> ocular disease (uveitis) and neurological syndromes. </a:t>
            </a:r>
            <a:endParaRPr>
              <a:solidFill>
                <a:srgbClr val="1C4588"/>
              </a:solidFill>
              <a:latin typeface="Mada"/>
              <a:ea typeface="Mada"/>
              <a:cs typeface="Mada"/>
              <a:sym typeface="Mada"/>
            </a:endParaRPr>
          </a:p>
          <a:p>
            <a:pPr indent="-317500" lvl="0" marL="457200" rtl="0" algn="l">
              <a:spcBef>
                <a:spcPts val="0"/>
              </a:spcBef>
              <a:spcAft>
                <a:spcPts val="0"/>
              </a:spcAft>
              <a:buClr>
                <a:srgbClr val="1C4588"/>
              </a:buClr>
              <a:buSzPts val="1400"/>
              <a:buFont typeface="Mada"/>
              <a:buChar char="●"/>
            </a:pPr>
            <a:r>
              <a:rPr lang="en-US">
                <a:solidFill>
                  <a:srgbClr val="1C4588"/>
                </a:solidFill>
                <a:latin typeface="Mada"/>
                <a:ea typeface="Mada"/>
                <a:cs typeface="Mada"/>
                <a:sym typeface="Mada"/>
              </a:rPr>
              <a:t>Brainstem and cord lesions, aseptic meningitis, encephalitis and cerebral venous thrombosis occur. </a:t>
            </a:r>
            <a:endParaRPr>
              <a:solidFill>
                <a:srgbClr val="1C4588"/>
              </a:solidFill>
              <a:latin typeface="Mada"/>
              <a:ea typeface="Mada"/>
              <a:cs typeface="Mada"/>
              <a:sym typeface="Mada"/>
            </a:endParaRPr>
          </a:p>
          <a:p>
            <a:pPr indent="-317500" lvl="0" marL="457200" rtl="0" algn="l">
              <a:spcBef>
                <a:spcPts val="0"/>
              </a:spcBef>
              <a:spcAft>
                <a:spcPts val="0"/>
              </a:spcAft>
              <a:buClr>
                <a:srgbClr val="1C4588"/>
              </a:buClr>
              <a:buSzPts val="1400"/>
              <a:buFont typeface="Mada"/>
              <a:buChar char="●"/>
            </a:pPr>
            <a:r>
              <a:rPr lang="en-US">
                <a:solidFill>
                  <a:srgbClr val="1C4588"/>
                </a:solidFill>
                <a:latin typeface="Mada"/>
                <a:ea typeface="Mada"/>
                <a:cs typeface="Mada"/>
                <a:sym typeface="Mada"/>
              </a:rPr>
              <a:t>There is a predilection for ethnic groups along the ancient ‘Silk Road’ – Turkey, the Middle East and Asia. Behçet’s is associated with the </a:t>
            </a:r>
            <a:r>
              <a:rPr b="1" lang="en-US">
                <a:solidFill>
                  <a:srgbClr val="1C4588"/>
                </a:solidFill>
                <a:latin typeface="Mada"/>
                <a:ea typeface="Mada"/>
                <a:cs typeface="Mada"/>
                <a:sym typeface="Mada"/>
              </a:rPr>
              <a:t>HLA- B51 allele.</a:t>
            </a:r>
            <a:endParaRPr b="1">
              <a:solidFill>
                <a:srgbClr val="1C4588"/>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a:solidFill>
                <a:srgbClr val="1C4588"/>
              </a:solidFill>
              <a:latin typeface="Mada"/>
              <a:ea typeface="Mada"/>
              <a:cs typeface="Mada"/>
              <a:sym typeface="Mada"/>
            </a:endParaRPr>
          </a:p>
          <a:p>
            <a:pPr indent="0" lvl="0" marL="0" rtl="0" algn="l">
              <a:spcBef>
                <a:spcPts val="0"/>
              </a:spcBef>
              <a:spcAft>
                <a:spcPts val="0"/>
              </a:spcAft>
              <a:buNone/>
            </a:pPr>
            <a:r>
              <a:rPr lang="en-US">
                <a:solidFill>
                  <a:srgbClr val="1C4588"/>
                </a:solidFill>
                <a:latin typeface="Mada"/>
                <a:ea typeface="Mada"/>
                <a:cs typeface="Mada"/>
                <a:sym typeface="Mada"/>
              </a:rPr>
              <a:t>.</a:t>
            </a:r>
            <a:endParaRPr>
              <a:solidFill>
                <a:srgbClr val="1C4588"/>
              </a:solidFill>
              <a:latin typeface="Mada"/>
              <a:ea typeface="Mada"/>
              <a:cs typeface="Mada"/>
              <a:sym typeface="Mada"/>
            </a:endParaRPr>
          </a:p>
          <a:p>
            <a:pPr indent="0" lvl="0" marL="0" rtl="0" algn="l">
              <a:spcBef>
                <a:spcPts val="0"/>
              </a:spcBef>
              <a:spcAft>
                <a:spcPts val="0"/>
              </a:spcAft>
              <a:buNone/>
            </a:pPr>
            <a:r>
              <a:t/>
            </a:r>
            <a:endParaRPr>
              <a:solidFill>
                <a:srgbClr val="1C4588"/>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804" name="Google Shape;804;p48"/>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2600" u="none" cap="none" strike="noStrike">
                <a:solidFill>
                  <a:srgbClr val="000000"/>
                </a:solidFill>
                <a:latin typeface="Mada"/>
                <a:ea typeface="Mada"/>
                <a:cs typeface="Mada"/>
                <a:sym typeface="Mada"/>
              </a:rPr>
              <a:t>Other Demyelinating Diseases</a:t>
            </a:r>
            <a:endParaRPr b="1" i="0" sz="2600" u="none" cap="none" strike="noStrike">
              <a:solidFill>
                <a:srgbClr val="000000"/>
              </a:solidFill>
              <a:latin typeface="Mada"/>
              <a:ea typeface="Mada"/>
              <a:cs typeface="Mada"/>
              <a:sym typeface="Mada"/>
            </a:endParaRPr>
          </a:p>
        </p:txBody>
      </p:sp>
      <p:sp>
        <p:nvSpPr>
          <p:cNvPr id="805" name="Google Shape;805;p48"/>
          <p:cNvSpPr/>
          <p:nvPr/>
        </p:nvSpPr>
        <p:spPr>
          <a:xfrm>
            <a:off x="204600" y="3373275"/>
            <a:ext cx="7124700" cy="6405900"/>
          </a:xfrm>
          <a:prstGeom prst="roundRect">
            <a:avLst>
              <a:gd fmla="val 16667" name="adj"/>
            </a:avLst>
          </a:prstGeom>
          <a:noFill/>
          <a:ln cap="flat" cmpd="sng" w="2857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F3F3F3"/>
                </a:solidFill>
                <a:latin typeface="Pacifico"/>
                <a:ea typeface="Pacifico"/>
                <a:cs typeface="Pacifico"/>
                <a:sym typeface="Pacifico"/>
              </a:rPr>
              <a:t>An area for your notes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49"/>
          <p:cNvSpPr/>
          <p:nvPr/>
        </p:nvSpPr>
        <p:spPr>
          <a:xfrm>
            <a:off x="409750" y="932123"/>
            <a:ext cx="6810300" cy="1544400"/>
          </a:xfrm>
          <a:prstGeom prst="snip2DiagRect">
            <a:avLst>
              <a:gd fmla="val 0" name="adj1"/>
              <a:gd fmla="val 16667" name="adj2"/>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9"/>
          <p:cNvSpPr/>
          <p:nvPr/>
        </p:nvSpPr>
        <p:spPr>
          <a:xfrm>
            <a:off x="402725" y="924174"/>
            <a:ext cx="5857800" cy="376500"/>
          </a:xfrm>
          <a:prstGeom prst="round1Rect">
            <a:avLst>
              <a:gd fmla="val 16667" name="adj"/>
            </a:avLst>
          </a:prstGeom>
          <a:solidFill>
            <a:schemeClr val="accent1"/>
          </a:solidFill>
          <a:ln cap="flat" cmpd="sng" w="9525">
            <a:solidFill>
              <a:srgbClr val="4674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9"/>
          <p:cNvSpPr/>
          <p:nvPr/>
        </p:nvSpPr>
        <p:spPr>
          <a:xfrm>
            <a:off x="445600" y="951247"/>
            <a:ext cx="416700" cy="322200"/>
          </a:xfrm>
          <a:prstGeom prst="ellipse">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9"/>
          <p:cNvSpPr txBox="1"/>
          <p:nvPr/>
        </p:nvSpPr>
        <p:spPr>
          <a:xfrm>
            <a:off x="533400" y="945281"/>
            <a:ext cx="278400" cy="33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1</a:t>
            </a:r>
            <a:endParaRPr b="1">
              <a:solidFill>
                <a:srgbClr val="FFFFFF"/>
              </a:solidFill>
              <a:latin typeface="Mada"/>
              <a:ea typeface="Mada"/>
              <a:cs typeface="Mada"/>
              <a:sym typeface="Mada"/>
            </a:endParaRPr>
          </a:p>
        </p:txBody>
      </p:sp>
      <p:sp>
        <p:nvSpPr>
          <p:cNvPr id="814" name="Google Shape;814;p49"/>
          <p:cNvSpPr txBox="1"/>
          <p:nvPr/>
        </p:nvSpPr>
        <p:spPr>
          <a:xfrm>
            <a:off x="948625" y="934974"/>
            <a:ext cx="4977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en-US">
                <a:solidFill>
                  <a:srgbClr val="FFFFFF"/>
                </a:solidFill>
                <a:latin typeface="Mada"/>
                <a:ea typeface="Mada"/>
                <a:cs typeface="Mada"/>
                <a:sym typeface="Mada"/>
              </a:rPr>
              <a:t>Multiple sclerosis </a:t>
            </a:r>
            <a:endParaRPr b="1">
              <a:solidFill>
                <a:srgbClr val="FFFFFF"/>
              </a:solidFill>
              <a:latin typeface="Mada"/>
              <a:ea typeface="Mada"/>
              <a:cs typeface="Mada"/>
              <a:sym typeface="Mada"/>
            </a:endParaRPr>
          </a:p>
          <a:p>
            <a:pPr indent="0" lvl="0" marL="0" rtl="0" algn="l">
              <a:spcBef>
                <a:spcPts val="0"/>
              </a:spcBef>
              <a:spcAft>
                <a:spcPts val="0"/>
              </a:spcAft>
              <a:buNone/>
            </a:pPr>
            <a:r>
              <a:t/>
            </a:r>
            <a:endParaRPr b="1">
              <a:solidFill>
                <a:srgbClr val="FFFFFF"/>
              </a:solidFill>
              <a:latin typeface="Mada"/>
              <a:ea typeface="Mada"/>
              <a:cs typeface="Mada"/>
              <a:sym typeface="Mada"/>
            </a:endParaRPr>
          </a:p>
        </p:txBody>
      </p:sp>
      <p:sp>
        <p:nvSpPr>
          <p:cNvPr id="815" name="Google Shape;815;p49"/>
          <p:cNvSpPr txBox="1"/>
          <p:nvPr/>
        </p:nvSpPr>
        <p:spPr>
          <a:xfrm>
            <a:off x="436400" y="1245325"/>
            <a:ext cx="6783600" cy="720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US" sz="1200">
                <a:latin typeface="Mada"/>
                <a:ea typeface="Mada"/>
                <a:cs typeface="Mada"/>
                <a:sym typeface="Mada"/>
              </a:rPr>
              <a:t>A demyelinating disease.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Can affect any part of the CNS.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A disease of young adults.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More common in females.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RR course is the most common initial course.</a:t>
            </a:r>
            <a:endParaRPr sz="1500"/>
          </a:p>
        </p:txBody>
      </p:sp>
      <p:sp>
        <p:nvSpPr>
          <p:cNvPr id="816" name="Google Shape;816;p49"/>
          <p:cNvSpPr/>
          <p:nvPr/>
        </p:nvSpPr>
        <p:spPr>
          <a:xfrm>
            <a:off x="409750" y="2837123"/>
            <a:ext cx="6810300" cy="1544400"/>
          </a:xfrm>
          <a:prstGeom prst="snip2DiagRect">
            <a:avLst>
              <a:gd fmla="val 0" name="adj1"/>
              <a:gd fmla="val 16667" name="adj2"/>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9"/>
          <p:cNvSpPr/>
          <p:nvPr/>
        </p:nvSpPr>
        <p:spPr>
          <a:xfrm>
            <a:off x="402725" y="2829174"/>
            <a:ext cx="5857800" cy="376500"/>
          </a:xfrm>
          <a:prstGeom prst="round1Rect">
            <a:avLst>
              <a:gd fmla="val 16667" name="adj"/>
            </a:avLst>
          </a:prstGeom>
          <a:solidFill>
            <a:schemeClr val="accent1"/>
          </a:solidFill>
          <a:ln cap="flat" cmpd="sng" w="9525">
            <a:solidFill>
              <a:srgbClr val="4674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9"/>
          <p:cNvSpPr/>
          <p:nvPr/>
        </p:nvSpPr>
        <p:spPr>
          <a:xfrm>
            <a:off x="445600" y="2856247"/>
            <a:ext cx="416700" cy="322200"/>
          </a:xfrm>
          <a:prstGeom prst="ellipse">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9"/>
          <p:cNvSpPr txBox="1"/>
          <p:nvPr/>
        </p:nvSpPr>
        <p:spPr>
          <a:xfrm>
            <a:off x="533400" y="2850281"/>
            <a:ext cx="278400" cy="33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2</a:t>
            </a:r>
            <a:endParaRPr b="1">
              <a:solidFill>
                <a:srgbClr val="FFFFFF"/>
              </a:solidFill>
              <a:latin typeface="Mada"/>
              <a:ea typeface="Mada"/>
              <a:cs typeface="Mada"/>
              <a:sym typeface="Mada"/>
            </a:endParaRPr>
          </a:p>
        </p:txBody>
      </p:sp>
      <p:sp>
        <p:nvSpPr>
          <p:cNvPr id="820" name="Google Shape;820;p49"/>
          <p:cNvSpPr txBox="1"/>
          <p:nvPr/>
        </p:nvSpPr>
        <p:spPr>
          <a:xfrm>
            <a:off x="948625" y="2839974"/>
            <a:ext cx="4977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en-US">
                <a:solidFill>
                  <a:srgbClr val="FFFFFF"/>
                </a:solidFill>
                <a:latin typeface="Mada"/>
                <a:ea typeface="Mada"/>
                <a:cs typeface="Mada"/>
                <a:sym typeface="Mada"/>
              </a:rPr>
              <a:t>NMOSD</a:t>
            </a:r>
            <a:endParaRPr b="1">
              <a:solidFill>
                <a:srgbClr val="FFFFFF"/>
              </a:solidFill>
              <a:latin typeface="Mada"/>
              <a:ea typeface="Mada"/>
              <a:cs typeface="Mada"/>
              <a:sym typeface="Mada"/>
            </a:endParaRPr>
          </a:p>
          <a:p>
            <a:pPr indent="0" lvl="0" marL="0" rtl="0" algn="l">
              <a:spcBef>
                <a:spcPts val="0"/>
              </a:spcBef>
              <a:spcAft>
                <a:spcPts val="0"/>
              </a:spcAft>
              <a:buNone/>
            </a:pPr>
            <a:r>
              <a:t/>
            </a:r>
            <a:endParaRPr b="1">
              <a:solidFill>
                <a:srgbClr val="FFFFFF"/>
              </a:solidFill>
              <a:latin typeface="Mada"/>
              <a:ea typeface="Mada"/>
              <a:cs typeface="Mada"/>
              <a:sym typeface="Mada"/>
            </a:endParaRPr>
          </a:p>
        </p:txBody>
      </p:sp>
      <p:sp>
        <p:nvSpPr>
          <p:cNvPr id="821" name="Google Shape;821;p49"/>
          <p:cNvSpPr txBox="1"/>
          <p:nvPr/>
        </p:nvSpPr>
        <p:spPr>
          <a:xfrm>
            <a:off x="436400" y="3150325"/>
            <a:ext cx="6783600" cy="1135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US" sz="1200">
                <a:latin typeface="Mada"/>
                <a:ea typeface="Mada"/>
                <a:cs typeface="Mada"/>
                <a:sym typeface="Mada"/>
              </a:rPr>
              <a:t>A demyelinating disease.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Can affect any part of the CNS but mainly optic nerve and spinal cord.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Older group in comparison to MS.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More in females.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Relapsing course.</a:t>
            </a:r>
            <a:endParaRPr sz="1200">
              <a:latin typeface="Mada"/>
              <a:ea typeface="Mada"/>
              <a:cs typeface="Mada"/>
              <a:sym typeface="Mada"/>
            </a:endParaRPr>
          </a:p>
        </p:txBody>
      </p:sp>
      <p:sp>
        <p:nvSpPr>
          <p:cNvPr id="822" name="Google Shape;822;p49"/>
          <p:cNvSpPr/>
          <p:nvPr/>
        </p:nvSpPr>
        <p:spPr>
          <a:xfrm>
            <a:off x="409750" y="4589725"/>
            <a:ext cx="6810300" cy="1277700"/>
          </a:xfrm>
          <a:prstGeom prst="snip2DiagRect">
            <a:avLst>
              <a:gd fmla="val 0" name="adj1"/>
              <a:gd fmla="val 16667" name="adj2"/>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9"/>
          <p:cNvSpPr/>
          <p:nvPr/>
        </p:nvSpPr>
        <p:spPr>
          <a:xfrm>
            <a:off x="402725" y="4581774"/>
            <a:ext cx="5857800" cy="376500"/>
          </a:xfrm>
          <a:prstGeom prst="round1Rect">
            <a:avLst>
              <a:gd fmla="val 16667" name="adj"/>
            </a:avLst>
          </a:prstGeom>
          <a:solidFill>
            <a:schemeClr val="accent1"/>
          </a:solidFill>
          <a:ln cap="flat" cmpd="sng" w="9525">
            <a:solidFill>
              <a:srgbClr val="4674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9"/>
          <p:cNvSpPr/>
          <p:nvPr/>
        </p:nvSpPr>
        <p:spPr>
          <a:xfrm>
            <a:off x="445600" y="4608847"/>
            <a:ext cx="416700" cy="322200"/>
          </a:xfrm>
          <a:prstGeom prst="ellipse">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9"/>
          <p:cNvSpPr txBox="1"/>
          <p:nvPr/>
        </p:nvSpPr>
        <p:spPr>
          <a:xfrm>
            <a:off x="533400" y="4602881"/>
            <a:ext cx="278400" cy="33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3</a:t>
            </a:r>
            <a:endParaRPr b="1">
              <a:solidFill>
                <a:srgbClr val="FFFFFF"/>
              </a:solidFill>
              <a:latin typeface="Mada"/>
              <a:ea typeface="Mada"/>
              <a:cs typeface="Mada"/>
              <a:sym typeface="Mada"/>
            </a:endParaRPr>
          </a:p>
        </p:txBody>
      </p:sp>
      <p:sp>
        <p:nvSpPr>
          <p:cNvPr id="826" name="Google Shape;826;p49"/>
          <p:cNvSpPr txBox="1"/>
          <p:nvPr/>
        </p:nvSpPr>
        <p:spPr>
          <a:xfrm>
            <a:off x="948625" y="4592574"/>
            <a:ext cx="4977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en-US">
                <a:solidFill>
                  <a:srgbClr val="FFFFFF"/>
                </a:solidFill>
                <a:latin typeface="Mada"/>
                <a:ea typeface="Mada"/>
                <a:cs typeface="Mada"/>
                <a:sym typeface="Mada"/>
              </a:rPr>
              <a:t>Acute inflammatory demyelinating disease.</a:t>
            </a:r>
            <a:endParaRPr b="1">
              <a:solidFill>
                <a:srgbClr val="FFFFFF"/>
              </a:solidFill>
              <a:latin typeface="Mada"/>
              <a:ea typeface="Mada"/>
              <a:cs typeface="Mada"/>
              <a:sym typeface="Mada"/>
            </a:endParaRPr>
          </a:p>
          <a:p>
            <a:pPr indent="0" lvl="0" marL="0" rtl="0" algn="l">
              <a:spcBef>
                <a:spcPts val="0"/>
              </a:spcBef>
              <a:spcAft>
                <a:spcPts val="0"/>
              </a:spcAft>
              <a:buNone/>
            </a:pPr>
            <a:r>
              <a:t/>
            </a:r>
            <a:endParaRPr b="1">
              <a:solidFill>
                <a:srgbClr val="FFFFFF"/>
              </a:solidFill>
              <a:latin typeface="Mada"/>
              <a:ea typeface="Mada"/>
              <a:cs typeface="Mada"/>
              <a:sym typeface="Mada"/>
            </a:endParaRPr>
          </a:p>
        </p:txBody>
      </p:sp>
      <p:sp>
        <p:nvSpPr>
          <p:cNvPr id="827" name="Google Shape;827;p49"/>
          <p:cNvSpPr txBox="1"/>
          <p:nvPr/>
        </p:nvSpPr>
        <p:spPr>
          <a:xfrm>
            <a:off x="436400" y="4902925"/>
            <a:ext cx="6783600" cy="1135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US" sz="1200">
                <a:latin typeface="Mada"/>
                <a:ea typeface="Mada"/>
                <a:cs typeface="Mada"/>
                <a:sym typeface="Mada"/>
              </a:rPr>
              <a:t>Monophasic.</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More common in children.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Follows infection or vaccination.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Encephalopathy is a </a:t>
            </a:r>
            <a:r>
              <a:rPr lang="en-US" sz="1200">
                <a:latin typeface="Mada"/>
                <a:ea typeface="Mada"/>
                <a:cs typeface="Mada"/>
                <a:sym typeface="Mada"/>
              </a:rPr>
              <a:t>prerequisite</a:t>
            </a:r>
            <a:r>
              <a:rPr lang="en-US" sz="1200">
                <a:latin typeface="Mada"/>
                <a:ea typeface="Mada"/>
                <a:cs typeface="Mada"/>
                <a:sym typeface="Mada"/>
              </a:rPr>
              <a:t> for the diagnosis in children.</a:t>
            </a:r>
            <a:endParaRPr sz="1200">
              <a:latin typeface="Mada"/>
              <a:ea typeface="Mada"/>
              <a:cs typeface="Mada"/>
              <a:sym typeface="Mada"/>
            </a:endParaRPr>
          </a:p>
        </p:txBody>
      </p:sp>
      <p:graphicFrame>
        <p:nvGraphicFramePr>
          <p:cNvPr id="828" name="Google Shape;828;p49"/>
          <p:cNvGraphicFramePr/>
          <p:nvPr/>
        </p:nvGraphicFramePr>
        <p:xfrm>
          <a:off x="319088" y="6222200"/>
          <a:ext cx="3000000" cy="3000000"/>
        </p:xfrm>
        <a:graphic>
          <a:graphicData uri="http://schemas.openxmlformats.org/drawingml/2006/table">
            <a:tbl>
              <a:tblPr>
                <a:noFill/>
                <a:tableStyleId>{0B7484FB-4C77-4AEA-9CE7-79B169EDB8C6}</a:tableStyleId>
              </a:tblPr>
              <a:tblGrid>
                <a:gridCol w="1725250"/>
                <a:gridCol w="1725250"/>
                <a:gridCol w="1725250"/>
                <a:gridCol w="1725250"/>
              </a:tblGrid>
              <a:tr h="365725">
                <a:tc>
                  <a:txBody>
                    <a:bodyPr/>
                    <a:lstStyle/>
                    <a:p>
                      <a:pPr indent="0" lvl="0" marL="0" rtl="0" algn="l">
                        <a:spcBef>
                          <a:spcPts val="0"/>
                        </a:spcBef>
                        <a:spcAft>
                          <a:spcPts val="0"/>
                        </a:spcAft>
                        <a:buNone/>
                      </a:pPr>
                      <a:r>
                        <a:t/>
                      </a:r>
                      <a:endParaRPr b="1" sz="1200">
                        <a:latin typeface="Mada"/>
                        <a:ea typeface="Mada"/>
                        <a:cs typeface="Mada"/>
                        <a:sym typeface="Mada"/>
                      </a:endParaRPr>
                    </a:p>
                  </a:txBody>
                  <a:tcPr marT="91425" marB="91425" marR="91425" marL="91425">
                    <a:solidFill>
                      <a:srgbClr val="FFFFFF"/>
                    </a:solidFill>
                  </a:tcPr>
                </a:tc>
                <a:tc>
                  <a:txBody>
                    <a:bodyPr/>
                    <a:lstStyle/>
                    <a:p>
                      <a:pPr indent="0" lvl="0" marL="0" rtl="0" algn="ctr">
                        <a:spcBef>
                          <a:spcPts val="0"/>
                        </a:spcBef>
                        <a:spcAft>
                          <a:spcPts val="0"/>
                        </a:spcAft>
                        <a:buNone/>
                      </a:pPr>
                      <a:r>
                        <a:rPr b="1" lang="en-US" sz="1200">
                          <a:solidFill>
                            <a:srgbClr val="FFFFFF"/>
                          </a:solidFill>
                          <a:latin typeface="Mada"/>
                          <a:ea typeface="Mada"/>
                          <a:cs typeface="Mada"/>
                          <a:sym typeface="Mada"/>
                        </a:rPr>
                        <a:t>MS</a:t>
                      </a:r>
                      <a:endParaRPr b="1" sz="1200">
                        <a:solidFill>
                          <a:srgbClr val="FFFFFF"/>
                        </a:solidFill>
                        <a:latin typeface="Mada"/>
                        <a:ea typeface="Mada"/>
                        <a:cs typeface="Mada"/>
                        <a:sym typeface="Mada"/>
                      </a:endParaRPr>
                    </a:p>
                  </a:txBody>
                  <a:tcPr marT="91425" marB="91425" marR="91425" marL="91425">
                    <a:solidFill>
                      <a:schemeClr val="accent2"/>
                    </a:solidFill>
                  </a:tcPr>
                </a:tc>
                <a:tc>
                  <a:txBody>
                    <a:bodyPr/>
                    <a:lstStyle/>
                    <a:p>
                      <a:pPr indent="0" lvl="0" marL="0" rtl="0" algn="ctr">
                        <a:spcBef>
                          <a:spcPts val="0"/>
                        </a:spcBef>
                        <a:spcAft>
                          <a:spcPts val="0"/>
                        </a:spcAft>
                        <a:buNone/>
                      </a:pPr>
                      <a:r>
                        <a:rPr b="1" lang="en-US" sz="1200">
                          <a:solidFill>
                            <a:srgbClr val="FFFFFF"/>
                          </a:solidFill>
                          <a:latin typeface="Mada"/>
                          <a:ea typeface="Mada"/>
                          <a:cs typeface="Mada"/>
                          <a:sym typeface="Mada"/>
                        </a:rPr>
                        <a:t>NMO</a:t>
                      </a:r>
                      <a:endParaRPr b="1" sz="1200">
                        <a:solidFill>
                          <a:srgbClr val="FFFFFF"/>
                        </a:solidFill>
                        <a:latin typeface="Mada"/>
                        <a:ea typeface="Mada"/>
                        <a:cs typeface="Mada"/>
                        <a:sym typeface="Mada"/>
                      </a:endParaRPr>
                    </a:p>
                  </a:txBody>
                  <a:tcPr marT="91425" marB="91425" marR="91425" marL="91425">
                    <a:solidFill>
                      <a:schemeClr val="accent2"/>
                    </a:solidFill>
                  </a:tcPr>
                </a:tc>
                <a:tc>
                  <a:txBody>
                    <a:bodyPr/>
                    <a:lstStyle/>
                    <a:p>
                      <a:pPr indent="0" lvl="0" marL="0" rtl="0" algn="ctr">
                        <a:spcBef>
                          <a:spcPts val="0"/>
                        </a:spcBef>
                        <a:spcAft>
                          <a:spcPts val="0"/>
                        </a:spcAft>
                        <a:buNone/>
                      </a:pPr>
                      <a:r>
                        <a:rPr b="1" lang="en-US" sz="1200">
                          <a:solidFill>
                            <a:srgbClr val="FFFFFF"/>
                          </a:solidFill>
                          <a:latin typeface="Mada"/>
                          <a:ea typeface="Mada"/>
                          <a:cs typeface="Mada"/>
                          <a:sym typeface="Mada"/>
                        </a:rPr>
                        <a:t>ADEM</a:t>
                      </a:r>
                      <a:endParaRPr b="1" sz="1200">
                        <a:solidFill>
                          <a:srgbClr val="FFFFFF"/>
                        </a:solidFill>
                        <a:latin typeface="Mada"/>
                        <a:ea typeface="Mada"/>
                        <a:cs typeface="Mada"/>
                        <a:sym typeface="Mada"/>
                      </a:endParaRPr>
                    </a:p>
                  </a:txBody>
                  <a:tcPr marT="91425" marB="91425" marR="91425" marL="91425">
                    <a:solidFill>
                      <a:schemeClr val="accent2"/>
                    </a:solidFill>
                  </a:tcPr>
                </a:tc>
              </a:tr>
              <a:tr h="365725">
                <a:tc>
                  <a:txBody>
                    <a:bodyPr/>
                    <a:lstStyle/>
                    <a:p>
                      <a:pPr indent="0" lvl="0" marL="0" rtl="0" algn="ctr">
                        <a:spcBef>
                          <a:spcPts val="0"/>
                        </a:spcBef>
                        <a:spcAft>
                          <a:spcPts val="0"/>
                        </a:spcAft>
                        <a:buNone/>
                      </a:pPr>
                      <a:r>
                        <a:rPr b="1" lang="en-US" sz="1200">
                          <a:latin typeface="Mada"/>
                          <a:ea typeface="Mada"/>
                          <a:cs typeface="Mada"/>
                          <a:sym typeface="Mada"/>
                        </a:rPr>
                        <a:t>Age</a:t>
                      </a:r>
                      <a:endParaRPr b="1" sz="1200">
                        <a:latin typeface="Mada"/>
                        <a:ea typeface="Mada"/>
                        <a:cs typeface="Mada"/>
                        <a:sym typeface="Mada"/>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30</a:t>
                      </a:r>
                      <a:endParaRPr b="1" sz="1200">
                        <a:solidFill>
                          <a:schemeClr val="dk1"/>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40</a:t>
                      </a:r>
                      <a:endParaRPr b="1" sz="1200">
                        <a:solidFill>
                          <a:schemeClr val="dk1"/>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US" sz="1200">
                          <a:solidFill>
                            <a:schemeClr val="dk1"/>
                          </a:solidFill>
                          <a:latin typeface="Mada"/>
                          <a:ea typeface="Mada"/>
                          <a:cs typeface="Mada"/>
                          <a:sym typeface="Mada"/>
                        </a:rPr>
                        <a:t>5-8</a:t>
                      </a:r>
                      <a:endParaRPr b="1" sz="1200">
                        <a:solidFill>
                          <a:schemeClr val="dk1"/>
                        </a:solidFill>
                        <a:latin typeface="Mada"/>
                        <a:ea typeface="Mada"/>
                        <a:cs typeface="Mada"/>
                        <a:sym typeface="Mada"/>
                      </a:endParaRPr>
                    </a:p>
                  </a:txBody>
                  <a:tcPr marT="91425" marB="91425" marR="91425" marL="91425" anchor="ctr"/>
                </a:tc>
              </a:tr>
              <a:tr h="731500">
                <a:tc>
                  <a:txBody>
                    <a:bodyPr/>
                    <a:lstStyle/>
                    <a:p>
                      <a:pPr indent="0" lvl="0" marL="0" rtl="0" algn="ctr">
                        <a:spcBef>
                          <a:spcPts val="0"/>
                        </a:spcBef>
                        <a:spcAft>
                          <a:spcPts val="0"/>
                        </a:spcAft>
                        <a:buNone/>
                      </a:pPr>
                      <a:r>
                        <a:rPr b="1" lang="en-US" sz="1200">
                          <a:latin typeface="Mada"/>
                          <a:ea typeface="Mada"/>
                          <a:cs typeface="Mada"/>
                          <a:sym typeface="Mada"/>
                        </a:rPr>
                        <a:t>Gender</a:t>
                      </a:r>
                      <a:endParaRPr b="1" sz="1200">
                        <a:latin typeface="Mada"/>
                        <a:ea typeface="Mada"/>
                        <a:cs typeface="Mada"/>
                        <a:sym typeface="Mada"/>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females 3:1</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US" sz="1200">
                          <a:solidFill>
                            <a:schemeClr val="dk1"/>
                          </a:solidFill>
                          <a:latin typeface="Mada"/>
                          <a:ea typeface="Mada"/>
                          <a:cs typeface="Mada"/>
                          <a:sym typeface="Mada"/>
                        </a:rPr>
                        <a:t>females 9:1</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Equal or males</a:t>
                      </a:r>
                      <a:endParaRPr b="1" sz="1200">
                        <a:solidFill>
                          <a:schemeClr val="dk1"/>
                        </a:solidFill>
                        <a:latin typeface="Mada"/>
                        <a:ea typeface="Mada"/>
                        <a:cs typeface="Mada"/>
                        <a:sym typeface="Mada"/>
                      </a:endParaRPr>
                    </a:p>
                    <a:p>
                      <a:pPr indent="0" lvl="0" marL="0" rtl="0" algn="ctr">
                        <a:spcBef>
                          <a:spcPts val="0"/>
                        </a:spcBef>
                        <a:spcAft>
                          <a:spcPts val="0"/>
                        </a:spcAft>
                        <a:buNone/>
                      </a:pPr>
                      <a:r>
                        <a:rPr b="1" lang="en-US" sz="1200">
                          <a:solidFill>
                            <a:schemeClr val="dk1"/>
                          </a:solidFill>
                          <a:latin typeface="Mada"/>
                          <a:ea typeface="Mada"/>
                          <a:cs typeface="Mada"/>
                          <a:sym typeface="Mada"/>
                        </a:rPr>
                        <a:t>1 - 1.3:1</a:t>
                      </a:r>
                      <a:endParaRPr b="1"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US" sz="1200">
                          <a:latin typeface="Mada"/>
                          <a:ea typeface="Mada"/>
                          <a:cs typeface="Mada"/>
                          <a:sym typeface="Mada"/>
                        </a:rPr>
                        <a:t>Ethnicity</a:t>
                      </a:r>
                      <a:endParaRPr b="1" sz="1200">
                        <a:latin typeface="Mada"/>
                        <a:ea typeface="Mada"/>
                        <a:cs typeface="Mada"/>
                        <a:sym typeface="Mada"/>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NA and Europe</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Asia</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all</a:t>
                      </a:r>
                      <a:endParaRPr b="1"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US" sz="1200">
                          <a:latin typeface="Mada"/>
                          <a:ea typeface="Mada"/>
                          <a:cs typeface="Mada"/>
                          <a:sym typeface="Mada"/>
                        </a:rPr>
                        <a:t>Symptoms</a:t>
                      </a:r>
                      <a:endParaRPr b="1" sz="1200">
                        <a:latin typeface="Mada"/>
                        <a:ea typeface="Mada"/>
                        <a:cs typeface="Mada"/>
                        <a:sym typeface="Mada"/>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CNS</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US" sz="1200">
                          <a:solidFill>
                            <a:schemeClr val="dk1"/>
                          </a:solidFill>
                          <a:latin typeface="Mada"/>
                          <a:ea typeface="Mada"/>
                          <a:cs typeface="Mada"/>
                          <a:sym typeface="Mada"/>
                        </a:rPr>
                        <a:t>CNS (ON AND TM)</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CNS</a:t>
                      </a:r>
                      <a:endParaRPr b="1" sz="1200">
                        <a:latin typeface="Mada"/>
                        <a:ea typeface="Mada"/>
                        <a:cs typeface="Mada"/>
                        <a:sym typeface="Mada"/>
                      </a:endParaRPr>
                    </a:p>
                  </a:txBody>
                  <a:tcPr marT="91425" marB="91425" marR="91425" marL="91425" anchor="ctr"/>
                </a:tc>
              </a:tr>
              <a:tr h="365725">
                <a:tc>
                  <a:txBody>
                    <a:bodyPr/>
                    <a:lstStyle/>
                    <a:p>
                      <a:pPr indent="0" lvl="0" marL="0" rtl="0" algn="ctr">
                        <a:spcBef>
                          <a:spcPts val="0"/>
                        </a:spcBef>
                        <a:spcAft>
                          <a:spcPts val="0"/>
                        </a:spcAft>
                        <a:buNone/>
                      </a:pPr>
                      <a:r>
                        <a:rPr b="1" lang="en-US" sz="1200">
                          <a:latin typeface="Mada"/>
                          <a:ea typeface="Mada"/>
                          <a:cs typeface="Mada"/>
                          <a:sym typeface="Mada"/>
                        </a:rPr>
                        <a:t>Course</a:t>
                      </a:r>
                      <a:endParaRPr b="1" sz="1200">
                        <a:latin typeface="Mada"/>
                        <a:ea typeface="Mada"/>
                        <a:cs typeface="Mada"/>
                        <a:sym typeface="Mada"/>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RR/progressive</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US" sz="1200">
                          <a:solidFill>
                            <a:schemeClr val="dk1"/>
                          </a:solidFill>
                          <a:latin typeface="Mada"/>
                          <a:ea typeface="Mada"/>
                          <a:cs typeface="Mada"/>
                          <a:sym typeface="Mada"/>
                        </a:rPr>
                        <a:t>Relapsing</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US" sz="1200">
                          <a:solidFill>
                            <a:schemeClr val="dk1"/>
                          </a:solidFill>
                          <a:latin typeface="Mada"/>
                          <a:ea typeface="Mada"/>
                          <a:cs typeface="Mada"/>
                          <a:sym typeface="Mada"/>
                        </a:rPr>
                        <a:t>Monophasic</a:t>
                      </a:r>
                      <a:endParaRPr b="1" sz="1200">
                        <a:latin typeface="Mada"/>
                        <a:ea typeface="Mada"/>
                        <a:cs typeface="Mada"/>
                        <a:sym typeface="Mada"/>
                      </a:endParaRPr>
                    </a:p>
                  </a:txBody>
                  <a:tcPr marT="91425" marB="91425" marR="91425" marL="91425" anchor="ctr"/>
                </a:tc>
              </a:tr>
              <a:tr h="548600">
                <a:tc>
                  <a:txBody>
                    <a:bodyPr/>
                    <a:lstStyle/>
                    <a:p>
                      <a:pPr indent="0" lvl="0" marL="0" rtl="0" algn="ctr">
                        <a:spcBef>
                          <a:spcPts val="0"/>
                        </a:spcBef>
                        <a:spcAft>
                          <a:spcPts val="0"/>
                        </a:spcAft>
                        <a:buNone/>
                      </a:pPr>
                      <a:r>
                        <a:rPr b="1" lang="en-US" sz="1200">
                          <a:latin typeface="Mada"/>
                          <a:ea typeface="Mada"/>
                          <a:cs typeface="Mada"/>
                          <a:sym typeface="Mada"/>
                        </a:rPr>
                        <a:t>Transverse Myelitis</a:t>
                      </a:r>
                      <a:endParaRPr b="1" sz="1200">
                        <a:latin typeface="Mada"/>
                        <a:ea typeface="Mada"/>
                        <a:cs typeface="Mada"/>
                        <a:sym typeface="Mada"/>
                      </a:endParaRPr>
                    </a:p>
                  </a:txBody>
                  <a:tcPr marT="91425" marB="91425" marR="91425" marL="91425" anchor="ctr">
                    <a:solidFill>
                      <a:schemeClr val="accent5"/>
                    </a:solidFill>
                  </a:tcPr>
                </a:tc>
                <a:tc>
                  <a:txBody>
                    <a:bodyPr/>
                    <a:lstStyle/>
                    <a:p>
                      <a:pPr indent="0" lvl="0" marL="0" rtl="0" algn="ctr">
                        <a:spcBef>
                          <a:spcPts val="0"/>
                        </a:spcBef>
                        <a:spcAft>
                          <a:spcPts val="0"/>
                        </a:spcAft>
                        <a:buNone/>
                      </a:pPr>
                      <a:r>
                        <a:rPr b="1" lang="en-US" sz="1200">
                          <a:solidFill>
                            <a:schemeClr val="dk1"/>
                          </a:solidFill>
                          <a:latin typeface="Mada"/>
                          <a:ea typeface="Mada"/>
                          <a:cs typeface="Mada"/>
                          <a:sym typeface="Mada"/>
                        </a:rPr>
                        <a:t>Yes &lt;3 v. segments</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US" sz="1200">
                          <a:solidFill>
                            <a:schemeClr val="dk1"/>
                          </a:solidFill>
                          <a:latin typeface="Mada"/>
                          <a:ea typeface="Mada"/>
                          <a:cs typeface="Mada"/>
                          <a:sym typeface="Mada"/>
                        </a:rPr>
                        <a:t>Yes &gt; 3 v. segment</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Yes &lt;3 v. segments</a:t>
                      </a:r>
                      <a:endParaRPr b="1" sz="1200">
                        <a:latin typeface="Mada"/>
                        <a:ea typeface="Mada"/>
                        <a:cs typeface="Mada"/>
                        <a:sym typeface="Mada"/>
                      </a:endParaRPr>
                    </a:p>
                  </a:txBody>
                  <a:tcPr marT="91425" marB="91425" marR="91425" marL="91425" anchor="ctr"/>
                </a:tc>
              </a:tr>
              <a:tr h="548600">
                <a:tc>
                  <a:txBody>
                    <a:bodyPr/>
                    <a:lstStyle/>
                    <a:p>
                      <a:pPr indent="0" lvl="0" marL="0" rtl="0" algn="ctr">
                        <a:spcBef>
                          <a:spcPts val="0"/>
                        </a:spcBef>
                        <a:spcAft>
                          <a:spcPts val="0"/>
                        </a:spcAft>
                        <a:buNone/>
                      </a:pPr>
                      <a:r>
                        <a:rPr b="1" lang="en-US" sz="1200">
                          <a:latin typeface="Mada"/>
                          <a:ea typeface="Mada"/>
                          <a:cs typeface="Mada"/>
                          <a:sym typeface="Mada"/>
                        </a:rPr>
                        <a:t>Acute Treatment</a:t>
                      </a:r>
                      <a:endParaRPr b="1" sz="1200">
                        <a:latin typeface="Mada"/>
                        <a:ea typeface="Mada"/>
                        <a:cs typeface="Mada"/>
                        <a:sym typeface="Mada"/>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Steroids and PLEX</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Steroids and PLEX</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Steroids and PLEX</a:t>
                      </a:r>
                      <a:endParaRPr b="1" sz="1200">
                        <a:latin typeface="Mada"/>
                        <a:ea typeface="Mada"/>
                        <a:cs typeface="Mada"/>
                        <a:sym typeface="Mada"/>
                      </a:endParaRPr>
                    </a:p>
                  </a:txBody>
                  <a:tcPr marT="91425" marB="91425" marR="91425" marL="91425" anchor="ctr"/>
                </a:tc>
              </a:tr>
              <a:tr h="548600">
                <a:tc>
                  <a:txBody>
                    <a:bodyPr/>
                    <a:lstStyle/>
                    <a:p>
                      <a:pPr indent="0" lvl="0" marL="0" rtl="0" algn="ctr">
                        <a:spcBef>
                          <a:spcPts val="0"/>
                        </a:spcBef>
                        <a:spcAft>
                          <a:spcPts val="0"/>
                        </a:spcAft>
                        <a:buClr>
                          <a:schemeClr val="dk1"/>
                        </a:buClr>
                        <a:buSzPts val="1100"/>
                        <a:buFont typeface="Arial"/>
                        <a:buNone/>
                      </a:pPr>
                      <a:r>
                        <a:rPr b="1" lang="en-US" sz="1200">
                          <a:latin typeface="Mada"/>
                          <a:ea typeface="Mada"/>
                          <a:cs typeface="Mada"/>
                          <a:sym typeface="Mada"/>
                        </a:rPr>
                        <a:t>Disease Modifying</a:t>
                      </a:r>
                      <a:endParaRPr b="1" sz="1200">
                        <a:latin typeface="Mada"/>
                        <a:ea typeface="Mada"/>
                        <a:cs typeface="Mada"/>
                        <a:sym typeface="Mada"/>
                      </a:endParaRPr>
                    </a:p>
                    <a:p>
                      <a:pPr indent="0" lvl="0" marL="0" rtl="0" algn="ctr">
                        <a:spcBef>
                          <a:spcPts val="0"/>
                        </a:spcBef>
                        <a:spcAft>
                          <a:spcPts val="0"/>
                        </a:spcAft>
                        <a:buNone/>
                      </a:pPr>
                      <a:r>
                        <a:rPr b="1" lang="en-US" sz="1200">
                          <a:latin typeface="Mada"/>
                          <a:ea typeface="Mada"/>
                          <a:cs typeface="Mada"/>
                          <a:sym typeface="Mada"/>
                        </a:rPr>
                        <a:t>Treatment</a:t>
                      </a:r>
                      <a:endParaRPr b="1" sz="1200">
                        <a:latin typeface="Mada"/>
                        <a:ea typeface="Mada"/>
                        <a:cs typeface="Mada"/>
                        <a:sym typeface="Mada"/>
                      </a:endParaRPr>
                    </a:p>
                  </a:txBody>
                  <a:tcPr marT="91425" marB="91425" marR="91425" marL="91425" anchor="ctr">
                    <a:solidFill>
                      <a:schemeClr val="accent5"/>
                    </a:solidFill>
                  </a:tcPr>
                </a:tc>
                <a:tc>
                  <a:txBody>
                    <a:bodyPr/>
                    <a:lstStyle/>
                    <a:p>
                      <a:pPr indent="0" lvl="0" marL="0" rtl="0" algn="ctr">
                        <a:spcBef>
                          <a:spcPts val="0"/>
                        </a:spcBef>
                        <a:spcAft>
                          <a:spcPts val="0"/>
                        </a:spcAft>
                        <a:buNone/>
                      </a:pPr>
                      <a:r>
                        <a:rPr b="1" lang="en-US" sz="1200">
                          <a:solidFill>
                            <a:schemeClr val="dk1"/>
                          </a:solidFill>
                          <a:latin typeface="Mada"/>
                          <a:ea typeface="Mada"/>
                          <a:cs typeface="Mada"/>
                          <a:sym typeface="Mada"/>
                        </a:rPr>
                        <a:t>Yes</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US" sz="1200">
                          <a:solidFill>
                            <a:schemeClr val="dk1"/>
                          </a:solidFill>
                          <a:latin typeface="Mada"/>
                          <a:ea typeface="Mada"/>
                          <a:cs typeface="Mada"/>
                          <a:sym typeface="Mada"/>
                        </a:rPr>
                        <a:t>Yes</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en-US" sz="1200">
                          <a:solidFill>
                            <a:schemeClr val="dk1"/>
                          </a:solidFill>
                          <a:latin typeface="Mada"/>
                          <a:ea typeface="Mada"/>
                          <a:cs typeface="Mada"/>
                          <a:sym typeface="Mada"/>
                        </a:rPr>
                        <a:t>No need</a:t>
                      </a:r>
                      <a:endParaRPr b="1" sz="1200">
                        <a:latin typeface="Mada"/>
                        <a:ea typeface="Mada"/>
                        <a:cs typeface="Mada"/>
                        <a:sym typeface="Mada"/>
                      </a:endParaRPr>
                    </a:p>
                  </a:txBody>
                  <a:tcPr marT="91425" marB="91425" marR="91425" marL="91425" anchor="ctr"/>
                </a:tc>
              </a:tr>
            </a:tbl>
          </a:graphicData>
        </a:graphic>
      </p:graphicFrame>
      <p:sp>
        <p:nvSpPr>
          <p:cNvPr id="829" name="Google Shape;829;p49"/>
          <p:cNvSpPr txBox="1"/>
          <p:nvPr/>
        </p:nvSpPr>
        <p:spPr>
          <a:xfrm>
            <a:off x="1268625" y="88000"/>
            <a:ext cx="1921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latin typeface="Pacifico"/>
                <a:ea typeface="Pacifico"/>
                <a:cs typeface="Pacifico"/>
                <a:sym typeface="Pacifico"/>
              </a:rPr>
              <a:t>From Dr slides</a:t>
            </a:r>
            <a:endParaRPr b="1" sz="1700">
              <a:latin typeface="Pacifico"/>
              <a:ea typeface="Pacifico"/>
              <a:cs typeface="Pacifico"/>
              <a:sym typeface="Pacifico"/>
            </a:endParaRPr>
          </a:p>
        </p:txBody>
      </p:sp>
      <p:sp>
        <p:nvSpPr>
          <p:cNvPr id="830" name="Google Shape;830;p49"/>
          <p:cNvSpPr/>
          <p:nvPr/>
        </p:nvSpPr>
        <p:spPr>
          <a:xfrm>
            <a:off x="168325" y="5917976"/>
            <a:ext cx="780300" cy="7206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50"/>
          <p:cNvSpPr/>
          <p:nvPr/>
        </p:nvSpPr>
        <p:spPr>
          <a:xfrm>
            <a:off x="1034681" y="10307757"/>
            <a:ext cx="57606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en-US" sz="1200">
                <a:solidFill>
                  <a:srgbClr val="FFFFFF"/>
                </a:solidFill>
                <a:latin typeface="Cabin"/>
                <a:ea typeface="Cabin"/>
                <a:cs typeface="Cabin"/>
                <a:sym typeface="Cabin"/>
              </a:rPr>
              <a:t>Answers: Q1:B | Q2:B | Q3:C | Q4:C | Q5:B</a:t>
            </a:r>
            <a:r>
              <a:rPr lang="en-US" sz="1200">
                <a:solidFill>
                  <a:schemeClr val="lt1"/>
                </a:solidFill>
                <a:latin typeface="Cabin"/>
                <a:ea typeface="Cabin"/>
                <a:cs typeface="Cabin"/>
                <a:sym typeface="Cabin"/>
              </a:rPr>
              <a:t> </a:t>
            </a:r>
            <a:endParaRPr sz="1200">
              <a:solidFill>
                <a:srgbClr val="FFFFFF"/>
              </a:solidFill>
              <a:latin typeface="Cabin"/>
              <a:ea typeface="Cabin"/>
              <a:cs typeface="Cabin"/>
              <a:sym typeface="Cabin"/>
            </a:endParaRPr>
          </a:p>
        </p:txBody>
      </p:sp>
      <p:sp>
        <p:nvSpPr>
          <p:cNvPr id="836" name="Google Shape;836;p50"/>
          <p:cNvSpPr/>
          <p:nvPr/>
        </p:nvSpPr>
        <p:spPr>
          <a:xfrm>
            <a:off x="138716" y="818434"/>
            <a:ext cx="7280700" cy="9207000"/>
          </a:xfrm>
          <a:prstGeom prst="rect">
            <a:avLst/>
          </a:prstGeom>
          <a:noFill/>
          <a:ln>
            <a:noFill/>
          </a:ln>
        </p:spPr>
        <p:txBody>
          <a:bodyPr anchorCtr="0" anchor="ctr" bIns="91175" lIns="91175" spcFirstLastPara="1" rIns="91175" wrap="square" tIns="91175">
            <a:noAutofit/>
          </a:bodyPr>
          <a:lstStyle/>
          <a:p>
            <a:pPr indent="0" lvl="0" marL="0" rtl="0" algn="just">
              <a:spcBef>
                <a:spcPts val="0"/>
              </a:spcBef>
              <a:spcAft>
                <a:spcPts val="0"/>
              </a:spcAft>
              <a:buNone/>
            </a:pPr>
            <a:r>
              <a:rPr b="1" lang="en-US" sz="1100">
                <a:solidFill>
                  <a:schemeClr val="accent2"/>
                </a:solidFill>
                <a:latin typeface="Mada"/>
                <a:ea typeface="Mada"/>
                <a:cs typeface="Mada"/>
                <a:sym typeface="Mada"/>
              </a:rPr>
              <a:t>Q1: </a:t>
            </a:r>
            <a:r>
              <a:rPr b="1" lang="en-US" sz="1100">
                <a:solidFill>
                  <a:schemeClr val="accent2"/>
                </a:solidFill>
                <a:latin typeface="Mada"/>
                <a:ea typeface="Mada"/>
                <a:cs typeface="Mada"/>
                <a:sym typeface="Mada"/>
              </a:rPr>
              <a:t>A 29-year-old female comes to the office because of intermittent muscle cramps and weakness of her left leg for 3 months. She says these episodes usually last a week, and then completely resolve. Other symptoms she has intermittently experienced are blurred vision, difficulty in maintaining balance, as well as urinary urgency and incontinence. Visual examination is normal. There is decreased muscular power in her left leg, and an up-going left-sided plantar reflex. Which of the following medications would most likely reduce this patient's muscle cramps?</a:t>
            </a:r>
            <a:endParaRPr b="1" sz="1100">
              <a:solidFill>
                <a:schemeClr val="accent2"/>
              </a:solidFill>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Acetaminophen </a:t>
            </a:r>
            <a:endParaRPr sz="900">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Baclofen </a:t>
            </a:r>
            <a:endParaRPr sz="900">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Donepezil </a:t>
            </a:r>
            <a:endParaRPr sz="900">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Propranolol </a:t>
            </a:r>
            <a:endParaRPr sz="900">
              <a:latin typeface="Mada"/>
              <a:ea typeface="Mada"/>
              <a:cs typeface="Mada"/>
              <a:sym typeface="Mada"/>
            </a:endParaRPr>
          </a:p>
          <a:p>
            <a:pPr indent="0" lvl="0" marL="0" rtl="0" algn="l">
              <a:spcBef>
                <a:spcPts val="0"/>
              </a:spcBef>
              <a:spcAft>
                <a:spcPts val="0"/>
              </a:spcAft>
              <a:buNone/>
            </a:pPr>
            <a:r>
              <a:t/>
            </a:r>
            <a:endParaRPr sz="900">
              <a:solidFill>
                <a:srgbClr val="674EA7"/>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en-US" sz="1100">
                <a:solidFill>
                  <a:schemeClr val="accent2"/>
                </a:solidFill>
                <a:latin typeface="Mada"/>
                <a:ea typeface="Mada"/>
                <a:cs typeface="Mada"/>
                <a:sym typeface="Mada"/>
              </a:rPr>
              <a:t>Q2: </a:t>
            </a:r>
            <a:r>
              <a:rPr b="1" lang="en-US" sz="1100">
                <a:solidFill>
                  <a:schemeClr val="accent2"/>
                </a:solidFill>
                <a:latin typeface="Mada"/>
                <a:ea typeface="Mada"/>
                <a:cs typeface="Mada"/>
                <a:sym typeface="Mada"/>
              </a:rPr>
              <a:t>A 56 year-old man comes to the office because of abnormal sensations for a week. He says when he flexes his neck, he suddenly feels an electric shock-like sensation run through his back to his legs. Neurological examination shows weakness, lack of coordination and numbness in his left leg. Plantar reflexes are up-going bilaterally. MRI scan shows multifocal zones of demyelination at the angles of the lateral ventricles. Which of the following symptoms is the patient most likely describing?</a:t>
            </a:r>
            <a:endParaRPr b="1" sz="1100">
              <a:solidFill>
                <a:schemeClr val="accent2"/>
              </a:solidFill>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Horner's syndrome </a:t>
            </a:r>
            <a:endParaRPr sz="900">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Lhermitte's symptom </a:t>
            </a:r>
            <a:endParaRPr sz="900">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Uhthoff's symptom </a:t>
            </a:r>
            <a:endParaRPr sz="900">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Kernig's sign </a:t>
            </a:r>
            <a:endParaRPr sz="9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9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en-US" sz="1100">
                <a:solidFill>
                  <a:schemeClr val="accent2"/>
                </a:solidFill>
                <a:latin typeface="Mada"/>
                <a:ea typeface="Mada"/>
                <a:cs typeface="Mada"/>
                <a:sym typeface="Mada"/>
              </a:rPr>
              <a:t>Q3: </a:t>
            </a:r>
            <a:r>
              <a:rPr b="1" lang="en-US" sz="1100">
                <a:solidFill>
                  <a:schemeClr val="accent2"/>
                </a:solidFill>
                <a:latin typeface="Mada"/>
                <a:ea typeface="Mada"/>
                <a:cs typeface="Mada"/>
                <a:sym typeface="Mada"/>
              </a:rPr>
              <a:t>A 25-year-old woman comes to the office because of recurring double vision. She says that she has experienced episodes lasting several days which self-resolve, and then reoccur several weeks later. This pattern has happened repeatedly over the past year. She says she has also had some loss of bladder control associated with these episodes. She is very nervous about the progression of these symptoms. Visual examination shows a gaze palsy. Which of the following will most likely be found on further examination?</a:t>
            </a:r>
            <a:endParaRPr b="1" sz="1100">
              <a:solidFill>
                <a:schemeClr val="accent2"/>
              </a:solidFill>
              <a:latin typeface="Mada"/>
              <a:ea typeface="Mada"/>
              <a:cs typeface="Mada"/>
              <a:sym typeface="Mada"/>
            </a:endParaRPr>
          </a:p>
          <a:p>
            <a:pPr indent="-285750" lvl="0" marL="457200" rtl="0" algn="l">
              <a:spcBef>
                <a:spcPts val="0"/>
              </a:spcBef>
              <a:spcAft>
                <a:spcPts val="0"/>
              </a:spcAft>
              <a:buClr>
                <a:schemeClr val="dk1"/>
              </a:buClr>
              <a:buSzPts val="900"/>
              <a:buFont typeface="Mada"/>
              <a:buAutoNum type="alphaUcPeriod"/>
            </a:pPr>
            <a:r>
              <a:rPr lang="en-US" sz="900">
                <a:solidFill>
                  <a:schemeClr val="dk1"/>
                </a:solidFill>
                <a:latin typeface="Mada"/>
                <a:ea typeface="Mada"/>
                <a:cs typeface="Mada"/>
                <a:sym typeface="Mada"/>
              </a:rPr>
              <a:t>Neither eye moves past midline when attempting right gaze </a:t>
            </a:r>
            <a:endParaRPr sz="900">
              <a:solidFill>
                <a:schemeClr val="dk1"/>
              </a:solidFill>
              <a:latin typeface="Mada"/>
              <a:ea typeface="Mada"/>
              <a:cs typeface="Mada"/>
              <a:sym typeface="Mada"/>
            </a:endParaRPr>
          </a:p>
          <a:p>
            <a:pPr indent="-285750" lvl="0" marL="457200" rtl="0" algn="l">
              <a:spcBef>
                <a:spcPts val="0"/>
              </a:spcBef>
              <a:spcAft>
                <a:spcPts val="0"/>
              </a:spcAft>
              <a:buClr>
                <a:schemeClr val="dk1"/>
              </a:buClr>
              <a:buSzPts val="900"/>
              <a:buFont typeface="Mada"/>
              <a:buAutoNum type="alphaUcPeriod"/>
            </a:pPr>
            <a:r>
              <a:rPr lang="en-US" sz="900">
                <a:solidFill>
                  <a:schemeClr val="dk1"/>
                </a:solidFill>
                <a:latin typeface="Mada"/>
                <a:ea typeface="Mada"/>
                <a:cs typeface="Mada"/>
                <a:sym typeface="Mada"/>
              </a:rPr>
              <a:t>Right eye does not move past midline when attempting right gaze </a:t>
            </a:r>
            <a:endParaRPr sz="900">
              <a:solidFill>
                <a:schemeClr val="dk1"/>
              </a:solidFill>
              <a:latin typeface="Mada"/>
              <a:ea typeface="Mada"/>
              <a:cs typeface="Mada"/>
              <a:sym typeface="Mada"/>
            </a:endParaRPr>
          </a:p>
          <a:p>
            <a:pPr indent="-285750" lvl="0" marL="457200" rtl="0" algn="l">
              <a:spcBef>
                <a:spcPts val="0"/>
              </a:spcBef>
              <a:spcAft>
                <a:spcPts val="0"/>
              </a:spcAft>
              <a:buClr>
                <a:schemeClr val="dk1"/>
              </a:buClr>
              <a:buSzPts val="900"/>
              <a:buFont typeface="Mada"/>
              <a:buAutoNum type="alphaUcPeriod"/>
            </a:pPr>
            <a:r>
              <a:rPr lang="en-US" sz="900">
                <a:solidFill>
                  <a:schemeClr val="dk1"/>
                </a:solidFill>
                <a:latin typeface="Mada"/>
                <a:ea typeface="Mada"/>
                <a:cs typeface="Mada"/>
                <a:sym typeface="Mada"/>
              </a:rPr>
              <a:t>Right eye does not move past midline when attempting left gaze </a:t>
            </a:r>
            <a:endParaRPr sz="900">
              <a:solidFill>
                <a:schemeClr val="dk1"/>
              </a:solidFill>
              <a:latin typeface="Mada"/>
              <a:ea typeface="Mada"/>
              <a:cs typeface="Mada"/>
              <a:sym typeface="Mada"/>
            </a:endParaRPr>
          </a:p>
          <a:p>
            <a:pPr indent="-285750" lvl="0" marL="457200" rtl="0" algn="l">
              <a:spcBef>
                <a:spcPts val="0"/>
              </a:spcBef>
              <a:spcAft>
                <a:spcPts val="0"/>
              </a:spcAft>
              <a:buClr>
                <a:schemeClr val="dk1"/>
              </a:buClr>
              <a:buSzPts val="900"/>
              <a:buFont typeface="Mada"/>
              <a:buAutoNum type="alphaUcPeriod"/>
            </a:pPr>
            <a:r>
              <a:rPr lang="en-US" sz="900">
                <a:solidFill>
                  <a:schemeClr val="dk1"/>
                </a:solidFill>
                <a:latin typeface="Mada"/>
                <a:ea typeface="Mada"/>
                <a:cs typeface="Mada"/>
                <a:sym typeface="Mada"/>
              </a:rPr>
              <a:t>Right pupil does not respond to direct light</a:t>
            </a:r>
            <a:endParaRPr sz="9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chemeClr val="dk1"/>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9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en-US" sz="1100">
                <a:solidFill>
                  <a:schemeClr val="accent2"/>
                </a:solidFill>
                <a:latin typeface="Mada"/>
                <a:ea typeface="Mada"/>
                <a:cs typeface="Mada"/>
                <a:sym typeface="Mada"/>
              </a:rPr>
              <a:t>Q4: </a:t>
            </a:r>
            <a:r>
              <a:rPr b="1" lang="en-US" sz="1100">
                <a:solidFill>
                  <a:schemeClr val="accent2"/>
                </a:solidFill>
                <a:latin typeface="Mada"/>
                <a:ea typeface="Mada"/>
                <a:cs typeface="Mada"/>
                <a:sym typeface="Mada"/>
              </a:rPr>
              <a:t>A 29-year-old female comes to the emergency department because of sudden visual loss in the right eye and severe pain on eye movement for 2 days. She says she has never experienced this before, but has had intermittent tingling of her face and upper extremities accompanied by increasing fatigue for the past year. Visual examination shows a relative afferent pupillary defect, and decreased color vision. Brain MRI shows increased signal in the right distal optic nerve and a left periventricular plaque. Which of the following is the most appropriate initial treatment?</a:t>
            </a:r>
            <a:endParaRPr b="1" sz="1100">
              <a:solidFill>
                <a:schemeClr val="accent2"/>
              </a:solidFill>
              <a:latin typeface="Mada"/>
              <a:ea typeface="Mada"/>
              <a:cs typeface="Mada"/>
              <a:sym typeface="Mada"/>
            </a:endParaRPr>
          </a:p>
          <a:p>
            <a:pPr indent="-285750" lvl="0" marL="457200" rtl="0" algn="l">
              <a:spcBef>
                <a:spcPts val="0"/>
              </a:spcBef>
              <a:spcAft>
                <a:spcPts val="0"/>
              </a:spcAft>
              <a:buClr>
                <a:schemeClr val="dk1"/>
              </a:buClr>
              <a:buSzPts val="900"/>
              <a:buFont typeface="Mada"/>
              <a:buAutoNum type="alphaUcPeriod"/>
            </a:pPr>
            <a:r>
              <a:rPr lang="en-US" sz="900">
                <a:solidFill>
                  <a:schemeClr val="dk1"/>
                </a:solidFill>
                <a:latin typeface="Mada"/>
                <a:ea typeface="Mada"/>
                <a:cs typeface="Mada"/>
                <a:sym typeface="Mada"/>
              </a:rPr>
              <a:t>Interferon-a only </a:t>
            </a:r>
            <a:endParaRPr sz="900">
              <a:solidFill>
                <a:schemeClr val="dk1"/>
              </a:solidFill>
              <a:latin typeface="Mada"/>
              <a:ea typeface="Mada"/>
              <a:cs typeface="Mada"/>
              <a:sym typeface="Mada"/>
            </a:endParaRPr>
          </a:p>
          <a:p>
            <a:pPr indent="-285750" lvl="0" marL="457200" rtl="0" algn="l">
              <a:spcBef>
                <a:spcPts val="0"/>
              </a:spcBef>
              <a:spcAft>
                <a:spcPts val="0"/>
              </a:spcAft>
              <a:buClr>
                <a:schemeClr val="dk1"/>
              </a:buClr>
              <a:buSzPts val="900"/>
              <a:buFont typeface="Mada"/>
              <a:buAutoNum type="alphaUcPeriod"/>
            </a:pPr>
            <a:r>
              <a:rPr lang="en-US" sz="900">
                <a:solidFill>
                  <a:schemeClr val="dk1"/>
                </a:solidFill>
                <a:latin typeface="Mada"/>
                <a:ea typeface="Mada"/>
                <a:cs typeface="Mada"/>
                <a:sym typeface="Mada"/>
              </a:rPr>
              <a:t>Mitoxantrone followed by interferon-a </a:t>
            </a:r>
            <a:endParaRPr sz="900">
              <a:solidFill>
                <a:schemeClr val="dk1"/>
              </a:solidFill>
              <a:latin typeface="Mada"/>
              <a:ea typeface="Mada"/>
              <a:cs typeface="Mada"/>
              <a:sym typeface="Mada"/>
            </a:endParaRPr>
          </a:p>
          <a:p>
            <a:pPr indent="-285750" lvl="0" marL="457200" rtl="0" algn="l">
              <a:spcBef>
                <a:spcPts val="0"/>
              </a:spcBef>
              <a:spcAft>
                <a:spcPts val="0"/>
              </a:spcAft>
              <a:buClr>
                <a:schemeClr val="dk1"/>
              </a:buClr>
              <a:buSzPts val="900"/>
              <a:buFont typeface="Mada"/>
              <a:buAutoNum type="alphaUcPeriod"/>
            </a:pPr>
            <a:r>
              <a:rPr lang="en-US" sz="900">
                <a:solidFill>
                  <a:schemeClr val="dk1"/>
                </a:solidFill>
                <a:latin typeface="Mada"/>
                <a:ea typeface="Mada"/>
                <a:cs typeface="Mada"/>
                <a:sym typeface="Mada"/>
              </a:rPr>
              <a:t>Methylprednisolone (IV) followed by oral prednisone. </a:t>
            </a:r>
            <a:endParaRPr sz="900">
              <a:solidFill>
                <a:schemeClr val="dk1"/>
              </a:solidFill>
              <a:latin typeface="Mada"/>
              <a:ea typeface="Mada"/>
              <a:cs typeface="Mada"/>
              <a:sym typeface="Mada"/>
            </a:endParaRPr>
          </a:p>
          <a:p>
            <a:pPr indent="-285750" lvl="0" marL="457200" rtl="0" algn="l">
              <a:spcBef>
                <a:spcPts val="0"/>
              </a:spcBef>
              <a:spcAft>
                <a:spcPts val="0"/>
              </a:spcAft>
              <a:buClr>
                <a:schemeClr val="dk1"/>
              </a:buClr>
              <a:buSzPts val="900"/>
              <a:buFont typeface="Mada"/>
              <a:buAutoNum type="alphaUcPeriod"/>
            </a:pPr>
            <a:r>
              <a:rPr lang="en-US" sz="900">
                <a:solidFill>
                  <a:schemeClr val="dk1"/>
                </a:solidFill>
                <a:latin typeface="Mada"/>
                <a:ea typeface="Mada"/>
                <a:cs typeface="Mada"/>
                <a:sym typeface="Mada"/>
              </a:rPr>
              <a:t>Oral prednisone only F Mitoxantrone only</a:t>
            </a:r>
            <a:endParaRPr sz="9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chemeClr val="dk1"/>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900">
              <a:solidFill>
                <a:srgbClr val="674EA7"/>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en-US" sz="1100">
                <a:solidFill>
                  <a:schemeClr val="accent2"/>
                </a:solidFill>
                <a:latin typeface="Mada"/>
                <a:ea typeface="Mada"/>
                <a:cs typeface="Mada"/>
                <a:sym typeface="Mada"/>
              </a:rPr>
              <a:t>Q5: </a:t>
            </a:r>
            <a:r>
              <a:rPr b="1" lang="en-US" sz="1100">
                <a:solidFill>
                  <a:schemeClr val="accent2"/>
                </a:solidFill>
                <a:latin typeface="Mada"/>
                <a:ea typeface="Mada"/>
                <a:cs typeface="Mada"/>
                <a:sym typeface="Mada"/>
              </a:rPr>
              <a:t>A 30-year-old man complains of bilateral leg weakness and clumsiness of fine movements of the right hand. Five years ago he had an episode of transient visual loss. On physical examination, there is hyperreflexia with Babinski sign in the lower extremities and cerebellar dysmetria with poor finger-to-nose movement on the right. When the patient is asked to look to the right, the left eye does not move normally past the midline. Nystagmus is noted in the abducting eye. A more detailed history suggests the patient has had several episodes of gait difficulty that have resolved spontaneously. He appears to be stable between these episodes. He has no systemic symptoms of fever or weight loss. Which of the following is the most appropriate next test to order?</a:t>
            </a:r>
            <a:endParaRPr b="1" sz="1100">
              <a:solidFill>
                <a:schemeClr val="accent2"/>
              </a:solidFill>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Lumbar puncture </a:t>
            </a:r>
            <a:endParaRPr sz="900">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MR scan with gadolinium contrast</a:t>
            </a:r>
            <a:endParaRPr sz="900">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Quantitative cerebrospinal fluid (CSF) IgG levels </a:t>
            </a:r>
            <a:endParaRPr sz="900">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Testing for oligoclonal bands in cerebrospinal fluid </a:t>
            </a:r>
            <a:endParaRPr sz="900">
              <a:latin typeface="Mada"/>
              <a:ea typeface="Mada"/>
              <a:cs typeface="Mada"/>
              <a:sym typeface="Mada"/>
            </a:endParaRPr>
          </a:p>
          <a:p>
            <a:pPr indent="-285750" lvl="0" marL="457200" rtl="0" algn="l">
              <a:spcBef>
                <a:spcPts val="0"/>
              </a:spcBef>
              <a:spcAft>
                <a:spcPts val="0"/>
              </a:spcAft>
              <a:buSzPts val="900"/>
              <a:buFont typeface="Mada"/>
              <a:buAutoNum type="alphaUcPeriod"/>
            </a:pPr>
            <a:r>
              <a:rPr lang="en-US" sz="900">
                <a:latin typeface="Mada"/>
                <a:ea typeface="Mada"/>
                <a:cs typeface="Mada"/>
                <a:sym typeface="Mada"/>
              </a:rPr>
              <a:t>CT scan of the head with intravenous-iodinated contrast</a:t>
            </a:r>
            <a:endParaRPr sz="900">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9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chemeClr val="dk1"/>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900">
              <a:latin typeface="Mada"/>
              <a:ea typeface="Mada"/>
              <a:cs typeface="Mada"/>
              <a:sym typeface="Mada"/>
            </a:endParaRPr>
          </a:p>
        </p:txBody>
      </p:sp>
      <p:sp>
        <p:nvSpPr>
          <p:cNvPr id="837" name="Google Shape;837;p50"/>
          <p:cNvSpPr txBox="1"/>
          <p:nvPr/>
        </p:nvSpPr>
        <p:spPr>
          <a:xfrm>
            <a:off x="7764166" y="1463698"/>
            <a:ext cx="8520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rgbClr val="202729"/>
                </a:solidFill>
                <a:latin typeface="Proxima Nova"/>
                <a:ea typeface="Proxima Nova"/>
                <a:cs typeface="Proxima Nova"/>
                <a:sym typeface="Proxima Nova"/>
              </a:rPr>
              <a:t>Quiz explanations: </a:t>
            </a:r>
            <a:endParaRPr sz="2800">
              <a:solidFill>
                <a:srgbClr val="202729"/>
              </a:solidFill>
              <a:latin typeface="Proxima Nova"/>
              <a:ea typeface="Proxima Nova"/>
              <a:cs typeface="Proxima Nova"/>
              <a:sym typeface="Proxima Nova"/>
            </a:endParaRPr>
          </a:p>
        </p:txBody>
      </p:sp>
      <p:sp>
        <p:nvSpPr>
          <p:cNvPr id="838" name="Google Shape;838;p50"/>
          <p:cNvSpPr txBox="1"/>
          <p:nvPr/>
        </p:nvSpPr>
        <p:spPr>
          <a:xfrm>
            <a:off x="7764175" y="2171125"/>
            <a:ext cx="8520300" cy="101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000">
                <a:solidFill>
                  <a:srgbClr val="202729"/>
                </a:solidFill>
                <a:latin typeface="Proxima Nova"/>
                <a:ea typeface="Proxima Nova"/>
                <a:cs typeface="Proxima Nova"/>
                <a:sym typeface="Proxima Nova"/>
              </a:rPr>
              <a:t>Question 1: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en-US" sz="1000">
                <a:solidFill>
                  <a:srgbClr val="202729"/>
                </a:solidFill>
                <a:latin typeface="Proxima Nova"/>
                <a:ea typeface="Proxima Nova"/>
                <a:cs typeface="Proxima Nova"/>
                <a:sym typeface="Proxima Nova"/>
              </a:rPr>
              <a:t>The correct answer is B. </a:t>
            </a:r>
            <a:r>
              <a:rPr lang="en-US" sz="1000">
                <a:solidFill>
                  <a:srgbClr val="202729"/>
                </a:solidFill>
                <a:latin typeface="Proxima Nova"/>
                <a:ea typeface="Proxima Nova"/>
                <a:cs typeface="Proxima Nova"/>
                <a:sym typeface="Proxima Nova"/>
              </a:rPr>
              <a:t>Multiple sclerosis is a demyelinating disease in which the insulating covers of nerve cells in the brain and spinal cord are damaged. This damage disrupts the ability of parts of the nervous system to communicate, resulting in a range of signs and symptoms, including physical, mental, and sometimes psychiatric problems. Spasticity is treated when it interferes with function, mobility, positioning, hygiene, or activities of daily living. Reducing spasticity can give the patient more freedom of movement with less energy expenditure, as well as avoiding complications such as pain, contractures, and decubitus. Spasticity can be managed through nonpharmacologic means. Pharmacologic treatment of spasticity includes baclofen, which is particularly useful for the relief of flexor spasms and concomitant pain, clonus, and muscular rigidity in MS patients with reversible spasticity. Baclofen is effective in most cases, and adverse effects include fatigue and weakness.</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en-US" sz="1000">
                <a:solidFill>
                  <a:srgbClr val="202729"/>
                </a:solidFill>
                <a:latin typeface="Proxima Nova"/>
                <a:ea typeface="Proxima Nova"/>
                <a:cs typeface="Proxima Nova"/>
                <a:sym typeface="Proxima Nova"/>
              </a:rPr>
              <a:t>Question 2: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en-US" sz="1000">
                <a:solidFill>
                  <a:srgbClr val="202729"/>
                </a:solidFill>
                <a:latin typeface="Proxima Nova"/>
                <a:ea typeface="Proxima Nova"/>
                <a:cs typeface="Proxima Nova"/>
                <a:sym typeface="Proxima Nova"/>
              </a:rPr>
              <a:t>The correct answer is B.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lang="en-US" sz="1000">
                <a:solidFill>
                  <a:srgbClr val="202729"/>
                </a:solidFill>
                <a:latin typeface="Proxima Nova"/>
                <a:ea typeface="Proxima Nova"/>
                <a:cs typeface="Proxima Nova"/>
                <a:sym typeface="Proxima Nova"/>
              </a:rPr>
              <a:t>Major takeaway:</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lang="en-US" sz="1000">
                <a:solidFill>
                  <a:srgbClr val="202729"/>
                </a:solidFill>
                <a:latin typeface="Proxima Nova"/>
                <a:ea typeface="Proxima Nova"/>
                <a:cs typeface="Proxima Nova"/>
                <a:sym typeface="Proxima Nova"/>
              </a:rPr>
              <a:t>Lhermitte's sign is an electrical sensation that runs down the back and into the limbs. It is elicited by bending the head forward. It can also be evoked by pounding on the posterior cervical spine while the neck is flexed; this is caused by involvement of the posterior columns.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lang="en-US" sz="1000">
                <a:solidFill>
                  <a:srgbClr val="202729"/>
                </a:solidFill>
                <a:latin typeface="Proxima Nova"/>
                <a:ea typeface="Proxima Nova"/>
                <a:cs typeface="Proxima Nova"/>
                <a:sym typeface="Proxima Nova"/>
              </a:rPr>
              <a:t>Main 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lang="en-US" sz="1000">
                <a:solidFill>
                  <a:srgbClr val="202729"/>
                </a:solidFill>
                <a:latin typeface="Proxima Nova"/>
                <a:ea typeface="Proxima Nova"/>
                <a:cs typeface="Proxima Nova"/>
                <a:sym typeface="Proxima Nova"/>
              </a:rPr>
              <a:t>Multiple sclerosis disease is a chronic condition characterized clinically by episodes of focal disorders of the optic nerves, spinal cord, and brain, which remit to a varying extent and recur over a period of years. It is characterized by selective demyelination of the central nervous system, with a classic location of plaques at the angles of the lateral ventricles. The early symptoms are tingling of the extremities and tight band-like sensations around the trunk or limbs. The clinical syndromes vary from dragging a leg or poor control of one or both legs to a spastic or ataxic para-paresis. It is important to remember that the patient will present with symptoms in one leg, but with signs on both legs. Lhermitte's symptom is a tingling, electric shock-like sensation produced by flexion or movements of the neck. It radiates down the back into the posterior part of the legs. It is probably attributable to an increased sensitivity of demyelinated axons to the stretch or pressure on the spinal cord induced by neck flexion.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US" sz="1000">
                <a:solidFill>
                  <a:srgbClr val="202729"/>
                </a:solidFill>
                <a:latin typeface="Proxima Nova"/>
                <a:ea typeface="Proxima Nova"/>
                <a:cs typeface="Proxima Nova"/>
                <a:sym typeface="Proxima Nova"/>
              </a:rPr>
              <a:t>Question 3: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US" sz="1000">
                <a:solidFill>
                  <a:srgbClr val="202729"/>
                </a:solidFill>
                <a:latin typeface="Proxima Nova"/>
                <a:ea typeface="Proxima Nova"/>
                <a:cs typeface="Proxima Nova"/>
                <a:sym typeface="Proxima Nova"/>
              </a:rPr>
              <a:t>The correct answer is C.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US" sz="1000">
                <a:solidFill>
                  <a:srgbClr val="202729"/>
                </a:solidFill>
                <a:latin typeface="Proxima Nova"/>
                <a:ea typeface="Proxima Nova"/>
                <a:cs typeface="Proxima Nova"/>
                <a:sym typeface="Proxima Nova"/>
              </a:rPr>
              <a:t>Major takeaway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US" sz="1000">
                <a:solidFill>
                  <a:srgbClr val="202729"/>
                </a:solidFill>
                <a:latin typeface="Proxima Nova"/>
                <a:ea typeface="Proxima Nova"/>
                <a:cs typeface="Proxima Nova"/>
                <a:sym typeface="Proxima Nova"/>
              </a:rPr>
              <a:t>Multiple sclerosis is associated with damage to the medial longitudinal fasciculus. lnternuclear ophthalmoplegia is a common presenting symptom. This manifests as the inability to adduct the ipsilateral eye and nystagmus of the abducting eye during contralateral gaze.</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US" sz="1000">
                <a:solidFill>
                  <a:srgbClr val="202729"/>
                </a:solidFill>
                <a:latin typeface="Proxima Nova"/>
                <a:ea typeface="Proxima Nova"/>
                <a:cs typeface="Proxima Nova"/>
                <a:sym typeface="Proxima Nova"/>
              </a:rPr>
              <a:t>Main explanation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US" sz="1000">
                <a:solidFill>
                  <a:srgbClr val="202729"/>
                </a:solidFill>
                <a:latin typeface="Proxima Nova"/>
                <a:ea typeface="Proxima Nova"/>
                <a:cs typeface="Proxima Nova"/>
                <a:sym typeface="Proxima Nova"/>
              </a:rPr>
              <a:t>Classical presentation of multiple sclerosis involves a white woman in her 20s-30s with any combination of the following symptoms: optic neuritis with a sudden loss of vision, medial longitudinal fasciculus (MLF) syndrome also known as internuclear ophthalmoplegia (INO), hemiparesis, hemisensory symptoms, and bladder or bowel incontinence. Internuclear ophthalmoplegia (INO) is a specific gaze abnormality, characterized by impaired horizontal eye movement with weak adduction of the affected eye and abduction nystagmus of the contralateral eye. An INO is one of the most localizing brainstem syndromes, resulting from a lesion in the medial longitudinal fasciculus in the dorsomedial brainstem tegmentum of either the pons or the midbrain. The medial longitudinal fasciculus coordinates eye movements between the nuclei of the abducens and oculomotor nuclei to align lateral gaze. When attempting a left gaze, the right MLF sends fibers from the left abducens nucleus to the right oculomotor nucleus. This stimulates the right medial rectus, thus causing adduction of the right eye(right eye gazes left). If it is damaged, the right eye cannot adduct to the left when attempting a left gaze. The left eye (the functioning eye) will exhibit nystagmus. The opposite is true when attempting a right gaze.</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US" sz="1000">
                <a:solidFill>
                  <a:srgbClr val="202729"/>
                </a:solidFill>
                <a:latin typeface="Proxima Nova"/>
                <a:ea typeface="Proxima Nova"/>
                <a:cs typeface="Proxima Nova"/>
                <a:sym typeface="Proxima Nova"/>
              </a:rPr>
              <a:t>Question 4: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US" sz="1000">
                <a:solidFill>
                  <a:srgbClr val="202729"/>
                </a:solidFill>
                <a:latin typeface="Proxima Nova"/>
                <a:ea typeface="Proxima Nova"/>
                <a:cs typeface="Proxima Nova"/>
                <a:sym typeface="Proxima Nova"/>
              </a:rPr>
              <a:t>The correct answer is C.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US" sz="1000">
                <a:solidFill>
                  <a:srgbClr val="202729"/>
                </a:solidFill>
                <a:latin typeface="Proxima Nova"/>
                <a:ea typeface="Proxima Nova"/>
                <a:cs typeface="Proxima Nova"/>
                <a:sym typeface="Proxima Nova"/>
              </a:rPr>
              <a:t>Major takeaway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US" sz="1000">
                <a:solidFill>
                  <a:srgbClr val="202729"/>
                </a:solidFill>
                <a:latin typeface="Proxima Nova"/>
                <a:ea typeface="Proxima Nova"/>
                <a:cs typeface="Proxima Nova"/>
                <a:sym typeface="Proxima Nova"/>
              </a:rPr>
              <a:t>Optic neuritis is a disease characterized by inflammation and demyelination of the optic nerve leading to vision loss, blurry vision, and pain associated with movement of the affected eye. Almost half of patients with optic neuritis will, on MRI, have white matter hyperintensities consistent with a diagnosis of multiple sclerosis.</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US" sz="1000">
                <a:solidFill>
                  <a:srgbClr val="202729"/>
                </a:solidFill>
                <a:latin typeface="Proxima Nova"/>
                <a:ea typeface="Proxima Nova"/>
                <a:cs typeface="Proxima Nova"/>
                <a:sym typeface="Proxima Nova"/>
              </a:rPr>
              <a:t>Main explanation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lang="en-US" sz="1000">
                <a:solidFill>
                  <a:srgbClr val="202729"/>
                </a:solidFill>
                <a:latin typeface="Proxima Nova"/>
                <a:ea typeface="Proxima Nova"/>
                <a:cs typeface="Proxima Nova"/>
                <a:sym typeface="Proxima Nova"/>
              </a:rPr>
              <a:t>This patient has optic neuritis, a disease characterized by inflammation and demyelination of the optic nerve leading to vision loss, blurry vision, and pain associated with movement of the affected eye. The median age of onset in optic neuritis is 30-35 years, and the disease is much more prevalent in women. The "swinging flashlight test" demonstrates that the patient's brain is sensing relatively less light in the left eye, consistent with optic nerve inflammation. Color blindness, particularly for red, is a relatively common symptom that patients may not realize they have until they are examined. Almost half of patients with optic neuritis will, on MRI, have white matter hyperintensities consistent with a diagnosis of multiple sclerosis. Additionally, this patient's eye movement deficit is consistent with an internuclear ophthalmoplegia, a defect in the medial longitudinal fasciculus (a white matter tract). The use of corticosteroids in the population of patients presenting with optic neuritis and white matter lesions on MRI has been studied extensively. In this group, high dose IV methylprednisolone has been shown to slow progression to "definite" multiple sclerosis, though there is no real benefit in long-term outcomes.</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US" sz="1000">
                <a:solidFill>
                  <a:srgbClr val="202729"/>
                </a:solidFill>
                <a:latin typeface="Proxima Nova"/>
                <a:ea typeface="Proxima Nova"/>
                <a:cs typeface="Proxima Nova"/>
                <a:sym typeface="Proxima Nova"/>
              </a:rPr>
              <a:t>Question 5: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US" sz="1000">
                <a:solidFill>
                  <a:srgbClr val="202729"/>
                </a:solidFill>
                <a:latin typeface="Proxima Nova"/>
                <a:ea typeface="Proxima Nova"/>
                <a:cs typeface="Proxima Nova"/>
                <a:sym typeface="Proxima Nova"/>
              </a:rPr>
              <a:t>The correct answer is B</a:t>
            </a:r>
            <a:r>
              <a:rPr lang="en-US" sz="1000">
                <a:solidFill>
                  <a:srgbClr val="202729"/>
                </a:solidFill>
                <a:latin typeface="Proxima Nova"/>
                <a:ea typeface="Proxima Nova"/>
                <a:cs typeface="Proxima Nova"/>
                <a:sym typeface="Proxima Nova"/>
              </a:rPr>
              <a:t>. This patient’s symptoms and signs are worrisome for a demyelinating process such as multiple sclerosis. The episode of transient blindness was likely a result of optic neuritis, which occurs in 25% to 40% of multiple sclerosis patients (a similar presentation can occur in systemic lupus erythematosus [SLE], sarcoidosis, or syphilis). In addition, the patient gives a history of a relapsing-remitting process. There are abnormal signs of cerebellar and upper motor neuron disease; the eye movement abnormalities indicate intranuclear ophthalmoplegia. Signs and symptoms therefore suggest multiple lesions in space and time, making multiple sclerosis the most likely diagnosis. All patients with suspected multiple sclerosis should have MR imaging of the brain. MRI is sensitive in defining demyelinating lesions in the brain and spinal cord; gadolinium infusion is necessary to demonstrate active demyelination. Disease-related changes on MRI are found in more than 95% of patients who have definite evidence for MS. Most patients do not need spinal fluid analysis for diagnosis. Although 70% will have elevated IgG levels and 85% will have oligoclonal bands on CSF analysis, lumbar puncture is reserved for cases where the diagnosis is uncertain. Finding pleocytosis of greater than 75 cells per microliter or any polymorphonuclear leukocytes in the CSF makes the diagnosis of MS unlikely. In some cases, chronic infection with syphilis or HIV may mimic MS. CT scanning is much less sensitive than MRI in detecting demyelinating lesions, especially in the posterior fossa and cervical cord.</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lnSpc>
                <a:spcPct val="115000"/>
              </a:lnSpc>
              <a:spcBef>
                <a:spcPts val="0"/>
              </a:spcBef>
              <a:spcAft>
                <a:spcPts val="1600"/>
              </a:spcAft>
              <a:buNone/>
            </a:pPr>
            <a:r>
              <a:t/>
            </a:r>
            <a:endParaRPr sz="1800">
              <a:solidFill>
                <a:srgbClr val="616161"/>
              </a:solidFill>
              <a:latin typeface="Proxima Nova"/>
              <a:ea typeface="Proxima Nova"/>
              <a:cs typeface="Proxima Nova"/>
              <a:sym typeface="Proxima Nova"/>
            </a:endParaRPr>
          </a:p>
        </p:txBody>
      </p:sp>
      <p:grpSp>
        <p:nvGrpSpPr>
          <p:cNvPr id="839" name="Google Shape;839;p50"/>
          <p:cNvGrpSpPr/>
          <p:nvPr/>
        </p:nvGrpSpPr>
        <p:grpSpPr>
          <a:xfrm>
            <a:off x="5686775" y="10392850"/>
            <a:ext cx="1411200" cy="209400"/>
            <a:chOff x="5686775" y="10392850"/>
            <a:chExt cx="1411200" cy="209400"/>
          </a:xfrm>
        </p:grpSpPr>
        <p:sp>
          <p:nvSpPr>
            <p:cNvPr id="840" name="Google Shape;840;p50">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00" u="sng">
                  <a:solidFill>
                    <a:srgbClr val="FFFFFF"/>
                  </a:solidFill>
                  <a:latin typeface="Mada"/>
                  <a:ea typeface="Mada"/>
                  <a:cs typeface="Mada"/>
                  <a:sym typeface="Mada"/>
                  <a:hlinkClick r:id="rId4">
                    <a:extLst>
                      <a:ext uri="{A12FA001-AC4F-418D-AE19-62706E023703}">
                        <ahyp:hlinkClr val="tx"/>
                      </a:ext>
                    </a:extLst>
                  </a:hlinkClick>
                </a:rPr>
                <a:t>     Answers Explanation File! </a:t>
              </a:r>
              <a:endParaRPr b="1" sz="700" u="sng">
                <a:solidFill>
                  <a:srgbClr val="FFFFFF"/>
                </a:solidFill>
                <a:latin typeface="Mada"/>
                <a:ea typeface="Mada"/>
                <a:cs typeface="Mada"/>
                <a:sym typeface="Mada"/>
              </a:endParaRPr>
            </a:p>
          </p:txBody>
        </p:sp>
        <p:sp>
          <p:nvSpPr>
            <p:cNvPr id="841" name="Google Shape;841;p50"/>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2" name="Google Shape;842;p50"/>
            <p:cNvPicPr preferRelativeResize="0"/>
            <p:nvPr/>
          </p:nvPicPr>
          <p:blipFill>
            <a:blip r:embed="rId5">
              <a:alphaModFix/>
            </a:blip>
            <a:stretch>
              <a:fillRect/>
            </a:stretch>
          </p:blipFill>
          <p:spPr>
            <a:xfrm>
              <a:off x="5755003" y="10430983"/>
              <a:ext cx="108516" cy="1331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idx="12" type="sldNum"/>
          </p:nvPr>
        </p:nvSpPr>
        <p:spPr>
          <a:xfrm>
            <a:off x="7179200" y="0"/>
            <a:ext cx="380700" cy="562200"/>
          </a:xfrm>
          <a:prstGeom prst="rect">
            <a:avLst/>
          </a:prstGeom>
          <a:solidFill>
            <a:schemeClr val="accent2"/>
          </a:solidFill>
          <a:ln>
            <a:noFill/>
          </a:ln>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198" name="Google Shape;198;p33"/>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Mada"/>
                <a:ea typeface="Mada"/>
                <a:cs typeface="Mada"/>
                <a:sym typeface="Mada"/>
              </a:rPr>
              <a:t>Introduction</a:t>
            </a:r>
            <a:endParaRPr b="1" i="0" sz="2600" u="none" cap="none" strike="noStrike">
              <a:solidFill>
                <a:srgbClr val="000000"/>
              </a:solidFill>
              <a:latin typeface="Mada"/>
              <a:ea typeface="Mada"/>
              <a:cs typeface="Mada"/>
              <a:sym typeface="Mada"/>
            </a:endParaRPr>
          </a:p>
        </p:txBody>
      </p:sp>
      <p:sp>
        <p:nvSpPr>
          <p:cNvPr id="199" name="Google Shape;199;p3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t/>
            </a:r>
            <a:endParaRPr/>
          </a:p>
        </p:txBody>
      </p:sp>
      <p:grpSp>
        <p:nvGrpSpPr>
          <p:cNvPr id="200" name="Google Shape;200;p33"/>
          <p:cNvGrpSpPr/>
          <p:nvPr/>
        </p:nvGrpSpPr>
        <p:grpSpPr>
          <a:xfrm>
            <a:off x="466730" y="3819375"/>
            <a:ext cx="6851781" cy="5438300"/>
            <a:chOff x="168225" y="3686025"/>
            <a:chExt cx="7779927" cy="5438300"/>
          </a:xfrm>
        </p:grpSpPr>
        <p:cxnSp>
          <p:nvCxnSpPr>
            <p:cNvPr id="201" name="Google Shape;201;p33"/>
            <p:cNvCxnSpPr>
              <a:stCxn id="202" idx="2"/>
              <a:endCxn id="203" idx="1"/>
            </p:cNvCxnSpPr>
            <p:nvPr/>
          </p:nvCxnSpPr>
          <p:spPr>
            <a:xfrm>
              <a:off x="759225" y="5981625"/>
              <a:ext cx="426300" cy="2892900"/>
            </a:xfrm>
            <a:prstGeom prst="bentConnector3">
              <a:avLst>
                <a:gd fmla="val 49988" name="adj1"/>
              </a:avLst>
            </a:prstGeom>
            <a:noFill/>
            <a:ln cap="flat" cmpd="sng" w="28575">
              <a:solidFill>
                <a:schemeClr val="accent2"/>
              </a:solidFill>
              <a:prstDash val="solid"/>
              <a:round/>
              <a:headEnd len="sm" w="sm" type="none"/>
              <a:tailEnd len="sm" w="sm" type="none"/>
            </a:ln>
          </p:spPr>
        </p:cxnSp>
        <p:cxnSp>
          <p:nvCxnSpPr>
            <p:cNvPr id="204" name="Google Shape;204;p33"/>
            <p:cNvCxnSpPr>
              <a:stCxn id="202" idx="2"/>
              <a:endCxn id="205" idx="1"/>
            </p:cNvCxnSpPr>
            <p:nvPr/>
          </p:nvCxnSpPr>
          <p:spPr>
            <a:xfrm flipH="1" rot="10800000">
              <a:off x="759225" y="4337325"/>
              <a:ext cx="426300" cy="1644300"/>
            </a:xfrm>
            <a:prstGeom prst="bentConnector3">
              <a:avLst>
                <a:gd fmla="val 49988" name="adj1"/>
              </a:avLst>
            </a:prstGeom>
            <a:noFill/>
            <a:ln cap="flat" cmpd="sng" w="28575">
              <a:solidFill>
                <a:schemeClr val="accent2"/>
              </a:solidFill>
              <a:prstDash val="solid"/>
              <a:round/>
              <a:headEnd len="sm" w="sm" type="none"/>
              <a:tailEnd len="sm" w="sm" type="none"/>
            </a:ln>
          </p:spPr>
        </p:cxnSp>
        <p:sp>
          <p:nvSpPr>
            <p:cNvPr id="202" name="Google Shape;202;p33"/>
            <p:cNvSpPr/>
            <p:nvPr/>
          </p:nvSpPr>
          <p:spPr>
            <a:xfrm rot="-5400000">
              <a:off x="-1831875" y="5686125"/>
              <a:ext cx="4591200" cy="591000"/>
            </a:xfrm>
            <a:prstGeom prst="roundRect">
              <a:avLst>
                <a:gd fmla="val 16667" name="adj"/>
              </a:avLst>
            </a:prstGeom>
            <a:solidFill>
              <a:srgbClr val="986782"/>
            </a:solid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US" sz="2500">
                  <a:solidFill>
                    <a:schemeClr val="lt1"/>
                  </a:solidFill>
                  <a:latin typeface="Mada"/>
                  <a:ea typeface="Mada"/>
                  <a:cs typeface="Mada"/>
                  <a:sym typeface="Mada"/>
                </a:rPr>
                <a:t>Demyelinating Diseases</a:t>
              </a:r>
              <a:endParaRPr>
                <a:solidFill>
                  <a:srgbClr val="FFFFFF"/>
                </a:solidFill>
                <a:latin typeface="Mada"/>
                <a:ea typeface="Mada"/>
                <a:cs typeface="Mada"/>
                <a:sym typeface="Mada"/>
              </a:endParaRPr>
            </a:p>
          </p:txBody>
        </p:sp>
        <p:sp>
          <p:nvSpPr>
            <p:cNvPr id="205" name="Google Shape;205;p33"/>
            <p:cNvSpPr/>
            <p:nvPr/>
          </p:nvSpPr>
          <p:spPr>
            <a:xfrm>
              <a:off x="1185422" y="4056075"/>
              <a:ext cx="2508600" cy="562200"/>
            </a:xfrm>
            <a:prstGeom prst="roundRect">
              <a:avLst>
                <a:gd fmla="val 16667" name="adj"/>
              </a:avLst>
            </a:prstGeom>
            <a:solidFill>
              <a:schemeClr val="accent5"/>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US" sz="1300">
                  <a:solidFill>
                    <a:schemeClr val="dk1"/>
                  </a:solidFill>
                  <a:latin typeface="Mada"/>
                  <a:ea typeface="Mada"/>
                  <a:cs typeface="Mada"/>
                  <a:sym typeface="Mada"/>
                </a:rPr>
                <a:t>Acquired Demyelinating Diseases</a:t>
              </a:r>
              <a:endParaRPr b="1" sz="1300">
                <a:solidFill>
                  <a:srgbClr val="FFFFFF"/>
                </a:solidFill>
                <a:latin typeface="Mada"/>
                <a:ea typeface="Mada"/>
                <a:cs typeface="Mada"/>
                <a:sym typeface="Mada"/>
              </a:endParaRPr>
            </a:p>
          </p:txBody>
        </p:sp>
        <p:sp>
          <p:nvSpPr>
            <p:cNvPr id="203" name="Google Shape;203;p33"/>
            <p:cNvSpPr/>
            <p:nvPr/>
          </p:nvSpPr>
          <p:spPr>
            <a:xfrm>
              <a:off x="1185422" y="8624525"/>
              <a:ext cx="2508600" cy="499800"/>
            </a:xfrm>
            <a:prstGeom prst="roundRect">
              <a:avLst>
                <a:gd fmla="val 16667" name="adj"/>
              </a:avLst>
            </a:prstGeom>
            <a:solidFill>
              <a:schemeClr val="accent5"/>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US">
                  <a:solidFill>
                    <a:srgbClr val="6AA84F"/>
                  </a:solidFill>
                  <a:latin typeface="Mada"/>
                  <a:ea typeface="Mada"/>
                  <a:cs typeface="Mada"/>
                  <a:sym typeface="Mada"/>
                </a:rPr>
                <a:t>Hereditary demyelinating disease</a:t>
              </a:r>
              <a:endParaRPr b="1">
                <a:solidFill>
                  <a:srgbClr val="FFFFFF"/>
                </a:solidFill>
                <a:latin typeface="Mada"/>
                <a:ea typeface="Mada"/>
                <a:cs typeface="Mada"/>
                <a:sym typeface="Mada"/>
              </a:endParaRPr>
            </a:p>
          </p:txBody>
        </p:sp>
        <p:sp>
          <p:nvSpPr>
            <p:cNvPr id="206" name="Google Shape;206;p33"/>
            <p:cNvSpPr/>
            <p:nvPr/>
          </p:nvSpPr>
          <p:spPr>
            <a:xfrm>
              <a:off x="2742252" y="4762500"/>
              <a:ext cx="5205900" cy="3567000"/>
            </a:xfrm>
            <a:prstGeom prst="roundRect">
              <a:avLst>
                <a:gd fmla="val 16667" name="adj"/>
              </a:avLst>
            </a:prstGeom>
            <a:solidFill>
              <a:srgbClr val="F3F3F3"/>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311150" lvl="0" marL="342900" rtl="0" algn="l">
                <a:spcBef>
                  <a:spcPts val="0"/>
                </a:spcBef>
                <a:spcAft>
                  <a:spcPts val="0"/>
                </a:spcAft>
                <a:buClr>
                  <a:schemeClr val="dk1"/>
                </a:buClr>
                <a:buSzPts val="1300"/>
                <a:buFont typeface="Mada"/>
                <a:buChar char="●"/>
              </a:pPr>
              <a:r>
                <a:rPr b="1" lang="en-US" sz="1300">
                  <a:solidFill>
                    <a:srgbClr val="6AA84F"/>
                  </a:solidFill>
                  <a:latin typeface="Mada"/>
                  <a:ea typeface="Mada"/>
                  <a:cs typeface="Mada"/>
                  <a:sym typeface="Mada"/>
                </a:rPr>
                <a:t>How?</a:t>
              </a:r>
              <a:r>
                <a:rPr lang="en-US" sz="1300">
                  <a:solidFill>
                    <a:schemeClr val="dk1"/>
                  </a:solidFill>
                  <a:latin typeface="Mada"/>
                  <a:ea typeface="Mada"/>
                  <a:cs typeface="Mada"/>
                  <a:sym typeface="Mada"/>
                </a:rPr>
                <a:t> </a:t>
              </a:r>
              <a:r>
                <a:rPr lang="en-US" sz="1300">
                  <a:solidFill>
                    <a:schemeClr val="dk1"/>
                  </a:solidFill>
                  <a:latin typeface="Mada"/>
                  <a:ea typeface="Mada"/>
                  <a:cs typeface="Mada"/>
                  <a:sym typeface="Mada"/>
                </a:rPr>
                <a:t>Damage of the myelin. </a:t>
              </a:r>
              <a:r>
                <a:rPr b="1" lang="en-US" sz="1300">
                  <a:solidFill>
                    <a:srgbClr val="6AA84F"/>
                  </a:solidFill>
                  <a:latin typeface="Mada"/>
                  <a:ea typeface="Mada"/>
                  <a:cs typeface="Mada"/>
                  <a:sym typeface="Mada"/>
                </a:rPr>
                <a:t>Depends on the site:</a:t>
              </a:r>
              <a:endParaRPr b="1" sz="1300">
                <a:solidFill>
                  <a:srgbClr val="6AA84F"/>
                </a:solidFill>
                <a:latin typeface="Mada"/>
                <a:ea typeface="Mada"/>
                <a:cs typeface="Mada"/>
                <a:sym typeface="Mada"/>
              </a:endParaRPr>
            </a:p>
            <a:p>
              <a:pPr indent="-311150" lvl="0" marL="342900" rtl="0" algn="l">
                <a:spcBef>
                  <a:spcPts val="0"/>
                </a:spcBef>
                <a:spcAft>
                  <a:spcPts val="0"/>
                </a:spcAft>
                <a:buClr>
                  <a:schemeClr val="accent1"/>
                </a:buClr>
                <a:buSzPts val="1300"/>
                <a:buFont typeface="Mada"/>
                <a:buAutoNum type="arabicPeriod"/>
              </a:pPr>
              <a:r>
                <a:rPr b="1" lang="en-US" sz="1300">
                  <a:solidFill>
                    <a:schemeClr val="accent1"/>
                  </a:solidFill>
                  <a:latin typeface="Mada"/>
                  <a:ea typeface="Mada"/>
                  <a:cs typeface="Mada"/>
                  <a:sym typeface="Mada"/>
                </a:rPr>
                <a:t>Central nervous system disease (CNS) : </a:t>
              </a:r>
              <a:endParaRPr b="1" sz="1300">
                <a:solidFill>
                  <a:schemeClr val="accent1"/>
                </a:solidFill>
                <a:latin typeface="Mada"/>
                <a:ea typeface="Mada"/>
                <a:cs typeface="Mada"/>
                <a:sym typeface="Mada"/>
              </a:endParaRPr>
            </a:p>
            <a:p>
              <a:pPr indent="-304800" lvl="1" marL="628650" rtl="0" algn="l">
                <a:spcBef>
                  <a:spcPts val="0"/>
                </a:spcBef>
                <a:spcAft>
                  <a:spcPts val="0"/>
                </a:spcAft>
                <a:buClr>
                  <a:schemeClr val="dk1"/>
                </a:buClr>
                <a:buSzPts val="1200"/>
                <a:buFont typeface="Mada"/>
                <a:buChar char="○"/>
              </a:pPr>
              <a:r>
                <a:rPr b="1" lang="en-US" sz="1200">
                  <a:solidFill>
                    <a:srgbClr val="CC0000"/>
                  </a:solidFill>
                  <a:latin typeface="Mada"/>
                  <a:ea typeface="Mada"/>
                  <a:cs typeface="Mada"/>
                  <a:sym typeface="Mada"/>
                </a:rPr>
                <a:t>Multiple sclerosis (MS)</a:t>
              </a:r>
              <a:r>
                <a:rPr b="1" lang="en-US" sz="1200">
                  <a:solidFill>
                    <a:schemeClr val="dk1"/>
                  </a:solidFill>
                  <a:latin typeface="Mada"/>
                  <a:ea typeface="Mada"/>
                  <a:cs typeface="Mada"/>
                  <a:sym typeface="Mada"/>
                </a:rPr>
                <a:t> </a:t>
              </a:r>
              <a:r>
                <a:rPr b="1" lang="en-US" sz="1200">
                  <a:solidFill>
                    <a:srgbClr val="6AA84F"/>
                  </a:solidFill>
                  <a:latin typeface="Mada"/>
                  <a:ea typeface="Mada"/>
                  <a:cs typeface="Mada"/>
                  <a:sym typeface="Mada"/>
                </a:rPr>
                <a:t>most common</a:t>
              </a:r>
              <a:endParaRPr b="1" sz="1200">
                <a:solidFill>
                  <a:srgbClr val="6AA84F"/>
                </a:solidFill>
                <a:latin typeface="Mada"/>
                <a:ea typeface="Mada"/>
                <a:cs typeface="Mada"/>
                <a:sym typeface="Mada"/>
              </a:endParaRPr>
            </a:p>
            <a:p>
              <a:pPr indent="-304800" lvl="1" marL="628650" rtl="0" algn="l">
                <a:spcBef>
                  <a:spcPts val="0"/>
                </a:spcBef>
                <a:spcAft>
                  <a:spcPts val="0"/>
                </a:spcAft>
                <a:buClr>
                  <a:schemeClr val="dk1"/>
                </a:buClr>
                <a:buSzPts val="1200"/>
                <a:buFont typeface="Mada"/>
                <a:buChar char="○"/>
              </a:pPr>
              <a:r>
                <a:rPr lang="en-US" sz="1200">
                  <a:solidFill>
                    <a:schemeClr val="dk1"/>
                  </a:solidFill>
                  <a:latin typeface="Mada"/>
                  <a:ea typeface="Mada"/>
                  <a:cs typeface="Mada"/>
                  <a:sym typeface="Mada"/>
                </a:rPr>
                <a:t>acute disseminated encephalomyelitis </a:t>
              </a:r>
              <a:r>
                <a:rPr b="1" lang="en-US" sz="1200">
                  <a:solidFill>
                    <a:schemeClr val="dk1"/>
                  </a:solidFill>
                  <a:latin typeface="Mada"/>
                  <a:ea typeface="Mada"/>
                  <a:cs typeface="Mada"/>
                  <a:sym typeface="Mada"/>
                </a:rPr>
                <a:t>(ADEM)</a:t>
              </a:r>
              <a:r>
                <a:rPr lang="en-US" sz="1200">
                  <a:solidFill>
                    <a:schemeClr val="dk1"/>
                  </a:solidFill>
                  <a:latin typeface="Mada"/>
                  <a:ea typeface="Mada"/>
                  <a:cs typeface="Mada"/>
                  <a:sym typeface="Mada"/>
                </a:rPr>
                <a:t>,</a:t>
              </a:r>
              <a:r>
                <a:rPr lang="en-US" sz="1200">
                  <a:solidFill>
                    <a:srgbClr val="6AA84F"/>
                  </a:solidFill>
                  <a:latin typeface="Mada"/>
                  <a:ea typeface="Mada"/>
                  <a:cs typeface="Mada"/>
                  <a:sym typeface="Mada"/>
                </a:rPr>
                <a:t> usually in pediatrics </a:t>
              </a:r>
              <a:endParaRPr sz="1200">
                <a:solidFill>
                  <a:srgbClr val="6AA84F"/>
                </a:solidFill>
                <a:latin typeface="Mada"/>
                <a:ea typeface="Mada"/>
                <a:cs typeface="Mada"/>
                <a:sym typeface="Mada"/>
              </a:endParaRPr>
            </a:p>
            <a:p>
              <a:pPr indent="-304800" lvl="1" marL="628650" rtl="0" algn="l">
                <a:spcBef>
                  <a:spcPts val="0"/>
                </a:spcBef>
                <a:spcAft>
                  <a:spcPts val="0"/>
                </a:spcAft>
                <a:buClr>
                  <a:schemeClr val="dk1"/>
                </a:buClr>
                <a:buSzPts val="1200"/>
                <a:buFont typeface="Mada"/>
                <a:buChar char="○"/>
              </a:pPr>
              <a:r>
                <a:rPr lang="en-US" sz="1200">
                  <a:solidFill>
                    <a:schemeClr val="dk1"/>
                  </a:solidFill>
                  <a:latin typeface="Mada"/>
                  <a:ea typeface="Mada"/>
                  <a:cs typeface="Mada"/>
                  <a:sym typeface="Mada"/>
                </a:rPr>
                <a:t>neuromyelitis optica spectrum disorder </a:t>
              </a:r>
              <a:r>
                <a:rPr b="1" lang="en-US" sz="1200">
                  <a:solidFill>
                    <a:schemeClr val="dk1"/>
                  </a:solidFill>
                  <a:latin typeface="Mada"/>
                  <a:ea typeface="Mada"/>
                  <a:cs typeface="Mada"/>
                  <a:sym typeface="Mada"/>
                </a:rPr>
                <a:t>(NMOSD)</a:t>
              </a:r>
              <a:r>
                <a:rPr lang="en-US" sz="1200">
                  <a:solidFill>
                    <a:schemeClr val="dk1"/>
                  </a:solidFill>
                  <a:latin typeface="Mada"/>
                  <a:ea typeface="Mada"/>
                  <a:cs typeface="Mada"/>
                  <a:sym typeface="Mada"/>
                </a:rPr>
                <a:t>. </a:t>
              </a:r>
              <a:r>
                <a:rPr b="1" lang="en-US" sz="1200">
                  <a:solidFill>
                    <a:srgbClr val="6AA84F"/>
                  </a:solidFill>
                  <a:latin typeface="Mada"/>
                  <a:ea typeface="Mada"/>
                  <a:cs typeface="Mada"/>
                  <a:sym typeface="Mada"/>
                </a:rPr>
                <a:t>it’s common, and can mimic MS </a:t>
              </a:r>
              <a:endParaRPr b="1" sz="1200">
                <a:solidFill>
                  <a:srgbClr val="6AA84F"/>
                </a:solidFill>
                <a:latin typeface="Mada"/>
                <a:ea typeface="Mada"/>
                <a:cs typeface="Mada"/>
                <a:sym typeface="Mada"/>
              </a:endParaRPr>
            </a:p>
            <a:p>
              <a:pPr indent="0" lvl="0" marL="91440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368300" lvl="0" marL="342900" rtl="0" algn="l">
                <a:spcBef>
                  <a:spcPts val="0"/>
                </a:spcBef>
                <a:spcAft>
                  <a:spcPts val="0"/>
                </a:spcAft>
                <a:buClr>
                  <a:schemeClr val="accent1"/>
                </a:buClr>
                <a:buSzPts val="1300"/>
                <a:buFont typeface="Mada"/>
                <a:buAutoNum type="arabicPeriod" startAt="2"/>
              </a:pPr>
              <a:r>
                <a:rPr b="1" lang="en-US" sz="1300">
                  <a:solidFill>
                    <a:schemeClr val="accent1"/>
                  </a:solidFill>
                  <a:latin typeface="Mada"/>
                  <a:ea typeface="Mada"/>
                  <a:cs typeface="Mada"/>
                  <a:sym typeface="Mada"/>
                </a:rPr>
                <a:t>Peripheral nervous system (PNS): </a:t>
              </a:r>
              <a:endParaRPr b="1" sz="1300">
                <a:solidFill>
                  <a:schemeClr val="accent1"/>
                </a:solidFill>
                <a:latin typeface="Mada"/>
                <a:ea typeface="Mada"/>
                <a:cs typeface="Mada"/>
                <a:sym typeface="Mada"/>
              </a:endParaRPr>
            </a:p>
            <a:p>
              <a:pPr indent="-304800" lvl="1" marL="628650" rtl="0" algn="l">
                <a:spcBef>
                  <a:spcPts val="0"/>
                </a:spcBef>
                <a:spcAft>
                  <a:spcPts val="0"/>
                </a:spcAft>
                <a:buClr>
                  <a:srgbClr val="980000"/>
                </a:buClr>
                <a:buSzPts val="1200"/>
                <a:buFont typeface="Mada"/>
                <a:buChar char="○"/>
              </a:pPr>
              <a:r>
                <a:rPr b="1" lang="en-US" sz="1200" u="sng">
                  <a:solidFill>
                    <a:srgbClr val="CC0000"/>
                  </a:solidFill>
                  <a:latin typeface="Mada"/>
                  <a:ea typeface="Mada"/>
                  <a:cs typeface="Mada"/>
                  <a:sym typeface="Mada"/>
                </a:rPr>
                <a:t>Acute</a:t>
              </a:r>
              <a:r>
                <a:rPr b="1" lang="en-US" sz="1200">
                  <a:solidFill>
                    <a:srgbClr val="CC0000"/>
                  </a:solidFill>
                  <a:latin typeface="Mada"/>
                  <a:ea typeface="Mada"/>
                  <a:cs typeface="Mada"/>
                  <a:sym typeface="Mada"/>
                </a:rPr>
                <a:t> inflammatory demyelinating polyneuropathy (Guillain Barre syndrome),</a:t>
              </a:r>
              <a:r>
                <a:rPr lang="en-US" sz="1200">
                  <a:solidFill>
                    <a:srgbClr val="980000"/>
                  </a:solidFill>
                  <a:latin typeface="Mada"/>
                  <a:ea typeface="Mada"/>
                  <a:cs typeface="Mada"/>
                  <a:sym typeface="Mada"/>
                </a:rPr>
                <a:t> </a:t>
              </a:r>
              <a:r>
                <a:rPr lang="en-US" sz="1200">
                  <a:solidFill>
                    <a:srgbClr val="6AA84F"/>
                  </a:solidFill>
                  <a:latin typeface="Mada"/>
                  <a:ea typeface="Mada"/>
                  <a:cs typeface="Mada"/>
                  <a:sym typeface="Mada"/>
                </a:rPr>
                <a:t>it’s </a:t>
              </a:r>
              <a:r>
                <a:rPr b="1" lang="en-US" sz="1200">
                  <a:solidFill>
                    <a:srgbClr val="6AA84F"/>
                  </a:solidFill>
                  <a:latin typeface="Mada"/>
                  <a:ea typeface="Mada"/>
                  <a:cs typeface="Mada"/>
                  <a:sym typeface="Mada"/>
                </a:rPr>
                <a:t>very common,</a:t>
              </a:r>
              <a:r>
                <a:rPr lang="en-US" sz="1200">
                  <a:solidFill>
                    <a:srgbClr val="6AA84F"/>
                  </a:solidFill>
                  <a:latin typeface="Mada"/>
                  <a:ea typeface="Mada"/>
                  <a:cs typeface="Mada"/>
                  <a:sym typeface="Mada"/>
                </a:rPr>
                <a:t> and usually after infection, rarely after vaccination. typically presents as ascending weakness start from the legs, and develops in a few days</a:t>
              </a:r>
              <a:endParaRPr sz="1200">
                <a:solidFill>
                  <a:srgbClr val="6AA84F"/>
                </a:solidFill>
                <a:latin typeface="Mada"/>
                <a:ea typeface="Mada"/>
                <a:cs typeface="Mada"/>
                <a:sym typeface="Mada"/>
              </a:endParaRPr>
            </a:p>
            <a:p>
              <a:pPr indent="-304800" lvl="1" marL="628650" rtl="0" algn="l">
                <a:spcBef>
                  <a:spcPts val="0"/>
                </a:spcBef>
                <a:spcAft>
                  <a:spcPts val="0"/>
                </a:spcAft>
                <a:buClr>
                  <a:schemeClr val="dk1"/>
                </a:buClr>
                <a:buSzPts val="1200"/>
                <a:buFont typeface="Mada"/>
                <a:buChar char="○"/>
              </a:pPr>
              <a:r>
                <a:rPr b="1" lang="en-US" sz="1200">
                  <a:solidFill>
                    <a:schemeClr val="dk1"/>
                  </a:solidFill>
                  <a:latin typeface="Mada"/>
                  <a:ea typeface="Mada"/>
                  <a:cs typeface="Mada"/>
                  <a:sym typeface="Mada"/>
                </a:rPr>
                <a:t>Chronic</a:t>
              </a:r>
              <a:r>
                <a:rPr lang="en-US" sz="1200">
                  <a:solidFill>
                    <a:schemeClr val="dk1"/>
                  </a:solidFill>
                  <a:latin typeface="Mada"/>
                  <a:ea typeface="Mada"/>
                  <a:cs typeface="Mada"/>
                  <a:sym typeface="Mada"/>
                </a:rPr>
                <a:t> inflammatory demyelinating polyneuropathy (CIDP).</a:t>
              </a:r>
              <a:endParaRPr sz="1200">
                <a:solidFill>
                  <a:schemeClr val="dk1"/>
                </a:solidFill>
                <a:latin typeface="Mada"/>
                <a:ea typeface="Mada"/>
                <a:cs typeface="Mada"/>
                <a:sym typeface="Mada"/>
              </a:endParaRPr>
            </a:p>
            <a:p>
              <a:pPr indent="0" lvl="0" marL="0" rtl="0" algn="l">
                <a:spcBef>
                  <a:spcPts val="0"/>
                </a:spcBef>
                <a:spcAft>
                  <a:spcPts val="0"/>
                </a:spcAft>
                <a:buNone/>
              </a:pPr>
              <a:r>
                <a:rPr b="1" lang="en-US" sz="1200">
                  <a:solidFill>
                    <a:srgbClr val="6AA84F"/>
                  </a:solidFill>
                  <a:latin typeface="Mada"/>
                  <a:ea typeface="Mada"/>
                  <a:cs typeface="Mada"/>
                  <a:sym typeface="Mada"/>
                </a:rPr>
                <a:t>Note:</a:t>
              </a:r>
              <a:r>
                <a:rPr lang="en-US" sz="1200">
                  <a:solidFill>
                    <a:srgbClr val="6AA84F"/>
                  </a:solidFill>
                  <a:latin typeface="Mada"/>
                  <a:ea typeface="Mada"/>
                  <a:cs typeface="Mada"/>
                  <a:sym typeface="Mada"/>
                </a:rPr>
                <a:t> It’s very rare to see CNS and PNS involvement in the same person</a:t>
              </a:r>
              <a:endParaRPr sz="1200">
                <a:solidFill>
                  <a:srgbClr val="6AA84F"/>
                </a:solidFill>
                <a:latin typeface="Mada"/>
                <a:ea typeface="Mada"/>
                <a:cs typeface="Mada"/>
                <a:sym typeface="Mada"/>
              </a:endParaRPr>
            </a:p>
          </p:txBody>
        </p:sp>
      </p:grpSp>
      <p:cxnSp>
        <p:nvCxnSpPr>
          <p:cNvPr id="207" name="Google Shape;207;p33"/>
          <p:cNvCxnSpPr>
            <a:stCxn id="205" idx="2"/>
          </p:cNvCxnSpPr>
          <p:nvPr/>
        </p:nvCxnSpPr>
        <p:spPr>
          <a:xfrm flipH="1" rot="-5400000">
            <a:off x="2433187" y="4785675"/>
            <a:ext cx="391800" cy="323700"/>
          </a:xfrm>
          <a:prstGeom prst="curvedConnector3">
            <a:avLst>
              <a:gd fmla="val 50000" name="adj1"/>
            </a:avLst>
          </a:prstGeom>
          <a:noFill/>
          <a:ln cap="flat" cmpd="sng" w="28575">
            <a:solidFill>
              <a:schemeClr val="accent3"/>
            </a:solidFill>
            <a:prstDash val="solid"/>
            <a:round/>
            <a:headEnd len="med" w="med" type="none"/>
            <a:tailEnd len="med" w="med" type="none"/>
          </a:ln>
        </p:spPr>
      </p:cxnSp>
      <p:sp>
        <p:nvSpPr>
          <p:cNvPr id="208" name="Google Shape;208;p33"/>
          <p:cNvSpPr/>
          <p:nvPr/>
        </p:nvSpPr>
        <p:spPr>
          <a:xfrm>
            <a:off x="4019550" y="8629650"/>
            <a:ext cx="3181500" cy="1124100"/>
          </a:xfrm>
          <a:prstGeom prst="roundRect">
            <a:avLst>
              <a:gd fmla="val 16667" name="adj"/>
            </a:avLst>
          </a:prstGeom>
          <a:solidFill>
            <a:srgbClr val="F3F3F3"/>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solidFill>
                  <a:srgbClr val="6AA84F"/>
                </a:solidFill>
                <a:latin typeface="Mada"/>
                <a:ea typeface="Mada"/>
                <a:cs typeface="Mada"/>
                <a:sym typeface="Mada"/>
              </a:rPr>
              <a:t>Rare disease and very specific, it is outside the scope of medical student </a:t>
            </a:r>
            <a:endParaRPr sz="1100">
              <a:solidFill>
                <a:srgbClr val="6AA84F"/>
              </a:solidFill>
              <a:latin typeface="Mada"/>
              <a:ea typeface="Mada"/>
              <a:cs typeface="Mada"/>
              <a:sym typeface="Mada"/>
            </a:endParaRPr>
          </a:p>
          <a:p>
            <a:pPr indent="-298450" lvl="0" marL="457200" rtl="0" algn="l">
              <a:spcBef>
                <a:spcPts val="0"/>
              </a:spcBef>
              <a:spcAft>
                <a:spcPts val="0"/>
              </a:spcAft>
              <a:buClr>
                <a:srgbClr val="999999"/>
              </a:buClr>
              <a:buSzPts val="1100"/>
              <a:buFont typeface="Mada"/>
              <a:buChar char="●"/>
            </a:pPr>
            <a:r>
              <a:rPr lang="en-US" sz="1100">
                <a:solidFill>
                  <a:srgbClr val="999999"/>
                </a:solidFill>
                <a:latin typeface="Mada"/>
                <a:ea typeface="Mada"/>
                <a:cs typeface="Mada"/>
                <a:sym typeface="Mada"/>
              </a:rPr>
              <a:t>Example: </a:t>
            </a:r>
            <a:endParaRPr sz="1100">
              <a:solidFill>
                <a:srgbClr val="999999"/>
              </a:solidFill>
              <a:latin typeface="Mada"/>
              <a:ea typeface="Mada"/>
              <a:cs typeface="Mada"/>
              <a:sym typeface="Mada"/>
            </a:endParaRPr>
          </a:p>
          <a:p>
            <a:pPr indent="-298450" lvl="1" marL="914400" rtl="0" algn="l">
              <a:spcBef>
                <a:spcPts val="0"/>
              </a:spcBef>
              <a:spcAft>
                <a:spcPts val="0"/>
              </a:spcAft>
              <a:buClr>
                <a:srgbClr val="999999"/>
              </a:buClr>
              <a:buSzPts val="1100"/>
              <a:buFont typeface="Mada"/>
              <a:buChar char="○"/>
            </a:pPr>
            <a:r>
              <a:rPr lang="en-US" sz="1100">
                <a:solidFill>
                  <a:srgbClr val="999999"/>
                </a:solidFill>
                <a:latin typeface="Mada"/>
                <a:ea typeface="Mada"/>
                <a:cs typeface="Mada"/>
                <a:sym typeface="Mada"/>
              </a:rPr>
              <a:t>Alexander disease</a:t>
            </a:r>
            <a:endParaRPr sz="1100">
              <a:solidFill>
                <a:srgbClr val="999999"/>
              </a:solidFill>
              <a:latin typeface="Mada"/>
              <a:ea typeface="Mada"/>
              <a:cs typeface="Mada"/>
              <a:sym typeface="Mada"/>
            </a:endParaRPr>
          </a:p>
          <a:p>
            <a:pPr indent="-298450" lvl="1" marL="914400" rtl="0" algn="l">
              <a:spcBef>
                <a:spcPts val="0"/>
              </a:spcBef>
              <a:spcAft>
                <a:spcPts val="0"/>
              </a:spcAft>
              <a:buClr>
                <a:srgbClr val="999999"/>
              </a:buClr>
              <a:buSzPts val="1100"/>
              <a:buFont typeface="Mada"/>
              <a:buChar char="○"/>
            </a:pPr>
            <a:r>
              <a:rPr lang="en-US" sz="1100">
                <a:solidFill>
                  <a:srgbClr val="999999"/>
                </a:solidFill>
                <a:latin typeface="Mada"/>
                <a:ea typeface="Mada"/>
                <a:cs typeface="Mada"/>
                <a:sym typeface="Mada"/>
              </a:rPr>
              <a:t>Canavan disease </a:t>
            </a:r>
            <a:endParaRPr sz="1100">
              <a:solidFill>
                <a:srgbClr val="999999"/>
              </a:solidFill>
              <a:latin typeface="Mada"/>
              <a:ea typeface="Mada"/>
              <a:cs typeface="Mada"/>
              <a:sym typeface="Mada"/>
            </a:endParaRPr>
          </a:p>
          <a:p>
            <a:pPr indent="-298450" lvl="1" marL="914400" rtl="0" algn="l">
              <a:spcBef>
                <a:spcPts val="0"/>
              </a:spcBef>
              <a:spcAft>
                <a:spcPts val="0"/>
              </a:spcAft>
              <a:buClr>
                <a:srgbClr val="999999"/>
              </a:buClr>
              <a:buSzPts val="1100"/>
              <a:buFont typeface="Mada"/>
              <a:buChar char="○"/>
            </a:pPr>
            <a:r>
              <a:rPr lang="en-US" sz="1100">
                <a:solidFill>
                  <a:srgbClr val="999999"/>
                </a:solidFill>
                <a:latin typeface="Mada"/>
                <a:ea typeface="Mada"/>
                <a:cs typeface="Mada"/>
                <a:sym typeface="Mada"/>
              </a:rPr>
              <a:t>Krabbe disease</a:t>
            </a:r>
            <a:endParaRPr sz="1100">
              <a:solidFill>
                <a:srgbClr val="999999"/>
              </a:solidFill>
              <a:latin typeface="Mada"/>
              <a:ea typeface="Mada"/>
              <a:cs typeface="Mada"/>
              <a:sym typeface="Mada"/>
            </a:endParaRPr>
          </a:p>
        </p:txBody>
      </p:sp>
      <p:cxnSp>
        <p:nvCxnSpPr>
          <p:cNvPr id="209" name="Google Shape;209;p33"/>
          <p:cNvCxnSpPr>
            <a:stCxn id="203" idx="3"/>
            <a:endCxn id="208" idx="1"/>
          </p:cNvCxnSpPr>
          <p:nvPr/>
        </p:nvCxnSpPr>
        <p:spPr>
          <a:xfrm>
            <a:off x="3571899" y="9007775"/>
            <a:ext cx="447600" cy="183900"/>
          </a:xfrm>
          <a:prstGeom prst="curvedConnector3">
            <a:avLst>
              <a:gd fmla="val 50006" name="adj1"/>
            </a:avLst>
          </a:prstGeom>
          <a:noFill/>
          <a:ln cap="flat" cmpd="sng" w="28575">
            <a:solidFill>
              <a:schemeClr val="accent3"/>
            </a:solidFill>
            <a:prstDash val="solid"/>
            <a:round/>
            <a:headEnd len="med" w="med" type="none"/>
            <a:tailEnd len="med" w="med" type="none"/>
          </a:ln>
        </p:spPr>
      </p:cxnSp>
      <p:grpSp>
        <p:nvGrpSpPr>
          <p:cNvPr id="210" name="Google Shape;210;p33"/>
          <p:cNvGrpSpPr/>
          <p:nvPr/>
        </p:nvGrpSpPr>
        <p:grpSpPr>
          <a:xfrm>
            <a:off x="285449" y="962236"/>
            <a:ext cx="5603114" cy="2681858"/>
            <a:chOff x="259048" y="1774362"/>
            <a:chExt cx="4962900" cy="1942249"/>
          </a:xfrm>
        </p:grpSpPr>
        <p:sp>
          <p:nvSpPr>
            <p:cNvPr id="211" name="Google Shape;211;p33"/>
            <p:cNvSpPr/>
            <p:nvPr/>
          </p:nvSpPr>
          <p:spPr>
            <a:xfrm>
              <a:off x="259048" y="1899211"/>
              <a:ext cx="4962900" cy="1817400"/>
            </a:xfrm>
            <a:prstGeom prst="roundRect">
              <a:avLst>
                <a:gd fmla="val 16667" name="adj"/>
              </a:avLst>
            </a:prstGeom>
            <a:noFill/>
            <a:ln cap="flat" cmpd="sng" w="76200">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US" sz="1200">
                  <a:solidFill>
                    <a:schemeClr val="dk1"/>
                  </a:solidFill>
                  <a:latin typeface="Mada"/>
                  <a:ea typeface="Mada"/>
                  <a:cs typeface="Mada"/>
                  <a:sym typeface="Mada"/>
                </a:rPr>
                <a:t>It’s a </a:t>
              </a:r>
              <a:r>
                <a:rPr b="1" lang="en-US" sz="1200">
                  <a:solidFill>
                    <a:schemeClr val="dk1"/>
                  </a:solidFill>
                  <a:latin typeface="Mada"/>
                  <a:ea typeface="Mada"/>
                  <a:cs typeface="Mada"/>
                  <a:sym typeface="Mada"/>
                </a:rPr>
                <a:t>lipid dense layer</a:t>
              </a:r>
              <a:r>
                <a:rPr lang="en-US" sz="1200">
                  <a:solidFill>
                    <a:schemeClr val="dk1"/>
                  </a:solidFill>
                  <a:latin typeface="Mada"/>
                  <a:ea typeface="Mada"/>
                  <a:cs typeface="Mada"/>
                  <a:sym typeface="Mada"/>
                </a:rPr>
                <a:t> that surrounds the axon of the neurons.</a:t>
              </a:r>
              <a:endParaRPr sz="1200">
                <a:solidFill>
                  <a:schemeClr val="dk1"/>
                </a:solidFill>
              </a:endParaRPr>
            </a:p>
            <a:p>
              <a:pPr indent="-304800" lvl="0" marL="457200" rtl="0" algn="l">
                <a:spcBef>
                  <a:spcPts val="300"/>
                </a:spcBef>
                <a:spcAft>
                  <a:spcPts val="0"/>
                </a:spcAft>
                <a:buClr>
                  <a:schemeClr val="dk1"/>
                </a:buClr>
                <a:buSzPts val="1200"/>
                <a:buChar char="●"/>
              </a:pPr>
              <a:r>
                <a:rPr lang="en-US" sz="1200">
                  <a:solidFill>
                    <a:schemeClr val="dk1"/>
                  </a:solidFill>
                  <a:latin typeface="Mada"/>
                  <a:ea typeface="Mada"/>
                  <a:cs typeface="Mada"/>
                  <a:sym typeface="Mada"/>
                </a:rPr>
                <a:t>insulates the axons and </a:t>
              </a:r>
              <a:r>
                <a:rPr b="1" lang="en-US" sz="1200">
                  <a:solidFill>
                    <a:schemeClr val="dk1"/>
                  </a:solidFill>
                  <a:latin typeface="Mada"/>
                  <a:ea typeface="Mada"/>
                  <a:cs typeface="Mada"/>
                  <a:sym typeface="Mada"/>
                </a:rPr>
                <a:t>allows continuous propagation</a:t>
              </a:r>
              <a:r>
                <a:rPr lang="en-US" sz="1200">
                  <a:solidFill>
                    <a:schemeClr val="dk1"/>
                  </a:solidFill>
                  <a:latin typeface="Mada"/>
                  <a:ea typeface="Mada"/>
                  <a:cs typeface="Mada"/>
                  <a:sym typeface="Mada"/>
                </a:rPr>
                <a:t> of the electrical impulse. </a:t>
              </a:r>
              <a:endParaRPr sz="1200">
                <a:solidFill>
                  <a:schemeClr val="dk1"/>
                </a:solidFill>
                <a:latin typeface="Mada"/>
                <a:ea typeface="Mada"/>
                <a:cs typeface="Mada"/>
                <a:sym typeface="Mada"/>
              </a:endParaRPr>
            </a:p>
            <a:p>
              <a:pPr indent="-304800" lvl="0" marL="457200" rtl="0" algn="l">
                <a:spcBef>
                  <a:spcPts val="300"/>
                </a:spcBef>
                <a:spcAft>
                  <a:spcPts val="0"/>
                </a:spcAft>
                <a:buClr>
                  <a:schemeClr val="dk1"/>
                </a:buClr>
                <a:buSzPts val="1200"/>
                <a:buChar char="●"/>
              </a:pPr>
              <a:r>
                <a:rPr lang="en-US" sz="1200">
                  <a:solidFill>
                    <a:srgbClr val="6AA84F"/>
                  </a:solidFill>
                  <a:latin typeface="Mada"/>
                  <a:ea typeface="Mada"/>
                  <a:cs typeface="Mada"/>
                  <a:sym typeface="Mada"/>
                </a:rPr>
                <a:t>Myelin is essential for the speed of conduction and the level of myelination differs from a fiber to another depending on their function, for instance the fibers that conduct vibration and proprioception are usually more heavily myelinated than those that conduct pain and crude touch.</a:t>
              </a:r>
              <a:endParaRPr sz="1200">
                <a:solidFill>
                  <a:srgbClr val="6AA84F"/>
                </a:solidFill>
                <a:latin typeface="Mada"/>
                <a:ea typeface="Mada"/>
                <a:cs typeface="Mada"/>
                <a:sym typeface="Mada"/>
              </a:endParaRPr>
            </a:p>
            <a:p>
              <a:pPr indent="-304800" lvl="0" marL="457200" rtl="0" algn="l">
                <a:spcBef>
                  <a:spcPts val="300"/>
                </a:spcBef>
                <a:spcAft>
                  <a:spcPts val="0"/>
                </a:spcAft>
                <a:buClr>
                  <a:srgbClr val="CC0000"/>
                </a:buClr>
                <a:buSzPts val="1200"/>
                <a:buChar char="●"/>
              </a:pPr>
              <a:r>
                <a:rPr b="1" lang="en-US" sz="1200">
                  <a:solidFill>
                    <a:srgbClr val="CC0000"/>
                  </a:solidFill>
                  <a:latin typeface="Mada"/>
                  <a:ea typeface="Mada"/>
                  <a:cs typeface="Mada"/>
                  <a:sym typeface="Mada"/>
                </a:rPr>
                <a:t>Myelin is produced by:</a:t>
              </a:r>
              <a:endParaRPr b="1" sz="1200">
                <a:solidFill>
                  <a:srgbClr val="CC0000"/>
                </a:solidFill>
              </a:endParaRPr>
            </a:p>
            <a:p>
              <a:pPr indent="-304800" lvl="1" marL="1028700" rtl="0" algn="l">
                <a:spcBef>
                  <a:spcPts val="300"/>
                </a:spcBef>
                <a:spcAft>
                  <a:spcPts val="0"/>
                </a:spcAft>
                <a:buClr>
                  <a:schemeClr val="dk1"/>
                </a:buClr>
                <a:buSzPts val="1200"/>
                <a:buFont typeface="Noto Sans Symbols"/>
                <a:buChar char="○"/>
              </a:pPr>
              <a:r>
                <a:rPr lang="en-US" sz="1200">
                  <a:solidFill>
                    <a:schemeClr val="dk1"/>
                  </a:solidFill>
                  <a:latin typeface="Mada"/>
                  <a:ea typeface="Mada"/>
                  <a:cs typeface="Mada"/>
                  <a:sym typeface="Mada"/>
                </a:rPr>
                <a:t>  </a:t>
              </a:r>
              <a:r>
                <a:rPr b="1" lang="en-US" sz="1200">
                  <a:solidFill>
                    <a:schemeClr val="dk1"/>
                  </a:solidFill>
                  <a:latin typeface="Mada"/>
                  <a:ea typeface="Mada"/>
                  <a:cs typeface="Mada"/>
                  <a:sym typeface="Mada"/>
                </a:rPr>
                <a:t>Schwann cells:</a:t>
              </a:r>
              <a:r>
                <a:rPr lang="en-US" sz="1200">
                  <a:solidFill>
                    <a:schemeClr val="dk1"/>
                  </a:solidFill>
                  <a:latin typeface="Mada"/>
                  <a:ea typeface="Mada"/>
                  <a:cs typeface="Mada"/>
                  <a:sym typeface="Mada"/>
                </a:rPr>
                <a:t> Peripheral nerves.</a:t>
              </a:r>
              <a:endParaRPr sz="1200">
                <a:solidFill>
                  <a:schemeClr val="dk1"/>
                </a:solidFill>
              </a:endParaRPr>
            </a:p>
            <a:p>
              <a:pPr indent="-304800" lvl="1" marL="1028700" rtl="0" algn="l">
                <a:spcBef>
                  <a:spcPts val="300"/>
                </a:spcBef>
                <a:spcAft>
                  <a:spcPts val="0"/>
                </a:spcAft>
                <a:buClr>
                  <a:schemeClr val="dk1"/>
                </a:buClr>
                <a:buSzPts val="1200"/>
                <a:buFont typeface="Noto Sans Symbols"/>
                <a:buChar char="○"/>
              </a:pPr>
              <a:r>
                <a:rPr lang="en-US" sz="1200">
                  <a:solidFill>
                    <a:schemeClr val="dk1"/>
                  </a:solidFill>
                  <a:latin typeface="Mada"/>
                  <a:ea typeface="Mada"/>
                  <a:cs typeface="Mada"/>
                  <a:sym typeface="Mada"/>
                </a:rPr>
                <a:t>  </a:t>
              </a:r>
              <a:r>
                <a:rPr b="1" lang="en-US" sz="1200">
                  <a:solidFill>
                    <a:schemeClr val="dk1"/>
                  </a:solidFill>
                  <a:latin typeface="Mada"/>
                  <a:ea typeface="Mada"/>
                  <a:cs typeface="Mada"/>
                  <a:sym typeface="Mada"/>
                </a:rPr>
                <a:t>Oligodendrocytes:</a:t>
              </a:r>
              <a:r>
                <a:rPr lang="en-US" sz="1200">
                  <a:solidFill>
                    <a:schemeClr val="dk1"/>
                  </a:solidFill>
                  <a:latin typeface="Mada"/>
                  <a:ea typeface="Mada"/>
                  <a:cs typeface="Mada"/>
                  <a:sym typeface="Mada"/>
                </a:rPr>
                <a:t> CNS.</a:t>
              </a:r>
              <a:endParaRPr b="1" sz="1200">
                <a:latin typeface="Mada"/>
                <a:ea typeface="Mada"/>
                <a:cs typeface="Mada"/>
                <a:sym typeface="Mada"/>
              </a:endParaRPr>
            </a:p>
          </p:txBody>
        </p:sp>
        <p:sp>
          <p:nvSpPr>
            <p:cNvPr id="212" name="Google Shape;212;p33"/>
            <p:cNvSpPr/>
            <p:nvPr/>
          </p:nvSpPr>
          <p:spPr>
            <a:xfrm>
              <a:off x="485332" y="1774362"/>
              <a:ext cx="1622400" cy="227100"/>
            </a:xfrm>
            <a:prstGeom prst="flowChartAlternateProcess">
              <a:avLst/>
            </a:prstGeom>
            <a:solidFill>
              <a:srgbClr val="986782"/>
            </a:solid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ada"/>
                  <a:ea typeface="Mada"/>
                  <a:cs typeface="Mada"/>
                  <a:sym typeface="Mada"/>
                </a:rPr>
                <a:t>Myelin</a:t>
              </a:r>
              <a:endParaRPr b="1" sz="1800">
                <a:solidFill>
                  <a:srgbClr val="FFFFFF"/>
                </a:solidFill>
                <a:latin typeface="Mada"/>
                <a:ea typeface="Mada"/>
                <a:cs typeface="Mada"/>
                <a:sym typeface="Mada"/>
              </a:endParaRPr>
            </a:p>
          </p:txBody>
        </p:sp>
      </p:grpSp>
      <p:pic>
        <p:nvPicPr>
          <p:cNvPr id="213" name="Google Shape;213;p33"/>
          <p:cNvPicPr preferRelativeResize="0"/>
          <p:nvPr/>
        </p:nvPicPr>
        <p:blipFill>
          <a:blip r:embed="rId3">
            <a:alphaModFix/>
          </a:blip>
          <a:stretch>
            <a:fillRect/>
          </a:stretch>
        </p:blipFill>
        <p:spPr>
          <a:xfrm>
            <a:off x="5932400" y="932925"/>
            <a:ext cx="1509925" cy="2681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grpSp>
        <p:nvGrpSpPr>
          <p:cNvPr id="847" name="Google Shape;847;p51"/>
          <p:cNvGrpSpPr/>
          <p:nvPr/>
        </p:nvGrpSpPr>
        <p:grpSpPr>
          <a:xfrm>
            <a:off x="-1774523" y="-1292725"/>
            <a:ext cx="10683620" cy="8827587"/>
            <a:chOff x="-1774523" y="-1292725"/>
            <a:chExt cx="10683620" cy="8827587"/>
          </a:xfrm>
        </p:grpSpPr>
        <p:sp>
          <p:nvSpPr>
            <p:cNvPr id="848" name="Google Shape;848;p51"/>
            <p:cNvSpPr/>
            <p:nvPr/>
          </p:nvSpPr>
          <p:spPr>
            <a:xfrm rot="1034746">
              <a:off x="-1034724" y="-71934"/>
              <a:ext cx="9204022" cy="6386004"/>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849" name="Google Shape;849;p51"/>
            <p:cNvSpPr/>
            <p:nvPr/>
          </p:nvSpPr>
          <p:spPr>
            <a:xfrm>
              <a:off x="5970980" y="3615412"/>
              <a:ext cx="359964" cy="334376"/>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0" name="Google Shape;850;p51"/>
            <p:cNvGrpSpPr/>
            <p:nvPr/>
          </p:nvGrpSpPr>
          <p:grpSpPr>
            <a:xfrm>
              <a:off x="6233909" y="4499366"/>
              <a:ext cx="294716" cy="273655"/>
              <a:chOff x="4786297" y="2980907"/>
              <a:chExt cx="189564" cy="189564"/>
            </a:xfrm>
          </p:grpSpPr>
          <p:sp>
            <p:nvSpPr>
              <p:cNvPr id="851" name="Google Shape;851;p51"/>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1"/>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1"/>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51"/>
            <p:cNvGrpSpPr/>
            <p:nvPr/>
          </p:nvGrpSpPr>
          <p:grpSpPr>
            <a:xfrm>
              <a:off x="6730897" y="2553643"/>
              <a:ext cx="323310" cy="273663"/>
              <a:chOff x="5099945" y="1562040"/>
              <a:chExt cx="215986" cy="196894"/>
            </a:xfrm>
          </p:grpSpPr>
          <p:sp>
            <p:nvSpPr>
              <p:cNvPr id="855" name="Google Shape;855;p51"/>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1"/>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1"/>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51"/>
            <p:cNvGrpSpPr/>
            <p:nvPr/>
          </p:nvGrpSpPr>
          <p:grpSpPr>
            <a:xfrm>
              <a:off x="5510564" y="5207134"/>
              <a:ext cx="460558" cy="192901"/>
              <a:chOff x="5427392" y="3652956"/>
              <a:chExt cx="296236" cy="133625"/>
            </a:xfrm>
          </p:grpSpPr>
          <p:sp>
            <p:nvSpPr>
              <p:cNvPr id="859" name="Google Shape;859;p51"/>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1"/>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1"/>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2" name="Google Shape;862;p51"/>
            <p:cNvGrpSpPr/>
            <p:nvPr/>
          </p:nvGrpSpPr>
          <p:grpSpPr>
            <a:xfrm>
              <a:off x="7200498" y="2639841"/>
              <a:ext cx="271715" cy="241528"/>
              <a:chOff x="7456777" y="1936895"/>
              <a:chExt cx="174770" cy="167309"/>
            </a:xfrm>
          </p:grpSpPr>
          <p:sp>
            <p:nvSpPr>
              <p:cNvPr id="863" name="Google Shape;863;p51"/>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51"/>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1"/>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1"/>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7" name="Google Shape;867;p51"/>
            <p:cNvGrpSpPr/>
            <p:nvPr/>
          </p:nvGrpSpPr>
          <p:grpSpPr>
            <a:xfrm>
              <a:off x="6187636" y="5036716"/>
              <a:ext cx="265989" cy="241390"/>
              <a:chOff x="3923092" y="3421606"/>
              <a:chExt cx="171087" cy="167214"/>
            </a:xfrm>
          </p:grpSpPr>
          <p:sp>
            <p:nvSpPr>
              <p:cNvPr id="868" name="Google Shape;868;p51"/>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1"/>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51"/>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1"/>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2" name="Google Shape;872;p51"/>
            <p:cNvGrpSpPr/>
            <p:nvPr/>
          </p:nvGrpSpPr>
          <p:grpSpPr>
            <a:xfrm>
              <a:off x="5801382" y="4601754"/>
              <a:ext cx="120088" cy="295337"/>
              <a:chOff x="6689991" y="3974566"/>
              <a:chExt cx="77242" cy="204583"/>
            </a:xfrm>
          </p:grpSpPr>
          <p:sp>
            <p:nvSpPr>
              <p:cNvPr id="873" name="Google Shape;873;p51"/>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1"/>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1"/>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1"/>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51"/>
            <p:cNvGrpSpPr/>
            <p:nvPr/>
          </p:nvGrpSpPr>
          <p:grpSpPr>
            <a:xfrm>
              <a:off x="5193184" y="5104648"/>
              <a:ext cx="120038" cy="295379"/>
              <a:chOff x="4308549" y="4159596"/>
              <a:chExt cx="77210" cy="204613"/>
            </a:xfrm>
          </p:grpSpPr>
          <p:sp>
            <p:nvSpPr>
              <p:cNvPr id="878" name="Google Shape;878;p51"/>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1"/>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1"/>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1"/>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2" name="Google Shape;882;p51"/>
            <p:cNvGrpSpPr/>
            <p:nvPr/>
          </p:nvGrpSpPr>
          <p:grpSpPr>
            <a:xfrm>
              <a:off x="6630902" y="3487361"/>
              <a:ext cx="265720" cy="232428"/>
              <a:chOff x="4366946" y="1834186"/>
              <a:chExt cx="177537" cy="173778"/>
            </a:xfrm>
          </p:grpSpPr>
          <p:sp>
            <p:nvSpPr>
              <p:cNvPr id="883" name="Google Shape;883;p51"/>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1"/>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1"/>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1"/>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7" name="Google Shape;887;p51"/>
            <p:cNvGrpSpPr/>
            <p:nvPr/>
          </p:nvGrpSpPr>
          <p:grpSpPr>
            <a:xfrm>
              <a:off x="6693933" y="4917802"/>
              <a:ext cx="271715" cy="241530"/>
              <a:chOff x="7373945" y="2491538"/>
              <a:chExt cx="174770" cy="167311"/>
            </a:xfrm>
          </p:grpSpPr>
          <p:sp>
            <p:nvSpPr>
              <p:cNvPr id="888" name="Google Shape;888;p51"/>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1"/>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51"/>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1"/>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51"/>
            <p:cNvGrpSpPr/>
            <p:nvPr/>
          </p:nvGrpSpPr>
          <p:grpSpPr>
            <a:xfrm>
              <a:off x="7109737" y="3130115"/>
              <a:ext cx="120088" cy="295337"/>
              <a:chOff x="7089311" y="1211098"/>
              <a:chExt cx="77242" cy="204583"/>
            </a:xfrm>
          </p:grpSpPr>
          <p:sp>
            <p:nvSpPr>
              <p:cNvPr id="893" name="Google Shape;893;p51"/>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1"/>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1"/>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51"/>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7" name="Google Shape;897;p51"/>
            <p:cNvGrpSpPr/>
            <p:nvPr/>
          </p:nvGrpSpPr>
          <p:grpSpPr>
            <a:xfrm>
              <a:off x="6390144" y="3813442"/>
              <a:ext cx="1082091" cy="1072938"/>
              <a:chOff x="4332233" y="3324392"/>
              <a:chExt cx="1191206" cy="1180090"/>
            </a:xfrm>
          </p:grpSpPr>
          <p:sp>
            <p:nvSpPr>
              <p:cNvPr id="898" name="Google Shape;898;p51"/>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1"/>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1"/>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51"/>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1"/>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1"/>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1"/>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1"/>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1"/>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1"/>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1"/>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1"/>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1"/>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1"/>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1"/>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1"/>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1"/>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1"/>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1"/>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1"/>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1"/>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1"/>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1"/>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921" name="Google Shape;921;p51"/>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1"/>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1"/>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4" name="Google Shape;924;p51"/>
            <p:cNvGrpSpPr/>
            <p:nvPr/>
          </p:nvGrpSpPr>
          <p:grpSpPr>
            <a:xfrm>
              <a:off x="7002589" y="3756903"/>
              <a:ext cx="460558" cy="192901"/>
              <a:chOff x="5427392" y="3652956"/>
              <a:chExt cx="296236" cy="133625"/>
            </a:xfrm>
          </p:grpSpPr>
          <p:sp>
            <p:nvSpPr>
              <p:cNvPr id="925" name="Google Shape;925;p51"/>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1"/>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1"/>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28" name="Google Shape;928;p51"/>
          <p:cNvSpPr txBox="1"/>
          <p:nvPr/>
        </p:nvSpPr>
        <p:spPr>
          <a:xfrm>
            <a:off x="1991767" y="454379"/>
            <a:ext cx="4155900"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6000">
                <a:solidFill>
                  <a:srgbClr val="543948"/>
                </a:solidFill>
                <a:latin typeface="Mada"/>
                <a:ea typeface="Mada"/>
                <a:cs typeface="Mada"/>
                <a:sym typeface="Mada"/>
              </a:rPr>
              <a:t>THANKS!!</a:t>
            </a:r>
            <a:endParaRPr b="1" sz="6000">
              <a:solidFill>
                <a:srgbClr val="543948"/>
              </a:solidFill>
              <a:latin typeface="Mada"/>
              <a:ea typeface="Mada"/>
              <a:cs typeface="Mada"/>
              <a:sym typeface="Mada"/>
            </a:endParaRPr>
          </a:p>
        </p:txBody>
      </p:sp>
      <p:grpSp>
        <p:nvGrpSpPr>
          <p:cNvPr id="929" name="Google Shape;929;p51"/>
          <p:cNvGrpSpPr/>
          <p:nvPr/>
        </p:nvGrpSpPr>
        <p:grpSpPr>
          <a:xfrm>
            <a:off x="799050" y="1784226"/>
            <a:ext cx="6541800" cy="3130716"/>
            <a:chOff x="799050" y="1818663"/>
            <a:chExt cx="6541800" cy="3130716"/>
          </a:xfrm>
        </p:grpSpPr>
        <p:sp>
          <p:nvSpPr>
            <p:cNvPr id="930" name="Google Shape;930;p51"/>
            <p:cNvSpPr txBox="1"/>
            <p:nvPr/>
          </p:nvSpPr>
          <p:spPr>
            <a:xfrm>
              <a:off x="799050" y="1818663"/>
              <a:ext cx="65418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latin typeface="Pacifico"/>
                  <a:ea typeface="Pacifico"/>
                  <a:cs typeface="Pacifico"/>
                  <a:sym typeface="Pacifico"/>
                </a:rPr>
                <a:t>This lecture was done by:</a:t>
              </a:r>
              <a:endParaRPr sz="3000">
                <a:latin typeface="Pacifico"/>
                <a:ea typeface="Pacifico"/>
                <a:cs typeface="Pacifico"/>
                <a:sym typeface="Pacifico"/>
              </a:endParaRPr>
            </a:p>
          </p:txBody>
        </p:sp>
        <p:sp>
          <p:nvSpPr>
            <p:cNvPr id="931" name="Google Shape;931;p51"/>
            <p:cNvSpPr txBox="1"/>
            <p:nvPr/>
          </p:nvSpPr>
          <p:spPr>
            <a:xfrm>
              <a:off x="2266950" y="2346028"/>
              <a:ext cx="3026100" cy="9111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en-US" sz="1800">
                  <a:latin typeface="Mada"/>
                  <a:ea typeface="Mada"/>
                  <a:cs typeface="Mada"/>
                  <a:sym typeface="Mada"/>
                </a:rPr>
                <a:t>Abdullah Shadid</a:t>
              </a:r>
              <a:endParaRPr b="1" sz="1800">
                <a:latin typeface="Mada"/>
                <a:ea typeface="Mada"/>
                <a:cs typeface="Mada"/>
                <a:sym typeface="Mada"/>
              </a:endParaRPr>
            </a:p>
            <a:p>
              <a:pPr indent="0" lvl="0" marL="457200" rtl="0" algn="l">
                <a:spcBef>
                  <a:spcPts val="0"/>
                </a:spcBef>
                <a:spcAft>
                  <a:spcPts val="0"/>
                </a:spcAft>
                <a:buNone/>
              </a:pPr>
              <a:r>
                <a:t/>
              </a:r>
              <a:endParaRPr sz="1800">
                <a:latin typeface="Mada"/>
                <a:ea typeface="Mada"/>
                <a:cs typeface="Mada"/>
                <a:sym typeface="Mada"/>
              </a:endParaRPr>
            </a:p>
          </p:txBody>
        </p:sp>
        <p:sp>
          <p:nvSpPr>
            <p:cNvPr id="932" name="Google Shape;932;p51"/>
            <p:cNvSpPr txBox="1"/>
            <p:nvPr/>
          </p:nvSpPr>
          <p:spPr>
            <a:xfrm>
              <a:off x="1518900" y="3456663"/>
              <a:ext cx="5102100" cy="63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latin typeface="Pacifico"/>
                  <a:ea typeface="Pacifico"/>
                  <a:cs typeface="Pacifico"/>
                  <a:sym typeface="Pacifico"/>
                </a:rPr>
                <a:t>Note taker:</a:t>
              </a:r>
              <a:endParaRPr sz="3000">
                <a:latin typeface="Pacifico"/>
                <a:ea typeface="Pacifico"/>
                <a:cs typeface="Pacifico"/>
                <a:sym typeface="Pacifico"/>
              </a:endParaRPr>
            </a:p>
          </p:txBody>
        </p:sp>
        <p:sp>
          <p:nvSpPr>
            <p:cNvPr id="933" name="Google Shape;933;p51"/>
            <p:cNvSpPr txBox="1"/>
            <p:nvPr/>
          </p:nvSpPr>
          <p:spPr>
            <a:xfrm>
              <a:off x="2266950" y="4038278"/>
              <a:ext cx="3026100" cy="911100"/>
            </a:xfrm>
            <a:prstGeom prst="rect">
              <a:avLst/>
            </a:prstGeom>
            <a:noFill/>
            <a:ln>
              <a:noFill/>
            </a:ln>
          </p:spPr>
          <p:txBody>
            <a:bodyPr anchorCtr="0" anchor="t" bIns="91425" lIns="91425" spcFirstLastPara="1" rIns="91425" wrap="square" tIns="91425">
              <a:noAutofit/>
            </a:bodyPr>
            <a:lstStyle/>
            <a:p>
              <a:pPr indent="-342900" lvl="0" marL="457200" rtl="0" algn="ctr">
                <a:spcBef>
                  <a:spcPts val="0"/>
                </a:spcBef>
                <a:spcAft>
                  <a:spcPts val="0"/>
                </a:spcAft>
                <a:buSzPts val="1800"/>
                <a:buFont typeface="Mada"/>
                <a:buChar char="-"/>
              </a:pPr>
              <a:r>
                <a:rPr lang="en-US" sz="1800">
                  <a:latin typeface="Mada"/>
                  <a:ea typeface="Mada"/>
                  <a:cs typeface="Mada"/>
                  <a:sym typeface="Mada"/>
                </a:rPr>
                <a:t>Abdullah Shadid</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en-US" sz="2000">
                  <a:solidFill>
                    <a:schemeClr val="dk1"/>
                  </a:solidFill>
                  <a:latin typeface="Mada"/>
                  <a:ea typeface="Mada"/>
                  <a:cs typeface="Mada"/>
                  <a:sym typeface="Mada"/>
                </a:rPr>
                <a:t>Raghad AlKhashan</a:t>
              </a:r>
              <a:endParaRPr sz="1800">
                <a:latin typeface="Mada"/>
                <a:ea typeface="Mada"/>
                <a:cs typeface="Mada"/>
                <a:sym typeface="Mada"/>
              </a:endParaRPr>
            </a:p>
          </p:txBody>
        </p:sp>
      </p:grpSp>
      <p:grpSp>
        <p:nvGrpSpPr>
          <p:cNvPr id="934" name="Google Shape;934;p51"/>
          <p:cNvGrpSpPr/>
          <p:nvPr/>
        </p:nvGrpSpPr>
        <p:grpSpPr>
          <a:xfrm>
            <a:off x="-1685878" y="5753481"/>
            <a:ext cx="10384167" cy="4605366"/>
            <a:chOff x="-1557559" y="5606217"/>
            <a:chExt cx="10384167" cy="4605366"/>
          </a:xfrm>
        </p:grpSpPr>
        <p:sp>
          <p:nvSpPr>
            <p:cNvPr id="935" name="Google Shape;935;p51"/>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936" name="Google Shape;936;p51"/>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937" name="Google Shape;937;p51"/>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938" name="Google Shape;938;p51"/>
            <p:cNvSpPr txBox="1"/>
            <p:nvPr/>
          </p:nvSpPr>
          <p:spPr>
            <a:xfrm>
              <a:off x="136688" y="6779083"/>
              <a:ext cx="2783400" cy="12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en-US"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en-US" sz="2000">
                  <a:latin typeface="Mada"/>
                  <a:ea typeface="Mada"/>
                  <a:cs typeface="Mada"/>
                  <a:sym typeface="Mada"/>
                </a:rPr>
                <a:t>Amirah Aldakhilallah</a:t>
              </a:r>
              <a:endParaRPr sz="2000">
                <a:latin typeface="Mada"/>
                <a:ea typeface="Mada"/>
                <a:cs typeface="Mada"/>
                <a:sym typeface="Mada"/>
              </a:endParaRPr>
            </a:p>
          </p:txBody>
        </p:sp>
        <p:sp>
          <p:nvSpPr>
            <p:cNvPr id="939" name="Google Shape;939;p51"/>
            <p:cNvSpPr txBox="1"/>
            <p:nvPr/>
          </p:nvSpPr>
          <p:spPr>
            <a:xfrm>
              <a:off x="4663425" y="6779086"/>
              <a:ext cx="2783400" cy="162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en-US"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None/>
              </a:pPr>
              <a:r>
                <a:rPr lang="en-US" sz="2000">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940" name="Google Shape;940;p51"/>
            <p:cNvGrpSpPr/>
            <p:nvPr/>
          </p:nvGrpSpPr>
          <p:grpSpPr>
            <a:xfrm>
              <a:off x="1656025" y="8761125"/>
              <a:ext cx="4020900" cy="998700"/>
              <a:chOff x="1656025" y="8761125"/>
              <a:chExt cx="4020900" cy="998700"/>
            </a:xfrm>
          </p:grpSpPr>
          <p:sp>
            <p:nvSpPr>
              <p:cNvPr id="941" name="Google Shape;941;p51"/>
              <p:cNvSpPr txBox="1"/>
              <p:nvPr/>
            </p:nvSpPr>
            <p:spPr>
              <a:xfrm>
                <a:off x="1656025" y="8761125"/>
                <a:ext cx="4020900" cy="9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en-US"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942" name="Google Shape;942;p51">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943" name="Google Shape;943;p51"/>
          <p:cNvGrpSpPr/>
          <p:nvPr/>
        </p:nvGrpSpPr>
        <p:grpSpPr>
          <a:xfrm>
            <a:off x="258032" y="3971262"/>
            <a:ext cx="1131770" cy="1357967"/>
            <a:chOff x="876055" y="2338940"/>
            <a:chExt cx="862498" cy="998652"/>
          </a:xfrm>
        </p:grpSpPr>
        <p:grpSp>
          <p:nvGrpSpPr>
            <p:cNvPr id="944" name="Google Shape;944;p51"/>
            <p:cNvGrpSpPr/>
            <p:nvPr/>
          </p:nvGrpSpPr>
          <p:grpSpPr>
            <a:xfrm>
              <a:off x="876055" y="2338940"/>
              <a:ext cx="431131" cy="998652"/>
              <a:chOff x="6094678" y="3600952"/>
              <a:chExt cx="431131" cy="998652"/>
            </a:xfrm>
          </p:grpSpPr>
          <p:sp>
            <p:nvSpPr>
              <p:cNvPr id="945" name="Google Shape;945;p51"/>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1"/>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1"/>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1"/>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1"/>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1"/>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1"/>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1"/>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1"/>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1"/>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1"/>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1"/>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1"/>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1"/>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1"/>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51"/>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51"/>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2" name="Google Shape;962;p51"/>
            <p:cNvGrpSpPr/>
            <p:nvPr/>
          </p:nvGrpSpPr>
          <p:grpSpPr>
            <a:xfrm>
              <a:off x="1396606" y="2521080"/>
              <a:ext cx="341947" cy="634395"/>
              <a:chOff x="5257252" y="2296731"/>
              <a:chExt cx="543549" cy="1048934"/>
            </a:xfrm>
          </p:grpSpPr>
          <p:sp>
            <p:nvSpPr>
              <p:cNvPr id="963" name="Google Shape;963;p51"/>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964" name="Google Shape;964;p51"/>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1"/>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1"/>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1"/>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1"/>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1"/>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1"/>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1"/>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1"/>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1"/>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1"/>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1"/>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1"/>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1"/>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51"/>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1"/>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1"/>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1"/>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1"/>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1"/>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51"/>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51"/>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1"/>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1"/>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1"/>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1"/>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1"/>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1"/>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1"/>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1"/>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994" name="Google Shape;994;p51"/>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1"/>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1"/>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1"/>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1"/>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1"/>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1"/>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1"/>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1"/>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1003" name="Google Shape;1003;p51"/>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1"/>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1"/>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1"/>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1"/>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1"/>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1"/>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1"/>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1"/>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1"/>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1"/>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1"/>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1"/>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1"/>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1"/>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1"/>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1"/>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1"/>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1"/>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1"/>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1"/>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1"/>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1"/>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1026" name="Google Shape;1026;p51"/>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1"/>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1"/>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idx="12" type="sldNum"/>
          </p:nvPr>
        </p:nvSpPr>
        <p:spPr>
          <a:xfrm>
            <a:off x="7179200" y="0"/>
            <a:ext cx="3807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grpSp>
        <p:nvGrpSpPr>
          <p:cNvPr id="219" name="Google Shape;219;p34"/>
          <p:cNvGrpSpPr/>
          <p:nvPr/>
        </p:nvGrpSpPr>
        <p:grpSpPr>
          <a:xfrm>
            <a:off x="285300" y="874563"/>
            <a:ext cx="6989106" cy="2097242"/>
            <a:chOff x="259060" y="1952990"/>
            <a:chExt cx="6339900" cy="2390837"/>
          </a:xfrm>
        </p:grpSpPr>
        <p:sp>
          <p:nvSpPr>
            <p:cNvPr id="220" name="Google Shape;220;p34"/>
            <p:cNvSpPr/>
            <p:nvPr/>
          </p:nvSpPr>
          <p:spPr>
            <a:xfrm>
              <a:off x="259060" y="2159827"/>
              <a:ext cx="6339900" cy="2184000"/>
            </a:xfrm>
            <a:prstGeom prst="roundRect">
              <a:avLst>
                <a:gd fmla="val 16667" name="adj"/>
              </a:avLst>
            </a:prstGeom>
            <a:noFill/>
            <a:ln cap="flat" cmpd="sng" w="28575">
              <a:solidFill>
                <a:srgbClr val="98678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100"/>
                </a:spcBef>
                <a:spcAft>
                  <a:spcPts val="0"/>
                </a:spcAft>
                <a:buNone/>
              </a:pPr>
              <a:r>
                <a:t/>
              </a:r>
              <a:endParaRPr sz="1200">
                <a:solidFill>
                  <a:schemeClr val="dk1"/>
                </a:solidFill>
                <a:latin typeface="Mada"/>
                <a:ea typeface="Mada"/>
                <a:cs typeface="Mada"/>
                <a:sym typeface="Mada"/>
              </a:endParaRPr>
            </a:p>
            <a:p>
              <a:pPr indent="-304800" lvl="0" marL="457200" rtl="0" algn="l">
                <a:spcBef>
                  <a:spcPts val="100"/>
                </a:spcBef>
                <a:spcAft>
                  <a:spcPts val="0"/>
                </a:spcAft>
                <a:buClr>
                  <a:srgbClr val="1C4588"/>
                </a:buClr>
                <a:buSzPts val="1200"/>
                <a:buChar char="●"/>
              </a:pPr>
              <a:r>
                <a:rPr lang="en-US" sz="1200">
                  <a:solidFill>
                    <a:srgbClr val="1C4588"/>
                  </a:solidFill>
                  <a:latin typeface="Mada"/>
                  <a:ea typeface="Mada"/>
                  <a:cs typeface="Mada"/>
                  <a:sym typeface="Mada"/>
                </a:rPr>
                <a:t>Multiple sclerosis (MS) is a chronic autoimmune, </a:t>
              </a:r>
              <a:r>
                <a:rPr b="1" lang="en-US" sz="1200">
                  <a:solidFill>
                    <a:srgbClr val="CC0000"/>
                  </a:solidFill>
                  <a:latin typeface="Mada"/>
                  <a:ea typeface="Mada"/>
                  <a:cs typeface="Mada"/>
                  <a:sym typeface="Mada"/>
                </a:rPr>
                <a:t>T-cell- mediated</a:t>
              </a:r>
              <a:r>
                <a:rPr lang="en-US" sz="1200">
                  <a:solidFill>
                    <a:srgbClr val="1C4588"/>
                  </a:solidFill>
                  <a:latin typeface="Mada"/>
                  <a:ea typeface="Mada"/>
                  <a:cs typeface="Mada"/>
                  <a:sym typeface="Mada"/>
                </a:rPr>
                <a:t>, inflammatory disorder of the CNS.</a:t>
              </a:r>
              <a:r>
                <a:rPr baseline="30000" lang="en-US" sz="1200">
                  <a:solidFill>
                    <a:srgbClr val="1C4588"/>
                  </a:solidFill>
                  <a:latin typeface="Mada"/>
                  <a:ea typeface="Mada"/>
                  <a:cs typeface="Mada"/>
                  <a:sym typeface="Mada"/>
                </a:rPr>
                <a:t>1</a:t>
              </a:r>
              <a:endParaRPr baseline="30000" sz="1200">
                <a:solidFill>
                  <a:srgbClr val="1C4588"/>
                </a:solidFill>
                <a:latin typeface="Mada"/>
                <a:ea typeface="Mada"/>
                <a:cs typeface="Mada"/>
                <a:sym typeface="Mada"/>
              </a:endParaRPr>
            </a:p>
            <a:p>
              <a:pPr indent="-304800" lvl="0" marL="457200" rtl="0" algn="l">
                <a:spcBef>
                  <a:spcPts val="100"/>
                </a:spcBef>
                <a:spcAft>
                  <a:spcPts val="0"/>
                </a:spcAft>
                <a:buClr>
                  <a:schemeClr val="dk1"/>
                </a:buClr>
                <a:buSzPts val="1200"/>
                <a:buChar char="●"/>
              </a:pPr>
              <a:r>
                <a:rPr lang="en-US" sz="1200">
                  <a:solidFill>
                    <a:schemeClr val="dk1"/>
                  </a:solidFill>
                  <a:latin typeface="Mada"/>
                  <a:ea typeface="Mada"/>
                  <a:cs typeface="Mada"/>
                  <a:sym typeface="Mada"/>
                </a:rPr>
                <a:t>MS is the most common chronic inflammatory, demyelinating and neurodegenerative disease of the CNS</a:t>
              </a:r>
              <a:r>
                <a:rPr b="1" lang="en-US" sz="1200">
                  <a:solidFill>
                    <a:schemeClr val="dk1"/>
                  </a:solidFill>
                  <a:latin typeface="Mada"/>
                  <a:ea typeface="Mada"/>
                  <a:cs typeface="Mada"/>
                  <a:sym typeface="Mada"/>
                </a:rPr>
                <a:t> in young adults </a:t>
              </a:r>
              <a:r>
                <a:rPr lang="en-US"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100"/>
                </a:spcBef>
                <a:spcAft>
                  <a:spcPts val="0"/>
                </a:spcAft>
                <a:buClr>
                  <a:schemeClr val="dk1"/>
                </a:buClr>
                <a:buSzPts val="1200"/>
                <a:buChar char="●"/>
              </a:pPr>
              <a:r>
                <a:rPr lang="en-US" sz="1200">
                  <a:solidFill>
                    <a:srgbClr val="6AA84F"/>
                  </a:solidFill>
                  <a:latin typeface="Mada"/>
                  <a:ea typeface="Mada"/>
                  <a:cs typeface="Mada"/>
                  <a:sym typeface="Mada"/>
                </a:rPr>
                <a:t>The most common DISEASE causing disability is MS, and it is the second</a:t>
              </a:r>
              <a:r>
                <a:rPr lang="en-US" sz="1200">
                  <a:solidFill>
                    <a:schemeClr val="dk1"/>
                  </a:solidFill>
                  <a:latin typeface="Mada"/>
                  <a:ea typeface="Mada"/>
                  <a:cs typeface="Mada"/>
                  <a:sym typeface="Mada"/>
                </a:rPr>
                <a:t> most common cause of disability </a:t>
              </a:r>
              <a:r>
                <a:rPr lang="en-US" sz="1200">
                  <a:solidFill>
                    <a:srgbClr val="6AA84F"/>
                  </a:solidFill>
                  <a:latin typeface="Mada"/>
                  <a:ea typeface="Mada"/>
                  <a:cs typeface="Mada"/>
                  <a:sym typeface="Mada"/>
                </a:rPr>
                <a:t>after trauma in the young</a:t>
              </a:r>
              <a:r>
                <a:rPr b="1" lang="en-US" sz="1200">
                  <a:solidFill>
                    <a:srgbClr val="6AA84F"/>
                  </a:solidFill>
                  <a:latin typeface="Mada"/>
                  <a:ea typeface="Mada"/>
                  <a:cs typeface="Mada"/>
                  <a:sym typeface="Mada"/>
                </a:rPr>
                <a:t> </a:t>
              </a:r>
              <a:endParaRPr b="1" sz="1200">
                <a:solidFill>
                  <a:srgbClr val="6AA84F"/>
                </a:solidFill>
                <a:latin typeface="Mada"/>
                <a:ea typeface="Mada"/>
                <a:cs typeface="Mada"/>
                <a:sym typeface="Mada"/>
              </a:endParaRPr>
            </a:p>
            <a:p>
              <a:pPr indent="-304800" lvl="0" marL="457200" rtl="0" algn="l">
                <a:spcBef>
                  <a:spcPts val="100"/>
                </a:spcBef>
                <a:spcAft>
                  <a:spcPts val="0"/>
                </a:spcAft>
                <a:buClr>
                  <a:schemeClr val="dk1"/>
                </a:buClr>
                <a:buSzPts val="1200"/>
                <a:buChar char="●"/>
              </a:pPr>
              <a:r>
                <a:rPr lang="en-US" sz="1200">
                  <a:solidFill>
                    <a:schemeClr val="dk1"/>
                  </a:solidFill>
                  <a:latin typeface="Mada"/>
                  <a:ea typeface="Mada"/>
                  <a:cs typeface="Mada"/>
                  <a:sym typeface="Mada"/>
                </a:rPr>
                <a:t>It is a heterogeneous, multifactorial, immune mediated disease that is </a:t>
              </a:r>
              <a:r>
                <a:rPr b="1" lang="en-US" sz="1200">
                  <a:solidFill>
                    <a:srgbClr val="CC0000"/>
                  </a:solidFill>
                  <a:latin typeface="Mada"/>
                  <a:ea typeface="Mada"/>
                  <a:cs typeface="Mada"/>
                  <a:sym typeface="Mada"/>
                </a:rPr>
                <a:t>caused by complex gene environment interactions. </a:t>
              </a:r>
              <a:r>
                <a:rPr b="1" lang="en-US" sz="1200">
                  <a:solidFill>
                    <a:srgbClr val="6AA84F"/>
                  </a:solidFill>
                  <a:latin typeface="Mada"/>
                  <a:ea typeface="Mada"/>
                  <a:cs typeface="Mada"/>
                  <a:sym typeface="Mada"/>
                </a:rPr>
                <a:t>but </a:t>
              </a:r>
              <a:r>
                <a:rPr b="1" lang="en-US" sz="1200">
                  <a:solidFill>
                    <a:srgbClr val="6AA84F"/>
                  </a:solidFill>
                  <a:latin typeface="Mada"/>
                  <a:ea typeface="Mada"/>
                  <a:cs typeface="Mada"/>
                  <a:sym typeface="Mada"/>
                </a:rPr>
                <a:t>the</a:t>
              </a:r>
              <a:r>
                <a:rPr b="1" lang="en-US" sz="1200">
                  <a:solidFill>
                    <a:srgbClr val="6AA84F"/>
                  </a:solidFill>
                  <a:latin typeface="Mada"/>
                  <a:ea typeface="Mada"/>
                  <a:cs typeface="Mada"/>
                  <a:sym typeface="Mada"/>
                </a:rPr>
                <a:t> exact </a:t>
              </a:r>
              <a:r>
                <a:rPr b="1" lang="en-US" sz="1200">
                  <a:solidFill>
                    <a:srgbClr val="6AA84F"/>
                  </a:solidFill>
                  <a:latin typeface="Mada"/>
                  <a:ea typeface="Mada"/>
                  <a:cs typeface="Mada"/>
                  <a:sym typeface="Mada"/>
                </a:rPr>
                <a:t>etiology</a:t>
              </a:r>
              <a:r>
                <a:rPr b="1" lang="en-US" sz="1200">
                  <a:solidFill>
                    <a:srgbClr val="6AA84F"/>
                  </a:solidFill>
                  <a:latin typeface="Mada"/>
                  <a:ea typeface="Mada"/>
                  <a:cs typeface="Mada"/>
                  <a:sym typeface="Mada"/>
                </a:rPr>
                <a:t> is still unknown </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sp>
          <p:nvSpPr>
            <p:cNvPr id="221" name="Google Shape;221;p34"/>
            <p:cNvSpPr/>
            <p:nvPr/>
          </p:nvSpPr>
          <p:spPr>
            <a:xfrm>
              <a:off x="485325" y="1952990"/>
              <a:ext cx="2115000" cy="397500"/>
            </a:xfrm>
            <a:prstGeom prst="flowChartAlternateProcess">
              <a:avLst/>
            </a:prstGeom>
            <a:solidFill>
              <a:srgbClr val="98678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rgbClr val="FFFFFF"/>
                  </a:solidFill>
                  <a:latin typeface="Mada"/>
                  <a:ea typeface="Mada"/>
                  <a:cs typeface="Mada"/>
                  <a:sym typeface="Mada"/>
                </a:rPr>
                <a:t>Definition</a:t>
              </a:r>
              <a:endParaRPr b="1" sz="2000">
                <a:solidFill>
                  <a:srgbClr val="FFFFFF"/>
                </a:solidFill>
                <a:latin typeface="Mada"/>
                <a:ea typeface="Mada"/>
                <a:cs typeface="Mada"/>
                <a:sym typeface="Mada"/>
              </a:endParaRPr>
            </a:p>
          </p:txBody>
        </p:sp>
      </p:grpSp>
      <p:sp>
        <p:nvSpPr>
          <p:cNvPr id="222" name="Google Shape;222;p34"/>
          <p:cNvSpPr txBox="1"/>
          <p:nvPr/>
        </p:nvSpPr>
        <p:spPr>
          <a:xfrm>
            <a:off x="244286" y="4473087"/>
            <a:ext cx="32256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Alegreya Regular"/>
              <a:buChar char="◄"/>
            </a:pPr>
            <a:r>
              <a:rPr b="1" i="0" lang="en-US" sz="2400" u="none" cap="none" strike="noStrike">
                <a:highlight>
                  <a:schemeClr val="accent5"/>
                </a:highlight>
                <a:latin typeface="Mada"/>
                <a:ea typeface="Mada"/>
                <a:cs typeface="Mada"/>
                <a:sym typeface="Mada"/>
              </a:rPr>
              <a:t>Risk factor</a:t>
            </a:r>
            <a:endParaRPr b="1" i="0" sz="2400" u="none" cap="none" strike="noStrike">
              <a:highlight>
                <a:schemeClr val="accent5"/>
              </a:highlight>
              <a:latin typeface="Mada"/>
              <a:ea typeface="Mada"/>
              <a:cs typeface="Mada"/>
              <a:sym typeface="Mada"/>
            </a:endParaRPr>
          </a:p>
        </p:txBody>
      </p:sp>
      <p:grpSp>
        <p:nvGrpSpPr>
          <p:cNvPr id="223" name="Google Shape;223;p34"/>
          <p:cNvGrpSpPr/>
          <p:nvPr/>
        </p:nvGrpSpPr>
        <p:grpSpPr>
          <a:xfrm>
            <a:off x="523595" y="5057092"/>
            <a:ext cx="676820" cy="572331"/>
            <a:chOff x="2391948" y="1635646"/>
            <a:chExt cx="805546" cy="1584088"/>
          </a:xfrm>
        </p:grpSpPr>
        <p:sp>
          <p:nvSpPr>
            <p:cNvPr id="224" name="Google Shape;224;p34"/>
            <p:cNvSpPr/>
            <p:nvPr/>
          </p:nvSpPr>
          <p:spPr>
            <a:xfrm>
              <a:off x="2391994" y="1635646"/>
              <a:ext cx="805500" cy="7920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225" name="Google Shape;225;p34"/>
            <p:cNvSpPr/>
            <p:nvPr/>
          </p:nvSpPr>
          <p:spPr>
            <a:xfrm rot="10800000">
              <a:off x="2391948" y="2427734"/>
              <a:ext cx="805500" cy="792000"/>
            </a:xfrm>
            <a:prstGeom prst="triangle">
              <a:avLst>
                <a:gd fmla="val 0" name="adj"/>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grpSp>
      <p:grpSp>
        <p:nvGrpSpPr>
          <p:cNvPr id="226" name="Google Shape;226;p34"/>
          <p:cNvGrpSpPr/>
          <p:nvPr/>
        </p:nvGrpSpPr>
        <p:grpSpPr>
          <a:xfrm>
            <a:off x="1240162" y="5004438"/>
            <a:ext cx="6030842" cy="736123"/>
            <a:chOff x="496120" y="2365474"/>
            <a:chExt cx="4139503" cy="1005357"/>
          </a:xfrm>
        </p:grpSpPr>
        <p:sp>
          <p:nvSpPr>
            <p:cNvPr id="227" name="Google Shape;227;p34"/>
            <p:cNvSpPr txBox="1"/>
            <p:nvPr/>
          </p:nvSpPr>
          <p:spPr>
            <a:xfrm>
              <a:off x="548423" y="2724631"/>
              <a:ext cx="4087200" cy="646200"/>
            </a:xfrm>
            <a:prstGeom prst="rect">
              <a:avLst/>
            </a:prstGeom>
            <a:noFill/>
            <a:ln>
              <a:noFill/>
            </a:ln>
          </p:spPr>
          <p:txBody>
            <a:bodyPr anchorCtr="0" anchor="t" bIns="45700" lIns="91425" spcFirstLastPara="1" rIns="91425" wrap="square" tIns="45700">
              <a:noAutofit/>
            </a:bodyPr>
            <a:lstStyle/>
            <a:p>
              <a:pPr indent="-158750" lvl="0" marL="171450" rtl="0" algn="l">
                <a:spcBef>
                  <a:spcPts val="0"/>
                </a:spcBef>
                <a:spcAft>
                  <a:spcPts val="0"/>
                </a:spcAft>
                <a:buClr>
                  <a:schemeClr val="dk1"/>
                </a:buClr>
                <a:buSzPts val="1000"/>
                <a:buFont typeface="Mada"/>
                <a:buChar char="●"/>
              </a:pPr>
              <a:r>
                <a:rPr lang="en-US" sz="1200">
                  <a:solidFill>
                    <a:schemeClr val="dk1"/>
                  </a:solidFill>
                  <a:latin typeface="Mada"/>
                  <a:ea typeface="Mada"/>
                  <a:cs typeface="Mada"/>
                  <a:sym typeface="Mada"/>
                </a:rPr>
                <a:t>History of infectious mononucleosis (EBV) is associated with higher risk of MS.</a:t>
              </a:r>
              <a:endParaRPr>
                <a:solidFill>
                  <a:schemeClr val="dk1"/>
                </a:solidFill>
              </a:endParaRPr>
            </a:p>
            <a:p>
              <a:pPr indent="-158750" lvl="0" marL="171450" rtl="0" algn="l">
                <a:spcBef>
                  <a:spcPts val="0"/>
                </a:spcBef>
                <a:spcAft>
                  <a:spcPts val="0"/>
                </a:spcAft>
                <a:buClr>
                  <a:schemeClr val="dk1"/>
                </a:buClr>
                <a:buSzPts val="1000"/>
                <a:buFont typeface="Mada"/>
                <a:buChar char="●"/>
              </a:pPr>
              <a:r>
                <a:rPr lang="en-US" sz="1200">
                  <a:solidFill>
                    <a:schemeClr val="dk1"/>
                  </a:solidFill>
                  <a:latin typeface="Mada"/>
                  <a:ea typeface="Mada"/>
                  <a:cs typeface="Mada"/>
                  <a:sym typeface="Mada"/>
                </a:rPr>
                <a:t>Antibodies to </a:t>
              </a:r>
              <a:r>
                <a:rPr b="1" lang="en-US" sz="1200">
                  <a:solidFill>
                    <a:schemeClr val="dk1"/>
                  </a:solidFill>
                  <a:latin typeface="Mada"/>
                  <a:ea typeface="Mada"/>
                  <a:cs typeface="Mada"/>
                  <a:sym typeface="Mada"/>
                </a:rPr>
                <a:t>EBV were higher in people who developed MS</a:t>
              </a:r>
              <a:r>
                <a:rPr lang="en-US" sz="1200">
                  <a:solidFill>
                    <a:schemeClr val="dk1"/>
                  </a:solidFill>
                  <a:latin typeface="Mada"/>
                  <a:ea typeface="Mada"/>
                  <a:cs typeface="Mada"/>
                  <a:sym typeface="Mada"/>
                </a:rPr>
                <a:t> than in control samples </a:t>
              </a:r>
              <a:r>
                <a:rPr lang="en-US" sz="1200">
                  <a:solidFill>
                    <a:srgbClr val="6AA84F"/>
                  </a:solidFill>
                  <a:latin typeface="Mada"/>
                  <a:ea typeface="Mada"/>
                  <a:cs typeface="Mada"/>
                  <a:sym typeface="Mada"/>
                </a:rPr>
                <a:t>(</a:t>
              </a:r>
              <a:r>
                <a:rPr lang="en-US" sz="1200">
                  <a:solidFill>
                    <a:srgbClr val="6AA84F"/>
                  </a:solidFill>
                  <a:latin typeface="Mada"/>
                  <a:ea typeface="Mada"/>
                  <a:cs typeface="Mada"/>
                  <a:sym typeface="Mada"/>
                </a:rPr>
                <a:t>Studies showed that </a:t>
              </a:r>
              <a:r>
                <a:rPr b="1" lang="en-US" sz="1200">
                  <a:solidFill>
                    <a:srgbClr val="CC0000"/>
                  </a:solidFill>
                  <a:latin typeface="Mada"/>
                  <a:ea typeface="Mada"/>
                  <a:cs typeface="Mada"/>
                  <a:sym typeface="Mada"/>
                </a:rPr>
                <a:t>100%</a:t>
              </a:r>
              <a:r>
                <a:rPr lang="en-US" sz="1200">
                  <a:solidFill>
                    <a:srgbClr val="6AA84F"/>
                  </a:solidFill>
                  <a:latin typeface="Mada"/>
                  <a:ea typeface="Mada"/>
                  <a:cs typeface="Mada"/>
                  <a:sym typeface="Mada"/>
                </a:rPr>
                <a:t> of MS patients are seropositive to EBV)</a:t>
              </a:r>
              <a:endParaRPr sz="1200">
                <a:solidFill>
                  <a:srgbClr val="6AA84F"/>
                </a:solidFill>
                <a:latin typeface="Mada"/>
                <a:ea typeface="Mada"/>
                <a:cs typeface="Mada"/>
                <a:sym typeface="Mada"/>
              </a:endParaRPr>
            </a:p>
          </p:txBody>
        </p:sp>
        <p:sp>
          <p:nvSpPr>
            <p:cNvPr id="228" name="Google Shape;228;p34"/>
            <p:cNvSpPr txBox="1"/>
            <p:nvPr/>
          </p:nvSpPr>
          <p:spPr>
            <a:xfrm>
              <a:off x="496120" y="2365474"/>
              <a:ext cx="1752300" cy="277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solidFill>
                    <a:schemeClr val="accent2"/>
                  </a:solidFill>
                  <a:latin typeface="Mada"/>
                  <a:ea typeface="Mada"/>
                  <a:cs typeface="Mada"/>
                  <a:sym typeface="Mada"/>
                </a:rPr>
                <a:t>EBV Infection: </a:t>
              </a:r>
              <a:r>
                <a:rPr lang="en-US" sz="1200">
                  <a:solidFill>
                    <a:srgbClr val="6AA84F"/>
                  </a:solidFill>
                  <a:latin typeface="Mada"/>
                  <a:ea typeface="Mada"/>
                  <a:cs typeface="Mada"/>
                  <a:sym typeface="Mada"/>
                </a:rPr>
                <a:t>most common</a:t>
              </a:r>
              <a:r>
                <a:rPr b="1" lang="en-US">
                  <a:solidFill>
                    <a:schemeClr val="accent2"/>
                  </a:solidFill>
                  <a:latin typeface="Mada"/>
                  <a:ea typeface="Mada"/>
                  <a:cs typeface="Mada"/>
                  <a:sym typeface="Mada"/>
                </a:rPr>
                <a:t> </a:t>
              </a:r>
              <a:endParaRPr b="1">
                <a:solidFill>
                  <a:schemeClr val="accent2"/>
                </a:solidFill>
                <a:latin typeface="Mada"/>
                <a:ea typeface="Mada"/>
                <a:cs typeface="Mada"/>
                <a:sym typeface="Mada"/>
              </a:endParaRPr>
            </a:p>
          </p:txBody>
        </p:sp>
      </p:grpSp>
      <p:grpSp>
        <p:nvGrpSpPr>
          <p:cNvPr id="229" name="Google Shape;229;p34"/>
          <p:cNvGrpSpPr/>
          <p:nvPr/>
        </p:nvGrpSpPr>
        <p:grpSpPr>
          <a:xfrm>
            <a:off x="474820" y="5932194"/>
            <a:ext cx="676820" cy="572331"/>
            <a:chOff x="2391948" y="1635646"/>
            <a:chExt cx="805546" cy="1584088"/>
          </a:xfrm>
        </p:grpSpPr>
        <p:sp>
          <p:nvSpPr>
            <p:cNvPr id="230" name="Google Shape;230;p34"/>
            <p:cNvSpPr/>
            <p:nvPr/>
          </p:nvSpPr>
          <p:spPr>
            <a:xfrm>
              <a:off x="2391994" y="1635646"/>
              <a:ext cx="805500" cy="792000"/>
            </a:xfrm>
            <a:prstGeom prst="rect">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sp>
          <p:nvSpPr>
            <p:cNvPr id="231" name="Google Shape;231;p34"/>
            <p:cNvSpPr/>
            <p:nvPr/>
          </p:nvSpPr>
          <p:spPr>
            <a:xfrm rot="10800000">
              <a:off x="2391948" y="2427734"/>
              <a:ext cx="805500" cy="792000"/>
            </a:xfrm>
            <a:prstGeom prst="triangle">
              <a:avLst>
                <a:gd fmla="val 0" name="adj"/>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grpSp>
      <p:grpSp>
        <p:nvGrpSpPr>
          <p:cNvPr id="232" name="Google Shape;232;p34"/>
          <p:cNvGrpSpPr/>
          <p:nvPr/>
        </p:nvGrpSpPr>
        <p:grpSpPr>
          <a:xfrm>
            <a:off x="1152848" y="5908972"/>
            <a:ext cx="6351710" cy="871417"/>
            <a:chOff x="496119" y="2365490"/>
            <a:chExt cx="4072131" cy="1190136"/>
          </a:xfrm>
        </p:grpSpPr>
        <p:sp>
          <p:nvSpPr>
            <p:cNvPr id="233" name="Google Shape;233;p34"/>
            <p:cNvSpPr txBox="1"/>
            <p:nvPr/>
          </p:nvSpPr>
          <p:spPr>
            <a:xfrm>
              <a:off x="600750" y="2724626"/>
              <a:ext cx="3967500" cy="831000"/>
            </a:xfrm>
            <a:prstGeom prst="rect">
              <a:avLst/>
            </a:prstGeom>
            <a:noFill/>
            <a:ln>
              <a:noFill/>
            </a:ln>
          </p:spPr>
          <p:txBody>
            <a:bodyPr anchorCtr="0" anchor="t" bIns="45700" lIns="91425" spcFirstLastPara="1" rIns="91425" wrap="square" tIns="45700">
              <a:noAutofit/>
            </a:bodyPr>
            <a:lstStyle/>
            <a:p>
              <a:pPr indent="-177800" lvl="0" marL="171450" rtl="0" algn="l">
                <a:spcBef>
                  <a:spcPts val="100"/>
                </a:spcBef>
                <a:spcAft>
                  <a:spcPts val="0"/>
                </a:spcAft>
                <a:buClr>
                  <a:schemeClr val="dk1"/>
                </a:buClr>
                <a:buSzPts val="1000"/>
                <a:buFont typeface="Mada"/>
                <a:buChar char="●"/>
              </a:pPr>
              <a:r>
                <a:rPr lang="en-US" sz="1200">
                  <a:solidFill>
                    <a:schemeClr val="dk1"/>
                  </a:solidFill>
                  <a:latin typeface="Mada"/>
                  <a:ea typeface="Mada"/>
                  <a:cs typeface="Mada"/>
                  <a:sym typeface="Mada"/>
                </a:rPr>
                <a:t>Sunlight may be protective (ultraviolet radiation or vitamin D), </a:t>
              </a:r>
              <a:r>
                <a:rPr lang="en-US" sz="1200">
                  <a:solidFill>
                    <a:srgbClr val="6AA84F"/>
                  </a:solidFill>
                  <a:latin typeface="Mada"/>
                  <a:ea typeface="Mada"/>
                  <a:cs typeface="Mada"/>
                  <a:sym typeface="Mada"/>
                </a:rPr>
                <a:t>some say it is the Vit D that is protective, other say even if you take </a:t>
              </a:r>
              <a:r>
                <a:rPr lang="en-US" sz="1200">
                  <a:solidFill>
                    <a:srgbClr val="6AA84F"/>
                  </a:solidFill>
                  <a:latin typeface="Mada"/>
                  <a:ea typeface="Mada"/>
                  <a:cs typeface="Mada"/>
                  <a:sym typeface="Mada"/>
                </a:rPr>
                <a:t>supplemental Vit D it will not be protective, suggesting that the UV rays themselves are the protective factor.</a:t>
              </a:r>
              <a:endParaRPr>
                <a:solidFill>
                  <a:srgbClr val="6AA84F"/>
                </a:solidFill>
              </a:endParaRPr>
            </a:p>
            <a:p>
              <a:pPr indent="-177800" lvl="0" marL="171450" rtl="0" algn="l">
                <a:spcBef>
                  <a:spcPts val="0"/>
                </a:spcBef>
                <a:spcAft>
                  <a:spcPts val="0"/>
                </a:spcAft>
                <a:buClr>
                  <a:schemeClr val="dk1"/>
                </a:buClr>
                <a:buSzPts val="1000"/>
                <a:buFont typeface="Mada"/>
                <a:buChar char="●"/>
              </a:pPr>
              <a:r>
                <a:rPr b="1" lang="en-US" sz="1200">
                  <a:solidFill>
                    <a:schemeClr val="dk1"/>
                  </a:solidFill>
                  <a:latin typeface="Mada"/>
                  <a:ea typeface="Mada"/>
                  <a:cs typeface="Mada"/>
                  <a:sym typeface="Mada"/>
                </a:rPr>
                <a:t>Sun exposure &amp; serum vitamin D are </a:t>
              </a:r>
              <a:r>
                <a:rPr b="1" lang="en-US" sz="1200">
                  <a:solidFill>
                    <a:srgbClr val="CC0000"/>
                  </a:solidFill>
                  <a:latin typeface="Mada"/>
                  <a:ea typeface="Mada"/>
                  <a:cs typeface="Mada"/>
                  <a:sym typeface="Mada"/>
                </a:rPr>
                <a:t>inversely related</a:t>
              </a:r>
              <a:r>
                <a:rPr lang="en-US" sz="1200">
                  <a:solidFill>
                    <a:schemeClr val="dk1"/>
                  </a:solidFill>
                  <a:latin typeface="Mada"/>
                  <a:ea typeface="Mada"/>
                  <a:cs typeface="Mada"/>
                  <a:sym typeface="Mada"/>
                </a:rPr>
                <a:t> to risk/prevalence of MS.</a:t>
              </a:r>
              <a:endParaRPr>
                <a:solidFill>
                  <a:schemeClr val="dk1"/>
                </a:solidFill>
              </a:endParaRPr>
            </a:p>
            <a:p>
              <a:pPr indent="-177800" lvl="0" marL="171450" rtl="0" algn="l">
                <a:spcBef>
                  <a:spcPts val="0"/>
                </a:spcBef>
                <a:spcAft>
                  <a:spcPts val="0"/>
                </a:spcAft>
                <a:buClr>
                  <a:schemeClr val="dk1"/>
                </a:buClr>
                <a:buSzPts val="1000"/>
                <a:buFont typeface="Mada"/>
                <a:buChar char="●"/>
              </a:pPr>
              <a:r>
                <a:rPr lang="en-US" sz="1200">
                  <a:solidFill>
                    <a:schemeClr val="dk1"/>
                  </a:solidFill>
                  <a:latin typeface="Mada"/>
                  <a:ea typeface="Mada"/>
                  <a:cs typeface="Mada"/>
                  <a:sym typeface="Mada"/>
                </a:rPr>
                <a:t>Vitamin D levels are inversely related to MS disease activity.</a:t>
              </a:r>
              <a:endParaRPr b="1"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rgbClr val="6FA8DC"/>
                </a:solidFill>
                <a:latin typeface="Mada"/>
                <a:ea typeface="Mada"/>
                <a:cs typeface="Mada"/>
                <a:sym typeface="Mada"/>
              </a:endParaRPr>
            </a:p>
            <a:p>
              <a:pPr indent="0" lvl="0" marL="0" marR="0" rtl="0" algn="l">
                <a:spcBef>
                  <a:spcPts val="0"/>
                </a:spcBef>
                <a:spcAft>
                  <a:spcPts val="0"/>
                </a:spcAft>
                <a:buNone/>
              </a:pPr>
              <a:r>
                <a:t/>
              </a:r>
              <a:endParaRPr sz="1200">
                <a:solidFill>
                  <a:srgbClr val="3F3F3F"/>
                </a:solidFill>
                <a:latin typeface="Mada"/>
                <a:ea typeface="Mada"/>
                <a:cs typeface="Mada"/>
                <a:sym typeface="Mada"/>
              </a:endParaRPr>
            </a:p>
          </p:txBody>
        </p:sp>
        <p:sp>
          <p:nvSpPr>
            <p:cNvPr id="234" name="Google Shape;234;p34"/>
            <p:cNvSpPr txBox="1"/>
            <p:nvPr/>
          </p:nvSpPr>
          <p:spPr>
            <a:xfrm>
              <a:off x="496119" y="2365490"/>
              <a:ext cx="1752300" cy="307800"/>
            </a:xfrm>
            <a:prstGeom prst="rect">
              <a:avLst/>
            </a:prstGeom>
            <a:noFill/>
            <a:ln>
              <a:noFill/>
            </a:ln>
          </p:spPr>
          <p:txBody>
            <a:bodyPr anchorCtr="0" anchor="t" bIns="45700" lIns="91425" spcFirstLastPara="1" rIns="91425" wrap="square" tIns="45700">
              <a:noAutofit/>
            </a:bodyPr>
            <a:lstStyle/>
            <a:p>
              <a:pPr indent="0" lvl="0" marL="0" rtl="0" algn="l">
                <a:spcBef>
                  <a:spcPts val="100"/>
                </a:spcBef>
                <a:spcAft>
                  <a:spcPts val="0"/>
                </a:spcAft>
                <a:buNone/>
              </a:pPr>
              <a:r>
                <a:rPr b="1" lang="en-US">
                  <a:solidFill>
                    <a:schemeClr val="accent1"/>
                  </a:solidFill>
                  <a:latin typeface="Mada"/>
                  <a:ea typeface="Mada"/>
                  <a:cs typeface="Mada"/>
                  <a:sym typeface="Mada"/>
                </a:rPr>
                <a:t>Vitamin D:</a:t>
              </a:r>
              <a:endParaRPr b="1">
                <a:solidFill>
                  <a:schemeClr val="accent1"/>
                </a:solidFill>
                <a:latin typeface="Mada"/>
                <a:ea typeface="Mada"/>
                <a:cs typeface="Mada"/>
                <a:sym typeface="Mada"/>
              </a:endParaRPr>
            </a:p>
          </p:txBody>
        </p:sp>
      </p:grpSp>
      <p:grpSp>
        <p:nvGrpSpPr>
          <p:cNvPr id="235" name="Google Shape;235;p34"/>
          <p:cNvGrpSpPr/>
          <p:nvPr/>
        </p:nvGrpSpPr>
        <p:grpSpPr>
          <a:xfrm>
            <a:off x="474833" y="7138700"/>
            <a:ext cx="676820" cy="572331"/>
            <a:chOff x="2391948" y="1635646"/>
            <a:chExt cx="805546" cy="1584088"/>
          </a:xfrm>
        </p:grpSpPr>
        <p:sp>
          <p:nvSpPr>
            <p:cNvPr id="236" name="Google Shape;236;p34"/>
            <p:cNvSpPr/>
            <p:nvPr/>
          </p:nvSpPr>
          <p:spPr>
            <a:xfrm>
              <a:off x="2391994" y="1635646"/>
              <a:ext cx="805500" cy="792000"/>
            </a:xfrm>
            <a:prstGeom prst="rect">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sp>
          <p:nvSpPr>
            <p:cNvPr id="237" name="Google Shape;237;p34"/>
            <p:cNvSpPr/>
            <p:nvPr/>
          </p:nvSpPr>
          <p:spPr>
            <a:xfrm rot="10800000">
              <a:off x="2391948" y="2427734"/>
              <a:ext cx="805500" cy="792000"/>
            </a:xfrm>
            <a:prstGeom prst="triangle">
              <a:avLst>
                <a:gd fmla="val 0" name="adj"/>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grpSp>
      <p:grpSp>
        <p:nvGrpSpPr>
          <p:cNvPr id="238" name="Google Shape;238;p34"/>
          <p:cNvGrpSpPr/>
          <p:nvPr/>
        </p:nvGrpSpPr>
        <p:grpSpPr>
          <a:xfrm>
            <a:off x="1230457" y="7104121"/>
            <a:ext cx="6427778" cy="871425"/>
            <a:chOff x="496119" y="2365490"/>
            <a:chExt cx="2073276" cy="1190146"/>
          </a:xfrm>
        </p:grpSpPr>
        <p:sp>
          <p:nvSpPr>
            <p:cNvPr id="239" name="Google Shape;239;p34"/>
            <p:cNvSpPr txBox="1"/>
            <p:nvPr/>
          </p:nvSpPr>
          <p:spPr>
            <a:xfrm>
              <a:off x="520695" y="2724636"/>
              <a:ext cx="2048700" cy="831000"/>
            </a:xfrm>
            <a:prstGeom prst="rect">
              <a:avLst/>
            </a:prstGeom>
            <a:noFill/>
            <a:ln>
              <a:noFill/>
            </a:ln>
          </p:spPr>
          <p:txBody>
            <a:bodyPr anchorCtr="0" anchor="t" bIns="45700" lIns="91425" spcFirstLastPara="1" rIns="91425" wrap="square" tIns="45700">
              <a:noAutofit/>
            </a:bodyPr>
            <a:lstStyle/>
            <a:p>
              <a:pPr indent="-177800" lvl="0" marL="171450" rtl="0" algn="l">
                <a:spcBef>
                  <a:spcPts val="100"/>
                </a:spcBef>
                <a:spcAft>
                  <a:spcPts val="0"/>
                </a:spcAft>
                <a:buClr>
                  <a:schemeClr val="dk1"/>
                </a:buClr>
                <a:buSzPts val="1000"/>
                <a:buFont typeface="Mada"/>
                <a:buChar char="●"/>
              </a:pPr>
              <a:r>
                <a:rPr lang="en-US" sz="1200">
                  <a:solidFill>
                    <a:schemeClr val="dk1"/>
                  </a:solidFill>
                  <a:latin typeface="Mada"/>
                  <a:ea typeface="Mada"/>
                  <a:cs typeface="Mada"/>
                  <a:sym typeface="Mada"/>
                </a:rPr>
                <a:t>A</a:t>
              </a:r>
              <a:r>
                <a:rPr lang="en-US" sz="1200">
                  <a:solidFill>
                    <a:schemeClr val="dk1"/>
                  </a:solidFill>
                  <a:latin typeface="Mada"/>
                  <a:ea typeface="Mada"/>
                  <a:cs typeface="Mada"/>
                  <a:sym typeface="Mada"/>
                </a:rPr>
                <a:t> higher risk of MS in ever-smokers than in never-smokers</a:t>
              </a:r>
              <a:r>
                <a:rPr lang="en-US" sz="1200">
                  <a:solidFill>
                    <a:srgbClr val="6AA84F"/>
                  </a:solidFill>
                  <a:latin typeface="Mada"/>
                  <a:ea typeface="Mada"/>
                  <a:cs typeface="Mada"/>
                  <a:sym typeface="Mada"/>
                </a:rPr>
                <a:t>, </a:t>
              </a:r>
              <a:r>
                <a:rPr lang="en-US" sz="1200">
                  <a:solidFill>
                    <a:srgbClr val="6AA84F"/>
                  </a:solidFill>
                  <a:latin typeface="Mada"/>
                  <a:ea typeface="Mada"/>
                  <a:cs typeface="Mada"/>
                  <a:sym typeface="Mada"/>
                </a:rPr>
                <a:t>but stopping smoking is still </a:t>
              </a:r>
              <a:r>
                <a:rPr lang="en-US" sz="1200">
                  <a:solidFill>
                    <a:srgbClr val="6AA84F"/>
                  </a:solidFill>
                  <a:latin typeface="Mada"/>
                  <a:ea typeface="Mada"/>
                  <a:cs typeface="Mada"/>
                  <a:sym typeface="Mada"/>
                </a:rPr>
                <a:t>decreases MS risk</a:t>
              </a:r>
              <a:endParaRPr>
                <a:solidFill>
                  <a:srgbClr val="6AA84F"/>
                </a:solidFill>
              </a:endParaRPr>
            </a:p>
            <a:p>
              <a:pPr indent="-177800" lvl="0" marL="171450" rtl="0" algn="l">
                <a:spcBef>
                  <a:spcPts val="0"/>
                </a:spcBef>
                <a:spcAft>
                  <a:spcPts val="0"/>
                </a:spcAft>
                <a:buClr>
                  <a:schemeClr val="dk1"/>
                </a:buClr>
                <a:buSzPts val="1000"/>
                <a:buFont typeface="Mada"/>
                <a:buChar char="●"/>
              </a:pPr>
              <a:r>
                <a:rPr lang="en-US" sz="1200">
                  <a:solidFill>
                    <a:schemeClr val="dk1"/>
                  </a:solidFill>
                  <a:latin typeface="Mada"/>
                  <a:ea typeface="Mada"/>
                  <a:cs typeface="Mada"/>
                  <a:sym typeface="Mada"/>
                </a:rPr>
                <a:t>S</a:t>
              </a:r>
              <a:r>
                <a:rPr lang="en-US" sz="1200">
                  <a:solidFill>
                    <a:schemeClr val="dk1"/>
                  </a:solidFill>
                  <a:latin typeface="Mada"/>
                  <a:ea typeface="Mada"/>
                  <a:cs typeface="Mada"/>
                  <a:sym typeface="Mada"/>
                </a:rPr>
                <a:t>moking may also be a risk factor for disease progression</a:t>
              </a:r>
              <a:endParaRPr>
                <a:solidFill>
                  <a:schemeClr val="dk1"/>
                </a:solidFill>
              </a:endParaRPr>
            </a:p>
            <a:p>
              <a:pPr indent="0" lvl="0" marL="0" marR="0" rtl="0" algn="l">
                <a:spcBef>
                  <a:spcPts val="0"/>
                </a:spcBef>
                <a:spcAft>
                  <a:spcPts val="0"/>
                </a:spcAft>
                <a:buNone/>
              </a:pPr>
              <a:r>
                <a:t/>
              </a:r>
              <a:endParaRPr sz="1200">
                <a:solidFill>
                  <a:srgbClr val="3F3F3F"/>
                </a:solidFill>
                <a:latin typeface="Mada"/>
                <a:ea typeface="Mada"/>
                <a:cs typeface="Mada"/>
                <a:sym typeface="Mada"/>
              </a:endParaRPr>
            </a:p>
          </p:txBody>
        </p:sp>
        <p:sp>
          <p:nvSpPr>
            <p:cNvPr id="240" name="Google Shape;240;p34"/>
            <p:cNvSpPr txBox="1"/>
            <p:nvPr/>
          </p:nvSpPr>
          <p:spPr>
            <a:xfrm>
              <a:off x="496119" y="2365490"/>
              <a:ext cx="1752300" cy="307800"/>
            </a:xfrm>
            <a:prstGeom prst="rect">
              <a:avLst/>
            </a:prstGeom>
            <a:noFill/>
            <a:ln>
              <a:noFill/>
            </a:ln>
          </p:spPr>
          <p:txBody>
            <a:bodyPr anchorCtr="0" anchor="t" bIns="45700" lIns="91425" spcFirstLastPara="1" rIns="91425" wrap="square" tIns="45700">
              <a:noAutofit/>
            </a:bodyPr>
            <a:lstStyle/>
            <a:p>
              <a:pPr indent="0" lvl="0" marL="0" rtl="0" algn="l">
                <a:spcBef>
                  <a:spcPts val="100"/>
                </a:spcBef>
                <a:spcAft>
                  <a:spcPts val="0"/>
                </a:spcAft>
                <a:buNone/>
              </a:pPr>
              <a:r>
                <a:rPr b="1" lang="en-US">
                  <a:solidFill>
                    <a:schemeClr val="accent2"/>
                  </a:solidFill>
                  <a:latin typeface="Mada"/>
                  <a:ea typeface="Mada"/>
                  <a:cs typeface="Mada"/>
                  <a:sym typeface="Mada"/>
                </a:rPr>
                <a:t>Smoking: </a:t>
              </a:r>
              <a:r>
                <a:rPr b="1" lang="en-US" sz="1200">
                  <a:solidFill>
                    <a:srgbClr val="CC0000"/>
                  </a:solidFill>
                  <a:latin typeface="Mada"/>
                  <a:ea typeface="Mada"/>
                  <a:cs typeface="Mada"/>
                  <a:sym typeface="Mada"/>
                </a:rPr>
                <a:t>also increase the severity of MS</a:t>
              </a:r>
              <a:endParaRPr b="1" sz="1200">
                <a:solidFill>
                  <a:srgbClr val="CC0000"/>
                </a:solidFill>
                <a:latin typeface="Mada"/>
                <a:ea typeface="Mada"/>
                <a:cs typeface="Mada"/>
                <a:sym typeface="Mada"/>
              </a:endParaRPr>
            </a:p>
          </p:txBody>
        </p:sp>
      </p:grpSp>
      <p:grpSp>
        <p:nvGrpSpPr>
          <p:cNvPr id="241" name="Google Shape;241;p34"/>
          <p:cNvGrpSpPr/>
          <p:nvPr/>
        </p:nvGrpSpPr>
        <p:grpSpPr>
          <a:xfrm>
            <a:off x="504707" y="8029052"/>
            <a:ext cx="676820" cy="572331"/>
            <a:chOff x="2391948" y="1635646"/>
            <a:chExt cx="805546" cy="1584088"/>
          </a:xfrm>
        </p:grpSpPr>
        <p:sp>
          <p:nvSpPr>
            <p:cNvPr id="242" name="Google Shape;242;p34"/>
            <p:cNvSpPr/>
            <p:nvPr/>
          </p:nvSpPr>
          <p:spPr>
            <a:xfrm>
              <a:off x="2391994" y="1635646"/>
              <a:ext cx="805500" cy="792000"/>
            </a:xfrm>
            <a:prstGeom prst="rect">
              <a:avLst/>
            </a:prstGeom>
            <a:solidFill>
              <a:srgbClr val="EAD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sp>
          <p:nvSpPr>
            <p:cNvPr id="243" name="Google Shape;243;p34"/>
            <p:cNvSpPr/>
            <p:nvPr/>
          </p:nvSpPr>
          <p:spPr>
            <a:xfrm rot="10800000">
              <a:off x="2391948" y="2427734"/>
              <a:ext cx="805500" cy="792000"/>
            </a:xfrm>
            <a:prstGeom prst="triangle">
              <a:avLst>
                <a:gd fmla="val 0" name="adj"/>
              </a:avLst>
            </a:prstGeom>
            <a:solidFill>
              <a:srgbClr val="EAD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grpSp>
      <p:grpSp>
        <p:nvGrpSpPr>
          <p:cNvPr id="244" name="Google Shape;244;p34"/>
          <p:cNvGrpSpPr/>
          <p:nvPr/>
        </p:nvGrpSpPr>
        <p:grpSpPr>
          <a:xfrm>
            <a:off x="1207890" y="7920257"/>
            <a:ext cx="6351737" cy="871429"/>
            <a:chOff x="520697" y="2365490"/>
            <a:chExt cx="1752300" cy="1190151"/>
          </a:xfrm>
        </p:grpSpPr>
        <p:sp>
          <p:nvSpPr>
            <p:cNvPr id="245" name="Google Shape;245;p34"/>
            <p:cNvSpPr txBox="1"/>
            <p:nvPr/>
          </p:nvSpPr>
          <p:spPr>
            <a:xfrm>
              <a:off x="520697" y="2724641"/>
              <a:ext cx="1752300" cy="831000"/>
            </a:xfrm>
            <a:prstGeom prst="rect">
              <a:avLst/>
            </a:prstGeom>
            <a:noFill/>
            <a:ln>
              <a:noFill/>
            </a:ln>
          </p:spPr>
          <p:txBody>
            <a:bodyPr anchorCtr="0" anchor="t" bIns="45700" lIns="91425" spcFirstLastPara="1" rIns="91425" wrap="square" tIns="45700">
              <a:noAutofit/>
            </a:bodyPr>
            <a:lstStyle/>
            <a:p>
              <a:pPr indent="-177800" lvl="0" marL="228600" rtl="0" algn="l">
                <a:spcBef>
                  <a:spcPts val="100"/>
                </a:spcBef>
                <a:spcAft>
                  <a:spcPts val="0"/>
                </a:spcAft>
                <a:buClr>
                  <a:schemeClr val="dk1"/>
                </a:buClr>
                <a:buSzPts val="1000"/>
                <a:buFont typeface="Mada"/>
                <a:buChar char="●"/>
              </a:pPr>
              <a:r>
                <a:rPr lang="en-US" sz="1200">
                  <a:solidFill>
                    <a:schemeClr val="dk1"/>
                  </a:solidFill>
                  <a:latin typeface="Mada"/>
                  <a:ea typeface="Mada"/>
                  <a:cs typeface="Mada"/>
                  <a:sym typeface="Mada"/>
                </a:rPr>
                <a:t>I</a:t>
              </a:r>
              <a:r>
                <a:rPr lang="en-US" sz="1200">
                  <a:solidFill>
                    <a:schemeClr val="dk1"/>
                  </a:solidFill>
                  <a:latin typeface="Mada"/>
                  <a:ea typeface="Mada"/>
                  <a:cs typeface="Mada"/>
                  <a:sym typeface="Mada"/>
                </a:rPr>
                <a:t>n adolescence or early adulthood is associated with increased risk for MS, </a:t>
              </a:r>
              <a:r>
                <a:rPr lang="en-US" sz="1200">
                  <a:solidFill>
                    <a:srgbClr val="6AA84F"/>
                  </a:solidFill>
                  <a:latin typeface="Mada"/>
                  <a:ea typeface="Mada"/>
                  <a:cs typeface="Mada"/>
                  <a:sym typeface="Mada"/>
                </a:rPr>
                <a:t>because obesity in youth increase the </a:t>
              </a:r>
              <a:r>
                <a:rPr i="1" lang="en-US" sz="1200">
                  <a:solidFill>
                    <a:srgbClr val="6AA84F"/>
                  </a:solidFill>
                  <a:latin typeface="Mada"/>
                  <a:ea typeface="Mada"/>
                  <a:cs typeface="Mada"/>
                  <a:sym typeface="Mada"/>
                </a:rPr>
                <a:t>number </a:t>
              </a:r>
              <a:r>
                <a:rPr lang="en-US" sz="1200">
                  <a:solidFill>
                    <a:srgbClr val="6AA84F"/>
                  </a:solidFill>
                  <a:latin typeface="Mada"/>
                  <a:ea typeface="Mada"/>
                  <a:cs typeface="Mada"/>
                  <a:sym typeface="Mada"/>
                </a:rPr>
                <a:t>of adeposite, while obesity later in life causes increase in the side only.</a:t>
              </a:r>
              <a:endParaRPr>
                <a:solidFill>
                  <a:srgbClr val="6AA84F"/>
                </a:solidFill>
              </a:endParaRPr>
            </a:p>
            <a:p>
              <a:pPr indent="-177800" lvl="0" marL="228600" rtl="0" algn="l">
                <a:spcBef>
                  <a:spcPts val="0"/>
                </a:spcBef>
                <a:spcAft>
                  <a:spcPts val="0"/>
                </a:spcAft>
                <a:buClr>
                  <a:schemeClr val="dk1"/>
                </a:buClr>
                <a:buSzPts val="1000"/>
                <a:buFont typeface="Mada"/>
                <a:buChar char="●"/>
              </a:pPr>
              <a:r>
                <a:rPr b="1" lang="en-US" sz="1200">
                  <a:solidFill>
                    <a:srgbClr val="6AA84F"/>
                  </a:solidFill>
                  <a:latin typeface="Mada"/>
                  <a:ea typeface="Mada"/>
                  <a:cs typeface="Mada"/>
                  <a:sym typeface="Mada"/>
                </a:rPr>
                <a:t>How?</a:t>
              </a:r>
              <a:r>
                <a:rPr lang="en-US" sz="1200">
                  <a:solidFill>
                    <a:schemeClr val="dk1"/>
                  </a:solidFill>
                  <a:latin typeface="Mada"/>
                  <a:ea typeface="Mada"/>
                  <a:cs typeface="Mada"/>
                  <a:sym typeface="Mada"/>
                </a:rPr>
                <a:t> </a:t>
              </a:r>
              <a:r>
                <a:rPr lang="en-US" sz="1200">
                  <a:solidFill>
                    <a:schemeClr val="dk1"/>
                  </a:solidFill>
                  <a:latin typeface="Mada"/>
                  <a:ea typeface="Mada"/>
                  <a:cs typeface="Mada"/>
                  <a:sym typeface="Mada"/>
                </a:rPr>
                <a:t>leptin increases the proliferation of auto-aggressive cells responsible for myelin damage.</a:t>
              </a:r>
              <a:endParaRPr>
                <a:solidFill>
                  <a:schemeClr val="dk1"/>
                </a:solidFill>
              </a:endParaRPr>
            </a:p>
            <a:p>
              <a:pPr indent="0" lvl="0" marL="0" marR="0" rtl="0" algn="l">
                <a:spcBef>
                  <a:spcPts val="0"/>
                </a:spcBef>
                <a:spcAft>
                  <a:spcPts val="0"/>
                </a:spcAft>
                <a:buNone/>
              </a:pPr>
              <a:r>
                <a:t/>
              </a:r>
              <a:endParaRPr sz="1200">
                <a:solidFill>
                  <a:srgbClr val="3F3F3F"/>
                </a:solidFill>
                <a:latin typeface="Mada"/>
                <a:ea typeface="Mada"/>
                <a:cs typeface="Mada"/>
                <a:sym typeface="Mada"/>
              </a:endParaRPr>
            </a:p>
          </p:txBody>
        </p:sp>
        <p:sp>
          <p:nvSpPr>
            <p:cNvPr id="246" name="Google Shape;246;p34"/>
            <p:cNvSpPr txBox="1"/>
            <p:nvPr/>
          </p:nvSpPr>
          <p:spPr>
            <a:xfrm>
              <a:off x="520697" y="2365490"/>
              <a:ext cx="1752300" cy="307800"/>
            </a:xfrm>
            <a:prstGeom prst="rect">
              <a:avLst/>
            </a:prstGeom>
            <a:noFill/>
            <a:ln>
              <a:noFill/>
            </a:ln>
          </p:spPr>
          <p:txBody>
            <a:bodyPr anchorCtr="0" anchor="t" bIns="45700" lIns="91425" spcFirstLastPara="1" rIns="91425" wrap="square" tIns="45700">
              <a:noAutofit/>
            </a:bodyPr>
            <a:lstStyle/>
            <a:p>
              <a:pPr indent="0" lvl="0" marL="0" rtl="0" algn="l">
                <a:spcBef>
                  <a:spcPts val="100"/>
                </a:spcBef>
                <a:spcAft>
                  <a:spcPts val="0"/>
                </a:spcAft>
                <a:buNone/>
              </a:pPr>
              <a:r>
                <a:rPr b="1" lang="en-US">
                  <a:solidFill>
                    <a:schemeClr val="accent1"/>
                  </a:solidFill>
                  <a:latin typeface="Mada"/>
                  <a:ea typeface="Mada"/>
                  <a:cs typeface="Mada"/>
                  <a:sym typeface="Mada"/>
                </a:rPr>
                <a:t>Obesity:</a:t>
              </a:r>
              <a:endParaRPr b="1">
                <a:solidFill>
                  <a:schemeClr val="accent1"/>
                </a:solidFill>
                <a:latin typeface="Mada"/>
                <a:ea typeface="Mada"/>
                <a:cs typeface="Mada"/>
                <a:sym typeface="Mada"/>
              </a:endParaRPr>
            </a:p>
          </p:txBody>
        </p:sp>
      </p:grpSp>
      <p:sp>
        <p:nvSpPr>
          <p:cNvPr id="247" name="Google Shape;247;p34"/>
          <p:cNvSpPr txBox="1"/>
          <p:nvPr/>
        </p:nvSpPr>
        <p:spPr>
          <a:xfrm>
            <a:off x="2230525" y="3073725"/>
            <a:ext cx="3000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accent1"/>
                </a:solidFill>
                <a:latin typeface="Mada"/>
                <a:ea typeface="Mada"/>
                <a:cs typeface="Mada"/>
                <a:sym typeface="Mada"/>
              </a:rPr>
              <a:t>Three factors are in effect:</a:t>
            </a:r>
            <a:endParaRPr b="1" sz="1800">
              <a:solidFill>
                <a:schemeClr val="accent1"/>
              </a:solidFill>
              <a:latin typeface="Mada"/>
              <a:ea typeface="Mada"/>
              <a:cs typeface="Mada"/>
              <a:sym typeface="Mada"/>
            </a:endParaRPr>
          </a:p>
        </p:txBody>
      </p:sp>
      <p:sp>
        <p:nvSpPr>
          <p:cNvPr id="248" name="Google Shape;248;p34"/>
          <p:cNvSpPr/>
          <p:nvPr/>
        </p:nvSpPr>
        <p:spPr>
          <a:xfrm>
            <a:off x="512463" y="3565750"/>
            <a:ext cx="1655400" cy="736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100">
                <a:solidFill>
                  <a:schemeClr val="dk1"/>
                </a:solidFill>
                <a:latin typeface="Mada"/>
                <a:ea typeface="Mada"/>
                <a:cs typeface="Mada"/>
                <a:sym typeface="Mada"/>
              </a:rPr>
              <a:t>    P</a:t>
            </a:r>
            <a:r>
              <a:rPr b="1" lang="en-US" sz="1100">
                <a:solidFill>
                  <a:schemeClr val="dk1"/>
                </a:solidFill>
                <a:latin typeface="Mada"/>
                <a:ea typeface="Mada"/>
                <a:cs typeface="Mada"/>
                <a:sym typeface="Mada"/>
              </a:rPr>
              <a:t>opulation genetics </a:t>
            </a:r>
            <a:endParaRPr b="1" sz="1100">
              <a:latin typeface="Mada"/>
              <a:ea typeface="Mada"/>
              <a:cs typeface="Mada"/>
              <a:sym typeface="Mada"/>
            </a:endParaRPr>
          </a:p>
        </p:txBody>
      </p:sp>
      <p:sp>
        <p:nvSpPr>
          <p:cNvPr id="249" name="Google Shape;249;p34"/>
          <p:cNvSpPr txBox="1"/>
          <p:nvPr/>
        </p:nvSpPr>
        <p:spPr>
          <a:xfrm>
            <a:off x="206851" y="3372892"/>
            <a:ext cx="670800" cy="10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7000">
                <a:solidFill>
                  <a:srgbClr val="C6ACBA"/>
                </a:solidFill>
                <a:latin typeface="Mada"/>
                <a:ea typeface="Mada"/>
                <a:cs typeface="Mada"/>
                <a:sym typeface="Mada"/>
              </a:rPr>
              <a:t>1</a:t>
            </a:r>
            <a:endParaRPr b="1" sz="7000">
              <a:solidFill>
                <a:srgbClr val="C6ACBA"/>
              </a:solidFill>
              <a:latin typeface="Mada"/>
              <a:ea typeface="Mada"/>
              <a:cs typeface="Mada"/>
              <a:sym typeface="Mada"/>
            </a:endParaRPr>
          </a:p>
        </p:txBody>
      </p:sp>
      <p:sp>
        <p:nvSpPr>
          <p:cNvPr id="250" name="Google Shape;250;p34"/>
          <p:cNvSpPr/>
          <p:nvPr/>
        </p:nvSpPr>
        <p:spPr>
          <a:xfrm>
            <a:off x="2739338" y="3565750"/>
            <a:ext cx="2181300" cy="736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000">
                <a:solidFill>
                  <a:schemeClr val="dk1"/>
                </a:solidFill>
                <a:latin typeface="Mada"/>
                <a:ea typeface="Mada"/>
                <a:cs typeface="Mada"/>
                <a:sym typeface="Mada"/>
              </a:rPr>
              <a:t>T</a:t>
            </a:r>
            <a:r>
              <a:rPr b="1" lang="en-US" sz="1000">
                <a:solidFill>
                  <a:schemeClr val="dk1"/>
                </a:solidFill>
                <a:latin typeface="Mada"/>
                <a:ea typeface="Mada"/>
                <a:cs typeface="Mada"/>
                <a:sym typeface="Mada"/>
              </a:rPr>
              <a:t>he interplay between genes and geographically determined physical environment.</a:t>
            </a:r>
            <a:endParaRPr b="1" sz="1000">
              <a:solidFill>
                <a:schemeClr val="dk1"/>
              </a:solidFill>
              <a:latin typeface="Mada"/>
              <a:ea typeface="Mada"/>
              <a:cs typeface="Mada"/>
              <a:sym typeface="Mada"/>
            </a:endParaRPr>
          </a:p>
        </p:txBody>
      </p:sp>
      <p:sp>
        <p:nvSpPr>
          <p:cNvPr id="251" name="Google Shape;251;p34"/>
          <p:cNvSpPr txBox="1"/>
          <p:nvPr/>
        </p:nvSpPr>
        <p:spPr>
          <a:xfrm>
            <a:off x="2302860" y="3372892"/>
            <a:ext cx="670800" cy="10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7000">
                <a:solidFill>
                  <a:srgbClr val="C6ACBA"/>
                </a:solidFill>
                <a:latin typeface="Mada"/>
                <a:ea typeface="Mada"/>
                <a:cs typeface="Mada"/>
                <a:sym typeface="Mada"/>
              </a:rPr>
              <a:t>2</a:t>
            </a:r>
            <a:endParaRPr b="1" sz="7000">
              <a:solidFill>
                <a:srgbClr val="C6ACBA"/>
              </a:solidFill>
              <a:latin typeface="Mada"/>
              <a:ea typeface="Mada"/>
              <a:cs typeface="Mada"/>
              <a:sym typeface="Mada"/>
            </a:endParaRPr>
          </a:p>
        </p:txBody>
      </p:sp>
      <p:sp>
        <p:nvSpPr>
          <p:cNvPr id="252" name="Google Shape;252;p34"/>
          <p:cNvSpPr/>
          <p:nvPr/>
        </p:nvSpPr>
        <p:spPr>
          <a:xfrm>
            <a:off x="5463488" y="3565750"/>
            <a:ext cx="1790700" cy="7362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100">
                <a:solidFill>
                  <a:schemeClr val="dk1"/>
                </a:solidFill>
                <a:latin typeface="Mada"/>
                <a:ea typeface="Mada"/>
                <a:cs typeface="Mada"/>
                <a:sym typeface="Mada"/>
              </a:rPr>
              <a:t>S</a:t>
            </a:r>
            <a:r>
              <a:rPr b="1" lang="en-US" sz="1100">
                <a:solidFill>
                  <a:schemeClr val="dk1"/>
                </a:solidFill>
                <a:latin typeface="Mada"/>
                <a:ea typeface="Mada"/>
                <a:cs typeface="Mada"/>
                <a:sym typeface="Mada"/>
              </a:rPr>
              <a:t>ocioeconomic structure.</a:t>
            </a:r>
            <a:endParaRPr b="1" sz="1100">
              <a:latin typeface="Mada"/>
              <a:ea typeface="Mada"/>
              <a:cs typeface="Mada"/>
              <a:sym typeface="Mada"/>
            </a:endParaRPr>
          </a:p>
        </p:txBody>
      </p:sp>
      <p:sp>
        <p:nvSpPr>
          <p:cNvPr id="253" name="Google Shape;253;p34"/>
          <p:cNvSpPr txBox="1"/>
          <p:nvPr/>
        </p:nvSpPr>
        <p:spPr>
          <a:xfrm>
            <a:off x="5012460" y="3372892"/>
            <a:ext cx="670800" cy="10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7000">
                <a:solidFill>
                  <a:srgbClr val="C6ACBA"/>
                </a:solidFill>
                <a:latin typeface="Mada"/>
                <a:ea typeface="Mada"/>
                <a:cs typeface="Mada"/>
                <a:sym typeface="Mada"/>
              </a:rPr>
              <a:t>3</a:t>
            </a:r>
            <a:endParaRPr b="1" sz="7000">
              <a:solidFill>
                <a:srgbClr val="C6ACBA"/>
              </a:solidFill>
              <a:latin typeface="Mada"/>
              <a:ea typeface="Mada"/>
              <a:cs typeface="Mada"/>
              <a:sym typeface="Mada"/>
            </a:endParaRPr>
          </a:p>
        </p:txBody>
      </p:sp>
      <p:pic>
        <p:nvPicPr>
          <p:cNvPr id="254" name="Google Shape;254;p34"/>
          <p:cNvPicPr preferRelativeResize="0"/>
          <p:nvPr/>
        </p:nvPicPr>
        <p:blipFill>
          <a:blip r:embed="rId3">
            <a:alphaModFix/>
          </a:blip>
          <a:stretch>
            <a:fillRect/>
          </a:stretch>
        </p:blipFill>
        <p:spPr>
          <a:xfrm>
            <a:off x="706162" y="5998200"/>
            <a:ext cx="292399" cy="292401"/>
          </a:xfrm>
          <a:prstGeom prst="rect">
            <a:avLst/>
          </a:prstGeom>
          <a:noFill/>
          <a:ln>
            <a:noFill/>
          </a:ln>
        </p:spPr>
      </p:pic>
      <p:pic>
        <p:nvPicPr>
          <p:cNvPr id="255" name="Google Shape;255;p34"/>
          <p:cNvPicPr preferRelativeResize="0"/>
          <p:nvPr/>
        </p:nvPicPr>
        <p:blipFill>
          <a:blip r:embed="rId4">
            <a:alphaModFix/>
          </a:blip>
          <a:stretch>
            <a:fillRect/>
          </a:stretch>
        </p:blipFill>
        <p:spPr>
          <a:xfrm>
            <a:off x="748563" y="5133288"/>
            <a:ext cx="346500" cy="346500"/>
          </a:xfrm>
          <a:prstGeom prst="rect">
            <a:avLst/>
          </a:prstGeom>
          <a:noFill/>
          <a:ln>
            <a:noFill/>
          </a:ln>
        </p:spPr>
      </p:pic>
      <p:pic>
        <p:nvPicPr>
          <p:cNvPr id="256" name="Google Shape;256;p34"/>
          <p:cNvPicPr preferRelativeResize="0"/>
          <p:nvPr/>
        </p:nvPicPr>
        <p:blipFill>
          <a:blip r:embed="rId5">
            <a:alphaModFix/>
          </a:blip>
          <a:stretch>
            <a:fillRect/>
          </a:stretch>
        </p:blipFill>
        <p:spPr>
          <a:xfrm>
            <a:off x="708175" y="7209487"/>
            <a:ext cx="292401" cy="292421"/>
          </a:xfrm>
          <a:prstGeom prst="rect">
            <a:avLst/>
          </a:prstGeom>
          <a:noFill/>
          <a:ln>
            <a:noFill/>
          </a:ln>
        </p:spPr>
      </p:pic>
      <p:pic>
        <p:nvPicPr>
          <p:cNvPr id="257" name="Google Shape;257;p34"/>
          <p:cNvPicPr preferRelativeResize="0"/>
          <p:nvPr/>
        </p:nvPicPr>
        <p:blipFill>
          <a:blip r:embed="rId6">
            <a:alphaModFix/>
          </a:blip>
          <a:stretch>
            <a:fillRect/>
          </a:stretch>
        </p:blipFill>
        <p:spPr>
          <a:xfrm>
            <a:off x="725650" y="8070125"/>
            <a:ext cx="292400" cy="292400"/>
          </a:xfrm>
          <a:prstGeom prst="rect">
            <a:avLst/>
          </a:prstGeom>
          <a:noFill/>
          <a:ln>
            <a:noFill/>
          </a:ln>
        </p:spPr>
      </p:pic>
      <p:sp>
        <p:nvSpPr>
          <p:cNvPr id="258" name="Google Shape;258;p34"/>
          <p:cNvSpPr txBox="1"/>
          <p:nvPr/>
        </p:nvSpPr>
        <p:spPr>
          <a:xfrm>
            <a:off x="851538" y="0"/>
            <a:ext cx="58566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Mada"/>
                <a:ea typeface="Mada"/>
                <a:cs typeface="Mada"/>
                <a:sym typeface="Mada"/>
              </a:rPr>
              <a:t>Introduction to </a:t>
            </a:r>
            <a:r>
              <a:rPr b="1" lang="en-US" sz="2600">
                <a:latin typeface="Mada"/>
                <a:ea typeface="Mada"/>
                <a:cs typeface="Mada"/>
                <a:sym typeface="Mada"/>
              </a:rPr>
              <a:t>Multiple</a:t>
            </a:r>
            <a:r>
              <a:rPr b="1" i="0" lang="en-US" sz="2600" u="none" cap="none" strike="noStrike">
                <a:solidFill>
                  <a:srgbClr val="000000"/>
                </a:solidFill>
                <a:latin typeface="Mada"/>
                <a:ea typeface="Mada"/>
                <a:cs typeface="Mada"/>
                <a:sym typeface="Mada"/>
              </a:rPr>
              <a:t> sclerosis (MS)</a:t>
            </a:r>
            <a:endParaRPr b="1" i="0" sz="2600" u="none" cap="none" strike="noStrike">
              <a:solidFill>
                <a:srgbClr val="000000"/>
              </a:solidFill>
              <a:latin typeface="Mada"/>
              <a:ea typeface="Mada"/>
              <a:cs typeface="Mada"/>
              <a:sym typeface="Mada"/>
            </a:endParaRPr>
          </a:p>
        </p:txBody>
      </p:sp>
      <p:grpSp>
        <p:nvGrpSpPr>
          <p:cNvPr id="259" name="Google Shape;259;p34"/>
          <p:cNvGrpSpPr/>
          <p:nvPr/>
        </p:nvGrpSpPr>
        <p:grpSpPr>
          <a:xfrm>
            <a:off x="444232" y="9237314"/>
            <a:ext cx="676820" cy="572331"/>
            <a:chOff x="2391948" y="1635646"/>
            <a:chExt cx="805546" cy="1584088"/>
          </a:xfrm>
        </p:grpSpPr>
        <p:sp>
          <p:nvSpPr>
            <p:cNvPr id="260" name="Google Shape;260;p34"/>
            <p:cNvSpPr/>
            <p:nvPr/>
          </p:nvSpPr>
          <p:spPr>
            <a:xfrm>
              <a:off x="2391994" y="1635646"/>
              <a:ext cx="805500" cy="792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sp>
          <p:nvSpPr>
            <p:cNvPr id="261" name="Google Shape;261;p34"/>
            <p:cNvSpPr/>
            <p:nvPr/>
          </p:nvSpPr>
          <p:spPr>
            <a:xfrm rot="10800000">
              <a:off x="2391948" y="2427734"/>
              <a:ext cx="805500" cy="792000"/>
            </a:xfrm>
            <a:prstGeom prst="triangle">
              <a:avLst>
                <a:gd fmla="val 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grpSp>
      <p:grpSp>
        <p:nvGrpSpPr>
          <p:cNvPr id="262" name="Google Shape;262;p34"/>
          <p:cNvGrpSpPr/>
          <p:nvPr/>
        </p:nvGrpSpPr>
        <p:grpSpPr>
          <a:xfrm>
            <a:off x="1147423" y="9128520"/>
            <a:ext cx="6412191" cy="871429"/>
            <a:chOff x="520697" y="2469560"/>
            <a:chExt cx="1752300" cy="1190151"/>
          </a:xfrm>
        </p:grpSpPr>
        <p:sp>
          <p:nvSpPr>
            <p:cNvPr id="263" name="Google Shape;263;p34"/>
            <p:cNvSpPr txBox="1"/>
            <p:nvPr/>
          </p:nvSpPr>
          <p:spPr>
            <a:xfrm>
              <a:off x="520697" y="2828711"/>
              <a:ext cx="1752300" cy="831000"/>
            </a:xfrm>
            <a:prstGeom prst="rect">
              <a:avLst/>
            </a:prstGeom>
            <a:noFill/>
            <a:ln>
              <a:noFill/>
            </a:ln>
          </p:spPr>
          <p:txBody>
            <a:bodyPr anchorCtr="0" anchor="t" bIns="45700" lIns="91425" spcFirstLastPara="1" rIns="91425" wrap="square" tIns="45700">
              <a:noAutofit/>
            </a:bodyPr>
            <a:lstStyle/>
            <a:p>
              <a:pPr indent="-177800" lvl="0" marL="228600" rtl="0" algn="l">
                <a:spcBef>
                  <a:spcPts val="100"/>
                </a:spcBef>
                <a:spcAft>
                  <a:spcPts val="0"/>
                </a:spcAft>
                <a:buClr>
                  <a:schemeClr val="dk1"/>
                </a:buClr>
                <a:buSzPts val="1000"/>
                <a:buFont typeface="Mada"/>
                <a:buChar char="●"/>
              </a:pPr>
              <a:r>
                <a:rPr lang="en-US" sz="1200">
                  <a:solidFill>
                    <a:schemeClr val="dk1"/>
                  </a:solidFill>
                  <a:latin typeface="Mada"/>
                  <a:ea typeface="Mada"/>
                  <a:cs typeface="Mada"/>
                  <a:sym typeface="Mada"/>
                </a:rPr>
                <a:t>Variations  in  some  60  different  genes  have  been identified so far as conferring an increased risk of MS; 80% of  these  are  genes  relating  to  immune  system  function  and regulation, </a:t>
              </a:r>
              <a:r>
                <a:rPr lang="en-US" sz="1200">
                  <a:solidFill>
                    <a:srgbClr val="6AA84F"/>
                  </a:solidFill>
                  <a:latin typeface="Mada"/>
                  <a:ea typeface="Mada"/>
                  <a:cs typeface="Mada"/>
                  <a:sym typeface="Mada"/>
                </a:rPr>
                <a:t>including </a:t>
              </a:r>
              <a:r>
                <a:rPr b="1" lang="en-US" sz="1200">
                  <a:solidFill>
                    <a:srgbClr val="CC0000"/>
                  </a:solidFill>
                  <a:latin typeface="Mada"/>
                  <a:ea typeface="Mada"/>
                  <a:cs typeface="Mada"/>
                  <a:sym typeface="Mada"/>
                </a:rPr>
                <a:t>HLA</a:t>
              </a:r>
              <a:r>
                <a:rPr lang="en-US" sz="1200">
                  <a:solidFill>
                    <a:schemeClr val="dk1"/>
                  </a:solidFill>
                  <a:latin typeface="Mada"/>
                  <a:ea typeface="Mada"/>
                  <a:cs typeface="Mada"/>
                  <a:sym typeface="Mada"/>
                </a:rPr>
                <a:t> and MHC polymorphisms.</a:t>
              </a:r>
              <a:endParaRPr sz="1200">
                <a:solidFill>
                  <a:schemeClr val="dk1"/>
                </a:solidFill>
                <a:latin typeface="Mada"/>
                <a:ea typeface="Mada"/>
                <a:cs typeface="Mada"/>
                <a:sym typeface="Mada"/>
              </a:endParaRPr>
            </a:p>
            <a:p>
              <a:pPr indent="0" lvl="0" marL="0" marR="0" rtl="0" algn="l">
                <a:spcBef>
                  <a:spcPts val="0"/>
                </a:spcBef>
                <a:spcAft>
                  <a:spcPts val="0"/>
                </a:spcAft>
                <a:buNone/>
              </a:pPr>
              <a:r>
                <a:t/>
              </a:r>
              <a:endParaRPr sz="1200">
                <a:solidFill>
                  <a:srgbClr val="3F3F3F"/>
                </a:solidFill>
                <a:latin typeface="Mada"/>
                <a:ea typeface="Mada"/>
                <a:cs typeface="Mada"/>
                <a:sym typeface="Mada"/>
              </a:endParaRPr>
            </a:p>
          </p:txBody>
        </p:sp>
        <p:sp>
          <p:nvSpPr>
            <p:cNvPr id="264" name="Google Shape;264;p34"/>
            <p:cNvSpPr txBox="1"/>
            <p:nvPr/>
          </p:nvSpPr>
          <p:spPr>
            <a:xfrm>
              <a:off x="520697" y="2469560"/>
              <a:ext cx="1752300" cy="307800"/>
            </a:xfrm>
            <a:prstGeom prst="rect">
              <a:avLst/>
            </a:prstGeom>
            <a:noFill/>
            <a:ln>
              <a:noFill/>
            </a:ln>
          </p:spPr>
          <p:txBody>
            <a:bodyPr anchorCtr="0" anchor="t" bIns="45700" lIns="91425" spcFirstLastPara="1" rIns="91425" wrap="square" tIns="45700">
              <a:noAutofit/>
            </a:bodyPr>
            <a:lstStyle/>
            <a:p>
              <a:pPr indent="0" lvl="0" marL="0" rtl="0" algn="l">
                <a:spcBef>
                  <a:spcPts val="100"/>
                </a:spcBef>
                <a:spcAft>
                  <a:spcPts val="0"/>
                </a:spcAft>
                <a:buNone/>
              </a:pPr>
              <a:r>
                <a:rPr b="1" lang="en-US">
                  <a:solidFill>
                    <a:srgbClr val="1C4588"/>
                  </a:solidFill>
                  <a:latin typeface="Mada"/>
                  <a:ea typeface="Mada"/>
                  <a:cs typeface="Mada"/>
                  <a:sym typeface="Mada"/>
                </a:rPr>
                <a:t>Genetics</a:t>
              </a:r>
              <a:r>
                <a:rPr b="1" lang="en-US">
                  <a:solidFill>
                    <a:srgbClr val="1C4588"/>
                  </a:solidFill>
                  <a:latin typeface="Mada"/>
                  <a:ea typeface="Mada"/>
                  <a:cs typeface="Mada"/>
                  <a:sym typeface="Mada"/>
                </a:rPr>
                <a:t>:</a:t>
              </a:r>
              <a:endParaRPr b="1">
                <a:solidFill>
                  <a:srgbClr val="1C4588"/>
                </a:solidFill>
                <a:latin typeface="Mada"/>
                <a:ea typeface="Mada"/>
                <a:cs typeface="Mada"/>
                <a:sym typeface="Mada"/>
              </a:endParaRPr>
            </a:p>
          </p:txBody>
        </p:sp>
      </p:grpSp>
      <p:pic>
        <p:nvPicPr>
          <p:cNvPr id="265" name="Google Shape;265;p34"/>
          <p:cNvPicPr preferRelativeResize="0"/>
          <p:nvPr/>
        </p:nvPicPr>
        <p:blipFill>
          <a:blip r:embed="rId7">
            <a:alphaModFix/>
          </a:blip>
          <a:stretch>
            <a:fillRect/>
          </a:stretch>
        </p:blipFill>
        <p:spPr>
          <a:xfrm>
            <a:off x="579323" y="9204710"/>
            <a:ext cx="477325" cy="477306"/>
          </a:xfrm>
          <a:prstGeom prst="rect">
            <a:avLst/>
          </a:prstGeom>
          <a:noFill/>
          <a:ln>
            <a:noFill/>
          </a:ln>
        </p:spPr>
      </p:pic>
      <p:sp>
        <p:nvSpPr>
          <p:cNvPr id="266" name="Google Shape;266;p34"/>
          <p:cNvSpPr txBox="1"/>
          <p:nvPr/>
        </p:nvSpPr>
        <p:spPr>
          <a:xfrm>
            <a:off x="-17650" y="10250025"/>
            <a:ext cx="7612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rgbClr val="1C4588"/>
                </a:solidFill>
                <a:latin typeface="Mada"/>
                <a:ea typeface="Mada"/>
                <a:cs typeface="Mada"/>
                <a:sym typeface="Mada"/>
              </a:rPr>
              <a:t>1- The clinical course of MS is unpredictable: a high MR lesion load  at  initial  presentation,  high  relapse  rate,  male  gender and  late  presentation  are  poor  prognostic  features  but not  invariably  so. </a:t>
            </a:r>
            <a:endParaRPr sz="900">
              <a:solidFill>
                <a:srgbClr val="1C4588"/>
              </a:solidFill>
              <a:latin typeface="Mada"/>
              <a:ea typeface="Mada"/>
              <a:cs typeface="Mada"/>
              <a:sym typeface="Mada"/>
            </a:endParaRPr>
          </a:p>
        </p:txBody>
      </p:sp>
      <p:cxnSp>
        <p:nvCxnSpPr>
          <p:cNvPr id="267" name="Google Shape;267;p34"/>
          <p:cNvCxnSpPr/>
          <p:nvPr/>
        </p:nvCxnSpPr>
        <p:spPr>
          <a:xfrm rot="10800000">
            <a:off x="8900" y="10228260"/>
            <a:ext cx="7612800" cy="0"/>
          </a:xfrm>
          <a:prstGeom prst="straightConnector1">
            <a:avLst/>
          </a:prstGeom>
          <a:noFill/>
          <a:ln cap="flat" cmpd="sng" w="28575">
            <a:solidFill>
              <a:schemeClr val="accent3"/>
            </a:solidFill>
            <a:prstDash val="dot"/>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5"/>
          <p:cNvSpPr/>
          <p:nvPr/>
        </p:nvSpPr>
        <p:spPr>
          <a:xfrm>
            <a:off x="152400" y="7352775"/>
            <a:ext cx="7107600" cy="2679600"/>
          </a:xfrm>
          <a:prstGeom prst="snip1Rect">
            <a:avLst>
              <a:gd fmla="val 16667" name="adj"/>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5"/>
          <p:cNvSpPr txBox="1"/>
          <p:nvPr>
            <p:ph idx="12" type="sldNum"/>
          </p:nvPr>
        </p:nvSpPr>
        <p:spPr>
          <a:xfrm>
            <a:off x="7179200" y="0"/>
            <a:ext cx="3807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274" name="Google Shape;274;p35"/>
          <p:cNvSpPr/>
          <p:nvPr/>
        </p:nvSpPr>
        <p:spPr>
          <a:xfrm>
            <a:off x="152400" y="7376013"/>
            <a:ext cx="4876200" cy="20961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300"/>
              </a:spcBef>
              <a:spcAft>
                <a:spcPts val="0"/>
              </a:spcAft>
              <a:buSzPts val="1200"/>
              <a:buFont typeface="Arial"/>
              <a:buChar char="●"/>
            </a:pPr>
            <a:r>
              <a:rPr b="0" i="0" lang="en-US" sz="1200" u="none" cap="none" strike="noStrike">
                <a:solidFill>
                  <a:srgbClr val="000000"/>
                </a:solidFill>
                <a:latin typeface="Mada"/>
                <a:ea typeface="Mada"/>
                <a:cs typeface="Mada"/>
                <a:sym typeface="Mada"/>
              </a:rPr>
              <a:t>MS is mainly found in individuals of European descent and is rare in Asian, black, Native Americans and Māori individuals.</a:t>
            </a:r>
            <a:endParaRPr sz="1200"/>
          </a:p>
          <a:p>
            <a:pPr indent="-171450" lvl="0" marL="171450" marR="0" rtl="0" algn="l">
              <a:lnSpc>
                <a:spcPct val="100000"/>
              </a:lnSpc>
              <a:spcBef>
                <a:spcPts val="300"/>
              </a:spcBef>
              <a:spcAft>
                <a:spcPts val="0"/>
              </a:spcAft>
              <a:buSzPts val="1200"/>
              <a:buFont typeface="Arial"/>
              <a:buChar char="●"/>
            </a:pPr>
            <a:r>
              <a:rPr b="0" i="0" lang="en-US" sz="1200" u="none" cap="none" strike="noStrike">
                <a:solidFill>
                  <a:srgbClr val="000000"/>
                </a:solidFill>
                <a:latin typeface="Mada"/>
                <a:ea typeface="Mada"/>
                <a:cs typeface="Mada"/>
                <a:sym typeface="Mada"/>
              </a:rPr>
              <a:t>Prevalence varies greatly, </a:t>
            </a:r>
            <a:r>
              <a:rPr b="0" i="0" lang="en-US" sz="1200" u="none" cap="none" strike="noStrike">
                <a:solidFill>
                  <a:srgbClr val="CC0000"/>
                </a:solidFill>
                <a:latin typeface="Mada"/>
                <a:ea typeface="Mada"/>
                <a:cs typeface="Mada"/>
                <a:sym typeface="Mada"/>
              </a:rPr>
              <a:t>being highest in North America and Europe</a:t>
            </a:r>
            <a:r>
              <a:rPr lang="en-US" sz="1200">
                <a:latin typeface="Mada"/>
                <a:ea typeface="Mada"/>
                <a:cs typeface="Mada"/>
                <a:sym typeface="Mada"/>
              </a:rPr>
              <a:t> </a:t>
            </a:r>
            <a:r>
              <a:rPr lang="en-US" sz="1200">
                <a:solidFill>
                  <a:srgbClr val="6AA84F"/>
                </a:solidFill>
                <a:latin typeface="Mada"/>
                <a:ea typeface="Mada"/>
                <a:cs typeface="Mada"/>
                <a:sym typeface="Mada"/>
              </a:rPr>
              <a:t>and Australia (areas indicated in yellow stars</a:t>
            </a:r>
            <a:r>
              <a:rPr lang="en-US" sz="1200">
                <a:solidFill>
                  <a:srgbClr val="6AA84F"/>
                </a:solidFill>
                <a:latin typeface="Mada"/>
                <a:ea typeface="Mada"/>
                <a:cs typeface="Mada"/>
                <a:sym typeface="Mada"/>
              </a:rPr>
              <a:t>) </a:t>
            </a:r>
            <a:r>
              <a:rPr b="0" i="0" lang="en-US" sz="1200" u="none" cap="none" strike="noStrike">
                <a:solidFill>
                  <a:srgbClr val="000000"/>
                </a:solidFill>
                <a:latin typeface="Mada"/>
                <a:ea typeface="Mada"/>
                <a:cs typeface="Mada"/>
                <a:sym typeface="Mada"/>
              </a:rPr>
              <a:t>and lowest in Sub-Saharan Africa and East Asia. </a:t>
            </a:r>
            <a:r>
              <a:rPr b="1" i="0" lang="en-US" sz="1200" u="none" cap="none" strike="noStrike">
                <a:solidFill>
                  <a:srgbClr val="1C4588"/>
                </a:solidFill>
                <a:latin typeface="Mada"/>
                <a:ea typeface="Mada"/>
                <a:cs typeface="Mada"/>
                <a:sym typeface="Mada"/>
              </a:rPr>
              <a:t>more common in white women who live in colder climates. </a:t>
            </a:r>
            <a:r>
              <a:rPr lang="en-US" sz="1200">
                <a:solidFill>
                  <a:srgbClr val="6AA84F"/>
                </a:solidFill>
                <a:latin typeface="Mada"/>
                <a:ea typeface="Mada"/>
                <a:cs typeface="Mada"/>
                <a:sym typeface="Mada"/>
              </a:rPr>
              <a:t>Some theories as to why these certain areas have higher prevalence include: </a:t>
            </a:r>
            <a:endParaRPr sz="1200">
              <a:solidFill>
                <a:srgbClr val="6AA84F"/>
              </a:solidFill>
              <a:latin typeface="Mada"/>
              <a:ea typeface="Mada"/>
              <a:cs typeface="Mada"/>
              <a:sym typeface="Mada"/>
            </a:endParaRPr>
          </a:p>
          <a:p>
            <a:pPr indent="-304800" lvl="1" marL="914400" marR="0" rtl="0" algn="l">
              <a:lnSpc>
                <a:spcPct val="100000"/>
              </a:lnSpc>
              <a:spcBef>
                <a:spcPts val="300"/>
              </a:spcBef>
              <a:spcAft>
                <a:spcPts val="0"/>
              </a:spcAft>
              <a:buClr>
                <a:srgbClr val="6AA84F"/>
              </a:buClr>
              <a:buSzPts val="1200"/>
              <a:buFont typeface="Mada"/>
              <a:buChar char="○"/>
            </a:pPr>
            <a:r>
              <a:rPr lang="en-US" sz="1200">
                <a:solidFill>
                  <a:srgbClr val="6AA84F"/>
                </a:solidFill>
                <a:latin typeface="Mada"/>
                <a:ea typeface="Mada"/>
                <a:cs typeface="Mada"/>
                <a:sym typeface="Mada"/>
              </a:rPr>
              <a:t>Further away from the equator → Less sun exposure.</a:t>
            </a:r>
            <a:endParaRPr sz="1200">
              <a:solidFill>
                <a:srgbClr val="6AA84F"/>
              </a:solidFill>
              <a:latin typeface="Mada"/>
              <a:ea typeface="Mada"/>
              <a:cs typeface="Mada"/>
              <a:sym typeface="Mada"/>
            </a:endParaRPr>
          </a:p>
          <a:p>
            <a:pPr indent="-304800" lvl="1" marL="914400" marR="0" rtl="0" algn="l">
              <a:lnSpc>
                <a:spcPct val="100000"/>
              </a:lnSpc>
              <a:spcBef>
                <a:spcPts val="300"/>
              </a:spcBef>
              <a:spcAft>
                <a:spcPts val="0"/>
              </a:spcAft>
              <a:buClr>
                <a:srgbClr val="6AA84F"/>
              </a:buClr>
              <a:buSzPts val="1200"/>
              <a:buFont typeface="Mada"/>
              <a:buChar char="○"/>
            </a:pPr>
            <a:r>
              <a:rPr lang="en-US" sz="1200">
                <a:solidFill>
                  <a:srgbClr val="6AA84F"/>
                </a:solidFill>
                <a:latin typeface="Mada"/>
                <a:ea typeface="Mada"/>
                <a:cs typeface="Mada"/>
                <a:sym typeface="Mada"/>
              </a:rPr>
              <a:t>Higher socioeconomic status → better hygiene → less exposure to pathogen in childhood → more autoimmune diseases</a:t>
            </a:r>
            <a:endParaRPr sz="1200">
              <a:solidFill>
                <a:srgbClr val="6AA84F"/>
              </a:solidFill>
              <a:latin typeface="Mada"/>
              <a:ea typeface="Mada"/>
              <a:cs typeface="Mada"/>
              <a:sym typeface="Mada"/>
            </a:endParaRPr>
          </a:p>
          <a:p>
            <a:pPr indent="-171450" lvl="0" marL="171450" marR="0" rtl="0" algn="l">
              <a:lnSpc>
                <a:spcPct val="100000"/>
              </a:lnSpc>
              <a:spcBef>
                <a:spcPts val="300"/>
              </a:spcBef>
              <a:spcAft>
                <a:spcPts val="0"/>
              </a:spcAft>
              <a:buSzPts val="1200"/>
              <a:buFont typeface="Mada"/>
              <a:buChar char="●"/>
            </a:pPr>
            <a:r>
              <a:rPr lang="en-US" sz="1200">
                <a:latin typeface="Mada"/>
                <a:ea typeface="Mada"/>
                <a:cs typeface="Mada"/>
                <a:sym typeface="Mada"/>
              </a:rPr>
              <a:t>The most striking epidemiological characteristic is the apparent uneven distribution of the disease across the world </a:t>
            </a:r>
            <a:endParaRPr sz="1200">
              <a:solidFill>
                <a:srgbClr val="6AA84F"/>
              </a:solidFill>
              <a:latin typeface="Mada"/>
              <a:ea typeface="Mada"/>
              <a:cs typeface="Mada"/>
              <a:sym typeface="Mada"/>
            </a:endParaRPr>
          </a:p>
          <a:p>
            <a:pPr indent="0" lvl="0" marL="0" marR="0" rtl="0" algn="l">
              <a:lnSpc>
                <a:spcPct val="100000"/>
              </a:lnSpc>
              <a:spcBef>
                <a:spcPts val="300"/>
              </a:spcBef>
              <a:spcAft>
                <a:spcPts val="0"/>
              </a:spcAft>
              <a:buNone/>
            </a:pPr>
            <a:r>
              <a:t/>
            </a:r>
            <a:endParaRPr sz="1200">
              <a:latin typeface="Mada"/>
              <a:ea typeface="Mada"/>
              <a:cs typeface="Mada"/>
              <a:sym typeface="Mada"/>
            </a:endParaRPr>
          </a:p>
        </p:txBody>
      </p:sp>
      <p:sp>
        <p:nvSpPr>
          <p:cNvPr id="275" name="Google Shape;275;p35"/>
          <p:cNvSpPr txBox="1"/>
          <p:nvPr/>
        </p:nvSpPr>
        <p:spPr>
          <a:xfrm>
            <a:off x="2279838" y="19050"/>
            <a:ext cx="3000000" cy="585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US" sz="2600">
                <a:latin typeface="Mada"/>
                <a:ea typeface="Mada"/>
                <a:cs typeface="Mada"/>
                <a:sym typeface="Mada"/>
              </a:rPr>
              <a:t>Epidemiology</a:t>
            </a:r>
            <a:r>
              <a:rPr b="1" lang="en-US" sz="2400">
                <a:solidFill>
                  <a:schemeClr val="dk1"/>
                </a:solidFill>
                <a:highlight>
                  <a:schemeClr val="accent5"/>
                </a:highlight>
                <a:latin typeface="Mada"/>
                <a:ea typeface="Mada"/>
                <a:cs typeface="Mada"/>
                <a:sym typeface="Mada"/>
              </a:rPr>
              <a:t> </a:t>
            </a:r>
            <a:endParaRPr/>
          </a:p>
        </p:txBody>
      </p:sp>
      <p:grpSp>
        <p:nvGrpSpPr>
          <p:cNvPr id="276" name="Google Shape;276;p35"/>
          <p:cNvGrpSpPr/>
          <p:nvPr/>
        </p:nvGrpSpPr>
        <p:grpSpPr>
          <a:xfrm rot="10800000">
            <a:off x="1015800" y="3068330"/>
            <a:ext cx="2010528" cy="770656"/>
            <a:chOff x="1509476" y="1720734"/>
            <a:chExt cx="2880000" cy="1404001"/>
          </a:xfrm>
        </p:grpSpPr>
        <p:sp>
          <p:nvSpPr>
            <p:cNvPr id="277" name="Google Shape;277;p35"/>
            <p:cNvSpPr/>
            <p:nvPr/>
          </p:nvSpPr>
          <p:spPr>
            <a:xfrm>
              <a:off x="1509476" y="1720734"/>
              <a:ext cx="2880000" cy="108000"/>
            </a:xfrm>
            <a:prstGeom prst="rect">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278" name="Google Shape;278;p35"/>
            <p:cNvSpPr/>
            <p:nvPr/>
          </p:nvSpPr>
          <p:spPr>
            <a:xfrm rot="5400000">
              <a:off x="861476" y="2368735"/>
              <a:ext cx="1404000" cy="108000"/>
            </a:xfrm>
            <a:prstGeom prst="rect">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grpSp>
      <p:grpSp>
        <p:nvGrpSpPr>
          <p:cNvPr id="279" name="Google Shape;279;p35"/>
          <p:cNvGrpSpPr/>
          <p:nvPr/>
        </p:nvGrpSpPr>
        <p:grpSpPr>
          <a:xfrm rot="10800000">
            <a:off x="4403927" y="3068330"/>
            <a:ext cx="2010528" cy="770656"/>
            <a:chOff x="1509476" y="1720734"/>
            <a:chExt cx="2880000" cy="1404001"/>
          </a:xfrm>
        </p:grpSpPr>
        <p:sp>
          <p:nvSpPr>
            <p:cNvPr id="280" name="Google Shape;280;p35"/>
            <p:cNvSpPr/>
            <p:nvPr/>
          </p:nvSpPr>
          <p:spPr>
            <a:xfrm>
              <a:off x="1509476" y="1720734"/>
              <a:ext cx="2880000" cy="108000"/>
            </a:xfrm>
            <a:prstGeom prst="rect">
              <a:avLst/>
            </a:prstGeom>
            <a:solidFill>
              <a:srgbClr val="5439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281" name="Google Shape;281;p35"/>
            <p:cNvSpPr/>
            <p:nvPr/>
          </p:nvSpPr>
          <p:spPr>
            <a:xfrm rot="5400000">
              <a:off x="861476" y="2368735"/>
              <a:ext cx="1404000" cy="108000"/>
            </a:xfrm>
            <a:prstGeom prst="rect">
              <a:avLst/>
            </a:prstGeom>
            <a:solidFill>
              <a:srgbClr val="5439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grpSp>
      <p:grpSp>
        <p:nvGrpSpPr>
          <p:cNvPr id="282" name="Google Shape;282;p35"/>
          <p:cNvGrpSpPr/>
          <p:nvPr/>
        </p:nvGrpSpPr>
        <p:grpSpPr>
          <a:xfrm>
            <a:off x="4644558" y="1441082"/>
            <a:ext cx="2010528" cy="770656"/>
            <a:chOff x="1509476" y="1720734"/>
            <a:chExt cx="2880000" cy="1404001"/>
          </a:xfrm>
        </p:grpSpPr>
        <p:sp>
          <p:nvSpPr>
            <p:cNvPr id="283" name="Google Shape;283;p35"/>
            <p:cNvSpPr/>
            <p:nvPr/>
          </p:nvSpPr>
          <p:spPr>
            <a:xfrm>
              <a:off x="1509476" y="1720734"/>
              <a:ext cx="2880000" cy="108000"/>
            </a:xfrm>
            <a:prstGeom prst="rect">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284" name="Google Shape;284;p35"/>
            <p:cNvSpPr/>
            <p:nvPr/>
          </p:nvSpPr>
          <p:spPr>
            <a:xfrm rot="5400000">
              <a:off x="861476" y="2368735"/>
              <a:ext cx="1404000" cy="108000"/>
            </a:xfrm>
            <a:prstGeom prst="rect">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grpSp>
      <p:grpSp>
        <p:nvGrpSpPr>
          <p:cNvPr id="285" name="Google Shape;285;p35"/>
          <p:cNvGrpSpPr/>
          <p:nvPr/>
        </p:nvGrpSpPr>
        <p:grpSpPr>
          <a:xfrm>
            <a:off x="1205413" y="1441082"/>
            <a:ext cx="2073600" cy="770656"/>
            <a:chOff x="1509476" y="1720734"/>
            <a:chExt cx="2880000" cy="1404001"/>
          </a:xfrm>
        </p:grpSpPr>
        <p:sp>
          <p:nvSpPr>
            <p:cNvPr id="286" name="Google Shape;286;p35"/>
            <p:cNvSpPr/>
            <p:nvPr/>
          </p:nvSpPr>
          <p:spPr>
            <a:xfrm>
              <a:off x="1509476" y="1720734"/>
              <a:ext cx="2880000" cy="108000"/>
            </a:xfrm>
            <a:prstGeom prst="rect">
              <a:avLst/>
            </a:prstGeom>
            <a:solidFill>
              <a:srgbClr val="EAD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287" name="Google Shape;287;p35"/>
            <p:cNvSpPr/>
            <p:nvPr/>
          </p:nvSpPr>
          <p:spPr>
            <a:xfrm rot="5400000">
              <a:off x="861476" y="2368735"/>
              <a:ext cx="1404000" cy="108000"/>
            </a:xfrm>
            <a:prstGeom prst="rect">
              <a:avLst/>
            </a:prstGeom>
            <a:solidFill>
              <a:srgbClr val="EAD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grpSp>
      <p:sp>
        <p:nvSpPr>
          <p:cNvPr id="288" name="Google Shape;288;p35"/>
          <p:cNvSpPr/>
          <p:nvPr/>
        </p:nvSpPr>
        <p:spPr>
          <a:xfrm>
            <a:off x="313744" y="2582860"/>
            <a:ext cx="6961500" cy="936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289" name="Google Shape;289;p35"/>
          <p:cNvSpPr/>
          <p:nvPr/>
        </p:nvSpPr>
        <p:spPr>
          <a:xfrm>
            <a:off x="5780652" y="2165452"/>
            <a:ext cx="1181100" cy="928800"/>
          </a:xfrm>
          <a:prstGeom prst="ellipse">
            <a:avLst/>
          </a:prstGeom>
          <a:solidFill>
            <a:srgbClr val="5439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290" name="Google Shape;290;p35"/>
          <p:cNvSpPr/>
          <p:nvPr/>
        </p:nvSpPr>
        <p:spPr>
          <a:xfrm>
            <a:off x="4095743" y="2165452"/>
            <a:ext cx="1181100" cy="928800"/>
          </a:xfrm>
          <a:prstGeom prst="ellipse">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291" name="Google Shape;291;p35"/>
          <p:cNvSpPr/>
          <p:nvPr/>
        </p:nvSpPr>
        <p:spPr>
          <a:xfrm>
            <a:off x="2374021" y="2165452"/>
            <a:ext cx="1218300" cy="928800"/>
          </a:xfrm>
          <a:prstGeom prst="ellipse">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292" name="Google Shape;292;p35"/>
          <p:cNvSpPr/>
          <p:nvPr/>
        </p:nvSpPr>
        <p:spPr>
          <a:xfrm>
            <a:off x="652300" y="2165452"/>
            <a:ext cx="1218300" cy="928800"/>
          </a:xfrm>
          <a:prstGeom prst="ellipse">
            <a:avLst/>
          </a:prstGeom>
          <a:solidFill>
            <a:srgbClr val="D5A6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293" name="Google Shape;293;p35"/>
          <p:cNvSpPr txBox="1"/>
          <p:nvPr/>
        </p:nvSpPr>
        <p:spPr>
          <a:xfrm>
            <a:off x="622906" y="2484270"/>
            <a:ext cx="1234800" cy="168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300">
                <a:solidFill>
                  <a:srgbClr val="FFFFFF"/>
                </a:solidFill>
                <a:latin typeface="Mada"/>
                <a:ea typeface="Mada"/>
                <a:cs typeface="Mada"/>
                <a:sym typeface="Mada"/>
              </a:rPr>
              <a:t>10%</a:t>
            </a:r>
            <a:endParaRPr b="1" i="0" sz="1300" u="none" cap="none" strike="noStrike">
              <a:solidFill>
                <a:srgbClr val="FFFFFF"/>
              </a:solidFill>
              <a:latin typeface="Mada"/>
              <a:ea typeface="Mada"/>
              <a:cs typeface="Mada"/>
              <a:sym typeface="Mada"/>
            </a:endParaRPr>
          </a:p>
        </p:txBody>
      </p:sp>
      <p:sp>
        <p:nvSpPr>
          <p:cNvPr id="294" name="Google Shape;294;p35"/>
          <p:cNvSpPr txBox="1"/>
          <p:nvPr/>
        </p:nvSpPr>
        <p:spPr>
          <a:xfrm>
            <a:off x="2363127" y="2484270"/>
            <a:ext cx="1197600" cy="168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300">
                <a:solidFill>
                  <a:srgbClr val="FFFFFF"/>
                </a:solidFill>
                <a:latin typeface="Mada"/>
                <a:ea typeface="Mada"/>
                <a:cs typeface="Mada"/>
                <a:sym typeface="Mada"/>
              </a:rPr>
              <a:t>0.1%</a:t>
            </a:r>
            <a:endParaRPr b="1" i="0" sz="1300" u="none" cap="none" strike="noStrike">
              <a:solidFill>
                <a:srgbClr val="FFFFFF"/>
              </a:solidFill>
              <a:latin typeface="Mada"/>
              <a:ea typeface="Mada"/>
              <a:cs typeface="Mada"/>
              <a:sym typeface="Mada"/>
            </a:endParaRPr>
          </a:p>
        </p:txBody>
      </p:sp>
      <p:sp>
        <p:nvSpPr>
          <p:cNvPr id="295" name="Google Shape;295;p35"/>
          <p:cNvSpPr txBox="1"/>
          <p:nvPr/>
        </p:nvSpPr>
        <p:spPr>
          <a:xfrm>
            <a:off x="4065835" y="2484270"/>
            <a:ext cx="1197600" cy="168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300">
                <a:solidFill>
                  <a:srgbClr val="FFFFFF"/>
                </a:solidFill>
                <a:latin typeface="Mada"/>
                <a:ea typeface="Mada"/>
                <a:cs typeface="Mada"/>
                <a:sym typeface="Mada"/>
              </a:rPr>
              <a:t>2-4%</a:t>
            </a:r>
            <a:endParaRPr b="1" sz="1300">
              <a:solidFill>
                <a:srgbClr val="FFFFFF"/>
              </a:solidFill>
              <a:latin typeface="Mada"/>
              <a:ea typeface="Mada"/>
              <a:cs typeface="Mada"/>
              <a:sym typeface="Mada"/>
            </a:endParaRPr>
          </a:p>
          <a:p>
            <a:pPr indent="0" lvl="0" marL="0" marR="0" rtl="0" algn="ctr">
              <a:spcBef>
                <a:spcPts val="0"/>
              </a:spcBef>
              <a:spcAft>
                <a:spcPts val="0"/>
              </a:spcAft>
              <a:buNone/>
            </a:pPr>
            <a:r>
              <a:t/>
            </a:r>
            <a:endParaRPr b="1" sz="1300">
              <a:solidFill>
                <a:srgbClr val="FFFFFF"/>
              </a:solidFill>
              <a:latin typeface="Mada"/>
              <a:ea typeface="Mada"/>
              <a:cs typeface="Mada"/>
              <a:sym typeface="Mada"/>
            </a:endParaRPr>
          </a:p>
        </p:txBody>
      </p:sp>
      <p:sp>
        <p:nvSpPr>
          <p:cNvPr id="296" name="Google Shape;296;p35"/>
          <p:cNvSpPr txBox="1"/>
          <p:nvPr/>
        </p:nvSpPr>
        <p:spPr>
          <a:xfrm>
            <a:off x="5768544" y="2484270"/>
            <a:ext cx="1197600" cy="168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300">
                <a:solidFill>
                  <a:srgbClr val="FFFFFF"/>
                </a:solidFill>
                <a:latin typeface="Mada"/>
                <a:ea typeface="Mada"/>
                <a:cs typeface="Mada"/>
                <a:sym typeface="Mada"/>
              </a:rPr>
              <a:t>30%-50% </a:t>
            </a:r>
            <a:endParaRPr b="1" sz="1300">
              <a:solidFill>
                <a:srgbClr val="FFFFFF"/>
              </a:solidFill>
              <a:latin typeface="Mada"/>
              <a:ea typeface="Mada"/>
              <a:cs typeface="Mada"/>
              <a:sym typeface="Mada"/>
            </a:endParaRPr>
          </a:p>
          <a:p>
            <a:pPr indent="0" lvl="0" marL="0" marR="0" rtl="0" algn="ctr">
              <a:spcBef>
                <a:spcPts val="0"/>
              </a:spcBef>
              <a:spcAft>
                <a:spcPts val="0"/>
              </a:spcAft>
              <a:buNone/>
            </a:pPr>
            <a:r>
              <a:t/>
            </a:r>
            <a:endParaRPr b="1" sz="1300">
              <a:solidFill>
                <a:srgbClr val="FFFFFF"/>
              </a:solidFill>
              <a:latin typeface="Mada"/>
              <a:ea typeface="Mada"/>
              <a:cs typeface="Mada"/>
              <a:sym typeface="Mada"/>
            </a:endParaRPr>
          </a:p>
        </p:txBody>
      </p:sp>
      <p:sp>
        <p:nvSpPr>
          <p:cNvPr id="297" name="Google Shape;297;p35"/>
          <p:cNvSpPr txBox="1"/>
          <p:nvPr/>
        </p:nvSpPr>
        <p:spPr>
          <a:xfrm>
            <a:off x="968025" y="3321700"/>
            <a:ext cx="1899300" cy="478800"/>
          </a:xfrm>
          <a:prstGeom prst="rect">
            <a:avLst/>
          </a:prstGeom>
          <a:noFill/>
          <a:ln>
            <a:noFill/>
          </a:ln>
        </p:spPr>
        <p:txBody>
          <a:bodyPr anchorCtr="0" anchor="t" bIns="45700" lIns="91425" spcFirstLastPara="1" rIns="91425" wrap="square" tIns="45700">
            <a:noAutofit/>
          </a:bodyPr>
          <a:lstStyle/>
          <a:p>
            <a:pPr indent="0" lvl="0" marL="0" rtl="0" algn="l">
              <a:spcBef>
                <a:spcPts val="300"/>
              </a:spcBef>
              <a:spcAft>
                <a:spcPts val="0"/>
              </a:spcAft>
              <a:buNone/>
            </a:pPr>
            <a:r>
              <a:rPr lang="en-US" sz="1200">
                <a:solidFill>
                  <a:schemeClr val="dk1"/>
                </a:solidFill>
                <a:latin typeface="Mada"/>
                <a:ea typeface="Mada"/>
                <a:cs typeface="Mada"/>
                <a:sym typeface="Mada"/>
              </a:rPr>
              <a:t>I</a:t>
            </a:r>
            <a:r>
              <a:rPr lang="en-US" sz="1200">
                <a:solidFill>
                  <a:schemeClr val="dk1"/>
                </a:solidFill>
                <a:latin typeface="Mada"/>
                <a:ea typeface="Mada"/>
                <a:cs typeface="Mada"/>
                <a:sym typeface="Mada"/>
              </a:rPr>
              <a:t>s the </a:t>
            </a:r>
            <a:r>
              <a:rPr b="1" lang="en-US" sz="1200">
                <a:solidFill>
                  <a:schemeClr val="dk1"/>
                </a:solidFill>
                <a:latin typeface="Mada"/>
                <a:ea typeface="Mada"/>
                <a:cs typeface="Mada"/>
                <a:sym typeface="Mada"/>
              </a:rPr>
              <a:t>risk  in the general population.</a:t>
            </a:r>
            <a:endParaRPr b="1" sz="1200">
              <a:solidFill>
                <a:schemeClr val="dk1"/>
              </a:solidFill>
            </a:endParaRPr>
          </a:p>
          <a:p>
            <a:pPr indent="0" lvl="0" marL="0" marR="0" rtl="0" algn="r">
              <a:spcBef>
                <a:spcPts val="0"/>
              </a:spcBef>
              <a:spcAft>
                <a:spcPts val="0"/>
              </a:spcAft>
              <a:buNone/>
            </a:pPr>
            <a:r>
              <a:t/>
            </a:r>
            <a:endParaRPr sz="1200">
              <a:solidFill>
                <a:srgbClr val="666666"/>
              </a:solidFill>
              <a:latin typeface="Mada"/>
              <a:ea typeface="Mada"/>
              <a:cs typeface="Mada"/>
              <a:sym typeface="Mada"/>
            </a:endParaRPr>
          </a:p>
        </p:txBody>
      </p:sp>
      <p:sp>
        <p:nvSpPr>
          <p:cNvPr id="298" name="Google Shape;298;p35"/>
          <p:cNvSpPr txBox="1"/>
          <p:nvPr/>
        </p:nvSpPr>
        <p:spPr>
          <a:xfrm>
            <a:off x="4420125" y="3289688"/>
            <a:ext cx="2010600" cy="505500"/>
          </a:xfrm>
          <a:prstGeom prst="rect">
            <a:avLst/>
          </a:prstGeom>
          <a:noFill/>
          <a:ln>
            <a:noFill/>
          </a:ln>
        </p:spPr>
        <p:txBody>
          <a:bodyPr anchorCtr="0" anchor="t" bIns="45700" lIns="91425" spcFirstLastPara="1" rIns="91425" wrap="square" tIns="45700">
            <a:noAutofit/>
          </a:bodyPr>
          <a:lstStyle/>
          <a:p>
            <a:pPr indent="0" lvl="0" marL="0" rtl="0" algn="l">
              <a:spcBef>
                <a:spcPts val="300"/>
              </a:spcBef>
              <a:spcAft>
                <a:spcPts val="0"/>
              </a:spcAft>
              <a:buNone/>
            </a:pPr>
            <a:r>
              <a:rPr lang="en-US" sz="1200">
                <a:solidFill>
                  <a:schemeClr val="dk1"/>
                </a:solidFill>
                <a:latin typeface="Mada"/>
                <a:ea typeface="Mada"/>
                <a:cs typeface="Mada"/>
                <a:sym typeface="Mada"/>
              </a:rPr>
              <a:t>Monozygotic twins have a concordance rate</a:t>
            </a:r>
            <a:r>
              <a:rPr b="1" baseline="30000" lang="en-US" sz="1200">
                <a:solidFill>
                  <a:srgbClr val="6AA84F"/>
                </a:solidFill>
                <a:latin typeface="Mada"/>
                <a:ea typeface="Mada"/>
                <a:cs typeface="Mada"/>
                <a:sym typeface="Mada"/>
              </a:rPr>
              <a:t>2</a:t>
            </a:r>
            <a:endParaRPr i="0" sz="1200" u="none" cap="none" strike="noStrike">
              <a:solidFill>
                <a:srgbClr val="666666"/>
              </a:solidFill>
              <a:latin typeface="Mada"/>
              <a:ea typeface="Mada"/>
              <a:cs typeface="Mada"/>
              <a:sym typeface="Mada"/>
            </a:endParaRPr>
          </a:p>
        </p:txBody>
      </p:sp>
      <p:sp>
        <p:nvSpPr>
          <p:cNvPr id="299" name="Google Shape;299;p35"/>
          <p:cNvSpPr txBox="1"/>
          <p:nvPr/>
        </p:nvSpPr>
        <p:spPr>
          <a:xfrm>
            <a:off x="1272825" y="1442025"/>
            <a:ext cx="2507100" cy="625800"/>
          </a:xfrm>
          <a:prstGeom prst="rect">
            <a:avLst/>
          </a:prstGeom>
          <a:noFill/>
          <a:ln>
            <a:noFill/>
          </a:ln>
        </p:spPr>
        <p:txBody>
          <a:bodyPr anchorCtr="0" anchor="t" bIns="45700" lIns="91425" spcFirstLastPara="1" rIns="91425" wrap="square" tIns="45700">
            <a:noAutofit/>
          </a:bodyPr>
          <a:lstStyle/>
          <a:p>
            <a:pPr indent="0" lvl="0" marL="0" rtl="0" algn="l">
              <a:spcBef>
                <a:spcPts val="300"/>
              </a:spcBef>
              <a:spcAft>
                <a:spcPts val="0"/>
              </a:spcAft>
              <a:buNone/>
            </a:pPr>
            <a:r>
              <a:rPr lang="en-US" sz="1200">
                <a:solidFill>
                  <a:schemeClr val="dk1"/>
                </a:solidFill>
                <a:latin typeface="Mada"/>
                <a:ea typeface="Mada"/>
                <a:cs typeface="Mada"/>
                <a:sym typeface="Mada"/>
              </a:rPr>
              <a:t>of patients experience their </a:t>
            </a:r>
            <a:r>
              <a:rPr b="1" lang="en-US" sz="1200">
                <a:solidFill>
                  <a:schemeClr val="dk1"/>
                </a:solidFill>
                <a:latin typeface="Mada"/>
                <a:ea typeface="Mada"/>
                <a:cs typeface="Mada"/>
                <a:sym typeface="Mada"/>
              </a:rPr>
              <a:t>initial</a:t>
            </a:r>
            <a:r>
              <a:rPr lang="en-US" sz="1200">
                <a:solidFill>
                  <a:schemeClr val="dk1"/>
                </a:solidFill>
                <a:latin typeface="Mada"/>
                <a:ea typeface="Mada"/>
                <a:cs typeface="Mada"/>
                <a:sym typeface="Mada"/>
              </a:rPr>
              <a:t> demyelinating </a:t>
            </a:r>
            <a:r>
              <a:rPr b="1" lang="en-US" sz="1200">
                <a:solidFill>
                  <a:schemeClr val="dk1"/>
                </a:solidFill>
                <a:latin typeface="Mada"/>
                <a:ea typeface="Mada"/>
                <a:cs typeface="Mada"/>
                <a:sym typeface="Mada"/>
              </a:rPr>
              <a:t>event</a:t>
            </a:r>
            <a:r>
              <a:rPr lang="en-US" sz="1200">
                <a:solidFill>
                  <a:schemeClr val="dk1"/>
                </a:solidFill>
                <a:latin typeface="Mada"/>
                <a:ea typeface="Mada"/>
                <a:cs typeface="Mada"/>
                <a:sym typeface="Mada"/>
              </a:rPr>
              <a:t> during </a:t>
            </a:r>
            <a:r>
              <a:rPr b="1" lang="en-US" sz="1200">
                <a:solidFill>
                  <a:schemeClr val="dk1"/>
                </a:solidFill>
                <a:latin typeface="Mada"/>
                <a:ea typeface="Mada"/>
                <a:cs typeface="Mada"/>
                <a:sym typeface="Mada"/>
              </a:rPr>
              <a:t>childhood</a:t>
            </a:r>
            <a:r>
              <a:rPr b="1" baseline="30000" lang="en-US" sz="1200">
                <a:solidFill>
                  <a:srgbClr val="6AA84F"/>
                </a:solidFill>
                <a:latin typeface="Mada"/>
                <a:ea typeface="Mada"/>
                <a:cs typeface="Mada"/>
                <a:sym typeface="Mada"/>
              </a:rPr>
              <a:t>1</a:t>
            </a:r>
            <a:r>
              <a:rPr b="1" lang="en-US" sz="1200">
                <a:solidFill>
                  <a:schemeClr val="dk1"/>
                </a:solidFill>
                <a:latin typeface="Mada"/>
                <a:ea typeface="Mada"/>
                <a:cs typeface="Mada"/>
                <a:sym typeface="Mada"/>
              </a:rPr>
              <a:t> or adolescence</a:t>
            </a:r>
            <a:r>
              <a:rPr lang="en-US" sz="1200">
                <a:solidFill>
                  <a:schemeClr val="dk1"/>
                </a:solidFill>
                <a:latin typeface="Mada"/>
                <a:ea typeface="Mada"/>
                <a:cs typeface="Mada"/>
                <a:sym typeface="Mada"/>
              </a:rPr>
              <a:t>.</a:t>
            </a:r>
            <a:endParaRPr sz="800">
              <a:solidFill>
                <a:srgbClr val="666666"/>
              </a:solidFill>
              <a:latin typeface="Mada"/>
              <a:ea typeface="Mada"/>
              <a:cs typeface="Mada"/>
              <a:sym typeface="Mada"/>
            </a:endParaRPr>
          </a:p>
        </p:txBody>
      </p:sp>
      <p:sp>
        <p:nvSpPr>
          <p:cNvPr id="300" name="Google Shape;300;p35"/>
          <p:cNvSpPr txBox="1"/>
          <p:nvPr/>
        </p:nvSpPr>
        <p:spPr>
          <a:xfrm>
            <a:off x="4702050" y="1518225"/>
            <a:ext cx="2259600" cy="456000"/>
          </a:xfrm>
          <a:prstGeom prst="rect">
            <a:avLst/>
          </a:prstGeom>
          <a:noFill/>
          <a:ln>
            <a:noFill/>
          </a:ln>
        </p:spPr>
        <p:txBody>
          <a:bodyPr anchorCtr="0" anchor="t" bIns="45700" lIns="91425" spcFirstLastPara="1" rIns="91425" wrap="square" tIns="45700">
            <a:noAutofit/>
          </a:bodyPr>
          <a:lstStyle/>
          <a:p>
            <a:pPr indent="0" lvl="0" marL="0" rtl="0" algn="l">
              <a:spcBef>
                <a:spcPts val="300"/>
              </a:spcBef>
              <a:spcAft>
                <a:spcPts val="0"/>
              </a:spcAft>
              <a:buNone/>
            </a:pPr>
            <a:r>
              <a:rPr lang="en-US" sz="1200">
                <a:solidFill>
                  <a:schemeClr val="dk1"/>
                </a:solidFill>
                <a:latin typeface="Mada"/>
                <a:ea typeface="Mada"/>
                <a:cs typeface="Mada"/>
                <a:sym typeface="Mada"/>
              </a:rPr>
              <a:t>T</a:t>
            </a:r>
            <a:r>
              <a:rPr lang="en-US" sz="1200">
                <a:solidFill>
                  <a:schemeClr val="dk1"/>
                </a:solidFill>
                <a:latin typeface="Mada"/>
                <a:ea typeface="Mada"/>
                <a:cs typeface="Mada"/>
                <a:sym typeface="Mada"/>
              </a:rPr>
              <a:t>he risk of familial </a:t>
            </a:r>
            <a:r>
              <a:rPr b="1" lang="en-US" sz="1200">
                <a:solidFill>
                  <a:schemeClr val="dk1"/>
                </a:solidFill>
                <a:latin typeface="Mada"/>
                <a:ea typeface="Mada"/>
                <a:cs typeface="Mada"/>
                <a:sym typeface="Mada"/>
              </a:rPr>
              <a:t>occurrence in first-degree relatives</a:t>
            </a:r>
            <a:r>
              <a:rPr b="1" baseline="30000" lang="en-US" sz="1200">
                <a:solidFill>
                  <a:srgbClr val="6AA84F"/>
                </a:solidFill>
                <a:latin typeface="Mada"/>
                <a:ea typeface="Mada"/>
                <a:cs typeface="Mada"/>
                <a:sym typeface="Mada"/>
              </a:rPr>
              <a:t>2</a:t>
            </a:r>
            <a:endParaRPr sz="1200">
              <a:solidFill>
                <a:schemeClr val="dk1"/>
              </a:solidFill>
              <a:latin typeface="Mada"/>
              <a:ea typeface="Mada"/>
              <a:cs typeface="Mada"/>
              <a:sym typeface="Mada"/>
            </a:endParaRPr>
          </a:p>
          <a:p>
            <a:pPr indent="0" lvl="0" marL="0" marR="0" rtl="0" algn="l">
              <a:spcBef>
                <a:spcPts val="0"/>
              </a:spcBef>
              <a:spcAft>
                <a:spcPts val="0"/>
              </a:spcAft>
              <a:buNone/>
            </a:pPr>
            <a:r>
              <a:t/>
            </a:r>
            <a:endParaRPr sz="1200">
              <a:solidFill>
                <a:srgbClr val="666666"/>
              </a:solidFill>
              <a:latin typeface="Mada"/>
              <a:ea typeface="Mada"/>
              <a:cs typeface="Mada"/>
              <a:sym typeface="Mada"/>
            </a:endParaRPr>
          </a:p>
        </p:txBody>
      </p:sp>
      <p:sp>
        <p:nvSpPr>
          <p:cNvPr id="301" name="Google Shape;301;p35"/>
          <p:cNvSpPr/>
          <p:nvPr/>
        </p:nvSpPr>
        <p:spPr>
          <a:xfrm flipH="1" rot="10800000">
            <a:off x="399112" y="6519919"/>
            <a:ext cx="1007400" cy="204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3F3F3F"/>
              </a:solidFill>
              <a:latin typeface="Arial"/>
              <a:ea typeface="Arial"/>
              <a:cs typeface="Arial"/>
              <a:sym typeface="Arial"/>
            </a:endParaRPr>
          </a:p>
        </p:txBody>
      </p:sp>
      <p:sp>
        <p:nvSpPr>
          <p:cNvPr id="302" name="Google Shape;302;p35"/>
          <p:cNvSpPr/>
          <p:nvPr/>
        </p:nvSpPr>
        <p:spPr>
          <a:xfrm>
            <a:off x="1405800" y="6504320"/>
            <a:ext cx="1414200" cy="204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03" name="Google Shape;303;p35"/>
          <p:cNvSpPr/>
          <p:nvPr/>
        </p:nvSpPr>
        <p:spPr>
          <a:xfrm>
            <a:off x="2803760" y="6504549"/>
            <a:ext cx="1401300" cy="204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04" name="Google Shape;304;p35"/>
          <p:cNvSpPr/>
          <p:nvPr/>
        </p:nvSpPr>
        <p:spPr>
          <a:xfrm>
            <a:off x="4202560" y="6504549"/>
            <a:ext cx="1414200" cy="204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05" name="Google Shape;305;p35"/>
          <p:cNvSpPr/>
          <p:nvPr/>
        </p:nvSpPr>
        <p:spPr>
          <a:xfrm>
            <a:off x="5613736" y="6504550"/>
            <a:ext cx="1510800" cy="204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06" name="Google Shape;306;p35"/>
          <p:cNvSpPr/>
          <p:nvPr/>
        </p:nvSpPr>
        <p:spPr>
          <a:xfrm>
            <a:off x="671794" y="6218168"/>
            <a:ext cx="733500" cy="577200"/>
          </a:xfrm>
          <a:prstGeom prst="ellipse">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07" name="Google Shape;307;p35"/>
          <p:cNvSpPr/>
          <p:nvPr/>
        </p:nvSpPr>
        <p:spPr>
          <a:xfrm>
            <a:off x="815900" y="6331575"/>
            <a:ext cx="445200" cy="350400"/>
          </a:xfrm>
          <a:prstGeom prst="ellipse">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08" name="Google Shape;308;p35"/>
          <p:cNvSpPr/>
          <p:nvPr/>
        </p:nvSpPr>
        <p:spPr>
          <a:xfrm>
            <a:off x="732689" y="6407220"/>
            <a:ext cx="611700" cy="193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01</a:t>
            </a:r>
            <a:endParaRPr i="0" sz="1600" u="none" cap="none" strike="noStrike">
              <a:solidFill>
                <a:srgbClr val="FFFFFF"/>
              </a:solidFill>
              <a:latin typeface="Mada"/>
              <a:ea typeface="Mada"/>
              <a:cs typeface="Mada"/>
              <a:sym typeface="Mada"/>
            </a:endParaRPr>
          </a:p>
        </p:txBody>
      </p:sp>
      <p:sp>
        <p:nvSpPr>
          <p:cNvPr id="309" name="Google Shape;309;p35"/>
          <p:cNvSpPr/>
          <p:nvPr/>
        </p:nvSpPr>
        <p:spPr>
          <a:xfrm>
            <a:off x="2683541" y="6218168"/>
            <a:ext cx="733500" cy="577200"/>
          </a:xfrm>
          <a:prstGeom prst="ellipse">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10" name="Google Shape;310;p35"/>
          <p:cNvSpPr/>
          <p:nvPr/>
        </p:nvSpPr>
        <p:spPr>
          <a:xfrm>
            <a:off x="2827647" y="6331575"/>
            <a:ext cx="445200" cy="350400"/>
          </a:xfrm>
          <a:prstGeom prst="ellipse">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11" name="Google Shape;311;p35"/>
          <p:cNvSpPr txBox="1"/>
          <p:nvPr/>
        </p:nvSpPr>
        <p:spPr>
          <a:xfrm>
            <a:off x="2800488" y="6309200"/>
            <a:ext cx="445200" cy="350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02</a:t>
            </a:r>
            <a:endParaRPr b="1" i="0" sz="1600" u="none" cap="none" strike="noStrike">
              <a:solidFill>
                <a:srgbClr val="FFFFFF"/>
              </a:solidFill>
              <a:latin typeface="Mada"/>
              <a:ea typeface="Mada"/>
              <a:cs typeface="Mada"/>
              <a:sym typeface="Mada"/>
            </a:endParaRPr>
          </a:p>
        </p:txBody>
      </p:sp>
      <p:sp>
        <p:nvSpPr>
          <p:cNvPr id="312" name="Google Shape;312;p35"/>
          <p:cNvSpPr/>
          <p:nvPr/>
        </p:nvSpPr>
        <p:spPr>
          <a:xfrm>
            <a:off x="4542854" y="6218168"/>
            <a:ext cx="733500" cy="577200"/>
          </a:xfrm>
          <a:prstGeom prst="ellipse">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13" name="Google Shape;313;p35"/>
          <p:cNvSpPr/>
          <p:nvPr/>
        </p:nvSpPr>
        <p:spPr>
          <a:xfrm>
            <a:off x="4686960" y="6331575"/>
            <a:ext cx="445200" cy="350400"/>
          </a:xfrm>
          <a:prstGeom prst="ellipse">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14" name="Google Shape;314;p35"/>
          <p:cNvSpPr txBox="1"/>
          <p:nvPr/>
        </p:nvSpPr>
        <p:spPr>
          <a:xfrm>
            <a:off x="4605523" y="6387497"/>
            <a:ext cx="620700" cy="193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03</a:t>
            </a:r>
            <a:endParaRPr b="1" i="0" sz="1600" u="none" cap="none" strike="noStrike">
              <a:solidFill>
                <a:srgbClr val="FFFFFF"/>
              </a:solidFill>
              <a:latin typeface="Mada"/>
              <a:ea typeface="Mada"/>
              <a:cs typeface="Mada"/>
              <a:sym typeface="Mada"/>
            </a:endParaRPr>
          </a:p>
        </p:txBody>
      </p:sp>
      <p:sp>
        <p:nvSpPr>
          <p:cNvPr id="315" name="Google Shape;315;p35"/>
          <p:cNvSpPr/>
          <p:nvPr/>
        </p:nvSpPr>
        <p:spPr>
          <a:xfrm>
            <a:off x="6402167" y="6215591"/>
            <a:ext cx="733500" cy="577200"/>
          </a:xfrm>
          <a:prstGeom prst="ellipse">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16" name="Google Shape;316;p35"/>
          <p:cNvSpPr/>
          <p:nvPr/>
        </p:nvSpPr>
        <p:spPr>
          <a:xfrm>
            <a:off x="6546272" y="6328998"/>
            <a:ext cx="445200" cy="350400"/>
          </a:xfrm>
          <a:prstGeom prst="ellipse">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317" name="Google Shape;317;p35"/>
          <p:cNvSpPr txBox="1"/>
          <p:nvPr/>
        </p:nvSpPr>
        <p:spPr>
          <a:xfrm>
            <a:off x="6467094" y="6403635"/>
            <a:ext cx="620700" cy="193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04</a:t>
            </a:r>
            <a:endParaRPr b="1" i="0" sz="1600" u="none" cap="none" strike="noStrike">
              <a:solidFill>
                <a:srgbClr val="FFFFFF"/>
              </a:solidFill>
              <a:latin typeface="Mada"/>
              <a:ea typeface="Mada"/>
              <a:cs typeface="Mada"/>
              <a:sym typeface="Mada"/>
            </a:endParaRPr>
          </a:p>
        </p:txBody>
      </p:sp>
      <p:sp>
        <p:nvSpPr>
          <p:cNvPr id="318" name="Google Shape;318;p35"/>
          <p:cNvSpPr txBox="1"/>
          <p:nvPr/>
        </p:nvSpPr>
        <p:spPr>
          <a:xfrm>
            <a:off x="170513" y="5783525"/>
            <a:ext cx="1790700" cy="405900"/>
          </a:xfrm>
          <a:prstGeom prst="rect">
            <a:avLst/>
          </a:prstGeom>
          <a:noFill/>
          <a:ln>
            <a:noFill/>
          </a:ln>
        </p:spPr>
        <p:txBody>
          <a:bodyPr anchorCtr="0" anchor="t" bIns="91425" lIns="91425" spcFirstLastPara="1" rIns="91425" wrap="square" tIns="91425">
            <a:spAutoFit/>
          </a:bodyPr>
          <a:lstStyle/>
          <a:p>
            <a:pPr indent="0" lvl="0" marL="0" rtl="0" algn="ctr">
              <a:spcBef>
                <a:spcPts val="300"/>
              </a:spcBef>
              <a:spcAft>
                <a:spcPts val="0"/>
              </a:spcAft>
              <a:buNone/>
            </a:pPr>
            <a:r>
              <a:rPr b="1" lang="en-US" sz="1200">
                <a:solidFill>
                  <a:schemeClr val="accent2"/>
                </a:solidFill>
                <a:latin typeface="Mada"/>
                <a:ea typeface="Mada"/>
                <a:cs typeface="Mada"/>
                <a:sym typeface="Mada"/>
              </a:rPr>
              <a:t>Occupation.</a:t>
            </a:r>
            <a:endParaRPr b="1">
              <a:solidFill>
                <a:schemeClr val="accent2"/>
              </a:solidFill>
            </a:endParaRPr>
          </a:p>
        </p:txBody>
      </p:sp>
      <p:sp>
        <p:nvSpPr>
          <p:cNvPr id="319" name="Google Shape;319;p35"/>
          <p:cNvSpPr txBox="1"/>
          <p:nvPr/>
        </p:nvSpPr>
        <p:spPr>
          <a:xfrm>
            <a:off x="1960388" y="5758213"/>
            <a:ext cx="2179800" cy="405900"/>
          </a:xfrm>
          <a:prstGeom prst="rect">
            <a:avLst/>
          </a:prstGeom>
          <a:noFill/>
          <a:ln>
            <a:noFill/>
          </a:ln>
        </p:spPr>
        <p:txBody>
          <a:bodyPr anchorCtr="0" anchor="t" bIns="91425" lIns="91425" spcFirstLastPara="1" rIns="91425" wrap="square" tIns="91425">
            <a:spAutoFit/>
          </a:bodyPr>
          <a:lstStyle/>
          <a:p>
            <a:pPr indent="0" lvl="0" marL="0" rtl="0" algn="ctr">
              <a:spcBef>
                <a:spcPts val="300"/>
              </a:spcBef>
              <a:spcAft>
                <a:spcPts val="0"/>
              </a:spcAft>
              <a:buNone/>
            </a:pPr>
            <a:r>
              <a:rPr b="1" lang="en-US" sz="1200">
                <a:solidFill>
                  <a:schemeClr val="accent2"/>
                </a:solidFill>
                <a:latin typeface="Mada"/>
                <a:ea typeface="Mada"/>
                <a:cs typeface="Mada"/>
                <a:sym typeface="Mada"/>
              </a:rPr>
              <a:t>Increased cigarette smoking.</a:t>
            </a:r>
            <a:endParaRPr b="1">
              <a:solidFill>
                <a:schemeClr val="accent2"/>
              </a:solidFill>
            </a:endParaRPr>
          </a:p>
        </p:txBody>
      </p:sp>
      <p:sp>
        <p:nvSpPr>
          <p:cNvPr id="320" name="Google Shape;320;p35"/>
          <p:cNvSpPr txBox="1"/>
          <p:nvPr/>
        </p:nvSpPr>
        <p:spPr>
          <a:xfrm>
            <a:off x="4412163" y="5770488"/>
            <a:ext cx="1007400" cy="405900"/>
          </a:xfrm>
          <a:prstGeom prst="rect">
            <a:avLst/>
          </a:prstGeom>
          <a:noFill/>
          <a:ln>
            <a:noFill/>
          </a:ln>
        </p:spPr>
        <p:txBody>
          <a:bodyPr anchorCtr="0" anchor="t" bIns="91425" lIns="91425" spcFirstLastPara="1" rIns="91425" wrap="square" tIns="91425">
            <a:spAutoFit/>
          </a:bodyPr>
          <a:lstStyle/>
          <a:p>
            <a:pPr indent="0" lvl="0" marL="0" rtl="0" algn="ctr">
              <a:spcBef>
                <a:spcPts val="300"/>
              </a:spcBef>
              <a:spcAft>
                <a:spcPts val="0"/>
              </a:spcAft>
              <a:buNone/>
            </a:pPr>
            <a:r>
              <a:rPr b="1" lang="en-US" sz="1200">
                <a:solidFill>
                  <a:schemeClr val="accent2"/>
                </a:solidFill>
                <a:latin typeface="Mada"/>
                <a:ea typeface="Mada"/>
                <a:cs typeface="Mada"/>
                <a:sym typeface="Mada"/>
              </a:rPr>
              <a:t>Obesity.</a:t>
            </a:r>
            <a:endParaRPr b="1">
              <a:solidFill>
                <a:schemeClr val="accent2"/>
              </a:solidFill>
            </a:endParaRPr>
          </a:p>
        </p:txBody>
      </p:sp>
      <p:sp>
        <p:nvSpPr>
          <p:cNvPr id="321" name="Google Shape;321;p35"/>
          <p:cNvSpPr txBox="1"/>
          <p:nvPr/>
        </p:nvSpPr>
        <p:spPr>
          <a:xfrm>
            <a:off x="6028388" y="5663700"/>
            <a:ext cx="1359600" cy="627300"/>
          </a:xfrm>
          <a:prstGeom prst="rect">
            <a:avLst/>
          </a:prstGeom>
          <a:noFill/>
          <a:ln>
            <a:noFill/>
          </a:ln>
        </p:spPr>
        <p:txBody>
          <a:bodyPr anchorCtr="0" anchor="t" bIns="91425" lIns="91425" spcFirstLastPara="1" rIns="91425" wrap="square" tIns="91425">
            <a:spAutoFit/>
          </a:bodyPr>
          <a:lstStyle/>
          <a:p>
            <a:pPr indent="0" lvl="0" marL="0" rtl="0" algn="ctr">
              <a:spcBef>
                <a:spcPts val="300"/>
              </a:spcBef>
              <a:spcAft>
                <a:spcPts val="0"/>
              </a:spcAft>
              <a:buNone/>
            </a:pPr>
            <a:r>
              <a:rPr b="1" lang="en-US" sz="1200">
                <a:solidFill>
                  <a:schemeClr val="accent2"/>
                </a:solidFill>
                <a:latin typeface="Mada"/>
                <a:ea typeface="Mada"/>
                <a:cs typeface="Mada"/>
                <a:sym typeface="Mada"/>
              </a:rPr>
              <a:t>Birth control and </a:t>
            </a:r>
            <a:endParaRPr b="1" sz="1200">
              <a:solidFill>
                <a:schemeClr val="accent2"/>
              </a:solidFill>
              <a:latin typeface="Mada"/>
              <a:ea typeface="Mada"/>
              <a:cs typeface="Mada"/>
              <a:sym typeface="Mada"/>
            </a:endParaRPr>
          </a:p>
          <a:p>
            <a:pPr indent="0" lvl="0" marL="0" rtl="0" algn="ctr">
              <a:spcBef>
                <a:spcPts val="300"/>
              </a:spcBef>
              <a:spcAft>
                <a:spcPts val="0"/>
              </a:spcAft>
              <a:buNone/>
            </a:pPr>
            <a:r>
              <a:rPr b="1" lang="en-US" sz="1200">
                <a:solidFill>
                  <a:schemeClr val="accent2"/>
                </a:solidFill>
                <a:latin typeface="Mada"/>
                <a:ea typeface="Mada"/>
                <a:cs typeface="Mada"/>
                <a:sym typeface="Mada"/>
              </a:rPr>
              <a:t>childbirth.</a:t>
            </a:r>
            <a:r>
              <a:rPr b="1" baseline="30000" lang="en-US" sz="1200">
                <a:solidFill>
                  <a:srgbClr val="6AA84F"/>
                </a:solidFill>
                <a:latin typeface="Mada"/>
                <a:ea typeface="Mada"/>
                <a:cs typeface="Mada"/>
                <a:sym typeface="Mada"/>
              </a:rPr>
              <a:t>3</a:t>
            </a:r>
            <a:endParaRPr b="1" baseline="30000">
              <a:solidFill>
                <a:srgbClr val="6AA84F"/>
              </a:solidFill>
            </a:endParaRPr>
          </a:p>
        </p:txBody>
      </p:sp>
      <p:pic>
        <p:nvPicPr>
          <p:cNvPr id="322" name="Google Shape;322;p35"/>
          <p:cNvPicPr preferRelativeResize="0"/>
          <p:nvPr/>
        </p:nvPicPr>
        <p:blipFill rotWithShape="1">
          <a:blip r:embed="rId3">
            <a:alphaModFix/>
          </a:blip>
          <a:srcRect b="24281" l="36718" r="32210" t="39861"/>
          <a:stretch/>
        </p:blipFill>
        <p:spPr>
          <a:xfrm>
            <a:off x="5138550" y="7716700"/>
            <a:ext cx="2010598" cy="1370899"/>
          </a:xfrm>
          <a:prstGeom prst="rect">
            <a:avLst/>
          </a:prstGeom>
          <a:noFill/>
          <a:ln cap="flat" cmpd="sng" w="19050">
            <a:solidFill>
              <a:schemeClr val="accent1"/>
            </a:solidFill>
            <a:prstDash val="solid"/>
            <a:round/>
            <a:headEnd len="sm" w="sm" type="none"/>
            <a:tailEnd len="sm" w="sm" type="none"/>
          </a:ln>
        </p:spPr>
      </p:pic>
      <p:sp>
        <p:nvSpPr>
          <p:cNvPr id="323" name="Google Shape;323;p35"/>
          <p:cNvSpPr txBox="1"/>
          <p:nvPr/>
        </p:nvSpPr>
        <p:spPr>
          <a:xfrm>
            <a:off x="152400" y="3908725"/>
            <a:ext cx="7253700" cy="17226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Font typeface="Mada"/>
              <a:buChar char="●"/>
            </a:pPr>
            <a:r>
              <a:rPr lang="en-US" sz="1300">
                <a:latin typeface="Mada"/>
                <a:ea typeface="Mada"/>
                <a:cs typeface="Mada"/>
                <a:sym typeface="Mada"/>
              </a:rPr>
              <a:t>The life expectancy of patients</a:t>
            </a:r>
            <a:r>
              <a:rPr b="1" lang="en-US" sz="1300">
                <a:latin typeface="Mada"/>
                <a:ea typeface="Mada"/>
                <a:cs typeface="Mada"/>
                <a:sym typeface="Mada"/>
              </a:rPr>
              <a:t> is reduced by 7–14 years. </a:t>
            </a:r>
            <a:endParaRPr b="1" sz="1300">
              <a:latin typeface="Mada"/>
              <a:ea typeface="Mada"/>
              <a:cs typeface="Mada"/>
              <a:sym typeface="Mada"/>
            </a:endParaRPr>
          </a:p>
          <a:p>
            <a:pPr indent="-311150" lvl="0" marL="457200" rtl="0" algn="l">
              <a:lnSpc>
                <a:spcPct val="100000"/>
              </a:lnSpc>
              <a:spcBef>
                <a:spcPts val="0"/>
              </a:spcBef>
              <a:spcAft>
                <a:spcPts val="0"/>
              </a:spcAft>
              <a:buSzPts val="1300"/>
              <a:buFont typeface="Mada"/>
              <a:buChar char="●"/>
            </a:pPr>
            <a:r>
              <a:rPr lang="en-US" sz="1300">
                <a:latin typeface="Mada"/>
                <a:ea typeface="Mada"/>
                <a:cs typeface="Mada"/>
                <a:sym typeface="Mada"/>
              </a:rPr>
              <a:t>MS is the main cause of death in more than 50% of patients. </a:t>
            </a:r>
            <a:r>
              <a:rPr lang="en-US" sz="1200">
                <a:solidFill>
                  <a:srgbClr val="6AA84F"/>
                </a:solidFill>
                <a:latin typeface="Mada"/>
                <a:ea typeface="Mada"/>
                <a:cs typeface="Mada"/>
                <a:sym typeface="Mada"/>
              </a:rPr>
              <a:t>M</a:t>
            </a:r>
            <a:r>
              <a:rPr lang="en-US" sz="1200">
                <a:solidFill>
                  <a:srgbClr val="6AA84F"/>
                </a:solidFill>
                <a:latin typeface="Mada"/>
                <a:ea typeface="Mada"/>
                <a:cs typeface="Mada"/>
                <a:sym typeface="Mada"/>
              </a:rPr>
              <a:t>ostly due to MS complications e.g. aspiration pneumonia or Neurogenic bladder ( → </a:t>
            </a:r>
            <a:r>
              <a:rPr lang="en-US" sz="1200">
                <a:solidFill>
                  <a:srgbClr val="6AA84F"/>
                </a:solidFill>
                <a:latin typeface="Mada"/>
                <a:ea typeface="Mada"/>
                <a:cs typeface="Mada"/>
                <a:sym typeface="Mada"/>
              </a:rPr>
              <a:t>Infections</a:t>
            </a:r>
            <a:r>
              <a:rPr lang="en-US" sz="1200">
                <a:solidFill>
                  <a:srgbClr val="6AA84F"/>
                </a:solidFill>
                <a:latin typeface="Mada"/>
                <a:ea typeface="Mada"/>
                <a:cs typeface="Mada"/>
                <a:sym typeface="Mada"/>
              </a:rPr>
              <a:t> → sepsis)</a:t>
            </a:r>
            <a:endParaRPr sz="1200">
              <a:solidFill>
                <a:srgbClr val="6AA84F"/>
              </a:solidFill>
              <a:latin typeface="Mada"/>
              <a:ea typeface="Mada"/>
              <a:cs typeface="Mada"/>
              <a:sym typeface="Mada"/>
            </a:endParaRPr>
          </a:p>
          <a:p>
            <a:pPr indent="-311150" lvl="0" marL="457200" rtl="0" algn="l">
              <a:lnSpc>
                <a:spcPct val="100000"/>
              </a:lnSpc>
              <a:spcBef>
                <a:spcPts val="0"/>
              </a:spcBef>
              <a:spcAft>
                <a:spcPts val="0"/>
              </a:spcAft>
              <a:buSzPts val="1300"/>
              <a:buFont typeface="Mada"/>
              <a:buChar char="●"/>
            </a:pPr>
            <a:r>
              <a:rPr lang="en-US" sz="1300">
                <a:latin typeface="Mada"/>
                <a:ea typeface="Mada"/>
                <a:cs typeface="Mada"/>
                <a:sym typeface="Mada"/>
              </a:rPr>
              <a:t>Suicide is particularly substantially increased </a:t>
            </a:r>
            <a:r>
              <a:rPr lang="en-US" sz="1300">
                <a:solidFill>
                  <a:srgbClr val="6AA84F"/>
                </a:solidFill>
                <a:latin typeface="Mada"/>
                <a:ea typeface="Mada"/>
                <a:cs typeface="Mada"/>
                <a:sym typeface="Mada"/>
              </a:rPr>
              <a:t>in MS </a:t>
            </a:r>
            <a:r>
              <a:rPr lang="en-US" sz="1300">
                <a:solidFill>
                  <a:srgbClr val="6AA84F"/>
                </a:solidFill>
                <a:latin typeface="Mada"/>
                <a:ea typeface="Mada"/>
                <a:cs typeface="Mada"/>
                <a:sym typeface="Mada"/>
              </a:rPr>
              <a:t>(Depression is more common in MS pts).</a:t>
            </a:r>
            <a:endParaRPr sz="1300">
              <a:solidFill>
                <a:srgbClr val="6AA84F"/>
              </a:solidFill>
              <a:latin typeface="Mada"/>
              <a:ea typeface="Mada"/>
              <a:cs typeface="Mada"/>
              <a:sym typeface="Mada"/>
            </a:endParaRPr>
          </a:p>
          <a:p>
            <a:pPr indent="-311150" lvl="0" marL="457200" rtl="0" algn="l">
              <a:lnSpc>
                <a:spcPct val="100000"/>
              </a:lnSpc>
              <a:spcBef>
                <a:spcPts val="0"/>
              </a:spcBef>
              <a:spcAft>
                <a:spcPts val="0"/>
              </a:spcAft>
              <a:buSzPts val="1300"/>
              <a:buFont typeface="Mada"/>
              <a:buChar char="●"/>
            </a:pPr>
            <a:r>
              <a:rPr lang="en-US" sz="1300">
                <a:latin typeface="Mada"/>
                <a:ea typeface="Mada"/>
                <a:cs typeface="Mada"/>
                <a:sym typeface="Mada"/>
              </a:rPr>
              <a:t>The prevalence of MS has increased since the 1950s, </a:t>
            </a:r>
            <a:r>
              <a:rPr b="1" lang="en-US" sz="1300">
                <a:solidFill>
                  <a:srgbClr val="CC0000"/>
                </a:solidFill>
                <a:latin typeface="Mada"/>
                <a:ea typeface="Mada"/>
                <a:cs typeface="Mada"/>
                <a:sym typeface="Mada"/>
              </a:rPr>
              <a:t>especially in women. </a:t>
            </a:r>
            <a:endParaRPr b="1" sz="1300">
              <a:solidFill>
                <a:srgbClr val="CC0000"/>
              </a:solidFill>
              <a:latin typeface="Mada"/>
              <a:ea typeface="Mada"/>
              <a:cs typeface="Mada"/>
              <a:sym typeface="Mada"/>
            </a:endParaRPr>
          </a:p>
          <a:p>
            <a:pPr indent="-311150" lvl="0" marL="457200" rtl="0" algn="l">
              <a:lnSpc>
                <a:spcPct val="100000"/>
              </a:lnSpc>
              <a:spcBef>
                <a:spcPts val="0"/>
              </a:spcBef>
              <a:spcAft>
                <a:spcPts val="0"/>
              </a:spcAft>
              <a:buClr>
                <a:srgbClr val="CC0000"/>
              </a:buClr>
              <a:buSzPts val="1300"/>
              <a:buFont typeface="Mada"/>
              <a:buChar char="●"/>
            </a:pPr>
            <a:r>
              <a:rPr b="1" lang="en-US" sz="1300">
                <a:solidFill>
                  <a:srgbClr val="CC0000"/>
                </a:solidFill>
                <a:latin typeface="Mada"/>
                <a:ea typeface="Mada"/>
                <a:cs typeface="Mada"/>
                <a:sym typeface="Mada"/>
              </a:rPr>
              <a:t>The female to male ratio of MS, has increased to ~3:1</a:t>
            </a:r>
            <a:r>
              <a:rPr b="1" lang="en-US" sz="1300">
                <a:solidFill>
                  <a:srgbClr val="6AA84F"/>
                </a:solidFill>
                <a:latin typeface="Mada"/>
                <a:ea typeface="Mada"/>
                <a:cs typeface="Mada"/>
                <a:sym typeface="Mada"/>
              </a:rPr>
              <a:t>, </a:t>
            </a:r>
            <a:r>
              <a:rPr lang="en-US" sz="1300">
                <a:solidFill>
                  <a:srgbClr val="6AA84F"/>
                </a:solidFill>
                <a:latin typeface="Mada"/>
                <a:ea typeface="Mada"/>
                <a:cs typeface="Mada"/>
                <a:sym typeface="Mada"/>
              </a:rPr>
              <a:t>previously was 2:1</a:t>
            </a:r>
            <a:endParaRPr sz="1300">
              <a:solidFill>
                <a:srgbClr val="6AA84F"/>
              </a:solidFill>
              <a:latin typeface="Mada"/>
              <a:ea typeface="Mada"/>
              <a:cs typeface="Mada"/>
              <a:sym typeface="Mada"/>
            </a:endParaRPr>
          </a:p>
          <a:p>
            <a:pPr indent="-323850" lvl="0" marL="457200" rtl="0" algn="l">
              <a:lnSpc>
                <a:spcPct val="100000"/>
              </a:lnSpc>
              <a:spcBef>
                <a:spcPts val="1000"/>
              </a:spcBef>
              <a:spcAft>
                <a:spcPts val="0"/>
              </a:spcAft>
              <a:buSzPts val="1500"/>
              <a:buFont typeface="Mada"/>
              <a:buChar char="●"/>
            </a:pPr>
            <a:r>
              <a:rPr b="1" lang="en-US" sz="1500">
                <a:solidFill>
                  <a:srgbClr val="6AA84F"/>
                </a:solidFill>
                <a:latin typeface="Mada"/>
                <a:ea typeface="Mada"/>
                <a:cs typeface="Mada"/>
                <a:sym typeface="Mada"/>
              </a:rPr>
              <a:t>Why did the ratio change? </a:t>
            </a:r>
            <a:r>
              <a:rPr b="1" lang="en-US" sz="1500">
                <a:latin typeface="Mada"/>
                <a:ea typeface="Mada"/>
                <a:cs typeface="Mada"/>
                <a:sym typeface="Mada"/>
              </a:rPr>
              <a:t>This suggests a possible role of environmental risk factors: </a:t>
            </a:r>
            <a:endParaRPr b="1" sz="1500">
              <a:latin typeface="Mada"/>
              <a:ea typeface="Mada"/>
              <a:cs typeface="Mada"/>
              <a:sym typeface="Mada"/>
            </a:endParaRPr>
          </a:p>
          <a:p>
            <a:pPr indent="0" lvl="0" marL="0" rtl="0" algn="l">
              <a:lnSpc>
                <a:spcPct val="100000"/>
              </a:lnSpc>
              <a:spcBef>
                <a:spcPts val="1000"/>
              </a:spcBef>
              <a:spcAft>
                <a:spcPts val="0"/>
              </a:spcAft>
              <a:buNone/>
            </a:pPr>
            <a:r>
              <a:t/>
            </a:r>
            <a:endParaRPr sz="1300">
              <a:latin typeface="Mada"/>
              <a:ea typeface="Mada"/>
              <a:cs typeface="Mada"/>
              <a:sym typeface="Mada"/>
            </a:endParaRPr>
          </a:p>
        </p:txBody>
      </p:sp>
      <p:sp>
        <p:nvSpPr>
          <p:cNvPr id="324" name="Google Shape;324;p35"/>
          <p:cNvSpPr txBox="1"/>
          <p:nvPr/>
        </p:nvSpPr>
        <p:spPr>
          <a:xfrm>
            <a:off x="237900" y="6827750"/>
            <a:ext cx="3657900" cy="4506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Font typeface="Alegreya Regular"/>
              <a:buChar char="◄"/>
            </a:pPr>
            <a:r>
              <a:rPr b="1" lang="en-US" sz="2200">
                <a:highlight>
                  <a:schemeClr val="accent5"/>
                </a:highlight>
                <a:latin typeface="Mada"/>
                <a:ea typeface="Mada"/>
                <a:cs typeface="Mada"/>
                <a:sym typeface="Mada"/>
              </a:rPr>
              <a:t>Prevalence By Country </a:t>
            </a:r>
            <a:endParaRPr b="1" sz="1200">
              <a:highlight>
                <a:schemeClr val="accent5"/>
              </a:highlight>
            </a:endParaRPr>
          </a:p>
        </p:txBody>
      </p:sp>
      <p:sp>
        <p:nvSpPr>
          <p:cNvPr id="325" name="Google Shape;325;p35"/>
          <p:cNvSpPr txBox="1"/>
          <p:nvPr/>
        </p:nvSpPr>
        <p:spPr>
          <a:xfrm>
            <a:off x="337075" y="850475"/>
            <a:ext cx="3657900" cy="4506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Font typeface="Alegreya Regular"/>
              <a:buChar char="◄"/>
            </a:pPr>
            <a:r>
              <a:rPr b="1" lang="en-US" sz="2200">
                <a:highlight>
                  <a:schemeClr val="accent5"/>
                </a:highlight>
                <a:latin typeface="Mada"/>
                <a:ea typeface="Mada"/>
                <a:cs typeface="Mada"/>
                <a:sym typeface="Mada"/>
              </a:rPr>
              <a:t>Epidemiology of MS</a:t>
            </a:r>
            <a:r>
              <a:rPr b="1" lang="en-US" sz="2200">
                <a:highlight>
                  <a:schemeClr val="accent5"/>
                </a:highlight>
                <a:latin typeface="Mada"/>
                <a:ea typeface="Mada"/>
                <a:cs typeface="Mada"/>
                <a:sym typeface="Mada"/>
              </a:rPr>
              <a:t> </a:t>
            </a:r>
            <a:endParaRPr b="1" sz="1200">
              <a:highlight>
                <a:schemeClr val="accent5"/>
              </a:highlight>
            </a:endParaRPr>
          </a:p>
        </p:txBody>
      </p:sp>
      <p:sp>
        <p:nvSpPr>
          <p:cNvPr id="326" name="Google Shape;326;p35"/>
          <p:cNvSpPr txBox="1"/>
          <p:nvPr/>
        </p:nvSpPr>
        <p:spPr>
          <a:xfrm>
            <a:off x="-12" y="10154925"/>
            <a:ext cx="7559700" cy="58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rgbClr val="6AA84F"/>
                </a:solidFill>
                <a:latin typeface="Mada"/>
                <a:ea typeface="Mada"/>
                <a:cs typeface="Mada"/>
                <a:sym typeface="Mada"/>
              </a:rPr>
              <a:t>1- </a:t>
            </a:r>
            <a:r>
              <a:rPr lang="en-US" sz="900">
                <a:solidFill>
                  <a:srgbClr val="6AA84F"/>
                </a:solidFill>
                <a:latin typeface="Mada"/>
                <a:ea typeface="Mada"/>
                <a:cs typeface="Mada"/>
                <a:sym typeface="Mada"/>
              </a:rPr>
              <a:t>at five years or even younger</a:t>
            </a:r>
            <a:endParaRPr sz="900">
              <a:solidFill>
                <a:srgbClr val="6AA84F"/>
              </a:solidFill>
              <a:latin typeface="Mada"/>
              <a:ea typeface="Mada"/>
              <a:cs typeface="Mada"/>
              <a:sym typeface="Mada"/>
            </a:endParaRPr>
          </a:p>
          <a:p>
            <a:pPr indent="0" lvl="0" marL="0" rtl="0" algn="l">
              <a:spcBef>
                <a:spcPts val="0"/>
              </a:spcBef>
              <a:spcAft>
                <a:spcPts val="0"/>
              </a:spcAft>
              <a:buNone/>
            </a:pPr>
            <a:r>
              <a:rPr lang="en-US" sz="900">
                <a:solidFill>
                  <a:srgbClr val="6AA84F"/>
                </a:solidFill>
                <a:latin typeface="Mada"/>
                <a:ea typeface="Mada"/>
                <a:cs typeface="Mada"/>
                <a:sym typeface="Mada"/>
              </a:rPr>
              <a:t>2- suggesting </a:t>
            </a:r>
            <a:r>
              <a:rPr b="1" lang="en-US" sz="900">
                <a:solidFill>
                  <a:srgbClr val="6AA84F"/>
                </a:solidFill>
                <a:latin typeface="Mada"/>
                <a:ea typeface="Mada"/>
                <a:cs typeface="Mada"/>
                <a:sym typeface="Mada"/>
              </a:rPr>
              <a:t>genetic susceptibility </a:t>
            </a:r>
            <a:endParaRPr b="1" sz="900">
              <a:solidFill>
                <a:srgbClr val="6AA84F"/>
              </a:solidFill>
              <a:latin typeface="Mada"/>
              <a:ea typeface="Mada"/>
              <a:cs typeface="Mada"/>
              <a:sym typeface="Mada"/>
            </a:endParaRPr>
          </a:p>
          <a:p>
            <a:pPr indent="0" lvl="0" marL="0" rtl="0" algn="l">
              <a:spcBef>
                <a:spcPts val="0"/>
              </a:spcBef>
              <a:spcAft>
                <a:spcPts val="0"/>
              </a:spcAft>
              <a:buNone/>
            </a:pPr>
            <a:r>
              <a:rPr lang="en-US" sz="900">
                <a:solidFill>
                  <a:srgbClr val="6AA84F"/>
                </a:solidFill>
                <a:latin typeface="Mada"/>
                <a:ea typeface="Mada"/>
                <a:cs typeface="Mada"/>
                <a:sym typeface="Mada"/>
              </a:rPr>
              <a:t>3- The more women give childbirth the lower risk of MS (Just a theory) &amp; </a:t>
            </a:r>
            <a:r>
              <a:rPr lang="en-US" sz="900">
                <a:solidFill>
                  <a:srgbClr val="6AA84F"/>
                </a:solidFill>
                <a:latin typeface="Mada"/>
                <a:ea typeface="Mada"/>
                <a:cs typeface="Mada"/>
                <a:sym typeface="Mada"/>
              </a:rPr>
              <a:t>there are conflicting data on the role of birth controls in MS</a:t>
            </a:r>
            <a:endParaRPr sz="900">
              <a:solidFill>
                <a:srgbClr val="6AA84F"/>
              </a:solidFill>
              <a:latin typeface="Mada"/>
              <a:ea typeface="Mada"/>
              <a:cs typeface="Mada"/>
              <a:sym typeface="Mada"/>
            </a:endParaRPr>
          </a:p>
        </p:txBody>
      </p:sp>
      <p:sp>
        <p:nvSpPr>
          <p:cNvPr id="327" name="Google Shape;327;p35"/>
          <p:cNvSpPr txBox="1"/>
          <p:nvPr/>
        </p:nvSpPr>
        <p:spPr>
          <a:xfrm>
            <a:off x="5149650" y="9107050"/>
            <a:ext cx="20736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6AA84F"/>
                </a:solidFill>
                <a:latin typeface="Mada"/>
                <a:ea typeface="Mada"/>
                <a:cs typeface="Mada"/>
                <a:sym typeface="Mada"/>
              </a:rPr>
              <a:t>In KSA, the </a:t>
            </a:r>
            <a:r>
              <a:rPr lang="en-US" sz="1200">
                <a:solidFill>
                  <a:srgbClr val="6AA84F"/>
                </a:solidFill>
                <a:latin typeface="Mada"/>
                <a:ea typeface="Mada"/>
                <a:cs typeface="Mada"/>
                <a:sym typeface="Mada"/>
              </a:rPr>
              <a:t>prevalence</a:t>
            </a:r>
            <a:r>
              <a:rPr lang="en-US" sz="1200">
                <a:solidFill>
                  <a:srgbClr val="6AA84F"/>
                </a:solidFill>
                <a:latin typeface="Mada"/>
                <a:ea typeface="Mada"/>
                <a:cs typeface="Mada"/>
                <a:sym typeface="Mada"/>
              </a:rPr>
              <a:t> of MS is 60 per 100000</a:t>
            </a:r>
            <a:endParaRPr sz="1200">
              <a:solidFill>
                <a:srgbClr val="6AA84F"/>
              </a:solidFill>
              <a:latin typeface="Mada"/>
              <a:ea typeface="Mada"/>
              <a:cs typeface="Mada"/>
              <a:sym typeface="Mada"/>
            </a:endParaRPr>
          </a:p>
        </p:txBody>
      </p:sp>
      <p:cxnSp>
        <p:nvCxnSpPr>
          <p:cNvPr id="328" name="Google Shape;328;p35"/>
          <p:cNvCxnSpPr/>
          <p:nvPr/>
        </p:nvCxnSpPr>
        <p:spPr>
          <a:xfrm rot="10800000">
            <a:off x="14100" y="10230045"/>
            <a:ext cx="7612800" cy="0"/>
          </a:xfrm>
          <a:prstGeom prst="straightConnector1">
            <a:avLst/>
          </a:prstGeom>
          <a:noFill/>
          <a:ln cap="flat" cmpd="sng" w="28575">
            <a:solidFill>
              <a:schemeClr val="accent3"/>
            </a:solidFill>
            <a:prstDash val="dot"/>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6"/>
          <p:cNvSpPr txBox="1"/>
          <p:nvPr>
            <p:ph idx="12" type="sldNum"/>
          </p:nvPr>
        </p:nvSpPr>
        <p:spPr>
          <a:xfrm>
            <a:off x="7186525" y="0"/>
            <a:ext cx="373500" cy="562200"/>
          </a:xfrm>
          <a:prstGeom prst="rect">
            <a:avLst/>
          </a:prstGeom>
          <a:solidFill>
            <a:schemeClr val="accent2"/>
          </a:solidFill>
          <a:ln>
            <a:noFill/>
          </a:ln>
        </p:spPr>
        <p:txBody>
          <a:bodyPr anchorCtr="0" anchor="ctr" bIns="111700" lIns="111700" spcFirstLastPara="1" rIns="111700" wrap="square" tIns="111700">
            <a:noAutofit/>
          </a:bodyPr>
          <a:lstStyle/>
          <a:p>
            <a:pPr indent="0" lvl="0" marL="0" rtl="0" algn="ctr">
              <a:lnSpc>
                <a:spcPct val="100000"/>
              </a:lnSpc>
              <a:spcBef>
                <a:spcPts val="0"/>
              </a:spcBef>
              <a:spcAft>
                <a:spcPts val="0"/>
              </a:spcAft>
              <a:buSzPts val="1700"/>
              <a:buNone/>
            </a:pPr>
            <a:fld id="{00000000-1234-1234-1234-123412341234}" type="slidenum">
              <a:rPr lang="en-US" sz="1700">
                <a:latin typeface="Mada"/>
                <a:ea typeface="Mada"/>
                <a:cs typeface="Mada"/>
                <a:sym typeface="Mada"/>
              </a:rPr>
              <a:t>‹#›</a:t>
            </a:fld>
            <a:endParaRPr sz="1700">
              <a:latin typeface="Mada"/>
              <a:ea typeface="Mada"/>
              <a:cs typeface="Mada"/>
              <a:sym typeface="Mada"/>
            </a:endParaRPr>
          </a:p>
        </p:txBody>
      </p:sp>
      <p:sp>
        <p:nvSpPr>
          <p:cNvPr id="334" name="Google Shape;334;p36"/>
          <p:cNvSpPr txBox="1"/>
          <p:nvPr/>
        </p:nvSpPr>
        <p:spPr>
          <a:xfrm>
            <a:off x="1325155" y="0"/>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US" sz="2600">
                <a:latin typeface="Mada"/>
                <a:ea typeface="Mada"/>
                <a:cs typeface="Mada"/>
                <a:sym typeface="Mada"/>
              </a:rPr>
              <a:t>Pathogenesis of MS</a:t>
            </a:r>
            <a:endParaRPr b="1" i="0" sz="2600" u="none" cap="none" strike="noStrike">
              <a:solidFill>
                <a:srgbClr val="000000"/>
              </a:solidFill>
              <a:latin typeface="Mada"/>
              <a:ea typeface="Mada"/>
              <a:cs typeface="Mada"/>
              <a:sym typeface="Mada"/>
            </a:endParaRPr>
          </a:p>
        </p:txBody>
      </p:sp>
      <p:sp>
        <p:nvSpPr>
          <p:cNvPr id="335" name="Google Shape;335;p36"/>
          <p:cNvSpPr txBox="1"/>
          <p:nvPr/>
        </p:nvSpPr>
        <p:spPr>
          <a:xfrm>
            <a:off x="271385" y="753402"/>
            <a:ext cx="32256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Alegreya Regular"/>
              <a:buChar char="◄"/>
            </a:pPr>
            <a:r>
              <a:rPr b="1" i="0" lang="en-US" sz="2400" u="none" cap="none" strike="noStrike">
                <a:highlight>
                  <a:schemeClr val="accent5"/>
                </a:highlight>
                <a:latin typeface="Mada"/>
                <a:ea typeface="Mada"/>
                <a:cs typeface="Mada"/>
                <a:sym typeface="Mada"/>
              </a:rPr>
              <a:t>Pathophysiology</a:t>
            </a:r>
            <a:endParaRPr b="1">
              <a:highlight>
                <a:schemeClr val="accent5"/>
              </a:highlight>
            </a:endParaRPr>
          </a:p>
          <a:p>
            <a:pPr indent="0" lvl="0" marL="88900" marR="0" rtl="0" algn="l">
              <a:lnSpc>
                <a:spcPct val="100000"/>
              </a:lnSpc>
              <a:spcBef>
                <a:spcPts val="0"/>
              </a:spcBef>
              <a:spcAft>
                <a:spcPts val="0"/>
              </a:spcAft>
              <a:buNone/>
            </a:pPr>
            <a:r>
              <a:t/>
            </a:r>
            <a:endParaRPr b="1" i="0" sz="2200" u="none" cap="none" strike="noStrike">
              <a:highlight>
                <a:schemeClr val="accent5"/>
              </a:highlight>
              <a:latin typeface="Mada"/>
              <a:ea typeface="Mada"/>
              <a:cs typeface="Mada"/>
              <a:sym typeface="Mada"/>
            </a:endParaRPr>
          </a:p>
        </p:txBody>
      </p:sp>
      <p:sp>
        <p:nvSpPr>
          <p:cNvPr id="336" name="Google Shape;336;p36"/>
          <p:cNvSpPr/>
          <p:nvPr/>
        </p:nvSpPr>
        <p:spPr>
          <a:xfrm rot="5400000">
            <a:off x="3442899" y="2525666"/>
            <a:ext cx="369600" cy="350400"/>
          </a:xfrm>
          <a:prstGeom prst="rightArrow">
            <a:avLst>
              <a:gd fmla="val 50000" name="adj1"/>
              <a:gd fmla="val 54388" name="adj2"/>
            </a:avLst>
          </a:prstGeom>
          <a:solidFill>
            <a:srgbClr val="EAD1DC"/>
          </a:solidFill>
          <a:ln cap="flat" cmpd="sng" w="9525">
            <a:solidFill>
              <a:srgbClr val="EAD1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337" name="Google Shape;337;p36"/>
          <p:cNvSpPr/>
          <p:nvPr/>
        </p:nvSpPr>
        <p:spPr>
          <a:xfrm rot="-255">
            <a:off x="333375" y="1468395"/>
            <a:ext cx="4048200" cy="1123800"/>
          </a:xfrm>
          <a:prstGeom prst="roundRect">
            <a:avLst>
              <a:gd fmla="val 16667" name="adj"/>
            </a:avLst>
          </a:prstGeom>
          <a:solidFill>
            <a:srgbClr val="FFFFFF"/>
          </a:solidFill>
          <a:ln cap="flat" cmpd="sng" w="63500">
            <a:solidFill>
              <a:srgbClr val="EAD1DC"/>
            </a:solidFill>
            <a:prstDash val="solid"/>
            <a:miter lim="800000"/>
            <a:headEnd len="sm" w="sm" type="none"/>
            <a:tailEnd len="sm" w="sm" type="none"/>
          </a:ln>
        </p:spPr>
        <p:txBody>
          <a:bodyPr anchorCtr="0" anchor="ctr" bIns="45700" lIns="91425" spcFirstLastPara="1" rIns="91425" wrap="square" tIns="45700">
            <a:noAutofit/>
          </a:bodyPr>
          <a:lstStyle/>
          <a:p>
            <a:pPr indent="-241300" lvl="0" marL="285750" rtl="0" algn="l">
              <a:spcBef>
                <a:spcPts val="1000"/>
              </a:spcBef>
              <a:spcAft>
                <a:spcPts val="0"/>
              </a:spcAft>
              <a:buClr>
                <a:srgbClr val="1C4588"/>
              </a:buClr>
              <a:buSzPts val="1100"/>
              <a:buFont typeface="Mada"/>
              <a:buChar char="●"/>
            </a:pPr>
            <a:r>
              <a:rPr lang="en-US" sz="1100">
                <a:solidFill>
                  <a:srgbClr val="1C4588"/>
                </a:solidFill>
                <a:latin typeface="Mada"/>
                <a:ea typeface="Mada"/>
                <a:cs typeface="Mada"/>
                <a:sym typeface="Mada"/>
              </a:rPr>
              <a:t>These recognise myelin-derived antigens on the surface the microglia, and undergo clonal proliferation.</a:t>
            </a:r>
            <a:endParaRPr sz="1100">
              <a:solidFill>
                <a:srgbClr val="1C4588"/>
              </a:solidFill>
              <a:latin typeface="Mada"/>
              <a:ea typeface="Mada"/>
              <a:cs typeface="Mada"/>
              <a:sym typeface="Mada"/>
            </a:endParaRPr>
          </a:p>
          <a:p>
            <a:pPr indent="-241300" lvl="0" marL="285750" rtl="0" algn="l">
              <a:spcBef>
                <a:spcPts val="1000"/>
              </a:spcBef>
              <a:spcAft>
                <a:spcPts val="1000"/>
              </a:spcAft>
              <a:buClr>
                <a:srgbClr val="1C4588"/>
              </a:buClr>
              <a:buSzPts val="1100"/>
              <a:buFont typeface="Mada"/>
              <a:buChar char="●"/>
            </a:pPr>
            <a:r>
              <a:rPr lang="en-US" sz="1100">
                <a:solidFill>
                  <a:srgbClr val="1C4588"/>
                </a:solidFill>
                <a:latin typeface="Mada"/>
                <a:ea typeface="Mada"/>
                <a:cs typeface="Mada"/>
                <a:sym typeface="Mada"/>
              </a:rPr>
              <a:t>The resulting inflammatory cascade releases cytokines and </a:t>
            </a:r>
            <a:r>
              <a:rPr b="1" lang="en-US" sz="1100">
                <a:solidFill>
                  <a:srgbClr val="1C4588"/>
                </a:solidFill>
                <a:latin typeface="Mada"/>
                <a:ea typeface="Mada"/>
                <a:cs typeface="Mada"/>
                <a:sym typeface="Mada"/>
              </a:rPr>
              <a:t>initiates destruction </a:t>
            </a:r>
            <a:r>
              <a:rPr lang="en-US" sz="1100">
                <a:solidFill>
                  <a:srgbClr val="1C4588"/>
                </a:solidFill>
                <a:latin typeface="Mada"/>
                <a:ea typeface="Mada"/>
                <a:cs typeface="Mada"/>
                <a:sym typeface="Mada"/>
              </a:rPr>
              <a:t>of the oligodendrocyte–myelin unit </a:t>
            </a:r>
            <a:r>
              <a:rPr b="1" lang="en-US" sz="1100">
                <a:solidFill>
                  <a:srgbClr val="1C4588"/>
                </a:solidFill>
                <a:latin typeface="Mada"/>
                <a:ea typeface="Mada"/>
                <a:cs typeface="Mada"/>
                <a:sym typeface="Mada"/>
              </a:rPr>
              <a:t>by macrophages</a:t>
            </a:r>
            <a:endParaRPr b="1" sz="1100">
              <a:solidFill>
                <a:srgbClr val="1C4588"/>
              </a:solidFill>
              <a:latin typeface="Mada"/>
              <a:ea typeface="Mada"/>
              <a:cs typeface="Mada"/>
              <a:sym typeface="Mada"/>
            </a:endParaRPr>
          </a:p>
        </p:txBody>
      </p:sp>
      <p:cxnSp>
        <p:nvCxnSpPr>
          <p:cNvPr id="338" name="Google Shape;338;p36"/>
          <p:cNvCxnSpPr/>
          <p:nvPr/>
        </p:nvCxnSpPr>
        <p:spPr>
          <a:xfrm flipH="1" rot="10800000">
            <a:off x="476250" y="3047925"/>
            <a:ext cx="6600900" cy="9600"/>
          </a:xfrm>
          <a:prstGeom prst="straightConnector1">
            <a:avLst/>
          </a:prstGeom>
          <a:noFill/>
          <a:ln cap="flat" cmpd="sng" w="63500">
            <a:solidFill>
              <a:srgbClr val="D9D9D9"/>
            </a:solidFill>
            <a:prstDash val="solid"/>
            <a:miter lim="800000"/>
            <a:headEnd len="med" w="med" type="oval"/>
            <a:tailEnd len="med" w="med" type="triangle"/>
          </a:ln>
        </p:spPr>
      </p:cxnSp>
      <p:sp>
        <p:nvSpPr>
          <p:cNvPr id="339" name="Google Shape;339;p36"/>
          <p:cNvSpPr/>
          <p:nvPr/>
        </p:nvSpPr>
        <p:spPr>
          <a:xfrm>
            <a:off x="914778" y="2937040"/>
            <a:ext cx="607800" cy="2175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01</a:t>
            </a:r>
            <a:endParaRPr i="0" sz="1600" u="none" cap="none" strike="noStrike">
              <a:solidFill>
                <a:srgbClr val="FFFFFF"/>
              </a:solidFill>
              <a:latin typeface="Mada"/>
              <a:ea typeface="Mada"/>
              <a:cs typeface="Mada"/>
              <a:sym typeface="Mada"/>
            </a:endParaRPr>
          </a:p>
        </p:txBody>
      </p:sp>
      <p:sp>
        <p:nvSpPr>
          <p:cNvPr id="340" name="Google Shape;340;p36"/>
          <p:cNvSpPr txBox="1"/>
          <p:nvPr/>
        </p:nvSpPr>
        <p:spPr>
          <a:xfrm>
            <a:off x="3315894" y="2930220"/>
            <a:ext cx="616800" cy="217500"/>
          </a:xfrm>
          <a:prstGeom prst="rect">
            <a:avLst/>
          </a:prstGeom>
          <a:solidFill>
            <a:srgbClr val="EAD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02</a:t>
            </a:r>
            <a:endParaRPr b="1" i="0" sz="1600" u="none" cap="none" strike="noStrike">
              <a:solidFill>
                <a:srgbClr val="FFFFFF"/>
              </a:solidFill>
              <a:latin typeface="Mada"/>
              <a:ea typeface="Mada"/>
              <a:cs typeface="Mada"/>
              <a:sym typeface="Mada"/>
            </a:endParaRPr>
          </a:p>
        </p:txBody>
      </p:sp>
      <p:sp>
        <p:nvSpPr>
          <p:cNvPr id="341" name="Google Shape;341;p36"/>
          <p:cNvSpPr txBox="1"/>
          <p:nvPr/>
        </p:nvSpPr>
        <p:spPr>
          <a:xfrm>
            <a:off x="5802139" y="2930220"/>
            <a:ext cx="616800" cy="217500"/>
          </a:xfrm>
          <a:prstGeom prst="rect">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Mada"/>
                <a:ea typeface="Mada"/>
                <a:cs typeface="Mada"/>
                <a:sym typeface="Mada"/>
              </a:rPr>
              <a:t>03</a:t>
            </a:r>
            <a:endParaRPr b="1" i="0" sz="1600" u="none" cap="none" strike="noStrike">
              <a:solidFill>
                <a:srgbClr val="FFFFFF"/>
              </a:solidFill>
              <a:latin typeface="Mada"/>
              <a:ea typeface="Mada"/>
              <a:cs typeface="Mada"/>
              <a:sym typeface="Mada"/>
            </a:endParaRPr>
          </a:p>
        </p:txBody>
      </p:sp>
      <p:sp>
        <p:nvSpPr>
          <p:cNvPr id="342" name="Google Shape;342;p36"/>
          <p:cNvSpPr/>
          <p:nvPr/>
        </p:nvSpPr>
        <p:spPr>
          <a:xfrm rot="-5400000">
            <a:off x="5928378" y="3193152"/>
            <a:ext cx="369600" cy="350400"/>
          </a:xfrm>
          <a:prstGeom prst="rightArrow">
            <a:avLst>
              <a:gd fmla="val 50000" name="adj1"/>
              <a:gd fmla="val 54388" name="adj2"/>
            </a:avLst>
          </a:prstGeom>
          <a:solidFill>
            <a:srgbClr val="C6ACBA"/>
          </a:solidFill>
          <a:ln cap="flat" cmpd="sng" w="9525">
            <a:solidFill>
              <a:srgbClr val="C6AC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43" name="Google Shape;343;p36"/>
          <p:cNvSpPr/>
          <p:nvPr/>
        </p:nvSpPr>
        <p:spPr>
          <a:xfrm>
            <a:off x="3452500" y="3476950"/>
            <a:ext cx="3758100" cy="1585200"/>
          </a:xfrm>
          <a:prstGeom prst="roundRect">
            <a:avLst>
              <a:gd fmla="val 16667" name="adj"/>
            </a:avLst>
          </a:prstGeom>
          <a:solidFill>
            <a:srgbClr val="FFFFFF"/>
          </a:solidFill>
          <a:ln cap="flat" cmpd="sng" w="63500">
            <a:solidFill>
              <a:srgbClr val="C6ACBA"/>
            </a:solidFill>
            <a:prstDash val="solid"/>
            <a:miter lim="800000"/>
            <a:headEnd len="sm" w="sm" type="none"/>
            <a:tailEnd len="sm" w="sm" type="none"/>
          </a:ln>
        </p:spPr>
        <p:txBody>
          <a:bodyPr anchorCtr="0" anchor="ctr" bIns="45700" lIns="91425" spcFirstLastPara="1" rIns="91425" wrap="square" tIns="45700">
            <a:noAutofit/>
          </a:bodyPr>
          <a:lstStyle/>
          <a:p>
            <a:pPr indent="-184150" lvl="0" marL="171450" rtl="0" algn="l">
              <a:spcBef>
                <a:spcPts val="1000"/>
              </a:spcBef>
              <a:spcAft>
                <a:spcPts val="0"/>
              </a:spcAft>
              <a:buClr>
                <a:schemeClr val="dk1"/>
              </a:buClr>
              <a:buSzPts val="1100"/>
              <a:buFont typeface="Mada"/>
              <a:buChar char="●"/>
            </a:pPr>
            <a:r>
              <a:rPr lang="en-US" sz="1100">
                <a:solidFill>
                  <a:schemeClr val="dk1"/>
                </a:solidFill>
                <a:latin typeface="Mada"/>
                <a:ea typeface="Mada"/>
                <a:cs typeface="Mada"/>
                <a:sym typeface="Mada"/>
              </a:rPr>
              <a:t>Most easily recognized </a:t>
            </a:r>
            <a:r>
              <a:rPr b="1" lang="en-US" sz="1100">
                <a:solidFill>
                  <a:schemeClr val="dk1"/>
                </a:solidFill>
                <a:latin typeface="Mada"/>
                <a:ea typeface="Mada"/>
                <a:cs typeface="Mada"/>
                <a:sym typeface="Mada"/>
              </a:rPr>
              <a:t>in the white matter</a:t>
            </a:r>
            <a:r>
              <a:rPr lang="en-US" sz="1100">
                <a:solidFill>
                  <a:schemeClr val="dk1"/>
                </a:solidFill>
                <a:latin typeface="Mada"/>
                <a:ea typeface="Mada"/>
                <a:cs typeface="Mada"/>
                <a:sym typeface="Mada"/>
              </a:rPr>
              <a:t> as focal areas of demyelination, inflammation, and glial </a:t>
            </a:r>
            <a:r>
              <a:rPr lang="en-US" sz="1100">
                <a:solidFill>
                  <a:srgbClr val="6AA84F"/>
                </a:solidFill>
                <a:latin typeface="Mada"/>
                <a:ea typeface="Mada"/>
                <a:cs typeface="Mada"/>
                <a:sym typeface="Mada"/>
              </a:rPr>
              <a:t>(astrocytes)</a:t>
            </a:r>
            <a:r>
              <a:rPr lang="en-US" sz="1100">
                <a:solidFill>
                  <a:schemeClr val="dk1"/>
                </a:solidFill>
                <a:latin typeface="Mada"/>
                <a:ea typeface="Mada"/>
                <a:cs typeface="Mada"/>
                <a:sym typeface="Mada"/>
              </a:rPr>
              <a:t> reaction </a:t>
            </a:r>
            <a:r>
              <a:rPr b="1" lang="en-US" sz="1100" u="sng">
                <a:solidFill>
                  <a:srgbClr val="CC0000"/>
                </a:solidFill>
                <a:latin typeface="Mada"/>
                <a:ea typeface="Mada"/>
                <a:cs typeface="Mada"/>
                <a:sym typeface="Mada"/>
              </a:rPr>
              <a:t> </a:t>
            </a:r>
            <a:r>
              <a:rPr b="1" lang="en-US" sz="1100">
                <a:solidFill>
                  <a:srgbClr val="CC0000"/>
                </a:solidFill>
                <a:latin typeface="Mada"/>
                <a:ea typeface="Mada"/>
                <a:cs typeface="Mada"/>
                <a:sym typeface="Mada"/>
              </a:rPr>
              <a:t>→  </a:t>
            </a:r>
            <a:r>
              <a:rPr b="1" lang="en-US" sz="1100" u="sng">
                <a:solidFill>
                  <a:srgbClr val="CC0000"/>
                </a:solidFill>
                <a:latin typeface="Mada"/>
                <a:ea typeface="Mada"/>
                <a:cs typeface="Mada"/>
                <a:sym typeface="Mada"/>
              </a:rPr>
              <a:t>P</a:t>
            </a:r>
            <a:r>
              <a:rPr b="1" lang="en-US" sz="1100" u="sng">
                <a:solidFill>
                  <a:srgbClr val="CC0000"/>
                </a:solidFill>
                <a:latin typeface="Mada"/>
                <a:ea typeface="Mada"/>
                <a:cs typeface="Mada"/>
                <a:sym typeface="Mada"/>
              </a:rPr>
              <a:t>laques</a:t>
            </a:r>
            <a:endParaRPr b="1" sz="1100" u="sng">
              <a:solidFill>
                <a:srgbClr val="CC0000"/>
              </a:solidFill>
              <a:latin typeface="Mada"/>
              <a:ea typeface="Mada"/>
              <a:cs typeface="Mada"/>
              <a:sym typeface="Mada"/>
            </a:endParaRPr>
          </a:p>
          <a:p>
            <a:pPr indent="-184150" lvl="0" marL="171450" rtl="0" algn="l">
              <a:spcBef>
                <a:spcPts val="1000"/>
              </a:spcBef>
              <a:spcAft>
                <a:spcPts val="0"/>
              </a:spcAft>
              <a:buClr>
                <a:schemeClr val="dk1"/>
              </a:buClr>
              <a:buSzPts val="1100"/>
              <a:buFont typeface="Mada"/>
              <a:buChar char="●"/>
            </a:pPr>
            <a:r>
              <a:rPr lang="en-US" sz="1100">
                <a:solidFill>
                  <a:schemeClr val="dk1"/>
                </a:solidFill>
                <a:latin typeface="Mada"/>
                <a:ea typeface="Mada"/>
                <a:cs typeface="Mada"/>
                <a:sym typeface="Mada"/>
              </a:rPr>
              <a:t>the earliest stages of white-matter demyelination are heterogeneous and evolve over the course of months.</a:t>
            </a:r>
            <a:endParaRPr sz="1100">
              <a:solidFill>
                <a:schemeClr val="dk1"/>
              </a:solidFill>
              <a:latin typeface="Mada"/>
              <a:ea typeface="Mada"/>
              <a:cs typeface="Mada"/>
              <a:sym typeface="Mada"/>
            </a:endParaRPr>
          </a:p>
          <a:p>
            <a:pPr indent="-184150" lvl="0" marL="171450" rtl="0" algn="l">
              <a:spcBef>
                <a:spcPts val="1000"/>
              </a:spcBef>
              <a:spcAft>
                <a:spcPts val="1000"/>
              </a:spcAft>
              <a:buClr>
                <a:schemeClr val="dk1"/>
              </a:buClr>
              <a:buSzPts val="1100"/>
              <a:buFont typeface="Mada"/>
              <a:buChar char="●"/>
            </a:pPr>
            <a:r>
              <a:rPr lang="en-US" sz="1100">
                <a:solidFill>
                  <a:schemeClr val="dk1"/>
                </a:solidFill>
                <a:latin typeface="Mada"/>
                <a:ea typeface="Mada"/>
                <a:cs typeface="Mada"/>
                <a:sym typeface="Mada"/>
              </a:rPr>
              <a:t>Recurrent relapses lead to permanent myelin and axonal damage and oligodendrocytes loss. </a:t>
            </a:r>
            <a:r>
              <a:rPr baseline="30000" lang="en-US" sz="1100">
                <a:solidFill>
                  <a:srgbClr val="6AA84F"/>
                </a:solidFill>
                <a:latin typeface="Mada"/>
                <a:ea typeface="Mada"/>
                <a:cs typeface="Mada"/>
                <a:sym typeface="Mada"/>
              </a:rPr>
              <a:t>1</a:t>
            </a:r>
            <a:endParaRPr baseline="30000" sz="1100">
              <a:solidFill>
                <a:srgbClr val="6AA84F"/>
              </a:solidFill>
              <a:latin typeface="Mada"/>
              <a:ea typeface="Mada"/>
              <a:cs typeface="Mada"/>
              <a:sym typeface="Mada"/>
            </a:endParaRPr>
          </a:p>
        </p:txBody>
      </p:sp>
      <p:sp>
        <p:nvSpPr>
          <p:cNvPr id="344" name="Google Shape;344;p36"/>
          <p:cNvSpPr/>
          <p:nvPr/>
        </p:nvSpPr>
        <p:spPr>
          <a:xfrm rot="-5400000">
            <a:off x="970875" y="3197850"/>
            <a:ext cx="378600" cy="350400"/>
          </a:xfrm>
          <a:prstGeom prst="rightArrow">
            <a:avLst>
              <a:gd fmla="val 50000" name="adj1"/>
              <a:gd fmla="val 54388" name="adj2"/>
            </a:avLst>
          </a:prstGeom>
          <a:solidFill>
            <a:srgbClr val="EFEFEF"/>
          </a:solidFill>
          <a:ln cap="flat" cmpd="sng" w="9525">
            <a:solidFill>
              <a:srgbClr val="EFEFE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45" name="Google Shape;345;p36"/>
          <p:cNvSpPr txBox="1"/>
          <p:nvPr/>
        </p:nvSpPr>
        <p:spPr>
          <a:xfrm>
            <a:off x="183725" y="5062300"/>
            <a:ext cx="5085300" cy="4122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Alegreya Regular"/>
              <a:buChar char="◄"/>
            </a:pPr>
            <a:r>
              <a:rPr b="1" lang="en-US" sz="2400">
                <a:highlight>
                  <a:schemeClr val="accent5"/>
                </a:highlight>
                <a:latin typeface="Mada"/>
                <a:ea typeface="Mada"/>
                <a:cs typeface="Mada"/>
                <a:sym typeface="Mada"/>
              </a:rPr>
              <a:t>Pathology</a:t>
            </a:r>
            <a:endParaRPr b="1" i="0" sz="2600" u="none" cap="none" strike="noStrike">
              <a:highlight>
                <a:schemeClr val="accent5"/>
              </a:highlight>
              <a:latin typeface="Mada"/>
              <a:ea typeface="Mada"/>
              <a:cs typeface="Mada"/>
              <a:sym typeface="Mada"/>
            </a:endParaRPr>
          </a:p>
        </p:txBody>
      </p:sp>
      <p:sp>
        <p:nvSpPr>
          <p:cNvPr id="346" name="Google Shape;346;p36"/>
          <p:cNvSpPr txBox="1"/>
          <p:nvPr/>
        </p:nvSpPr>
        <p:spPr>
          <a:xfrm>
            <a:off x="476250" y="5501350"/>
            <a:ext cx="6776400" cy="1662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2F497E"/>
              </a:buClr>
              <a:buSzPts val="1200"/>
              <a:buFont typeface="Mada"/>
              <a:buChar char="●"/>
            </a:pPr>
            <a:r>
              <a:rPr b="1" lang="en-US" sz="1200">
                <a:solidFill>
                  <a:srgbClr val="CC0000"/>
                </a:solidFill>
                <a:latin typeface="Mada"/>
                <a:ea typeface="Mada"/>
                <a:cs typeface="Mada"/>
                <a:sym typeface="Mada"/>
              </a:rPr>
              <a:t>Plaques of demyelination</a:t>
            </a:r>
            <a:r>
              <a:rPr lang="en-US" sz="1200">
                <a:solidFill>
                  <a:srgbClr val="2F497E"/>
                </a:solidFill>
                <a:latin typeface="Mada"/>
                <a:ea typeface="Mada"/>
                <a:cs typeface="Mada"/>
                <a:sym typeface="Mada"/>
              </a:rPr>
              <a:t>, 2–10 mm in size, are the </a:t>
            </a:r>
            <a:r>
              <a:rPr b="1" lang="en-US" sz="1200">
                <a:solidFill>
                  <a:srgbClr val="2F497E"/>
                </a:solidFill>
                <a:latin typeface="Mada"/>
                <a:ea typeface="Mada"/>
                <a:cs typeface="Mada"/>
                <a:sym typeface="Mada"/>
              </a:rPr>
              <a:t>cardinal features</a:t>
            </a:r>
            <a:r>
              <a:rPr lang="en-US" sz="1200">
                <a:solidFill>
                  <a:srgbClr val="2F497E"/>
                </a:solidFill>
                <a:latin typeface="Mada"/>
                <a:ea typeface="Mada"/>
                <a:cs typeface="Mada"/>
                <a:sym typeface="Mada"/>
              </a:rPr>
              <a:t>. </a:t>
            </a:r>
            <a:endParaRPr sz="1200">
              <a:solidFill>
                <a:srgbClr val="2F497E"/>
              </a:solidFill>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Lesions are most easily recognized </a:t>
            </a:r>
            <a:r>
              <a:rPr b="1" lang="en-US" sz="1200">
                <a:solidFill>
                  <a:srgbClr val="CC0000"/>
                </a:solidFill>
                <a:latin typeface="Mada"/>
                <a:ea typeface="Mada"/>
                <a:cs typeface="Mada"/>
                <a:sym typeface="Mada"/>
              </a:rPr>
              <a:t>in the white matter. </a:t>
            </a:r>
            <a:r>
              <a:rPr lang="en-US" sz="1200">
                <a:solidFill>
                  <a:srgbClr val="6AA84F"/>
                </a:solidFill>
                <a:latin typeface="Mada"/>
                <a:ea typeface="Mada"/>
                <a:cs typeface="Mada"/>
                <a:sym typeface="Mada"/>
              </a:rPr>
              <a:t>There has to be multiple lesions, if only one then it’s not MS.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Demyelination also involves gray matter. </a:t>
            </a:r>
            <a:r>
              <a:rPr lang="en-US" sz="1200">
                <a:solidFill>
                  <a:srgbClr val="6AA84F"/>
                </a:solidFill>
                <a:latin typeface="Mada"/>
                <a:ea typeface="Mada"/>
                <a:cs typeface="Mada"/>
                <a:sym typeface="Mada"/>
              </a:rPr>
              <a:t>it’s </a:t>
            </a:r>
            <a:r>
              <a:rPr lang="en-US" sz="1200">
                <a:solidFill>
                  <a:srgbClr val="6AA84F"/>
                </a:solidFill>
                <a:latin typeface="Mada"/>
                <a:ea typeface="Mada"/>
                <a:cs typeface="Mada"/>
                <a:sym typeface="Mada"/>
              </a:rPr>
              <a:t>usually</a:t>
            </a:r>
            <a:r>
              <a:rPr lang="en-US" sz="1200">
                <a:solidFill>
                  <a:srgbClr val="6AA84F"/>
                </a:solidFill>
                <a:latin typeface="Mada"/>
                <a:ea typeface="Mada"/>
                <a:cs typeface="Mada"/>
                <a:sym typeface="Mada"/>
              </a:rPr>
              <a:t> a white matter </a:t>
            </a:r>
            <a:r>
              <a:rPr lang="en-US" sz="1200">
                <a:solidFill>
                  <a:srgbClr val="6AA84F"/>
                </a:solidFill>
                <a:latin typeface="Mada"/>
                <a:ea typeface="Mada"/>
                <a:cs typeface="Mada"/>
                <a:sym typeface="Mada"/>
              </a:rPr>
              <a:t>disease</a:t>
            </a:r>
            <a:r>
              <a:rPr lang="en-US" sz="1200">
                <a:solidFill>
                  <a:srgbClr val="6AA84F"/>
                </a:solidFill>
                <a:latin typeface="Mada"/>
                <a:ea typeface="Mada"/>
                <a:cs typeface="Mada"/>
                <a:sym typeface="Mada"/>
              </a:rPr>
              <a:t> but can also involve gray matter.</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Cortical lesions are less inflammatory than their white-matter counterparts and have substantially less permeability of BBB.  </a:t>
            </a:r>
            <a:endParaRPr sz="1200">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b="1" lang="en-US" sz="1200">
                <a:solidFill>
                  <a:srgbClr val="1C4588"/>
                </a:solidFill>
                <a:latin typeface="Mada"/>
                <a:ea typeface="Mada"/>
                <a:cs typeface="Mada"/>
                <a:sym typeface="Mada"/>
              </a:rPr>
              <a:t>Plaques occur anywhere in CNS white matter but most commonly sites: </a:t>
            </a:r>
            <a:endParaRPr sz="1200">
              <a:latin typeface="Mada"/>
              <a:ea typeface="Mada"/>
              <a:cs typeface="Mada"/>
              <a:sym typeface="Mada"/>
            </a:endParaRPr>
          </a:p>
        </p:txBody>
      </p:sp>
      <p:sp>
        <p:nvSpPr>
          <p:cNvPr id="347" name="Google Shape;347;p36"/>
          <p:cNvSpPr/>
          <p:nvPr/>
        </p:nvSpPr>
        <p:spPr>
          <a:xfrm>
            <a:off x="271375" y="7175550"/>
            <a:ext cx="1064100" cy="562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000">
                <a:solidFill>
                  <a:srgbClr val="1C4588"/>
                </a:solidFill>
                <a:latin typeface="Mada"/>
                <a:ea typeface="Mada"/>
                <a:cs typeface="Mada"/>
                <a:sym typeface="Mada"/>
              </a:rPr>
              <a:t>O</a:t>
            </a:r>
            <a:r>
              <a:rPr b="1" lang="en-US" sz="1000">
                <a:solidFill>
                  <a:srgbClr val="1C4588"/>
                </a:solidFill>
                <a:latin typeface="Mada"/>
                <a:ea typeface="Mada"/>
                <a:cs typeface="Mada"/>
                <a:sym typeface="Mada"/>
              </a:rPr>
              <a:t>ptic nerves</a:t>
            </a:r>
            <a:endParaRPr b="1" sz="1000">
              <a:solidFill>
                <a:srgbClr val="FFFFFF"/>
              </a:solidFill>
              <a:latin typeface="Mada"/>
              <a:ea typeface="Mada"/>
              <a:cs typeface="Mada"/>
              <a:sym typeface="Mada"/>
            </a:endParaRPr>
          </a:p>
        </p:txBody>
      </p:sp>
      <p:sp>
        <p:nvSpPr>
          <p:cNvPr id="348" name="Google Shape;348;p36"/>
          <p:cNvSpPr/>
          <p:nvPr/>
        </p:nvSpPr>
        <p:spPr>
          <a:xfrm>
            <a:off x="1522576" y="7175550"/>
            <a:ext cx="1497000" cy="562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000">
                <a:solidFill>
                  <a:srgbClr val="1C4588"/>
                </a:solidFill>
                <a:latin typeface="Mada"/>
                <a:ea typeface="Mada"/>
                <a:cs typeface="Mada"/>
                <a:sym typeface="Mada"/>
              </a:rPr>
              <a:t>P</a:t>
            </a:r>
            <a:r>
              <a:rPr b="1" lang="en-US" sz="1000">
                <a:solidFill>
                  <a:srgbClr val="1C4588"/>
                </a:solidFill>
                <a:latin typeface="Mada"/>
                <a:ea typeface="Mada"/>
                <a:cs typeface="Mada"/>
                <a:sym typeface="Mada"/>
              </a:rPr>
              <a:t>eriventricular region</a:t>
            </a:r>
            <a:endParaRPr b="1" sz="1000">
              <a:solidFill>
                <a:srgbClr val="FFFFFF"/>
              </a:solidFill>
              <a:latin typeface="Mada"/>
              <a:ea typeface="Mada"/>
              <a:cs typeface="Mada"/>
              <a:sym typeface="Mada"/>
            </a:endParaRPr>
          </a:p>
        </p:txBody>
      </p:sp>
      <p:sp>
        <p:nvSpPr>
          <p:cNvPr id="349" name="Google Shape;349;p36"/>
          <p:cNvSpPr/>
          <p:nvPr/>
        </p:nvSpPr>
        <p:spPr>
          <a:xfrm>
            <a:off x="3124973" y="7175550"/>
            <a:ext cx="1086900" cy="562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000">
                <a:solidFill>
                  <a:srgbClr val="1C4588"/>
                </a:solidFill>
                <a:latin typeface="Mada"/>
                <a:ea typeface="Mada"/>
                <a:cs typeface="Mada"/>
                <a:sym typeface="Mada"/>
              </a:rPr>
              <a:t>C</a:t>
            </a:r>
            <a:r>
              <a:rPr b="1" lang="en-US" sz="1000">
                <a:solidFill>
                  <a:srgbClr val="1C4588"/>
                </a:solidFill>
                <a:latin typeface="Mada"/>
                <a:ea typeface="Mada"/>
                <a:cs typeface="Mada"/>
                <a:sym typeface="Mada"/>
              </a:rPr>
              <a:t>orpus callosum</a:t>
            </a:r>
            <a:endParaRPr b="1" sz="1000">
              <a:solidFill>
                <a:srgbClr val="FFFFFF"/>
              </a:solidFill>
              <a:latin typeface="Mada"/>
              <a:ea typeface="Mada"/>
              <a:cs typeface="Mada"/>
              <a:sym typeface="Mada"/>
            </a:endParaRPr>
          </a:p>
        </p:txBody>
      </p:sp>
      <p:sp>
        <p:nvSpPr>
          <p:cNvPr id="350" name="Google Shape;350;p36"/>
          <p:cNvSpPr/>
          <p:nvPr/>
        </p:nvSpPr>
        <p:spPr>
          <a:xfrm>
            <a:off x="4299676" y="7175550"/>
            <a:ext cx="1396200" cy="562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000">
                <a:solidFill>
                  <a:srgbClr val="1C4588"/>
                </a:solidFill>
                <a:latin typeface="Mada"/>
                <a:ea typeface="Mada"/>
                <a:cs typeface="Mada"/>
                <a:sym typeface="Mada"/>
              </a:rPr>
              <a:t> The brainstem and its cerebellar connections</a:t>
            </a:r>
            <a:endParaRPr b="1" sz="1000">
              <a:solidFill>
                <a:srgbClr val="FFFFFF"/>
              </a:solidFill>
              <a:latin typeface="Mada"/>
              <a:ea typeface="Mada"/>
              <a:cs typeface="Mada"/>
              <a:sym typeface="Mada"/>
            </a:endParaRPr>
          </a:p>
        </p:txBody>
      </p:sp>
      <p:sp>
        <p:nvSpPr>
          <p:cNvPr id="351" name="Google Shape;351;p36"/>
          <p:cNvSpPr/>
          <p:nvPr/>
        </p:nvSpPr>
        <p:spPr>
          <a:xfrm>
            <a:off x="5789474" y="7175550"/>
            <a:ext cx="1497000" cy="562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000">
                <a:solidFill>
                  <a:srgbClr val="1C4588"/>
                </a:solidFill>
                <a:latin typeface="Mada"/>
                <a:ea typeface="Mada"/>
                <a:cs typeface="Mada"/>
                <a:sym typeface="Mada"/>
              </a:rPr>
              <a:t>C</a:t>
            </a:r>
            <a:r>
              <a:rPr b="1" lang="en-US" sz="1000">
                <a:solidFill>
                  <a:srgbClr val="1C4588"/>
                </a:solidFill>
                <a:latin typeface="Mada"/>
                <a:ea typeface="Mada"/>
                <a:cs typeface="Mada"/>
                <a:sym typeface="Mada"/>
              </a:rPr>
              <a:t>ervical cord (corticospinal tracts and posterior columns)</a:t>
            </a:r>
            <a:endParaRPr b="1" sz="1000">
              <a:solidFill>
                <a:srgbClr val="FFFFFF"/>
              </a:solidFill>
              <a:latin typeface="Mada"/>
              <a:ea typeface="Mada"/>
              <a:cs typeface="Mada"/>
              <a:sym typeface="Mada"/>
            </a:endParaRPr>
          </a:p>
        </p:txBody>
      </p:sp>
      <p:pic>
        <p:nvPicPr>
          <p:cNvPr descr="A screenshot of a cell phone&#10;&#10;Description automatically generated" id="352" name="Google Shape;352;p36"/>
          <p:cNvPicPr preferRelativeResize="0"/>
          <p:nvPr/>
        </p:nvPicPr>
        <p:blipFill rotWithShape="1">
          <a:blip r:embed="rId3">
            <a:alphaModFix/>
          </a:blip>
          <a:srcRect b="31327" l="11431" r="41114" t="37701"/>
          <a:stretch/>
        </p:blipFill>
        <p:spPr>
          <a:xfrm>
            <a:off x="4440476" y="7908777"/>
            <a:ext cx="2453999" cy="974051"/>
          </a:xfrm>
          <a:prstGeom prst="rect">
            <a:avLst/>
          </a:prstGeom>
          <a:noFill/>
          <a:ln>
            <a:noFill/>
          </a:ln>
        </p:spPr>
      </p:pic>
      <p:sp>
        <p:nvSpPr>
          <p:cNvPr id="353" name="Google Shape;353;p36"/>
          <p:cNvSpPr/>
          <p:nvPr/>
        </p:nvSpPr>
        <p:spPr>
          <a:xfrm>
            <a:off x="377325" y="9116375"/>
            <a:ext cx="3707400" cy="704100"/>
          </a:xfrm>
          <a:prstGeom prst="homePlate">
            <a:avLst>
              <a:gd fmla="val 18717" name="adj"/>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165100" lvl="0" marL="171450" marR="0" rtl="0" algn="l">
              <a:lnSpc>
                <a:spcPct val="100000"/>
              </a:lnSpc>
              <a:spcBef>
                <a:spcPts val="0"/>
              </a:spcBef>
              <a:spcAft>
                <a:spcPts val="0"/>
              </a:spcAft>
              <a:buClr>
                <a:srgbClr val="6AA84F"/>
              </a:buClr>
              <a:buSzPts val="1100"/>
              <a:buFont typeface="Arial"/>
              <a:buChar char="●"/>
            </a:pPr>
            <a:r>
              <a:rPr b="1" lang="en-US" sz="1100">
                <a:solidFill>
                  <a:srgbClr val="6AA84F"/>
                </a:solidFill>
                <a:latin typeface="Mada"/>
                <a:ea typeface="Mada"/>
                <a:cs typeface="Mada"/>
                <a:sym typeface="Mada"/>
              </a:rPr>
              <a:t>Right pic:</a:t>
            </a:r>
            <a:r>
              <a:rPr lang="en-US" sz="1100">
                <a:solidFill>
                  <a:srgbClr val="6AA84F"/>
                </a:solidFill>
                <a:latin typeface="Mada"/>
                <a:ea typeface="Mada"/>
                <a:cs typeface="Mada"/>
                <a:sym typeface="Mada"/>
              </a:rPr>
              <a:t> normal brain MRI</a:t>
            </a:r>
            <a:endParaRPr sz="1100">
              <a:solidFill>
                <a:srgbClr val="6AA84F"/>
              </a:solidFill>
              <a:latin typeface="Mada"/>
              <a:ea typeface="Mada"/>
              <a:cs typeface="Mada"/>
              <a:sym typeface="Mada"/>
            </a:endParaRPr>
          </a:p>
          <a:p>
            <a:pPr indent="-165100" lvl="0" marL="171450" marR="0" rtl="0" algn="l">
              <a:lnSpc>
                <a:spcPct val="100000"/>
              </a:lnSpc>
              <a:spcBef>
                <a:spcPts val="0"/>
              </a:spcBef>
              <a:spcAft>
                <a:spcPts val="0"/>
              </a:spcAft>
              <a:buClr>
                <a:srgbClr val="6AA84F"/>
              </a:buClr>
              <a:buSzPts val="1100"/>
              <a:buFont typeface="Arial"/>
              <a:buChar char="●"/>
            </a:pPr>
            <a:r>
              <a:rPr b="1" lang="en-US" sz="1100">
                <a:solidFill>
                  <a:srgbClr val="6AA84F"/>
                </a:solidFill>
                <a:latin typeface="Mada"/>
                <a:ea typeface="Mada"/>
                <a:cs typeface="Mada"/>
                <a:sym typeface="Mada"/>
              </a:rPr>
              <a:t>Left MRI pic:</a:t>
            </a:r>
            <a:r>
              <a:rPr lang="en-US" sz="1100">
                <a:solidFill>
                  <a:srgbClr val="6AA84F"/>
                </a:solidFill>
                <a:latin typeface="Mada"/>
                <a:ea typeface="Mada"/>
                <a:cs typeface="Mada"/>
                <a:sym typeface="Mada"/>
              </a:rPr>
              <a:t>  </a:t>
            </a:r>
            <a:r>
              <a:rPr b="0" i="0" lang="en-US" sz="1100" u="none" cap="none" strike="noStrike">
                <a:solidFill>
                  <a:srgbClr val="6AA84F"/>
                </a:solidFill>
                <a:latin typeface="Mada"/>
                <a:ea typeface="Mada"/>
                <a:cs typeface="Mada"/>
                <a:sym typeface="Mada"/>
              </a:rPr>
              <a:t>MRI shows multi</a:t>
            </a:r>
            <a:r>
              <a:rPr lang="en-US" sz="1100">
                <a:solidFill>
                  <a:srgbClr val="6AA84F"/>
                </a:solidFill>
                <a:latin typeface="Mada"/>
                <a:ea typeface="Mada"/>
                <a:cs typeface="Mada"/>
                <a:sym typeface="Mada"/>
              </a:rPr>
              <a:t>ple plaques (</a:t>
            </a:r>
            <a:r>
              <a:rPr b="0" i="0" lang="en-US" sz="1100" u="none" cap="none" strike="noStrike">
                <a:solidFill>
                  <a:srgbClr val="6AA84F"/>
                </a:solidFill>
                <a:latin typeface="Mada"/>
                <a:ea typeface="Mada"/>
                <a:cs typeface="Mada"/>
                <a:sym typeface="Mada"/>
              </a:rPr>
              <a:t>white </a:t>
            </a:r>
            <a:r>
              <a:rPr lang="en-US" sz="1100">
                <a:solidFill>
                  <a:srgbClr val="6AA84F"/>
                </a:solidFill>
                <a:latin typeface="Mada"/>
                <a:ea typeface="Mada"/>
                <a:cs typeface="Mada"/>
                <a:sym typeface="Mada"/>
              </a:rPr>
              <a:t>dots) </a:t>
            </a:r>
            <a:endParaRPr sz="1300">
              <a:solidFill>
                <a:srgbClr val="6AA84F"/>
              </a:solidFill>
            </a:endParaRPr>
          </a:p>
          <a:p>
            <a:pPr indent="-165100" lvl="0" marL="171450" marR="0" rtl="0" algn="l">
              <a:lnSpc>
                <a:spcPct val="100000"/>
              </a:lnSpc>
              <a:spcBef>
                <a:spcPts val="0"/>
              </a:spcBef>
              <a:spcAft>
                <a:spcPts val="0"/>
              </a:spcAft>
              <a:buClr>
                <a:srgbClr val="6AA84F"/>
              </a:buClr>
              <a:buSzPts val="1100"/>
              <a:buFont typeface="Arial"/>
              <a:buChar char="●"/>
            </a:pPr>
            <a:r>
              <a:rPr b="0" i="0" lang="en-US" sz="1100" u="none" cap="none" strike="noStrike">
                <a:solidFill>
                  <a:srgbClr val="6AA84F"/>
                </a:solidFill>
                <a:latin typeface="Mada"/>
                <a:ea typeface="Mada"/>
                <a:cs typeface="Mada"/>
                <a:sym typeface="Mada"/>
              </a:rPr>
              <a:t>This lesion involves both the gray and the white matter.</a:t>
            </a:r>
            <a:endParaRPr sz="1300">
              <a:solidFill>
                <a:srgbClr val="6AA84F"/>
              </a:solidFill>
            </a:endParaRPr>
          </a:p>
        </p:txBody>
      </p:sp>
      <p:sp>
        <p:nvSpPr>
          <p:cNvPr id="354" name="Google Shape;354;p36"/>
          <p:cNvSpPr/>
          <p:nvPr/>
        </p:nvSpPr>
        <p:spPr>
          <a:xfrm>
            <a:off x="377275" y="7873725"/>
            <a:ext cx="3707400" cy="1187400"/>
          </a:xfrm>
          <a:prstGeom prst="homePlate">
            <a:avLst>
              <a:gd fmla="val 18716" name="adj"/>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158750" lvl="0" marL="171450" marR="0" rtl="0" algn="l">
              <a:lnSpc>
                <a:spcPct val="100000"/>
              </a:lnSpc>
              <a:spcBef>
                <a:spcPts val="0"/>
              </a:spcBef>
              <a:spcAft>
                <a:spcPts val="0"/>
              </a:spcAft>
              <a:buClr>
                <a:srgbClr val="6AA84F"/>
              </a:buClr>
              <a:buSzPts val="1000"/>
              <a:buFont typeface="Arial"/>
              <a:buChar char="●"/>
            </a:pPr>
            <a:r>
              <a:rPr b="1" lang="en-US" sz="1100">
                <a:solidFill>
                  <a:srgbClr val="6AA84F"/>
                </a:solidFill>
                <a:latin typeface="Mada"/>
                <a:ea typeface="Mada"/>
                <a:cs typeface="Mada"/>
                <a:sym typeface="Mada"/>
              </a:rPr>
              <a:t>Right pic:</a:t>
            </a:r>
            <a:r>
              <a:rPr lang="en-US" sz="1100">
                <a:solidFill>
                  <a:srgbClr val="6AA84F"/>
                </a:solidFill>
                <a:latin typeface="Mada"/>
                <a:ea typeface="Mada"/>
                <a:cs typeface="Mada"/>
                <a:sym typeface="Mada"/>
              </a:rPr>
              <a:t> </a:t>
            </a:r>
            <a:r>
              <a:rPr b="0" i="0" lang="en-US" sz="1100" u="none" cap="none" strike="noStrike">
                <a:solidFill>
                  <a:srgbClr val="6AA84F"/>
                </a:solidFill>
                <a:latin typeface="Mada"/>
                <a:ea typeface="Mada"/>
                <a:cs typeface="Mada"/>
                <a:sym typeface="Mada"/>
              </a:rPr>
              <a:t>An MRI showing a (focal </a:t>
            </a:r>
            <a:r>
              <a:rPr b="1" i="0" lang="en-US" sz="1100" u="none" cap="none" strike="noStrike">
                <a:solidFill>
                  <a:srgbClr val="6AA84F"/>
                </a:solidFill>
                <a:latin typeface="Mada"/>
                <a:ea typeface="Mada"/>
                <a:cs typeface="Mada"/>
                <a:sym typeface="Mada"/>
              </a:rPr>
              <a:t>plaque</a:t>
            </a:r>
            <a:r>
              <a:rPr b="0" i="0" lang="en-US" sz="1100" u="none" cap="none" strike="noStrike">
                <a:solidFill>
                  <a:srgbClr val="6AA84F"/>
                </a:solidFill>
                <a:latin typeface="Mada"/>
                <a:ea typeface="Mada"/>
                <a:cs typeface="Mada"/>
                <a:sym typeface="Mada"/>
              </a:rPr>
              <a:t>)</a:t>
            </a:r>
            <a:r>
              <a:rPr lang="en-US" sz="1100">
                <a:solidFill>
                  <a:srgbClr val="6AA84F"/>
                </a:solidFill>
                <a:latin typeface="Mada"/>
                <a:ea typeface="Mada"/>
                <a:cs typeface="Mada"/>
                <a:sym typeface="Mada"/>
              </a:rPr>
              <a:t> </a:t>
            </a:r>
            <a:r>
              <a:rPr b="0" i="0" lang="en-US" sz="1100" u="sng" cap="none" strike="noStrike">
                <a:solidFill>
                  <a:srgbClr val="6AA84F"/>
                </a:solidFill>
                <a:latin typeface="Mada"/>
                <a:ea typeface="Mada"/>
                <a:cs typeface="Mada"/>
                <a:sym typeface="Mada"/>
              </a:rPr>
              <a:t>arrow</a:t>
            </a:r>
            <a:r>
              <a:rPr lang="en-US" sz="1100" u="sng">
                <a:solidFill>
                  <a:srgbClr val="6AA84F"/>
                </a:solidFill>
                <a:latin typeface="Mada"/>
                <a:ea typeface="Mada"/>
                <a:cs typeface="Mada"/>
                <a:sym typeface="Mada"/>
              </a:rPr>
              <a:t>s </a:t>
            </a:r>
            <a:r>
              <a:rPr baseline="30000" lang="en-US" sz="1100">
                <a:solidFill>
                  <a:srgbClr val="6AA84F"/>
                </a:solidFill>
                <a:latin typeface="Mada"/>
                <a:ea typeface="Mada"/>
                <a:cs typeface="Mada"/>
                <a:sym typeface="Mada"/>
              </a:rPr>
              <a:t>2</a:t>
            </a:r>
            <a:endParaRPr baseline="30000" sz="1100">
              <a:solidFill>
                <a:srgbClr val="6AA84F"/>
              </a:solidFill>
              <a:latin typeface="Mada"/>
              <a:ea typeface="Mada"/>
              <a:cs typeface="Mada"/>
              <a:sym typeface="Mada"/>
            </a:endParaRPr>
          </a:p>
          <a:p>
            <a:pPr indent="-158750" lvl="0" marL="171450" marR="0" rtl="0" algn="l">
              <a:lnSpc>
                <a:spcPct val="100000"/>
              </a:lnSpc>
              <a:spcBef>
                <a:spcPts val="0"/>
              </a:spcBef>
              <a:spcAft>
                <a:spcPts val="0"/>
              </a:spcAft>
              <a:buClr>
                <a:srgbClr val="6AA84F"/>
              </a:buClr>
              <a:buSzPts val="1000"/>
              <a:buFont typeface="Arial"/>
              <a:buChar char="●"/>
            </a:pPr>
            <a:r>
              <a:rPr b="1" lang="en-US" sz="1100">
                <a:solidFill>
                  <a:srgbClr val="6AA84F"/>
                </a:solidFill>
                <a:latin typeface="Mada"/>
                <a:ea typeface="Mada"/>
                <a:cs typeface="Mada"/>
                <a:sym typeface="Mada"/>
              </a:rPr>
              <a:t>Left pic:</a:t>
            </a:r>
            <a:r>
              <a:rPr lang="en-US" sz="1100">
                <a:solidFill>
                  <a:srgbClr val="6AA84F"/>
                </a:solidFill>
                <a:latin typeface="Mada"/>
                <a:ea typeface="Mada"/>
                <a:cs typeface="Mada"/>
                <a:sym typeface="Mada"/>
              </a:rPr>
              <a:t> </a:t>
            </a:r>
            <a:r>
              <a:rPr b="0" i="0" lang="en-US" sz="1100" u="none" cap="none" strike="noStrike">
                <a:solidFill>
                  <a:srgbClr val="6AA84F"/>
                </a:solidFill>
                <a:latin typeface="Mada"/>
                <a:ea typeface="Mada"/>
                <a:cs typeface="Mada"/>
                <a:sym typeface="Mada"/>
              </a:rPr>
              <a:t>the area in brown is normal white matter (normal staining dark brown) compare it to the areas of arrowheads (</a:t>
            </a:r>
            <a:r>
              <a:rPr b="1" i="0" lang="en-US" sz="1100" u="none" cap="none" strike="noStrike">
                <a:solidFill>
                  <a:srgbClr val="6AA84F"/>
                </a:solidFill>
                <a:latin typeface="Mada"/>
                <a:ea typeface="Mada"/>
                <a:cs typeface="Mada"/>
                <a:sym typeface="Mada"/>
              </a:rPr>
              <a:t>light brown</a:t>
            </a:r>
            <a:r>
              <a:rPr b="0" i="0" lang="en-US" sz="1100" u="none" cap="none" strike="noStrike">
                <a:solidFill>
                  <a:srgbClr val="6AA84F"/>
                </a:solidFill>
                <a:latin typeface="Mada"/>
                <a:ea typeface="Mada"/>
                <a:cs typeface="Mada"/>
                <a:sym typeface="Mada"/>
              </a:rPr>
              <a:t>) because it’s devoid of myelin</a:t>
            </a:r>
            <a:r>
              <a:rPr lang="en-US" sz="1100">
                <a:solidFill>
                  <a:srgbClr val="6AA84F"/>
                </a:solidFill>
                <a:latin typeface="Mada"/>
                <a:ea typeface="Mada"/>
                <a:cs typeface="Mada"/>
                <a:sym typeface="Mada"/>
              </a:rPr>
              <a:t>, </a:t>
            </a:r>
            <a:r>
              <a:rPr lang="en-US" sz="1100">
                <a:solidFill>
                  <a:srgbClr val="6AA84F"/>
                </a:solidFill>
                <a:latin typeface="Mada"/>
                <a:ea typeface="Mada"/>
                <a:cs typeface="Mada"/>
                <a:sym typeface="Mada"/>
              </a:rPr>
              <a:t>no enough myelin to take the stain</a:t>
            </a:r>
            <a:r>
              <a:rPr lang="en-US" sz="1100">
                <a:latin typeface="Mada"/>
                <a:ea typeface="Mada"/>
                <a:cs typeface="Mada"/>
                <a:sym typeface="Mada"/>
              </a:rPr>
              <a:t>. </a:t>
            </a:r>
            <a:r>
              <a:rPr lang="en-US" sz="1100">
                <a:solidFill>
                  <a:srgbClr val="6AA84F"/>
                </a:solidFill>
                <a:latin typeface="Mada"/>
                <a:ea typeface="Mada"/>
                <a:cs typeface="Mada"/>
                <a:sym typeface="Mada"/>
              </a:rPr>
              <a:t>In the middle (the white thing) is an area of axonal loss.</a:t>
            </a:r>
            <a:endParaRPr b="1" i="0" sz="1100" u="none" cap="none" strike="noStrike">
              <a:solidFill>
                <a:srgbClr val="6AA84F"/>
              </a:solidFill>
              <a:latin typeface="Mada"/>
              <a:ea typeface="Mada"/>
              <a:cs typeface="Mada"/>
              <a:sym typeface="Mada"/>
            </a:endParaRPr>
          </a:p>
        </p:txBody>
      </p:sp>
      <p:pic>
        <p:nvPicPr>
          <p:cNvPr descr="A screenshot of a computer&#10;&#10;Description automatically generated" id="355" name="Google Shape;355;p36"/>
          <p:cNvPicPr preferRelativeResize="0"/>
          <p:nvPr/>
        </p:nvPicPr>
        <p:blipFill rotWithShape="1">
          <a:blip r:embed="rId4">
            <a:alphaModFix/>
          </a:blip>
          <a:srcRect b="21235" l="10101" r="25963" t="35522"/>
          <a:stretch/>
        </p:blipFill>
        <p:spPr>
          <a:xfrm>
            <a:off x="4300650" y="9116375"/>
            <a:ext cx="2087207" cy="646500"/>
          </a:xfrm>
          <a:prstGeom prst="rect">
            <a:avLst/>
          </a:prstGeom>
          <a:noFill/>
          <a:ln>
            <a:noFill/>
          </a:ln>
        </p:spPr>
      </p:pic>
      <p:sp>
        <p:nvSpPr>
          <p:cNvPr id="356" name="Google Shape;356;p36"/>
          <p:cNvSpPr txBox="1"/>
          <p:nvPr/>
        </p:nvSpPr>
        <p:spPr>
          <a:xfrm>
            <a:off x="0" y="10041350"/>
            <a:ext cx="7559700" cy="58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rgbClr val="6AA84F"/>
                </a:solidFill>
                <a:latin typeface="Mada"/>
                <a:ea typeface="Mada"/>
                <a:cs typeface="Mada"/>
                <a:sym typeface="Mada"/>
              </a:rPr>
              <a:t>1- If only demyelination occurs, the oligodendrocytes can repair some the myelin that’s lost but if axonal damage occurs they will develop SPMS (irreversible)  </a:t>
            </a:r>
            <a:endParaRPr sz="900">
              <a:solidFill>
                <a:srgbClr val="6AA84F"/>
              </a:solidFill>
              <a:latin typeface="Mada"/>
              <a:ea typeface="Mada"/>
              <a:cs typeface="Mada"/>
              <a:sym typeface="Mada"/>
            </a:endParaRPr>
          </a:p>
          <a:p>
            <a:pPr indent="0" lvl="0" marL="0" rtl="0" algn="l">
              <a:spcBef>
                <a:spcPts val="0"/>
              </a:spcBef>
              <a:spcAft>
                <a:spcPts val="0"/>
              </a:spcAft>
              <a:buNone/>
            </a:pPr>
            <a:r>
              <a:rPr lang="en-US" sz="900">
                <a:solidFill>
                  <a:srgbClr val="6AA84F"/>
                </a:solidFill>
                <a:latin typeface="Mada"/>
                <a:ea typeface="Mada"/>
                <a:cs typeface="Mada"/>
                <a:sym typeface="Mada"/>
              </a:rPr>
              <a:t>2- R</a:t>
            </a:r>
            <a:r>
              <a:rPr lang="en-US" sz="900">
                <a:solidFill>
                  <a:srgbClr val="6AA84F"/>
                </a:solidFill>
                <a:latin typeface="Mada"/>
                <a:ea typeface="Mada"/>
                <a:cs typeface="Mada"/>
                <a:sym typeface="Mada"/>
              </a:rPr>
              <a:t>emember in MRI, the </a:t>
            </a:r>
            <a:r>
              <a:rPr b="1" lang="en-US" sz="900">
                <a:solidFill>
                  <a:srgbClr val="6AA84F"/>
                </a:solidFill>
                <a:latin typeface="Mada"/>
                <a:ea typeface="Mada"/>
                <a:cs typeface="Mada"/>
                <a:sym typeface="Mada"/>
              </a:rPr>
              <a:t>GREY color</a:t>
            </a:r>
            <a:r>
              <a:rPr lang="en-US" sz="900">
                <a:solidFill>
                  <a:srgbClr val="6AA84F"/>
                </a:solidFill>
                <a:latin typeface="Mada"/>
                <a:ea typeface="Mada"/>
                <a:cs typeface="Mada"/>
                <a:sym typeface="Mada"/>
              </a:rPr>
              <a:t> is the </a:t>
            </a:r>
            <a:r>
              <a:rPr b="1" lang="en-US" sz="900">
                <a:solidFill>
                  <a:srgbClr val="6AA84F"/>
                </a:solidFill>
                <a:latin typeface="Mada"/>
                <a:ea typeface="Mada"/>
                <a:cs typeface="Mada"/>
                <a:sym typeface="Mada"/>
              </a:rPr>
              <a:t>WHITE matter</a:t>
            </a:r>
            <a:r>
              <a:rPr lang="en-US" sz="900">
                <a:solidFill>
                  <a:srgbClr val="6AA84F"/>
                </a:solidFill>
                <a:latin typeface="Mada"/>
                <a:ea typeface="Mada"/>
                <a:cs typeface="Mada"/>
                <a:sym typeface="Mada"/>
              </a:rPr>
              <a:t>, </a:t>
            </a:r>
            <a:r>
              <a:rPr b="1" lang="en-US" sz="900">
                <a:solidFill>
                  <a:srgbClr val="6AA84F"/>
                </a:solidFill>
                <a:latin typeface="Mada"/>
                <a:ea typeface="Mada"/>
                <a:cs typeface="Mada"/>
                <a:sym typeface="Mada"/>
              </a:rPr>
              <a:t>WHITE color</a:t>
            </a:r>
            <a:r>
              <a:rPr lang="en-US" sz="900">
                <a:solidFill>
                  <a:srgbClr val="6AA84F"/>
                </a:solidFill>
                <a:latin typeface="Mada"/>
                <a:ea typeface="Mada"/>
                <a:cs typeface="Mada"/>
                <a:sym typeface="Mada"/>
              </a:rPr>
              <a:t> is the </a:t>
            </a:r>
            <a:r>
              <a:rPr b="1" lang="en-US" sz="900">
                <a:solidFill>
                  <a:srgbClr val="6AA84F"/>
                </a:solidFill>
                <a:latin typeface="Mada"/>
                <a:ea typeface="Mada"/>
                <a:cs typeface="Mada"/>
                <a:sym typeface="Mada"/>
              </a:rPr>
              <a:t>GREY matter</a:t>
            </a:r>
            <a:r>
              <a:rPr lang="en-US" sz="900">
                <a:solidFill>
                  <a:srgbClr val="6AA84F"/>
                </a:solidFill>
                <a:latin typeface="Mada"/>
                <a:ea typeface="Mada"/>
                <a:cs typeface="Mada"/>
                <a:sym typeface="Mada"/>
              </a:rPr>
              <a:t> </a:t>
            </a:r>
            <a:endParaRPr sz="900"/>
          </a:p>
        </p:txBody>
      </p:sp>
      <p:pic>
        <p:nvPicPr>
          <p:cNvPr id="357" name="Google Shape;357;p36"/>
          <p:cNvPicPr preferRelativeResize="0"/>
          <p:nvPr/>
        </p:nvPicPr>
        <p:blipFill>
          <a:blip r:embed="rId5">
            <a:alphaModFix/>
          </a:blip>
          <a:stretch>
            <a:fillRect/>
          </a:stretch>
        </p:blipFill>
        <p:spPr>
          <a:xfrm>
            <a:off x="6496204" y="9157823"/>
            <a:ext cx="659396" cy="601994"/>
          </a:xfrm>
          <a:prstGeom prst="rect">
            <a:avLst/>
          </a:prstGeom>
          <a:noFill/>
          <a:ln>
            <a:noFill/>
          </a:ln>
        </p:spPr>
      </p:pic>
      <p:sp>
        <p:nvSpPr>
          <p:cNvPr id="358" name="Google Shape;358;p36"/>
          <p:cNvSpPr/>
          <p:nvPr/>
        </p:nvSpPr>
        <p:spPr>
          <a:xfrm>
            <a:off x="377275" y="4408850"/>
            <a:ext cx="219900" cy="2175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359" name="Google Shape;359;p36"/>
          <p:cNvSpPr/>
          <p:nvPr/>
        </p:nvSpPr>
        <p:spPr>
          <a:xfrm>
            <a:off x="285750" y="3499750"/>
            <a:ext cx="2926200" cy="1535700"/>
          </a:xfrm>
          <a:prstGeom prst="roundRect">
            <a:avLst>
              <a:gd fmla="val 16667" name="adj"/>
            </a:avLst>
          </a:prstGeom>
          <a:solidFill>
            <a:srgbClr val="FFFFFF"/>
          </a:solidFill>
          <a:ln cap="flat" cmpd="sng" w="63500">
            <a:solidFill>
              <a:srgbClr val="EFEFEF"/>
            </a:solidFill>
            <a:prstDash val="solid"/>
            <a:miter lim="800000"/>
            <a:headEnd len="sm" w="sm" type="none"/>
            <a:tailEnd len="sm" w="sm" type="none"/>
          </a:ln>
        </p:spPr>
        <p:txBody>
          <a:bodyPr anchorCtr="0" anchor="ctr" bIns="45700" lIns="91425" spcFirstLastPara="1" rIns="73825" wrap="square" tIns="45700">
            <a:noAutofit/>
          </a:bodyPr>
          <a:lstStyle/>
          <a:p>
            <a:pPr indent="-241300" lvl="0" marL="228600" rtl="0" algn="l">
              <a:lnSpc>
                <a:spcPct val="100000"/>
              </a:lnSpc>
              <a:spcBef>
                <a:spcPts val="1000"/>
              </a:spcBef>
              <a:spcAft>
                <a:spcPts val="0"/>
              </a:spcAft>
              <a:buClr>
                <a:srgbClr val="6AA84F"/>
              </a:buClr>
              <a:buSzPts val="1100"/>
              <a:buFont typeface="Mada"/>
              <a:buChar char="●"/>
            </a:pPr>
            <a:r>
              <a:rPr lang="en-US" sz="1100">
                <a:solidFill>
                  <a:srgbClr val="6AA84F"/>
                </a:solidFill>
                <a:latin typeface="Mada"/>
                <a:ea typeface="Mada"/>
                <a:cs typeface="Mada"/>
                <a:sym typeface="Mada"/>
              </a:rPr>
              <a:t>Initial CNS inflammation in MS involves entry of </a:t>
            </a:r>
            <a:r>
              <a:rPr b="1" lang="en-US" sz="1100">
                <a:solidFill>
                  <a:srgbClr val="6AA84F"/>
                </a:solidFill>
                <a:latin typeface="Mada"/>
                <a:ea typeface="Mada"/>
                <a:cs typeface="Mada"/>
                <a:sym typeface="Mada"/>
              </a:rPr>
              <a:t>activated T lymphocytes</a:t>
            </a:r>
            <a:r>
              <a:rPr lang="en-US" sz="1100">
                <a:solidFill>
                  <a:srgbClr val="6AA84F"/>
                </a:solidFill>
                <a:latin typeface="Mada"/>
                <a:ea typeface="Mada"/>
                <a:cs typeface="Mada"/>
                <a:sym typeface="Mada"/>
              </a:rPr>
              <a:t> across the blood– barrier. </a:t>
            </a:r>
            <a:endParaRPr sz="1100">
              <a:solidFill>
                <a:srgbClr val="6AA84F"/>
              </a:solidFill>
              <a:latin typeface="Mada"/>
              <a:ea typeface="Mada"/>
              <a:cs typeface="Mada"/>
              <a:sym typeface="Mada"/>
            </a:endParaRPr>
          </a:p>
          <a:p>
            <a:pPr indent="-241300" lvl="0" marL="228600" rtl="0" algn="l">
              <a:lnSpc>
                <a:spcPct val="100000"/>
              </a:lnSpc>
              <a:spcBef>
                <a:spcPts val="1000"/>
              </a:spcBef>
              <a:spcAft>
                <a:spcPts val="1000"/>
              </a:spcAft>
              <a:buClr>
                <a:srgbClr val="CC0000"/>
              </a:buClr>
              <a:buSzPts val="1100"/>
              <a:buFont typeface="Mada"/>
              <a:buChar char="●"/>
            </a:pPr>
            <a:r>
              <a:rPr b="1" lang="en-US" sz="1100">
                <a:solidFill>
                  <a:srgbClr val="CC0000"/>
                </a:solidFill>
                <a:latin typeface="Mada"/>
                <a:ea typeface="Mada"/>
                <a:cs typeface="Mada"/>
                <a:sym typeface="Mada"/>
              </a:rPr>
              <a:t>Characterized by breakdown of the blood—brain barrier (BBB)</a:t>
            </a:r>
            <a:r>
              <a:rPr b="1" lang="en-US" sz="1100">
                <a:solidFill>
                  <a:srgbClr val="6AA84F"/>
                </a:solidFill>
                <a:latin typeface="Mada"/>
                <a:ea typeface="Mada"/>
                <a:cs typeface="Mada"/>
                <a:sym typeface="Mada"/>
              </a:rPr>
              <a:t>,</a:t>
            </a:r>
            <a:r>
              <a:rPr lang="en-US" sz="1100">
                <a:solidFill>
                  <a:srgbClr val="6AA84F"/>
                </a:solidFill>
                <a:latin typeface="Mada"/>
                <a:ea typeface="Mada"/>
                <a:cs typeface="Mada"/>
                <a:sym typeface="Mada"/>
              </a:rPr>
              <a:t> </a:t>
            </a:r>
            <a:r>
              <a:rPr lang="en-US" sz="1100">
                <a:solidFill>
                  <a:srgbClr val="6AA84F"/>
                </a:solidFill>
                <a:latin typeface="Mada"/>
                <a:ea typeface="Mada"/>
                <a:cs typeface="Mada"/>
                <a:sym typeface="Mada"/>
              </a:rPr>
              <a:t>which introduces inflammatory cells into the CSF </a:t>
            </a:r>
            <a:r>
              <a:rPr b="1" lang="en-US" sz="1100" u="sng">
                <a:solidFill>
                  <a:srgbClr val="6AA84F"/>
                </a:solidFill>
                <a:latin typeface="Mada"/>
                <a:ea typeface="Mada"/>
                <a:cs typeface="Mada"/>
                <a:sym typeface="Mada"/>
              </a:rPr>
              <a:t>(1st change in MS)</a:t>
            </a:r>
            <a:endParaRPr b="1" sz="1100" u="sng">
              <a:solidFill>
                <a:srgbClr val="6AA84F"/>
              </a:solidFill>
              <a:latin typeface="Mada"/>
              <a:ea typeface="Mada"/>
              <a:cs typeface="Mada"/>
              <a:sym typeface="Mada"/>
            </a:endParaRPr>
          </a:p>
        </p:txBody>
      </p:sp>
      <p:pic>
        <p:nvPicPr>
          <p:cNvPr id="360" name="Google Shape;360;p36"/>
          <p:cNvPicPr preferRelativeResize="0"/>
          <p:nvPr/>
        </p:nvPicPr>
        <p:blipFill>
          <a:blip r:embed="rId6">
            <a:alphaModFix/>
          </a:blip>
          <a:stretch>
            <a:fillRect/>
          </a:stretch>
        </p:blipFill>
        <p:spPr>
          <a:xfrm>
            <a:off x="4744550" y="901428"/>
            <a:ext cx="2507975" cy="1807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7"/>
          <p:cNvSpPr/>
          <p:nvPr/>
        </p:nvSpPr>
        <p:spPr>
          <a:xfrm>
            <a:off x="125975" y="6667550"/>
            <a:ext cx="7250400" cy="3076800"/>
          </a:xfrm>
          <a:prstGeom prst="roundRect">
            <a:avLst>
              <a:gd fmla="val 8638" name="adj"/>
            </a:avLst>
          </a:prstGeom>
          <a:noFill/>
          <a:ln cap="flat" cmpd="sng" w="19050">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7"/>
          <p:cNvSpPr txBox="1"/>
          <p:nvPr>
            <p:ph idx="12" type="sldNum"/>
          </p:nvPr>
        </p:nvSpPr>
        <p:spPr>
          <a:xfrm>
            <a:off x="7179200" y="0"/>
            <a:ext cx="3807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367" name="Google Shape;367;p37"/>
          <p:cNvSpPr/>
          <p:nvPr/>
        </p:nvSpPr>
        <p:spPr>
          <a:xfrm>
            <a:off x="423150" y="1164700"/>
            <a:ext cx="6884700" cy="6477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CC0000"/>
              </a:buClr>
              <a:buSzPts val="1200"/>
              <a:buFont typeface="Arial"/>
              <a:buChar char="●"/>
            </a:pPr>
            <a:r>
              <a:rPr b="1" i="0" lang="en-US" sz="1200" u="none" cap="none" strike="noStrike">
                <a:solidFill>
                  <a:srgbClr val="CC0000"/>
                </a:solidFill>
                <a:latin typeface="Mada"/>
                <a:ea typeface="Mada"/>
                <a:cs typeface="Mada"/>
                <a:sym typeface="Mada"/>
              </a:rPr>
              <a:t>CIS is the </a:t>
            </a:r>
            <a:r>
              <a:rPr b="1" i="0" lang="en-US" sz="1200" u="sng" cap="none" strike="noStrike">
                <a:solidFill>
                  <a:srgbClr val="CC0000"/>
                </a:solidFill>
                <a:latin typeface="Mada"/>
                <a:ea typeface="Mada"/>
                <a:cs typeface="Mada"/>
                <a:sym typeface="Mada"/>
              </a:rPr>
              <a:t>first clinical episode</a:t>
            </a:r>
            <a:r>
              <a:rPr b="1" i="0" lang="en-US" sz="1200" u="none" cap="none" strike="noStrike">
                <a:solidFill>
                  <a:srgbClr val="CC0000"/>
                </a:solidFill>
                <a:latin typeface="Mada"/>
                <a:ea typeface="Mada"/>
                <a:cs typeface="Mada"/>
                <a:sym typeface="Mada"/>
              </a:rPr>
              <a:t> </a:t>
            </a:r>
            <a:r>
              <a:rPr b="1" i="0" lang="en-US" sz="1200" u="none" cap="none" strike="noStrike">
                <a:solidFill>
                  <a:srgbClr val="CC0000"/>
                </a:solidFill>
                <a:latin typeface="Mada"/>
                <a:ea typeface="Mada"/>
                <a:cs typeface="Mada"/>
                <a:sym typeface="Mada"/>
              </a:rPr>
              <a:t>that is suggestive of MS </a:t>
            </a:r>
            <a:endParaRPr b="1" sz="1200">
              <a:solidFill>
                <a:srgbClr val="CC0000"/>
              </a:solidFill>
            </a:endParaRPr>
          </a:p>
          <a:p>
            <a:pPr indent="-285750" lvl="0" marL="285750" marR="0" rtl="0" algn="l">
              <a:lnSpc>
                <a:spcPct val="100000"/>
              </a:lnSpc>
              <a:spcBef>
                <a:spcPts val="300"/>
              </a:spcBef>
              <a:spcAft>
                <a:spcPts val="0"/>
              </a:spcAft>
              <a:buClr>
                <a:srgbClr val="6AA84F"/>
              </a:buClr>
              <a:buSzPts val="1200"/>
              <a:buChar char="●"/>
            </a:pPr>
            <a:r>
              <a:rPr b="1" lang="en-US" sz="1200">
                <a:solidFill>
                  <a:srgbClr val="6AA84F"/>
                </a:solidFill>
                <a:latin typeface="Mada"/>
                <a:ea typeface="Mada"/>
                <a:cs typeface="Mada"/>
                <a:sym typeface="Mada"/>
              </a:rPr>
              <a:t>Why don’t we classify them under MS? </a:t>
            </a:r>
            <a:r>
              <a:rPr lang="en-US" sz="1200">
                <a:solidFill>
                  <a:srgbClr val="6AA84F"/>
                </a:solidFill>
                <a:latin typeface="Mada"/>
                <a:ea typeface="Mada"/>
                <a:cs typeface="Mada"/>
                <a:sym typeface="Mada"/>
              </a:rPr>
              <a:t>Bc it’s only one episode and not all of them develop MS (Many ppl in their 20s may get this attack and then live normal for the rest of their lives)</a:t>
            </a:r>
            <a:endParaRPr sz="1200">
              <a:solidFill>
                <a:srgbClr val="6AA84F"/>
              </a:solidFill>
              <a:latin typeface="Mada"/>
              <a:ea typeface="Mada"/>
              <a:cs typeface="Mada"/>
              <a:sym typeface="Mada"/>
            </a:endParaRPr>
          </a:p>
          <a:p>
            <a:pPr indent="-285750" lvl="0" marL="285750" marR="0" rtl="0" algn="l">
              <a:lnSpc>
                <a:spcPct val="100000"/>
              </a:lnSpc>
              <a:spcBef>
                <a:spcPts val="300"/>
              </a:spcBef>
              <a:spcAft>
                <a:spcPts val="0"/>
              </a:spcAft>
              <a:buClr>
                <a:srgbClr val="1C4588"/>
              </a:buClr>
              <a:buSzPts val="1200"/>
              <a:buFont typeface="Mada"/>
              <a:buChar char="●"/>
            </a:pPr>
            <a:r>
              <a:rPr lang="en-US" sz="1200">
                <a:solidFill>
                  <a:srgbClr val="1C4588"/>
                </a:solidFill>
                <a:latin typeface="Mada"/>
                <a:ea typeface="Mada"/>
                <a:cs typeface="Mada"/>
                <a:sym typeface="Mada"/>
              </a:rPr>
              <a:t>A second clinical event indicative of a new lesion in a different  anatomical  location  allows  the  diagnosis  of  MS  to  be confirmed.  Alternatively,  a  repeat  MRI  brain  scan  at  least 1  month  later  showing  either  a  new  lesion  or  a  gadolinium enhancing  lesion  is  sufficient  to  show  dissemination  in  time and space and confirm the diagnosis even in the absence of new symptoms.</a:t>
            </a:r>
            <a:endParaRPr sz="1200">
              <a:solidFill>
                <a:srgbClr val="1C4588"/>
              </a:solidFill>
              <a:latin typeface="Mada"/>
              <a:ea typeface="Mada"/>
              <a:cs typeface="Mada"/>
              <a:sym typeface="Mada"/>
            </a:endParaRPr>
          </a:p>
          <a:p>
            <a:pPr indent="-298450" lvl="0" marL="285750" marR="0" rtl="0" algn="l">
              <a:lnSpc>
                <a:spcPct val="100000"/>
              </a:lnSpc>
              <a:spcBef>
                <a:spcPts val="300"/>
              </a:spcBef>
              <a:spcAft>
                <a:spcPts val="0"/>
              </a:spcAft>
              <a:buClr>
                <a:schemeClr val="accent2"/>
              </a:buClr>
              <a:buSzPts val="1400"/>
              <a:buChar char="●"/>
            </a:pPr>
            <a:r>
              <a:rPr b="1" i="0" lang="en-US" u="none" cap="none" strike="noStrike">
                <a:solidFill>
                  <a:schemeClr val="accent2"/>
                </a:solidFill>
                <a:latin typeface="Mada"/>
                <a:ea typeface="Mada"/>
                <a:cs typeface="Mada"/>
                <a:sym typeface="Mada"/>
              </a:rPr>
              <a:t>Characterized by:</a:t>
            </a:r>
            <a:r>
              <a:rPr b="1" lang="en-US">
                <a:solidFill>
                  <a:schemeClr val="accent2"/>
                </a:solidFill>
                <a:latin typeface="Mada"/>
                <a:ea typeface="Mada"/>
                <a:cs typeface="Mada"/>
                <a:sym typeface="Mada"/>
              </a:rPr>
              <a:t> </a:t>
            </a:r>
            <a:endParaRPr b="1">
              <a:solidFill>
                <a:schemeClr val="accent2"/>
              </a:solidFill>
            </a:endParaRPr>
          </a:p>
        </p:txBody>
      </p:sp>
      <p:sp>
        <p:nvSpPr>
          <p:cNvPr id="368" name="Google Shape;368;p37"/>
          <p:cNvSpPr txBox="1"/>
          <p:nvPr/>
        </p:nvSpPr>
        <p:spPr>
          <a:xfrm>
            <a:off x="161700" y="731750"/>
            <a:ext cx="64602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Alegreya Regular"/>
              <a:buChar char="◄"/>
            </a:pPr>
            <a:r>
              <a:rPr b="1" i="0" lang="en-US" sz="2200" u="none" cap="none" strike="noStrike">
                <a:highlight>
                  <a:schemeClr val="accent5"/>
                </a:highlight>
                <a:latin typeface="Mada"/>
                <a:ea typeface="Mada"/>
                <a:cs typeface="Mada"/>
                <a:sym typeface="Mada"/>
              </a:rPr>
              <a:t>Clinically isolated syndrome </a:t>
            </a:r>
            <a:r>
              <a:rPr b="1" i="0" lang="en-US" sz="2200" u="none" cap="none" strike="noStrike">
                <a:solidFill>
                  <a:srgbClr val="6AA84F"/>
                </a:solidFill>
                <a:highlight>
                  <a:schemeClr val="accent5"/>
                </a:highlight>
                <a:latin typeface="Mada"/>
                <a:ea typeface="Mada"/>
                <a:cs typeface="Mada"/>
                <a:sym typeface="Mada"/>
              </a:rPr>
              <a:t>(Pre-MS)</a:t>
            </a:r>
            <a:endParaRPr b="1" sz="2200">
              <a:solidFill>
                <a:srgbClr val="6AA84F"/>
              </a:solidFill>
              <a:highlight>
                <a:schemeClr val="accent5"/>
              </a:highlight>
            </a:endParaRPr>
          </a:p>
        </p:txBody>
      </p:sp>
      <p:sp>
        <p:nvSpPr>
          <p:cNvPr id="369" name="Google Shape;369;p37"/>
          <p:cNvSpPr/>
          <p:nvPr/>
        </p:nvSpPr>
        <p:spPr>
          <a:xfrm>
            <a:off x="968294" y="2895600"/>
            <a:ext cx="6460200" cy="4035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US" sz="1100">
                <a:latin typeface="Mada"/>
                <a:ea typeface="Mada"/>
                <a:cs typeface="Mada"/>
                <a:sym typeface="Mada"/>
              </a:rPr>
              <a:t>Monophasic episode with symptoms and objective findings that reflect inflammatory demyelinating event in the CNS.</a:t>
            </a:r>
            <a:endParaRPr b="1" sz="1100">
              <a:latin typeface="Mada"/>
              <a:ea typeface="Mada"/>
              <a:cs typeface="Mada"/>
              <a:sym typeface="Mada"/>
            </a:endParaRPr>
          </a:p>
        </p:txBody>
      </p:sp>
      <p:sp>
        <p:nvSpPr>
          <p:cNvPr id="370" name="Google Shape;370;p37"/>
          <p:cNvSpPr/>
          <p:nvPr/>
        </p:nvSpPr>
        <p:spPr>
          <a:xfrm>
            <a:off x="83868" y="2895640"/>
            <a:ext cx="1144866" cy="403115"/>
          </a:xfrm>
          <a:prstGeom prst="flowChartMerge">
            <a:avLst/>
          </a:prstGeom>
          <a:solidFill>
            <a:srgbClr val="5439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rgbClr val="FFFFFF"/>
                </a:solidFill>
                <a:latin typeface="Mada"/>
                <a:ea typeface="Mada"/>
                <a:cs typeface="Mada"/>
                <a:sym typeface="Mada"/>
              </a:rPr>
              <a:t>1</a:t>
            </a:r>
            <a:endParaRPr b="1" sz="1900">
              <a:solidFill>
                <a:srgbClr val="FFFFFF"/>
              </a:solidFill>
              <a:latin typeface="Mada"/>
              <a:ea typeface="Mada"/>
              <a:cs typeface="Mada"/>
              <a:sym typeface="Mada"/>
            </a:endParaRPr>
          </a:p>
        </p:txBody>
      </p:sp>
      <p:sp>
        <p:nvSpPr>
          <p:cNvPr id="371" name="Google Shape;371;p37"/>
          <p:cNvSpPr/>
          <p:nvPr/>
        </p:nvSpPr>
        <p:spPr>
          <a:xfrm>
            <a:off x="968294" y="3342211"/>
            <a:ext cx="6460200" cy="40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latin typeface="Mada"/>
                <a:ea typeface="Mada"/>
                <a:cs typeface="Mada"/>
                <a:sym typeface="Mada"/>
              </a:rPr>
              <a:t>Acute or subacute </a:t>
            </a:r>
            <a:r>
              <a:rPr b="1" lang="en-US" sz="1100">
                <a:solidFill>
                  <a:srgbClr val="6AA84F"/>
                </a:solidFill>
                <a:latin typeface="Mada"/>
                <a:ea typeface="Mada"/>
                <a:cs typeface="Mada"/>
                <a:sym typeface="Mada"/>
              </a:rPr>
              <a:t>(2-3wks)</a:t>
            </a:r>
            <a:r>
              <a:rPr b="1" lang="en-US" sz="1100">
                <a:latin typeface="Mada"/>
                <a:ea typeface="Mada"/>
                <a:cs typeface="Mada"/>
                <a:sym typeface="Mada"/>
              </a:rPr>
              <a:t>, lasting for at least 24 hrs. </a:t>
            </a:r>
            <a:r>
              <a:rPr b="1" lang="en-US" sz="1100">
                <a:solidFill>
                  <a:srgbClr val="6AA84F"/>
                </a:solidFill>
                <a:latin typeface="Mada"/>
                <a:ea typeface="Mada"/>
                <a:cs typeface="Mada"/>
                <a:sym typeface="Mada"/>
              </a:rPr>
              <a:t>(If less than 24hrs then it’s NOT an MS attack)</a:t>
            </a:r>
            <a:endParaRPr b="1" sz="1100">
              <a:solidFill>
                <a:srgbClr val="6AA84F"/>
              </a:solidFill>
              <a:latin typeface="Mada"/>
              <a:ea typeface="Mada"/>
              <a:cs typeface="Mada"/>
              <a:sym typeface="Mada"/>
            </a:endParaRPr>
          </a:p>
        </p:txBody>
      </p:sp>
      <p:sp>
        <p:nvSpPr>
          <p:cNvPr id="372" name="Google Shape;372;p37"/>
          <p:cNvSpPr/>
          <p:nvPr/>
        </p:nvSpPr>
        <p:spPr>
          <a:xfrm>
            <a:off x="83868" y="3342250"/>
            <a:ext cx="1144866" cy="403115"/>
          </a:xfrm>
          <a:prstGeom prst="flowChartMerge">
            <a:avLst/>
          </a:prstGeom>
          <a:solidFill>
            <a:srgbClr val="98678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rgbClr val="FFFFFF"/>
                </a:solidFill>
                <a:latin typeface="Mada"/>
                <a:ea typeface="Mada"/>
                <a:cs typeface="Mada"/>
                <a:sym typeface="Mada"/>
              </a:rPr>
              <a:t>2</a:t>
            </a:r>
            <a:endParaRPr b="1" sz="1900">
              <a:solidFill>
                <a:srgbClr val="FFFFFF"/>
              </a:solidFill>
              <a:latin typeface="Mada"/>
              <a:ea typeface="Mada"/>
              <a:cs typeface="Mada"/>
              <a:sym typeface="Mada"/>
            </a:endParaRPr>
          </a:p>
        </p:txBody>
      </p:sp>
      <p:sp>
        <p:nvSpPr>
          <p:cNvPr id="373" name="Google Shape;373;p37"/>
          <p:cNvSpPr/>
          <p:nvPr/>
        </p:nvSpPr>
        <p:spPr>
          <a:xfrm>
            <a:off x="968250" y="3788875"/>
            <a:ext cx="6460200" cy="492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solidFill>
                  <a:schemeClr val="dk1"/>
                </a:solidFill>
                <a:latin typeface="Mada"/>
                <a:ea typeface="Mada"/>
                <a:cs typeface="Mada"/>
                <a:sym typeface="Mada"/>
              </a:rPr>
              <a:t>Occurs in the absence of fever or infection. </a:t>
            </a:r>
            <a:r>
              <a:rPr lang="en-US" sz="1100">
                <a:solidFill>
                  <a:srgbClr val="6AA84F"/>
                </a:solidFill>
                <a:latin typeface="Mada"/>
                <a:ea typeface="Mada"/>
                <a:cs typeface="Mada"/>
                <a:sym typeface="Mada"/>
              </a:rPr>
              <a:t>(</a:t>
            </a:r>
            <a:r>
              <a:rPr lang="en-US" sz="1100">
                <a:solidFill>
                  <a:srgbClr val="6AA84F"/>
                </a:solidFill>
                <a:latin typeface="Mada"/>
                <a:ea typeface="Mada"/>
                <a:cs typeface="Mada"/>
                <a:sym typeface="Mada"/>
              </a:rPr>
              <a:t>Why? Fever can </a:t>
            </a:r>
            <a:r>
              <a:rPr lang="en-US" sz="1100">
                <a:solidFill>
                  <a:srgbClr val="6AA84F"/>
                </a:solidFill>
                <a:latin typeface="Mada"/>
                <a:ea typeface="Mada"/>
                <a:cs typeface="Mada"/>
                <a:sym typeface="Mada"/>
              </a:rPr>
              <a:t>precipitate </a:t>
            </a:r>
            <a:r>
              <a:rPr b="1" lang="en-US" sz="1100">
                <a:solidFill>
                  <a:srgbClr val="6AA84F"/>
                </a:solidFill>
                <a:latin typeface="Mada"/>
                <a:ea typeface="Mada"/>
                <a:cs typeface="Mada"/>
                <a:sym typeface="Mada"/>
              </a:rPr>
              <a:t>pseudo-relapse</a:t>
            </a:r>
            <a:r>
              <a:rPr b="1" lang="en-US" sz="1100">
                <a:solidFill>
                  <a:srgbClr val="6AA84F"/>
                </a:solidFill>
                <a:latin typeface="Mada"/>
                <a:ea typeface="Mada"/>
                <a:cs typeface="Mada"/>
                <a:sym typeface="Mada"/>
              </a:rPr>
              <a:t> (</a:t>
            </a:r>
            <a:r>
              <a:rPr b="1" lang="en-US" sz="1100">
                <a:solidFill>
                  <a:srgbClr val="6AA84F"/>
                </a:solidFill>
                <a:latin typeface="Mada"/>
                <a:ea typeface="Mada"/>
                <a:cs typeface="Mada"/>
                <a:sym typeface="Mada"/>
              </a:rPr>
              <a:t>Pseudo-exacerbations)</a:t>
            </a:r>
            <a:r>
              <a:rPr lang="en-US" sz="1100">
                <a:solidFill>
                  <a:srgbClr val="6AA84F"/>
                </a:solidFill>
                <a:latin typeface="Mada"/>
                <a:ea typeface="Mada"/>
                <a:cs typeface="Mada"/>
                <a:sym typeface="Mada"/>
              </a:rPr>
              <a:t> </a:t>
            </a:r>
            <a:r>
              <a:rPr lang="en-US" sz="1100">
                <a:solidFill>
                  <a:srgbClr val="6AA84F"/>
                </a:solidFill>
                <a:latin typeface="Mada"/>
                <a:ea typeface="Mada"/>
                <a:cs typeface="Mada"/>
                <a:sym typeface="Mada"/>
              </a:rPr>
              <a:t>due to </a:t>
            </a:r>
            <a:r>
              <a:rPr lang="en-US" sz="1100">
                <a:solidFill>
                  <a:srgbClr val="6AA84F"/>
                </a:solidFill>
                <a:latin typeface="Mada"/>
                <a:ea typeface="Mada"/>
                <a:cs typeface="Mada"/>
                <a:sym typeface="Mada"/>
              </a:rPr>
              <a:t>physiological slowing in the conduction across the axons that will lead to certain manifestations)</a:t>
            </a:r>
            <a:endParaRPr sz="1100">
              <a:solidFill>
                <a:srgbClr val="6AA84F"/>
              </a:solidFill>
              <a:latin typeface="Mada"/>
              <a:ea typeface="Mada"/>
              <a:cs typeface="Mada"/>
              <a:sym typeface="Mada"/>
            </a:endParaRPr>
          </a:p>
        </p:txBody>
      </p:sp>
      <p:sp>
        <p:nvSpPr>
          <p:cNvPr id="374" name="Google Shape;374;p37"/>
          <p:cNvSpPr/>
          <p:nvPr/>
        </p:nvSpPr>
        <p:spPr>
          <a:xfrm>
            <a:off x="83850" y="3788903"/>
            <a:ext cx="1144866" cy="403115"/>
          </a:xfrm>
          <a:prstGeom prst="flowChartMerge">
            <a:avLst/>
          </a:prstGeom>
          <a:solidFill>
            <a:srgbClr val="C6ACB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rgbClr val="FFFFFF"/>
                </a:solidFill>
                <a:latin typeface="Mada"/>
                <a:ea typeface="Mada"/>
                <a:cs typeface="Mada"/>
                <a:sym typeface="Mada"/>
              </a:rPr>
              <a:t>3</a:t>
            </a:r>
            <a:endParaRPr b="1" sz="1900">
              <a:solidFill>
                <a:srgbClr val="FFFFFF"/>
              </a:solidFill>
              <a:latin typeface="Mada"/>
              <a:ea typeface="Mada"/>
              <a:cs typeface="Mada"/>
              <a:sym typeface="Mada"/>
            </a:endParaRPr>
          </a:p>
        </p:txBody>
      </p:sp>
      <p:sp>
        <p:nvSpPr>
          <p:cNvPr id="375" name="Google Shape;375;p37"/>
          <p:cNvSpPr/>
          <p:nvPr/>
        </p:nvSpPr>
        <p:spPr>
          <a:xfrm>
            <a:off x="963280" y="4299673"/>
            <a:ext cx="6460200" cy="40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100">
                <a:solidFill>
                  <a:schemeClr val="dk1"/>
                </a:solidFill>
                <a:latin typeface="Mada"/>
                <a:ea typeface="Mada"/>
                <a:cs typeface="Mada"/>
                <a:sym typeface="Mada"/>
              </a:rPr>
              <a:t>Resembles a typical MS relapse (attack) but occurs in a patient not known to have MS </a:t>
            </a:r>
            <a:r>
              <a:rPr lang="en-US" sz="1100">
                <a:solidFill>
                  <a:srgbClr val="6AA84F"/>
                </a:solidFill>
                <a:latin typeface="Mada"/>
                <a:ea typeface="Mada"/>
                <a:cs typeface="Mada"/>
                <a:sym typeface="Mada"/>
              </a:rPr>
              <a:t>such as optic neuritis, weakness in one limb, symmetrical tingling.</a:t>
            </a:r>
            <a:endParaRPr sz="1100">
              <a:solidFill>
                <a:srgbClr val="6AA84F"/>
              </a:solidFill>
              <a:latin typeface="Mada"/>
              <a:ea typeface="Mada"/>
              <a:cs typeface="Mada"/>
              <a:sym typeface="Mada"/>
            </a:endParaRPr>
          </a:p>
        </p:txBody>
      </p:sp>
      <p:sp>
        <p:nvSpPr>
          <p:cNvPr id="376" name="Google Shape;376;p37"/>
          <p:cNvSpPr/>
          <p:nvPr/>
        </p:nvSpPr>
        <p:spPr>
          <a:xfrm>
            <a:off x="78875" y="4299711"/>
            <a:ext cx="1144866" cy="403115"/>
          </a:xfrm>
          <a:prstGeom prst="flowChartMerge">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rgbClr val="FFFFFF"/>
                </a:solidFill>
                <a:latin typeface="Mada"/>
                <a:ea typeface="Mada"/>
                <a:cs typeface="Mada"/>
                <a:sym typeface="Mada"/>
              </a:rPr>
              <a:t>4</a:t>
            </a:r>
            <a:endParaRPr b="1" sz="1900">
              <a:solidFill>
                <a:srgbClr val="FFFFFF"/>
              </a:solidFill>
              <a:latin typeface="Mada"/>
              <a:ea typeface="Mada"/>
              <a:cs typeface="Mada"/>
              <a:sym typeface="Mada"/>
            </a:endParaRPr>
          </a:p>
        </p:txBody>
      </p:sp>
      <p:sp>
        <p:nvSpPr>
          <p:cNvPr id="377" name="Google Shape;377;p37"/>
          <p:cNvSpPr txBox="1"/>
          <p:nvPr/>
        </p:nvSpPr>
        <p:spPr>
          <a:xfrm>
            <a:off x="1237188" y="-1198"/>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2600" u="none" cap="none" strike="noStrike">
                <a:solidFill>
                  <a:srgbClr val="000000"/>
                </a:solidFill>
                <a:latin typeface="Mada"/>
                <a:ea typeface="Mada"/>
                <a:cs typeface="Mada"/>
                <a:sym typeface="Mada"/>
              </a:rPr>
              <a:t>Clinical Patterns of MS</a:t>
            </a:r>
            <a:endParaRPr/>
          </a:p>
          <a:p>
            <a:pPr indent="0" lvl="0" marL="0" marR="0" rtl="0" algn="ctr">
              <a:lnSpc>
                <a:spcPct val="100000"/>
              </a:lnSpc>
              <a:spcBef>
                <a:spcPts val="0"/>
              </a:spcBef>
              <a:spcAft>
                <a:spcPts val="0"/>
              </a:spcAft>
              <a:buNone/>
            </a:pPr>
            <a:r>
              <a:t/>
            </a:r>
            <a:endParaRPr b="1" i="0" sz="2600" u="none" cap="none" strike="noStrike">
              <a:solidFill>
                <a:srgbClr val="000000"/>
              </a:solidFill>
              <a:latin typeface="Mada"/>
              <a:ea typeface="Mada"/>
              <a:cs typeface="Mada"/>
              <a:sym typeface="Mada"/>
            </a:endParaRPr>
          </a:p>
        </p:txBody>
      </p:sp>
      <p:cxnSp>
        <p:nvCxnSpPr>
          <p:cNvPr id="378" name="Google Shape;378;p37"/>
          <p:cNvCxnSpPr/>
          <p:nvPr/>
        </p:nvCxnSpPr>
        <p:spPr>
          <a:xfrm>
            <a:off x="263385" y="5750166"/>
            <a:ext cx="6975600" cy="0"/>
          </a:xfrm>
          <a:prstGeom prst="straightConnector1">
            <a:avLst/>
          </a:prstGeom>
          <a:noFill/>
          <a:ln cap="flat" cmpd="sng" w="25400">
            <a:solidFill>
              <a:srgbClr val="576868"/>
            </a:solidFill>
            <a:prstDash val="dot"/>
            <a:round/>
            <a:headEnd len="med" w="med" type="oval"/>
            <a:tailEnd len="med" w="med" type="oval"/>
          </a:ln>
        </p:spPr>
      </p:cxnSp>
      <p:sp>
        <p:nvSpPr>
          <p:cNvPr id="379" name="Google Shape;379;p37"/>
          <p:cNvSpPr/>
          <p:nvPr/>
        </p:nvSpPr>
        <p:spPr>
          <a:xfrm>
            <a:off x="766027" y="5406605"/>
            <a:ext cx="866100" cy="647700"/>
          </a:xfrm>
          <a:prstGeom prst="diamond">
            <a:avLst/>
          </a:prstGeom>
          <a:solidFill>
            <a:srgbClr val="FFFFFF"/>
          </a:solidFill>
          <a:ln cap="flat" cmpd="sng" w="38100">
            <a:solidFill>
              <a:srgbClr val="5439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0" name="Google Shape;380;p37"/>
          <p:cNvSpPr/>
          <p:nvPr/>
        </p:nvSpPr>
        <p:spPr>
          <a:xfrm>
            <a:off x="838157" y="5460555"/>
            <a:ext cx="722100" cy="540000"/>
          </a:xfrm>
          <a:prstGeom prst="diamond">
            <a:avLst/>
          </a:prstGeom>
          <a:solidFill>
            <a:srgbClr val="5439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Mada"/>
                <a:ea typeface="Mada"/>
                <a:cs typeface="Mada"/>
                <a:sym typeface="Mada"/>
              </a:rPr>
              <a:t>1</a:t>
            </a:r>
            <a:endParaRPr b="1" sz="1800">
              <a:solidFill>
                <a:srgbClr val="FFFFFF"/>
              </a:solidFill>
              <a:latin typeface="Mada"/>
              <a:ea typeface="Mada"/>
              <a:cs typeface="Mada"/>
              <a:sym typeface="Mada"/>
            </a:endParaRPr>
          </a:p>
        </p:txBody>
      </p:sp>
      <p:sp>
        <p:nvSpPr>
          <p:cNvPr id="381" name="Google Shape;381;p37"/>
          <p:cNvSpPr/>
          <p:nvPr/>
        </p:nvSpPr>
        <p:spPr>
          <a:xfrm>
            <a:off x="2413815" y="5406605"/>
            <a:ext cx="866100" cy="647700"/>
          </a:xfrm>
          <a:prstGeom prst="diamond">
            <a:avLst/>
          </a:prstGeom>
          <a:solidFill>
            <a:srgbClr val="FFFFFF"/>
          </a:solidFill>
          <a:ln cap="flat" cmpd="sng" w="38100">
            <a:solidFill>
              <a:srgbClr val="9867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2" name="Google Shape;382;p37"/>
          <p:cNvSpPr/>
          <p:nvPr/>
        </p:nvSpPr>
        <p:spPr>
          <a:xfrm>
            <a:off x="2485944" y="5460555"/>
            <a:ext cx="722100" cy="540000"/>
          </a:xfrm>
          <a:prstGeom prst="diamond">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Mada"/>
                <a:ea typeface="Mada"/>
                <a:cs typeface="Mada"/>
                <a:sym typeface="Mada"/>
              </a:rPr>
              <a:t>2</a:t>
            </a:r>
            <a:endParaRPr b="1" sz="1800">
              <a:solidFill>
                <a:srgbClr val="FFFFFF"/>
              </a:solidFill>
              <a:latin typeface="Mada"/>
              <a:ea typeface="Mada"/>
              <a:cs typeface="Mada"/>
              <a:sym typeface="Mada"/>
            </a:endParaRPr>
          </a:p>
        </p:txBody>
      </p:sp>
      <p:sp>
        <p:nvSpPr>
          <p:cNvPr id="383" name="Google Shape;383;p37"/>
          <p:cNvSpPr/>
          <p:nvPr/>
        </p:nvSpPr>
        <p:spPr>
          <a:xfrm>
            <a:off x="5949544" y="5406583"/>
            <a:ext cx="866100" cy="647700"/>
          </a:xfrm>
          <a:prstGeom prst="diamond">
            <a:avLst/>
          </a:prstGeom>
          <a:solidFill>
            <a:srgbClr val="FFFFFF"/>
          </a:solidFill>
          <a:ln cap="flat" cmpd="sng" w="38100">
            <a:solidFill>
              <a:srgbClr val="EAD1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4" name="Google Shape;384;p37"/>
          <p:cNvSpPr/>
          <p:nvPr/>
        </p:nvSpPr>
        <p:spPr>
          <a:xfrm>
            <a:off x="6021673" y="5460534"/>
            <a:ext cx="722100" cy="540000"/>
          </a:xfrm>
          <a:prstGeom prst="diamond">
            <a:avLst/>
          </a:prstGeom>
          <a:solidFill>
            <a:srgbClr val="EAD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Mada"/>
                <a:ea typeface="Mada"/>
                <a:cs typeface="Mada"/>
                <a:sym typeface="Mada"/>
              </a:rPr>
              <a:t>4</a:t>
            </a:r>
            <a:endParaRPr b="1" sz="1800">
              <a:solidFill>
                <a:srgbClr val="FFFFFF"/>
              </a:solidFill>
              <a:latin typeface="Mada"/>
              <a:ea typeface="Mada"/>
              <a:cs typeface="Mada"/>
              <a:sym typeface="Mada"/>
            </a:endParaRPr>
          </a:p>
        </p:txBody>
      </p:sp>
      <p:sp>
        <p:nvSpPr>
          <p:cNvPr id="385" name="Google Shape;385;p37"/>
          <p:cNvSpPr txBox="1"/>
          <p:nvPr/>
        </p:nvSpPr>
        <p:spPr>
          <a:xfrm>
            <a:off x="354925" y="6100548"/>
            <a:ext cx="1712100" cy="450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1100">
                <a:solidFill>
                  <a:schemeClr val="dk1"/>
                </a:solidFill>
                <a:latin typeface="Mada"/>
                <a:ea typeface="Mada"/>
                <a:cs typeface="Mada"/>
                <a:sym typeface="Mada"/>
              </a:rPr>
              <a:t>Relapsing-remitting (RRMS)</a:t>
            </a:r>
            <a:endParaRPr sz="1300">
              <a:latin typeface="Mada"/>
              <a:ea typeface="Mada"/>
              <a:cs typeface="Mada"/>
              <a:sym typeface="Mada"/>
            </a:endParaRPr>
          </a:p>
        </p:txBody>
      </p:sp>
      <p:sp>
        <p:nvSpPr>
          <p:cNvPr id="386" name="Google Shape;386;p37"/>
          <p:cNvSpPr txBox="1"/>
          <p:nvPr/>
        </p:nvSpPr>
        <p:spPr>
          <a:xfrm>
            <a:off x="1916250" y="6055263"/>
            <a:ext cx="1861500" cy="309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1100">
                <a:solidFill>
                  <a:schemeClr val="dk1"/>
                </a:solidFill>
                <a:latin typeface="Mada"/>
                <a:ea typeface="Mada"/>
                <a:cs typeface="Mada"/>
                <a:sym typeface="Mada"/>
              </a:rPr>
              <a:t>Secondary progressive SPMS</a:t>
            </a:r>
            <a:endParaRPr b="1" sz="1100">
              <a:solidFill>
                <a:schemeClr val="dk1"/>
              </a:solidFill>
              <a:latin typeface="Mada"/>
              <a:ea typeface="Mada"/>
              <a:cs typeface="Mada"/>
              <a:sym typeface="Mada"/>
            </a:endParaRPr>
          </a:p>
          <a:p>
            <a:pPr indent="0" lvl="0" marL="0" rtl="0" algn="ctr">
              <a:spcBef>
                <a:spcPts val="0"/>
              </a:spcBef>
              <a:spcAft>
                <a:spcPts val="0"/>
              </a:spcAft>
              <a:buNone/>
            </a:pPr>
            <a:r>
              <a:rPr b="1" lang="en-US" sz="1100">
                <a:solidFill>
                  <a:schemeClr val="dk1"/>
                </a:solidFill>
                <a:latin typeface="Mada"/>
                <a:ea typeface="Mada"/>
                <a:cs typeface="Mada"/>
                <a:sym typeface="Mada"/>
              </a:rPr>
              <a:t> </a:t>
            </a:r>
            <a:endParaRPr sz="1300">
              <a:latin typeface="Mada"/>
              <a:ea typeface="Mada"/>
              <a:cs typeface="Mada"/>
              <a:sym typeface="Mada"/>
            </a:endParaRPr>
          </a:p>
        </p:txBody>
      </p:sp>
      <p:sp>
        <p:nvSpPr>
          <p:cNvPr id="387" name="Google Shape;387;p37"/>
          <p:cNvSpPr txBox="1"/>
          <p:nvPr/>
        </p:nvSpPr>
        <p:spPr>
          <a:xfrm>
            <a:off x="3720600" y="6119748"/>
            <a:ext cx="1712100" cy="412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1100">
                <a:solidFill>
                  <a:schemeClr val="dk1"/>
                </a:solidFill>
                <a:latin typeface="Mada"/>
                <a:ea typeface="Mada"/>
                <a:cs typeface="Mada"/>
                <a:sym typeface="Mada"/>
              </a:rPr>
              <a:t>Primary progressive (PPMS)</a:t>
            </a:r>
            <a:endParaRPr sz="1300">
              <a:latin typeface="Mada"/>
              <a:ea typeface="Mada"/>
              <a:cs typeface="Mada"/>
              <a:sym typeface="Mada"/>
            </a:endParaRPr>
          </a:p>
        </p:txBody>
      </p:sp>
      <p:sp>
        <p:nvSpPr>
          <p:cNvPr id="388" name="Google Shape;388;p37"/>
          <p:cNvSpPr txBox="1"/>
          <p:nvPr/>
        </p:nvSpPr>
        <p:spPr>
          <a:xfrm>
            <a:off x="5506762" y="6100547"/>
            <a:ext cx="1712100" cy="981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1100">
                <a:solidFill>
                  <a:srgbClr val="2F497E"/>
                </a:solidFill>
                <a:latin typeface="Mada"/>
                <a:ea typeface="Mada"/>
                <a:cs typeface="Mada"/>
                <a:sym typeface="Mada"/>
              </a:rPr>
              <a:t>Relapsing-progressive RPMS </a:t>
            </a:r>
            <a:endParaRPr sz="1300">
              <a:solidFill>
                <a:srgbClr val="2F497E"/>
              </a:solidFill>
              <a:latin typeface="Mada"/>
              <a:ea typeface="Mada"/>
              <a:cs typeface="Mada"/>
              <a:sym typeface="Mada"/>
            </a:endParaRPr>
          </a:p>
        </p:txBody>
      </p:sp>
      <p:sp>
        <p:nvSpPr>
          <p:cNvPr id="389" name="Google Shape;389;p37"/>
          <p:cNvSpPr/>
          <p:nvPr/>
        </p:nvSpPr>
        <p:spPr>
          <a:xfrm>
            <a:off x="4143588" y="5406583"/>
            <a:ext cx="866100" cy="647700"/>
          </a:xfrm>
          <a:prstGeom prst="diamond">
            <a:avLst/>
          </a:prstGeom>
          <a:solidFill>
            <a:srgbClr val="FFFFFF"/>
          </a:solidFill>
          <a:ln cap="flat" cmpd="sng" w="38100">
            <a:solidFill>
              <a:srgbClr val="C6AC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90" name="Google Shape;390;p37"/>
          <p:cNvSpPr/>
          <p:nvPr/>
        </p:nvSpPr>
        <p:spPr>
          <a:xfrm>
            <a:off x="4215717" y="5460534"/>
            <a:ext cx="722100" cy="540000"/>
          </a:xfrm>
          <a:prstGeom prst="diamond">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Mada"/>
                <a:ea typeface="Mada"/>
                <a:cs typeface="Mada"/>
                <a:sym typeface="Mada"/>
              </a:rPr>
              <a:t>3</a:t>
            </a:r>
            <a:endParaRPr b="1" sz="1800">
              <a:solidFill>
                <a:srgbClr val="FFFFFF"/>
              </a:solidFill>
              <a:latin typeface="Mada"/>
              <a:ea typeface="Mada"/>
              <a:cs typeface="Mada"/>
              <a:sym typeface="Mada"/>
            </a:endParaRPr>
          </a:p>
        </p:txBody>
      </p:sp>
      <p:sp>
        <p:nvSpPr>
          <p:cNvPr id="391" name="Google Shape;391;p37"/>
          <p:cNvSpPr/>
          <p:nvPr/>
        </p:nvSpPr>
        <p:spPr>
          <a:xfrm>
            <a:off x="1762125" y="4810450"/>
            <a:ext cx="3790800" cy="503700"/>
          </a:xfrm>
          <a:prstGeom prst="hexagon">
            <a:avLst>
              <a:gd fmla="val 25000" name="adj"/>
              <a:gd fmla="val 115470" name="vf"/>
            </a:avLst>
          </a:pr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800">
                <a:solidFill>
                  <a:schemeClr val="lt1"/>
                </a:solidFill>
                <a:latin typeface="Mada"/>
                <a:ea typeface="Mada"/>
                <a:cs typeface="Mada"/>
                <a:sym typeface="Mada"/>
              </a:rPr>
              <a:t>Four main clinical pattern</a:t>
            </a:r>
            <a:endParaRPr sz="2000">
              <a:solidFill>
                <a:schemeClr val="dk1"/>
              </a:solidFill>
            </a:endParaRPr>
          </a:p>
        </p:txBody>
      </p:sp>
      <p:sp>
        <p:nvSpPr>
          <p:cNvPr id="392" name="Google Shape;392;p37"/>
          <p:cNvSpPr txBox="1"/>
          <p:nvPr/>
        </p:nvSpPr>
        <p:spPr>
          <a:xfrm>
            <a:off x="255600" y="7408025"/>
            <a:ext cx="7048500" cy="2385900"/>
          </a:xfrm>
          <a:prstGeom prst="rect">
            <a:avLst/>
          </a:prstGeom>
          <a:noFill/>
          <a:ln>
            <a:noFill/>
          </a:ln>
        </p:spPr>
        <p:txBody>
          <a:bodyPr anchorCtr="0" anchor="t" bIns="91425" lIns="91425" spcFirstLastPara="1" rIns="91425" wrap="square" tIns="91425">
            <a:spAutoFit/>
          </a:bodyPr>
          <a:lstStyle/>
          <a:p>
            <a:pPr indent="-184150" lvl="0" marL="228600" rtl="0" algn="l">
              <a:spcBef>
                <a:spcPts val="0"/>
              </a:spcBef>
              <a:spcAft>
                <a:spcPts val="0"/>
              </a:spcAft>
              <a:buClr>
                <a:srgbClr val="CC0000"/>
              </a:buClr>
              <a:buSzPts val="1100"/>
              <a:buFont typeface="Mada"/>
              <a:buChar char="●"/>
            </a:pPr>
            <a:r>
              <a:rPr b="1" lang="en-US" sz="1100">
                <a:solidFill>
                  <a:srgbClr val="CC0000"/>
                </a:solidFill>
                <a:latin typeface="Mada"/>
                <a:ea typeface="Mada"/>
                <a:cs typeface="Mada"/>
                <a:sym typeface="Mada"/>
              </a:rPr>
              <a:t>T</a:t>
            </a:r>
            <a:r>
              <a:rPr b="1" lang="en-US" sz="1100">
                <a:solidFill>
                  <a:srgbClr val="CC0000"/>
                </a:solidFill>
                <a:latin typeface="Mada"/>
                <a:ea typeface="Mada"/>
                <a:cs typeface="Mada"/>
                <a:sym typeface="Mada"/>
              </a:rPr>
              <a:t>he  typical and most common pattern of MS</a:t>
            </a:r>
            <a:r>
              <a:rPr b="1" baseline="30000" lang="en-US" sz="1100">
                <a:solidFill>
                  <a:srgbClr val="CC0000"/>
                </a:solidFill>
                <a:latin typeface="Mada"/>
                <a:ea typeface="Mada"/>
                <a:cs typeface="Mada"/>
                <a:sym typeface="Mada"/>
              </a:rPr>
              <a:t>1</a:t>
            </a:r>
            <a:endParaRPr b="1" baseline="30000" sz="1100">
              <a:solidFill>
                <a:srgbClr val="CC0000"/>
              </a:solidFill>
              <a:latin typeface="Mada"/>
              <a:ea typeface="Mada"/>
              <a:cs typeface="Mada"/>
              <a:sym typeface="Mada"/>
            </a:endParaRPr>
          </a:p>
          <a:p>
            <a:pPr indent="-184150" lvl="0" marL="228600" rtl="0" algn="l">
              <a:spcBef>
                <a:spcPts val="0"/>
              </a:spcBef>
              <a:spcAft>
                <a:spcPts val="0"/>
              </a:spcAft>
              <a:buSzPts val="1100"/>
              <a:buFont typeface="Mada"/>
              <a:buChar char="●"/>
            </a:pPr>
            <a:r>
              <a:rPr b="1" lang="en-US" sz="1100">
                <a:latin typeface="Mada"/>
                <a:ea typeface="Mada"/>
                <a:cs typeface="Mada"/>
                <a:sym typeface="Mada"/>
              </a:rPr>
              <a:t>RRMS has an onset between 20-35 years.</a:t>
            </a:r>
            <a:endParaRPr b="1" sz="1100">
              <a:latin typeface="Mada"/>
              <a:ea typeface="Mada"/>
              <a:cs typeface="Mada"/>
              <a:sym typeface="Mada"/>
            </a:endParaRPr>
          </a:p>
          <a:p>
            <a:pPr indent="-184150" lvl="0" marL="228600" rtl="0" algn="l">
              <a:spcBef>
                <a:spcPts val="0"/>
              </a:spcBef>
              <a:spcAft>
                <a:spcPts val="0"/>
              </a:spcAft>
              <a:buClr>
                <a:schemeClr val="dk1"/>
              </a:buClr>
              <a:buSzPts val="1100"/>
              <a:buFont typeface="Mada"/>
              <a:buChar char="●"/>
            </a:pPr>
            <a:r>
              <a:rPr lang="en-US" sz="1100">
                <a:solidFill>
                  <a:schemeClr val="dk1"/>
                </a:solidFill>
                <a:latin typeface="Mada"/>
                <a:ea typeface="Mada"/>
                <a:cs typeface="Mada"/>
                <a:sym typeface="Mada"/>
              </a:rPr>
              <a:t>A purely RRMS is characterized by the </a:t>
            </a:r>
            <a:r>
              <a:rPr b="1" lang="en-US" sz="1100">
                <a:solidFill>
                  <a:srgbClr val="CC0000"/>
                </a:solidFill>
                <a:latin typeface="Mada"/>
                <a:ea typeface="Mada"/>
                <a:cs typeface="Mada"/>
                <a:sym typeface="Mada"/>
              </a:rPr>
              <a:t>absence of worsening</a:t>
            </a:r>
            <a:r>
              <a:rPr lang="en-US" sz="1100">
                <a:solidFill>
                  <a:srgbClr val="CC0000"/>
                </a:solidFill>
                <a:latin typeface="Mada"/>
                <a:ea typeface="Mada"/>
                <a:cs typeface="Mada"/>
                <a:sym typeface="Mada"/>
              </a:rPr>
              <a:t> </a:t>
            </a:r>
            <a:r>
              <a:rPr lang="en-US" sz="1100">
                <a:solidFill>
                  <a:schemeClr val="dk1"/>
                </a:solidFill>
                <a:latin typeface="Mada"/>
                <a:ea typeface="Mada"/>
                <a:cs typeface="Mada"/>
                <a:sym typeface="Mada"/>
              </a:rPr>
              <a:t>neurological function outside of individual relapses</a:t>
            </a:r>
            <a:endParaRPr sz="1100">
              <a:solidFill>
                <a:schemeClr val="dk1"/>
              </a:solidFill>
              <a:latin typeface="Mada"/>
              <a:ea typeface="Mada"/>
              <a:cs typeface="Mada"/>
              <a:sym typeface="Mada"/>
            </a:endParaRPr>
          </a:p>
          <a:p>
            <a:pPr indent="-184150" lvl="0" marL="228600" rtl="0" algn="l">
              <a:spcBef>
                <a:spcPts val="0"/>
              </a:spcBef>
              <a:spcAft>
                <a:spcPts val="0"/>
              </a:spcAft>
              <a:buClr>
                <a:schemeClr val="dk1"/>
              </a:buClr>
              <a:buSzPts val="1100"/>
              <a:buFont typeface="Mada"/>
              <a:buChar char="●"/>
            </a:pPr>
            <a:r>
              <a:rPr lang="en-US" sz="1100">
                <a:solidFill>
                  <a:schemeClr val="dk1"/>
                </a:solidFill>
                <a:latin typeface="Mada"/>
                <a:ea typeface="Mada"/>
                <a:cs typeface="Mada"/>
                <a:sym typeface="Mada"/>
              </a:rPr>
              <a:t>About one third of RRMS patients may never develop a progressive disease course. </a:t>
            </a:r>
            <a:r>
              <a:rPr lang="en-US" sz="1100">
                <a:solidFill>
                  <a:srgbClr val="6AA84F"/>
                </a:solidFill>
                <a:latin typeface="Mada"/>
                <a:ea typeface="Mada"/>
                <a:cs typeface="Mada"/>
                <a:sym typeface="Mada"/>
              </a:rPr>
              <a:t>About two thirds will develop SPMS.</a:t>
            </a:r>
            <a:endParaRPr sz="1100">
              <a:solidFill>
                <a:srgbClr val="6AA84F"/>
              </a:solidFill>
              <a:latin typeface="Mada"/>
              <a:ea typeface="Mada"/>
              <a:cs typeface="Mada"/>
              <a:sym typeface="Mada"/>
            </a:endParaRPr>
          </a:p>
          <a:p>
            <a:pPr indent="-184150" lvl="0" marL="228600" rtl="0" algn="l">
              <a:spcBef>
                <a:spcPts val="0"/>
              </a:spcBef>
              <a:spcAft>
                <a:spcPts val="0"/>
              </a:spcAft>
              <a:buClr>
                <a:srgbClr val="1C4588"/>
              </a:buClr>
              <a:buSzPts val="1100"/>
              <a:buFont typeface="Mada"/>
              <a:buChar char="●"/>
            </a:pPr>
            <a:r>
              <a:rPr lang="en-US" sz="1100">
                <a:solidFill>
                  <a:srgbClr val="1C4588"/>
                </a:solidFill>
                <a:latin typeface="Mada"/>
                <a:ea typeface="Mada"/>
                <a:cs typeface="Mada"/>
                <a:sym typeface="Mada"/>
              </a:rPr>
              <a:t>Symptoms occur in attacks (relapses) with a characteristic time course: </a:t>
            </a:r>
            <a:r>
              <a:rPr b="1" lang="en-US" sz="1100">
                <a:solidFill>
                  <a:srgbClr val="1C4588"/>
                </a:solidFill>
                <a:latin typeface="Mada"/>
                <a:ea typeface="Mada"/>
                <a:cs typeface="Mada"/>
                <a:sym typeface="Mada"/>
              </a:rPr>
              <a:t>onset over days and typically recovery,</a:t>
            </a:r>
            <a:r>
              <a:rPr lang="en-US" sz="1100">
                <a:solidFill>
                  <a:srgbClr val="1C4588"/>
                </a:solidFill>
                <a:latin typeface="Mada"/>
                <a:ea typeface="Mada"/>
                <a:cs typeface="Mada"/>
                <a:sym typeface="Mada"/>
              </a:rPr>
              <a:t> either partial or complete, over weeks. </a:t>
            </a:r>
            <a:endParaRPr sz="1100">
              <a:solidFill>
                <a:srgbClr val="1C4588"/>
              </a:solidFill>
              <a:latin typeface="Mada"/>
              <a:ea typeface="Mada"/>
              <a:cs typeface="Mada"/>
              <a:sym typeface="Mada"/>
            </a:endParaRPr>
          </a:p>
          <a:p>
            <a:pPr indent="-184150" lvl="0" marL="228600" rtl="0" algn="l">
              <a:spcBef>
                <a:spcPts val="0"/>
              </a:spcBef>
              <a:spcAft>
                <a:spcPts val="0"/>
              </a:spcAft>
              <a:buClr>
                <a:srgbClr val="1C4588"/>
              </a:buClr>
              <a:buSzPts val="1100"/>
              <a:buFont typeface="Mada"/>
              <a:buChar char="●"/>
            </a:pPr>
            <a:r>
              <a:rPr lang="en-US" sz="1100">
                <a:solidFill>
                  <a:srgbClr val="1C4588"/>
                </a:solidFill>
                <a:latin typeface="Mada"/>
                <a:ea typeface="Mada"/>
                <a:cs typeface="Mada"/>
                <a:sym typeface="Mada"/>
              </a:rPr>
              <a:t>On average, patients have </a:t>
            </a:r>
            <a:r>
              <a:rPr b="1" lang="en-US" sz="1100">
                <a:solidFill>
                  <a:srgbClr val="1C4588"/>
                </a:solidFill>
                <a:latin typeface="Mada"/>
                <a:ea typeface="Mada"/>
                <a:cs typeface="Mada"/>
                <a:sym typeface="Mada"/>
              </a:rPr>
              <a:t>one relapse per year</a:t>
            </a:r>
            <a:r>
              <a:rPr lang="en-US" sz="1100">
                <a:solidFill>
                  <a:srgbClr val="1C4588"/>
                </a:solidFill>
                <a:latin typeface="Mada"/>
                <a:ea typeface="Mada"/>
                <a:cs typeface="Mada"/>
                <a:sym typeface="Mada"/>
              </a:rPr>
              <a:t> but occasionally many years </a:t>
            </a:r>
            <a:r>
              <a:rPr lang="en-US" sz="1100">
                <a:solidFill>
                  <a:srgbClr val="6AA84F"/>
                </a:solidFill>
                <a:latin typeface="Mada"/>
                <a:ea typeface="Mada"/>
                <a:cs typeface="Mada"/>
                <a:sym typeface="Mada"/>
              </a:rPr>
              <a:t>depending on the activity of the disease.</a:t>
            </a:r>
            <a:endParaRPr sz="1100">
              <a:solidFill>
                <a:srgbClr val="6AA84F"/>
              </a:solidFill>
              <a:latin typeface="Mada"/>
              <a:ea typeface="Mada"/>
              <a:cs typeface="Mada"/>
              <a:sym typeface="Mada"/>
            </a:endParaRPr>
          </a:p>
          <a:p>
            <a:pPr indent="-184150" lvl="0" marL="228600" rtl="0" algn="l">
              <a:spcBef>
                <a:spcPts val="0"/>
              </a:spcBef>
              <a:spcAft>
                <a:spcPts val="0"/>
              </a:spcAft>
              <a:buClr>
                <a:srgbClr val="6AA84F"/>
              </a:buClr>
              <a:buSzPts val="1100"/>
              <a:buFont typeface="Mada"/>
              <a:buChar char="●"/>
            </a:pPr>
            <a:r>
              <a:rPr lang="en-US" sz="1100">
                <a:solidFill>
                  <a:srgbClr val="6AA84F"/>
                </a:solidFill>
                <a:latin typeface="Mada"/>
                <a:ea typeface="Mada"/>
                <a:cs typeface="Mada"/>
                <a:sym typeface="Mada"/>
              </a:rPr>
              <a:t>Patients may </a:t>
            </a:r>
            <a:r>
              <a:rPr lang="en-US" sz="1100">
                <a:solidFill>
                  <a:srgbClr val="6AA84F"/>
                </a:solidFill>
                <a:latin typeface="Mada"/>
                <a:ea typeface="Mada"/>
                <a:cs typeface="Mada"/>
                <a:sym typeface="Mada"/>
              </a:rPr>
              <a:t>fully recover from a relapse</a:t>
            </a:r>
            <a:r>
              <a:rPr lang="en-US" sz="1100">
                <a:solidFill>
                  <a:srgbClr val="6AA84F"/>
                </a:solidFill>
                <a:latin typeface="Mada"/>
                <a:ea typeface="Mada"/>
                <a:cs typeface="Mada"/>
                <a:sym typeface="Mada"/>
              </a:rPr>
              <a:t>, or may accumulate disability over time if they do not recover fully after relapses.</a:t>
            </a:r>
            <a:r>
              <a:rPr lang="en-US" sz="1100">
                <a:solidFill>
                  <a:srgbClr val="6AA84F"/>
                </a:solidFill>
                <a:latin typeface="Mada"/>
                <a:ea typeface="Mada"/>
                <a:cs typeface="Mada"/>
                <a:sym typeface="Mada"/>
              </a:rPr>
              <a:t> </a:t>
            </a:r>
            <a:r>
              <a:rPr lang="en-US" sz="1100">
                <a:solidFill>
                  <a:srgbClr val="6AA84F"/>
                </a:solidFill>
                <a:latin typeface="Mada"/>
                <a:ea typeface="Mada"/>
                <a:cs typeface="Mada"/>
                <a:sym typeface="Mada"/>
              </a:rPr>
              <a:t>However, the disability is constant through our the “remitting” phase.</a:t>
            </a:r>
            <a:endParaRPr sz="1100">
              <a:solidFill>
                <a:srgbClr val="6AA84F"/>
              </a:solidFill>
              <a:latin typeface="Mada"/>
              <a:ea typeface="Mada"/>
              <a:cs typeface="Mada"/>
              <a:sym typeface="Mada"/>
            </a:endParaRPr>
          </a:p>
          <a:p>
            <a:pPr indent="-184150" lvl="0" marL="228600" rtl="0" algn="l">
              <a:spcBef>
                <a:spcPts val="0"/>
              </a:spcBef>
              <a:spcAft>
                <a:spcPts val="0"/>
              </a:spcAft>
              <a:buClr>
                <a:srgbClr val="1C4588"/>
              </a:buClr>
              <a:buSzPts val="1100"/>
              <a:buFont typeface="Mada"/>
              <a:buChar char="●"/>
            </a:pPr>
            <a:r>
              <a:rPr b="1" lang="en-US" sz="1100">
                <a:solidFill>
                  <a:srgbClr val="1C4588"/>
                </a:solidFill>
                <a:latin typeface="Mada"/>
                <a:ea typeface="Mada"/>
                <a:cs typeface="Mada"/>
                <a:sym typeface="Mada"/>
              </a:rPr>
              <a:t>the majority will eventually enter a secondary progressive phase, </a:t>
            </a:r>
            <a:r>
              <a:rPr lang="en-US" sz="1100">
                <a:solidFill>
                  <a:schemeClr val="dk1"/>
                </a:solidFill>
                <a:latin typeface="Mada"/>
                <a:ea typeface="Mada"/>
                <a:cs typeface="Mada"/>
                <a:sym typeface="Mada"/>
              </a:rPr>
              <a:t>The median time to conversion to SPMS is 21 years and median age at onset is 54.</a:t>
            </a:r>
            <a:endParaRPr b="1" sz="1100">
              <a:solidFill>
                <a:srgbClr val="1C4588"/>
              </a:solidFill>
              <a:latin typeface="Mada"/>
              <a:ea typeface="Mada"/>
              <a:cs typeface="Mada"/>
              <a:sym typeface="Mada"/>
            </a:endParaRPr>
          </a:p>
        </p:txBody>
      </p:sp>
      <p:sp>
        <p:nvSpPr>
          <p:cNvPr id="393" name="Google Shape;393;p37"/>
          <p:cNvSpPr txBox="1"/>
          <p:nvPr/>
        </p:nvSpPr>
        <p:spPr>
          <a:xfrm>
            <a:off x="1169050" y="6812900"/>
            <a:ext cx="5213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highlight>
                  <a:schemeClr val="accent3"/>
                </a:highlight>
                <a:latin typeface="Mada"/>
                <a:ea typeface="Mada"/>
                <a:cs typeface="Mada"/>
                <a:sym typeface="Mada"/>
              </a:rPr>
              <a:t>Relapsing-remitting MS (RRMS) </a:t>
            </a:r>
            <a:r>
              <a:rPr b="1" lang="en-US" sz="2000">
                <a:highlight>
                  <a:schemeClr val="accent3"/>
                </a:highlight>
                <a:latin typeface="Mada"/>
                <a:ea typeface="Mada"/>
                <a:cs typeface="Mada"/>
                <a:sym typeface="Mada"/>
              </a:rPr>
              <a:t>(85</a:t>
            </a:r>
            <a:r>
              <a:rPr b="1" lang="en-US" sz="2000">
                <a:solidFill>
                  <a:srgbClr val="1C4588"/>
                </a:solidFill>
                <a:highlight>
                  <a:schemeClr val="accent3"/>
                </a:highlight>
                <a:latin typeface="Mada"/>
                <a:ea typeface="Mada"/>
                <a:cs typeface="Mada"/>
                <a:sym typeface="Mada"/>
              </a:rPr>
              <a:t>–90%</a:t>
            </a:r>
            <a:r>
              <a:rPr b="1" lang="en-US" sz="2000">
                <a:highlight>
                  <a:schemeClr val="accent3"/>
                </a:highlight>
                <a:latin typeface="Mada"/>
                <a:ea typeface="Mada"/>
                <a:cs typeface="Mada"/>
                <a:sym typeface="Mada"/>
              </a:rPr>
              <a:t>)</a:t>
            </a:r>
            <a:endParaRPr sz="2200">
              <a:highlight>
                <a:schemeClr val="accent3"/>
              </a:highlight>
            </a:endParaRPr>
          </a:p>
        </p:txBody>
      </p:sp>
      <p:sp>
        <p:nvSpPr>
          <p:cNvPr id="394" name="Google Shape;394;p37"/>
          <p:cNvSpPr/>
          <p:nvPr/>
        </p:nvSpPr>
        <p:spPr>
          <a:xfrm>
            <a:off x="280727" y="6749805"/>
            <a:ext cx="866100" cy="647700"/>
          </a:xfrm>
          <a:prstGeom prst="diamond">
            <a:avLst/>
          </a:prstGeom>
          <a:solidFill>
            <a:srgbClr val="FFFFFF"/>
          </a:solidFill>
          <a:ln cap="flat" cmpd="sng" w="38100">
            <a:solidFill>
              <a:srgbClr val="5439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95" name="Google Shape;395;p37"/>
          <p:cNvSpPr/>
          <p:nvPr/>
        </p:nvSpPr>
        <p:spPr>
          <a:xfrm>
            <a:off x="352857" y="6803755"/>
            <a:ext cx="722100" cy="540000"/>
          </a:xfrm>
          <a:prstGeom prst="diamond">
            <a:avLst/>
          </a:prstGeom>
          <a:solidFill>
            <a:srgbClr val="54394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Mada"/>
                <a:ea typeface="Mada"/>
                <a:cs typeface="Mada"/>
                <a:sym typeface="Mada"/>
              </a:rPr>
              <a:t>1</a:t>
            </a:r>
            <a:endParaRPr b="1" sz="1800">
              <a:solidFill>
                <a:srgbClr val="FFFFFF"/>
              </a:solidFill>
              <a:latin typeface="Mada"/>
              <a:ea typeface="Mada"/>
              <a:cs typeface="Mada"/>
              <a:sym typeface="Mada"/>
            </a:endParaRPr>
          </a:p>
        </p:txBody>
      </p:sp>
      <p:pic>
        <p:nvPicPr>
          <p:cNvPr id="396" name="Google Shape;396;p37"/>
          <p:cNvPicPr preferRelativeResize="0"/>
          <p:nvPr/>
        </p:nvPicPr>
        <p:blipFill rotWithShape="1">
          <a:blip r:embed="rId3">
            <a:alphaModFix/>
          </a:blip>
          <a:srcRect b="16959" l="35981" r="39394" t="47253"/>
          <a:stretch/>
        </p:blipFill>
        <p:spPr>
          <a:xfrm>
            <a:off x="6021675" y="6855975"/>
            <a:ext cx="1286174" cy="877200"/>
          </a:xfrm>
          <a:prstGeom prst="rect">
            <a:avLst/>
          </a:prstGeom>
          <a:noFill/>
          <a:ln cap="flat" cmpd="sng" w="28575">
            <a:solidFill>
              <a:schemeClr val="accent2"/>
            </a:solidFill>
            <a:prstDash val="solid"/>
            <a:round/>
            <a:headEnd len="sm" w="sm" type="none"/>
            <a:tailEnd len="sm" w="sm" type="none"/>
          </a:ln>
        </p:spPr>
      </p:pic>
      <p:sp>
        <p:nvSpPr>
          <p:cNvPr id="397" name="Google Shape;397;p37"/>
          <p:cNvSpPr txBox="1"/>
          <p:nvPr/>
        </p:nvSpPr>
        <p:spPr>
          <a:xfrm>
            <a:off x="0" y="9872400"/>
            <a:ext cx="75744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rgbClr val="6AA84F"/>
                </a:solidFill>
                <a:latin typeface="Mada"/>
                <a:ea typeface="Mada"/>
                <a:cs typeface="Mada"/>
                <a:sym typeface="Mada"/>
              </a:rPr>
              <a:t>1- Usually the patient is well and healthy, then they have a relapse, the relapse will cause disability and then they improve completely or sometimes there will be residual disability (sometimes the relapses resolve without treatment) (Recall if only one relapse (episode) occured then it’s CIS NOT RRMS.) Acute relapses are caused by focal inflammation causing myelin damage and conduction block. Recovery follows as inflammation subsides and remyelination occurs. When damage is severe, secondary permanent axonal destruction occurs. Progressive axonal damage is the pathological basis of the progressive disability seen in progressive forms of MS.</a:t>
            </a:r>
            <a:endParaRPr sz="900">
              <a:solidFill>
                <a:srgbClr val="6AA84F"/>
              </a:solidFill>
              <a:latin typeface="Mada"/>
              <a:ea typeface="Mada"/>
              <a:cs typeface="Mada"/>
              <a:sym typeface="Mada"/>
            </a:endParaRPr>
          </a:p>
        </p:txBody>
      </p:sp>
      <p:cxnSp>
        <p:nvCxnSpPr>
          <p:cNvPr id="398" name="Google Shape;398;p37"/>
          <p:cNvCxnSpPr/>
          <p:nvPr/>
        </p:nvCxnSpPr>
        <p:spPr>
          <a:xfrm rot="10800000">
            <a:off x="8900" y="9898210"/>
            <a:ext cx="7612800" cy="0"/>
          </a:xfrm>
          <a:prstGeom prst="straightConnector1">
            <a:avLst/>
          </a:prstGeom>
          <a:noFill/>
          <a:ln cap="flat" cmpd="sng" w="28575">
            <a:solidFill>
              <a:schemeClr val="accent3"/>
            </a:solidFill>
            <a:prstDash val="dot"/>
            <a:round/>
            <a:headEnd len="sm" w="sm" type="none"/>
            <a:tailEnd len="sm" w="sm" type="none"/>
          </a:ln>
        </p:spPr>
      </p:cxnSp>
      <p:sp>
        <p:nvSpPr>
          <p:cNvPr id="399" name="Google Shape;399;p37"/>
          <p:cNvSpPr/>
          <p:nvPr/>
        </p:nvSpPr>
        <p:spPr>
          <a:xfrm>
            <a:off x="437000" y="1206200"/>
            <a:ext cx="226800" cy="204600"/>
          </a:xfrm>
          <a:prstGeom prst="star5">
            <a:avLst>
              <a:gd fmla="val 19098" name="adj"/>
              <a:gd fmla="val 105146" name="hf"/>
              <a:gd fmla="val 110557" name="vf"/>
            </a:avLst>
          </a:prstGeom>
          <a:solidFill>
            <a:schemeClr val="accent6"/>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8"/>
          <p:cNvSpPr/>
          <p:nvPr/>
        </p:nvSpPr>
        <p:spPr>
          <a:xfrm>
            <a:off x="252925" y="8348300"/>
            <a:ext cx="7070100" cy="1743000"/>
          </a:xfrm>
          <a:prstGeom prst="roundRect">
            <a:avLst>
              <a:gd fmla="val 16667" name="adj"/>
            </a:avLst>
          </a:prstGeom>
          <a:noFill/>
          <a:ln cap="flat" cmpd="sng" w="19050">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8"/>
          <p:cNvSpPr/>
          <p:nvPr/>
        </p:nvSpPr>
        <p:spPr>
          <a:xfrm>
            <a:off x="244775" y="4965650"/>
            <a:ext cx="7070100" cy="3070500"/>
          </a:xfrm>
          <a:prstGeom prst="roundRect">
            <a:avLst>
              <a:gd fmla="val 16667" name="adj"/>
            </a:avLst>
          </a:prstGeom>
          <a:noFill/>
          <a:ln cap="flat" cmpd="sng" w="19050">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8"/>
          <p:cNvSpPr/>
          <p:nvPr/>
        </p:nvSpPr>
        <p:spPr>
          <a:xfrm>
            <a:off x="272125" y="1167275"/>
            <a:ext cx="7031700" cy="3483000"/>
          </a:xfrm>
          <a:prstGeom prst="roundRect">
            <a:avLst>
              <a:gd fmla="val 16667" name="adj"/>
            </a:avLst>
          </a:prstGeom>
          <a:noFill/>
          <a:ln cap="flat" cmpd="sng" w="19050">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8"/>
          <p:cNvSpPr txBox="1"/>
          <p:nvPr>
            <p:ph idx="12" type="sldNum"/>
          </p:nvPr>
        </p:nvSpPr>
        <p:spPr>
          <a:xfrm>
            <a:off x="7179200" y="0"/>
            <a:ext cx="3807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408" name="Google Shape;408;p38"/>
          <p:cNvSpPr txBox="1"/>
          <p:nvPr/>
        </p:nvSpPr>
        <p:spPr>
          <a:xfrm>
            <a:off x="1237187" y="75002"/>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2600" u="none" cap="none" strike="noStrike">
                <a:solidFill>
                  <a:srgbClr val="000000"/>
                </a:solidFill>
                <a:latin typeface="Mada"/>
                <a:ea typeface="Mada"/>
                <a:cs typeface="Mada"/>
                <a:sym typeface="Mada"/>
              </a:rPr>
              <a:t>Clinical Patterns</a:t>
            </a:r>
            <a:r>
              <a:rPr b="1" lang="en-US" sz="2600">
                <a:latin typeface="Mada"/>
                <a:ea typeface="Mada"/>
                <a:cs typeface="Mada"/>
                <a:sym typeface="Mada"/>
              </a:rPr>
              <a:t> of MS</a:t>
            </a:r>
            <a:r>
              <a:rPr b="1" i="0" lang="en-US" sz="2600" u="none" cap="none" strike="noStrike">
                <a:solidFill>
                  <a:srgbClr val="000000"/>
                </a:solidFill>
                <a:latin typeface="Mada"/>
                <a:ea typeface="Mada"/>
                <a:cs typeface="Mada"/>
                <a:sym typeface="Mada"/>
              </a:rPr>
              <a:t> </a:t>
            </a:r>
            <a:r>
              <a:rPr b="1" i="1" lang="en-US" sz="2600" u="none" cap="none" strike="noStrike">
                <a:solidFill>
                  <a:srgbClr val="000000"/>
                </a:solidFill>
                <a:latin typeface="Mada"/>
                <a:ea typeface="Mada"/>
                <a:cs typeface="Mada"/>
                <a:sym typeface="Mada"/>
              </a:rPr>
              <a:t>cont</a:t>
            </a:r>
            <a:r>
              <a:rPr b="1" i="1" lang="en-US" sz="2600">
                <a:latin typeface="Mada"/>
                <a:ea typeface="Mada"/>
                <a:cs typeface="Mada"/>
                <a:sym typeface="Mada"/>
              </a:rPr>
              <a:t>.</a:t>
            </a:r>
            <a:endParaRPr i="1"/>
          </a:p>
          <a:p>
            <a:pPr indent="0" lvl="0" marL="0" marR="0" rtl="0" algn="ctr">
              <a:lnSpc>
                <a:spcPct val="100000"/>
              </a:lnSpc>
              <a:spcBef>
                <a:spcPts val="0"/>
              </a:spcBef>
              <a:spcAft>
                <a:spcPts val="0"/>
              </a:spcAft>
              <a:buNone/>
            </a:pPr>
            <a:r>
              <a:t/>
            </a:r>
            <a:endParaRPr b="1" i="0" sz="2600" u="none" cap="none" strike="noStrike">
              <a:solidFill>
                <a:srgbClr val="000000"/>
              </a:solidFill>
              <a:latin typeface="Mada"/>
              <a:ea typeface="Mada"/>
              <a:cs typeface="Mada"/>
              <a:sym typeface="Mada"/>
            </a:endParaRPr>
          </a:p>
        </p:txBody>
      </p:sp>
      <p:sp>
        <p:nvSpPr>
          <p:cNvPr id="409" name="Google Shape;409;p38"/>
          <p:cNvSpPr txBox="1"/>
          <p:nvPr/>
        </p:nvSpPr>
        <p:spPr>
          <a:xfrm>
            <a:off x="317700" y="5701600"/>
            <a:ext cx="5085300" cy="2446500"/>
          </a:xfrm>
          <a:prstGeom prst="rect">
            <a:avLst/>
          </a:prstGeom>
          <a:noFill/>
          <a:ln>
            <a:noFill/>
          </a:ln>
        </p:spPr>
        <p:txBody>
          <a:bodyPr anchorCtr="0" anchor="t" bIns="91425" lIns="91425" spcFirstLastPara="1" rIns="91425" wrap="square" tIns="91425">
            <a:spAutoFit/>
          </a:bodyPr>
          <a:lstStyle/>
          <a:p>
            <a:pPr indent="-190500" lvl="0" marL="228600" rtl="0" algn="l">
              <a:spcBef>
                <a:spcPts val="0"/>
              </a:spcBef>
              <a:spcAft>
                <a:spcPts val="0"/>
              </a:spcAft>
              <a:buSzPts val="1200"/>
              <a:buFont typeface="Mada"/>
              <a:buChar char="●"/>
            </a:pPr>
            <a:r>
              <a:rPr b="1" lang="en-US" sz="1200" u="sng">
                <a:latin typeface="Mada"/>
                <a:ea typeface="Mada"/>
                <a:cs typeface="Mada"/>
                <a:sym typeface="Mada"/>
              </a:rPr>
              <a:t>Irreversibly</a:t>
            </a:r>
            <a:r>
              <a:rPr lang="en-US" sz="1200">
                <a:latin typeface="Mada"/>
                <a:ea typeface="Mada"/>
                <a:cs typeface="Mada"/>
                <a:sym typeface="Mada"/>
              </a:rPr>
              <a:t> </a:t>
            </a:r>
            <a:r>
              <a:rPr b="1" lang="en-US" sz="1200">
                <a:solidFill>
                  <a:srgbClr val="6AA84F"/>
                </a:solidFill>
                <a:latin typeface="Mada"/>
                <a:ea typeface="Mada"/>
                <a:cs typeface="Mada"/>
                <a:sym typeface="Mada"/>
              </a:rPr>
              <a:t>continuous</a:t>
            </a:r>
            <a:r>
              <a:rPr lang="en-US" sz="1200">
                <a:latin typeface="Mada"/>
                <a:ea typeface="Mada"/>
                <a:cs typeface="Mada"/>
                <a:sym typeface="Mada"/>
              </a:rPr>
              <a:t> worsening neurological function, </a:t>
            </a:r>
            <a:r>
              <a:rPr b="1" lang="en-US" sz="1200">
                <a:solidFill>
                  <a:srgbClr val="CC0000"/>
                </a:solidFill>
                <a:latin typeface="Mada"/>
                <a:ea typeface="Mada"/>
                <a:cs typeface="Mada"/>
                <a:sym typeface="Mada"/>
              </a:rPr>
              <a:t>without preceding relapses</a:t>
            </a:r>
            <a:endParaRPr b="1" sz="1200">
              <a:solidFill>
                <a:srgbClr val="CC0000"/>
              </a:solidFill>
              <a:latin typeface="Mada"/>
              <a:ea typeface="Mada"/>
              <a:cs typeface="Mada"/>
              <a:sym typeface="Mada"/>
            </a:endParaRPr>
          </a:p>
          <a:p>
            <a:pPr indent="-190500" lvl="0" marL="228600" rtl="0" algn="l">
              <a:spcBef>
                <a:spcPts val="0"/>
              </a:spcBef>
              <a:spcAft>
                <a:spcPts val="0"/>
              </a:spcAft>
              <a:buSzPts val="1200"/>
              <a:buFont typeface="Mada"/>
              <a:buChar char="●"/>
            </a:pPr>
            <a:r>
              <a:rPr lang="en-US" sz="1200">
                <a:latin typeface="Mada"/>
                <a:ea typeface="Mada"/>
                <a:cs typeface="Mada"/>
                <a:sym typeface="Mada"/>
              </a:rPr>
              <a:t>PPMS begins </a:t>
            </a:r>
            <a:r>
              <a:rPr b="1" lang="en-US" sz="1200">
                <a:latin typeface="Mada"/>
                <a:ea typeface="Mada"/>
                <a:cs typeface="Mada"/>
                <a:sym typeface="Mada"/>
              </a:rPr>
              <a:t>at 40 years of age </a:t>
            </a:r>
            <a:endParaRPr b="1" sz="1200">
              <a:latin typeface="Mada"/>
              <a:ea typeface="Mada"/>
              <a:cs typeface="Mada"/>
              <a:sym typeface="Mada"/>
            </a:endParaRPr>
          </a:p>
          <a:p>
            <a:pPr indent="-196850" lvl="0" marL="228600" rtl="0" algn="l">
              <a:lnSpc>
                <a:spcPct val="115000"/>
              </a:lnSpc>
              <a:spcBef>
                <a:spcPts val="0"/>
              </a:spcBef>
              <a:spcAft>
                <a:spcPts val="0"/>
              </a:spcAft>
              <a:buClr>
                <a:schemeClr val="dk1"/>
              </a:buClr>
              <a:buSzPts val="1300"/>
              <a:buFont typeface="Mada"/>
              <a:buChar char="●"/>
            </a:pPr>
            <a:r>
              <a:rPr lang="en-US" sz="1300">
                <a:solidFill>
                  <a:schemeClr val="dk1"/>
                </a:solidFill>
                <a:latin typeface="Mada"/>
                <a:ea typeface="Mada"/>
                <a:cs typeface="Mada"/>
                <a:sym typeface="Mada"/>
              </a:rPr>
              <a:t>Patients older at onset or with PPMS </a:t>
            </a:r>
            <a:r>
              <a:rPr b="1" lang="en-US" sz="1300">
                <a:solidFill>
                  <a:schemeClr val="dk1"/>
                </a:solidFill>
                <a:latin typeface="Mada"/>
                <a:ea typeface="Mada"/>
                <a:cs typeface="Mada"/>
                <a:sym typeface="Mada"/>
              </a:rPr>
              <a:t>have shorter survival.</a:t>
            </a:r>
            <a:endParaRPr b="1" sz="1200">
              <a:latin typeface="Mada"/>
              <a:ea typeface="Mada"/>
              <a:cs typeface="Mada"/>
              <a:sym typeface="Mada"/>
            </a:endParaRPr>
          </a:p>
          <a:p>
            <a:pPr indent="-190500" lvl="0" marL="228600" rtl="0" algn="l">
              <a:spcBef>
                <a:spcPts val="0"/>
              </a:spcBef>
              <a:spcAft>
                <a:spcPts val="0"/>
              </a:spcAft>
              <a:buClr>
                <a:srgbClr val="1C4588"/>
              </a:buClr>
              <a:buSzPts val="1200"/>
              <a:buFont typeface="Mada"/>
              <a:buChar char="●"/>
            </a:pPr>
            <a:r>
              <a:rPr lang="en-US" sz="1200">
                <a:solidFill>
                  <a:srgbClr val="1C4588"/>
                </a:solidFill>
                <a:latin typeface="Mada"/>
                <a:ea typeface="Mada"/>
                <a:cs typeface="Mada"/>
                <a:sym typeface="Mada"/>
              </a:rPr>
              <a:t>It typically presents later and is associated with fewer inflammatory changes on MRI.</a:t>
            </a:r>
            <a:endParaRPr sz="1200">
              <a:solidFill>
                <a:srgbClr val="1C4588"/>
              </a:solidFill>
              <a:latin typeface="Mada"/>
              <a:ea typeface="Mada"/>
              <a:cs typeface="Mada"/>
              <a:sym typeface="Mada"/>
            </a:endParaRPr>
          </a:p>
          <a:p>
            <a:pPr indent="-190500" lvl="0" marL="228600" rtl="0" algn="l">
              <a:spcBef>
                <a:spcPts val="0"/>
              </a:spcBef>
              <a:spcAft>
                <a:spcPts val="0"/>
              </a:spcAft>
              <a:buClr>
                <a:srgbClr val="1C4588"/>
              </a:buClr>
              <a:buSzPts val="1200"/>
              <a:buFont typeface="Mada"/>
              <a:buChar char="●"/>
            </a:pPr>
            <a:r>
              <a:rPr lang="en-US" sz="1200">
                <a:solidFill>
                  <a:srgbClr val="6AA84F"/>
                </a:solidFill>
                <a:latin typeface="Mada"/>
                <a:ea typeface="Mada"/>
                <a:cs typeface="Mada"/>
                <a:sym typeface="Mada"/>
              </a:rPr>
              <a:t>Example: a 40 years old lady presenting with slowly progressing weakness in the lower limb. At first she was able to walk independently, then she depended on a cane to help her walk for months, afterwards she noticed that she needs a walker (bilateral support) to walk, which she kept using for a few months to years, and now she needs a wheelchair.</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1200">
              <a:solidFill>
                <a:srgbClr val="1C4588"/>
              </a:solidFill>
              <a:latin typeface="Mada"/>
              <a:ea typeface="Mada"/>
              <a:cs typeface="Mada"/>
              <a:sym typeface="Mada"/>
            </a:endParaRPr>
          </a:p>
        </p:txBody>
      </p:sp>
      <p:sp>
        <p:nvSpPr>
          <p:cNvPr id="410" name="Google Shape;410;p38"/>
          <p:cNvSpPr txBox="1"/>
          <p:nvPr/>
        </p:nvSpPr>
        <p:spPr>
          <a:xfrm>
            <a:off x="1200750" y="5151500"/>
            <a:ext cx="5213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highlight>
                  <a:schemeClr val="accent3"/>
                </a:highlight>
                <a:latin typeface="Mada"/>
                <a:ea typeface="Mada"/>
                <a:cs typeface="Mada"/>
                <a:sym typeface="Mada"/>
              </a:rPr>
              <a:t>Primary progressive (PPMS) (10-15%)</a:t>
            </a:r>
            <a:endParaRPr b="1" sz="2000">
              <a:highlight>
                <a:schemeClr val="accent3"/>
              </a:highlight>
              <a:latin typeface="Mada"/>
              <a:ea typeface="Mada"/>
              <a:cs typeface="Mada"/>
              <a:sym typeface="Mada"/>
            </a:endParaRPr>
          </a:p>
        </p:txBody>
      </p:sp>
      <p:sp>
        <p:nvSpPr>
          <p:cNvPr id="411" name="Google Shape;411;p38"/>
          <p:cNvSpPr/>
          <p:nvPr/>
        </p:nvSpPr>
        <p:spPr>
          <a:xfrm>
            <a:off x="356415" y="1291805"/>
            <a:ext cx="866100" cy="647700"/>
          </a:xfrm>
          <a:prstGeom prst="diamond">
            <a:avLst/>
          </a:prstGeom>
          <a:solidFill>
            <a:srgbClr val="FFFFFF"/>
          </a:solidFill>
          <a:ln cap="flat" cmpd="sng" w="38100">
            <a:solidFill>
              <a:srgbClr val="9867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2" name="Google Shape;412;p38"/>
          <p:cNvSpPr/>
          <p:nvPr/>
        </p:nvSpPr>
        <p:spPr>
          <a:xfrm>
            <a:off x="428544" y="1345755"/>
            <a:ext cx="722100" cy="540000"/>
          </a:xfrm>
          <a:prstGeom prst="diamond">
            <a:avLst/>
          </a:prstGeom>
          <a:solidFill>
            <a:srgbClr val="9867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Mada"/>
                <a:ea typeface="Mada"/>
                <a:cs typeface="Mada"/>
                <a:sym typeface="Mada"/>
              </a:rPr>
              <a:t>2</a:t>
            </a:r>
            <a:endParaRPr b="1" sz="1800">
              <a:solidFill>
                <a:srgbClr val="FFFFFF"/>
              </a:solidFill>
              <a:latin typeface="Mada"/>
              <a:ea typeface="Mada"/>
              <a:cs typeface="Mada"/>
              <a:sym typeface="Mada"/>
            </a:endParaRPr>
          </a:p>
        </p:txBody>
      </p:sp>
      <p:pic>
        <p:nvPicPr>
          <p:cNvPr id="413" name="Google Shape;413;p38"/>
          <p:cNvPicPr preferRelativeResize="0"/>
          <p:nvPr/>
        </p:nvPicPr>
        <p:blipFill rotWithShape="1">
          <a:blip r:embed="rId3">
            <a:alphaModFix/>
          </a:blip>
          <a:srcRect b="18972" l="35787" r="39179" t="44655"/>
          <a:stretch/>
        </p:blipFill>
        <p:spPr>
          <a:xfrm>
            <a:off x="5670975" y="5187250"/>
            <a:ext cx="1447799" cy="1182701"/>
          </a:xfrm>
          <a:prstGeom prst="rect">
            <a:avLst/>
          </a:prstGeom>
          <a:noFill/>
          <a:ln cap="flat" cmpd="sng" w="28575">
            <a:solidFill>
              <a:schemeClr val="accent2"/>
            </a:solidFill>
            <a:prstDash val="solid"/>
            <a:round/>
            <a:headEnd len="sm" w="sm" type="none"/>
            <a:tailEnd len="sm" w="sm" type="none"/>
          </a:ln>
        </p:spPr>
      </p:pic>
      <p:sp>
        <p:nvSpPr>
          <p:cNvPr id="414" name="Google Shape;414;p38"/>
          <p:cNvSpPr/>
          <p:nvPr/>
        </p:nvSpPr>
        <p:spPr>
          <a:xfrm>
            <a:off x="337188" y="5088383"/>
            <a:ext cx="866100" cy="647700"/>
          </a:xfrm>
          <a:prstGeom prst="diamond">
            <a:avLst/>
          </a:prstGeom>
          <a:solidFill>
            <a:srgbClr val="FFFFFF"/>
          </a:solidFill>
          <a:ln cap="flat" cmpd="sng" w="38100">
            <a:solidFill>
              <a:srgbClr val="C6AC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5" name="Google Shape;415;p38"/>
          <p:cNvSpPr/>
          <p:nvPr/>
        </p:nvSpPr>
        <p:spPr>
          <a:xfrm>
            <a:off x="409317" y="5142334"/>
            <a:ext cx="722100" cy="540000"/>
          </a:xfrm>
          <a:prstGeom prst="diamond">
            <a:avLst/>
          </a:prstGeom>
          <a:solidFill>
            <a:srgbClr val="C6AC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Mada"/>
                <a:ea typeface="Mada"/>
                <a:cs typeface="Mada"/>
                <a:sym typeface="Mada"/>
              </a:rPr>
              <a:t>3</a:t>
            </a:r>
            <a:endParaRPr b="1" sz="1800">
              <a:solidFill>
                <a:srgbClr val="FFFFFF"/>
              </a:solidFill>
              <a:latin typeface="Mada"/>
              <a:ea typeface="Mada"/>
              <a:cs typeface="Mada"/>
              <a:sym typeface="Mada"/>
            </a:endParaRPr>
          </a:p>
        </p:txBody>
      </p:sp>
      <p:sp>
        <p:nvSpPr>
          <p:cNvPr id="416" name="Google Shape;416;p38"/>
          <p:cNvSpPr txBox="1"/>
          <p:nvPr/>
        </p:nvSpPr>
        <p:spPr>
          <a:xfrm>
            <a:off x="1197150" y="1354900"/>
            <a:ext cx="3714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highlight>
                  <a:schemeClr val="accent3"/>
                </a:highlight>
                <a:latin typeface="Mada"/>
                <a:ea typeface="Mada"/>
                <a:cs typeface="Mada"/>
                <a:sym typeface="Mada"/>
              </a:rPr>
              <a:t>Secondary progressive (SPMS)</a:t>
            </a:r>
            <a:endParaRPr b="1" sz="2000">
              <a:highlight>
                <a:schemeClr val="accent3"/>
              </a:highlight>
              <a:latin typeface="Mada"/>
              <a:ea typeface="Mada"/>
              <a:cs typeface="Mada"/>
              <a:sym typeface="Mada"/>
            </a:endParaRPr>
          </a:p>
        </p:txBody>
      </p:sp>
      <p:sp>
        <p:nvSpPr>
          <p:cNvPr id="417" name="Google Shape;417;p38"/>
          <p:cNvSpPr txBox="1"/>
          <p:nvPr/>
        </p:nvSpPr>
        <p:spPr>
          <a:xfrm>
            <a:off x="356425" y="1943100"/>
            <a:ext cx="5085300" cy="2401200"/>
          </a:xfrm>
          <a:prstGeom prst="rect">
            <a:avLst/>
          </a:prstGeom>
          <a:noFill/>
          <a:ln>
            <a:noFill/>
          </a:ln>
        </p:spPr>
        <p:txBody>
          <a:bodyPr anchorCtr="0" anchor="t" bIns="91425" lIns="91425" spcFirstLastPara="1" rIns="91425" wrap="square" tIns="91425">
            <a:spAutoFit/>
          </a:bodyPr>
          <a:lstStyle/>
          <a:p>
            <a:pPr indent="-190500" lvl="0" marL="228600" rtl="0" algn="l">
              <a:spcBef>
                <a:spcPts val="0"/>
              </a:spcBef>
              <a:spcAft>
                <a:spcPts val="0"/>
              </a:spcAft>
              <a:buSzPts val="1200"/>
              <a:buFont typeface="Mada"/>
              <a:buChar char="●"/>
            </a:pPr>
            <a:r>
              <a:rPr b="1" lang="en-US" sz="1200">
                <a:latin typeface="Mada"/>
                <a:ea typeface="Mada"/>
                <a:cs typeface="Mada"/>
                <a:sym typeface="Mada"/>
              </a:rPr>
              <a:t>Worsening irreversible</a:t>
            </a:r>
            <a:r>
              <a:rPr lang="en-US" sz="1200">
                <a:latin typeface="Mada"/>
                <a:ea typeface="Mada"/>
                <a:cs typeface="Mada"/>
                <a:sym typeface="Mada"/>
              </a:rPr>
              <a:t> neurological function, </a:t>
            </a:r>
            <a:r>
              <a:rPr b="1" lang="en-US" sz="1200">
                <a:latin typeface="Mada"/>
                <a:ea typeface="Mada"/>
                <a:cs typeface="Mada"/>
                <a:sym typeface="Mada"/>
              </a:rPr>
              <a:t>preceded by RRMS </a:t>
            </a:r>
            <a:r>
              <a:rPr lang="en-US" sz="1200">
                <a:latin typeface="Mada"/>
                <a:ea typeface="Mada"/>
                <a:cs typeface="Mada"/>
                <a:sym typeface="Mada"/>
              </a:rPr>
              <a:t>that cannot be explained purely by worsening associated with ongoing relapses </a:t>
            </a:r>
            <a:r>
              <a:rPr lang="en-US" sz="1200">
                <a:solidFill>
                  <a:srgbClr val="6AA84F"/>
                </a:solidFill>
                <a:latin typeface="Mada"/>
                <a:ea typeface="Mada"/>
                <a:cs typeface="Mada"/>
                <a:sym typeface="Mada"/>
              </a:rPr>
              <a:t>(Some studies suggest that up to 60% of those with RRMS, develop SPMS eventually)</a:t>
            </a:r>
            <a:endParaRPr sz="1200">
              <a:solidFill>
                <a:srgbClr val="6AA84F"/>
              </a:solidFill>
              <a:latin typeface="Mada"/>
              <a:ea typeface="Mada"/>
              <a:cs typeface="Mada"/>
              <a:sym typeface="Mada"/>
            </a:endParaRPr>
          </a:p>
          <a:p>
            <a:pPr indent="-190500" lvl="0" marL="228600" rtl="0" algn="l">
              <a:spcBef>
                <a:spcPts val="0"/>
              </a:spcBef>
              <a:spcAft>
                <a:spcPts val="0"/>
              </a:spcAft>
              <a:buSzPts val="1200"/>
              <a:buFont typeface="Mada"/>
              <a:buChar char="●"/>
            </a:pPr>
            <a:r>
              <a:rPr lang="en-US" sz="1200">
                <a:solidFill>
                  <a:srgbClr val="1C4588"/>
                </a:solidFill>
                <a:latin typeface="Mada"/>
                <a:ea typeface="Mada"/>
                <a:cs typeface="Mada"/>
                <a:sym typeface="Mada"/>
              </a:rPr>
              <a:t>This late stage of MS consists of </a:t>
            </a:r>
            <a:r>
              <a:rPr b="1" lang="en-US" sz="1200">
                <a:solidFill>
                  <a:srgbClr val="1C4588"/>
                </a:solidFill>
                <a:latin typeface="Mada"/>
                <a:ea typeface="Mada"/>
                <a:cs typeface="Mada"/>
                <a:sym typeface="Mada"/>
              </a:rPr>
              <a:t>gradually worsening</a:t>
            </a:r>
            <a:r>
              <a:rPr lang="en-US" sz="1200">
                <a:solidFill>
                  <a:srgbClr val="1C4588"/>
                </a:solidFill>
                <a:latin typeface="Mada"/>
                <a:ea typeface="Mada"/>
                <a:cs typeface="Mada"/>
                <a:sym typeface="Mada"/>
              </a:rPr>
              <a:t> disability progressing slowly over years.</a:t>
            </a:r>
            <a:endParaRPr sz="1200">
              <a:solidFill>
                <a:srgbClr val="1C4588"/>
              </a:solidFill>
              <a:latin typeface="Mada"/>
              <a:ea typeface="Mada"/>
              <a:cs typeface="Mada"/>
              <a:sym typeface="Mada"/>
            </a:endParaRPr>
          </a:p>
          <a:p>
            <a:pPr indent="-190500" lvl="0" marL="228600" rtl="0" algn="l">
              <a:spcBef>
                <a:spcPts val="0"/>
              </a:spcBef>
              <a:spcAft>
                <a:spcPts val="0"/>
              </a:spcAft>
              <a:buClr>
                <a:srgbClr val="6AA84F"/>
              </a:buClr>
              <a:buSzPts val="1200"/>
              <a:buFont typeface="Mada"/>
              <a:buChar char="●"/>
            </a:pPr>
            <a:r>
              <a:rPr lang="en-US" sz="1200">
                <a:solidFill>
                  <a:srgbClr val="6AA84F"/>
                </a:solidFill>
                <a:latin typeface="Mada"/>
                <a:ea typeface="Mada"/>
                <a:cs typeface="Mada"/>
                <a:sym typeface="Mada"/>
              </a:rPr>
              <a:t>Periods of </a:t>
            </a:r>
            <a:r>
              <a:rPr i="1" lang="en-US" sz="1200">
                <a:solidFill>
                  <a:srgbClr val="6AA84F"/>
                </a:solidFill>
                <a:latin typeface="Mada"/>
                <a:ea typeface="Mada"/>
                <a:cs typeface="Mada"/>
                <a:sym typeface="Mada"/>
              </a:rPr>
              <a:t>plateau </a:t>
            </a:r>
            <a:r>
              <a:rPr lang="en-US" sz="1200">
                <a:solidFill>
                  <a:srgbClr val="6AA84F"/>
                </a:solidFill>
                <a:latin typeface="Mada"/>
                <a:ea typeface="Mada"/>
                <a:cs typeface="Mada"/>
                <a:sym typeface="Mada"/>
              </a:rPr>
              <a:t>may happen or no further disability is developing, but existing disabilities never get better.</a:t>
            </a:r>
            <a:endParaRPr sz="1200">
              <a:solidFill>
                <a:srgbClr val="6AA84F"/>
              </a:solidFill>
              <a:latin typeface="Mada"/>
              <a:ea typeface="Mada"/>
              <a:cs typeface="Mada"/>
              <a:sym typeface="Mada"/>
            </a:endParaRPr>
          </a:p>
          <a:p>
            <a:pPr indent="-190500" lvl="0" marL="228600" rtl="0" algn="l">
              <a:spcBef>
                <a:spcPts val="0"/>
              </a:spcBef>
              <a:spcAft>
                <a:spcPts val="0"/>
              </a:spcAft>
              <a:buSzPts val="1200"/>
              <a:buFont typeface="Mada"/>
              <a:buChar char="●"/>
            </a:pPr>
            <a:r>
              <a:rPr lang="en-US" sz="1200">
                <a:solidFill>
                  <a:srgbClr val="1C4588"/>
                </a:solidFill>
                <a:latin typeface="Mada"/>
                <a:ea typeface="Mada"/>
                <a:cs typeface="Mada"/>
                <a:sym typeface="Mada"/>
              </a:rPr>
              <a:t>Some 75% of patients with relapsing–remitting MS will eventually evolve into a secondary progressive phase by 35 years after onset.</a:t>
            </a:r>
            <a:endParaRPr sz="1200">
              <a:solidFill>
                <a:srgbClr val="1C4588"/>
              </a:solidFill>
              <a:latin typeface="Mada"/>
              <a:ea typeface="Mada"/>
              <a:cs typeface="Mada"/>
              <a:sym typeface="Mada"/>
            </a:endParaRPr>
          </a:p>
          <a:p>
            <a:pPr indent="-190500" lvl="0" marL="228600" rtl="0" algn="l">
              <a:spcBef>
                <a:spcPts val="0"/>
              </a:spcBef>
              <a:spcAft>
                <a:spcPts val="0"/>
              </a:spcAft>
              <a:buSzPts val="1200"/>
              <a:buFont typeface="Mada"/>
              <a:buChar char="●"/>
            </a:pPr>
            <a:r>
              <a:rPr lang="en-US" sz="1200">
                <a:solidFill>
                  <a:srgbClr val="1C4588"/>
                </a:solidFill>
                <a:latin typeface="Mada"/>
                <a:ea typeface="Mada"/>
                <a:cs typeface="Mada"/>
                <a:sym typeface="Mada"/>
              </a:rPr>
              <a:t>Relapses may sometimes occur in this progressive phase (relapsing–progressive MS).</a:t>
            </a:r>
            <a:endParaRPr sz="1200">
              <a:solidFill>
                <a:srgbClr val="1C4588"/>
              </a:solidFill>
              <a:latin typeface="Mada"/>
              <a:ea typeface="Mada"/>
              <a:cs typeface="Mada"/>
              <a:sym typeface="Mada"/>
            </a:endParaRPr>
          </a:p>
        </p:txBody>
      </p:sp>
      <p:pic>
        <p:nvPicPr>
          <p:cNvPr id="418" name="Google Shape;418;p38"/>
          <p:cNvPicPr preferRelativeResize="0"/>
          <p:nvPr/>
        </p:nvPicPr>
        <p:blipFill rotWithShape="1">
          <a:blip r:embed="rId4">
            <a:alphaModFix/>
          </a:blip>
          <a:srcRect b="11875" l="35222" r="40392" t="53703"/>
          <a:stretch/>
        </p:blipFill>
        <p:spPr>
          <a:xfrm>
            <a:off x="5441725" y="1943100"/>
            <a:ext cx="1778276" cy="1507847"/>
          </a:xfrm>
          <a:prstGeom prst="rect">
            <a:avLst/>
          </a:prstGeom>
          <a:noFill/>
          <a:ln cap="flat" cmpd="sng" w="28575">
            <a:solidFill>
              <a:schemeClr val="accent2"/>
            </a:solidFill>
            <a:prstDash val="solid"/>
            <a:round/>
            <a:headEnd len="sm" w="sm" type="none"/>
            <a:tailEnd len="sm" w="sm" type="none"/>
          </a:ln>
        </p:spPr>
      </p:pic>
      <p:sp>
        <p:nvSpPr>
          <p:cNvPr id="419" name="Google Shape;419;p38"/>
          <p:cNvSpPr txBox="1"/>
          <p:nvPr/>
        </p:nvSpPr>
        <p:spPr>
          <a:xfrm>
            <a:off x="317700" y="9125450"/>
            <a:ext cx="5085300" cy="732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lang="en-US" sz="1200">
                <a:latin typeface="Mada"/>
                <a:ea typeface="Mada"/>
                <a:cs typeface="Mada"/>
                <a:sym typeface="Mada"/>
              </a:rPr>
              <a:t>This is the least common form of MS.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US" sz="1200">
                <a:latin typeface="Mada"/>
                <a:ea typeface="Mada"/>
                <a:cs typeface="Mada"/>
                <a:sym typeface="Mada"/>
              </a:rPr>
              <a:t>It is similar to PPMS but with occasional supra-added relapses on a background of progressive disability from the outset.</a:t>
            </a:r>
            <a:endParaRPr sz="1200">
              <a:latin typeface="Mada"/>
              <a:ea typeface="Mada"/>
              <a:cs typeface="Mada"/>
              <a:sym typeface="Mada"/>
            </a:endParaRPr>
          </a:p>
        </p:txBody>
      </p:sp>
      <p:sp>
        <p:nvSpPr>
          <p:cNvPr id="420" name="Google Shape;420;p38"/>
          <p:cNvSpPr txBox="1"/>
          <p:nvPr/>
        </p:nvSpPr>
        <p:spPr>
          <a:xfrm>
            <a:off x="1200750" y="8499150"/>
            <a:ext cx="5213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1C4588"/>
                </a:solidFill>
                <a:highlight>
                  <a:schemeClr val="accent3"/>
                </a:highlight>
                <a:latin typeface="Mada"/>
                <a:ea typeface="Mada"/>
                <a:cs typeface="Mada"/>
                <a:sym typeface="Mada"/>
              </a:rPr>
              <a:t>Relapsing–progressive MS (&lt;5%).</a:t>
            </a:r>
            <a:endParaRPr b="1" sz="2000">
              <a:solidFill>
                <a:srgbClr val="1C4588"/>
              </a:solidFill>
              <a:highlight>
                <a:schemeClr val="accent3"/>
              </a:highlight>
              <a:latin typeface="Mada"/>
              <a:ea typeface="Mada"/>
              <a:cs typeface="Mada"/>
              <a:sym typeface="Mada"/>
            </a:endParaRPr>
          </a:p>
        </p:txBody>
      </p:sp>
      <p:sp>
        <p:nvSpPr>
          <p:cNvPr id="421" name="Google Shape;421;p38"/>
          <p:cNvSpPr/>
          <p:nvPr/>
        </p:nvSpPr>
        <p:spPr>
          <a:xfrm>
            <a:off x="314344" y="8436033"/>
            <a:ext cx="866100" cy="647700"/>
          </a:xfrm>
          <a:prstGeom prst="diamond">
            <a:avLst/>
          </a:prstGeom>
          <a:solidFill>
            <a:srgbClr val="FFFFFF"/>
          </a:solidFill>
          <a:ln cap="flat" cmpd="sng" w="38100">
            <a:solidFill>
              <a:srgbClr val="EAD1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22" name="Google Shape;422;p38"/>
          <p:cNvSpPr/>
          <p:nvPr/>
        </p:nvSpPr>
        <p:spPr>
          <a:xfrm>
            <a:off x="386473" y="8489984"/>
            <a:ext cx="722100" cy="540000"/>
          </a:xfrm>
          <a:prstGeom prst="diamond">
            <a:avLst/>
          </a:prstGeom>
          <a:solidFill>
            <a:srgbClr val="EAD1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Mada"/>
                <a:ea typeface="Mada"/>
                <a:cs typeface="Mada"/>
                <a:sym typeface="Mada"/>
              </a:rPr>
              <a:t>4</a:t>
            </a:r>
            <a:endParaRPr b="1" sz="1800">
              <a:solidFill>
                <a:srgbClr val="FFFFFF"/>
              </a:solidFill>
              <a:latin typeface="Mada"/>
              <a:ea typeface="Mada"/>
              <a:cs typeface="Mada"/>
              <a:sym typeface="Mada"/>
            </a:endParaRPr>
          </a:p>
        </p:txBody>
      </p:sp>
      <p:pic>
        <p:nvPicPr>
          <p:cNvPr descr="The Four Types of Multiple Sclerosis - Modern Day MS" id="423" name="Google Shape;423;p38"/>
          <p:cNvPicPr preferRelativeResize="0"/>
          <p:nvPr/>
        </p:nvPicPr>
        <p:blipFill rotWithShape="1">
          <a:blip r:embed="rId5">
            <a:alphaModFix/>
          </a:blip>
          <a:srcRect b="51159" l="0" r="50867" t="0"/>
          <a:stretch/>
        </p:blipFill>
        <p:spPr>
          <a:xfrm>
            <a:off x="5319322" y="8544700"/>
            <a:ext cx="1926478" cy="1395850"/>
          </a:xfrm>
          <a:prstGeom prst="rect">
            <a:avLst/>
          </a:prstGeom>
          <a:noFill/>
          <a:ln cap="flat" cmpd="sng" w="28575">
            <a:solidFill>
              <a:srgbClr val="1C4588"/>
            </a:solidFill>
            <a:prstDash val="solid"/>
            <a:round/>
            <a:headEnd len="sm" w="sm" type="none"/>
            <a:tailEnd len="sm" w="sm" type="none"/>
          </a:ln>
        </p:spPr>
      </p:pic>
      <p:sp>
        <p:nvSpPr>
          <p:cNvPr id="424" name="Google Shape;424;p38"/>
          <p:cNvSpPr txBox="1"/>
          <p:nvPr/>
        </p:nvSpPr>
        <p:spPr>
          <a:xfrm>
            <a:off x="10906550" y="7120825"/>
            <a:ext cx="6863100" cy="705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en-US" sz="1200">
                <a:solidFill>
                  <a:srgbClr val="6AA84F"/>
                </a:solidFill>
                <a:latin typeface="Mada"/>
                <a:ea typeface="Mada"/>
                <a:cs typeface="Mada"/>
                <a:sym typeface="Mada"/>
              </a:rPr>
              <a:t>Example: a 40 years old lady presenting with slowly progressing weakness in the lower limb. At first she was able to walk independently, then she depended on a cane to help her walk for months, afterwards she noticed that she needs a walker (bilateral support) to walk, which she kept using for a few months to years, and now she needs a wheelchair.</a:t>
            </a:r>
            <a:endParaRPr sz="1200">
              <a:solidFill>
                <a:srgbClr val="6AA84F"/>
              </a:solidFill>
              <a:latin typeface="Mada"/>
              <a:ea typeface="Mada"/>
              <a:cs typeface="Mada"/>
              <a:sym typeface="Mada"/>
            </a:endParaRPr>
          </a:p>
        </p:txBody>
      </p:sp>
      <p:sp>
        <p:nvSpPr>
          <p:cNvPr id="425" name="Google Shape;425;p38"/>
          <p:cNvSpPr txBox="1"/>
          <p:nvPr/>
        </p:nvSpPr>
        <p:spPr>
          <a:xfrm>
            <a:off x="356425" y="4143152"/>
            <a:ext cx="6756300" cy="837600"/>
          </a:xfrm>
          <a:prstGeom prst="rect">
            <a:avLst/>
          </a:prstGeom>
          <a:noFill/>
          <a:ln>
            <a:noFill/>
          </a:ln>
        </p:spPr>
        <p:txBody>
          <a:bodyPr anchorCtr="0" anchor="t" bIns="91425" lIns="91425" spcFirstLastPara="1" rIns="91425" wrap="square" tIns="91425">
            <a:noAutofit/>
          </a:bodyPr>
          <a:lstStyle/>
          <a:p>
            <a:pPr indent="-190500" lvl="0" marL="228600" rtl="0" algn="l">
              <a:spcBef>
                <a:spcPts val="0"/>
              </a:spcBef>
              <a:spcAft>
                <a:spcPts val="0"/>
              </a:spcAft>
              <a:buClr>
                <a:schemeClr val="dk1"/>
              </a:buClr>
              <a:buSzPts val="1200"/>
              <a:buFont typeface="Mada"/>
              <a:buChar char="●"/>
            </a:pPr>
            <a:r>
              <a:rPr lang="en-US" sz="1200">
                <a:solidFill>
                  <a:srgbClr val="6AA84F"/>
                </a:solidFill>
                <a:latin typeface="Mada"/>
                <a:ea typeface="Mada"/>
                <a:cs typeface="Mada"/>
                <a:sym typeface="Mada"/>
              </a:rPr>
              <a:t>Starting early treatment in RRMS can delay the onset of SPMS and hopefully even prevent it.</a:t>
            </a:r>
            <a:endParaRPr>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9"/>
          <p:cNvSpPr txBox="1"/>
          <p:nvPr>
            <p:ph idx="12" type="sldNum"/>
          </p:nvPr>
        </p:nvSpPr>
        <p:spPr>
          <a:xfrm>
            <a:off x="7179200" y="0"/>
            <a:ext cx="3807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431" name="Google Shape;431;p39"/>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2600" u="none" cap="none" strike="noStrike">
                <a:solidFill>
                  <a:srgbClr val="000000"/>
                </a:solidFill>
                <a:latin typeface="Mada"/>
                <a:ea typeface="Mada"/>
                <a:cs typeface="Mada"/>
                <a:sym typeface="Mada"/>
              </a:rPr>
              <a:t>Clinical feature of MS</a:t>
            </a:r>
            <a:endParaRPr b="1" i="0" sz="2600" u="none" cap="none" strike="noStrike">
              <a:solidFill>
                <a:srgbClr val="000000"/>
              </a:solidFill>
              <a:latin typeface="Mada"/>
              <a:ea typeface="Mada"/>
              <a:cs typeface="Mada"/>
              <a:sym typeface="Mada"/>
            </a:endParaRPr>
          </a:p>
        </p:txBody>
      </p:sp>
      <p:sp>
        <p:nvSpPr>
          <p:cNvPr id="432" name="Google Shape;432;p39"/>
          <p:cNvSpPr txBox="1"/>
          <p:nvPr/>
        </p:nvSpPr>
        <p:spPr>
          <a:xfrm>
            <a:off x="260875" y="774275"/>
            <a:ext cx="5133600" cy="4506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Font typeface="Alegreya Regular"/>
              <a:buChar char="◄"/>
            </a:pPr>
            <a:r>
              <a:rPr b="1" lang="en-US" sz="2200">
                <a:highlight>
                  <a:schemeClr val="accent5"/>
                </a:highlight>
                <a:latin typeface="Mada"/>
                <a:ea typeface="Mada"/>
                <a:cs typeface="Mada"/>
                <a:sym typeface="Mada"/>
              </a:rPr>
              <a:t>MS clinical features symptoms</a:t>
            </a:r>
            <a:r>
              <a:rPr b="1" lang="en-US" sz="2200">
                <a:highlight>
                  <a:schemeClr val="accent5"/>
                </a:highlight>
                <a:latin typeface="Mada"/>
                <a:ea typeface="Mada"/>
                <a:cs typeface="Mada"/>
                <a:sym typeface="Mada"/>
              </a:rPr>
              <a:t> </a:t>
            </a:r>
            <a:endParaRPr b="1" sz="1200">
              <a:highlight>
                <a:schemeClr val="accent5"/>
              </a:highlight>
            </a:endParaRPr>
          </a:p>
        </p:txBody>
      </p:sp>
      <p:sp>
        <p:nvSpPr>
          <p:cNvPr id="433" name="Google Shape;433;p39"/>
          <p:cNvSpPr txBox="1"/>
          <p:nvPr/>
        </p:nvSpPr>
        <p:spPr>
          <a:xfrm>
            <a:off x="1838423" y="1180241"/>
            <a:ext cx="3908700" cy="46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solidFill>
                  <a:srgbClr val="986782"/>
                </a:solidFill>
                <a:latin typeface="Mada"/>
                <a:ea typeface="Mada"/>
                <a:cs typeface="Mada"/>
                <a:sym typeface="Mada"/>
              </a:rPr>
              <a:t>MS Symptoms </a:t>
            </a:r>
            <a:endParaRPr b="1" sz="2400">
              <a:solidFill>
                <a:srgbClr val="986782"/>
              </a:solidFill>
              <a:latin typeface="Mada"/>
              <a:ea typeface="Mada"/>
              <a:cs typeface="Mada"/>
              <a:sym typeface="Mada"/>
            </a:endParaRPr>
          </a:p>
        </p:txBody>
      </p:sp>
      <p:sp>
        <p:nvSpPr>
          <p:cNvPr id="434" name="Google Shape;434;p39"/>
          <p:cNvSpPr txBox="1"/>
          <p:nvPr/>
        </p:nvSpPr>
        <p:spPr>
          <a:xfrm>
            <a:off x="2510936" y="1860381"/>
            <a:ext cx="1139700" cy="63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US" sz="1100">
                <a:solidFill>
                  <a:schemeClr val="accent1"/>
                </a:solidFill>
                <a:latin typeface="Mada"/>
                <a:ea typeface="Mada"/>
                <a:cs typeface="Mada"/>
                <a:sym typeface="Mada"/>
              </a:rPr>
              <a:t>Cerebellum Related Symptoms</a:t>
            </a:r>
            <a:endParaRPr b="1" sz="1100">
              <a:solidFill>
                <a:schemeClr val="accent1"/>
              </a:solidFill>
              <a:latin typeface="Mada"/>
              <a:ea typeface="Mada"/>
              <a:cs typeface="Mada"/>
              <a:sym typeface="Mada"/>
            </a:endParaRPr>
          </a:p>
        </p:txBody>
      </p:sp>
      <p:sp>
        <p:nvSpPr>
          <p:cNvPr id="435" name="Google Shape;435;p39"/>
          <p:cNvSpPr txBox="1"/>
          <p:nvPr/>
        </p:nvSpPr>
        <p:spPr>
          <a:xfrm>
            <a:off x="1154445" y="1860381"/>
            <a:ext cx="1255800" cy="63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US" sz="1100">
                <a:solidFill>
                  <a:schemeClr val="accent1"/>
                </a:solidFill>
                <a:latin typeface="Mada"/>
                <a:ea typeface="Mada"/>
                <a:cs typeface="Mada"/>
                <a:sym typeface="Mada"/>
              </a:rPr>
              <a:t>Brain Stem Related Symptoms</a:t>
            </a:r>
            <a:endParaRPr b="1" sz="1100">
              <a:solidFill>
                <a:schemeClr val="accent1"/>
              </a:solidFill>
              <a:latin typeface="Mada"/>
              <a:ea typeface="Mada"/>
              <a:cs typeface="Mada"/>
              <a:sym typeface="Mada"/>
            </a:endParaRPr>
          </a:p>
        </p:txBody>
      </p:sp>
      <p:sp>
        <p:nvSpPr>
          <p:cNvPr id="436" name="Google Shape;436;p39"/>
          <p:cNvSpPr txBox="1"/>
          <p:nvPr/>
        </p:nvSpPr>
        <p:spPr>
          <a:xfrm>
            <a:off x="295275" y="1860375"/>
            <a:ext cx="752400" cy="63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100">
                <a:solidFill>
                  <a:schemeClr val="accent1"/>
                </a:solidFill>
                <a:latin typeface="Mada"/>
                <a:ea typeface="Mada"/>
                <a:cs typeface="Mada"/>
                <a:sym typeface="Mada"/>
              </a:rPr>
              <a:t>Optic Neuritis </a:t>
            </a:r>
            <a:endParaRPr b="1" sz="1100">
              <a:solidFill>
                <a:schemeClr val="accent1"/>
              </a:solidFill>
              <a:latin typeface="Mada"/>
              <a:ea typeface="Mada"/>
              <a:cs typeface="Mada"/>
              <a:sym typeface="Mada"/>
            </a:endParaRPr>
          </a:p>
        </p:txBody>
      </p:sp>
      <p:sp>
        <p:nvSpPr>
          <p:cNvPr id="437" name="Google Shape;437;p39"/>
          <p:cNvSpPr txBox="1"/>
          <p:nvPr/>
        </p:nvSpPr>
        <p:spPr>
          <a:xfrm>
            <a:off x="3873265" y="1860375"/>
            <a:ext cx="1139700" cy="63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US" sz="1100">
                <a:solidFill>
                  <a:schemeClr val="accent1"/>
                </a:solidFill>
                <a:latin typeface="Mada"/>
                <a:ea typeface="Mada"/>
                <a:cs typeface="Mada"/>
                <a:sym typeface="Mada"/>
              </a:rPr>
              <a:t>Brain And Spinal Cord Symptoms</a:t>
            </a:r>
            <a:endParaRPr b="1" sz="1100">
              <a:solidFill>
                <a:schemeClr val="accent1"/>
              </a:solidFill>
              <a:latin typeface="Mada"/>
              <a:ea typeface="Mada"/>
              <a:cs typeface="Mada"/>
              <a:sym typeface="Mada"/>
            </a:endParaRPr>
          </a:p>
        </p:txBody>
      </p:sp>
      <p:sp>
        <p:nvSpPr>
          <p:cNvPr id="438" name="Google Shape;438;p39"/>
          <p:cNvSpPr txBox="1"/>
          <p:nvPr/>
        </p:nvSpPr>
        <p:spPr>
          <a:xfrm>
            <a:off x="5070765" y="1860381"/>
            <a:ext cx="1139700" cy="63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100">
                <a:solidFill>
                  <a:schemeClr val="accent1"/>
                </a:solidFill>
                <a:latin typeface="Mada"/>
                <a:ea typeface="Mada"/>
                <a:cs typeface="Mada"/>
                <a:sym typeface="Mada"/>
              </a:rPr>
              <a:t>Uhthoff’s Phenomena</a:t>
            </a:r>
            <a:endParaRPr b="1" sz="1100">
              <a:solidFill>
                <a:schemeClr val="accent1"/>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t/>
            </a:r>
            <a:endParaRPr b="1" sz="1100">
              <a:solidFill>
                <a:schemeClr val="accent1"/>
              </a:solidFill>
              <a:latin typeface="Mada"/>
              <a:ea typeface="Mada"/>
              <a:cs typeface="Mada"/>
              <a:sym typeface="Mada"/>
            </a:endParaRPr>
          </a:p>
        </p:txBody>
      </p:sp>
      <p:cxnSp>
        <p:nvCxnSpPr>
          <p:cNvPr id="439" name="Google Shape;439;p39"/>
          <p:cNvCxnSpPr>
            <a:stCxn id="433" idx="2"/>
            <a:endCxn id="434" idx="0"/>
          </p:cNvCxnSpPr>
          <p:nvPr/>
        </p:nvCxnSpPr>
        <p:spPr>
          <a:xfrm rot="5400000">
            <a:off x="3327473" y="1395041"/>
            <a:ext cx="218700" cy="711900"/>
          </a:xfrm>
          <a:prstGeom prst="bentConnector3">
            <a:avLst>
              <a:gd fmla="val 50009" name="adj1"/>
            </a:avLst>
          </a:prstGeom>
          <a:noFill/>
          <a:ln cap="flat" cmpd="sng" w="28575">
            <a:solidFill>
              <a:schemeClr val="accent2"/>
            </a:solidFill>
            <a:prstDash val="solid"/>
            <a:round/>
            <a:headEnd len="med" w="med" type="none"/>
            <a:tailEnd len="med" w="med" type="none"/>
          </a:ln>
        </p:spPr>
      </p:cxnSp>
      <p:cxnSp>
        <p:nvCxnSpPr>
          <p:cNvPr id="440" name="Google Shape;440;p39"/>
          <p:cNvCxnSpPr>
            <a:stCxn id="433" idx="2"/>
            <a:endCxn id="435" idx="0"/>
          </p:cNvCxnSpPr>
          <p:nvPr/>
        </p:nvCxnSpPr>
        <p:spPr>
          <a:xfrm rot="5400000">
            <a:off x="2678273" y="745841"/>
            <a:ext cx="218700" cy="2010300"/>
          </a:xfrm>
          <a:prstGeom prst="bentConnector3">
            <a:avLst>
              <a:gd fmla="val 50009" name="adj1"/>
            </a:avLst>
          </a:prstGeom>
          <a:noFill/>
          <a:ln cap="flat" cmpd="sng" w="28575">
            <a:solidFill>
              <a:schemeClr val="accent2"/>
            </a:solidFill>
            <a:prstDash val="solid"/>
            <a:round/>
            <a:headEnd len="med" w="med" type="none"/>
            <a:tailEnd len="med" w="med" type="none"/>
          </a:ln>
        </p:spPr>
      </p:cxnSp>
      <p:cxnSp>
        <p:nvCxnSpPr>
          <p:cNvPr id="441" name="Google Shape;441;p39"/>
          <p:cNvCxnSpPr>
            <a:stCxn id="433" idx="2"/>
            <a:endCxn id="437" idx="0"/>
          </p:cNvCxnSpPr>
          <p:nvPr/>
        </p:nvCxnSpPr>
        <p:spPr>
          <a:xfrm flipH="1" rot="-5400000">
            <a:off x="4008623" y="1425791"/>
            <a:ext cx="218700" cy="650400"/>
          </a:xfrm>
          <a:prstGeom prst="bentConnector3">
            <a:avLst>
              <a:gd fmla="val 50008" name="adj1"/>
            </a:avLst>
          </a:prstGeom>
          <a:noFill/>
          <a:ln cap="flat" cmpd="sng" w="28575">
            <a:solidFill>
              <a:schemeClr val="accent2"/>
            </a:solidFill>
            <a:prstDash val="solid"/>
            <a:round/>
            <a:headEnd len="med" w="med" type="none"/>
            <a:tailEnd len="med" w="med" type="none"/>
          </a:ln>
        </p:spPr>
      </p:cxnSp>
      <p:cxnSp>
        <p:nvCxnSpPr>
          <p:cNvPr id="442" name="Google Shape;442;p39"/>
          <p:cNvCxnSpPr>
            <a:stCxn id="433" idx="2"/>
            <a:endCxn id="436" idx="0"/>
          </p:cNvCxnSpPr>
          <p:nvPr/>
        </p:nvCxnSpPr>
        <p:spPr>
          <a:xfrm rot="5400000">
            <a:off x="2122823" y="190391"/>
            <a:ext cx="218700" cy="3121200"/>
          </a:xfrm>
          <a:prstGeom prst="bentConnector3">
            <a:avLst>
              <a:gd fmla="val 50008" name="adj1"/>
            </a:avLst>
          </a:prstGeom>
          <a:noFill/>
          <a:ln cap="flat" cmpd="sng" w="28575">
            <a:solidFill>
              <a:schemeClr val="accent2"/>
            </a:solidFill>
            <a:prstDash val="solid"/>
            <a:round/>
            <a:headEnd len="med" w="med" type="none"/>
            <a:tailEnd len="med" w="med" type="none"/>
          </a:ln>
        </p:spPr>
      </p:cxnSp>
      <p:cxnSp>
        <p:nvCxnSpPr>
          <p:cNvPr id="443" name="Google Shape;443;p39"/>
          <p:cNvCxnSpPr>
            <a:stCxn id="433" idx="2"/>
            <a:endCxn id="438" idx="0"/>
          </p:cNvCxnSpPr>
          <p:nvPr/>
        </p:nvCxnSpPr>
        <p:spPr>
          <a:xfrm flipH="1" rot="-5400000">
            <a:off x="4607273" y="827141"/>
            <a:ext cx="218700" cy="1847700"/>
          </a:xfrm>
          <a:prstGeom prst="bentConnector3">
            <a:avLst>
              <a:gd fmla="val 50009" name="adj1"/>
            </a:avLst>
          </a:prstGeom>
          <a:noFill/>
          <a:ln cap="flat" cmpd="sng" w="28575">
            <a:solidFill>
              <a:schemeClr val="accent2"/>
            </a:solidFill>
            <a:prstDash val="solid"/>
            <a:round/>
            <a:headEnd len="med" w="med" type="none"/>
            <a:tailEnd len="med" w="med" type="none"/>
          </a:ln>
        </p:spPr>
      </p:cxnSp>
      <p:sp>
        <p:nvSpPr>
          <p:cNvPr id="444" name="Google Shape;444;p39"/>
          <p:cNvSpPr txBox="1"/>
          <p:nvPr/>
        </p:nvSpPr>
        <p:spPr>
          <a:xfrm>
            <a:off x="6366175" y="1860375"/>
            <a:ext cx="930000" cy="635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100">
                <a:solidFill>
                  <a:schemeClr val="accent1"/>
                </a:solidFill>
                <a:latin typeface="Mada"/>
                <a:ea typeface="Mada"/>
                <a:cs typeface="Mada"/>
                <a:sym typeface="Mada"/>
              </a:rPr>
              <a:t>Transverse Myelitis </a:t>
            </a:r>
            <a:endParaRPr b="1" sz="1100">
              <a:solidFill>
                <a:schemeClr val="accent1"/>
              </a:solidFill>
              <a:latin typeface="Mada"/>
              <a:ea typeface="Mada"/>
              <a:cs typeface="Mada"/>
              <a:sym typeface="Mada"/>
            </a:endParaRPr>
          </a:p>
        </p:txBody>
      </p:sp>
      <p:cxnSp>
        <p:nvCxnSpPr>
          <p:cNvPr id="445" name="Google Shape;445;p39"/>
          <p:cNvCxnSpPr>
            <a:stCxn id="438" idx="0"/>
            <a:endCxn id="444" idx="0"/>
          </p:cNvCxnSpPr>
          <p:nvPr/>
        </p:nvCxnSpPr>
        <p:spPr>
          <a:xfrm flipH="1" rot="-5400000">
            <a:off x="6235665" y="1265331"/>
            <a:ext cx="600" cy="1190700"/>
          </a:xfrm>
          <a:prstGeom prst="bentConnector3">
            <a:avLst>
              <a:gd fmla="val -18592645" name="adj1"/>
            </a:avLst>
          </a:prstGeom>
          <a:noFill/>
          <a:ln cap="flat" cmpd="sng" w="28575">
            <a:solidFill>
              <a:schemeClr val="accent2"/>
            </a:solidFill>
            <a:prstDash val="solid"/>
            <a:round/>
            <a:headEnd len="med" w="med" type="none"/>
            <a:tailEnd len="med" w="med" type="none"/>
          </a:ln>
        </p:spPr>
      </p:cxnSp>
      <p:sp>
        <p:nvSpPr>
          <p:cNvPr id="446" name="Google Shape;446;p39"/>
          <p:cNvSpPr/>
          <p:nvPr/>
        </p:nvSpPr>
        <p:spPr>
          <a:xfrm>
            <a:off x="295275" y="2969000"/>
            <a:ext cx="6957000" cy="2069700"/>
          </a:xfrm>
          <a:prstGeom prst="snip1Rect">
            <a:avLst>
              <a:gd fmla="val 16667"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47" name="Google Shape;447;p39"/>
          <p:cNvSpPr/>
          <p:nvPr/>
        </p:nvSpPr>
        <p:spPr>
          <a:xfrm>
            <a:off x="413275" y="2687475"/>
            <a:ext cx="3908700" cy="3594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ada"/>
                <a:ea typeface="Mada"/>
                <a:cs typeface="Mada"/>
                <a:sym typeface="Mada"/>
              </a:rPr>
              <a:t>Optic Neuritis</a:t>
            </a:r>
            <a:endParaRPr b="1" sz="1800">
              <a:solidFill>
                <a:srgbClr val="FFFFFF"/>
              </a:solidFill>
              <a:latin typeface="Mada"/>
              <a:ea typeface="Mada"/>
              <a:cs typeface="Mada"/>
              <a:sym typeface="Mada"/>
            </a:endParaRPr>
          </a:p>
        </p:txBody>
      </p:sp>
      <p:pic>
        <p:nvPicPr>
          <p:cNvPr id="448" name="Google Shape;448;p39"/>
          <p:cNvPicPr preferRelativeResize="0"/>
          <p:nvPr/>
        </p:nvPicPr>
        <p:blipFill>
          <a:blip r:embed="rId3">
            <a:alphaModFix/>
          </a:blip>
          <a:stretch>
            <a:fillRect/>
          </a:stretch>
        </p:blipFill>
        <p:spPr>
          <a:xfrm>
            <a:off x="6900663" y="2765100"/>
            <a:ext cx="501875" cy="501875"/>
          </a:xfrm>
          <a:prstGeom prst="rect">
            <a:avLst/>
          </a:prstGeom>
          <a:noFill/>
          <a:ln>
            <a:noFill/>
          </a:ln>
        </p:spPr>
      </p:pic>
      <p:sp>
        <p:nvSpPr>
          <p:cNvPr id="449" name="Google Shape;449;p39"/>
          <p:cNvSpPr txBox="1"/>
          <p:nvPr/>
        </p:nvSpPr>
        <p:spPr>
          <a:xfrm>
            <a:off x="315000" y="3039125"/>
            <a:ext cx="6895200" cy="22164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1C4588"/>
              </a:buClr>
              <a:buSzPts val="1100"/>
              <a:buFont typeface="Mada"/>
              <a:buChar char="●"/>
            </a:pPr>
            <a:r>
              <a:rPr lang="en-US" sz="1100">
                <a:solidFill>
                  <a:srgbClr val="1C4588"/>
                </a:solidFill>
                <a:latin typeface="Mada"/>
                <a:ea typeface="Mada"/>
                <a:cs typeface="Mada"/>
                <a:sym typeface="Mada"/>
              </a:rPr>
              <a:t>Optic neuritis is one of the most common causes of subacute visual loss. Symptoms may vary from a mild fogging of central vision with colour desaturation to a dense central scotoma, but very rarely complete blindness.</a:t>
            </a:r>
            <a:endParaRPr sz="1100">
              <a:solidFill>
                <a:srgbClr val="1C4588"/>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US" sz="1100">
                <a:solidFill>
                  <a:srgbClr val="6AA84F"/>
                </a:solidFill>
                <a:latin typeface="Mada"/>
                <a:ea typeface="Mada"/>
                <a:cs typeface="Mada"/>
                <a:sym typeface="Mada"/>
              </a:rPr>
              <a:t>Optic neuritis is not specific to MS, it can also happen with: IDAM, NMOSD, SLE, TB, Behcet.</a:t>
            </a:r>
            <a:endParaRPr sz="1100">
              <a:solidFill>
                <a:srgbClr val="6AA84F"/>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en-US" sz="1100">
                <a:solidFill>
                  <a:schemeClr val="dk1"/>
                </a:solidFill>
                <a:latin typeface="Mada"/>
                <a:ea typeface="Mada"/>
                <a:cs typeface="Mada"/>
                <a:sym typeface="Mada"/>
              </a:rPr>
              <a:t>The patient usually had : </a:t>
            </a:r>
            <a:endParaRPr b="1" sz="1100">
              <a:solidFill>
                <a:schemeClr val="dk1"/>
              </a:solidFill>
              <a:latin typeface="Mada"/>
              <a:ea typeface="Mada"/>
              <a:cs typeface="Mada"/>
              <a:sym typeface="Mada"/>
            </a:endParaRPr>
          </a:p>
          <a:p>
            <a:pPr indent="-298450" lvl="0" marL="914400" rtl="0" algn="l">
              <a:spcBef>
                <a:spcPts val="0"/>
              </a:spcBef>
              <a:spcAft>
                <a:spcPts val="0"/>
              </a:spcAft>
              <a:buClr>
                <a:schemeClr val="dk1"/>
              </a:buClr>
              <a:buSzPts val="1100"/>
              <a:buFont typeface="Mada"/>
              <a:buChar char="○"/>
            </a:pPr>
            <a:r>
              <a:rPr b="1" lang="en-US" sz="1100">
                <a:solidFill>
                  <a:srgbClr val="CC0000"/>
                </a:solidFill>
                <a:latin typeface="Mada"/>
                <a:ea typeface="Mada"/>
                <a:cs typeface="Mada"/>
                <a:sym typeface="Mada"/>
              </a:rPr>
              <a:t>Blurred vision</a:t>
            </a:r>
            <a:r>
              <a:rPr lang="en-US" sz="1100">
                <a:solidFill>
                  <a:schemeClr val="dk1"/>
                </a:solidFill>
                <a:latin typeface="Mada"/>
                <a:ea typeface="Mada"/>
                <a:cs typeface="Mada"/>
                <a:sym typeface="Mada"/>
              </a:rPr>
              <a:t> </a:t>
            </a:r>
            <a:r>
              <a:rPr lang="en-US" sz="1100">
                <a:solidFill>
                  <a:srgbClr val="6AA84F"/>
                </a:solidFill>
                <a:latin typeface="Mada"/>
                <a:ea typeface="Mada"/>
                <a:cs typeface="Mada"/>
                <a:sym typeface="Mada"/>
              </a:rPr>
              <a:t>usually in one eye</a:t>
            </a:r>
            <a:r>
              <a:rPr lang="en-US" sz="1100">
                <a:solidFill>
                  <a:schemeClr val="dk1"/>
                </a:solidFill>
                <a:latin typeface="Mada"/>
                <a:ea typeface="Mada"/>
                <a:cs typeface="Mada"/>
                <a:sym typeface="Mada"/>
              </a:rPr>
              <a:t>.</a:t>
            </a:r>
            <a:r>
              <a:rPr b="1" lang="en-US" sz="1100">
                <a:solidFill>
                  <a:schemeClr val="dk1"/>
                </a:solidFill>
                <a:latin typeface="Mada"/>
                <a:ea typeface="Mada"/>
                <a:cs typeface="Mada"/>
                <a:sym typeface="Mada"/>
              </a:rPr>
              <a:t> </a:t>
            </a:r>
            <a:r>
              <a:rPr b="1" lang="en-US" sz="1100">
                <a:solidFill>
                  <a:srgbClr val="CC0000"/>
                </a:solidFill>
                <a:latin typeface="Mada"/>
                <a:ea typeface="Mada"/>
                <a:cs typeface="Mada"/>
                <a:sym typeface="Mada"/>
              </a:rPr>
              <a:t>NOT</a:t>
            </a:r>
            <a:r>
              <a:rPr b="1" lang="en-US" sz="1100">
                <a:solidFill>
                  <a:srgbClr val="6AA84F"/>
                </a:solidFill>
                <a:latin typeface="Mada"/>
                <a:ea typeface="Mada"/>
                <a:cs typeface="Mada"/>
                <a:sym typeface="Mada"/>
              </a:rPr>
              <a:t> double  vision</a:t>
            </a:r>
            <a:r>
              <a:rPr lang="en-US" sz="1100">
                <a:solidFill>
                  <a:srgbClr val="6AA84F"/>
                </a:solidFill>
                <a:latin typeface="Mada"/>
                <a:ea typeface="Mada"/>
                <a:cs typeface="Mada"/>
                <a:sym typeface="Mada"/>
              </a:rPr>
              <a:t>, seeing black dots, can’t see clear in the dark</a:t>
            </a:r>
            <a:r>
              <a:rPr lang="en-US" sz="1100">
                <a:solidFill>
                  <a:schemeClr val="dk1"/>
                </a:solidFill>
                <a:latin typeface="Mada"/>
                <a:ea typeface="Mada"/>
                <a:cs typeface="Mada"/>
                <a:sym typeface="Mada"/>
              </a:rPr>
              <a:t>.</a:t>
            </a:r>
            <a:endParaRPr sz="1100">
              <a:solidFill>
                <a:schemeClr val="dk1"/>
              </a:solidFill>
              <a:latin typeface="Mada"/>
              <a:ea typeface="Mada"/>
              <a:cs typeface="Mada"/>
              <a:sym typeface="Mada"/>
            </a:endParaRPr>
          </a:p>
          <a:p>
            <a:pPr indent="-298450" lvl="0" marL="914400" rtl="0" algn="l">
              <a:spcBef>
                <a:spcPts val="0"/>
              </a:spcBef>
              <a:spcAft>
                <a:spcPts val="0"/>
              </a:spcAft>
              <a:buClr>
                <a:schemeClr val="dk1"/>
              </a:buClr>
              <a:buSzPts val="1100"/>
              <a:buFont typeface="Mada"/>
              <a:buChar char="○"/>
            </a:pPr>
            <a:r>
              <a:rPr b="1" lang="en-US" sz="1100">
                <a:solidFill>
                  <a:srgbClr val="CC0000"/>
                </a:solidFill>
                <a:latin typeface="Mada"/>
                <a:ea typeface="Mada"/>
                <a:cs typeface="Mada"/>
                <a:sym typeface="Mada"/>
              </a:rPr>
              <a:t>Pain exacerbated by eyes movement</a:t>
            </a:r>
            <a:r>
              <a:rPr lang="en-US" sz="1100">
                <a:solidFill>
                  <a:schemeClr val="dk1"/>
                </a:solidFill>
                <a:latin typeface="Mada"/>
                <a:ea typeface="Mada"/>
                <a:cs typeface="Mada"/>
                <a:sym typeface="Mada"/>
              </a:rPr>
              <a:t>. </a:t>
            </a:r>
            <a:endParaRPr sz="1100">
              <a:solidFill>
                <a:schemeClr val="dk1"/>
              </a:solidFill>
              <a:latin typeface="Mada"/>
              <a:ea typeface="Mada"/>
              <a:cs typeface="Mada"/>
              <a:sym typeface="Mada"/>
            </a:endParaRPr>
          </a:p>
          <a:p>
            <a:pPr indent="-298450" lvl="0" marL="914400" rtl="0" algn="l">
              <a:spcBef>
                <a:spcPts val="0"/>
              </a:spcBef>
              <a:spcAft>
                <a:spcPts val="0"/>
              </a:spcAft>
              <a:buClr>
                <a:schemeClr val="dk1"/>
              </a:buClr>
              <a:buSzPts val="1100"/>
              <a:buFont typeface="Mada"/>
              <a:buChar char="○"/>
            </a:pPr>
            <a:r>
              <a:rPr lang="en-US" sz="1100">
                <a:solidFill>
                  <a:schemeClr val="dk1"/>
                </a:solidFill>
                <a:latin typeface="Mada"/>
                <a:ea typeface="Mada"/>
                <a:cs typeface="Mada"/>
                <a:sym typeface="Mada"/>
              </a:rPr>
              <a:t>Reduced perception of </a:t>
            </a:r>
            <a:r>
              <a:rPr b="1" lang="en-US" sz="1100">
                <a:solidFill>
                  <a:schemeClr val="dk1"/>
                </a:solidFill>
                <a:latin typeface="Mada"/>
                <a:ea typeface="Mada"/>
                <a:cs typeface="Mada"/>
                <a:sym typeface="Mada"/>
              </a:rPr>
              <a:t>colors</a:t>
            </a:r>
            <a:r>
              <a:rPr lang="en-US" sz="1100">
                <a:solidFill>
                  <a:schemeClr val="dk1"/>
                </a:solidFill>
                <a:latin typeface="Mada"/>
                <a:ea typeface="Mada"/>
                <a:cs typeface="Mada"/>
                <a:sym typeface="Mada"/>
              </a:rPr>
              <a:t>. </a:t>
            </a:r>
            <a:r>
              <a:rPr lang="en-US" sz="1100">
                <a:solidFill>
                  <a:srgbClr val="6AA84F"/>
                </a:solidFill>
                <a:latin typeface="Mada"/>
                <a:ea typeface="Mada"/>
                <a:cs typeface="Mada"/>
                <a:sym typeface="Mada"/>
              </a:rPr>
              <a:t>(red desaturation, the color will be pale in the affected eye)</a:t>
            </a:r>
            <a:endParaRPr sz="1100">
              <a:solidFill>
                <a:srgbClr val="6AA84F"/>
              </a:solidFill>
              <a:latin typeface="Mada"/>
              <a:ea typeface="Mada"/>
              <a:cs typeface="Mada"/>
              <a:sym typeface="Mada"/>
            </a:endParaRPr>
          </a:p>
          <a:p>
            <a:pPr indent="-298450" lvl="0" marL="914400" rtl="0" algn="l">
              <a:spcBef>
                <a:spcPts val="0"/>
              </a:spcBef>
              <a:spcAft>
                <a:spcPts val="0"/>
              </a:spcAft>
              <a:buClr>
                <a:schemeClr val="dk1"/>
              </a:buClr>
              <a:buSzPts val="1100"/>
              <a:buFont typeface="Mada"/>
              <a:buChar char="○"/>
            </a:pPr>
            <a:r>
              <a:rPr lang="en-US" sz="1100">
                <a:solidFill>
                  <a:schemeClr val="dk1"/>
                </a:solidFill>
                <a:latin typeface="Mada"/>
                <a:ea typeface="Mada"/>
                <a:cs typeface="Mada"/>
                <a:sym typeface="Mada"/>
              </a:rPr>
              <a:t>Flashes of light on moving the eyes. </a:t>
            </a:r>
            <a:endParaRPr sz="1100">
              <a:solidFill>
                <a:schemeClr val="dk1"/>
              </a:solidFill>
              <a:latin typeface="Mada"/>
              <a:ea typeface="Mada"/>
              <a:cs typeface="Mada"/>
              <a:sym typeface="Mada"/>
            </a:endParaRPr>
          </a:p>
          <a:p>
            <a:pPr indent="-298450" lvl="0" marL="914400" rtl="0" algn="l">
              <a:spcBef>
                <a:spcPts val="0"/>
              </a:spcBef>
              <a:spcAft>
                <a:spcPts val="0"/>
              </a:spcAft>
              <a:buClr>
                <a:schemeClr val="dk1"/>
              </a:buClr>
              <a:buSzPts val="1100"/>
              <a:buFont typeface="Mada"/>
              <a:buChar char="○"/>
            </a:pPr>
            <a:r>
              <a:rPr lang="en-US" sz="1100">
                <a:solidFill>
                  <a:schemeClr val="dk1"/>
                </a:solidFill>
                <a:latin typeface="Mada"/>
                <a:ea typeface="Mada"/>
                <a:cs typeface="Mada"/>
                <a:sym typeface="Mada"/>
              </a:rPr>
              <a:t>Enlarged blind spot. </a:t>
            </a:r>
            <a:r>
              <a:rPr lang="en-US" sz="1100">
                <a:solidFill>
                  <a:srgbClr val="6AA84F"/>
                </a:solidFill>
                <a:latin typeface="Mada"/>
                <a:ea typeface="Mada"/>
                <a:cs typeface="Mada"/>
                <a:sym typeface="Mada"/>
              </a:rPr>
              <a:t>because the optic nerve is inflamed and swollen </a:t>
            </a:r>
            <a:endParaRPr sz="11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US" sz="1100">
                <a:solidFill>
                  <a:srgbClr val="CC0000"/>
                </a:solidFill>
                <a:latin typeface="Mada"/>
                <a:ea typeface="Mada"/>
                <a:cs typeface="Mada"/>
                <a:sym typeface="Mada"/>
              </a:rPr>
              <a:t>Note:</a:t>
            </a:r>
            <a:r>
              <a:rPr b="1" lang="en-US" sz="1100">
                <a:solidFill>
                  <a:srgbClr val="6AA84F"/>
                </a:solidFill>
                <a:latin typeface="Mada"/>
                <a:ea typeface="Mada"/>
                <a:cs typeface="Mada"/>
                <a:sym typeface="Mada"/>
              </a:rPr>
              <a:t> Blurred vision in one eye + Pain on eye movement = Almost always optic neuritis </a:t>
            </a:r>
            <a:endParaRPr b="1" sz="1100">
              <a:solidFill>
                <a:srgbClr val="6AA84F"/>
              </a:solidFill>
              <a:latin typeface="Mada"/>
              <a:ea typeface="Mada"/>
              <a:cs typeface="Mada"/>
              <a:sym typeface="Mada"/>
            </a:endParaRPr>
          </a:p>
          <a:p>
            <a:pPr indent="0" lvl="0" marL="0" rtl="0" algn="l">
              <a:spcBef>
                <a:spcPts val="0"/>
              </a:spcBef>
              <a:spcAft>
                <a:spcPts val="0"/>
              </a:spcAft>
              <a:buNone/>
            </a:pPr>
            <a:r>
              <a:t/>
            </a:r>
            <a:endParaRPr sz="1100">
              <a:latin typeface="Alegreya"/>
              <a:ea typeface="Alegreya"/>
              <a:cs typeface="Alegreya"/>
              <a:sym typeface="Alegreya"/>
            </a:endParaRPr>
          </a:p>
        </p:txBody>
      </p:sp>
      <p:sp>
        <p:nvSpPr>
          <p:cNvPr id="450" name="Google Shape;450;p39"/>
          <p:cNvSpPr/>
          <p:nvPr/>
        </p:nvSpPr>
        <p:spPr>
          <a:xfrm>
            <a:off x="956499" y="4136448"/>
            <a:ext cx="198300" cy="1863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9"/>
          <p:cNvSpPr/>
          <p:nvPr/>
        </p:nvSpPr>
        <p:spPr>
          <a:xfrm>
            <a:off x="956500" y="3967250"/>
            <a:ext cx="198300" cy="1692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9"/>
          <p:cNvSpPr/>
          <p:nvPr/>
        </p:nvSpPr>
        <p:spPr>
          <a:xfrm>
            <a:off x="295275" y="5444750"/>
            <a:ext cx="6957000" cy="5115000"/>
          </a:xfrm>
          <a:prstGeom prst="snip1Rect">
            <a:avLst>
              <a:gd fmla="val 16667"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53" name="Google Shape;453;p39"/>
          <p:cNvSpPr/>
          <p:nvPr/>
        </p:nvSpPr>
        <p:spPr>
          <a:xfrm>
            <a:off x="413275" y="5163225"/>
            <a:ext cx="3908700" cy="3594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ada"/>
                <a:ea typeface="Mada"/>
                <a:cs typeface="Mada"/>
                <a:sym typeface="Mada"/>
              </a:rPr>
              <a:t>   Brain Stem Related Symptoms</a:t>
            </a:r>
            <a:endParaRPr b="1" sz="1800">
              <a:solidFill>
                <a:srgbClr val="FFFFFF"/>
              </a:solidFill>
              <a:latin typeface="Mada"/>
              <a:ea typeface="Mada"/>
              <a:cs typeface="Mada"/>
              <a:sym typeface="Mada"/>
            </a:endParaRPr>
          </a:p>
        </p:txBody>
      </p:sp>
      <p:sp>
        <p:nvSpPr>
          <p:cNvPr id="454" name="Google Shape;454;p39"/>
          <p:cNvSpPr txBox="1"/>
          <p:nvPr/>
        </p:nvSpPr>
        <p:spPr>
          <a:xfrm>
            <a:off x="315000" y="5514875"/>
            <a:ext cx="6509400" cy="24357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6AA84F"/>
              </a:buClr>
              <a:buSzPts val="1100"/>
              <a:buFont typeface="Mada"/>
              <a:buChar char="●"/>
            </a:pPr>
            <a:r>
              <a:rPr lang="en-US" sz="1100">
                <a:solidFill>
                  <a:srgbClr val="6AA84F"/>
                </a:solidFill>
                <a:latin typeface="Mada"/>
                <a:ea typeface="Mada"/>
                <a:cs typeface="Mada"/>
                <a:sym typeface="Mada"/>
              </a:rPr>
              <a:t>A</a:t>
            </a:r>
            <a:r>
              <a:rPr lang="en-US" sz="1100">
                <a:solidFill>
                  <a:srgbClr val="6AA84F"/>
                </a:solidFill>
                <a:latin typeface="Mada"/>
                <a:ea typeface="Mada"/>
                <a:cs typeface="Mada"/>
                <a:sym typeface="Mada"/>
              </a:rPr>
              <a:t>ny area of the brain stem can be affected</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b="1" lang="en-US" sz="1100">
                <a:solidFill>
                  <a:srgbClr val="CC0000"/>
                </a:solidFill>
                <a:latin typeface="Mada"/>
                <a:ea typeface="Mada"/>
                <a:cs typeface="Mada"/>
                <a:sym typeface="Mada"/>
              </a:rPr>
              <a:t>Diplopia</a:t>
            </a:r>
            <a:r>
              <a:rPr lang="en-US" sz="1100">
                <a:solidFill>
                  <a:srgbClr val="6AA84F"/>
                </a:solidFill>
                <a:latin typeface="Mada"/>
                <a:ea typeface="Mada"/>
                <a:cs typeface="Mada"/>
                <a:sym typeface="Mada"/>
              </a:rPr>
              <a:t> if the nucleus of 3rd,4th and 6th nerves affected (the CNs themselves aren’t affected, what’s affected is their nucleus)</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b="1" lang="en-US" sz="1100">
                <a:latin typeface="Mada"/>
                <a:ea typeface="Mada"/>
                <a:cs typeface="Mada"/>
                <a:sym typeface="Mada"/>
              </a:rPr>
              <a:t>Trigeminal neuralgia</a:t>
            </a:r>
            <a:r>
              <a:rPr b="1" lang="en-US" sz="1100">
                <a:solidFill>
                  <a:srgbClr val="6AA84F"/>
                </a:solidFill>
                <a:latin typeface="Mada"/>
                <a:ea typeface="Mada"/>
                <a:cs typeface="Mada"/>
                <a:sym typeface="Mada"/>
              </a:rPr>
              <a:t>: </a:t>
            </a:r>
            <a:r>
              <a:rPr lang="en-US" sz="1100">
                <a:solidFill>
                  <a:srgbClr val="6AA84F"/>
                </a:solidFill>
                <a:latin typeface="Mada"/>
                <a:ea typeface="Mada"/>
                <a:cs typeface="Mada"/>
                <a:sym typeface="Mada"/>
              </a:rPr>
              <a:t>is a severe pain that happen when one of the divisions of V CN distribution is touched and lasts for a few seconds, happens </a:t>
            </a:r>
            <a:r>
              <a:rPr lang="en-US" sz="1100">
                <a:solidFill>
                  <a:srgbClr val="6AA84F"/>
                </a:solidFill>
                <a:latin typeface="Mada"/>
                <a:ea typeface="Mada"/>
                <a:cs typeface="Mada"/>
                <a:sym typeface="Mada"/>
              </a:rPr>
              <a:t>if involve  trigeminal nerve (sensory).</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b="1" lang="en-US" sz="1100">
                <a:latin typeface="Mada"/>
                <a:ea typeface="Mada"/>
                <a:cs typeface="Mada"/>
                <a:sym typeface="Mada"/>
              </a:rPr>
              <a:t>Vertigo</a:t>
            </a:r>
            <a:r>
              <a:rPr b="1" lang="en-US" sz="1100">
                <a:solidFill>
                  <a:srgbClr val="6AA84F"/>
                </a:solidFill>
                <a:latin typeface="Mada"/>
                <a:ea typeface="Mada"/>
                <a:cs typeface="Mada"/>
                <a:sym typeface="Mada"/>
              </a:rPr>
              <a:t> (spinning sensation) and nystagmus, </a:t>
            </a:r>
            <a:r>
              <a:rPr lang="en-US" sz="1100">
                <a:solidFill>
                  <a:srgbClr val="6AA84F"/>
                </a:solidFill>
                <a:latin typeface="Mada"/>
                <a:ea typeface="Mada"/>
                <a:cs typeface="Mada"/>
                <a:sym typeface="Mada"/>
              </a:rPr>
              <a:t>happens if there is a plaque in the cerebellum </a:t>
            </a:r>
            <a:endParaRPr sz="1100">
              <a:solidFill>
                <a:srgbClr val="6AA84F"/>
              </a:solidFill>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lang="en-US" sz="1100">
                <a:solidFill>
                  <a:srgbClr val="1C4588"/>
                </a:solidFill>
                <a:latin typeface="Mada"/>
                <a:ea typeface="Mada"/>
                <a:cs typeface="Mada"/>
                <a:sym typeface="Mada"/>
              </a:rPr>
              <a:t>A typical picture is sudden diplopia, and vertigo with nystagmus,</a:t>
            </a:r>
            <a:r>
              <a:rPr b="1" lang="en-US" sz="1100">
                <a:solidFill>
                  <a:srgbClr val="1C4588"/>
                </a:solidFill>
                <a:latin typeface="Mada"/>
                <a:ea typeface="Mada"/>
                <a:cs typeface="Mada"/>
                <a:sym typeface="Mada"/>
              </a:rPr>
              <a:t> but without tinnitus or deafness</a:t>
            </a:r>
            <a:r>
              <a:rPr lang="en-US" sz="1100">
                <a:solidFill>
                  <a:srgbClr val="1C4588"/>
                </a:solidFill>
                <a:latin typeface="Mada"/>
                <a:ea typeface="Mada"/>
                <a:cs typeface="Mada"/>
                <a:sym typeface="Mada"/>
              </a:rPr>
              <a:t>. </a:t>
            </a:r>
            <a:r>
              <a:rPr b="1" lang="en-US" sz="1100" u="sng">
                <a:solidFill>
                  <a:srgbClr val="6AA84F"/>
                </a:solidFill>
                <a:latin typeface="Mada"/>
                <a:ea typeface="Mada"/>
                <a:cs typeface="Mada"/>
                <a:sym typeface="Mada"/>
              </a:rPr>
              <a:t>Bilateral internuclear ophthalmoplegia is pathognomonic of MS</a:t>
            </a:r>
            <a:endParaRPr b="1" sz="1100" u="sng">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b="1" lang="en-US" sz="1100">
                <a:solidFill>
                  <a:srgbClr val="6AA84F"/>
                </a:solidFill>
                <a:latin typeface="Mada"/>
                <a:ea typeface="Mada"/>
                <a:cs typeface="Mada"/>
                <a:sym typeface="Mada"/>
              </a:rPr>
              <a:t>Facial numbness and weakness:</a:t>
            </a:r>
            <a:r>
              <a:rPr lang="en-US" sz="1100">
                <a:solidFill>
                  <a:srgbClr val="6AA84F"/>
                </a:solidFill>
                <a:latin typeface="Mada"/>
                <a:ea typeface="Mada"/>
                <a:cs typeface="Mada"/>
                <a:sym typeface="Mada"/>
              </a:rPr>
              <a:t> if the facial nerve is involved. Note in pic (A); </a:t>
            </a:r>
            <a:endParaRPr sz="1100">
              <a:solidFill>
                <a:srgbClr val="6AA84F"/>
              </a:solidFill>
              <a:latin typeface="Mada"/>
              <a:ea typeface="Mada"/>
              <a:cs typeface="Mada"/>
              <a:sym typeface="Mada"/>
            </a:endParaRPr>
          </a:p>
          <a:p>
            <a:pPr indent="0" lvl="0" marL="457200" rtl="0" algn="l">
              <a:spcBef>
                <a:spcPts val="0"/>
              </a:spcBef>
              <a:spcAft>
                <a:spcPts val="0"/>
              </a:spcAft>
              <a:buNone/>
            </a:pPr>
            <a:r>
              <a:rPr lang="en-US" sz="1100">
                <a:solidFill>
                  <a:srgbClr val="6AA84F"/>
                </a:solidFill>
                <a:latin typeface="Mada"/>
                <a:ea typeface="Mada"/>
                <a:cs typeface="Mada"/>
                <a:sym typeface="Mada"/>
              </a:rPr>
              <a:t>The pt has left sided facial weakness (LMN lesion not UMN), there’s flattening </a:t>
            </a:r>
            <a:endParaRPr sz="1100">
              <a:solidFill>
                <a:srgbClr val="6AA84F"/>
              </a:solidFill>
              <a:latin typeface="Mada"/>
              <a:ea typeface="Mada"/>
              <a:cs typeface="Mada"/>
              <a:sym typeface="Mada"/>
            </a:endParaRPr>
          </a:p>
          <a:p>
            <a:pPr indent="0" lvl="0" marL="457200" rtl="0" algn="l">
              <a:spcBef>
                <a:spcPts val="0"/>
              </a:spcBef>
              <a:spcAft>
                <a:spcPts val="0"/>
              </a:spcAft>
              <a:buNone/>
            </a:pPr>
            <a:r>
              <a:rPr lang="en-US" sz="1100">
                <a:solidFill>
                  <a:srgbClr val="6AA84F"/>
                </a:solidFill>
                <a:latin typeface="Mada"/>
                <a:ea typeface="Mada"/>
                <a:cs typeface="Mada"/>
                <a:sym typeface="Mada"/>
              </a:rPr>
              <a:t>of the frontalis muscle, the left eye is slightly bigger with mouth drooping. On </a:t>
            </a:r>
            <a:endParaRPr sz="1100">
              <a:solidFill>
                <a:srgbClr val="6AA84F"/>
              </a:solidFill>
              <a:latin typeface="Mada"/>
              <a:ea typeface="Mada"/>
              <a:cs typeface="Mada"/>
              <a:sym typeface="Mada"/>
            </a:endParaRPr>
          </a:p>
          <a:p>
            <a:pPr indent="0" lvl="0" marL="457200" rtl="0" algn="l">
              <a:spcBef>
                <a:spcPts val="0"/>
              </a:spcBef>
              <a:spcAft>
                <a:spcPts val="0"/>
              </a:spcAft>
              <a:buNone/>
            </a:pPr>
            <a:r>
              <a:rPr lang="en-US" sz="1100">
                <a:solidFill>
                  <a:srgbClr val="6AA84F"/>
                </a:solidFill>
                <a:latin typeface="Mada"/>
                <a:ea typeface="Mada"/>
                <a:cs typeface="Mada"/>
                <a:sym typeface="Mada"/>
              </a:rPr>
              <a:t>the right pic, note that he couldn’t close his left eye and his smile went to </a:t>
            </a:r>
            <a:endParaRPr sz="1100">
              <a:solidFill>
                <a:srgbClr val="6AA84F"/>
              </a:solidFill>
              <a:latin typeface="Mada"/>
              <a:ea typeface="Mada"/>
              <a:cs typeface="Mada"/>
              <a:sym typeface="Mada"/>
            </a:endParaRPr>
          </a:p>
          <a:p>
            <a:pPr indent="0" lvl="0" marL="457200" rtl="0" algn="l">
              <a:spcBef>
                <a:spcPts val="0"/>
              </a:spcBef>
              <a:spcAft>
                <a:spcPts val="0"/>
              </a:spcAft>
              <a:buNone/>
            </a:pPr>
            <a:r>
              <a:rPr lang="en-US" sz="1100">
                <a:solidFill>
                  <a:srgbClr val="6AA84F"/>
                </a:solidFill>
                <a:latin typeface="Mada"/>
                <a:ea typeface="Mada"/>
                <a:cs typeface="Mada"/>
                <a:sym typeface="Mada"/>
              </a:rPr>
              <a:t>the right side.</a:t>
            </a:r>
            <a:endParaRPr sz="1100">
              <a:solidFill>
                <a:srgbClr val="6AA84F"/>
              </a:solidFill>
              <a:latin typeface="Mada"/>
              <a:ea typeface="Mada"/>
              <a:cs typeface="Mada"/>
              <a:sym typeface="Mada"/>
            </a:endParaRPr>
          </a:p>
        </p:txBody>
      </p:sp>
      <p:pic>
        <p:nvPicPr>
          <p:cNvPr id="455" name="Google Shape;455;p39"/>
          <p:cNvPicPr preferRelativeResize="0"/>
          <p:nvPr/>
        </p:nvPicPr>
        <p:blipFill>
          <a:blip r:embed="rId4">
            <a:alphaModFix/>
          </a:blip>
          <a:stretch>
            <a:fillRect/>
          </a:stretch>
        </p:blipFill>
        <p:spPr>
          <a:xfrm>
            <a:off x="6601875" y="5415625"/>
            <a:ext cx="650400" cy="650400"/>
          </a:xfrm>
          <a:prstGeom prst="rect">
            <a:avLst/>
          </a:prstGeom>
          <a:noFill/>
          <a:ln>
            <a:noFill/>
          </a:ln>
        </p:spPr>
      </p:pic>
      <p:pic>
        <p:nvPicPr>
          <p:cNvPr id="456" name="Google Shape;456;p39"/>
          <p:cNvPicPr preferRelativeResize="0"/>
          <p:nvPr/>
        </p:nvPicPr>
        <p:blipFill>
          <a:blip r:embed="rId5">
            <a:alphaModFix/>
          </a:blip>
          <a:stretch>
            <a:fillRect/>
          </a:stretch>
        </p:blipFill>
        <p:spPr>
          <a:xfrm>
            <a:off x="5954548" y="7081117"/>
            <a:ext cx="1255800" cy="893185"/>
          </a:xfrm>
          <a:prstGeom prst="rect">
            <a:avLst/>
          </a:prstGeom>
          <a:noFill/>
          <a:ln>
            <a:noFill/>
          </a:ln>
        </p:spPr>
      </p:pic>
      <p:sp>
        <p:nvSpPr>
          <p:cNvPr id="457" name="Google Shape;457;p39"/>
          <p:cNvSpPr txBox="1"/>
          <p:nvPr/>
        </p:nvSpPr>
        <p:spPr>
          <a:xfrm>
            <a:off x="5837225" y="6815725"/>
            <a:ext cx="27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FFFFFF"/>
                </a:solidFill>
                <a:latin typeface="Mada"/>
                <a:ea typeface="Mada"/>
                <a:cs typeface="Mada"/>
                <a:sym typeface="Mada"/>
              </a:rPr>
              <a:t>A</a:t>
            </a:r>
            <a:endParaRPr b="1">
              <a:solidFill>
                <a:srgbClr val="FFFFFF"/>
              </a:solidFill>
              <a:latin typeface="Mada"/>
              <a:ea typeface="Mada"/>
              <a:cs typeface="Mada"/>
              <a:sym typeface="Mada"/>
            </a:endParaRPr>
          </a:p>
        </p:txBody>
      </p:sp>
      <p:sp>
        <p:nvSpPr>
          <p:cNvPr id="458" name="Google Shape;458;p39"/>
          <p:cNvSpPr txBox="1"/>
          <p:nvPr/>
        </p:nvSpPr>
        <p:spPr>
          <a:xfrm>
            <a:off x="315150" y="7762375"/>
            <a:ext cx="5639400" cy="2940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CC0000"/>
              </a:buClr>
              <a:buSzPts val="1200"/>
              <a:buFont typeface="Mada"/>
              <a:buChar char="●"/>
            </a:pPr>
            <a:r>
              <a:rPr b="1" lang="en-US" sz="1200" u="sng">
                <a:solidFill>
                  <a:srgbClr val="CC0000"/>
                </a:solidFill>
                <a:latin typeface="Mada"/>
                <a:ea typeface="Mada"/>
                <a:cs typeface="Mada"/>
                <a:sym typeface="Mada"/>
              </a:rPr>
              <a:t>Internuclear ophthalmoplegia (INO):</a:t>
            </a:r>
            <a:endParaRPr b="1" sz="1200" u="sng">
              <a:solidFill>
                <a:srgbClr val="CC0000"/>
              </a:solidFill>
              <a:latin typeface="Mada"/>
              <a:ea typeface="Mada"/>
              <a:cs typeface="Mada"/>
              <a:sym typeface="Mada"/>
            </a:endParaRPr>
          </a:p>
          <a:p>
            <a:pPr indent="-170434" lvl="1" marL="694944" rtl="0" algn="l">
              <a:spcBef>
                <a:spcPts val="0"/>
              </a:spcBef>
              <a:spcAft>
                <a:spcPts val="0"/>
              </a:spcAft>
              <a:buClr>
                <a:srgbClr val="6AA84F"/>
              </a:buClr>
              <a:buSzPts val="1100"/>
              <a:buFont typeface="Mada"/>
              <a:buChar char="○"/>
            </a:pPr>
            <a:r>
              <a:rPr lang="en-US" sz="1100">
                <a:solidFill>
                  <a:srgbClr val="6AA84F"/>
                </a:solidFill>
                <a:latin typeface="Mada"/>
                <a:ea typeface="Mada"/>
                <a:cs typeface="Mada"/>
                <a:sym typeface="Mada"/>
              </a:rPr>
              <a:t>Internuclear ophthalmoplegia (INO) is a specific gaze abnormality, characterized by impaired horizontal eye movement with weak adduction of the affected eye and abduction nystagmus of the contralateral eye. An INO is one of the most localizing brainstem syndromes, resulting from a lesion in the </a:t>
            </a:r>
            <a:r>
              <a:rPr b="1" lang="en-US" sz="1100">
                <a:solidFill>
                  <a:srgbClr val="6AA84F"/>
                </a:solidFill>
                <a:latin typeface="Mada"/>
                <a:ea typeface="Mada"/>
                <a:cs typeface="Mada"/>
                <a:sym typeface="Mada"/>
              </a:rPr>
              <a:t>medial longitudinal fasciculus</a:t>
            </a:r>
            <a:r>
              <a:rPr lang="en-US" sz="1100">
                <a:solidFill>
                  <a:srgbClr val="6AA84F"/>
                </a:solidFill>
                <a:latin typeface="Mada"/>
                <a:ea typeface="Mada"/>
                <a:cs typeface="Mada"/>
                <a:sym typeface="Mada"/>
              </a:rPr>
              <a:t> in the dorsomedial brainstem tegmentum of either the pons or the midbrain. The medial longitudinal fasciculus coordinates eye movements between the nuclei of the abducens and oculomotor nuclei to align lateral gaze. When attempting a left gaze, the right MLF sends fibers from the left abducens nucleus to the right oculomotor nucleus. This stimulates the right medial rectus, thus causing adduction of the right eye(right eye gazes left). If it is damaged, the right eye cannot adduct to the left when attempting a left gaze. The left eye (the functioning eye) will exhibit nystagmus. The opposite is true when attempting a right gaze.</a:t>
            </a:r>
            <a:endParaRPr sz="1100">
              <a:solidFill>
                <a:srgbClr val="6AA84F"/>
              </a:solidFill>
              <a:latin typeface="Mada"/>
              <a:ea typeface="Mada"/>
              <a:cs typeface="Mada"/>
              <a:sym typeface="Mada"/>
            </a:endParaRPr>
          </a:p>
          <a:p>
            <a:pPr indent="-170434" lvl="1" marL="694944" rtl="0" algn="l">
              <a:spcBef>
                <a:spcPts val="0"/>
              </a:spcBef>
              <a:spcAft>
                <a:spcPts val="0"/>
              </a:spcAft>
              <a:buClr>
                <a:srgbClr val="6AA84F"/>
              </a:buClr>
              <a:buSzPts val="1100"/>
              <a:buFont typeface="Mada"/>
              <a:buChar char="○"/>
            </a:pPr>
            <a:r>
              <a:rPr lang="en-US" sz="1100">
                <a:solidFill>
                  <a:srgbClr val="6AA84F"/>
                </a:solidFill>
                <a:latin typeface="Mada"/>
                <a:ea typeface="Mada"/>
                <a:cs typeface="Mada"/>
                <a:sym typeface="Mada"/>
              </a:rPr>
              <a:t>IF you see it in young patient almost always MS (If elderly, think stroke)</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300">
              <a:latin typeface="Alegreya"/>
              <a:ea typeface="Alegreya"/>
              <a:cs typeface="Alegreya"/>
              <a:sym typeface="Alegreya"/>
            </a:endParaRPr>
          </a:p>
        </p:txBody>
      </p:sp>
      <p:pic>
        <p:nvPicPr>
          <p:cNvPr id="459" name="Google Shape;459;p39"/>
          <p:cNvPicPr preferRelativeResize="0"/>
          <p:nvPr/>
        </p:nvPicPr>
        <p:blipFill>
          <a:blip r:embed="rId6">
            <a:alphaModFix/>
          </a:blip>
          <a:stretch>
            <a:fillRect/>
          </a:stretch>
        </p:blipFill>
        <p:spPr>
          <a:xfrm>
            <a:off x="5954549" y="8821222"/>
            <a:ext cx="1255800" cy="1448357"/>
          </a:xfrm>
          <a:prstGeom prst="rect">
            <a:avLst/>
          </a:prstGeom>
          <a:noFill/>
          <a:ln>
            <a:noFill/>
          </a:ln>
        </p:spPr>
      </p:pic>
      <p:sp>
        <p:nvSpPr>
          <p:cNvPr id="460" name="Google Shape;460;p39"/>
          <p:cNvSpPr/>
          <p:nvPr/>
        </p:nvSpPr>
        <p:spPr>
          <a:xfrm>
            <a:off x="478150" y="7841425"/>
            <a:ext cx="227400" cy="2187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9"/>
          <p:cNvSpPr/>
          <p:nvPr/>
        </p:nvSpPr>
        <p:spPr>
          <a:xfrm>
            <a:off x="-651175" y="3464825"/>
            <a:ext cx="380700" cy="319200"/>
          </a:xfrm>
          <a:prstGeom prst="ellipse">
            <a:avLst/>
          </a:prstGeom>
          <a:solidFill>
            <a:schemeClr val="accent3"/>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a:solidFill>
                <a:srgbClr val="FFFFFF"/>
              </a:solidFill>
              <a:latin typeface="Mada"/>
              <a:ea typeface="Mada"/>
              <a:cs typeface="Mada"/>
              <a:sym typeface="Mada"/>
            </a:endParaRPr>
          </a:p>
        </p:txBody>
      </p:sp>
      <p:sp>
        <p:nvSpPr>
          <p:cNvPr id="462" name="Google Shape;462;p39"/>
          <p:cNvSpPr txBox="1"/>
          <p:nvPr/>
        </p:nvSpPr>
        <p:spPr>
          <a:xfrm>
            <a:off x="-608650" y="3408875"/>
            <a:ext cx="410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latin typeface="Mada"/>
                <a:ea typeface="Mada"/>
                <a:cs typeface="Mada"/>
                <a:sym typeface="Mada"/>
              </a:rPr>
              <a:t>1</a:t>
            </a:r>
            <a:endParaRPr b="1" sz="1600">
              <a:solidFill>
                <a:srgbClr val="FFFFFF"/>
              </a:solidFill>
              <a:latin typeface="Mada"/>
              <a:ea typeface="Mada"/>
              <a:cs typeface="Mada"/>
              <a:sym typeface="Mada"/>
            </a:endParaRPr>
          </a:p>
        </p:txBody>
      </p:sp>
      <p:sp>
        <p:nvSpPr>
          <p:cNvPr id="463" name="Google Shape;463;p39"/>
          <p:cNvSpPr/>
          <p:nvPr/>
        </p:nvSpPr>
        <p:spPr>
          <a:xfrm>
            <a:off x="444863" y="2707575"/>
            <a:ext cx="380700" cy="319200"/>
          </a:xfrm>
          <a:prstGeom prst="ellipse">
            <a:avLst/>
          </a:prstGeom>
          <a:solidFill>
            <a:schemeClr val="accent3"/>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a:solidFill>
                <a:srgbClr val="FFFFFF"/>
              </a:solidFill>
              <a:latin typeface="Mada"/>
              <a:ea typeface="Mada"/>
              <a:cs typeface="Mada"/>
              <a:sym typeface="Mada"/>
            </a:endParaRPr>
          </a:p>
        </p:txBody>
      </p:sp>
      <p:sp>
        <p:nvSpPr>
          <p:cNvPr id="464" name="Google Shape;464;p39"/>
          <p:cNvSpPr txBox="1"/>
          <p:nvPr/>
        </p:nvSpPr>
        <p:spPr>
          <a:xfrm>
            <a:off x="487388" y="2651625"/>
            <a:ext cx="410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latin typeface="Mada"/>
                <a:ea typeface="Mada"/>
                <a:cs typeface="Mada"/>
                <a:sym typeface="Mada"/>
              </a:rPr>
              <a:t>1</a:t>
            </a:r>
            <a:endParaRPr b="1" sz="1600">
              <a:solidFill>
                <a:srgbClr val="FFFFFF"/>
              </a:solidFill>
              <a:latin typeface="Mada"/>
              <a:ea typeface="Mada"/>
              <a:cs typeface="Mada"/>
              <a:sym typeface="Mada"/>
            </a:endParaRPr>
          </a:p>
        </p:txBody>
      </p:sp>
      <p:sp>
        <p:nvSpPr>
          <p:cNvPr id="465" name="Google Shape;465;p39"/>
          <p:cNvSpPr/>
          <p:nvPr/>
        </p:nvSpPr>
        <p:spPr>
          <a:xfrm>
            <a:off x="444850" y="5196875"/>
            <a:ext cx="380700" cy="319200"/>
          </a:xfrm>
          <a:prstGeom prst="ellipse">
            <a:avLst/>
          </a:prstGeom>
          <a:solidFill>
            <a:schemeClr val="accent3"/>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a:solidFill>
                <a:srgbClr val="FFFFFF"/>
              </a:solidFill>
              <a:latin typeface="Mada"/>
              <a:ea typeface="Mada"/>
              <a:cs typeface="Mada"/>
              <a:sym typeface="Mada"/>
            </a:endParaRPr>
          </a:p>
        </p:txBody>
      </p:sp>
      <p:sp>
        <p:nvSpPr>
          <p:cNvPr id="466" name="Google Shape;466;p39"/>
          <p:cNvSpPr txBox="1"/>
          <p:nvPr/>
        </p:nvSpPr>
        <p:spPr>
          <a:xfrm>
            <a:off x="487375" y="5140925"/>
            <a:ext cx="410700" cy="3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FFFFFF"/>
                </a:solidFill>
                <a:latin typeface="Mada"/>
                <a:ea typeface="Mada"/>
                <a:cs typeface="Mada"/>
                <a:sym typeface="Mada"/>
              </a:rPr>
              <a:t>2</a:t>
            </a:r>
            <a:endParaRPr b="1" sz="1600">
              <a:solidFill>
                <a:srgbClr val="FFFFFF"/>
              </a:solidFill>
              <a:latin typeface="Mada"/>
              <a:ea typeface="Mada"/>
              <a:cs typeface="Mada"/>
              <a:sym typeface="Mada"/>
            </a:endParaRPr>
          </a:p>
        </p:txBody>
      </p:sp>
      <p:sp>
        <p:nvSpPr>
          <p:cNvPr id="467" name="Google Shape;467;p39"/>
          <p:cNvSpPr/>
          <p:nvPr/>
        </p:nvSpPr>
        <p:spPr>
          <a:xfrm>
            <a:off x="3492175" y="2714200"/>
            <a:ext cx="300600" cy="285900"/>
          </a:xfrm>
          <a:prstGeom prst="star5">
            <a:avLst>
              <a:gd fmla="val 19098" name="adj"/>
              <a:gd fmla="val 105146" name="hf"/>
              <a:gd fmla="val 110557" name="vf"/>
            </a:avLst>
          </a:prstGeom>
          <a:solidFill>
            <a:schemeClr val="accent6"/>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0"/>
          <p:cNvSpPr txBox="1"/>
          <p:nvPr>
            <p:ph idx="12" type="sldNum"/>
          </p:nvPr>
        </p:nvSpPr>
        <p:spPr>
          <a:xfrm>
            <a:off x="7179200" y="0"/>
            <a:ext cx="3807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Clr>
                <a:srgbClr val="000000"/>
              </a:buClr>
              <a:buSzPts val="1400"/>
              <a:buFont typeface="Arial"/>
              <a:buNone/>
            </a:pPr>
            <a:fld id="{00000000-1234-1234-1234-123412341234}" type="slidenum">
              <a:rPr lang="en-US"/>
              <a:t>‹#›</a:t>
            </a:fld>
            <a:endParaRPr/>
          </a:p>
        </p:txBody>
      </p:sp>
      <p:sp>
        <p:nvSpPr>
          <p:cNvPr id="473" name="Google Shape;473;p4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US" sz="2600" u="none" cap="none" strike="noStrike">
                <a:solidFill>
                  <a:srgbClr val="000000"/>
                </a:solidFill>
                <a:latin typeface="Mada"/>
                <a:ea typeface="Mada"/>
                <a:cs typeface="Mada"/>
                <a:sym typeface="Mada"/>
              </a:rPr>
              <a:t>Clinical feature of MS </a:t>
            </a:r>
            <a:r>
              <a:rPr b="1" i="1" lang="en-US" sz="2600" u="none" cap="none" strike="noStrike">
                <a:solidFill>
                  <a:srgbClr val="000000"/>
                </a:solidFill>
                <a:latin typeface="Mada"/>
                <a:ea typeface="Mada"/>
                <a:cs typeface="Mada"/>
                <a:sym typeface="Mada"/>
              </a:rPr>
              <a:t>cont.</a:t>
            </a:r>
            <a:endParaRPr b="1" i="1" sz="2600" u="none" cap="none" strike="noStrike">
              <a:solidFill>
                <a:srgbClr val="000000"/>
              </a:solidFill>
              <a:latin typeface="Mada"/>
              <a:ea typeface="Mada"/>
              <a:cs typeface="Mada"/>
              <a:sym typeface="Mada"/>
            </a:endParaRPr>
          </a:p>
        </p:txBody>
      </p:sp>
      <p:sp>
        <p:nvSpPr>
          <p:cNvPr id="474" name="Google Shape;474;p40"/>
          <p:cNvSpPr txBox="1"/>
          <p:nvPr/>
        </p:nvSpPr>
        <p:spPr>
          <a:xfrm>
            <a:off x="260875" y="774275"/>
            <a:ext cx="5133600" cy="4506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Font typeface="Alegreya Regular"/>
              <a:buChar char="◄"/>
            </a:pPr>
            <a:r>
              <a:rPr b="1" lang="en-US" sz="2200">
                <a:highlight>
                  <a:schemeClr val="accent5"/>
                </a:highlight>
                <a:latin typeface="Mada"/>
                <a:ea typeface="Mada"/>
                <a:cs typeface="Mada"/>
                <a:sym typeface="Mada"/>
              </a:rPr>
              <a:t>MS clinical features symptoms cont. </a:t>
            </a:r>
            <a:endParaRPr b="1" sz="1200">
              <a:highlight>
                <a:schemeClr val="accent5"/>
              </a:highlight>
            </a:endParaRPr>
          </a:p>
        </p:txBody>
      </p:sp>
      <p:sp>
        <p:nvSpPr>
          <p:cNvPr id="475" name="Google Shape;475;p40"/>
          <p:cNvSpPr/>
          <p:nvPr/>
        </p:nvSpPr>
        <p:spPr>
          <a:xfrm>
            <a:off x="413275" y="1392075"/>
            <a:ext cx="3908700" cy="3594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ada"/>
                <a:ea typeface="Mada"/>
                <a:cs typeface="Mada"/>
                <a:sym typeface="Mada"/>
              </a:rPr>
              <a:t>  Cerebellum Related Symptoms</a:t>
            </a:r>
            <a:endParaRPr b="1" sz="1800">
              <a:solidFill>
                <a:srgbClr val="FFFFFF"/>
              </a:solidFill>
              <a:latin typeface="Mada"/>
              <a:ea typeface="Mada"/>
              <a:cs typeface="Mada"/>
              <a:sym typeface="Mada"/>
            </a:endParaRPr>
          </a:p>
        </p:txBody>
      </p:sp>
      <p:sp>
        <p:nvSpPr>
          <p:cNvPr id="476" name="Google Shape;476;p40"/>
          <p:cNvSpPr/>
          <p:nvPr/>
        </p:nvSpPr>
        <p:spPr>
          <a:xfrm>
            <a:off x="413275" y="2801025"/>
            <a:ext cx="4059900" cy="3594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ada"/>
                <a:ea typeface="Mada"/>
                <a:cs typeface="Mada"/>
                <a:sym typeface="Mada"/>
              </a:rPr>
              <a:t>  Brain And Spinal Cord Symptoms</a:t>
            </a:r>
            <a:endParaRPr b="1" sz="1800">
              <a:solidFill>
                <a:srgbClr val="FFFFFF"/>
              </a:solidFill>
              <a:latin typeface="Mada"/>
              <a:ea typeface="Mada"/>
              <a:cs typeface="Mada"/>
              <a:sym typeface="Mada"/>
            </a:endParaRPr>
          </a:p>
        </p:txBody>
      </p:sp>
      <p:sp>
        <p:nvSpPr>
          <p:cNvPr id="477" name="Google Shape;477;p40"/>
          <p:cNvSpPr txBox="1"/>
          <p:nvPr/>
        </p:nvSpPr>
        <p:spPr>
          <a:xfrm>
            <a:off x="5837225" y="7730125"/>
            <a:ext cx="27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FFFFFF"/>
                </a:solidFill>
                <a:latin typeface="Mada"/>
                <a:ea typeface="Mada"/>
                <a:cs typeface="Mada"/>
                <a:sym typeface="Mada"/>
              </a:rPr>
              <a:t>A</a:t>
            </a:r>
            <a:endParaRPr b="1">
              <a:solidFill>
                <a:srgbClr val="FFFFFF"/>
              </a:solidFill>
              <a:latin typeface="Mada"/>
              <a:ea typeface="Mada"/>
              <a:cs typeface="Mada"/>
              <a:sym typeface="Mada"/>
            </a:endParaRPr>
          </a:p>
        </p:txBody>
      </p:sp>
      <p:pic>
        <p:nvPicPr>
          <p:cNvPr id="478" name="Google Shape;478;p40"/>
          <p:cNvPicPr preferRelativeResize="0"/>
          <p:nvPr/>
        </p:nvPicPr>
        <p:blipFill>
          <a:blip r:embed="rId3">
            <a:alphaModFix/>
          </a:blip>
          <a:stretch>
            <a:fillRect/>
          </a:stretch>
        </p:blipFill>
        <p:spPr>
          <a:xfrm>
            <a:off x="3973075" y="1300875"/>
            <a:ext cx="450600" cy="450600"/>
          </a:xfrm>
          <a:prstGeom prst="rect">
            <a:avLst/>
          </a:prstGeom>
          <a:noFill/>
          <a:ln>
            <a:noFill/>
          </a:ln>
        </p:spPr>
      </p:pic>
      <p:sp>
        <p:nvSpPr>
          <p:cNvPr id="479" name="Google Shape;479;p40"/>
          <p:cNvSpPr/>
          <p:nvPr/>
        </p:nvSpPr>
        <p:spPr>
          <a:xfrm>
            <a:off x="361950" y="1866850"/>
            <a:ext cx="3908700" cy="650400"/>
          </a:xfrm>
          <a:prstGeom prst="rect">
            <a:avLst/>
          </a:prstGeom>
          <a:solidFill>
            <a:schemeClr val="accent4"/>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latin typeface="Mada"/>
                <a:ea typeface="Mada"/>
                <a:cs typeface="Mada"/>
                <a:sym typeface="Mada"/>
              </a:rPr>
              <a:t>Oscillopsia</a:t>
            </a:r>
            <a:endParaRPr b="1" sz="1200">
              <a:latin typeface="Mada"/>
              <a:ea typeface="Mada"/>
              <a:cs typeface="Mada"/>
              <a:sym typeface="Mada"/>
            </a:endParaRPr>
          </a:p>
          <a:p>
            <a:pPr indent="0" lvl="0" marL="0" rtl="0" algn="ctr">
              <a:spcBef>
                <a:spcPts val="0"/>
              </a:spcBef>
              <a:spcAft>
                <a:spcPts val="0"/>
              </a:spcAft>
              <a:buNone/>
            </a:pPr>
            <a:r>
              <a:rPr lang="en-US" sz="1200">
                <a:latin typeface="Mada"/>
                <a:ea typeface="Mada"/>
                <a:cs typeface="Mada"/>
                <a:sym typeface="Mada"/>
              </a:rPr>
              <a:t>(A visual disturbance in which the object in the visual field appears to oscillate </a:t>
            </a:r>
            <a:r>
              <a:rPr lang="en-US" sz="1200">
                <a:solidFill>
                  <a:srgbClr val="6AA84F"/>
                </a:solidFill>
                <a:latin typeface="Mada"/>
                <a:ea typeface="Mada"/>
                <a:cs typeface="Mada"/>
                <a:sym typeface="Mada"/>
              </a:rPr>
              <a:t>due to nystagmus</a:t>
            </a:r>
            <a:r>
              <a:rPr lang="en-US" sz="1200">
                <a:latin typeface="Mada"/>
                <a:ea typeface="Mada"/>
                <a:cs typeface="Mada"/>
                <a:sym typeface="Mada"/>
              </a:rPr>
              <a:t>)</a:t>
            </a:r>
            <a:endParaRPr sz="1200">
              <a:latin typeface="Mada"/>
              <a:ea typeface="Mada"/>
              <a:cs typeface="Mada"/>
              <a:sym typeface="Mada"/>
            </a:endParaRPr>
          </a:p>
        </p:txBody>
      </p:sp>
      <p:sp>
        <p:nvSpPr>
          <p:cNvPr id="480" name="Google Shape;480;p40"/>
          <p:cNvSpPr/>
          <p:nvPr/>
        </p:nvSpPr>
        <p:spPr>
          <a:xfrm>
            <a:off x="4524575" y="1866850"/>
            <a:ext cx="1268700" cy="650400"/>
          </a:xfrm>
          <a:prstGeom prst="rect">
            <a:avLst/>
          </a:prstGeom>
          <a:solidFill>
            <a:schemeClr val="accent4"/>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latin typeface="Mada"/>
                <a:ea typeface="Mada"/>
                <a:cs typeface="Mada"/>
                <a:sym typeface="Mada"/>
              </a:rPr>
              <a:t>Dysarthria</a:t>
            </a:r>
            <a:endParaRPr b="1" sz="1300">
              <a:latin typeface="Mada"/>
              <a:ea typeface="Mada"/>
              <a:cs typeface="Mada"/>
              <a:sym typeface="Mada"/>
            </a:endParaRPr>
          </a:p>
          <a:p>
            <a:pPr indent="0" lvl="0" marL="0" rtl="0" algn="ctr">
              <a:spcBef>
                <a:spcPts val="0"/>
              </a:spcBef>
              <a:spcAft>
                <a:spcPts val="0"/>
              </a:spcAft>
              <a:buNone/>
            </a:pPr>
            <a:r>
              <a:rPr lang="en-US" sz="1200">
                <a:solidFill>
                  <a:srgbClr val="6AA84F"/>
                </a:solidFill>
                <a:latin typeface="Mada"/>
                <a:ea typeface="Mada"/>
                <a:cs typeface="Mada"/>
                <a:sym typeface="Mada"/>
              </a:rPr>
              <a:t>(Slurred speech)</a:t>
            </a:r>
            <a:endParaRPr sz="1200">
              <a:solidFill>
                <a:srgbClr val="6AA84F"/>
              </a:solidFill>
              <a:latin typeface="Mada"/>
              <a:ea typeface="Mada"/>
              <a:cs typeface="Mada"/>
              <a:sym typeface="Mada"/>
            </a:endParaRPr>
          </a:p>
        </p:txBody>
      </p:sp>
      <p:sp>
        <p:nvSpPr>
          <p:cNvPr id="481" name="Google Shape;481;p40"/>
          <p:cNvSpPr/>
          <p:nvPr/>
        </p:nvSpPr>
        <p:spPr>
          <a:xfrm>
            <a:off x="5972175" y="1866850"/>
            <a:ext cx="1353600" cy="650400"/>
          </a:xfrm>
          <a:prstGeom prst="rect">
            <a:avLst/>
          </a:prstGeom>
          <a:solidFill>
            <a:schemeClr val="accent4"/>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CC0000"/>
                </a:solidFill>
                <a:latin typeface="Mada"/>
                <a:ea typeface="Mada"/>
                <a:cs typeface="Mada"/>
                <a:sym typeface="Mada"/>
              </a:rPr>
              <a:t>Imbalance</a:t>
            </a:r>
            <a:endParaRPr b="1" sz="1300">
              <a:solidFill>
                <a:srgbClr val="CC0000"/>
              </a:solidFill>
              <a:latin typeface="Mada"/>
              <a:ea typeface="Mada"/>
              <a:cs typeface="Mada"/>
              <a:sym typeface="Mada"/>
            </a:endParaRPr>
          </a:p>
          <a:p>
            <a:pPr indent="0" lvl="0" marL="0" rtl="0" algn="ctr">
              <a:spcBef>
                <a:spcPts val="0"/>
              </a:spcBef>
              <a:spcAft>
                <a:spcPts val="0"/>
              </a:spcAft>
              <a:buNone/>
            </a:pPr>
            <a:r>
              <a:rPr lang="en-US" sz="1200">
                <a:solidFill>
                  <a:srgbClr val="6AA84F"/>
                </a:solidFill>
                <a:latin typeface="Mada"/>
                <a:ea typeface="Mada"/>
                <a:cs typeface="Mada"/>
                <a:sym typeface="Mada"/>
              </a:rPr>
              <a:t>(Wide-based gait)</a:t>
            </a:r>
            <a:endParaRPr sz="1200">
              <a:solidFill>
                <a:srgbClr val="6AA84F"/>
              </a:solidFill>
              <a:latin typeface="Mada"/>
              <a:ea typeface="Mada"/>
              <a:cs typeface="Mada"/>
              <a:sym typeface="Mada"/>
            </a:endParaRPr>
          </a:p>
        </p:txBody>
      </p:sp>
      <p:sp>
        <p:nvSpPr>
          <p:cNvPr id="482" name="Google Shape;482;p40"/>
          <p:cNvSpPr/>
          <p:nvPr/>
        </p:nvSpPr>
        <p:spPr>
          <a:xfrm>
            <a:off x="765146" y="4064124"/>
            <a:ext cx="6651300" cy="340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 Sphincter dysfunction. </a:t>
            </a:r>
            <a:r>
              <a:rPr lang="en-US" sz="1200">
                <a:solidFill>
                  <a:srgbClr val="6AA84F"/>
                </a:solidFill>
                <a:latin typeface="Mada"/>
                <a:ea typeface="Mada"/>
                <a:cs typeface="Mada"/>
                <a:sym typeface="Mada"/>
              </a:rPr>
              <a:t>urine incontinence, neurogenic bladder and stool incontinence</a:t>
            </a:r>
            <a:r>
              <a:rPr b="1" lang="en-US" sz="1200">
                <a:solidFill>
                  <a:srgbClr val="6AA84F"/>
                </a:solidFill>
                <a:latin typeface="Mada"/>
                <a:ea typeface="Mada"/>
                <a:cs typeface="Mada"/>
                <a:sym typeface="Mada"/>
              </a:rPr>
              <a:t>, </a:t>
            </a:r>
            <a:r>
              <a:rPr lang="en-US" sz="1200">
                <a:solidFill>
                  <a:srgbClr val="6AA84F"/>
                </a:solidFill>
                <a:latin typeface="Mada"/>
                <a:ea typeface="Mada"/>
                <a:cs typeface="Mada"/>
                <a:sym typeface="Mada"/>
              </a:rPr>
              <a:t>commonly seen if there is spinal cord lesion</a:t>
            </a:r>
            <a:endParaRPr sz="1200">
              <a:solidFill>
                <a:srgbClr val="6AA84F"/>
              </a:solidFill>
              <a:latin typeface="Mada"/>
              <a:ea typeface="Mada"/>
              <a:cs typeface="Mada"/>
              <a:sym typeface="Mada"/>
            </a:endParaRPr>
          </a:p>
        </p:txBody>
      </p:sp>
      <p:sp>
        <p:nvSpPr>
          <p:cNvPr id="483" name="Google Shape;483;p40"/>
          <p:cNvSpPr/>
          <p:nvPr/>
        </p:nvSpPr>
        <p:spPr>
          <a:xfrm>
            <a:off x="371133" y="4064120"/>
            <a:ext cx="371700" cy="340200"/>
          </a:xfrm>
          <a:prstGeom prst="rect">
            <a:avLst/>
          </a:prstGeom>
          <a:solidFill>
            <a:srgbClr val="C6ACB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300">
              <a:solidFill>
                <a:srgbClr val="FFFFFF"/>
              </a:solidFill>
              <a:latin typeface="Mada"/>
              <a:ea typeface="Mada"/>
              <a:cs typeface="Mada"/>
              <a:sym typeface="Mada"/>
            </a:endParaRPr>
          </a:p>
        </p:txBody>
      </p:sp>
      <p:sp>
        <p:nvSpPr>
          <p:cNvPr id="484" name="Google Shape;484;p40"/>
          <p:cNvSpPr/>
          <p:nvPr/>
        </p:nvSpPr>
        <p:spPr>
          <a:xfrm>
            <a:off x="765146" y="3674877"/>
            <a:ext cx="6651300" cy="340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lnSpc>
                <a:spcPct val="115000"/>
              </a:lnSpc>
              <a:spcBef>
                <a:spcPts val="300"/>
              </a:spcBef>
              <a:spcAft>
                <a:spcPts val="0"/>
              </a:spcAft>
              <a:buClr>
                <a:schemeClr val="dk1"/>
              </a:buClr>
              <a:buSzPts val="1100"/>
              <a:buFont typeface="Arial"/>
              <a:buNone/>
            </a:pPr>
            <a:r>
              <a:rPr b="1" lang="en-US" sz="1200">
                <a:solidFill>
                  <a:schemeClr val="dk1"/>
                </a:solidFill>
                <a:latin typeface="Mada"/>
                <a:ea typeface="Mada"/>
                <a:cs typeface="Mada"/>
                <a:sym typeface="Mada"/>
              </a:rPr>
              <a:t> Sensory loss/numbness/pain </a:t>
            </a:r>
            <a:endParaRPr b="1" sz="1200">
              <a:solidFill>
                <a:schemeClr val="dk1"/>
              </a:solidFill>
              <a:latin typeface="Mada"/>
              <a:ea typeface="Mada"/>
              <a:cs typeface="Mada"/>
              <a:sym typeface="Mada"/>
            </a:endParaRPr>
          </a:p>
        </p:txBody>
      </p:sp>
      <p:sp>
        <p:nvSpPr>
          <p:cNvPr id="485" name="Google Shape;485;p40"/>
          <p:cNvSpPr/>
          <p:nvPr/>
        </p:nvSpPr>
        <p:spPr>
          <a:xfrm>
            <a:off x="371133" y="3674875"/>
            <a:ext cx="371700" cy="340200"/>
          </a:xfrm>
          <a:prstGeom prst="rect">
            <a:avLst/>
          </a:prstGeom>
          <a:solidFill>
            <a:srgbClr val="C6A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300">
              <a:solidFill>
                <a:srgbClr val="FFFFFF"/>
              </a:solidFill>
              <a:latin typeface="Mada"/>
              <a:ea typeface="Mada"/>
              <a:cs typeface="Mada"/>
              <a:sym typeface="Mada"/>
            </a:endParaRPr>
          </a:p>
        </p:txBody>
      </p:sp>
      <p:sp>
        <p:nvSpPr>
          <p:cNvPr id="486" name="Google Shape;486;p40"/>
          <p:cNvSpPr/>
          <p:nvPr/>
        </p:nvSpPr>
        <p:spPr>
          <a:xfrm>
            <a:off x="765150" y="4845950"/>
            <a:ext cx="6651300" cy="4107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Cognitive dysfunction: memory, concentration, processing speed. </a:t>
            </a:r>
            <a:r>
              <a:rPr b="1" lang="en-US" sz="1200">
                <a:solidFill>
                  <a:srgbClr val="6AA84F"/>
                </a:solidFill>
                <a:latin typeface="Mada"/>
                <a:ea typeface="Mada"/>
                <a:cs typeface="Mada"/>
                <a:sym typeface="Mada"/>
              </a:rPr>
              <a:t>(Uncommon in MS</a:t>
            </a:r>
            <a:r>
              <a:rPr lang="en-US" sz="1200">
                <a:solidFill>
                  <a:srgbClr val="6AA84F"/>
                </a:solidFill>
                <a:latin typeface="Mada"/>
                <a:ea typeface="Mada"/>
                <a:cs typeface="Mada"/>
                <a:sym typeface="Mada"/>
              </a:rPr>
              <a:t>,</a:t>
            </a:r>
            <a:r>
              <a:rPr lang="en-US" sz="1200">
                <a:solidFill>
                  <a:srgbClr val="6AA84F"/>
                </a:solidFill>
                <a:latin typeface="Mada"/>
                <a:ea typeface="Mada"/>
                <a:cs typeface="Mada"/>
                <a:sym typeface="Mada"/>
              </a:rPr>
              <a:t>and usually does not happen with the first attack</a:t>
            </a:r>
            <a:r>
              <a:rPr b="1" lang="en-US" sz="1200">
                <a:solidFill>
                  <a:srgbClr val="6AA84F"/>
                </a:solidFill>
                <a:latin typeface="Mada"/>
                <a:ea typeface="Mada"/>
                <a:cs typeface="Mada"/>
                <a:sym typeface="Mada"/>
              </a:rPr>
              <a:t>)</a:t>
            </a:r>
            <a:endParaRPr b="1" sz="1200">
              <a:solidFill>
                <a:srgbClr val="6AA84F"/>
              </a:solidFill>
              <a:latin typeface="Mada"/>
              <a:ea typeface="Mada"/>
              <a:cs typeface="Mada"/>
              <a:sym typeface="Mada"/>
            </a:endParaRPr>
          </a:p>
        </p:txBody>
      </p:sp>
      <p:sp>
        <p:nvSpPr>
          <p:cNvPr id="487" name="Google Shape;487;p40"/>
          <p:cNvSpPr/>
          <p:nvPr/>
        </p:nvSpPr>
        <p:spPr>
          <a:xfrm>
            <a:off x="371125" y="4845952"/>
            <a:ext cx="371700" cy="400200"/>
          </a:xfrm>
          <a:prstGeom prst="rect">
            <a:avLst/>
          </a:prstGeom>
          <a:solidFill>
            <a:srgbClr val="C6AC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300">
              <a:solidFill>
                <a:srgbClr val="FFFFFF"/>
              </a:solidFill>
              <a:latin typeface="Mada"/>
              <a:ea typeface="Mada"/>
              <a:cs typeface="Mada"/>
              <a:sym typeface="Mada"/>
            </a:endParaRPr>
          </a:p>
        </p:txBody>
      </p:sp>
      <p:sp>
        <p:nvSpPr>
          <p:cNvPr id="488" name="Google Shape;488;p40"/>
          <p:cNvSpPr/>
          <p:nvPr/>
        </p:nvSpPr>
        <p:spPr>
          <a:xfrm>
            <a:off x="765125" y="4456641"/>
            <a:ext cx="6650100" cy="340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rgbClr val="CC0000"/>
                </a:solidFill>
                <a:latin typeface="Mada"/>
                <a:ea typeface="Mada"/>
                <a:cs typeface="Mada"/>
                <a:sym typeface="Mada"/>
              </a:rPr>
              <a:t>Lhermitte’s sign: </a:t>
            </a:r>
            <a:r>
              <a:rPr b="1" lang="en-US" sz="1200">
                <a:solidFill>
                  <a:schemeClr val="dk1"/>
                </a:solidFill>
                <a:latin typeface="Mada"/>
                <a:ea typeface="Mada"/>
                <a:cs typeface="Mada"/>
                <a:sym typeface="Mada"/>
              </a:rPr>
              <a:t>electric like sensation </a:t>
            </a:r>
            <a:r>
              <a:rPr b="1" lang="en-US" sz="1200">
                <a:solidFill>
                  <a:schemeClr val="dk1"/>
                </a:solidFill>
                <a:latin typeface="Mada"/>
                <a:ea typeface="Mada"/>
                <a:cs typeface="Mada"/>
                <a:sym typeface="Mada"/>
              </a:rPr>
              <a:t>induced</a:t>
            </a:r>
            <a:r>
              <a:rPr b="1" lang="en-US" sz="1200">
                <a:solidFill>
                  <a:schemeClr val="dk1"/>
                </a:solidFill>
                <a:latin typeface="Mada"/>
                <a:ea typeface="Mada"/>
                <a:cs typeface="Mada"/>
                <a:sym typeface="Mada"/>
              </a:rPr>
              <a:t> by neck flexion, </a:t>
            </a:r>
            <a:r>
              <a:rPr b="1" lang="en-US" sz="1200">
                <a:solidFill>
                  <a:srgbClr val="6AA84F"/>
                </a:solidFill>
                <a:latin typeface="Mada"/>
                <a:ea typeface="Mada"/>
                <a:cs typeface="Mada"/>
                <a:sym typeface="Mada"/>
              </a:rPr>
              <a:t>very serious almost always indicate spinal cord lesion </a:t>
            </a:r>
            <a:r>
              <a:rPr lang="en-US" sz="1200">
                <a:solidFill>
                  <a:srgbClr val="6AA84F"/>
                </a:solidFill>
                <a:latin typeface="Mada"/>
                <a:ea typeface="Mada"/>
                <a:cs typeface="Mada"/>
                <a:sym typeface="Mada"/>
              </a:rPr>
              <a:t>(</a:t>
            </a:r>
            <a:r>
              <a:rPr lang="en-US" sz="1200">
                <a:solidFill>
                  <a:srgbClr val="6AA84F"/>
                </a:solidFill>
                <a:latin typeface="Mada"/>
                <a:ea typeface="Mada"/>
                <a:cs typeface="Mada"/>
                <a:sym typeface="Mada"/>
              </a:rPr>
              <a:t>any </a:t>
            </a:r>
            <a:r>
              <a:rPr b="1" lang="en-US" sz="1200">
                <a:solidFill>
                  <a:srgbClr val="6AA84F"/>
                </a:solidFill>
                <a:latin typeface="Mada"/>
                <a:ea typeface="Mada"/>
                <a:cs typeface="Mada"/>
                <a:sym typeface="Mada"/>
              </a:rPr>
              <a:t>cervical</a:t>
            </a:r>
            <a:r>
              <a:rPr lang="en-US" sz="1200">
                <a:solidFill>
                  <a:srgbClr val="6AA84F"/>
                </a:solidFill>
                <a:latin typeface="Mada"/>
                <a:ea typeface="Mada"/>
                <a:cs typeface="Mada"/>
                <a:sym typeface="Mada"/>
              </a:rPr>
              <a:t> cord lesion, not </a:t>
            </a:r>
            <a:r>
              <a:rPr lang="en-US" sz="1200">
                <a:solidFill>
                  <a:srgbClr val="6AA84F"/>
                </a:solidFill>
                <a:latin typeface="Mada"/>
                <a:ea typeface="Mada"/>
                <a:cs typeface="Mada"/>
                <a:sym typeface="Mada"/>
              </a:rPr>
              <a:t>specific to MS</a:t>
            </a:r>
            <a:r>
              <a:rPr lang="en-US" sz="1200">
                <a:solidFill>
                  <a:srgbClr val="6AA84F"/>
                </a:solidFill>
                <a:latin typeface="Mada"/>
                <a:ea typeface="Mada"/>
                <a:cs typeface="Mada"/>
                <a:sym typeface="Mada"/>
              </a:rPr>
              <a:t>)</a:t>
            </a:r>
            <a:endParaRPr baseline="30000" sz="1200">
              <a:solidFill>
                <a:srgbClr val="6AA84F"/>
              </a:solidFill>
              <a:latin typeface="Mada"/>
              <a:ea typeface="Mada"/>
              <a:cs typeface="Mada"/>
              <a:sym typeface="Mada"/>
            </a:endParaRPr>
          </a:p>
        </p:txBody>
      </p:sp>
      <p:sp>
        <p:nvSpPr>
          <p:cNvPr id="489" name="Google Shape;489;p40"/>
          <p:cNvSpPr/>
          <p:nvPr/>
        </p:nvSpPr>
        <p:spPr>
          <a:xfrm>
            <a:off x="371129" y="4456635"/>
            <a:ext cx="371700" cy="340200"/>
          </a:xfrm>
          <a:prstGeom prst="rect">
            <a:avLst/>
          </a:prstGeom>
          <a:solidFill>
            <a:srgbClr val="C6ACB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300">
              <a:solidFill>
                <a:srgbClr val="FFFFFF"/>
              </a:solidFill>
              <a:latin typeface="Mada"/>
              <a:ea typeface="Mada"/>
              <a:cs typeface="Mada"/>
              <a:sym typeface="Mada"/>
            </a:endParaRPr>
          </a:p>
        </p:txBody>
      </p:sp>
      <p:sp>
        <p:nvSpPr>
          <p:cNvPr id="490" name="Google Shape;490;p40"/>
          <p:cNvSpPr/>
          <p:nvPr/>
        </p:nvSpPr>
        <p:spPr>
          <a:xfrm>
            <a:off x="765146" y="3285625"/>
            <a:ext cx="6651300" cy="340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Weakness (monoparesis, paraparesis, quadriparesis).</a:t>
            </a:r>
            <a:endParaRPr b="1" sz="1200">
              <a:latin typeface="Mada"/>
              <a:ea typeface="Mada"/>
              <a:cs typeface="Mada"/>
              <a:sym typeface="Mada"/>
            </a:endParaRPr>
          </a:p>
        </p:txBody>
      </p:sp>
      <p:sp>
        <p:nvSpPr>
          <p:cNvPr id="491" name="Google Shape;491;p40"/>
          <p:cNvSpPr/>
          <p:nvPr/>
        </p:nvSpPr>
        <p:spPr>
          <a:xfrm>
            <a:off x="371133" y="3285625"/>
            <a:ext cx="371700" cy="340200"/>
          </a:xfrm>
          <a:prstGeom prst="rect">
            <a:avLst/>
          </a:prstGeom>
          <a:solidFill>
            <a:srgbClr val="C6ACB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300">
              <a:solidFill>
                <a:srgbClr val="FFFFFF"/>
              </a:solidFill>
              <a:latin typeface="Mada"/>
              <a:ea typeface="Mada"/>
              <a:cs typeface="Mada"/>
              <a:sym typeface="Mada"/>
            </a:endParaRPr>
          </a:p>
        </p:txBody>
      </p:sp>
      <p:pic>
        <p:nvPicPr>
          <p:cNvPr id="492" name="Google Shape;492;p40"/>
          <p:cNvPicPr preferRelativeResize="0"/>
          <p:nvPr/>
        </p:nvPicPr>
        <p:blipFill>
          <a:blip r:embed="rId4">
            <a:alphaModFix/>
          </a:blip>
          <a:stretch>
            <a:fillRect/>
          </a:stretch>
        </p:blipFill>
        <p:spPr>
          <a:xfrm>
            <a:off x="404640" y="3291835"/>
            <a:ext cx="338185" cy="316398"/>
          </a:xfrm>
          <a:prstGeom prst="rect">
            <a:avLst/>
          </a:prstGeom>
          <a:noFill/>
          <a:ln>
            <a:noFill/>
          </a:ln>
        </p:spPr>
      </p:pic>
      <p:pic>
        <p:nvPicPr>
          <p:cNvPr id="493" name="Google Shape;493;p40"/>
          <p:cNvPicPr preferRelativeResize="0"/>
          <p:nvPr/>
        </p:nvPicPr>
        <p:blipFill>
          <a:blip r:embed="rId5">
            <a:alphaModFix/>
          </a:blip>
          <a:stretch>
            <a:fillRect/>
          </a:stretch>
        </p:blipFill>
        <p:spPr>
          <a:xfrm>
            <a:off x="371125" y="3671084"/>
            <a:ext cx="371700" cy="347777"/>
          </a:xfrm>
          <a:prstGeom prst="rect">
            <a:avLst/>
          </a:prstGeom>
          <a:noFill/>
          <a:ln>
            <a:noFill/>
          </a:ln>
        </p:spPr>
      </p:pic>
      <p:pic>
        <p:nvPicPr>
          <p:cNvPr id="494" name="Google Shape;494;p40"/>
          <p:cNvPicPr preferRelativeResize="0"/>
          <p:nvPr/>
        </p:nvPicPr>
        <p:blipFill>
          <a:blip r:embed="rId6">
            <a:alphaModFix/>
          </a:blip>
          <a:stretch>
            <a:fillRect/>
          </a:stretch>
        </p:blipFill>
        <p:spPr>
          <a:xfrm flipH="1">
            <a:off x="379227" y="4055748"/>
            <a:ext cx="338175" cy="316408"/>
          </a:xfrm>
          <a:prstGeom prst="rect">
            <a:avLst/>
          </a:prstGeom>
          <a:noFill/>
          <a:ln>
            <a:noFill/>
          </a:ln>
        </p:spPr>
      </p:pic>
      <p:pic>
        <p:nvPicPr>
          <p:cNvPr id="495" name="Google Shape;495;p40"/>
          <p:cNvPicPr preferRelativeResize="0"/>
          <p:nvPr/>
        </p:nvPicPr>
        <p:blipFill>
          <a:blip r:embed="rId7">
            <a:alphaModFix/>
          </a:blip>
          <a:stretch>
            <a:fillRect/>
          </a:stretch>
        </p:blipFill>
        <p:spPr>
          <a:xfrm>
            <a:off x="387888" y="4466926"/>
            <a:ext cx="338175" cy="316409"/>
          </a:xfrm>
          <a:prstGeom prst="rect">
            <a:avLst/>
          </a:prstGeom>
          <a:noFill/>
          <a:ln>
            <a:noFill/>
          </a:ln>
        </p:spPr>
      </p:pic>
      <p:pic>
        <p:nvPicPr>
          <p:cNvPr id="496" name="Google Shape;496;p40"/>
          <p:cNvPicPr preferRelativeResize="0"/>
          <p:nvPr/>
        </p:nvPicPr>
        <p:blipFill>
          <a:blip r:embed="rId8">
            <a:alphaModFix/>
          </a:blip>
          <a:stretch>
            <a:fillRect/>
          </a:stretch>
        </p:blipFill>
        <p:spPr>
          <a:xfrm>
            <a:off x="404650" y="4849169"/>
            <a:ext cx="338175" cy="316408"/>
          </a:xfrm>
          <a:prstGeom prst="rect">
            <a:avLst/>
          </a:prstGeom>
          <a:noFill/>
          <a:ln>
            <a:noFill/>
          </a:ln>
        </p:spPr>
      </p:pic>
      <p:pic>
        <p:nvPicPr>
          <p:cNvPr id="497" name="Google Shape;497;p40"/>
          <p:cNvPicPr preferRelativeResize="0"/>
          <p:nvPr/>
        </p:nvPicPr>
        <p:blipFill>
          <a:blip r:embed="rId9">
            <a:alphaModFix/>
          </a:blip>
          <a:stretch>
            <a:fillRect/>
          </a:stretch>
        </p:blipFill>
        <p:spPr>
          <a:xfrm>
            <a:off x="4321975" y="2824425"/>
            <a:ext cx="371700" cy="312600"/>
          </a:xfrm>
          <a:prstGeom prst="rect">
            <a:avLst/>
          </a:prstGeom>
          <a:noFill/>
          <a:ln>
            <a:noFill/>
          </a:ln>
        </p:spPr>
      </p:pic>
      <p:sp>
        <p:nvSpPr>
          <p:cNvPr id="498" name="Google Shape;498;p40"/>
          <p:cNvSpPr/>
          <p:nvPr/>
        </p:nvSpPr>
        <p:spPr>
          <a:xfrm>
            <a:off x="295275" y="5712200"/>
            <a:ext cx="6957000" cy="1890600"/>
          </a:xfrm>
          <a:prstGeom prst="snip1Rect">
            <a:avLst>
              <a:gd fmla="val 16667"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499" name="Google Shape;499;p40"/>
          <p:cNvSpPr/>
          <p:nvPr/>
        </p:nvSpPr>
        <p:spPr>
          <a:xfrm>
            <a:off x="413275" y="5430675"/>
            <a:ext cx="3908700" cy="3594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ada"/>
                <a:ea typeface="Mada"/>
                <a:cs typeface="Mada"/>
                <a:sym typeface="Mada"/>
              </a:rPr>
              <a:t>Transverse Myelitis</a:t>
            </a:r>
            <a:endParaRPr b="1" sz="1800">
              <a:solidFill>
                <a:srgbClr val="FFFFFF"/>
              </a:solidFill>
              <a:latin typeface="Mada"/>
              <a:ea typeface="Mada"/>
              <a:cs typeface="Mada"/>
              <a:sym typeface="Mada"/>
            </a:endParaRPr>
          </a:p>
        </p:txBody>
      </p:sp>
      <p:sp>
        <p:nvSpPr>
          <p:cNvPr id="500" name="Google Shape;500;p40"/>
          <p:cNvSpPr txBox="1"/>
          <p:nvPr/>
        </p:nvSpPr>
        <p:spPr>
          <a:xfrm>
            <a:off x="295275" y="5790075"/>
            <a:ext cx="6811200" cy="1847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lang="en-US" sz="1200">
                <a:solidFill>
                  <a:schemeClr val="dk1"/>
                </a:solidFill>
                <a:latin typeface="Mada"/>
                <a:ea typeface="Mada"/>
                <a:cs typeface="Mada"/>
                <a:sym typeface="Mada"/>
              </a:rPr>
              <a:t>A general term that indicates inflammation of the spinal cord </a:t>
            </a:r>
            <a:r>
              <a:rPr lang="en-US" sz="1200">
                <a:solidFill>
                  <a:srgbClr val="1C4588"/>
                </a:solidFill>
                <a:latin typeface="Mada"/>
                <a:ea typeface="Mada"/>
                <a:cs typeface="Mada"/>
                <a:sym typeface="Mada"/>
              </a:rPr>
              <a:t>with cord swelling  and loss of function. Typically, one or two spinal segments are affected with part or all of the cord area at that level involved </a:t>
            </a:r>
            <a:r>
              <a:rPr baseline="30000" lang="en-US" sz="1200">
                <a:solidFill>
                  <a:schemeClr val="dk1"/>
                </a:solidFill>
                <a:latin typeface="Mada"/>
                <a:ea typeface="Mada"/>
                <a:cs typeface="Mada"/>
                <a:sym typeface="Mada"/>
              </a:rPr>
              <a:t>1  </a:t>
            </a:r>
            <a:endParaRPr baseline="30000"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US" sz="1200">
                <a:solidFill>
                  <a:schemeClr val="dk1"/>
                </a:solidFill>
                <a:latin typeface="Mada"/>
                <a:ea typeface="Mada"/>
                <a:cs typeface="Mada"/>
                <a:sym typeface="Mada"/>
              </a:rPr>
              <a:t>Spinal cord related motor, sensory &amp;/or autonomic dysfunction. </a:t>
            </a:r>
            <a:r>
              <a:rPr lang="en-US" sz="1200" u="sng">
                <a:solidFill>
                  <a:srgbClr val="6AA84F"/>
                </a:solidFill>
                <a:latin typeface="Mada"/>
                <a:ea typeface="Mada"/>
                <a:cs typeface="Mada"/>
                <a:sym typeface="Mada"/>
              </a:rPr>
              <a:t>transverse</a:t>
            </a:r>
            <a:r>
              <a:rPr lang="en-US" sz="1200">
                <a:solidFill>
                  <a:srgbClr val="6AA84F"/>
                </a:solidFill>
                <a:latin typeface="Mada"/>
                <a:ea typeface="Mada"/>
                <a:cs typeface="Mada"/>
                <a:sym typeface="Mada"/>
              </a:rPr>
              <a:t> in the name means involve more than one area of the spinal cord </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US" sz="1200">
                <a:solidFill>
                  <a:schemeClr val="dk1"/>
                </a:solidFill>
                <a:latin typeface="Mada"/>
                <a:ea typeface="Mada"/>
                <a:cs typeface="Mada"/>
                <a:sym typeface="Mada"/>
              </a:rPr>
              <a:t>Could be caused by MS, infections, connective tissue diseases, </a:t>
            </a:r>
            <a:r>
              <a:rPr lang="en-US" sz="1200">
                <a:solidFill>
                  <a:srgbClr val="6AA84F"/>
                </a:solidFill>
                <a:latin typeface="Mada"/>
                <a:ea typeface="Mada"/>
                <a:cs typeface="Mada"/>
                <a:sym typeface="Mada"/>
              </a:rPr>
              <a:t>behcet</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US" sz="1200">
                <a:solidFill>
                  <a:srgbClr val="CC0000"/>
                </a:solidFill>
                <a:latin typeface="Mada"/>
                <a:ea typeface="Mada"/>
                <a:cs typeface="Mada"/>
                <a:sym typeface="Mada"/>
              </a:rPr>
              <a:t>Sensory level, </a:t>
            </a:r>
            <a:r>
              <a:rPr lang="en-US" sz="1200">
                <a:solidFill>
                  <a:srgbClr val="6AA84F"/>
                </a:solidFill>
                <a:latin typeface="Mada"/>
                <a:ea typeface="Mada"/>
                <a:cs typeface="Mada"/>
                <a:sym typeface="Mada"/>
              </a:rPr>
              <a:t>means the is loss of sensation in a specific level eg. patient has complete loss of sensation from mid abdomen and below, this sign i</a:t>
            </a:r>
            <a:r>
              <a:rPr b="1" lang="en-US" sz="1200">
                <a:solidFill>
                  <a:srgbClr val="6AA84F"/>
                </a:solidFill>
                <a:latin typeface="Mada"/>
                <a:ea typeface="Mada"/>
                <a:cs typeface="Mada"/>
                <a:sym typeface="Mada"/>
              </a:rPr>
              <a:t>ndicate a spinal cord lesion </a:t>
            </a:r>
            <a:endParaRPr b="1" baseline="30000"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US" sz="1200">
                <a:solidFill>
                  <a:schemeClr val="dk1"/>
                </a:solidFill>
                <a:latin typeface="Mada"/>
                <a:ea typeface="Mada"/>
                <a:cs typeface="Mada"/>
                <a:sym typeface="Mada"/>
              </a:rPr>
              <a:t>Unilateral or bilateral.</a:t>
            </a:r>
            <a:endParaRPr sz="1200">
              <a:solidFill>
                <a:srgbClr val="1C4588"/>
              </a:solidFill>
              <a:latin typeface="Mada"/>
              <a:ea typeface="Mada"/>
              <a:cs typeface="Mada"/>
              <a:sym typeface="Mada"/>
            </a:endParaRPr>
          </a:p>
        </p:txBody>
      </p:sp>
      <p:pic>
        <p:nvPicPr>
          <p:cNvPr id="501" name="Google Shape;501;p40"/>
          <p:cNvPicPr preferRelativeResize="0"/>
          <p:nvPr/>
        </p:nvPicPr>
        <p:blipFill>
          <a:blip r:embed="rId10">
            <a:alphaModFix/>
          </a:blip>
          <a:stretch>
            <a:fillRect/>
          </a:stretch>
        </p:blipFill>
        <p:spPr>
          <a:xfrm>
            <a:off x="6807500" y="5652478"/>
            <a:ext cx="450600" cy="450600"/>
          </a:xfrm>
          <a:prstGeom prst="rect">
            <a:avLst/>
          </a:prstGeom>
          <a:noFill/>
          <a:ln>
            <a:noFill/>
          </a:ln>
        </p:spPr>
      </p:pic>
      <p:sp>
        <p:nvSpPr>
          <p:cNvPr id="502" name="Google Shape;502;p40"/>
          <p:cNvSpPr/>
          <p:nvPr/>
        </p:nvSpPr>
        <p:spPr>
          <a:xfrm>
            <a:off x="295275" y="8074400"/>
            <a:ext cx="6957000" cy="2030700"/>
          </a:xfrm>
          <a:prstGeom prst="snip1Rect">
            <a:avLst>
              <a:gd fmla="val 16667"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503" name="Google Shape;503;p40"/>
          <p:cNvSpPr/>
          <p:nvPr/>
        </p:nvSpPr>
        <p:spPr>
          <a:xfrm>
            <a:off x="413275" y="7792875"/>
            <a:ext cx="3908700" cy="3594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latin typeface="Mada"/>
                <a:ea typeface="Mada"/>
                <a:cs typeface="Mada"/>
                <a:sym typeface="Mada"/>
              </a:rPr>
              <a:t>Uhthoff phenomenon</a:t>
            </a:r>
            <a:endParaRPr b="1" sz="1800">
              <a:solidFill>
                <a:srgbClr val="FFFFFF"/>
              </a:solidFill>
              <a:latin typeface="Mada"/>
              <a:ea typeface="Mada"/>
              <a:cs typeface="Mada"/>
              <a:sym typeface="Mada"/>
            </a:endParaRPr>
          </a:p>
        </p:txBody>
      </p:sp>
      <p:sp>
        <p:nvSpPr>
          <p:cNvPr id="504" name="Google Shape;504;p40"/>
          <p:cNvSpPr txBox="1"/>
          <p:nvPr/>
        </p:nvSpPr>
        <p:spPr>
          <a:xfrm>
            <a:off x="315000" y="8150600"/>
            <a:ext cx="6866700" cy="209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6AA84F"/>
              </a:buClr>
              <a:buSzPts val="1200"/>
              <a:buChar char="●"/>
            </a:pPr>
            <a:r>
              <a:rPr b="1" lang="en-US" sz="1200">
                <a:solidFill>
                  <a:srgbClr val="6AA84F"/>
                </a:solidFill>
                <a:latin typeface="Mada"/>
                <a:ea typeface="Mada"/>
                <a:cs typeface="Mada"/>
                <a:sym typeface="Mada"/>
              </a:rPr>
              <a:t>T</a:t>
            </a:r>
            <a:r>
              <a:rPr b="1" lang="en-US" sz="1200">
                <a:solidFill>
                  <a:srgbClr val="6AA84F"/>
                </a:solidFill>
                <a:latin typeface="Mada"/>
                <a:ea typeface="Mada"/>
                <a:cs typeface="Mada"/>
                <a:sym typeface="Mada"/>
              </a:rPr>
              <a:t>emporary worsening of pre-existing symptoms with increases in body temperature</a:t>
            </a:r>
            <a:r>
              <a:rPr lang="en-US" sz="1200">
                <a:solidFill>
                  <a:srgbClr val="6AA84F"/>
                </a:solidFill>
                <a:latin typeface="Mada"/>
                <a:ea typeface="Mada"/>
                <a:cs typeface="Mada"/>
                <a:sym typeface="Mada"/>
              </a:rPr>
              <a:t>, e.g. after exercise or a hot bath</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US" sz="1200">
                <a:solidFill>
                  <a:schemeClr val="dk1"/>
                </a:solidFill>
                <a:latin typeface="Mada"/>
                <a:ea typeface="Mada"/>
                <a:cs typeface="Mada"/>
                <a:sym typeface="Mada"/>
              </a:rPr>
              <a:t>Neurological dysfunction. Stereotyped.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US" sz="1200">
                <a:solidFill>
                  <a:schemeClr val="dk1"/>
                </a:solidFill>
                <a:latin typeface="Mada"/>
                <a:ea typeface="Mada"/>
                <a:cs typeface="Mada"/>
                <a:sym typeface="Mada"/>
              </a:rPr>
              <a:t>Less than 24 h, Reversible </a:t>
            </a:r>
            <a:r>
              <a:rPr lang="en-US" sz="1200">
                <a:solidFill>
                  <a:srgbClr val="6AA84F"/>
                </a:solidFill>
                <a:latin typeface="Mada"/>
                <a:ea typeface="Mada"/>
                <a:cs typeface="Mada"/>
                <a:sym typeface="Mada"/>
              </a:rPr>
              <a:t>if last for more than 24h think about relapse </a:t>
            </a:r>
            <a:endParaRPr>
              <a:solidFill>
                <a:srgbClr val="6AA84F"/>
              </a:solidFill>
            </a:endParaRPr>
          </a:p>
          <a:p>
            <a:pPr indent="-304800" lvl="0" marL="457200" rtl="0" algn="l">
              <a:spcBef>
                <a:spcPts val="0"/>
              </a:spcBef>
              <a:spcAft>
                <a:spcPts val="0"/>
              </a:spcAft>
              <a:buClr>
                <a:schemeClr val="dk1"/>
              </a:buClr>
              <a:buSzPts val="1200"/>
              <a:buFont typeface="Mada"/>
              <a:buChar char="●"/>
            </a:pPr>
            <a:r>
              <a:rPr lang="en-US" sz="1200">
                <a:solidFill>
                  <a:schemeClr val="dk1"/>
                </a:solidFill>
                <a:latin typeface="Mada"/>
                <a:ea typeface="Mada"/>
                <a:cs typeface="Mada"/>
                <a:sym typeface="Mada"/>
              </a:rPr>
              <a:t>Related to fluctuations in axonal conduction properties due to increasing body temperature</a:t>
            </a:r>
            <a:r>
              <a:rPr lang="en-US">
                <a:solidFill>
                  <a:schemeClr val="dk1"/>
                </a:solidFill>
              </a:rPr>
              <a:t>.</a:t>
            </a:r>
            <a:endParaRPr>
              <a:solidFill>
                <a:schemeClr val="dk1"/>
              </a:solidFill>
            </a:endParaRPr>
          </a:p>
          <a:p>
            <a:pPr indent="-304800" lvl="0" marL="457200" rtl="0" algn="l">
              <a:spcBef>
                <a:spcPts val="0"/>
              </a:spcBef>
              <a:spcAft>
                <a:spcPts val="0"/>
              </a:spcAft>
              <a:buClr>
                <a:srgbClr val="6AA84F"/>
              </a:buClr>
              <a:buSzPts val="1200"/>
              <a:buFont typeface="Mada"/>
              <a:buChar char="●"/>
            </a:pPr>
            <a:r>
              <a:rPr lang="en-US" sz="1200">
                <a:solidFill>
                  <a:srgbClr val="6AA84F"/>
                </a:solidFill>
                <a:latin typeface="Mada"/>
                <a:ea typeface="Mada"/>
                <a:cs typeface="Mada"/>
                <a:sym typeface="Mada"/>
              </a:rPr>
              <a:t>It does not indicate that there’s ongoing damage, it only indicates that there was an area of inflammation and demyelination, so the conduction is slower than normal ppl, and with exposure to high temperatures the conduction becomes even slower. However, it doesn’t affect the course of disease or anything, it’s just annoying to some pt</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a:latin typeface="Alegreya"/>
              <a:ea typeface="Alegreya"/>
              <a:cs typeface="Alegreya"/>
              <a:sym typeface="Alegreya"/>
            </a:endParaRPr>
          </a:p>
        </p:txBody>
      </p:sp>
      <p:pic>
        <p:nvPicPr>
          <p:cNvPr id="505" name="Google Shape;505;p40"/>
          <p:cNvPicPr preferRelativeResize="0"/>
          <p:nvPr/>
        </p:nvPicPr>
        <p:blipFill>
          <a:blip r:embed="rId11">
            <a:alphaModFix/>
          </a:blip>
          <a:stretch>
            <a:fillRect/>
          </a:stretch>
        </p:blipFill>
        <p:spPr>
          <a:xfrm flipH="1">
            <a:off x="6915077" y="7983997"/>
            <a:ext cx="410700" cy="410700"/>
          </a:xfrm>
          <a:prstGeom prst="rect">
            <a:avLst/>
          </a:prstGeom>
          <a:noFill/>
          <a:ln>
            <a:noFill/>
          </a:ln>
        </p:spPr>
      </p:pic>
      <p:sp>
        <p:nvSpPr>
          <p:cNvPr id="506" name="Google Shape;506;p40"/>
          <p:cNvSpPr txBox="1"/>
          <p:nvPr/>
        </p:nvSpPr>
        <p:spPr>
          <a:xfrm>
            <a:off x="325" y="10166250"/>
            <a:ext cx="75597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rgbClr val="6AA84F"/>
                </a:solidFill>
                <a:latin typeface="Mada"/>
                <a:ea typeface="Mada"/>
                <a:cs typeface="Mada"/>
                <a:sym typeface="Mada"/>
              </a:rPr>
              <a:t>1- </a:t>
            </a:r>
            <a:r>
              <a:rPr lang="en-US" sz="900">
                <a:solidFill>
                  <a:srgbClr val="1C4588"/>
                </a:solidFill>
                <a:latin typeface="Mada"/>
                <a:ea typeface="Mada"/>
                <a:cs typeface="Mada"/>
                <a:sym typeface="Mada"/>
              </a:rPr>
              <a:t>Clinically, a myelopathy evolves over days, and recovery (often partial) follows over weeks or months. MRI is sensitive and shows cord swelling and oedema with gadolinium enhancement at the affected level(s). Usually, images are also taken of the brain to look for evidence of demyelination.</a:t>
            </a:r>
            <a:endParaRPr sz="900">
              <a:solidFill>
                <a:srgbClr val="1C4588"/>
              </a:solidFill>
              <a:latin typeface="Mada"/>
              <a:ea typeface="Mada"/>
              <a:cs typeface="Mada"/>
              <a:sym typeface="Mada"/>
            </a:endParaRPr>
          </a:p>
          <a:p>
            <a:pPr indent="0" lvl="0" marL="0" rtl="0" algn="l">
              <a:spcBef>
                <a:spcPts val="0"/>
              </a:spcBef>
              <a:spcAft>
                <a:spcPts val="0"/>
              </a:spcAft>
              <a:buNone/>
            </a:pPr>
            <a:r>
              <a:t/>
            </a:r>
            <a:endParaRPr b="1" sz="900">
              <a:solidFill>
                <a:srgbClr val="6AA84F"/>
              </a:solidFill>
              <a:latin typeface="Mada"/>
              <a:ea typeface="Mada"/>
              <a:cs typeface="Mada"/>
              <a:sym typeface="Mada"/>
            </a:endParaRPr>
          </a:p>
        </p:txBody>
      </p:sp>
      <p:cxnSp>
        <p:nvCxnSpPr>
          <p:cNvPr id="507" name="Google Shape;507;p40"/>
          <p:cNvCxnSpPr/>
          <p:nvPr/>
        </p:nvCxnSpPr>
        <p:spPr>
          <a:xfrm rot="10800000">
            <a:off x="8900" y="10203010"/>
            <a:ext cx="7612800" cy="0"/>
          </a:xfrm>
          <a:prstGeom prst="straightConnector1">
            <a:avLst/>
          </a:prstGeom>
          <a:noFill/>
          <a:ln cap="flat" cmpd="sng" w="28575">
            <a:solidFill>
              <a:schemeClr val="accent3"/>
            </a:solidFill>
            <a:prstDash val="dot"/>
            <a:round/>
            <a:headEnd len="sm" w="sm" type="none"/>
            <a:tailEnd len="sm" w="sm" type="none"/>
          </a:ln>
        </p:spPr>
      </p:cxnSp>
      <p:sp>
        <p:nvSpPr>
          <p:cNvPr id="508" name="Google Shape;508;p40"/>
          <p:cNvSpPr/>
          <p:nvPr/>
        </p:nvSpPr>
        <p:spPr>
          <a:xfrm>
            <a:off x="457275" y="1412163"/>
            <a:ext cx="380700" cy="319200"/>
          </a:xfrm>
          <a:prstGeom prst="ellipse">
            <a:avLst/>
          </a:prstGeom>
          <a:solidFill>
            <a:schemeClr val="accent3"/>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a:solidFill>
                <a:srgbClr val="FFFFFF"/>
              </a:solidFill>
              <a:latin typeface="Mada"/>
              <a:ea typeface="Mada"/>
              <a:cs typeface="Mada"/>
              <a:sym typeface="Mada"/>
            </a:endParaRPr>
          </a:p>
        </p:txBody>
      </p:sp>
      <p:sp>
        <p:nvSpPr>
          <p:cNvPr id="509" name="Google Shape;509;p40"/>
          <p:cNvSpPr txBox="1"/>
          <p:nvPr/>
        </p:nvSpPr>
        <p:spPr>
          <a:xfrm>
            <a:off x="499800" y="1356213"/>
            <a:ext cx="410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latin typeface="Mada"/>
                <a:ea typeface="Mada"/>
                <a:cs typeface="Mada"/>
                <a:sym typeface="Mada"/>
              </a:rPr>
              <a:t>3</a:t>
            </a:r>
            <a:endParaRPr b="1" sz="1600">
              <a:solidFill>
                <a:srgbClr val="FFFFFF"/>
              </a:solidFill>
              <a:latin typeface="Mada"/>
              <a:ea typeface="Mada"/>
              <a:cs typeface="Mada"/>
              <a:sym typeface="Mada"/>
            </a:endParaRPr>
          </a:p>
        </p:txBody>
      </p:sp>
      <p:sp>
        <p:nvSpPr>
          <p:cNvPr id="510" name="Google Shape;510;p40"/>
          <p:cNvSpPr/>
          <p:nvPr/>
        </p:nvSpPr>
        <p:spPr>
          <a:xfrm>
            <a:off x="421013" y="2821125"/>
            <a:ext cx="380700" cy="319200"/>
          </a:xfrm>
          <a:prstGeom prst="ellipse">
            <a:avLst/>
          </a:prstGeom>
          <a:solidFill>
            <a:schemeClr val="accent3"/>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a:solidFill>
                <a:srgbClr val="FFFFFF"/>
              </a:solidFill>
              <a:latin typeface="Mada"/>
              <a:ea typeface="Mada"/>
              <a:cs typeface="Mada"/>
              <a:sym typeface="Mada"/>
            </a:endParaRPr>
          </a:p>
        </p:txBody>
      </p:sp>
      <p:sp>
        <p:nvSpPr>
          <p:cNvPr id="511" name="Google Shape;511;p40"/>
          <p:cNvSpPr txBox="1"/>
          <p:nvPr/>
        </p:nvSpPr>
        <p:spPr>
          <a:xfrm>
            <a:off x="463538" y="2765175"/>
            <a:ext cx="410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latin typeface="Mada"/>
                <a:ea typeface="Mada"/>
                <a:cs typeface="Mada"/>
                <a:sym typeface="Mada"/>
              </a:rPr>
              <a:t>4</a:t>
            </a:r>
            <a:endParaRPr b="1" sz="1600">
              <a:solidFill>
                <a:srgbClr val="FFFFFF"/>
              </a:solidFill>
              <a:latin typeface="Mada"/>
              <a:ea typeface="Mada"/>
              <a:cs typeface="Mada"/>
              <a:sym typeface="Mada"/>
            </a:endParaRPr>
          </a:p>
        </p:txBody>
      </p:sp>
      <p:sp>
        <p:nvSpPr>
          <p:cNvPr id="512" name="Google Shape;512;p40"/>
          <p:cNvSpPr/>
          <p:nvPr/>
        </p:nvSpPr>
        <p:spPr>
          <a:xfrm>
            <a:off x="442275" y="5457813"/>
            <a:ext cx="380700" cy="319200"/>
          </a:xfrm>
          <a:prstGeom prst="ellipse">
            <a:avLst/>
          </a:prstGeom>
          <a:solidFill>
            <a:schemeClr val="accent3"/>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a:solidFill>
                <a:srgbClr val="FFFFFF"/>
              </a:solidFill>
              <a:latin typeface="Mada"/>
              <a:ea typeface="Mada"/>
              <a:cs typeface="Mada"/>
              <a:sym typeface="Mada"/>
            </a:endParaRPr>
          </a:p>
        </p:txBody>
      </p:sp>
      <p:sp>
        <p:nvSpPr>
          <p:cNvPr id="513" name="Google Shape;513;p40"/>
          <p:cNvSpPr txBox="1"/>
          <p:nvPr/>
        </p:nvSpPr>
        <p:spPr>
          <a:xfrm>
            <a:off x="484800" y="5401863"/>
            <a:ext cx="410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latin typeface="Mada"/>
                <a:ea typeface="Mada"/>
                <a:cs typeface="Mada"/>
                <a:sym typeface="Mada"/>
              </a:rPr>
              <a:t>5</a:t>
            </a:r>
            <a:endParaRPr b="1" sz="1600">
              <a:solidFill>
                <a:srgbClr val="FFFFFF"/>
              </a:solidFill>
              <a:latin typeface="Mada"/>
              <a:ea typeface="Mada"/>
              <a:cs typeface="Mada"/>
              <a:sym typeface="Mada"/>
            </a:endParaRPr>
          </a:p>
        </p:txBody>
      </p:sp>
      <p:sp>
        <p:nvSpPr>
          <p:cNvPr id="514" name="Google Shape;514;p40"/>
          <p:cNvSpPr/>
          <p:nvPr/>
        </p:nvSpPr>
        <p:spPr>
          <a:xfrm>
            <a:off x="478538" y="7812963"/>
            <a:ext cx="380700" cy="319200"/>
          </a:xfrm>
          <a:prstGeom prst="ellipse">
            <a:avLst/>
          </a:prstGeom>
          <a:solidFill>
            <a:schemeClr val="accent3"/>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a:solidFill>
                <a:srgbClr val="FFFFFF"/>
              </a:solidFill>
              <a:latin typeface="Mada"/>
              <a:ea typeface="Mada"/>
              <a:cs typeface="Mada"/>
              <a:sym typeface="Mada"/>
            </a:endParaRPr>
          </a:p>
        </p:txBody>
      </p:sp>
      <p:sp>
        <p:nvSpPr>
          <p:cNvPr id="515" name="Google Shape;515;p40"/>
          <p:cNvSpPr txBox="1"/>
          <p:nvPr/>
        </p:nvSpPr>
        <p:spPr>
          <a:xfrm>
            <a:off x="521063" y="7757013"/>
            <a:ext cx="410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latin typeface="Mada"/>
                <a:ea typeface="Mada"/>
                <a:cs typeface="Mada"/>
                <a:sym typeface="Mada"/>
              </a:rPr>
              <a:t>6</a:t>
            </a:r>
            <a:endParaRPr b="1" sz="1600">
              <a:solidFill>
                <a:srgbClr val="FFFFFF"/>
              </a:solidFill>
              <a:latin typeface="Mada"/>
              <a:ea typeface="Mada"/>
              <a:cs typeface="Mada"/>
              <a:sym typeface="Mada"/>
            </a:endParaRPr>
          </a:p>
        </p:txBody>
      </p:sp>
      <p:sp>
        <p:nvSpPr>
          <p:cNvPr id="516" name="Google Shape;516;p40"/>
          <p:cNvSpPr/>
          <p:nvPr/>
        </p:nvSpPr>
        <p:spPr>
          <a:xfrm>
            <a:off x="3629925" y="7802525"/>
            <a:ext cx="300600" cy="285900"/>
          </a:xfrm>
          <a:prstGeom prst="star5">
            <a:avLst>
              <a:gd fmla="val 19098" name="adj"/>
              <a:gd fmla="val 105146" name="hf"/>
              <a:gd fmla="val 110557" name="vf"/>
            </a:avLst>
          </a:prstGeom>
          <a:solidFill>
            <a:schemeClr val="accent6"/>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543948"/>
      </a:accent1>
      <a:accent2>
        <a:srgbClr val="986782"/>
      </a:accent2>
      <a:accent3>
        <a:srgbClr val="C6ACBA"/>
      </a:accent3>
      <a:accent4>
        <a:srgbClr val="F5F0F3"/>
      </a:accent4>
      <a:accent5>
        <a:srgbClr val="EAD1DC"/>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543948"/>
      </a:accent1>
      <a:accent2>
        <a:srgbClr val="986782"/>
      </a:accent2>
      <a:accent3>
        <a:srgbClr val="C6ACBA"/>
      </a:accent3>
      <a:accent4>
        <a:srgbClr val="F5F0F3"/>
      </a:accent4>
      <a:accent5>
        <a:srgbClr val="EAD1DC"/>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